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462" r:id="rId2"/>
    <p:sldId id="521" r:id="rId3"/>
    <p:sldId id="506" r:id="rId4"/>
    <p:sldId id="507" r:id="rId5"/>
    <p:sldId id="508" r:id="rId6"/>
    <p:sldId id="509" r:id="rId7"/>
    <p:sldId id="510" r:id="rId8"/>
    <p:sldId id="511" r:id="rId9"/>
    <p:sldId id="512" r:id="rId10"/>
    <p:sldId id="513" r:id="rId11"/>
    <p:sldId id="514" r:id="rId12"/>
    <p:sldId id="515" r:id="rId13"/>
    <p:sldId id="516" r:id="rId14"/>
    <p:sldId id="517" r:id="rId15"/>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渡邉慎" initials="渡邉慎"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00"/>
    <a:srgbClr val="0000FF"/>
    <a:srgbClr val="4D4D4D"/>
    <a:srgbClr val="FF00FF"/>
    <a:srgbClr val="FF99FF"/>
    <a:srgbClr val="EEA264"/>
    <a:srgbClr val="FFCCFF"/>
    <a:srgbClr val="292929"/>
    <a:srgbClr val="FEF6F0"/>
    <a:srgbClr val="FEF1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68" autoAdjust="0"/>
    <p:restoredTop sz="95383" autoAdjust="0"/>
  </p:normalViewPr>
  <p:slideViewPr>
    <p:cSldViewPr>
      <p:cViewPr varScale="1">
        <p:scale>
          <a:sx n="89" d="100"/>
          <a:sy n="89" d="100"/>
        </p:scale>
        <p:origin x="1272" y="82"/>
      </p:cViewPr>
      <p:guideLst>
        <p:guide orient="horz" pos="2160"/>
        <p:guide pos="2880"/>
      </p:guideLst>
    </p:cSldViewPr>
  </p:slideViewPr>
  <p:outlineViewPr>
    <p:cViewPr>
      <p:scale>
        <a:sx n="33" d="100"/>
        <a:sy n="33" d="100"/>
      </p:scale>
      <p:origin x="0" y="-7210"/>
    </p:cViewPr>
  </p:outlin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5" y="2"/>
            <a:ext cx="2945659" cy="496332"/>
          </a:xfrm>
          <a:prstGeom prst="rect">
            <a:avLst/>
          </a:prstGeom>
        </p:spPr>
        <p:txBody>
          <a:bodyPr vert="horz" lIns="91440" tIns="45720" rIns="91440" bIns="45720" rtlCol="0"/>
          <a:lstStyle>
            <a:lvl1pPr algn="r">
              <a:defRPr sz="1200"/>
            </a:lvl1pPr>
          </a:lstStyle>
          <a:p>
            <a:fld id="{8972EFC5-DE1A-4B59-8325-6351AFE85BF3}" type="datetimeFigureOut">
              <a:rPr kumimoji="1" lang="ja-JP" altLang="en-US" smtClean="0"/>
              <a:t>2016/7/11</a:t>
            </a:fld>
            <a:endParaRPr kumimoji="1" lang="ja-JP" altLang="en-US"/>
          </a:p>
        </p:txBody>
      </p:sp>
      <p:sp>
        <p:nvSpPr>
          <p:cNvPr id="4" name="フッター プレースホルダー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5" y="9428583"/>
            <a:ext cx="2945659" cy="496332"/>
          </a:xfrm>
          <a:prstGeom prst="rect">
            <a:avLst/>
          </a:prstGeom>
        </p:spPr>
        <p:txBody>
          <a:bodyPr vert="horz" lIns="91440" tIns="45720" rIns="91440" bIns="45720" rtlCol="0" anchor="b"/>
          <a:lstStyle>
            <a:lvl1pPr algn="r">
              <a:defRPr sz="1200"/>
            </a:lvl1pPr>
          </a:lstStyle>
          <a:p>
            <a:fld id="{6BE9F83B-57AB-4B3C-9540-93B0021B533A}" type="slidenum">
              <a:rPr kumimoji="1" lang="ja-JP" altLang="en-US" smtClean="0"/>
              <a:t>‹#›</a:t>
            </a:fld>
            <a:endParaRPr kumimoji="1" lang="ja-JP" altLang="en-US"/>
          </a:p>
        </p:txBody>
      </p:sp>
    </p:spTree>
    <p:extLst>
      <p:ext uri="{BB962C8B-B14F-4D97-AF65-F5344CB8AC3E}">
        <p14:creationId xmlns:p14="http://schemas.microsoft.com/office/powerpoint/2010/main" val="562324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5" y="2"/>
            <a:ext cx="2945659" cy="496332"/>
          </a:xfrm>
          <a:prstGeom prst="rect">
            <a:avLst/>
          </a:prstGeom>
        </p:spPr>
        <p:txBody>
          <a:bodyPr vert="horz" lIns="91440" tIns="45720" rIns="91440" bIns="45720" rtlCol="0"/>
          <a:lstStyle>
            <a:lvl1pPr algn="r">
              <a:defRPr sz="1200"/>
            </a:lvl1pPr>
          </a:lstStyle>
          <a:p>
            <a:fld id="{20E08A11-3335-4BE5-B584-29571EDAC769}" type="datetimeFigureOut">
              <a:rPr kumimoji="1" lang="ja-JP" altLang="en-US" smtClean="0"/>
              <a:t>2016/7/11</a:t>
            </a:fld>
            <a:endParaRPr kumimoji="1" lang="ja-JP" altLang="en-US"/>
          </a:p>
        </p:txBody>
      </p:sp>
      <p:sp>
        <p:nvSpPr>
          <p:cNvPr id="4" name="スライド イメージ プレースホルダー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5" y="9428583"/>
            <a:ext cx="2945659" cy="496332"/>
          </a:xfrm>
          <a:prstGeom prst="rect">
            <a:avLst/>
          </a:prstGeom>
        </p:spPr>
        <p:txBody>
          <a:bodyPr vert="horz" lIns="91440" tIns="45720" rIns="91440" bIns="45720" rtlCol="0" anchor="b"/>
          <a:lstStyle>
            <a:lvl1pPr algn="r">
              <a:defRPr sz="1200"/>
            </a:lvl1pPr>
          </a:lstStyle>
          <a:p>
            <a:fld id="{F9668999-C364-4D3B-B3C8-CD43A477DD71}" type="slidenum">
              <a:rPr kumimoji="1" lang="ja-JP" altLang="en-US" smtClean="0"/>
              <a:t>‹#›</a:t>
            </a:fld>
            <a:endParaRPr kumimoji="1" lang="ja-JP" altLang="en-US"/>
          </a:p>
        </p:txBody>
      </p:sp>
    </p:spTree>
    <p:extLst>
      <p:ext uri="{BB962C8B-B14F-4D97-AF65-F5344CB8AC3E}">
        <p14:creationId xmlns:p14="http://schemas.microsoft.com/office/powerpoint/2010/main" val="37957570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B5AA8A6-6C5B-4C1B-A8A2-633E55B852C4}" type="slidenum">
              <a:rPr lang="ja-JP" altLang="en-US" smtClean="0">
                <a:solidFill>
                  <a:prstClr val="black"/>
                </a:solidFill>
              </a:rPr>
              <a:pPr/>
              <a:t>1</a:t>
            </a:fld>
            <a:endParaRPr lang="ja-JP" altLang="en-US">
              <a:solidFill>
                <a:prstClr val="black"/>
              </a:solidFill>
            </a:endParaRPr>
          </a:p>
        </p:txBody>
      </p:sp>
    </p:spTree>
    <p:extLst>
      <p:ext uri="{BB962C8B-B14F-4D97-AF65-F5344CB8AC3E}">
        <p14:creationId xmlns:p14="http://schemas.microsoft.com/office/powerpoint/2010/main" val="3343529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defRPr/>
            </a:pPr>
            <a:r>
              <a:rPr kumimoji="0" lang="en-US" altLang="ja-JP" sz="1200" kern="0" dirty="0" smtClean="0"/>
              <a:t>As everybody</a:t>
            </a:r>
            <a:r>
              <a:rPr kumimoji="0" lang="en-US" altLang="ja-JP" sz="1200" kern="0" baseline="0" dirty="0" smtClean="0"/>
              <a:t> knows, </a:t>
            </a:r>
            <a:r>
              <a:rPr kumimoji="0" lang="en-US" altLang="ja-JP" sz="1200" kern="0" dirty="0" smtClean="0"/>
              <a:t>a total reaction cross section</a:t>
            </a:r>
            <a:r>
              <a:rPr kumimoji="0" lang="ja-JP" altLang="en-US" sz="1200" kern="0" dirty="0" smtClean="0"/>
              <a:t> </a:t>
            </a:r>
            <a:r>
              <a:rPr kumimoji="0" lang="en-US" altLang="ja-JP" sz="1200" kern="0" dirty="0" smtClean="0"/>
              <a:t>(</a:t>
            </a:r>
            <a:r>
              <a:rPr kumimoji="0" lang="en-US" altLang="ja-JP" sz="1200" kern="0" dirty="0" err="1" smtClean="0"/>
              <a:t>σ</a:t>
            </a:r>
            <a:r>
              <a:rPr kumimoji="0" lang="en-US" altLang="ja-JP" sz="1200" kern="0" baseline="-25000" dirty="0" err="1" smtClean="0"/>
              <a:t>R</a:t>
            </a:r>
            <a:r>
              <a:rPr kumimoji="0" lang="en-US" altLang="ja-JP" sz="1200" kern="0" dirty="0" smtClean="0"/>
              <a:t>) shown</a:t>
            </a:r>
            <a:r>
              <a:rPr kumimoji="0" lang="en-US" altLang="ja-JP" sz="1200" kern="0" baseline="0" dirty="0" smtClean="0"/>
              <a:t> by</a:t>
            </a:r>
            <a:r>
              <a:rPr kumimoji="0" lang="en-US" altLang="ja-JP" sz="1200" kern="0" dirty="0" smtClean="0"/>
              <a:t> this area is a useful tool of extracting nuclear radii. Since a nuclear radius a result of the shell evolution,</a:t>
            </a:r>
            <a:r>
              <a:rPr kumimoji="0" lang="en-US" altLang="ja-JP" sz="1200" kern="0" baseline="0" dirty="0" smtClean="0"/>
              <a:t> one can expect that nuclear radius contains several structural information such as Halo deformation, and also skin structures. In this presentation, I would like to talk about our recent work on Halo. In this work, we proposed halo parameter quantifying the halo nature and investigate the general properties.</a:t>
            </a:r>
            <a:endParaRPr lang="ja-JP" altLang="en-US" sz="1200" kern="0" dirty="0"/>
          </a:p>
        </p:txBody>
      </p:sp>
      <p:sp>
        <p:nvSpPr>
          <p:cNvPr id="4" name="スライド番号プレースホルダー 3"/>
          <p:cNvSpPr>
            <a:spLocks noGrp="1"/>
          </p:cNvSpPr>
          <p:nvPr>
            <p:ph type="sldNum" sz="quarter" idx="10"/>
          </p:nvPr>
        </p:nvSpPr>
        <p:spPr/>
        <p:txBody>
          <a:bodyPr/>
          <a:lstStyle/>
          <a:p>
            <a:fld id="{1B5AA8A6-6C5B-4C1B-A8A2-633E55B852C4}" type="slidenum">
              <a:rPr lang="ja-JP" altLang="en-US" smtClean="0">
                <a:solidFill>
                  <a:prstClr val="black"/>
                </a:solidFill>
              </a:rPr>
              <a:pPr/>
              <a:t>2</a:t>
            </a:fld>
            <a:endParaRPr lang="ja-JP" altLang="en-US">
              <a:solidFill>
                <a:prstClr val="black"/>
              </a:solidFill>
            </a:endParaRPr>
          </a:p>
        </p:txBody>
      </p:sp>
    </p:spTree>
    <p:extLst>
      <p:ext uri="{BB962C8B-B14F-4D97-AF65-F5344CB8AC3E}">
        <p14:creationId xmlns:p14="http://schemas.microsoft.com/office/powerpoint/2010/main" val="1852528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When</a:t>
            </a:r>
            <a:r>
              <a:rPr kumimoji="1" lang="en-US" altLang="ja-JP" baseline="0" dirty="0" smtClean="0"/>
              <a:t> we discuss halo nuclei, </a:t>
            </a:r>
            <a:r>
              <a:rPr kumimoji="1" lang="en-US" altLang="ja-JP" dirty="0" smtClean="0"/>
              <a:t>divergence</a:t>
            </a:r>
            <a:r>
              <a:rPr kumimoji="1" lang="en-US" altLang="ja-JP" baseline="0" dirty="0" smtClean="0"/>
              <a:t> of mean square radii is</a:t>
            </a:r>
            <a:r>
              <a:rPr kumimoji="1" lang="ja-JP" altLang="en-US" dirty="0" smtClean="0"/>
              <a:t> </a:t>
            </a:r>
            <a:r>
              <a:rPr kumimoji="1" lang="en-US" altLang="ja-JP" dirty="0" smtClean="0"/>
              <a:t>one of the most important</a:t>
            </a:r>
            <a:r>
              <a:rPr kumimoji="1" lang="en-US" altLang="ja-JP" baseline="0" dirty="0" smtClean="0"/>
              <a:t> natures. This figure shows the mean square radii as a function of the separation energy. When the separation energy goes to 0, the radii diverge for s or p wave, but not for d or higher angular momenta. If this rule is directly applied to this relation, the reaction cross section also diverges. Of course, this is not true. But then, if there is an upper limit, what is it? I will answer this question in this talk.</a:t>
            </a:r>
            <a:endParaRPr kumimoji="1" lang="ja-JP" altLang="en-US" dirty="0"/>
          </a:p>
        </p:txBody>
      </p:sp>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3</a:t>
            </a:fld>
            <a:endParaRPr kumimoji="1" lang="ja-JP" altLang="en-US"/>
          </a:p>
        </p:txBody>
      </p:sp>
    </p:spTree>
    <p:extLst>
      <p:ext uri="{BB962C8B-B14F-4D97-AF65-F5344CB8AC3E}">
        <p14:creationId xmlns:p14="http://schemas.microsoft.com/office/powerpoint/2010/main" val="716288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After the observation</a:t>
            </a:r>
            <a:r>
              <a:rPr kumimoji="1" lang="en-US" altLang="ja-JP" baseline="0" dirty="0" smtClean="0"/>
              <a:t> of 11Li as the first halo nucleus, many kinds of neutron halos were observed. Now, the measurements reach the pf-shell region beyond the </a:t>
            </a:r>
            <a:r>
              <a:rPr kumimoji="1" lang="en-US" altLang="ja-JP" baseline="0" dirty="0" err="1" smtClean="0"/>
              <a:t>sd</a:t>
            </a:r>
            <a:r>
              <a:rPr kumimoji="1" lang="en-US" altLang="ja-JP" baseline="0" dirty="0" smtClean="0"/>
              <a:t>-shell region. Nowadays,</a:t>
            </a:r>
            <a:r>
              <a:rPr kumimoji="1" lang="ja-JP" altLang="en-US" baseline="0" dirty="0" smtClean="0"/>
              <a:t> </a:t>
            </a:r>
            <a:r>
              <a:rPr kumimoji="1" lang="en-US" altLang="ja-JP" baseline="0" dirty="0" smtClean="0"/>
              <a:t>37Mg is considered as the heaviest halo nucleus that has been observed experimentally. If</a:t>
            </a:r>
            <a:r>
              <a:rPr kumimoji="1" lang="ja-JP" altLang="en-US" baseline="0" dirty="0" smtClean="0"/>
              <a:t> </a:t>
            </a:r>
            <a:r>
              <a:rPr kumimoji="1" lang="en-US" altLang="ja-JP" baseline="0" dirty="0" smtClean="0"/>
              <a:t>we include weakly-bound nuclei, it is like this.</a:t>
            </a:r>
            <a:endParaRPr kumimoji="1" lang="ja-JP" altLang="en-US" dirty="0"/>
          </a:p>
        </p:txBody>
      </p:sp>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4</a:t>
            </a:fld>
            <a:endParaRPr kumimoji="1" lang="ja-JP" altLang="en-US"/>
          </a:p>
        </p:txBody>
      </p:sp>
    </p:spTree>
    <p:extLst>
      <p:ext uri="{BB962C8B-B14F-4D97-AF65-F5344CB8AC3E}">
        <p14:creationId xmlns:p14="http://schemas.microsoft.com/office/powerpoint/2010/main" val="846186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As</a:t>
            </a:r>
            <a:r>
              <a:rPr kumimoji="1" lang="en-US" altLang="ja-JP" baseline="0" dirty="0" smtClean="0"/>
              <a:t> you see from this figure, new experimental data have been accumulated so far. On the other hand, the reaction cross sections depend on scattering conditions such as </a:t>
            </a:r>
            <a:r>
              <a:rPr kumimoji="1" lang="en-US" altLang="ja-JP" baseline="0" dirty="0" err="1" smtClean="0"/>
              <a:t>Ein</a:t>
            </a:r>
            <a:r>
              <a:rPr kumimoji="1" lang="en-US" altLang="ja-JP" baseline="0" dirty="0" smtClean="0"/>
              <a:t> or targets. Our motivation is this. We would like to introduce a measure able parameter quantifying the halo nature.</a:t>
            </a:r>
            <a:endParaRPr kumimoji="1" lang="ja-JP" altLang="en-US" dirty="0"/>
          </a:p>
        </p:txBody>
      </p:sp>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5</a:t>
            </a:fld>
            <a:endParaRPr kumimoji="1" lang="ja-JP" altLang="en-US"/>
          </a:p>
        </p:txBody>
      </p:sp>
    </p:spTree>
    <p:extLst>
      <p:ext uri="{BB962C8B-B14F-4D97-AF65-F5344CB8AC3E}">
        <p14:creationId xmlns:p14="http://schemas.microsoft.com/office/powerpoint/2010/main" val="2433661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Now,</a:t>
            </a:r>
            <a:r>
              <a:rPr kumimoji="1" lang="en-US" altLang="ja-JP" baseline="0" dirty="0" smtClean="0"/>
              <a:t> we introduce the halo parameter H for 1n halo nuclei a</a:t>
            </a:r>
            <a:r>
              <a:rPr kumimoji="1" lang="ja-JP" altLang="en-US" baseline="0" dirty="0" smtClean="0"/>
              <a:t> </a:t>
            </a:r>
            <a:r>
              <a:rPr kumimoji="1" lang="en-US" altLang="ja-JP" baseline="0" dirty="0" smtClean="0"/>
              <a:t>composed of c + neutron. Here, </a:t>
            </a:r>
            <a:r>
              <a:rPr kumimoji="1" lang="en-US" altLang="ja-JP" baseline="0" dirty="0" err="1" smtClean="0"/>
              <a:t>σabs</a:t>
            </a:r>
            <a:r>
              <a:rPr kumimoji="1" lang="en-US" altLang="ja-JP" baseline="0" dirty="0" smtClean="0"/>
              <a:t>(x) denotes the absorption cross section for the x-T system. Therefore, H is defined as an enhancement of sigma(a) from sigma(c) relative to sigma(n). Obviously, if halo is not developed H is small, and if halo is well developed H is large. I’ll show you later that H varies from 0 to 1. Please note the energy and target dependences are almost cancelled between the numerator and the denominator. This parameter is very simple, but interesting. So, please don’t stop listening to me.</a:t>
            </a:r>
            <a:endParaRPr kumimoji="1" lang="ja-JP" altLang="en-US" dirty="0"/>
          </a:p>
        </p:txBody>
      </p:sp>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6</a:t>
            </a:fld>
            <a:endParaRPr kumimoji="1" lang="ja-JP" altLang="en-US"/>
          </a:p>
        </p:txBody>
      </p:sp>
    </p:spTree>
    <p:extLst>
      <p:ext uri="{BB962C8B-B14F-4D97-AF65-F5344CB8AC3E}">
        <p14:creationId xmlns:p14="http://schemas.microsoft.com/office/powerpoint/2010/main" val="2834749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ノート プレースホルダー 2"/>
              <p:cNvSpPr>
                <a:spLocks noGrp="1"/>
              </p:cNvSpPr>
              <p:nvPr>
                <p:ph type="body" idx="1"/>
              </p:nvPr>
            </p:nvSpPr>
            <p:spPr/>
            <p:txBody>
              <a:bodyPr/>
              <a:lstStyle/>
              <a:p>
                <a:r>
                  <a:rPr kumimoji="1" lang="en-US" altLang="ja-JP" dirty="0" smtClean="0"/>
                  <a:t>In this presentation,</a:t>
                </a:r>
                <a:r>
                  <a:rPr kumimoji="1" lang="en-US" altLang="ja-JP" baseline="0" dirty="0" smtClean="0"/>
                  <a:t> we </a:t>
                </a:r>
                <a:r>
                  <a:rPr lang="en-US" altLang="ja-JP" sz="1200" dirty="0" smtClean="0">
                    <a:solidFill>
                      <a:prstClr val="black"/>
                    </a:solidFill>
                  </a:rPr>
                  <a:t>investigate general properties of </a:t>
                </a:r>
                <a14:m>
                  <m:oMath xmlns:m="http://schemas.openxmlformats.org/officeDocument/2006/math">
                    <m:r>
                      <a:rPr lang="en-US" altLang="ja-JP" sz="1200" i="1">
                        <a:solidFill>
                          <a:prstClr val="black"/>
                        </a:solidFill>
                        <a:latin typeface="Cambria Math" panose="02040503050406030204" pitchFamily="18" charset="0"/>
                      </a:rPr>
                      <m:t>ℋ</m:t>
                    </m:r>
                  </m:oMath>
                </a14:m>
                <a:r>
                  <a:rPr lang="en-US" altLang="ja-JP" sz="1200" dirty="0" smtClean="0">
                    <a:solidFill>
                      <a:prstClr val="black"/>
                    </a:solidFill>
                  </a:rPr>
                  <a:t> in the vicinity of </a:t>
                </a:r>
                <a14:m>
                  <m:oMath xmlns:m="http://schemas.openxmlformats.org/officeDocument/2006/math">
                    <m:sSub>
                      <m:sSubPr>
                        <m:ctrlPr>
                          <a:rPr lang="en-US" altLang="ja-JP" sz="1200" i="1">
                            <a:solidFill>
                              <a:prstClr val="black"/>
                            </a:solidFill>
                            <a:latin typeface="Cambria Math" panose="02040503050406030204" pitchFamily="18" charset="0"/>
                          </a:rPr>
                        </m:ctrlPr>
                      </m:sSubPr>
                      <m:e>
                        <m:r>
                          <a:rPr lang="en-US" altLang="ja-JP" sz="1200" i="1">
                            <a:solidFill>
                              <a:prstClr val="black"/>
                            </a:solidFill>
                            <a:latin typeface="Cambria Math" panose="02040503050406030204" pitchFamily="18" charset="0"/>
                          </a:rPr>
                          <m:t>𝑆</m:t>
                        </m:r>
                      </m:e>
                      <m:sub>
                        <m:r>
                          <a:rPr lang="en-US" altLang="ja-JP" sz="1200" i="1">
                            <a:solidFill>
                              <a:prstClr val="black"/>
                            </a:solidFill>
                            <a:latin typeface="Cambria Math" panose="02040503050406030204" pitchFamily="18" charset="0"/>
                          </a:rPr>
                          <m:t>𝑛</m:t>
                        </m:r>
                      </m:sub>
                    </m:sSub>
                    <m:r>
                      <a:rPr lang="en-US" altLang="ja-JP" sz="1200" i="1">
                        <a:solidFill>
                          <a:prstClr val="black"/>
                        </a:solidFill>
                        <a:latin typeface="Cambria Math" panose="02040503050406030204" pitchFamily="18" charset="0"/>
                      </a:rPr>
                      <m:t>=0</m:t>
                    </m:r>
                  </m:oMath>
                </a14:m>
                <a:r>
                  <a:rPr kumimoji="1" lang="en-US" altLang="ja-JP" baseline="0" dirty="0" smtClean="0"/>
                  <a:t>. For this purpose, we first extract H for </a:t>
                </a:r>
                <a:r>
                  <a:rPr kumimoji="1" lang="en-US" altLang="ja-JP" baseline="0" dirty="0" err="1" smtClean="0"/>
                  <a:t>c+n</a:t>
                </a:r>
                <a:r>
                  <a:rPr kumimoji="1" lang="en-US" altLang="ja-JP" baseline="0" dirty="0" smtClean="0"/>
                  <a:t> weakly-bound nuclei from measured reaction cross sections. We consider 11Be and 19C as s-wave halo nuclei, 31Ne and 37Mg as p-wave halo nuclei. We also consider 17C as a d-wave non-halo nucleus. Second, we extrapolate H to the Sn=0 limit with a model calculation and investigate the properties.</a:t>
                </a:r>
                <a:endParaRPr kumimoji="1" lang="ja-JP" altLang="en-US" dirty="0"/>
              </a:p>
            </p:txBody>
          </p:sp>
        </mc:Choice>
        <mc:Fallback xmlns="">
          <p:sp>
            <p:nvSpPr>
              <p:cNvPr id="3" name="ノート プレースホルダー 2"/>
              <p:cNvSpPr>
                <a:spLocks noGrp="1"/>
              </p:cNvSpPr>
              <p:nvPr>
                <p:ph type="body" idx="1"/>
              </p:nvPr>
            </p:nvSpPr>
            <p:spPr/>
            <p:txBody>
              <a:bodyPr/>
              <a:lstStyle/>
              <a:p>
                <a:r>
                  <a:rPr kumimoji="1" lang="en-US" altLang="ja-JP" dirty="0" smtClean="0"/>
                  <a:t>In this presentation,</a:t>
                </a:r>
                <a:r>
                  <a:rPr kumimoji="1" lang="en-US" altLang="ja-JP" baseline="0" dirty="0" smtClean="0"/>
                  <a:t> we </a:t>
                </a:r>
                <a:r>
                  <a:rPr lang="en-US" altLang="ja-JP" sz="1200" dirty="0" smtClean="0">
                    <a:solidFill>
                      <a:prstClr val="black"/>
                    </a:solidFill>
                  </a:rPr>
                  <a:t>investigate general properties of </a:t>
                </a:r>
                <a:r>
                  <a:rPr lang="en-US" altLang="ja-JP" sz="1200" i="0">
                    <a:solidFill>
                      <a:prstClr val="black"/>
                    </a:solidFill>
                    <a:latin typeface="Cambria Math" panose="02040503050406030204" pitchFamily="18" charset="0"/>
                  </a:rPr>
                  <a:t>ℋ</a:t>
                </a:r>
                <a:r>
                  <a:rPr lang="en-US" altLang="ja-JP" sz="1200" dirty="0" smtClean="0">
                    <a:solidFill>
                      <a:prstClr val="black"/>
                    </a:solidFill>
                  </a:rPr>
                  <a:t> in the vicinity of </a:t>
                </a:r>
                <a:r>
                  <a:rPr lang="en-US" altLang="ja-JP" sz="1200" i="0">
                    <a:solidFill>
                      <a:prstClr val="black"/>
                    </a:solidFill>
                    <a:latin typeface="Cambria Math" panose="02040503050406030204" pitchFamily="18" charset="0"/>
                  </a:rPr>
                  <a:t>𝑆_𝑛=0</a:t>
                </a:r>
                <a:r>
                  <a:rPr kumimoji="1" lang="en-US" altLang="ja-JP" baseline="0" dirty="0" smtClean="0"/>
                  <a:t>. </a:t>
                </a:r>
                <a:r>
                  <a:rPr kumimoji="1" lang="en-US" altLang="ja-JP" baseline="0" dirty="0" smtClean="0"/>
                  <a:t>For this purpose, we first </a:t>
                </a:r>
                <a:r>
                  <a:rPr kumimoji="1" lang="en-US" altLang="ja-JP" baseline="0" dirty="0" smtClean="0"/>
                  <a:t>extract </a:t>
                </a:r>
                <a:r>
                  <a:rPr kumimoji="1" lang="en-US" altLang="ja-JP" baseline="0" dirty="0" smtClean="0"/>
                  <a:t>H </a:t>
                </a:r>
                <a:r>
                  <a:rPr kumimoji="1" lang="en-US" altLang="ja-JP" baseline="0" dirty="0" smtClean="0"/>
                  <a:t>for </a:t>
                </a:r>
                <a:r>
                  <a:rPr kumimoji="1" lang="en-US" altLang="ja-JP" baseline="0" dirty="0" err="1" smtClean="0"/>
                  <a:t>c+n</a:t>
                </a:r>
                <a:r>
                  <a:rPr kumimoji="1" lang="en-US" altLang="ja-JP" baseline="0" dirty="0" smtClean="0"/>
                  <a:t> weakly-bound nuclei from measured reaction cross sections. We consider 11Be and 19C as s-wave halo nuclei, 31Ne and 37Mg as p-wave halo nuclei. We also consider 17C as a d-wave non-halo nucleus. Second, we extrapolate H to the Sn=0 limit with a </a:t>
                </a:r>
                <a:r>
                  <a:rPr kumimoji="1" lang="en-US" altLang="ja-JP" baseline="0" dirty="0" smtClean="0"/>
                  <a:t>model calculation </a:t>
                </a:r>
                <a:r>
                  <a:rPr kumimoji="1" lang="en-US" altLang="ja-JP" baseline="0" dirty="0" smtClean="0"/>
                  <a:t>and investigate the properties.</a:t>
                </a:r>
                <a:endParaRPr kumimoji="1" lang="ja-JP" altLang="en-US" dirty="0"/>
              </a:p>
            </p:txBody>
          </p:sp>
        </mc:Fallback>
      </mc:AlternateContent>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7</a:t>
            </a:fld>
            <a:endParaRPr kumimoji="1" lang="ja-JP" altLang="en-US"/>
          </a:p>
        </p:txBody>
      </p:sp>
    </p:spTree>
    <p:extLst>
      <p:ext uri="{BB962C8B-B14F-4D97-AF65-F5344CB8AC3E}">
        <p14:creationId xmlns:p14="http://schemas.microsoft.com/office/powerpoint/2010/main" val="1880798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smtClean="0">
                    <a:solidFill>
                      <a:prstClr val="black"/>
                    </a:solidFill>
                  </a:rPr>
                  <a:t>In order to extrapolate </a:t>
                </a:r>
                <a14:m>
                  <m:oMath xmlns:m="http://schemas.openxmlformats.org/officeDocument/2006/math">
                    <m:r>
                      <a:rPr lang="en-US" altLang="ja-JP" sz="1200" i="1">
                        <a:latin typeface="Cambria Math" panose="02040503050406030204" pitchFamily="18" charset="0"/>
                      </a:rPr>
                      <m:t>ℋ</m:t>
                    </m:r>
                  </m:oMath>
                </a14:m>
                <a:r>
                  <a:rPr lang="en-US" altLang="ja-JP" sz="1200" dirty="0" smtClean="0">
                    <a:solidFill>
                      <a:prstClr val="black"/>
                    </a:solidFill>
                  </a:rPr>
                  <a:t>, we consider high-energy nucleus-nucleus scattering</a:t>
                </a:r>
                <a:r>
                  <a:rPr kumimoji="1" lang="en-US" altLang="ja-JP" baseline="0" dirty="0" smtClean="0"/>
                  <a:t>. This is because, at high incident energy, this relation is well satisfied, and because the Glauber model is well established. What you see here is the extracted H. They seem to be separated by their angular momenta. But at this stage, you might think “so what?”. Therefore, we will extrapolate the empirical value to the weak-binding limit.</a:t>
                </a:r>
                <a:endParaRPr kumimoji="1" lang="ja-JP" altLang="en-US" dirty="0"/>
              </a:p>
            </p:txBody>
          </p:sp>
        </mc:Choice>
        <mc:Fallback xmlns="">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smtClean="0">
                    <a:solidFill>
                      <a:prstClr val="black"/>
                    </a:solidFill>
                  </a:rPr>
                  <a:t>In order to extrapolate </a:t>
                </a:r>
                <a:r>
                  <a:rPr lang="en-US" altLang="ja-JP" sz="1200" i="0">
                    <a:latin typeface="Cambria Math" panose="02040503050406030204" pitchFamily="18" charset="0"/>
                  </a:rPr>
                  <a:t>ℋ</a:t>
                </a:r>
                <a:r>
                  <a:rPr lang="en-US" altLang="ja-JP" sz="1200" dirty="0" smtClean="0">
                    <a:solidFill>
                      <a:prstClr val="black"/>
                    </a:solidFill>
                  </a:rPr>
                  <a:t>, we consider high-energy nucleus-nucleus </a:t>
                </a:r>
                <a:r>
                  <a:rPr lang="en-US" altLang="ja-JP" sz="1200" dirty="0" smtClean="0">
                    <a:solidFill>
                      <a:prstClr val="black"/>
                    </a:solidFill>
                  </a:rPr>
                  <a:t>scattering</a:t>
                </a:r>
                <a:r>
                  <a:rPr kumimoji="1" lang="en-US" altLang="ja-JP" baseline="0" dirty="0" smtClean="0"/>
                  <a:t>. </a:t>
                </a:r>
                <a:r>
                  <a:rPr kumimoji="1" lang="en-US" altLang="ja-JP" baseline="0" dirty="0" smtClean="0"/>
                  <a:t>This is because, at high incident energy, this relation is well satisfied, and because the Glauber model is well established. What you see here is the extracted H. They seem to be separated by their angular momenta. </a:t>
                </a:r>
                <a:r>
                  <a:rPr kumimoji="1" lang="en-US" altLang="ja-JP" baseline="0" dirty="0" smtClean="0"/>
                  <a:t>But at this stage, you might think “so </a:t>
                </a:r>
                <a:r>
                  <a:rPr kumimoji="1" lang="en-US" altLang="ja-JP" baseline="0" dirty="0" smtClean="0"/>
                  <a:t>what</a:t>
                </a:r>
                <a:r>
                  <a:rPr kumimoji="1" lang="en-US" altLang="ja-JP" baseline="0" dirty="0" smtClean="0"/>
                  <a:t>?”. Therefore, we </a:t>
                </a:r>
                <a:r>
                  <a:rPr kumimoji="1" lang="en-US" altLang="ja-JP" baseline="0" dirty="0" smtClean="0"/>
                  <a:t>will extrapolate the empirical value to the weak-binding limit.</a:t>
                </a:r>
                <a:endParaRPr kumimoji="1" lang="ja-JP" altLang="en-US" dirty="0"/>
              </a:p>
            </p:txBody>
          </p:sp>
        </mc:Fallback>
      </mc:AlternateContent>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8</a:t>
            </a:fld>
            <a:endParaRPr kumimoji="1" lang="ja-JP" altLang="en-US"/>
          </a:p>
        </p:txBody>
      </p:sp>
    </p:spTree>
    <p:extLst>
      <p:ext uri="{BB962C8B-B14F-4D97-AF65-F5344CB8AC3E}">
        <p14:creationId xmlns:p14="http://schemas.microsoft.com/office/powerpoint/2010/main" val="83922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aseline="0" dirty="0" smtClean="0"/>
              <a:t>As a reaction model, we take the Glauber model. In the Glauber model, the reaction cross section is given by this equation. Here, </a:t>
            </a:r>
            <a:r>
              <a:rPr kumimoji="1" lang="en-US" altLang="ja-JP" baseline="0" dirty="0" err="1" smtClean="0"/>
              <a:t>Sc</a:t>
            </a:r>
            <a:r>
              <a:rPr kumimoji="1" lang="en-US" altLang="ja-JP" baseline="0" dirty="0" smtClean="0"/>
              <a:t> and Sn denote the scattering matrices of core and neutron, respectively. As the potentials of these subsystems, we take the microscopic folding potential but readjusted to reproduce the experimental data.</a:t>
            </a:r>
          </a:p>
          <a:p>
            <a:r>
              <a:rPr kumimoji="1" lang="en-US" altLang="ja-JP" baseline="0" dirty="0" smtClean="0"/>
              <a:t>As a structural model, we take the simple spherical Woods-Saxon model. Radius and diffuseness parameters are given like this, and the depth parameter is determined from the experimental Sn. With this parameter set, we can reproduce the experimental rms radius well.</a:t>
            </a:r>
            <a:endParaRPr kumimoji="1" lang="ja-JP" altLang="en-US" dirty="0"/>
          </a:p>
        </p:txBody>
      </p:sp>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9</a:t>
            </a:fld>
            <a:endParaRPr kumimoji="1" lang="ja-JP" altLang="en-US"/>
          </a:p>
        </p:txBody>
      </p:sp>
    </p:spTree>
    <p:extLst>
      <p:ext uri="{BB962C8B-B14F-4D97-AF65-F5344CB8AC3E}">
        <p14:creationId xmlns:p14="http://schemas.microsoft.com/office/powerpoint/2010/main" val="347712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By using the</a:t>
            </a:r>
            <a:r>
              <a:rPr kumimoji="1" lang="en-US" altLang="ja-JP" baseline="0" dirty="0" smtClean="0"/>
              <a:t> Glauber model, we can get the red square for example for 11Be. Then, we extrapolate H to the weak-binding limit. For the other nuclei, we have these curves: Blue is 19C, Green is 31Ne, Pink is 37Mg, and yellow is 17C. A reasonable model that reproduces H is constructed. Since we are interested in the vicinity of Sn=0,</a:t>
            </a:r>
            <a:endParaRPr kumimoji="1" lang="ja-JP" altLang="en-US" dirty="0"/>
          </a:p>
        </p:txBody>
      </p:sp>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10</a:t>
            </a:fld>
            <a:endParaRPr kumimoji="1" lang="ja-JP" altLang="en-US"/>
          </a:p>
        </p:txBody>
      </p:sp>
    </p:spTree>
    <p:extLst>
      <p:ext uri="{BB962C8B-B14F-4D97-AF65-F5344CB8AC3E}">
        <p14:creationId xmlns:p14="http://schemas.microsoft.com/office/powerpoint/2010/main" val="2563834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 horizontal</a:t>
                </a:r>
                <a:r>
                  <a:rPr kumimoji="1" lang="en-US" altLang="ja-JP" baseline="0" dirty="0" smtClean="0"/>
                  <a:t> axis should be shown by the logarithmic scale. As you can see, the angular momentum is separated well near Sn=0. Furthermore, H=1 is realized only for s-wave in the weak-binding limit. In fact, this is a universal point for any s-wave halo nucleus regardless of the concrete form of the potential between neutron and a core. Thus, we can</a:t>
                </a:r>
                <a:r>
                  <a:rPr kumimoji="1" lang="en-US" altLang="ja-JP" sz="1200" kern="1200" dirty="0" smtClean="0">
                    <a:solidFill>
                      <a:prstClr val="black"/>
                    </a:solidFill>
                    <a:latin typeface="+mn-lt"/>
                    <a:ea typeface="+mn-ea"/>
                    <a:cs typeface="+mn-cs"/>
                  </a:rPr>
                  <a:t> obtain a useful indicator quantifying the halo nature by measuring </a:t>
                </a:r>
                <a14:m>
                  <m:oMath xmlns:m="http://schemas.openxmlformats.org/officeDocument/2006/math">
                    <m:sSub>
                      <m:sSubPr>
                        <m:ctrlPr>
                          <a:rPr lang="en-US" altLang="ja-JP" sz="1200" i="1" smtClean="0">
                            <a:solidFill>
                              <a:prstClr val="black"/>
                            </a:solidFill>
                            <a:latin typeface="Cambria Math" panose="02040503050406030204" pitchFamily="18" charset="0"/>
                          </a:rPr>
                        </m:ctrlPr>
                      </m:sSubPr>
                      <m:e>
                        <m:r>
                          <a:rPr lang="en-US" altLang="ja-JP" sz="1200" i="1">
                            <a:solidFill>
                              <a:prstClr val="black"/>
                            </a:solidFill>
                            <a:latin typeface="Cambria Math"/>
                          </a:rPr>
                          <m:t>𝜎</m:t>
                        </m:r>
                      </m:e>
                      <m:sub>
                        <m:r>
                          <m:rPr>
                            <m:sty m:val="p"/>
                          </m:rPr>
                          <a:rPr lang="en-US" altLang="ja-JP" sz="1200" smtClean="0">
                            <a:solidFill>
                              <a:prstClr val="black"/>
                            </a:solidFill>
                            <a:latin typeface="Cambria Math"/>
                          </a:rPr>
                          <m:t>R</m:t>
                        </m:r>
                      </m:sub>
                    </m:sSub>
                    <m:d>
                      <m:dPr>
                        <m:ctrlPr>
                          <a:rPr lang="en-US" altLang="ja-JP" sz="1200" i="1">
                            <a:solidFill>
                              <a:prstClr val="black"/>
                            </a:solidFill>
                            <a:latin typeface="Cambria Math" panose="02040503050406030204" pitchFamily="18" charset="0"/>
                          </a:rPr>
                        </m:ctrlPr>
                      </m:dPr>
                      <m:e>
                        <m:r>
                          <a:rPr lang="en-US" altLang="ja-JP" sz="1200" i="1">
                            <a:solidFill>
                              <a:prstClr val="black"/>
                            </a:solidFill>
                            <a:latin typeface="Cambria Math"/>
                          </a:rPr>
                          <m:t>𝑎</m:t>
                        </m:r>
                      </m:e>
                    </m:d>
                    <m:r>
                      <a:rPr lang="en-US" altLang="ja-JP" sz="1200" smtClean="0">
                        <a:solidFill>
                          <a:prstClr val="black"/>
                        </a:solidFill>
                        <a:latin typeface="Cambria Math"/>
                      </a:rPr>
                      <m:t>,</m:t>
                    </m:r>
                    <m:sSub>
                      <m:sSubPr>
                        <m:ctrlPr>
                          <a:rPr lang="en-US" altLang="ja-JP" sz="1200" i="1">
                            <a:solidFill>
                              <a:prstClr val="black"/>
                            </a:solidFill>
                            <a:latin typeface="Cambria Math" panose="02040503050406030204" pitchFamily="18" charset="0"/>
                          </a:rPr>
                        </m:ctrlPr>
                      </m:sSubPr>
                      <m:e>
                        <m:r>
                          <a:rPr lang="en-US" altLang="ja-JP" sz="1200" i="1">
                            <a:solidFill>
                              <a:prstClr val="black"/>
                            </a:solidFill>
                            <a:latin typeface="Cambria Math"/>
                          </a:rPr>
                          <m:t>𝜎</m:t>
                        </m:r>
                      </m:e>
                      <m:sub>
                        <m:r>
                          <m:rPr>
                            <m:sty m:val="p"/>
                          </m:rPr>
                          <a:rPr lang="en-US" altLang="ja-JP" sz="1200" smtClean="0">
                            <a:solidFill>
                              <a:prstClr val="black"/>
                            </a:solidFill>
                            <a:latin typeface="Cambria Math"/>
                          </a:rPr>
                          <m:t>R</m:t>
                        </m:r>
                      </m:sub>
                    </m:sSub>
                    <m:r>
                      <a:rPr lang="en-US" altLang="ja-JP" sz="1200" i="1">
                        <a:solidFill>
                          <a:prstClr val="black"/>
                        </a:solidFill>
                        <a:latin typeface="Cambria Math"/>
                      </a:rPr>
                      <m:t>(</m:t>
                    </m:r>
                    <m:r>
                      <a:rPr lang="en-US" altLang="ja-JP" sz="1200" i="1" smtClean="0">
                        <a:solidFill>
                          <a:prstClr val="black"/>
                        </a:solidFill>
                        <a:latin typeface="Cambria Math"/>
                      </a:rPr>
                      <m:t>𝑐</m:t>
                    </m:r>
                    <m:r>
                      <a:rPr lang="en-US" altLang="ja-JP" sz="1200" i="1">
                        <a:solidFill>
                          <a:prstClr val="black"/>
                        </a:solidFill>
                        <a:latin typeface="Cambria Math"/>
                      </a:rPr>
                      <m:t>)</m:t>
                    </m:r>
                    <m:r>
                      <a:rPr lang="en-US" altLang="ja-JP" sz="1200">
                        <a:solidFill>
                          <a:prstClr val="black"/>
                        </a:solidFill>
                        <a:latin typeface="Cambria Math"/>
                      </a:rPr>
                      <m:t>,</m:t>
                    </m:r>
                    <m:sSub>
                      <m:sSubPr>
                        <m:ctrlPr>
                          <a:rPr lang="en-US" altLang="ja-JP" sz="1200" i="1">
                            <a:solidFill>
                              <a:prstClr val="black"/>
                            </a:solidFill>
                            <a:latin typeface="Cambria Math" panose="02040503050406030204" pitchFamily="18" charset="0"/>
                          </a:rPr>
                        </m:ctrlPr>
                      </m:sSubPr>
                      <m:e>
                        <m:r>
                          <a:rPr lang="en-US" altLang="ja-JP" sz="1200" i="1">
                            <a:solidFill>
                              <a:prstClr val="black"/>
                            </a:solidFill>
                            <a:latin typeface="Cambria Math"/>
                          </a:rPr>
                          <m:t>𝜎</m:t>
                        </m:r>
                      </m:e>
                      <m:sub>
                        <m:r>
                          <m:rPr>
                            <m:sty m:val="p"/>
                          </m:rPr>
                          <a:rPr lang="en-US" altLang="ja-JP" sz="1200">
                            <a:solidFill>
                              <a:prstClr val="black"/>
                            </a:solidFill>
                            <a:latin typeface="Cambria Math"/>
                          </a:rPr>
                          <m:t>R</m:t>
                        </m:r>
                      </m:sub>
                    </m:sSub>
                    <m:r>
                      <a:rPr lang="en-US" altLang="ja-JP" sz="1200" i="1">
                        <a:solidFill>
                          <a:prstClr val="black"/>
                        </a:solidFill>
                        <a:latin typeface="Cambria Math"/>
                      </a:rPr>
                      <m:t>(</m:t>
                    </m:r>
                    <m:r>
                      <a:rPr lang="en-US" altLang="ja-JP" sz="1200" b="0" i="1" smtClean="0">
                        <a:solidFill>
                          <a:prstClr val="black"/>
                        </a:solidFill>
                        <a:latin typeface="Cambria Math"/>
                      </a:rPr>
                      <m:t>𝑛</m:t>
                    </m:r>
                    <m:r>
                      <a:rPr lang="en-US" altLang="ja-JP" sz="1200" i="1">
                        <a:solidFill>
                          <a:prstClr val="black"/>
                        </a:solidFill>
                        <a:latin typeface="Cambria Math"/>
                      </a:rPr>
                      <m:t>)</m:t>
                    </m:r>
                  </m:oMath>
                </a14:m>
                <a:r>
                  <a:rPr kumimoji="1" lang="ja-JP" altLang="en-US" sz="1200" kern="1200" dirty="0" smtClean="0">
                    <a:solidFill>
                      <a:prstClr val="black"/>
                    </a:solidFill>
                    <a:latin typeface="+mn-lt"/>
                    <a:ea typeface="+mn-ea"/>
                    <a:cs typeface="+mn-cs"/>
                  </a:rPr>
                  <a:t> </a:t>
                </a:r>
                <a:r>
                  <a:rPr kumimoji="1" lang="en-US" altLang="ja-JP" sz="1200" kern="1200" dirty="0" smtClean="0">
                    <a:solidFill>
                      <a:prstClr val="black"/>
                    </a:solidFill>
                    <a:latin typeface="+mn-lt"/>
                    <a:ea typeface="+mn-ea"/>
                    <a:cs typeface="+mn-cs"/>
                  </a:rPr>
                  <a:t>at the same incident energy.</a:t>
                </a:r>
                <a:endParaRPr kumimoji="1" lang="ja-JP" altLang="en-US" sz="1200" kern="1200" dirty="0">
                  <a:solidFill>
                    <a:prstClr val="black"/>
                  </a:solidFill>
                  <a:latin typeface="+mn-lt"/>
                  <a:ea typeface="+mn-ea"/>
                  <a:cs typeface="+mn-cs"/>
                </a:endParaRPr>
              </a:p>
              <a:p>
                <a:endParaRPr kumimoji="1" lang="ja-JP" altLang="en-US" dirty="0"/>
              </a:p>
            </p:txBody>
          </p:sp>
        </mc:Choice>
        <mc:Fallback xmlns="">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 horizontal</a:t>
                </a:r>
                <a:r>
                  <a:rPr kumimoji="1" lang="en-US" altLang="ja-JP" baseline="0" dirty="0" smtClean="0"/>
                  <a:t> axis should be shown by the logarithmic scale. As you can see, the angular momentum is separated well near Sn=0. Furthermore, H=1 is realized only for s-wave in the weak-binding limit. In fact, this is a universal point for any s-wave halo nucleus regardless of the concrete form of the potential between neutron and a core. Thus, we can</a:t>
                </a:r>
                <a:r>
                  <a:rPr kumimoji="1" lang="en-US" altLang="ja-JP" sz="1200" kern="1200" dirty="0" smtClean="0">
                    <a:solidFill>
                      <a:prstClr val="black"/>
                    </a:solidFill>
                    <a:latin typeface="+mn-lt"/>
                    <a:ea typeface="+mn-ea"/>
                    <a:cs typeface="+mn-cs"/>
                  </a:rPr>
                  <a:t> obtain a </a:t>
                </a:r>
                <a:r>
                  <a:rPr kumimoji="1" lang="en-US" altLang="ja-JP" sz="1200" kern="1200" dirty="0" err="1" smtClean="0">
                    <a:solidFill>
                      <a:prstClr val="black"/>
                    </a:solidFill>
                    <a:latin typeface="+mn-lt"/>
                    <a:ea typeface="+mn-ea"/>
                    <a:cs typeface="+mn-cs"/>
                  </a:rPr>
                  <a:t>usuful</a:t>
                </a:r>
                <a:r>
                  <a:rPr kumimoji="1" lang="en-US" altLang="ja-JP" sz="1200" kern="1200" dirty="0" smtClean="0">
                    <a:solidFill>
                      <a:prstClr val="black"/>
                    </a:solidFill>
                    <a:latin typeface="+mn-lt"/>
                    <a:ea typeface="+mn-ea"/>
                    <a:cs typeface="+mn-cs"/>
                  </a:rPr>
                  <a:t> indicator quantifying the halo nature by measuring </a:t>
                </a:r>
                <a:r>
                  <a:rPr lang="en-US" altLang="ja-JP" sz="1200" i="0">
                    <a:solidFill>
                      <a:prstClr val="black"/>
                    </a:solidFill>
                    <a:latin typeface="Cambria Math"/>
                  </a:rPr>
                  <a:t>𝜎</a:t>
                </a:r>
                <a:r>
                  <a:rPr lang="en-US" altLang="ja-JP" sz="1200" i="0" smtClean="0">
                    <a:solidFill>
                      <a:prstClr val="black"/>
                    </a:solidFill>
                    <a:latin typeface="Cambria Math" panose="02040503050406030204" pitchFamily="18" charset="0"/>
                  </a:rPr>
                  <a:t>_</a:t>
                </a:r>
                <a:r>
                  <a:rPr lang="en-US" altLang="ja-JP" sz="1200" i="0" smtClean="0">
                    <a:solidFill>
                      <a:prstClr val="black"/>
                    </a:solidFill>
                    <a:latin typeface="Cambria Math"/>
                  </a:rPr>
                  <a:t>R</a:t>
                </a:r>
                <a:r>
                  <a:rPr lang="en-US" altLang="ja-JP" sz="1200" i="0">
                    <a:solidFill>
                      <a:prstClr val="black"/>
                    </a:solidFill>
                    <a:latin typeface="Cambria Math" panose="02040503050406030204" pitchFamily="18" charset="0"/>
                  </a:rPr>
                  <a:t> (</a:t>
                </a:r>
                <a:r>
                  <a:rPr lang="en-US" altLang="ja-JP" sz="1200" i="0">
                    <a:solidFill>
                      <a:prstClr val="black"/>
                    </a:solidFill>
                    <a:latin typeface="Cambria Math"/>
                  </a:rPr>
                  <a:t>𝑎</a:t>
                </a:r>
                <a:r>
                  <a:rPr lang="en-US" altLang="ja-JP" sz="1200" i="0">
                    <a:solidFill>
                      <a:prstClr val="black"/>
                    </a:solidFill>
                    <a:latin typeface="Cambria Math" panose="02040503050406030204" pitchFamily="18" charset="0"/>
                  </a:rPr>
                  <a:t>)</a:t>
                </a:r>
                <a:r>
                  <a:rPr lang="en-US" altLang="ja-JP" sz="1200" i="0" smtClean="0">
                    <a:solidFill>
                      <a:prstClr val="black"/>
                    </a:solidFill>
                    <a:latin typeface="Cambria Math"/>
                  </a:rPr>
                  <a:t>,</a:t>
                </a:r>
                <a:r>
                  <a:rPr lang="en-US" altLang="ja-JP" sz="1200" i="0">
                    <a:solidFill>
                      <a:prstClr val="black"/>
                    </a:solidFill>
                    <a:latin typeface="Cambria Math"/>
                  </a:rPr>
                  <a:t>𝜎</a:t>
                </a:r>
                <a:r>
                  <a:rPr lang="en-US" altLang="ja-JP" sz="1200" i="0">
                    <a:solidFill>
                      <a:prstClr val="black"/>
                    </a:solidFill>
                    <a:latin typeface="Cambria Math" panose="02040503050406030204" pitchFamily="18" charset="0"/>
                  </a:rPr>
                  <a:t>_</a:t>
                </a:r>
                <a:r>
                  <a:rPr lang="en-US" altLang="ja-JP" sz="1200" i="0" smtClean="0">
                    <a:solidFill>
                      <a:prstClr val="black"/>
                    </a:solidFill>
                    <a:latin typeface="Cambria Math"/>
                  </a:rPr>
                  <a:t>R</a:t>
                </a:r>
                <a:r>
                  <a:rPr lang="en-US" altLang="ja-JP" sz="1200" i="0">
                    <a:solidFill>
                      <a:prstClr val="black"/>
                    </a:solidFill>
                    <a:latin typeface="Cambria Math"/>
                  </a:rPr>
                  <a:t> (</a:t>
                </a:r>
                <a:r>
                  <a:rPr lang="en-US" altLang="ja-JP" sz="1200" i="0" smtClean="0">
                    <a:solidFill>
                      <a:prstClr val="black"/>
                    </a:solidFill>
                    <a:latin typeface="Cambria Math"/>
                  </a:rPr>
                  <a:t>𝑐</a:t>
                </a:r>
                <a:r>
                  <a:rPr lang="en-US" altLang="ja-JP" sz="1200" i="0">
                    <a:solidFill>
                      <a:prstClr val="black"/>
                    </a:solidFill>
                    <a:latin typeface="Cambria Math"/>
                  </a:rPr>
                  <a:t>),𝜎</a:t>
                </a:r>
                <a:r>
                  <a:rPr lang="en-US" altLang="ja-JP" sz="1200" i="0">
                    <a:solidFill>
                      <a:prstClr val="black"/>
                    </a:solidFill>
                    <a:latin typeface="Cambria Math" panose="02040503050406030204" pitchFamily="18" charset="0"/>
                  </a:rPr>
                  <a:t>_</a:t>
                </a:r>
                <a:r>
                  <a:rPr lang="en-US" altLang="ja-JP" sz="1200" i="0">
                    <a:solidFill>
                      <a:prstClr val="black"/>
                    </a:solidFill>
                    <a:latin typeface="Cambria Math"/>
                  </a:rPr>
                  <a:t>R (</a:t>
                </a:r>
                <a:r>
                  <a:rPr lang="en-US" altLang="ja-JP" sz="1200" b="0" i="0" smtClean="0">
                    <a:solidFill>
                      <a:prstClr val="black"/>
                    </a:solidFill>
                    <a:latin typeface="Cambria Math"/>
                  </a:rPr>
                  <a:t>𝑛</a:t>
                </a:r>
                <a:r>
                  <a:rPr lang="en-US" altLang="ja-JP" sz="1200" i="0">
                    <a:solidFill>
                      <a:prstClr val="black"/>
                    </a:solidFill>
                    <a:latin typeface="Cambria Math"/>
                  </a:rPr>
                  <a:t>)</a:t>
                </a:r>
                <a:r>
                  <a:rPr kumimoji="1" lang="ja-JP" altLang="en-US" sz="1200" kern="1200" dirty="0" smtClean="0">
                    <a:solidFill>
                      <a:prstClr val="black"/>
                    </a:solidFill>
                    <a:latin typeface="+mn-lt"/>
                    <a:ea typeface="+mn-ea"/>
                    <a:cs typeface="+mn-cs"/>
                  </a:rPr>
                  <a:t> </a:t>
                </a:r>
                <a:r>
                  <a:rPr kumimoji="1" lang="en-US" altLang="ja-JP" sz="1200" kern="1200" dirty="0" smtClean="0">
                    <a:solidFill>
                      <a:prstClr val="black"/>
                    </a:solidFill>
                    <a:latin typeface="+mn-lt"/>
                    <a:ea typeface="+mn-ea"/>
                    <a:cs typeface="+mn-cs"/>
                  </a:rPr>
                  <a:t>at the same incident energy.</a:t>
                </a:r>
                <a:endParaRPr kumimoji="1" lang="ja-JP" altLang="en-US" sz="1200" kern="1200" dirty="0">
                  <a:solidFill>
                    <a:prstClr val="black"/>
                  </a:solidFill>
                  <a:latin typeface="+mn-lt"/>
                  <a:ea typeface="+mn-ea"/>
                  <a:cs typeface="+mn-cs"/>
                </a:endParaRPr>
              </a:p>
              <a:p>
                <a:endParaRPr kumimoji="1" lang="ja-JP" altLang="en-US" dirty="0"/>
              </a:p>
            </p:txBody>
          </p:sp>
        </mc:Fallback>
      </mc:AlternateContent>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11</a:t>
            </a:fld>
            <a:endParaRPr kumimoji="1" lang="ja-JP" altLang="en-US"/>
          </a:p>
        </p:txBody>
      </p:sp>
    </p:spTree>
    <p:extLst>
      <p:ext uri="{BB962C8B-B14F-4D97-AF65-F5344CB8AC3E}">
        <p14:creationId xmlns:p14="http://schemas.microsoft.com/office/powerpoint/2010/main" val="2427586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Next, we</a:t>
            </a:r>
            <a:r>
              <a:rPr kumimoji="1" lang="en-US" altLang="ja-JP" baseline="0" dirty="0" smtClean="0"/>
              <a:t> will move on to the discussion. </a:t>
            </a:r>
            <a:r>
              <a:rPr kumimoji="1" lang="en-US" altLang="ja-JP" dirty="0" smtClean="0"/>
              <a:t>W</a:t>
            </a:r>
            <a:r>
              <a:rPr kumimoji="1" lang="en-US" altLang="ja-JP" baseline="0" dirty="0" smtClean="0"/>
              <a:t>hy H varies from 0 to 1? This is the reaction cross section in the Glauber model again. This can be exactly rewritten like this. This equation tells us the reaction cross section of a halo nucleus is equal to the sum of the core and neutron reaction cross sections subtracted by the overlap between them. If we accept this equation, we can get the lower and upper limits for the cross section of a halo nucleus. By subtracting the core cross section from this equation and dividing this equation by the neutron cross section, we can obtain this inequality. As you may notice, this part is exactly what we defined as H. Therefore, H varies from 0 to 1 and </a:t>
            </a:r>
            <a:r>
              <a:rPr kumimoji="1" lang="en-US" altLang="ja-JP" baseline="0" dirty="0" err="1" smtClean="0"/>
              <a:t>becames</a:t>
            </a:r>
            <a:r>
              <a:rPr kumimoji="1" lang="en-US" altLang="ja-JP" baseline="0" dirty="0" smtClean="0"/>
              <a:t> a good indicator of Halo.</a:t>
            </a:r>
            <a:endParaRPr kumimoji="1" lang="ja-JP" altLang="en-US" dirty="0"/>
          </a:p>
        </p:txBody>
      </p:sp>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12</a:t>
            </a:fld>
            <a:endParaRPr kumimoji="1" lang="ja-JP" altLang="en-US"/>
          </a:p>
        </p:txBody>
      </p:sp>
    </p:spTree>
    <p:extLst>
      <p:ext uri="{BB962C8B-B14F-4D97-AF65-F5344CB8AC3E}">
        <p14:creationId xmlns:p14="http://schemas.microsoft.com/office/powerpoint/2010/main" val="4223957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Next,</a:t>
            </a:r>
            <a:r>
              <a:rPr kumimoji="1" lang="en-US" altLang="ja-JP" baseline="0" dirty="0" smtClean="0"/>
              <a:t> we’ll proceed to the way of separating angular momentum. As we did in the previous slide, H can be exactly rewritten like this. In order to understand the essence of H, we assume that S matrices are given by a delta function like this. This assumption is satisfied </a:t>
            </a:r>
            <a:r>
              <a:rPr kumimoji="1" lang="en-US" altLang="ja-JP" u="none" baseline="0" dirty="0" smtClean="0"/>
              <a:t>when neutron has a enough distance from the core</a:t>
            </a:r>
            <a:r>
              <a:rPr kumimoji="1" lang="en-US" altLang="ja-JP" baseline="0" dirty="0" smtClean="0"/>
              <a:t>. Under this assumption, H becomes 1 minus constant value times the expectation value of r to the power of -2. We can mathematically show that the expectation value is 0 for s, and finite for p, d or higher ℓ in the Sn=0 limit. This behavior is different from that of r squared at the stage of a p wave. Therefore, we can separate s and p wave in the vicinity of Sn=0. In summary, as for H in the vicinity of Sn=0 limit, r to the power of -2 is more essential than r squared.</a:t>
            </a:r>
            <a:endParaRPr kumimoji="1" lang="ja-JP" altLang="en-US" dirty="0"/>
          </a:p>
        </p:txBody>
      </p:sp>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13</a:t>
            </a:fld>
            <a:endParaRPr kumimoji="1" lang="ja-JP" altLang="en-US"/>
          </a:p>
        </p:txBody>
      </p:sp>
    </p:spTree>
    <p:extLst>
      <p:ext uri="{BB962C8B-B14F-4D97-AF65-F5344CB8AC3E}">
        <p14:creationId xmlns:p14="http://schemas.microsoft.com/office/powerpoint/2010/main" val="3056420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To</a:t>
                </a:r>
                <a:r>
                  <a:rPr kumimoji="1" lang="en-US" altLang="ja-JP" baseline="0" dirty="0" smtClean="0"/>
                  <a:t> </a:t>
                </a:r>
                <a:r>
                  <a:rPr kumimoji="1" lang="en-US" altLang="ja-JP" baseline="0" smtClean="0"/>
                  <a:t>sum it up</a:t>
                </a:r>
                <a:r>
                  <a:rPr kumimoji="1" lang="en-US" altLang="ja-JP" smtClean="0"/>
                  <a:t>,</a:t>
                </a:r>
                <a:r>
                  <a:rPr kumimoji="1" lang="en-US" altLang="ja-JP" baseline="0" smtClean="0"/>
                  <a:t> </a:t>
                </a:r>
                <a:r>
                  <a:rPr kumimoji="1" lang="en-US" altLang="ja-JP" baseline="0" dirty="0" smtClean="0"/>
                  <a:t>we have proposed a measurable parameter </a:t>
                </a:r>
                <a14:m>
                  <m:oMath xmlns:m="http://schemas.openxmlformats.org/officeDocument/2006/math">
                    <m:r>
                      <a:rPr lang="en-US" altLang="ja-JP" sz="1200" i="1" smtClean="0">
                        <a:solidFill>
                          <a:prstClr val="black"/>
                        </a:solidFill>
                        <a:latin typeface="Cambria Math" panose="02040503050406030204" pitchFamily="18" charset="0"/>
                      </a:rPr>
                      <m:t>ℋ</m:t>
                    </m:r>
                  </m:oMath>
                </a14:m>
                <a:r>
                  <a:rPr lang="en-US" altLang="ja-JP" sz="1200" dirty="0" smtClean="0">
                    <a:solidFill>
                      <a:schemeClr val="tx1"/>
                    </a:solidFill>
                  </a:rPr>
                  <a:t> quantifying the halo nature of one-neutron halo nuclei and investigate the properties.</a:t>
                </a:r>
                <a:r>
                  <a:rPr kumimoji="1" lang="ja-JP" altLang="en-US" sz="1200" baseline="0" dirty="0" smtClean="0">
                    <a:solidFill>
                      <a:schemeClr val="tx1"/>
                    </a:solidFill>
                  </a:rPr>
                  <a:t> </a:t>
                </a:r>
                <a:r>
                  <a:rPr kumimoji="1" lang="en-US" altLang="ja-JP" sz="1200" baseline="0" dirty="0" smtClean="0">
                    <a:solidFill>
                      <a:schemeClr val="tx1"/>
                    </a:solidFill>
                  </a:rPr>
                  <a:t>We showed H varies from 0 to 1 and becomes a common indicator of halo. By using H, the angular momentum is separated</a:t>
                </a:r>
                <a:endParaRPr lang="ja-JP" altLang="en-US" sz="1200" dirty="0">
                  <a:solidFill>
                    <a:schemeClr val="tx1"/>
                  </a:solidFill>
                </a:endParaRPr>
              </a:p>
            </p:txBody>
          </p:sp>
        </mc:Choice>
        <mc:Fallback xmlns="">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In summary,</a:t>
                </a:r>
                <a:r>
                  <a:rPr kumimoji="1" lang="en-US" altLang="ja-JP" baseline="0" dirty="0" smtClean="0"/>
                  <a:t> we have proposed a measurable parameter </a:t>
                </a:r>
                <a:r>
                  <a:rPr lang="en-US" altLang="ja-JP" sz="1200" i="0" smtClean="0">
                    <a:solidFill>
                      <a:prstClr val="black"/>
                    </a:solidFill>
                    <a:latin typeface="Cambria Math" panose="02040503050406030204" pitchFamily="18" charset="0"/>
                  </a:rPr>
                  <a:t>ℋ</a:t>
                </a:r>
                <a:r>
                  <a:rPr lang="en-US" altLang="ja-JP" sz="1200" dirty="0" smtClean="0">
                    <a:solidFill>
                      <a:schemeClr val="tx1"/>
                    </a:solidFill>
                  </a:rPr>
                  <a:t> quantifying the halo nature of one-neutron halo nuclei and investigate the properties</a:t>
                </a:r>
                <a:r>
                  <a:rPr lang="en-US" altLang="ja-JP" sz="1200" dirty="0" smtClean="0">
                    <a:solidFill>
                      <a:schemeClr val="tx1"/>
                    </a:solidFill>
                  </a:rPr>
                  <a:t>.</a:t>
                </a:r>
                <a:r>
                  <a:rPr kumimoji="1" lang="ja-JP" altLang="en-US" sz="1200" baseline="0" dirty="0" smtClean="0">
                    <a:solidFill>
                      <a:schemeClr val="tx1"/>
                    </a:solidFill>
                  </a:rPr>
                  <a:t> </a:t>
                </a:r>
                <a:r>
                  <a:rPr kumimoji="1" lang="en-US" altLang="ja-JP" sz="1200" baseline="0" dirty="0" smtClean="0">
                    <a:solidFill>
                      <a:schemeClr val="tx1"/>
                    </a:solidFill>
                  </a:rPr>
                  <a:t>We showed H varies from 0 to 1 and becomes a common indicator of halo. By using H, the angular momentum is separated</a:t>
                </a:r>
                <a:endParaRPr lang="ja-JP" altLang="en-US" sz="1200" dirty="0">
                  <a:solidFill>
                    <a:schemeClr val="tx1"/>
                  </a:solidFill>
                </a:endParaRPr>
              </a:p>
            </p:txBody>
          </p:sp>
        </mc:Fallback>
      </mc:AlternateContent>
      <p:sp>
        <p:nvSpPr>
          <p:cNvPr id="4" name="スライド番号プレースホルダー 3"/>
          <p:cNvSpPr>
            <a:spLocks noGrp="1"/>
          </p:cNvSpPr>
          <p:nvPr>
            <p:ph type="sldNum" sz="quarter" idx="10"/>
          </p:nvPr>
        </p:nvSpPr>
        <p:spPr/>
        <p:txBody>
          <a:bodyPr/>
          <a:lstStyle/>
          <a:p>
            <a:fld id="{F9668999-C364-4D3B-B3C8-CD43A477DD71}" type="slidenum">
              <a:rPr kumimoji="1" lang="ja-JP" altLang="en-US" smtClean="0"/>
              <a:t>14</a:t>
            </a:fld>
            <a:endParaRPr kumimoji="1" lang="ja-JP" altLang="en-US"/>
          </a:p>
        </p:txBody>
      </p:sp>
    </p:spTree>
    <p:extLst>
      <p:ext uri="{BB962C8B-B14F-4D97-AF65-F5344CB8AC3E}">
        <p14:creationId xmlns:p14="http://schemas.microsoft.com/office/powerpoint/2010/main" val="967646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4825401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46504940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5923870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3067837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708788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13587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5385439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34366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830945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9000614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2016/7/11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180960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457200" y="1196752"/>
            <a:ext cx="8229600" cy="4929411"/>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lang="ja-JP" altLang="en-US" smtClean="0">
                <a:solidFill>
                  <a:prstClr val="black">
                    <a:tint val="75000"/>
                  </a:prstClr>
                </a:solidFill>
              </a:rPr>
              <a:pPr/>
              <a:t>2016/7/11</a:t>
            </a:fld>
            <a:endParaRPr lang="ja-JP" altLang="en-US" dirty="0">
              <a:solidFill>
                <a:prstClr val="black">
                  <a:tint val="75000"/>
                </a:prstClr>
              </a:solidFill>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dirty="0">
              <a:solidFill>
                <a:prstClr val="black">
                  <a:tint val="75000"/>
                </a:prstClr>
              </a:solidFill>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lang="ja-JP" altLang="en-US" smtClean="0">
                <a:solidFill>
                  <a:prstClr val="black">
                    <a:tint val="75000"/>
                  </a:prstClr>
                </a:solidFill>
              </a:rPr>
              <a:pPr/>
              <a:t>‹#›</a:t>
            </a:fld>
            <a:endParaRPr lang="ja-JP" altLang="en-US" dirty="0">
              <a:solidFill>
                <a:prstClr val="black">
                  <a:tint val="75000"/>
                </a:prstClr>
              </a:solidFill>
            </a:endParaRPr>
          </a:p>
        </p:txBody>
      </p:sp>
      <p:sp>
        <p:nvSpPr>
          <p:cNvPr id="11" name="正方形/長方形 10"/>
          <p:cNvSpPr/>
          <p:nvPr userDrawn="1"/>
        </p:nvSpPr>
        <p:spPr>
          <a:xfrm>
            <a:off x="0" y="0"/>
            <a:ext cx="9144000" cy="851239"/>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228392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8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1.png"/><Relationship Id="rId5" Type="http://schemas.openxmlformats.org/officeDocument/2006/relationships/image" Target="../media/image13.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0.png"/><Relationship Id="rId5" Type="http://schemas.openxmlformats.org/officeDocument/2006/relationships/image" Target="../media/image271.png"/></Relationships>
</file>

<file path=ppt/slides/_rels/slide6.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660.png"/><Relationship Id="rId7" Type="http://schemas.openxmlformats.org/officeDocument/2006/relationships/image" Target="../media/image7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00.png"/><Relationship Id="rId5" Type="http://schemas.openxmlformats.org/officeDocument/2006/relationships/image" Target="../media/image690.png"/><Relationship Id="rId9" Type="http://schemas.openxmlformats.org/officeDocument/2006/relationships/image" Target="../media/image150.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30.png"/></Relationships>
</file>

<file path=ppt/slides/_rels/slide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51.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0.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5.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118.png"/><Relationship Id="rId13" Type="http://schemas.openxmlformats.org/officeDocument/2006/relationships/image" Target="../media/image121.png"/><Relationship Id="rId7" Type="http://schemas.openxmlformats.org/officeDocument/2006/relationships/image" Target="../media/image117.png"/><Relationship Id="rId12" Type="http://schemas.openxmlformats.org/officeDocument/2006/relationships/image" Target="../media/image120.png"/><Relationship Id="rId2" Type="http://schemas.openxmlformats.org/officeDocument/2006/relationships/notesSlide" Target="../notesSlides/notesSlide12.xml"/><Relationship Id="rId16"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116.png"/><Relationship Id="rId11" Type="http://schemas.openxmlformats.org/officeDocument/2006/relationships/image" Target="../media/image119.png"/><Relationship Id="rId5" Type="http://schemas.openxmlformats.org/officeDocument/2006/relationships/image" Target="../media/image115.png"/><Relationship Id="rId15" Type="http://schemas.openxmlformats.org/officeDocument/2006/relationships/image" Target="../media/image123.png"/><Relationship Id="rId10" Type="http://schemas.openxmlformats.org/officeDocument/2006/relationships/image" Target="../media/image35.png"/><Relationship Id="rId9" Type="http://schemas.openxmlformats.org/officeDocument/2006/relationships/image" Target="../media/image27.png"/><Relationship Id="rId4" Type="http://schemas.openxmlformats.org/officeDocument/2006/relationships/image" Target="../media/image114.png"/><Relationship Id="rId14" Type="http://schemas.openxmlformats.org/officeDocument/2006/relationships/image" Target="../media/image122.pn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350.png"/><Relationship Id="rId12"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7.png"/><Relationship Id="rId11" Type="http://schemas.openxmlformats.org/officeDocument/2006/relationships/image" Target="../media/image29.png"/><Relationship Id="rId5" Type="http://schemas.openxmlformats.org/officeDocument/2006/relationships/image" Target="../media/image126.png"/><Relationship Id="rId10" Type="http://schemas.openxmlformats.org/officeDocument/2006/relationships/image" Target="../media/image380.png"/><Relationship Id="rId4" Type="http://schemas.openxmlformats.org/officeDocument/2006/relationships/image" Target="../media/image230.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0.pn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0" y="5805264"/>
            <a:ext cx="9144000" cy="864096"/>
          </a:xfrm>
        </p:spPr>
        <p:txBody>
          <a:bodyPr>
            <a:noAutofit/>
          </a:bodyPr>
          <a:lstStyle/>
          <a:p>
            <a:pPr>
              <a:lnSpc>
                <a:spcPct val="80000"/>
              </a:lnSpc>
            </a:pPr>
            <a:r>
              <a:rPr lang="en-US" altLang="ja-JP" sz="1800" dirty="0" smtClean="0">
                <a:solidFill>
                  <a:srgbClr val="4D4D4D"/>
                </a:solidFill>
              </a:rPr>
              <a:t>11/July/2016</a:t>
            </a:r>
          </a:p>
          <a:p>
            <a:pPr>
              <a:lnSpc>
                <a:spcPct val="80000"/>
              </a:lnSpc>
            </a:pPr>
            <a:r>
              <a:rPr lang="en-US" altLang="ja-JP" sz="1800" dirty="0" smtClean="0">
                <a:solidFill>
                  <a:srgbClr val="4D4D4D"/>
                </a:solidFill>
              </a:rPr>
              <a:t>Direct Reactions with Exotic Beams (DREB2016)</a:t>
            </a:r>
          </a:p>
          <a:p>
            <a:pPr>
              <a:lnSpc>
                <a:spcPct val="80000"/>
              </a:lnSpc>
            </a:pPr>
            <a:r>
              <a:rPr lang="en-US" altLang="ja-JP" sz="1800" dirty="0" smtClean="0">
                <a:solidFill>
                  <a:srgbClr val="4D4D4D"/>
                </a:solidFill>
              </a:rPr>
              <a:t>Halifax</a:t>
            </a:r>
            <a:endParaRPr lang="en-US" altLang="ja-JP" sz="1800" dirty="0">
              <a:solidFill>
                <a:srgbClr val="4D4D4D"/>
              </a:solidFill>
            </a:endParaRPr>
          </a:p>
        </p:txBody>
      </p:sp>
      <p:sp>
        <p:nvSpPr>
          <p:cNvPr id="9" name="正方形/長方形 8"/>
          <p:cNvSpPr/>
          <p:nvPr/>
        </p:nvSpPr>
        <p:spPr>
          <a:xfrm>
            <a:off x="0" y="2708920"/>
            <a:ext cx="9144000" cy="1631216"/>
          </a:xfrm>
          <a:prstGeom prst="rect">
            <a:avLst/>
          </a:prstGeom>
        </p:spPr>
        <p:txBody>
          <a:bodyPr wrap="square">
            <a:spAutoFit/>
          </a:bodyPr>
          <a:lstStyle/>
          <a:p>
            <a:pPr algn="ctr"/>
            <a:r>
              <a:rPr lang="en-US" altLang="ja-JP" sz="2800" u="sng" dirty="0" smtClean="0"/>
              <a:t>S</a:t>
            </a:r>
            <a:r>
              <a:rPr lang="en-US" altLang="ja-JP" sz="2800" u="sng" dirty="0"/>
              <a:t>.</a:t>
            </a:r>
            <a:r>
              <a:rPr lang="en-US" altLang="ja-JP" sz="2800" u="sng" dirty="0" smtClean="0"/>
              <a:t> Watanabe</a:t>
            </a:r>
            <a:r>
              <a:rPr lang="en-US" altLang="ja-JP" sz="2800" baseline="30000" dirty="0" smtClean="0"/>
              <a:t>1</a:t>
            </a:r>
          </a:p>
          <a:p>
            <a:pPr algn="ctr"/>
            <a:r>
              <a:rPr lang="en-US" altLang="ja-JP" sz="2400" dirty="0" smtClean="0"/>
              <a:t>K. Minomo</a:t>
            </a:r>
            <a:r>
              <a:rPr lang="en-US" altLang="ja-JP" sz="2400" baseline="30000" dirty="0" smtClean="0"/>
              <a:t>2</a:t>
            </a:r>
            <a:r>
              <a:rPr lang="en-US" altLang="ja-JP" sz="2400" dirty="0" smtClean="0"/>
              <a:t>, M. Shimada</a:t>
            </a:r>
            <a:r>
              <a:rPr lang="en-US" altLang="ja-JP" sz="2400" baseline="30000" dirty="0" smtClean="0"/>
              <a:t>3</a:t>
            </a:r>
            <a:r>
              <a:rPr lang="en-US" altLang="ja-JP" sz="2400" dirty="0" smtClean="0"/>
              <a:t>, S. Tagami</a:t>
            </a:r>
            <a:r>
              <a:rPr lang="en-US" altLang="ja-JP" sz="2400" baseline="30000" dirty="0" smtClean="0"/>
              <a:t>3</a:t>
            </a:r>
            <a:r>
              <a:rPr lang="en-US" altLang="ja-JP" sz="2400" dirty="0" smtClean="0"/>
              <a:t>, M. Kimura</a:t>
            </a:r>
            <a:r>
              <a:rPr lang="en-US" altLang="ja-JP" sz="2400" baseline="30000" dirty="0" smtClean="0"/>
              <a:t>4</a:t>
            </a:r>
            <a:r>
              <a:rPr lang="en-US" altLang="ja-JP" sz="2400" dirty="0" smtClean="0"/>
              <a:t>,</a:t>
            </a:r>
          </a:p>
          <a:p>
            <a:pPr algn="ctr"/>
            <a:r>
              <a:rPr lang="en-US" altLang="ja-JP" sz="2400" dirty="0" smtClean="0"/>
              <a:t>M. Takechi</a:t>
            </a:r>
            <a:r>
              <a:rPr lang="en-US" altLang="ja-JP" sz="2400" baseline="30000" dirty="0" smtClean="0"/>
              <a:t>5</a:t>
            </a:r>
            <a:r>
              <a:rPr lang="en-US" altLang="ja-JP" sz="2400" dirty="0" smtClean="0"/>
              <a:t>, M. Fukuda</a:t>
            </a:r>
            <a:r>
              <a:rPr lang="en-US" altLang="ja-JP" sz="2400" baseline="30000" dirty="0" smtClean="0"/>
              <a:t>6</a:t>
            </a:r>
            <a:r>
              <a:rPr lang="en-US" altLang="ja-JP" sz="2400" dirty="0" smtClean="0"/>
              <a:t>, D. Nishimura</a:t>
            </a:r>
            <a:r>
              <a:rPr lang="en-US" altLang="ja-JP" sz="2400" baseline="30000" dirty="0" smtClean="0"/>
              <a:t>7</a:t>
            </a:r>
            <a:r>
              <a:rPr lang="en-US" altLang="ja-JP" sz="2400" dirty="0" smtClean="0"/>
              <a:t>, T. Suzuki</a:t>
            </a:r>
            <a:r>
              <a:rPr lang="en-US" altLang="ja-JP" sz="2400" baseline="30000" dirty="0" smtClean="0"/>
              <a:t>8</a:t>
            </a:r>
            <a:r>
              <a:rPr lang="en-US" altLang="ja-JP" sz="2400" dirty="0" smtClean="0"/>
              <a:t>,</a:t>
            </a:r>
          </a:p>
          <a:p>
            <a:pPr algn="ctr"/>
            <a:r>
              <a:rPr lang="en-US" altLang="ja-JP" sz="2400" dirty="0" smtClean="0"/>
              <a:t>T. Matsumoto</a:t>
            </a:r>
            <a:r>
              <a:rPr lang="en-US" altLang="ja-JP" sz="2400" baseline="30000" dirty="0" smtClean="0"/>
              <a:t>3</a:t>
            </a:r>
            <a:r>
              <a:rPr lang="en-US" altLang="ja-JP" sz="2400" dirty="0" smtClean="0"/>
              <a:t>, Y. R. Shimizu</a:t>
            </a:r>
            <a:r>
              <a:rPr lang="en-US" altLang="ja-JP" sz="2400" baseline="30000" dirty="0" smtClean="0"/>
              <a:t>3</a:t>
            </a:r>
            <a:r>
              <a:rPr lang="en-US" altLang="ja-JP" sz="2400" dirty="0" smtClean="0"/>
              <a:t>, and M. Yahiro</a:t>
            </a:r>
            <a:r>
              <a:rPr lang="en-US" altLang="ja-JP" sz="2400" baseline="30000" dirty="0" smtClean="0"/>
              <a:t>3</a:t>
            </a:r>
            <a:endParaRPr lang="ja-JP" altLang="ja-JP" sz="2400" baseline="30000" dirty="0"/>
          </a:p>
        </p:txBody>
      </p:sp>
      <p:sp>
        <p:nvSpPr>
          <p:cNvPr id="8" name="正方形/長方形 7"/>
          <p:cNvSpPr/>
          <p:nvPr/>
        </p:nvSpPr>
        <p:spPr>
          <a:xfrm>
            <a:off x="987209" y="4629073"/>
            <a:ext cx="7169591" cy="769441"/>
          </a:xfrm>
          <a:prstGeom prst="rect">
            <a:avLst/>
          </a:prstGeom>
        </p:spPr>
        <p:txBody>
          <a:bodyPr wrap="none">
            <a:spAutoFit/>
          </a:bodyPr>
          <a:lstStyle/>
          <a:p>
            <a:pPr algn="ctr"/>
            <a:r>
              <a:rPr lang="en-US" altLang="ja-JP" sz="2200" baseline="30000" dirty="0" smtClean="0"/>
              <a:t>1</a:t>
            </a:r>
            <a:r>
              <a:rPr lang="en-US" altLang="ja-JP" sz="2200" i="1" dirty="0" smtClean="0"/>
              <a:t>RIKEN, </a:t>
            </a:r>
            <a:r>
              <a:rPr lang="en-US" altLang="ja-JP" sz="2200" baseline="30000" dirty="0" smtClean="0"/>
              <a:t>2</a:t>
            </a:r>
            <a:r>
              <a:rPr lang="en-US" altLang="ja-JP" sz="2200" i="1" dirty="0" smtClean="0"/>
              <a:t>RCNP</a:t>
            </a:r>
            <a:r>
              <a:rPr lang="en-US" altLang="ja-JP" sz="2200" i="1" dirty="0"/>
              <a:t>, </a:t>
            </a:r>
            <a:r>
              <a:rPr lang="en-US" altLang="ja-JP" sz="2200" baseline="30000" dirty="0" smtClean="0"/>
              <a:t>3</a:t>
            </a:r>
            <a:r>
              <a:rPr lang="en-US" altLang="ja-JP" sz="2200" i="1" dirty="0" smtClean="0"/>
              <a:t>Kyushu </a:t>
            </a:r>
            <a:r>
              <a:rPr lang="en-US" altLang="ja-JP" sz="2200" i="1" dirty="0"/>
              <a:t>Univ.,</a:t>
            </a:r>
            <a:r>
              <a:rPr lang="en-US" altLang="ja-JP" sz="2200" kern="100" dirty="0" smtClean="0">
                <a:ea typeface="ＭＳ ゴシック" panose="020B0609070205080204" pitchFamily="49" charset="-128"/>
                <a:cs typeface="Times New Roman" panose="02020603050405020304" pitchFamily="18" charset="0"/>
              </a:rPr>
              <a:t> </a:t>
            </a:r>
            <a:r>
              <a:rPr lang="en-US" altLang="ja-JP" sz="2200" kern="100" baseline="30000" dirty="0" smtClean="0">
                <a:ea typeface="ＭＳ ゴシック" panose="020B0609070205080204" pitchFamily="49" charset="-128"/>
                <a:cs typeface="Times New Roman" panose="02020603050405020304" pitchFamily="18" charset="0"/>
              </a:rPr>
              <a:t>4</a:t>
            </a:r>
            <a:r>
              <a:rPr lang="en-US" altLang="ja-JP" sz="2200" i="1" kern="100" dirty="0" smtClean="0">
                <a:ea typeface="ＭＳ ゴシック" panose="020B0609070205080204" pitchFamily="49" charset="-128"/>
                <a:cs typeface="Times New Roman" panose="02020603050405020304" pitchFamily="18" charset="0"/>
              </a:rPr>
              <a:t>Hokkaido </a:t>
            </a:r>
            <a:r>
              <a:rPr lang="en-US" altLang="ja-JP" sz="2200" i="1" kern="100" dirty="0">
                <a:ea typeface="ＭＳ ゴシック" panose="020B0609070205080204" pitchFamily="49" charset="-128"/>
                <a:cs typeface="Times New Roman" panose="02020603050405020304" pitchFamily="18" charset="0"/>
              </a:rPr>
              <a:t>Univ</a:t>
            </a:r>
            <a:r>
              <a:rPr lang="en-US" altLang="ja-JP" sz="2200" i="1" kern="100" dirty="0" smtClean="0">
                <a:ea typeface="ＭＳ ゴシック" panose="020B0609070205080204" pitchFamily="49" charset="-128"/>
                <a:cs typeface="Times New Roman" panose="02020603050405020304" pitchFamily="18" charset="0"/>
              </a:rPr>
              <a:t>.</a:t>
            </a:r>
            <a:r>
              <a:rPr lang="en-US" altLang="ja-JP" sz="2200" kern="100" dirty="0" smtClean="0">
                <a:ea typeface="ＭＳ ゴシック" panose="020B0609070205080204" pitchFamily="49" charset="-128"/>
                <a:cs typeface="Times New Roman" panose="02020603050405020304" pitchFamily="18" charset="0"/>
              </a:rPr>
              <a:t>, </a:t>
            </a:r>
            <a:r>
              <a:rPr lang="en-US" altLang="ja-JP" sz="2200" kern="100" baseline="30000" dirty="0" smtClean="0">
                <a:ea typeface="ＭＳ ゴシック" panose="020B0609070205080204" pitchFamily="49" charset="-128"/>
                <a:cs typeface="Times New Roman" panose="02020603050405020304" pitchFamily="18" charset="0"/>
              </a:rPr>
              <a:t>5</a:t>
            </a:r>
            <a:r>
              <a:rPr lang="en-US" altLang="ja-JP" sz="2200" i="1" kern="100" dirty="0" smtClean="0">
                <a:ea typeface="ＭＳ ゴシック" panose="020B0609070205080204" pitchFamily="49" charset="-128"/>
                <a:cs typeface="Times New Roman" panose="02020603050405020304" pitchFamily="18" charset="0"/>
              </a:rPr>
              <a:t>Nigata Univ.</a:t>
            </a:r>
            <a:r>
              <a:rPr lang="en-US" altLang="ja-JP" sz="2200" kern="100" dirty="0" smtClean="0">
                <a:ea typeface="ＭＳ ゴシック" panose="020B0609070205080204" pitchFamily="49" charset="-128"/>
                <a:cs typeface="Times New Roman" panose="02020603050405020304" pitchFamily="18" charset="0"/>
              </a:rPr>
              <a:t>,</a:t>
            </a:r>
          </a:p>
          <a:p>
            <a:pPr algn="ctr"/>
            <a:r>
              <a:rPr lang="en-US" altLang="ja-JP" sz="2200" kern="100" dirty="0" smtClean="0">
                <a:ea typeface="ＭＳ ゴシック" panose="020B0609070205080204" pitchFamily="49" charset="-128"/>
                <a:cs typeface="Times New Roman" panose="02020603050405020304" pitchFamily="18" charset="0"/>
              </a:rPr>
              <a:t> </a:t>
            </a:r>
            <a:r>
              <a:rPr lang="en-US" altLang="ja-JP" sz="2200" kern="100" baseline="30000" dirty="0" smtClean="0">
                <a:ea typeface="ＭＳ ゴシック" panose="020B0609070205080204" pitchFamily="49" charset="-128"/>
                <a:cs typeface="Times New Roman" panose="02020603050405020304" pitchFamily="18" charset="0"/>
              </a:rPr>
              <a:t>6</a:t>
            </a:r>
            <a:r>
              <a:rPr lang="en-US" altLang="ja-JP" sz="2200" i="1" kern="100" dirty="0" smtClean="0">
                <a:ea typeface="ＭＳ ゴシック" panose="020B0609070205080204" pitchFamily="49" charset="-128"/>
                <a:cs typeface="Times New Roman" panose="02020603050405020304" pitchFamily="18" charset="0"/>
              </a:rPr>
              <a:t>Osaka </a:t>
            </a:r>
            <a:r>
              <a:rPr lang="en-US" altLang="ja-JP" sz="2200" i="1" kern="100" dirty="0">
                <a:ea typeface="ＭＳ ゴシック" panose="020B0609070205080204" pitchFamily="49" charset="-128"/>
                <a:cs typeface="Times New Roman" panose="02020603050405020304" pitchFamily="18" charset="0"/>
              </a:rPr>
              <a:t>Univ</a:t>
            </a:r>
            <a:r>
              <a:rPr lang="en-US" altLang="ja-JP" sz="2200" i="1" kern="100" dirty="0" smtClean="0">
                <a:ea typeface="ＭＳ ゴシック" panose="020B0609070205080204" pitchFamily="49" charset="-128"/>
                <a:cs typeface="Times New Roman" panose="02020603050405020304" pitchFamily="18" charset="0"/>
              </a:rPr>
              <a:t>.</a:t>
            </a:r>
            <a:r>
              <a:rPr lang="en-US" altLang="ja-JP" sz="2200" kern="100" dirty="0" smtClean="0">
                <a:ea typeface="ＭＳ ゴシック" panose="020B0609070205080204" pitchFamily="49" charset="-128"/>
                <a:cs typeface="Times New Roman" panose="02020603050405020304" pitchFamily="18" charset="0"/>
              </a:rPr>
              <a:t>, </a:t>
            </a:r>
            <a:r>
              <a:rPr lang="en-US" altLang="ja-JP" sz="2200" kern="100" baseline="30000" dirty="0" smtClean="0">
                <a:ea typeface="ＭＳ ゴシック" panose="020B0609070205080204" pitchFamily="49" charset="-128"/>
                <a:cs typeface="Times New Roman" panose="02020603050405020304" pitchFamily="18" charset="0"/>
              </a:rPr>
              <a:t>7</a:t>
            </a:r>
            <a:r>
              <a:rPr lang="en-US" altLang="ja-JP" sz="2200" i="1" kern="100" dirty="0" smtClean="0">
                <a:ea typeface="ＭＳ ゴシック" panose="020B0609070205080204" pitchFamily="49" charset="-128"/>
                <a:cs typeface="Times New Roman" panose="02020603050405020304" pitchFamily="18" charset="0"/>
              </a:rPr>
              <a:t>Tokyo </a:t>
            </a:r>
            <a:r>
              <a:rPr lang="en-US" altLang="ja-JP" sz="2200" i="1" kern="100" dirty="0">
                <a:ea typeface="ＭＳ ゴシック" panose="020B0609070205080204" pitchFamily="49" charset="-128"/>
                <a:cs typeface="Times New Roman" panose="02020603050405020304" pitchFamily="18" charset="0"/>
              </a:rPr>
              <a:t>Univ. of Sci</a:t>
            </a:r>
            <a:r>
              <a:rPr lang="en-US" altLang="ja-JP" sz="2200" i="1" kern="100" dirty="0" smtClean="0">
                <a:ea typeface="ＭＳ ゴシック" panose="020B0609070205080204" pitchFamily="49" charset="-128"/>
                <a:cs typeface="Times New Roman" panose="02020603050405020304" pitchFamily="18" charset="0"/>
              </a:rPr>
              <a:t>.</a:t>
            </a:r>
            <a:r>
              <a:rPr lang="en-US" altLang="ja-JP" sz="2200" kern="100" dirty="0" smtClean="0">
                <a:ea typeface="ＭＳ ゴシック" panose="020B0609070205080204" pitchFamily="49" charset="-128"/>
                <a:cs typeface="Times New Roman" panose="02020603050405020304" pitchFamily="18" charset="0"/>
              </a:rPr>
              <a:t>, </a:t>
            </a:r>
            <a:r>
              <a:rPr lang="en-US" altLang="ja-JP" sz="2200" kern="100" baseline="30000" dirty="0" smtClean="0">
                <a:ea typeface="ＭＳ ゴシック" panose="020B0609070205080204" pitchFamily="49" charset="-128"/>
                <a:cs typeface="Times New Roman" panose="02020603050405020304" pitchFamily="18" charset="0"/>
              </a:rPr>
              <a:t>8</a:t>
            </a:r>
            <a:r>
              <a:rPr lang="en-US" altLang="ja-JP" sz="2200" i="1" kern="100" dirty="0" smtClean="0">
                <a:ea typeface="ＭＳ ゴシック" panose="020B0609070205080204" pitchFamily="49" charset="-128"/>
                <a:cs typeface="Times New Roman" panose="02020603050405020304" pitchFamily="18" charset="0"/>
              </a:rPr>
              <a:t>Saitama Univ.</a:t>
            </a:r>
            <a:endParaRPr lang="en-US" altLang="ja-JP" sz="2200" i="1" kern="100" baseline="30000" dirty="0" smtClean="0">
              <a:ea typeface="ＭＳ ゴシック" panose="020B0609070205080204" pitchFamily="49" charset="-128"/>
              <a:cs typeface="Times New Roman" panose="02020603050405020304" pitchFamily="18" charset="0"/>
            </a:endParaRPr>
          </a:p>
        </p:txBody>
      </p:sp>
      <p:sp>
        <p:nvSpPr>
          <p:cNvPr id="11" name="正方形/長方形 10"/>
          <p:cNvSpPr/>
          <p:nvPr/>
        </p:nvSpPr>
        <p:spPr>
          <a:xfrm>
            <a:off x="0" y="620688"/>
            <a:ext cx="9144000" cy="16342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0" y="701163"/>
            <a:ext cx="9144000" cy="1446550"/>
          </a:xfrm>
          <a:prstGeom prst="rect">
            <a:avLst/>
          </a:prstGeom>
          <a:noFill/>
        </p:spPr>
        <p:txBody>
          <a:bodyPr wrap="square" rtlCol="0">
            <a:spAutoFit/>
          </a:bodyPr>
          <a:lstStyle/>
          <a:p>
            <a:pPr algn="ctr"/>
            <a:r>
              <a:rPr lang="en-US" altLang="ja-JP" sz="4400" b="1" dirty="0" smtClean="0">
                <a:solidFill>
                  <a:schemeClr val="bg1"/>
                </a:solidFill>
              </a:rPr>
              <a:t>Deformation and halo structure</a:t>
            </a:r>
            <a:r>
              <a:rPr lang="en-US" altLang="ja-JP" sz="4400" b="1" dirty="0">
                <a:solidFill>
                  <a:schemeClr val="bg1"/>
                </a:solidFill>
              </a:rPr>
              <a:t/>
            </a:r>
            <a:br>
              <a:rPr lang="en-US" altLang="ja-JP" sz="4400" b="1" dirty="0">
                <a:solidFill>
                  <a:schemeClr val="bg1"/>
                </a:solidFill>
              </a:rPr>
            </a:br>
            <a:r>
              <a:rPr lang="en-US" altLang="ja-JP" sz="4400" b="1" dirty="0" smtClean="0">
                <a:solidFill>
                  <a:schemeClr val="bg1"/>
                </a:solidFill>
              </a:rPr>
              <a:t>through reaction cross sections</a:t>
            </a:r>
            <a:endParaRPr lang="ja-JP" altLang="en-US" sz="4400" b="1" dirty="0">
              <a:solidFill>
                <a:schemeClr val="bg1"/>
              </a:solidFill>
            </a:endParaRPr>
          </a:p>
        </p:txBody>
      </p:sp>
    </p:spTree>
    <p:extLst>
      <p:ext uri="{BB962C8B-B14F-4D97-AF65-F5344CB8AC3E}">
        <p14:creationId xmlns:p14="http://schemas.microsoft.com/office/powerpoint/2010/main" val="1078528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矢印コネクタ 3"/>
          <p:cNvCxnSpPr/>
          <p:nvPr/>
        </p:nvCxnSpPr>
        <p:spPr>
          <a:xfrm>
            <a:off x="7784928" y="5097183"/>
            <a:ext cx="947316"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14"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382346" y="4238192"/>
            <a:ext cx="1718046" cy="171804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右矢印 13"/>
          <p:cNvSpPr/>
          <p:nvPr/>
        </p:nvSpPr>
        <p:spPr bwMode="auto">
          <a:xfrm>
            <a:off x="153221" y="3504088"/>
            <a:ext cx="602355" cy="400230"/>
          </a:xfrm>
          <a:prstGeom prst="rightArrow">
            <a:avLst>
              <a:gd name="adj1" fmla="val 50000"/>
              <a:gd name="adj2" fmla="val 85134"/>
            </a:avLst>
          </a:prstGeom>
          <a:solidFill>
            <a:srgbClr val="FFC000"/>
          </a:solidFill>
          <a:ln>
            <a:solidFill>
              <a:srgbClr val="B489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0000" tIns="46800" rIns="90000" bIns="46800" numCol="1" spcCol="0" rtlCol="0" fromWordArt="0" anchor="ctr" anchorCtr="1" forceAA="0" compatLnSpc="1">
            <a:prstTxWarp prst="textNoShape">
              <a:avLst/>
            </a:prstTxWarp>
            <a:noAutofit/>
          </a:bodyPr>
          <a:lstStyle/>
          <a:p>
            <a:pPr fontAlgn="base">
              <a:spcBef>
                <a:spcPct val="0"/>
              </a:spcBef>
              <a:spcAft>
                <a:spcPct val="0"/>
              </a:spcAft>
            </a:pPr>
            <a:endParaRPr lang="ja-JP" altLang="en-US" sz="1200" smtClean="0">
              <a:solidFill>
                <a:prstClr val="black"/>
              </a:solidFill>
              <a:latin typeface="Arial" charset="0"/>
            </a:endParaRPr>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832" y="2564904"/>
            <a:ext cx="2371984" cy="2371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0" name="直線矢印コネクタ 59"/>
          <p:cNvCxnSpPr/>
          <p:nvPr/>
        </p:nvCxnSpPr>
        <p:spPr>
          <a:xfrm>
            <a:off x="1732712" y="4524641"/>
            <a:ext cx="5518850" cy="0"/>
          </a:xfrm>
          <a:prstGeom prst="straightConnector1">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a:endCxn id="94" idx="0"/>
          </p:cNvCxnSpPr>
          <p:nvPr/>
        </p:nvCxnSpPr>
        <p:spPr>
          <a:xfrm>
            <a:off x="1729824" y="3768211"/>
            <a:ext cx="5656610" cy="0"/>
          </a:xfrm>
          <a:prstGeom prst="straightConnector1">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テキスト ボックス 54"/>
          <p:cNvSpPr txBox="1"/>
          <p:nvPr/>
        </p:nvSpPr>
        <p:spPr>
          <a:xfrm>
            <a:off x="1141350" y="4683211"/>
            <a:ext cx="1362745" cy="461665"/>
          </a:xfrm>
          <a:prstGeom prst="rect">
            <a:avLst/>
          </a:prstGeom>
          <a:noFill/>
        </p:spPr>
        <p:txBody>
          <a:bodyPr wrap="none" rtlCol="0">
            <a:spAutoFit/>
          </a:bodyPr>
          <a:lstStyle/>
          <a:p>
            <a:pPr algn="ctr"/>
            <a:r>
              <a:rPr lang="en-US" altLang="ja-JP" sz="2400" dirty="0" smtClean="0"/>
              <a:t>Projectile</a:t>
            </a:r>
          </a:p>
        </p:txBody>
      </p:sp>
      <p:sp>
        <p:nvSpPr>
          <p:cNvPr id="69" name="テキスト ボックス 68"/>
          <p:cNvSpPr txBox="1"/>
          <p:nvPr/>
        </p:nvSpPr>
        <p:spPr>
          <a:xfrm>
            <a:off x="5845780" y="5607236"/>
            <a:ext cx="958468" cy="461665"/>
          </a:xfrm>
          <a:prstGeom prst="rect">
            <a:avLst/>
          </a:prstGeom>
          <a:noFill/>
        </p:spPr>
        <p:txBody>
          <a:bodyPr wrap="none" rtlCol="0">
            <a:spAutoFit/>
          </a:bodyPr>
          <a:lstStyle/>
          <a:p>
            <a:r>
              <a:rPr lang="en-US" altLang="ja-JP" sz="2400" dirty="0" smtClean="0"/>
              <a:t>Target</a:t>
            </a:r>
            <a:endParaRPr lang="ja-JP" altLang="en-US" sz="2400" dirty="0"/>
          </a:p>
        </p:txBody>
      </p:sp>
      <p:sp>
        <p:nvSpPr>
          <p:cNvPr id="70" name="右矢印 69"/>
          <p:cNvSpPr/>
          <p:nvPr/>
        </p:nvSpPr>
        <p:spPr bwMode="auto">
          <a:xfrm rot="5400000">
            <a:off x="1359093" y="4061011"/>
            <a:ext cx="747239" cy="180021"/>
          </a:xfrm>
          <a:prstGeom prst="rightArrow">
            <a:avLst>
              <a:gd name="adj1" fmla="val 50000"/>
              <a:gd name="adj2" fmla="val 89832"/>
            </a:avLst>
          </a:prstGeom>
          <a:solidFill>
            <a:schemeClr val="bg1"/>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0000" tIns="46800" rIns="90000" bIns="46800" numCol="1" spcCol="0" rtlCol="0" fromWordArt="0" anchor="ctr" anchorCtr="1" forceAA="0" compatLnSpc="1">
            <a:prstTxWarp prst="textNoShape">
              <a:avLst/>
            </a:prstTxWarp>
            <a:noAutofit/>
          </a:bodyPr>
          <a:lstStyle/>
          <a:p>
            <a:pPr fontAlgn="base">
              <a:spcBef>
                <a:spcPct val="0"/>
              </a:spcBef>
              <a:spcAft>
                <a:spcPct val="0"/>
              </a:spcAft>
            </a:pPr>
            <a:endParaRPr lang="ja-JP" altLang="en-US" sz="1200" smtClean="0">
              <a:solidFill>
                <a:srgbClr val="F79646">
                  <a:lumMod val="20000"/>
                  <a:lumOff val="80000"/>
                </a:srgbClr>
              </a:solidFill>
              <a:latin typeface="Arial" charset="0"/>
            </a:endParaRPr>
          </a:p>
        </p:txBody>
      </p:sp>
      <mc:AlternateContent xmlns:mc="http://schemas.openxmlformats.org/markup-compatibility/2006" xmlns:a14="http://schemas.microsoft.com/office/drawing/2010/main">
        <mc:Choice Requires="a14">
          <p:sp>
            <p:nvSpPr>
              <p:cNvPr id="58" name="正方形/長方形 57"/>
              <p:cNvSpPr/>
              <p:nvPr/>
            </p:nvSpPr>
            <p:spPr>
              <a:xfrm>
                <a:off x="1734810" y="3879705"/>
                <a:ext cx="63504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sz="2400" b="1" i="1" smtClean="0">
                              <a:solidFill>
                                <a:schemeClr val="bg1"/>
                              </a:solidFill>
                              <a:latin typeface="Cambria Math" panose="02040503050406030204" pitchFamily="18" charset="0"/>
                            </a:rPr>
                          </m:ctrlPr>
                        </m:sSubPr>
                        <m:e>
                          <m:r>
                            <a:rPr lang="en-US" altLang="ja-JP" sz="2400" b="1" i="1">
                              <a:solidFill>
                                <a:schemeClr val="bg1"/>
                              </a:solidFill>
                              <a:latin typeface="Cambria Math"/>
                            </a:rPr>
                            <m:t>𝑹</m:t>
                          </m:r>
                        </m:e>
                        <m:sub>
                          <m:r>
                            <a:rPr lang="en-US" altLang="ja-JP" sz="2400" b="1" i="1">
                              <a:solidFill>
                                <a:schemeClr val="bg1"/>
                              </a:solidFill>
                              <a:latin typeface="Cambria Math"/>
                            </a:rPr>
                            <m:t>𝑷</m:t>
                          </m:r>
                        </m:sub>
                      </m:sSub>
                    </m:oMath>
                  </m:oMathPara>
                </a14:m>
                <a:endParaRPr lang="ja-JP" altLang="en-US" sz="2400" b="1" dirty="0">
                  <a:solidFill>
                    <a:schemeClr val="bg1"/>
                  </a:solidFill>
                </a:endParaRPr>
              </a:p>
            </p:txBody>
          </p:sp>
        </mc:Choice>
        <mc:Fallback xmlns="">
          <p:sp>
            <p:nvSpPr>
              <p:cNvPr id="58" name="正方形/長方形 57"/>
              <p:cNvSpPr>
                <a:spLocks noRot="1" noChangeAspect="1" noMove="1" noResize="1" noEditPoints="1" noAdjustHandles="1" noChangeArrowheads="1" noChangeShapeType="1" noTextEdit="1"/>
              </p:cNvSpPr>
              <p:nvPr/>
            </p:nvSpPr>
            <p:spPr>
              <a:xfrm>
                <a:off x="1734810" y="3879705"/>
                <a:ext cx="635046" cy="461665"/>
              </a:xfrm>
              <a:prstGeom prst="rect">
                <a:avLst/>
              </a:prstGeom>
              <a:blipFill rotWithShape="0">
                <a:blip r:embed="rId6"/>
                <a:stretch>
                  <a:fillRect b="-2632"/>
                </a:stretch>
              </a:blipFill>
            </p:spPr>
            <p:txBody>
              <a:bodyPr/>
              <a:lstStyle/>
              <a:p>
                <a:r>
                  <a:rPr lang="ja-JP" altLang="en-US">
                    <a:noFill/>
                  </a:rPr>
                  <a:t> </a:t>
                </a:r>
              </a:p>
            </p:txBody>
          </p:sp>
        </mc:Fallback>
      </mc:AlternateContent>
      <p:grpSp>
        <p:nvGrpSpPr>
          <p:cNvPr id="3" name="グループ化 2"/>
          <p:cNvGrpSpPr/>
          <p:nvPr/>
        </p:nvGrpSpPr>
        <p:grpSpPr>
          <a:xfrm>
            <a:off x="6939120" y="3768211"/>
            <a:ext cx="894628" cy="2645006"/>
            <a:chOff x="9149980" y="2916541"/>
            <a:chExt cx="894628" cy="2645006"/>
          </a:xfrm>
        </p:grpSpPr>
        <p:sp>
          <p:nvSpPr>
            <p:cNvPr id="94" name="円/楕円 93"/>
            <p:cNvSpPr/>
            <p:nvPr/>
          </p:nvSpPr>
          <p:spPr>
            <a:xfrm>
              <a:off x="9149980" y="2916541"/>
              <a:ext cx="894628" cy="2645006"/>
            </a:xfrm>
            <a:prstGeom prst="ellipse">
              <a:avLst/>
            </a:prstGeom>
            <a:solidFill>
              <a:schemeClr val="accent6">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79646">
                    <a:lumMod val="75000"/>
                  </a:srgbClr>
                </a:solidFill>
              </a:endParaRPr>
            </a:p>
          </p:txBody>
        </p:sp>
        <p:sp>
          <p:nvSpPr>
            <p:cNvPr id="2" name="円/楕円 1"/>
            <p:cNvSpPr/>
            <p:nvPr/>
          </p:nvSpPr>
          <p:spPr>
            <a:xfrm>
              <a:off x="9149980" y="2916541"/>
              <a:ext cx="894628" cy="2645006"/>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9" name="円/楕円 28"/>
            <p:cNvSpPr/>
            <p:nvPr/>
          </p:nvSpPr>
          <p:spPr>
            <a:xfrm>
              <a:off x="9218047" y="3146166"/>
              <a:ext cx="675967" cy="2185756"/>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0" name="円/楕円 29"/>
            <p:cNvSpPr/>
            <p:nvPr/>
          </p:nvSpPr>
          <p:spPr>
            <a:xfrm>
              <a:off x="9260259" y="3391497"/>
              <a:ext cx="465220" cy="1695096"/>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pic>
        <p:nvPicPr>
          <p:cNvPr id="11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920" t="13095" r="36717" b="12594"/>
          <a:stretch/>
        </p:blipFill>
        <p:spPr bwMode="auto">
          <a:xfrm>
            <a:off x="6665306" y="4461164"/>
            <a:ext cx="796544" cy="1276709"/>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 name="右矢印 70"/>
          <p:cNvSpPr/>
          <p:nvPr/>
        </p:nvSpPr>
        <p:spPr bwMode="auto">
          <a:xfrm rot="16200000">
            <a:off x="6977465" y="4723766"/>
            <a:ext cx="548193" cy="175755"/>
          </a:xfrm>
          <a:prstGeom prst="rightArrow">
            <a:avLst>
              <a:gd name="adj1" fmla="val 50000"/>
              <a:gd name="adj2" fmla="val 89832"/>
            </a:avLst>
          </a:prstGeom>
          <a:solidFill>
            <a:schemeClr val="tx1">
              <a:lumMod val="95000"/>
              <a:lumOff val="5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0000" tIns="46800" rIns="90000" bIns="46800" numCol="1" spcCol="0" rtlCol="0" fromWordArt="0" anchor="ctr" anchorCtr="1" forceAA="0" compatLnSpc="1">
            <a:prstTxWarp prst="textNoShape">
              <a:avLst/>
            </a:prstTxWarp>
            <a:noAutofit/>
          </a:bodyPr>
          <a:lstStyle/>
          <a:p>
            <a:pPr fontAlgn="base">
              <a:spcBef>
                <a:spcPct val="0"/>
              </a:spcBef>
              <a:spcAft>
                <a:spcPct val="0"/>
              </a:spcAft>
            </a:pPr>
            <a:endParaRPr lang="ja-JP" altLang="en-US" sz="1200" smtClean="0">
              <a:solidFill>
                <a:prstClr val="black"/>
              </a:solidFill>
              <a:latin typeface="Arial" charset="0"/>
            </a:endParaRPr>
          </a:p>
        </p:txBody>
      </p:sp>
      <mc:AlternateContent xmlns:mc="http://schemas.openxmlformats.org/markup-compatibility/2006" xmlns:a14="http://schemas.microsoft.com/office/drawing/2010/main">
        <mc:Choice Requires="a14">
          <p:sp>
            <p:nvSpPr>
              <p:cNvPr id="83" name="正方形/長方形 82"/>
              <p:cNvSpPr/>
              <p:nvPr/>
            </p:nvSpPr>
            <p:spPr>
              <a:xfrm>
                <a:off x="6669110" y="4659335"/>
                <a:ext cx="63504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sz="2400" b="1" i="1" smtClean="0">
                              <a:solidFill>
                                <a:prstClr val="black"/>
                              </a:solidFill>
                              <a:latin typeface="Cambria Math" panose="02040503050406030204" pitchFamily="18" charset="0"/>
                            </a:rPr>
                          </m:ctrlPr>
                        </m:sSubPr>
                        <m:e>
                          <m:r>
                            <a:rPr lang="en-US" altLang="ja-JP" sz="2400" b="1" i="1">
                              <a:solidFill>
                                <a:prstClr val="black"/>
                              </a:solidFill>
                              <a:latin typeface="Cambria Math"/>
                            </a:rPr>
                            <m:t>𝑹</m:t>
                          </m:r>
                        </m:e>
                        <m:sub>
                          <m:r>
                            <a:rPr lang="en-US" altLang="ja-JP" sz="2400" b="1" i="1" smtClean="0">
                              <a:solidFill>
                                <a:prstClr val="black"/>
                              </a:solidFill>
                              <a:latin typeface="Cambria Math"/>
                            </a:rPr>
                            <m:t>𝑻</m:t>
                          </m:r>
                        </m:sub>
                      </m:sSub>
                    </m:oMath>
                  </m:oMathPara>
                </a14:m>
                <a:endParaRPr lang="ja-JP" altLang="en-US" sz="2400" b="1" dirty="0">
                  <a:solidFill>
                    <a:prstClr val="black"/>
                  </a:solidFill>
                </a:endParaRPr>
              </a:p>
            </p:txBody>
          </p:sp>
        </mc:Choice>
        <mc:Fallback xmlns="">
          <p:sp>
            <p:nvSpPr>
              <p:cNvPr id="83" name="正方形/長方形 82"/>
              <p:cNvSpPr>
                <a:spLocks noRot="1" noChangeAspect="1" noMove="1" noResize="1" noEditPoints="1" noAdjustHandles="1" noChangeArrowheads="1" noChangeShapeType="1" noTextEdit="1"/>
              </p:cNvSpPr>
              <p:nvPr/>
            </p:nvSpPr>
            <p:spPr>
              <a:xfrm>
                <a:off x="6669110" y="4659335"/>
                <a:ext cx="635046" cy="461665"/>
              </a:xfrm>
              <a:prstGeom prst="rect">
                <a:avLst/>
              </a:prstGeom>
              <a:blipFill rotWithShape="0">
                <a:blip r:embed="rId7"/>
                <a:stretch>
                  <a:fillRect b="-2632"/>
                </a:stretch>
              </a:blipFill>
            </p:spPr>
            <p:txBody>
              <a:bodyPr/>
              <a:lstStyle/>
              <a:p>
                <a:r>
                  <a:rPr lang="ja-JP" altLang="en-US">
                    <a:noFill/>
                  </a:rPr>
                  <a:t> </a:t>
                </a:r>
              </a:p>
            </p:txBody>
          </p:sp>
        </mc:Fallback>
      </mc:AlternateContent>
      <p:cxnSp>
        <p:nvCxnSpPr>
          <p:cNvPr id="51" name="直線矢印コネクタ 50"/>
          <p:cNvCxnSpPr/>
          <p:nvPr/>
        </p:nvCxnSpPr>
        <p:spPr>
          <a:xfrm>
            <a:off x="5675800" y="5097183"/>
            <a:ext cx="1058108"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テキスト ボックス 35"/>
          <p:cNvSpPr txBox="1"/>
          <p:nvPr/>
        </p:nvSpPr>
        <p:spPr>
          <a:xfrm>
            <a:off x="252271" y="40899"/>
            <a:ext cx="6237798" cy="769441"/>
          </a:xfrm>
          <a:prstGeom prst="rect">
            <a:avLst/>
          </a:prstGeom>
          <a:noFill/>
        </p:spPr>
        <p:txBody>
          <a:bodyPr wrap="none" rtlCol="0">
            <a:spAutoFit/>
          </a:bodyPr>
          <a:lstStyle/>
          <a:p>
            <a:r>
              <a:rPr lang="en-US" altLang="ja-JP" sz="4400" dirty="0" smtClean="0">
                <a:solidFill>
                  <a:schemeClr val="bg1"/>
                </a:solidFill>
              </a:rPr>
              <a:t>Reaction cross section (</a:t>
            </a:r>
            <a:r>
              <a:rPr lang="el-GR" altLang="ja-JP" sz="4400" dirty="0" smtClean="0">
                <a:solidFill>
                  <a:schemeClr val="bg1"/>
                </a:solidFill>
              </a:rPr>
              <a:t>σ</a:t>
            </a:r>
            <a:r>
              <a:rPr lang="en-US" altLang="ja-JP" sz="4400" baseline="-25000" dirty="0" smtClean="0">
                <a:solidFill>
                  <a:schemeClr val="bg1"/>
                </a:solidFill>
              </a:rPr>
              <a:t>R</a:t>
            </a:r>
            <a:r>
              <a:rPr lang="en-US" altLang="ja-JP" sz="4400" dirty="0" smtClean="0">
                <a:solidFill>
                  <a:schemeClr val="bg1"/>
                </a:solidFill>
              </a:rPr>
              <a:t>)</a:t>
            </a:r>
            <a:endParaRPr lang="en-US" altLang="ja-JP" sz="4400" dirty="0">
              <a:solidFill>
                <a:schemeClr val="bg1"/>
              </a:solidFill>
            </a:endParaRPr>
          </a:p>
        </p:txBody>
      </p:sp>
      <p:sp>
        <p:nvSpPr>
          <p:cNvPr id="5" name="正方形/長方形 4"/>
          <p:cNvSpPr/>
          <p:nvPr/>
        </p:nvSpPr>
        <p:spPr>
          <a:xfrm>
            <a:off x="742979" y="1046769"/>
            <a:ext cx="6790642" cy="523220"/>
          </a:xfrm>
          <a:prstGeom prst="rect">
            <a:avLst/>
          </a:prstGeom>
        </p:spPr>
        <p:txBody>
          <a:bodyPr wrap="none">
            <a:spAutoFit/>
          </a:bodyPr>
          <a:lstStyle/>
          <a:p>
            <a:pPr>
              <a:defRPr/>
            </a:pPr>
            <a:r>
              <a:rPr kumimoji="0" lang="ja-JP" altLang="en-US" sz="2800" kern="0" dirty="0" smtClean="0">
                <a:solidFill>
                  <a:schemeClr val="accent6">
                    <a:lumMod val="75000"/>
                  </a:schemeClr>
                </a:solidFill>
              </a:rPr>
              <a:t>⇒ </a:t>
            </a:r>
            <a:r>
              <a:rPr kumimoji="0" lang="en-US" altLang="ja-JP" sz="2800" kern="0" dirty="0" smtClean="0">
                <a:solidFill>
                  <a:schemeClr val="accent6">
                    <a:lumMod val="75000"/>
                  </a:schemeClr>
                </a:solidFill>
              </a:rPr>
              <a:t>A </a:t>
            </a:r>
            <a:r>
              <a:rPr kumimoji="0" lang="en-US" altLang="ja-JP" sz="2800" kern="0" dirty="0">
                <a:solidFill>
                  <a:schemeClr val="accent6">
                    <a:lumMod val="75000"/>
                  </a:schemeClr>
                </a:solidFill>
              </a:rPr>
              <a:t>useful tool of </a:t>
            </a:r>
            <a:r>
              <a:rPr kumimoji="0" lang="en-US" altLang="ja-JP" sz="2800" kern="0" dirty="0" smtClean="0">
                <a:solidFill>
                  <a:schemeClr val="accent6">
                    <a:lumMod val="75000"/>
                  </a:schemeClr>
                </a:solidFill>
              </a:rPr>
              <a:t>extracting a </a:t>
            </a:r>
            <a:r>
              <a:rPr kumimoji="0" lang="en-US" altLang="ja-JP" sz="2800" kern="0" dirty="0">
                <a:solidFill>
                  <a:schemeClr val="accent6">
                    <a:lumMod val="75000"/>
                  </a:schemeClr>
                </a:solidFill>
              </a:rPr>
              <a:t>nuclear </a:t>
            </a:r>
            <a:r>
              <a:rPr kumimoji="0" lang="en-US" altLang="ja-JP" sz="2800" kern="0" dirty="0" smtClean="0">
                <a:solidFill>
                  <a:schemeClr val="accent6">
                    <a:lumMod val="75000"/>
                  </a:schemeClr>
                </a:solidFill>
              </a:rPr>
              <a:t>radius</a:t>
            </a:r>
            <a:endParaRPr lang="ja-JP" altLang="en-US" sz="2800" kern="0" dirty="0">
              <a:solidFill>
                <a:schemeClr val="accent6">
                  <a:lumMod val="75000"/>
                </a:schemeClr>
              </a:solidFill>
            </a:endParaRPr>
          </a:p>
        </p:txBody>
      </p:sp>
      <p:cxnSp>
        <p:nvCxnSpPr>
          <p:cNvPr id="7" name="直線コネクタ 6"/>
          <p:cNvCxnSpPr/>
          <p:nvPr/>
        </p:nvCxnSpPr>
        <p:spPr>
          <a:xfrm>
            <a:off x="5313852" y="1480126"/>
            <a:ext cx="2087023" cy="4658"/>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1" name="角丸四角形 30"/>
              <p:cNvSpPr/>
              <p:nvPr/>
            </p:nvSpPr>
            <p:spPr>
              <a:xfrm>
                <a:off x="1070216" y="5530896"/>
                <a:ext cx="3927284" cy="711246"/>
              </a:xfrm>
              <a:prstGeom prst="roundRect">
                <a:avLst>
                  <a:gd name="adj" fmla="val 21699"/>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r>
                  <a:rPr lang="en-US" altLang="ja-JP" sz="3200" b="1" dirty="0" smtClean="0">
                    <a:solidFill>
                      <a:prstClr val="black"/>
                    </a:solidFill>
                  </a:rPr>
                  <a:t>    </a:t>
                </a:r>
                <a14:m>
                  <m:oMath xmlns:m="http://schemas.openxmlformats.org/officeDocument/2006/math">
                    <m:sSub>
                      <m:sSubPr>
                        <m:ctrlPr>
                          <a:rPr lang="en-US" altLang="ja-JP" sz="3200" i="1">
                            <a:solidFill>
                              <a:prstClr val="black"/>
                            </a:solidFill>
                            <a:latin typeface="Cambria Math" panose="02040503050406030204" pitchFamily="18" charset="0"/>
                          </a:rPr>
                        </m:ctrlPr>
                      </m:sSubPr>
                      <m:e>
                        <m:r>
                          <a:rPr lang="en-US" altLang="ja-JP" sz="3200" i="1">
                            <a:solidFill>
                              <a:prstClr val="black"/>
                            </a:solidFill>
                            <a:latin typeface="Cambria Math" panose="02040503050406030204" pitchFamily="18" charset="0"/>
                          </a:rPr>
                          <m:t>𝜎</m:t>
                        </m:r>
                      </m:e>
                      <m:sub>
                        <m:r>
                          <m:rPr>
                            <m:sty m:val="p"/>
                          </m:rPr>
                          <a:rPr lang="en-US" altLang="ja-JP" sz="3200">
                            <a:solidFill>
                              <a:prstClr val="black"/>
                            </a:solidFill>
                            <a:latin typeface="Cambria Math" panose="02040503050406030204" pitchFamily="18" charset="0"/>
                          </a:rPr>
                          <m:t>R</m:t>
                        </m:r>
                      </m:sub>
                    </m:sSub>
                    <m:r>
                      <a:rPr lang="en-US" altLang="ja-JP" sz="3200" i="1">
                        <a:solidFill>
                          <a:prstClr val="black"/>
                        </a:solidFill>
                        <a:latin typeface="Cambria Math"/>
                        <a:ea typeface="Cambria Math"/>
                      </a:rPr>
                      <m:t>≒</m:t>
                    </m:r>
                    <m:r>
                      <a:rPr lang="en-US" altLang="ja-JP" sz="3200" i="1">
                        <a:solidFill>
                          <a:prstClr val="black"/>
                        </a:solidFill>
                        <a:latin typeface="Cambria Math"/>
                      </a:rPr>
                      <m:t>𝜋</m:t>
                    </m:r>
                    <m:sSup>
                      <m:sSupPr>
                        <m:ctrlPr>
                          <a:rPr lang="en-US" altLang="ja-JP" sz="3200" i="1">
                            <a:solidFill>
                              <a:prstClr val="black"/>
                            </a:solidFill>
                            <a:latin typeface="Cambria Math" panose="02040503050406030204" pitchFamily="18" charset="0"/>
                          </a:rPr>
                        </m:ctrlPr>
                      </m:sSupPr>
                      <m:e>
                        <m:d>
                          <m:dPr>
                            <m:ctrlPr>
                              <a:rPr lang="en-US" altLang="ja-JP" sz="3200" i="1">
                                <a:solidFill>
                                  <a:prstClr val="black"/>
                                </a:solidFill>
                                <a:latin typeface="Cambria Math" panose="02040503050406030204" pitchFamily="18" charset="0"/>
                              </a:rPr>
                            </m:ctrlPr>
                          </m:dPr>
                          <m:e>
                            <m:sSub>
                              <m:sSubPr>
                                <m:ctrlPr>
                                  <a:rPr lang="en-US" altLang="ja-JP" sz="3200" i="1">
                                    <a:solidFill>
                                      <a:prstClr val="black"/>
                                    </a:solidFill>
                                    <a:latin typeface="Cambria Math" panose="02040503050406030204" pitchFamily="18" charset="0"/>
                                  </a:rPr>
                                </m:ctrlPr>
                              </m:sSubPr>
                              <m:e>
                                <m:r>
                                  <a:rPr lang="en-US" altLang="ja-JP" sz="3200" i="1">
                                    <a:solidFill>
                                      <a:prstClr val="black"/>
                                    </a:solidFill>
                                    <a:latin typeface="Cambria Math"/>
                                  </a:rPr>
                                  <m:t>𝑅</m:t>
                                </m:r>
                              </m:e>
                              <m:sub>
                                <m:r>
                                  <m:rPr>
                                    <m:sty m:val="p"/>
                                  </m:rPr>
                                  <a:rPr lang="en-US" altLang="ja-JP" sz="3200">
                                    <a:solidFill>
                                      <a:prstClr val="black"/>
                                    </a:solidFill>
                                    <a:latin typeface="Cambria Math"/>
                                  </a:rPr>
                                  <m:t>P</m:t>
                                </m:r>
                              </m:sub>
                            </m:sSub>
                            <m:r>
                              <a:rPr lang="en-US" altLang="ja-JP" sz="3200" i="1">
                                <a:solidFill>
                                  <a:prstClr val="black"/>
                                </a:solidFill>
                                <a:latin typeface="Cambria Math"/>
                              </a:rPr>
                              <m:t>+</m:t>
                            </m:r>
                            <m:sSub>
                              <m:sSubPr>
                                <m:ctrlPr>
                                  <a:rPr lang="en-US" altLang="ja-JP" sz="3200" i="1">
                                    <a:solidFill>
                                      <a:prstClr val="black"/>
                                    </a:solidFill>
                                    <a:latin typeface="Cambria Math" panose="02040503050406030204" pitchFamily="18" charset="0"/>
                                  </a:rPr>
                                </m:ctrlPr>
                              </m:sSubPr>
                              <m:e>
                                <m:r>
                                  <a:rPr lang="en-US" altLang="ja-JP" sz="3200" i="1">
                                    <a:solidFill>
                                      <a:prstClr val="black"/>
                                    </a:solidFill>
                                    <a:latin typeface="Cambria Math"/>
                                  </a:rPr>
                                  <m:t>𝑅</m:t>
                                </m:r>
                              </m:e>
                              <m:sub>
                                <m:r>
                                  <m:rPr>
                                    <m:sty m:val="p"/>
                                  </m:rPr>
                                  <a:rPr lang="en-US" altLang="ja-JP" sz="3200">
                                    <a:solidFill>
                                      <a:prstClr val="black"/>
                                    </a:solidFill>
                                    <a:latin typeface="Cambria Math"/>
                                  </a:rPr>
                                  <m:t>T</m:t>
                                </m:r>
                              </m:sub>
                            </m:sSub>
                          </m:e>
                        </m:d>
                      </m:e>
                      <m:sup>
                        <m:r>
                          <a:rPr lang="en-US" altLang="ja-JP" sz="3200" i="1">
                            <a:solidFill>
                              <a:prstClr val="black"/>
                            </a:solidFill>
                            <a:latin typeface="Cambria Math"/>
                          </a:rPr>
                          <m:t>2</m:t>
                        </m:r>
                      </m:sup>
                    </m:sSup>
                  </m:oMath>
                </a14:m>
                <a:endParaRPr lang="ja-JP" altLang="en-US" sz="4000" dirty="0">
                  <a:solidFill>
                    <a:prstClr val="black"/>
                  </a:solidFill>
                </a:endParaRPr>
              </a:p>
            </p:txBody>
          </p:sp>
        </mc:Choice>
        <mc:Fallback xmlns="">
          <p:sp>
            <p:nvSpPr>
              <p:cNvPr id="31" name="角丸四角形 30"/>
              <p:cNvSpPr>
                <a:spLocks noRot="1" noChangeAspect="1" noMove="1" noResize="1" noEditPoints="1" noAdjustHandles="1" noChangeArrowheads="1" noChangeShapeType="1" noTextEdit="1"/>
              </p:cNvSpPr>
              <p:nvPr/>
            </p:nvSpPr>
            <p:spPr>
              <a:xfrm>
                <a:off x="1070216" y="5530896"/>
                <a:ext cx="3927284" cy="711246"/>
              </a:xfrm>
              <a:prstGeom prst="roundRect">
                <a:avLst>
                  <a:gd name="adj" fmla="val 21699"/>
                </a:avLst>
              </a:prstGeom>
              <a:blipFill rotWithShape="0">
                <a:blip r:embed="rId8"/>
                <a:stretch>
                  <a:fillRect/>
                </a:stretch>
              </a:blipFill>
              <a:ln>
                <a:noFill/>
              </a:ln>
              <a:effectLst/>
            </p:spPr>
            <p:txBody>
              <a:bodyPr/>
              <a:lstStyle/>
              <a:p>
                <a:r>
                  <a:rPr lang="ja-JP" altLang="en-US">
                    <a:noFill/>
                  </a:rPr>
                  <a:t> </a:t>
                </a:r>
              </a:p>
            </p:txBody>
          </p:sp>
        </mc:Fallback>
      </mc:AlternateContent>
      <p:sp>
        <p:nvSpPr>
          <p:cNvPr id="35" name="テキスト ボックス 34"/>
          <p:cNvSpPr txBox="1"/>
          <p:nvPr/>
        </p:nvSpPr>
        <p:spPr>
          <a:xfrm>
            <a:off x="-1404664" y="2401250"/>
            <a:ext cx="856325" cy="830997"/>
          </a:xfrm>
          <a:prstGeom prst="rect">
            <a:avLst/>
          </a:prstGeom>
          <a:noFill/>
        </p:spPr>
        <p:txBody>
          <a:bodyPr wrap="none" rtlCol="0">
            <a:spAutoFit/>
          </a:bodyPr>
          <a:lstStyle/>
          <a:p>
            <a:r>
              <a:rPr lang="en-US" altLang="ja-JP" sz="2400" dirty="0" smtClean="0"/>
              <a:t>0’30”</a:t>
            </a:r>
          </a:p>
          <a:p>
            <a:r>
              <a:rPr lang="en-US" altLang="ja-JP" sz="2400" dirty="0" smtClean="0"/>
              <a:t>1’00”</a:t>
            </a:r>
            <a:endParaRPr lang="en-US" altLang="ja-JP" sz="2400" dirty="0"/>
          </a:p>
        </p:txBody>
      </p:sp>
      <p:sp>
        <p:nvSpPr>
          <p:cNvPr id="9" name="テキスト ボックス 8"/>
          <p:cNvSpPr txBox="1"/>
          <p:nvPr/>
        </p:nvSpPr>
        <p:spPr>
          <a:xfrm>
            <a:off x="2995705" y="1611957"/>
            <a:ext cx="2493375" cy="1384995"/>
          </a:xfrm>
          <a:prstGeom prst="rect">
            <a:avLst/>
          </a:prstGeom>
          <a:noFill/>
        </p:spPr>
        <p:txBody>
          <a:bodyPr wrap="none" rtlCol="0">
            <a:spAutoFit/>
          </a:bodyPr>
          <a:lstStyle/>
          <a:p>
            <a:pPr marL="457200" indent="-457200">
              <a:buFont typeface="Arial" panose="020B0604020202020204" pitchFamily="34" charset="0"/>
              <a:buChar char="•"/>
            </a:pPr>
            <a:r>
              <a:rPr lang="en-US" altLang="ja-JP" sz="2800" dirty="0" smtClean="0"/>
              <a:t>Halo</a:t>
            </a:r>
          </a:p>
          <a:p>
            <a:pPr marL="457200" indent="-457200">
              <a:buFont typeface="Arial" panose="020B0604020202020204" pitchFamily="34" charset="0"/>
              <a:buChar char="•"/>
            </a:pPr>
            <a:r>
              <a:rPr kumimoji="1" lang="en-US" altLang="ja-JP" sz="2800" dirty="0" smtClean="0"/>
              <a:t>Deformation</a:t>
            </a:r>
          </a:p>
          <a:p>
            <a:pPr marL="457200" indent="-457200">
              <a:buFont typeface="Arial" panose="020B0604020202020204" pitchFamily="34" charset="0"/>
              <a:buChar char="•"/>
            </a:pPr>
            <a:r>
              <a:rPr lang="en-US" altLang="ja-JP" sz="2800" dirty="0" smtClean="0"/>
              <a:t>Skin</a:t>
            </a:r>
            <a:endParaRPr kumimoji="1" lang="ja-JP" altLang="en-US" sz="2800" dirty="0" smtClean="0"/>
          </a:p>
        </p:txBody>
      </p:sp>
      <p:sp>
        <p:nvSpPr>
          <p:cNvPr id="32" name="正方形/長方形 31"/>
          <p:cNvSpPr/>
          <p:nvPr/>
        </p:nvSpPr>
        <p:spPr>
          <a:xfrm>
            <a:off x="5535720" y="1628800"/>
            <a:ext cx="2833917" cy="415498"/>
          </a:xfrm>
          <a:prstGeom prst="rect">
            <a:avLst/>
          </a:prstGeom>
        </p:spPr>
        <p:txBody>
          <a:bodyPr wrap="none">
            <a:spAutoFit/>
          </a:bodyPr>
          <a:lstStyle/>
          <a:p>
            <a:pPr>
              <a:lnSpc>
                <a:spcPct val="150000"/>
              </a:lnSpc>
            </a:pPr>
            <a:r>
              <a:rPr lang="en-US" altLang="ja-JP" sz="1400" i="1" dirty="0" smtClean="0">
                <a:solidFill>
                  <a:srgbClr val="0000FF"/>
                </a:solidFill>
                <a:latin typeface="Times New Roman" panose="02020603050405020304" pitchFamily="18" charset="0"/>
                <a:cs typeface="Times New Roman" panose="02020603050405020304" pitchFamily="18" charset="0"/>
              </a:rPr>
              <a:t>I. </a:t>
            </a:r>
            <a:r>
              <a:rPr lang="en-US" altLang="ja-JP" sz="1400" i="1" dirty="0" err="1" smtClean="0">
                <a:solidFill>
                  <a:srgbClr val="0000FF"/>
                </a:solidFill>
                <a:latin typeface="Times New Roman" panose="02020603050405020304" pitchFamily="18" charset="0"/>
                <a:cs typeface="Times New Roman" panose="02020603050405020304" pitchFamily="18" charset="0"/>
              </a:rPr>
              <a:t>Tanihata</a:t>
            </a:r>
            <a:r>
              <a:rPr lang="en-US" altLang="ja-JP" sz="1400" i="1" dirty="0" smtClean="0">
                <a:solidFill>
                  <a:srgbClr val="0000FF"/>
                </a:solidFill>
                <a:latin typeface="Times New Roman" panose="02020603050405020304" pitchFamily="18" charset="0"/>
                <a:cs typeface="Times New Roman" panose="02020603050405020304" pitchFamily="18" charset="0"/>
              </a:rPr>
              <a:t> </a:t>
            </a:r>
            <a:r>
              <a:rPr lang="en-US" altLang="ja-JP" sz="1400" i="1" dirty="0">
                <a:solidFill>
                  <a:srgbClr val="0000FF"/>
                </a:solidFill>
                <a:latin typeface="Times New Roman" panose="02020603050405020304" pitchFamily="18" charset="0"/>
                <a:cs typeface="Times New Roman" panose="02020603050405020304" pitchFamily="18" charset="0"/>
              </a:rPr>
              <a:t>et al., </a:t>
            </a:r>
            <a:r>
              <a:rPr lang="en-US" altLang="ja-JP" sz="1400" i="1" dirty="0" smtClean="0">
                <a:solidFill>
                  <a:srgbClr val="0000FF"/>
                </a:solidFill>
                <a:latin typeface="Times New Roman" panose="02020603050405020304" pitchFamily="18" charset="0"/>
                <a:cs typeface="Times New Roman" panose="02020603050405020304" pitchFamily="18" charset="0"/>
              </a:rPr>
              <a:t>PRL 55, 24 (1985).</a:t>
            </a:r>
            <a:endParaRPr lang="en-US" altLang="ja-JP" sz="1400" i="1" dirty="0">
              <a:solidFill>
                <a:srgbClr val="0000FF"/>
              </a:solidFill>
              <a:latin typeface="Times New Roman" panose="02020603050405020304" pitchFamily="18" charset="0"/>
              <a:cs typeface="Times New Roman" panose="02020603050405020304" pitchFamily="18" charset="0"/>
            </a:endParaRPr>
          </a:p>
        </p:txBody>
      </p:sp>
      <p:sp>
        <p:nvSpPr>
          <p:cNvPr id="33" name="正方形/長方形 32"/>
          <p:cNvSpPr/>
          <p:nvPr/>
        </p:nvSpPr>
        <p:spPr>
          <a:xfrm>
            <a:off x="5524444" y="2120664"/>
            <a:ext cx="3512052" cy="307777"/>
          </a:xfrm>
          <a:prstGeom prst="rect">
            <a:avLst/>
          </a:prstGeom>
        </p:spPr>
        <p:txBody>
          <a:bodyPr wrap="none">
            <a:spAutoFit/>
          </a:bodyPr>
          <a:lstStyle/>
          <a:p>
            <a:r>
              <a:rPr lang="en-US" altLang="ja-JP" sz="1400" i="1" dirty="0" smtClean="0">
                <a:solidFill>
                  <a:srgbClr val="0000FF"/>
                </a:solidFill>
                <a:latin typeface="Times New Roman" pitchFamily="18" charset="0"/>
                <a:cs typeface="Times New Roman" pitchFamily="18" charset="0"/>
              </a:rPr>
              <a:t>SW, K. </a:t>
            </a:r>
            <a:r>
              <a:rPr lang="en-US" altLang="ja-JP" sz="1400" i="1" dirty="0" err="1" smtClean="0">
                <a:solidFill>
                  <a:srgbClr val="0000FF"/>
                </a:solidFill>
                <a:latin typeface="Times New Roman" pitchFamily="18" charset="0"/>
                <a:cs typeface="Times New Roman" pitchFamily="18" charset="0"/>
              </a:rPr>
              <a:t>Minomo</a:t>
            </a:r>
            <a:r>
              <a:rPr lang="en-US" altLang="ja-JP" sz="1400" i="1" dirty="0" smtClean="0">
                <a:solidFill>
                  <a:srgbClr val="0000FF"/>
                </a:solidFill>
                <a:latin typeface="Times New Roman" pitchFamily="18" charset="0"/>
                <a:cs typeface="Times New Roman" pitchFamily="18" charset="0"/>
              </a:rPr>
              <a:t> et al., PRC89, 044610 (2014).</a:t>
            </a:r>
            <a:endParaRPr lang="ja-JP" altLang="en-US" sz="1400" i="1" dirty="0">
              <a:solidFill>
                <a:srgbClr val="0000FF"/>
              </a:solidFill>
              <a:latin typeface="Times New Roman" pitchFamily="18" charset="0"/>
              <a:cs typeface="Times New Roman" pitchFamily="18" charset="0"/>
            </a:endParaRPr>
          </a:p>
        </p:txBody>
      </p:sp>
      <p:sp>
        <p:nvSpPr>
          <p:cNvPr id="34" name="正方形/長方形 33"/>
          <p:cNvSpPr/>
          <p:nvPr/>
        </p:nvSpPr>
        <p:spPr>
          <a:xfrm>
            <a:off x="5515985" y="2514382"/>
            <a:ext cx="3370474" cy="523220"/>
          </a:xfrm>
          <a:prstGeom prst="rect">
            <a:avLst/>
          </a:prstGeom>
        </p:spPr>
        <p:txBody>
          <a:bodyPr wrap="none">
            <a:spAutoFit/>
          </a:bodyPr>
          <a:lstStyle/>
          <a:p>
            <a:r>
              <a:rPr lang="en-US" altLang="ja-JP" sz="1400" i="1" dirty="0" smtClean="0">
                <a:solidFill>
                  <a:srgbClr val="0000FF"/>
                </a:solidFill>
                <a:latin typeface="Times New Roman" pitchFamily="18" charset="0"/>
                <a:cs typeface="Times New Roman" pitchFamily="18" charset="0"/>
              </a:rPr>
              <a:t>W. </a:t>
            </a:r>
            <a:r>
              <a:rPr lang="en-US" altLang="ja-JP" sz="1400" i="1" dirty="0" err="1" smtClean="0">
                <a:solidFill>
                  <a:srgbClr val="0000FF"/>
                </a:solidFill>
                <a:latin typeface="Times New Roman" pitchFamily="18" charset="0"/>
                <a:cs typeface="Times New Roman" pitchFamily="18" charset="0"/>
              </a:rPr>
              <a:t>Horiuchi</a:t>
            </a:r>
            <a:r>
              <a:rPr lang="en-US" altLang="ja-JP" sz="1400" i="1" dirty="0" smtClean="0">
                <a:solidFill>
                  <a:srgbClr val="0000FF"/>
                </a:solidFill>
                <a:latin typeface="Times New Roman" pitchFamily="18" charset="0"/>
                <a:cs typeface="Times New Roman" pitchFamily="18" charset="0"/>
              </a:rPr>
              <a:t> et al., PRC93, 044611 (2016).</a:t>
            </a:r>
          </a:p>
          <a:p>
            <a:r>
              <a:rPr lang="ja-JP" altLang="en-US" sz="1400" i="1" dirty="0" smtClean="0">
                <a:solidFill>
                  <a:srgbClr val="0000FF"/>
                </a:solidFill>
                <a:latin typeface="Times New Roman" pitchFamily="18" charset="0"/>
                <a:cs typeface="Times New Roman" pitchFamily="18" charset="0"/>
              </a:rPr>
              <a:t>→ </a:t>
            </a:r>
            <a:r>
              <a:rPr lang="en-US" altLang="ja-JP" sz="1400" i="1" dirty="0" smtClean="0">
                <a:solidFill>
                  <a:srgbClr val="0000FF"/>
                </a:solidFill>
                <a:latin typeface="Times New Roman" pitchFamily="18" charset="0"/>
                <a:cs typeface="Times New Roman" pitchFamily="18" charset="0"/>
              </a:rPr>
              <a:t>July 14 (Thursday)</a:t>
            </a:r>
            <a:endParaRPr lang="ja-JP" altLang="en-US" sz="1400" i="1" dirty="0">
              <a:solidFill>
                <a:srgbClr val="0000FF"/>
              </a:solidFill>
              <a:latin typeface="Times New Roman" pitchFamily="18" charset="0"/>
              <a:cs typeface="Times New Roman" pitchFamily="18" charset="0"/>
            </a:endParaRPr>
          </a:p>
        </p:txBody>
      </p:sp>
      <p:grpSp>
        <p:nvGrpSpPr>
          <p:cNvPr id="8" name="グループ化 7"/>
          <p:cNvGrpSpPr/>
          <p:nvPr/>
        </p:nvGrpSpPr>
        <p:grpSpPr>
          <a:xfrm>
            <a:off x="266804" y="1628800"/>
            <a:ext cx="4089172" cy="1200329"/>
            <a:chOff x="-396567" y="1628800"/>
            <a:chExt cx="4089172" cy="1200329"/>
          </a:xfrm>
        </p:grpSpPr>
        <p:sp>
          <p:nvSpPr>
            <p:cNvPr id="6" name="角丸四角形 5"/>
            <p:cNvSpPr/>
            <p:nvPr/>
          </p:nvSpPr>
          <p:spPr>
            <a:xfrm>
              <a:off x="2710678" y="1651158"/>
              <a:ext cx="981927" cy="447149"/>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396567" y="1628800"/>
              <a:ext cx="2664296" cy="1200329"/>
            </a:xfrm>
            <a:prstGeom prst="rect">
              <a:avLst/>
            </a:prstGeom>
          </p:spPr>
          <p:txBody>
            <a:bodyPr wrap="square">
              <a:spAutoFit/>
            </a:bodyPr>
            <a:lstStyle/>
            <a:p>
              <a:pPr>
                <a:lnSpc>
                  <a:spcPct val="150000"/>
                </a:lnSpc>
              </a:pPr>
              <a:r>
                <a:rPr lang="en-US" altLang="ja-JP" sz="1600" i="1" dirty="0" smtClean="0">
                  <a:solidFill>
                    <a:srgbClr val="C00000"/>
                  </a:solidFill>
                  <a:latin typeface="Times New Roman" panose="02020603050405020304" pitchFamily="18" charset="0"/>
                  <a:cs typeface="Times New Roman" panose="02020603050405020304" pitchFamily="18" charset="0"/>
                </a:rPr>
                <a:t>M. </a:t>
              </a:r>
              <a:r>
                <a:rPr lang="en-US" altLang="ja-JP" sz="1600" i="1" dirty="0" err="1" smtClean="0">
                  <a:solidFill>
                    <a:srgbClr val="C00000"/>
                  </a:solidFill>
                  <a:latin typeface="Times New Roman" panose="02020603050405020304" pitchFamily="18" charset="0"/>
                  <a:cs typeface="Times New Roman" panose="02020603050405020304" pitchFamily="18" charset="0"/>
                </a:rPr>
                <a:t>Yahiro</a:t>
              </a:r>
              <a:r>
                <a:rPr lang="en-US" altLang="ja-JP" sz="1600" i="1" dirty="0" smtClean="0">
                  <a:solidFill>
                    <a:srgbClr val="C00000"/>
                  </a:solidFill>
                  <a:latin typeface="Times New Roman" panose="02020603050405020304" pitchFamily="18" charset="0"/>
                  <a:cs typeface="Times New Roman" panose="02020603050405020304" pitchFamily="18" charset="0"/>
                </a:rPr>
                <a:t>, SW, M. </a:t>
              </a:r>
              <a:r>
                <a:rPr lang="en-US" altLang="ja-JP" sz="1600" i="1" dirty="0" err="1" smtClean="0">
                  <a:solidFill>
                    <a:srgbClr val="C00000"/>
                  </a:solidFill>
                  <a:latin typeface="Times New Roman" panose="02020603050405020304" pitchFamily="18" charset="0"/>
                  <a:cs typeface="Times New Roman" panose="02020603050405020304" pitchFamily="18" charset="0"/>
                </a:rPr>
                <a:t>Toyokawa</a:t>
              </a:r>
              <a:r>
                <a:rPr lang="en-US" altLang="ja-JP" sz="1600" i="1" dirty="0" smtClean="0">
                  <a:solidFill>
                    <a:srgbClr val="C00000"/>
                  </a:solidFill>
                  <a:latin typeface="Times New Roman" panose="02020603050405020304" pitchFamily="18" charset="0"/>
                  <a:cs typeface="Times New Roman" panose="02020603050405020304" pitchFamily="18" charset="0"/>
                </a:rPr>
                <a:t>, T. Matsumoto </a:t>
              </a:r>
              <a:r>
                <a:rPr lang="en-US" altLang="ja-JP" sz="1600" i="1" dirty="0">
                  <a:solidFill>
                    <a:srgbClr val="C00000"/>
                  </a:solidFill>
                  <a:latin typeface="Times New Roman" panose="02020603050405020304" pitchFamily="18" charset="0"/>
                  <a:cs typeface="Times New Roman" panose="02020603050405020304" pitchFamily="18" charset="0"/>
                </a:rPr>
                <a:t>et al</a:t>
              </a:r>
              <a:r>
                <a:rPr lang="en-US" altLang="ja-JP" sz="1600" i="1" dirty="0" smtClean="0">
                  <a:solidFill>
                    <a:srgbClr val="C00000"/>
                  </a:solidFill>
                  <a:latin typeface="Times New Roman" panose="02020603050405020304" pitchFamily="18" charset="0"/>
                  <a:cs typeface="Times New Roman" panose="02020603050405020304" pitchFamily="18" charset="0"/>
                </a:rPr>
                <a:t>.,</a:t>
              </a:r>
            </a:p>
            <a:p>
              <a:pPr>
                <a:lnSpc>
                  <a:spcPct val="150000"/>
                </a:lnSpc>
              </a:pPr>
              <a:r>
                <a:rPr lang="en-US" altLang="ja-JP" sz="1600" i="1" dirty="0" smtClean="0">
                  <a:solidFill>
                    <a:srgbClr val="C00000"/>
                  </a:solidFill>
                  <a:latin typeface="Times New Roman" panose="02020603050405020304" pitchFamily="18" charset="0"/>
                  <a:cs typeface="Times New Roman" panose="02020603050405020304" pitchFamily="18" charset="0"/>
                </a:rPr>
                <a:t>PRC 93, 064609 (2016).</a:t>
              </a:r>
            </a:p>
          </p:txBody>
        </p:sp>
      </p:grpSp>
    </p:spTree>
    <p:custDataLst>
      <p:tags r:id="rId1"/>
    </p:custDataLst>
    <p:extLst>
      <p:ext uri="{BB962C8B-B14F-4D97-AF65-F5344CB8AC3E}">
        <p14:creationId xmlns:p14="http://schemas.microsoft.com/office/powerpoint/2010/main" val="3604700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1652" y="2008765"/>
            <a:ext cx="4101164" cy="3982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テキスト ボックス 2"/>
          <p:cNvSpPr txBox="1"/>
          <p:nvPr/>
        </p:nvSpPr>
        <p:spPr>
          <a:xfrm>
            <a:off x="252271" y="79678"/>
            <a:ext cx="7879273" cy="707886"/>
          </a:xfrm>
          <a:prstGeom prst="rect">
            <a:avLst/>
          </a:prstGeom>
          <a:noFill/>
        </p:spPr>
        <p:txBody>
          <a:bodyPr wrap="none" rtlCol="0">
            <a:spAutoFit/>
          </a:bodyPr>
          <a:lstStyle/>
          <a:p>
            <a:r>
              <a:rPr lang="en-US" altLang="ja-JP" sz="4000" dirty="0" smtClean="0">
                <a:solidFill>
                  <a:prstClr val="white"/>
                </a:solidFill>
              </a:rPr>
              <a:t>Divergence of mean square radii &lt;</a:t>
            </a:r>
            <a:r>
              <a:rPr lang="en-US" altLang="ja-JP" sz="4000" i="1" dirty="0" smtClean="0">
                <a:solidFill>
                  <a:prstClr val="white"/>
                </a:solidFill>
              </a:rPr>
              <a:t>r</a:t>
            </a:r>
            <a:r>
              <a:rPr lang="en-US" altLang="ja-JP" sz="4000" baseline="30000" dirty="0" smtClean="0">
                <a:solidFill>
                  <a:prstClr val="white"/>
                </a:solidFill>
              </a:rPr>
              <a:t>2</a:t>
            </a:r>
            <a:r>
              <a:rPr lang="en-US" altLang="ja-JP" sz="4000" dirty="0" smtClean="0">
                <a:solidFill>
                  <a:prstClr val="white"/>
                </a:solidFill>
              </a:rPr>
              <a:t>&gt;</a:t>
            </a:r>
            <a:endParaRPr lang="en-US" altLang="ja-JP" sz="4000" baseline="-25000" dirty="0">
              <a:solidFill>
                <a:prstClr val="white"/>
              </a:solidFill>
            </a:endParaRPr>
          </a:p>
        </p:txBody>
      </p:sp>
      <mc:AlternateContent xmlns:mc="http://schemas.openxmlformats.org/markup-compatibility/2006" xmlns:a14="http://schemas.microsoft.com/office/drawing/2010/main">
        <mc:Choice Requires="a14">
          <p:sp>
            <p:nvSpPr>
              <p:cNvPr id="4" name="テキスト ボックス 3"/>
              <p:cNvSpPr txBox="1"/>
              <p:nvPr/>
            </p:nvSpPr>
            <p:spPr>
              <a:xfrm>
                <a:off x="179512" y="908720"/>
                <a:ext cx="5429163" cy="954107"/>
              </a:xfrm>
              <a:prstGeom prst="rect">
                <a:avLst/>
              </a:prstGeom>
              <a:noFill/>
            </p:spPr>
            <p:txBody>
              <a:bodyPr wrap="square" rtlCol="0">
                <a:spAutoFit/>
              </a:bodyPr>
              <a:lstStyle/>
              <a:p>
                <a:r>
                  <a:rPr lang="en-US" altLang="ja-JP" sz="2800" dirty="0" smtClean="0">
                    <a:solidFill>
                      <a:prstClr val="black"/>
                    </a:solidFill>
                  </a:rPr>
                  <a:t>The radii diverge for</a:t>
                </a:r>
                <a:r>
                  <a:rPr lang="en-US" altLang="ja-JP" sz="2800" i="1" dirty="0" smtClean="0">
                    <a:solidFill>
                      <a:prstClr val="black"/>
                    </a:solidFill>
                  </a:rPr>
                  <a:t> </a:t>
                </a:r>
                <a:r>
                  <a:rPr lang="en-US" altLang="ja-JP" sz="2800" i="1" dirty="0" smtClean="0">
                    <a:solidFill>
                      <a:srgbClr val="FF0000"/>
                    </a:solidFill>
                  </a:rPr>
                  <a:t>s</a:t>
                </a:r>
                <a:r>
                  <a:rPr lang="en-US" altLang="ja-JP" sz="2800" i="1" dirty="0" smtClean="0">
                    <a:solidFill>
                      <a:prstClr val="black"/>
                    </a:solidFill>
                  </a:rPr>
                  <a:t> </a:t>
                </a:r>
                <a:r>
                  <a:rPr lang="en-US" altLang="ja-JP" sz="2800" dirty="0" smtClean="0">
                    <a:solidFill>
                      <a:prstClr val="black"/>
                    </a:solidFill>
                  </a:rPr>
                  <a:t>or</a:t>
                </a:r>
                <a:r>
                  <a:rPr lang="en-US" altLang="ja-JP" sz="2800" i="1" dirty="0" smtClean="0">
                    <a:solidFill>
                      <a:prstClr val="black"/>
                    </a:solidFill>
                  </a:rPr>
                  <a:t> </a:t>
                </a:r>
                <a:r>
                  <a:rPr lang="en-US" altLang="ja-JP" sz="2800" i="1" dirty="0" smtClean="0">
                    <a:solidFill>
                      <a:srgbClr val="0000FF"/>
                    </a:solidFill>
                  </a:rPr>
                  <a:t>p</a:t>
                </a:r>
                <a:r>
                  <a:rPr lang="en-US" altLang="ja-JP" sz="2800" dirty="0" smtClean="0">
                    <a:solidFill>
                      <a:prstClr val="black"/>
                    </a:solidFill>
                  </a:rPr>
                  <a:t> wave</a:t>
                </a:r>
              </a:p>
              <a:p>
                <a:r>
                  <a:rPr lang="en-US" altLang="ja-JP" sz="2800" dirty="0" smtClean="0">
                    <a:solidFill>
                      <a:prstClr val="black"/>
                    </a:solidFill>
                  </a:rPr>
                  <a:t>in </a:t>
                </a:r>
                <a:r>
                  <a:rPr lang="en-US" altLang="ja-JP" sz="2800" dirty="0">
                    <a:solidFill>
                      <a:prstClr val="black"/>
                    </a:solidFill>
                  </a:rPr>
                  <a:t>the weak-binding limit </a:t>
                </a:r>
                <a14:m>
                  <m:oMath xmlns:m="http://schemas.openxmlformats.org/officeDocument/2006/math">
                    <m:d>
                      <m:dPr>
                        <m:ctrlPr>
                          <a:rPr lang="en-US" altLang="ja-JP" sz="2800" i="1">
                            <a:solidFill>
                              <a:prstClr val="black"/>
                            </a:solidFill>
                            <a:latin typeface="Cambria Math" panose="02040503050406030204" pitchFamily="18" charset="0"/>
                          </a:rPr>
                        </m:ctrlPr>
                      </m:dPr>
                      <m:e>
                        <m:sSub>
                          <m:sSubPr>
                            <m:ctrlPr>
                              <a:rPr lang="en-US" altLang="ja-JP" sz="2800" i="1">
                                <a:solidFill>
                                  <a:prstClr val="black"/>
                                </a:solidFill>
                                <a:latin typeface="Cambria Math" panose="02040503050406030204" pitchFamily="18" charset="0"/>
                              </a:rPr>
                            </m:ctrlPr>
                          </m:sSubPr>
                          <m:e>
                            <m:r>
                              <a:rPr lang="en-US" altLang="ja-JP" sz="2800" i="1">
                                <a:solidFill>
                                  <a:prstClr val="black"/>
                                </a:solidFill>
                                <a:latin typeface="Cambria Math" panose="02040503050406030204" pitchFamily="18" charset="0"/>
                              </a:rPr>
                              <m:t>𝑆</m:t>
                            </m:r>
                          </m:e>
                          <m:sub>
                            <m:r>
                              <a:rPr lang="en-US" altLang="ja-JP" sz="2800" i="1">
                                <a:solidFill>
                                  <a:prstClr val="black"/>
                                </a:solidFill>
                                <a:latin typeface="Cambria Math" panose="02040503050406030204" pitchFamily="18" charset="0"/>
                              </a:rPr>
                              <m:t>𝑛</m:t>
                            </m:r>
                          </m:sub>
                        </m:sSub>
                        <m:r>
                          <a:rPr lang="en-US" altLang="ja-JP" sz="2800" i="1">
                            <a:solidFill>
                              <a:prstClr val="black"/>
                            </a:solidFill>
                            <a:latin typeface="Cambria Math" panose="02040503050406030204" pitchFamily="18" charset="0"/>
                          </a:rPr>
                          <m:t>→0</m:t>
                        </m:r>
                      </m:e>
                    </m:d>
                  </m:oMath>
                </a14:m>
                <a:r>
                  <a:rPr lang="en-US" altLang="ja-JP" sz="2800" dirty="0" smtClean="0">
                    <a:solidFill>
                      <a:prstClr val="black"/>
                    </a:solidFill>
                  </a:rPr>
                  <a:t>.</a:t>
                </a:r>
                <a:endParaRPr lang="ja-JP" altLang="en-US" sz="2800" dirty="0" smtClean="0">
                  <a:solidFill>
                    <a:prstClr val="black"/>
                  </a:solidFill>
                </a:endParaRPr>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179512" y="908720"/>
                <a:ext cx="5429163" cy="954107"/>
              </a:xfrm>
              <a:prstGeom prst="rect">
                <a:avLst/>
              </a:prstGeom>
              <a:blipFill rotWithShape="0">
                <a:blip r:embed="rId4"/>
                <a:stretch>
                  <a:fillRect l="-2245" t="-5732" b="-17197"/>
                </a:stretch>
              </a:blipFill>
            </p:spPr>
            <p:txBody>
              <a:bodyPr/>
              <a:lstStyle/>
              <a:p>
                <a:r>
                  <a:rPr lang="ja-JP" altLang="en-US">
                    <a:noFill/>
                  </a:rPr>
                  <a:t> </a:t>
                </a:r>
              </a:p>
            </p:txBody>
          </p:sp>
        </mc:Fallback>
      </mc:AlternateContent>
      <p:sp>
        <p:nvSpPr>
          <p:cNvPr id="7" name="テキスト ボックス 6"/>
          <p:cNvSpPr txBox="1"/>
          <p:nvPr/>
        </p:nvSpPr>
        <p:spPr>
          <a:xfrm>
            <a:off x="395536" y="4365104"/>
            <a:ext cx="2780826" cy="523220"/>
          </a:xfrm>
          <a:prstGeom prst="rect">
            <a:avLst/>
          </a:prstGeom>
          <a:noFill/>
        </p:spPr>
        <p:txBody>
          <a:bodyPr wrap="none" rtlCol="0">
            <a:spAutoFit/>
          </a:bodyPr>
          <a:lstStyle/>
          <a:p>
            <a:r>
              <a:rPr lang="en-US" altLang="ja-JP" sz="2800" dirty="0" smtClean="0">
                <a:solidFill>
                  <a:prstClr val="black"/>
                </a:solidFill>
              </a:rPr>
              <a:t>If it is </a:t>
            </a:r>
            <a:r>
              <a:rPr lang="en-US" altLang="ja-JP" sz="2800" i="1" dirty="0" smtClean="0">
                <a:solidFill>
                  <a:srgbClr val="FF0000"/>
                </a:solidFill>
              </a:rPr>
              <a:t>s</a:t>
            </a:r>
            <a:r>
              <a:rPr lang="en-US" altLang="ja-JP" sz="2800" i="1" dirty="0" smtClean="0">
                <a:solidFill>
                  <a:prstClr val="black"/>
                </a:solidFill>
              </a:rPr>
              <a:t> </a:t>
            </a:r>
            <a:r>
              <a:rPr lang="en-US" altLang="ja-JP" sz="2800" dirty="0" smtClean="0">
                <a:solidFill>
                  <a:prstClr val="black"/>
                </a:solidFill>
              </a:rPr>
              <a:t>or</a:t>
            </a:r>
            <a:r>
              <a:rPr lang="ja-JP" altLang="en-US" sz="2800" i="1" dirty="0" smtClean="0">
                <a:solidFill>
                  <a:prstClr val="black"/>
                </a:solidFill>
              </a:rPr>
              <a:t> </a:t>
            </a:r>
            <a:r>
              <a:rPr lang="en-US" altLang="ja-JP" sz="2800" i="1" dirty="0" smtClean="0">
                <a:solidFill>
                  <a:srgbClr val="0000FF"/>
                </a:solidFill>
              </a:rPr>
              <a:t>p</a:t>
            </a:r>
            <a:r>
              <a:rPr lang="en-US" altLang="ja-JP" sz="2800" dirty="0" smtClean="0">
                <a:solidFill>
                  <a:prstClr val="black"/>
                </a:solidFill>
              </a:rPr>
              <a:t> wave,</a:t>
            </a:r>
            <a:endParaRPr lang="ja-JP" altLang="en-US" sz="2800" dirty="0" smtClean="0">
              <a:solidFill>
                <a:prstClr val="black"/>
              </a:solidFill>
            </a:endParaRPr>
          </a:p>
        </p:txBody>
      </p:sp>
      <p:sp>
        <p:nvSpPr>
          <p:cNvPr id="9" name="正方形/長方形 8"/>
          <p:cNvSpPr/>
          <p:nvPr/>
        </p:nvSpPr>
        <p:spPr>
          <a:xfrm>
            <a:off x="1115616" y="1867270"/>
            <a:ext cx="3415487" cy="338554"/>
          </a:xfrm>
          <a:prstGeom prst="rect">
            <a:avLst/>
          </a:prstGeom>
        </p:spPr>
        <p:txBody>
          <a:bodyPr wrap="none">
            <a:spAutoFit/>
          </a:bodyPr>
          <a:lstStyle/>
          <a:p>
            <a:r>
              <a:rPr lang="en-US" altLang="ja-JP" sz="1600" i="1" dirty="0" smtClean="0">
                <a:latin typeface="Times New Roman" pitchFamily="18" charset="0"/>
                <a:cs typeface="Times New Roman" pitchFamily="18" charset="0"/>
              </a:rPr>
              <a:t>K. </a:t>
            </a:r>
            <a:r>
              <a:rPr lang="en-US" altLang="ja-JP" sz="1600" i="1" dirty="0" err="1" smtClean="0">
                <a:latin typeface="Times New Roman" pitchFamily="18" charset="0"/>
                <a:cs typeface="Times New Roman" pitchFamily="18" charset="0"/>
              </a:rPr>
              <a:t>Riisager</a:t>
            </a:r>
            <a:r>
              <a:rPr lang="en-US" altLang="ja-JP" sz="1600" i="1" dirty="0" smtClean="0">
                <a:latin typeface="Times New Roman" pitchFamily="18" charset="0"/>
                <a:cs typeface="Times New Roman" pitchFamily="18" charset="0"/>
              </a:rPr>
              <a:t> et al., NPA548, 393 (1992).</a:t>
            </a:r>
            <a:endParaRPr lang="ja-JP" altLang="en-US" sz="1600" i="1"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6" name="テキスト ボックス 5"/>
              <p:cNvSpPr txBox="1"/>
              <p:nvPr/>
            </p:nvSpPr>
            <p:spPr>
              <a:xfrm>
                <a:off x="989271" y="2320465"/>
                <a:ext cx="2739596" cy="11396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ja-JP" sz="2000" i="1" smtClean="0">
                              <a:solidFill>
                                <a:schemeClr val="tx1"/>
                              </a:solidFill>
                              <a:latin typeface="Cambria Math" panose="02040503050406030204" pitchFamily="18" charset="0"/>
                            </a:rPr>
                          </m:ctrlPr>
                        </m:dPr>
                        <m:e>
                          <m:sSup>
                            <m:sSupPr>
                              <m:ctrlPr>
                                <a:rPr lang="en-US" altLang="ja-JP" sz="2000" i="1">
                                  <a:solidFill>
                                    <a:schemeClr val="tx1"/>
                                  </a:solidFill>
                                  <a:latin typeface="Cambria Math" panose="02040503050406030204" pitchFamily="18" charset="0"/>
                                </a:rPr>
                              </m:ctrlPr>
                            </m:sSupPr>
                            <m:e>
                              <m:r>
                                <a:rPr lang="en-US" altLang="ja-JP" sz="2000" i="1">
                                  <a:solidFill>
                                    <a:schemeClr val="tx1"/>
                                  </a:solidFill>
                                  <a:latin typeface="Cambria Math" panose="02040503050406030204" pitchFamily="18" charset="0"/>
                                </a:rPr>
                                <m:t>𝑟</m:t>
                              </m:r>
                            </m:e>
                            <m:sup>
                              <m:r>
                                <a:rPr lang="en-US" altLang="ja-JP" sz="2000" i="1">
                                  <a:solidFill>
                                    <a:schemeClr val="tx1"/>
                                  </a:solidFill>
                                  <a:latin typeface="Cambria Math" panose="02040503050406030204" pitchFamily="18" charset="0"/>
                                </a:rPr>
                                <m:t>2</m:t>
                              </m:r>
                            </m:sup>
                          </m:sSup>
                        </m:e>
                      </m:d>
                      <m:r>
                        <a:rPr lang="en-US" altLang="ja-JP" sz="2000" i="1" smtClean="0">
                          <a:solidFill>
                            <a:schemeClr val="tx1"/>
                          </a:solidFill>
                          <a:latin typeface="Cambria Math" panose="02040503050406030204" pitchFamily="18" charset="0"/>
                          <a:ea typeface="Cambria Math" panose="02040503050406030204" pitchFamily="18" charset="0"/>
                        </a:rPr>
                        <m:t>∝</m:t>
                      </m:r>
                      <m:d>
                        <m:dPr>
                          <m:begChr m:val="{"/>
                          <m:endChr m:val=""/>
                          <m:ctrlPr>
                            <a:rPr lang="en-US" altLang="ja-JP" sz="2000" i="1" smtClean="0">
                              <a:solidFill>
                                <a:schemeClr val="tx1"/>
                              </a:solidFill>
                              <a:latin typeface="Cambria Math" panose="02040503050406030204" pitchFamily="18" charset="0"/>
                            </a:rPr>
                          </m:ctrlPr>
                        </m:dPr>
                        <m:e>
                          <m:m>
                            <m:mPr>
                              <m:mcs>
                                <m:mc>
                                  <m:mcPr>
                                    <m:count m:val="2"/>
                                    <m:mcJc m:val="center"/>
                                  </m:mcPr>
                                </m:mc>
                              </m:mcs>
                              <m:ctrlPr>
                                <a:rPr lang="en-US" altLang="ja-JP" sz="2000" i="1" smtClean="0">
                                  <a:solidFill>
                                    <a:schemeClr val="tx1"/>
                                  </a:solidFill>
                                  <a:latin typeface="Cambria Math" panose="02040503050406030204" pitchFamily="18" charset="0"/>
                                </a:rPr>
                              </m:ctrlPr>
                            </m:mPr>
                            <m:mr>
                              <m:e>
                                <m:r>
                                  <a:rPr lang="en-US" altLang="ja-JP" sz="2000" i="1" smtClean="0">
                                    <a:solidFill>
                                      <a:schemeClr val="tx1"/>
                                    </a:solidFill>
                                    <a:latin typeface="Cambria Math" panose="02040503050406030204" pitchFamily="18" charset="0"/>
                                  </a:rPr>
                                  <m:t>1/</m:t>
                                </m:r>
                                <m:sSub>
                                  <m:sSubPr>
                                    <m:ctrlPr>
                                      <a:rPr lang="en-US" altLang="ja-JP" sz="2000" i="1">
                                        <a:solidFill>
                                          <a:schemeClr val="tx1"/>
                                        </a:solidFill>
                                        <a:latin typeface="Cambria Math" panose="02040503050406030204" pitchFamily="18" charset="0"/>
                                      </a:rPr>
                                    </m:ctrlPr>
                                  </m:sSubPr>
                                  <m:e>
                                    <m:r>
                                      <a:rPr lang="en-US" altLang="ja-JP" sz="2000" i="1">
                                        <a:solidFill>
                                          <a:schemeClr val="tx1"/>
                                        </a:solidFill>
                                        <a:latin typeface="Cambria Math" panose="02040503050406030204" pitchFamily="18" charset="0"/>
                                      </a:rPr>
                                      <m:t>𝑆</m:t>
                                    </m:r>
                                  </m:e>
                                  <m:sub>
                                    <m:r>
                                      <a:rPr lang="en-US" altLang="ja-JP" sz="2000" i="1">
                                        <a:solidFill>
                                          <a:schemeClr val="tx1"/>
                                        </a:solidFill>
                                        <a:latin typeface="Cambria Math" panose="02040503050406030204" pitchFamily="18" charset="0"/>
                                      </a:rPr>
                                      <m:t>𝑛</m:t>
                                    </m:r>
                                  </m:sub>
                                </m:sSub>
                              </m:e>
                              <m:e>
                                <m:r>
                                  <a:rPr lang="en-US" altLang="ja-JP" sz="2000" b="0" i="1" smtClean="0">
                                    <a:solidFill>
                                      <a:schemeClr val="tx1"/>
                                    </a:solidFill>
                                    <a:latin typeface="Cambria Math" panose="02040503050406030204" pitchFamily="18" charset="0"/>
                                  </a:rPr>
                                  <m:t>𝑠</m:t>
                                </m:r>
                                <m:r>
                                  <a:rPr lang="en-US" altLang="ja-JP" sz="2000" b="0" i="1" smtClean="0">
                                    <a:solidFill>
                                      <a:schemeClr val="tx1"/>
                                    </a:solidFill>
                                    <a:latin typeface="Cambria Math" panose="02040503050406030204" pitchFamily="18" charset="0"/>
                                  </a:rPr>
                                  <m:t> </m:t>
                                </m:r>
                                <m:r>
                                  <m:rPr>
                                    <m:sty m:val="p"/>
                                  </m:rPr>
                                  <a:rPr lang="en-US" altLang="ja-JP" sz="2000" b="0" i="0" smtClean="0">
                                    <a:solidFill>
                                      <a:schemeClr val="tx1"/>
                                    </a:solidFill>
                                    <a:latin typeface="Cambria Math" panose="02040503050406030204" pitchFamily="18" charset="0"/>
                                  </a:rPr>
                                  <m:t>wave</m:t>
                                </m:r>
                              </m:e>
                            </m:mr>
                            <m:mr>
                              <m:e>
                                <m:r>
                                  <a:rPr lang="en-US" altLang="ja-JP" sz="2000" i="1" smtClean="0">
                                    <a:solidFill>
                                      <a:schemeClr val="tx1"/>
                                    </a:solidFill>
                                    <a:latin typeface="Cambria Math" panose="02040503050406030204" pitchFamily="18" charset="0"/>
                                  </a:rPr>
                                  <m:t>1/</m:t>
                                </m:r>
                                <m:rad>
                                  <m:radPr>
                                    <m:degHide m:val="on"/>
                                    <m:ctrlPr>
                                      <a:rPr lang="en-US" altLang="ja-JP" sz="2000" i="1">
                                        <a:solidFill>
                                          <a:schemeClr val="tx1"/>
                                        </a:solidFill>
                                        <a:latin typeface="Cambria Math" panose="02040503050406030204" pitchFamily="18" charset="0"/>
                                      </a:rPr>
                                    </m:ctrlPr>
                                  </m:radPr>
                                  <m:deg/>
                                  <m:e>
                                    <m:sSub>
                                      <m:sSubPr>
                                        <m:ctrlPr>
                                          <a:rPr lang="en-US" altLang="ja-JP" sz="2000" i="1">
                                            <a:solidFill>
                                              <a:schemeClr val="tx1"/>
                                            </a:solidFill>
                                            <a:latin typeface="Cambria Math" panose="02040503050406030204" pitchFamily="18" charset="0"/>
                                          </a:rPr>
                                        </m:ctrlPr>
                                      </m:sSubPr>
                                      <m:e>
                                        <m:r>
                                          <a:rPr lang="en-US" altLang="ja-JP" sz="2000" i="1">
                                            <a:solidFill>
                                              <a:schemeClr val="tx1"/>
                                            </a:solidFill>
                                            <a:latin typeface="Cambria Math" panose="02040503050406030204" pitchFamily="18" charset="0"/>
                                          </a:rPr>
                                          <m:t>𝑆</m:t>
                                        </m:r>
                                      </m:e>
                                      <m:sub>
                                        <m:r>
                                          <a:rPr lang="en-US" altLang="ja-JP" sz="2000" i="1">
                                            <a:solidFill>
                                              <a:schemeClr val="tx1"/>
                                            </a:solidFill>
                                            <a:latin typeface="Cambria Math" panose="02040503050406030204" pitchFamily="18" charset="0"/>
                                          </a:rPr>
                                          <m:t>𝑛</m:t>
                                        </m:r>
                                      </m:sub>
                                    </m:sSub>
                                  </m:e>
                                </m:rad>
                              </m:e>
                              <m:e>
                                <m:r>
                                  <a:rPr lang="en-US" altLang="ja-JP" sz="2000" b="0" i="1" smtClean="0">
                                    <a:solidFill>
                                      <a:schemeClr val="tx1"/>
                                    </a:solidFill>
                                    <a:latin typeface="Cambria Math" panose="02040503050406030204" pitchFamily="18" charset="0"/>
                                  </a:rPr>
                                  <m:t>𝑝</m:t>
                                </m:r>
                                <m:r>
                                  <a:rPr lang="en-US" altLang="ja-JP" sz="2000" b="0" i="1" smtClean="0">
                                    <a:solidFill>
                                      <a:schemeClr val="tx1"/>
                                    </a:solidFill>
                                    <a:latin typeface="Cambria Math" panose="02040503050406030204" pitchFamily="18" charset="0"/>
                                  </a:rPr>
                                  <m:t> </m:t>
                                </m:r>
                                <m:r>
                                  <m:rPr>
                                    <m:sty m:val="p"/>
                                  </m:rPr>
                                  <a:rPr lang="en-US" altLang="ja-JP" sz="2000" b="0" i="0" smtClean="0">
                                    <a:solidFill>
                                      <a:schemeClr val="tx1"/>
                                    </a:solidFill>
                                    <a:latin typeface="Cambria Math" panose="02040503050406030204" pitchFamily="18" charset="0"/>
                                  </a:rPr>
                                  <m:t>wave</m:t>
                                </m:r>
                              </m:e>
                            </m:mr>
                            <m:mr>
                              <m:e>
                                <m:r>
                                  <a:rPr lang="en-US" altLang="ja-JP" sz="2000" i="1" smtClean="0">
                                    <a:solidFill>
                                      <a:schemeClr val="tx1"/>
                                    </a:solidFill>
                                    <a:latin typeface="Cambria Math" panose="02040503050406030204" pitchFamily="18" charset="0"/>
                                  </a:rPr>
                                  <m:t>𝑐𝑜𝑛𝑠𝑡</m:t>
                                </m:r>
                                <m:r>
                                  <a:rPr lang="en-US" altLang="ja-JP" sz="2000" i="1" smtClean="0">
                                    <a:solidFill>
                                      <a:schemeClr val="tx1"/>
                                    </a:solidFill>
                                    <a:latin typeface="Cambria Math" panose="02040503050406030204" pitchFamily="18" charset="0"/>
                                  </a:rPr>
                                  <m:t>.</m:t>
                                </m:r>
                              </m:e>
                              <m:e>
                                <m:r>
                                  <a:rPr lang="en-US" altLang="ja-JP" sz="2000" b="0" i="1" smtClean="0">
                                    <a:solidFill>
                                      <a:schemeClr val="tx1"/>
                                    </a:solidFill>
                                    <a:latin typeface="Cambria Math" panose="02040503050406030204" pitchFamily="18" charset="0"/>
                                  </a:rPr>
                                  <m:t>𝑑</m:t>
                                </m:r>
                                <m:r>
                                  <a:rPr lang="en-US" altLang="ja-JP" sz="2000" b="0" i="1" smtClean="0">
                                    <a:solidFill>
                                      <a:schemeClr val="tx1"/>
                                    </a:solidFill>
                                    <a:latin typeface="Cambria Math" panose="02040503050406030204" pitchFamily="18" charset="0"/>
                                  </a:rPr>
                                  <m:t> </m:t>
                                </m:r>
                                <m:r>
                                  <m:rPr>
                                    <m:sty m:val="p"/>
                                  </m:rPr>
                                  <a:rPr lang="en-US" altLang="ja-JP" sz="2000" b="0" i="0" smtClean="0">
                                    <a:solidFill>
                                      <a:schemeClr val="tx1"/>
                                    </a:solidFill>
                                    <a:latin typeface="Cambria Math" panose="02040503050406030204" pitchFamily="18" charset="0"/>
                                  </a:rPr>
                                  <m:t>wave</m:t>
                                </m:r>
                              </m:e>
                            </m:mr>
                          </m:m>
                        </m:e>
                      </m:d>
                    </m:oMath>
                  </m:oMathPara>
                </a14:m>
                <a:endParaRPr lang="ja-JP" altLang="en-US" sz="2000" dirty="0" smtClean="0">
                  <a:solidFill>
                    <a:schemeClr val="tx1"/>
                  </a:solidFill>
                </a:endParaRPr>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989271" y="2320465"/>
                <a:ext cx="2739596" cy="1139671"/>
              </a:xfrm>
              <a:prstGeom prst="rect">
                <a:avLst/>
              </a:prstGeom>
              <a:blipFill rotWithShape="0">
                <a:blip r:embed="rId5"/>
                <a:stretch>
                  <a:fillRect/>
                </a:stretch>
              </a:blipFill>
            </p:spPr>
            <p:txBody>
              <a:bodyPr/>
              <a:lstStyle/>
              <a:p>
                <a:r>
                  <a:rPr lang="ja-JP" altLang="en-US">
                    <a:noFill/>
                  </a:rPr>
                  <a:t> </a:t>
                </a:r>
              </a:p>
            </p:txBody>
          </p:sp>
        </mc:Fallback>
      </mc:AlternateContent>
      <p:sp>
        <p:nvSpPr>
          <p:cNvPr id="28" name="下矢印 27"/>
          <p:cNvSpPr/>
          <p:nvPr/>
        </p:nvSpPr>
        <p:spPr>
          <a:xfrm>
            <a:off x="2123728" y="3717029"/>
            <a:ext cx="709712" cy="563794"/>
          </a:xfrm>
          <a:prstGeom prst="down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a:solidFill>
                <a:prstClr val="white"/>
              </a:solidFill>
            </a:endParaRPr>
          </a:p>
        </p:txBody>
      </p:sp>
      <mc:AlternateContent xmlns:mc="http://schemas.openxmlformats.org/markup-compatibility/2006" xmlns:a14="http://schemas.microsoft.com/office/drawing/2010/main">
        <mc:Choice Requires="a14">
          <p:sp>
            <p:nvSpPr>
              <p:cNvPr id="20" name="テキスト ボックス 19"/>
              <p:cNvSpPr txBox="1"/>
              <p:nvPr/>
            </p:nvSpPr>
            <p:spPr>
              <a:xfrm>
                <a:off x="1010549" y="4961760"/>
                <a:ext cx="2840265"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2800" i="1" smtClean="0">
                              <a:solidFill>
                                <a:prstClr val="black"/>
                              </a:solidFill>
                              <a:latin typeface="Cambria Math" panose="02040503050406030204" pitchFamily="18" charset="0"/>
                              <a:ea typeface="Cambria Math" panose="02040503050406030204" pitchFamily="18" charset="0"/>
                            </a:rPr>
                          </m:ctrlPr>
                        </m:sSubPr>
                        <m:e>
                          <m:r>
                            <a:rPr lang="en-US" altLang="ja-JP" sz="2800" i="1" smtClean="0">
                              <a:solidFill>
                                <a:prstClr val="black"/>
                              </a:solidFill>
                              <a:latin typeface="Cambria Math" panose="02040503050406030204" pitchFamily="18" charset="0"/>
                              <a:ea typeface="Cambria Math" panose="02040503050406030204" pitchFamily="18" charset="0"/>
                            </a:rPr>
                            <m:t>𝜎</m:t>
                          </m:r>
                        </m:e>
                        <m:sub>
                          <m:r>
                            <m:rPr>
                              <m:sty m:val="p"/>
                            </m:rPr>
                            <a:rPr lang="en-US" altLang="ja-JP" sz="2800" smtClean="0">
                              <a:solidFill>
                                <a:prstClr val="black"/>
                              </a:solidFill>
                              <a:latin typeface="Cambria Math" panose="02040503050406030204" pitchFamily="18" charset="0"/>
                              <a:ea typeface="Cambria Math" panose="02040503050406030204" pitchFamily="18" charset="0"/>
                            </a:rPr>
                            <m:t>R</m:t>
                          </m:r>
                        </m:sub>
                      </m:sSub>
                      <m:r>
                        <a:rPr lang="en-US" altLang="ja-JP" sz="2800" i="1" smtClean="0">
                          <a:solidFill>
                            <a:prstClr val="black"/>
                          </a:solidFill>
                          <a:latin typeface="Cambria Math" panose="02040503050406030204" pitchFamily="18" charset="0"/>
                          <a:ea typeface="Cambria Math" panose="02040503050406030204" pitchFamily="18" charset="0"/>
                        </a:rPr>
                        <m:t>∝</m:t>
                      </m:r>
                      <m:r>
                        <a:rPr lang="en-US" altLang="ja-JP" sz="2800" i="1" smtClean="0">
                          <a:solidFill>
                            <a:prstClr val="black"/>
                          </a:solidFill>
                          <a:latin typeface="Cambria Math" panose="02040503050406030204" pitchFamily="18" charset="0"/>
                          <a:ea typeface="Cambria Math" panose="02040503050406030204" pitchFamily="18" charset="0"/>
                        </a:rPr>
                        <m:t>𝜋</m:t>
                      </m:r>
                      <m:sSup>
                        <m:sSupPr>
                          <m:ctrlPr>
                            <a:rPr lang="en-US" altLang="ja-JP" sz="2800" i="1" smtClean="0">
                              <a:solidFill>
                                <a:prstClr val="black"/>
                              </a:solidFill>
                              <a:latin typeface="Cambria Math" panose="02040503050406030204" pitchFamily="18" charset="0"/>
                              <a:ea typeface="Cambria Math" panose="02040503050406030204" pitchFamily="18" charset="0"/>
                            </a:rPr>
                          </m:ctrlPr>
                        </m:sSupPr>
                        <m:e>
                          <m:d>
                            <m:dPr>
                              <m:ctrlPr>
                                <a:rPr lang="en-US" altLang="ja-JP" sz="2800" i="1" smtClean="0">
                                  <a:solidFill>
                                    <a:prstClr val="black"/>
                                  </a:solidFill>
                                  <a:latin typeface="Cambria Math" panose="02040503050406030204" pitchFamily="18" charset="0"/>
                                  <a:ea typeface="Cambria Math" panose="02040503050406030204" pitchFamily="18" charset="0"/>
                                </a:rPr>
                              </m:ctrlPr>
                            </m:dPr>
                            <m:e>
                              <m:sSub>
                                <m:sSubPr>
                                  <m:ctrlPr>
                                    <a:rPr lang="en-US" altLang="ja-JP" sz="2800" i="1" smtClean="0">
                                      <a:solidFill>
                                        <a:prstClr val="black"/>
                                      </a:solidFill>
                                      <a:latin typeface="Cambria Math" panose="02040503050406030204" pitchFamily="18" charset="0"/>
                                      <a:ea typeface="Cambria Math" panose="02040503050406030204" pitchFamily="18" charset="0"/>
                                    </a:rPr>
                                  </m:ctrlPr>
                                </m:sSubPr>
                                <m:e>
                                  <m:r>
                                    <a:rPr lang="en-US" altLang="ja-JP" sz="2800" i="1" smtClean="0">
                                      <a:solidFill>
                                        <a:prstClr val="black"/>
                                      </a:solidFill>
                                      <a:latin typeface="Cambria Math" panose="02040503050406030204" pitchFamily="18" charset="0"/>
                                      <a:ea typeface="Cambria Math" panose="02040503050406030204" pitchFamily="18" charset="0"/>
                                    </a:rPr>
                                    <m:t>𝑅</m:t>
                                  </m:r>
                                </m:e>
                                <m:sub>
                                  <m:r>
                                    <m:rPr>
                                      <m:sty m:val="p"/>
                                    </m:rPr>
                                    <a:rPr lang="en-US" altLang="ja-JP" sz="2800" smtClean="0">
                                      <a:solidFill>
                                        <a:prstClr val="black"/>
                                      </a:solidFill>
                                      <a:latin typeface="Cambria Math" panose="02040503050406030204" pitchFamily="18" charset="0"/>
                                      <a:ea typeface="Cambria Math" panose="02040503050406030204" pitchFamily="18" charset="0"/>
                                    </a:rPr>
                                    <m:t>P</m:t>
                                  </m:r>
                                </m:sub>
                              </m:sSub>
                              <m:r>
                                <a:rPr lang="en-US" altLang="ja-JP" sz="2800" i="1" smtClean="0">
                                  <a:solidFill>
                                    <a:prstClr val="black"/>
                                  </a:solidFill>
                                  <a:latin typeface="Cambria Math" panose="02040503050406030204" pitchFamily="18" charset="0"/>
                                  <a:ea typeface="Cambria Math" panose="02040503050406030204" pitchFamily="18" charset="0"/>
                                </a:rPr>
                                <m:t>+</m:t>
                              </m:r>
                              <m:sSub>
                                <m:sSubPr>
                                  <m:ctrlPr>
                                    <a:rPr lang="en-US" altLang="ja-JP" sz="2800" i="1" smtClean="0">
                                      <a:solidFill>
                                        <a:prstClr val="black"/>
                                      </a:solidFill>
                                      <a:latin typeface="Cambria Math" panose="02040503050406030204" pitchFamily="18" charset="0"/>
                                      <a:ea typeface="Cambria Math" panose="02040503050406030204" pitchFamily="18" charset="0"/>
                                    </a:rPr>
                                  </m:ctrlPr>
                                </m:sSubPr>
                                <m:e>
                                  <m:r>
                                    <a:rPr lang="en-US" altLang="ja-JP" sz="2800" i="1" smtClean="0">
                                      <a:solidFill>
                                        <a:prstClr val="black"/>
                                      </a:solidFill>
                                      <a:latin typeface="Cambria Math" panose="02040503050406030204" pitchFamily="18" charset="0"/>
                                      <a:ea typeface="Cambria Math" panose="02040503050406030204" pitchFamily="18" charset="0"/>
                                    </a:rPr>
                                    <m:t>𝑅</m:t>
                                  </m:r>
                                </m:e>
                                <m:sub>
                                  <m:r>
                                    <m:rPr>
                                      <m:sty m:val="p"/>
                                    </m:rPr>
                                    <a:rPr lang="en-US" altLang="ja-JP" sz="2800" smtClean="0">
                                      <a:solidFill>
                                        <a:prstClr val="black"/>
                                      </a:solidFill>
                                      <a:latin typeface="Cambria Math" panose="02040503050406030204" pitchFamily="18" charset="0"/>
                                      <a:ea typeface="Cambria Math" panose="02040503050406030204" pitchFamily="18" charset="0"/>
                                    </a:rPr>
                                    <m:t>T</m:t>
                                  </m:r>
                                </m:sub>
                              </m:sSub>
                            </m:e>
                          </m:d>
                        </m:e>
                        <m:sup>
                          <m:r>
                            <a:rPr lang="en-US" altLang="ja-JP" sz="2800" i="1" smtClean="0">
                              <a:solidFill>
                                <a:prstClr val="black"/>
                              </a:solidFill>
                              <a:latin typeface="Cambria Math" panose="02040503050406030204" pitchFamily="18" charset="0"/>
                              <a:ea typeface="Cambria Math" panose="02040503050406030204" pitchFamily="18" charset="0"/>
                            </a:rPr>
                            <m:t>2</m:t>
                          </m:r>
                        </m:sup>
                      </m:sSup>
                    </m:oMath>
                  </m:oMathPara>
                </a14:m>
                <a:endParaRPr lang="ja-JP" altLang="en-US" sz="2800" dirty="0" smtClean="0">
                  <a:solidFill>
                    <a:prstClr val="black"/>
                  </a:solidFill>
                </a:endParaRPr>
              </a:p>
            </p:txBody>
          </p:sp>
        </mc:Choice>
        <mc:Fallback xmlns="">
          <p:sp>
            <p:nvSpPr>
              <p:cNvPr id="20" name="テキスト ボックス 19"/>
              <p:cNvSpPr txBox="1">
                <a:spLocks noRot="1" noChangeAspect="1" noMove="1" noResize="1" noEditPoints="1" noAdjustHandles="1" noChangeArrowheads="1" noChangeShapeType="1" noTextEdit="1"/>
              </p:cNvSpPr>
              <p:nvPr/>
            </p:nvSpPr>
            <p:spPr>
              <a:xfrm>
                <a:off x="1010549" y="4961760"/>
                <a:ext cx="2840265" cy="430887"/>
              </a:xfrm>
              <a:prstGeom prst="rect">
                <a:avLst/>
              </a:prstGeom>
              <a:blipFill rotWithShape="0">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正方形/長方形 9"/>
              <p:cNvSpPr/>
              <p:nvPr/>
            </p:nvSpPr>
            <p:spPr>
              <a:xfrm>
                <a:off x="1371428" y="5465816"/>
                <a:ext cx="2626488"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800" i="1" smtClean="0">
                          <a:solidFill>
                            <a:prstClr val="black"/>
                          </a:solidFill>
                          <a:latin typeface="Cambria Math" panose="02040503050406030204" pitchFamily="18" charset="0"/>
                          <a:ea typeface="Cambria Math" panose="02040503050406030204" pitchFamily="18" charset="0"/>
                        </a:rPr>
                        <m:t>→∞ ?(</m:t>
                      </m:r>
                      <m:sSub>
                        <m:sSubPr>
                          <m:ctrlPr>
                            <a:rPr lang="en-US" altLang="ja-JP" sz="2800" i="1">
                              <a:solidFill>
                                <a:prstClr val="black"/>
                              </a:solidFill>
                              <a:latin typeface="Cambria Math" panose="02040503050406030204" pitchFamily="18" charset="0"/>
                            </a:rPr>
                          </m:ctrlPr>
                        </m:sSubPr>
                        <m:e>
                          <m:r>
                            <a:rPr lang="en-US" altLang="ja-JP" sz="2800" i="1">
                              <a:solidFill>
                                <a:prstClr val="black"/>
                              </a:solidFill>
                              <a:latin typeface="Cambria Math" panose="02040503050406030204" pitchFamily="18" charset="0"/>
                            </a:rPr>
                            <m:t>𝑆</m:t>
                          </m:r>
                        </m:e>
                        <m:sub>
                          <m:r>
                            <a:rPr lang="en-US" altLang="ja-JP" sz="2800" i="1">
                              <a:solidFill>
                                <a:prstClr val="black"/>
                              </a:solidFill>
                              <a:latin typeface="Cambria Math" panose="02040503050406030204" pitchFamily="18" charset="0"/>
                            </a:rPr>
                            <m:t>𝑛</m:t>
                          </m:r>
                        </m:sub>
                      </m:sSub>
                      <m:r>
                        <a:rPr lang="en-US" altLang="ja-JP" sz="2800" i="1">
                          <a:solidFill>
                            <a:prstClr val="black"/>
                          </a:solidFill>
                          <a:latin typeface="Cambria Math" panose="02040503050406030204" pitchFamily="18" charset="0"/>
                        </a:rPr>
                        <m:t>→0</m:t>
                      </m:r>
                      <m:r>
                        <a:rPr lang="en-US" altLang="ja-JP" sz="2800" i="1">
                          <a:solidFill>
                            <a:prstClr val="black"/>
                          </a:solidFill>
                          <a:latin typeface="Cambria Math" panose="02040503050406030204" pitchFamily="18" charset="0"/>
                          <a:ea typeface="Cambria Math" panose="02040503050406030204" pitchFamily="18" charset="0"/>
                        </a:rPr>
                        <m:t>)</m:t>
                      </m:r>
                    </m:oMath>
                  </m:oMathPara>
                </a14:m>
                <a:endParaRPr lang="ja-JP" altLang="en-US" sz="2800" dirty="0">
                  <a:solidFill>
                    <a:prstClr val="black"/>
                  </a:solidFill>
                </a:endParaRPr>
              </a:p>
            </p:txBody>
          </p:sp>
        </mc:Choice>
        <mc:Fallback xmlns="">
          <p:sp>
            <p:nvSpPr>
              <p:cNvPr id="10" name="正方形/長方形 9"/>
              <p:cNvSpPr>
                <a:spLocks noRot="1" noChangeAspect="1" noMove="1" noResize="1" noEditPoints="1" noAdjustHandles="1" noChangeArrowheads="1" noChangeShapeType="1" noTextEdit="1"/>
              </p:cNvSpPr>
              <p:nvPr/>
            </p:nvSpPr>
            <p:spPr>
              <a:xfrm>
                <a:off x="1371428" y="5465816"/>
                <a:ext cx="2626488" cy="523220"/>
              </a:xfrm>
              <a:prstGeom prst="rect">
                <a:avLst/>
              </a:prstGeom>
              <a:blipFill rotWithShape="0">
                <a:blip r:embed="rId7"/>
                <a:stretch>
                  <a:fillRect/>
                </a:stretch>
              </a:blipFill>
            </p:spPr>
            <p:txBody>
              <a:bodyPr/>
              <a:lstStyle/>
              <a:p>
                <a:r>
                  <a:rPr lang="ja-JP" altLang="en-US">
                    <a:noFill/>
                  </a:rPr>
                  <a:t> </a:t>
                </a:r>
              </a:p>
            </p:txBody>
          </p:sp>
        </mc:Fallback>
      </mc:AlternateContent>
      <p:sp>
        <p:nvSpPr>
          <p:cNvPr id="16" name="テキスト ボックス 15"/>
          <p:cNvSpPr txBox="1"/>
          <p:nvPr/>
        </p:nvSpPr>
        <p:spPr>
          <a:xfrm>
            <a:off x="-1404664" y="2401250"/>
            <a:ext cx="856325" cy="830997"/>
          </a:xfrm>
          <a:prstGeom prst="rect">
            <a:avLst/>
          </a:prstGeom>
          <a:noFill/>
        </p:spPr>
        <p:txBody>
          <a:bodyPr wrap="none" rtlCol="0">
            <a:spAutoFit/>
          </a:bodyPr>
          <a:lstStyle/>
          <a:p>
            <a:r>
              <a:rPr lang="en-US" altLang="ja-JP" sz="2400" dirty="0" smtClean="0"/>
              <a:t>0’40”</a:t>
            </a:r>
          </a:p>
          <a:p>
            <a:r>
              <a:rPr lang="en-US" altLang="ja-JP" sz="2400" dirty="0" smtClean="0"/>
              <a:t>1’50”</a:t>
            </a:r>
            <a:endParaRPr lang="en-US" altLang="ja-JP" sz="2400" dirty="0"/>
          </a:p>
        </p:txBody>
      </p:sp>
      <p:sp>
        <p:nvSpPr>
          <p:cNvPr id="2" name="テキスト ボックス 1"/>
          <p:cNvSpPr txBox="1"/>
          <p:nvPr/>
        </p:nvSpPr>
        <p:spPr>
          <a:xfrm>
            <a:off x="1547664" y="6098962"/>
            <a:ext cx="5759847" cy="523220"/>
          </a:xfrm>
          <a:prstGeom prst="rect">
            <a:avLst/>
          </a:prstGeom>
          <a:noFill/>
        </p:spPr>
        <p:txBody>
          <a:bodyPr wrap="none" rtlCol="0">
            <a:spAutoFit/>
          </a:bodyPr>
          <a:lstStyle/>
          <a:p>
            <a:r>
              <a:rPr kumimoji="1" lang="en-US" altLang="ja-JP" sz="2800" dirty="0" smtClean="0"/>
              <a:t>Q. If there is an upper limit, what is it?</a:t>
            </a:r>
            <a:endParaRPr kumimoji="1" lang="ja-JP" altLang="en-US" sz="2800" dirty="0" smtClean="0"/>
          </a:p>
        </p:txBody>
      </p:sp>
      <p:sp>
        <p:nvSpPr>
          <p:cNvPr id="14" name="下矢印 13"/>
          <p:cNvSpPr/>
          <p:nvPr/>
        </p:nvSpPr>
        <p:spPr>
          <a:xfrm rot="16200000">
            <a:off x="898228" y="6078675"/>
            <a:ext cx="434776" cy="563794"/>
          </a:xfrm>
          <a:prstGeom prst="downArrow">
            <a:avLst>
              <a:gd name="adj1" fmla="val 50000"/>
              <a:gd name="adj2" fmla="val 59144"/>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1008924182"/>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563" t="32593" r="48231" b="12593"/>
          <a:stretch/>
        </p:blipFill>
        <p:spPr bwMode="auto">
          <a:xfrm>
            <a:off x="330320" y="1052736"/>
            <a:ext cx="8267378"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rot="1799846">
            <a:off x="2629370" y="5311501"/>
            <a:ext cx="530915" cy="369332"/>
          </a:xfrm>
          <a:prstGeom prst="rect">
            <a:avLst/>
          </a:prstGeom>
          <a:noFill/>
        </p:spPr>
        <p:txBody>
          <a:bodyPr wrap="none" rtlCol="0">
            <a:spAutoFit/>
          </a:bodyPr>
          <a:lstStyle/>
          <a:p>
            <a:r>
              <a:rPr lang="en-US" altLang="ja-JP" b="1" baseline="30000" dirty="0" smtClean="0">
                <a:solidFill>
                  <a:prstClr val="black">
                    <a:alpha val="71000"/>
                  </a:prstClr>
                </a:solidFill>
                <a:effectLst>
                  <a:glow rad="203200">
                    <a:prstClr val="white"/>
                  </a:glow>
                </a:effectLst>
              </a:rPr>
              <a:t>11 </a:t>
            </a:r>
            <a:r>
              <a:rPr lang="en-US" altLang="ja-JP" b="1" dirty="0" smtClean="0">
                <a:solidFill>
                  <a:prstClr val="black">
                    <a:alpha val="71000"/>
                  </a:prstClr>
                </a:solidFill>
                <a:effectLst>
                  <a:glow rad="203200">
                    <a:prstClr val="white"/>
                  </a:glow>
                </a:effectLst>
              </a:rPr>
              <a:t>Li</a:t>
            </a:r>
            <a:endParaRPr lang="ja-JP" altLang="en-US" b="1" dirty="0">
              <a:solidFill>
                <a:prstClr val="black">
                  <a:alpha val="71000"/>
                </a:prstClr>
              </a:solidFill>
              <a:effectLst>
                <a:glow rad="203200">
                  <a:prstClr val="white"/>
                </a:glow>
              </a:effectLst>
            </a:endParaRPr>
          </a:p>
        </p:txBody>
      </p:sp>
      <p:pic>
        <p:nvPicPr>
          <p:cNvPr id="5" name="図 4"/>
          <p:cNvPicPr>
            <a:picLocks noChangeAspect="1"/>
          </p:cNvPicPr>
          <p:nvPr/>
        </p:nvPicPr>
        <p:blipFill rotWithShape="1">
          <a:blip r:embed="rId4"/>
          <a:srcRect l="6666" t="19600" r="47849" b="25801"/>
          <a:stretch/>
        </p:blipFill>
        <p:spPr>
          <a:xfrm>
            <a:off x="277200" y="1022400"/>
            <a:ext cx="8352928" cy="5616624"/>
          </a:xfrm>
          <a:prstGeom prst="rect">
            <a:avLst/>
          </a:prstGeom>
        </p:spPr>
      </p:pic>
      <p:grpSp>
        <p:nvGrpSpPr>
          <p:cNvPr id="12" name="グループ化 11"/>
          <p:cNvGrpSpPr/>
          <p:nvPr/>
        </p:nvGrpSpPr>
        <p:grpSpPr>
          <a:xfrm>
            <a:off x="349200" y="1022400"/>
            <a:ext cx="8745405" cy="5688633"/>
            <a:chOff x="349200" y="1022400"/>
            <a:chExt cx="8745405" cy="5688633"/>
          </a:xfrm>
        </p:grpSpPr>
        <p:pic>
          <p:nvPicPr>
            <p:cNvPr id="10" name="図 9"/>
            <p:cNvPicPr>
              <a:picLocks noChangeAspect="1"/>
            </p:cNvPicPr>
            <p:nvPr/>
          </p:nvPicPr>
          <p:blipFill rotWithShape="1">
            <a:blip r:embed="rId5"/>
            <a:srcRect l="7058" t="19583" r="47457" b="25118"/>
            <a:stretch/>
          </p:blipFill>
          <p:spPr>
            <a:xfrm>
              <a:off x="349200" y="1022400"/>
              <a:ext cx="8352928" cy="5688633"/>
            </a:xfrm>
            <a:prstGeom prst="rect">
              <a:avLst/>
            </a:prstGeom>
          </p:spPr>
        </p:pic>
        <mc:AlternateContent xmlns:mc="http://schemas.openxmlformats.org/markup-compatibility/2006" xmlns:a14="http://schemas.microsoft.com/office/drawing/2010/main">
          <mc:Choice Requires="a14">
            <p:sp>
              <p:nvSpPr>
                <p:cNvPr id="21" name="テキスト ボックス 20"/>
                <p:cNvSpPr txBox="1"/>
                <p:nvPr/>
              </p:nvSpPr>
              <p:spPr>
                <a:xfrm>
                  <a:off x="8022901" y="5334396"/>
                  <a:ext cx="107170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400" i="1" smtClean="0">
                                <a:solidFill>
                                  <a:prstClr val="black"/>
                                </a:solidFill>
                                <a:latin typeface="Cambria Math" panose="02040503050406030204" pitchFamily="18" charset="0"/>
                              </a:rPr>
                            </m:ctrlPr>
                          </m:sSubPr>
                          <m:e>
                            <m:r>
                              <a:rPr lang="en-US" altLang="ja-JP" sz="1400" i="1" smtClean="0">
                                <a:solidFill>
                                  <a:prstClr val="black"/>
                                </a:solidFill>
                                <a:latin typeface="Cambria Math"/>
                              </a:rPr>
                              <m:t>𝑠</m:t>
                            </m:r>
                          </m:e>
                          <m:sub>
                            <m:r>
                              <a:rPr lang="en-US" altLang="ja-JP" sz="1400" i="1" smtClean="0">
                                <a:solidFill>
                                  <a:prstClr val="black"/>
                                </a:solidFill>
                                <a:latin typeface="Cambria Math"/>
                              </a:rPr>
                              <m:t>𝑛</m:t>
                            </m:r>
                          </m:sub>
                        </m:sSub>
                        <m:r>
                          <a:rPr lang="en-US" altLang="ja-JP" sz="1400" i="1" smtClean="0">
                            <a:solidFill>
                              <a:prstClr val="black"/>
                            </a:solidFill>
                            <a:latin typeface="Cambria Math"/>
                            <a:ea typeface="Cambria Math"/>
                          </a:rPr>
                          <m:t>≲1</m:t>
                        </m:r>
                        <m:r>
                          <m:rPr>
                            <m:sty m:val="p"/>
                          </m:rPr>
                          <a:rPr lang="en-US" altLang="ja-JP" sz="1400" smtClean="0">
                            <a:solidFill>
                              <a:prstClr val="black"/>
                            </a:solidFill>
                            <a:latin typeface="Cambria Math"/>
                            <a:ea typeface="Cambria Math"/>
                          </a:rPr>
                          <m:t>MeV</m:t>
                        </m:r>
                      </m:oMath>
                    </m:oMathPara>
                  </a14:m>
                  <a:endParaRPr lang="ja-JP" altLang="en-US" sz="1400" dirty="0" smtClean="0">
                    <a:solidFill>
                      <a:prstClr val="black"/>
                    </a:solidFill>
                  </a:endParaRPr>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8022901" y="5334396"/>
                  <a:ext cx="1071704" cy="307777"/>
                </a:xfrm>
                <a:prstGeom prst="rect">
                  <a:avLst/>
                </a:prstGeom>
                <a:blipFill rotWithShape="0">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p:cNvSpPr txBox="1"/>
                <p:nvPr/>
              </p:nvSpPr>
              <p:spPr>
                <a:xfrm>
                  <a:off x="7937830" y="5610726"/>
                  <a:ext cx="115057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400" i="1" smtClean="0">
                                <a:solidFill>
                                  <a:prstClr val="black"/>
                                </a:solidFill>
                                <a:latin typeface="Cambria Math" panose="02040503050406030204" pitchFamily="18" charset="0"/>
                              </a:rPr>
                            </m:ctrlPr>
                          </m:sSubPr>
                          <m:e>
                            <m:r>
                              <a:rPr lang="en-US" altLang="ja-JP" sz="1400" i="1" smtClean="0">
                                <a:solidFill>
                                  <a:prstClr val="black"/>
                                </a:solidFill>
                                <a:latin typeface="Cambria Math"/>
                              </a:rPr>
                              <m:t>𝑠</m:t>
                            </m:r>
                          </m:e>
                          <m:sub>
                            <m:r>
                              <a:rPr lang="en-US" altLang="ja-JP" sz="1400" i="1" smtClean="0">
                                <a:solidFill>
                                  <a:prstClr val="black"/>
                                </a:solidFill>
                                <a:latin typeface="Cambria Math"/>
                              </a:rPr>
                              <m:t>2</m:t>
                            </m:r>
                            <m:r>
                              <a:rPr lang="en-US" altLang="ja-JP" sz="1400" i="1" smtClean="0">
                                <a:solidFill>
                                  <a:prstClr val="black"/>
                                </a:solidFill>
                                <a:latin typeface="Cambria Math"/>
                              </a:rPr>
                              <m:t>𝑛</m:t>
                            </m:r>
                          </m:sub>
                        </m:sSub>
                        <m:r>
                          <a:rPr lang="en-US" altLang="ja-JP" sz="1400" i="1" smtClean="0">
                            <a:solidFill>
                              <a:prstClr val="black"/>
                            </a:solidFill>
                            <a:latin typeface="Cambria Math"/>
                            <a:ea typeface="Cambria Math"/>
                          </a:rPr>
                          <m:t>≲1</m:t>
                        </m:r>
                        <m:r>
                          <m:rPr>
                            <m:sty m:val="p"/>
                          </m:rPr>
                          <a:rPr lang="en-US" altLang="ja-JP" sz="1400" smtClean="0">
                            <a:solidFill>
                              <a:prstClr val="black"/>
                            </a:solidFill>
                            <a:latin typeface="Cambria Math"/>
                            <a:ea typeface="Cambria Math"/>
                          </a:rPr>
                          <m:t>MeV</m:t>
                        </m:r>
                      </m:oMath>
                    </m:oMathPara>
                  </a14:m>
                  <a:endParaRPr lang="ja-JP" altLang="en-US" sz="1400" dirty="0" smtClean="0">
                    <a:solidFill>
                      <a:prstClr val="black"/>
                    </a:solidFill>
                  </a:endParaRPr>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7937830" y="5610726"/>
                  <a:ext cx="1150571" cy="307777"/>
                </a:xfrm>
                <a:prstGeom prst="rect">
                  <a:avLst/>
                </a:prstGeom>
                <a:blipFill rotWithShape="0">
                  <a:blip r:embed="rId7"/>
                  <a:stretch>
                    <a:fillRect/>
                  </a:stretch>
                </a:blipFill>
              </p:spPr>
              <p:txBody>
                <a:bodyPr/>
                <a:lstStyle/>
                <a:p>
                  <a:r>
                    <a:rPr lang="ja-JP" altLang="en-US">
                      <a:noFill/>
                    </a:rPr>
                    <a:t> </a:t>
                  </a:r>
                </a:p>
              </p:txBody>
            </p:sp>
          </mc:Fallback>
        </mc:AlternateContent>
      </p:grpSp>
      <p:cxnSp>
        <p:nvCxnSpPr>
          <p:cNvPr id="6" name="直線矢印コネクタ 5"/>
          <p:cNvCxnSpPr/>
          <p:nvPr/>
        </p:nvCxnSpPr>
        <p:spPr>
          <a:xfrm>
            <a:off x="1857295" y="6232499"/>
            <a:ext cx="18722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1823750" y="6266640"/>
            <a:ext cx="2021194" cy="461665"/>
          </a:xfrm>
          <a:prstGeom prst="rect">
            <a:avLst/>
          </a:prstGeom>
          <a:noFill/>
        </p:spPr>
        <p:txBody>
          <a:bodyPr wrap="none" rtlCol="0">
            <a:spAutoFit/>
          </a:bodyPr>
          <a:lstStyle/>
          <a:p>
            <a:r>
              <a:rPr lang="en-US" altLang="ja-JP" dirty="0" smtClean="0">
                <a:solidFill>
                  <a:prstClr val="black"/>
                </a:solidFill>
              </a:rPr>
              <a:t>Neutron number </a:t>
            </a:r>
            <a:r>
              <a:rPr lang="en-US" altLang="ja-JP" sz="2400" b="1" i="1" dirty="0" smtClean="0">
                <a:solidFill>
                  <a:prstClr val="black"/>
                </a:solidFill>
              </a:rPr>
              <a:t>N</a:t>
            </a:r>
            <a:endParaRPr lang="ja-JP" altLang="en-US" sz="2400" b="1" i="1" dirty="0">
              <a:solidFill>
                <a:prstClr val="black"/>
              </a:solidFill>
            </a:endParaRPr>
          </a:p>
        </p:txBody>
      </p:sp>
      <p:cxnSp>
        <p:nvCxnSpPr>
          <p:cNvPr id="8" name="直線矢印コネクタ 7"/>
          <p:cNvCxnSpPr/>
          <p:nvPr/>
        </p:nvCxnSpPr>
        <p:spPr>
          <a:xfrm rot="16200000">
            <a:off x="-351350" y="4633714"/>
            <a:ext cx="18722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rot="16200000">
            <a:off x="-642959" y="4447476"/>
            <a:ext cx="1818575" cy="461665"/>
          </a:xfrm>
          <a:prstGeom prst="rect">
            <a:avLst/>
          </a:prstGeom>
          <a:noFill/>
        </p:spPr>
        <p:txBody>
          <a:bodyPr wrap="none" rtlCol="0">
            <a:spAutoFit/>
          </a:bodyPr>
          <a:lstStyle/>
          <a:p>
            <a:pPr algn="ctr"/>
            <a:r>
              <a:rPr lang="en-US" altLang="ja-JP" dirty="0" smtClean="0">
                <a:solidFill>
                  <a:prstClr val="black"/>
                </a:solidFill>
              </a:rPr>
              <a:t>Proton number </a:t>
            </a:r>
            <a:r>
              <a:rPr lang="en-US" altLang="ja-JP" sz="2400" b="1" i="1" dirty="0" smtClean="0">
                <a:solidFill>
                  <a:prstClr val="black"/>
                </a:solidFill>
              </a:rPr>
              <a:t>Z</a:t>
            </a:r>
            <a:endParaRPr lang="ja-JP" altLang="en-US" b="1" i="1" dirty="0">
              <a:solidFill>
                <a:prstClr val="black"/>
              </a:solidFill>
            </a:endParaRPr>
          </a:p>
        </p:txBody>
      </p:sp>
      <p:grpSp>
        <p:nvGrpSpPr>
          <p:cNvPr id="11" name="グループ化 10"/>
          <p:cNvGrpSpPr/>
          <p:nvPr/>
        </p:nvGrpSpPr>
        <p:grpSpPr>
          <a:xfrm>
            <a:off x="5797192" y="2280335"/>
            <a:ext cx="3004053" cy="721108"/>
            <a:chOff x="6018041" y="2601766"/>
            <a:chExt cx="2775896" cy="355981"/>
          </a:xfrm>
        </p:grpSpPr>
        <p:sp>
          <p:nvSpPr>
            <p:cNvPr id="4" name="角丸四角形吹き出し 3"/>
            <p:cNvSpPr/>
            <p:nvPr/>
          </p:nvSpPr>
          <p:spPr>
            <a:xfrm>
              <a:off x="6018041" y="2601766"/>
              <a:ext cx="2775896" cy="355981"/>
            </a:xfrm>
            <a:prstGeom prst="wedgeRoundRectCallout">
              <a:avLst>
                <a:gd name="adj1" fmla="val -7002"/>
                <a:gd name="adj2" fmla="val 75623"/>
                <a:gd name="adj3" fmla="val 16667"/>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6213700" y="2645691"/>
              <a:ext cx="2555181" cy="307672"/>
            </a:xfrm>
            <a:prstGeom prst="rect">
              <a:avLst/>
            </a:prstGeom>
          </p:spPr>
          <p:txBody>
            <a:bodyPr wrap="square">
              <a:spAutoFit/>
            </a:bodyPr>
            <a:lstStyle/>
            <a:p>
              <a:r>
                <a:rPr lang="en-US" altLang="ja-JP" b="1" dirty="0" smtClean="0">
                  <a:solidFill>
                    <a:prstClr val="black"/>
                  </a:solidFill>
                  <a:latin typeface="Times New Roman" panose="02020603050405020304" pitchFamily="18" charset="0"/>
                  <a:cs typeface="Times New Roman" panose="02020603050405020304" pitchFamily="18" charset="0"/>
                </a:rPr>
                <a:t>Heaviest halo</a:t>
              </a:r>
              <a:r>
                <a:rPr lang="ja-JP" altLang="en-US" b="1" dirty="0" smtClean="0">
                  <a:solidFill>
                    <a:prstClr val="black"/>
                  </a:solidFill>
                  <a:latin typeface="Times New Roman" panose="02020603050405020304" pitchFamily="18" charset="0"/>
                  <a:cs typeface="Times New Roman" panose="02020603050405020304" pitchFamily="18" charset="0"/>
                </a:rPr>
                <a:t>（</a:t>
              </a:r>
              <a:r>
                <a:rPr lang="en-US" altLang="ja-JP" b="1" baseline="30000" dirty="0" smtClean="0">
                  <a:solidFill>
                    <a:prstClr val="black"/>
                  </a:solidFill>
                  <a:latin typeface="Times New Roman" panose="02020603050405020304" pitchFamily="18" charset="0"/>
                  <a:cs typeface="Times New Roman" panose="02020603050405020304" pitchFamily="18" charset="0"/>
                </a:rPr>
                <a:t>37</a:t>
              </a:r>
              <a:r>
                <a:rPr lang="en-US" altLang="ja-JP" b="1" dirty="0" smtClean="0">
                  <a:solidFill>
                    <a:prstClr val="black"/>
                  </a:solidFill>
                  <a:latin typeface="Times New Roman" panose="02020603050405020304" pitchFamily="18" charset="0"/>
                  <a:cs typeface="Times New Roman" panose="02020603050405020304" pitchFamily="18" charset="0"/>
                </a:rPr>
                <a:t>Mg</a:t>
              </a:r>
              <a:r>
                <a:rPr lang="ja-JP" altLang="en-US" b="1" dirty="0" smtClean="0">
                  <a:solidFill>
                    <a:prstClr val="black"/>
                  </a:solidFill>
                  <a:latin typeface="Times New Roman" panose="02020603050405020304" pitchFamily="18" charset="0"/>
                  <a:cs typeface="Times New Roman" panose="02020603050405020304" pitchFamily="18" charset="0"/>
                </a:rPr>
                <a:t>）</a:t>
              </a:r>
              <a:endParaRPr lang="en-US" altLang="ja-JP" sz="1600" b="1" dirty="0" smtClean="0">
                <a:solidFill>
                  <a:prstClr val="black"/>
                </a:solidFill>
                <a:latin typeface="Times New Roman" panose="02020603050405020304" pitchFamily="18" charset="0"/>
                <a:cs typeface="Times New Roman" panose="02020603050405020304" pitchFamily="18" charset="0"/>
              </a:endParaRPr>
            </a:p>
            <a:p>
              <a:pPr>
                <a:lnSpc>
                  <a:spcPct val="150000"/>
                </a:lnSpc>
              </a:pPr>
              <a:r>
                <a:rPr lang="en-US" altLang="ja-JP" sz="1100" i="1" dirty="0" smtClean="0">
                  <a:solidFill>
                    <a:prstClr val="black"/>
                  </a:solidFill>
                  <a:latin typeface="Times New Roman" panose="02020603050405020304" pitchFamily="18" charset="0"/>
                  <a:cs typeface="Times New Roman" panose="02020603050405020304" pitchFamily="18" charset="0"/>
                </a:rPr>
                <a:t>M. </a:t>
              </a:r>
              <a:r>
                <a:rPr lang="en-US" altLang="ja-JP" sz="1100" i="1" dirty="0" err="1" smtClean="0">
                  <a:solidFill>
                    <a:prstClr val="black"/>
                  </a:solidFill>
                  <a:latin typeface="Times New Roman" panose="02020603050405020304" pitchFamily="18" charset="0"/>
                  <a:cs typeface="Times New Roman" panose="02020603050405020304" pitchFamily="18" charset="0"/>
                </a:rPr>
                <a:t>Takechi</a:t>
              </a:r>
              <a:r>
                <a:rPr lang="en-US" altLang="ja-JP" sz="1100" i="1" dirty="0" smtClean="0">
                  <a:solidFill>
                    <a:prstClr val="black"/>
                  </a:solidFill>
                  <a:latin typeface="Times New Roman" panose="02020603050405020304" pitchFamily="18" charset="0"/>
                  <a:cs typeface="Times New Roman" panose="02020603050405020304" pitchFamily="18" charset="0"/>
                </a:rPr>
                <a:t> </a:t>
              </a:r>
              <a:r>
                <a:rPr lang="en-US" altLang="ja-JP" sz="1100" i="1" dirty="0">
                  <a:solidFill>
                    <a:prstClr val="black"/>
                  </a:solidFill>
                  <a:latin typeface="Times New Roman" panose="02020603050405020304" pitchFamily="18" charset="0"/>
                  <a:cs typeface="Times New Roman" panose="02020603050405020304" pitchFamily="18" charset="0"/>
                </a:rPr>
                <a:t>et al., </a:t>
              </a:r>
              <a:r>
                <a:rPr lang="en-US" altLang="ja-JP" sz="1100" i="1" dirty="0" smtClean="0">
                  <a:solidFill>
                    <a:prstClr val="black"/>
                  </a:solidFill>
                  <a:latin typeface="Times New Roman" panose="02020603050405020304" pitchFamily="18" charset="0"/>
                  <a:cs typeface="Times New Roman" panose="02020603050405020304" pitchFamily="18" charset="0"/>
                </a:rPr>
                <a:t>PRC 90</a:t>
              </a:r>
              <a:r>
                <a:rPr lang="en-US" altLang="ja-JP" sz="1100" i="1" dirty="0">
                  <a:solidFill>
                    <a:prstClr val="black"/>
                  </a:solidFill>
                  <a:latin typeface="Times New Roman" panose="02020603050405020304" pitchFamily="18" charset="0"/>
                  <a:cs typeface="Times New Roman" panose="02020603050405020304" pitchFamily="18" charset="0"/>
                </a:rPr>
                <a:t>, 061305(R) (2014</a:t>
              </a:r>
              <a:r>
                <a:rPr lang="en-US" altLang="ja-JP" sz="1100" i="1" dirty="0" smtClean="0">
                  <a:solidFill>
                    <a:prstClr val="black"/>
                  </a:solidFill>
                  <a:latin typeface="Times New Roman" panose="02020603050405020304" pitchFamily="18" charset="0"/>
                  <a:cs typeface="Times New Roman" panose="02020603050405020304" pitchFamily="18" charset="0"/>
                </a:rPr>
                <a:t>).</a:t>
              </a:r>
              <a:endParaRPr lang="en-US" altLang="ja-JP" sz="1100" i="1" dirty="0">
                <a:solidFill>
                  <a:prstClr val="black"/>
                </a:solidFill>
                <a:latin typeface="Times New Roman" panose="02020603050405020304" pitchFamily="18" charset="0"/>
                <a:cs typeface="Times New Roman" panose="02020603050405020304" pitchFamily="18" charset="0"/>
              </a:endParaRPr>
            </a:p>
          </p:txBody>
        </p:sp>
      </p:grpSp>
      <p:grpSp>
        <p:nvGrpSpPr>
          <p:cNvPr id="25" name="グループ化 24"/>
          <p:cNvGrpSpPr/>
          <p:nvPr/>
        </p:nvGrpSpPr>
        <p:grpSpPr>
          <a:xfrm>
            <a:off x="3050788" y="5576421"/>
            <a:ext cx="2736685" cy="646331"/>
            <a:chOff x="3027139" y="5584304"/>
            <a:chExt cx="2736685" cy="646331"/>
          </a:xfrm>
        </p:grpSpPr>
        <p:cxnSp>
          <p:nvCxnSpPr>
            <p:cNvPr id="14" name="直線コネクタ 13"/>
            <p:cNvCxnSpPr/>
            <p:nvPr/>
          </p:nvCxnSpPr>
          <p:spPr>
            <a:xfrm>
              <a:off x="3027139" y="5593930"/>
              <a:ext cx="299521" cy="171250"/>
            </a:xfrm>
            <a:prstGeom prst="line">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正方形/長方形 23"/>
            <p:cNvSpPr/>
            <p:nvPr/>
          </p:nvSpPr>
          <p:spPr>
            <a:xfrm>
              <a:off x="3302124" y="5584304"/>
              <a:ext cx="2461700" cy="646331"/>
            </a:xfrm>
            <a:prstGeom prst="rect">
              <a:avLst/>
            </a:prstGeom>
          </p:spPr>
          <p:txBody>
            <a:bodyPr wrap="none">
              <a:spAutoFit/>
            </a:bodyPr>
            <a:lstStyle/>
            <a:p>
              <a:pPr>
                <a:lnSpc>
                  <a:spcPct val="150000"/>
                </a:lnSpc>
              </a:pPr>
              <a:r>
                <a:rPr lang="en-US" altLang="ja-JP" sz="1600" b="1" dirty="0" smtClean="0">
                  <a:solidFill>
                    <a:prstClr val="black"/>
                  </a:solidFill>
                  <a:latin typeface="Times New Roman" panose="02020603050405020304" pitchFamily="18" charset="0"/>
                  <a:cs typeface="Times New Roman" panose="02020603050405020304" pitchFamily="18" charset="0"/>
                </a:rPr>
                <a:t>First halo</a:t>
              </a:r>
              <a:r>
                <a:rPr lang="ja-JP" altLang="en-US" sz="1600" b="1" dirty="0" smtClean="0">
                  <a:solidFill>
                    <a:prstClr val="black"/>
                  </a:solidFill>
                  <a:latin typeface="Times New Roman" panose="02020603050405020304" pitchFamily="18" charset="0"/>
                  <a:cs typeface="Times New Roman" panose="02020603050405020304" pitchFamily="18" charset="0"/>
                </a:rPr>
                <a:t>（</a:t>
              </a:r>
              <a:r>
                <a:rPr lang="en-US" altLang="ja-JP" sz="1600" b="1" baseline="30000" dirty="0" smtClean="0">
                  <a:solidFill>
                    <a:prstClr val="black"/>
                  </a:solidFill>
                  <a:latin typeface="Times New Roman" panose="02020603050405020304" pitchFamily="18" charset="0"/>
                  <a:cs typeface="Times New Roman" panose="02020603050405020304" pitchFamily="18" charset="0"/>
                </a:rPr>
                <a:t>11</a:t>
              </a:r>
              <a:r>
                <a:rPr lang="en-US" altLang="ja-JP" sz="1600" b="1" dirty="0" smtClean="0">
                  <a:solidFill>
                    <a:prstClr val="black"/>
                  </a:solidFill>
                  <a:latin typeface="Times New Roman" panose="02020603050405020304" pitchFamily="18" charset="0"/>
                  <a:cs typeface="Times New Roman" panose="02020603050405020304" pitchFamily="18" charset="0"/>
                </a:rPr>
                <a:t>Li</a:t>
              </a:r>
              <a:r>
                <a:rPr lang="ja-JP" altLang="en-US" sz="1600" b="1" dirty="0" smtClean="0">
                  <a:solidFill>
                    <a:prstClr val="black"/>
                  </a:solidFill>
                  <a:latin typeface="Times New Roman" panose="02020603050405020304" pitchFamily="18" charset="0"/>
                  <a:cs typeface="Times New Roman" panose="02020603050405020304" pitchFamily="18" charset="0"/>
                </a:rPr>
                <a:t>）</a:t>
              </a:r>
              <a:endParaRPr lang="en-US" altLang="ja-JP" sz="1600" i="1" dirty="0" smtClean="0">
                <a:solidFill>
                  <a:prstClr val="black"/>
                </a:solidFill>
                <a:latin typeface="Times New Roman" panose="02020603050405020304" pitchFamily="18" charset="0"/>
                <a:cs typeface="Times New Roman" panose="02020603050405020304" pitchFamily="18" charset="0"/>
              </a:endParaRPr>
            </a:p>
            <a:p>
              <a:r>
                <a:rPr lang="en-US" altLang="ja-JP" sz="1200" i="1" dirty="0" smtClean="0">
                  <a:solidFill>
                    <a:prstClr val="black"/>
                  </a:solidFill>
                  <a:latin typeface="Times New Roman" panose="02020603050405020304" pitchFamily="18" charset="0"/>
                  <a:cs typeface="Times New Roman" panose="02020603050405020304" pitchFamily="18" charset="0"/>
                </a:rPr>
                <a:t>I. </a:t>
              </a:r>
              <a:r>
                <a:rPr lang="en-US" altLang="ja-JP" sz="1200" i="1" dirty="0" err="1" smtClean="0">
                  <a:solidFill>
                    <a:prstClr val="black"/>
                  </a:solidFill>
                  <a:latin typeface="Times New Roman" panose="02020603050405020304" pitchFamily="18" charset="0"/>
                  <a:cs typeface="Times New Roman" panose="02020603050405020304" pitchFamily="18" charset="0"/>
                </a:rPr>
                <a:t>Tanihata</a:t>
              </a:r>
              <a:r>
                <a:rPr lang="en-US" altLang="ja-JP" sz="1200" i="1" dirty="0" smtClean="0">
                  <a:solidFill>
                    <a:prstClr val="black"/>
                  </a:solidFill>
                  <a:latin typeface="Times New Roman" panose="02020603050405020304" pitchFamily="18" charset="0"/>
                  <a:cs typeface="Times New Roman" panose="02020603050405020304" pitchFamily="18" charset="0"/>
                </a:rPr>
                <a:t> </a:t>
              </a:r>
              <a:r>
                <a:rPr lang="en-US" altLang="ja-JP" sz="1200" i="1" dirty="0">
                  <a:solidFill>
                    <a:prstClr val="black"/>
                  </a:solidFill>
                  <a:latin typeface="Times New Roman" panose="02020603050405020304" pitchFamily="18" charset="0"/>
                  <a:cs typeface="Times New Roman" panose="02020603050405020304" pitchFamily="18" charset="0"/>
                </a:rPr>
                <a:t>et al., </a:t>
              </a:r>
              <a:r>
                <a:rPr lang="en-US" altLang="ja-JP" sz="1200" i="1" dirty="0" smtClean="0">
                  <a:solidFill>
                    <a:prstClr val="black"/>
                  </a:solidFill>
                  <a:latin typeface="Times New Roman" panose="02020603050405020304" pitchFamily="18" charset="0"/>
                  <a:cs typeface="Times New Roman" panose="02020603050405020304" pitchFamily="18" charset="0"/>
                </a:rPr>
                <a:t>PRL 55, 24 (1985).</a:t>
              </a:r>
              <a:endParaRPr lang="en-US" altLang="ja-JP" sz="1200" i="1" dirty="0">
                <a:solidFill>
                  <a:prstClr val="black"/>
                </a:solidFill>
                <a:latin typeface="Times New Roman" panose="02020603050405020304" pitchFamily="18" charset="0"/>
                <a:cs typeface="Times New Roman" panose="02020603050405020304" pitchFamily="18" charset="0"/>
              </a:endParaRPr>
            </a:p>
          </p:txBody>
        </p:sp>
      </p:grpSp>
      <p:sp>
        <p:nvSpPr>
          <p:cNvPr id="30" name="正方形/長方形 29"/>
          <p:cNvSpPr/>
          <p:nvPr/>
        </p:nvSpPr>
        <p:spPr>
          <a:xfrm>
            <a:off x="7104472" y="3825616"/>
            <a:ext cx="1999170" cy="861774"/>
          </a:xfrm>
          <a:prstGeom prst="rect">
            <a:avLst/>
          </a:prstGeom>
        </p:spPr>
        <p:txBody>
          <a:bodyPr wrap="square">
            <a:spAutoFit/>
          </a:bodyPr>
          <a:lstStyle/>
          <a:p>
            <a:r>
              <a:rPr lang="en-US" altLang="ja-JP" sz="1400" b="1" i="1" dirty="0" smtClean="0">
                <a:solidFill>
                  <a:prstClr val="black"/>
                </a:solidFill>
                <a:latin typeface="Times New Roman" panose="02020603050405020304" pitchFamily="18" charset="0"/>
                <a:cs typeface="Times New Roman" panose="02020603050405020304" pitchFamily="18" charset="0"/>
              </a:rPr>
              <a:t>cf. 1n-removal reaction</a:t>
            </a:r>
          </a:p>
          <a:p>
            <a:r>
              <a:rPr lang="en-US" altLang="ja-JP" sz="1200" i="1" dirty="0" smtClean="0">
                <a:solidFill>
                  <a:srgbClr val="0000FF"/>
                </a:solidFill>
                <a:latin typeface="Times New Roman" panose="02020603050405020304" pitchFamily="18" charset="0"/>
                <a:cs typeface="Times New Roman" panose="02020603050405020304" pitchFamily="18" charset="0"/>
              </a:rPr>
              <a:t>N</a:t>
            </a:r>
            <a:r>
              <a:rPr lang="en-US" altLang="ja-JP" sz="1200" i="1" dirty="0">
                <a:solidFill>
                  <a:srgbClr val="0000FF"/>
                </a:solidFill>
                <a:latin typeface="Times New Roman" panose="02020603050405020304" pitchFamily="18" charset="0"/>
                <a:cs typeface="Times New Roman" panose="02020603050405020304" pitchFamily="18" charset="0"/>
              </a:rPr>
              <a:t>. Kobayashi et al</a:t>
            </a:r>
            <a:r>
              <a:rPr lang="en-US" altLang="ja-JP" sz="1200" i="1" dirty="0" smtClean="0">
                <a:solidFill>
                  <a:srgbClr val="0000FF"/>
                </a:solidFill>
                <a:latin typeface="Times New Roman" panose="02020603050405020304" pitchFamily="18" charset="0"/>
                <a:cs typeface="Times New Roman" panose="02020603050405020304" pitchFamily="18" charset="0"/>
              </a:rPr>
              <a:t>.,</a:t>
            </a:r>
          </a:p>
          <a:p>
            <a:r>
              <a:rPr lang="en-US" altLang="ja-JP" sz="1200" i="1" dirty="0" smtClean="0">
                <a:solidFill>
                  <a:srgbClr val="0000FF"/>
                </a:solidFill>
                <a:latin typeface="Times New Roman" panose="02020603050405020304" pitchFamily="18" charset="0"/>
                <a:cs typeface="Times New Roman" panose="02020603050405020304" pitchFamily="18" charset="0"/>
              </a:rPr>
              <a:t>PRL </a:t>
            </a:r>
            <a:r>
              <a:rPr lang="en-US" altLang="ja-JP" sz="1200" i="1" dirty="0">
                <a:solidFill>
                  <a:srgbClr val="0000FF"/>
                </a:solidFill>
                <a:latin typeface="Times New Roman" panose="02020603050405020304" pitchFamily="18" charset="0"/>
                <a:cs typeface="Times New Roman" panose="02020603050405020304" pitchFamily="18" charset="0"/>
              </a:rPr>
              <a:t>112, 242501 (2014</a:t>
            </a:r>
            <a:r>
              <a:rPr lang="en-US" altLang="ja-JP" sz="1200" i="1" dirty="0" smtClean="0">
                <a:solidFill>
                  <a:srgbClr val="0000FF"/>
                </a:solidFill>
                <a:latin typeface="Times New Roman" panose="02020603050405020304" pitchFamily="18" charset="0"/>
                <a:cs typeface="Times New Roman" panose="02020603050405020304" pitchFamily="18" charset="0"/>
              </a:rPr>
              <a:t>).</a:t>
            </a:r>
          </a:p>
          <a:p>
            <a:r>
              <a:rPr lang="ja-JP" altLang="en-US" sz="1200" i="1" dirty="0" smtClean="0">
                <a:solidFill>
                  <a:srgbClr val="0000FF"/>
                </a:solidFill>
                <a:latin typeface="Times New Roman" panose="02020603050405020304" pitchFamily="18" charset="0"/>
                <a:cs typeface="Times New Roman" panose="02020603050405020304" pitchFamily="18" charset="0"/>
              </a:rPr>
              <a:t>→ </a:t>
            </a:r>
            <a:r>
              <a:rPr lang="en-US" altLang="ja-JP" sz="1200" i="1" dirty="0" smtClean="0">
                <a:solidFill>
                  <a:srgbClr val="0000FF"/>
                </a:solidFill>
                <a:latin typeface="Times New Roman" panose="02020603050405020304" pitchFamily="18" charset="0"/>
                <a:cs typeface="Times New Roman" panose="02020603050405020304" pitchFamily="18" charset="0"/>
              </a:rPr>
              <a:t>July 14 (Thursday)</a:t>
            </a:r>
          </a:p>
        </p:txBody>
      </p:sp>
      <p:sp>
        <p:nvSpPr>
          <p:cNvPr id="22" name="テキスト ボックス 21"/>
          <p:cNvSpPr txBox="1"/>
          <p:nvPr/>
        </p:nvSpPr>
        <p:spPr>
          <a:xfrm>
            <a:off x="-1404664" y="2401250"/>
            <a:ext cx="856325" cy="830997"/>
          </a:xfrm>
          <a:prstGeom prst="rect">
            <a:avLst/>
          </a:prstGeom>
          <a:noFill/>
        </p:spPr>
        <p:txBody>
          <a:bodyPr wrap="none" rtlCol="0">
            <a:spAutoFit/>
          </a:bodyPr>
          <a:lstStyle/>
          <a:p>
            <a:r>
              <a:rPr lang="en-US" altLang="ja-JP" sz="2400" dirty="0" smtClean="0"/>
              <a:t>1’00”</a:t>
            </a:r>
          </a:p>
          <a:p>
            <a:r>
              <a:rPr lang="en-US" altLang="ja-JP" sz="2400" dirty="0" smtClean="0"/>
              <a:t>2’50”</a:t>
            </a:r>
            <a:endParaRPr lang="en-US" altLang="ja-JP" sz="2400" dirty="0"/>
          </a:p>
        </p:txBody>
      </p:sp>
      <p:sp>
        <p:nvSpPr>
          <p:cNvPr id="26" name="テキスト ボックス 25"/>
          <p:cNvSpPr txBox="1"/>
          <p:nvPr/>
        </p:nvSpPr>
        <p:spPr>
          <a:xfrm>
            <a:off x="107504" y="99739"/>
            <a:ext cx="8338949" cy="646331"/>
          </a:xfrm>
          <a:prstGeom prst="rect">
            <a:avLst/>
          </a:prstGeom>
          <a:noFill/>
        </p:spPr>
        <p:txBody>
          <a:bodyPr wrap="none" rtlCol="0">
            <a:spAutoFit/>
          </a:bodyPr>
          <a:lstStyle/>
          <a:p>
            <a:r>
              <a:rPr lang="en-US" altLang="ja-JP" sz="3600" dirty="0" smtClean="0">
                <a:solidFill>
                  <a:prstClr val="white"/>
                </a:solidFill>
              </a:rPr>
              <a:t>Resent measurements of </a:t>
            </a:r>
            <a:r>
              <a:rPr lang="en-US" altLang="ja-JP" sz="3600" dirty="0" err="1" smtClean="0">
                <a:solidFill>
                  <a:prstClr val="white"/>
                </a:solidFill>
              </a:rPr>
              <a:t>σ</a:t>
            </a:r>
            <a:r>
              <a:rPr lang="en-US" altLang="ja-JP" sz="3600" baseline="-25000" dirty="0" err="1" smtClean="0">
                <a:solidFill>
                  <a:prstClr val="white"/>
                </a:solidFill>
              </a:rPr>
              <a:t>R</a:t>
            </a:r>
            <a:r>
              <a:rPr lang="en-US" altLang="ja-JP" sz="3600" dirty="0" smtClean="0">
                <a:solidFill>
                  <a:prstClr val="white"/>
                </a:solidFill>
              </a:rPr>
              <a:t> and motivation</a:t>
            </a:r>
            <a:endParaRPr lang="en-US" altLang="ja-JP" sz="3600" baseline="-25000" dirty="0">
              <a:solidFill>
                <a:prstClr val="white"/>
              </a:solidFill>
            </a:endParaRPr>
          </a:p>
        </p:txBody>
      </p:sp>
    </p:spTree>
    <p:extLst>
      <p:ext uri="{BB962C8B-B14F-4D97-AF65-F5344CB8AC3E}">
        <p14:creationId xmlns:p14="http://schemas.microsoft.com/office/powerpoint/2010/main" val="2724659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35496" y="1022400"/>
            <a:ext cx="9068146" cy="5705905"/>
            <a:chOff x="35496" y="1022400"/>
            <a:chExt cx="9068146" cy="5705905"/>
          </a:xfrm>
        </p:grpSpPr>
        <p:grpSp>
          <p:nvGrpSpPr>
            <p:cNvPr id="15" name="グループ化 14"/>
            <p:cNvGrpSpPr/>
            <p:nvPr/>
          </p:nvGrpSpPr>
          <p:grpSpPr>
            <a:xfrm>
              <a:off x="35496" y="1022400"/>
              <a:ext cx="9059109" cy="5705905"/>
              <a:chOff x="35496" y="1022400"/>
              <a:chExt cx="9059109" cy="5705905"/>
            </a:xfrm>
          </p:grpSpPr>
          <p:grpSp>
            <p:nvGrpSpPr>
              <p:cNvPr id="5" name="グループ化 4"/>
              <p:cNvGrpSpPr/>
              <p:nvPr/>
            </p:nvGrpSpPr>
            <p:grpSpPr>
              <a:xfrm>
                <a:off x="35496" y="1022400"/>
                <a:ext cx="9059109" cy="5705905"/>
                <a:chOff x="35496" y="1022400"/>
                <a:chExt cx="9059109" cy="5705905"/>
              </a:xfrm>
            </p:grpSpPr>
            <p:grpSp>
              <p:nvGrpSpPr>
                <p:cNvPr id="13" name="グループ化 12"/>
                <p:cNvGrpSpPr/>
                <p:nvPr/>
              </p:nvGrpSpPr>
              <p:grpSpPr>
                <a:xfrm>
                  <a:off x="35496" y="1022400"/>
                  <a:ext cx="9059109" cy="5705905"/>
                  <a:chOff x="35496" y="1022400"/>
                  <a:chExt cx="9059109" cy="5705905"/>
                </a:xfrm>
              </p:grpSpPr>
              <p:grpSp>
                <p:nvGrpSpPr>
                  <p:cNvPr id="12" name="グループ化 11"/>
                  <p:cNvGrpSpPr/>
                  <p:nvPr/>
                </p:nvGrpSpPr>
                <p:grpSpPr>
                  <a:xfrm>
                    <a:off x="349200" y="1022400"/>
                    <a:ext cx="8745405" cy="5688633"/>
                    <a:chOff x="349200" y="1022400"/>
                    <a:chExt cx="8745405" cy="5688633"/>
                  </a:xfrm>
                </p:grpSpPr>
                <p:pic>
                  <p:nvPicPr>
                    <p:cNvPr id="10" name="図 9"/>
                    <p:cNvPicPr>
                      <a:picLocks noChangeAspect="1"/>
                    </p:cNvPicPr>
                    <p:nvPr/>
                  </p:nvPicPr>
                  <p:blipFill rotWithShape="1">
                    <a:blip r:embed="rId3"/>
                    <a:srcRect l="7058" t="19583" r="47457" b="25118"/>
                    <a:stretch/>
                  </p:blipFill>
                  <p:spPr>
                    <a:xfrm>
                      <a:off x="349200" y="1022400"/>
                      <a:ext cx="8352928" cy="5688633"/>
                    </a:xfrm>
                    <a:prstGeom prst="rect">
                      <a:avLst/>
                    </a:prstGeom>
                  </p:spPr>
                </p:pic>
                <mc:AlternateContent xmlns:mc="http://schemas.openxmlformats.org/markup-compatibility/2006" xmlns:a14="http://schemas.microsoft.com/office/drawing/2010/main">
                  <mc:Choice Requires="a14">
                    <p:sp>
                      <p:nvSpPr>
                        <p:cNvPr id="21" name="テキスト ボックス 20"/>
                        <p:cNvSpPr txBox="1"/>
                        <p:nvPr/>
                      </p:nvSpPr>
                      <p:spPr>
                        <a:xfrm>
                          <a:off x="8022901" y="5334396"/>
                          <a:ext cx="107170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400" i="1" smtClean="0">
                                        <a:solidFill>
                                          <a:prstClr val="black"/>
                                        </a:solidFill>
                                        <a:latin typeface="Cambria Math" panose="02040503050406030204" pitchFamily="18" charset="0"/>
                                      </a:rPr>
                                    </m:ctrlPr>
                                  </m:sSubPr>
                                  <m:e>
                                    <m:r>
                                      <a:rPr lang="en-US" altLang="ja-JP" sz="1400" i="1" smtClean="0">
                                        <a:solidFill>
                                          <a:prstClr val="black"/>
                                        </a:solidFill>
                                        <a:latin typeface="Cambria Math"/>
                                      </a:rPr>
                                      <m:t>𝑠</m:t>
                                    </m:r>
                                  </m:e>
                                  <m:sub>
                                    <m:r>
                                      <a:rPr lang="en-US" altLang="ja-JP" sz="1400" i="1" smtClean="0">
                                        <a:solidFill>
                                          <a:prstClr val="black"/>
                                        </a:solidFill>
                                        <a:latin typeface="Cambria Math"/>
                                      </a:rPr>
                                      <m:t>𝑛</m:t>
                                    </m:r>
                                  </m:sub>
                                </m:sSub>
                                <m:r>
                                  <a:rPr lang="en-US" altLang="ja-JP" sz="1400" i="1" smtClean="0">
                                    <a:solidFill>
                                      <a:prstClr val="black"/>
                                    </a:solidFill>
                                    <a:latin typeface="Cambria Math"/>
                                    <a:ea typeface="Cambria Math"/>
                                  </a:rPr>
                                  <m:t>≲1</m:t>
                                </m:r>
                                <m:r>
                                  <m:rPr>
                                    <m:sty m:val="p"/>
                                  </m:rPr>
                                  <a:rPr lang="en-US" altLang="ja-JP" sz="1400" smtClean="0">
                                    <a:solidFill>
                                      <a:prstClr val="black"/>
                                    </a:solidFill>
                                    <a:latin typeface="Cambria Math"/>
                                    <a:ea typeface="Cambria Math"/>
                                  </a:rPr>
                                  <m:t>MeV</m:t>
                                </m:r>
                              </m:oMath>
                            </m:oMathPara>
                          </a14:m>
                          <a:endParaRPr lang="ja-JP" altLang="en-US" sz="1400" dirty="0" smtClean="0">
                            <a:solidFill>
                              <a:prstClr val="black"/>
                            </a:solidFill>
                          </a:endParaRPr>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8022901" y="5334396"/>
                          <a:ext cx="1071704" cy="307777"/>
                        </a:xfrm>
                        <a:prstGeom prst="rect">
                          <a:avLst/>
                        </a:prstGeom>
                        <a:blipFill rotWithShape="0">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p:cNvSpPr txBox="1"/>
                        <p:nvPr/>
                      </p:nvSpPr>
                      <p:spPr>
                        <a:xfrm>
                          <a:off x="7937830" y="5610726"/>
                          <a:ext cx="115057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400" i="1" smtClean="0">
                                        <a:solidFill>
                                          <a:prstClr val="black"/>
                                        </a:solidFill>
                                        <a:latin typeface="Cambria Math" panose="02040503050406030204" pitchFamily="18" charset="0"/>
                                      </a:rPr>
                                    </m:ctrlPr>
                                  </m:sSubPr>
                                  <m:e>
                                    <m:r>
                                      <a:rPr lang="en-US" altLang="ja-JP" sz="1400" i="1" smtClean="0">
                                        <a:solidFill>
                                          <a:prstClr val="black"/>
                                        </a:solidFill>
                                        <a:latin typeface="Cambria Math"/>
                                      </a:rPr>
                                      <m:t>𝑠</m:t>
                                    </m:r>
                                  </m:e>
                                  <m:sub>
                                    <m:r>
                                      <a:rPr lang="en-US" altLang="ja-JP" sz="1400" i="1" smtClean="0">
                                        <a:solidFill>
                                          <a:prstClr val="black"/>
                                        </a:solidFill>
                                        <a:latin typeface="Cambria Math"/>
                                      </a:rPr>
                                      <m:t>2</m:t>
                                    </m:r>
                                    <m:r>
                                      <a:rPr lang="en-US" altLang="ja-JP" sz="1400" i="1" smtClean="0">
                                        <a:solidFill>
                                          <a:prstClr val="black"/>
                                        </a:solidFill>
                                        <a:latin typeface="Cambria Math"/>
                                      </a:rPr>
                                      <m:t>𝑛</m:t>
                                    </m:r>
                                  </m:sub>
                                </m:sSub>
                                <m:r>
                                  <a:rPr lang="en-US" altLang="ja-JP" sz="1400" i="1" smtClean="0">
                                    <a:solidFill>
                                      <a:prstClr val="black"/>
                                    </a:solidFill>
                                    <a:latin typeface="Cambria Math"/>
                                    <a:ea typeface="Cambria Math"/>
                                  </a:rPr>
                                  <m:t>≲1</m:t>
                                </m:r>
                                <m:r>
                                  <m:rPr>
                                    <m:sty m:val="p"/>
                                  </m:rPr>
                                  <a:rPr lang="en-US" altLang="ja-JP" sz="1400" smtClean="0">
                                    <a:solidFill>
                                      <a:prstClr val="black"/>
                                    </a:solidFill>
                                    <a:latin typeface="Cambria Math"/>
                                    <a:ea typeface="Cambria Math"/>
                                  </a:rPr>
                                  <m:t>MeV</m:t>
                                </m:r>
                              </m:oMath>
                            </m:oMathPara>
                          </a14:m>
                          <a:endParaRPr lang="ja-JP" altLang="en-US" sz="1400" dirty="0" smtClean="0">
                            <a:solidFill>
                              <a:prstClr val="black"/>
                            </a:solidFill>
                          </a:endParaRPr>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7937830" y="5610726"/>
                          <a:ext cx="1150571" cy="307777"/>
                        </a:xfrm>
                        <a:prstGeom prst="rect">
                          <a:avLst/>
                        </a:prstGeom>
                        <a:blipFill rotWithShape="0">
                          <a:blip r:embed="rId6"/>
                          <a:stretch>
                            <a:fillRect/>
                          </a:stretch>
                        </a:blipFill>
                      </p:spPr>
                      <p:txBody>
                        <a:bodyPr/>
                        <a:lstStyle/>
                        <a:p>
                          <a:r>
                            <a:rPr lang="ja-JP" altLang="en-US">
                              <a:noFill/>
                            </a:rPr>
                            <a:t> </a:t>
                          </a:r>
                        </a:p>
                      </p:txBody>
                    </p:sp>
                  </mc:Fallback>
                </mc:AlternateContent>
              </p:grpSp>
              <p:cxnSp>
                <p:nvCxnSpPr>
                  <p:cNvPr id="6" name="直線矢印コネクタ 5"/>
                  <p:cNvCxnSpPr/>
                  <p:nvPr/>
                </p:nvCxnSpPr>
                <p:spPr>
                  <a:xfrm>
                    <a:off x="1857295" y="6232499"/>
                    <a:ext cx="18722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1823750" y="6266640"/>
                    <a:ext cx="2021194" cy="461665"/>
                  </a:xfrm>
                  <a:prstGeom prst="rect">
                    <a:avLst/>
                  </a:prstGeom>
                  <a:noFill/>
                </p:spPr>
                <p:txBody>
                  <a:bodyPr wrap="none" rtlCol="0">
                    <a:spAutoFit/>
                  </a:bodyPr>
                  <a:lstStyle/>
                  <a:p>
                    <a:r>
                      <a:rPr lang="en-US" altLang="ja-JP" dirty="0" smtClean="0">
                        <a:solidFill>
                          <a:prstClr val="black"/>
                        </a:solidFill>
                      </a:rPr>
                      <a:t>Neutron number </a:t>
                    </a:r>
                    <a:r>
                      <a:rPr lang="en-US" altLang="ja-JP" sz="2400" b="1" i="1" dirty="0" smtClean="0">
                        <a:solidFill>
                          <a:prstClr val="black"/>
                        </a:solidFill>
                      </a:rPr>
                      <a:t>N</a:t>
                    </a:r>
                    <a:endParaRPr lang="ja-JP" altLang="en-US" sz="2400" b="1" i="1" dirty="0">
                      <a:solidFill>
                        <a:prstClr val="black"/>
                      </a:solidFill>
                    </a:endParaRPr>
                  </a:p>
                </p:txBody>
              </p:sp>
              <p:cxnSp>
                <p:nvCxnSpPr>
                  <p:cNvPr id="8" name="直線矢印コネクタ 7"/>
                  <p:cNvCxnSpPr/>
                  <p:nvPr/>
                </p:nvCxnSpPr>
                <p:spPr>
                  <a:xfrm rot="16200000">
                    <a:off x="-351350" y="4633714"/>
                    <a:ext cx="18722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rot="16200000">
                    <a:off x="-642959" y="4447476"/>
                    <a:ext cx="1818575" cy="461665"/>
                  </a:xfrm>
                  <a:prstGeom prst="rect">
                    <a:avLst/>
                  </a:prstGeom>
                  <a:noFill/>
                </p:spPr>
                <p:txBody>
                  <a:bodyPr wrap="none" rtlCol="0">
                    <a:spAutoFit/>
                  </a:bodyPr>
                  <a:lstStyle/>
                  <a:p>
                    <a:pPr algn="ctr"/>
                    <a:r>
                      <a:rPr lang="en-US" altLang="ja-JP" dirty="0" smtClean="0">
                        <a:solidFill>
                          <a:prstClr val="black"/>
                        </a:solidFill>
                      </a:rPr>
                      <a:t>Proton number </a:t>
                    </a:r>
                    <a:r>
                      <a:rPr lang="en-US" altLang="ja-JP" sz="2400" b="1" i="1" dirty="0" smtClean="0">
                        <a:solidFill>
                          <a:prstClr val="black"/>
                        </a:solidFill>
                      </a:rPr>
                      <a:t>Z</a:t>
                    </a:r>
                    <a:endParaRPr lang="ja-JP" altLang="en-US" b="1" i="1" dirty="0">
                      <a:solidFill>
                        <a:prstClr val="black"/>
                      </a:solidFill>
                    </a:endParaRPr>
                  </a:p>
                </p:txBody>
              </p:sp>
              <p:cxnSp>
                <p:nvCxnSpPr>
                  <p:cNvPr id="14" name="直線コネクタ 13"/>
                  <p:cNvCxnSpPr/>
                  <p:nvPr/>
                </p:nvCxnSpPr>
                <p:spPr>
                  <a:xfrm>
                    <a:off x="3050788" y="5586047"/>
                    <a:ext cx="299521" cy="171250"/>
                  </a:xfrm>
                  <a:prstGeom prst="line">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0" name="グループ化 29"/>
                <p:cNvGrpSpPr/>
                <p:nvPr/>
              </p:nvGrpSpPr>
              <p:grpSpPr>
                <a:xfrm>
                  <a:off x="5797192" y="2280335"/>
                  <a:ext cx="3004053" cy="721108"/>
                  <a:chOff x="6018041" y="2601766"/>
                  <a:chExt cx="2775896" cy="355981"/>
                </a:xfrm>
              </p:grpSpPr>
              <p:sp>
                <p:nvSpPr>
                  <p:cNvPr id="36" name="角丸四角形吹き出し 35"/>
                  <p:cNvSpPr/>
                  <p:nvPr/>
                </p:nvSpPr>
                <p:spPr>
                  <a:xfrm>
                    <a:off x="6018041" y="2601766"/>
                    <a:ext cx="2775896" cy="355981"/>
                  </a:xfrm>
                  <a:prstGeom prst="wedgeRoundRectCallout">
                    <a:avLst>
                      <a:gd name="adj1" fmla="val -7002"/>
                      <a:gd name="adj2" fmla="val 75623"/>
                      <a:gd name="adj3" fmla="val 16667"/>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6213700" y="2645691"/>
                    <a:ext cx="2555181" cy="307672"/>
                  </a:xfrm>
                  <a:prstGeom prst="rect">
                    <a:avLst/>
                  </a:prstGeom>
                </p:spPr>
                <p:txBody>
                  <a:bodyPr wrap="square">
                    <a:spAutoFit/>
                  </a:bodyPr>
                  <a:lstStyle/>
                  <a:p>
                    <a:r>
                      <a:rPr lang="en-US" altLang="ja-JP" b="1" dirty="0" smtClean="0">
                        <a:solidFill>
                          <a:prstClr val="black"/>
                        </a:solidFill>
                        <a:latin typeface="Times New Roman" panose="02020603050405020304" pitchFamily="18" charset="0"/>
                        <a:cs typeface="Times New Roman" panose="02020603050405020304" pitchFamily="18" charset="0"/>
                      </a:rPr>
                      <a:t>Heaviest halo</a:t>
                    </a:r>
                    <a:r>
                      <a:rPr lang="ja-JP" altLang="en-US" b="1" dirty="0" smtClean="0">
                        <a:solidFill>
                          <a:prstClr val="black"/>
                        </a:solidFill>
                        <a:latin typeface="Times New Roman" panose="02020603050405020304" pitchFamily="18" charset="0"/>
                        <a:cs typeface="Times New Roman" panose="02020603050405020304" pitchFamily="18" charset="0"/>
                      </a:rPr>
                      <a:t>（</a:t>
                    </a:r>
                    <a:r>
                      <a:rPr lang="en-US" altLang="ja-JP" b="1" baseline="30000" dirty="0" smtClean="0">
                        <a:solidFill>
                          <a:prstClr val="black"/>
                        </a:solidFill>
                        <a:latin typeface="Times New Roman" panose="02020603050405020304" pitchFamily="18" charset="0"/>
                        <a:cs typeface="Times New Roman" panose="02020603050405020304" pitchFamily="18" charset="0"/>
                      </a:rPr>
                      <a:t>37</a:t>
                    </a:r>
                    <a:r>
                      <a:rPr lang="en-US" altLang="ja-JP" b="1" dirty="0" smtClean="0">
                        <a:solidFill>
                          <a:prstClr val="black"/>
                        </a:solidFill>
                        <a:latin typeface="Times New Roman" panose="02020603050405020304" pitchFamily="18" charset="0"/>
                        <a:cs typeface="Times New Roman" panose="02020603050405020304" pitchFamily="18" charset="0"/>
                      </a:rPr>
                      <a:t>Mg</a:t>
                    </a:r>
                    <a:r>
                      <a:rPr lang="ja-JP" altLang="en-US" b="1" dirty="0" smtClean="0">
                        <a:solidFill>
                          <a:prstClr val="black"/>
                        </a:solidFill>
                        <a:latin typeface="Times New Roman" panose="02020603050405020304" pitchFamily="18" charset="0"/>
                        <a:cs typeface="Times New Roman" panose="02020603050405020304" pitchFamily="18" charset="0"/>
                      </a:rPr>
                      <a:t>）</a:t>
                    </a:r>
                    <a:endParaRPr lang="en-US" altLang="ja-JP" sz="1600" b="1" dirty="0" smtClean="0">
                      <a:solidFill>
                        <a:prstClr val="black"/>
                      </a:solidFill>
                      <a:latin typeface="Times New Roman" panose="02020603050405020304" pitchFamily="18" charset="0"/>
                      <a:cs typeface="Times New Roman" panose="02020603050405020304" pitchFamily="18" charset="0"/>
                    </a:endParaRPr>
                  </a:p>
                  <a:p>
                    <a:pPr>
                      <a:lnSpc>
                        <a:spcPct val="150000"/>
                      </a:lnSpc>
                    </a:pPr>
                    <a:r>
                      <a:rPr lang="en-US" altLang="ja-JP" sz="1100" i="1" dirty="0" smtClean="0">
                        <a:solidFill>
                          <a:prstClr val="black"/>
                        </a:solidFill>
                        <a:latin typeface="Times New Roman" panose="02020603050405020304" pitchFamily="18" charset="0"/>
                        <a:cs typeface="Times New Roman" panose="02020603050405020304" pitchFamily="18" charset="0"/>
                      </a:rPr>
                      <a:t>M. </a:t>
                    </a:r>
                    <a:r>
                      <a:rPr lang="en-US" altLang="ja-JP" sz="1100" i="1" dirty="0" err="1" smtClean="0">
                        <a:solidFill>
                          <a:prstClr val="black"/>
                        </a:solidFill>
                        <a:latin typeface="Times New Roman" panose="02020603050405020304" pitchFamily="18" charset="0"/>
                        <a:cs typeface="Times New Roman" panose="02020603050405020304" pitchFamily="18" charset="0"/>
                      </a:rPr>
                      <a:t>Takechi</a:t>
                    </a:r>
                    <a:r>
                      <a:rPr lang="en-US" altLang="ja-JP" sz="1100" i="1" dirty="0" smtClean="0">
                        <a:solidFill>
                          <a:prstClr val="black"/>
                        </a:solidFill>
                        <a:latin typeface="Times New Roman" panose="02020603050405020304" pitchFamily="18" charset="0"/>
                        <a:cs typeface="Times New Roman" panose="02020603050405020304" pitchFamily="18" charset="0"/>
                      </a:rPr>
                      <a:t> </a:t>
                    </a:r>
                    <a:r>
                      <a:rPr lang="en-US" altLang="ja-JP" sz="1100" i="1" dirty="0">
                        <a:solidFill>
                          <a:prstClr val="black"/>
                        </a:solidFill>
                        <a:latin typeface="Times New Roman" panose="02020603050405020304" pitchFamily="18" charset="0"/>
                        <a:cs typeface="Times New Roman" panose="02020603050405020304" pitchFamily="18" charset="0"/>
                      </a:rPr>
                      <a:t>et al., </a:t>
                    </a:r>
                    <a:r>
                      <a:rPr lang="en-US" altLang="ja-JP" sz="1100" i="1" dirty="0" smtClean="0">
                        <a:solidFill>
                          <a:prstClr val="black"/>
                        </a:solidFill>
                        <a:latin typeface="Times New Roman" panose="02020603050405020304" pitchFamily="18" charset="0"/>
                        <a:cs typeface="Times New Roman" panose="02020603050405020304" pitchFamily="18" charset="0"/>
                      </a:rPr>
                      <a:t>PRC 90</a:t>
                    </a:r>
                    <a:r>
                      <a:rPr lang="en-US" altLang="ja-JP" sz="1100" i="1" dirty="0">
                        <a:solidFill>
                          <a:prstClr val="black"/>
                        </a:solidFill>
                        <a:latin typeface="Times New Roman" panose="02020603050405020304" pitchFamily="18" charset="0"/>
                        <a:cs typeface="Times New Roman" panose="02020603050405020304" pitchFamily="18" charset="0"/>
                      </a:rPr>
                      <a:t>, 061305(R) (2014</a:t>
                    </a:r>
                    <a:r>
                      <a:rPr lang="en-US" altLang="ja-JP" sz="1100" i="1" dirty="0" smtClean="0">
                        <a:solidFill>
                          <a:prstClr val="black"/>
                        </a:solidFill>
                        <a:latin typeface="Times New Roman" panose="02020603050405020304" pitchFamily="18" charset="0"/>
                        <a:cs typeface="Times New Roman" panose="02020603050405020304" pitchFamily="18" charset="0"/>
                      </a:rPr>
                      <a:t>).</a:t>
                    </a:r>
                    <a:endParaRPr lang="en-US" altLang="ja-JP" sz="1100" i="1" dirty="0">
                      <a:solidFill>
                        <a:prstClr val="black"/>
                      </a:solidFill>
                      <a:latin typeface="Times New Roman" panose="02020603050405020304" pitchFamily="18" charset="0"/>
                      <a:cs typeface="Times New Roman" panose="02020603050405020304" pitchFamily="18" charset="0"/>
                    </a:endParaRPr>
                  </a:p>
                </p:txBody>
              </p:sp>
            </p:grpSp>
          </p:grpSp>
          <p:grpSp>
            <p:nvGrpSpPr>
              <p:cNvPr id="38" name="グループ化 37"/>
              <p:cNvGrpSpPr/>
              <p:nvPr/>
            </p:nvGrpSpPr>
            <p:grpSpPr>
              <a:xfrm>
                <a:off x="3050788" y="5576421"/>
                <a:ext cx="2736685" cy="646331"/>
                <a:chOff x="3027139" y="5584304"/>
                <a:chExt cx="2736685" cy="646331"/>
              </a:xfrm>
            </p:grpSpPr>
            <p:cxnSp>
              <p:nvCxnSpPr>
                <p:cNvPr id="39" name="直線コネクタ 38"/>
                <p:cNvCxnSpPr/>
                <p:nvPr/>
              </p:nvCxnSpPr>
              <p:spPr>
                <a:xfrm>
                  <a:off x="3027139" y="5593930"/>
                  <a:ext cx="299521" cy="171250"/>
                </a:xfrm>
                <a:prstGeom prst="line">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正方形/長方形 39"/>
                <p:cNvSpPr/>
                <p:nvPr/>
              </p:nvSpPr>
              <p:spPr>
                <a:xfrm>
                  <a:off x="3302124" y="5584304"/>
                  <a:ext cx="2461700" cy="646331"/>
                </a:xfrm>
                <a:prstGeom prst="rect">
                  <a:avLst/>
                </a:prstGeom>
              </p:spPr>
              <p:txBody>
                <a:bodyPr wrap="none">
                  <a:spAutoFit/>
                </a:bodyPr>
                <a:lstStyle/>
                <a:p>
                  <a:pPr>
                    <a:lnSpc>
                      <a:spcPct val="150000"/>
                    </a:lnSpc>
                  </a:pPr>
                  <a:r>
                    <a:rPr lang="en-US" altLang="ja-JP" sz="1600" b="1" dirty="0" smtClean="0">
                      <a:solidFill>
                        <a:prstClr val="black"/>
                      </a:solidFill>
                      <a:latin typeface="Times New Roman" panose="02020603050405020304" pitchFamily="18" charset="0"/>
                      <a:cs typeface="Times New Roman" panose="02020603050405020304" pitchFamily="18" charset="0"/>
                    </a:rPr>
                    <a:t>First halo</a:t>
                  </a:r>
                  <a:r>
                    <a:rPr lang="ja-JP" altLang="en-US" sz="1600" b="1" dirty="0" smtClean="0">
                      <a:solidFill>
                        <a:prstClr val="black"/>
                      </a:solidFill>
                      <a:latin typeface="Times New Roman" panose="02020603050405020304" pitchFamily="18" charset="0"/>
                      <a:cs typeface="Times New Roman" panose="02020603050405020304" pitchFamily="18" charset="0"/>
                    </a:rPr>
                    <a:t>（</a:t>
                  </a:r>
                  <a:r>
                    <a:rPr lang="en-US" altLang="ja-JP" sz="1600" b="1" baseline="30000" dirty="0" smtClean="0">
                      <a:solidFill>
                        <a:prstClr val="black"/>
                      </a:solidFill>
                      <a:latin typeface="Times New Roman" panose="02020603050405020304" pitchFamily="18" charset="0"/>
                      <a:cs typeface="Times New Roman" panose="02020603050405020304" pitchFamily="18" charset="0"/>
                    </a:rPr>
                    <a:t>11</a:t>
                  </a:r>
                  <a:r>
                    <a:rPr lang="en-US" altLang="ja-JP" sz="1600" b="1" dirty="0" smtClean="0">
                      <a:solidFill>
                        <a:prstClr val="black"/>
                      </a:solidFill>
                      <a:latin typeface="Times New Roman" panose="02020603050405020304" pitchFamily="18" charset="0"/>
                      <a:cs typeface="Times New Roman" panose="02020603050405020304" pitchFamily="18" charset="0"/>
                    </a:rPr>
                    <a:t>Li</a:t>
                  </a:r>
                  <a:r>
                    <a:rPr lang="ja-JP" altLang="en-US" sz="1600" b="1" dirty="0" smtClean="0">
                      <a:solidFill>
                        <a:prstClr val="black"/>
                      </a:solidFill>
                      <a:latin typeface="Times New Roman" panose="02020603050405020304" pitchFamily="18" charset="0"/>
                      <a:cs typeface="Times New Roman" panose="02020603050405020304" pitchFamily="18" charset="0"/>
                    </a:rPr>
                    <a:t>）</a:t>
                  </a:r>
                  <a:endParaRPr lang="en-US" altLang="ja-JP" sz="1600" i="1" dirty="0" smtClean="0">
                    <a:solidFill>
                      <a:prstClr val="black"/>
                    </a:solidFill>
                    <a:latin typeface="Times New Roman" panose="02020603050405020304" pitchFamily="18" charset="0"/>
                    <a:cs typeface="Times New Roman" panose="02020603050405020304" pitchFamily="18" charset="0"/>
                  </a:endParaRPr>
                </a:p>
                <a:p>
                  <a:r>
                    <a:rPr lang="en-US" altLang="ja-JP" sz="1200" i="1" dirty="0" smtClean="0">
                      <a:solidFill>
                        <a:prstClr val="black"/>
                      </a:solidFill>
                      <a:latin typeface="Times New Roman" panose="02020603050405020304" pitchFamily="18" charset="0"/>
                      <a:cs typeface="Times New Roman" panose="02020603050405020304" pitchFamily="18" charset="0"/>
                    </a:rPr>
                    <a:t>I. </a:t>
                  </a:r>
                  <a:r>
                    <a:rPr lang="en-US" altLang="ja-JP" sz="1200" i="1" dirty="0" err="1" smtClean="0">
                      <a:solidFill>
                        <a:prstClr val="black"/>
                      </a:solidFill>
                      <a:latin typeface="Times New Roman" panose="02020603050405020304" pitchFamily="18" charset="0"/>
                      <a:cs typeface="Times New Roman" panose="02020603050405020304" pitchFamily="18" charset="0"/>
                    </a:rPr>
                    <a:t>Tanihata</a:t>
                  </a:r>
                  <a:r>
                    <a:rPr lang="en-US" altLang="ja-JP" sz="1200" i="1" dirty="0" smtClean="0">
                      <a:solidFill>
                        <a:prstClr val="black"/>
                      </a:solidFill>
                      <a:latin typeface="Times New Roman" panose="02020603050405020304" pitchFamily="18" charset="0"/>
                      <a:cs typeface="Times New Roman" panose="02020603050405020304" pitchFamily="18" charset="0"/>
                    </a:rPr>
                    <a:t> </a:t>
                  </a:r>
                  <a:r>
                    <a:rPr lang="en-US" altLang="ja-JP" sz="1200" i="1" dirty="0">
                      <a:solidFill>
                        <a:prstClr val="black"/>
                      </a:solidFill>
                      <a:latin typeface="Times New Roman" panose="02020603050405020304" pitchFamily="18" charset="0"/>
                      <a:cs typeface="Times New Roman" panose="02020603050405020304" pitchFamily="18" charset="0"/>
                    </a:rPr>
                    <a:t>et al., </a:t>
                  </a:r>
                  <a:r>
                    <a:rPr lang="en-US" altLang="ja-JP" sz="1200" i="1" dirty="0" smtClean="0">
                      <a:solidFill>
                        <a:prstClr val="black"/>
                      </a:solidFill>
                      <a:latin typeface="Times New Roman" panose="02020603050405020304" pitchFamily="18" charset="0"/>
                      <a:cs typeface="Times New Roman" panose="02020603050405020304" pitchFamily="18" charset="0"/>
                    </a:rPr>
                    <a:t>PRL 55, 24 (1985).</a:t>
                  </a:r>
                  <a:endParaRPr lang="en-US" altLang="ja-JP" sz="1200" i="1" dirty="0">
                    <a:solidFill>
                      <a:prstClr val="black"/>
                    </a:solidFill>
                    <a:latin typeface="Times New Roman" panose="02020603050405020304" pitchFamily="18" charset="0"/>
                    <a:cs typeface="Times New Roman" panose="02020603050405020304" pitchFamily="18" charset="0"/>
                  </a:endParaRPr>
                </a:p>
              </p:txBody>
            </p:sp>
          </p:grpSp>
        </p:grpSp>
        <p:sp>
          <p:nvSpPr>
            <p:cNvPr id="28" name="正方形/長方形 27"/>
            <p:cNvSpPr/>
            <p:nvPr/>
          </p:nvSpPr>
          <p:spPr>
            <a:xfrm>
              <a:off x="7104472" y="3825616"/>
              <a:ext cx="1999170" cy="861774"/>
            </a:xfrm>
            <a:prstGeom prst="rect">
              <a:avLst/>
            </a:prstGeom>
          </p:spPr>
          <p:txBody>
            <a:bodyPr wrap="square">
              <a:spAutoFit/>
            </a:bodyPr>
            <a:lstStyle/>
            <a:p>
              <a:r>
                <a:rPr lang="en-US" altLang="ja-JP" sz="1400" b="1" i="1" dirty="0" smtClean="0">
                  <a:solidFill>
                    <a:prstClr val="black"/>
                  </a:solidFill>
                  <a:latin typeface="Times New Roman" panose="02020603050405020304" pitchFamily="18" charset="0"/>
                  <a:cs typeface="Times New Roman" panose="02020603050405020304" pitchFamily="18" charset="0"/>
                </a:rPr>
                <a:t>cf. 1n-removal reaction</a:t>
              </a:r>
            </a:p>
            <a:p>
              <a:r>
                <a:rPr lang="en-US" altLang="ja-JP" sz="1200" i="1" dirty="0" smtClean="0">
                  <a:solidFill>
                    <a:srgbClr val="0000FF"/>
                  </a:solidFill>
                  <a:latin typeface="Times New Roman" panose="02020603050405020304" pitchFamily="18" charset="0"/>
                  <a:cs typeface="Times New Roman" panose="02020603050405020304" pitchFamily="18" charset="0"/>
                </a:rPr>
                <a:t>N</a:t>
              </a:r>
              <a:r>
                <a:rPr lang="en-US" altLang="ja-JP" sz="1200" i="1" dirty="0">
                  <a:solidFill>
                    <a:srgbClr val="0000FF"/>
                  </a:solidFill>
                  <a:latin typeface="Times New Roman" panose="02020603050405020304" pitchFamily="18" charset="0"/>
                  <a:cs typeface="Times New Roman" panose="02020603050405020304" pitchFamily="18" charset="0"/>
                </a:rPr>
                <a:t>. Kobayashi et al</a:t>
              </a:r>
              <a:r>
                <a:rPr lang="en-US" altLang="ja-JP" sz="1200" i="1" dirty="0" smtClean="0">
                  <a:solidFill>
                    <a:srgbClr val="0000FF"/>
                  </a:solidFill>
                  <a:latin typeface="Times New Roman" panose="02020603050405020304" pitchFamily="18" charset="0"/>
                  <a:cs typeface="Times New Roman" panose="02020603050405020304" pitchFamily="18" charset="0"/>
                </a:rPr>
                <a:t>.,</a:t>
              </a:r>
            </a:p>
            <a:p>
              <a:r>
                <a:rPr lang="en-US" altLang="ja-JP" sz="1200" i="1" dirty="0" smtClean="0">
                  <a:solidFill>
                    <a:srgbClr val="0000FF"/>
                  </a:solidFill>
                  <a:latin typeface="Times New Roman" panose="02020603050405020304" pitchFamily="18" charset="0"/>
                  <a:cs typeface="Times New Roman" panose="02020603050405020304" pitchFamily="18" charset="0"/>
                </a:rPr>
                <a:t>PRL </a:t>
              </a:r>
              <a:r>
                <a:rPr lang="en-US" altLang="ja-JP" sz="1200" i="1" dirty="0">
                  <a:solidFill>
                    <a:srgbClr val="0000FF"/>
                  </a:solidFill>
                  <a:latin typeface="Times New Roman" panose="02020603050405020304" pitchFamily="18" charset="0"/>
                  <a:cs typeface="Times New Roman" panose="02020603050405020304" pitchFamily="18" charset="0"/>
                </a:rPr>
                <a:t>112, 242501 (2014</a:t>
              </a:r>
              <a:r>
                <a:rPr lang="en-US" altLang="ja-JP" sz="1200" i="1" dirty="0" smtClean="0">
                  <a:solidFill>
                    <a:srgbClr val="0000FF"/>
                  </a:solidFill>
                  <a:latin typeface="Times New Roman" panose="02020603050405020304" pitchFamily="18" charset="0"/>
                  <a:cs typeface="Times New Roman" panose="02020603050405020304" pitchFamily="18" charset="0"/>
                </a:rPr>
                <a:t>).</a:t>
              </a:r>
            </a:p>
            <a:p>
              <a:r>
                <a:rPr lang="ja-JP" altLang="en-US" sz="1200" i="1" dirty="0" smtClean="0">
                  <a:solidFill>
                    <a:srgbClr val="0000FF"/>
                  </a:solidFill>
                  <a:latin typeface="Times New Roman" panose="02020603050405020304" pitchFamily="18" charset="0"/>
                  <a:cs typeface="Times New Roman" panose="02020603050405020304" pitchFamily="18" charset="0"/>
                </a:rPr>
                <a:t>→ </a:t>
              </a:r>
              <a:r>
                <a:rPr lang="en-US" altLang="ja-JP" sz="1200" i="1" dirty="0" smtClean="0">
                  <a:solidFill>
                    <a:srgbClr val="0000FF"/>
                  </a:solidFill>
                  <a:latin typeface="Times New Roman" panose="02020603050405020304" pitchFamily="18" charset="0"/>
                  <a:cs typeface="Times New Roman" panose="02020603050405020304" pitchFamily="18" charset="0"/>
                </a:rPr>
                <a:t>July 14 (Thursday)</a:t>
              </a:r>
            </a:p>
          </p:txBody>
        </p:sp>
      </p:grpSp>
      <p:sp>
        <p:nvSpPr>
          <p:cNvPr id="27" name="テキスト ボックス 26"/>
          <p:cNvSpPr txBox="1"/>
          <p:nvPr/>
        </p:nvSpPr>
        <p:spPr>
          <a:xfrm>
            <a:off x="107504" y="99739"/>
            <a:ext cx="8338949" cy="646331"/>
          </a:xfrm>
          <a:prstGeom prst="rect">
            <a:avLst/>
          </a:prstGeom>
          <a:noFill/>
        </p:spPr>
        <p:txBody>
          <a:bodyPr wrap="none" rtlCol="0">
            <a:spAutoFit/>
          </a:bodyPr>
          <a:lstStyle/>
          <a:p>
            <a:r>
              <a:rPr lang="en-US" altLang="ja-JP" sz="3600" dirty="0" smtClean="0">
                <a:solidFill>
                  <a:prstClr val="white"/>
                </a:solidFill>
              </a:rPr>
              <a:t>Resent measurements of </a:t>
            </a:r>
            <a:r>
              <a:rPr lang="en-US" altLang="ja-JP" sz="3600" dirty="0" err="1" smtClean="0">
                <a:solidFill>
                  <a:prstClr val="white"/>
                </a:solidFill>
              </a:rPr>
              <a:t>σ</a:t>
            </a:r>
            <a:r>
              <a:rPr lang="en-US" altLang="ja-JP" sz="3600" baseline="-25000" dirty="0" err="1" smtClean="0">
                <a:solidFill>
                  <a:prstClr val="white"/>
                </a:solidFill>
              </a:rPr>
              <a:t>R</a:t>
            </a:r>
            <a:r>
              <a:rPr lang="en-US" altLang="ja-JP" sz="3600" dirty="0" smtClean="0">
                <a:solidFill>
                  <a:prstClr val="white"/>
                </a:solidFill>
              </a:rPr>
              <a:t> and motivation</a:t>
            </a:r>
            <a:endParaRPr lang="en-US" altLang="ja-JP" sz="3600" baseline="-25000" dirty="0">
              <a:solidFill>
                <a:prstClr val="white"/>
              </a:solidFill>
            </a:endParaRPr>
          </a:p>
        </p:txBody>
      </p:sp>
      <p:grpSp>
        <p:nvGrpSpPr>
          <p:cNvPr id="2" name="グループ化 1"/>
          <p:cNvGrpSpPr/>
          <p:nvPr/>
        </p:nvGrpSpPr>
        <p:grpSpPr>
          <a:xfrm>
            <a:off x="67864" y="1967820"/>
            <a:ext cx="9003920" cy="3943190"/>
            <a:chOff x="107504" y="1975313"/>
            <a:chExt cx="9003920" cy="3943190"/>
          </a:xfrm>
        </p:grpSpPr>
        <p:sp>
          <p:nvSpPr>
            <p:cNvPr id="31" name="角丸四角形 30"/>
            <p:cNvSpPr/>
            <p:nvPr/>
          </p:nvSpPr>
          <p:spPr>
            <a:xfrm>
              <a:off x="1697033" y="4532484"/>
              <a:ext cx="5749935" cy="1386019"/>
            </a:xfrm>
            <a:prstGeom prst="roundRect">
              <a:avLst>
                <a:gd name="adj" fmla="val 21699"/>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r>
                <a:rPr lang="en-US" altLang="ja-JP" sz="2400" b="1" dirty="0" smtClean="0">
                  <a:solidFill>
                    <a:prstClr val="black"/>
                  </a:solidFill>
                </a:rPr>
                <a:t>    Motivation</a:t>
              </a:r>
            </a:p>
            <a:p>
              <a:pPr algn="ctr"/>
              <a:r>
                <a:rPr lang="en-US" altLang="ja-JP" sz="2400" dirty="0" smtClean="0">
                  <a:solidFill>
                    <a:prstClr val="black"/>
                  </a:solidFill>
                </a:rPr>
                <a:t>We would like to introduce a measurable parameter quantifying the halo nature.</a:t>
              </a:r>
              <a:endParaRPr lang="en-US" altLang="ja-JP" sz="2400" dirty="0">
                <a:solidFill>
                  <a:prstClr val="black"/>
                </a:solidFill>
              </a:endParaRPr>
            </a:p>
          </p:txBody>
        </p:sp>
        <p:sp>
          <p:nvSpPr>
            <p:cNvPr id="34" name="曲折矢印 33"/>
            <p:cNvSpPr/>
            <p:nvPr/>
          </p:nvSpPr>
          <p:spPr>
            <a:xfrm rot="5400000">
              <a:off x="3177732" y="2854669"/>
              <a:ext cx="2037963" cy="1124530"/>
            </a:xfrm>
            <a:prstGeom prst="bentArrow">
              <a:avLst>
                <a:gd name="adj1" fmla="val 13747"/>
                <a:gd name="adj2" fmla="val 17807"/>
                <a:gd name="adj3" fmla="val 26393"/>
                <a:gd name="adj4" fmla="val 4375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曲折矢印 34"/>
            <p:cNvSpPr/>
            <p:nvPr/>
          </p:nvSpPr>
          <p:spPr>
            <a:xfrm rot="16200000" flipH="1">
              <a:off x="3920911" y="2847887"/>
              <a:ext cx="2037962" cy="1124530"/>
            </a:xfrm>
            <a:prstGeom prst="bentArrow">
              <a:avLst>
                <a:gd name="adj1" fmla="val 13747"/>
                <a:gd name="adj2" fmla="val 17807"/>
                <a:gd name="adj3" fmla="val 26393"/>
                <a:gd name="adj4" fmla="val 4375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角丸四角形 31"/>
            <p:cNvSpPr/>
            <p:nvPr/>
          </p:nvSpPr>
          <p:spPr>
            <a:xfrm>
              <a:off x="107504" y="1975313"/>
              <a:ext cx="3960440" cy="940880"/>
            </a:xfrm>
            <a:prstGeom prst="roundRect">
              <a:avLst>
                <a:gd name="adj" fmla="val 21699"/>
              </a:avLst>
            </a:prstGeom>
            <a:solidFill>
              <a:schemeClr val="accent5">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sz="2400" dirty="0" smtClean="0">
                  <a:solidFill>
                    <a:prstClr val="black"/>
                  </a:solidFill>
                </a:rPr>
                <a:t>New experimental data have been accumulated.</a:t>
              </a:r>
              <a:endParaRPr lang="en-US" altLang="ja-JP" sz="2400" dirty="0">
                <a:solidFill>
                  <a:prstClr val="black"/>
                </a:solidFill>
              </a:endParaRPr>
            </a:p>
          </p:txBody>
        </p:sp>
        <p:sp>
          <p:nvSpPr>
            <p:cNvPr id="33" name="角丸四角形 32"/>
            <p:cNvSpPr/>
            <p:nvPr/>
          </p:nvSpPr>
          <p:spPr>
            <a:xfrm>
              <a:off x="5034285" y="1984064"/>
              <a:ext cx="4077139" cy="940880"/>
            </a:xfrm>
            <a:prstGeom prst="roundRect">
              <a:avLst>
                <a:gd name="adj" fmla="val 21699"/>
              </a:avLst>
            </a:prstGeom>
            <a:solidFill>
              <a:schemeClr val="accent5">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sz="2400" dirty="0" smtClean="0">
                  <a:solidFill>
                    <a:prstClr val="black"/>
                  </a:solidFill>
                </a:rPr>
                <a:t>The </a:t>
              </a:r>
              <a:r>
                <a:rPr lang="en-US" altLang="ja-JP" sz="2400" dirty="0" err="1" smtClean="0">
                  <a:solidFill>
                    <a:prstClr val="black"/>
                  </a:solidFill>
                </a:rPr>
                <a:t>σ</a:t>
              </a:r>
              <a:r>
                <a:rPr lang="en-US" altLang="ja-JP" sz="2400" baseline="-25000" dirty="0" err="1" smtClean="0">
                  <a:solidFill>
                    <a:prstClr val="black"/>
                  </a:solidFill>
                </a:rPr>
                <a:t>R</a:t>
              </a:r>
              <a:r>
                <a:rPr lang="en-US" altLang="ja-JP" sz="2400" dirty="0" smtClean="0">
                  <a:solidFill>
                    <a:prstClr val="black"/>
                  </a:solidFill>
                </a:rPr>
                <a:t> (</a:t>
              </a:r>
              <a:r>
                <a:rPr lang="en-US" altLang="ja-JP" sz="2400" dirty="0" err="1" smtClean="0">
                  <a:solidFill>
                    <a:prstClr val="black"/>
                  </a:solidFill>
                </a:rPr>
                <a:t>σ</a:t>
              </a:r>
              <a:r>
                <a:rPr lang="en-US" altLang="ja-JP" sz="2400" baseline="-25000" dirty="0" err="1" smtClean="0">
                  <a:solidFill>
                    <a:prstClr val="black"/>
                  </a:solidFill>
                </a:rPr>
                <a:t>I</a:t>
              </a:r>
              <a:r>
                <a:rPr lang="en-US" altLang="ja-JP" sz="2400" dirty="0" smtClean="0">
                  <a:solidFill>
                    <a:prstClr val="black"/>
                  </a:solidFill>
                </a:rPr>
                <a:t>) depend on scattering conditions (</a:t>
              </a:r>
              <a:r>
                <a:rPr lang="en-US" altLang="ja-JP" sz="2400" dirty="0" err="1" smtClean="0">
                  <a:solidFill>
                    <a:prstClr val="black"/>
                  </a:solidFill>
                </a:rPr>
                <a:t>E</a:t>
              </a:r>
              <a:r>
                <a:rPr lang="en-US" altLang="ja-JP" sz="2400" baseline="-25000" dirty="0" err="1" smtClean="0">
                  <a:solidFill>
                    <a:prstClr val="black"/>
                  </a:solidFill>
                </a:rPr>
                <a:t>in</a:t>
              </a:r>
              <a:r>
                <a:rPr lang="en-US" altLang="ja-JP" sz="2400" dirty="0" smtClean="0">
                  <a:solidFill>
                    <a:prstClr val="black"/>
                  </a:solidFill>
                </a:rPr>
                <a:t> or T). </a:t>
              </a:r>
              <a:endParaRPr lang="en-US" altLang="ja-JP" sz="2400" dirty="0">
                <a:solidFill>
                  <a:prstClr val="black"/>
                </a:solidFill>
              </a:endParaRPr>
            </a:p>
          </p:txBody>
        </p:sp>
      </p:grpSp>
    </p:spTree>
    <p:extLst>
      <p:ext uri="{BB962C8B-B14F-4D97-AF65-F5344CB8AC3E}">
        <p14:creationId xmlns:p14="http://schemas.microsoft.com/office/powerpoint/2010/main" val="279726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9" presetClass="emph" presetSubtype="0" nodeType="afterEffect">
                                  <p:stCondLst>
                                    <p:cond delay="0"/>
                                  </p:stCondLst>
                                  <p:childTnLst>
                                    <p:set>
                                      <p:cBhvr rctx="PPT">
                                        <p:cTn id="10" dur="indefinite"/>
                                        <p:tgtEl>
                                          <p:spTgt spid="4"/>
                                        </p:tgtEl>
                                        <p:attrNameLst>
                                          <p:attrName>style.opacity</p:attrName>
                                        </p:attrNameLst>
                                      </p:cBhvr>
                                      <p:to>
                                        <p:strVal val="0.25"/>
                                      </p:to>
                                    </p:set>
                                    <p:animEffect filter="image" prLst="opacity: 0.25">
                                      <p:cBhvr rctx="IE">
                                        <p:cTn id="11"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テキスト ボックス 2"/>
              <p:cNvSpPr txBox="1"/>
              <p:nvPr/>
            </p:nvSpPr>
            <p:spPr>
              <a:xfrm>
                <a:off x="252271" y="84001"/>
                <a:ext cx="4485202" cy="707886"/>
              </a:xfrm>
              <a:prstGeom prst="rect">
                <a:avLst/>
              </a:prstGeom>
              <a:noFill/>
            </p:spPr>
            <p:txBody>
              <a:bodyPr wrap="none" rtlCol="0">
                <a:spAutoFit/>
              </a:bodyPr>
              <a:lstStyle/>
              <a:p>
                <a:r>
                  <a:rPr lang="en-US" altLang="ja-JP" sz="4000" dirty="0" smtClean="0">
                    <a:solidFill>
                      <a:prstClr val="white"/>
                    </a:solidFill>
                  </a:rPr>
                  <a:t>Halo parameter (</a:t>
                </a:r>
                <a14:m>
                  <m:oMath xmlns:m="http://schemas.openxmlformats.org/officeDocument/2006/math">
                    <m:r>
                      <a:rPr lang="en-US" altLang="ja-JP" sz="4000" i="1" smtClean="0">
                        <a:solidFill>
                          <a:prstClr val="white"/>
                        </a:solidFill>
                        <a:latin typeface="Cambria Math" panose="02040503050406030204" pitchFamily="18" charset="0"/>
                        <a:ea typeface="Cambria Math" panose="02040503050406030204" pitchFamily="18" charset="0"/>
                      </a:rPr>
                      <m:t>ℋ</m:t>
                    </m:r>
                  </m:oMath>
                </a14:m>
                <a:r>
                  <a:rPr lang="en-US" altLang="ja-JP" sz="4000" dirty="0" smtClean="0">
                    <a:solidFill>
                      <a:prstClr val="white"/>
                    </a:solidFill>
                  </a:rPr>
                  <a:t>) </a:t>
                </a:r>
                <a:endParaRPr lang="ja-JP" altLang="en-US" sz="4000" u="sng" dirty="0">
                  <a:solidFill>
                    <a:prstClr val="white"/>
                  </a:solidFill>
                </a:endParaRPr>
              </a:p>
            </p:txBody>
          </p:sp>
        </mc:Choice>
        <mc:Fallback xmlns="">
          <p:sp>
            <p:nvSpPr>
              <p:cNvPr id="3" name="テキスト ボックス 2"/>
              <p:cNvSpPr txBox="1">
                <a:spLocks noRot="1" noChangeAspect="1" noMove="1" noResize="1" noEditPoints="1" noAdjustHandles="1" noChangeArrowheads="1" noChangeShapeType="1" noTextEdit="1"/>
              </p:cNvSpPr>
              <p:nvPr/>
            </p:nvSpPr>
            <p:spPr>
              <a:xfrm>
                <a:off x="252271" y="84001"/>
                <a:ext cx="4485202" cy="707886"/>
              </a:xfrm>
              <a:prstGeom prst="rect">
                <a:avLst/>
              </a:prstGeom>
              <a:blipFill rotWithShape="0">
                <a:blip r:embed="rId3"/>
                <a:stretch>
                  <a:fillRect l="-4755" t="-15517" r="-3940" b="-36207"/>
                </a:stretch>
              </a:blipFill>
            </p:spPr>
            <p:txBody>
              <a:bodyPr/>
              <a:lstStyle/>
              <a:p>
                <a:r>
                  <a:rPr lang="ja-JP" altLang="en-US">
                    <a:noFill/>
                  </a:rPr>
                  <a:t> </a:t>
                </a:r>
              </a:p>
            </p:txBody>
          </p:sp>
        </mc:Fallback>
      </mc:AlternateContent>
      <p:sp>
        <p:nvSpPr>
          <p:cNvPr id="5" name="テキスト ボックス 4"/>
          <p:cNvSpPr txBox="1"/>
          <p:nvPr/>
        </p:nvSpPr>
        <p:spPr>
          <a:xfrm>
            <a:off x="233246" y="970563"/>
            <a:ext cx="8289770" cy="461665"/>
          </a:xfrm>
          <a:prstGeom prst="rect">
            <a:avLst/>
          </a:prstGeom>
          <a:noFill/>
        </p:spPr>
        <p:txBody>
          <a:bodyPr wrap="none" rtlCol="0">
            <a:spAutoFit/>
          </a:bodyPr>
          <a:lstStyle/>
          <a:p>
            <a:r>
              <a:rPr lang="en-US" altLang="ja-JP" sz="2400" dirty="0" smtClean="0">
                <a:solidFill>
                  <a:prstClr val="black"/>
                </a:solidFill>
              </a:rPr>
              <a:t>We introduce the following parameter for 1n halo nuclei (</a:t>
            </a:r>
            <a:r>
              <a:rPr lang="en-US" altLang="ja-JP" sz="2400" i="1" dirty="0" smtClean="0">
                <a:solidFill>
                  <a:prstClr val="black"/>
                </a:solidFill>
              </a:rPr>
              <a:t>a</a:t>
            </a:r>
            <a:r>
              <a:rPr lang="en-US" altLang="ja-JP" sz="2400" dirty="0" smtClean="0">
                <a:solidFill>
                  <a:prstClr val="black"/>
                </a:solidFill>
              </a:rPr>
              <a:t>=</a:t>
            </a:r>
            <a:r>
              <a:rPr lang="en-US" altLang="ja-JP" sz="2400" i="1" dirty="0" err="1" smtClean="0">
                <a:solidFill>
                  <a:prstClr val="black"/>
                </a:solidFill>
              </a:rPr>
              <a:t>c</a:t>
            </a:r>
            <a:r>
              <a:rPr lang="en-US" altLang="ja-JP" sz="2400" dirty="0" err="1" smtClean="0">
                <a:solidFill>
                  <a:prstClr val="black"/>
                </a:solidFill>
              </a:rPr>
              <a:t>+</a:t>
            </a:r>
            <a:r>
              <a:rPr lang="en-US" altLang="ja-JP" sz="2400" i="1" dirty="0" err="1" smtClean="0">
                <a:solidFill>
                  <a:prstClr val="black"/>
                </a:solidFill>
              </a:rPr>
              <a:t>n</a:t>
            </a:r>
            <a:r>
              <a:rPr lang="en-US" altLang="ja-JP" sz="2400" dirty="0" smtClean="0">
                <a:solidFill>
                  <a:prstClr val="black"/>
                </a:solidFill>
              </a:rPr>
              <a:t>).</a:t>
            </a:r>
            <a:endParaRPr lang="ja-JP" altLang="en-US" sz="2400" dirty="0" smtClean="0">
              <a:solidFill>
                <a:prstClr val="black"/>
              </a:solidFill>
            </a:endParaRPr>
          </a:p>
        </p:txBody>
      </p:sp>
      <p:sp>
        <p:nvSpPr>
          <p:cNvPr id="15" name="円/楕円 14"/>
          <p:cNvSpPr/>
          <p:nvPr/>
        </p:nvSpPr>
        <p:spPr>
          <a:xfrm>
            <a:off x="6306118" y="2570804"/>
            <a:ext cx="568540" cy="5569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6" name="円/楕円 15"/>
          <p:cNvSpPr/>
          <p:nvPr/>
        </p:nvSpPr>
        <p:spPr>
          <a:xfrm>
            <a:off x="6304394" y="2011007"/>
            <a:ext cx="237598" cy="23275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ja-JP" altLang="en-US">
              <a:solidFill>
                <a:prstClr val="white"/>
              </a:solidFill>
            </a:endParaRPr>
          </a:p>
        </p:txBody>
      </p:sp>
      <p:sp>
        <p:nvSpPr>
          <p:cNvPr id="17" name="テキスト ボックス 16"/>
          <p:cNvSpPr txBox="1"/>
          <p:nvPr/>
        </p:nvSpPr>
        <p:spPr>
          <a:xfrm>
            <a:off x="6052670" y="2593823"/>
            <a:ext cx="299779" cy="400110"/>
          </a:xfrm>
          <a:prstGeom prst="rect">
            <a:avLst/>
          </a:prstGeom>
          <a:noFill/>
        </p:spPr>
        <p:txBody>
          <a:bodyPr wrap="square" rtlCol="0">
            <a:spAutoFit/>
          </a:bodyPr>
          <a:lstStyle/>
          <a:p>
            <a:r>
              <a:rPr lang="en-US" altLang="ja-JP" sz="2000" i="1" dirty="0" smtClean="0">
                <a:solidFill>
                  <a:prstClr val="black"/>
                </a:solidFill>
              </a:rPr>
              <a:t>c</a:t>
            </a:r>
            <a:endParaRPr lang="ja-JP" altLang="en-US" sz="2000" i="1" dirty="0">
              <a:solidFill>
                <a:prstClr val="black"/>
              </a:solidFill>
            </a:endParaRPr>
          </a:p>
        </p:txBody>
      </p:sp>
      <p:sp>
        <p:nvSpPr>
          <p:cNvPr id="18" name="テキスト ボックス 17"/>
          <p:cNvSpPr txBox="1"/>
          <p:nvPr/>
        </p:nvSpPr>
        <p:spPr>
          <a:xfrm>
            <a:off x="5986778" y="1881298"/>
            <a:ext cx="322688" cy="400110"/>
          </a:xfrm>
          <a:prstGeom prst="rect">
            <a:avLst/>
          </a:prstGeom>
          <a:noFill/>
        </p:spPr>
        <p:txBody>
          <a:bodyPr wrap="square" rtlCol="0">
            <a:spAutoFit/>
          </a:bodyPr>
          <a:lstStyle/>
          <a:p>
            <a:r>
              <a:rPr lang="en-US" altLang="ja-JP" sz="2000" i="1" dirty="0" smtClean="0">
                <a:solidFill>
                  <a:prstClr val="black"/>
                </a:solidFill>
              </a:rPr>
              <a:t>n</a:t>
            </a:r>
            <a:endParaRPr lang="ja-JP" altLang="en-US" sz="2000" baseline="-25000" dirty="0">
              <a:solidFill>
                <a:prstClr val="black"/>
              </a:solidFill>
            </a:endParaRPr>
          </a:p>
        </p:txBody>
      </p:sp>
      <p:sp>
        <p:nvSpPr>
          <p:cNvPr id="19" name="円/楕円 18"/>
          <p:cNvSpPr/>
          <p:nvPr/>
        </p:nvSpPr>
        <p:spPr>
          <a:xfrm rot="20360314">
            <a:off x="5868450" y="1831932"/>
            <a:ext cx="1147574" cy="140506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0" name="円/楕円 19"/>
          <p:cNvSpPr/>
          <p:nvPr/>
        </p:nvSpPr>
        <p:spPr>
          <a:xfrm>
            <a:off x="7946496" y="2198043"/>
            <a:ext cx="568540" cy="55695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a:solidFill>
                <a:prstClr val="white"/>
              </a:solidFill>
            </a:endParaRPr>
          </a:p>
        </p:txBody>
      </p:sp>
      <p:sp>
        <p:nvSpPr>
          <p:cNvPr id="21" name="テキスト ボックス 20"/>
          <p:cNvSpPr txBox="1"/>
          <p:nvPr/>
        </p:nvSpPr>
        <p:spPr>
          <a:xfrm>
            <a:off x="6184891" y="1364349"/>
            <a:ext cx="350507" cy="461665"/>
          </a:xfrm>
          <a:prstGeom prst="rect">
            <a:avLst/>
          </a:prstGeom>
          <a:noFill/>
        </p:spPr>
        <p:txBody>
          <a:bodyPr wrap="square" rtlCol="0">
            <a:spAutoFit/>
          </a:bodyPr>
          <a:lstStyle/>
          <a:p>
            <a:r>
              <a:rPr lang="en-US" altLang="ja-JP" sz="2400" i="1" dirty="0" smtClean="0">
                <a:solidFill>
                  <a:prstClr val="black"/>
                </a:solidFill>
              </a:rPr>
              <a:t>a</a:t>
            </a:r>
            <a:endParaRPr lang="ja-JP" altLang="en-US" sz="2400" i="1" dirty="0">
              <a:solidFill>
                <a:prstClr val="black"/>
              </a:solidFill>
            </a:endParaRPr>
          </a:p>
        </p:txBody>
      </p:sp>
      <p:sp>
        <p:nvSpPr>
          <p:cNvPr id="22" name="テキスト ボックス 21"/>
          <p:cNvSpPr txBox="1"/>
          <p:nvPr/>
        </p:nvSpPr>
        <p:spPr>
          <a:xfrm>
            <a:off x="8049346" y="1612687"/>
            <a:ext cx="377218" cy="461665"/>
          </a:xfrm>
          <a:prstGeom prst="rect">
            <a:avLst/>
          </a:prstGeom>
          <a:noFill/>
        </p:spPr>
        <p:txBody>
          <a:bodyPr wrap="square" rtlCol="0">
            <a:spAutoFit/>
          </a:bodyPr>
          <a:lstStyle/>
          <a:p>
            <a:r>
              <a:rPr lang="en-US" altLang="ja-JP" sz="2400" dirty="0" smtClean="0">
                <a:solidFill>
                  <a:prstClr val="black"/>
                </a:solidFill>
              </a:rPr>
              <a:t>T</a:t>
            </a:r>
            <a:endParaRPr lang="ja-JP" altLang="en-US" sz="2400" dirty="0">
              <a:solidFill>
                <a:prstClr val="black"/>
              </a:solidFill>
            </a:endParaRPr>
          </a:p>
        </p:txBody>
      </p:sp>
      <p:sp>
        <p:nvSpPr>
          <p:cNvPr id="24" name="円/楕円 23"/>
          <p:cNvSpPr/>
          <p:nvPr/>
        </p:nvSpPr>
        <p:spPr>
          <a:xfrm>
            <a:off x="5375108" y="4225680"/>
            <a:ext cx="2149220" cy="2149220"/>
          </a:xfrm>
          <a:prstGeom prst="ellipse">
            <a:avLst/>
          </a:prstGeom>
          <a:solidFill>
            <a:schemeClr val="accent6">
              <a:lumMod val="40000"/>
              <a:lumOff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ja-JP" altLang="en-US">
              <a:solidFill>
                <a:prstClr val="white"/>
              </a:solidFill>
            </a:endParaRPr>
          </a:p>
        </p:txBody>
      </p:sp>
      <p:sp>
        <p:nvSpPr>
          <p:cNvPr id="26" name="円/楕円 25"/>
          <p:cNvSpPr/>
          <p:nvPr/>
        </p:nvSpPr>
        <p:spPr>
          <a:xfrm>
            <a:off x="5914509" y="4765081"/>
            <a:ext cx="1070418" cy="1070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9" name="テキスト ボックス 28"/>
          <p:cNvSpPr txBox="1"/>
          <p:nvPr/>
        </p:nvSpPr>
        <p:spPr>
          <a:xfrm>
            <a:off x="6269834" y="4956046"/>
            <a:ext cx="305266" cy="646331"/>
          </a:xfrm>
          <a:prstGeom prst="rect">
            <a:avLst/>
          </a:prstGeom>
          <a:noFill/>
        </p:spPr>
        <p:txBody>
          <a:bodyPr wrap="square" rtlCol="0">
            <a:spAutoFit/>
          </a:bodyPr>
          <a:lstStyle/>
          <a:p>
            <a:r>
              <a:rPr lang="en-US" altLang="ja-JP" sz="3600" i="1" dirty="0" smtClean="0">
                <a:solidFill>
                  <a:prstClr val="white"/>
                </a:solidFill>
              </a:rPr>
              <a:t>c</a:t>
            </a:r>
            <a:endParaRPr lang="ja-JP" altLang="en-US" sz="3600" i="1" dirty="0">
              <a:solidFill>
                <a:prstClr val="white"/>
              </a:solidFill>
            </a:endParaRPr>
          </a:p>
        </p:txBody>
      </p:sp>
      <p:sp>
        <p:nvSpPr>
          <p:cNvPr id="30" name="テキスト ボックス 29"/>
          <p:cNvSpPr txBox="1"/>
          <p:nvPr/>
        </p:nvSpPr>
        <p:spPr>
          <a:xfrm>
            <a:off x="6259065" y="4190891"/>
            <a:ext cx="363672" cy="584775"/>
          </a:xfrm>
          <a:prstGeom prst="rect">
            <a:avLst/>
          </a:prstGeom>
          <a:noFill/>
        </p:spPr>
        <p:txBody>
          <a:bodyPr wrap="square" rtlCol="0">
            <a:spAutoFit/>
          </a:bodyPr>
          <a:lstStyle/>
          <a:p>
            <a:r>
              <a:rPr lang="en-US" altLang="ja-JP" sz="3200" i="1" dirty="0" smtClean="0">
                <a:solidFill>
                  <a:prstClr val="black"/>
                </a:solidFill>
              </a:rPr>
              <a:t>n</a:t>
            </a:r>
            <a:endParaRPr lang="ja-JP" altLang="en-US" sz="3200" baseline="-25000" dirty="0">
              <a:solidFill>
                <a:prstClr val="black"/>
              </a:solidFill>
            </a:endParaRPr>
          </a:p>
        </p:txBody>
      </p:sp>
      <p:sp>
        <p:nvSpPr>
          <p:cNvPr id="32" name="テキスト ボックス 31"/>
          <p:cNvSpPr txBox="1"/>
          <p:nvPr/>
        </p:nvSpPr>
        <p:spPr>
          <a:xfrm>
            <a:off x="4975239" y="3620410"/>
            <a:ext cx="2981137" cy="461665"/>
          </a:xfrm>
          <a:prstGeom prst="rect">
            <a:avLst/>
          </a:prstGeom>
          <a:noFill/>
        </p:spPr>
        <p:txBody>
          <a:bodyPr wrap="none" rtlCol="0">
            <a:spAutoFit/>
          </a:bodyPr>
          <a:lstStyle/>
          <a:p>
            <a:r>
              <a:rPr lang="en-US" altLang="ja-JP" sz="2400" dirty="0" smtClean="0">
                <a:solidFill>
                  <a:prstClr val="black"/>
                </a:solidFill>
              </a:rPr>
              <a:t>Halo is </a:t>
            </a:r>
            <a:r>
              <a:rPr lang="en-US" altLang="ja-JP" sz="2400" dirty="0" smtClean="0">
                <a:solidFill>
                  <a:srgbClr val="FF0000"/>
                </a:solidFill>
              </a:rPr>
              <a:t>well</a:t>
            </a:r>
            <a:r>
              <a:rPr lang="en-US" altLang="ja-JP" sz="2400" dirty="0" smtClean="0">
                <a:solidFill>
                  <a:prstClr val="black"/>
                </a:solidFill>
              </a:rPr>
              <a:t> developed</a:t>
            </a:r>
            <a:endParaRPr lang="ja-JP" altLang="en-US" sz="1400" dirty="0">
              <a:solidFill>
                <a:prstClr val="black"/>
              </a:solidFill>
            </a:endParaRPr>
          </a:p>
        </p:txBody>
      </p:sp>
      <p:sp>
        <p:nvSpPr>
          <p:cNvPr id="33" name="テキスト ボックス 32"/>
          <p:cNvSpPr txBox="1"/>
          <p:nvPr/>
        </p:nvSpPr>
        <p:spPr>
          <a:xfrm>
            <a:off x="971600" y="3620410"/>
            <a:ext cx="2895664" cy="461665"/>
          </a:xfrm>
          <a:prstGeom prst="rect">
            <a:avLst/>
          </a:prstGeom>
          <a:noFill/>
        </p:spPr>
        <p:txBody>
          <a:bodyPr wrap="none" rtlCol="0">
            <a:spAutoFit/>
          </a:bodyPr>
          <a:lstStyle/>
          <a:p>
            <a:r>
              <a:rPr lang="en-US" altLang="ja-JP" sz="2400" dirty="0" smtClean="0">
                <a:solidFill>
                  <a:prstClr val="black"/>
                </a:solidFill>
              </a:rPr>
              <a:t>Halo is </a:t>
            </a:r>
            <a:r>
              <a:rPr lang="en-US" altLang="ja-JP" sz="2400" dirty="0" smtClean="0">
                <a:solidFill>
                  <a:srgbClr val="0000FF"/>
                </a:solidFill>
              </a:rPr>
              <a:t>not</a:t>
            </a:r>
            <a:r>
              <a:rPr lang="en-US" altLang="ja-JP" sz="2400" dirty="0" smtClean="0">
                <a:solidFill>
                  <a:prstClr val="black"/>
                </a:solidFill>
              </a:rPr>
              <a:t> developed</a:t>
            </a:r>
            <a:endParaRPr lang="ja-JP" altLang="en-US" sz="1400" dirty="0">
              <a:solidFill>
                <a:prstClr val="black"/>
              </a:solidFill>
            </a:endParaRPr>
          </a:p>
        </p:txBody>
      </p:sp>
      <p:sp>
        <p:nvSpPr>
          <p:cNvPr id="35" name="円/楕円 34"/>
          <p:cNvSpPr/>
          <p:nvPr/>
        </p:nvSpPr>
        <p:spPr>
          <a:xfrm>
            <a:off x="1772595" y="4667391"/>
            <a:ext cx="1344628" cy="1344628"/>
          </a:xfrm>
          <a:prstGeom prst="ellipse">
            <a:avLst/>
          </a:prstGeom>
          <a:solidFill>
            <a:schemeClr val="accent6">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ja-JP" altLang="en-US">
              <a:solidFill>
                <a:prstClr val="white"/>
              </a:solidFill>
            </a:endParaRPr>
          </a:p>
        </p:txBody>
      </p:sp>
      <p:sp>
        <p:nvSpPr>
          <p:cNvPr id="36" name="円/楕円 35"/>
          <p:cNvSpPr/>
          <p:nvPr/>
        </p:nvSpPr>
        <p:spPr>
          <a:xfrm>
            <a:off x="1908586" y="4803382"/>
            <a:ext cx="1072646" cy="10726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 name="テキスト ボックス 36"/>
          <p:cNvSpPr txBox="1"/>
          <p:nvPr/>
        </p:nvSpPr>
        <p:spPr>
          <a:xfrm>
            <a:off x="2258182" y="4974294"/>
            <a:ext cx="305902" cy="646331"/>
          </a:xfrm>
          <a:prstGeom prst="rect">
            <a:avLst/>
          </a:prstGeom>
          <a:noFill/>
        </p:spPr>
        <p:txBody>
          <a:bodyPr wrap="square" rtlCol="0">
            <a:spAutoFit/>
          </a:bodyPr>
          <a:lstStyle/>
          <a:p>
            <a:r>
              <a:rPr lang="en-US" altLang="ja-JP" sz="3600" i="1" dirty="0" smtClean="0">
                <a:solidFill>
                  <a:prstClr val="white"/>
                </a:solidFill>
              </a:rPr>
              <a:t>c</a:t>
            </a:r>
            <a:endParaRPr lang="ja-JP" altLang="en-US" sz="3600" i="1" dirty="0">
              <a:solidFill>
                <a:prstClr val="white"/>
              </a:solidFill>
            </a:endParaRPr>
          </a:p>
        </p:txBody>
      </p:sp>
      <p:sp>
        <p:nvSpPr>
          <p:cNvPr id="38" name="テキスト ボックス 37"/>
          <p:cNvSpPr txBox="1"/>
          <p:nvPr/>
        </p:nvSpPr>
        <p:spPr>
          <a:xfrm>
            <a:off x="2244244" y="4329395"/>
            <a:ext cx="396262" cy="584775"/>
          </a:xfrm>
          <a:prstGeom prst="rect">
            <a:avLst/>
          </a:prstGeom>
          <a:noFill/>
        </p:spPr>
        <p:txBody>
          <a:bodyPr wrap="none" rtlCol="0">
            <a:spAutoFit/>
          </a:bodyPr>
          <a:lstStyle/>
          <a:p>
            <a:r>
              <a:rPr lang="en-US" altLang="ja-JP" sz="3200" i="1" dirty="0" smtClean="0">
                <a:solidFill>
                  <a:prstClr val="black"/>
                </a:solidFill>
              </a:rPr>
              <a:t>n</a:t>
            </a:r>
            <a:endParaRPr lang="ja-JP" altLang="en-US" sz="3200" baseline="-25000" dirty="0">
              <a:solidFill>
                <a:prstClr val="black"/>
              </a:solidFill>
            </a:endParaRPr>
          </a:p>
        </p:txBody>
      </p:sp>
      <p:cxnSp>
        <p:nvCxnSpPr>
          <p:cNvPr id="6" name="直線矢印コネクタ 5"/>
          <p:cNvCxnSpPr/>
          <p:nvPr/>
        </p:nvCxnSpPr>
        <p:spPr>
          <a:xfrm>
            <a:off x="931639" y="6495147"/>
            <a:ext cx="7157861"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 name="テキスト ボックス 7"/>
              <p:cNvSpPr txBox="1"/>
              <p:nvPr/>
            </p:nvSpPr>
            <p:spPr>
              <a:xfrm>
                <a:off x="4228095" y="5820902"/>
                <a:ext cx="55342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3600" i="1" smtClean="0">
                          <a:solidFill>
                            <a:prstClr val="black"/>
                          </a:solidFill>
                          <a:latin typeface="Cambria Math" panose="02040503050406030204" pitchFamily="18" charset="0"/>
                        </a:rPr>
                        <m:t>ℋ</m:t>
                      </m:r>
                    </m:oMath>
                  </m:oMathPara>
                </a14:m>
                <a:endParaRPr lang="ja-JP" altLang="en-US" sz="3600" dirty="0" smtClean="0">
                  <a:solidFill>
                    <a:prstClr val="black"/>
                  </a:solidFill>
                </a:endParaRPr>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4228095" y="5820902"/>
                <a:ext cx="553420" cy="553998"/>
              </a:xfrm>
              <a:prstGeom prst="rect">
                <a:avLst/>
              </a:prstGeom>
              <a:blipFill rotWithShape="0">
                <a:blip r:embed="rId5"/>
                <a:stretch>
                  <a:fillRect/>
                </a:stretch>
              </a:blipFill>
            </p:spPr>
            <p:txBody>
              <a:bodyPr/>
              <a:lstStyle/>
              <a:p>
                <a:r>
                  <a:rPr lang="ja-JP" altLang="en-US">
                    <a:noFill/>
                  </a:rPr>
                  <a:t> </a:t>
                </a:r>
              </a:p>
            </p:txBody>
          </p:sp>
        </mc:Fallback>
      </mc:AlternateContent>
      <p:sp>
        <p:nvSpPr>
          <p:cNvPr id="9" name="テキスト ボックス 8"/>
          <p:cNvSpPr txBox="1"/>
          <p:nvPr/>
        </p:nvSpPr>
        <p:spPr>
          <a:xfrm>
            <a:off x="1438791" y="4208872"/>
            <a:ext cx="421910" cy="646331"/>
          </a:xfrm>
          <a:prstGeom prst="rect">
            <a:avLst/>
          </a:prstGeom>
          <a:noFill/>
        </p:spPr>
        <p:txBody>
          <a:bodyPr wrap="none" rtlCol="0">
            <a:spAutoFit/>
          </a:bodyPr>
          <a:lstStyle/>
          <a:p>
            <a:r>
              <a:rPr lang="en-US" altLang="ja-JP" sz="3600" i="1" dirty="0" smtClean="0">
                <a:solidFill>
                  <a:prstClr val="black"/>
                </a:solidFill>
              </a:rPr>
              <a:t>a</a:t>
            </a:r>
            <a:endParaRPr lang="ja-JP" altLang="en-US" sz="2400" i="1" dirty="0" smtClean="0">
              <a:solidFill>
                <a:prstClr val="black"/>
              </a:solidFill>
            </a:endParaRPr>
          </a:p>
        </p:txBody>
      </p:sp>
      <p:sp>
        <p:nvSpPr>
          <p:cNvPr id="39" name="テキスト ボックス 38"/>
          <p:cNvSpPr txBox="1"/>
          <p:nvPr/>
        </p:nvSpPr>
        <p:spPr>
          <a:xfrm>
            <a:off x="5005809" y="4190891"/>
            <a:ext cx="421910" cy="646331"/>
          </a:xfrm>
          <a:prstGeom prst="rect">
            <a:avLst/>
          </a:prstGeom>
          <a:noFill/>
        </p:spPr>
        <p:txBody>
          <a:bodyPr wrap="none" rtlCol="0">
            <a:spAutoFit/>
          </a:bodyPr>
          <a:lstStyle/>
          <a:p>
            <a:r>
              <a:rPr lang="en-US" altLang="ja-JP" sz="3600" i="1" dirty="0" smtClean="0">
                <a:solidFill>
                  <a:prstClr val="black"/>
                </a:solidFill>
              </a:rPr>
              <a:t>a</a:t>
            </a:r>
            <a:endParaRPr lang="ja-JP" altLang="en-US" sz="2400" i="1" dirty="0" smtClean="0">
              <a:solidFill>
                <a:prstClr val="black"/>
              </a:solidFill>
            </a:endParaRPr>
          </a:p>
        </p:txBody>
      </p:sp>
      <mc:AlternateContent xmlns:mc="http://schemas.openxmlformats.org/markup-compatibility/2006" xmlns:a14="http://schemas.microsoft.com/office/drawing/2010/main">
        <mc:Choice Requires="a14">
          <p:sp>
            <p:nvSpPr>
              <p:cNvPr id="10" name="テキスト ボックス 9"/>
              <p:cNvSpPr txBox="1"/>
              <p:nvPr/>
            </p:nvSpPr>
            <p:spPr>
              <a:xfrm>
                <a:off x="462344" y="6125815"/>
                <a:ext cx="399148"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4000" i="1" smtClean="0">
                          <a:solidFill>
                            <a:prstClr val="black"/>
                          </a:solidFill>
                          <a:latin typeface="Cambria Math" panose="02040503050406030204" pitchFamily="18" charset="0"/>
                        </a:rPr>
                        <m:t>0</m:t>
                      </m:r>
                    </m:oMath>
                  </m:oMathPara>
                </a14:m>
                <a:endParaRPr lang="ja-JP" altLang="en-US" sz="4000" dirty="0" smtClean="0">
                  <a:solidFill>
                    <a:prstClr val="black"/>
                  </a:solidFill>
                </a:endParaRPr>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462344" y="6125815"/>
                <a:ext cx="399148" cy="615553"/>
              </a:xfrm>
              <a:prstGeom prst="rect">
                <a:avLst/>
              </a:prstGeom>
              <a:blipFill rotWithShape="0">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0" name="テキスト ボックス 39"/>
              <p:cNvSpPr txBox="1"/>
              <p:nvPr/>
            </p:nvSpPr>
            <p:spPr>
              <a:xfrm>
                <a:off x="8151244" y="6107004"/>
                <a:ext cx="399148"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4000" i="1" smtClean="0">
                          <a:solidFill>
                            <a:prstClr val="black"/>
                          </a:solidFill>
                          <a:latin typeface="Cambria Math" panose="02040503050406030204" pitchFamily="18" charset="0"/>
                        </a:rPr>
                        <m:t>1</m:t>
                      </m:r>
                    </m:oMath>
                  </m:oMathPara>
                </a14:m>
                <a:endParaRPr lang="ja-JP" altLang="en-US" sz="4000" dirty="0" smtClean="0">
                  <a:solidFill>
                    <a:prstClr val="black"/>
                  </a:solidFill>
                </a:endParaRPr>
              </a:p>
            </p:txBody>
          </p:sp>
        </mc:Choice>
        <mc:Fallback xmlns="">
          <p:sp>
            <p:nvSpPr>
              <p:cNvPr id="40" name="テキスト ボックス 39"/>
              <p:cNvSpPr txBox="1">
                <a:spLocks noRot="1" noChangeAspect="1" noMove="1" noResize="1" noEditPoints="1" noAdjustHandles="1" noChangeArrowheads="1" noChangeShapeType="1" noTextEdit="1"/>
              </p:cNvSpPr>
              <p:nvPr/>
            </p:nvSpPr>
            <p:spPr>
              <a:xfrm>
                <a:off x="8151244" y="6107004"/>
                <a:ext cx="399148" cy="615553"/>
              </a:xfrm>
              <a:prstGeom prst="rect">
                <a:avLst/>
              </a:prstGeom>
              <a:blipFill rotWithShape="0">
                <a:blip r:embed="rId7"/>
                <a:stretch>
                  <a:fillRect/>
                </a:stretch>
              </a:blipFill>
            </p:spPr>
            <p:txBody>
              <a:bodyPr/>
              <a:lstStyle/>
              <a:p>
                <a:r>
                  <a:rPr lang="ja-JP" altLang="en-US">
                    <a:noFill/>
                  </a:rPr>
                  <a:t> </a:t>
                </a:r>
              </a:p>
            </p:txBody>
          </p:sp>
        </mc:Fallback>
      </mc:AlternateContent>
      <p:sp>
        <p:nvSpPr>
          <p:cNvPr id="31" name="下矢印 30"/>
          <p:cNvSpPr/>
          <p:nvPr/>
        </p:nvSpPr>
        <p:spPr>
          <a:xfrm rot="16200000">
            <a:off x="7356580" y="2312479"/>
            <a:ext cx="274044" cy="450072"/>
          </a:xfrm>
          <a:prstGeom prst="downArrow">
            <a:avLst>
              <a:gd name="adj1" fmla="val 50000"/>
              <a:gd name="adj2" fmla="val 86147"/>
            </a:avLst>
          </a:prstGeom>
          <a:solidFill>
            <a:schemeClr val="bg1">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a:solidFill>
                <a:prstClr val="white"/>
              </a:solidFill>
            </a:endParaRPr>
          </a:p>
        </p:txBody>
      </p:sp>
      <mc:AlternateContent xmlns:mc="http://schemas.openxmlformats.org/markup-compatibility/2006" xmlns:a14="http://schemas.microsoft.com/office/drawing/2010/main">
        <mc:Choice Requires="a14">
          <p:sp>
            <p:nvSpPr>
              <p:cNvPr id="7" name="正方形/長方形 6"/>
              <p:cNvSpPr/>
              <p:nvPr/>
            </p:nvSpPr>
            <p:spPr>
              <a:xfrm>
                <a:off x="572236" y="2707520"/>
                <a:ext cx="5426742" cy="707886"/>
              </a:xfrm>
              <a:prstGeom prst="rect">
                <a:avLst/>
              </a:prstGeom>
            </p:spPr>
            <p:txBody>
              <a:bodyPr wrap="none">
                <a:spAutoFit/>
              </a:bodyPr>
              <a:lstStyle/>
              <a:p>
                <a14:m>
                  <m:oMath xmlns:m="http://schemas.openxmlformats.org/officeDocument/2006/math">
                    <m:sSub>
                      <m:sSubPr>
                        <m:ctrlPr>
                          <a:rPr lang="en-US" altLang="ja-JP" sz="2000" i="1" smtClean="0">
                            <a:solidFill>
                              <a:schemeClr val="tx1"/>
                            </a:solidFill>
                            <a:latin typeface="Cambria Math" panose="02040503050406030204" pitchFamily="18" charset="0"/>
                          </a:rPr>
                        </m:ctrlPr>
                      </m:sSubPr>
                      <m:e>
                        <m:r>
                          <a:rPr lang="en-US" altLang="ja-JP" sz="2000" i="1">
                            <a:solidFill>
                              <a:schemeClr val="tx1"/>
                            </a:solidFill>
                            <a:latin typeface="Cambria Math" panose="02040503050406030204" pitchFamily="18" charset="0"/>
                          </a:rPr>
                          <m:t>𝜎</m:t>
                        </m:r>
                      </m:e>
                      <m:sub>
                        <m:r>
                          <m:rPr>
                            <m:sty m:val="p"/>
                          </m:rPr>
                          <a:rPr lang="en-US" altLang="ja-JP" sz="2000">
                            <a:solidFill>
                              <a:schemeClr val="tx1"/>
                            </a:solidFill>
                            <a:latin typeface="Cambria Math" panose="02040503050406030204" pitchFamily="18" charset="0"/>
                          </a:rPr>
                          <m:t>abs</m:t>
                        </m:r>
                      </m:sub>
                    </m:sSub>
                    <m:r>
                      <a:rPr lang="en-US" altLang="ja-JP" sz="2000" b="0" i="1" smtClean="0">
                        <a:solidFill>
                          <a:schemeClr val="tx1"/>
                        </a:solidFill>
                        <a:latin typeface="Cambria Math" panose="02040503050406030204" pitchFamily="18" charset="0"/>
                      </a:rPr>
                      <m:t>(</m:t>
                    </m:r>
                    <m:r>
                      <a:rPr lang="en-US" altLang="ja-JP" sz="2000" b="0" i="1" smtClean="0">
                        <a:solidFill>
                          <a:schemeClr val="tx1"/>
                        </a:solidFill>
                        <a:latin typeface="Cambria Math" panose="02040503050406030204" pitchFamily="18" charset="0"/>
                      </a:rPr>
                      <m:t>𝑥</m:t>
                    </m:r>
                    <m:r>
                      <a:rPr lang="en-US" altLang="ja-JP" sz="2000" b="0" i="1" smtClean="0">
                        <a:solidFill>
                          <a:schemeClr val="tx1"/>
                        </a:solidFill>
                        <a:latin typeface="Cambria Math" panose="02040503050406030204" pitchFamily="18" charset="0"/>
                      </a:rPr>
                      <m:t>)</m:t>
                    </m:r>
                  </m:oMath>
                </a14:m>
                <a:r>
                  <a:rPr lang="en-US" altLang="ja-JP" sz="2000" dirty="0" smtClean="0">
                    <a:solidFill>
                      <a:schemeClr val="tx1"/>
                    </a:solidFill>
                  </a:rPr>
                  <a:t> : Absorption cross section for</a:t>
                </a:r>
                <a:r>
                  <a:rPr lang="en-US" altLang="ja-JP" sz="2000" dirty="0" smtClean="0"/>
                  <a:t> </a:t>
                </a:r>
                <a14:m>
                  <m:oMath xmlns:m="http://schemas.openxmlformats.org/officeDocument/2006/math">
                    <m:r>
                      <a:rPr lang="en-US" altLang="ja-JP" sz="2000" i="1">
                        <a:latin typeface="Cambria Math" panose="02040503050406030204" pitchFamily="18" charset="0"/>
                      </a:rPr>
                      <m:t>𝑥</m:t>
                    </m:r>
                    <m:r>
                      <a:rPr lang="en-US" altLang="ja-JP" sz="2000" i="1" smtClean="0">
                        <a:latin typeface="Cambria Math" panose="02040503050406030204" pitchFamily="18" charset="0"/>
                      </a:rPr>
                      <m:t>−</m:t>
                    </m:r>
                    <m:r>
                      <m:rPr>
                        <m:sty m:val="p"/>
                      </m:rPr>
                      <a:rPr lang="en-US" altLang="ja-JP" sz="2000" b="0" i="0" smtClean="0">
                        <a:latin typeface="Cambria Math" panose="02040503050406030204" pitchFamily="18" charset="0"/>
                      </a:rPr>
                      <m:t>T</m:t>
                    </m:r>
                  </m:oMath>
                </a14:m>
                <a:endParaRPr lang="en-US" altLang="ja-JP" sz="2000" dirty="0" smtClean="0">
                  <a:solidFill>
                    <a:schemeClr val="tx1"/>
                  </a:solidFill>
                </a:endParaRPr>
              </a:p>
              <a:p>
                <a:r>
                  <a:rPr lang="en-US" altLang="ja-JP" sz="2000" dirty="0" smtClean="0">
                    <a:solidFill>
                      <a:schemeClr val="tx1"/>
                    </a:solidFill>
                  </a:rPr>
                  <a:t>(Same target, Same incident energy [MeV/</a:t>
                </a:r>
                <a:r>
                  <a:rPr lang="en-US" altLang="ja-JP" sz="2000" dirty="0" err="1" smtClean="0">
                    <a:solidFill>
                      <a:schemeClr val="tx1"/>
                    </a:solidFill>
                  </a:rPr>
                  <a:t>nucl</a:t>
                </a:r>
                <a:r>
                  <a:rPr lang="en-US" altLang="ja-JP" sz="2000" dirty="0" smtClean="0">
                    <a:solidFill>
                      <a:schemeClr val="tx1"/>
                    </a:solidFill>
                  </a:rPr>
                  <a:t>.])</a:t>
                </a:r>
              </a:p>
            </p:txBody>
          </p:sp>
        </mc:Choice>
        <mc:Fallback xmlns="">
          <p:sp>
            <p:nvSpPr>
              <p:cNvPr id="7" name="正方形/長方形 6"/>
              <p:cNvSpPr>
                <a:spLocks noRot="1" noChangeAspect="1" noMove="1" noResize="1" noEditPoints="1" noAdjustHandles="1" noChangeArrowheads="1" noChangeShapeType="1" noTextEdit="1"/>
              </p:cNvSpPr>
              <p:nvPr/>
            </p:nvSpPr>
            <p:spPr>
              <a:xfrm>
                <a:off x="572236" y="2707520"/>
                <a:ext cx="5426742" cy="707886"/>
              </a:xfrm>
              <a:prstGeom prst="rect">
                <a:avLst/>
              </a:prstGeom>
              <a:blipFill rotWithShape="1">
                <a:blip r:embed="rId8"/>
                <a:stretch>
                  <a:fillRect l="-1236" t="-4310" b="-1465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角丸四角形 33"/>
              <p:cNvSpPr/>
              <p:nvPr/>
            </p:nvSpPr>
            <p:spPr>
              <a:xfrm>
                <a:off x="735372" y="1540092"/>
                <a:ext cx="3980644" cy="1062285"/>
              </a:xfrm>
              <a:prstGeom prst="roundRect">
                <a:avLst>
                  <a:gd name="adj" fmla="val 21699"/>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14:m>
                  <m:oMathPara xmlns:m="http://schemas.openxmlformats.org/officeDocument/2006/math">
                    <m:oMathParaPr>
                      <m:jc m:val="centerGroup"/>
                    </m:oMathParaPr>
                    <m:oMath xmlns:m="http://schemas.openxmlformats.org/officeDocument/2006/math">
                      <m:r>
                        <a:rPr lang="en-US" altLang="ja-JP" sz="2800" i="1">
                          <a:solidFill>
                            <a:prstClr val="black"/>
                          </a:solidFill>
                          <a:latin typeface="Cambria Math" panose="02040503050406030204" pitchFamily="18" charset="0"/>
                        </a:rPr>
                        <m:t>ℋ</m:t>
                      </m:r>
                      <m:r>
                        <a:rPr lang="en-US" altLang="ja-JP" sz="2800" i="1">
                          <a:solidFill>
                            <a:prstClr val="black"/>
                          </a:solidFill>
                          <a:latin typeface="Cambria Math" panose="02040503050406030204" pitchFamily="18" charset="0"/>
                        </a:rPr>
                        <m:t>≡</m:t>
                      </m:r>
                      <m:f>
                        <m:fPr>
                          <m:ctrlPr>
                            <a:rPr lang="en-US" altLang="ja-JP" sz="2800" i="1">
                              <a:solidFill>
                                <a:prstClr val="black"/>
                              </a:solidFill>
                              <a:latin typeface="Cambria Math" panose="02040503050406030204" pitchFamily="18" charset="0"/>
                            </a:rPr>
                          </m:ctrlPr>
                        </m:fPr>
                        <m:num>
                          <m:sSub>
                            <m:sSubPr>
                              <m:ctrlPr>
                                <a:rPr lang="en-US" altLang="ja-JP" sz="2800" i="1">
                                  <a:solidFill>
                                    <a:prstClr val="black"/>
                                  </a:solidFill>
                                  <a:latin typeface="Cambria Math" panose="02040503050406030204" pitchFamily="18" charset="0"/>
                                </a:rPr>
                              </m:ctrlPr>
                            </m:sSubPr>
                            <m:e>
                              <m:r>
                                <a:rPr lang="en-US" altLang="ja-JP" sz="2800" i="1">
                                  <a:solidFill>
                                    <a:prstClr val="black"/>
                                  </a:solidFill>
                                  <a:latin typeface="Cambria Math" panose="02040503050406030204" pitchFamily="18" charset="0"/>
                                </a:rPr>
                                <m:t>𝜎</m:t>
                              </m:r>
                            </m:e>
                            <m:sub>
                              <m:r>
                                <m:rPr>
                                  <m:sty m:val="p"/>
                                </m:rPr>
                                <a:rPr lang="en-US" altLang="ja-JP" sz="2800">
                                  <a:solidFill>
                                    <a:prstClr val="black"/>
                                  </a:solidFill>
                                  <a:latin typeface="Cambria Math" panose="02040503050406030204" pitchFamily="18" charset="0"/>
                                </a:rPr>
                                <m:t>abs</m:t>
                              </m:r>
                            </m:sub>
                          </m:sSub>
                          <m:r>
                            <a:rPr lang="en-US" altLang="ja-JP" sz="2800" i="1">
                              <a:solidFill>
                                <a:prstClr val="black"/>
                              </a:solidFill>
                              <a:latin typeface="Cambria Math" panose="02040503050406030204" pitchFamily="18" charset="0"/>
                            </a:rPr>
                            <m:t>(</m:t>
                          </m:r>
                          <m:r>
                            <a:rPr lang="en-US" altLang="ja-JP" sz="2800" i="1">
                              <a:solidFill>
                                <a:prstClr val="black"/>
                              </a:solidFill>
                              <a:latin typeface="Cambria Math" panose="02040503050406030204" pitchFamily="18" charset="0"/>
                            </a:rPr>
                            <m:t>𝑎</m:t>
                          </m:r>
                          <m:r>
                            <a:rPr lang="en-US" altLang="ja-JP" sz="2800" i="1">
                              <a:solidFill>
                                <a:prstClr val="black"/>
                              </a:solidFill>
                              <a:latin typeface="Cambria Math" panose="02040503050406030204" pitchFamily="18" charset="0"/>
                            </a:rPr>
                            <m:t>)−</m:t>
                          </m:r>
                          <m:sSub>
                            <m:sSubPr>
                              <m:ctrlPr>
                                <a:rPr lang="en-US" altLang="ja-JP" sz="2800" i="1">
                                  <a:solidFill>
                                    <a:prstClr val="black"/>
                                  </a:solidFill>
                                  <a:latin typeface="Cambria Math" panose="02040503050406030204" pitchFamily="18" charset="0"/>
                                </a:rPr>
                              </m:ctrlPr>
                            </m:sSubPr>
                            <m:e>
                              <m:r>
                                <a:rPr lang="en-US" altLang="ja-JP" sz="2800" i="1">
                                  <a:solidFill>
                                    <a:prstClr val="black"/>
                                  </a:solidFill>
                                  <a:latin typeface="Cambria Math" panose="02040503050406030204" pitchFamily="18" charset="0"/>
                                </a:rPr>
                                <m:t>𝜎</m:t>
                              </m:r>
                            </m:e>
                            <m:sub>
                              <m:r>
                                <m:rPr>
                                  <m:sty m:val="p"/>
                                </m:rPr>
                                <a:rPr lang="en-US" altLang="ja-JP" sz="2800">
                                  <a:solidFill>
                                    <a:prstClr val="black"/>
                                  </a:solidFill>
                                  <a:latin typeface="Cambria Math" panose="02040503050406030204" pitchFamily="18" charset="0"/>
                                </a:rPr>
                                <m:t>abs</m:t>
                              </m:r>
                            </m:sub>
                          </m:sSub>
                          <m:d>
                            <m:dPr>
                              <m:ctrlPr>
                                <a:rPr lang="en-US" altLang="ja-JP" sz="2800" i="1">
                                  <a:solidFill>
                                    <a:prstClr val="black"/>
                                  </a:solidFill>
                                  <a:latin typeface="Cambria Math" panose="02040503050406030204" pitchFamily="18" charset="0"/>
                                </a:rPr>
                              </m:ctrlPr>
                            </m:dPr>
                            <m:e>
                              <m:r>
                                <a:rPr lang="en-US" altLang="ja-JP" sz="2800" i="1">
                                  <a:solidFill>
                                    <a:prstClr val="black"/>
                                  </a:solidFill>
                                  <a:latin typeface="Cambria Math" panose="02040503050406030204" pitchFamily="18" charset="0"/>
                                </a:rPr>
                                <m:t>𝑐</m:t>
                              </m:r>
                            </m:e>
                          </m:d>
                        </m:num>
                        <m:den>
                          <m:sSub>
                            <m:sSubPr>
                              <m:ctrlPr>
                                <a:rPr lang="en-US" altLang="ja-JP" sz="2800" i="1">
                                  <a:solidFill>
                                    <a:prstClr val="black"/>
                                  </a:solidFill>
                                  <a:latin typeface="Cambria Math" panose="02040503050406030204" pitchFamily="18" charset="0"/>
                                </a:rPr>
                              </m:ctrlPr>
                            </m:sSubPr>
                            <m:e>
                              <m:r>
                                <a:rPr lang="en-US" altLang="ja-JP" sz="2800" i="1">
                                  <a:solidFill>
                                    <a:prstClr val="black"/>
                                  </a:solidFill>
                                  <a:latin typeface="Cambria Math" panose="02040503050406030204" pitchFamily="18" charset="0"/>
                                </a:rPr>
                                <m:t>𝜎</m:t>
                              </m:r>
                            </m:e>
                            <m:sub>
                              <m:r>
                                <m:rPr>
                                  <m:sty m:val="p"/>
                                </m:rPr>
                                <a:rPr lang="en-US" altLang="ja-JP" sz="2800">
                                  <a:solidFill>
                                    <a:prstClr val="black"/>
                                  </a:solidFill>
                                  <a:latin typeface="Cambria Math" panose="02040503050406030204" pitchFamily="18" charset="0"/>
                                </a:rPr>
                                <m:t>abs</m:t>
                              </m:r>
                            </m:sub>
                          </m:sSub>
                          <m:r>
                            <a:rPr lang="en-US" altLang="ja-JP" sz="2800" i="1">
                              <a:solidFill>
                                <a:prstClr val="black"/>
                              </a:solidFill>
                              <a:latin typeface="Cambria Math" panose="02040503050406030204" pitchFamily="18" charset="0"/>
                            </a:rPr>
                            <m:t>(</m:t>
                          </m:r>
                          <m:r>
                            <a:rPr lang="en-US" altLang="ja-JP" sz="2800" i="1">
                              <a:solidFill>
                                <a:prstClr val="black"/>
                              </a:solidFill>
                              <a:latin typeface="Cambria Math" panose="02040503050406030204" pitchFamily="18" charset="0"/>
                            </a:rPr>
                            <m:t>𝑛</m:t>
                          </m:r>
                          <m:r>
                            <a:rPr lang="en-US" altLang="ja-JP" sz="2800" i="1">
                              <a:solidFill>
                                <a:prstClr val="black"/>
                              </a:solidFill>
                              <a:latin typeface="Cambria Math" panose="02040503050406030204" pitchFamily="18" charset="0"/>
                            </a:rPr>
                            <m:t>)</m:t>
                          </m:r>
                        </m:den>
                      </m:f>
                    </m:oMath>
                  </m:oMathPara>
                </a14:m>
                <a:endParaRPr lang="ja-JP" altLang="en-US" sz="2800" dirty="0">
                  <a:solidFill>
                    <a:prstClr val="black"/>
                  </a:solidFill>
                </a:endParaRPr>
              </a:p>
            </p:txBody>
          </p:sp>
        </mc:Choice>
        <mc:Fallback xmlns="">
          <p:sp>
            <p:nvSpPr>
              <p:cNvPr id="34" name="角丸四角形 33"/>
              <p:cNvSpPr>
                <a:spLocks noRot="1" noChangeAspect="1" noMove="1" noResize="1" noEditPoints="1" noAdjustHandles="1" noChangeArrowheads="1" noChangeShapeType="1" noTextEdit="1"/>
              </p:cNvSpPr>
              <p:nvPr/>
            </p:nvSpPr>
            <p:spPr>
              <a:xfrm>
                <a:off x="735372" y="1540092"/>
                <a:ext cx="3980644" cy="1062285"/>
              </a:xfrm>
              <a:prstGeom prst="roundRect">
                <a:avLst>
                  <a:gd name="adj" fmla="val 21699"/>
                </a:avLst>
              </a:prstGeom>
              <a:blipFill rotWithShape="0">
                <a:blip r:embed="rId9"/>
                <a:stretch>
                  <a:fillRect/>
                </a:stretch>
              </a:blipFill>
              <a:ln>
                <a:noFill/>
              </a:ln>
              <a:effectLst/>
            </p:spPr>
            <p:txBody>
              <a:bodyPr/>
              <a:lstStyle/>
              <a:p>
                <a:r>
                  <a:rPr lang="ja-JP" altLang="en-US">
                    <a:noFill/>
                  </a:rPr>
                  <a:t> </a:t>
                </a:r>
              </a:p>
            </p:txBody>
          </p:sp>
        </mc:Fallback>
      </mc:AlternateContent>
      <p:sp>
        <p:nvSpPr>
          <p:cNvPr id="41" name="テキスト ボックス 40"/>
          <p:cNvSpPr txBox="1"/>
          <p:nvPr/>
        </p:nvSpPr>
        <p:spPr>
          <a:xfrm>
            <a:off x="-1404664" y="2401250"/>
            <a:ext cx="856325" cy="830997"/>
          </a:xfrm>
          <a:prstGeom prst="rect">
            <a:avLst/>
          </a:prstGeom>
          <a:noFill/>
        </p:spPr>
        <p:txBody>
          <a:bodyPr wrap="none" rtlCol="0">
            <a:spAutoFit/>
          </a:bodyPr>
          <a:lstStyle/>
          <a:p>
            <a:r>
              <a:rPr lang="en-US" altLang="ja-JP" sz="2400" dirty="0" smtClean="0"/>
              <a:t>1’00”</a:t>
            </a:r>
          </a:p>
          <a:p>
            <a:r>
              <a:rPr lang="en-US" altLang="ja-JP" sz="2400" dirty="0" smtClean="0"/>
              <a:t>2’50”</a:t>
            </a:r>
            <a:endParaRPr lang="en-US" altLang="ja-JP" sz="2400" dirty="0"/>
          </a:p>
        </p:txBody>
      </p:sp>
      <p:sp>
        <p:nvSpPr>
          <p:cNvPr id="43" name="テキスト ボックス 42"/>
          <p:cNvSpPr txBox="1"/>
          <p:nvPr/>
        </p:nvSpPr>
        <p:spPr>
          <a:xfrm>
            <a:off x="-2151945" y="713829"/>
            <a:ext cx="1702710" cy="646331"/>
          </a:xfrm>
          <a:prstGeom prst="rect">
            <a:avLst/>
          </a:prstGeom>
          <a:noFill/>
        </p:spPr>
        <p:txBody>
          <a:bodyPr wrap="none" rtlCol="0">
            <a:spAutoFit/>
          </a:bodyPr>
          <a:lstStyle/>
          <a:p>
            <a:r>
              <a:rPr lang="ja-JP" altLang="en-US" dirty="0" smtClean="0"/>
              <a:t>ここまでが</a:t>
            </a:r>
            <a:r>
              <a:rPr lang="en-US" altLang="ja-JP" dirty="0" smtClean="0"/>
              <a:t>2’40</a:t>
            </a:r>
            <a:r>
              <a:rPr lang="en-US" altLang="ja-JP" dirty="0"/>
              <a:t>”</a:t>
            </a:r>
          </a:p>
          <a:p>
            <a:r>
              <a:rPr lang="ja-JP" altLang="en-US" dirty="0" smtClean="0"/>
              <a:t>で丁度。</a:t>
            </a:r>
            <a:endParaRPr lang="en-US" altLang="ja-JP" dirty="0"/>
          </a:p>
        </p:txBody>
      </p:sp>
      <p:sp>
        <p:nvSpPr>
          <p:cNvPr id="45" name="テキスト ボックス 44"/>
          <p:cNvSpPr txBox="1"/>
          <p:nvPr/>
        </p:nvSpPr>
        <p:spPr>
          <a:xfrm>
            <a:off x="-2100953" y="4131899"/>
            <a:ext cx="856325" cy="830997"/>
          </a:xfrm>
          <a:prstGeom prst="rect">
            <a:avLst/>
          </a:prstGeom>
          <a:noFill/>
        </p:spPr>
        <p:txBody>
          <a:bodyPr wrap="none" rtlCol="0">
            <a:spAutoFit/>
          </a:bodyPr>
          <a:lstStyle/>
          <a:p>
            <a:r>
              <a:rPr lang="en-US" altLang="ja-JP" sz="2400" dirty="0" smtClean="0"/>
              <a:t>1’00”</a:t>
            </a:r>
          </a:p>
          <a:p>
            <a:r>
              <a:rPr lang="en-US" altLang="ja-JP" sz="2400" dirty="0" smtClean="0"/>
              <a:t>1’00”</a:t>
            </a:r>
            <a:endParaRPr lang="en-US" altLang="ja-JP" sz="2400" dirty="0"/>
          </a:p>
        </p:txBody>
      </p:sp>
    </p:spTree>
    <p:extLst>
      <p:ext uri="{BB962C8B-B14F-4D97-AF65-F5344CB8AC3E}">
        <p14:creationId xmlns:p14="http://schemas.microsoft.com/office/powerpoint/2010/main" val="2576295453"/>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252271" y="40899"/>
            <a:ext cx="7543796" cy="769441"/>
          </a:xfrm>
          <a:prstGeom prst="rect">
            <a:avLst/>
          </a:prstGeom>
          <a:noFill/>
        </p:spPr>
        <p:txBody>
          <a:bodyPr wrap="none" rtlCol="0">
            <a:spAutoFit/>
          </a:bodyPr>
          <a:lstStyle/>
          <a:p>
            <a:r>
              <a:rPr lang="en-US" altLang="ja-JP" sz="4400" dirty="0" smtClean="0">
                <a:solidFill>
                  <a:prstClr val="white"/>
                </a:solidFill>
              </a:rPr>
              <a:t>Purpose and Method of analysis</a:t>
            </a:r>
            <a:endParaRPr lang="en-US" altLang="ja-JP" sz="4400" baseline="-25000" dirty="0">
              <a:solidFill>
                <a:prstClr val="white"/>
              </a:solidFill>
            </a:endParaRPr>
          </a:p>
        </p:txBody>
      </p:sp>
      <mc:AlternateContent xmlns:mc="http://schemas.openxmlformats.org/markup-compatibility/2006" xmlns:a14="http://schemas.microsoft.com/office/drawing/2010/main">
        <mc:Choice Requires="a14">
          <p:sp>
            <p:nvSpPr>
              <p:cNvPr id="4" name="角丸四角形 3"/>
              <p:cNvSpPr/>
              <p:nvPr/>
            </p:nvSpPr>
            <p:spPr>
              <a:xfrm>
                <a:off x="179512" y="1412776"/>
                <a:ext cx="5298237" cy="1098755"/>
              </a:xfrm>
              <a:prstGeom prst="roundRect">
                <a:avLst>
                  <a:gd name="adj" fmla="val 11729"/>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sz="2800" dirty="0" smtClean="0">
                    <a:solidFill>
                      <a:prstClr val="black"/>
                    </a:solidFill>
                  </a:rPr>
                  <a:t>We investigate general properties of </a:t>
                </a:r>
                <a14:m>
                  <m:oMath xmlns:m="http://schemas.openxmlformats.org/officeDocument/2006/math">
                    <m:r>
                      <a:rPr lang="en-US" altLang="ja-JP" sz="2800" i="1">
                        <a:solidFill>
                          <a:prstClr val="black"/>
                        </a:solidFill>
                        <a:latin typeface="Cambria Math" panose="02040503050406030204" pitchFamily="18" charset="0"/>
                      </a:rPr>
                      <m:t>ℋ</m:t>
                    </m:r>
                  </m:oMath>
                </a14:m>
                <a:r>
                  <a:rPr lang="en-US" altLang="ja-JP" sz="2800" dirty="0" smtClean="0">
                    <a:solidFill>
                      <a:prstClr val="black"/>
                    </a:solidFill>
                  </a:rPr>
                  <a:t> in the vicinity of </a:t>
                </a:r>
                <a14:m>
                  <m:oMath xmlns:m="http://schemas.openxmlformats.org/officeDocument/2006/math">
                    <m:sSub>
                      <m:sSubPr>
                        <m:ctrlPr>
                          <a:rPr lang="en-US" altLang="ja-JP" sz="2800" i="1">
                            <a:solidFill>
                              <a:prstClr val="black"/>
                            </a:solidFill>
                            <a:latin typeface="Cambria Math" panose="02040503050406030204" pitchFamily="18" charset="0"/>
                          </a:rPr>
                        </m:ctrlPr>
                      </m:sSubPr>
                      <m:e>
                        <m:r>
                          <a:rPr lang="en-US" altLang="ja-JP" sz="2800" i="1">
                            <a:solidFill>
                              <a:prstClr val="black"/>
                            </a:solidFill>
                            <a:latin typeface="Cambria Math" panose="02040503050406030204" pitchFamily="18" charset="0"/>
                          </a:rPr>
                          <m:t>𝑆</m:t>
                        </m:r>
                      </m:e>
                      <m:sub>
                        <m:r>
                          <a:rPr lang="en-US" altLang="ja-JP" sz="2800" i="1">
                            <a:solidFill>
                              <a:prstClr val="black"/>
                            </a:solidFill>
                            <a:latin typeface="Cambria Math" panose="02040503050406030204" pitchFamily="18" charset="0"/>
                          </a:rPr>
                          <m:t>𝑛</m:t>
                        </m:r>
                      </m:sub>
                    </m:sSub>
                    <m:r>
                      <a:rPr lang="en-US" altLang="ja-JP" sz="2800" i="1">
                        <a:solidFill>
                          <a:prstClr val="black"/>
                        </a:solidFill>
                        <a:latin typeface="Cambria Math" panose="02040503050406030204" pitchFamily="18" charset="0"/>
                      </a:rPr>
                      <m:t>=0</m:t>
                    </m:r>
                  </m:oMath>
                </a14:m>
                <a:r>
                  <a:rPr lang="en-US" altLang="ja-JP" sz="2800" dirty="0" smtClean="0">
                    <a:solidFill>
                      <a:prstClr val="black"/>
                    </a:solidFill>
                  </a:rPr>
                  <a:t>.</a:t>
                </a:r>
                <a:endParaRPr lang="ja-JP" altLang="en-US" sz="2800" dirty="0">
                  <a:solidFill>
                    <a:prstClr val="black"/>
                  </a:solidFill>
                </a:endParaRPr>
              </a:p>
            </p:txBody>
          </p:sp>
        </mc:Choice>
        <mc:Fallback xmlns="">
          <p:sp>
            <p:nvSpPr>
              <p:cNvPr id="4" name="角丸四角形 3"/>
              <p:cNvSpPr>
                <a:spLocks noRot="1" noChangeAspect="1" noMove="1" noResize="1" noEditPoints="1" noAdjustHandles="1" noChangeArrowheads="1" noChangeShapeType="1" noTextEdit="1"/>
              </p:cNvSpPr>
              <p:nvPr/>
            </p:nvSpPr>
            <p:spPr>
              <a:xfrm>
                <a:off x="179512" y="1412776"/>
                <a:ext cx="5298237" cy="1098755"/>
              </a:xfrm>
              <a:prstGeom prst="roundRect">
                <a:avLst>
                  <a:gd name="adj" fmla="val 11729"/>
                </a:avLst>
              </a:prstGeom>
              <a:blipFill rotWithShape="0">
                <a:blip r:embed="rId3"/>
                <a:stretch>
                  <a:fillRect r="-1379" b="-8889"/>
                </a:stretch>
              </a:blipFill>
              <a:ln>
                <a:noFill/>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p:cNvSpPr txBox="1"/>
              <p:nvPr/>
            </p:nvSpPr>
            <p:spPr>
              <a:xfrm>
                <a:off x="5724128" y="1556790"/>
                <a:ext cx="3065455" cy="7822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2400" i="1" smtClean="0">
                          <a:solidFill>
                            <a:prstClr val="black"/>
                          </a:solidFill>
                          <a:latin typeface="Cambria Math" panose="02040503050406030204" pitchFamily="18" charset="0"/>
                        </a:rPr>
                        <m:t>ℋ</m:t>
                      </m:r>
                      <m:r>
                        <a:rPr lang="en-US" altLang="ja-JP" sz="2400" i="1" smtClean="0">
                          <a:solidFill>
                            <a:prstClr val="black"/>
                          </a:solidFill>
                          <a:latin typeface="Cambria Math" panose="02040503050406030204" pitchFamily="18" charset="0"/>
                        </a:rPr>
                        <m:t>≡</m:t>
                      </m:r>
                      <m:f>
                        <m:fPr>
                          <m:ctrlPr>
                            <a:rPr lang="en-US" altLang="ja-JP" sz="2400" i="1" smtClean="0">
                              <a:solidFill>
                                <a:prstClr val="black"/>
                              </a:solidFill>
                              <a:latin typeface="Cambria Math" panose="02040503050406030204" pitchFamily="18" charset="0"/>
                            </a:rPr>
                          </m:ctrlPr>
                        </m:fPr>
                        <m:num>
                          <m:sSub>
                            <m:sSubPr>
                              <m:ctrlPr>
                                <a:rPr lang="en-US" altLang="ja-JP" sz="2400" i="1" smtClean="0">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smtClean="0">
                                  <a:solidFill>
                                    <a:prstClr val="black"/>
                                  </a:solidFill>
                                  <a:latin typeface="Cambria Math" panose="02040503050406030204" pitchFamily="18" charset="0"/>
                                </a:rPr>
                                <m:t>abs</m:t>
                              </m:r>
                            </m:sub>
                          </m:sSub>
                          <m:r>
                            <a:rPr lang="en-US" altLang="ja-JP" sz="2400" i="1">
                              <a:solidFill>
                                <a:prstClr val="black"/>
                              </a:solidFill>
                              <a:latin typeface="Cambria Math" panose="02040503050406030204" pitchFamily="18" charset="0"/>
                            </a:rPr>
                            <m:t>(</m:t>
                          </m:r>
                          <m:r>
                            <a:rPr lang="en-US" altLang="ja-JP" sz="2400" i="1" smtClean="0">
                              <a:solidFill>
                                <a:prstClr val="black"/>
                              </a:solidFill>
                              <a:latin typeface="Cambria Math" panose="02040503050406030204" pitchFamily="18" charset="0"/>
                            </a:rPr>
                            <m:t>𝑎</m:t>
                          </m:r>
                          <m:r>
                            <a:rPr lang="en-US" altLang="ja-JP" sz="2400" i="1">
                              <a:solidFill>
                                <a:prstClr val="black"/>
                              </a:solidFill>
                              <a:latin typeface="Cambria Math" panose="02040503050406030204" pitchFamily="18" charset="0"/>
                            </a:rPr>
                            <m:t>)</m:t>
                          </m:r>
                          <m:r>
                            <a:rPr lang="en-US" altLang="ja-JP" sz="2400" i="1" smtClean="0">
                              <a:solidFill>
                                <a:prstClr val="black"/>
                              </a:solidFill>
                              <a:latin typeface="Cambria Math" panose="02040503050406030204" pitchFamily="18" charset="0"/>
                            </a:rPr>
                            <m:t>−</m:t>
                          </m:r>
                          <m:sSub>
                            <m:sSubPr>
                              <m:ctrlPr>
                                <a:rPr lang="en-US" altLang="ja-JP" sz="2400" i="1" smtClean="0">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abs</m:t>
                              </m:r>
                            </m:sub>
                          </m:sSub>
                          <m:d>
                            <m:dPr>
                              <m:ctrlPr>
                                <a:rPr lang="en-US" altLang="ja-JP" sz="2400" i="1" smtClean="0">
                                  <a:solidFill>
                                    <a:prstClr val="black"/>
                                  </a:solidFill>
                                  <a:latin typeface="Cambria Math" panose="02040503050406030204" pitchFamily="18" charset="0"/>
                                </a:rPr>
                              </m:ctrlPr>
                            </m:dPr>
                            <m:e>
                              <m:r>
                                <a:rPr lang="en-US" altLang="ja-JP" sz="2400" i="1" smtClean="0">
                                  <a:solidFill>
                                    <a:prstClr val="black"/>
                                  </a:solidFill>
                                  <a:latin typeface="Cambria Math" panose="02040503050406030204" pitchFamily="18" charset="0"/>
                                </a:rPr>
                                <m:t>𝑐</m:t>
                              </m:r>
                            </m:e>
                          </m:d>
                        </m:num>
                        <m:den>
                          <m:sSub>
                            <m:sSubPr>
                              <m:ctrlPr>
                                <a:rPr lang="en-US" altLang="ja-JP" sz="2400" i="1" smtClean="0">
                                  <a:solidFill>
                                    <a:prstClr val="black"/>
                                  </a:solidFill>
                                  <a:latin typeface="Cambria Math" panose="02040503050406030204" pitchFamily="18" charset="0"/>
                                </a:rPr>
                              </m:ctrlPr>
                            </m:sSubPr>
                            <m:e>
                              <m:r>
                                <a:rPr lang="en-US" altLang="ja-JP" sz="2400" i="1" smtClean="0">
                                  <a:solidFill>
                                    <a:prstClr val="black"/>
                                  </a:solidFill>
                                  <a:latin typeface="Cambria Math" panose="02040503050406030204" pitchFamily="18" charset="0"/>
                                </a:rPr>
                                <m:t>𝜎</m:t>
                              </m:r>
                            </m:e>
                            <m:sub>
                              <m:r>
                                <m:rPr>
                                  <m:sty m:val="p"/>
                                </m:rPr>
                                <a:rPr lang="en-US" altLang="ja-JP" sz="2400" smtClean="0">
                                  <a:solidFill>
                                    <a:prstClr val="black"/>
                                  </a:solidFill>
                                  <a:latin typeface="Cambria Math" panose="02040503050406030204" pitchFamily="18" charset="0"/>
                                </a:rPr>
                                <m:t>abs</m:t>
                              </m:r>
                            </m:sub>
                          </m:sSub>
                          <m:r>
                            <a:rPr lang="en-US" altLang="ja-JP" sz="2400" i="1" smtClean="0">
                              <a:solidFill>
                                <a:prstClr val="black"/>
                              </a:solidFill>
                              <a:latin typeface="Cambria Math" panose="02040503050406030204" pitchFamily="18" charset="0"/>
                            </a:rPr>
                            <m:t>(</m:t>
                          </m:r>
                          <m:r>
                            <a:rPr lang="en-US" altLang="ja-JP" sz="2400" i="1" smtClean="0">
                              <a:solidFill>
                                <a:prstClr val="black"/>
                              </a:solidFill>
                              <a:latin typeface="Cambria Math" panose="02040503050406030204" pitchFamily="18" charset="0"/>
                            </a:rPr>
                            <m:t>𝑛</m:t>
                          </m:r>
                          <m:r>
                            <a:rPr lang="en-US" altLang="ja-JP" sz="2400" i="1" smtClean="0">
                              <a:solidFill>
                                <a:prstClr val="black"/>
                              </a:solidFill>
                              <a:latin typeface="Cambria Math" panose="02040503050406030204" pitchFamily="18" charset="0"/>
                            </a:rPr>
                            <m:t>)</m:t>
                          </m:r>
                        </m:den>
                      </m:f>
                    </m:oMath>
                  </m:oMathPara>
                </a14:m>
                <a:endParaRPr lang="ja-JP" altLang="en-US" sz="2400" dirty="0">
                  <a:solidFill>
                    <a:prstClr val="black"/>
                  </a:solidFill>
                </a:endParaRPr>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5724128" y="1556790"/>
                <a:ext cx="3065455" cy="782265"/>
              </a:xfrm>
              <a:prstGeom prst="rect">
                <a:avLst/>
              </a:prstGeom>
              <a:blipFill rotWithShape="0">
                <a:blip r:embed="rId4"/>
                <a:stretch>
                  <a:fillRect/>
                </a:stretch>
              </a:blipFill>
            </p:spPr>
            <p:txBody>
              <a:bodyPr/>
              <a:lstStyle/>
              <a:p>
                <a:r>
                  <a:rPr lang="ja-JP" altLang="en-US">
                    <a:noFill/>
                  </a:rPr>
                  <a:t> </a:t>
                </a:r>
              </a:p>
            </p:txBody>
          </p:sp>
        </mc:Fallback>
      </mc:AlternateContent>
      <p:sp>
        <p:nvSpPr>
          <p:cNvPr id="6" name="テキスト ボックス 5"/>
          <p:cNvSpPr txBox="1"/>
          <p:nvPr/>
        </p:nvSpPr>
        <p:spPr>
          <a:xfrm>
            <a:off x="467544" y="908720"/>
            <a:ext cx="1231427" cy="461665"/>
          </a:xfrm>
          <a:prstGeom prst="rect">
            <a:avLst/>
          </a:prstGeom>
          <a:noFill/>
        </p:spPr>
        <p:txBody>
          <a:bodyPr wrap="none" rtlCol="0">
            <a:spAutoFit/>
          </a:bodyPr>
          <a:lstStyle/>
          <a:p>
            <a:r>
              <a:rPr lang="en-US" altLang="ja-JP" sz="2400" b="1" dirty="0" smtClean="0">
                <a:solidFill>
                  <a:prstClr val="black"/>
                </a:solidFill>
              </a:rPr>
              <a:t>Purpose</a:t>
            </a:r>
            <a:endParaRPr lang="ja-JP" altLang="en-US" sz="2400" b="1" dirty="0" smtClean="0">
              <a:solidFill>
                <a:prstClr val="black"/>
              </a:solidFill>
            </a:endParaRPr>
          </a:p>
        </p:txBody>
      </p:sp>
      <p:sp>
        <p:nvSpPr>
          <p:cNvPr id="7" name="テキスト ボックス 6"/>
          <p:cNvSpPr txBox="1"/>
          <p:nvPr/>
        </p:nvSpPr>
        <p:spPr>
          <a:xfrm>
            <a:off x="467544" y="2852936"/>
            <a:ext cx="3118931" cy="461665"/>
          </a:xfrm>
          <a:prstGeom prst="rect">
            <a:avLst/>
          </a:prstGeom>
          <a:noFill/>
        </p:spPr>
        <p:txBody>
          <a:bodyPr wrap="none" rtlCol="0">
            <a:spAutoFit/>
          </a:bodyPr>
          <a:lstStyle/>
          <a:p>
            <a:r>
              <a:rPr lang="en-US" altLang="ja-JP" sz="2400" b="1" dirty="0" smtClean="0">
                <a:solidFill>
                  <a:prstClr val="black"/>
                </a:solidFill>
              </a:rPr>
              <a:t>Method of the analysis</a:t>
            </a:r>
            <a:endParaRPr lang="ja-JP" altLang="en-US" sz="2400" b="1" dirty="0" smtClean="0">
              <a:solidFill>
                <a:prstClr val="black"/>
              </a:solidFill>
            </a:endParaRPr>
          </a:p>
        </p:txBody>
      </p:sp>
      <p:sp>
        <p:nvSpPr>
          <p:cNvPr id="8" name="テキスト ボックス 7"/>
          <p:cNvSpPr txBox="1"/>
          <p:nvPr/>
        </p:nvSpPr>
        <p:spPr>
          <a:xfrm>
            <a:off x="755576" y="4257262"/>
            <a:ext cx="1109599" cy="461665"/>
          </a:xfrm>
          <a:prstGeom prst="rect">
            <a:avLst/>
          </a:prstGeom>
          <a:noFill/>
        </p:spPr>
        <p:txBody>
          <a:bodyPr wrap="none" rtlCol="0">
            <a:spAutoFit/>
          </a:bodyPr>
          <a:lstStyle/>
          <a:p>
            <a:r>
              <a:rPr lang="en-US" altLang="ja-JP" sz="2400" dirty="0" smtClean="0">
                <a:solidFill>
                  <a:prstClr val="black"/>
                </a:solidFill>
              </a:rPr>
              <a:t>1</a:t>
            </a:r>
            <a:r>
              <a:rPr lang="en-US" altLang="ja-JP" sz="2400" i="1" dirty="0" smtClean="0">
                <a:solidFill>
                  <a:prstClr val="black"/>
                </a:solidFill>
              </a:rPr>
              <a:t>n </a:t>
            </a:r>
            <a:r>
              <a:rPr lang="en-US" altLang="ja-JP" sz="2400" dirty="0" smtClean="0">
                <a:solidFill>
                  <a:prstClr val="black"/>
                </a:solidFill>
              </a:rPr>
              <a:t>halo</a:t>
            </a:r>
            <a:endParaRPr lang="ja-JP" altLang="en-US" sz="2400" dirty="0" smtClean="0">
              <a:solidFill>
                <a:prstClr val="black"/>
              </a:solidFill>
            </a:endParaRPr>
          </a:p>
        </p:txBody>
      </p:sp>
      <p:sp>
        <p:nvSpPr>
          <p:cNvPr id="9" name="テキスト ボックス 8"/>
          <p:cNvSpPr txBox="1"/>
          <p:nvPr/>
        </p:nvSpPr>
        <p:spPr>
          <a:xfrm>
            <a:off x="3394440" y="4121957"/>
            <a:ext cx="2349939" cy="461665"/>
          </a:xfrm>
          <a:prstGeom prst="rect">
            <a:avLst/>
          </a:prstGeom>
          <a:noFill/>
        </p:spPr>
        <p:txBody>
          <a:bodyPr wrap="none" rtlCol="0">
            <a:spAutoFit/>
          </a:bodyPr>
          <a:lstStyle/>
          <a:p>
            <a:r>
              <a:rPr lang="en-US" altLang="ja-JP" sz="2400" baseline="30000" dirty="0" smtClean="0">
                <a:solidFill>
                  <a:srgbClr val="FF0000"/>
                </a:solidFill>
              </a:rPr>
              <a:t>11</a:t>
            </a:r>
            <a:r>
              <a:rPr lang="en-US" altLang="ja-JP" sz="2400" dirty="0" smtClean="0">
                <a:solidFill>
                  <a:srgbClr val="FF0000"/>
                </a:solidFill>
              </a:rPr>
              <a:t>Be, </a:t>
            </a:r>
            <a:r>
              <a:rPr lang="en-US" altLang="ja-JP" sz="2400" baseline="30000" dirty="0" smtClean="0">
                <a:solidFill>
                  <a:srgbClr val="FF0000"/>
                </a:solidFill>
              </a:rPr>
              <a:t>19</a:t>
            </a:r>
            <a:r>
              <a:rPr lang="en-US" altLang="ja-JP" sz="2400" dirty="0" smtClean="0">
                <a:solidFill>
                  <a:srgbClr val="FF0000"/>
                </a:solidFill>
              </a:rPr>
              <a:t>C (s-wave)</a:t>
            </a:r>
            <a:endParaRPr lang="ja-JP" altLang="en-US" sz="2400" dirty="0" smtClean="0">
              <a:solidFill>
                <a:srgbClr val="FF0000"/>
              </a:solidFill>
            </a:endParaRPr>
          </a:p>
        </p:txBody>
      </p:sp>
      <p:sp>
        <p:nvSpPr>
          <p:cNvPr id="10" name="テキスト ボックス 9"/>
          <p:cNvSpPr txBox="1"/>
          <p:nvPr/>
        </p:nvSpPr>
        <p:spPr>
          <a:xfrm>
            <a:off x="3394440" y="5009694"/>
            <a:ext cx="3523337" cy="461665"/>
          </a:xfrm>
          <a:prstGeom prst="rect">
            <a:avLst/>
          </a:prstGeom>
          <a:noFill/>
        </p:spPr>
        <p:txBody>
          <a:bodyPr wrap="none" rtlCol="0">
            <a:spAutoFit/>
          </a:bodyPr>
          <a:lstStyle/>
          <a:p>
            <a:r>
              <a:rPr lang="en-US" altLang="ja-JP" sz="2400" baseline="30000" dirty="0" smtClean="0">
                <a:solidFill>
                  <a:srgbClr val="006400"/>
                </a:solidFill>
              </a:rPr>
              <a:t>17</a:t>
            </a:r>
            <a:r>
              <a:rPr lang="en-US" altLang="ja-JP" sz="2400" dirty="0" smtClean="0">
                <a:solidFill>
                  <a:srgbClr val="006400"/>
                </a:solidFill>
              </a:rPr>
              <a:t>C (d-wave), Sn=0.73 MeV</a:t>
            </a:r>
            <a:endParaRPr lang="ja-JP" altLang="en-US" sz="2400" dirty="0" smtClean="0">
              <a:solidFill>
                <a:srgbClr val="006400"/>
              </a:solidFill>
            </a:endParaRPr>
          </a:p>
        </p:txBody>
      </p:sp>
      <p:sp>
        <p:nvSpPr>
          <p:cNvPr id="11" name="テキスト ボックス 10"/>
          <p:cNvSpPr txBox="1"/>
          <p:nvPr/>
        </p:nvSpPr>
        <p:spPr>
          <a:xfrm>
            <a:off x="755576" y="4980077"/>
            <a:ext cx="2372765" cy="461665"/>
          </a:xfrm>
          <a:prstGeom prst="rect">
            <a:avLst/>
          </a:prstGeom>
          <a:noFill/>
        </p:spPr>
        <p:txBody>
          <a:bodyPr wrap="none" rtlCol="0">
            <a:spAutoFit/>
          </a:bodyPr>
          <a:lstStyle/>
          <a:p>
            <a:r>
              <a:rPr lang="en-US" altLang="ja-JP" sz="2400" dirty="0" smtClean="0">
                <a:solidFill>
                  <a:prstClr val="black"/>
                </a:solidFill>
              </a:rPr>
              <a:t>Non-halo nucleus</a:t>
            </a:r>
            <a:endParaRPr lang="ja-JP" altLang="en-US" sz="2400" dirty="0" smtClean="0">
              <a:solidFill>
                <a:prstClr val="black"/>
              </a:solidFill>
            </a:endParaRPr>
          </a:p>
        </p:txBody>
      </p:sp>
      <p:sp>
        <p:nvSpPr>
          <p:cNvPr id="15" name="正方形/長方形 14"/>
          <p:cNvSpPr/>
          <p:nvPr/>
        </p:nvSpPr>
        <p:spPr>
          <a:xfrm>
            <a:off x="3394440" y="4505638"/>
            <a:ext cx="2667333" cy="461665"/>
          </a:xfrm>
          <a:prstGeom prst="rect">
            <a:avLst/>
          </a:prstGeom>
        </p:spPr>
        <p:txBody>
          <a:bodyPr wrap="none">
            <a:spAutoFit/>
          </a:bodyPr>
          <a:lstStyle/>
          <a:p>
            <a:r>
              <a:rPr lang="en-US" altLang="ja-JP" sz="2400" baseline="30000" dirty="0">
                <a:solidFill>
                  <a:srgbClr val="0000FF"/>
                </a:solidFill>
              </a:rPr>
              <a:t>31</a:t>
            </a:r>
            <a:r>
              <a:rPr lang="en-US" altLang="ja-JP" sz="2400" dirty="0">
                <a:solidFill>
                  <a:srgbClr val="0000FF"/>
                </a:solidFill>
              </a:rPr>
              <a:t>Ne, </a:t>
            </a:r>
            <a:r>
              <a:rPr lang="en-US" altLang="ja-JP" sz="2400" baseline="30000" dirty="0" smtClean="0">
                <a:solidFill>
                  <a:srgbClr val="0000FF"/>
                </a:solidFill>
              </a:rPr>
              <a:t>37</a:t>
            </a:r>
            <a:r>
              <a:rPr lang="en-US" altLang="ja-JP" sz="2400" dirty="0" smtClean="0">
                <a:solidFill>
                  <a:srgbClr val="0000FF"/>
                </a:solidFill>
              </a:rPr>
              <a:t>Mg (p-wave)</a:t>
            </a:r>
            <a:endParaRPr lang="ja-JP" altLang="en-US" sz="2400" dirty="0">
              <a:solidFill>
                <a:srgbClr val="0000FF"/>
              </a:solidFill>
            </a:endParaRPr>
          </a:p>
        </p:txBody>
      </p:sp>
      <mc:AlternateContent xmlns:mc="http://schemas.openxmlformats.org/markup-compatibility/2006" xmlns:a14="http://schemas.microsoft.com/office/drawing/2010/main">
        <mc:Choice Requires="a14">
          <p:sp>
            <p:nvSpPr>
              <p:cNvPr id="16" name="テキスト ボックス 15"/>
              <p:cNvSpPr txBox="1"/>
              <p:nvPr/>
            </p:nvSpPr>
            <p:spPr>
              <a:xfrm>
                <a:off x="467544" y="3272210"/>
                <a:ext cx="5256584" cy="830997"/>
              </a:xfrm>
              <a:prstGeom prst="rect">
                <a:avLst/>
              </a:prstGeom>
              <a:noFill/>
            </p:spPr>
            <p:txBody>
              <a:bodyPr wrap="square" rtlCol="0">
                <a:spAutoFit/>
              </a:bodyPr>
              <a:lstStyle/>
              <a:p>
                <a:r>
                  <a:rPr lang="en-US" altLang="ja-JP" sz="2400" dirty="0" smtClean="0">
                    <a:solidFill>
                      <a:prstClr val="black"/>
                    </a:solidFill>
                  </a:rPr>
                  <a:t>1. We extract </a:t>
                </a:r>
                <a14:m>
                  <m:oMath xmlns:m="http://schemas.openxmlformats.org/officeDocument/2006/math">
                    <m:r>
                      <a:rPr lang="en-US" altLang="ja-JP" sz="2400" i="1">
                        <a:solidFill>
                          <a:prstClr val="black"/>
                        </a:solidFill>
                        <a:latin typeface="Cambria Math" panose="02040503050406030204" pitchFamily="18" charset="0"/>
                      </a:rPr>
                      <m:t>ℋ</m:t>
                    </m:r>
                  </m:oMath>
                </a14:m>
                <a:r>
                  <a:rPr lang="en-US" altLang="ja-JP" sz="2400" dirty="0" smtClean="0">
                    <a:solidFill>
                      <a:prstClr val="black"/>
                    </a:solidFill>
                  </a:rPr>
                  <a:t> for </a:t>
                </a:r>
                <a:r>
                  <a:rPr lang="en-US" altLang="ja-JP" sz="2400" i="1" dirty="0" err="1" smtClean="0">
                    <a:solidFill>
                      <a:prstClr val="black"/>
                    </a:solidFill>
                  </a:rPr>
                  <a:t>c</a:t>
                </a:r>
                <a:r>
                  <a:rPr lang="en-US" altLang="ja-JP" sz="2400" dirty="0" err="1" smtClean="0">
                    <a:solidFill>
                      <a:prstClr val="black"/>
                    </a:solidFill>
                  </a:rPr>
                  <a:t>+</a:t>
                </a:r>
                <a:r>
                  <a:rPr lang="en-US" altLang="ja-JP" sz="2400" i="1" dirty="0" err="1" smtClean="0">
                    <a:solidFill>
                      <a:prstClr val="black"/>
                    </a:solidFill>
                  </a:rPr>
                  <a:t>n</a:t>
                </a:r>
                <a:r>
                  <a:rPr lang="en-US" altLang="ja-JP" sz="2400" dirty="0" smtClean="0">
                    <a:solidFill>
                      <a:prstClr val="black"/>
                    </a:solidFill>
                  </a:rPr>
                  <a:t> weakly-bound </a:t>
                </a:r>
              </a:p>
              <a:p>
                <a:r>
                  <a:rPr lang="en-US" altLang="ja-JP" sz="2400" dirty="0" smtClean="0">
                    <a:solidFill>
                      <a:prstClr val="black"/>
                    </a:solidFill>
                  </a:rPr>
                  <a:t>    nuclei from observables </a:t>
                </a:r>
                <a:r>
                  <a:rPr lang="en-US" altLang="ja-JP" sz="2400" dirty="0">
                    <a:solidFill>
                      <a:prstClr val="black"/>
                    </a:solidFill>
                  </a:rPr>
                  <a:t>(</a:t>
                </a:r>
                <a:r>
                  <a:rPr lang="en-US" altLang="ja-JP" sz="2400" dirty="0" err="1" smtClean="0">
                    <a:solidFill>
                      <a:prstClr val="black"/>
                    </a:solidFill>
                  </a:rPr>
                  <a:t>σ</a:t>
                </a:r>
                <a:r>
                  <a:rPr lang="en-US" altLang="ja-JP" sz="2400" baseline="-25000" dirty="0" err="1" smtClean="0">
                    <a:solidFill>
                      <a:prstClr val="black"/>
                    </a:solidFill>
                  </a:rPr>
                  <a:t>R</a:t>
                </a:r>
                <a:r>
                  <a:rPr lang="en-US" altLang="ja-JP" sz="2400" dirty="0">
                    <a:solidFill>
                      <a:prstClr val="black"/>
                    </a:solidFill>
                  </a:rPr>
                  <a:t> </a:t>
                </a:r>
                <a:r>
                  <a:rPr lang="en-US" altLang="ja-JP" sz="2400" dirty="0" smtClean="0">
                    <a:solidFill>
                      <a:prstClr val="black"/>
                    </a:solidFill>
                  </a:rPr>
                  <a:t>or </a:t>
                </a:r>
                <a:r>
                  <a:rPr lang="en-US" altLang="ja-JP" sz="2400" dirty="0" err="1" smtClean="0">
                    <a:solidFill>
                      <a:prstClr val="black"/>
                    </a:solidFill>
                  </a:rPr>
                  <a:t>σ</a:t>
                </a:r>
                <a:r>
                  <a:rPr lang="en-US" altLang="ja-JP" sz="2400" baseline="-25000" dirty="0" err="1" smtClean="0">
                    <a:solidFill>
                      <a:prstClr val="black"/>
                    </a:solidFill>
                  </a:rPr>
                  <a:t>I</a:t>
                </a:r>
                <a:r>
                  <a:rPr lang="en-US" altLang="ja-JP" sz="2400" dirty="0" smtClean="0">
                    <a:solidFill>
                      <a:prstClr val="black"/>
                    </a:solidFill>
                  </a:rPr>
                  <a:t>).</a:t>
                </a:r>
                <a:endParaRPr lang="ja-JP" altLang="en-US" sz="2400" dirty="0" smtClean="0">
                  <a:solidFill>
                    <a:prstClr val="black"/>
                  </a:solidFill>
                </a:endParaRPr>
              </a:p>
            </p:txBody>
          </p:sp>
        </mc:Choice>
        <mc:Fallback xmlns="">
          <p:sp>
            <p:nvSpPr>
              <p:cNvPr id="16" name="テキスト ボックス 15"/>
              <p:cNvSpPr txBox="1">
                <a:spLocks noRot="1" noChangeAspect="1" noMove="1" noResize="1" noEditPoints="1" noAdjustHandles="1" noChangeArrowheads="1" noChangeShapeType="1" noTextEdit="1"/>
              </p:cNvSpPr>
              <p:nvPr/>
            </p:nvSpPr>
            <p:spPr>
              <a:xfrm>
                <a:off x="467544" y="3272210"/>
                <a:ext cx="5256584" cy="830997"/>
              </a:xfrm>
              <a:prstGeom prst="rect">
                <a:avLst/>
              </a:prstGeom>
              <a:blipFill rotWithShape="0">
                <a:blip r:embed="rId5"/>
                <a:stretch>
                  <a:fillRect l="-1856" t="-5882" b="-1617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p:cNvSpPr txBox="1"/>
              <p:nvPr/>
            </p:nvSpPr>
            <p:spPr>
              <a:xfrm>
                <a:off x="467544" y="5644992"/>
                <a:ext cx="6636192" cy="830997"/>
              </a:xfrm>
              <a:prstGeom prst="rect">
                <a:avLst/>
              </a:prstGeom>
              <a:noFill/>
            </p:spPr>
            <p:txBody>
              <a:bodyPr wrap="square" rtlCol="0">
                <a:spAutoFit/>
              </a:bodyPr>
              <a:lstStyle/>
              <a:p>
                <a:r>
                  <a:rPr lang="en-US" altLang="ja-JP" sz="2400" dirty="0" smtClean="0">
                    <a:solidFill>
                      <a:prstClr val="black"/>
                    </a:solidFill>
                  </a:rPr>
                  <a:t>2. We extrapolate </a:t>
                </a:r>
                <a14:m>
                  <m:oMath xmlns:m="http://schemas.openxmlformats.org/officeDocument/2006/math">
                    <m:r>
                      <a:rPr lang="en-US" altLang="ja-JP" sz="2400" i="1">
                        <a:solidFill>
                          <a:prstClr val="black"/>
                        </a:solidFill>
                        <a:latin typeface="Cambria Math" panose="02040503050406030204" pitchFamily="18" charset="0"/>
                      </a:rPr>
                      <m:t>ℋ</m:t>
                    </m:r>
                  </m:oMath>
                </a14:m>
                <a:r>
                  <a:rPr lang="en-US" altLang="ja-JP" sz="2400" dirty="0" smtClean="0">
                    <a:solidFill>
                      <a:prstClr val="black"/>
                    </a:solidFill>
                  </a:rPr>
                  <a:t> to the </a:t>
                </a:r>
                <a14:m>
                  <m:oMath xmlns:m="http://schemas.openxmlformats.org/officeDocument/2006/math">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𝑆</m:t>
                        </m:r>
                      </m:e>
                      <m:sub>
                        <m:r>
                          <a:rPr lang="en-US" altLang="ja-JP" sz="2400" i="1">
                            <a:solidFill>
                              <a:prstClr val="black"/>
                            </a:solidFill>
                            <a:latin typeface="Cambria Math" panose="02040503050406030204" pitchFamily="18" charset="0"/>
                          </a:rPr>
                          <m:t>𝑛</m:t>
                        </m:r>
                      </m:sub>
                    </m:sSub>
                    <m:r>
                      <a:rPr lang="en-US" altLang="ja-JP" sz="2400" i="1">
                        <a:solidFill>
                          <a:prstClr val="black"/>
                        </a:solidFill>
                        <a:latin typeface="Cambria Math" panose="02040503050406030204" pitchFamily="18" charset="0"/>
                      </a:rPr>
                      <m:t>=0</m:t>
                    </m:r>
                  </m:oMath>
                </a14:m>
                <a:r>
                  <a:rPr lang="en-US" altLang="ja-JP" sz="2400" dirty="0" smtClean="0">
                    <a:solidFill>
                      <a:prstClr val="black"/>
                    </a:solidFill>
                  </a:rPr>
                  <a:t> limit with</a:t>
                </a:r>
              </a:p>
              <a:p>
                <a:r>
                  <a:rPr lang="en-US" altLang="ja-JP" sz="2400" dirty="0">
                    <a:solidFill>
                      <a:prstClr val="black"/>
                    </a:solidFill>
                  </a:rPr>
                  <a:t> </a:t>
                </a:r>
                <a:r>
                  <a:rPr lang="en-US" altLang="ja-JP" sz="2400" dirty="0" smtClean="0">
                    <a:solidFill>
                      <a:prstClr val="black"/>
                    </a:solidFill>
                  </a:rPr>
                  <a:t>   model calculations and investigate the properties.</a:t>
                </a:r>
                <a:endParaRPr lang="ja-JP" altLang="en-US" sz="2400" dirty="0" smtClean="0">
                  <a:solidFill>
                    <a:prstClr val="black"/>
                  </a:solidFill>
                </a:endParaRPr>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467544" y="5644992"/>
                <a:ext cx="6636192" cy="830997"/>
              </a:xfrm>
              <a:prstGeom prst="rect">
                <a:avLst/>
              </a:prstGeom>
              <a:blipFill rotWithShape="0">
                <a:blip r:embed="rId6"/>
                <a:stretch>
                  <a:fillRect l="-1471" t="-5882" r="-919" b="-16176"/>
                </a:stretch>
              </a:blipFill>
            </p:spPr>
            <p:txBody>
              <a:bodyPr/>
              <a:lstStyle/>
              <a:p>
                <a:r>
                  <a:rPr lang="ja-JP" altLang="en-US">
                    <a:noFill/>
                  </a:rPr>
                  <a:t> </a:t>
                </a:r>
              </a:p>
            </p:txBody>
          </p:sp>
        </mc:Fallback>
      </mc:AlternateContent>
      <p:sp>
        <p:nvSpPr>
          <p:cNvPr id="18" name="テキスト ボックス 17"/>
          <p:cNvSpPr txBox="1"/>
          <p:nvPr/>
        </p:nvSpPr>
        <p:spPr>
          <a:xfrm>
            <a:off x="-1404664" y="2401250"/>
            <a:ext cx="856325" cy="830997"/>
          </a:xfrm>
          <a:prstGeom prst="rect">
            <a:avLst/>
          </a:prstGeom>
          <a:noFill/>
        </p:spPr>
        <p:txBody>
          <a:bodyPr wrap="none" rtlCol="0">
            <a:spAutoFit/>
          </a:bodyPr>
          <a:lstStyle/>
          <a:p>
            <a:r>
              <a:rPr lang="en-US" altLang="ja-JP" sz="2400" dirty="0" smtClean="0"/>
              <a:t>1’20”</a:t>
            </a:r>
          </a:p>
          <a:p>
            <a:r>
              <a:rPr lang="en-US" altLang="ja-JP" sz="2400" dirty="0" smtClean="0"/>
              <a:t>3’10”</a:t>
            </a:r>
            <a:endParaRPr lang="en-US" altLang="ja-JP" sz="2400" dirty="0"/>
          </a:p>
        </p:txBody>
      </p:sp>
      <p:pic>
        <p:nvPicPr>
          <p:cNvPr id="2" name="図 1"/>
          <p:cNvPicPr>
            <a:picLocks noChangeAspect="1"/>
          </p:cNvPicPr>
          <p:nvPr/>
        </p:nvPicPr>
        <p:blipFill>
          <a:blip r:embed="rId7"/>
          <a:stretch>
            <a:fillRect/>
          </a:stretch>
        </p:blipFill>
        <p:spPr>
          <a:xfrm>
            <a:off x="6311157" y="2480019"/>
            <a:ext cx="2817743" cy="2817743"/>
          </a:xfrm>
          <a:prstGeom prst="rect">
            <a:avLst/>
          </a:prstGeom>
        </p:spPr>
      </p:pic>
      <p:sp>
        <p:nvSpPr>
          <p:cNvPr id="13" name="テキスト ボックス 12"/>
          <p:cNvSpPr txBox="1"/>
          <p:nvPr/>
        </p:nvSpPr>
        <p:spPr>
          <a:xfrm>
            <a:off x="7103736" y="4836097"/>
            <a:ext cx="1112805" cy="461665"/>
          </a:xfrm>
          <a:prstGeom prst="rect">
            <a:avLst/>
          </a:prstGeom>
          <a:noFill/>
        </p:spPr>
        <p:txBody>
          <a:bodyPr wrap="none" rtlCol="0">
            <a:spAutoFit/>
          </a:bodyPr>
          <a:lstStyle/>
          <a:p>
            <a:r>
              <a:rPr kumimoji="1" lang="en-US" altLang="ja-JP" sz="2400" dirty="0" smtClean="0"/>
              <a:t>1</a:t>
            </a:r>
            <a:r>
              <a:rPr kumimoji="1" lang="en-US" altLang="ja-JP" sz="2400" i="1" dirty="0" smtClean="0"/>
              <a:t>n</a:t>
            </a:r>
            <a:r>
              <a:rPr kumimoji="1" lang="en-US" altLang="ja-JP" sz="2400" dirty="0" smtClean="0"/>
              <a:t> halo</a:t>
            </a:r>
            <a:endParaRPr kumimoji="1" lang="ja-JP" altLang="en-US" sz="2400" dirty="0" smtClean="0"/>
          </a:p>
        </p:txBody>
      </p:sp>
      <p:sp>
        <p:nvSpPr>
          <p:cNvPr id="19" name="テキスト ボックス 18"/>
          <p:cNvSpPr txBox="1"/>
          <p:nvPr/>
        </p:nvSpPr>
        <p:spPr>
          <a:xfrm>
            <a:off x="-2100953" y="4131899"/>
            <a:ext cx="856325" cy="830997"/>
          </a:xfrm>
          <a:prstGeom prst="rect">
            <a:avLst/>
          </a:prstGeom>
          <a:noFill/>
        </p:spPr>
        <p:txBody>
          <a:bodyPr wrap="none" rtlCol="0">
            <a:spAutoFit/>
          </a:bodyPr>
          <a:lstStyle/>
          <a:p>
            <a:r>
              <a:rPr lang="en-US" altLang="ja-JP" sz="2400" dirty="0" smtClean="0"/>
              <a:t>1’00”</a:t>
            </a:r>
          </a:p>
          <a:p>
            <a:r>
              <a:rPr lang="en-US" altLang="ja-JP" sz="2400" dirty="0" smtClean="0"/>
              <a:t>2’00”</a:t>
            </a:r>
            <a:endParaRPr lang="en-US" altLang="ja-JP" sz="2400" dirty="0"/>
          </a:p>
        </p:txBody>
      </p:sp>
    </p:spTree>
    <p:extLst>
      <p:ext uri="{BB962C8B-B14F-4D97-AF65-F5344CB8AC3E}">
        <p14:creationId xmlns:p14="http://schemas.microsoft.com/office/powerpoint/2010/main" val="1825753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テキスト ボックス 2"/>
              <p:cNvSpPr txBox="1"/>
              <p:nvPr/>
            </p:nvSpPr>
            <p:spPr>
              <a:xfrm>
                <a:off x="252271" y="48782"/>
                <a:ext cx="4925836" cy="769441"/>
              </a:xfrm>
              <a:prstGeom prst="rect">
                <a:avLst/>
              </a:prstGeom>
              <a:noFill/>
            </p:spPr>
            <p:txBody>
              <a:bodyPr wrap="none" rtlCol="0">
                <a:spAutoFit/>
              </a:bodyPr>
              <a:lstStyle/>
              <a:p>
                <a:r>
                  <a:rPr lang="en-US" altLang="ja-JP" sz="4400" dirty="0" smtClean="0">
                    <a:solidFill>
                      <a:schemeClr val="bg1"/>
                    </a:solidFill>
                  </a:rPr>
                  <a:t>Empirical</a:t>
                </a:r>
                <a:r>
                  <a:rPr lang="ja-JP" altLang="en-US" sz="4400" dirty="0" smtClean="0">
                    <a:solidFill>
                      <a:schemeClr val="bg1"/>
                    </a:solidFill>
                  </a:rPr>
                  <a:t> </a:t>
                </a:r>
                <a:r>
                  <a:rPr lang="en-US" altLang="ja-JP" sz="4400" dirty="0" smtClean="0">
                    <a:solidFill>
                      <a:schemeClr val="bg1"/>
                    </a:solidFill>
                  </a:rPr>
                  <a:t>value of </a:t>
                </a:r>
                <a14:m>
                  <m:oMath xmlns:m="http://schemas.openxmlformats.org/officeDocument/2006/math">
                    <m:r>
                      <a:rPr lang="en-US" altLang="ja-JP" sz="4400" i="1">
                        <a:solidFill>
                          <a:schemeClr val="bg1"/>
                        </a:solidFill>
                        <a:latin typeface="Cambria Math" panose="02040503050406030204" pitchFamily="18" charset="0"/>
                      </a:rPr>
                      <m:t>ℋ</m:t>
                    </m:r>
                  </m:oMath>
                </a14:m>
                <a:endParaRPr lang="en-US" altLang="ja-JP" sz="4400" baseline="-25000" dirty="0">
                  <a:solidFill>
                    <a:schemeClr val="bg1"/>
                  </a:solidFill>
                </a:endParaRPr>
              </a:p>
            </p:txBody>
          </p:sp>
        </mc:Choice>
        <mc:Fallback xmlns="">
          <p:sp>
            <p:nvSpPr>
              <p:cNvPr id="3" name="テキスト ボックス 2"/>
              <p:cNvSpPr txBox="1">
                <a:spLocks noRot="1" noChangeAspect="1" noMove="1" noResize="1" noEditPoints="1" noAdjustHandles="1" noChangeArrowheads="1" noChangeShapeType="1" noTextEdit="1"/>
              </p:cNvSpPr>
              <p:nvPr/>
            </p:nvSpPr>
            <p:spPr>
              <a:xfrm>
                <a:off x="252271" y="48782"/>
                <a:ext cx="4925836" cy="769441"/>
              </a:xfrm>
              <a:prstGeom prst="rect">
                <a:avLst/>
              </a:prstGeom>
              <a:blipFill rotWithShape="0">
                <a:blip r:embed="rId3"/>
                <a:stretch>
                  <a:fillRect l="-4950" t="-15873" b="-3730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p:cNvSpPr txBox="1"/>
              <p:nvPr/>
            </p:nvSpPr>
            <p:spPr>
              <a:xfrm>
                <a:off x="252270" y="958381"/>
                <a:ext cx="6623985" cy="830997"/>
              </a:xfrm>
              <a:prstGeom prst="rect">
                <a:avLst/>
              </a:prstGeom>
              <a:noFill/>
            </p:spPr>
            <p:txBody>
              <a:bodyPr wrap="square" rtlCol="0">
                <a:spAutoFit/>
              </a:bodyPr>
              <a:lstStyle/>
              <a:p>
                <a:r>
                  <a:rPr lang="en-US" altLang="ja-JP" sz="2400" dirty="0" smtClean="0">
                    <a:solidFill>
                      <a:prstClr val="black"/>
                    </a:solidFill>
                  </a:rPr>
                  <a:t>In order to extrapolate </a:t>
                </a:r>
                <a14:m>
                  <m:oMath xmlns:m="http://schemas.openxmlformats.org/officeDocument/2006/math">
                    <m:r>
                      <a:rPr lang="en-US" altLang="ja-JP" sz="2400" i="1">
                        <a:latin typeface="Cambria Math" panose="02040503050406030204" pitchFamily="18" charset="0"/>
                      </a:rPr>
                      <m:t>ℋ</m:t>
                    </m:r>
                  </m:oMath>
                </a14:m>
                <a:r>
                  <a:rPr lang="en-US" altLang="ja-JP" sz="2400" dirty="0" smtClean="0">
                    <a:solidFill>
                      <a:prstClr val="black"/>
                    </a:solidFill>
                  </a:rPr>
                  <a:t>, we consider high-energy nucleus-nucleus scattering </a:t>
                </a:r>
                <a:r>
                  <a:rPr lang="ja-JP" altLang="en-US" sz="2400" dirty="0" smtClean="0">
                    <a:solidFill>
                      <a:prstClr val="black"/>
                    </a:solidFill>
                  </a:rPr>
                  <a:t>（</a:t>
                </a:r>
                <a:r>
                  <a:rPr lang="en-US" altLang="ja-JP" sz="2400" dirty="0">
                    <a:solidFill>
                      <a:prstClr val="black"/>
                    </a:solidFill>
                  </a:rPr>
                  <a:t>240, </a:t>
                </a:r>
                <a:r>
                  <a:rPr lang="en-US" altLang="ja-JP" sz="2400" dirty="0" smtClean="0">
                    <a:solidFill>
                      <a:prstClr val="black"/>
                    </a:solidFill>
                  </a:rPr>
                  <a:t>900 MeV/</a:t>
                </a:r>
                <a:r>
                  <a:rPr lang="en-US" altLang="ja-JP" sz="2400" dirty="0" err="1" smtClean="0">
                    <a:solidFill>
                      <a:prstClr val="black"/>
                    </a:solidFill>
                  </a:rPr>
                  <a:t>nucl</a:t>
                </a:r>
                <a:r>
                  <a:rPr lang="en-US" altLang="ja-JP" sz="2400" dirty="0">
                    <a:solidFill>
                      <a:prstClr val="black"/>
                    </a:solidFill>
                  </a:rPr>
                  <a:t>.</a:t>
                </a:r>
                <a:r>
                  <a:rPr lang="ja-JP" altLang="en-US" sz="2400" dirty="0">
                    <a:solidFill>
                      <a:prstClr val="black"/>
                    </a:solidFill>
                  </a:rPr>
                  <a:t>）</a:t>
                </a:r>
                <a:r>
                  <a:rPr lang="en-US" altLang="ja-JP" sz="2400" dirty="0" smtClean="0">
                    <a:solidFill>
                      <a:schemeClr val="tx1"/>
                    </a:solidFill>
                  </a:rPr>
                  <a:t>.</a:t>
                </a:r>
                <a:endParaRPr lang="en-US" altLang="ja-JP" sz="2400" dirty="0">
                  <a:solidFill>
                    <a:schemeClr val="bg1"/>
                  </a:solidFill>
                </a:endParaRPr>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252270" y="958381"/>
                <a:ext cx="6623985" cy="830997"/>
              </a:xfrm>
              <a:prstGeom prst="rect">
                <a:avLst/>
              </a:prstGeom>
              <a:blipFill rotWithShape="0">
                <a:blip r:embed="rId4"/>
                <a:stretch>
                  <a:fillRect l="-1380" t="-5839" r="-920" b="-16058"/>
                </a:stretch>
              </a:blipFill>
            </p:spPr>
            <p:txBody>
              <a:bodyPr/>
              <a:lstStyle/>
              <a:p>
                <a:r>
                  <a:rPr lang="ja-JP" altLang="en-US">
                    <a:noFill/>
                  </a:rPr>
                  <a:t> </a:t>
                </a:r>
              </a:p>
            </p:txBody>
          </p:sp>
        </mc:Fallback>
      </mc:AlternateContent>
      <p:sp>
        <p:nvSpPr>
          <p:cNvPr id="6" name="正方形/長方形 5"/>
          <p:cNvSpPr/>
          <p:nvPr/>
        </p:nvSpPr>
        <p:spPr>
          <a:xfrm>
            <a:off x="4707895" y="5387395"/>
            <a:ext cx="4328601" cy="954107"/>
          </a:xfrm>
          <a:prstGeom prst="rect">
            <a:avLst/>
          </a:prstGeom>
        </p:spPr>
        <p:txBody>
          <a:bodyPr wrap="square">
            <a:spAutoFit/>
          </a:bodyPr>
          <a:lstStyle/>
          <a:p>
            <a:r>
              <a:rPr lang="it-IT" altLang="ja-JP" sz="1400" i="1" dirty="0" smtClean="0">
                <a:solidFill>
                  <a:prstClr val="black"/>
                </a:solidFill>
                <a:latin typeface="Times New Roman" panose="02020603050405020304" pitchFamily="18" charset="0"/>
                <a:cs typeface="Times New Roman" panose="02020603050405020304" pitchFamily="18" charset="0"/>
              </a:rPr>
              <a:t>Experimental data on S</a:t>
            </a:r>
            <a:r>
              <a:rPr lang="it-IT" altLang="ja-JP" sz="1400" i="1" baseline="-25000" dirty="0" smtClean="0">
                <a:solidFill>
                  <a:prstClr val="black"/>
                </a:solidFill>
                <a:latin typeface="Times New Roman" panose="02020603050405020304" pitchFamily="18" charset="0"/>
                <a:cs typeface="Times New Roman" panose="02020603050405020304" pitchFamily="18" charset="0"/>
              </a:rPr>
              <a:t>n</a:t>
            </a:r>
            <a:endParaRPr lang="it-IT" altLang="ja-JP" sz="1400" i="1" dirty="0" smtClean="0">
              <a:solidFill>
                <a:prstClr val="black"/>
              </a:solidFill>
              <a:latin typeface="Times New Roman" panose="02020603050405020304" pitchFamily="18" charset="0"/>
              <a:cs typeface="Times New Roman" panose="02020603050405020304" pitchFamily="18" charset="0"/>
            </a:endParaRPr>
          </a:p>
          <a:p>
            <a:r>
              <a:rPr lang="it-IT" altLang="ja-JP" sz="1400" i="1" dirty="0" smtClean="0">
                <a:solidFill>
                  <a:prstClr val="black"/>
                </a:solidFill>
                <a:latin typeface="Times New Roman" panose="02020603050405020304" pitchFamily="18" charset="0"/>
                <a:cs typeface="Times New Roman" panose="02020603050405020304" pitchFamily="18" charset="0"/>
              </a:rPr>
              <a:t>G</a:t>
            </a:r>
            <a:r>
              <a:rPr lang="it-IT" altLang="ja-JP" sz="1400" i="1" dirty="0">
                <a:solidFill>
                  <a:prstClr val="black"/>
                </a:solidFill>
                <a:latin typeface="Times New Roman" panose="02020603050405020304" pitchFamily="18" charset="0"/>
                <a:cs typeface="Times New Roman" panose="02020603050405020304" pitchFamily="18" charset="0"/>
              </a:rPr>
              <a:t>. Audi et al., Nucl. Phys. A 729, 337 (2003).</a:t>
            </a:r>
            <a:endParaRPr lang="en-US" altLang="ja-JP" sz="1400" i="1" dirty="0" smtClean="0">
              <a:solidFill>
                <a:prstClr val="black"/>
              </a:solidFill>
              <a:latin typeface="Times New Roman" panose="02020603050405020304" pitchFamily="18" charset="0"/>
              <a:cs typeface="Times New Roman" panose="02020603050405020304" pitchFamily="18" charset="0"/>
            </a:endParaRPr>
          </a:p>
          <a:p>
            <a:r>
              <a:rPr lang="en-US" altLang="ja-JP" sz="1400" i="1" dirty="0" smtClean="0">
                <a:solidFill>
                  <a:prstClr val="black"/>
                </a:solidFill>
                <a:latin typeface="Times New Roman" panose="02020603050405020304" pitchFamily="18" charset="0"/>
                <a:cs typeface="Times New Roman" panose="02020603050405020304" pitchFamily="18" charset="0"/>
              </a:rPr>
              <a:t>T</a:t>
            </a:r>
            <a:r>
              <a:rPr lang="en-US" altLang="ja-JP" sz="1400" i="1" dirty="0">
                <a:solidFill>
                  <a:prstClr val="black"/>
                </a:solidFill>
                <a:latin typeface="Times New Roman" panose="02020603050405020304" pitchFamily="18" charset="0"/>
                <a:cs typeface="Times New Roman" panose="02020603050405020304" pitchFamily="18" charset="0"/>
              </a:rPr>
              <a:t>. Nakamura et al., Phys. Rev. Lett. 112, 142501 (2014).</a:t>
            </a:r>
          </a:p>
          <a:p>
            <a:r>
              <a:rPr lang="en-US" altLang="ja-JP" sz="1400" i="1" dirty="0" smtClean="0">
                <a:solidFill>
                  <a:prstClr val="black"/>
                </a:solidFill>
                <a:latin typeface="Times New Roman" panose="02020603050405020304" pitchFamily="18" charset="0"/>
                <a:cs typeface="Times New Roman" panose="02020603050405020304" pitchFamily="18" charset="0"/>
              </a:rPr>
              <a:t>N</a:t>
            </a:r>
            <a:r>
              <a:rPr lang="en-US" altLang="ja-JP" sz="1400" i="1" dirty="0">
                <a:solidFill>
                  <a:prstClr val="black"/>
                </a:solidFill>
                <a:latin typeface="Times New Roman" panose="02020603050405020304" pitchFamily="18" charset="0"/>
                <a:cs typeface="Times New Roman" panose="02020603050405020304" pitchFamily="18" charset="0"/>
              </a:rPr>
              <a:t>. Kobayashi et al., Phys. Rev. Lett. 112, 242501 (2014</a:t>
            </a:r>
            <a:r>
              <a:rPr lang="en-US" altLang="ja-JP" sz="1400" i="1" dirty="0" smtClean="0">
                <a:solidFill>
                  <a:prstClr val="black"/>
                </a:solidFill>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7" name="正方形/長方形 6"/>
              <p:cNvSpPr/>
              <p:nvPr/>
            </p:nvSpPr>
            <p:spPr>
              <a:xfrm>
                <a:off x="109759" y="3041559"/>
                <a:ext cx="2133789" cy="400110"/>
              </a:xfrm>
              <a:prstGeom prst="rect">
                <a:avLst/>
              </a:prstGeom>
            </p:spPr>
            <p:txBody>
              <a:bodyPr wrap="none">
                <a:spAutoFit/>
              </a:bodyPr>
              <a:lstStyle/>
              <a:p>
                <a:pPr marL="342900" indent="-342900">
                  <a:buFont typeface="Wingdings" panose="05000000000000000000" pitchFamily="2" charset="2"/>
                  <a:buChar char="ü"/>
                </a:pPr>
                <a14:m>
                  <m:oMath xmlns:m="http://schemas.openxmlformats.org/officeDocument/2006/math">
                    <m:sSub>
                      <m:sSubPr>
                        <m:ctrlPr>
                          <a:rPr lang="en-US" altLang="ja-JP" sz="2000" i="1" smtClean="0">
                            <a:solidFill>
                              <a:prstClr val="black"/>
                            </a:solidFill>
                            <a:latin typeface="Cambria Math" panose="02040503050406030204" pitchFamily="18" charset="0"/>
                          </a:rPr>
                        </m:ctrlPr>
                      </m:sSubPr>
                      <m:e>
                        <m:r>
                          <a:rPr lang="en-US" altLang="ja-JP" sz="2000" i="1">
                            <a:solidFill>
                              <a:prstClr val="black"/>
                            </a:solidFill>
                            <a:latin typeface="Cambria Math" panose="02040503050406030204" pitchFamily="18" charset="0"/>
                          </a:rPr>
                          <m:t>𝜎</m:t>
                        </m:r>
                      </m:e>
                      <m:sub>
                        <m:r>
                          <m:rPr>
                            <m:sty m:val="p"/>
                          </m:rPr>
                          <a:rPr lang="en-US" altLang="ja-JP" sz="2000">
                            <a:solidFill>
                              <a:prstClr val="black"/>
                            </a:solidFill>
                            <a:latin typeface="Cambria Math" panose="02040503050406030204" pitchFamily="18" charset="0"/>
                          </a:rPr>
                          <m:t>abs</m:t>
                        </m:r>
                      </m:sub>
                    </m:sSub>
                    <m:r>
                      <a:rPr lang="en-US" altLang="ja-JP" sz="2000" i="1" smtClean="0">
                        <a:solidFill>
                          <a:prstClr val="black"/>
                        </a:solidFill>
                        <a:latin typeface="Cambria Math" panose="02040503050406030204" pitchFamily="18" charset="0"/>
                      </a:rPr>
                      <m:t>≈</m:t>
                    </m:r>
                    <m:sSub>
                      <m:sSubPr>
                        <m:ctrlPr>
                          <a:rPr lang="en-US" altLang="ja-JP" sz="2000" i="1">
                            <a:solidFill>
                              <a:prstClr val="black"/>
                            </a:solidFill>
                            <a:latin typeface="Cambria Math" panose="02040503050406030204" pitchFamily="18" charset="0"/>
                          </a:rPr>
                        </m:ctrlPr>
                      </m:sSubPr>
                      <m:e>
                        <m:r>
                          <a:rPr lang="en-US" altLang="ja-JP" sz="2000" i="1">
                            <a:solidFill>
                              <a:prstClr val="black"/>
                            </a:solidFill>
                            <a:latin typeface="Cambria Math" panose="02040503050406030204" pitchFamily="18" charset="0"/>
                          </a:rPr>
                          <m:t>𝜎</m:t>
                        </m:r>
                      </m:e>
                      <m:sub>
                        <m:r>
                          <m:rPr>
                            <m:sty m:val="p"/>
                          </m:rPr>
                          <a:rPr lang="en-US" altLang="ja-JP" sz="2000" smtClean="0">
                            <a:solidFill>
                              <a:prstClr val="black"/>
                            </a:solidFill>
                            <a:latin typeface="Cambria Math" panose="02040503050406030204" pitchFamily="18" charset="0"/>
                          </a:rPr>
                          <m:t>R</m:t>
                        </m:r>
                      </m:sub>
                    </m:sSub>
                    <m:r>
                      <a:rPr lang="en-US" altLang="ja-JP" sz="2000" i="1">
                        <a:solidFill>
                          <a:prstClr val="black"/>
                        </a:solidFill>
                        <a:latin typeface="Cambria Math" panose="02040503050406030204" pitchFamily="18" charset="0"/>
                      </a:rPr>
                      <m:t>≈</m:t>
                    </m:r>
                    <m:sSub>
                      <m:sSubPr>
                        <m:ctrlPr>
                          <a:rPr lang="en-US" altLang="ja-JP" sz="2000" i="1">
                            <a:solidFill>
                              <a:prstClr val="black"/>
                            </a:solidFill>
                            <a:latin typeface="Cambria Math" panose="02040503050406030204" pitchFamily="18" charset="0"/>
                          </a:rPr>
                        </m:ctrlPr>
                      </m:sSubPr>
                      <m:e>
                        <m:r>
                          <a:rPr lang="en-US" altLang="ja-JP" sz="2000" i="1">
                            <a:solidFill>
                              <a:prstClr val="black"/>
                            </a:solidFill>
                            <a:latin typeface="Cambria Math" panose="02040503050406030204" pitchFamily="18" charset="0"/>
                          </a:rPr>
                          <m:t>𝜎</m:t>
                        </m:r>
                      </m:e>
                      <m:sub>
                        <m:r>
                          <m:rPr>
                            <m:sty m:val="p"/>
                          </m:rPr>
                          <a:rPr lang="en-US" altLang="ja-JP" sz="2000" i="1">
                            <a:solidFill>
                              <a:prstClr val="black"/>
                            </a:solidFill>
                            <a:latin typeface="Cambria Math" panose="02040503050406030204" pitchFamily="18" charset="0"/>
                          </a:rPr>
                          <m:t>I</m:t>
                        </m:r>
                      </m:sub>
                    </m:sSub>
                  </m:oMath>
                </a14:m>
                <a:endParaRPr lang="ja-JP" altLang="en-US" sz="2000" dirty="0">
                  <a:solidFill>
                    <a:prstClr val="black"/>
                  </a:solidFill>
                </a:endParaRPr>
              </a:p>
            </p:txBody>
          </p:sp>
        </mc:Choice>
        <mc:Fallback xmlns="">
          <p:sp>
            <p:nvSpPr>
              <p:cNvPr id="7" name="正方形/長方形 6"/>
              <p:cNvSpPr>
                <a:spLocks noRot="1" noChangeAspect="1" noMove="1" noResize="1" noEditPoints="1" noAdjustHandles="1" noChangeArrowheads="1" noChangeShapeType="1" noTextEdit="1"/>
              </p:cNvSpPr>
              <p:nvPr/>
            </p:nvSpPr>
            <p:spPr>
              <a:xfrm>
                <a:off x="109759" y="3041559"/>
                <a:ext cx="2133789" cy="400110"/>
              </a:xfrm>
              <a:prstGeom prst="rect">
                <a:avLst/>
              </a:prstGeom>
              <a:blipFill rotWithShape="0">
                <a:blip r:embed="rId5"/>
                <a:stretch>
                  <a:fillRect l="-2571" t="-6061" b="-19697"/>
                </a:stretch>
              </a:blipFill>
            </p:spPr>
            <p:txBody>
              <a:bodyPr/>
              <a:lstStyle/>
              <a:p>
                <a:r>
                  <a:rPr lang="ja-JP" altLang="en-US">
                    <a:noFill/>
                  </a:rPr>
                  <a:t> </a:t>
                </a:r>
              </a:p>
            </p:txBody>
          </p:sp>
        </mc:Fallback>
      </mc:AlternateContent>
      <p:sp>
        <p:nvSpPr>
          <p:cNvPr id="9" name="正方形/長方形 8"/>
          <p:cNvSpPr/>
          <p:nvPr/>
        </p:nvSpPr>
        <p:spPr>
          <a:xfrm>
            <a:off x="246005" y="1900535"/>
            <a:ext cx="3885587" cy="1015663"/>
          </a:xfrm>
          <a:prstGeom prst="rect">
            <a:avLst/>
          </a:prstGeom>
        </p:spPr>
        <p:txBody>
          <a:bodyPr wrap="square">
            <a:spAutoFit/>
          </a:bodyPr>
          <a:lstStyle/>
          <a:p>
            <a:r>
              <a:rPr lang="en-US" altLang="ja-JP" sz="1200" i="1" dirty="0" smtClean="0">
                <a:solidFill>
                  <a:prstClr val="black"/>
                </a:solidFill>
                <a:latin typeface="Times New Roman" panose="02020603050405020304" pitchFamily="18" charset="0"/>
                <a:cs typeface="Times New Roman" panose="02020603050405020304" pitchFamily="18" charset="0"/>
              </a:rPr>
              <a:t>Experimental data on σ</a:t>
            </a:r>
            <a:r>
              <a:rPr lang="it-IT" altLang="ja-JP" sz="1200" baseline="-25000" dirty="0">
                <a:solidFill>
                  <a:prstClr val="black"/>
                </a:solidFill>
                <a:latin typeface="Times New Roman" panose="02020603050405020304" pitchFamily="18" charset="0"/>
                <a:cs typeface="Times New Roman" panose="02020603050405020304" pitchFamily="18" charset="0"/>
              </a:rPr>
              <a:t>R </a:t>
            </a:r>
            <a:r>
              <a:rPr lang="it-IT" altLang="ja-JP" sz="1200" dirty="0" smtClean="0">
                <a:solidFill>
                  <a:prstClr val="black"/>
                </a:solidFill>
                <a:latin typeface="Times New Roman" panose="02020603050405020304" pitchFamily="18" charset="0"/>
                <a:cs typeface="Times New Roman" panose="02020603050405020304" pitchFamily="18" charset="0"/>
              </a:rPr>
              <a:t>(</a:t>
            </a:r>
            <a:r>
              <a:rPr lang="en-US" altLang="ja-JP" sz="1200" dirty="0" smtClean="0">
                <a:solidFill>
                  <a:prstClr val="black"/>
                </a:solidFill>
                <a:latin typeface="Times New Roman" panose="02020603050405020304" pitchFamily="18" charset="0"/>
                <a:cs typeface="Times New Roman" panose="02020603050405020304" pitchFamily="18" charset="0"/>
              </a:rPr>
              <a:t>σ</a:t>
            </a:r>
            <a:r>
              <a:rPr lang="it-IT" altLang="ja-JP" sz="1200" baseline="-25000" dirty="0" smtClean="0">
                <a:solidFill>
                  <a:prstClr val="black"/>
                </a:solidFill>
                <a:latin typeface="Times New Roman" panose="02020603050405020304" pitchFamily="18" charset="0"/>
                <a:cs typeface="Times New Roman" panose="02020603050405020304" pitchFamily="18" charset="0"/>
              </a:rPr>
              <a:t>I</a:t>
            </a:r>
            <a:r>
              <a:rPr lang="it-IT" altLang="ja-JP" sz="1200" dirty="0" smtClean="0">
                <a:solidFill>
                  <a:prstClr val="black"/>
                </a:solidFill>
                <a:latin typeface="Times New Roman" panose="02020603050405020304" pitchFamily="18" charset="0"/>
                <a:cs typeface="Times New Roman" panose="02020603050405020304" pitchFamily="18" charset="0"/>
              </a:rPr>
              <a:t>)</a:t>
            </a:r>
            <a:endParaRPr lang="en-US" altLang="ja-JP" sz="1200" i="1" dirty="0" smtClean="0">
              <a:solidFill>
                <a:prstClr val="black"/>
              </a:solidFill>
              <a:latin typeface="Times New Roman" panose="02020603050405020304" pitchFamily="18" charset="0"/>
              <a:cs typeface="Times New Roman" panose="02020603050405020304" pitchFamily="18" charset="0"/>
            </a:endParaRPr>
          </a:p>
          <a:p>
            <a:r>
              <a:rPr lang="en-US" altLang="ja-JP" sz="1200" i="1" dirty="0" smtClean="0">
                <a:solidFill>
                  <a:prstClr val="black"/>
                </a:solidFill>
                <a:latin typeface="Times New Roman" panose="02020603050405020304" pitchFamily="18" charset="0"/>
                <a:cs typeface="Times New Roman" panose="02020603050405020304" pitchFamily="18" charset="0"/>
              </a:rPr>
              <a:t>A</a:t>
            </a:r>
            <a:r>
              <a:rPr lang="en-US" altLang="ja-JP" sz="1200" i="1" dirty="0">
                <a:solidFill>
                  <a:prstClr val="black"/>
                </a:solidFill>
                <a:latin typeface="Times New Roman" panose="02020603050405020304" pitchFamily="18" charset="0"/>
                <a:cs typeface="Times New Roman" panose="02020603050405020304" pitchFamily="18" charset="0"/>
              </a:rPr>
              <a:t>. Ozawa, T. Suzuki, and I. </a:t>
            </a:r>
            <a:r>
              <a:rPr lang="en-US" altLang="ja-JP" sz="1200" i="1" dirty="0" err="1">
                <a:solidFill>
                  <a:prstClr val="black"/>
                </a:solidFill>
                <a:latin typeface="Times New Roman" panose="02020603050405020304" pitchFamily="18" charset="0"/>
                <a:cs typeface="Times New Roman" panose="02020603050405020304" pitchFamily="18" charset="0"/>
              </a:rPr>
              <a:t>Tanihata</a:t>
            </a:r>
            <a:r>
              <a:rPr lang="en-US" altLang="ja-JP" sz="1200" i="1" dirty="0">
                <a:solidFill>
                  <a:prstClr val="black"/>
                </a:solidFill>
                <a:latin typeface="Times New Roman" panose="02020603050405020304" pitchFamily="18" charset="0"/>
                <a:cs typeface="Times New Roman" panose="02020603050405020304" pitchFamily="18" charset="0"/>
              </a:rPr>
              <a:t>, </a:t>
            </a:r>
            <a:r>
              <a:rPr lang="en-US" altLang="ja-JP" sz="1200" i="1" dirty="0" err="1">
                <a:solidFill>
                  <a:prstClr val="black"/>
                </a:solidFill>
                <a:latin typeface="Times New Roman" panose="02020603050405020304" pitchFamily="18" charset="0"/>
                <a:cs typeface="Times New Roman" panose="02020603050405020304" pitchFamily="18" charset="0"/>
              </a:rPr>
              <a:t>Nucl</a:t>
            </a:r>
            <a:r>
              <a:rPr lang="en-US" altLang="ja-JP" sz="1200" i="1" dirty="0">
                <a:solidFill>
                  <a:prstClr val="black"/>
                </a:solidFill>
                <a:latin typeface="Times New Roman" panose="02020603050405020304" pitchFamily="18" charset="0"/>
                <a:cs typeface="Times New Roman" panose="02020603050405020304" pitchFamily="18" charset="0"/>
              </a:rPr>
              <a:t>. Phys. A 693, 32</a:t>
            </a:r>
          </a:p>
          <a:p>
            <a:r>
              <a:rPr lang="en-US" altLang="ja-JP" sz="1200" i="1" dirty="0">
                <a:solidFill>
                  <a:prstClr val="black"/>
                </a:solidFill>
                <a:latin typeface="Times New Roman" panose="02020603050405020304" pitchFamily="18" charset="0"/>
                <a:cs typeface="Times New Roman" panose="02020603050405020304" pitchFamily="18" charset="0"/>
              </a:rPr>
              <a:t>(2001), and references therein</a:t>
            </a:r>
            <a:r>
              <a:rPr lang="en-US" altLang="ja-JP" sz="1200" i="1" dirty="0" smtClean="0">
                <a:solidFill>
                  <a:prstClr val="black"/>
                </a:solidFill>
                <a:latin typeface="Times New Roman" panose="02020603050405020304" pitchFamily="18" charset="0"/>
                <a:cs typeface="Times New Roman" panose="02020603050405020304" pitchFamily="18" charset="0"/>
              </a:rPr>
              <a:t>.</a:t>
            </a:r>
          </a:p>
          <a:p>
            <a:r>
              <a:rPr lang="en-US" altLang="ja-JP" sz="1200" i="1" dirty="0">
                <a:solidFill>
                  <a:prstClr val="black"/>
                </a:solidFill>
                <a:latin typeface="Times New Roman" panose="02020603050405020304" pitchFamily="18" charset="0"/>
                <a:cs typeface="Times New Roman" panose="02020603050405020304" pitchFamily="18" charset="0"/>
              </a:rPr>
              <a:t>M. </a:t>
            </a:r>
            <a:r>
              <a:rPr lang="en-US" altLang="ja-JP" sz="1200" i="1" dirty="0" err="1">
                <a:solidFill>
                  <a:prstClr val="black"/>
                </a:solidFill>
                <a:latin typeface="Times New Roman" panose="02020603050405020304" pitchFamily="18" charset="0"/>
                <a:cs typeface="Times New Roman" panose="02020603050405020304" pitchFamily="18" charset="0"/>
              </a:rPr>
              <a:t>Takechi</a:t>
            </a:r>
            <a:r>
              <a:rPr lang="en-US" altLang="ja-JP" sz="1200" i="1" dirty="0">
                <a:solidFill>
                  <a:prstClr val="black"/>
                </a:solidFill>
                <a:latin typeface="Times New Roman" panose="02020603050405020304" pitchFamily="18" charset="0"/>
                <a:cs typeface="Times New Roman" panose="02020603050405020304" pitchFamily="18" charset="0"/>
              </a:rPr>
              <a:t> et al., Phys. </a:t>
            </a:r>
            <a:r>
              <a:rPr lang="en-US" altLang="ja-JP" sz="1200" i="1" dirty="0" smtClean="0">
                <a:solidFill>
                  <a:prstClr val="black"/>
                </a:solidFill>
                <a:latin typeface="Times New Roman" panose="02020603050405020304" pitchFamily="18" charset="0"/>
                <a:cs typeface="Times New Roman" panose="02020603050405020304" pitchFamily="18" charset="0"/>
              </a:rPr>
              <a:t>Lett. B 707, 357 </a:t>
            </a:r>
            <a:r>
              <a:rPr lang="en-US" altLang="ja-JP" sz="1200" i="1" dirty="0">
                <a:solidFill>
                  <a:prstClr val="black"/>
                </a:solidFill>
                <a:latin typeface="Times New Roman" panose="02020603050405020304" pitchFamily="18" charset="0"/>
                <a:cs typeface="Times New Roman" panose="02020603050405020304" pitchFamily="18" charset="0"/>
              </a:rPr>
              <a:t>(</a:t>
            </a:r>
            <a:r>
              <a:rPr lang="en-US" altLang="ja-JP" sz="1200" i="1" dirty="0" smtClean="0">
                <a:solidFill>
                  <a:prstClr val="black"/>
                </a:solidFill>
                <a:latin typeface="Times New Roman" panose="02020603050405020304" pitchFamily="18" charset="0"/>
                <a:cs typeface="Times New Roman" panose="02020603050405020304" pitchFamily="18" charset="0"/>
              </a:rPr>
              <a:t>2012).</a:t>
            </a:r>
            <a:endParaRPr lang="en-US" altLang="ja-JP" sz="1200" i="1" dirty="0">
              <a:solidFill>
                <a:prstClr val="black"/>
              </a:solidFill>
              <a:latin typeface="Times New Roman" panose="02020603050405020304" pitchFamily="18" charset="0"/>
              <a:cs typeface="Times New Roman" panose="02020603050405020304" pitchFamily="18" charset="0"/>
            </a:endParaRPr>
          </a:p>
          <a:p>
            <a:r>
              <a:rPr lang="en-US" altLang="ja-JP" sz="1200" i="1" dirty="0" smtClean="0">
                <a:solidFill>
                  <a:prstClr val="black"/>
                </a:solidFill>
                <a:latin typeface="Times New Roman" panose="02020603050405020304" pitchFamily="18" charset="0"/>
                <a:cs typeface="Times New Roman" panose="02020603050405020304" pitchFamily="18" charset="0"/>
              </a:rPr>
              <a:t>M</a:t>
            </a:r>
            <a:r>
              <a:rPr lang="en-US" altLang="ja-JP" sz="1200" i="1" dirty="0">
                <a:solidFill>
                  <a:prstClr val="black"/>
                </a:solidFill>
                <a:latin typeface="Times New Roman" panose="02020603050405020304" pitchFamily="18" charset="0"/>
                <a:cs typeface="Times New Roman" panose="02020603050405020304" pitchFamily="18" charset="0"/>
              </a:rPr>
              <a:t>. </a:t>
            </a:r>
            <a:r>
              <a:rPr lang="en-US" altLang="ja-JP" sz="1200" i="1" dirty="0" err="1" smtClean="0">
                <a:solidFill>
                  <a:prstClr val="black"/>
                </a:solidFill>
                <a:latin typeface="Times New Roman" panose="02020603050405020304" pitchFamily="18" charset="0"/>
                <a:cs typeface="Times New Roman" panose="02020603050405020304" pitchFamily="18" charset="0"/>
              </a:rPr>
              <a:t>Takechi</a:t>
            </a:r>
            <a:r>
              <a:rPr lang="en-US" altLang="ja-JP" sz="1200" i="1" dirty="0" smtClean="0">
                <a:solidFill>
                  <a:prstClr val="black"/>
                </a:solidFill>
                <a:latin typeface="Times New Roman" panose="02020603050405020304" pitchFamily="18" charset="0"/>
                <a:cs typeface="Times New Roman" panose="02020603050405020304" pitchFamily="18" charset="0"/>
              </a:rPr>
              <a:t> et </a:t>
            </a:r>
            <a:r>
              <a:rPr lang="en-US" altLang="ja-JP" sz="1200" i="1" dirty="0">
                <a:solidFill>
                  <a:prstClr val="black"/>
                </a:solidFill>
                <a:latin typeface="Times New Roman" panose="02020603050405020304" pitchFamily="18" charset="0"/>
                <a:cs typeface="Times New Roman" panose="02020603050405020304" pitchFamily="18" charset="0"/>
              </a:rPr>
              <a:t>al., Phys. </a:t>
            </a:r>
            <a:r>
              <a:rPr lang="en-US" altLang="ja-JP" sz="1200" i="1" dirty="0" smtClean="0">
                <a:solidFill>
                  <a:prstClr val="black"/>
                </a:solidFill>
                <a:latin typeface="Times New Roman" panose="02020603050405020304" pitchFamily="18" charset="0"/>
                <a:cs typeface="Times New Roman" panose="02020603050405020304" pitchFamily="18" charset="0"/>
              </a:rPr>
              <a:t>Rev. C </a:t>
            </a:r>
            <a:r>
              <a:rPr lang="en-US" altLang="ja-JP" sz="1200" i="1" dirty="0">
                <a:solidFill>
                  <a:prstClr val="black"/>
                </a:solidFill>
                <a:latin typeface="Times New Roman" panose="02020603050405020304" pitchFamily="18" charset="0"/>
                <a:cs typeface="Times New Roman" panose="02020603050405020304" pitchFamily="18" charset="0"/>
              </a:rPr>
              <a:t>90, 061305 (2014</a:t>
            </a:r>
            <a:r>
              <a:rPr lang="en-US" altLang="ja-JP" sz="1200" i="1" dirty="0" smtClean="0">
                <a:solidFill>
                  <a:prstClr val="black"/>
                </a:solidFill>
                <a:latin typeface="Times New Roman" panose="02020603050405020304" pitchFamily="18" charset="0"/>
                <a:cs typeface="Times New Roman" panose="02020603050405020304" pitchFamily="18" charset="0"/>
              </a:rPr>
              <a:t>).</a:t>
            </a:r>
          </a:p>
        </p:txBody>
      </p:sp>
      <p:sp>
        <p:nvSpPr>
          <p:cNvPr id="10" name="正方形/長方形 9"/>
          <p:cNvSpPr/>
          <p:nvPr/>
        </p:nvSpPr>
        <p:spPr>
          <a:xfrm>
            <a:off x="90895" y="3460938"/>
            <a:ext cx="4028410" cy="400110"/>
          </a:xfrm>
          <a:prstGeom prst="rect">
            <a:avLst/>
          </a:prstGeom>
        </p:spPr>
        <p:txBody>
          <a:bodyPr wrap="none">
            <a:spAutoFit/>
          </a:bodyPr>
          <a:lstStyle/>
          <a:p>
            <a:pPr marL="342900" indent="-342900">
              <a:buFont typeface="Wingdings" panose="05000000000000000000" pitchFamily="2" charset="2"/>
              <a:buChar char="ü"/>
            </a:pPr>
            <a:r>
              <a:rPr lang="en-US" altLang="ja-JP" sz="2000" dirty="0" smtClean="0">
                <a:solidFill>
                  <a:prstClr val="black"/>
                </a:solidFill>
              </a:rPr>
              <a:t>Glauber model</a:t>
            </a:r>
            <a:r>
              <a:rPr lang="ja-JP" altLang="en-US" sz="2000" dirty="0" smtClean="0">
                <a:solidFill>
                  <a:prstClr val="black"/>
                </a:solidFill>
              </a:rPr>
              <a:t> </a:t>
            </a:r>
            <a:r>
              <a:rPr lang="en-US" altLang="ja-JP" sz="2000" dirty="0" smtClean="0">
                <a:solidFill>
                  <a:prstClr val="black"/>
                </a:solidFill>
              </a:rPr>
              <a:t>is well established</a:t>
            </a:r>
            <a:endParaRPr lang="ja-JP" altLang="en-US" sz="2000" dirty="0">
              <a:solidFill>
                <a:prstClr val="black"/>
              </a:solidFill>
            </a:endParaRPr>
          </a:p>
        </p:txBody>
      </p:sp>
      <p:grpSp>
        <p:nvGrpSpPr>
          <p:cNvPr id="17" name="グループ化 16"/>
          <p:cNvGrpSpPr/>
          <p:nvPr/>
        </p:nvGrpSpPr>
        <p:grpSpPr>
          <a:xfrm>
            <a:off x="246005" y="4138058"/>
            <a:ext cx="4028031" cy="2134942"/>
            <a:chOff x="152801" y="4017098"/>
            <a:chExt cx="4028031" cy="2134942"/>
          </a:xfrm>
        </p:grpSpPr>
        <p:sp>
          <p:nvSpPr>
            <p:cNvPr id="11" name="正方形/長方形 10"/>
            <p:cNvSpPr/>
            <p:nvPr/>
          </p:nvSpPr>
          <p:spPr>
            <a:xfrm>
              <a:off x="152801" y="4951711"/>
              <a:ext cx="4028031" cy="1200329"/>
            </a:xfrm>
            <a:prstGeom prst="rect">
              <a:avLst/>
            </a:prstGeom>
          </p:spPr>
          <p:txBody>
            <a:bodyPr wrap="square">
              <a:spAutoFit/>
            </a:bodyPr>
            <a:lstStyle/>
            <a:p>
              <a:r>
                <a:rPr lang="en-US" altLang="ja-JP" sz="2400" dirty="0" smtClean="0">
                  <a:solidFill>
                    <a:prstClr val="black"/>
                  </a:solidFill>
                </a:rPr>
                <a:t>We extrapolate the empirical value to the weak-binding limit with model calculations.</a:t>
              </a:r>
              <a:endParaRPr lang="ja-JP" altLang="en-US" sz="2400" dirty="0">
                <a:solidFill>
                  <a:prstClr val="black"/>
                </a:solidFill>
              </a:endParaRPr>
            </a:p>
          </p:txBody>
        </p:sp>
        <p:sp>
          <p:nvSpPr>
            <p:cNvPr id="12" name="下矢印 11"/>
            <p:cNvSpPr/>
            <p:nvPr/>
          </p:nvSpPr>
          <p:spPr>
            <a:xfrm>
              <a:off x="1319165" y="4017098"/>
              <a:ext cx="1436871" cy="705250"/>
            </a:xfrm>
            <a:prstGeom prst="downArrow">
              <a:avLst/>
            </a:prstGeom>
            <a:solidFill>
              <a:srgbClr val="C00000"/>
            </a:solidFill>
            <a:ln>
              <a:noFill/>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ja-JP" altLang="en-US" sz="1600" dirty="0">
                <a:solidFill>
                  <a:prstClr val="white"/>
                </a:solidFill>
              </a:endParaRPr>
            </a:p>
          </p:txBody>
        </p:sp>
      </p:grpSp>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0866" y="1853158"/>
            <a:ext cx="4676775"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グループ化 7"/>
          <p:cNvGrpSpPr/>
          <p:nvPr/>
        </p:nvGrpSpPr>
        <p:grpSpPr>
          <a:xfrm>
            <a:off x="4588278" y="2372600"/>
            <a:ext cx="3384932" cy="2421621"/>
            <a:chOff x="4588278" y="2132856"/>
            <a:chExt cx="3384932" cy="2421621"/>
          </a:xfrm>
        </p:grpSpPr>
        <p:sp>
          <p:nvSpPr>
            <p:cNvPr id="2" name="円/楕円 1"/>
            <p:cNvSpPr/>
            <p:nvPr/>
          </p:nvSpPr>
          <p:spPr>
            <a:xfrm>
              <a:off x="6156176" y="2572606"/>
              <a:ext cx="1584176" cy="10634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 name="円/楕円 12"/>
            <p:cNvSpPr/>
            <p:nvPr/>
          </p:nvSpPr>
          <p:spPr>
            <a:xfrm rot="1512939">
              <a:off x="4588278" y="2997241"/>
              <a:ext cx="1854641" cy="1094877"/>
            </a:xfrm>
            <a:prstGeom prst="ellipse">
              <a:avLst/>
            </a:prstGeom>
            <a:noFill/>
            <a:ln>
              <a:solidFill>
                <a:srgbClr val="00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4" name="円/楕円 13"/>
            <p:cNvSpPr/>
            <p:nvPr/>
          </p:nvSpPr>
          <p:spPr>
            <a:xfrm>
              <a:off x="7092280" y="3960351"/>
              <a:ext cx="880930" cy="594126"/>
            </a:xfrm>
            <a:prstGeom prst="ellipse">
              <a:avLst/>
            </a:prstGeom>
            <a:noFill/>
            <a:ln>
              <a:solidFill>
                <a:srgbClr val="0064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006400"/>
                </a:solidFill>
              </a:endParaRPr>
            </a:p>
          </p:txBody>
        </p:sp>
        <p:sp>
          <p:nvSpPr>
            <p:cNvPr id="4" name="テキスト ボックス 3"/>
            <p:cNvSpPr txBox="1"/>
            <p:nvPr/>
          </p:nvSpPr>
          <p:spPr>
            <a:xfrm>
              <a:off x="6839052" y="2132856"/>
              <a:ext cx="324128" cy="523220"/>
            </a:xfrm>
            <a:prstGeom prst="rect">
              <a:avLst/>
            </a:prstGeom>
            <a:noFill/>
          </p:spPr>
          <p:txBody>
            <a:bodyPr wrap="none" rtlCol="0">
              <a:spAutoFit/>
            </a:bodyPr>
            <a:lstStyle/>
            <a:p>
              <a:r>
                <a:rPr lang="en-US" altLang="ja-JP" sz="2800" i="1" dirty="0">
                  <a:solidFill>
                    <a:srgbClr val="FF0000"/>
                  </a:solidFill>
                </a:rPr>
                <a:t>s</a:t>
              </a:r>
              <a:endParaRPr lang="ja-JP" altLang="en-US" sz="2800" i="1" dirty="0" smtClean="0">
                <a:solidFill>
                  <a:srgbClr val="FF0000"/>
                </a:solidFill>
              </a:endParaRPr>
            </a:p>
          </p:txBody>
        </p:sp>
        <p:sp>
          <p:nvSpPr>
            <p:cNvPr id="15" name="テキスト ボックス 14"/>
            <p:cNvSpPr txBox="1"/>
            <p:nvPr/>
          </p:nvSpPr>
          <p:spPr>
            <a:xfrm>
              <a:off x="5353534" y="2448218"/>
              <a:ext cx="369012" cy="523220"/>
            </a:xfrm>
            <a:prstGeom prst="rect">
              <a:avLst/>
            </a:prstGeom>
            <a:noFill/>
          </p:spPr>
          <p:txBody>
            <a:bodyPr wrap="none" rtlCol="0">
              <a:spAutoFit/>
            </a:bodyPr>
            <a:lstStyle/>
            <a:p>
              <a:r>
                <a:rPr lang="en-US" altLang="ja-JP" sz="2800" i="1" dirty="0" smtClean="0">
                  <a:solidFill>
                    <a:srgbClr val="0000FF"/>
                  </a:solidFill>
                </a:rPr>
                <a:t>p</a:t>
              </a:r>
              <a:endParaRPr lang="ja-JP" altLang="en-US" sz="2800" i="1" dirty="0" smtClean="0">
                <a:solidFill>
                  <a:srgbClr val="0000FF"/>
                </a:solidFill>
              </a:endParaRPr>
            </a:p>
          </p:txBody>
        </p:sp>
        <p:sp>
          <p:nvSpPr>
            <p:cNvPr id="16" name="テキスト ボックス 15"/>
            <p:cNvSpPr txBox="1"/>
            <p:nvPr/>
          </p:nvSpPr>
          <p:spPr>
            <a:xfrm>
              <a:off x="7376418" y="3516248"/>
              <a:ext cx="369012" cy="523220"/>
            </a:xfrm>
            <a:prstGeom prst="rect">
              <a:avLst/>
            </a:prstGeom>
            <a:noFill/>
          </p:spPr>
          <p:txBody>
            <a:bodyPr wrap="none" rtlCol="0">
              <a:spAutoFit/>
            </a:bodyPr>
            <a:lstStyle/>
            <a:p>
              <a:r>
                <a:rPr lang="en-US" altLang="ja-JP" sz="2800" i="1" dirty="0" smtClean="0">
                  <a:solidFill>
                    <a:srgbClr val="006400"/>
                  </a:solidFill>
                </a:rPr>
                <a:t>d</a:t>
              </a:r>
              <a:endParaRPr lang="ja-JP" altLang="en-US" sz="2800" i="1" dirty="0" smtClean="0">
                <a:solidFill>
                  <a:srgbClr val="006400"/>
                </a:solidFill>
              </a:endParaRPr>
            </a:p>
          </p:txBody>
        </p:sp>
      </p:grpSp>
      <p:sp>
        <p:nvSpPr>
          <p:cNvPr id="19" name="テキスト ボックス 18"/>
          <p:cNvSpPr txBox="1"/>
          <p:nvPr/>
        </p:nvSpPr>
        <p:spPr>
          <a:xfrm>
            <a:off x="-1404664" y="2401250"/>
            <a:ext cx="856325" cy="830997"/>
          </a:xfrm>
          <a:prstGeom prst="rect">
            <a:avLst/>
          </a:prstGeom>
          <a:noFill/>
        </p:spPr>
        <p:txBody>
          <a:bodyPr wrap="none" rtlCol="0">
            <a:spAutoFit/>
          </a:bodyPr>
          <a:lstStyle/>
          <a:p>
            <a:r>
              <a:rPr lang="en-US" altLang="ja-JP" sz="2400" dirty="0" smtClean="0"/>
              <a:t>1’00”</a:t>
            </a:r>
          </a:p>
          <a:p>
            <a:r>
              <a:rPr lang="en-US" altLang="ja-JP" sz="2400" dirty="0" smtClean="0"/>
              <a:t>4’10”</a:t>
            </a:r>
            <a:endParaRPr lang="en-US" altLang="ja-JP" sz="2400" dirty="0"/>
          </a:p>
        </p:txBody>
      </p:sp>
      <p:sp>
        <p:nvSpPr>
          <p:cNvPr id="18" name="テキスト ボックス 17"/>
          <p:cNvSpPr txBox="1"/>
          <p:nvPr/>
        </p:nvSpPr>
        <p:spPr>
          <a:xfrm>
            <a:off x="6656160" y="1943954"/>
            <a:ext cx="2092304" cy="707886"/>
          </a:xfrm>
          <a:prstGeom prst="rect">
            <a:avLst/>
          </a:prstGeom>
          <a:noFill/>
        </p:spPr>
        <p:txBody>
          <a:bodyPr wrap="none" rtlCol="0">
            <a:spAutoFit/>
          </a:bodyPr>
          <a:lstStyle/>
          <a:p>
            <a:r>
              <a:rPr lang="en-US" altLang="ja-JP" sz="4000" dirty="0" smtClean="0"/>
              <a:t>So what?</a:t>
            </a:r>
            <a:endParaRPr kumimoji="1" lang="ja-JP" altLang="en-US" sz="4000" dirty="0" smtClean="0"/>
          </a:p>
        </p:txBody>
      </p:sp>
      <p:sp>
        <p:nvSpPr>
          <p:cNvPr id="21" name="テキスト ボックス 20"/>
          <p:cNvSpPr txBox="1"/>
          <p:nvPr/>
        </p:nvSpPr>
        <p:spPr>
          <a:xfrm>
            <a:off x="-2100953" y="4131899"/>
            <a:ext cx="856325" cy="830997"/>
          </a:xfrm>
          <a:prstGeom prst="rect">
            <a:avLst/>
          </a:prstGeom>
          <a:noFill/>
        </p:spPr>
        <p:txBody>
          <a:bodyPr wrap="none" rtlCol="0">
            <a:spAutoFit/>
          </a:bodyPr>
          <a:lstStyle/>
          <a:p>
            <a:r>
              <a:rPr lang="en-US" altLang="ja-JP" sz="2400" dirty="0" smtClean="0"/>
              <a:t>0’50”</a:t>
            </a:r>
          </a:p>
          <a:p>
            <a:r>
              <a:rPr lang="en-US" altLang="ja-JP" sz="2400" dirty="0" smtClean="0"/>
              <a:t>2’50”</a:t>
            </a:r>
            <a:endParaRPr lang="en-US" altLang="ja-JP" sz="2400" dirty="0"/>
          </a:p>
        </p:txBody>
      </p:sp>
    </p:spTree>
    <p:extLst>
      <p:ext uri="{BB962C8B-B14F-4D97-AF65-F5344CB8AC3E}">
        <p14:creationId xmlns:p14="http://schemas.microsoft.com/office/powerpoint/2010/main" val="121333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テキスト ボックス 33"/>
          <p:cNvSpPr txBox="1"/>
          <p:nvPr/>
        </p:nvSpPr>
        <p:spPr>
          <a:xfrm>
            <a:off x="567605" y="1700808"/>
            <a:ext cx="3443187" cy="400110"/>
          </a:xfrm>
          <a:prstGeom prst="rect">
            <a:avLst/>
          </a:prstGeom>
          <a:noFill/>
        </p:spPr>
        <p:txBody>
          <a:bodyPr wrap="none" rtlCol="0">
            <a:spAutoFit/>
          </a:bodyPr>
          <a:lstStyle/>
          <a:p>
            <a:r>
              <a:rPr lang="en-US" altLang="ja-JP" sz="2000" dirty="0" smtClean="0">
                <a:solidFill>
                  <a:prstClr val="black"/>
                </a:solidFill>
              </a:rPr>
              <a:t>The </a:t>
            </a:r>
            <a:r>
              <a:rPr lang="en-US" altLang="ja-JP" sz="2000" dirty="0" err="1" smtClean="0">
                <a:solidFill>
                  <a:prstClr val="black"/>
                </a:solidFill>
              </a:rPr>
              <a:t>σ</a:t>
            </a:r>
            <a:r>
              <a:rPr lang="en-US" altLang="ja-JP" sz="2000" baseline="-25000" dirty="0" err="1" smtClean="0">
                <a:solidFill>
                  <a:prstClr val="black"/>
                </a:solidFill>
              </a:rPr>
              <a:t>R</a:t>
            </a:r>
            <a:r>
              <a:rPr lang="en-US" altLang="ja-JP" sz="2000" dirty="0" smtClean="0">
                <a:solidFill>
                  <a:prstClr val="black"/>
                </a:solidFill>
              </a:rPr>
              <a:t> of </a:t>
            </a:r>
            <a:r>
              <a:rPr lang="en-US" altLang="ja-JP" sz="2000" i="1" dirty="0" smtClean="0">
                <a:solidFill>
                  <a:prstClr val="black"/>
                </a:solidFill>
              </a:rPr>
              <a:t>a</a:t>
            </a:r>
            <a:r>
              <a:rPr lang="en-US" altLang="ja-JP" sz="2000" dirty="0" smtClean="0">
                <a:solidFill>
                  <a:prstClr val="black"/>
                </a:solidFill>
              </a:rPr>
              <a:t>-T system is given by</a:t>
            </a:r>
            <a:endParaRPr lang="ja-JP" altLang="en-US" sz="2000" dirty="0" smtClean="0">
              <a:solidFill>
                <a:prstClr val="black"/>
              </a:solidFill>
            </a:endParaRPr>
          </a:p>
        </p:txBody>
      </p:sp>
      <p:sp>
        <p:nvSpPr>
          <p:cNvPr id="3" name="テキスト ボックス 2"/>
          <p:cNvSpPr txBox="1"/>
          <p:nvPr/>
        </p:nvSpPr>
        <p:spPr>
          <a:xfrm>
            <a:off x="252271" y="40899"/>
            <a:ext cx="3362011" cy="769441"/>
          </a:xfrm>
          <a:prstGeom prst="rect">
            <a:avLst/>
          </a:prstGeom>
          <a:noFill/>
        </p:spPr>
        <p:txBody>
          <a:bodyPr wrap="none" rtlCol="0">
            <a:spAutoFit/>
          </a:bodyPr>
          <a:lstStyle/>
          <a:p>
            <a:r>
              <a:rPr lang="en-US" altLang="ja-JP" sz="4400" dirty="0" smtClean="0">
                <a:solidFill>
                  <a:prstClr val="white"/>
                </a:solidFill>
              </a:rPr>
              <a:t>Model setting</a:t>
            </a:r>
            <a:endParaRPr lang="en-US" altLang="ja-JP" sz="4400" baseline="-25000" dirty="0">
              <a:solidFill>
                <a:prstClr val="white"/>
              </a:solidFill>
            </a:endParaRPr>
          </a:p>
        </p:txBody>
      </p:sp>
      <mc:AlternateContent xmlns:mc="http://schemas.openxmlformats.org/markup-compatibility/2006" xmlns:a14="http://schemas.microsoft.com/office/drawing/2010/main">
        <mc:Choice Requires="a14">
          <p:sp>
            <p:nvSpPr>
              <p:cNvPr id="8" name="テキスト ボックス 7"/>
              <p:cNvSpPr txBox="1"/>
              <p:nvPr/>
            </p:nvSpPr>
            <p:spPr>
              <a:xfrm>
                <a:off x="1929952" y="3164754"/>
                <a:ext cx="2920287" cy="5479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𝑆</m:t>
                          </m:r>
                        </m:e>
                        <m:sub>
                          <m:r>
                            <a:rPr lang="en-US" altLang="ja-JP" sz="1600" i="1" smtClean="0">
                              <a:solidFill>
                                <a:prstClr val="black"/>
                              </a:solidFill>
                              <a:latin typeface="Cambria Math" panose="02040503050406030204" pitchFamily="18" charset="0"/>
                            </a:rPr>
                            <m:t>𝑐</m:t>
                          </m:r>
                        </m:sub>
                      </m:sSub>
                      <m:d>
                        <m:dPr>
                          <m:ctrlPr>
                            <a:rPr lang="en-US" altLang="ja-JP" sz="1600" i="1" smtClean="0">
                              <a:solidFill>
                                <a:prstClr val="black"/>
                              </a:solidFill>
                              <a:latin typeface="Cambria Math" panose="02040503050406030204" pitchFamily="18" charset="0"/>
                            </a:rPr>
                          </m:ctrlPr>
                        </m:dPr>
                        <m:e>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𝑏</m:t>
                              </m:r>
                            </m:e>
                            <m:sub>
                              <m:r>
                                <a:rPr lang="en-US" altLang="ja-JP" sz="1600" i="1" smtClean="0">
                                  <a:solidFill>
                                    <a:prstClr val="black"/>
                                  </a:solidFill>
                                  <a:latin typeface="Cambria Math" panose="02040503050406030204" pitchFamily="18" charset="0"/>
                                </a:rPr>
                                <m:t>𝑐</m:t>
                              </m:r>
                            </m:sub>
                          </m:sSub>
                        </m:e>
                      </m:d>
                      <m:r>
                        <a:rPr lang="en-US" altLang="ja-JP" sz="1600" i="1" smtClean="0">
                          <a:solidFill>
                            <a:prstClr val="black"/>
                          </a:solidFill>
                          <a:latin typeface="Cambria Math" panose="02040503050406030204" pitchFamily="18" charset="0"/>
                        </a:rPr>
                        <m:t>=</m:t>
                      </m:r>
                      <m:func>
                        <m:funcPr>
                          <m:ctrlPr>
                            <a:rPr lang="en-US" altLang="ja-JP" sz="1600" i="1" smtClean="0">
                              <a:solidFill>
                                <a:prstClr val="black"/>
                              </a:solidFill>
                              <a:latin typeface="Cambria Math" panose="02040503050406030204" pitchFamily="18" charset="0"/>
                            </a:rPr>
                          </m:ctrlPr>
                        </m:funcPr>
                        <m:fName>
                          <m:r>
                            <m:rPr>
                              <m:sty m:val="p"/>
                            </m:rPr>
                            <a:rPr lang="en-US" altLang="ja-JP" sz="1600" smtClean="0">
                              <a:solidFill>
                                <a:prstClr val="black"/>
                              </a:solidFill>
                              <a:latin typeface="Cambria Math" panose="02040503050406030204" pitchFamily="18" charset="0"/>
                            </a:rPr>
                            <m:t>exp</m:t>
                          </m:r>
                        </m:fName>
                        <m:e>
                          <m:d>
                            <m:dPr>
                              <m:begChr m:val="["/>
                              <m:endChr m:val="]"/>
                              <m:ctrlPr>
                                <a:rPr lang="en-US" altLang="ja-JP" sz="1600" i="1" smtClean="0">
                                  <a:solidFill>
                                    <a:prstClr val="black"/>
                                  </a:solidFill>
                                  <a:latin typeface="Cambria Math" panose="02040503050406030204" pitchFamily="18" charset="0"/>
                                </a:rPr>
                              </m:ctrlPr>
                            </m:dPr>
                            <m:e>
                              <m:f>
                                <m:fPr>
                                  <m:ctrlPr>
                                    <a:rPr lang="en-US" altLang="ja-JP" sz="1600" i="1" smtClean="0">
                                      <a:solidFill>
                                        <a:prstClr val="black"/>
                                      </a:solidFill>
                                      <a:latin typeface="Cambria Math" panose="02040503050406030204" pitchFamily="18" charset="0"/>
                                    </a:rPr>
                                  </m:ctrlPr>
                                </m:fPr>
                                <m:num>
                                  <m:r>
                                    <a:rPr lang="en-US" altLang="ja-JP" sz="1600" i="1" smtClean="0">
                                      <a:solidFill>
                                        <a:prstClr val="black"/>
                                      </a:solidFill>
                                      <a:latin typeface="Cambria Math" panose="02040503050406030204" pitchFamily="18" charset="0"/>
                                    </a:rPr>
                                    <m:t>1</m:t>
                                  </m:r>
                                </m:num>
                                <m:den>
                                  <m:r>
                                    <a:rPr lang="en-US" altLang="ja-JP" sz="1600" i="1" smtClean="0">
                                      <a:solidFill>
                                        <a:prstClr val="black"/>
                                      </a:solidFill>
                                      <a:latin typeface="Cambria Math" panose="02040503050406030204" pitchFamily="18" charset="0"/>
                                    </a:rPr>
                                    <m:t>𝑖</m:t>
                                  </m:r>
                                  <m:r>
                                    <a:rPr lang="en-US" altLang="ja-JP" sz="1600" i="1" smtClean="0">
                                      <a:solidFill>
                                        <a:prstClr val="black"/>
                                      </a:solidFill>
                                      <a:latin typeface="Cambria Math" panose="02040503050406030204" pitchFamily="18" charset="0"/>
                                    </a:rPr>
                                    <m:t>ℏ</m:t>
                                  </m:r>
                                  <m:r>
                                    <a:rPr lang="en-US" altLang="ja-JP" sz="1600" i="1" smtClean="0">
                                      <a:solidFill>
                                        <a:prstClr val="black"/>
                                      </a:solidFill>
                                      <a:latin typeface="Cambria Math" panose="02040503050406030204" pitchFamily="18" charset="0"/>
                                    </a:rPr>
                                    <m:t>𝑣</m:t>
                                  </m:r>
                                </m:den>
                              </m:f>
                              <m:nary>
                                <m:naryPr>
                                  <m:ctrlPr>
                                    <a:rPr lang="en-US" altLang="ja-JP" sz="1600" i="1" smtClean="0">
                                      <a:solidFill>
                                        <a:prstClr val="black"/>
                                      </a:solidFill>
                                      <a:latin typeface="Cambria Math" panose="02040503050406030204" pitchFamily="18" charset="0"/>
                                    </a:rPr>
                                  </m:ctrlPr>
                                </m:naryPr>
                                <m:sub>
                                  <m:r>
                                    <m:rPr>
                                      <m:brk m:alnAt="23"/>
                                    </m:rPr>
                                    <a:rPr lang="en-US" altLang="ja-JP" sz="1600" i="1" smtClean="0">
                                      <a:solidFill>
                                        <a:prstClr val="black"/>
                                      </a:solidFill>
                                      <a:latin typeface="Cambria Math" panose="02040503050406030204" pitchFamily="18" charset="0"/>
                                    </a:rPr>
                                    <m:t>−</m:t>
                                  </m:r>
                                  <m:r>
                                    <a:rPr lang="en-US" altLang="ja-JP" sz="1600" i="1" smtClean="0">
                                      <a:solidFill>
                                        <a:prstClr val="black"/>
                                      </a:solidFill>
                                      <a:latin typeface="Cambria Math" panose="02040503050406030204" pitchFamily="18" charset="0"/>
                                    </a:rPr>
                                    <m:t>∞</m:t>
                                  </m:r>
                                </m:sub>
                                <m:sup>
                                  <m:r>
                                    <a:rPr lang="en-US" altLang="ja-JP" sz="1600" i="1">
                                      <a:solidFill>
                                        <a:prstClr val="black"/>
                                      </a:solidFill>
                                      <a:latin typeface="Cambria Math" panose="02040503050406030204" pitchFamily="18" charset="0"/>
                                    </a:rPr>
                                    <m:t>∞</m:t>
                                  </m:r>
                                </m:sup>
                                <m:e>
                                  <m:r>
                                    <a:rPr lang="en-US" altLang="ja-JP" sz="1600" i="1" smtClean="0">
                                      <a:solidFill>
                                        <a:prstClr val="black"/>
                                      </a:solidFill>
                                      <a:latin typeface="Cambria Math" panose="02040503050406030204" pitchFamily="18" charset="0"/>
                                    </a:rPr>
                                    <m:t>𝑑</m:t>
                                  </m:r>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𝑧</m:t>
                                      </m:r>
                                    </m:e>
                                    <m:sub>
                                      <m:r>
                                        <a:rPr lang="en-US" altLang="ja-JP" sz="1600" i="1" smtClean="0">
                                          <a:solidFill>
                                            <a:prstClr val="black"/>
                                          </a:solidFill>
                                          <a:latin typeface="Cambria Math" panose="02040503050406030204" pitchFamily="18" charset="0"/>
                                        </a:rPr>
                                        <m:t>𝑐</m:t>
                                      </m:r>
                                    </m:sub>
                                  </m:sSub>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𝑉</m:t>
                                      </m:r>
                                    </m:e>
                                    <m:sub>
                                      <m:r>
                                        <a:rPr lang="en-US" altLang="ja-JP" sz="1600" i="1" smtClean="0">
                                          <a:solidFill>
                                            <a:prstClr val="black"/>
                                          </a:solidFill>
                                          <a:latin typeface="Cambria Math" panose="02040503050406030204" pitchFamily="18" charset="0"/>
                                        </a:rPr>
                                        <m:t>𝑐</m:t>
                                      </m:r>
                                    </m:sub>
                                  </m:sSub>
                                  <m:r>
                                    <a:rPr lang="en-US" altLang="ja-JP" sz="1600" i="1" smtClean="0">
                                      <a:solidFill>
                                        <a:prstClr val="black"/>
                                      </a:solidFill>
                                      <a:latin typeface="Cambria Math" panose="02040503050406030204" pitchFamily="18" charset="0"/>
                                    </a:rPr>
                                    <m:t>(</m:t>
                                  </m:r>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𝑟</m:t>
                                      </m:r>
                                    </m:e>
                                    <m:sub>
                                      <m:r>
                                        <a:rPr lang="en-US" altLang="ja-JP" sz="1600" i="1" smtClean="0">
                                          <a:solidFill>
                                            <a:prstClr val="black"/>
                                          </a:solidFill>
                                          <a:latin typeface="Cambria Math" panose="02040503050406030204" pitchFamily="18" charset="0"/>
                                        </a:rPr>
                                        <m:t>𝑐</m:t>
                                      </m:r>
                                    </m:sub>
                                  </m:sSub>
                                  <m:r>
                                    <a:rPr lang="en-US" altLang="ja-JP" sz="1600" i="1" smtClean="0">
                                      <a:solidFill>
                                        <a:prstClr val="black"/>
                                      </a:solidFill>
                                      <a:latin typeface="Cambria Math" panose="02040503050406030204" pitchFamily="18" charset="0"/>
                                    </a:rPr>
                                    <m:t>)</m:t>
                                  </m:r>
                                </m:e>
                              </m:nary>
                            </m:e>
                          </m:d>
                          <m:r>
                            <a:rPr lang="en-US" altLang="ja-JP" sz="1600" i="1" smtClean="0">
                              <a:solidFill>
                                <a:prstClr val="black"/>
                              </a:solidFill>
                              <a:latin typeface="Cambria Math" panose="02040503050406030204" pitchFamily="18" charset="0"/>
                            </a:rPr>
                            <m:t>,</m:t>
                          </m:r>
                        </m:e>
                      </m:func>
                    </m:oMath>
                  </m:oMathPara>
                </a14:m>
                <a:endParaRPr lang="ja-JP" altLang="en-US" sz="1600" dirty="0" smtClean="0">
                  <a:solidFill>
                    <a:prstClr val="black"/>
                  </a:solidFill>
                </a:endParaRPr>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1929952" y="3164754"/>
                <a:ext cx="2920287" cy="547971"/>
              </a:xfrm>
              <a:prstGeom prst="rect">
                <a:avLst/>
              </a:prstGeom>
              <a:blipFill rotWithShape="0">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p:cNvSpPr txBox="1"/>
              <p:nvPr/>
            </p:nvSpPr>
            <p:spPr>
              <a:xfrm>
                <a:off x="1898420" y="3789607"/>
                <a:ext cx="3021596" cy="5479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𝑆</m:t>
                          </m:r>
                        </m:e>
                        <m:sub>
                          <m:r>
                            <a:rPr lang="en-US" altLang="ja-JP" sz="1600" i="1" smtClean="0">
                              <a:solidFill>
                                <a:prstClr val="black"/>
                              </a:solidFill>
                              <a:latin typeface="Cambria Math" panose="02040503050406030204" pitchFamily="18" charset="0"/>
                            </a:rPr>
                            <m:t>𝑛</m:t>
                          </m:r>
                        </m:sub>
                      </m:sSub>
                      <m:d>
                        <m:dPr>
                          <m:ctrlPr>
                            <a:rPr lang="en-US" altLang="ja-JP" sz="1600" i="1" smtClean="0">
                              <a:solidFill>
                                <a:prstClr val="black"/>
                              </a:solidFill>
                              <a:latin typeface="Cambria Math" panose="02040503050406030204" pitchFamily="18" charset="0"/>
                            </a:rPr>
                          </m:ctrlPr>
                        </m:dPr>
                        <m:e>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𝑏</m:t>
                              </m:r>
                            </m:e>
                            <m:sub>
                              <m:r>
                                <a:rPr lang="en-US" altLang="ja-JP" sz="1600" i="1" smtClean="0">
                                  <a:solidFill>
                                    <a:prstClr val="black"/>
                                  </a:solidFill>
                                  <a:latin typeface="Cambria Math" panose="02040503050406030204" pitchFamily="18" charset="0"/>
                                </a:rPr>
                                <m:t>𝑛</m:t>
                              </m:r>
                            </m:sub>
                          </m:sSub>
                        </m:e>
                      </m:d>
                      <m:r>
                        <a:rPr lang="en-US" altLang="ja-JP" sz="1600" i="1" smtClean="0">
                          <a:solidFill>
                            <a:prstClr val="black"/>
                          </a:solidFill>
                          <a:latin typeface="Cambria Math" panose="02040503050406030204" pitchFamily="18" charset="0"/>
                        </a:rPr>
                        <m:t>=</m:t>
                      </m:r>
                      <m:func>
                        <m:funcPr>
                          <m:ctrlPr>
                            <a:rPr lang="en-US" altLang="ja-JP" sz="1600" i="1" smtClean="0">
                              <a:solidFill>
                                <a:prstClr val="black"/>
                              </a:solidFill>
                              <a:latin typeface="Cambria Math" panose="02040503050406030204" pitchFamily="18" charset="0"/>
                            </a:rPr>
                          </m:ctrlPr>
                        </m:funcPr>
                        <m:fName>
                          <m:r>
                            <m:rPr>
                              <m:sty m:val="p"/>
                            </m:rPr>
                            <a:rPr lang="en-US" altLang="ja-JP" sz="1600" smtClean="0">
                              <a:solidFill>
                                <a:prstClr val="black"/>
                              </a:solidFill>
                              <a:latin typeface="Cambria Math" panose="02040503050406030204" pitchFamily="18" charset="0"/>
                            </a:rPr>
                            <m:t>exp</m:t>
                          </m:r>
                        </m:fName>
                        <m:e>
                          <m:d>
                            <m:dPr>
                              <m:begChr m:val="["/>
                              <m:endChr m:val="]"/>
                              <m:ctrlPr>
                                <a:rPr lang="en-US" altLang="ja-JP" sz="1600" i="1" smtClean="0">
                                  <a:solidFill>
                                    <a:prstClr val="black"/>
                                  </a:solidFill>
                                  <a:latin typeface="Cambria Math" panose="02040503050406030204" pitchFamily="18" charset="0"/>
                                </a:rPr>
                              </m:ctrlPr>
                            </m:dPr>
                            <m:e>
                              <m:f>
                                <m:fPr>
                                  <m:ctrlPr>
                                    <a:rPr lang="en-US" altLang="ja-JP" sz="1600" i="1" smtClean="0">
                                      <a:solidFill>
                                        <a:prstClr val="black"/>
                                      </a:solidFill>
                                      <a:latin typeface="Cambria Math" panose="02040503050406030204" pitchFamily="18" charset="0"/>
                                    </a:rPr>
                                  </m:ctrlPr>
                                </m:fPr>
                                <m:num>
                                  <m:r>
                                    <a:rPr lang="en-US" altLang="ja-JP" sz="1600" i="1" smtClean="0">
                                      <a:solidFill>
                                        <a:prstClr val="black"/>
                                      </a:solidFill>
                                      <a:latin typeface="Cambria Math" panose="02040503050406030204" pitchFamily="18" charset="0"/>
                                    </a:rPr>
                                    <m:t>1</m:t>
                                  </m:r>
                                </m:num>
                                <m:den>
                                  <m:r>
                                    <a:rPr lang="en-US" altLang="ja-JP" sz="1600" i="1" smtClean="0">
                                      <a:solidFill>
                                        <a:prstClr val="black"/>
                                      </a:solidFill>
                                      <a:latin typeface="Cambria Math" panose="02040503050406030204" pitchFamily="18" charset="0"/>
                                    </a:rPr>
                                    <m:t>𝑖</m:t>
                                  </m:r>
                                  <m:r>
                                    <a:rPr lang="en-US" altLang="ja-JP" sz="1600" i="1" smtClean="0">
                                      <a:solidFill>
                                        <a:prstClr val="black"/>
                                      </a:solidFill>
                                      <a:latin typeface="Cambria Math" panose="02040503050406030204" pitchFamily="18" charset="0"/>
                                    </a:rPr>
                                    <m:t>ℏ</m:t>
                                  </m:r>
                                  <m:r>
                                    <a:rPr lang="en-US" altLang="ja-JP" sz="1600" i="1" smtClean="0">
                                      <a:solidFill>
                                        <a:prstClr val="black"/>
                                      </a:solidFill>
                                      <a:latin typeface="Cambria Math" panose="02040503050406030204" pitchFamily="18" charset="0"/>
                                    </a:rPr>
                                    <m:t>𝑣</m:t>
                                  </m:r>
                                </m:den>
                              </m:f>
                              <m:nary>
                                <m:naryPr>
                                  <m:ctrlPr>
                                    <a:rPr lang="en-US" altLang="ja-JP" sz="1600" i="1" smtClean="0">
                                      <a:solidFill>
                                        <a:prstClr val="black"/>
                                      </a:solidFill>
                                      <a:latin typeface="Cambria Math" panose="02040503050406030204" pitchFamily="18" charset="0"/>
                                    </a:rPr>
                                  </m:ctrlPr>
                                </m:naryPr>
                                <m:sub>
                                  <m:r>
                                    <m:rPr>
                                      <m:brk m:alnAt="23"/>
                                    </m:rPr>
                                    <a:rPr lang="en-US" altLang="ja-JP" sz="1600" i="1" smtClean="0">
                                      <a:solidFill>
                                        <a:prstClr val="black"/>
                                      </a:solidFill>
                                      <a:latin typeface="Cambria Math" panose="02040503050406030204" pitchFamily="18" charset="0"/>
                                    </a:rPr>
                                    <m:t>−</m:t>
                                  </m:r>
                                  <m:r>
                                    <a:rPr lang="en-US" altLang="ja-JP" sz="1600" i="1" smtClean="0">
                                      <a:solidFill>
                                        <a:prstClr val="black"/>
                                      </a:solidFill>
                                      <a:latin typeface="Cambria Math" panose="02040503050406030204" pitchFamily="18" charset="0"/>
                                    </a:rPr>
                                    <m:t>∞</m:t>
                                  </m:r>
                                </m:sub>
                                <m:sup>
                                  <m:r>
                                    <a:rPr lang="en-US" altLang="ja-JP" sz="1600" i="1">
                                      <a:solidFill>
                                        <a:prstClr val="black"/>
                                      </a:solidFill>
                                      <a:latin typeface="Cambria Math" panose="02040503050406030204" pitchFamily="18" charset="0"/>
                                    </a:rPr>
                                    <m:t>∞</m:t>
                                  </m:r>
                                </m:sup>
                                <m:e>
                                  <m:r>
                                    <a:rPr lang="en-US" altLang="ja-JP" sz="1600" i="1" smtClean="0">
                                      <a:solidFill>
                                        <a:prstClr val="black"/>
                                      </a:solidFill>
                                      <a:latin typeface="Cambria Math" panose="02040503050406030204" pitchFamily="18" charset="0"/>
                                    </a:rPr>
                                    <m:t>𝑑</m:t>
                                  </m:r>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𝑧</m:t>
                                      </m:r>
                                    </m:e>
                                    <m:sub>
                                      <m:r>
                                        <a:rPr lang="en-US" altLang="ja-JP" sz="1600" i="1" smtClean="0">
                                          <a:solidFill>
                                            <a:prstClr val="black"/>
                                          </a:solidFill>
                                          <a:latin typeface="Cambria Math" panose="02040503050406030204" pitchFamily="18" charset="0"/>
                                        </a:rPr>
                                        <m:t>𝑛</m:t>
                                      </m:r>
                                    </m:sub>
                                  </m:sSub>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𝑉</m:t>
                                      </m:r>
                                    </m:e>
                                    <m:sub>
                                      <m:r>
                                        <a:rPr lang="en-US" altLang="ja-JP" sz="1600" i="1" smtClean="0">
                                          <a:solidFill>
                                            <a:prstClr val="black"/>
                                          </a:solidFill>
                                          <a:latin typeface="Cambria Math" panose="02040503050406030204" pitchFamily="18" charset="0"/>
                                        </a:rPr>
                                        <m:t>𝑛</m:t>
                                      </m:r>
                                    </m:sub>
                                  </m:sSub>
                                  <m:r>
                                    <a:rPr lang="en-US" altLang="ja-JP" sz="1600" i="1" smtClean="0">
                                      <a:solidFill>
                                        <a:prstClr val="black"/>
                                      </a:solidFill>
                                      <a:latin typeface="Cambria Math" panose="02040503050406030204" pitchFamily="18" charset="0"/>
                                    </a:rPr>
                                    <m:t>(</m:t>
                                  </m:r>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𝑟</m:t>
                                      </m:r>
                                    </m:e>
                                    <m:sub>
                                      <m:r>
                                        <a:rPr lang="en-US" altLang="ja-JP" sz="1600" i="1" smtClean="0">
                                          <a:solidFill>
                                            <a:prstClr val="black"/>
                                          </a:solidFill>
                                          <a:latin typeface="Cambria Math" panose="02040503050406030204" pitchFamily="18" charset="0"/>
                                        </a:rPr>
                                        <m:t>𝑛</m:t>
                                      </m:r>
                                    </m:sub>
                                  </m:sSub>
                                  <m:r>
                                    <a:rPr lang="en-US" altLang="ja-JP" sz="1600" i="1" smtClean="0">
                                      <a:solidFill>
                                        <a:prstClr val="black"/>
                                      </a:solidFill>
                                      <a:latin typeface="Cambria Math" panose="02040503050406030204" pitchFamily="18" charset="0"/>
                                    </a:rPr>
                                    <m:t>)</m:t>
                                  </m:r>
                                </m:e>
                              </m:nary>
                            </m:e>
                          </m:d>
                          <m:r>
                            <a:rPr lang="en-US" altLang="ja-JP" sz="1600" i="1" smtClean="0">
                              <a:solidFill>
                                <a:prstClr val="black"/>
                              </a:solidFill>
                              <a:latin typeface="Cambria Math" panose="02040503050406030204" pitchFamily="18" charset="0"/>
                            </a:rPr>
                            <m:t>,</m:t>
                          </m:r>
                        </m:e>
                      </m:func>
                    </m:oMath>
                  </m:oMathPara>
                </a14:m>
                <a:endParaRPr lang="ja-JP" altLang="en-US" sz="1600" dirty="0" smtClean="0">
                  <a:solidFill>
                    <a:prstClr val="black"/>
                  </a:solidFill>
                </a:endParaRPr>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1898420" y="3789607"/>
                <a:ext cx="3021596" cy="547971"/>
              </a:xfrm>
              <a:prstGeom prst="rect">
                <a:avLst/>
              </a:prstGeom>
              <a:blipFill rotWithShape="0">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p:cNvSpPr txBox="1"/>
              <p:nvPr/>
            </p:nvSpPr>
            <p:spPr>
              <a:xfrm>
                <a:off x="5220298" y="3140968"/>
                <a:ext cx="2619883" cy="6458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𝜎</m:t>
                          </m:r>
                        </m:e>
                        <m:sub>
                          <m:r>
                            <m:rPr>
                              <m:sty m:val="p"/>
                            </m:rPr>
                            <a:rPr lang="en-US" altLang="ja-JP" sz="1600" smtClean="0">
                              <a:solidFill>
                                <a:prstClr val="black"/>
                              </a:solidFill>
                              <a:latin typeface="Cambria Math" panose="02040503050406030204" pitchFamily="18" charset="0"/>
                            </a:rPr>
                            <m:t>R</m:t>
                          </m:r>
                        </m:sub>
                      </m:sSub>
                      <m:r>
                        <a:rPr lang="en-US" altLang="ja-JP" sz="1600" i="1" smtClean="0">
                          <a:solidFill>
                            <a:prstClr val="black"/>
                          </a:solidFill>
                          <a:latin typeface="Cambria Math" panose="02040503050406030204" pitchFamily="18" charset="0"/>
                        </a:rPr>
                        <m:t>(</m:t>
                      </m:r>
                      <m:r>
                        <a:rPr lang="en-US" altLang="ja-JP" sz="1600" i="1" smtClean="0">
                          <a:solidFill>
                            <a:prstClr val="black"/>
                          </a:solidFill>
                          <a:latin typeface="Cambria Math" panose="02040503050406030204" pitchFamily="18" charset="0"/>
                        </a:rPr>
                        <m:t>𝑐</m:t>
                      </m:r>
                      <m:r>
                        <a:rPr lang="en-US" altLang="ja-JP" sz="1600" i="1" smtClean="0">
                          <a:solidFill>
                            <a:prstClr val="black"/>
                          </a:solidFill>
                          <a:latin typeface="Cambria Math" panose="02040503050406030204" pitchFamily="18" charset="0"/>
                        </a:rPr>
                        <m:t>)=</m:t>
                      </m:r>
                      <m:nary>
                        <m:naryPr>
                          <m:limLoc m:val="undOvr"/>
                          <m:subHide m:val="on"/>
                          <m:supHide m:val="on"/>
                          <m:ctrlPr>
                            <a:rPr lang="en-US" altLang="ja-JP" sz="1600" i="1">
                              <a:solidFill>
                                <a:prstClr val="black"/>
                              </a:solidFill>
                              <a:latin typeface="Cambria Math" panose="02040503050406030204" pitchFamily="18" charset="0"/>
                            </a:rPr>
                          </m:ctrlPr>
                        </m:naryPr>
                        <m:sub/>
                        <m:sup/>
                        <m:e>
                          <m:r>
                            <a:rPr lang="en-US" altLang="ja-JP" sz="1600" i="1">
                              <a:solidFill>
                                <a:prstClr val="black"/>
                              </a:solidFill>
                              <a:latin typeface="Cambria Math" panose="02040503050406030204" pitchFamily="18" charset="0"/>
                            </a:rPr>
                            <m:t>𝑑</m:t>
                          </m:r>
                          <m:sSub>
                            <m:sSubPr>
                              <m:ctrlPr>
                                <a:rPr lang="en-US" altLang="ja-JP" sz="1600" b="1" i="1" smtClean="0">
                                  <a:solidFill>
                                    <a:prstClr val="black"/>
                                  </a:solidFill>
                                  <a:latin typeface="Cambria Math" panose="02040503050406030204" pitchFamily="18" charset="0"/>
                                </a:rPr>
                              </m:ctrlPr>
                            </m:sSubPr>
                            <m:e>
                              <m:r>
                                <a:rPr lang="en-US" altLang="ja-JP" sz="1600" b="1" i="1" smtClean="0">
                                  <a:solidFill>
                                    <a:prstClr val="black"/>
                                  </a:solidFill>
                                  <a:latin typeface="Cambria Math" panose="02040503050406030204" pitchFamily="18" charset="0"/>
                                </a:rPr>
                                <m:t>𝒃</m:t>
                              </m:r>
                            </m:e>
                            <m:sub>
                              <m:r>
                                <a:rPr lang="en-US" altLang="ja-JP" sz="1600" i="1" smtClean="0">
                                  <a:solidFill>
                                    <a:prstClr val="black"/>
                                  </a:solidFill>
                                  <a:latin typeface="Cambria Math" panose="02040503050406030204" pitchFamily="18" charset="0"/>
                                </a:rPr>
                                <m:t>𝑐</m:t>
                              </m:r>
                            </m:sub>
                          </m:sSub>
                          <m:d>
                            <m:dPr>
                              <m:begChr m:val="["/>
                              <m:endChr m:val="]"/>
                              <m:ctrlPr>
                                <a:rPr lang="en-US" altLang="ja-JP" sz="1600" i="1">
                                  <a:solidFill>
                                    <a:prstClr val="black"/>
                                  </a:solidFill>
                                  <a:latin typeface="Cambria Math" panose="02040503050406030204" pitchFamily="18" charset="0"/>
                                </a:rPr>
                              </m:ctrlPr>
                            </m:dPr>
                            <m:e>
                              <m:r>
                                <a:rPr lang="en-US" altLang="ja-JP" sz="1600" i="1">
                                  <a:solidFill>
                                    <a:prstClr val="black"/>
                                  </a:solidFill>
                                  <a:latin typeface="Cambria Math" panose="02040503050406030204" pitchFamily="18" charset="0"/>
                                </a:rPr>
                                <m:t>1−</m:t>
                              </m:r>
                              <m:sSup>
                                <m:sSupPr>
                                  <m:ctrlPr>
                                    <a:rPr lang="en-US" altLang="ja-JP" sz="1600" i="1" smtClean="0">
                                      <a:solidFill>
                                        <a:prstClr val="black"/>
                                      </a:solidFill>
                                      <a:latin typeface="Cambria Math" panose="02040503050406030204" pitchFamily="18" charset="0"/>
                                    </a:rPr>
                                  </m:ctrlPr>
                                </m:sSupPr>
                                <m:e>
                                  <m:d>
                                    <m:dPr>
                                      <m:begChr m:val="|"/>
                                      <m:endChr m:val="|"/>
                                      <m:ctrlPr>
                                        <a:rPr lang="en-US" altLang="ja-JP" sz="1600" i="1" smtClean="0">
                                          <a:solidFill>
                                            <a:prstClr val="black"/>
                                          </a:solidFill>
                                          <a:latin typeface="Cambria Math" panose="02040503050406030204" pitchFamily="18" charset="0"/>
                                        </a:rPr>
                                      </m:ctrlPr>
                                    </m:dPr>
                                    <m:e>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𝑆</m:t>
                                          </m:r>
                                        </m:e>
                                        <m:sub>
                                          <m:r>
                                            <a:rPr lang="en-US" altLang="ja-JP" sz="1600" i="1" smtClean="0">
                                              <a:solidFill>
                                                <a:prstClr val="black"/>
                                              </a:solidFill>
                                              <a:latin typeface="Cambria Math" panose="02040503050406030204" pitchFamily="18" charset="0"/>
                                            </a:rPr>
                                            <m:t>𝑐</m:t>
                                          </m:r>
                                        </m:sub>
                                      </m:sSub>
                                      <m:r>
                                        <a:rPr lang="en-US" altLang="ja-JP" sz="1600" i="1" smtClean="0">
                                          <a:solidFill>
                                            <a:prstClr val="black"/>
                                          </a:solidFill>
                                          <a:latin typeface="Cambria Math" panose="02040503050406030204" pitchFamily="18" charset="0"/>
                                        </a:rPr>
                                        <m:t>(</m:t>
                                      </m:r>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𝑏</m:t>
                                          </m:r>
                                        </m:e>
                                        <m:sub>
                                          <m:r>
                                            <a:rPr lang="en-US" altLang="ja-JP" sz="1600" i="1" smtClean="0">
                                              <a:solidFill>
                                                <a:prstClr val="black"/>
                                              </a:solidFill>
                                              <a:latin typeface="Cambria Math" panose="02040503050406030204" pitchFamily="18" charset="0"/>
                                            </a:rPr>
                                            <m:t>𝑐</m:t>
                                          </m:r>
                                        </m:sub>
                                      </m:sSub>
                                      <m:r>
                                        <a:rPr lang="en-US" altLang="ja-JP" sz="1600" i="1" smtClean="0">
                                          <a:solidFill>
                                            <a:prstClr val="black"/>
                                          </a:solidFill>
                                          <a:latin typeface="Cambria Math" panose="02040503050406030204" pitchFamily="18" charset="0"/>
                                        </a:rPr>
                                        <m:t>)</m:t>
                                      </m:r>
                                    </m:e>
                                  </m:d>
                                </m:e>
                                <m:sup>
                                  <m:r>
                                    <a:rPr lang="en-US" altLang="ja-JP" sz="1600" i="1" smtClean="0">
                                      <a:solidFill>
                                        <a:prstClr val="black"/>
                                      </a:solidFill>
                                      <a:latin typeface="Cambria Math" panose="02040503050406030204" pitchFamily="18" charset="0"/>
                                    </a:rPr>
                                    <m:t>2</m:t>
                                  </m:r>
                                </m:sup>
                              </m:sSup>
                            </m:e>
                          </m:d>
                        </m:e>
                      </m:nary>
                    </m:oMath>
                  </m:oMathPara>
                </a14:m>
                <a:endParaRPr lang="ja-JP" altLang="en-US" sz="1600" dirty="0" smtClean="0">
                  <a:solidFill>
                    <a:prstClr val="black"/>
                  </a:solidFill>
                </a:endParaRPr>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5220298" y="3140968"/>
                <a:ext cx="2619883" cy="645882"/>
              </a:xfrm>
              <a:prstGeom prst="rect">
                <a:avLst/>
              </a:prstGeom>
              <a:blipFill rotWithShape="0">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p:cNvSpPr txBox="1"/>
              <p:nvPr/>
            </p:nvSpPr>
            <p:spPr>
              <a:xfrm>
                <a:off x="5204532" y="3765821"/>
                <a:ext cx="2679836" cy="6458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𝜎</m:t>
                          </m:r>
                        </m:e>
                        <m:sub>
                          <m:r>
                            <m:rPr>
                              <m:sty m:val="p"/>
                            </m:rPr>
                            <a:rPr lang="en-US" altLang="ja-JP" sz="1600" smtClean="0">
                              <a:solidFill>
                                <a:prstClr val="black"/>
                              </a:solidFill>
                              <a:latin typeface="Cambria Math" panose="02040503050406030204" pitchFamily="18" charset="0"/>
                            </a:rPr>
                            <m:t>R</m:t>
                          </m:r>
                        </m:sub>
                      </m:sSub>
                      <m:r>
                        <a:rPr lang="en-US" altLang="ja-JP" sz="1600" i="1" smtClean="0">
                          <a:solidFill>
                            <a:prstClr val="black"/>
                          </a:solidFill>
                          <a:latin typeface="Cambria Math" panose="02040503050406030204" pitchFamily="18" charset="0"/>
                        </a:rPr>
                        <m:t>(</m:t>
                      </m:r>
                      <m:r>
                        <a:rPr lang="en-US" altLang="ja-JP" sz="1600" i="1" smtClean="0">
                          <a:solidFill>
                            <a:prstClr val="black"/>
                          </a:solidFill>
                          <a:latin typeface="Cambria Math" panose="02040503050406030204" pitchFamily="18" charset="0"/>
                        </a:rPr>
                        <m:t>𝑛</m:t>
                      </m:r>
                      <m:r>
                        <a:rPr lang="en-US" altLang="ja-JP" sz="1600" i="1" smtClean="0">
                          <a:solidFill>
                            <a:prstClr val="black"/>
                          </a:solidFill>
                          <a:latin typeface="Cambria Math" panose="02040503050406030204" pitchFamily="18" charset="0"/>
                        </a:rPr>
                        <m:t>)=</m:t>
                      </m:r>
                      <m:nary>
                        <m:naryPr>
                          <m:limLoc m:val="undOvr"/>
                          <m:subHide m:val="on"/>
                          <m:supHide m:val="on"/>
                          <m:ctrlPr>
                            <a:rPr lang="en-US" altLang="ja-JP" sz="1600" i="1">
                              <a:solidFill>
                                <a:prstClr val="black"/>
                              </a:solidFill>
                              <a:latin typeface="Cambria Math" panose="02040503050406030204" pitchFamily="18" charset="0"/>
                            </a:rPr>
                          </m:ctrlPr>
                        </m:naryPr>
                        <m:sub/>
                        <m:sup/>
                        <m:e>
                          <m:r>
                            <a:rPr lang="en-US" altLang="ja-JP" sz="1600" i="1">
                              <a:solidFill>
                                <a:prstClr val="black"/>
                              </a:solidFill>
                              <a:latin typeface="Cambria Math" panose="02040503050406030204" pitchFamily="18" charset="0"/>
                            </a:rPr>
                            <m:t>𝑑</m:t>
                          </m:r>
                          <m:sSub>
                            <m:sSubPr>
                              <m:ctrlPr>
                                <a:rPr lang="en-US" altLang="ja-JP" sz="1600" b="1" i="1" smtClean="0">
                                  <a:solidFill>
                                    <a:prstClr val="black"/>
                                  </a:solidFill>
                                  <a:latin typeface="Cambria Math" panose="02040503050406030204" pitchFamily="18" charset="0"/>
                                </a:rPr>
                              </m:ctrlPr>
                            </m:sSubPr>
                            <m:e>
                              <m:r>
                                <a:rPr lang="en-US" altLang="ja-JP" sz="1600" b="1" i="1" smtClean="0">
                                  <a:solidFill>
                                    <a:prstClr val="black"/>
                                  </a:solidFill>
                                  <a:latin typeface="Cambria Math" panose="02040503050406030204" pitchFamily="18" charset="0"/>
                                </a:rPr>
                                <m:t>𝒃</m:t>
                              </m:r>
                            </m:e>
                            <m:sub>
                              <m:r>
                                <a:rPr lang="en-US" altLang="ja-JP" sz="1600" i="1" smtClean="0">
                                  <a:solidFill>
                                    <a:prstClr val="black"/>
                                  </a:solidFill>
                                  <a:latin typeface="Cambria Math" panose="02040503050406030204" pitchFamily="18" charset="0"/>
                                </a:rPr>
                                <m:t>𝑛</m:t>
                              </m:r>
                            </m:sub>
                          </m:sSub>
                          <m:d>
                            <m:dPr>
                              <m:begChr m:val="["/>
                              <m:endChr m:val="]"/>
                              <m:ctrlPr>
                                <a:rPr lang="en-US" altLang="ja-JP" sz="1600" i="1">
                                  <a:solidFill>
                                    <a:prstClr val="black"/>
                                  </a:solidFill>
                                  <a:latin typeface="Cambria Math" panose="02040503050406030204" pitchFamily="18" charset="0"/>
                                </a:rPr>
                              </m:ctrlPr>
                            </m:dPr>
                            <m:e>
                              <m:r>
                                <a:rPr lang="en-US" altLang="ja-JP" sz="1600" i="1">
                                  <a:solidFill>
                                    <a:prstClr val="black"/>
                                  </a:solidFill>
                                  <a:latin typeface="Cambria Math" panose="02040503050406030204" pitchFamily="18" charset="0"/>
                                </a:rPr>
                                <m:t>1−</m:t>
                              </m:r>
                              <m:sSup>
                                <m:sSupPr>
                                  <m:ctrlPr>
                                    <a:rPr lang="en-US" altLang="ja-JP" sz="1600" i="1" smtClean="0">
                                      <a:solidFill>
                                        <a:prstClr val="black"/>
                                      </a:solidFill>
                                      <a:latin typeface="Cambria Math" panose="02040503050406030204" pitchFamily="18" charset="0"/>
                                    </a:rPr>
                                  </m:ctrlPr>
                                </m:sSupPr>
                                <m:e>
                                  <m:d>
                                    <m:dPr>
                                      <m:begChr m:val="|"/>
                                      <m:endChr m:val="|"/>
                                      <m:ctrlPr>
                                        <a:rPr lang="en-US" altLang="ja-JP" sz="1600" i="1" smtClean="0">
                                          <a:solidFill>
                                            <a:prstClr val="black"/>
                                          </a:solidFill>
                                          <a:latin typeface="Cambria Math" panose="02040503050406030204" pitchFamily="18" charset="0"/>
                                        </a:rPr>
                                      </m:ctrlPr>
                                    </m:dPr>
                                    <m:e>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𝑆</m:t>
                                          </m:r>
                                        </m:e>
                                        <m:sub>
                                          <m:r>
                                            <a:rPr lang="en-US" altLang="ja-JP" sz="1600" i="1" smtClean="0">
                                              <a:solidFill>
                                                <a:prstClr val="black"/>
                                              </a:solidFill>
                                              <a:latin typeface="Cambria Math" panose="02040503050406030204" pitchFamily="18" charset="0"/>
                                            </a:rPr>
                                            <m:t>𝑛</m:t>
                                          </m:r>
                                        </m:sub>
                                      </m:sSub>
                                      <m:r>
                                        <a:rPr lang="en-US" altLang="ja-JP" sz="1600" i="1" smtClean="0">
                                          <a:solidFill>
                                            <a:prstClr val="black"/>
                                          </a:solidFill>
                                          <a:latin typeface="Cambria Math" panose="02040503050406030204" pitchFamily="18" charset="0"/>
                                        </a:rPr>
                                        <m:t>(</m:t>
                                      </m:r>
                                      <m:sSub>
                                        <m:sSubPr>
                                          <m:ctrlPr>
                                            <a:rPr lang="en-US" altLang="ja-JP" sz="1600" i="1" smtClean="0">
                                              <a:solidFill>
                                                <a:prstClr val="black"/>
                                              </a:solidFill>
                                              <a:latin typeface="Cambria Math" panose="02040503050406030204" pitchFamily="18" charset="0"/>
                                            </a:rPr>
                                          </m:ctrlPr>
                                        </m:sSubPr>
                                        <m:e>
                                          <m:r>
                                            <a:rPr lang="en-US" altLang="ja-JP" sz="1600" i="1" smtClean="0">
                                              <a:solidFill>
                                                <a:prstClr val="black"/>
                                              </a:solidFill>
                                              <a:latin typeface="Cambria Math" panose="02040503050406030204" pitchFamily="18" charset="0"/>
                                            </a:rPr>
                                            <m:t>𝑏</m:t>
                                          </m:r>
                                        </m:e>
                                        <m:sub>
                                          <m:r>
                                            <a:rPr lang="en-US" altLang="ja-JP" sz="1600" i="1" smtClean="0">
                                              <a:solidFill>
                                                <a:prstClr val="black"/>
                                              </a:solidFill>
                                              <a:latin typeface="Cambria Math" panose="02040503050406030204" pitchFamily="18" charset="0"/>
                                            </a:rPr>
                                            <m:t>𝑛</m:t>
                                          </m:r>
                                        </m:sub>
                                      </m:sSub>
                                      <m:r>
                                        <a:rPr lang="en-US" altLang="ja-JP" sz="1600" i="1" smtClean="0">
                                          <a:solidFill>
                                            <a:prstClr val="black"/>
                                          </a:solidFill>
                                          <a:latin typeface="Cambria Math" panose="02040503050406030204" pitchFamily="18" charset="0"/>
                                        </a:rPr>
                                        <m:t>)</m:t>
                                      </m:r>
                                    </m:e>
                                  </m:d>
                                </m:e>
                                <m:sup>
                                  <m:r>
                                    <a:rPr lang="en-US" altLang="ja-JP" sz="1600" i="1" smtClean="0">
                                      <a:solidFill>
                                        <a:prstClr val="black"/>
                                      </a:solidFill>
                                      <a:latin typeface="Cambria Math" panose="02040503050406030204" pitchFamily="18" charset="0"/>
                                    </a:rPr>
                                    <m:t>2</m:t>
                                  </m:r>
                                </m:sup>
                              </m:sSup>
                            </m:e>
                          </m:d>
                        </m:e>
                      </m:nary>
                    </m:oMath>
                  </m:oMathPara>
                </a14:m>
                <a:endParaRPr lang="ja-JP" altLang="en-US" sz="1600" dirty="0" smtClean="0">
                  <a:solidFill>
                    <a:prstClr val="black"/>
                  </a:solidFill>
                </a:endParaRPr>
              </a:p>
            </p:txBody>
          </p:sp>
        </mc:Choice>
        <mc:Fallback xmlns="">
          <p:sp>
            <p:nvSpPr>
              <p:cNvPr id="11" name="テキスト ボックス 10"/>
              <p:cNvSpPr txBox="1">
                <a:spLocks noRot="1" noChangeAspect="1" noMove="1" noResize="1" noEditPoints="1" noAdjustHandles="1" noChangeArrowheads="1" noChangeShapeType="1" noTextEdit="1"/>
              </p:cNvSpPr>
              <p:nvPr/>
            </p:nvSpPr>
            <p:spPr>
              <a:xfrm>
                <a:off x="5204532" y="3765821"/>
                <a:ext cx="2679836" cy="645882"/>
              </a:xfrm>
              <a:prstGeom prst="rect">
                <a:avLst/>
              </a:prstGeom>
              <a:blipFill rotWithShape="0">
                <a:blip r:embed="rId6"/>
                <a:stretch>
                  <a:fillRect/>
                </a:stretch>
              </a:blipFill>
            </p:spPr>
            <p:txBody>
              <a:bodyPr/>
              <a:lstStyle/>
              <a:p>
                <a:r>
                  <a:rPr lang="ja-JP" altLang="en-US">
                    <a:noFill/>
                  </a:rPr>
                  <a:t> </a:t>
                </a:r>
              </a:p>
            </p:txBody>
          </p:sp>
        </mc:Fallback>
      </mc:AlternateContent>
      <p:grpSp>
        <p:nvGrpSpPr>
          <p:cNvPr id="20" name="グループ化 19"/>
          <p:cNvGrpSpPr/>
          <p:nvPr/>
        </p:nvGrpSpPr>
        <p:grpSpPr>
          <a:xfrm>
            <a:off x="5220072" y="1163387"/>
            <a:ext cx="3643688" cy="1693957"/>
            <a:chOff x="4758778" y="988910"/>
            <a:chExt cx="4254438" cy="1977897"/>
          </a:xfrm>
        </p:grpSpPr>
        <p:pic>
          <p:nvPicPr>
            <p:cNvPr id="7" name="図 6"/>
            <p:cNvPicPr>
              <a:picLocks noChangeAspect="1"/>
            </p:cNvPicPr>
            <p:nvPr/>
          </p:nvPicPr>
          <p:blipFill>
            <a:blip r:embed="rId7"/>
            <a:stretch>
              <a:fillRect/>
            </a:stretch>
          </p:blipFill>
          <p:spPr>
            <a:xfrm>
              <a:off x="4758778" y="988910"/>
              <a:ext cx="4254438" cy="1977897"/>
            </a:xfrm>
            <a:prstGeom prst="rect">
              <a:avLst/>
            </a:prstGeom>
            <a:ln>
              <a:solidFill>
                <a:schemeClr val="accent2">
                  <a:lumMod val="75000"/>
                </a:schemeClr>
              </a:solidFill>
            </a:ln>
          </p:spPr>
        </p:pic>
        <p:sp>
          <p:nvSpPr>
            <p:cNvPr id="12" name="正方形/長方形 11"/>
            <p:cNvSpPr/>
            <p:nvPr/>
          </p:nvSpPr>
          <p:spPr>
            <a:xfrm>
              <a:off x="4782427" y="1029067"/>
              <a:ext cx="708414" cy="243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 name="正方形/長方形 12"/>
            <p:cNvSpPr/>
            <p:nvPr/>
          </p:nvSpPr>
          <p:spPr>
            <a:xfrm>
              <a:off x="7884368" y="1048980"/>
              <a:ext cx="60716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4" name="テキスト ボックス 13"/>
            <p:cNvSpPr txBox="1"/>
            <p:nvPr/>
          </p:nvSpPr>
          <p:spPr>
            <a:xfrm>
              <a:off x="5076056" y="1095127"/>
              <a:ext cx="400918" cy="539049"/>
            </a:xfrm>
            <a:prstGeom prst="rect">
              <a:avLst/>
            </a:prstGeom>
            <a:noFill/>
          </p:spPr>
          <p:txBody>
            <a:bodyPr wrap="none" rtlCol="0">
              <a:spAutoFit/>
            </a:bodyPr>
            <a:lstStyle/>
            <a:p>
              <a:r>
                <a:rPr lang="en-US" altLang="ja-JP" sz="2400" i="1" dirty="0" smtClean="0">
                  <a:solidFill>
                    <a:srgbClr val="4D4D4D"/>
                  </a:solidFill>
                </a:rPr>
                <a:t>a</a:t>
              </a:r>
              <a:endParaRPr lang="ja-JP" altLang="en-US" sz="2400" i="1" dirty="0" smtClean="0">
                <a:solidFill>
                  <a:srgbClr val="4D4D4D"/>
                </a:solidFill>
              </a:endParaRPr>
            </a:p>
          </p:txBody>
        </p:sp>
        <p:sp>
          <p:nvSpPr>
            <p:cNvPr id="17" name="テキスト ボックス 16"/>
            <p:cNvSpPr txBox="1"/>
            <p:nvPr/>
          </p:nvSpPr>
          <p:spPr>
            <a:xfrm>
              <a:off x="8045060" y="1885073"/>
              <a:ext cx="343364" cy="461665"/>
            </a:xfrm>
            <a:prstGeom prst="rect">
              <a:avLst/>
            </a:prstGeom>
            <a:noFill/>
          </p:spPr>
          <p:txBody>
            <a:bodyPr wrap="none" rtlCol="0">
              <a:spAutoFit/>
            </a:bodyPr>
            <a:lstStyle/>
            <a:p>
              <a:r>
                <a:rPr lang="en-US" altLang="ja-JP" sz="2400" dirty="0" smtClean="0">
                  <a:solidFill>
                    <a:srgbClr val="4D4D4D"/>
                  </a:solidFill>
                </a:rPr>
                <a:t>T</a:t>
              </a:r>
              <a:endParaRPr lang="ja-JP" altLang="en-US" sz="2400" dirty="0" smtClean="0">
                <a:solidFill>
                  <a:srgbClr val="4D4D4D"/>
                </a:solidFill>
              </a:endParaRPr>
            </a:p>
          </p:txBody>
        </p:sp>
      </p:grpSp>
      <p:sp>
        <p:nvSpPr>
          <p:cNvPr id="18" name="テキスト ボックス 17"/>
          <p:cNvSpPr txBox="1"/>
          <p:nvPr/>
        </p:nvSpPr>
        <p:spPr>
          <a:xfrm>
            <a:off x="1058625" y="3198780"/>
            <a:ext cx="849079" cy="461665"/>
          </a:xfrm>
          <a:prstGeom prst="rect">
            <a:avLst/>
          </a:prstGeom>
          <a:noFill/>
        </p:spPr>
        <p:txBody>
          <a:bodyPr wrap="none" rtlCol="0">
            <a:spAutoFit/>
          </a:bodyPr>
          <a:lstStyle/>
          <a:p>
            <a:r>
              <a:rPr lang="en-US" altLang="ja-JP" sz="2400" dirty="0" smtClean="0">
                <a:solidFill>
                  <a:prstClr val="black"/>
                </a:solidFill>
              </a:rPr>
              <a:t>Core:</a:t>
            </a:r>
            <a:endParaRPr lang="ja-JP" altLang="en-US" sz="2400" dirty="0" smtClean="0">
              <a:solidFill>
                <a:prstClr val="black"/>
              </a:solidFill>
            </a:endParaRPr>
          </a:p>
        </p:txBody>
      </p:sp>
      <p:sp>
        <p:nvSpPr>
          <p:cNvPr id="19" name="テキスト ボックス 18"/>
          <p:cNvSpPr txBox="1"/>
          <p:nvPr/>
        </p:nvSpPr>
        <p:spPr>
          <a:xfrm>
            <a:off x="597858" y="3821955"/>
            <a:ext cx="1309846" cy="461665"/>
          </a:xfrm>
          <a:prstGeom prst="rect">
            <a:avLst/>
          </a:prstGeom>
          <a:noFill/>
        </p:spPr>
        <p:txBody>
          <a:bodyPr wrap="none" rtlCol="0">
            <a:spAutoFit/>
          </a:bodyPr>
          <a:lstStyle/>
          <a:p>
            <a:r>
              <a:rPr lang="en-US" altLang="ja-JP" sz="2400" dirty="0" smtClean="0">
                <a:solidFill>
                  <a:prstClr val="black"/>
                </a:solidFill>
              </a:rPr>
              <a:t>Neutron:</a:t>
            </a:r>
            <a:endParaRPr lang="ja-JP" altLang="en-US" sz="2400" dirty="0" smtClean="0">
              <a:solidFill>
                <a:prstClr val="black"/>
              </a:solidFill>
            </a:endParaRPr>
          </a:p>
        </p:txBody>
      </p:sp>
      <mc:AlternateContent xmlns:mc="http://schemas.openxmlformats.org/markup-compatibility/2006" xmlns:a14="http://schemas.microsoft.com/office/drawing/2010/main">
        <mc:Choice Requires="a14">
          <p:sp>
            <p:nvSpPr>
              <p:cNvPr id="21" name="角丸四角形 20"/>
              <p:cNvSpPr/>
              <p:nvPr/>
            </p:nvSpPr>
            <p:spPr>
              <a:xfrm>
                <a:off x="503965" y="2167664"/>
                <a:ext cx="4309294" cy="666832"/>
              </a:xfrm>
              <a:prstGeom prst="roundRect">
                <a:avLst>
                  <a:gd name="adj" fmla="val 10475"/>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14:m>
                  <m:oMathPara xmlns:m="http://schemas.openxmlformats.org/officeDocument/2006/math">
                    <m:oMathParaPr>
                      <m:jc m:val="center"/>
                    </m:oMathParaPr>
                    <m:oMath xmlns:m="http://schemas.openxmlformats.org/officeDocument/2006/math">
                      <m:sSub>
                        <m:sSubPr>
                          <m:ctrlPr>
                            <a:rPr lang="en-US" altLang="ja-JP" sz="2000" i="1" smtClean="0">
                              <a:solidFill>
                                <a:prstClr val="black"/>
                              </a:solidFill>
                              <a:latin typeface="Cambria Math" panose="02040503050406030204" pitchFamily="18" charset="0"/>
                            </a:rPr>
                          </m:ctrlPr>
                        </m:sSubPr>
                        <m:e>
                          <m:r>
                            <a:rPr lang="en-US" altLang="ja-JP" sz="2000" i="1">
                              <a:solidFill>
                                <a:prstClr val="black"/>
                              </a:solidFill>
                              <a:latin typeface="Cambria Math" panose="02040503050406030204" pitchFamily="18" charset="0"/>
                            </a:rPr>
                            <m:t>𝜎</m:t>
                          </m:r>
                        </m:e>
                        <m:sub>
                          <m:r>
                            <m:rPr>
                              <m:sty m:val="p"/>
                            </m:rPr>
                            <a:rPr lang="en-US" altLang="ja-JP" sz="2000">
                              <a:solidFill>
                                <a:prstClr val="black"/>
                              </a:solidFill>
                              <a:latin typeface="Cambria Math" panose="02040503050406030204" pitchFamily="18" charset="0"/>
                            </a:rPr>
                            <m:t>R</m:t>
                          </m:r>
                        </m:sub>
                      </m:sSub>
                      <m:d>
                        <m:dPr>
                          <m:ctrlPr>
                            <a:rPr lang="en-US" altLang="ja-JP" sz="2000" i="1">
                              <a:solidFill>
                                <a:prstClr val="black"/>
                              </a:solidFill>
                              <a:latin typeface="Cambria Math" panose="02040503050406030204" pitchFamily="18" charset="0"/>
                            </a:rPr>
                          </m:ctrlPr>
                        </m:dPr>
                        <m:e>
                          <m:r>
                            <a:rPr lang="en-US" altLang="ja-JP" sz="2000" i="1" smtClean="0">
                              <a:solidFill>
                                <a:prstClr val="black"/>
                              </a:solidFill>
                              <a:latin typeface="Cambria Math" panose="02040503050406030204" pitchFamily="18" charset="0"/>
                            </a:rPr>
                            <m:t>𝑎</m:t>
                          </m:r>
                        </m:e>
                      </m:d>
                      <m:r>
                        <a:rPr lang="en-US" altLang="ja-JP" sz="2000" i="1">
                          <a:solidFill>
                            <a:prstClr val="black"/>
                          </a:solidFill>
                          <a:latin typeface="Cambria Math" panose="02040503050406030204" pitchFamily="18" charset="0"/>
                        </a:rPr>
                        <m:t>=</m:t>
                      </m:r>
                      <m:nary>
                        <m:naryPr>
                          <m:limLoc m:val="undOvr"/>
                          <m:subHide m:val="on"/>
                          <m:supHide m:val="on"/>
                          <m:ctrlPr>
                            <a:rPr lang="en-US" altLang="ja-JP" sz="2000" i="1">
                              <a:solidFill>
                                <a:prstClr val="black"/>
                              </a:solidFill>
                              <a:latin typeface="Cambria Math" panose="02040503050406030204" pitchFamily="18" charset="0"/>
                            </a:rPr>
                          </m:ctrlPr>
                        </m:naryPr>
                        <m:sub/>
                        <m:sup/>
                        <m:e>
                          <m:r>
                            <a:rPr lang="en-US" altLang="ja-JP" sz="2000" i="1">
                              <a:solidFill>
                                <a:prstClr val="black"/>
                              </a:solidFill>
                              <a:latin typeface="Cambria Math" panose="02040503050406030204" pitchFamily="18" charset="0"/>
                            </a:rPr>
                            <m:t>𝑑</m:t>
                          </m:r>
                          <m:r>
                            <a:rPr lang="en-US" altLang="ja-JP" sz="2000" b="1" i="1">
                              <a:solidFill>
                                <a:prstClr val="black"/>
                              </a:solidFill>
                              <a:latin typeface="Cambria Math" panose="02040503050406030204" pitchFamily="18" charset="0"/>
                            </a:rPr>
                            <m:t>𝑩</m:t>
                          </m:r>
                          <m:d>
                            <m:dPr>
                              <m:begChr m:val="["/>
                              <m:endChr m:val="]"/>
                              <m:ctrlPr>
                                <a:rPr lang="en-US" altLang="ja-JP" sz="2000" i="1">
                                  <a:solidFill>
                                    <a:prstClr val="black"/>
                                  </a:solidFill>
                                  <a:latin typeface="Cambria Math" panose="02040503050406030204" pitchFamily="18" charset="0"/>
                                </a:rPr>
                              </m:ctrlPr>
                            </m:dPr>
                            <m:e>
                              <m:r>
                                <a:rPr lang="en-US" altLang="ja-JP" sz="2000" i="1">
                                  <a:solidFill>
                                    <a:prstClr val="black"/>
                                  </a:solidFill>
                                  <a:latin typeface="Cambria Math" panose="02040503050406030204" pitchFamily="18" charset="0"/>
                                </a:rPr>
                                <m:t>1−</m:t>
                              </m:r>
                              <m:d>
                                <m:dPr>
                                  <m:begChr m:val="⟨"/>
                                  <m:endChr m:val="⟩"/>
                                  <m:ctrlPr>
                                    <a:rPr lang="en-US" altLang="ja-JP" sz="2000" i="1">
                                      <a:solidFill>
                                        <a:prstClr val="black"/>
                                      </a:solidFill>
                                      <a:latin typeface="Cambria Math" panose="02040503050406030204" pitchFamily="18" charset="0"/>
                                    </a:rPr>
                                  </m:ctrlPr>
                                </m:dPr>
                                <m:e>
                                  <m:sSub>
                                    <m:sSubPr>
                                      <m:ctrlPr>
                                        <a:rPr lang="en-US" altLang="ja-JP" sz="2000" i="1">
                                          <a:solidFill>
                                            <a:prstClr val="black"/>
                                          </a:solidFill>
                                          <a:latin typeface="Cambria Math" panose="02040503050406030204" pitchFamily="18" charset="0"/>
                                        </a:rPr>
                                      </m:ctrlPr>
                                    </m:sSubPr>
                                    <m:e>
                                      <m:r>
                                        <a:rPr lang="en-US" altLang="ja-JP" sz="2000" i="1">
                                          <a:solidFill>
                                            <a:prstClr val="black"/>
                                          </a:solidFill>
                                          <a:latin typeface="Cambria Math" panose="02040503050406030204" pitchFamily="18" charset="0"/>
                                        </a:rPr>
                                        <m:t>𝜙</m:t>
                                      </m:r>
                                    </m:e>
                                    <m:sub>
                                      <m:r>
                                        <a:rPr lang="en-US" altLang="ja-JP" sz="2000" i="1">
                                          <a:solidFill>
                                            <a:prstClr val="black"/>
                                          </a:solidFill>
                                          <a:latin typeface="Cambria Math" panose="02040503050406030204" pitchFamily="18" charset="0"/>
                                        </a:rPr>
                                        <m:t>0</m:t>
                                      </m:r>
                                    </m:sub>
                                  </m:sSub>
                                </m:e>
                                <m:e>
                                  <m:sSup>
                                    <m:sSupPr>
                                      <m:ctrlPr>
                                        <a:rPr lang="en-US" altLang="ja-JP" sz="2000" i="1">
                                          <a:solidFill>
                                            <a:prstClr val="black"/>
                                          </a:solidFill>
                                          <a:latin typeface="Cambria Math" panose="02040503050406030204" pitchFamily="18" charset="0"/>
                                        </a:rPr>
                                      </m:ctrlPr>
                                    </m:sSupPr>
                                    <m:e>
                                      <m:d>
                                        <m:dPr>
                                          <m:begChr m:val="|"/>
                                          <m:endChr m:val="|"/>
                                          <m:ctrlPr>
                                            <a:rPr lang="en-US" altLang="ja-JP" sz="2000" i="1">
                                              <a:solidFill>
                                                <a:prstClr val="black"/>
                                              </a:solidFill>
                                              <a:latin typeface="Cambria Math" panose="02040503050406030204" pitchFamily="18" charset="0"/>
                                            </a:rPr>
                                          </m:ctrlPr>
                                        </m:dPr>
                                        <m:e>
                                          <m:sSub>
                                            <m:sSubPr>
                                              <m:ctrlPr>
                                                <a:rPr lang="en-US" altLang="ja-JP" sz="2000" i="1">
                                                  <a:solidFill>
                                                    <a:prstClr val="black"/>
                                                  </a:solidFill>
                                                  <a:latin typeface="Cambria Math" panose="02040503050406030204" pitchFamily="18" charset="0"/>
                                                </a:rPr>
                                              </m:ctrlPr>
                                            </m:sSubPr>
                                            <m:e>
                                              <m:r>
                                                <a:rPr lang="en-US" altLang="ja-JP" sz="2000" i="1">
                                                  <a:solidFill>
                                                    <a:prstClr val="black"/>
                                                  </a:solidFill>
                                                  <a:latin typeface="Cambria Math" panose="02040503050406030204" pitchFamily="18" charset="0"/>
                                                </a:rPr>
                                                <m:t>𝑆</m:t>
                                              </m:r>
                                            </m:e>
                                            <m:sub>
                                              <m:r>
                                                <a:rPr lang="en-US" altLang="ja-JP" sz="2000" i="1">
                                                  <a:solidFill>
                                                    <a:prstClr val="black"/>
                                                  </a:solidFill>
                                                  <a:latin typeface="Cambria Math" panose="02040503050406030204" pitchFamily="18" charset="0"/>
                                                </a:rPr>
                                                <m:t>𝑐</m:t>
                                              </m:r>
                                            </m:sub>
                                          </m:sSub>
                                          <m:sSub>
                                            <m:sSubPr>
                                              <m:ctrlPr>
                                                <a:rPr lang="en-US" altLang="ja-JP" sz="2000" i="1">
                                                  <a:solidFill>
                                                    <a:prstClr val="black"/>
                                                  </a:solidFill>
                                                  <a:latin typeface="Cambria Math" panose="02040503050406030204" pitchFamily="18" charset="0"/>
                                                </a:rPr>
                                              </m:ctrlPr>
                                            </m:sSubPr>
                                            <m:e>
                                              <m:r>
                                                <a:rPr lang="en-US" altLang="ja-JP" sz="2000" i="1">
                                                  <a:solidFill>
                                                    <a:prstClr val="black"/>
                                                  </a:solidFill>
                                                  <a:latin typeface="Cambria Math" panose="02040503050406030204" pitchFamily="18" charset="0"/>
                                                </a:rPr>
                                                <m:t>𝑆</m:t>
                                              </m:r>
                                            </m:e>
                                            <m:sub>
                                              <m:r>
                                                <a:rPr lang="en-US" altLang="ja-JP" sz="2000" i="1">
                                                  <a:solidFill>
                                                    <a:prstClr val="black"/>
                                                  </a:solidFill>
                                                  <a:latin typeface="Cambria Math" panose="02040503050406030204" pitchFamily="18" charset="0"/>
                                                </a:rPr>
                                                <m:t>𝑛</m:t>
                                              </m:r>
                                            </m:sub>
                                          </m:sSub>
                                        </m:e>
                                      </m:d>
                                    </m:e>
                                    <m:sup>
                                      <m:r>
                                        <a:rPr lang="en-US" altLang="ja-JP" sz="2000" i="1">
                                          <a:solidFill>
                                            <a:prstClr val="black"/>
                                          </a:solidFill>
                                          <a:latin typeface="Cambria Math" panose="02040503050406030204" pitchFamily="18" charset="0"/>
                                        </a:rPr>
                                        <m:t>2</m:t>
                                      </m:r>
                                    </m:sup>
                                  </m:sSup>
                                </m:e>
                                <m:e>
                                  <m:sSub>
                                    <m:sSubPr>
                                      <m:ctrlPr>
                                        <a:rPr lang="en-US" altLang="ja-JP" sz="2000" i="1">
                                          <a:solidFill>
                                            <a:prstClr val="black"/>
                                          </a:solidFill>
                                          <a:latin typeface="Cambria Math" panose="02040503050406030204" pitchFamily="18" charset="0"/>
                                        </a:rPr>
                                      </m:ctrlPr>
                                    </m:sSubPr>
                                    <m:e>
                                      <m:r>
                                        <a:rPr lang="en-US" altLang="ja-JP" sz="2000" i="1">
                                          <a:solidFill>
                                            <a:prstClr val="black"/>
                                          </a:solidFill>
                                          <a:latin typeface="Cambria Math" panose="02040503050406030204" pitchFamily="18" charset="0"/>
                                        </a:rPr>
                                        <m:t>𝜙</m:t>
                                      </m:r>
                                    </m:e>
                                    <m:sub>
                                      <m:r>
                                        <a:rPr lang="en-US" altLang="ja-JP" sz="2000" i="1">
                                          <a:solidFill>
                                            <a:prstClr val="black"/>
                                          </a:solidFill>
                                          <a:latin typeface="Cambria Math" panose="02040503050406030204" pitchFamily="18" charset="0"/>
                                        </a:rPr>
                                        <m:t>0</m:t>
                                      </m:r>
                                    </m:sub>
                                  </m:sSub>
                                </m:e>
                              </m:d>
                            </m:e>
                          </m:d>
                        </m:e>
                      </m:nary>
                    </m:oMath>
                  </m:oMathPara>
                </a14:m>
                <a:endParaRPr lang="ja-JP" altLang="en-US" sz="2000" dirty="0">
                  <a:solidFill>
                    <a:prstClr val="black"/>
                  </a:solidFill>
                </a:endParaRPr>
              </a:p>
            </p:txBody>
          </p:sp>
        </mc:Choice>
        <mc:Fallback xmlns="">
          <p:sp>
            <p:nvSpPr>
              <p:cNvPr id="21" name="角丸四角形 20"/>
              <p:cNvSpPr>
                <a:spLocks noRot="1" noChangeAspect="1" noMove="1" noResize="1" noEditPoints="1" noAdjustHandles="1" noChangeArrowheads="1" noChangeShapeType="1" noTextEdit="1"/>
              </p:cNvSpPr>
              <p:nvPr/>
            </p:nvSpPr>
            <p:spPr>
              <a:xfrm>
                <a:off x="503965" y="2167664"/>
                <a:ext cx="4309294" cy="666832"/>
              </a:xfrm>
              <a:prstGeom prst="roundRect">
                <a:avLst>
                  <a:gd name="adj" fmla="val 10475"/>
                </a:avLst>
              </a:prstGeom>
              <a:blipFill rotWithShape="0">
                <a:blip r:embed="rId8"/>
                <a:stretch>
                  <a:fillRect/>
                </a:stretch>
              </a:blipFill>
              <a:ln>
                <a:noFill/>
              </a:ln>
              <a:effectLst/>
            </p:spPr>
            <p:txBody>
              <a:bodyPr/>
              <a:lstStyle/>
              <a:p>
                <a:r>
                  <a:rPr lang="ja-JP" altLang="en-US">
                    <a:noFill/>
                  </a:rPr>
                  <a:t> </a:t>
                </a:r>
              </a:p>
            </p:txBody>
          </p:sp>
        </mc:Fallback>
      </mc:AlternateContent>
      <p:sp>
        <p:nvSpPr>
          <p:cNvPr id="43" name="テキスト ボックス 42"/>
          <p:cNvSpPr txBox="1"/>
          <p:nvPr/>
        </p:nvSpPr>
        <p:spPr>
          <a:xfrm>
            <a:off x="333521" y="5143553"/>
            <a:ext cx="3404586" cy="400110"/>
          </a:xfrm>
          <a:prstGeom prst="rect">
            <a:avLst/>
          </a:prstGeom>
          <a:noFill/>
        </p:spPr>
        <p:txBody>
          <a:bodyPr wrap="none" rtlCol="0">
            <a:spAutoFit/>
          </a:bodyPr>
          <a:lstStyle/>
          <a:p>
            <a:r>
              <a:rPr lang="en-US" altLang="ja-JP" sz="2000" b="1" dirty="0" smtClean="0">
                <a:solidFill>
                  <a:prstClr val="black"/>
                </a:solidFill>
              </a:rPr>
              <a:t>Spherical Woods-Saxon model</a:t>
            </a:r>
          </a:p>
        </p:txBody>
      </p:sp>
      <p:sp>
        <p:nvSpPr>
          <p:cNvPr id="49" name="テキスト ボックス 48"/>
          <p:cNvSpPr txBox="1"/>
          <p:nvPr/>
        </p:nvSpPr>
        <p:spPr>
          <a:xfrm>
            <a:off x="245834" y="980728"/>
            <a:ext cx="2528577" cy="461665"/>
          </a:xfrm>
          <a:prstGeom prst="rect">
            <a:avLst/>
          </a:prstGeom>
          <a:noFill/>
        </p:spPr>
        <p:txBody>
          <a:bodyPr wrap="none" rtlCol="0">
            <a:spAutoFit/>
          </a:bodyPr>
          <a:lstStyle/>
          <a:p>
            <a:pPr marL="342900" indent="-342900">
              <a:buFont typeface="Wingdings" panose="05000000000000000000" pitchFamily="2" charset="2"/>
              <a:buChar char="l"/>
            </a:pPr>
            <a:r>
              <a:rPr lang="en-US" altLang="ja-JP" sz="2400" b="1" dirty="0" smtClean="0">
                <a:solidFill>
                  <a:srgbClr val="F79646">
                    <a:lumMod val="75000"/>
                  </a:srgbClr>
                </a:solidFill>
              </a:rPr>
              <a:t>Reaction model</a:t>
            </a:r>
            <a:endParaRPr lang="ja-JP" altLang="en-US" sz="2400" b="1" dirty="0" smtClean="0">
              <a:solidFill>
                <a:srgbClr val="F79646">
                  <a:lumMod val="75000"/>
                </a:srgbClr>
              </a:solidFill>
            </a:endParaRPr>
          </a:p>
        </p:txBody>
      </p:sp>
      <p:sp>
        <p:nvSpPr>
          <p:cNvPr id="50" name="テキスト ボックス 49"/>
          <p:cNvSpPr txBox="1"/>
          <p:nvPr/>
        </p:nvSpPr>
        <p:spPr>
          <a:xfrm>
            <a:off x="245834" y="4725144"/>
            <a:ext cx="2600135" cy="461665"/>
          </a:xfrm>
          <a:prstGeom prst="rect">
            <a:avLst/>
          </a:prstGeom>
          <a:noFill/>
        </p:spPr>
        <p:txBody>
          <a:bodyPr wrap="none" rtlCol="0">
            <a:spAutoFit/>
          </a:bodyPr>
          <a:lstStyle/>
          <a:p>
            <a:pPr marL="342900" indent="-342900">
              <a:buFont typeface="Wingdings" panose="05000000000000000000" pitchFamily="2" charset="2"/>
              <a:buChar char="l"/>
            </a:pPr>
            <a:r>
              <a:rPr lang="en-US" altLang="ja-JP" sz="2400" b="1" dirty="0" smtClean="0">
                <a:solidFill>
                  <a:srgbClr val="F79646">
                    <a:lumMod val="75000"/>
                  </a:srgbClr>
                </a:solidFill>
              </a:rPr>
              <a:t>Structure model</a:t>
            </a:r>
            <a:endParaRPr lang="ja-JP" altLang="en-US" sz="2400" b="1" dirty="0" smtClean="0">
              <a:solidFill>
                <a:srgbClr val="F79646">
                  <a:lumMod val="75000"/>
                </a:srgbClr>
              </a:solidFill>
            </a:endParaRPr>
          </a:p>
        </p:txBody>
      </p:sp>
      <p:sp>
        <p:nvSpPr>
          <p:cNvPr id="51" name="円/楕円 50"/>
          <p:cNvSpPr/>
          <p:nvPr/>
        </p:nvSpPr>
        <p:spPr>
          <a:xfrm>
            <a:off x="4158814" y="3893292"/>
            <a:ext cx="597678" cy="361090"/>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C00000"/>
              </a:solidFill>
            </a:endParaRPr>
          </a:p>
        </p:txBody>
      </p:sp>
      <p:sp>
        <p:nvSpPr>
          <p:cNvPr id="52" name="円/楕円 51"/>
          <p:cNvSpPr/>
          <p:nvPr/>
        </p:nvSpPr>
        <p:spPr>
          <a:xfrm>
            <a:off x="4143541" y="3268157"/>
            <a:ext cx="563039" cy="361090"/>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C00000"/>
              </a:solidFill>
            </a:endParaRPr>
          </a:p>
        </p:txBody>
      </p:sp>
      <p:cxnSp>
        <p:nvCxnSpPr>
          <p:cNvPr id="56" name="直線コネクタ 55"/>
          <p:cNvCxnSpPr/>
          <p:nvPr/>
        </p:nvCxnSpPr>
        <p:spPr>
          <a:xfrm>
            <a:off x="4425060" y="3629247"/>
            <a:ext cx="1066743" cy="86253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a:stCxn id="51" idx="5"/>
          </p:cNvCxnSpPr>
          <p:nvPr/>
        </p:nvCxnSpPr>
        <p:spPr>
          <a:xfrm>
            <a:off x="4668964" y="4201502"/>
            <a:ext cx="822839" cy="30240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テキスト ボックス 58"/>
          <p:cNvSpPr txBox="1"/>
          <p:nvPr/>
        </p:nvSpPr>
        <p:spPr>
          <a:xfrm>
            <a:off x="4636607" y="4491777"/>
            <a:ext cx="4149085" cy="923330"/>
          </a:xfrm>
          <a:prstGeom prst="rect">
            <a:avLst/>
          </a:prstGeom>
          <a:noFill/>
        </p:spPr>
        <p:txBody>
          <a:bodyPr wrap="none" rtlCol="0">
            <a:spAutoFit/>
          </a:bodyPr>
          <a:lstStyle/>
          <a:p>
            <a:r>
              <a:rPr lang="en-US" altLang="ja-JP" b="1" dirty="0" smtClean="0">
                <a:solidFill>
                  <a:srgbClr val="C00000"/>
                </a:solidFill>
              </a:rPr>
              <a:t>Folding potential</a:t>
            </a:r>
          </a:p>
          <a:p>
            <a:r>
              <a:rPr lang="en-US" altLang="ja-JP" dirty="0" err="1" smtClean="0">
                <a:solidFill>
                  <a:srgbClr val="C00000"/>
                </a:solidFill>
              </a:rPr>
              <a:t>Franey</a:t>
            </a:r>
            <a:r>
              <a:rPr lang="en-US" altLang="ja-JP" dirty="0" smtClean="0">
                <a:solidFill>
                  <a:srgbClr val="C00000"/>
                </a:solidFill>
              </a:rPr>
              <a:t> Love </a:t>
            </a:r>
            <a:r>
              <a:rPr lang="en-US" altLang="ja-JP" i="1" dirty="0" smtClean="0">
                <a:solidFill>
                  <a:srgbClr val="C00000"/>
                </a:solidFill>
              </a:rPr>
              <a:t>t</a:t>
            </a:r>
            <a:r>
              <a:rPr lang="en-US" altLang="ja-JP" dirty="0" smtClean="0">
                <a:solidFill>
                  <a:srgbClr val="C00000"/>
                </a:solidFill>
              </a:rPr>
              <a:t>-matrix </a:t>
            </a:r>
            <a:r>
              <a:rPr lang="en-US" altLang="ja-JP" dirty="0">
                <a:solidFill>
                  <a:srgbClr val="C00000"/>
                </a:solidFill>
              </a:rPr>
              <a:t>× </a:t>
            </a:r>
            <a:r>
              <a:rPr lang="en-US" altLang="ja-JP" dirty="0" smtClean="0">
                <a:solidFill>
                  <a:srgbClr val="C00000"/>
                </a:solidFill>
              </a:rPr>
              <a:t>Factor</a:t>
            </a:r>
          </a:p>
          <a:p>
            <a:r>
              <a:rPr lang="en-US" altLang="ja-JP" dirty="0" smtClean="0">
                <a:solidFill>
                  <a:srgbClr val="C00000"/>
                </a:solidFill>
              </a:rPr>
              <a:t>(readjusted to reproduce experimental </a:t>
            </a:r>
            <a:r>
              <a:rPr lang="en-US" altLang="ja-JP" dirty="0" err="1" smtClean="0">
                <a:solidFill>
                  <a:srgbClr val="C00000"/>
                </a:solidFill>
              </a:rPr>
              <a:t>σ</a:t>
            </a:r>
            <a:r>
              <a:rPr lang="en-US" altLang="ja-JP" baseline="-25000" dirty="0" err="1" smtClean="0">
                <a:solidFill>
                  <a:srgbClr val="C00000"/>
                </a:solidFill>
              </a:rPr>
              <a:t>R</a:t>
            </a:r>
            <a:r>
              <a:rPr lang="en-US" altLang="ja-JP" dirty="0" smtClean="0">
                <a:solidFill>
                  <a:srgbClr val="C00000"/>
                </a:solidFill>
              </a:rPr>
              <a:t>)</a:t>
            </a:r>
            <a:endParaRPr lang="ja-JP" altLang="en-US" dirty="0" smtClean="0">
              <a:solidFill>
                <a:srgbClr val="C00000"/>
              </a:solidFill>
            </a:endParaRPr>
          </a:p>
        </p:txBody>
      </p:sp>
      <p:sp>
        <p:nvSpPr>
          <p:cNvPr id="26" name="テキスト ボックス 25"/>
          <p:cNvSpPr txBox="1"/>
          <p:nvPr/>
        </p:nvSpPr>
        <p:spPr>
          <a:xfrm>
            <a:off x="368564" y="1355305"/>
            <a:ext cx="1768433" cy="400110"/>
          </a:xfrm>
          <a:prstGeom prst="rect">
            <a:avLst/>
          </a:prstGeom>
          <a:noFill/>
        </p:spPr>
        <p:txBody>
          <a:bodyPr wrap="none" rtlCol="0">
            <a:spAutoFit/>
          </a:bodyPr>
          <a:lstStyle/>
          <a:p>
            <a:r>
              <a:rPr lang="en-US" altLang="ja-JP" sz="2000" b="1" dirty="0" smtClean="0">
                <a:solidFill>
                  <a:prstClr val="black"/>
                </a:solidFill>
              </a:rPr>
              <a:t>Glauber model</a:t>
            </a:r>
          </a:p>
        </p:txBody>
      </p:sp>
      <p:sp>
        <p:nvSpPr>
          <p:cNvPr id="35" name="テキスト ボックス 34"/>
          <p:cNvSpPr txBox="1"/>
          <p:nvPr/>
        </p:nvSpPr>
        <p:spPr>
          <a:xfrm>
            <a:off x="-1404664" y="2401250"/>
            <a:ext cx="856325" cy="830997"/>
          </a:xfrm>
          <a:prstGeom prst="rect">
            <a:avLst/>
          </a:prstGeom>
          <a:noFill/>
        </p:spPr>
        <p:txBody>
          <a:bodyPr wrap="none" rtlCol="0">
            <a:spAutoFit/>
          </a:bodyPr>
          <a:lstStyle/>
          <a:p>
            <a:r>
              <a:rPr lang="en-US" altLang="ja-JP" sz="2400" dirty="0" smtClean="0"/>
              <a:t>1’20”</a:t>
            </a:r>
          </a:p>
          <a:p>
            <a:r>
              <a:rPr lang="en-US" altLang="ja-JP" sz="2400" dirty="0" smtClean="0"/>
              <a:t>5’30”</a:t>
            </a:r>
            <a:endParaRPr lang="en-US" altLang="ja-JP" sz="2400" dirty="0"/>
          </a:p>
        </p:txBody>
      </p:sp>
      <p:sp>
        <p:nvSpPr>
          <p:cNvPr id="36" name="テキスト ボックス 35"/>
          <p:cNvSpPr txBox="1"/>
          <p:nvPr/>
        </p:nvSpPr>
        <p:spPr>
          <a:xfrm>
            <a:off x="-2100953" y="4131899"/>
            <a:ext cx="856325" cy="830997"/>
          </a:xfrm>
          <a:prstGeom prst="rect">
            <a:avLst/>
          </a:prstGeom>
          <a:noFill/>
        </p:spPr>
        <p:txBody>
          <a:bodyPr wrap="none" rtlCol="0">
            <a:spAutoFit/>
          </a:bodyPr>
          <a:lstStyle/>
          <a:p>
            <a:r>
              <a:rPr lang="en-US" altLang="ja-JP" sz="2400" dirty="0" smtClean="0"/>
              <a:t>1’30”</a:t>
            </a:r>
          </a:p>
          <a:p>
            <a:r>
              <a:rPr lang="en-US" altLang="ja-JP" sz="2400" dirty="0" smtClean="0"/>
              <a:t>4’20”</a:t>
            </a:r>
            <a:endParaRPr lang="en-US" altLang="ja-JP" sz="2400" dirty="0"/>
          </a:p>
        </p:txBody>
      </p:sp>
      <p:sp>
        <p:nvSpPr>
          <p:cNvPr id="2" name="正方形/長方形 1"/>
          <p:cNvSpPr/>
          <p:nvPr/>
        </p:nvSpPr>
        <p:spPr>
          <a:xfrm>
            <a:off x="1056104" y="6223673"/>
            <a:ext cx="5388104" cy="400110"/>
          </a:xfrm>
          <a:prstGeom prst="rect">
            <a:avLst/>
          </a:prstGeom>
        </p:spPr>
        <p:txBody>
          <a:bodyPr wrap="square">
            <a:spAutoFit/>
          </a:bodyPr>
          <a:lstStyle/>
          <a:p>
            <a:pPr marL="342900" indent="-342900">
              <a:buFont typeface="Wingdings" panose="05000000000000000000" pitchFamily="2" charset="2"/>
              <a:buChar char="Ø"/>
            </a:pPr>
            <a:r>
              <a:rPr lang="en-US" altLang="ja-JP" sz="2000" dirty="0" smtClean="0">
                <a:solidFill>
                  <a:srgbClr val="0000FF"/>
                </a:solidFill>
              </a:rPr>
              <a:t>We can reproduce the experimental rms radii.</a:t>
            </a:r>
          </a:p>
        </p:txBody>
      </p:sp>
      <mc:AlternateContent xmlns:mc="http://schemas.openxmlformats.org/markup-compatibility/2006" xmlns:a14="http://schemas.microsoft.com/office/drawing/2010/main">
        <mc:Choice Requires="a14">
          <p:sp>
            <p:nvSpPr>
              <p:cNvPr id="4" name="正方形/長方形 3"/>
              <p:cNvSpPr/>
              <p:nvPr/>
            </p:nvSpPr>
            <p:spPr>
              <a:xfrm>
                <a:off x="539552" y="5575601"/>
                <a:ext cx="5029200" cy="707886"/>
              </a:xfrm>
              <a:prstGeom prst="rect">
                <a:avLst/>
              </a:prstGeom>
            </p:spPr>
            <p:txBody>
              <a:bodyPr>
                <a:spAutoFit/>
              </a:bodyPr>
              <a:lstStyle/>
              <a:p>
                <a:pPr marL="342900" indent="-342900">
                  <a:buFont typeface="Wingdings" panose="05000000000000000000" pitchFamily="2" charset="2"/>
                  <a:buChar char="ü"/>
                </a:pPr>
                <a:r>
                  <a:rPr lang="en-US" altLang="ja-JP" sz="2000" i="1" dirty="0">
                    <a:solidFill>
                      <a:prstClr val="black"/>
                    </a:solidFill>
                  </a:rPr>
                  <a:t>R</a:t>
                </a:r>
                <a:r>
                  <a:rPr lang="en-US" altLang="ja-JP" sz="2000" baseline="-25000" dirty="0">
                    <a:solidFill>
                      <a:prstClr val="black"/>
                    </a:solidFill>
                  </a:rPr>
                  <a:t>0</a:t>
                </a:r>
                <a:r>
                  <a:rPr lang="en-US" altLang="ja-JP" sz="2000" dirty="0">
                    <a:solidFill>
                      <a:prstClr val="black"/>
                    </a:solidFill>
                  </a:rPr>
                  <a:t>=1.27×A</a:t>
                </a:r>
                <a:r>
                  <a:rPr lang="en-US" altLang="ja-JP" sz="2000" baseline="30000" dirty="0">
                    <a:solidFill>
                      <a:prstClr val="black"/>
                    </a:solidFill>
                  </a:rPr>
                  <a:t>1/3</a:t>
                </a:r>
                <a:r>
                  <a:rPr lang="en-US" altLang="ja-JP" sz="2000" dirty="0">
                    <a:solidFill>
                      <a:prstClr val="black"/>
                    </a:solidFill>
                  </a:rPr>
                  <a:t>fm, </a:t>
                </a:r>
                <a:r>
                  <a:rPr lang="en-US" altLang="ja-JP" sz="2000" i="1" dirty="0">
                    <a:solidFill>
                      <a:prstClr val="black"/>
                    </a:solidFill>
                  </a:rPr>
                  <a:t>a</a:t>
                </a:r>
                <a:r>
                  <a:rPr lang="en-US" altLang="ja-JP" sz="2000" dirty="0">
                    <a:solidFill>
                      <a:prstClr val="black"/>
                    </a:solidFill>
                  </a:rPr>
                  <a:t>=0.67fm</a:t>
                </a:r>
              </a:p>
              <a:p>
                <a:pPr marL="342900" indent="-342900">
                  <a:buFont typeface="Wingdings" panose="05000000000000000000" pitchFamily="2" charset="2"/>
                  <a:buChar char="ü"/>
                </a:pPr>
                <a:r>
                  <a:rPr lang="en-US" altLang="ja-JP" sz="2000" i="1" dirty="0">
                    <a:solidFill>
                      <a:prstClr val="black"/>
                    </a:solidFill>
                  </a:rPr>
                  <a:t>V</a:t>
                </a:r>
                <a:r>
                  <a:rPr lang="en-US" altLang="ja-JP" sz="2000" baseline="-25000" dirty="0">
                    <a:solidFill>
                      <a:prstClr val="black"/>
                    </a:solidFill>
                  </a:rPr>
                  <a:t>0</a:t>
                </a:r>
                <a:r>
                  <a:rPr lang="en-US" altLang="ja-JP" sz="2000" dirty="0">
                    <a:solidFill>
                      <a:prstClr val="black"/>
                    </a:solidFill>
                  </a:rPr>
                  <a:t> is determined from the experimental </a:t>
                </a:r>
                <a14:m>
                  <m:oMath xmlns:m="http://schemas.openxmlformats.org/officeDocument/2006/math">
                    <m:sSub>
                      <m:sSubPr>
                        <m:ctrlPr>
                          <a:rPr lang="en-US" altLang="ja-JP" sz="2000" i="1">
                            <a:solidFill>
                              <a:prstClr val="black"/>
                            </a:solidFill>
                            <a:latin typeface="Cambria Math" panose="02040503050406030204" pitchFamily="18" charset="0"/>
                          </a:rPr>
                        </m:ctrlPr>
                      </m:sSubPr>
                      <m:e>
                        <m:r>
                          <a:rPr lang="en-US" altLang="ja-JP" sz="2000" i="1">
                            <a:solidFill>
                              <a:prstClr val="black"/>
                            </a:solidFill>
                            <a:latin typeface="Cambria Math" panose="02040503050406030204" pitchFamily="18" charset="0"/>
                          </a:rPr>
                          <m:t>𝑆</m:t>
                        </m:r>
                      </m:e>
                      <m:sub>
                        <m:r>
                          <a:rPr lang="en-US" altLang="ja-JP" sz="2000" i="1">
                            <a:solidFill>
                              <a:prstClr val="black"/>
                            </a:solidFill>
                            <a:latin typeface="Cambria Math" panose="02040503050406030204" pitchFamily="18" charset="0"/>
                          </a:rPr>
                          <m:t>𝑛</m:t>
                        </m:r>
                      </m:sub>
                    </m:sSub>
                  </m:oMath>
                </a14:m>
                <a:r>
                  <a:rPr lang="en-US" altLang="ja-JP" sz="2000" dirty="0" smtClean="0">
                    <a:solidFill>
                      <a:prstClr val="black"/>
                    </a:solidFill>
                  </a:rPr>
                  <a:t>.</a:t>
                </a:r>
              </a:p>
            </p:txBody>
          </p:sp>
        </mc:Choice>
        <mc:Fallback xmlns="">
          <p:sp>
            <p:nvSpPr>
              <p:cNvPr id="4" name="正方形/長方形 3"/>
              <p:cNvSpPr>
                <a:spLocks noRot="1" noChangeAspect="1" noMove="1" noResize="1" noEditPoints="1" noAdjustHandles="1" noChangeArrowheads="1" noChangeShapeType="1" noTextEdit="1"/>
              </p:cNvSpPr>
              <p:nvPr/>
            </p:nvSpPr>
            <p:spPr>
              <a:xfrm>
                <a:off x="539552" y="5575601"/>
                <a:ext cx="5029200" cy="707886"/>
              </a:xfrm>
              <a:prstGeom prst="rect">
                <a:avLst/>
              </a:prstGeom>
              <a:blipFill rotWithShape="0">
                <a:blip r:embed="rId9"/>
                <a:stretch>
                  <a:fillRect l="-1091" t="-7759" r="-727" b="-1465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478975172"/>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1516132" y="1052736"/>
            <a:ext cx="6115050" cy="4676775"/>
          </a:xfrm>
          <a:prstGeom prst="rect">
            <a:avLst/>
          </a:prstGeom>
        </p:spPr>
      </p:pic>
      <p:pic>
        <p:nvPicPr>
          <p:cNvPr id="12" name="図 11"/>
          <p:cNvPicPr>
            <a:picLocks noChangeAspect="1"/>
          </p:cNvPicPr>
          <p:nvPr/>
        </p:nvPicPr>
        <p:blipFill>
          <a:blip r:embed="rId4"/>
          <a:stretch>
            <a:fillRect/>
          </a:stretch>
        </p:blipFill>
        <p:spPr>
          <a:xfrm>
            <a:off x="1516132" y="1052736"/>
            <a:ext cx="6115050" cy="4676775"/>
          </a:xfrm>
          <a:prstGeom prst="rect">
            <a:avLst/>
          </a:prstGeom>
        </p:spPr>
      </p:pic>
      <p:pic>
        <p:nvPicPr>
          <p:cNvPr id="13" name="図 12"/>
          <p:cNvPicPr>
            <a:picLocks noChangeAspect="1"/>
          </p:cNvPicPr>
          <p:nvPr/>
        </p:nvPicPr>
        <p:blipFill>
          <a:blip r:embed="rId5"/>
          <a:stretch>
            <a:fillRect/>
          </a:stretch>
        </p:blipFill>
        <p:spPr>
          <a:xfrm>
            <a:off x="1516132" y="1052736"/>
            <a:ext cx="6115050" cy="4676775"/>
          </a:xfrm>
          <a:prstGeom prst="rect">
            <a:avLst/>
          </a:prstGeom>
        </p:spPr>
      </p:pic>
      <p:sp>
        <p:nvSpPr>
          <p:cNvPr id="14" name="正方形/長方形 13"/>
          <p:cNvSpPr/>
          <p:nvPr/>
        </p:nvSpPr>
        <p:spPr>
          <a:xfrm>
            <a:off x="4867915" y="3065215"/>
            <a:ext cx="144016"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7" name="テキスト ボックス 16"/>
          <p:cNvSpPr txBox="1"/>
          <p:nvPr/>
        </p:nvSpPr>
        <p:spPr>
          <a:xfrm>
            <a:off x="252271" y="80314"/>
            <a:ext cx="5764335" cy="707886"/>
          </a:xfrm>
          <a:prstGeom prst="rect">
            <a:avLst/>
          </a:prstGeom>
          <a:noFill/>
        </p:spPr>
        <p:txBody>
          <a:bodyPr wrap="none" rtlCol="0">
            <a:spAutoFit/>
          </a:bodyPr>
          <a:lstStyle/>
          <a:p>
            <a:r>
              <a:rPr lang="en-US" altLang="ja-JP" sz="4000" dirty="0" smtClean="0">
                <a:solidFill>
                  <a:prstClr val="white"/>
                </a:solidFill>
              </a:rPr>
              <a:t>Result</a:t>
            </a:r>
            <a:r>
              <a:rPr lang="ja-JP" altLang="en-US" sz="4000" dirty="0" smtClean="0">
                <a:solidFill>
                  <a:prstClr val="white"/>
                </a:solidFill>
              </a:rPr>
              <a:t>： </a:t>
            </a:r>
            <a:r>
              <a:rPr lang="en-US" altLang="ja-JP" sz="4000" dirty="0" smtClean="0">
                <a:solidFill>
                  <a:prstClr val="white"/>
                </a:solidFill>
              </a:rPr>
              <a:t>Extrapolation of ℋ</a:t>
            </a:r>
            <a:endParaRPr lang="en-US" altLang="ja-JP" sz="4000" baseline="-25000" dirty="0">
              <a:solidFill>
                <a:prstClr val="white"/>
              </a:solidFill>
            </a:endParaRPr>
          </a:p>
        </p:txBody>
      </p:sp>
      <p:sp>
        <p:nvSpPr>
          <p:cNvPr id="8" name="テキスト ボックス 7"/>
          <p:cNvSpPr txBox="1"/>
          <p:nvPr/>
        </p:nvSpPr>
        <p:spPr>
          <a:xfrm>
            <a:off x="-1404664" y="2401250"/>
            <a:ext cx="856325" cy="830997"/>
          </a:xfrm>
          <a:prstGeom prst="rect">
            <a:avLst/>
          </a:prstGeom>
          <a:noFill/>
        </p:spPr>
        <p:txBody>
          <a:bodyPr wrap="none" rtlCol="0">
            <a:spAutoFit/>
          </a:bodyPr>
          <a:lstStyle/>
          <a:p>
            <a:r>
              <a:rPr lang="en-US" altLang="ja-JP" sz="2400" dirty="0" smtClean="0"/>
              <a:t>0’40”</a:t>
            </a:r>
          </a:p>
          <a:p>
            <a:r>
              <a:rPr lang="en-US" altLang="ja-JP" sz="2400" dirty="0" smtClean="0"/>
              <a:t>6’10”</a:t>
            </a:r>
            <a:endParaRPr lang="en-US" altLang="ja-JP" sz="2400" dirty="0"/>
          </a:p>
        </p:txBody>
      </p:sp>
      <mc:AlternateContent xmlns:mc="http://schemas.openxmlformats.org/markup-compatibility/2006" xmlns:a14="http://schemas.microsoft.com/office/drawing/2010/main">
        <mc:Choice Requires="a14">
          <p:sp>
            <p:nvSpPr>
              <p:cNvPr id="9" name="角丸四角形 8"/>
              <p:cNvSpPr/>
              <p:nvPr/>
            </p:nvSpPr>
            <p:spPr>
              <a:xfrm>
                <a:off x="2581276" y="5834448"/>
                <a:ext cx="4717293" cy="888600"/>
              </a:xfrm>
              <a:prstGeom prst="roundRect">
                <a:avLst>
                  <a:gd name="adj" fmla="val 10475"/>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sz="2800" dirty="0">
                    <a:solidFill>
                      <a:prstClr val="black"/>
                    </a:solidFill>
                  </a:rPr>
                  <a:t>A reasonable model </a:t>
                </a:r>
                <a:r>
                  <a:rPr lang="en-US" altLang="ja-JP" sz="2800" dirty="0" smtClean="0">
                    <a:solidFill>
                      <a:prstClr val="black"/>
                    </a:solidFill>
                  </a:rPr>
                  <a:t>that reproduces </a:t>
                </a:r>
                <a14:m>
                  <m:oMath xmlns:m="http://schemas.openxmlformats.org/officeDocument/2006/math">
                    <m:r>
                      <a:rPr lang="en-US" altLang="ja-JP" sz="2800" i="1">
                        <a:solidFill>
                          <a:prstClr val="black"/>
                        </a:solidFill>
                        <a:latin typeface="Cambria Math" panose="02040503050406030204" pitchFamily="18" charset="0"/>
                      </a:rPr>
                      <m:t>ℋ</m:t>
                    </m:r>
                  </m:oMath>
                </a14:m>
                <a:r>
                  <a:rPr lang="en-US" altLang="ja-JP" sz="2800" dirty="0">
                    <a:solidFill>
                      <a:prstClr val="black"/>
                    </a:solidFill>
                  </a:rPr>
                  <a:t> </a:t>
                </a:r>
                <a:r>
                  <a:rPr lang="en-US" altLang="ja-JP" sz="2800" dirty="0" smtClean="0">
                    <a:solidFill>
                      <a:prstClr val="black"/>
                    </a:solidFill>
                  </a:rPr>
                  <a:t>is </a:t>
                </a:r>
                <a:r>
                  <a:rPr lang="en-US" altLang="ja-JP" sz="2800" dirty="0">
                    <a:solidFill>
                      <a:prstClr val="black"/>
                    </a:solidFill>
                  </a:rPr>
                  <a:t>constructed.</a:t>
                </a:r>
                <a:endParaRPr lang="ja-JP" altLang="en-US" sz="2800" dirty="0">
                  <a:solidFill>
                    <a:prstClr val="black"/>
                  </a:solidFill>
                </a:endParaRPr>
              </a:p>
            </p:txBody>
          </p:sp>
        </mc:Choice>
        <mc:Fallback xmlns="">
          <p:sp>
            <p:nvSpPr>
              <p:cNvPr id="9" name="角丸四角形 8"/>
              <p:cNvSpPr>
                <a:spLocks noRot="1" noChangeAspect="1" noMove="1" noResize="1" noEditPoints="1" noAdjustHandles="1" noChangeArrowheads="1" noChangeShapeType="1" noTextEdit="1"/>
              </p:cNvSpPr>
              <p:nvPr/>
            </p:nvSpPr>
            <p:spPr>
              <a:xfrm>
                <a:off x="2581276" y="5834448"/>
                <a:ext cx="4717293" cy="888600"/>
              </a:xfrm>
              <a:prstGeom prst="roundRect">
                <a:avLst>
                  <a:gd name="adj" fmla="val 10475"/>
                </a:avLst>
              </a:prstGeom>
              <a:blipFill rotWithShape="0">
                <a:blip r:embed="rId6"/>
                <a:stretch>
                  <a:fillRect t="-9589" b="-22603"/>
                </a:stretch>
              </a:blipFill>
              <a:ln>
                <a:noFill/>
              </a:ln>
              <a:effectLst/>
            </p:spPr>
            <p:txBody>
              <a:bodyPr/>
              <a:lstStyle/>
              <a:p>
                <a:r>
                  <a:rPr lang="ja-JP" altLang="en-US">
                    <a:noFill/>
                  </a:rPr>
                  <a:t> </a:t>
                </a:r>
              </a:p>
            </p:txBody>
          </p:sp>
        </mc:Fallback>
      </mc:AlternateContent>
      <p:sp>
        <p:nvSpPr>
          <p:cNvPr id="10" name="テキスト ボックス 9"/>
          <p:cNvSpPr txBox="1"/>
          <p:nvPr/>
        </p:nvSpPr>
        <p:spPr>
          <a:xfrm>
            <a:off x="-2100953" y="4131899"/>
            <a:ext cx="856325" cy="830997"/>
          </a:xfrm>
          <a:prstGeom prst="rect">
            <a:avLst/>
          </a:prstGeom>
          <a:noFill/>
        </p:spPr>
        <p:txBody>
          <a:bodyPr wrap="none" rtlCol="0">
            <a:spAutoFit/>
          </a:bodyPr>
          <a:lstStyle/>
          <a:p>
            <a:r>
              <a:rPr lang="en-US" altLang="ja-JP" sz="2400" dirty="0" smtClean="0"/>
              <a:t>0’40”</a:t>
            </a:r>
          </a:p>
          <a:p>
            <a:r>
              <a:rPr lang="en-US" altLang="ja-JP" sz="2400" dirty="0" smtClean="0"/>
              <a:t>5’00”</a:t>
            </a:r>
            <a:endParaRPr lang="en-US" altLang="ja-JP" sz="2400" dirty="0"/>
          </a:p>
        </p:txBody>
      </p:sp>
    </p:spTree>
    <p:extLst>
      <p:ext uri="{BB962C8B-B14F-4D97-AF65-F5344CB8AC3E}">
        <p14:creationId xmlns:p14="http://schemas.microsoft.com/office/powerpoint/2010/main" val="2177338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right)">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par>
                          <p:cTn id="31" fill="hold">
                            <p:stCondLst>
                              <p:cond delay="500"/>
                            </p:stCondLst>
                            <p:childTnLst>
                              <p:par>
                                <p:cTn id="32" presetID="14" presetClass="entr" presetSubtype="1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2627" y="1185894"/>
            <a:ext cx="5373649"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5" name="テキスト ボックス 4"/>
              <p:cNvSpPr txBox="1"/>
              <p:nvPr/>
            </p:nvSpPr>
            <p:spPr>
              <a:xfrm>
                <a:off x="71129" y="2066321"/>
                <a:ext cx="3354284" cy="1107996"/>
              </a:xfrm>
              <a:prstGeom prst="rect">
                <a:avLst/>
              </a:prstGeom>
              <a:noFill/>
            </p:spPr>
            <p:txBody>
              <a:bodyPr wrap="square" rtlCol="0">
                <a:spAutoFit/>
              </a:bodyPr>
              <a:lstStyle/>
              <a:p>
                <a:pPr marL="342900" indent="-342900">
                  <a:buFont typeface="Wingdings" panose="05000000000000000000" pitchFamily="2" charset="2"/>
                  <a:buChar char="ü"/>
                </a:pPr>
                <a:r>
                  <a:rPr lang="en-US" altLang="ja-JP" sz="2200" dirty="0" smtClean="0">
                    <a:solidFill>
                      <a:prstClr val="black"/>
                    </a:solidFill>
                  </a:rPr>
                  <a:t>The angular momentum is separated well near </a:t>
                </a:r>
                <a14:m>
                  <m:oMath xmlns:m="http://schemas.openxmlformats.org/officeDocument/2006/math">
                    <m:sSub>
                      <m:sSubPr>
                        <m:ctrlPr>
                          <a:rPr lang="en-US" altLang="ja-JP" sz="2200" i="1">
                            <a:solidFill>
                              <a:prstClr val="black"/>
                            </a:solidFill>
                            <a:latin typeface="Cambria Math" panose="02040503050406030204" pitchFamily="18" charset="0"/>
                          </a:rPr>
                        </m:ctrlPr>
                      </m:sSubPr>
                      <m:e>
                        <m:r>
                          <a:rPr lang="en-US" altLang="ja-JP" sz="2200" i="1">
                            <a:solidFill>
                              <a:prstClr val="black"/>
                            </a:solidFill>
                            <a:latin typeface="Cambria Math" panose="02040503050406030204" pitchFamily="18" charset="0"/>
                          </a:rPr>
                          <m:t>𝑆</m:t>
                        </m:r>
                      </m:e>
                      <m:sub>
                        <m:r>
                          <a:rPr lang="en-US" altLang="ja-JP" sz="2200" i="1">
                            <a:solidFill>
                              <a:prstClr val="black"/>
                            </a:solidFill>
                            <a:latin typeface="Cambria Math" panose="02040503050406030204" pitchFamily="18" charset="0"/>
                          </a:rPr>
                          <m:t>𝑛</m:t>
                        </m:r>
                      </m:sub>
                    </m:sSub>
                    <m:r>
                      <a:rPr lang="en-US" altLang="ja-JP" sz="2200" i="1">
                        <a:solidFill>
                          <a:prstClr val="black"/>
                        </a:solidFill>
                        <a:latin typeface="Cambria Math" panose="02040503050406030204" pitchFamily="18" charset="0"/>
                      </a:rPr>
                      <m:t>=0</m:t>
                    </m:r>
                  </m:oMath>
                </a14:m>
                <a:r>
                  <a:rPr lang="en-US" altLang="ja-JP" sz="2200" dirty="0" smtClean="0">
                    <a:solidFill>
                      <a:prstClr val="black"/>
                    </a:solidFill>
                  </a:rPr>
                  <a:t> MeV.</a:t>
                </a:r>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71129" y="2066321"/>
                <a:ext cx="3354284" cy="1107996"/>
              </a:xfrm>
              <a:prstGeom prst="rect">
                <a:avLst/>
              </a:prstGeom>
              <a:blipFill rotWithShape="0">
                <a:blip r:embed="rId4"/>
                <a:stretch>
                  <a:fillRect l="-2000" t="-3846" r="-1636" b="-9890"/>
                </a:stretch>
              </a:blipFill>
            </p:spPr>
            <p:txBody>
              <a:bodyPr/>
              <a:lstStyle/>
              <a:p>
                <a:r>
                  <a:rPr lang="ja-JP" altLang="en-US">
                    <a:noFill/>
                  </a:rPr>
                  <a:t> </a:t>
                </a:r>
              </a:p>
            </p:txBody>
          </p:sp>
        </mc:Fallback>
      </mc:AlternateContent>
      <p:sp>
        <p:nvSpPr>
          <p:cNvPr id="7" name="テキスト ボックス 6"/>
          <p:cNvSpPr txBox="1"/>
          <p:nvPr/>
        </p:nvSpPr>
        <p:spPr>
          <a:xfrm>
            <a:off x="4430627" y="1988840"/>
            <a:ext cx="500458" cy="830997"/>
          </a:xfrm>
          <a:prstGeom prst="rect">
            <a:avLst/>
          </a:prstGeom>
          <a:noFill/>
        </p:spPr>
        <p:txBody>
          <a:bodyPr wrap="none" rtlCol="0">
            <a:spAutoFit/>
          </a:bodyPr>
          <a:lstStyle/>
          <a:p>
            <a:r>
              <a:rPr lang="en-US" altLang="ja-JP" sz="4800" i="1" dirty="0" smtClean="0">
                <a:solidFill>
                  <a:srgbClr val="0000FF"/>
                </a:solidFill>
              </a:rPr>
              <a:t>p</a:t>
            </a:r>
            <a:endParaRPr lang="ja-JP" altLang="en-US" sz="4800" i="1" dirty="0" smtClean="0">
              <a:solidFill>
                <a:srgbClr val="0000FF"/>
              </a:solidFill>
            </a:endParaRPr>
          </a:p>
        </p:txBody>
      </p:sp>
      <p:sp>
        <p:nvSpPr>
          <p:cNvPr id="8" name="テキスト ボックス 7"/>
          <p:cNvSpPr txBox="1"/>
          <p:nvPr/>
        </p:nvSpPr>
        <p:spPr>
          <a:xfrm>
            <a:off x="4430627" y="3068960"/>
            <a:ext cx="500458" cy="830997"/>
          </a:xfrm>
          <a:prstGeom prst="rect">
            <a:avLst/>
          </a:prstGeom>
          <a:noFill/>
        </p:spPr>
        <p:txBody>
          <a:bodyPr wrap="none" rtlCol="0">
            <a:spAutoFit/>
          </a:bodyPr>
          <a:lstStyle/>
          <a:p>
            <a:r>
              <a:rPr lang="en-US" altLang="ja-JP" sz="4800" i="1" dirty="0" smtClean="0">
                <a:solidFill>
                  <a:srgbClr val="006400"/>
                </a:solidFill>
              </a:rPr>
              <a:t>d</a:t>
            </a:r>
            <a:endParaRPr lang="ja-JP" altLang="en-US" sz="4800" i="1" dirty="0" smtClean="0">
              <a:solidFill>
                <a:srgbClr val="006400"/>
              </a:solidFill>
            </a:endParaRPr>
          </a:p>
        </p:txBody>
      </p:sp>
      <mc:AlternateContent xmlns:mc="http://schemas.openxmlformats.org/markup-compatibility/2006" xmlns:a14="http://schemas.microsoft.com/office/drawing/2010/main">
        <mc:Choice Requires="a14">
          <p:sp>
            <p:nvSpPr>
              <p:cNvPr id="12" name="角丸四角形 11"/>
              <p:cNvSpPr/>
              <p:nvPr/>
            </p:nvSpPr>
            <p:spPr>
              <a:xfrm>
                <a:off x="1259633" y="5302666"/>
                <a:ext cx="6480720" cy="1380643"/>
              </a:xfrm>
              <a:prstGeom prst="roundRect">
                <a:avLst>
                  <a:gd name="adj" fmla="val 10475"/>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r>
                  <a:rPr lang="en-US" altLang="ja-JP" sz="2400" dirty="0" smtClean="0">
                    <a:solidFill>
                      <a:prstClr val="black"/>
                    </a:solidFill>
                    <a:latin typeface="+mj-lt"/>
                  </a:rPr>
                  <a:t>We can obtain a useful indicator quantifying the halo nature by measuring </a:t>
                </a:r>
                <a14:m>
                  <m:oMath xmlns:m="http://schemas.openxmlformats.org/officeDocument/2006/math">
                    <m:sSub>
                      <m:sSubPr>
                        <m:ctrlPr>
                          <a:rPr lang="en-US" altLang="ja-JP" sz="2400" i="1" smtClean="0">
                            <a:solidFill>
                              <a:prstClr val="black"/>
                            </a:solidFill>
                            <a:latin typeface="Cambria Math" panose="02040503050406030204" pitchFamily="18" charset="0"/>
                          </a:rPr>
                        </m:ctrlPr>
                      </m:sSubPr>
                      <m:e>
                        <m:r>
                          <a:rPr lang="en-US" altLang="ja-JP" sz="2400" i="1">
                            <a:solidFill>
                              <a:prstClr val="black"/>
                            </a:solidFill>
                            <a:latin typeface="Cambria Math"/>
                          </a:rPr>
                          <m:t>𝜎</m:t>
                        </m:r>
                      </m:e>
                      <m:sub>
                        <m:r>
                          <m:rPr>
                            <m:sty m:val="p"/>
                          </m:rPr>
                          <a:rPr lang="en-US" altLang="ja-JP" sz="2400" smtClean="0">
                            <a:solidFill>
                              <a:prstClr val="black"/>
                            </a:solidFill>
                            <a:latin typeface="Cambria Math"/>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a:rPr>
                          <m:t>𝑎</m:t>
                        </m:r>
                      </m:e>
                    </m:d>
                    <m:r>
                      <a:rPr lang="en-US" altLang="ja-JP" sz="2400" smtClean="0">
                        <a:solidFill>
                          <a:prstClr val="black"/>
                        </a:solidFill>
                        <a:latin typeface="Cambria Math"/>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a:rPr>
                          <m:t>𝜎</m:t>
                        </m:r>
                      </m:e>
                      <m:sub>
                        <m:r>
                          <m:rPr>
                            <m:sty m:val="p"/>
                          </m:rPr>
                          <a:rPr lang="en-US" altLang="ja-JP" sz="2400" smtClean="0">
                            <a:solidFill>
                              <a:prstClr val="black"/>
                            </a:solidFill>
                            <a:latin typeface="Cambria Math"/>
                          </a:rPr>
                          <m:t>R</m:t>
                        </m:r>
                      </m:sub>
                    </m:sSub>
                    <m:r>
                      <a:rPr lang="en-US" altLang="ja-JP" sz="2400" i="1">
                        <a:solidFill>
                          <a:prstClr val="black"/>
                        </a:solidFill>
                        <a:latin typeface="Cambria Math"/>
                      </a:rPr>
                      <m:t>(</m:t>
                    </m:r>
                    <m:r>
                      <a:rPr lang="en-US" altLang="ja-JP" sz="2400" i="1" smtClean="0">
                        <a:solidFill>
                          <a:prstClr val="black"/>
                        </a:solidFill>
                        <a:latin typeface="Cambria Math"/>
                      </a:rPr>
                      <m:t>𝑐</m:t>
                    </m:r>
                    <m:r>
                      <a:rPr lang="en-US" altLang="ja-JP" sz="2400" i="1">
                        <a:solidFill>
                          <a:prstClr val="black"/>
                        </a:solidFill>
                        <a:latin typeface="Cambria Math"/>
                      </a:rPr>
                      <m:t>)</m:t>
                    </m:r>
                    <m:r>
                      <a:rPr lang="en-US" altLang="ja-JP" sz="2400">
                        <a:solidFill>
                          <a:prstClr val="black"/>
                        </a:solidFill>
                        <a:latin typeface="Cambria Math"/>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a:rPr>
                          <m:t>𝜎</m:t>
                        </m:r>
                      </m:e>
                      <m:sub>
                        <m:r>
                          <m:rPr>
                            <m:sty m:val="p"/>
                          </m:rPr>
                          <a:rPr lang="en-US" altLang="ja-JP" sz="2400">
                            <a:solidFill>
                              <a:prstClr val="black"/>
                            </a:solidFill>
                            <a:latin typeface="Cambria Math"/>
                          </a:rPr>
                          <m:t>R</m:t>
                        </m:r>
                      </m:sub>
                    </m:sSub>
                    <m:r>
                      <a:rPr lang="en-US" altLang="ja-JP" sz="2400" i="1">
                        <a:solidFill>
                          <a:prstClr val="black"/>
                        </a:solidFill>
                        <a:latin typeface="Cambria Math"/>
                      </a:rPr>
                      <m:t>(</m:t>
                    </m:r>
                    <m:r>
                      <a:rPr lang="en-US" altLang="ja-JP" sz="2400" b="0" i="1" smtClean="0">
                        <a:solidFill>
                          <a:prstClr val="black"/>
                        </a:solidFill>
                        <a:latin typeface="Cambria Math"/>
                      </a:rPr>
                      <m:t>𝑛</m:t>
                    </m:r>
                    <m:r>
                      <a:rPr lang="en-US" altLang="ja-JP" sz="2400" i="1">
                        <a:solidFill>
                          <a:prstClr val="black"/>
                        </a:solidFill>
                        <a:latin typeface="Cambria Math"/>
                      </a:rPr>
                      <m:t>)</m:t>
                    </m:r>
                  </m:oMath>
                </a14:m>
                <a:r>
                  <a:rPr lang="ja-JP" altLang="en-US" sz="2400" dirty="0" smtClean="0">
                    <a:solidFill>
                      <a:prstClr val="black"/>
                    </a:solidFill>
                    <a:latin typeface="+mj-lt"/>
                  </a:rPr>
                  <a:t> </a:t>
                </a:r>
                <a:r>
                  <a:rPr lang="en-US" altLang="ja-JP" sz="2400" dirty="0" smtClean="0">
                    <a:solidFill>
                      <a:prstClr val="black"/>
                    </a:solidFill>
                    <a:latin typeface="+mj-lt"/>
                  </a:rPr>
                  <a:t>at the same incident energy.</a:t>
                </a:r>
                <a:endParaRPr lang="ja-JP" altLang="en-US" sz="2400" dirty="0">
                  <a:solidFill>
                    <a:prstClr val="black"/>
                  </a:solidFill>
                  <a:latin typeface="+mj-lt"/>
                </a:endParaRPr>
              </a:p>
            </p:txBody>
          </p:sp>
        </mc:Choice>
        <mc:Fallback xmlns="">
          <p:sp>
            <p:nvSpPr>
              <p:cNvPr id="12" name="角丸四角形 11"/>
              <p:cNvSpPr>
                <a:spLocks noRot="1" noChangeAspect="1" noMove="1" noResize="1" noEditPoints="1" noAdjustHandles="1" noChangeArrowheads="1" noChangeShapeType="1" noTextEdit="1"/>
              </p:cNvSpPr>
              <p:nvPr/>
            </p:nvSpPr>
            <p:spPr>
              <a:xfrm>
                <a:off x="1259633" y="5302666"/>
                <a:ext cx="6480720" cy="1380643"/>
              </a:xfrm>
              <a:prstGeom prst="roundRect">
                <a:avLst>
                  <a:gd name="adj" fmla="val 10475"/>
                </a:avLst>
              </a:prstGeom>
              <a:blipFill rotWithShape="0">
                <a:blip r:embed="rId5"/>
                <a:stretch>
                  <a:fillRect l="-847" b="-3540"/>
                </a:stretch>
              </a:blipFill>
              <a:ln>
                <a:noFill/>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p:cNvSpPr txBox="1"/>
              <p:nvPr/>
            </p:nvSpPr>
            <p:spPr>
              <a:xfrm>
                <a:off x="71130" y="3421449"/>
                <a:ext cx="3591497" cy="1107996"/>
              </a:xfrm>
              <a:prstGeom prst="rect">
                <a:avLst/>
              </a:prstGeom>
              <a:noFill/>
            </p:spPr>
            <p:txBody>
              <a:bodyPr wrap="square" rtlCol="0">
                <a:spAutoFit/>
              </a:bodyPr>
              <a:lstStyle/>
              <a:p>
                <a:pPr marL="342900" indent="-342900">
                  <a:buFont typeface="Wingdings" panose="05000000000000000000" pitchFamily="2" charset="2"/>
                  <a:buChar char="ü"/>
                </a:pPr>
                <a14:m>
                  <m:oMath xmlns:m="http://schemas.openxmlformats.org/officeDocument/2006/math">
                    <m:r>
                      <a:rPr lang="en-US" altLang="ja-JP" sz="2200" i="1">
                        <a:solidFill>
                          <a:prstClr val="black"/>
                        </a:solidFill>
                        <a:latin typeface="Cambria Math" panose="02040503050406030204" pitchFamily="18" charset="0"/>
                      </a:rPr>
                      <m:t>ℋ</m:t>
                    </m:r>
                    <m:r>
                      <a:rPr lang="en-US" altLang="ja-JP" sz="2200" i="1">
                        <a:solidFill>
                          <a:prstClr val="black"/>
                        </a:solidFill>
                        <a:latin typeface="Cambria Math" panose="02040503050406030204" pitchFamily="18" charset="0"/>
                      </a:rPr>
                      <m:t>=1</m:t>
                    </m:r>
                  </m:oMath>
                </a14:m>
                <a:r>
                  <a:rPr lang="en-US" altLang="ja-JP" sz="2200" dirty="0" smtClean="0">
                    <a:solidFill>
                      <a:prstClr val="black"/>
                    </a:solidFill>
                  </a:rPr>
                  <a:t> is realized only for  </a:t>
                </a:r>
                <a:r>
                  <a:rPr lang="en-US" altLang="ja-JP" sz="2200" i="1" dirty="0" smtClean="0">
                    <a:solidFill>
                      <a:prstClr val="black"/>
                    </a:solidFill>
                  </a:rPr>
                  <a:t>s</a:t>
                </a:r>
                <a:r>
                  <a:rPr lang="en-US" altLang="ja-JP" sz="2200" dirty="0" smtClean="0">
                    <a:solidFill>
                      <a:prstClr val="black"/>
                    </a:solidFill>
                  </a:rPr>
                  <a:t> wave in the weak-binding limit. </a:t>
                </a:r>
              </a:p>
            </p:txBody>
          </p:sp>
        </mc:Choice>
        <mc:Fallback xmlns="">
          <p:sp>
            <p:nvSpPr>
              <p:cNvPr id="13" name="テキスト ボックス 12"/>
              <p:cNvSpPr txBox="1">
                <a:spLocks noRot="1" noChangeAspect="1" noMove="1" noResize="1" noEditPoints="1" noAdjustHandles="1" noChangeArrowheads="1" noChangeShapeType="1" noTextEdit="1"/>
              </p:cNvSpPr>
              <p:nvPr/>
            </p:nvSpPr>
            <p:spPr>
              <a:xfrm>
                <a:off x="71130" y="3421449"/>
                <a:ext cx="3591497" cy="1107996"/>
              </a:xfrm>
              <a:prstGeom prst="rect">
                <a:avLst/>
              </a:prstGeom>
              <a:blipFill rotWithShape="0">
                <a:blip r:embed="rId6"/>
                <a:stretch>
                  <a:fillRect l="-1868" t="-3297" r="-3565" b="-10440"/>
                </a:stretch>
              </a:blipFill>
            </p:spPr>
            <p:txBody>
              <a:bodyPr/>
              <a:lstStyle/>
              <a:p>
                <a:r>
                  <a:rPr lang="ja-JP" altLang="en-US">
                    <a:noFill/>
                  </a:rPr>
                  <a:t> </a:t>
                </a:r>
              </a:p>
            </p:txBody>
          </p:sp>
        </mc:Fallback>
      </mc:AlternateContent>
      <p:sp>
        <p:nvSpPr>
          <p:cNvPr id="2" name="テキスト ボックス 1"/>
          <p:cNvSpPr txBox="1"/>
          <p:nvPr/>
        </p:nvSpPr>
        <p:spPr>
          <a:xfrm>
            <a:off x="3974833" y="4745818"/>
            <a:ext cx="755335" cy="369332"/>
          </a:xfrm>
          <a:prstGeom prst="rect">
            <a:avLst/>
          </a:prstGeom>
          <a:noFill/>
        </p:spPr>
        <p:txBody>
          <a:bodyPr wrap="none" rtlCol="0">
            <a:spAutoFit/>
          </a:bodyPr>
          <a:lstStyle/>
          <a:p>
            <a:r>
              <a:rPr lang="en-US" altLang="ja-JP" b="1" dirty="0" smtClean="0">
                <a:solidFill>
                  <a:srgbClr val="C00000"/>
                </a:solidFill>
                <a:latin typeface="Times New Roman" panose="02020603050405020304" pitchFamily="18" charset="0"/>
                <a:cs typeface="Times New Roman" panose="02020603050405020304" pitchFamily="18" charset="0"/>
              </a:rPr>
              <a:t>1 </a:t>
            </a:r>
            <a:r>
              <a:rPr lang="en-US" altLang="ja-JP" b="1" dirty="0" err="1" smtClean="0">
                <a:solidFill>
                  <a:srgbClr val="C00000"/>
                </a:solidFill>
                <a:latin typeface="Times New Roman" panose="02020603050405020304" pitchFamily="18" charset="0"/>
                <a:cs typeface="Times New Roman" panose="02020603050405020304" pitchFamily="18" charset="0"/>
              </a:rPr>
              <a:t>keV</a:t>
            </a:r>
            <a:endParaRPr lang="ja-JP" altLang="en-US" b="1" dirty="0" smtClean="0">
              <a:solidFill>
                <a:srgbClr val="C00000"/>
              </a:solidFill>
              <a:latin typeface="Times New Roman" panose="02020603050405020304" pitchFamily="18" charset="0"/>
              <a:cs typeface="Times New Roman" panose="02020603050405020304" pitchFamily="18" charset="0"/>
            </a:endParaRPr>
          </a:p>
        </p:txBody>
      </p:sp>
      <p:sp>
        <p:nvSpPr>
          <p:cNvPr id="15" name="テキスト ボックス 14"/>
          <p:cNvSpPr txBox="1"/>
          <p:nvPr/>
        </p:nvSpPr>
        <p:spPr>
          <a:xfrm>
            <a:off x="8249911" y="4745818"/>
            <a:ext cx="960519" cy="369332"/>
          </a:xfrm>
          <a:prstGeom prst="rect">
            <a:avLst/>
          </a:prstGeom>
          <a:noFill/>
        </p:spPr>
        <p:txBody>
          <a:bodyPr wrap="none" rtlCol="0">
            <a:spAutoFit/>
          </a:bodyPr>
          <a:lstStyle/>
          <a:p>
            <a:r>
              <a:rPr lang="en-US" altLang="ja-JP" b="1" dirty="0" smtClean="0">
                <a:solidFill>
                  <a:srgbClr val="C00000"/>
                </a:solidFill>
                <a:latin typeface="Times New Roman" panose="02020603050405020304" pitchFamily="18" charset="0"/>
                <a:cs typeface="Times New Roman" panose="02020603050405020304" pitchFamily="18" charset="0"/>
              </a:rPr>
              <a:t>10 MeV</a:t>
            </a:r>
            <a:endParaRPr lang="ja-JP" altLang="en-US" b="1" dirty="0" smtClean="0">
              <a:solidFill>
                <a:srgbClr val="C00000"/>
              </a:solidFill>
              <a:latin typeface="Times New Roman" panose="02020603050405020304" pitchFamily="18" charset="0"/>
              <a:cs typeface="Times New Roman" panose="02020603050405020304" pitchFamily="18" charset="0"/>
            </a:endParaRPr>
          </a:p>
        </p:txBody>
      </p:sp>
      <p:sp>
        <p:nvSpPr>
          <p:cNvPr id="3" name="正方形/長方形 2"/>
          <p:cNvSpPr/>
          <p:nvPr/>
        </p:nvSpPr>
        <p:spPr>
          <a:xfrm>
            <a:off x="4500836" y="1180202"/>
            <a:ext cx="36004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 name="テキスト ボックス 5"/>
          <p:cNvSpPr txBox="1"/>
          <p:nvPr/>
        </p:nvSpPr>
        <p:spPr>
          <a:xfrm>
            <a:off x="4468298" y="764704"/>
            <a:ext cx="425116" cy="830997"/>
          </a:xfrm>
          <a:prstGeom prst="rect">
            <a:avLst/>
          </a:prstGeom>
          <a:noFill/>
        </p:spPr>
        <p:txBody>
          <a:bodyPr wrap="none" rtlCol="0">
            <a:spAutoFit/>
          </a:bodyPr>
          <a:lstStyle/>
          <a:p>
            <a:r>
              <a:rPr lang="en-US" altLang="ja-JP" sz="4800" i="1" dirty="0" smtClean="0">
                <a:solidFill>
                  <a:srgbClr val="FF0000"/>
                </a:solidFill>
              </a:rPr>
              <a:t>s</a:t>
            </a:r>
            <a:endParaRPr lang="ja-JP" altLang="en-US" sz="4800" i="1" dirty="0" smtClean="0">
              <a:solidFill>
                <a:srgbClr val="FF0000"/>
              </a:solidFill>
            </a:endParaRPr>
          </a:p>
        </p:txBody>
      </p:sp>
      <p:grpSp>
        <p:nvGrpSpPr>
          <p:cNvPr id="16" name="グループ化 15"/>
          <p:cNvGrpSpPr/>
          <p:nvPr/>
        </p:nvGrpSpPr>
        <p:grpSpPr>
          <a:xfrm>
            <a:off x="104543" y="1086376"/>
            <a:ext cx="2868677" cy="738664"/>
            <a:chOff x="2515832" y="1170396"/>
            <a:chExt cx="2868677" cy="738664"/>
          </a:xfrm>
        </p:grpSpPr>
        <mc:AlternateContent xmlns:mc="http://schemas.openxmlformats.org/markup-compatibility/2006" xmlns:a14="http://schemas.microsoft.com/office/drawing/2010/main">
          <mc:Choice Requires="a14">
            <p:sp>
              <p:nvSpPr>
                <p:cNvPr id="18" name="テキスト ボックス 17"/>
                <p:cNvSpPr txBox="1"/>
                <p:nvPr/>
              </p:nvSpPr>
              <p:spPr>
                <a:xfrm>
                  <a:off x="2515832" y="1170396"/>
                  <a:ext cx="2225609"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altLang="ja-JP" sz="2400" i="1" smtClean="0">
                                <a:solidFill>
                                  <a:prstClr val="black"/>
                                </a:solidFill>
                                <a:latin typeface="Cambria Math" panose="02040503050406030204" pitchFamily="18" charset="0"/>
                              </a:rPr>
                            </m:ctrlPr>
                          </m:dPr>
                          <m:e>
                            <m:sSub>
                              <m:sSubPr>
                                <m:ctrlPr>
                                  <a:rPr lang="en-US" altLang="ja-JP" sz="2400" i="1" smtClean="0">
                                    <a:solidFill>
                                      <a:prstClr val="black"/>
                                    </a:solidFill>
                                    <a:latin typeface="Cambria Math" panose="02040503050406030204" pitchFamily="18" charset="0"/>
                                  </a:rPr>
                                </m:ctrlPr>
                              </m:sSubPr>
                              <m:e>
                                <m:r>
                                  <a:rPr lang="en-US" altLang="ja-JP" sz="2400" i="1" smtClean="0">
                                    <a:solidFill>
                                      <a:prstClr val="black"/>
                                    </a:solidFill>
                                    <a:latin typeface="Cambria Math" panose="02040503050406030204" pitchFamily="18" charset="0"/>
                                  </a:rPr>
                                  <m:t>𝑆</m:t>
                                </m:r>
                              </m:e>
                              <m:sub>
                                <m:r>
                                  <a:rPr lang="en-US" altLang="ja-JP" sz="2400" i="1" smtClean="0">
                                    <a:solidFill>
                                      <a:prstClr val="black"/>
                                    </a:solidFill>
                                    <a:latin typeface="Cambria Math" panose="02040503050406030204" pitchFamily="18" charset="0"/>
                                  </a:rPr>
                                  <m:t>𝑛</m:t>
                                </m:r>
                              </m:sub>
                            </m:sSub>
                            <m:r>
                              <a:rPr lang="en-US" altLang="ja-JP" sz="2400" i="1" smtClean="0">
                                <a:solidFill>
                                  <a:prstClr val="black"/>
                                </a:solidFill>
                                <a:latin typeface="Cambria Math" panose="02040503050406030204" pitchFamily="18" charset="0"/>
                              </a:rPr>
                              <m:t>, </m:t>
                            </m:r>
                            <m:r>
                              <a:rPr lang="en-US" altLang="ja-JP" sz="2400" i="1" smtClean="0">
                                <a:solidFill>
                                  <a:prstClr val="black"/>
                                </a:solidFill>
                                <a:latin typeface="Cambria Math" panose="02040503050406030204" pitchFamily="18" charset="0"/>
                              </a:rPr>
                              <m:t>ℋ</m:t>
                            </m:r>
                          </m:e>
                        </m:d>
                        <m:r>
                          <a:rPr lang="en-US" altLang="ja-JP" sz="2400" i="1" smtClean="0">
                            <a:solidFill>
                              <a:prstClr val="black"/>
                            </a:solidFill>
                            <a:latin typeface="Cambria Math" panose="02040503050406030204" pitchFamily="18" charset="0"/>
                          </a:rPr>
                          <m:t>=</m:t>
                        </m:r>
                        <m:d>
                          <m:dPr>
                            <m:ctrlPr>
                              <a:rPr lang="en-US" altLang="ja-JP" sz="2400" i="1">
                                <a:solidFill>
                                  <a:prstClr val="black"/>
                                </a:solidFill>
                                <a:latin typeface="Cambria Math" panose="02040503050406030204" pitchFamily="18" charset="0"/>
                              </a:rPr>
                            </m:ctrlPr>
                          </m:dPr>
                          <m:e>
                            <m:r>
                              <a:rPr lang="en-US" altLang="ja-JP" sz="2400" i="1" smtClean="0">
                                <a:solidFill>
                                  <a:prstClr val="black"/>
                                </a:solidFill>
                                <a:latin typeface="Cambria Math" panose="02040503050406030204" pitchFamily="18" charset="0"/>
                              </a:rPr>
                              <m:t>0</m:t>
                            </m:r>
                            <m:r>
                              <a:rPr lang="en-US" altLang="ja-JP" sz="2400" i="1">
                                <a:solidFill>
                                  <a:prstClr val="black"/>
                                </a:solidFill>
                                <a:latin typeface="Cambria Math" panose="02040503050406030204" pitchFamily="18" charset="0"/>
                              </a:rPr>
                              <m:t>, </m:t>
                            </m:r>
                            <m:r>
                              <a:rPr lang="en-US" altLang="ja-JP" sz="2400" i="1" smtClean="0">
                                <a:solidFill>
                                  <a:prstClr val="black"/>
                                </a:solidFill>
                                <a:latin typeface="Cambria Math" panose="02040503050406030204" pitchFamily="18" charset="0"/>
                              </a:rPr>
                              <m:t>1</m:t>
                            </m:r>
                          </m:e>
                        </m:d>
                      </m:oMath>
                    </m:oMathPara>
                  </a14:m>
                  <a:endParaRPr lang="en-US" altLang="ja-JP" sz="2400" dirty="0" smtClean="0">
                    <a:solidFill>
                      <a:prstClr val="black"/>
                    </a:solidFill>
                  </a:endParaRPr>
                </a:p>
                <a:p>
                  <a:r>
                    <a:rPr lang="en-US" altLang="ja-JP" sz="2400" dirty="0" smtClean="0">
                      <a:solidFill>
                        <a:prstClr val="black"/>
                      </a:solidFill>
                    </a:rPr>
                    <a:t>  </a:t>
                  </a:r>
                  <a:r>
                    <a:rPr lang="en-US" altLang="ja-JP" sz="2400" dirty="0" smtClean="0">
                      <a:solidFill>
                        <a:schemeClr val="accent6">
                          <a:lumMod val="75000"/>
                        </a:schemeClr>
                      </a:solidFill>
                    </a:rPr>
                    <a:t>Universal point</a:t>
                  </a:r>
                  <a:endParaRPr lang="ja-JP" altLang="en-US" sz="2400" dirty="0" smtClean="0">
                    <a:solidFill>
                      <a:schemeClr val="accent6">
                        <a:lumMod val="75000"/>
                      </a:schemeClr>
                    </a:solidFill>
                  </a:endParaRPr>
                </a:p>
              </p:txBody>
            </p:sp>
          </mc:Choice>
          <mc:Fallback xmlns="">
            <p:sp>
              <p:nvSpPr>
                <p:cNvPr id="18" name="テキスト ボックス 17"/>
                <p:cNvSpPr txBox="1">
                  <a:spLocks noRot="1" noChangeAspect="1" noMove="1" noResize="1" noEditPoints="1" noAdjustHandles="1" noChangeArrowheads="1" noChangeShapeType="1" noTextEdit="1"/>
                </p:cNvSpPr>
                <p:nvPr/>
              </p:nvSpPr>
              <p:spPr>
                <a:xfrm>
                  <a:off x="2515832" y="1170396"/>
                  <a:ext cx="2225609" cy="738664"/>
                </a:xfrm>
                <a:prstGeom prst="rect">
                  <a:avLst/>
                </a:prstGeom>
                <a:blipFill rotWithShape="0">
                  <a:blip r:embed="rId7"/>
                  <a:stretch>
                    <a:fillRect l="-2192" b="-24793"/>
                  </a:stretch>
                </a:blipFill>
              </p:spPr>
              <p:txBody>
                <a:bodyPr/>
                <a:lstStyle/>
                <a:p>
                  <a:r>
                    <a:rPr lang="ja-JP" altLang="en-US">
                      <a:noFill/>
                    </a:rPr>
                    <a:t> </a:t>
                  </a:r>
                </a:p>
              </p:txBody>
            </p:sp>
          </mc:Fallback>
        </mc:AlternateContent>
        <p:cxnSp>
          <p:nvCxnSpPr>
            <p:cNvPr id="22" name="直線矢印コネクタ 21"/>
            <p:cNvCxnSpPr/>
            <p:nvPr/>
          </p:nvCxnSpPr>
          <p:spPr>
            <a:xfrm flipV="1">
              <a:off x="4750186" y="1275251"/>
              <a:ext cx="634323" cy="609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テキスト ボックス 19"/>
          <p:cNvSpPr txBox="1"/>
          <p:nvPr/>
        </p:nvSpPr>
        <p:spPr>
          <a:xfrm>
            <a:off x="-1404664" y="2401250"/>
            <a:ext cx="856325" cy="830997"/>
          </a:xfrm>
          <a:prstGeom prst="rect">
            <a:avLst/>
          </a:prstGeom>
          <a:noFill/>
        </p:spPr>
        <p:txBody>
          <a:bodyPr wrap="none" rtlCol="0">
            <a:spAutoFit/>
          </a:bodyPr>
          <a:lstStyle/>
          <a:p>
            <a:r>
              <a:rPr lang="en-US" altLang="ja-JP" sz="2400" dirty="0" smtClean="0"/>
              <a:t>0’40”</a:t>
            </a:r>
          </a:p>
          <a:p>
            <a:r>
              <a:rPr lang="en-US" altLang="ja-JP" sz="2400" dirty="0" smtClean="0"/>
              <a:t>6’50”</a:t>
            </a:r>
            <a:endParaRPr lang="en-US" altLang="ja-JP" sz="2400" dirty="0"/>
          </a:p>
        </p:txBody>
      </p:sp>
      <p:sp>
        <p:nvSpPr>
          <p:cNvPr id="21" name="テキスト ボックス 20"/>
          <p:cNvSpPr txBox="1"/>
          <p:nvPr/>
        </p:nvSpPr>
        <p:spPr>
          <a:xfrm>
            <a:off x="252271" y="80314"/>
            <a:ext cx="6820713" cy="707886"/>
          </a:xfrm>
          <a:prstGeom prst="rect">
            <a:avLst/>
          </a:prstGeom>
          <a:noFill/>
        </p:spPr>
        <p:txBody>
          <a:bodyPr wrap="none" rtlCol="0">
            <a:spAutoFit/>
          </a:bodyPr>
          <a:lstStyle/>
          <a:p>
            <a:r>
              <a:rPr lang="en-US" altLang="ja-JP" sz="4000" dirty="0" smtClean="0">
                <a:solidFill>
                  <a:prstClr val="white"/>
                </a:solidFill>
              </a:rPr>
              <a:t>Result</a:t>
            </a:r>
            <a:r>
              <a:rPr lang="ja-JP" altLang="en-US" sz="4000" dirty="0" smtClean="0">
                <a:solidFill>
                  <a:prstClr val="white"/>
                </a:solidFill>
              </a:rPr>
              <a:t>： </a:t>
            </a:r>
            <a:r>
              <a:rPr lang="en-US" altLang="ja-JP" sz="4000" dirty="0" smtClean="0">
                <a:solidFill>
                  <a:prstClr val="white"/>
                </a:solidFill>
              </a:rPr>
              <a:t>Extrapolation of ℋ (log)</a:t>
            </a:r>
            <a:endParaRPr lang="en-US" altLang="ja-JP" sz="4000" baseline="-25000" dirty="0">
              <a:solidFill>
                <a:prstClr val="white"/>
              </a:solidFill>
            </a:endParaRPr>
          </a:p>
        </p:txBody>
      </p:sp>
      <p:grpSp>
        <p:nvGrpSpPr>
          <p:cNvPr id="14" name="グループ化 13"/>
          <p:cNvGrpSpPr/>
          <p:nvPr/>
        </p:nvGrpSpPr>
        <p:grpSpPr>
          <a:xfrm>
            <a:off x="2088560" y="1065780"/>
            <a:ext cx="2020567" cy="1066851"/>
            <a:chOff x="2087232" y="1652702"/>
            <a:chExt cx="2020567" cy="1066851"/>
          </a:xfrm>
        </p:grpSpPr>
        <p:grpSp>
          <p:nvGrpSpPr>
            <p:cNvPr id="17" name="グループ化 16"/>
            <p:cNvGrpSpPr/>
            <p:nvPr/>
          </p:nvGrpSpPr>
          <p:grpSpPr>
            <a:xfrm>
              <a:off x="2087232" y="1652702"/>
              <a:ext cx="1998329" cy="1066851"/>
              <a:chOff x="2555776" y="1652702"/>
              <a:chExt cx="1998329" cy="1066851"/>
            </a:xfrm>
          </p:grpSpPr>
          <p:sp>
            <p:nvSpPr>
              <p:cNvPr id="9" name="円弧 8"/>
              <p:cNvSpPr/>
              <p:nvPr/>
            </p:nvSpPr>
            <p:spPr>
              <a:xfrm>
                <a:off x="2555776" y="1805153"/>
                <a:ext cx="1998329" cy="914400"/>
              </a:xfrm>
              <a:prstGeom prst="arc">
                <a:avLst>
                  <a:gd name="adj1" fmla="val 16200000"/>
                  <a:gd name="adj2" fmla="val 1850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sp>
            <p:nvSpPr>
              <p:cNvPr id="11" name="円/楕円 10"/>
              <p:cNvSpPr/>
              <p:nvPr/>
            </p:nvSpPr>
            <p:spPr>
              <a:xfrm>
                <a:off x="3522559" y="1751153"/>
                <a:ext cx="108000" cy="10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200">
                  <a:solidFill>
                    <a:prstClr val="white"/>
                  </a:solidFill>
                </a:endParaRPr>
              </a:p>
            </p:txBody>
          </p:sp>
          <p:sp>
            <p:nvSpPr>
              <p:cNvPr id="4" name="テキスト ボックス 3"/>
              <p:cNvSpPr txBox="1"/>
              <p:nvPr/>
            </p:nvSpPr>
            <p:spPr>
              <a:xfrm>
                <a:off x="3558843" y="1652702"/>
                <a:ext cx="861774" cy="372859"/>
              </a:xfrm>
              <a:prstGeom prst="rect">
                <a:avLst/>
              </a:prstGeom>
              <a:noFill/>
            </p:spPr>
            <p:txBody>
              <a:bodyPr vert="eaVert" wrap="none" rtlCol="0">
                <a:spAutoFit/>
              </a:bodyPr>
              <a:lstStyle/>
              <a:p>
                <a:r>
                  <a:rPr lang="ja-JP" altLang="en-US" sz="4400" dirty="0" smtClean="0">
                    <a:solidFill>
                      <a:prstClr val="black"/>
                    </a:solidFill>
                  </a:rPr>
                  <a:t>≈</a:t>
                </a:r>
              </a:p>
            </p:txBody>
          </p:sp>
        </p:grpSp>
        <p:sp>
          <p:nvSpPr>
            <p:cNvPr id="23" name="円弧 22"/>
            <p:cNvSpPr/>
            <p:nvPr/>
          </p:nvSpPr>
          <p:spPr>
            <a:xfrm>
              <a:off x="2109470" y="1805153"/>
              <a:ext cx="1998329" cy="914400"/>
            </a:xfrm>
            <a:prstGeom prst="arc">
              <a:avLst>
                <a:gd name="adj1" fmla="val 16200000"/>
                <a:gd name="adj2" fmla="val 18500000"/>
              </a:avLst>
            </a:prstGeom>
            <a:ln w="28575">
              <a:solidFill>
                <a:srgbClr val="0000FF"/>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srgbClr val="0000FF"/>
                </a:solidFill>
              </a:endParaRPr>
            </a:p>
          </p:txBody>
        </p:sp>
      </p:grpSp>
      <p:sp>
        <p:nvSpPr>
          <p:cNvPr id="24" name="テキスト ボックス 23"/>
          <p:cNvSpPr txBox="1"/>
          <p:nvPr/>
        </p:nvSpPr>
        <p:spPr>
          <a:xfrm>
            <a:off x="-2100953" y="4131899"/>
            <a:ext cx="856325" cy="830997"/>
          </a:xfrm>
          <a:prstGeom prst="rect">
            <a:avLst/>
          </a:prstGeom>
          <a:noFill/>
        </p:spPr>
        <p:txBody>
          <a:bodyPr wrap="none" rtlCol="0">
            <a:spAutoFit/>
          </a:bodyPr>
          <a:lstStyle/>
          <a:p>
            <a:r>
              <a:rPr lang="en-US" altLang="ja-JP" sz="2400" dirty="0" smtClean="0"/>
              <a:t>0’50”</a:t>
            </a:r>
          </a:p>
          <a:p>
            <a:r>
              <a:rPr lang="en-US" altLang="ja-JP" sz="2400" dirty="0" smtClean="0"/>
              <a:t>5’50”</a:t>
            </a:r>
            <a:endParaRPr lang="en-US" altLang="ja-JP" sz="2400" dirty="0"/>
          </a:p>
        </p:txBody>
      </p:sp>
    </p:spTree>
    <p:extLst>
      <p:ext uri="{BB962C8B-B14F-4D97-AF65-F5344CB8AC3E}">
        <p14:creationId xmlns:p14="http://schemas.microsoft.com/office/powerpoint/2010/main" val="191758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422932" y="2498300"/>
            <a:ext cx="5688804" cy="1674711"/>
            <a:chOff x="422932" y="2498300"/>
            <a:chExt cx="5688804" cy="1674711"/>
          </a:xfrm>
        </p:grpSpPr>
        <mc:AlternateContent xmlns:mc="http://schemas.openxmlformats.org/markup-compatibility/2006" xmlns:a14="http://schemas.microsoft.com/office/drawing/2010/main">
          <mc:Choice Requires="a14">
            <p:sp>
              <p:nvSpPr>
                <p:cNvPr id="33" name="角丸四角形 32"/>
                <p:cNvSpPr/>
                <p:nvPr/>
              </p:nvSpPr>
              <p:spPr>
                <a:xfrm>
                  <a:off x="422932" y="3550941"/>
                  <a:ext cx="4752529" cy="622070"/>
                </a:xfrm>
                <a:prstGeom prst="roundRect">
                  <a:avLst>
                    <a:gd name="adj" fmla="val 21699"/>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altLang="ja-JP" sz="2400" i="1" smtClean="0">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panose="02040503050406030204" pitchFamily="18" charset="0"/>
                              </a:rPr>
                              <m:t>𝑐</m:t>
                            </m:r>
                          </m:e>
                        </m:d>
                        <m:r>
                          <a:rPr lang="en-US" altLang="ja-JP" sz="2400" i="1">
                            <a:solidFill>
                              <a:prstClr val="black"/>
                            </a:solidFill>
                            <a:latin typeface="Cambria Math" panose="02040503050406030204" pitchFamily="18" charset="0"/>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smtClean="0">
                                <a:solidFill>
                                  <a:prstClr val="black"/>
                                </a:solidFill>
                                <a:latin typeface="Cambria Math" panose="02040503050406030204" pitchFamily="18" charset="0"/>
                              </a:rPr>
                              <m:t>𝑎</m:t>
                            </m:r>
                          </m:e>
                        </m:d>
                        <m:r>
                          <a:rPr lang="en-US" altLang="ja-JP" sz="2400" i="1" smtClean="0">
                            <a:solidFill>
                              <a:prstClr val="black"/>
                            </a:solidFill>
                            <a:latin typeface="Cambria Math" panose="02040503050406030204" pitchFamily="18" charset="0"/>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panose="02040503050406030204" pitchFamily="18" charset="0"/>
                              </a:rPr>
                              <m:t>𝑐</m:t>
                            </m:r>
                          </m:e>
                        </m:d>
                        <m:r>
                          <a:rPr lang="en-US" altLang="ja-JP" sz="2400" i="1">
                            <a:solidFill>
                              <a:prstClr val="black"/>
                            </a:solidFill>
                            <a:latin typeface="Cambria Math" panose="02040503050406030204" pitchFamily="18" charset="0"/>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panose="02040503050406030204" pitchFamily="18" charset="0"/>
                              </a:rPr>
                              <m:t>𝑛</m:t>
                            </m:r>
                          </m:e>
                        </m:d>
                      </m:oMath>
                    </m:oMathPara>
                  </a14:m>
                  <a:endParaRPr lang="ja-JP" altLang="en-US" sz="2400" dirty="0">
                    <a:solidFill>
                      <a:prstClr val="black"/>
                    </a:solidFill>
                  </a:endParaRPr>
                </a:p>
              </p:txBody>
            </p:sp>
          </mc:Choice>
          <mc:Fallback xmlns="">
            <p:sp>
              <p:nvSpPr>
                <p:cNvPr id="33" name="角丸四角形 32"/>
                <p:cNvSpPr>
                  <a:spLocks noRot="1" noChangeAspect="1" noMove="1" noResize="1" noEditPoints="1" noAdjustHandles="1" noChangeArrowheads="1" noChangeShapeType="1" noTextEdit="1"/>
                </p:cNvSpPr>
                <p:nvPr/>
              </p:nvSpPr>
              <p:spPr>
                <a:xfrm>
                  <a:off x="422932" y="3550941"/>
                  <a:ext cx="4752529" cy="622070"/>
                </a:xfrm>
                <a:prstGeom prst="roundRect">
                  <a:avLst>
                    <a:gd name="adj" fmla="val 21699"/>
                  </a:avLst>
                </a:prstGeom>
                <a:blipFill rotWithShape="0">
                  <a:blip r:embed="rId8"/>
                  <a:stretch>
                    <a:fillRect/>
                  </a:stretch>
                </a:blipFill>
                <a:ln>
                  <a:noFill/>
                </a:ln>
                <a:effectLst/>
              </p:spPr>
              <p:txBody>
                <a:bodyPr/>
                <a:lstStyle/>
                <a:p>
                  <a:r>
                    <a:rPr lang="ja-JP" altLang="en-US">
                      <a:noFill/>
                    </a:rPr>
                    <a:t> </a:t>
                  </a:r>
                </a:p>
              </p:txBody>
            </p:sp>
          </mc:Fallback>
        </mc:AlternateContent>
        <p:sp>
          <p:nvSpPr>
            <p:cNvPr id="37" name="テキスト ボックス 36"/>
            <p:cNvSpPr txBox="1"/>
            <p:nvPr/>
          </p:nvSpPr>
          <p:spPr>
            <a:xfrm>
              <a:off x="1691680" y="3068960"/>
              <a:ext cx="4420056" cy="400110"/>
            </a:xfrm>
            <a:prstGeom prst="rect">
              <a:avLst/>
            </a:prstGeom>
            <a:noFill/>
          </p:spPr>
          <p:txBody>
            <a:bodyPr wrap="none" rtlCol="0">
              <a:spAutoFit/>
            </a:bodyPr>
            <a:lstStyle/>
            <a:p>
              <a:r>
                <a:rPr lang="en-US" altLang="ja-JP" sz="2000" dirty="0" smtClean="0">
                  <a:solidFill>
                    <a:prstClr val="black"/>
                  </a:solidFill>
                </a:rPr>
                <a:t>The lower and upper limits are obtained.</a:t>
              </a:r>
              <a:endParaRPr lang="ja-JP" altLang="en-US" sz="2000" dirty="0" smtClean="0">
                <a:solidFill>
                  <a:prstClr val="black"/>
                </a:solidFill>
              </a:endParaRPr>
            </a:p>
          </p:txBody>
        </p:sp>
        <p:sp>
          <p:nvSpPr>
            <p:cNvPr id="76" name="下矢印 75"/>
            <p:cNvSpPr/>
            <p:nvPr/>
          </p:nvSpPr>
          <p:spPr>
            <a:xfrm>
              <a:off x="1152427" y="2498300"/>
              <a:ext cx="467245" cy="971383"/>
            </a:xfrm>
            <a:prstGeom prst="downArrow">
              <a:avLst/>
            </a:prstGeom>
            <a:solidFill>
              <a:srgbClr val="C00000"/>
            </a:solidFill>
            <a:ln>
              <a:noFill/>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ja-JP" altLang="en-US" sz="1600" dirty="0">
                <a:solidFill>
                  <a:prstClr val="white"/>
                </a:solidFill>
              </a:endParaRPr>
            </a:p>
          </p:txBody>
        </p:sp>
      </p:grpSp>
      <p:pic>
        <p:nvPicPr>
          <p:cNvPr id="53" name="図 52"/>
          <p:cNvPicPr>
            <a:picLocks noChangeAspect="1"/>
          </p:cNvPicPr>
          <p:nvPr/>
        </p:nvPicPr>
        <p:blipFill>
          <a:blip r:embed="rId9"/>
          <a:stretch>
            <a:fillRect/>
          </a:stretch>
        </p:blipFill>
        <p:spPr>
          <a:xfrm>
            <a:off x="6883256" y="3805458"/>
            <a:ext cx="1475360" cy="1054699"/>
          </a:xfrm>
          <a:prstGeom prst="rect">
            <a:avLst/>
          </a:prstGeom>
        </p:spPr>
      </p:pic>
      <mc:AlternateContent xmlns:mc="http://schemas.openxmlformats.org/markup-compatibility/2006" xmlns:a14="http://schemas.microsoft.com/office/drawing/2010/main">
        <mc:Choice Requires="a14">
          <p:sp>
            <p:nvSpPr>
              <p:cNvPr id="10" name="テキスト ボックス 9"/>
              <p:cNvSpPr txBox="1"/>
              <p:nvPr/>
            </p:nvSpPr>
            <p:spPr>
              <a:xfrm>
                <a:off x="239848" y="95554"/>
                <a:ext cx="6813275" cy="707886"/>
              </a:xfrm>
              <a:prstGeom prst="rect">
                <a:avLst/>
              </a:prstGeom>
              <a:noFill/>
            </p:spPr>
            <p:txBody>
              <a:bodyPr wrap="none" rtlCol="0">
                <a:spAutoFit/>
              </a:bodyPr>
              <a:lstStyle/>
              <a:p>
                <a:r>
                  <a:rPr lang="en-US" altLang="ja-JP" sz="4000" dirty="0" smtClean="0">
                    <a:solidFill>
                      <a:prstClr val="white"/>
                    </a:solidFill>
                  </a:rPr>
                  <a:t>Discussion 1: Why</a:t>
                </a:r>
                <a:r>
                  <a:rPr lang="ja-JP" altLang="en-US" sz="4000" dirty="0" smtClean="0">
                    <a:solidFill>
                      <a:prstClr val="white"/>
                    </a:solidFill>
                  </a:rPr>
                  <a:t> </a:t>
                </a:r>
                <a14:m>
                  <m:oMath xmlns:m="http://schemas.openxmlformats.org/officeDocument/2006/math">
                    <m:r>
                      <a:rPr lang="en-US" altLang="ja-JP" sz="4000" i="1">
                        <a:solidFill>
                          <a:prstClr val="white"/>
                        </a:solidFill>
                        <a:latin typeface="Cambria Math" panose="02040503050406030204" pitchFamily="18" charset="0"/>
                      </a:rPr>
                      <m:t>0≤</m:t>
                    </m:r>
                    <m:r>
                      <a:rPr lang="en-US" altLang="ja-JP" sz="4000" i="1">
                        <a:solidFill>
                          <a:prstClr val="white"/>
                        </a:solidFill>
                        <a:latin typeface="Cambria Math" panose="02040503050406030204" pitchFamily="18" charset="0"/>
                      </a:rPr>
                      <m:t>ℋ</m:t>
                    </m:r>
                    <m:r>
                      <a:rPr lang="en-US" altLang="ja-JP" sz="4000" i="1">
                        <a:solidFill>
                          <a:prstClr val="white"/>
                        </a:solidFill>
                        <a:latin typeface="Cambria Math" panose="02040503050406030204" pitchFamily="18" charset="0"/>
                      </a:rPr>
                      <m:t>≤1</m:t>
                    </m:r>
                  </m:oMath>
                </a14:m>
                <a:r>
                  <a:rPr lang="ja-JP" altLang="en-US" sz="4000" dirty="0" smtClean="0">
                    <a:solidFill>
                      <a:prstClr val="white"/>
                    </a:solidFill>
                  </a:rPr>
                  <a:t> </a:t>
                </a:r>
                <a:r>
                  <a:rPr lang="en-US" altLang="ja-JP" sz="4000" dirty="0" smtClean="0">
                    <a:solidFill>
                      <a:prstClr val="white"/>
                    </a:solidFill>
                  </a:rPr>
                  <a:t>?</a:t>
                </a:r>
                <a:endParaRPr lang="en-US" altLang="ja-JP" sz="4000" baseline="-25000" dirty="0">
                  <a:solidFill>
                    <a:prstClr val="white"/>
                  </a:solidFill>
                </a:endParaRPr>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239848" y="95554"/>
                <a:ext cx="6813275" cy="707886"/>
              </a:xfrm>
              <a:prstGeom prst="rect">
                <a:avLst/>
              </a:prstGeom>
              <a:blipFill rotWithShape="0">
                <a:blip r:embed="rId10"/>
                <a:stretch>
                  <a:fillRect l="-3131" t="-15517" r="-2147" b="-3620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6" name="正方形/長方形 25"/>
              <p:cNvSpPr/>
              <p:nvPr/>
            </p:nvSpPr>
            <p:spPr>
              <a:xfrm>
                <a:off x="490404" y="1340768"/>
                <a:ext cx="3737177" cy="81887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𝜎</m:t>
                          </m:r>
                        </m:e>
                        <m:sub>
                          <m:r>
                            <m:rPr>
                              <m:sty m:val="p"/>
                            </m:rPr>
                            <a:rPr lang="en-US" altLang="ja-JP">
                              <a:solidFill>
                                <a:prstClr val="black"/>
                              </a:solidFill>
                              <a:latin typeface="Cambria Math" panose="02040503050406030204" pitchFamily="18" charset="0"/>
                            </a:rPr>
                            <m:t>R</m:t>
                          </m:r>
                        </m:sub>
                      </m:sSub>
                      <m:d>
                        <m:dPr>
                          <m:ctrlPr>
                            <a:rPr lang="en-US" altLang="ja-JP" i="1">
                              <a:solidFill>
                                <a:prstClr val="black"/>
                              </a:solidFill>
                              <a:latin typeface="Cambria Math" panose="02040503050406030204" pitchFamily="18" charset="0"/>
                            </a:rPr>
                          </m:ctrlPr>
                        </m:dPr>
                        <m:e>
                          <m:r>
                            <a:rPr lang="en-US" altLang="ja-JP" i="1" smtClean="0">
                              <a:solidFill>
                                <a:prstClr val="black"/>
                              </a:solidFill>
                              <a:latin typeface="Cambria Math" panose="02040503050406030204" pitchFamily="18" charset="0"/>
                            </a:rPr>
                            <m:t>𝑎</m:t>
                          </m:r>
                        </m:e>
                      </m:d>
                      <m:r>
                        <a:rPr lang="en-US" altLang="ja-JP" i="1">
                          <a:solidFill>
                            <a:prstClr val="black"/>
                          </a:solidFill>
                          <a:latin typeface="Cambria Math" panose="02040503050406030204" pitchFamily="18" charset="0"/>
                        </a:rPr>
                        <m:t>=</m:t>
                      </m:r>
                      <m:nary>
                        <m:naryPr>
                          <m:limLoc m:val="undOvr"/>
                          <m:subHide m:val="on"/>
                          <m:supHide m:val="on"/>
                          <m:ctrlPr>
                            <a:rPr lang="en-US" altLang="ja-JP" i="1">
                              <a:solidFill>
                                <a:prstClr val="black"/>
                              </a:solidFill>
                              <a:latin typeface="Cambria Math" panose="02040503050406030204" pitchFamily="18" charset="0"/>
                            </a:rPr>
                          </m:ctrlPr>
                        </m:naryPr>
                        <m:sub/>
                        <m:sup/>
                        <m:e>
                          <m:r>
                            <a:rPr lang="en-US" altLang="ja-JP" i="1">
                              <a:solidFill>
                                <a:prstClr val="black"/>
                              </a:solidFill>
                              <a:latin typeface="Cambria Math" panose="02040503050406030204" pitchFamily="18" charset="0"/>
                            </a:rPr>
                            <m:t>𝑑</m:t>
                          </m:r>
                          <m:r>
                            <a:rPr lang="en-US" altLang="ja-JP" b="1" i="1">
                              <a:solidFill>
                                <a:prstClr val="black"/>
                              </a:solidFill>
                              <a:latin typeface="Cambria Math" panose="02040503050406030204" pitchFamily="18" charset="0"/>
                            </a:rPr>
                            <m:t>𝑩</m:t>
                          </m:r>
                          <m:d>
                            <m:dPr>
                              <m:begChr m:val="["/>
                              <m:endChr m:val="]"/>
                              <m:ctrlPr>
                                <a:rPr lang="en-US" altLang="ja-JP" i="1">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1−</m:t>
                              </m:r>
                              <m:d>
                                <m:dPr>
                                  <m:begChr m:val="⟨"/>
                                  <m:endChr m:val="⟩"/>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𝜙</m:t>
                                      </m:r>
                                    </m:e>
                                    <m:sub>
                                      <m:r>
                                        <a:rPr lang="en-US" altLang="ja-JP" i="1">
                                          <a:solidFill>
                                            <a:prstClr val="black"/>
                                          </a:solidFill>
                                          <a:latin typeface="Cambria Math" panose="02040503050406030204" pitchFamily="18" charset="0"/>
                                        </a:rPr>
                                        <m:t>0</m:t>
                                      </m:r>
                                    </m:sub>
                                  </m:sSub>
                                </m:e>
                                <m:e>
                                  <m:sSup>
                                    <m:sSupPr>
                                      <m:ctrlPr>
                                        <a:rPr lang="en-US" altLang="ja-JP" i="1">
                                          <a:solidFill>
                                            <a:prstClr val="black"/>
                                          </a:solidFill>
                                          <a:latin typeface="Cambria Math" panose="02040503050406030204" pitchFamily="18" charset="0"/>
                                        </a:rPr>
                                      </m:ctrlPr>
                                    </m:sSupPr>
                                    <m:e>
                                      <m:d>
                                        <m:dPr>
                                          <m:begChr m:val="|"/>
                                          <m:endChr m:val="|"/>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𝑆</m:t>
                                              </m:r>
                                            </m:e>
                                            <m:sub>
                                              <m:r>
                                                <a:rPr lang="en-US" altLang="ja-JP" i="1">
                                                  <a:solidFill>
                                                    <a:prstClr val="black"/>
                                                  </a:solidFill>
                                                  <a:latin typeface="Cambria Math" panose="02040503050406030204" pitchFamily="18" charset="0"/>
                                                </a:rPr>
                                                <m:t>𝑐</m:t>
                                              </m:r>
                                            </m:sub>
                                          </m:sSub>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𝑆</m:t>
                                              </m:r>
                                            </m:e>
                                            <m:sub>
                                              <m:r>
                                                <a:rPr lang="en-US" altLang="ja-JP" i="1">
                                                  <a:solidFill>
                                                    <a:prstClr val="black"/>
                                                  </a:solidFill>
                                                  <a:latin typeface="Cambria Math" panose="02040503050406030204" pitchFamily="18" charset="0"/>
                                                </a:rPr>
                                                <m:t>𝑛</m:t>
                                              </m:r>
                                            </m:sub>
                                          </m:sSub>
                                        </m:e>
                                      </m:d>
                                    </m:e>
                                    <m:sup>
                                      <m:r>
                                        <a:rPr lang="en-US" altLang="ja-JP" i="1">
                                          <a:solidFill>
                                            <a:prstClr val="black"/>
                                          </a:solidFill>
                                          <a:latin typeface="Cambria Math" panose="02040503050406030204" pitchFamily="18" charset="0"/>
                                        </a:rPr>
                                        <m:t>2</m:t>
                                      </m:r>
                                    </m:sup>
                                  </m:sSup>
                                </m:e>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𝜙</m:t>
                                      </m:r>
                                    </m:e>
                                    <m:sub>
                                      <m:r>
                                        <a:rPr lang="en-US" altLang="ja-JP" i="1">
                                          <a:solidFill>
                                            <a:prstClr val="black"/>
                                          </a:solidFill>
                                          <a:latin typeface="Cambria Math" panose="02040503050406030204" pitchFamily="18" charset="0"/>
                                        </a:rPr>
                                        <m:t>0</m:t>
                                      </m:r>
                                    </m:sub>
                                  </m:sSub>
                                </m:e>
                              </m:d>
                            </m:e>
                          </m:d>
                        </m:e>
                      </m:nary>
                    </m:oMath>
                  </m:oMathPara>
                </a14:m>
                <a:endParaRPr lang="ja-JP" altLang="en-US" dirty="0">
                  <a:solidFill>
                    <a:prstClr val="black"/>
                  </a:solidFill>
                </a:endParaRPr>
              </a:p>
            </p:txBody>
          </p:sp>
        </mc:Choice>
        <mc:Fallback xmlns="">
          <p:sp>
            <p:nvSpPr>
              <p:cNvPr id="26" name="正方形/長方形 25"/>
              <p:cNvSpPr>
                <a:spLocks noRot="1" noChangeAspect="1" noMove="1" noResize="1" noEditPoints="1" noAdjustHandles="1" noChangeArrowheads="1" noChangeShapeType="1" noTextEdit="1"/>
              </p:cNvSpPr>
              <p:nvPr/>
            </p:nvSpPr>
            <p:spPr>
              <a:xfrm>
                <a:off x="490404" y="1340768"/>
                <a:ext cx="3737177" cy="818879"/>
              </a:xfrm>
              <a:prstGeom prst="rect">
                <a:avLst/>
              </a:prstGeom>
              <a:blipFill rotWithShape="0">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正方形/長方形 26"/>
              <p:cNvSpPr/>
              <p:nvPr/>
            </p:nvSpPr>
            <p:spPr>
              <a:xfrm>
                <a:off x="1100279" y="1844973"/>
                <a:ext cx="7291676" cy="81887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i="1" smtClean="0">
                          <a:solidFill>
                            <a:prstClr val="black"/>
                          </a:solidFill>
                          <a:latin typeface="Cambria Math" panose="02040503050406030204" pitchFamily="18" charset="0"/>
                        </a:rPr>
                        <m:t>=</m:t>
                      </m:r>
                      <m:sSub>
                        <m:sSubPr>
                          <m:ctrlPr>
                            <a:rPr lang="en-US" altLang="ja-JP" i="1" smtClean="0">
                              <a:solidFill>
                                <a:prstClr val="black"/>
                              </a:solidFill>
                              <a:latin typeface="Cambria Math" panose="02040503050406030204" pitchFamily="18" charset="0"/>
                            </a:rPr>
                          </m:ctrlPr>
                        </m:sSubPr>
                        <m:e>
                          <m:r>
                            <a:rPr lang="en-US" altLang="ja-JP" i="1" smtClean="0">
                              <a:solidFill>
                                <a:prstClr val="black"/>
                              </a:solidFill>
                              <a:latin typeface="Cambria Math" panose="02040503050406030204" pitchFamily="18" charset="0"/>
                            </a:rPr>
                            <m:t>𝜎</m:t>
                          </m:r>
                        </m:e>
                        <m:sub>
                          <m:r>
                            <m:rPr>
                              <m:sty m:val="p"/>
                            </m:rPr>
                            <a:rPr lang="en-US" altLang="ja-JP" smtClean="0">
                              <a:solidFill>
                                <a:prstClr val="black"/>
                              </a:solidFill>
                              <a:latin typeface="Cambria Math" panose="02040503050406030204" pitchFamily="18" charset="0"/>
                            </a:rPr>
                            <m:t>R</m:t>
                          </m:r>
                        </m:sub>
                      </m:sSub>
                      <m:d>
                        <m:dPr>
                          <m:ctrlPr>
                            <a:rPr lang="en-US" altLang="ja-JP" i="1" smtClean="0">
                              <a:solidFill>
                                <a:prstClr val="black"/>
                              </a:solidFill>
                              <a:latin typeface="Cambria Math" panose="02040503050406030204" pitchFamily="18" charset="0"/>
                            </a:rPr>
                          </m:ctrlPr>
                        </m:dPr>
                        <m:e>
                          <m:r>
                            <a:rPr lang="en-US" altLang="ja-JP" i="1" smtClean="0">
                              <a:solidFill>
                                <a:prstClr val="black"/>
                              </a:solidFill>
                              <a:latin typeface="Cambria Math" panose="02040503050406030204" pitchFamily="18" charset="0"/>
                            </a:rPr>
                            <m:t>𝑐</m:t>
                          </m:r>
                        </m:e>
                      </m:d>
                      <m:r>
                        <a:rPr lang="en-US" altLang="ja-JP" i="1" smtClean="0">
                          <a:solidFill>
                            <a:prstClr val="black"/>
                          </a:solidFill>
                          <a:latin typeface="Cambria Math" panose="02040503050406030204" pitchFamily="18" charset="0"/>
                        </a:rPr>
                        <m:t>+</m:t>
                      </m:r>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𝜎</m:t>
                          </m:r>
                        </m:e>
                        <m:sub>
                          <m:r>
                            <m:rPr>
                              <m:sty m:val="p"/>
                            </m:rPr>
                            <a:rPr lang="en-US" altLang="ja-JP">
                              <a:solidFill>
                                <a:prstClr val="black"/>
                              </a:solidFill>
                              <a:latin typeface="Cambria Math" panose="02040503050406030204" pitchFamily="18" charset="0"/>
                            </a:rPr>
                            <m:t>R</m:t>
                          </m:r>
                        </m:sub>
                      </m:sSub>
                      <m:d>
                        <m:dPr>
                          <m:ctrlPr>
                            <a:rPr lang="en-US" altLang="ja-JP" i="1">
                              <a:solidFill>
                                <a:prstClr val="black"/>
                              </a:solidFill>
                              <a:latin typeface="Cambria Math" panose="02040503050406030204" pitchFamily="18" charset="0"/>
                            </a:rPr>
                          </m:ctrlPr>
                        </m:dPr>
                        <m:e>
                          <m:r>
                            <a:rPr lang="en-US" altLang="ja-JP" i="1" smtClean="0">
                              <a:solidFill>
                                <a:prstClr val="black"/>
                              </a:solidFill>
                              <a:latin typeface="Cambria Math" panose="02040503050406030204" pitchFamily="18" charset="0"/>
                            </a:rPr>
                            <m:t>𝑛</m:t>
                          </m:r>
                        </m:e>
                      </m:d>
                      <m:r>
                        <a:rPr lang="en-US" altLang="ja-JP" i="1" smtClean="0">
                          <a:solidFill>
                            <a:prstClr val="black"/>
                          </a:solidFill>
                          <a:latin typeface="Cambria Math" panose="02040503050406030204" pitchFamily="18" charset="0"/>
                        </a:rPr>
                        <m:t>−</m:t>
                      </m:r>
                      <m:nary>
                        <m:naryPr>
                          <m:limLoc m:val="undOvr"/>
                          <m:subHide m:val="on"/>
                          <m:supHide m:val="on"/>
                          <m:ctrlPr>
                            <a:rPr lang="en-US" altLang="ja-JP" i="1">
                              <a:solidFill>
                                <a:prstClr val="black"/>
                              </a:solidFill>
                              <a:latin typeface="Cambria Math" panose="02040503050406030204" pitchFamily="18" charset="0"/>
                            </a:rPr>
                          </m:ctrlPr>
                        </m:naryPr>
                        <m:sub/>
                        <m:sup/>
                        <m:e>
                          <m:r>
                            <a:rPr lang="en-US" altLang="ja-JP" i="1">
                              <a:solidFill>
                                <a:prstClr val="black"/>
                              </a:solidFill>
                              <a:latin typeface="Cambria Math" panose="02040503050406030204" pitchFamily="18" charset="0"/>
                            </a:rPr>
                            <m:t>𝑑</m:t>
                          </m:r>
                          <m:sSub>
                            <m:sSubPr>
                              <m:ctrlPr>
                                <a:rPr lang="en-US" altLang="ja-JP" b="1" i="1">
                                  <a:solidFill>
                                    <a:prstClr val="black"/>
                                  </a:solidFill>
                                  <a:latin typeface="Cambria Math" panose="02040503050406030204" pitchFamily="18" charset="0"/>
                                </a:rPr>
                              </m:ctrlPr>
                            </m:sSubPr>
                            <m:e>
                              <m:r>
                                <a:rPr lang="en-US" altLang="ja-JP" b="1" i="1">
                                  <a:solidFill>
                                    <a:prstClr val="black"/>
                                  </a:solidFill>
                                  <a:latin typeface="Cambria Math" panose="02040503050406030204" pitchFamily="18" charset="0"/>
                                </a:rPr>
                                <m:t>𝒃</m:t>
                              </m:r>
                            </m:e>
                            <m:sub>
                              <m:r>
                                <a:rPr lang="en-US" altLang="ja-JP" i="1" smtClean="0">
                                  <a:solidFill>
                                    <a:prstClr val="black"/>
                                  </a:solidFill>
                                  <a:latin typeface="Cambria Math" panose="02040503050406030204" pitchFamily="18" charset="0"/>
                                </a:rPr>
                                <m:t>𝑛</m:t>
                              </m:r>
                            </m:sub>
                          </m:sSub>
                          <m:d>
                            <m:dPr>
                              <m:begChr m:val="["/>
                              <m:endChr m:val="]"/>
                              <m:ctrlPr>
                                <a:rPr lang="en-US" altLang="ja-JP" i="1">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1−</m:t>
                              </m:r>
                              <m:sSup>
                                <m:sSupPr>
                                  <m:ctrlPr>
                                    <a:rPr lang="en-US" altLang="ja-JP" i="1">
                                      <a:solidFill>
                                        <a:prstClr val="black"/>
                                      </a:solidFill>
                                      <a:latin typeface="Cambria Math" panose="02040503050406030204" pitchFamily="18" charset="0"/>
                                    </a:rPr>
                                  </m:ctrlPr>
                                </m:sSupPr>
                                <m:e>
                                  <m:d>
                                    <m:dPr>
                                      <m:begChr m:val="|"/>
                                      <m:endChr m:val="|"/>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𝑆</m:t>
                                          </m:r>
                                        </m:e>
                                        <m:sub>
                                          <m:r>
                                            <a:rPr lang="en-US" altLang="ja-JP" i="1" smtClean="0">
                                              <a:solidFill>
                                                <a:prstClr val="black"/>
                                              </a:solidFill>
                                              <a:latin typeface="Cambria Math" panose="02040503050406030204" pitchFamily="18" charset="0"/>
                                            </a:rPr>
                                            <m:t>𝑛</m:t>
                                          </m:r>
                                        </m:sub>
                                      </m:sSub>
                                      <m:r>
                                        <a:rPr lang="en-US" altLang="ja-JP" i="1">
                                          <a:solidFill>
                                            <a:prstClr val="black"/>
                                          </a:solidFill>
                                          <a:latin typeface="Cambria Math" panose="02040503050406030204" pitchFamily="18" charset="0"/>
                                        </a:rPr>
                                        <m:t>(</m:t>
                                      </m:r>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𝑏</m:t>
                                          </m:r>
                                        </m:e>
                                        <m:sub>
                                          <m:r>
                                            <a:rPr lang="en-US" altLang="ja-JP" i="1" smtClean="0">
                                              <a:solidFill>
                                                <a:prstClr val="black"/>
                                              </a:solidFill>
                                              <a:latin typeface="Cambria Math" panose="02040503050406030204" pitchFamily="18" charset="0"/>
                                            </a:rPr>
                                            <m:t>𝑛</m:t>
                                          </m:r>
                                        </m:sub>
                                      </m:sSub>
                                      <m:r>
                                        <a:rPr lang="en-US" altLang="ja-JP" i="1">
                                          <a:solidFill>
                                            <a:prstClr val="black"/>
                                          </a:solidFill>
                                          <a:latin typeface="Cambria Math" panose="02040503050406030204" pitchFamily="18" charset="0"/>
                                        </a:rPr>
                                        <m:t>)</m:t>
                                      </m:r>
                                    </m:e>
                                  </m:d>
                                </m:e>
                                <m:sup>
                                  <m:r>
                                    <a:rPr lang="en-US" altLang="ja-JP" i="1">
                                      <a:solidFill>
                                        <a:prstClr val="black"/>
                                      </a:solidFill>
                                      <a:latin typeface="Cambria Math" panose="02040503050406030204" pitchFamily="18" charset="0"/>
                                    </a:rPr>
                                    <m:t>2</m:t>
                                  </m:r>
                                </m:sup>
                              </m:sSup>
                            </m:e>
                          </m:d>
                        </m:e>
                      </m:nary>
                      <m:d>
                        <m:dPr>
                          <m:begChr m:val="{"/>
                          <m:endChr m:val="}"/>
                          <m:ctrlPr>
                            <a:rPr lang="en-US" altLang="ja-JP" i="1">
                              <a:solidFill>
                                <a:prstClr val="black"/>
                              </a:solidFill>
                              <a:latin typeface="Cambria Math" panose="02040503050406030204" pitchFamily="18" charset="0"/>
                            </a:rPr>
                          </m:ctrlPr>
                        </m:dPr>
                        <m:e>
                          <m:nary>
                            <m:naryPr>
                              <m:subHide m:val="on"/>
                              <m:supHide m:val="on"/>
                              <m:ctrlPr>
                                <a:rPr lang="en-US" altLang="ja-JP" i="1" smtClean="0">
                                  <a:solidFill>
                                    <a:prstClr val="black"/>
                                  </a:solidFill>
                                  <a:latin typeface="Cambria Math" panose="02040503050406030204" pitchFamily="18" charset="0"/>
                                </a:rPr>
                              </m:ctrlPr>
                            </m:naryPr>
                            <m:sub/>
                            <m:sup/>
                            <m:e>
                              <m:sSup>
                                <m:sSupPr>
                                  <m:ctrlPr>
                                    <a:rPr lang="en-US" altLang="ja-JP" i="1" smtClean="0">
                                      <a:solidFill>
                                        <a:prstClr val="black"/>
                                      </a:solidFill>
                                      <a:latin typeface="Cambria Math" panose="02040503050406030204" pitchFamily="18" charset="0"/>
                                    </a:rPr>
                                  </m:ctrlPr>
                                </m:sSupPr>
                                <m:e>
                                  <m:d>
                                    <m:dPr>
                                      <m:begChr m:val="|"/>
                                      <m:endChr m:val="|"/>
                                      <m:ctrlPr>
                                        <a:rPr lang="en-US" altLang="ja-JP" i="1" smtClean="0">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𝜙</m:t>
                                          </m:r>
                                        </m:e>
                                        <m:sub>
                                          <m:r>
                                            <a:rPr lang="en-US" altLang="ja-JP" i="1">
                                              <a:solidFill>
                                                <a:prstClr val="black"/>
                                              </a:solidFill>
                                              <a:latin typeface="Cambria Math" panose="02040503050406030204" pitchFamily="18" charset="0"/>
                                            </a:rPr>
                                            <m:t>0</m:t>
                                          </m:r>
                                        </m:sub>
                                      </m:sSub>
                                      <m:d>
                                        <m:dPr>
                                          <m:ctrlPr>
                                            <a:rPr lang="en-US" altLang="ja-JP" i="1">
                                              <a:solidFill>
                                                <a:prstClr val="black"/>
                                              </a:solidFill>
                                              <a:latin typeface="Cambria Math" panose="02040503050406030204" pitchFamily="18" charset="0"/>
                                            </a:rPr>
                                          </m:ctrlPr>
                                        </m:dPr>
                                        <m:e>
                                          <m:r>
                                            <a:rPr lang="en-US" altLang="ja-JP" b="1" i="1">
                                              <a:solidFill>
                                                <a:prstClr val="black"/>
                                              </a:solidFill>
                                              <a:latin typeface="Cambria Math" panose="02040503050406030204" pitchFamily="18" charset="0"/>
                                            </a:rPr>
                                            <m:t>𝒓</m:t>
                                          </m:r>
                                        </m:e>
                                      </m:d>
                                    </m:e>
                                  </m:d>
                                </m:e>
                                <m:sup>
                                  <m:r>
                                    <a:rPr lang="en-US" altLang="ja-JP" i="1" smtClean="0">
                                      <a:solidFill>
                                        <a:prstClr val="black"/>
                                      </a:solidFill>
                                      <a:latin typeface="Cambria Math" panose="02040503050406030204" pitchFamily="18" charset="0"/>
                                    </a:rPr>
                                    <m:t>2</m:t>
                                  </m:r>
                                </m:sup>
                              </m:sSup>
                              <m:r>
                                <a:rPr lang="en-US" altLang="ja-JP" i="1" smtClean="0">
                                  <a:solidFill>
                                    <a:prstClr val="black"/>
                                  </a:solidFill>
                                  <a:latin typeface="Cambria Math" panose="02040503050406030204" pitchFamily="18" charset="0"/>
                                </a:rPr>
                                <m:t> </m:t>
                              </m:r>
                              <m:d>
                                <m:dPr>
                                  <m:begChr m:val="["/>
                                  <m:endChr m:val="]"/>
                                  <m:ctrlPr>
                                    <a:rPr lang="en-US" altLang="ja-JP" i="1" smtClean="0">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1−</m:t>
                                  </m:r>
                                  <m:sSup>
                                    <m:sSupPr>
                                      <m:ctrlPr>
                                        <a:rPr lang="en-US" altLang="ja-JP" i="1">
                                          <a:solidFill>
                                            <a:prstClr val="black"/>
                                          </a:solidFill>
                                          <a:latin typeface="Cambria Math" panose="02040503050406030204" pitchFamily="18" charset="0"/>
                                        </a:rPr>
                                      </m:ctrlPr>
                                    </m:sSupPr>
                                    <m:e>
                                      <m:d>
                                        <m:dPr>
                                          <m:begChr m:val="|"/>
                                          <m:endChr m:val="|"/>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𝑆</m:t>
                                              </m:r>
                                            </m:e>
                                            <m:sub>
                                              <m:r>
                                                <a:rPr lang="en-US" altLang="ja-JP" i="1">
                                                  <a:solidFill>
                                                    <a:prstClr val="black"/>
                                                  </a:solidFill>
                                                  <a:latin typeface="Cambria Math" panose="02040503050406030204" pitchFamily="18" charset="0"/>
                                                </a:rPr>
                                                <m:t>𝑐</m:t>
                                              </m:r>
                                            </m:sub>
                                          </m:sSub>
                                          <m:d>
                                            <m:dPr>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𝑏</m:t>
                                                  </m:r>
                                                </m:e>
                                                <m:sub>
                                                  <m:r>
                                                    <a:rPr lang="en-US" altLang="ja-JP" i="1">
                                                      <a:solidFill>
                                                        <a:prstClr val="black"/>
                                                      </a:solidFill>
                                                      <a:latin typeface="Cambria Math" panose="02040503050406030204" pitchFamily="18" charset="0"/>
                                                    </a:rPr>
                                                    <m:t>𝑐</m:t>
                                                  </m:r>
                                                </m:sub>
                                              </m:sSub>
                                            </m:e>
                                          </m:d>
                                        </m:e>
                                      </m:d>
                                    </m:e>
                                    <m:sup>
                                      <m:r>
                                        <a:rPr lang="en-US" altLang="ja-JP" i="1">
                                          <a:solidFill>
                                            <a:prstClr val="black"/>
                                          </a:solidFill>
                                          <a:latin typeface="Cambria Math" panose="02040503050406030204" pitchFamily="18" charset="0"/>
                                        </a:rPr>
                                        <m:t>2</m:t>
                                      </m:r>
                                    </m:sup>
                                  </m:sSup>
                                </m:e>
                              </m:d>
                              <m:r>
                                <a:rPr lang="en-US" altLang="ja-JP" i="1">
                                  <a:solidFill>
                                    <a:prstClr val="black"/>
                                  </a:solidFill>
                                  <a:latin typeface="Cambria Math" panose="02040503050406030204" pitchFamily="18" charset="0"/>
                                </a:rPr>
                                <m:t>𝑑</m:t>
                              </m:r>
                              <m:r>
                                <a:rPr lang="en-US" altLang="ja-JP" b="1" i="1" smtClean="0">
                                  <a:solidFill>
                                    <a:prstClr val="black"/>
                                  </a:solidFill>
                                  <a:latin typeface="Cambria Math" panose="02040503050406030204" pitchFamily="18" charset="0"/>
                                </a:rPr>
                                <m:t>𝒓</m:t>
                              </m:r>
                            </m:e>
                          </m:nary>
                        </m:e>
                      </m:d>
                    </m:oMath>
                  </m:oMathPara>
                </a14:m>
                <a:endParaRPr lang="ja-JP" altLang="en-US" dirty="0">
                  <a:solidFill>
                    <a:prstClr val="black"/>
                  </a:solidFill>
                </a:endParaRPr>
              </a:p>
            </p:txBody>
          </p:sp>
        </mc:Choice>
        <mc:Fallback xmlns="">
          <p:sp>
            <p:nvSpPr>
              <p:cNvPr id="27" name="正方形/長方形 26"/>
              <p:cNvSpPr>
                <a:spLocks noRot="1" noChangeAspect="1" noMove="1" noResize="1" noEditPoints="1" noAdjustHandles="1" noChangeArrowheads="1" noChangeShapeType="1" noTextEdit="1"/>
              </p:cNvSpPr>
              <p:nvPr/>
            </p:nvSpPr>
            <p:spPr>
              <a:xfrm>
                <a:off x="1100279" y="1844973"/>
                <a:ext cx="7291676" cy="818879"/>
              </a:xfrm>
              <a:prstGeom prst="rect">
                <a:avLst/>
              </a:prstGeom>
              <a:blipFill rotWithShape="0">
                <a:blip r:embed="rId5"/>
                <a:stretch>
                  <a:fillRect/>
                </a:stretch>
              </a:blipFill>
            </p:spPr>
            <p:txBody>
              <a:bodyPr/>
              <a:lstStyle/>
              <a:p>
                <a:r>
                  <a:rPr lang="ja-JP" altLang="en-US">
                    <a:noFill/>
                  </a:rPr>
                  <a:t> </a:t>
                </a:r>
              </a:p>
            </p:txBody>
          </p:sp>
        </mc:Fallback>
      </mc:AlternateContent>
      <p:sp>
        <p:nvSpPr>
          <p:cNvPr id="28" name="テキスト ボックス 27"/>
          <p:cNvSpPr txBox="1"/>
          <p:nvPr/>
        </p:nvSpPr>
        <p:spPr>
          <a:xfrm>
            <a:off x="6602086" y="2517845"/>
            <a:ext cx="2495851" cy="523220"/>
          </a:xfrm>
          <a:prstGeom prst="rect">
            <a:avLst/>
          </a:prstGeom>
          <a:noFill/>
        </p:spPr>
        <p:txBody>
          <a:bodyPr wrap="square" rtlCol="0">
            <a:spAutoFit/>
          </a:bodyPr>
          <a:lstStyle/>
          <a:p>
            <a:r>
              <a:rPr lang="en-US" altLang="ja-JP" sz="1400" i="1" dirty="0" smtClean="0">
                <a:solidFill>
                  <a:prstClr val="black"/>
                </a:solidFill>
                <a:latin typeface="Times New Roman" panose="02020603050405020304" pitchFamily="18" charset="0"/>
                <a:cs typeface="Times New Roman" panose="02020603050405020304" pitchFamily="18" charset="0"/>
              </a:rPr>
              <a:t>cf. deuteron scattering:</a:t>
            </a:r>
          </a:p>
          <a:p>
            <a:r>
              <a:rPr lang="en-US" altLang="ja-JP" sz="1400" i="1" dirty="0" smtClean="0">
                <a:solidFill>
                  <a:prstClr val="black"/>
                </a:solidFill>
                <a:latin typeface="Times New Roman" panose="02020603050405020304" pitchFamily="18" charset="0"/>
                <a:cs typeface="Times New Roman" panose="02020603050405020304" pitchFamily="18" charset="0"/>
              </a:rPr>
              <a:t>R. J. Glauber, PR 100, 1 (1955).</a:t>
            </a:r>
          </a:p>
        </p:txBody>
      </p:sp>
      <p:sp>
        <p:nvSpPr>
          <p:cNvPr id="29" name="テキスト ボックス 28"/>
          <p:cNvSpPr txBox="1"/>
          <p:nvPr/>
        </p:nvSpPr>
        <p:spPr>
          <a:xfrm>
            <a:off x="3335274" y="2564904"/>
            <a:ext cx="3137013" cy="400110"/>
          </a:xfrm>
          <a:prstGeom prst="rect">
            <a:avLst/>
          </a:prstGeom>
          <a:noFill/>
        </p:spPr>
        <p:txBody>
          <a:bodyPr wrap="none" rtlCol="0">
            <a:spAutoFit/>
          </a:bodyPr>
          <a:lstStyle/>
          <a:p>
            <a:r>
              <a:rPr lang="en-US" altLang="ja-JP" sz="2000" dirty="0">
                <a:solidFill>
                  <a:srgbClr val="FF0000"/>
                </a:solidFill>
              </a:rPr>
              <a:t>Overlap between </a:t>
            </a:r>
            <a:r>
              <a:rPr lang="en-US" altLang="ja-JP" sz="2000" dirty="0" smtClean="0">
                <a:solidFill>
                  <a:srgbClr val="FF0000"/>
                </a:solidFill>
              </a:rPr>
              <a:t>core and </a:t>
            </a:r>
            <a:r>
              <a:rPr lang="en-US" altLang="ja-JP" sz="2000" i="1" dirty="0" smtClean="0">
                <a:solidFill>
                  <a:srgbClr val="FF0000"/>
                </a:solidFill>
              </a:rPr>
              <a:t>n</a:t>
            </a:r>
            <a:endParaRPr lang="ja-JP" altLang="en-US" sz="2000" i="1" dirty="0" smtClean="0">
              <a:solidFill>
                <a:srgbClr val="FF0000"/>
              </a:solidFill>
            </a:endParaRPr>
          </a:p>
        </p:txBody>
      </p:sp>
      <p:cxnSp>
        <p:nvCxnSpPr>
          <p:cNvPr id="30" name="直線コネクタ 29"/>
          <p:cNvCxnSpPr/>
          <p:nvPr/>
        </p:nvCxnSpPr>
        <p:spPr>
          <a:xfrm>
            <a:off x="3160008" y="2507805"/>
            <a:ext cx="507738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6" name="グループ化 35"/>
          <p:cNvGrpSpPr/>
          <p:nvPr/>
        </p:nvGrpSpPr>
        <p:grpSpPr>
          <a:xfrm>
            <a:off x="6755076" y="3784894"/>
            <a:ext cx="1800200" cy="1588322"/>
            <a:chOff x="430901" y="2677478"/>
            <a:chExt cx="1800200" cy="1588322"/>
          </a:xfrm>
        </p:grpSpPr>
        <p:sp>
          <p:nvSpPr>
            <p:cNvPr id="24" name="円/楕円 23"/>
            <p:cNvSpPr/>
            <p:nvPr/>
          </p:nvSpPr>
          <p:spPr>
            <a:xfrm>
              <a:off x="514047" y="2677478"/>
              <a:ext cx="1131593" cy="1131721"/>
            </a:xfrm>
            <a:prstGeom prst="ellipse">
              <a:avLst/>
            </a:prstGeom>
            <a:solidFill>
              <a:schemeClr val="accent6">
                <a:lumMod val="75000"/>
                <a:alpha val="63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5" name="円/楕円 24"/>
            <p:cNvSpPr/>
            <p:nvPr/>
          </p:nvSpPr>
          <p:spPr>
            <a:xfrm>
              <a:off x="1278094" y="2853092"/>
              <a:ext cx="806584" cy="806676"/>
            </a:xfrm>
            <a:prstGeom prst="ellipse">
              <a:avLst/>
            </a:prstGeom>
            <a:solidFill>
              <a:schemeClr val="accent5">
                <a:lumMod val="75000"/>
                <a:alpha val="63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mc:AlternateContent xmlns:mc="http://schemas.openxmlformats.org/markup-compatibility/2006" xmlns:a14="http://schemas.microsoft.com/office/drawing/2010/main">
          <mc:Choice Requires="a14">
            <p:sp>
              <p:nvSpPr>
                <p:cNvPr id="31" name="正方形/長方形 30"/>
                <p:cNvSpPr/>
                <p:nvPr/>
              </p:nvSpPr>
              <p:spPr>
                <a:xfrm>
                  <a:off x="430901" y="3896468"/>
                  <a:ext cx="78611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solidFill>
                                  <a:srgbClr val="F79646">
                                    <a:lumMod val="50000"/>
                                  </a:srgbClr>
                                </a:solidFill>
                                <a:latin typeface="Cambria Math" panose="02040503050406030204" pitchFamily="18" charset="0"/>
                              </a:rPr>
                            </m:ctrlPr>
                          </m:sSubPr>
                          <m:e>
                            <m:r>
                              <a:rPr lang="en-US" altLang="ja-JP" i="1">
                                <a:solidFill>
                                  <a:srgbClr val="F79646">
                                    <a:lumMod val="50000"/>
                                  </a:srgbClr>
                                </a:solidFill>
                                <a:latin typeface="Cambria Math" panose="02040503050406030204" pitchFamily="18" charset="0"/>
                              </a:rPr>
                              <m:t>𝜎</m:t>
                            </m:r>
                          </m:e>
                          <m:sub>
                            <m:r>
                              <m:rPr>
                                <m:sty m:val="p"/>
                              </m:rPr>
                              <a:rPr lang="en-US" altLang="ja-JP">
                                <a:solidFill>
                                  <a:srgbClr val="F79646">
                                    <a:lumMod val="50000"/>
                                  </a:srgbClr>
                                </a:solidFill>
                                <a:latin typeface="Cambria Math" panose="02040503050406030204" pitchFamily="18" charset="0"/>
                              </a:rPr>
                              <m:t>R</m:t>
                            </m:r>
                          </m:sub>
                        </m:sSub>
                        <m:d>
                          <m:dPr>
                            <m:ctrlPr>
                              <a:rPr lang="en-US" altLang="ja-JP" i="1">
                                <a:solidFill>
                                  <a:srgbClr val="F79646">
                                    <a:lumMod val="50000"/>
                                  </a:srgbClr>
                                </a:solidFill>
                                <a:latin typeface="Cambria Math" panose="02040503050406030204" pitchFamily="18" charset="0"/>
                              </a:rPr>
                            </m:ctrlPr>
                          </m:dPr>
                          <m:e>
                            <m:r>
                              <a:rPr lang="en-US" altLang="ja-JP" i="1">
                                <a:solidFill>
                                  <a:srgbClr val="F79646">
                                    <a:lumMod val="50000"/>
                                  </a:srgbClr>
                                </a:solidFill>
                                <a:latin typeface="Cambria Math" panose="02040503050406030204" pitchFamily="18" charset="0"/>
                              </a:rPr>
                              <m:t>𝑐</m:t>
                            </m:r>
                          </m:e>
                        </m:d>
                      </m:oMath>
                    </m:oMathPara>
                  </a14:m>
                  <a:endParaRPr lang="ja-JP" altLang="en-US" dirty="0">
                    <a:solidFill>
                      <a:srgbClr val="F79646">
                        <a:lumMod val="50000"/>
                      </a:srgbClr>
                    </a:solidFill>
                  </a:endParaRPr>
                </a:p>
              </p:txBody>
            </p:sp>
          </mc:Choice>
          <mc:Fallback xmlns="">
            <p:sp>
              <p:nvSpPr>
                <p:cNvPr id="31" name="正方形/長方形 30"/>
                <p:cNvSpPr>
                  <a:spLocks noRot="1" noChangeAspect="1" noMove="1" noResize="1" noEditPoints="1" noAdjustHandles="1" noChangeArrowheads="1" noChangeShapeType="1" noTextEdit="1"/>
                </p:cNvSpPr>
                <p:nvPr/>
              </p:nvSpPr>
              <p:spPr>
                <a:xfrm>
                  <a:off x="430901" y="3896468"/>
                  <a:ext cx="786113" cy="369332"/>
                </a:xfrm>
                <a:prstGeom prst="rect">
                  <a:avLst/>
                </a:prstGeom>
                <a:blipFill rotWithShape="0">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2" name="正方形/長方形 31"/>
                <p:cNvSpPr/>
                <p:nvPr/>
              </p:nvSpPr>
              <p:spPr>
                <a:xfrm>
                  <a:off x="1421072" y="3895175"/>
                  <a:ext cx="81002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solidFill>
                                  <a:srgbClr val="4BACC6">
                                    <a:lumMod val="50000"/>
                                  </a:srgbClr>
                                </a:solidFill>
                                <a:latin typeface="Cambria Math" panose="02040503050406030204" pitchFamily="18" charset="0"/>
                              </a:rPr>
                            </m:ctrlPr>
                          </m:sSubPr>
                          <m:e>
                            <m:r>
                              <a:rPr lang="en-US" altLang="ja-JP" i="1">
                                <a:solidFill>
                                  <a:srgbClr val="4BACC6">
                                    <a:lumMod val="50000"/>
                                  </a:srgbClr>
                                </a:solidFill>
                                <a:latin typeface="Cambria Math" panose="02040503050406030204" pitchFamily="18" charset="0"/>
                              </a:rPr>
                              <m:t>𝜎</m:t>
                            </m:r>
                          </m:e>
                          <m:sub>
                            <m:r>
                              <m:rPr>
                                <m:sty m:val="p"/>
                              </m:rPr>
                              <a:rPr lang="en-US" altLang="ja-JP">
                                <a:solidFill>
                                  <a:srgbClr val="4BACC6">
                                    <a:lumMod val="50000"/>
                                  </a:srgbClr>
                                </a:solidFill>
                                <a:latin typeface="Cambria Math" panose="02040503050406030204" pitchFamily="18" charset="0"/>
                              </a:rPr>
                              <m:t>R</m:t>
                            </m:r>
                          </m:sub>
                        </m:sSub>
                        <m:d>
                          <m:dPr>
                            <m:ctrlPr>
                              <a:rPr lang="en-US" altLang="ja-JP" i="1">
                                <a:solidFill>
                                  <a:srgbClr val="4BACC6">
                                    <a:lumMod val="50000"/>
                                  </a:srgbClr>
                                </a:solidFill>
                                <a:latin typeface="Cambria Math" panose="02040503050406030204" pitchFamily="18" charset="0"/>
                              </a:rPr>
                            </m:ctrlPr>
                          </m:dPr>
                          <m:e>
                            <m:r>
                              <a:rPr lang="en-US" altLang="ja-JP" i="1" smtClean="0">
                                <a:solidFill>
                                  <a:srgbClr val="4BACC6">
                                    <a:lumMod val="50000"/>
                                  </a:srgbClr>
                                </a:solidFill>
                                <a:latin typeface="Cambria Math" panose="02040503050406030204" pitchFamily="18" charset="0"/>
                              </a:rPr>
                              <m:t>𝑛</m:t>
                            </m:r>
                          </m:e>
                        </m:d>
                      </m:oMath>
                    </m:oMathPara>
                  </a14:m>
                  <a:endParaRPr lang="ja-JP" altLang="en-US" dirty="0">
                    <a:solidFill>
                      <a:srgbClr val="4BACC6">
                        <a:lumMod val="50000"/>
                      </a:srgbClr>
                    </a:solidFill>
                  </a:endParaRPr>
                </a:p>
              </p:txBody>
            </p:sp>
          </mc:Choice>
          <mc:Fallback xmlns="">
            <p:sp>
              <p:nvSpPr>
                <p:cNvPr id="32" name="正方形/長方形 31"/>
                <p:cNvSpPr>
                  <a:spLocks noRot="1" noChangeAspect="1" noMove="1" noResize="1" noEditPoints="1" noAdjustHandles="1" noChangeArrowheads="1" noChangeShapeType="1" noTextEdit="1"/>
                </p:cNvSpPr>
                <p:nvPr/>
              </p:nvSpPr>
              <p:spPr>
                <a:xfrm>
                  <a:off x="1421072" y="3895175"/>
                  <a:ext cx="810029" cy="369332"/>
                </a:xfrm>
                <a:prstGeom prst="rect">
                  <a:avLst/>
                </a:prstGeom>
                <a:blipFill rotWithShape="0">
                  <a:blip r:embed="rId7"/>
                  <a:stretch>
                    <a:fillRect/>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4" name="正方形/長方形 3"/>
              <p:cNvSpPr/>
              <p:nvPr/>
            </p:nvSpPr>
            <p:spPr>
              <a:xfrm>
                <a:off x="422932" y="4393418"/>
                <a:ext cx="3851182" cy="46166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altLang="ja-JP" sz="2400" i="1" smtClean="0">
                          <a:solidFill>
                            <a:prstClr val="black"/>
                          </a:solidFill>
                          <a:latin typeface="Cambria Math" panose="02040503050406030204" pitchFamily="18" charset="0"/>
                        </a:rPr>
                        <m:t>0</m:t>
                      </m:r>
                      <m:r>
                        <a:rPr lang="en-US" altLang="ja-JP" sz="2400" i="1">
                          <a:solidFill>
                            <a:prstClr val="black"/>
                          </a:solidFill>
                          <a:latin typeface="Cambria Math" panose="02040503050406030204" pitchFamily="18" charset="0"/>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panose="02040503050406030204" pitchFamily="18" charset="0"/>
                            </a:rPr>
                            <m:t>𝑎</m:t>
                          </m:r>
                        </m:e>
                      </m:d>
                      <m:r>
                        <a:rPr lang="en-US" altLang="ja-JP" sz="2400" i="1" smtClean="0">
                          <a:solidFill>
                            <a:prstClr val="black"/>
                          </a:solidFill>
                          <a:latin typeface="Cambria Math" panose="02040503050406030204" pitchFamily="18" charset="0"/>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panose="02040503050406030204" pitchFamily="18" charset="0"/>
                            </a:rPr>
                            <m:t>𝑐</m:t>
                          </m:r>
                        </m:e>
                      </m:d>
                      <m:r>
                        <a:rPr lang="en-US" altLang="ja-JP" sz="2400" i="1">
                          <a:solidFill>
                            <a:prstClr val="black"/>
                          </a:solidFill>
                          <a:latin typeface="Cambria Math" panose="02040503050406030204" pitchFamily="18" charset="0"/>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panose="02040503050406030204" pitchFamily="18" charset="0"/>
                            </a:rPr>
                            <m:t>𝑛</m:t>
                          </m:r>
                        </m:e>
                      </m:d>
                    </m:oMath>
                  </m:oMathPara>
                </a14:m>
                <a:endParaRPr lang="ja-JP" altLang="en-US" sz="2400" dirty="0">
                  <a:solidFill>
                    <a:prstClr val="black"/>
                  </a:solidFill>
                </a:endParaRPr>
              </a:p>
            </p:txBody>
          </p:sp>
        </mc:Choice>
        <mc:Fallback xmlns="">
          <p:sp>
            <p:nvSpPr>
              <p:cNvPr id="4" name="正方形/長方形 3"/>
              <p:cNvSpPr>
                <a:spLocks noRot="1" noChangeAspect="1" noMove="1" noResize="1" noEditPoints="1" noAdjustHandles="1" noChangeArrowheads="1" noChangeShapeType="1" noTextEdit="1"/>
              </p:cNvSpPr>
              <p:nvPr/>
            </p:nvSpPr>
            <p:spPr>
              <a:xfrm>
                <a:off x="422932" y="4393418"/>
                <a:ext cx="3851182" cy="461665"/>
              </a:xfrm>
              <a:prstGeom prst="rect">
                <a:avLst/>
              </a:prstGeom>
              <a:blipFill rotWithShape="0">
                <a:blip r:embed="rId11"/>
                <a:stretch>
                  <a:fillRect b="-2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正方形/長方形 33"/>
              <p:cNvSpPr/>
              <p:nvPr/>
            </p:nvSpPr>
            <p:spPr>
              <a:xfrm>
                <a:off x="415049" y="5092736"/>
                <a:ext cx="3257302" cy="869533"/>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altLang="ja-JP" sz="2400" i="1" smtClean="0">
                          <a:solidFill>
                            <a:prstClr val="black"/>
                          </a:solidFill>
                          <a:latin typeface="Cambria Math" panose="02040503050406030204" pitchFamily="18" charset="0"/>
                        </a:rPr>
                        <m:t>0</m:t>
                      </m:r>
                      <m:r>
                        <a:rPr lang="en-US" altLang="ja-JP" sz="2400" i="1">
                          <a:solidFill>
                            <a:prstClr val="black"/>
                          </a:solidFill>
                          <a:latin typeface="Cambria Math" panose="02040503050406030204" pitchFamily="18" charset="0"/>
                        </a:rPr>
                        <m:t>≤</m:t>
                      </m:r>
                      <m:f>
                        <m:fPr>
                          <m:ctrlPr>
                            <a:rPr lang="en-US" altLang="ja-JP" sz="2400" i="1" smtClean="0">
                              <a:solidFill>
                                <a:prstClr val="black"/>
                              </a:solidFill>
                              <a:latin typeface="Cambria Math" panose="02040503050406030204" pitchFamily="18" charset="0"/>
                            </a:rPr>
                          </m:ctrlPr>
                        </m:fPr>
                        <m:num>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panose="02040503050406030204" pitchFamily="18" charset="0"/>
                                </a:rPr>
                                <m:t>𝑎</m:t>
                              </m:r>
                            </m:e>
                          </m:d>
                          <m:r>
                            <a:rPr lang="en-US" altLang="ja-JP" sz="2400" i="1">
                              <a:solidFill>
                                <a:prstClr val="black"/>
                              </a:solidFill>
                              <a:latin typeface="Cambria Math" panose="02040503050406030204" pitchFamily="18" charset="0"/>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panose="02040503050406030204" pitchFamily="18" charset="0"/>
                                </a:rPr>
                                <m:t>𝑐</m:t>
                              </m:r>
                            </m:e>
                          </m:d>
                        </m:num>
                        <m:den>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R</m:t>
                              </m:r>
                            </m:sub>
                          </m:sSub>
                          <m:d>
                            <m:dPr>
                              <m:ctrlPr>
                                <a:rPr lang="en-US" altLang="ja-JP" sz="2400" i="1">
                                  <a:solidFill>
                                    <a:prstClr val="black"/>
                                  </a:solidFill>
                                  <a:latin typeface="Cambria Math" panose="02040503050406030204" pitchFamily="18" charset="0"/>
                                </a:rPr>
                              </m:ctrlPr>
                            </m:dPr>
                            <m:e>
                              <m:r>
                                <a:rPr lang="en-US" altLang="ja-JP" sz="2400" i="1" smtClean="0">
                                  <a:solidFill>
                                    <a:prstClr val="black"/>
                                  </a:solidFill>
                                  <a:latin typeface="Cambria Math" panose="02040503050406030204" pitchFamily="18" charset="0"/>
                                </a:rPr>
                                <m:t>𝑛</m:t>
                              </m:r>
                            </m:e>
                          </m:d>
                        </m:den>
                      </m:f>
                      <m:r>
                        <a:rPr lang="en-US" altLang="ja-JP" sz="2400" i="1">
                          <a:solidFill>
                            <a:prstClr val="black"/>
                          </a:solidFill>
                          <a:latin typeface="Cambria Math" panose="02040503050406030204" pitchFamily="18" charset="0"/>
                        </a:rPr>
                        <m:t>≤</m:t>
                      </m:r>
                      <m:r>
                        <a:rPr lang="en-US" altLang="ja-JP" sz="2400" i="1" smtClean="0">
                          <a:solidFill>
                            <a:prstClr val="black"/>
                          </a:solidFill>
                          <a:latin typeface="Cambria Math" panose="02040503050406030204" pitchFamily="18" charset="0"/>
                        </a:rPr>
                        <m:t>1</m:t>
                      </m:r>
                    </m:oMath>
                  </m:oMathPara>
                </a14:m>
                <a:endParaRPr lang="ja-JP" altLang="en-US" sz="2400" dirty="0">
                  <a:solidFill>
                    <a:prstClr val="black"/>
                  </a:solidFill>
                </a:endParaRPr>
              </a:p>
            </p:txBody>
          </p:sp>
        </mc:Choice>
        <mc:Fallback xmlns="">
          <p:sp>
            <p:nvSpPr>
              <p:cNvPr id="34" name="正方形/長方形 33"/>
              <p:cNvSpPr>
                <a:spLocks noRot="1" noChangeAspect="1" noMove="1" noResize="1" noEditPoints="1" noAdjustHandles="1" noChangeArrowheads="1" noChangeShapeType="1" noTextEdit="1"/>
              </p:cNvSpPr>
              <p:nvPr/>
            </p:nvSpPr>
            <p:spPr>
              <a:xfrm>
                <a:off x="415049" y="5092736"/>
                <a:ext cx="3257302" cy="869533"/>
              </a:xfrm>
              <a:prstGeom prst="rect">
                <a:avLst/>
              </a:prstGeom>
              <a:blipFill rotWithShape="0">
                <a:blip r:embed="rId12"/>
                <a:stretch>
                  <a:fillRect/>
                </a:stretch>
              </a:blipFill>
            </p:spPr>
            <p:txBody>
              <a:bodyPr/>
              <a:lstStyle/>
              <a:p>
                <a:r>
                  <a:rPr lang="ja-JP" altLang="en-US">
                    <a:noFill/>
                  </a:rPr>
                  <a:t> </a:t>
                </a:r>
              </a:p>
            </p:txBody>
          </p:sp>
        </mc:Fallback>
      </mc:AlternateContent>
      <p:grpSp>
        <p:nvGrpSpPr>
          <p:cNvPr id="5130" name="グループ化 5129"/>
          <p:cNvGrpSpPr/>
          <p:nvPr/>
        </p:nvGrpSpPr>
        <p:grpSpPr>
          <a:xfrm>
            <a:off x="4441226" y="3873336"/>
            <a:ext cx="1677248" cy="819756"/>
            <a:chOff x="4441226" y="3873336"/>
            <a:chExt cx="1677248" cy="819756"/>
          </a:xfrm>
        </p:grpSpPr>
        <p:sp>
          <p:nvSpPr>
            <p:cNvPr id="38" name="円弧 37"/>
            <p:cNvSpPr/>
            <p:nvPr/>
          </p:nvSpPr>
          <p:spPr>
            <a:xfrm rot="1538469">
              <a:off x="4441226" y="3873336"/>
              <a:ext cx="575313" cy="819756"/>
            </a:xfrm>
            <a:prstGeom prst="arc">
              <a:avLst>
                <a:gd name="adj1" fmla="val 16382850"/>
                <a:gd name="adj2" fmla="val 515604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mc:AlternateContent xmlns:mc="http://schemas.openxmlformats.org/markup-compatibility/2006" xmlns:a14="http://schemas.microsoft.com/office/drawing/2010/main">
          <mc:Choice Requires="a14">
            <p:sp>
              <p:nvSpPr>
                <p:cNvPr id="39" name="正方形/長方形 38"/>
                <p:cNvSpPr/>
                <p:nvPr/>
              </p:nvSpPr>
              <p:spPr>
                <a:xfrm>
                  <a:off x="5072034" y="4141575"/>
                  <a:ext cx="1046440"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solidFill>
                                  <a:prstClr val="black"/>
                                </a:solidFill>
                                <a:latin typeface="Cambria Math" panose="02040503050406030204" pitchFamily="18" charset="0"/>
                              </a:rPr>
                            </m:ctrlPr>
                          </m:sSubPr>
                          <m:e>
                            <m:r>
                              <a:rPr lang="en-US" altLang="ja-JP" sz="2000" i="1" smtClean="0">
                                <a:solidFill>
                                  <a:prstClr val="black"/>
                                </a:solidFill>
                                <a:latin typeface="Cambria Math" panose="02040503050406030204" pitchFamily="18" charset="0"/>
                              </a:rPr>
                              <m:t>−</m:t>
                            </m:r>
                            <m:r>
                              <a:rPr lang="en-US" altLang="ja-JP" sz="2000" i="1">
                                <a:solidFill>
                                  <a:prstClr val="black"/>
                                </a:solidFill>
                                <a:latin typeface="Cambria Math" panose="02040503050406030204" pitchFamily="18" charset="0"/>
                              </a:rPr>
                              <m:t>𝜎</m:t>
                            </m:r>
                          </m:e>
                          <m:sub>
                            <m:r>
                              <m:rPr>
                                <m:sty m:val="p"/>
                              </m:rPr>
                              <a:rPr lang="en-US" altLang="ja-JP" sz="2000">
                                <a:solidFill>
                                  <a:prstClr val="black"/>
                                </a:solidFill>
                                <a:latin typeface="Cambria Math" panose="02040503050406030204" pitchFamily="18" charset="0"/>
                              </a:rPr>
                              <m:t>R</m:t>
                            </m:r>
                          </m:sub>
                        </m:sSub>
                        <m:d>
                          <m:dPr>
                            <m:ctrlPr>
                              <a:rPr lang="en-US" altLang="ja-JP" sz="2000" i="1">
                                <a:solidFill>
                                  <a:prstClr val="black"/>
                                </a:solidFill>
                                <a:latin typeface="Cambria Math" panose="02040503050406030204" pitchFamily="18" charset="0"/>
                              </a:rPr>
                            </m:ctrlPr>
                          </m:dPr>
                          <m:e>
                            <m:r>
                              <a:rPr lang="en-US" altLang="ja-JP" sz="2000" i="1" smtClean="0">
                                <a:solidFill>
                                  <a:prstClr val="black"/>
                                </a:solidFill>
                                <a:latin typeface="Cambria Math" panose="02040503050406030204" pitchFamily="18" charset="0"/>
                              </a:rPr>
                              <m:t>𝑐</m:t>
                            </m:r>
                          </m:e>
                        </m:d>
                      </m:oMath>
                    </m:oMathPara>
                  </a14:m>
                  <a:endParaRPr lang="ja-JP" altLang="en-US" sz="2000" dirty="0">
                    <a:solidFill>
                      <a:prstClr val="black"/>
                    </a:solidFill>
                  </a:endParaRPr>
                </a:p>
              </p:txBody>
            </p:sp>
          </mc:Choice>
          <mc:Fallback xmlns="">
            <p:sp>
              <p:nvSpPr>
                <p:cNvPr id="39" name="正方形/長方形 38"/>
                <p:cNvSpPr>
                  <a:spLocks noRot="1" noChangeAspect="1" noMove="1" noResize="1" noEditPoints="1" noAdjustHandles="1" noChangeArrowheads="1" noChangeShapeType="1" noTextEdit="1"/>
                </p:cNvSpPr>
                <p:nvPr/>
              </p:nvSpPr>
              <p:spPr>
                <a:xfrm>
                  <a:off x="5072034" y="4141575"/>
                  <a:ext cx="1046440" cy="400110"/>
                </a:xfrm>
                <a:prstGeom prst="rect">
                  <a:avLst/>
                </a:prstGeom>
                <a:blipFill rotWithShape="0">
                  <a:blip r:embed="rId13"/>
                  <a:stretch>
                    <a:fillRect b="-1515"/>
                  </a:stretch>
                </a:blipFill>
              </p:spPr>
              <p:txBody>
                <a:bodyPr/>
                <a:lstStyle/>
                <a:p>
                  <a:r>
                    <a:rPr lang="ja-JP" altLang="en-US">
                      <a:noFill/>
                    </a:rPr>
                    <a:t> </a:t>
                  </a:r>
                </a:p>
              </p:txBody>
            </p:sp>
          </mc:Fallback>
        </mc:AlternateContent>
      </p:grpSp>
      <p:grpSp>
        <p:nvGrpSpPr>
          <p:cNvPr id="5131" name="グループ化 5130"/>
          <p:cNvGrpSpPr/>
          <p:nvPr/>
        </p:nvGrpSpPr>
        <p:grpSpPr>
          <a:xfrm>
            <a:off x="3759006" y="4685727"/>
            <a:ext cx="1730736" cy="854483"/>
            <a:chOff x="3759006" y="4685727"/>
            <a:chExt cx="1730736" cy="854483"/>
          </a:xfrm>
        </p:grpSpPr>
        <p:sp>
          <p:nvSpPr>
            <p:cNvPr id="41" name="円弧 40"/>
            <p:cNvSpPr/>
            <p:nvPr/>
          </p:nvSpPr>
          <p:spPr>
            <a:xfrm rot="1094468">
              <a:off x="3759006" y="4685727"/>
              <a:ext cx="575313" cy="854483"/>
            </a:xfrm>
            <a:prstGeom prst="arc">
              <a:avLst>
                <a:gd name="adj1" fmla="val 16382850"/>
                <a:gd name="adj2" fmla="val 515604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mc:AlternateContent xmlns:mc="http://schemas.openxmlformats.org/markup-compatibility/2006" xmlns:a14="http://schemas.microsoft.com/office/drawing/2010/main">
          <mc:Choice Requires="a14">
            <p:sp>
              <p:nvSpPr>
                <p:cNvPr id="42" name="正方形/長方形 41"/>
                <p:cNvSpPr/>
                <p:nvPr/>
              </p:nvSpPr>
              <p:spPr>
                <a:xfrm>
                  <a:off x="4304226" y="5098523"/>
                  <a:ext cx="118551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solidFill>
                                  <a:prstClr val="black"/>
                                </a:solidFill>
                                <a:latin typeface="Cambria Math" panose="02040503050406030204" pitchFamily="18" charset="0"/>
                              </a:rPr>
                            </m:ctrlPr>
                          </m:sSubPr>
                          <m:e>
                            <m:r>
                              <a:rPr lang="en-US" altLang="ja-JP" sz="2000" i="1" smtClean="0">
                                <a:solidFill>
                                  <a:prstClr val="black"/>
                                </a:solidFill>
                                <a:latin typeface="Cambria Math" panose="02040503050406030204" pitchFamily="18" charset="0"/>
                                <a:ea typeface="Cambria Math" panose="02040503050406030204" pitchFamily="18" charset="0"/>
                              </a:rPr>
                              <m:t>÷</m:t>
                            </m:r>
                            <m:r>
                              <a:rPr lang="en-US" altLang="ja-JP" sz="2000" i="1">
                                <a:solidFill>
                                  <a:prstClr val="black"/>
                                </a:solidFill>
                                <a:latin typeface="Cambria Math" panose="02040503050406030204" pitchFamily="18" charset="0"/>
                              </a:rPr>
                              <m:t>𝜎</m:t>
                            </m:r>
                          </m:e>
                          <m:sub>
                            <m:r>
                              <m:rPr>
                                <m:sty m:val="p"/>
                              </m:rPr>
                              <a:rPr lang="en-US" altLang="ja-JP" sz="2000">
                                <a:solidFill>
                                  <a:prstClr val="black"/>
                                </a:solidFill>
                                <a:latin typeface="Cambria Math" panose="02040503050406030204" pitchFamily="18" charset="0"/>
                              </a:rPr>
                              <m:t>R</m:t>
                            </m:r>
                          </m:sub>
                        </m:sSub>
                        <m:d>
                          <m:dPr>
                            <m:ctrlPr>
                              <a:rPr lang="en-US" altLang="ja-JP" sz="2000" i="1">
                                <a:solidFill>
                                  <a:prstClr val="black"/>
                                </a:solidFill>
                                <a:latin typeface="Cambria Math" panose="02040503050406030204" pitchFamily="18" charset="0"/>
                              </a:rPr>
                            </m:ctrlPr>
                          </m:dPr>
                          <m:e>
                            <m:r>
                              <a:rPr lang="en-US" altLang="ja-JP" sz="2000" i="1" smtClean="0">
                                <a:solidFill>
                                  <a:prstClr val="black"/>
                                </a:solidFill>
                                <a:latin typeface="Cambria Math" panose="02040503050406030204" pitchFamily="18" charset="0"/>
                              </a:rPr>
                              <m:t>𝑛</m:t>
                            </m:r>
                          </m:e>
                        </m:d>
                      </m:oMath>
                    </m:oMathPara>
                  </a14:m>
                  <a:endParaRPr lang="ja-JP" altLang="en-US" sz="2000" dirty="0">
                    <a:solidFill>
                      <a:prstClr val="black"/>
                    </a:solidFill>
                  </a:endParaRPr>
                </a:p>
              </p:txBody>
            </p:sp>
          </mc:Choice>
          <mc:Fallback xmlns="">
            <p:sp>
              <p:nvSpPr>
                <p:cNvPr id="42" name="正方形/長方形 41"/>
                <p:cNvSpPr>
                  <a:spLocks noRot="1" noChangeAspect="1" noMove="1" noResize="1" noEditPoints="1" noAdjustHandles="1" noChangeArrowheads="1" noChangeShapeType="1" noTextEdit="1"/>
                </p:cNvSpPr>
                <p:nvPr/>
              </p:nvSpPr>
              <p:spPr>
                <a:xfrm>
                  <a:off x="4304226" y="5098523"/>
                  <a:ext cx="1185516" cy="400110"/>
                </a:xfrm>
                <a:prstGeom prst="rect">
                  <a:avLst/>
                </a:prstGeom>
                <a:blipFill rotWithShape="0">
                  <a:blip r:embed="rId14"/>
                  <a:stretch>
                    <a:fillRect b="-1515"/>
                  </a:stretch>
                </a:blipFill>
              </p:spPr>
              <p:txBody>
                <a:bodyPr/>
                <a:lstStyle/>
                <a:p>
                  <a:r>
                    <a:rPr lang="ja-JP" altLang="en-US">
                      <a:noFill/>
                    </a:rPr>
                    <a:t> </a:t>
                  </a:r>
                </a:p>
              </p:txBody>
            </p:sp>
          </mc:Fallback>
        </mc:AlternateContent>
      </p:grpSp>
      <p:cxnSp>
        <p:nvCxnSpPr>
          <p:cNvPr id="63" name="直線コネクタ 62"/>
          <p:cNvCxnSpPr>
            <a:stCxn id="31" idx="0"/>
          </p:cNvCxnSpPr>
          <p:nvPr/>
        </p:nvCxnSpPr>
        <p:spPr>
          <a:xfrm flipV="1">
            <a:off x="7148133" y="4368461"/>
            <a:ext cx="277954" cy="6354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a:stCxn id="32" idx="0"/>
          </p:cNvCxnSpPr>
          <p:nvPr/>
        </p:nvCxnSpPr>
        <p:spPr>
          <a:xfrm flipH="1" flipV="1">
            <a:off x="8043997" y="4368461"/>
            <a:ext cx="106265" cy="6341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9" name="正方形/長方形 68"/>
              <p:cNvSpPr/>
              <p:nvPr/>
            </p:nvSpPr>
            <p:spPr>
              <a:xfrm>
                <a:off x="7238975" y="3153324"/>
                <a:ext cx="80688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𝜎</m:t>
                          </m:r>
                        </m:e>
                        <m:sub>
                          <m:r>
                            <m:rPr>
                              <m:sty m:val="p"/>
                            </m:rPr>
                            <a:rPr lang="en-US" altLang="ja-JP">
                              <a:solidFill>
                                <a:prstClr val="black"/>
                              </a:solidFill>
                              <a:latin typeface="Cambria Math" panose="02040503050406030204" pitchFamily="18" charset="0"/>
                            </a:rPr>
                            <m:t>R</m:t>
                          </m:r>
                        </m:sub>
                      </m:sSub>
                      <m:d>
                        <m:dPr>
                          <m:ctrlPr>
                            <a:rPr lang="en-US" altLang="ja-JP" i="1">
                              <a:solidFill>
                                <a:prstClr val="black"/>
                              </a:solidFill>
                              <a:latin typeface="Cambria Math" panose="02040503050406030204" pitchFamily="18" charset="0"/>
                            </a:rPr>
                          </m:ctrlPr>
                        </m:dPr>
                        <m:e>
                          <m:r>
                            <a:rPr lang="en-US" altLang="ja-JP" i="1" smtClean="0">
                              <a:solidFill>
                                <a:prstClr val="black"/>
                              </a:solidFill>
                              <a:latin typeface="Cambria Math" panose="02040503050406030204" pitchFamily="18" charset="0"/>
                            </a:rPr>
                            <m:t>𝑎</m:t>
                          </m:r>
                        </m:e>
                      </m:d>
                    </m:oMath>
                  </m:oMathPara>
                </a14:m>
                <a:endParaRPr lang="ja-JP" altLang="en-US" dirty="0">
                  <a:solidFill>
                    <a:prstClr val="black"/>
                  </a:solidFill>
                </a:endParaRPr>
              </a:p>
            </p:txBody>
          </p:sp>
        </mc:Choice>
        <mc:Fallback xmlns="">
          <p:sp>
            <p:nvSpPr>
              <p:cNvPr id="69" name="正方形/長方形 68"/>
              <p:cNvSpPr>
                <a:spLocks noRot="1" noChangeAspect="1" noMove="1" noResize="1" noEditPoints="1" noAdjustHandles="1" noChangeArrowheads="1" noChangeShapeType="1" noTextEdit="1"/>
              </p:cNvSpPr>
              <p:nvPr/>
            </p:nvSpPr>
            <p:spPr>
              <a:xfrm>
                <a:off x="7238975" y="3153324"/>
                <a:ext cx="806888" cy="369332"/>
              </a:xfrm>
              <a:prstGeom prst="rect">
                <a:avLst/>
              </a:prstGeom>
              <a:blipFill rotWithShape="0">
                <a:blip r:embed="rId15"/>
                <a:stretch>
                  <a:fillRect/>
                </a:stretch>
              </a:blipFill>
            </p:spPr>
            <p:txBody>
              <a:bodyPr/>
              <a:lstStyle/>
              <a:p>
                <a:r>
                  <a:rPr lang="ja-JP" altLang="en-US">
                    <a:noFill/>
                  </a:rPr>
                  <a:t> </a:t>
                </a:r>
              </a:p>
            </p:txBody>
          </p:sp>
        </mc:Fallback>
      </mc:AlternateContent>
      <p:sp>
        <p:nvSpPr>
          <p:cNvPr id="5124" name="右中かっこ 5123"/>
          <p:cNvSpPr/>
          <p:nvPr/>
        </p:nvSpPr>
        <p:spPr>
          <a:xfrm rot="16200000">
            <a:off x="7473645" y="2893834"/>
            <a:ext cx="309010" cy="162910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grpSp>
        <p:nvGrpSpPr>
          <p:cNvPr id="5132" name="グループ化 5131"/>
          <p:cNvGrpSpPr/>
          <p:nvPr/>
        </p:nvGrpSpPr>
        <p:grpSpPr>
          <a:xfrm>
            <a:off x="1015885" y="5072948"/>
            <a:ext cx="1954547" cy="1426760"/>
            <a:chOff x="1015885" y="5072948"/>
            <a:chExt cx="1954547" cy="1426760"/>
          </a:xfrm>
        </p:grpSpPr>
        <mc:AlternateContent xmlns:mc="http://schemas.openxmlformats.org/markup-compatibility/2006" xmlns:a14="http://schemas.microsoft.com/office/drawing/2010/main">
          <mc:Choice Requires="a14">
            <p:sp>
              <p:nvSpPr>
                <p:cNvPr id="35" name="テキスト ボックス 34"/>
                <p:cNvSpPr txBox="1"/>
                <p:nvPr/>
              </p:nvSpPr>
              <p:spPr>
                <a:xfrm>
                  <a:off x="1436222" y="6007265"/>
                  <a:ext cx="912301"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3200" i="1" smtClean="0">
                            <a:solidFill>
                              <a:srgbClr val="C00000"/>
                            </a:solidFill>
                            <a:latin typeface="Cambria Math" panose="02040503050406030204" pitchFamily="18" charset="0"/>
                          </a:rPr>
                          <m:t>≡</m:t>
                        </m:r>
                        <m:r>
                          <a:rPr lang="en-US" altLang="ja-JP" sz="3200" i="1">
                            <a:solidFill>
                              <a:srgbClr val="C00000"/>
                            </a:solidFill>
                            <a:latin typeface="Cambria Math" panose="02040503050406030204" pitchFamily="18" charset="0"/>
                          </a:rPr>
                          <m:t>ℋ</m:t>
                        </m:r>
                      </m:oMath>
                    </m:oMathPara>
                  </a14:m>
                  <a:endParaRPr lang="ja-JP" altLang="en-US" sz="3200" dirty="0" smtClean="0">
                    <a:solidFill>
                      <a:srgbClr val="C00000"/>
                    </a:solidFill>
                  </a:endParaRPr>
                </a:p>
              </p:txBody>
            </p:sp>
          </mc:Choice>
          <mc:Fallback xmlns="">
            <p:sp>
              <p:nvSpPr>
                <p:cNvPr id="35" name="テキスト ボックス 34"/>
                <p:cNvSpPr txBox="1">
                  <a:spLocks noRot="1" noChangeAspect="1" noMove="1" noResize="1" noEditPoints="1" noAdjustHandles="1" noChangeArrowheads="1" noChangeShapeType="1" noTextEdit="1"/>
                </p:cNvSpPr>
                <p:nvPr/>
              </p:nvSpPr>
              <p:spPr>
                <a:xfrm>
                  <a:off x="1436222" y="6007265"/>
                  <a:ext cx="912301" cy="492443"/>
                </a:xfrm>
                <a:prstGeom prst="rect">
                  <a:avLst/>
                </a:prstGeom>
                <a:blipFill rotWithShape="0">
                  <a:blip r:embed="rId16"/>
                  <a:stretch>
                    <a:fillRect/>
                  </a:stretch>
                </a:blipFill>
              </p:spPr>
              <p:txBody>
                <a:bodyPr/>
                <a:lstStyle/>
                <a:p>
                  <a:r>
                    <a:rPr lang="ja-JP" altLang="en-US">
                      <a:noFill/>
                    </a:rPr>
                    <a:t> </a:t>
                  </a:r>
                </a:p>
              </p:txBody>
            </p:sp>
          </mc:Fallback>
        </mc:AlternateContent>
        <p:sp>
          <p:nvSpPr>
            <p:cNvPr id="5128" name="角丸四角形 5127"/>
            <p:cNvSpPr/>
            <p:nvPr/>
          </p:nvSpPr>
          <p:spPr>
            <a:xfrm>
              <a:off x="1015885" y="5072948"/>
              <a:ext cx="1954547" cy="917378"/>
            </a:xfrm>
            <a:prstGeom prst="roundRect">
              <a:avLst>
                <a:gd name="adj" fmla="val 15159"/>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5129" name="テキスト ボックス 5128"/>
          <p:cNvSpPr txBox="1"/>
          <p:nvPr/>
        </p:nvSpPr>
        <p:spPr>
          <a:xfrm>
            <a:off x="415049" y="1016026"/>
            <a:ext cx="5664628" cy="461665"/>
          </a:xfrm>
          <a:prstGeom prst="rect">
            <a:avLst/>
          </a:prstGeom>
          <a:noFill/>
        </p:spPr>
        <p:txBody>
          <a:bodyPr wrap="none" rtlCol="0">
            <a:spAutoFit/>
          </a:bodyPr>
          <a:lstStyle/>
          <a:p>
            <a:r>
              <a:rPr lang="en-US" altLang="ja-JP" sz="2400" dirty="0" smtClean="0">
                <a:solidFill>
                  <a:prstClr val="black"/>
                </a:solidFill>
              </a:rPr>
              <a:t>Reaction cross section in the Glauber</a:t>
            </a:r>
            <a:r>
              <a:rPr lang="ja-JP" altLang="en-US" sz="2400" dirty="0" smtClean="0">
                <a:solidFill>
                  <a:prstClr val="black"/>
                </a:solidFill>
              </a:rPr>
              <a:t> </a:t>
            </a:r>
            <a:r>
              <a:rPr lang="en-US" altLang="ja-JP" sz="2400" dirty="0" smtClean="0">
                <a:solidFill>
                  <a:prstClr val="black"/>
                </a:solidFill>
              </a:rPr>
              <a:t>model</a:t>
            </a:r>
            <a:endParaRPr lang="ja-JP" altLang="en-US" sz="2400" dirty="0" smtClean="0">
              <a:solidFill>
                <a:prstClr val="black"/>
              </a:solidFill>
            </a:endParaRPr>
          </a:p>
        </p:txBody>
      </p:sp>
      <p:sp>
        <p:nvSpPr>
          <p:cNvPr id="40" name="テキスト ボックス 39"/>
          <p:cNvSpPr txBox="1"/>
          <p:nvPr/>
        </p:nvSpPr>
        <p:spPr>
          <a:xfrm>
            <a:off x="-1404664" y="2401250"/>
            <a:ext cx="856325" cy="830997"/>
          </a:xfrm>
          <a:prstGeom prst="rect">
            <a:avLst/>
          </a:prstGeom>
          <a:noFill/>
        </p:spPr>
        <p:txBody>
          <a:bodyPr wrap="none" rtlCol="0">
            <a:spAutoFit/>
          </a:bodyPr>
          <a:lstStyle/>
          <a:p>
            <a:r>
              <a:rPr lang="en-US" altLang="ja-JP" sz="2400" dirty="0" smtClean="0"/>
              <a:t>1’10”</a:t>
            </a:r>
          </a:p>
          <a:p>
            <a:r>
              <a:rPr lang="en-US" altLang="ja-JP" sz="2400" dirty="0" smtClean="0"/>
              <a:t>8’00”</a:t>
            </a:r>
            <a:endParaRPr lang="en-US" altLang="ja-JP" sz="2400" dirty="0"/>
          </a:p>
        </p:txBody>
      </p:sp>
      <p:sp>
        <p:nvSpPr>
          <p:cNvPr id="43" name="テキスト ボックス 42"/>
          <p:cNvSpPr txBox="1"/>
          <p:nvPr/>
        </p:nvSpPr>
        <p:spPr>
          <a:xfrm>
            <a:off x="-2100953" y="4131899"/>
            <a:ext cx="856325" cy="830997"/>
          </a:xfrm>
          <a:prstGeom prst="rect">
            <a:avLst/>
          </a:prstGeom>
          <a:noFill/>
        </p:spPr>
        <p:txBody>
          <a:bodyPr wrap="none" rtlCol="0">
            <a:spAutoFit/>
          </a:bodyPr>
          <a:lstStyle/>
          <a:p>
            <a:r>
              <a:rPr lang="en-US" altLang="ja-JP" sz="2400" dirty="0" smtClean="0"/>
              <a:t>1’20”</a:t>
            </a:r>
          </a:p>
          <a:p>
            <a:r>
              <a:rPr lang="en-US" altLang="ja-JP" sz="2400" dirty="0" smtClean="0"/>
              <a:t>7’10”</a:t>
            </a:r>
            <a:endParaRPr lang="en-US" altLang="ja-JP" sz="2400" dirty="0"/>
          </a:p>
        </p:txBody>
      </p:sp>
    </p:spTree>
    <p:extLst>
      <p:ext uri="{BB962C8B-B14F-4D97-AF65-F5344CB8AC3E}">
        <p14:creationId xmlns:p14="http://schemas.microsoft.com/office/powerpoint/2010/main" val="163376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130"/>
                                        </p:tgtEl>
                                        <p:attrNameLst>
                                          <p:attrName>style.visibility</p:attrName>
                                        </p:attrNameLst>
                                      </p:cBhvr>
                                      <p:to>
                                        <p:strVal val="visible"/>
                                      </p:to>
                                    </p:set>
                                    <p:animEffect transition="in" filter="wipe(up)">
                                      <p:cBhvr>
                                        <p:cTn id="12" dur="500"/>
                                        <p:tgtEl>
                                          <p:spTgt spid="513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5131"/>
                                        </p:tgtEl>
                                        <p:attrNameLst>
                                          <p:attrName>style.visibility</p:attrName>
                                        </p:attrNameLst>
                                      </p:cBhvr>
                                      <p:to>
                                        <p:strVal val="visible"/>
                                      </p:to>
                                    </p:set>
                                    <p:animEffect transition="in" filter="wipe(up)">
                                      <p:cBhvr>
                                        <p:cTn id="21" dur="500"/>
                                        <p:tgtEl>
                                          <p:spTgt spid="5131"/>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5132"/>
                                        </p:tgtEl>
                                        <p:attrNameLst>
                                          <p:attrName>style.visibility</p:attrName>
                                        </p:attrNameLst>
                                      </p:cBhvr>
                                      <p:to>
                                        <p:strVal val="visible"/>
                                      </p:to>
                                    </p:set>
                                    <p:animEffect transition="in" filter="fade">
                                      <p:cBhvr>
                                        <p:cTn id="30" dur="1000"/>
                                        <p:tgtEl>
                                          <p:spTgt spid="5132"/>
                                        </p:tgtEl>
                                      </p:cBhvr>
                                    </p:animEffect>
                                    <p:anim calcmode="lin" valueType="num">
                                      <p:cBhvr>
                                        <p:cTn id="31" dur="1000" fill="hold"/>
                                        <p:tgtEl>
                                          <p:spTgt spid="5132"/>
                                        </p:tgtEl>
                                        <p:attrNameLst>
                                          <p:attrName>ppt_x</p:attrName>
                                        </p:attrNameLst>
                                      </p:cBhvr>
                                      <p:tavLst>
                                        <p:tav tm="0">
                                          <p:val>
                                            <p:strVal val="#ppt_x"/>
                                          </p:val>
                                        </p:tav>
                                        <p:tav tm="100000">
                                          <p:val>
                                            <p:strVal val="#ppt_x"/>
                                          </p:val>
                                        </p:tav>
                                      </p:tavLst>
                                    </p:anim>
                                    <p:anim calcmode="lin" valueType="num">
                                      <p:cBhvr>
                                        <p:cTn id="32" dur="1000" fill="hold"/>
                                        <p:tgtEl>
                                          <p:spTgt spid="5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テキスト ボックス 9"/>
              <p:cNvSpPr txBox="1"/>
              <p:nvPr/>
            </p:nvSpPr>
            <p:spPr>
              <a:xfrm>
                <a:off x="295603" y="80314"/>
                <a:ext cx="8163902" cy="707886"/>
              </a:xfrm>
              <a:prstGeom prst="rect">
                <a:avLst/>
              </a:prstGeom>
              <a:noFill/>
            </p:spPr>
            <p:txBody>
              <a:bodyPr wrap="none" rtlCol="0">
                <a:spAutoFit/>
              </a:bodyPr>
              <a:lstStyle/>
              <a:p>
                <a:r>
                  <a:rPr lang="en-US" altLang="ja-JP" sz="4000" dirty="0">
                    <a:solidFill>
                      <a:prstClr val="white"/>
                    </a:solidFill>
                  </a:rPr>
                  <a:t>Discussion </a:t>
                </a:r>
                <a:r>
                  <a:rPr lang="en-US" altLang="ja-JP" sz="4000" dirty="0" smtClean="0">
                    <a:solidFill>
                      <a:prstClr val="white"/>
                    </a:solidFill>
                  </a:rPr>
                  <a:t>2: Why can we separate </a:t>
                </a:r>
                <a14:m>
                  <m:oMath xmlns:m="http://schemas.openxmlformats.org/officeDocument/2006/math">
                    <m:r>
                      <a:rPr lang="en-US" altLang="ja-JP" sz="4000" smtClean="0">
                        <a:solidFill>
                          <a:schemeClr val="bg1"/>
                        </a:solidFill>
                        <a:latin typeface="Cambria Math" panose="02040503050406030204" pitchFamily="18" charset="0"/>
                      </a:rPr>
                      <m:t>ℓ</m:t>
                    </m:r>
                  </m:oMath>
                </a14:m>
                <a:r>
                  <a:rPr lang="en-US" altLang="ja-JP" sz="4000" dirty="0" smtClean="0">
                    <a:solidFill>
                      <a:schemeClr val="bg1"/>
                    </a:solidFill>
                  </a:rPr>
                  <a:t> ?</a:t>
                </a:r>
                <a:endParaRPr lang="ja-JP" altLang="en-US" sz="4000" dirty="0">
                  <a:solidFill>
                    <a:schemeClr val="bg1"/>
                  </a:solidFill>
                </a:endParaRPr>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295603" y="80314"/>
                <a:ext cx="8163902" cy="707886"/>
              </a:xfrm>
              <a:prstGeom prst="rect">
                <a:avLst/>
              </a:prstGeom>
              <a:blipFill rotWithShape="0">
                <a:blip r:embed="rId3"/>
                <a:stretch>
                  <a:fillRect l="-2612" t="-15517" r="-1642" b="-3620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4" name="正方形/長方形 53"/>
              <p:cNvSpPr/>
              <p:nvPr/>
            </p:nvSpPr>
            <p:spPr>
              <a:xfrm>
                <a:off x="971600" y="980728"/>
                <a:ext cx="2156360" cy="6751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i="1" smtClean="0">
                          <a:solidFill>
                            <a:prstClr val="black"/>
                          </a:solidFill>
                          <a:latin typeface="Cambria Math" panose="02040503050406030204" pitchFamily="18" charset="0"/>
                        </a:rPr>
                        <m:t>ℋ</m:t>
                      </m:r>
                      <m:r>
                        <a:rPr lang="en-US" altLang="ja-JP" i="1" smtClean="0">
                          <a:solidFill>
                            <a:prstClr val="black"/>
                          </a:solidFill>
                          <a:latin typeface="Cambria Math" panose="02040503050406030204" pitchFamily="18" charset="0"/>
                        </a:rPr>
                        <m:t>≡</m:t>
                      </m:r>
                      <m:f>
                        <m:fPr>
                          <m:ctrlPr>
                            <a:rPr lang="en-US" altLang="ja-JP" i="1" smtClean="0">
                              <a:solidFill>
                                <a:prstClr val="black"/>
                              </a:solidFill>
                              <a:latin typeface="Cambria Math" panose="02040503050406030204" pitchFamily="18" charset="0"/>
                            </a:rPr>
                          </m:ctrlPr>
                        </m:fPr>
                        <m:num>
                          <m:sSub>
                            <m:sSubPr>
                              <m:ctrlPr>
                                <a:rPr lang="en-US" altLang="ja-JP" i="1" smtClean="0">
                                  <a:solidFill>
                                    <a:srgbClr val="C00000"/>
                                  </a:solidFill>
                                  <a:latin typeface="Cambria Math" panose="02040503050406030204" pitchFamily="18" charset="0"/>
                                </a:rPr>
                              </m:ctrlPr>
                            </m:sSubPr>
                            <m:e>
                              <m:r>
                                <a:rPr lang="en-US" altLang="ja-JP" i="1">
                                  <a:solidFill>
                                    <a:srgbClr val="C00000"/>
                                  </a:solidFill>
                                  <a:latin typeface="Cambria Math" panose="02040503050406030204" pitchFamily="18" charset="0"/>
                                </a:rPr>
                                <m:t>𝜎</m:t>
                              </m:r>
                            </m:e>
                            <m:sub>
                              <m:r>
                                <m:rPr>
                                  <m:sty m:val="p"/>
                                </m:rPr>
                                <a:rPr lang="en-US" altLang="ja-JP">
                                  <a:solidFill>
                                    <a:srgbClr val="C00000"/>
                                  </a:solidFill>
                                  <a:latin typeface="Cambria Math" panose="02040503050406030204" pitchFamily="18" charset="0"/>
                                </a:rPr>
                                <m:t>R</m:t>
                              </m:r>
                            </m:sub>
                          </m:sSub>
                          <m:d>
                            <m:dPr>
                              <m:ctrlPr>
                                <a:rPr lang="en-US" altLang="ja-JP" i="1">
                                  <a:solidFill>
                                    <a:srgbClr val="C00000"/>
                                  </a:solidFill>
                                  <a:latin typeface="Cambria Math" panose="02040503050406030204" pitchFamily="18" charset="0"/>
                                </a:rPr>
                              </m:ctrlPr>
                            </m:dPr>
                            <m:e>
                              <m:r>
                                <a:rPr lang="en-US" altLang="ja-JP" i="1">
                                  <a:solidFill>
                                    <a:srgbClr val="C00000"/>
                                  </a:solidFill>
                                  <a:latin typeface="Cambria Math" panose="02040503050406030204" pitchFamily="18" charset="0"/>
                                </a:rPr>
                                <m:t>𝑎</m:t>
                              </m:r>
                            </m:e>
                          </m:d>
                          <m:r>
                            <a:rPr lang="en-US" altLang="ja-JP" i="1">
                              <a:solidFill>
                                <a:prstClr val="black"/>
                              </a:solidFill>
                              <a:latin typeface="Cambria Math" panose="02040503050406030204" pitchFamily="18" charset="0"/>
                            </a:rPr>
                            <m:t>−</m:t>
                          </m:r>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𝜎</m:t>
                              </m:r>
                            </m:e>
                            <m:sub>
                              <m:r>
                                <m:rPr>
                                  <m:sty m:val="p"/>
                                </m:rPr>
                                <a:rPr lang="en-US" altLang="ja-JP">
                                  <a:solidFill>
                                    <a:prstClr val="black"/>
                                  </a:solidFill>
                                  <a:latin typeface="Cambria Math" panose="02040503050406030204" pitchFamily="18" charset="0"/>
                                </a:rPr>
                                <m:t>R</m:t>
                              </m:r>
                            </m:sub>
                          </m:sSub>
                          <m:d>
                            <m:dPr>
                              <m:ctrlPr>
                                <a:rPr lang="en-US" altLang="ja-JP" i="1">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𝑐</m:t>
                              </m:r>
                            </m:e>
                          </m:d>
                        </m:num>
                        <m:den>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𝜎</m:t>
                              </m:r>
                            </m:e>
                            <m:sub>
                              <m:r>
                                <m:rPr>
                                  <m:sty m:val="p"/>
                                </m:rPr>
                                <a:rPr lang="en-US" altLang="ja-JP">
                                  <a:solidFill>
                                    <a:prstClr val="black"/>
                                  </a:solidFill>
                                  <a:latin typeface="Cambria Math" panose="02040503050406030204" pitchFamily="18" charset="0"/>
                                </a:rPr>
                                <m:t>R</m:t>
                              </m:r>
                            </m:sub>
                          </m:sSub>
                          <m:d>
                            <m:dPr>
                              <m:ctrlPr>
                                <a:rPr lang="en-US" altLang="ja-JP" i="1">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𝑛</m:t>
                              </m:r>
                            </m:e>
                          </m:d>
                        </m:den>
                      </m:f>
                    </m:oMath>
                  </m:oMathPara>
                </a14:m>
                <a:endParaRPr lang="ja-JP" altLang="en-US" dirty="0">
                  <a:solidFill>
                    <a:prstClr val="black"/>
                  </a:solidFill>
                </a:endParaRPr>
              </a:p>
            </p:txBody>
          </p:sp>
        </mc:Choice>
        <mc:Fallback xmlns="">
          <p:sp>
            <p:nvSpPr>
              <p:cNvPr id="54" name="正方形/長方形 53"/>
              <p:cNvSpPr>
                <a:spLocks noRot="1" noChangeAspect="1" noMove="1" noResize="1" noEditPoints="1" noAdjustHandles="1" noChangeArrowheads="1" noChangeShapeType="1" noTextEdit="1"/>
              </p:cNvSpPr>
              <p:nvPr/>
            </p:nvSpPr>
            <p:spPr>
              <a:xfrm>
                <a:off x="971600" y="980728"/>
                <a:ext cx="2156360" cy="675185"/>
              </a:xfrm>
              <a:prstGeom prst="rect">
                <a:avLst/>
              </a:prstGeom>
              <a:blipFill rotWithShape="0">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正方形/長方形 2"/>
              <p:cNvSpPr/>
              <p:nvPr/>
            </p:nvSpPr>
            <p:spPr>
              <a:xfrm>
                <a:off x="1186688" y="1597410"/>
                <a:ext cx="6696744" cy="81887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i="1">
                          <a:solidFill>
                            <a:prstClr val="black"/>
                          </a:solidFill>
                          <a:latin typeface="Cambria Math" panose="02040503050406030204" pitchFamily="18" charset="0"/>
                        </a:rPr>
                        <m:t>=1−</m:t>
                      </m:r>
                      <m:f>
                        <m:fPr>
                          <m:ctrlPr>
                            <a:rPr lang="en-US" altLang="ja-JP" i="1">
                              <a:solidFill>
                                <a:prstClr val="black"/>
                              </a:solidFill>
                              <a:latin typeface="Cambria Math" panose="02040503050406030204" pitchFamily="18" charset="0"/>
                            </a:rPr>
                          </m:ctrlPr>
                        </m:fPr>
                        <m:num>
                          <m:r>
                            <a:rPr lang="en-US" altLang="ja-JP" i="1">
                              <a:solidFill>
                                <a:prstClr val="black"/>
                              </a:solidFill>
                              <a:latin typeface="Cambria Math" panose="02040503050406030204" pitchFamily="18" charset="0"/>
                            </a:rPr>
                            <m:t>1</m:t>
                          </m:r>
                        </m:num>
                        <m:den>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𝜎</m:t>
                              </m:r>
                            </m:e>
                            <m:sub>
                              <m:r>
                                <m:rPr>
                                  <m:sty m:val="p"/>
                                </m:rPr>
                                <a:rPr lang="en-US" altLang="ja-JP">
                                  <a:solidFill>
                                    <a:prstClr val="black"/>
                                  </a:solidFill>
                                  <a:latin typeface="Cambria Math" panose="02040503050406030204" pitchFamily="18" charset="0"/>
                                </a:rPr>
                                <m:t>R</m:t>
                              </m:r>
                            </m:sub>
                          </m:sSub>
                          <m:d>
                            <m:dPr>
                              <m:ctrlPr>
                                <a:rPr lang="en-US" altLang="ja-JP" i="1">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𝑛</m:t>
                              </m:r>
                            </m:e>
                          </m:d>
                        </m:den>
                      </m:f>
                      <m:nary>
                        <m:naryPr>
                          <m:limLoc m:val="undOvr"/>
                          <m:subHide m:val="on"/>
                          <m:supHide m:val="on"/>
                          <m:ctrlPr>
                            <a:rPr lang="en-US" altLang="ja-JP" i="1">
                              <a:solidFill>
                                <a:prstClr val="black"/>
                              </a:solidFill>
                              <a:latin typeface="Cambria Math" panose="02040503050406030204" pitchFamily="18" charset="0"/>
                            </a:rPr>
                          </m:ctrlPr>
                        </m:naryPr>
                        <m:sub/>
                        <m:sup/>
                        <m:e>
                          <m:r>
                            <a:rPr lang="en-US" altLang="ja-JP" i="1">
                              <a:solidFill>
                                <a:prstClr val="black"/>
                              </a:solidFill>
                              <a:latin typeface="Cambria Math" panose="02040503050406030204" pitchFamily="18" charset="0"/>
                            </a:rPr>
                            <m:t>𝑑</m:t>
                          </m:r>
                          <m:sSub>
                            <m:sSubPr>
                              <m:ctrlPr>
                                <a:rPr lang="en-US" altLang="ja-JP" b="1" i="1">
                                  <a:solidFill>
                                    <a:prstClr val="black"/>
                                  </a:solidFill>
                                  <a:latin typeface="Cambria Math" panose="02040503050406030204" pitchFamily="18" charset="0"/>
                                </a:rPr>
                              </m:ctrlPr>
                            </m:sSubPr>
                            <m:e>
                              <m:r>
                                <a:rPr lang="en-US" altLang="ja-JP" b="1" i="1">
                                  <a:solidFill>
                                    <a:prstClr val="black"/>
                                  </a:solidFill>
                                  <a:latin typeface="Cambria Math" panose="02040503050406030204" pitchFamily="18" charset="0"/>
                                </a:rPr>
                                <m:t>𝒃</m:t>
                              </m:r>
                            </m:e>
                            <m:sub>
                              <m:r>
                                <a:rPr lang="en-US" altLang="ja-JP" i="1">
                                  <a:solidFill>
                                    <a:prstClr val="black"/>
                                  </a:solidFill>
                                  <a:latin typeface="Cambria Math" panose="02040503050406030204" pitchFamily="18" charset="0"/>
                                </a:rPr>
                                <m:t>𝑛</m:t>
                              </m:r>
                            </m:sub>
                          </m:sSub>
                          <m:d>
                            <m:dPr>
                              <m:begChr m:val="["/>
                              <m:endChr m:val="]"/>
                              <m:ctrlPr>
                                <a:rPr lang="en-US" altLang="ja-JP" i="1">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1−</m:t>
                              </m:r>
                              <m:sSup>
                                <m:sSupPr>
                                  <m:ctrlPr>
                                    <a:rPr lang="en-US" altLang="ja-JP" i="1">
                                      <a:solidFill>
                                        <a:prstClr val="black"/>
                                      </a:solidFill>
                                      <a:latin typeface="Cambria Math" panose="02040503050406030204" pitchFamily="18" charset="0"/>
                                    </a:rPr>
                                  </m:ctrlPr>
                                </m:sSupPr>
                                <m:e>
                                  <m:d>
                                    <m:dPr>
                                      <m:begChr m:val="|"/>
                                      <m:endChr m:val="|"/>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𝑆</m:t>
                                          </m:r>
                                        </m:e>
                                        <m:sub>
                                          <m:r>
                                            <a:rPr lang="en-US" altLang="ja-JP" i="1">
                                              <a:solidFill>
                                                <a:prstClr val="black"/>
                                              </a:solidFill>
                                              <a:latin typeface="Cambria Math" panose="02040503050406030204" pitchFamily="18" charset="0"/>
                                            </a:rPr>
                                            <m:t>𝑛</m:t>
                                          </m:r>
                                        </m:sub>
                                      </m:sSub>
                                      <m:r>
                                        <a:rPr lang="en-US" altLang="ja-JP" i="1">
                                          <a:solidFill>
                                            <a:prstClr val="black"/>
                                          </a:solidFill>
                                          <a:latin typeface="Cambria Math" panose="02040503050406030204" pitchFamily="18" charset="0"/>
                                        </a:rPr>
                                        <m:t>(</m:t>
                                      </m:r>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𝑏</m:t>
                                          </m:r>
                                        </m:e>
                                        <m:sub>
                                          <m:r>
                                            <a:rPr lang="en-US" altLang="ja-JP" i="1">
                                              <a:solidFill>
                                                <a:prstClr val="black"/>
                                              </a:solidFill>
                                              <a:latin typeface="Cambria Math" panose="02040503050406030204" pitchFamily="18" charset="0"/>
                                            </a:rPr>
                                            <m:t>𝑛</m:t>
                                          </m:r>
                                        </m:sub>
                                      </m:sSub>
                                      <m:r>
                                        <a:rPr lang="en-US" altLang="ja-JP" i="1">
                                          <a:solidFill>
                                            <a:prstClr val="black"/>
                                          </a:solidFill>
                                          <a:latin typeface="Cambria Math" panose="02040503050406030204" pitchFamily="18" charset="0"/>
                                        </a:rPr>
                                        <m:t>)</m:t>
                                      </m:r>
                                    </m:e>
                                  </m:d>
                                </m:e>
                                <m:sup>
                                  <m:r>
                                    <a:rPr lang="en-US" altLang="ja-JP" i="1">
                                      <a:solidFill>
                                        <a:prstClr val="black"/>
                                      </a:solidFill>
                                      <a:latin typeface="Cambria Math" panose="02040503050406030204" pitchFamily="18" charset="0"/>
                                    </a:rPr>
                                    <m:t>2</m:t>
                                  </m:r>
                                </m:sup>
                              </m:sSup>
                            </m:e>
                          </m:d>
                        </m:e>
                      </m:nary>
                      <m:d>
                        <m:dPr>
                          <m:begChr m:val="{"/>
                          <m:endChr m:val="}"/>
                          <m:ctrlPr>
                            <a:rPr lang="en-US" altLang="ja-JP" i="1">
                              <a:solidFill>
                                <a:prstClr val="black"/>
                              </a:solidFill>
                              <a:latin typeface="Cambria Math" panose="02040503050406030204" pitchFamily="18" charset="0"/>
                            </a:rPr>
                          </m:ctrlPr>
                        </m:dPr>
                        <m:e>
                          <m:nary>
                            <m:naryPr>
                              <m:subHide m:val="on"/>
                              <m:supHide m:val="on"/>
                              <m:ctrlPr>
                                <a:rPr lang="en-US" altLang="ja-JP" i="1">
                                  <a:solidFill>
                                    <a:prstClr val="black"/>
                                  </a:solidFill>
                                  <a:latin typeface="Cambria Math" panose="02040503050406030204" pitchFamily="18" charset="0"/>
                                </a:rPr>
                              </m:ctrlPr>
                            </m:naryPr>
                            <m:sub/>
                            <m:sup/>
                            <m:e>
                              <m:sSup>
                                <m:sSupPr>
                                  <m:ctrlPr>
                                    <a:rPr lang="en-US" altLang="ja-JP" i="1">
                                      <a:solidFill>
                                        <a:prstClr val="black"/>
                                      </a:solidFill>
                                      <a:latin typeface="Cambria Math" panose="02040503050406030204" pitchFamily="18" charset="0"/>
                                    </a:rPr>
                                  </m:ctrlPr>
                                </m:sSupPr>
                                <m:e>
                                  <m:d>
                                    <m:dPr>
                                      <m:begChr m:val="|"/>
                                      <m:endChr m:val="|"/>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𝜙</m:t>
                                          </m:r>
                                        </m:e>
                                        <m:sub>
                                          <m:r>
                                            <a:rPr lang="en-US" altLang="ja-JP" i="1">
                                              <a:solidFill>
                                                <a:prstClr val="black"/>
                                              </a:solidFill>
                                              <a:latin typeface="Cambria Math" panose="02040503050406030204" pitchFamily="18" charset="0"/>
                                            </a:rPr>
                                            <m:t>0</m:t>
                                          </m:r>
                                        </m:sub>
                                      </m:sSub>
                                      <m:d>
                                        <m:dPr>
                                          <m:ctrlPr>
                                            <a:rPr lang="en-US" altLang="ja-JP" i="1">
                                              <a:solidFill>
                                                <a:prstClr val="black"/>
                                              </a:solidFill>
                                              <a:latin typeface="Cambria Math" panose="02040503050406030204" pitchFamily="18" charset="0"/>
                                            </a:rPr>
                                          </m:ctrlPr>
                                        </m:dPr>
                                        <m:e>
                                          <m:r>
                                            <a:rPr lang="en-US" altLang="ja-JP" b="1" i="1">
                                              <a:solidFill>
                                                <a:prstClr val="black"/>
                                              </a:solidFill>
                                              <a:latin typeface="Cambria Math" panose="02040503050406030204" pitchFamily="18" charset="0"/>
                                            </a:rPr>
                                            <m:t>𝒓</m:t>
                                          </m:r>
                                        </m:e>
                                      </m:d>
                                    </m:e>
                                  </m:d>
                                </m:e>
                                <m:sup>
                                  <m:r>
                                    <a:rPr lang="en-US" altLang="ja-JP" i="1">
                                      <a:solidFill>
                                        <a:prstClr val="black"/>
                                      </a:solidFill>
                                      <a:latin typeface="Cambria Math" panose="02040503050406030204" pitchFamily="18" charset="0"/>
                                    </a:rPr>
                                    <m:t>2</m:t>
                                  </m:r>
                                </m:sup>
                              </m:sSup>
                              <m:d>
                                <m:dPr>
                                  <m:begChr m:val="["/>
                                  <m:endChr m:val="]"/>
                                  <m:ctrlPr>
                                    <a:rPr lang="en-US" altLang="ja-JP" i="1">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1−</m:t>
                                  </m:r>
                                  <m:sSup>
                                    <m:sSupPr>
                                      <m:ctrlPr>
                                        <a:rPr lang="en-US" altLang="ja-JP" i="1">
                                          <a:solidFill>
                                            <a:prstClr val="black"/>
                                          </a:solidFill>
                                          <a:latin typeface="Cambria Math" panose="02040503050406030204" pitchFamily="18" charset="0"/>
                                        </a:rPr>
                                      </m:ctrlPr>
                                    </m:sSupPr>
                                    <m:e>
                                      <m:d>
                                        <m:dPr>
                                          <m:begChr m:val="|"/>
                                          <m:endChr m:val="|"/>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𝑆</m:t>
                                              </m:r>
                                            </m:e>
                                            <m:sub>
                                              <m:r>
                                                <a:rPr lang="en-US" altLang="ja-JP" i="1">
                                                  <a:solidFill>
                                                    <a:prstClr val="black"/>
                                                  </a:solidFill>
                                                  <a:latin typeface="Cambria Math" panose="02040503050406030204" pitchFamily="18" charset="0"/>
                                                </a:rPr>
                                                <m:t>𝑐</m:t>
                                              </m:r>
                                            </m:sub>
                                          </m:sSub>
                                          <m:d>
                                            <m:dPr>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𝑏</m:t>
                                                  </m:r>
                                                </m:e>
                                                <m:sub>
                                                  <m:r>
                                                    <a:rPr lang="en-US" altLang="ja-JP" i="1">
                                                      <a:solidFill>
                                                        <a:prstClr val="black"/>
                                                      </a:solidFill>
                                                      <a:latin typeface="Cambria Math" panose="02040503050406030204" pitchFamily="18" charset="0"/>
                                                    </a:rPr>
                                                    <m:t>𝑐</m:t>
                                                  </m:r>
                                                </m:sub>
                                              </m:sSub>
                                            </m:e>
                                          </m:d>
                                        </m:e>
                                      </m:d>
                                    </m:e>
                                    <m:sup>
                                      <m:r>
                                        <a:rPr lang="en-US" altLang="ja-JP" i="1">
                                          <a:solidFill>
                                            <a:prstClr val="black"/>
                                          </a:solidFill>
                                          <a:latin typeface="Cambria Math" panose="02040503050406030204" pitchFamily="18" charset="0"/>
                                        </a:rPr>
                                        <m:t>2</m:t>
                                      </m:r>
                                    </m:sup>
                                  </m:sSup>
                                </m:e>
                              </m:d>
                              <m:r>
                                <a:rPr lang="en-US" altLang="ja-JP" i="1">
                                  <a:solidFill>
                                    <a:prstClr val="black"/>
                                  </a:solidFill>
                                  <a:latin typeface="Cambria Math" panose="02040503050406030204" pitchFamily="18" charset="0"/>
                                </a:rPr>
                                <m:t>𝑑</m:t>
                              </m:r>
                              <m:r>
                                <a:rPr lang="en-US" altLang="ja-JP" b="1" i="1">
                                  <a:solidFill>
                                    <a:prstClr val="black"/>
                                  </a:solidFill>
                                  <a:latin typeface="Cambria Math" panose="02040503050406030204" pitchFamily="18" charset="0"/>
                                </a:rPr>
                                <m:t>𝒓</m:t>
                              </m:r>
                            </m:e>
                          </m:nary>
                        </m:e>
                      </m:d>
                    </m:oMath>
                  </m:oMathPara>
                </a14:m>
                <a:endParaRPr lang="ja-JP" altLang="en-US" dirty="0">
                  <a:solidFill>
                    <a:prstClr val="black"/>
                  </a:solidFill>
                </a:endParaRPr>
              </a:p>
            </p:txBody>
          </p:sp>
        </mc:Choice>
        <mc:Fallback xmlns="">
          <p:sp>
            <p:nvSpPr>
              <p:cNvPr id="3" name="正方形/長方形 2"/>
              <p:cNvSpPr>
                <a:spLocks noRot="1" noChangeAspect="1" noMove="1" noResize="1" noEditPoints="1" noAdjustHandles="1" noChangeArrowheads="1" noChangeShapeType="1" noTextEdit="1"/>
              </p:cNvSpPr>
              <p:nvPr/>
            </p:nvSpPr>
            <p:spPr>
              <a:xfrm>
                <a:off x="1186688" y="1597410"/>
                <a:ext cx="6696744" cy="818879"/>
              </a:xfrm>
              <a:prstGeom prst="rect">
                <a:avLst/>
              </a:prstGeom>
              <a:blipFill rotWithShape="0">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6" name="正方形/長方形 65"/>
              <p:cNvSpPr/>
              <p:nvPr/>
            </p:nvSpPr>
            <p:spPr>
              <a:xfrm>
                <a:off x="1186688" y="2357411"/>
                <a:ext cx="2347168" cy="61279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i="1" smtClean="0">
                          <a:solidFill>
                            <a:prstClr val="black"/>
                          </a:solidFill>
                          <a:latin typeface="Cambria Math" panose="02040503050406030204" pitchFamily="18" charset="0"/>
                        </a:rPr>
                        <m:t>∼</m:t>
                      </m:r>
                      <m:r>
                        <a:rPr lang="en-US" altLang="ja-JP" i="1">
                          <a:solidFill>
                            <a:prstClr val="black"/>
                          </a:solidFill>
                          <a:latin typeface="Cambria Math" panose="02040503050406030204" pitchFamily="18" charset="0"/>
                        </a:rPr>
                        <m:t>1−</m:t>
                      </m:r>
                      <m:f>
                        <m:fPr>
                          <m:ctrlPr>
                            <a:rPr lang="en-US" altLang="ja-JP" i="1" smtClean="0">
                              <a:solidFill>
                                <a:prstClr val="black"/>
                              </a:solidFill>
                              <a:latin typeface="Cambria Math" panose="02040503050406030204" pitchFamily="18" charset="0"/>
                            </a:rPr>
                          </m:ctrlPr>
                        </m:fPr>
                        <m:num>
                          <m:r>
                            <a:rPr lang="en-US" altLang="ja-JP" i="1" smtClean="0">
                              <a:solidFill>
                                <a:prstClr val="black"/>
                              </a:solidFill>
                              <a:latin typeface="Cambria Math" panose="02040503050406030204" pitchFamily="18" charset="0"/>
                            </a:rPr>
                            <m:t>1</m:t>
                          </m:r>
                        </m:num>
                        <m:den>
                          <m:r>
                            <a:rPr lang="en-US" altLang="ja-JP" i="1" smtClean="0">
                              <a:solidFill>
                                <a:prstClr val="black"/>
                              </a:solidFill>
                              <a:latin typeface="Cambria Math" panose="02040503050406030204" pitchFamily="18" charset="0"/>
                            </a:rPr>
                            <m:t>2</m:t>
                          </m:r>
                          <m:r>
                            <a:rPr lang="en-US" altLang="ja-JP" i="1" smtClean="0">
                              <a:solidFill>
                                <a:prstClr val="black"/>
                              </a:solidFill>
                              <a:latin typeface="Cambria Math" panose="02040503050406030204" pitchFamily="18" charset="0"/>
                            </a:rPr>
                            <m:t>𝜋</m:t>
                          </m:r>
                        </m:den>
                      </m:f>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𝜎</m:t>
                          </m:r>
                        </m:e>
                        <m:sub>
                          <m:r>
                            <m:rPr>
                              <m:sty m:val="p"/>
                            </m:rPr>
                            <a:rPr lang="en-US" altLang="ja-JP">
                              <a:solidFill>
                                <a:prstClr val="black"/>
                              </a:solidFill>
                              <a:latin typeface="Cambria Math" panose="02040503050406030204" pitchFamily="18" charset="0"/>
                            </a:rPr>
                            <m:t>R</m:t>
                          </m:r>
                        </m:sub>
                      </m:sSub>
                      <m:d>
                        <m:dPr>
                          <m:ctrlPr>
                            <a:rPr lang="en-US" altLang="ja-JP" i="1">
                              <a:solidFill>
                                <a:prstClr val="black"/>
                              </a:solidFill>
                              <a:latin typeface="Cambria Math" panose="02040503050406030204" pitchFamily="18" charset="0"/>
                            </a:rPr>
                          </m:ctrlPr>
                        </m:dPr>
                        <m:e>
                          <m:r>
                            <a:rPr lang="en-US" altLang="ja-JP" i="1" smtClean="0">
                              <a:solidFill>
                                <a:prstClr val="black"/>
                              </a:solidFill>
                              <a:latin typeface="Cambria Math" panose="02040503050406030204" pitchFamily="18" charset="0"/>
                            </a:rPr>
                            <m:t>𝑐</m:t>
                          </m:r>
                        </m:e>
                      </m:d>
                      <m:d>
                        <m:dPr>
                          <m:begChr m:val="⟨"/>
                          <m:endChr m:val="⟩"/>
                          <m:ctrlPr>
                            <a:rPr lang="en-US" altLang="ja-JP" i="1" smtClean="0">
                              <a:solidFill>
                                <a:srgbClr val="C00000"/>
                              </a:solidFill>
                              <a:latin typeface="Cambria Math" panose="02040503050406030204" pitchFamily="18" charset="0"/>
                            </a:rPr>
                          </m:ctrlPr>
                        </m:dPr>
                        <m:e>
                          <m:sSup>
                            <m:sSupPr>
                              <m:ctrlPr>
                                <a:rPr lang="en-US" altLang="ja-JP" i="1" smtClean="0">
                                  <a:solidFill>
                                    <a:srgbClr val="C00000"/>
                                  </a:solidFill>
                                  <a:latin typeface="Cambria Math" panose="02040503050406030204" pitchFamily="18" charset="0"/>
                                </a:rPr>
                              </m:ctrlPr>
                            </m:sSupPr>
                            <m:e>
                              <m:r>
                                <a:rPr lang="en-US" altLang="ja-JP" i="1" smtClean="0">
                                  <a:solidFill>
                                    <a:srgbClr val="C00000"/>
                                  </a:solidFill>
                                  <a:latin typeface="Cambria Math" panose="02040503050406030204" pitchFamily="18" charset="0"/>
                                </a:rPr>
                                <m:t>𝑟</m:t>
                              </m:r>
                            </m:e>
                            <m:sup>
                              <m:r>
                                <a:rPr lang="en-US" altLang="ja-JP" i="1" smtClean="0">
                                  <a:solidFill>
                                    <a:srgbClr val="C00000"/>
                                  </a:solidFill>
                                  <a:latin typeface="Cambria Math" panose="02040503050406030204" pitchFamily="18" charset="0"/>
                                </a:rPr>
                                <m:t>−2</m:t>
                              </m:r>
                            </m:sup>
                          </m:sSup>
                        </m:e>
                      </m:d>
                    </m:oMath>
                  </m:oMathPara>
                </a14:m>
                <a:endParaRPr lang="ja-JP" altLang="en-US" dirty="0">
                  <a:solidFill>
                    <a:prstClr val="black"/>
                  </a:solidFill>
                </a:endParaRPr>
              </a:p>
            </p:txBody>
          </p:sp>
        </mc:Choice>
        <mc:Fallback xmlns="">
          <p:sp>
            <p:nvSpPr>
              <p:cNvPr id="66" name="正方形/長方形 65"/>
              <p:cNvSpPr>
                <a:spLocks noRot="1" noChangeAspect="1" noMove="1" noResize="1" noEditPoints="1" noAdjustHandles="1" noChangeArrowheads="1" noChangeShapeType="1" noTextEdit="1"/>
              </p:cNvSpPr>
              <p:nvPr/>
            </p:nvSpPr>
            <p:spPr>
              <a:xfrm>
                <a:off x="1186688" y="2357411"/>
                <a:ext cx="2347168" cy="612796"/>
              </a:xfrm>
              <a:prstGeom prst="rect">
                <a:avLst/>
              </a:prstGeom>
              <a:blipFill rotWithShape="0">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graphicFrame>
            <p:nvGraphicFramePr>
              <p:cNvPr id="5" name="表 4"/>
              <p:cNvGraphicFramePr>
                <a:graphicFrameLocks noGrp="1"/>
              </p:cNvGraphicFramePr>
              <p:nvPr>
                <p:extLst>
                  <p:ext uri="{D42A27DB-BD31-4B8C-83A1-F6EECF244321}">
                    <p14:modId xmlns:p14="http://schemas.microsoft.com/office/powerpoint/2010/main" val="762806343"/>
                  </p:ext>
                </p:extLst>
              </p:nvPr>
            </p:nvGraphicFramePr>
            <p:xfrm>
              <a:off x="636911" y="3933056"/>
              <a:ext cx="4139667" cy="1483360"/>
            </p:xfrm>
            <a:graphic>
              <a:graphicData uri="http://schemas.openxmlformats.org/drawingml/2006/table">
                <a:tbl>
                  <a:tblPr firstRow="1" bandRow="1">
                    <a:tableStyleId>{21E4AEA4-8DFA-4A89-87EB-49C32662AFE0}</a:tableStyleId>
                  </a:tblPr>
                  <a:tblGrid>
                    <a:gridCol w="1379889"/>
                    <a:gridCol w="1379889"/>
                    <a:gridCol w="1379889"/>
                  </a:tblGrid>
                  <a:tr h="370840">
                    <a:tc>
                      <a:txBody>
                        <a:bodyPr/>
                        <a:lstStyle/>
                        <a:p>
                          <a:pPr algn="ctr"/>
                          <a14:m>
                            <m:oMathPara xmlns:m="http://schemas.openxmlformats.org/officeDocument/2006/math">
                              <m:oMathParaPr>
                                <m:jc m:val="centerGroup"/>
                              </m:oMathParaPr>
                              <m:oMath xmlns:m="http://schemas.openxmlformats.org/officeDocument/2006/math">
                                <m:r>
                                  <a:rPr lang="en-US" altLang="ja-JP" smtClean="0">
                                    <a:latin typeface="Cambria Math" panose="02040503050406030204" pitchFamily="18" charset="0"/>
                                  </a:rPr>
                                  <m:t>ℓ</m:t>
                                </m:r>
                              </m:oMath>
                            </m:oMathPara>
                          </a14:m>
                          <a:endParaRPr kumimoji="1" lang="ja-JP" altLang="en-US" b="0" dirty="0">
                            <a:solidFill>
                              <a:schemeClr val="bg1"/>
                            </a:solidFill>
                          </a:endParaRPr>
                        </a:p>
                      </a:txBody>
                      <a:tcPr/>
                    </a:tc>
                    <a:tc>
                      <a:txBody>
                        <a:bodyPr/>
                        <a:lstStyle/>
                        <a:p>
                          <a:pPr algn="ctr"/>
                          <a14:m>
                            <m:oMathPara xmlns:m="http://schemas.openxmlformats.org/officeDocument/2006/math">
                              <m:oMathParaPr>
                                <m:jc m:val="centerGroup"/>
                              </m:oMathParaPr>
                              <m:oMath xmlns:m="http://schemas.openxmlformats.org/officeDocument/2006/math">
                                <m:d>
                                  <m:dPr>
                                    <m:begChr m:val="⟨"/>
                                    <m:endChr m:val="⟩"/>
                                    <m:ctrlPr>
                                      <a:rPr lang="en-US" altLang="ja-JP" i="1" smtClean="0">
                                        <a:latin typeface="Cambria Math" panose="02040503050406030204" pitchFamily="18" charset="0"/>
                                      </a:rPr>
                                    </m:ctrlPr>
                                  </m:dPr>
                                  <m:e>
                                    <m:sSup>
                                      <m:sSupPr>
                                        <m:ctrlPr>
                                          <a:rPr lang="en-US" altLang="ja-JP" i="1" smtClean="0">
                                            <a:latin typeface="Cambria Math" panose="02040503050406030204" pitchFamily="18" charset="0"/>
                                          </a:rPr>
                                        </m:ctrlPr>
                                      </m:sSupPr>
                                      <m:e>
                                        <m:r>
                                          <a:rPr lang="en-US" altLang="ja-JP" smtClean="0">
                                            <a:latin typeface="Cambria Math" panose="02040503050406030204" pitchFamily="18" charset="0"/>
                                          </a:rPr>
                                          <m:t>𝑟</m:t>
                                        </m:r>
                                      </m:e>
                                      <m:sup>
                                        <m:r>
                                          <a:rPr lang="en-US" altLang="ja-JP" smtClean="0">
                                            <a:latin typeface="Cambria Math" panose="02040503050406030204" pitchFamily="18" charset="0"/>
                                          </a:rPr>
                                          <m:t>−2</m:t>
                                        </m:r>
                                      </m:sup>
                                    </m:sSup>
                                  </m:e>
                                </m:d>
                              </m:oMath>
                            </m:oMathPara>
                          </a14:m>
                          <a:endParaRPr kumimoji="1" lang="ja-JP" altLang="en-US" b="0" dirty="0">
                            <a:solidFill>
                              <a:schemeClr val="bg1"/>
                            </a:solidFill>
                          </a:endParaRPr>
                        </a:p>
                      </a:txBody>
                      <a:tcPr/>
                    </a:tc>
                    <a:tc>
                      <a:txBody>
                        <a:bodyPr/>
                        <a:lstStyle/>
                        <a:p>
                          <a:pPr algn="ctr"/>
                          <a14:m>
                            <m:oMathPara xmlns:m="http://schemas.openxmlformats.org/officeDocument/2006/math">
                              <m:oMathParaPr>
                                <m:jc m:val="centerGroup"/>
                              </m:oMathParaPr>
                              <m:oMath xmlns:m="http://schemas.openxmlformats.org/officeDocument/2006/math">
                                <m:r>
                                  <a:rPr lang="en-US" altLang="ja-JP" smtClean="0">
                                    <a:latin typeface="Cambria Math" panose="02040503050406030204" pitchFamily="18" charset="0"/>
                                  </a:rPr>
                                  <m:t>1/</m:t>
                                </m:r>
                                <m:d>
                                  <m:dPr>
                                    <m:begChr m:val="⟨"/>
                                    <m:endChr m:val="⟩"/>
                                    <m:ctrlPr>
                                      <a:rPr lang="en-US" altLang="ja-JP" i="1" smtClean="0">
                                        <a:latin typeface="Cambria Math" panose="02040503050406030204" pitchFamily="18" charset="0"/>
                                      </a:rPr>
                                    </m:ctrlPr>
                                  </m:dPr>
                                  <m:e>
                                    <m:sSup>
                                      <m:sSupPr>
                                        <m:ctrlPr>
                                          <a:rPr lang="en-US" altLang="ja-JP" i="1" smtClean="0">
                                            <a:latin typeface="Cambria Math" panose="02040503050406030204" pitchFamily="18" charset="0"/>
                                          </a:rPr>
                                        </m:ctrlPr>
                                      </m:sSupPr>
                                      <m:e>
                                        <m:r>
                                          <a:rPr lang="en-US" altLang="ja-JP" smtClean="0">
                                            <a:latin typeface="Cambria Math" panose="02040503050406030204" pitchFamily="18" charset="0"/>
                                          </a:rPr>
                                          <m:t>𝑟</m:t>
                                        </m:r>
                                      </m:e>
                                      <m:sup>
                                        <m:r>
                                          <a:rPr lang="en-US" altLang="ja-JP" smtClean="0">
                                            <a:latin typeface="Cambria Math" panose="02040503050406030204" pitchFamily="18" charset="0"/>
                                          </a:rPr>
                                          <m:t>2</m:t>
                                        </m:r>
                                      </m:sup>
                                    </m:sSup>
                                  </m:e>
                                </m:d>
                              </m:oMath>
                            </m:oMathPara>
                          </a14:m>
                          <a:endParaRPr kumimoji="1" lang="ja-JP" altLang="en-US" b="0" dirty="0">
                            <a:solidFill>
                              <a:schemeClr val="bg1"/>
                            </a:solidFill>
                          </a:endParaRPr>
                        </a:p>
                      </a:txBody>
                      <a:tcPr/>
                    </a:tc>
                  </a:tr>
                  <a:tr h="370840">
                    <a:tc>
                      <a:txBody>
                        <a:bodyPr/>
                        <a:lstStyle/>
                        <a:p>
                          <a:pPr algn="ctr"/>
                          <a:r>
                            <a:rPr kumimoji="1" lang="en-US" altLang="ja-JP" i="1" dirty="0" smtClean="0">
                              <a:solidFill>
                                <a:srgbClr val="FF0000"/>
                              </a:solidFill>
                            </a:rPr>
                            <a:t>s</a:t>
                          </a:r>
                          <a:endParaRPr kumimoji="1" lang="ja-JP" altLang="en-US" i="1" dirty="0">
                            <a:solidFill>
                              <a:srgbClr val="FF0000"/>
                            </a:solidFill>
                          </a:endParaRPr>
                        </a:p>
                      </a:txBody>
                      <a:tcPr/>
                    </a:tc>
                    <a:tc>
                      <a:txBody>
                        <a:bodyPr/>
                        <a:lstStyle/>
                        <a:p>
                          <a:pPr algn="ctr"/>
                          <a:r>
                            <a:rPr kumimoji="1" lang="en-US" altLang="ja-JP" dirty="0" smtClean="0"/>
                            <a:t>0</a:t>
                          </a:r>
                          <a:endParaRPr kumimoji="1" lang="ja-JP" altLang="en-US" dirty="0"/>
                        </a:p>
                      </a:txBody>
                      <a:tcPr/>
                    </a:tc>
                    <a:tc>
                      <a:txBody>
                        <a:bodyPr/>
                        <a:lstStyle/>
                        <a:p>
                          <a:pPr algn="ctr"/>
                          <a:r>
                            <a:rPr kumimoji="1" lang="en-US" altLang="ja-JP" dirty="0" smtClean="0"/>
                            <a:t>0</a:t>
                          </a:r>
                          <a:endParaRPr kumimoji="1" lang="ja-JP" altLang="en-US" dirty="0"/>
                        </a:p>
                      </a:txBody>
                      <a:tcPr/>
                    </a:tc>
                  </a:tr>
                  <a:tr h="370840">
                    <a:tc>
                      <a:txBody>
                        <a:bodyPr/>
                        <a:lstStyle/>
                        <a:p>
                          <a:pPr algn="ctr"/>
                          <a:r>
                            <a:rPr kumimoji="1" lang="en-US" altLang="ja-JP" i="1" dirty="0" smtClean="0">
                              <a:solidFill>
                                <a:srgbClr val="0000FF"/>
                              </a:solidFill>
                            </a:rPr>
                            <a:t>p</a:t>
                          </a:r>
                          <a:endParaRPr kumimoji="1" lang="ja-JP" altLang="en-US" i="1" dirty="0">
                            <a:solidFill>
                              <a:srgbClr val="0000FF"/>
                            </a:solidFill>
                          </a:endParaRPr>
                        </a:p>
                      </a:txBody>
                      <a:tcPr/>
                    </a:tc>
                    <a:tc>
                      <a:txBody>
                        <a:bodyPr/>
                        <a:lstStyle/>
                        <a:p>
                          <a:pPr algn="ctr"/>
                          <a:r>
                            <a:rPr kumimoji="1" lang="en-US" altLang="ja-JP" dirty="0" smtClean="0"/>
                            <a:t>Finite</a:t>
                          </a:r>
                          <a:endParaRPr kumimoji="1" lang="ja-JP" altLang="en-US" dirty="0"/>
                        </a:p>
                      </a:txBody>
                      <a:tcPr/>
                    </a:tc>
                    <a:tc>
                      <a:txBody>
                        <a:bodyPr/>
                        <a:lstStyle/>
                        <a:p>
                          <a:pPr algn="ctr"/>
                          <a:r>
                            <a:rPr kumimoji="1" lang="en-US" altLang="ja-JP" dirty="0" smtClean="0">
                              <a:solidFill>
                                <a:srgbClr val="0000FF"/>
                              </a:solidFill>
                            </a:rPr>
                            <a:t>0</a:t>
                          </a:r>
                          <a:endParaRPr kumimoji="1" lang="ja-JP" altLang="en-US" dirty="0">
                            <a:solidFill>
                              <a:srgbClr val="0000FF"/>
                            </a:solidFill>
                          </a:endParaRPr>
                        </a:p>
                      </a:txBody>
                      <a:tcPr/>
                    </a:tc>
                  </a:tr>
                  <a:tr h="370840">
                    <a:tc>
                      <a:txBody>
                        <a:bodyPr/>
                        <a:lstStyle/>
                        <a:p>
                          <a:pPr algn="ctr"/>
                          <a:r>
                            <a:rPr kumimoji="1" lang="en-US" altLang="ja-JP" i="1" dirty="0" smtClean="0">
                              <a:solidFill>
                                <a:srgbClr val="006400"/>
                              </a:solidFill>
                            </a:rPr>
                            <a:t>d</a:t>
                          </a:r>
                          <a:r>
                            <a:rPr kumimoji="1" lang="en-US" altLang="ja-JP" i="0" dirty="0" smtClean="0">
                              <a:solidFill>
                                <a:srgbClr val="006400"/>
                              </a:solidFill>
                            </a:rPr>
                            <a:t> or higher</a:t>
                          </a:r>
                          <a:endParaRPr kumimoji="1" lang="ja-JP" altLang="en-US" i="0" dirty="0"/>
                        </a:p>
                      </a:txBody>
                      <a:tcPr/>
                    </a:tc>
                    <a:tc>
                      <a:txBody>
                        <a:bodyPr/>
                        <a:lstStyle/>
                        <a:p>
                          <a:pPr algn="ctr"/>
                          <a:r>
                            <a:rPr kumimoji="1" lang="en-US" altLang="ja-JP" dirty="0" smtClean="0"/>
                            <a:t>Finite</a:t>
                          </a:r>
                          <a:endParaRPr kumimoji="1" lang="ja-JP" altLang="en-US" dirty="0"/>
                        </a:p>
                      </a:txBody>
                      <a:tcPr/>
                    </a:tc>
                    <a:tc>
                      <a:txBody>
                        <a:bodyPr/>
                        <a:lstStyle/>
                        <a:p>
                          <a:pPr algn="ctr"/>
                          <a:r>
                            <a:rPr kumimoji="1" lang="en-US" altLang="ja-JP" dirty="0" smtClean="0"/>
                            <a:t>Finite</a:t>
                          </a:r>
                          <a:endParaRPr kumimoji="1" lang="ja-JP" altLang="en-US" dirty="0"/>
                        </a:p>
                      </a:txBody>
                      <a:tcPr/>
                    </a:tc>
                  </a:tr>
                </a:tbl>
              </a:graphicData>
            </a:graphic>
          </p:graphicFrame>
        </mc:Choice>
        <mc:Fallback xmlns="">
          <p:graphicFrame>
            <p:nvGraphicFramePr>
              <p:cNvPr id="5" name="表 4"/>
              <p:cNvGraphicFramePr>
                <a:graphicFrameLocks noGrp="1"/>
              </p:cNvGraphicFramePr>
              <p:nvPr>
                <p:extLst>
                  <p:ext uri="{D42A27DB-BD31-4B8C-83A1-F6EECF244321}">
                    <p14:modId xmlns:p14="http://schemas.microsoft.com/office/powerpoint/2010/main" val="762806343"/>
                  </p:ext>
                </p:extLst>
              </p:nvPr>
            </p:nvGraphicFramePr>
            <p:xfrm>
              <a:off x="636911" y="3933056"/>
              <a:ext cx="4139667" cy="1483360"/>
            </p:xfrm>
            <a:graphic>
              <a:graphicData uri="http://schemas.openxmlformats.org/drawingml/2006/table">
                <a:tbl>
                  <a:tblPr firstRow="1" bandRow="1">
                    <a:tableStyleId>{21E4AEA4-8DFA-4A89-87EB-49C32662AFE0}</a:tableStyleId>
                  </a:tblPr>
                  <a:tblGrid>
                    <a:gridCol w="1379889"/>
                    <a:gridCol w="1379889"/>
                    <a:gridCol w="1379889"/>
                  </a:tblGrid>
                  <a:tr h="370840">
                    <a:tc>
                      <a:txBody>
                        <a:bodyPr/>
                        <a:lstStyle/>
                        <a:p>
                          <a:endParaRPr lang="ja-JP"/>
                        </a:p>
                      </a:txBody>
                      <a:tcPr>
                        <a:blipFill rotWithShape="0">
                          <a:blip r:embed="rId7"/>
                          <a:stretch>
                            <a:fillRect l="-441" t="-1639" r="-201322" b="-324590"/>
                          </a:stretch>
                        </a:blipFill>
                      </a:tcPr>
                    </a:tc>
                    <a:tc>
                      <a:txBody>
                        <a:bodyPr/>
                        <a:lstStyle/>
                        <a:p>
                          <a:endParaRPr lang="ja-JP"/>
                        </a:p>
                      </a:txBody>
                      <a:tcPr>
                        <a:blipFill rotWithShape="0">
                          <a:blip r:embed="rId7"/>
                          <a:stretch>
                            <a:fillRect l="-100885" t="-1639" r="-102212" b="-324590"/>
                          </a:stretch>
                        </a:blipFill>
                      </a:tcPr>
                    </a:tc>
                    <a:tc>
                      <a:txBody>
                        <a:bodyPr/>
                        <a:lstStyle/>
                        <a:p>
                          <a:endParaRPr lang="ja-JP"/>
                        </a:p>
                      </a:txBody>
                      <a:tcPr>
                        <a:blipFill rotWithShape="0">
                          <a:blip r:embed="rId7"/>
                          <a:stretch>
                            <a:fillRect l="-200000" t="-1639" r="-1762" b="-324590"/>
                          </a:stretch>
                        </a:blipFill>
                      </a:tcPr>
                    </a:tc>
                  </a:tr>
                  <a:tr h="370840">
                    <a:tc>
                      <a:txBody>
                        <a:bodyPr/>
                        <a:lstStyle/>
                        <a:p>
                          <a:pPr algn="ctr"/>
                          <a:r>
                            <a:rPr kumimoji="1" lang="en-US" altLang="ja-JP" i="1" dirty="0" smtClean="0">
                              <a:solidFill>
                                <a:srgbClr val="FF0000"/>
                              </a:solidFill>
                            </a:rPr>
                            <a:t>s</a:t>
                          </a:r>
                          <a:endParaRPr kumimoji="1" lang="ja-JP" altLang="en-US" i="1" dirty="0">
                            <a:solidFill>
                              <a:srgbClr val="FF0000"/>
                            </a:solidFill>
                          </a:endParaRPr>
                        </a:p>
                      </a:txBody>
                      <a:tcPr/>
                    </a:tc>
                    <a:tc>
                      <a:txBody>
                        <a:bodyPr/>
                        <a:lstStyle/>
                        <a:p>
                          <a:pPr algn="ctr"/>
                          <a:r>
                            <a:rPr kumimoji="1" lang="en-US" altLang="ja-JP" dirty="0" smtClean="0"/>
                            <a:t>0</a:t>
                          </a:r>
                          <a:endParaRPr kumimoji="1" lang="ja-JP" altLang="en-US" dirty="0"/>
                        </a:p>
                      </a:txBody>
                      <a:tcPr/>
                    </a:tc>
                    <a:tc>
                      <a:txBody>
                        <a:bodyPr/>
                        <a:lstStyle/>
                        <a:p>
                          <a:pPr algn="ctr"/>
                          <a:r>
                            <a:rPr kumimoji="1" lang="en-US" altLang="ja-JP" dirty="0" smtClean="0"/>
                            <a:t>0</a:t>
                          </a:r>
                          <a:endParaRPr kumimoji="1" lang="ja-JP" altLang="en-US" dirty="0"/>
                        </a:p>
                      </a:txBody>
                      <a:tcPr/>
                    </a:tc>
                  </a:tr>
                  <a:tr h="370840">
                    <a:tc>
                      <a:txBody>
                        <a:bodyPr/>
                        <a:lstStyle/>
                        <a:p>
                          <a:pPr algn="ctr"/>
                          <a:r>
                            <a:rPr kumimoji="1" lang="en-US" altLang="ja-JP" i="1" dirty="0" smtClean="0">
                              <a:solidFill>
                                <a:srgbClr val="0000FF"/>
                              </a:solidFill>
                            </a:rPr>
                            <a:t>p</a:t>
                          </a:r>
                          <a:endParaRPr kumimoji="1" lang="ja-JP" altLang="en-US" i="1" dirty="0">
                            <a:solidFill>
                              <a:srgbClr val="0000FF"/>
                            </a:solidFill>
                          </a:endParaRPr>
                        </a:p>
                      </a:txBody>
                      <a:tcPr/>
                    </a:tc>
                    <a:tc>
                      <a:txBody>
                        <a:bodyPr/>
                        <a:lstStyle/>
                        <a:p>
                          <a:pPr algn="ctr"/>
                          <a:r>
                            <a:rPr kumimoji="1" lang="en-US" altLang="ja-JP" dirty="0" smtClean="0"/>
                            <a:t>Finite</a:t>
                          </a:r>
                          <a:endParaRPr kumimoji="1" lang="ja-JP" altLang="en-US" dirty="0"/>
                        </a:p>
                      </a:txBody>
                      <a:tcPr/>
                    </a:tc>
                    <a:tc>
                      <a:txBody>
                        <a:bodyPr/>
                        <a:lstStyle/>
                        <a:p>
                          <a:pPr algn="ctr"/>
                          <a:r>
                            <a:rPr kumimoji="1" lang="en-US" altLang="ja-JP" dirty="0" smtClean="0">
                              <a:solidFill>
                                <a:srgbClr val="0000FF"/>
                              </a:solidFill>
                            </a:rPr>
                            <a:t>0</a:t>
                          </a:r>
                          <a:endParaRPr kumimoji="1" lang="ja-JP" altLang="en-US" dirty="0">
                            <a:solidFill>
                              <a:srgbClr val="0000FF"/>
                            </a:solidFill>
                          </a:endParaRPr>
                        </a:p>
                      </a:txBody>
                      <a:tcPr/>
                    </a:tc>
                  </a:tr>
                  <a:tr h="370840">
                    <a:tc>
                      <a:txBody>
                        <a:bodyPr/>
                        <a:lstStyle/>
                        <a:p>
                          <a:pPr algn="ctr"/>
                          <a:r>
                            <a:rPr kumimoji="1" lang="en-US" altLang="ja-JP" i="1" dirty="0" smtClean="0">
                              <a:solidFill>
                                <a:srgbClr val="006400"/>
                              </a:solidFill>
                            </a:rPr>
                            <a:t>d</a:t>
                          </a:r>
                          <a:r>
                            <a:rPr kumimoji="1" lang="en-US" altLang="ja-JP" i="0" dirty="0" smtClean="0">
                              <a:solidFill>
                                <a:srgbClr val="006400"/>
                              </a:solidFill>
                            </a:rPr>
                            <a:t> or higher</a:t>
                          </a:r>
                          <a:endParaRPr kumimoji="1" lang="ja-JP" altLang="en-US" i="0" dirty="0"/>
                        </a:p>
                      </a:txBody>
                      <a:tcPr/>
                    </a:tc>
                    <a:tc>
                      <a:txBody>
                        <a:bodyPr/>
                        <a:lstStyle/>
                        <a:p>
                          <a:pPr algn="ctr"/>
                          <a:r>
                            <a:rPr kumimoji="1" lang="en-US" altLang="ja-JP" dirty="0" smtClean="0"/>
                            <a:t>Finite</a:t>
                          </a:r>
                          <a:endParaRPr kumimoji="1" lang="ja-JP" altLang="en-US" dirty="0"/>
                        </a:p>
                      </a:txBody>
                      <a:tcPr/>
                    </a:tc>
                    <a:tc>
                      <a:txBody>
                        <a:bodyPr/>
                        <a:lstStyle/>
                        <a:p>
                          <a:pPr algn="ctr"/>
                          <a:r>
                            <a:rPr kumimoji="1" lang="en-US" altLang="ja-JP" dirty="0" smtClean="0"/>
                            <a:t>Finite</a:t>
                          </a:r>
                          <a:endParaRPr kumimoji="1" lang="ja-JP" altLang="en-US" dirty="0"/>
                        </a:p>
                      </a:txBody>
                      <a:tcPr/>
                    </a:tc>
                  </a:tr>
                </a:tbl>
              </a:graphicData>
            </a:graphic>
          </p:graphicFrame>
        </mc:Fallback>
      </mc:AlternateContent>
      <mc:AlternateContent xmlns:mc="http://schemas.openxmlformats.org/markup-compatibility/2006" xmlns:a14="http://schemas.microsoft.com/office/drawing/2010/main">
        <mc:Choice Requires="a14">
          <p:sp>
            <p:nvSpPr>
              <p:cNvPr id="7" name="正方形/長方形 6"/>
              <p:cNvSpPr/>
              <p:nvPr/>
            </p:nvSpPr>
            <p:spPr>
              <a:xfrm>
                <a:off x="429460" y="3487039"/>
                <a:ext cx="3300840" cy="369332"/>
              </a:xfrm>
              <a:prstGeom prst="rect">
                <a:avLst/>
              </a:prstGeom>
            </p:spPr>
            <p:txBody>
              <a:bodyPr wrap="none">
                <a:spAutoFit/>
              </a:bodyPr>
              <a:lstStyle/>
              <a:p>
                <a:r>
                  <a:rPr lang="en-US" altLang="ja-JP" dirty="0" smtClean="0">
                    <a:solidFill>
                      <a:prstClr val="black"/>
                    </a:solidFill>
                  </a:rPr>
                  <a:t>Value of </a:t>
                </a:r>
                <a14:m>
                  <m:oMath xmlns:m="http://schemas.openxmlformats.org/officeDocument/2006/math">
                    <m:d>
                      <m:dPr>
                        <m:begChr m:val="⟨"/>
                        <m:endChr m:val="⟩"/>
                        <m:ctrlPr>
                          <a:rPr lang="en-US" altLang="ja-JP" i="1">
                            <a:solidFill>
                              <a:prstClr val="black"/>
                            </a:solidFill>
                            <a:latin typeface="Cambria Math" panose="02040503050406030204" pitchFamily="18" charset="0"/>
                          </a:rPr>
                        </m:ctrlPr>
                      </m:dPr>
                      <m:e>
                        <m:sSup>
                          <m:sSupPr>
                            <m:ctrlPr>
                              <a:rPr lang="en-US" altLang="ja-JP" i="1">
                                <a:solidFill>
                                  <a:prstClr val="black"/>
                                </a:solidFill>
                                <a:latin typeface="Cambria Math" panose="02040503050406030204" pitchFamily="18" charset="0"/>
                              </a:rPr>
                            </m:ctrlPr>
                          </m:sSupPr>
                          <m:e>
                            <m:r>
                              <a:rPr lang="en-US" altLang="ja-JP" i="1">
                                <a:solidFill>
                                  <a:prstClr val="black"/>
                                </a:solidFill>
                                <a:latin typeface="Cambria Math" panose="02040503050406030204" pitchFamily="18" charset="0"/>
                              </a:rPr>
                              <m:t>𝑟</m:t>
                            </m:r>
                          </m:e>
                          <m:sup>
                            <m:r>
                              <a:rPr lang="en-US" altLang="ja-JP" i="1">
                                <a:solidFill>
                                  <a:prstClr val="black"/>
                                </a:solidFill>
                                <a:latin typeface="Cambria Math" panose="02040503050406030204" pitchFamily="18" charset="0"/>
                              </a:rPr>
                              <m:t>−2</m:t>
                            </m:r>
                          </m:sup>
                        </m:sSup>
                      </m:e>
                    </m:d>
                  </m:oMath>
                </a14:m>
                <a:r>
                  <a:rPr lang="ja-JP" altLang="en-US" dirty="0" smtClean="0">
                    <a:solidFill>
                      <a:prstClr val="black"/>
                    </a:solidFill>
                  </a:rPr>
                  <a:t> </a:t>
                </a:r>
                <a:r>
                  <a:rPr lang="en-US" altLang="ja-JP" dirty="0" smtClean="0">
                    <a:solidFill>
                      <a:prstClr val="black"/>
                    </a:solidFill>
                  </a:rPr>
                  <a:t>in the </a:t>
                </a:r>
                <a14:m>
                  <m:oMath xmlns:m="http://schemas.openxmlformats.org/officeDocument/2006/math">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𝑆</m:t>
                        </m:r>
                      </m:e>
                      <m:sub>
                        <m:r>
                          <a:rPr lang="en-US" altLang="ja-JP" i="1">
                            <a:solidFill>
                              <a:prstClr val="black"/>
                            </a:solidFill>
                            <a:latin typeface="Cambria Math" panose="02040503050406030204" pitchFamily="18" charset="0"/>
                          </a:rPr>
                          <m:t>𝑛</m:t>
                        </m:r>
                      </m:sub>
                    </m:sSub>
                    <m:r>
                      <a:rPr lang="en-US" altLang="ja-JP" b="0" i="1" smtClean="0">
                        <a:solidFill>
                          <a:prstClr val="black"/>
                        </a:solidFill>
                        <a:latin typeface="Cambria Math" panose="02040503050406030204" pitchFamily="18" charset="0"/>
                      </a:rPr>
                      <m:t>=</m:t>
                    </m:r>
                    <m:r>
                      <a:rPr lang="en-US" altLang="ja-JP" i="1">
                        <a:solidFill>
                          <a:prstClr val="black"/>
                        </a:solidFill>
                        <a:latin typeface="Cambria Math" panose="02040503050406030204" pitchFamily="18" charset="0"/>
                      </a:rPr>
                      <m:t>0</m:t>
                    </m:r>
                  </m:oMath>
                </a14:m>
                <a:r>
                  <a:rPr lang="ja-JP" altLang="en-US" dirty="0" smtClean="0">
                    <a:solidFill>
                      <a:prstClr val="black"/>
                    </a:solidFill>
                  </a:rPr>
                  <a:t> </a:t>
                </a:r>
                <a:r>
                  <a:rPr lang="en-US" altLang="ja-JP" dirty="0" smtClean="0">
                    <a:solidFill>
                      <a:prstClr val="black"/>
                    </a:solidFill>
                  </a:rPr>
                  <a:t>limit</a:t>
                </a:r>
                <a:endParaRPr lang="ja-JP" altLang="en-US" dirty="0">
                  <a:solidFill>
                    <a:prstClr val="black"/>
                  </a:solidFill>
                </a:endParaRPr>
              </a:p>
            </p:txBody>
          </p:sp>
        </mc:Choice>
        <mc:Fallback xmlns="">
          <p:sp>
            <p:nvSpPr>
              <p:cNvPr id="7" name="正方形/長方形 6"/>
              <p:cNvSpPr>
                <a:spLocks noRot="1" noChangeAspect="1" noMove="1" noResize="1" noEditPoints="1" noAdjustHandles="1" noChangeArrowheads="1" noChangeShapeType="1" noTextEdit="1"/>
              </p:cNvSpPr>
              <p:nvPr/>
            </p:nvSpPr>
            <p:spPr>
              <a:xfrm>
                <a:off x="429460" y="3487039"/>
                <a:ext cx="3300840" cy="369332"/>
              </a:xfrm>
              <a:prstGeom prst="rect">
                <a:avLst/>
              </a:prstGeom>
              <a:blipFill rotWithShape="0">
                <a:blip r:embed="rId8"/>
                <a:stretch>
                  <a:fillRect l="-1476" t="-8197" r="-1107" b="-2459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p:cNvSpPr txBox="1"/>
              <p:nvPr/>
            </p:nvSpPr>
            <p:spPr>
              <a:xfrm>
                <a:off x="5820821" y="2278294"/>
                <a:ext cx="2945550" cy="360099"/>
              </a:xfrm>
              <a:prstGeom prst="rect">
                <a:avLst/>
              </a:prstGeom>
              <a:noFill/>
            </p:spPr>
            <p:txBody>
              <a:bodyPr wrap="none" lIns="0" tIns="0" rIns="0" bIns="0" rtlCol="0">
                <a:spAutoFit/>
              </a:bodyPr>
              <a:lstStyle/>
              <a:p>
                <a:pPr>
                  <a:lnSpc>
                    <a:spcPct val="130000"/>
                  </a:lnSpc>
                </a:pPr>
                <a14:m>
                  <m:oMathPara xmlns:m="http://schemas.openxmlformats.org/officeDocument/2006/math">
                    <m:oMathParaPr>
                      <m:jc m:val="centerGroup"/>
                    </m:oMathParaPr>
                    <m:oMath xmlns:m="http://schemas.openxmlformats.org/officeDocument/2006/math">
                      <m:r>
                        <a:rPr lang="en-US" altLang="ja-JP" i="1" smtClean="0">
                          <a:solidFill>
                            <a:prstClr val="black"/>
                          </a:solidFill>
                          <a:latin typeface="Cambria Math" panose="02040503050406030204" pitchFamily="18" charset="0"/>
                        </a:rPr>
                        <m:t>1−</m:t>
                      </m:r>
                      <m:sSup>
                        <m:sSupPr>
                          <m:ctrlPr>
                            <a:rPr lang="en-US" altLang="ja-JP" i="1">
                              <a:solidFill>
                                <a:prstClr val="black"/>
                              </a:solidFill>
                              <a:latin typeface="Cambria Math" panose="02040503050406030204" pitchFamily="18" charset="0"/>
                            </a:rPr>
                          </m:ctrlPr>
                        </m:sSupPr>
                        <m:e>
                          <m:d>
                            <m:dPr>
                              <m:begChr m:val="|"/>
                              <m:endChr m:val="|"/>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𝑆</m:t>
                                  </m:r>
                                </m:e>
                                <m:sub>
                                  <m:r>
                                    <a:rPr lang="en-US" altLang="ja-JP" i="1">
                                      <a:solidFill>
                                        <a:prstClr val="black"/>
                                      </a:solidFill>
                                      <a:latin typeface="Cambria Math" panose="02040503050406030204" pitchFamily="18" charset="0"/>
                                    </a:rPr>
                                    <m:t>𝑛</m:t>
                                  </m:r>
                                </m:sub>
                              </m:sSub>
                              <m:r>
                                <a:rPr lang="en-US" altLang="ja-JP" i="1">
                                  <a:solidFill>
                                    <a:prstClr val="black"/>
                                  </a:solidFill>
                                  <a:latin typeface="Cambria Math" panose="02040503050406030204" pitchFamily="18" charset="0"/>
                                </a:rPr>
                                <m:t>(</m:t>
                              </m:r>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𝑏</m:t>
                                  </m:r>
                                </m:e>
                                <m:sub>
                                  <m:r>
                                    <a:rPr lang="en-US" altLang="ja-JP" i="1">
                                      <a:solidFill>
                                        <a:prstClr val="black"/>
                                      </a:solidFill>
                                      <a:latin typeface="Cambria Math" panose="02040503050406030204" pitchFamily="18" charset="0"/>
                                    </a:rPr>
                                    <m:t>𝑛</m:t>
                                  </m:r>
                                </m:sub>
                              </m:sSub>
                              <m:r>
                                <a:rPr lang="en-US" altLang="ja-JP" i="1">
                                  <a:solidFill>
                                    <a:prstClr val="black"/>
                                  </a:solidFill>
                                  <a:latin typeface="Cambria Math" panose="02040503050406030204" pitchFamily="18" charset="0"/>
                                </a:rPr>
                                <m:t>)</m:t>
                              </m:r>
                            </m:e>
                          </m:d>
                        </m:e>
                        <m:sup>
                          <m:r>
                            <a:rPr lang="en-US" altLang="ja-JP" i="1">
                              <a:solidFill>
                                <a:prstClr val="black"/>
                              </a:solidFill>
                              <a:latin typeface="Cambria Math" panose="02040503050406030204" pitchFamily="18" charset="0"/>
                            </a:rPr>
                            <m:t>2</m:t>
                          </m:r>
                        </m:sup>
                      </m:sSup>
                      <m:r>
                        <a:rPr lang="en-US" altLang="ja-JP" i="1" smtClean="0">
                          <a:solidFill>
                            <a:prstClr val="black"/>
                          </a:solidFill>
                          <a:latin typeface="Cambria Math" panose="02040503050406030204" pitchFamily="18" charset="0"/>
                        </a:rPr>
                        <m:t>=</m:t>
                      </m:r>
                      <m:sSup>
                        <m:sSupPr>
                          <m:ctrlPr>
                            <a:rPr lang="en-US" altLang="ja-JP" i="1" smtClean="0">
                              <a:solidFill>
                                <a:prstClr val="black"/>
                              </a:solidFill>
                              <a:latin typeface="Cambria Math" panose="02040503050406030204" pitchFamily="18" charset="0"/>
                            </a:rPr>
                          </m:ctrlPr>
                        </m:sSupPr>
                        <m:e>
                          <m:r>
                            <a:rPr lang="en-US" altLang="ja-JP" i="1" smtClean="0">
                              <a:solidFill>
                                <a:prstClr val="black"/>
                              </a:solidFill>
                              <a:latin typeface="Cambria Math" panose="02040503050406030204" pitchFamily="18" charset="0"/>
                            </a:rPr>
                            <m:t>𝛿</m:t>
                          </m:r>
                        </m:e>
                        <m:sup>
                          <m:r>
                            <a:rPr lang="en-US" altLang="ja-JP" i="1" smtClean="0">
                              <a:solidFill>
                                <a:prstClr val="black"/>
                              </a:solidFill>
                              <a:latin typeface="Cambria Math" panose="02040503050406030204" pitchFamily="18" charset="0"/>
                            </a:rPr>
                            <m:t>2</m:t>
                          </m:r>
                        </m:sup>
                      </m:sSup>
                      <m:d>
                        <m:dPr>
                          <m:ctrlPr>
                            <a:rPr lang="en-US" altLang="ja-JP" i="1" smtClean="0">
                              <a:solidFill>
                                <a:prstClr val="black"/>
                              </a:solidFill>
                              <a:latin typeface="Cambria Math" panose="02040503050406030204" pitchFamily="18" charset="0"/>
                            </a:rPr>
                          </m:ctrlPr>
                        </m:dPr>
                        <m:e>
                          <m:sSub>
                            <m:sSubPr>
                              <m:ctrlPr>
                                <a:rPr lang="en-US" altLang="ja-JP" i="1" smtClean="0">
                                  <a:solidFill>
                                    <a:prstClr val="black"/>
                                  </a:solidFill>
                                  <a:latin typeface="Cambria Math" panose="02040503050406030204" pitchFamily="18" charset="0"/>
                                </a:rPr>
                              </m:ctrlPr>
                            </m:sSubPr>
                            <m:e>
                              <m:r>
                                <a:rPr lang="en-US" altLang="ja-JP" b="1" i="1" smtClean="0">
                                  <a:solidFill>
                                    <a:prstClr val="black"/>
                                  </a:solidFill>
                                  <a:latin typeface="Cambria Math" panose="02040503050406030204" pitchFamily="18" charset="0"/>
                                </a:rPr>
                                <m:t>𝒃</m:t>
                              </m:r>
                            </m:e>
                            <m:sub>
                              <m:r>
                                <a:rPr lang="en-US" altLang="ja-JP" i="1" smtClean="0">
                                  <a:solidFill>
                                    <a:prstClr val="black"/>
                                  </a:solidFill>
                                  <a:latin typeface="Cambria Math" panose="02040503050406030204" pitchFamily="18" charset="0"/>
                                </a:rPr>
                                <m:t>𝑛</m:t>
                              </m:r>
                            </m:sub>
                          </m:sSub>
                        </m:e>
                      </m:d>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𝜎</m:t>
                          </m:r>
                        </m:e>
                        <m:sub>
                          <m:r>
                            <m:rPr>
                              <m:sty m:val="p"/>
                            </m:rPr>
                            <a:rPr lang="en-US" altLang="ja-JP">
                              <a:solidFill>
                                <a:prstClr val="black"/>
                              </a:solidFill>
                              <a:latin typeface="Cambria Math" panose="02040503050406030204" pitchFamily="18" charset="0"/>
                            </a:rPr>
                            <m:t>R</m:t>
                          </m:r>
                        </m:sub>
                      </m:sSub>
                      <m:d>
                        <m:dPr>
                          <m:ctrlPr>
                            <a:rPr lang="en-US" altLang="ja-JP" i="1">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𝑛</m:t>
                          </m:r>
                        </m:e>
                      </m:d>
                    </m:oMath>
                  </m:oMathPara>
                </a14:m>
                <a:endParaRPr lang="en-US" altLang="ja-JP" dirty="0" smtClean="0">
                  <a:solidFill>
                    <a:prstClr val="black"/>
                  </a:solidFill>
                </a:endParaRPr>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5820821" y="2278294"/>
                <a:ext cx="2945550" cy="360099"/>
              </a:xfrm>
              <a:prstGeom prst="rect">
                <a:avLst/>
              </a:prstGeom>
              <a:blipFill rotWithShape="0">
                <a:blip r:embed="rId9"/>
                <a:stretch>
                  <a:fillRect l="-1449" b="-18644"/>
                </a:stretch>
              </a:blipFill>
            </p:spPr>
            <p:txBody>
              <a:bodyPr/>
              <a:lstStyle/>
              <a:p>
                <a:r>
                  <a:rPr lang="ja-JP" altLang="en-US">
                    <a:noFill/>
                  </a:rPr>
                  <a:t> </a:t>
                </a:r>
              </a:p>
            </p:txBody>
          </p:sp>
        </mc:Fallback>
      </mc:AlternateContent>
      <p:sp>
        <p:nvSpPr>
          <p:cNvPr id="9" name="テキスト ボックス 8"/>
          <p:cNvSpPr txBox="1"/>
          <p:nvPr/>
        </p:nvSpPr>
        <p:spPr>
          <a:xfrm>
            <a:off x="3825158" y="2425797"/>
            <a:ext cx="1667701" cy="461665"/>
          </a:xfrm>
          <a:prstGeom prst="rect">
            <a:avLst/>
          </a:prstGeom>
          <a:noFill/>
        </p:spPr>
        <p:txBody>
          <a:bodyPr wrap="none" rtlCol="0">
            <a:spAutoFit/>
          </a:bodyPr>
          <a:lstStyle/>
          <a:p>
            <a:r>
              <a:rPr lang="en-US" altLang="ja-JP" sz="2400" dirty="0" smtClean="0">
                <a:solidFill>
                  <a:prstClr val="black"/>
                </a:solidFill>
              </a:rPr>
              <a:t>Assumption</a:t>
            </a:r>
            <a:endParaRPr lang="ja-JP" altLang="en-US" sz="2400" dirty="0" smtClean="0">
              <a:solidFill>
                <a:prstClr val="black"/>
              </a:solidFill>
            </a:endParaRPr>
          </a:p>
        </p:txBody>
      </p:sp>
      <mc:AlternateContent xmlns:mc="http://schemas.openxmlformats.org/markup-compatibility/2006" xmlns:a14="http://schemas.microsoft.com/office/drawing/2010/main">
        <mc:Choice Requires="a14">
          <p:sp>
            <p:nvSpPr>
              <p:cNvPr id="11" name="正方形/長方形 10"/>
              <p:cNvSpPr/>
              <p:nvPr/>
            </p:nvSpPr>
            <p:spPr>
              <a:xfrm>
                <a:off x="5724128" y="2669903"/>
                <a:ext cx="30422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i="1">
                          <a:solidFill>
                            <a:prstClr val="black"/>
                          </a:solidFill>
                          <a:latin typeface="Cambria Math" panose="02040503050406030204" pitchFamily="18" charset="0"/>
                        </a:rPr>
                        <m:t>1−</m:t>
                      </m:r>
                      <m:sSup>
                        <m:sSupPr>
                          <m:ctrlPr>
                            <a:rPr lang="en-US" altLang="ja-JP" i="1">
                              <a:solidFill>
                                <a:prstClr val="black"/>
                              </a:solidFill>
                              <a:latin typeface="Cambria Math" panose="02040503050406030204" pitchFamily="18" charset="0"/>
                            </a:rPr>
                          </m:ctrlPr>
                        </m:sSupPr>
                        <m:e>
                          <m:d>
                            <m:dPr>
                              <m:begChr m:val="|"/>
                              <m:endChr m:val="|"/>
                              <m:ctrlPr>
                                <a:rPr lang="en-US" altLang="ja-JP" i="1">
                                  <a:solidFill>
                                    <a:prstClr val="black"/>
                                  </a:solidFill>
                                  <a:latin typeface="Cambria Math" panose="02040503050406030204" pitchFamily="18" charset="0"/>
                                </a:rPr>
                              </m:ctrlPr>
                            </m:dPr>
                            <m:e>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𝑆</m:t>
                                  </m:r>
                                </m:e>
                                <m:sub>
                                  <m:r>
                                    <a:rPr lang="en-US" altLang="ja-JP" i="1">
                                      <a:solidFill>
                                        <a:prstClr val="black"/>
                                      </a:solidFill>
                                      <a:latin typeface="Cambria Math" panose="02040503050406030204" pitchFamily="18" charset="0"/>
                                    </a:rPr>
                                    <m:t>𝑐</m:t>
                                  </m:r>
                                </m:sub>
                              </m:sSub>
                              <m:r>
                                <a:rPr lang="en-US" altLang="ja-JP" i="1">
                                  <a:solidFill>
                                    <a:prstClr val="black"/>
                                  </a:solidFill>
                                  <a:latin typeface="Cambria Math" panose="02040503050406030204" pitchFamily="18" charset="0"/>
                                </a:rPr>
                                <m:t>(</m:t>
                              </m:r>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𝑏</m:t>
                                  </m:r>
                                </m:e>
                                <m:sub>
                                  <m:r>
                                    <a:rPr lang="en-US" altLang="ja-JP" i="1">
                                      <a:solidFill>
                                        <a:prstClr val="black"/>
                                      </a:solidFill>
                                      <a:latin typeface="Cambria Math" panose="02040503050406030204" pitchFamily="18" charset="0"/>
                                    </a:rPr>
                                    <m:t>𝑐</m:t>
                                  </m:r>
                                </m:sub>
                              </m:sSub>
                              <m:r>
                                <a:rPr lang="en-US" altLang="ja-JP" i="1">
                                  <a:solidFill>
                                    <a:prstClr val="black"/>
                                  </a:solidFill>
                                  <a:latin typeface="Cambria Math" panose="02040503050406030204" pitchFamily="18" charset="0"/>
                                </a:rPr>
                                <m:t>)</m:t>
                              </m:r>
                            </m:e>
                          </m:d>
                        </m:e>
                        <m:sup>
                          <m:r>
                            <a:rPr lang="en-US" altLang="ja-JP" i="1">
                              <a:solidFill>
                                <a:prstClr val="black"/>
                              </a:solidFill>
                              <a:latin typeface="Cambria Math" panose="02040503050406030204" pitchFamily="18" charset="0"/>
                            </a:rPr>
                            <m:t>2</m:t>
                          </m:r>
                        </m:sup>
                      </m:sSup>
                      <m:r>
                        <a:rPr lang="en-US" altLang="ja-JP" i="1" smtClean="0">
                          <a:solidFill>
                            <a:prstClr val="black"/>
                          </a:solidFill>
                          <a:latin typeface="Cambria Math" panose="02040503050406030204" pitchFamily="18" charset="0"/>
                        </a:rPr>
                        <m:t>=</m:t>
                      </m:r>
                      <m:sSup>
                        <m:sSupPr>
                          <m:ctrlPr>
                            <a:rPr lang="en-US" altLang="ja-JP" i="1">
                              <a:solidFill>
                                <a:prstClr val="black"/>
                              </a:solidFill>
                              <a:latin typeface="Cambria Math" panose="02040503050406030204" pitchFamily="18" charset="0"/>
                            </a:rPr>
                          </m:ctrlPr>
                        </m:sSupPr>
                        <m:e>
                          <m:r>
                            <a:rPr lang="en-US" altLang="ja-JP" i="1">
                              <a:solidFill>
                                <a:prstClr val="black"/>
                              </a:solidFill>
                              <a:latin typeface="Cambria Math" panose="02040503050406030204" pitchFamily="18" charset="0"/>
                            </a:rPr>
                            <m:t>𝛿</m:t>
                          </m:r>
                        </m:e>
                        <m:sup>
                          <m:r>
                            <a:rPr lang="en-US" altLang="ja-JP" i="1">
                              <a:solidFill>
                                <a:prstClr val="black"/>
                              </a:solidFill>
                              <a:latin typeface="Cambria Math" panose="02040503050406030204" pitchFamily="18" charset="0"/>
                            </a:rPr>
                            <m:t>2</m:t>
                          </m:r>
                        </m:sup>
                      </m:sSup>
                      <m:r>
                        <a:rPr lang="en-US" altLang="ja-JP" i="1">
                          <a:solidFill>
                            <a:prstClr val="black"/>
                          </a:solidFill>
                          <a:latin typeface="Cambria Math" panose="02040503050406030204" pitchFamily="18" charset="0"/>
                        </a:rPr>
                        <m:t>(</m:t>
                      </m:r>
                      <m:sSub>
                        <m:sSubPr>
                          <m:ctrlPr>
                            <a:rPr lang="en-US" altLang="ja-JP" i="1">
                              <a:solidFill>
                                <a:prstClr val="black"/>
                              </a:solidFill>
                              <a:latin typeface="Cambria Math" panose="02040503050406030204" pitchFamily="18" charset="0"/>
                            </a:rPr>
                          </m:ctrlPr>
                        </m:sSubPr>
                        <m:e>
                          <m:r>
                            <a:rPr lang="en-US" altLang="ja-JP" b="1" i="1">
                              <a:solidFill>
                                <a:prstClr val="black"/>
                              </a:solidFill>
                              <a:latin typeface="Cambria Math" panose="02040503050406030204" pitchFamily="18" charset="0"/>
                            </a:rPr>
                            <m:t>𝒃</m:t>
                          </m:r>
                        </m:e>
                        <m:sub>
                          <m:r>
                            <a:rPr lang="en-US" altLang="ja-JP" i="1">
                              <a:solidFill>
                                <a:prstClr val="black"/>
                              </a:solidFill>
                              <a:latin typeface="Cambria Math" panose="02040503050406030204" pitchFamily="18" charset="0"/>
                            </a:rPr>
                            <m:t>𝑐</m:t>
                          </m:r>
                        </m:sub>
                      </m:sSub>
                      <m:r>
                        <a:rPr lang="en-US" altLang="ja-JP" i="1">
                          <a:solidFill>
                            <a:prstClr val="black"/>
                          </a:solidFill>
                          <a:latin typeface="Cambria Math" panose="02040503050406030204" pitchFamily="18" charset="0"/>
                        </a:rPr>
                        <m:t>)</m:t>
                      </m:r>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𝜎</m:t>
                          </m:r>
                        </m:e>
                        <m:sub>
                          <m:r>
                            <m:rPr>
                              <m:sty m:val="p"/>
                            </m:rPr>
                            <a:rPr lang="en-US" altLang="ja-JP">
                              <a:solidFill>
                                <a:prstClr val="black"/>
                              </a:solidFill>
                              <a:latin typeface="Cambria Math" panose="02040503050406030204" pitchFamily="18" charset="0"/>
                            </a:rPr>
                            <m:t>R</m:t>
                          </m:r>
                        </m:sub>
                      </m:sSub>
                      <m:d>
                        <m:dPr>
                          <m:ctrlPr>
                            <a:rPr lang="en-US" altLang="ja-JP" i="1">
                              <a:solidFill>
                                <a:prstClr val="black"/>
                              </a:solidFill>
                              <a:latin typeface="Cambria Math" panose="02040503050406030204" pitchFamily="18" charset="0"/>
                            </a:rPr>
                          </m:ctrlPr>
                        </m:dPr>
                        <m:e>
                          <m:r>
                            <a:rPr lang="en-US" altLang="ja-JP" i="1">
                              <a:solidFill>
                                <a:prstClr val="black"/>
                              </a:solidFill>
                              <a:latin typeface="Cambria Math" panose="02040503050406030204" pitchFamily="18" charset="0"/>
                            </a:rPr>
                            <m:t>𝑐</m:t>
                          </m:r>
                        </m:e>
                      </m:d>
                    </m:oMath>
                  </m:oMathPara>
                </a14:m>
                <a:endParaRPr lang="ja-JP" altLang="en-US" dirty="0">
                  <a:solidFill>
                    <a:prstClr val="black"/>
                  </a:solidFill>
                </a:endParaRPr>
              </a:p>
            </p:txBody>
          </p:sp>
        </mc:Choice>
        <mc:Fallback xmlns="">
          <p:sp>
            <p:nvSpPr>
              <p:cNvPr id="11" name="正方形/長方形 10"/>
              <p:cNvSpPr>
                <a:spLocks noRot="1" noChangeAspect="1" noMove="1" noResize="1" noEditPoints="1" noAdjustHandles="1" noChangeArrowheads="1" noChangeShapeType="1" noTextEdit="1"/>
              </p:cNvSpPr>
              <p:nvPr/>
            </p:nvSpPr>
            <p:spPr>
              <a:xfrm>
                <a:off x="5724128" y="2669903"/>
                <a:ext cx="3042243" cy="369332"/>
              </a:xfrm>
              <a:prstGeom prst="rect">
                <a:avLst/>
              </a:prstGeom>
              <a:blipFill rotWithShape="0">
                <a:blip r:embed="rId10"/>
                <a:stretch>
                  <a:fillRect b="-11475"/>
                </a:stretch>
              </a:blipFill>
            </p:spPr>
            <p:txBody>
              <a:bodyPr/>
              <a:lstStyle/>
              <a:p>
                <a:r>
                  <a:rPr lang="ja-JP" altLang="en-US">
                    <a:noFill/>
                  </a:rPr>
                  <a:t> </a:t>
                </a:r>
              </a:p>
            </p:txBody>
          </p:sp>
        </mc:Fallback>
      </mc:AlternateContent>
      <p:sp>
        <p:nvSpPr>
          <p:cNvPr id="12" name="左中かっこ 11"/>
          <p:cNvSpPr/>
          <p:nvPr/>
        </p:nvSpPr>
        <p:spPr>
          <a:xfrm>
            <a:off x="5598019" y="2369131"/>
            <a:ext cx="126109" cy="616682"/>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sp>
        <p:nvSpPr>
          <p:cNvPr id="14" name="正方形/長方形 13"/>
          <p:cNvSpPr/>
          <p:nvPr/>
        </p:nvSpPr>
        <p:spPr>
          <a:xfrm>
            <a:off x="3394709" y="3840140"/>
            <a:ext cx="1460328" cy="1718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pic>
        <p:nvPicPr>
          <p:cNvPr id="16" name="図 15"/>
          <p:cNvPicPr>
            <a:picLocks noChangeAspect="1"/>
          </p:cNvPicPr>
          <p:nvPr/>
        </p:nvPicPr>
        <p:blipFill>
          <a:blip r:embed="rId11"/>
          <a:stretch>
            <a:fillRect/>
          </a:stretch>
        </p:blipFill>
        <p:spPr>
          <a:xfrm>
            <a:off x="5297054" y="2972409"/>
            <a:ext cx="3757804" cy="3074195"/>
          </a:xfrm>
          <a:prstGeom prst="rect">
            <a:avLst/>
          </a:prstGeom>
        </p:spPr>
      </p:pic>
      <mc:AlternateContent xmlns:mc="http://schemas.openxmlformats.org/markup-compatibility/2006" xmlns:a14="http://schemas.microsoft.com/office/drawing/2010/main">
        <mc:Choice Requires="a14">
          <p:sp>
            <p:nvSpPr>
              <p:cNvPr id="84" name="角丸四角形 83"/>
              <p:cNvSpPr/>
              <p:nvPr/>
            </p:nvSpPr>
            <p:spPr>
              <a:xfrm>
                <a:off x="1806689" y="6165435"/>
                <a:ext cx="5457293" cy="501001"/>
              </a:xfrm>
              <a:prstGeom prst="roundRect">
                <a:avLst>
                  <a:gd name="adj" fmla="val 10475"/>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14:m>
                  <m:oMath xmlns:m="http://schemas.openxmlformats.org/officeDocument/2006/math">
                    <m:d>
                      <m:dPr>
                        <m:begChr m:val="⟨"/>
                        <m:endChr m:val="⟩"/>
                        <m:ctrlPr>
                          <a:rPr lang="en-US" altLang="ja-JP" sz="2400" i="1">
                            <a:solidFill>
                              <a:prstClr val="black"/>
                            </a:solidFill>
                            <a:latin typeface="Cambria Math" panose="02040503050406030204" pitchFamily="18" charset="0"/>
                          </a:rPr>
                        </m:ctrlPr>
                      </m:dPr>
                      <m:e>
                        <m:sSup>
                          <m:sSupPr>
                            <m:ctrlPr>
                              <a:rPr lang="en-US" altLang="ja-JP" sz="2400" i="1">
                                <a:solidFill>
                                  <a:prstClr val="black"/>
                                </a:solidFill>
                                <a:latin typeface="Cambria Math" panose="02040503050406030204" pitchFamily="18" charset="0"/>
                              </a:rPr>
                            </m:ctrlPr>
                          </m:sSupPr>
                          <m:e>
                            <m:r>
                              <a:rPr lang="en-US" altLang="ja-JP" sz="2400" i="1">
                                <a:solidFill>
                                  <a:prstClr val="black"/>
                                </a:solidFill>
                                <a:latin typeface="Cambria Math" panose="02040503050406030204" pitchFamily="18" charset="0"/>
                              </a:rPr>
                              <m:t>𝑟</m:t>
                            </m:r>
                          </m:e>
                          <m:sup>
                            <m:r>
                              <a:rPr lang="en-US" altLang="ja-JP" sz="2400" i="1">
                                <a:solidFill>
                                  <a:prstClr val="black"/>
                                </a:solidFill>
                                <a:latin typeface="Cambria Math" panose="02040503050406030204" pitchFamily="18" charset="0"/>
                              </a:rPr>
                              <m:t>−2</m:t>
                            </m:r>
                          </m:sup>
                        </m:sSup>
                      </m:e>
                    </m:d>
                  </m:oMath>
                </a14:m>
                <a:r>
                  <a:rPr lang="ja-JP" altLang="en-US" sz="2400" dirty="0">
                    <a:solidFill>
                      <a:prstClr val="black"/>
                    </a:solidFill>
                  </a:rPr>
                  <a:t> </a:t>
                </a:r>
                <a:r>
                  <a:rPr lang="en-US" altLang="ja-JP" sz="2400" dirty="0" smtClean="0">
                    <a:solidFill>
                      <a:prstClr val="black"/>
                    </a:solidFill>
                  </a:rPr>
                  <a:t>is more essential than </a:t>
                </a:r>
                <a:r>
                  <a:rPr lang="ja-JP" altLang="en-US" sz="2400" dirty="0" smtClean="0">
                    <a:solidFill>
                      <a:prstClr val="black"/>
                    </a:solidFill>
                  </a:rPr>
                  <a:t> </a:t>
                </a:r>
                <a14:m>
                  <m:oMath xmlns:m="http://schemas.openxmlformats.org/officeDocument/2006/math">
                    <m:d>
                      <m:dPr>
                        <m:begChr m:val="⟨"/>
                        <m:endChr m:val="⟩"/>
                        <m:ctrlPr>
                          <a:rPr lang="en-US" altLang="ja-JP" sz="2400" i="1">
                            <a:solidFill>
                              <a:prstClr val="black"/>
                            </a:solidFill>
                            <a:latin typeface="Cambria Math" panose="02040503050406030204" pitchFamily="18" charset="0"/>
                          </a:rPr>
                        </m:ctrlPr>
                      </m:dPr>
                      <m:e>
                        <m:sSup>
                          <m:sSupPr>
                            <m:ctrlPr>
                              <a:rPr lang="en-US" altLang="ja-JP" sz="2400" i="1">
                                <a:solidFill>
                                  <a:prstClr val="black"/>
                                </a:solidFill>
                                <a:latin typeface="Cambria Math" panose="02040503050406030204" pitchFamily="18" charset="0"/>
                              </a:rPr>
                            </m:ctrlPr>
                          </m:sSupPr>
                          <m:e>
                            <m:r>
                              <a:rPr lang="en-US" altLang="ja-JP" sz="2400" i="1">
                                <a:solidFill>
                                  <a:prstClr val="black"/>
                                </a:solidFill>
                                <a:latin typeface="Cambria Math" panose="02040503050406030204" pitchFamily="18" charset="0"/>
                              </a:rPr>
                              <m:t>𝑟</m:t>
                            </m:r>
                          </m:e>
                          <m:sup>
                            <m:r>
                              <a:rPr lang="en-US" altLang="ja-JP" sz="2400" i="1">
                                <a:solidFill>
                                  <a:prstClr val="black"/>
                                </a:solidFill>
                                <a:latin typeface="Cambria Math" panose="02040503050406030204" pitchFamily="18" charset="0"/>
                              </a:rPr>
                              <m:t>2</m:t>
                            </m:r>
                          </m:sup>
                        </m:sSup>
                      </m:e>
                    </m:d>
                  </m:oMath>
                </a14:m>
                <a:r>
                  <a:rPr lang="en-US" altLang="ja-JP" sz="2400" dirty="0" smtClean="0">
                    <a:solidFill>
                      <a:prstClr val="black"/>
                    </a:solidFill>
                  </a:rPr>
                  <a:t>.</a:t>
                </a:r>
                <a:endParaRPr lang="ja-JP" altLang="en-US" sz="2400" dirty="0">
                  <a:solidFill>
                    <a:prstClr val="black"/>
                  </a:solidFill>
                </a:endParaRPr>
              </a:p>
            </p:txBody>
          </p:sp>
        </mc:Choice>
        <mc:Fallback xmlns="">
          <p:sp>
            <p:nvSpPr>
              <p:cNvPr id="84" name="角丸四角形 83"/>
              <p:cNvSpPr>
                <a:spLocks noRot="1" noChangeAspect="1" noMove="1" noResize="1" noEditPoints="1" noAdjustHandles="1" noChangeArrowheads="1" noChangeShapeType="1" noTextEdit="1"/>
              </p:cNvSpPr>
              <p:nvPr/>
            </p:nvSpPr>
            <p:spPr>
              <a:xfrm>
                <a:off x="1806689" y="6165435"/>
                <a:ext cx="5457293" cy="501001"/>
              </a:xfrm>
              <a:prstGeom prst="roundRect">
                <a:avLst>
                  <a:gd name="adj" fmla="val 10475"/>
                </a:avLst>
              </a:prstGeom>
              <a:blipFill rotWithShape="0">
                <a:blip r:embed="rId12"/>
                <a:stretch>
                  <a:fillRect t="-4819" b="-22892"/>
                </a:stretch>
              </a:blipFill>
              <a:ln>
                <a:noFill/>
              </a:ln>
              <a:effectLst/>
            </p:spPr>
            <p:txBody>
              <a:bodyPr/>
              <a:lstStyle/>
              <a:p>
                <a:r>
                  <a:rPr lang="ja-JP" altLang="en-US">
                    <a:noFill/>
                  </a:rPr>
                  <a:t> </a:t>
                </a:r>
              </a:p>
            </p:txBody>
          </p:sp>
        </mc:Fallback>
      </mc:AlternateContent>
      <p:sp>
        <p:nvSpPr>
          <p:cNvPr id="17" name="角丸四角形 16"/>
          <p:cNvSpPr/>
          <p:nvPr/>
        </p:nvSpPr>
        <p:spPr>
          <a:xfrm>
            <a:off x="429460" y="4676441"/>
            <a:ext cx="4540485" cy="383261"/>
          </a:xfrm>
          <a:prstGeom prst="round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mc:AlternateContent xmlns:mc="http://schemas.openxmlformats.org/markup-compatibility/2006" xmlns:a14="http://schemas.microsoft.com/office/drawing/2010/main">
        <mc:Choice Requires="a14">
          <p:sp>
            <p:nvSpPr>
              <p:cNvPr id="2" name="正方形/長方形 1"/>
              <p:cNvSpPr/>
              <p:nvPr/>
            </p:nvSpPr>
            <p:spPr>
              <a:xfrm>
                <a:off x="683568" y="5687126"/>
                <a:ext cx="4373377" cy="461665"/>
              </a:xfrm>
              <a:prstGeom prst="rect">
                <a:avLst/>
              </a:prstGeom>
            </p:spPr>
            <p:txBody>
              <a:bodyPr wrap="none">
                <a:spAutoFit/>
              </a:bodyPr>
              <a:lstStyle/>
              <a:p>
                <a:r>
                  <a:rPr lang="en-US" altLang="ja-JP" sz="2400" dirty="0" smtClean="0">
                    <a:solidFill>
                      <a:prstClr val="black"/>
                    </a:solidFill>
                  </a:rPr>
                  <a:t>As for </a:t>
                </a:r>
                <a14:m>
                  <m:oMath xmlns:m="http://schemas.openxmlformats.org/officeDocument/2006/math">
                    <m:r>
                      <a:rPr lang="en-US" altLang="ja-JP" sz="2400" i="1">
                        <a:solidFill>
                          <a:prstClr val="black"/>
                        </a:solidFill>
                        <a:latin typeface="Cambria Math" panose="02040503050406030204" pitchFamily="18" charset="0"/>
                      </a:rPr>
                      <m:t>ℋ</m:t>
                    </m:r>
                  </m:oMath>
                </a14:m>
                <a:r>
                  <a:rPr lang="en-US" altLang="ja-JP" sz="2400" dirty="0">
                    <a:solidFill>
                      <a:prstClr val="black"/>
                    </a:solidFill>
                  </a:rPr>
                  <a:t> </a:t>
                </a:r>
                <a:r>
                  <a:rPr lang="en-US" altLang="ja-JP" sz="2400" dirty="0" smtClean="0">
                    <a:solidFill>
                      <a:prstClr val="black"/>
                    </a:solidFill>
                  </a:rPr>
                  <a:t>in the vicinity of </a:t>
                </a:r>
                <a14:m>
                  <m:oMath xmlns:m="http://schemas.openxmlformats.org/officeDocument/2006/math">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𝑆</m:t>
                        </m:r>
                      </m:e>
                      <m:sub>
                        <m:r>
                          <a:rPr lang="en-US" altLang="ja-JP" sz="2400" i="1">
                            <a:solidFill>
                              <a:prstClr val="black"/>
                            </a:solidFill>
                            <a:latin typeface="Cambria Math" panose="02040503050406030204" pitchFamily="18" charset="0"/>
                          </a:rPr>
                          <m:t>𝑛</m:t>
                        </m:r>
                      </m:sub>
                    </m:sSub>
                    <m:r>
                      <a:rPr lang="en-US" altLang="ja-JP" sz="2400" b="0" i="1" smtClean="0">
                        <a:solidFill>
                          <a:prstClr val="black"/>
                        </a:solidFill>
                        <a:latin typeface="Cambria Math" panose="02040503050406030204" pitchFamily="18" charset="0"/>
                      </a:rPr>
                      <m:t>=</m:t>
                    </m:r>
                    <m:r>
                      <a:rPr lang="en-US" altLang="ja-JP" sz="2400" i="1">
                        <a:solidFill>
                          <a:prstClr val="black"/>
                        </a:solidFill>
                        <a:latin typeface="Cambria Math" panose="02040503050406030204" pitchFamily="18" charset="0"/>
                      </a:rPr>
                      <m:t>0</m:t>
                    </m:r>
                  </m:oMath>
                </a14:m>
                <a:r>
                  <a:rPr lang="en-US" altLang="ja-JP" sz="2400" dirty="0" smtClean="0"/>
                  <a:t>,</a:t>
                </a:r>
                <a:endParaRPr lang="ja-JP" altLang="en-US" sz="2400" dirty="0"/>
              </a:p>
            </p:txBody>
          </p:sp>
        </mc:Choice>
        <mc:Fallback xmlns="">
          <p:sp>
            <p:nvSpPr>
              <p:cNvPr id="2" name="正方形/長方形 1"/>
              <p:cNvSpPr>
                <a:spLocks noRot="1" noChangeAspect="1" noMove="1" noResize="1" noEditPoints="1" noAdjustHandles="1" noChangeArrowheads="1" noChangeShapeType="1" noTextEdit="1"/>
              </p:cNvSpPr>
              <p:nvPr/>
            </p:nvSpPr>
            <p:spPr>
              <a:xfrm>
                <a:off x="683568" y="5687126"/>
                <a:ext cx="4373377" cy="461665"/>
              </a:xfrm>
              <a:prstGeom prst="rect">
                <a:avLst/>
              </a:prstGeom>
              <a:blipFill rotWithShape="0">
                <a:blip r:embed="rId13"/>
                <a:stretch>
                  <a:fillRect l="-2089" t="-10526" r="-1114" b="-28947"/>
                </a:stretch>
              </a:blipFill>
            </p:spPr>
            <p:txBody>
              <a:bodyPr/>
              <a:lstStyle/>
              <a:p>
                <a:r>
                  <a:rPr lang="ja-JP" altLang="en-US">
                    <a:noFill/>
                  </a:rPr>
                  <a:t> </a:t>
                </a:r>
              </a:p>
            </p:txBody>
          </p:sp>
        </mc:Fallback>
      </mc:AlternateContent>
      <p:sp>
        <p:nvSpPr>
          <p:cNvPr id="19" name="テキスト ボックス 18"/>
          <p:cNvSpPr txBox="1"/>
          <p:nvPr/>
        </p:nvSpPr>
        <p:spPr>
          <a:xfrm>
            <a:off x="-2100953" y="4131899"/>
            <a:ext cx="856325" cy="830997"/>
          </a:xfrm>
          <a:prstGeom prst="rect">
            <a:avLst/>
          </a:prstGeom>
          <a:noFill/>
        </p:spPr>
        <p:txBody>
          <a:bodyPr wrap="none" rtlCol="0">
            <a:spAutoFit/>
          </a:bodyPr>
          <a:lstStyle/>
          <a:p>
            <a:r>
              <a:rPr lang="en-US" altLang="ja-JP" sz="2400" dirty="0" smtClean="0"/>
              <a:t>1’20”</a:t>
            </a:r>
          </a:p>
          <a:p>
            <a:r>
              <a:rPr lang="en-US" altLang="ja-JP" sz="2400" dirty="0" smtClean="0"/>
              <a:t>8’30”</a:t>
            </a:r>
            <a:endParaRPr lang="en-US" altLang="ja-JP" sz="2400" dirty="0"/>
          </a:p>
        </p:txBody>
      </p:sp>
    </p:spTree>
    <p:extLst>
      <p:ext uri="{BB962C8B-B14F-4D97-AF65-F5344CB8AC3E}">
        <p14:creationId xmlns:p14="http://schemas.microsoft.com/office/powerpoint/2010/main" val="132433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randombar(horizontal)">
                                      <p:cBhvr>
                                        <p:cTn id="19" dur="500"/>
                                        <p:tgtEl>
                                          <p:spTgt spid="84"/>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randombar(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4" grpId="0" animBg="1"/>
      <p:bldP spid="17" grpId="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252271" y="40899"/>
            <a:ext cx="2367508" cy="769441"/>
          </a:xfrm>
          <a:prstGeom prst="rect">
            <a:avLst/>
          </a:prstGeom>
          <a:noFill/>
        </p:spPr>
        <p:txBody>
          <a:bodyPr wrap="none" rtlCol="0">
            <a:spAutoFit/>
          </a:bodyPr>
          <a:lstStyle/>
          <a:p>
            <a:r>
              <a:rPr lang="en-US" altLang="ja-JP" sz="4400" dirty="0" smtClean="0">
                <a:solidFill>
                  <a:prstClr val="white"/>
                </a:solidFill>
              </a:rPr>
              <a:t>Summary</a:t>
            </a:r>
            <a:endParaRPr lang="en-US" altLang="ja-JP" sz="4400" baseline="-25000" dirty="0">
              <a:solidFill>
                <a:prstClr val="white"/>
              </a:solidFill>
            </a:endParaRPr>
          </a:p>
        </p:txBody>
      </p:sp>
      <mc:AlternateContent xmlns:mc="http://schemas.openxmlformats.org/markup-compatibility/2006" xmlns:a14="http://schemas.microsoft.com/office/drawing/2010/main">
        <mc:Choice Requires="a14">
          <p:sp>
            <p:nvSpPr>
              <p:cNvPr id="4" name="テキスト ボックス 3"/>
              <p:cNvSpPr txBox="1"/>
              <p:nvPr/>
            </p:nvSpPr>
            <p:spPr>
              <a:xfrm>
                <a:off x="1547665" y="980728"/>
                <a:ext cx="6048672" cy="1200329"/>
              </a:xfrm>
              <a:prstGeom prst="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altLang="ja-JP" sz="2400" dirty="0" smtClean="0">
                    <a:solidFill>
                      <a:schemeClr val="tx1"/>
                    </a:solidFill>
                  </a:rPr>
                  <a:t>We have proposed a measurable parameter </a:t>
                </a:r>
                <a14:m>
                  <m:oMath xmlns:m="http://schemas.openxmlformats.org/officeDocument/2006/math">
                    <m:r>
                      <a:rPr lang="en-US" altLang="ja-JP" sz="2400" i="1">
                        <a:solidFill>
                          <a:prstClr val="black"/>
                        </a:solidFill>
                        <a:latin typeface="Cambria Math" panose="02040503050406030204" pitchFamily="18" charset="0"/>
                      </a:rPr>
                      <m:t>ℋ</m:t>
                    </m:r>
                  </m:oMath>
                </a14:m>
                <a:r>
                  <a:rPr lang="en-US" altLang="ja-JP" sz="2400" dirty="0" smtClean="0">
                    <a:solidFill>
                      <a:schemeClr val="tx1"/>
                    </a:solidFill>
                  </a:rPr>
                  <a:t> quantifying the halo nature of one-neutron halo nuclei and investigate the properties.</a:t>
                </a:r>
                <a:endParaRPr lang="ja-JP" altLang="en-US" sz="2400" dirty="0">
                  <a:solidFill>
                    <a:schemeClr val="tx1"/>
                  </a:solidFill>
                </a:endParaRPr>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1547665" y="980728"/>
                <a:ext cx="6048672" cy="1200329"/>
              </a:xfrm>
              <a:prstGeom prst="rect">
                <a:avLst/>
              </a:prstGeom>
              <a:blipFill rotWithShape="0">
                <a:blip r:embed="rId3"/>
                <a:stretch>
                  <a:fillRect l="-703" t="-2985" b="-9453"/>
                </a:stretch>
              </a:blipFill>
              <a:ln>
                <a:solidFill>
                  <a:schemeClr val="accent2"/>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正方形/長方形 6"/>
              <p:cNvSpPr/>
              <p:nvPr/>
            </p:nvSpPr>
            <p:spPr>
              <a:xfrm>
                <a:off x="1403648" y="4551511"/>
                <a:ext cx="6264696" cy="461665"/>
              </a:xfrm>
              <a:prstGeom prst="rect">
                <a:avLst/>
              </a:prstGeom>
            </p:spPr>
            <p:txBody>
              <a:bodyPr wrap="square">
                <a:spAutoFit/>
              </a:bodyPr>
              <a:lstStyle/>
              <a:p>
                <a:pPr marL="342900" indent="-342900">
                  <a:buClr>
                    <a:srgbClr val="C00000"/>
                  </a:buClr>
                  <a:buFont typeface="Wingdings" panose="05000000000000000000" pitchFamily="2" charset="2"/>
                  <a:buChar char="l"/>
                </a:pPr>
                <a14:m>
                  <m:oMath xmlns:m="http://schemas.openxmlformats.org/officeDocument/2006/math">
                    <m:d>
                      <m:dPr>
                        <m:begChr m:val="⟨"/>
                        <m:endChr m:val="⟩"/>
                        <m:ctrlPr>
                          <a:rPr lang="en-US" altLang="ja-JP" sz="2400" i="1" smtClean="0">
                            <a:solidFill>
                              <a:prstClr val="black"/>
                            </a:solidFill>
                            <a:latin typeface="Cambria Math" panose="02040503050406030204" pitchFamily="18" charset="0"/>
                          </a:rPr>
                        </m:ctrlPr>
                      </m:dPr>
                      <m:e>
                        <m:sSup>
                          <m:sSupPr>
                            <m:ctrlPr>
                              <a:rPr lang="en-US" altLang="ja-JP" sz="2400" i="1">
                                <a:solidFill>
                                  <a:prstClr val="black"/>
                                </a:solidFill>
                                <a:latin typeface="Cambria Math" panose="02040503050406030204" pitchFamily="18" charset="0"/>
                              </a:rPr>
                            </m:ctrlPr>
                          </m:sSupPr>
                          <m:e>
                            <m:r>
                              <a:rPr lang="en-US" altLang="ja-JP" sz="2400" i="1">
                                <a:solidFill>
                                  <a:prstClr val="black"/>
                                </a:solidFill>
                                <a:latin typeface="Cambria Math" panose="02040503050406030204" pitchFamily="18" charset="0"/>
                              </a:rPr>
                              <m:t>𝑟</m:t>
                            </m:r>
                          </m:e>
                          <m:sup>
                            <m:r>
                              <a:rPr lang="en-US" altLang="ja-JP" sz="2400" i="1">
                                <a:solidFill>
                                  <a:prstClr val="black"/>
                                </a:solidFill>
                                <a:latin typeface="Cambria Math" panose="02040503050406030204" pitchFamily="18" charset="0"/>
                              </a:rPr>
                              <m:t>−2</m:t>
                            </m:r>
                          </m:sup>
                        </m:sSup>
                      </m:e>
                    </m:d>
                  </m:oMath>
                </a14:m>
                <a:r>
                  <a:rPr lang="ja-JP" altLang="en-US" sz="2400" dirty="0">
                    <a:solidFill>
                      <a:prstClr val="black"/>
                    </a:solidFill>
                  </a:rPr>
                  <a:t> </a:t>
                </a:r>
                <a:r>
                  <a:rPr lang="en-US" altLang="ja-JP" sz="2400" dirty="0" smtClean="0">
                    <a:solidFill>
                      <a:prstClr val="black"/>
                    </a:solidFill>
                  </a:rPr>
                  <a:t>is essential instead of </a:t>
                </a:r>
                <a14:m>
                  <m:oMath xmlns:m="http://schemas.openxmlformats.org/officeDocument/2006/math">
                    <m:d>
                      <m:dPr>
                        <m:begChr m:val="⟨"/>
                        <m:endChr m:val="⟩"/>
                        <m:ctrlPr>
                          <a:rPr lang="en-US" altLang="ja-JP" sz="2400" i="1">
                            <a:solidFill>
                              <a:prstClr val="black"/>
                            </a:solidFill>
                            <a:latin typeface="Cambria Math" panose="02040503050406030204" pitchFamily="18" charset="0"/>
                          </a:rPr>
                        </m:ctrlPr>
                      </m:dPr>
                      <m:e>
                        <m:sSup>
                          <m:sSupPr>
                            <m:ctrlPr>
                              <a:rPr lang="en-US" altLang="ja-JP" sz="2400" i="1">
                                <a:solidFill>
                                  <a:prstClr val="black"/>
                                </a:solidFill>
                                <a:latin typeface="Cambria Math" panose="02040503050406030204" pitchFamily="18" charset="0"/>
                              </a:rPr>
                            </m:ctrlPr>
                          </m:sSupPr>
                          <m:e>
                            <m:r>
                              <a:rPr lang="en-US" altLang="ja-JP" sz="2400" i="1">
                                <a:solidFill>
                                  <a:prstClr val="black"/>
                                </a:solidFill>
                                <a:latin typeface="Cambria Math" panose="02040503050406030204" pitchFamily="18" charset="0"/>
                              </a:rPr>
                              <m:t>𝑟</m:t>
                            </m:r>
                          </m:e>
                          <m:sup>
                            <m:r>
                              <a:rPr lang="en-US" altLang="ja-JP" sz="2400" i="1">
                                <a:solidFill>
                                  <a:prstClr val="black"/>
                                </a:solidFill>
                                <a:latin typeface="Cambria Math" panose="02040503050406030204" pitchFamily="18" charset="0"/>
                              </a:rPr>
                              <m:t>2</m:t>
                            </m:r>
                          </m:sup>
                        </m:sSup>
                      </m:e>
                    </m:d>
                  </m:oMath>
                </a14:m>
                <a:endParaRPr lang="en-US" altLang="ja-JP" sz="2400" dirty="0" smtClean="0">
                  <a:solidFill>
                    <a:prstClr val="black"/>
                  </a:solidFill>
                </a:endParaRPr>
              </a:p>
            </p:txBody>
          </p:sp>
        </mc:Choice>
        <mc:Fallback xmlns="">
          <p:sp>
            <p:nvSpPr>
              <p:cNvPr id="7" name="正方形/長方形 6"/>
              <p:cNvSpPr>
                <a:spLocks noRot="1" noChangeAspect="1" noMove="1" noResize="1" noEditPoints="1" noAdjustHandles="1" noChangeArrowheads="1" noChangeShapeType="1" noTextEdit="1"/>
              </p:cNvSpPr>
              <p:nvPr/>
            </p:nvSpPr>
            <p:spPr>
              <a:xfrm>
                <a:off x="1403648" y="4551511"/>
                <a:ext cx="6264696" cy="461665"/>
              </a:xfrm>
              <a:prstGeom prst="rect">
                <a:avLst/>
              </a:prstGeom>
              <a:blipFill rotWithShape="0">
                <a:blip r:embed="rId4"/>
                <a:stretch>
                  <a:fillRect l="-1265" t="-10667" b="-30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p:cNvSpPr txBox="1"/>
              <p:nvPr/>
            </p:nvSpPr>
            <p:spPr>
              <a:xfrm>
                <a:off x="5148064" y="2780446"/>
                <a:ext cx="176779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2400" i="1" smtClean="0">
                          <a:solidFill>
                            <a:prstClr val="black"/>
                          </a:solidFill>
                          <a:latin typeface="Cambria Math" panose="02040503050406030204" pitchFamily="18" charset="0"/>
                        </a:rPr>
                        <m:t>(0</m:t>
                      </m:r>
                      <m:r>
                        <a:rPr lang="en-US" altLang="ja-JP" sz="2400" i="1">
                          <a:solidFill>
                            <a:prstClr val="black"/>
                          </a:solidFill>
                          <a:latin typeface="Cambria Math" panose="02040503050406030204" pitchFamily="18" charset="0"/>
                        </a:rPr>
                        <m:t>≤</m:t>
                      </m:r>
                      <m:r>
                        <a:rPr lang="en-US" altLang="ja-JP" sz="2400" i="1">
                          <a:solidFill>
                            <a:prstClr val="black"/>
                          </a:solidFill>
                          <a:latin typeface="Cambria Math" panose="02040503050406030204" pitchFamily="18" charset="0"/>
                        </a:rPr>
                        <m:t>ℋ</m:t>
                      </m:r>
                      <m:r>
                        <a:rPr lang="en-US" altLang="ja-JP" sz="2400" i="1" smtClean="0">
                          <a:solidFill>
                            <a:prstClr val="black"/>
                          </a:solidFill>
                          <a:latin typeface="Cambria Math" panose="02040503050406030204" pitchFamily="18" charset="0"/>
                        </a:rPr>
                        <m:t>≤1)</m:t>
                      </m:r>
                    </m:oMath>
                  </m:oMathPara>
                </a14:m>
                <a:endParaRPr lang="ja-JP" altLang="en-US" sz="2400" dirty="0" smtClean="0">
                  <a:solidFill>
                    <a:prstClr val="black"/>
                  </a:solidFill>
                </a:endParaRPr>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5148064" y="2780446"/>
                <a:ext cx="1767792" cy="369332"/>
              </a:xfrm>
              <a:prstGeom prst="rect">
                <a:avLst/>
              </a:prstGeom>
              <a:blipFill rotWithShape="1">
                <a:blip r:embed="rId5"/>
                <a:stretch>
                  <a:fillRect l="-5517" r="-5862" b="-3442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p:cNvSpPr txBox="1"/>
              <p:nvPr/>
            </p:nvSpPr>
            <p:spPr>
              <a:xfrm>
                <a:off x="1691680" y="2607826"/>
                <a:ext cx="3065455" cy="7822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2400" i="1" smtClean="0">
                          <a:solidFill>
                            <a:prstClr val="black"/>
                          </a:solidFill>
                          <a:latin typeface="Cambria Math" panose="02040503050406030204" pitchFamily="18" charset="0"/>
                        </a:rPr>
                        <m:t>ℋ</m:t>
                      </m:r>
                      <m:r>
                        <a:rPr lang="en-US" altLang="ja-JP" sz="2400" i="1" smtClean="0">
                          <a:solidFill>
                            <a:prstClr val="black"/>
                          </a:solidFill>
                          <a:latin typeface="Cambria Math" panose="02040503050406030204" pitchFamily="18" charset="0"/>
                        </a:rPr>
                        <m:t>≡</m:t>
                      </m:r>
                      <m:f>
                        <m:fPr>
                          <m:ctrlPr>
                            <a:rPr lang="en-US" altLang="ja-JP" sz="2400" i="1" smtClean="0">
                              <a:solidFill>
                                <a:prstClr val="black"/>
                              </a:solidFill>
                              <a:latin typeface="Cambria Math" panose="02040503050406030204" pitchFamily="18" charset="0"/>
                            </a:rPr>
                          </m:ctrlPr>
                        </m:fPr>
                        <m:num>
                          <m:sSub>
                            <m:sSubPr>
                              <m:ctrlPr>
                                <a:rPr lang="en-US" altLang="ja-JP" sz="2400" i="1" smtClean="0">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smtClean="0">
                                  <a:solidFill>
                                    <a:prstClr val="black"/>
                                  </a:solidFill>
                                  <a:latin typeface="Cambria Math" panose="02040503050406030204" pitchFamily="18" charset="0"/>
                                </a:rPr>
                                <m:t>abs</m:t>
                              </m:r>
                            </m:sub>
                          </m:sSub>
                          <m:r>
                            <a:rPr lang="en-US" altLang="ja-JP" sz="2400" i="1">
                              <a:solidFill>
                                <a:prstClr val="black"/>
                              </a:solidFill>
                              <a:latin typeface="Cambria Math" panose="02040503050406030204" pitchFamily="18" charset="0"/>
                            </a:rPr>
                            <m:t>(</m:t>
                          </m:r>
                          <m:r>
                            <a:rPr lang="en-US" altLang="ja-JP" sz="2400" i="1" smtClean="0">
                              <a:solidFill>
                                <a:prstClr val="black"/>
                              </a:solidFill>
                              <a:latin typeface="Cambria Math" panose="02040503050406030204" pitchFamily="18" charset="0"/>
                            </a:rPr>
                            <m:t>𝑎</m:t>
                          </m:r>
                          <m:r>
                            <a:rPr lang="en-US" altLang="ja-JP" sz="2400" i="1">
                              <a:solidFill>
                                <a:prstClr val="black"/>
                              </a:solidFill>
                              <a:latin typeface="Cambria Math" panose="02040503050406030204" pitchFamily="18" charset="0"/>
                            </a:rPr>
                            <m:t>)</m:t>
                          </m:r>
                          <m:r>
                            <a:rPr lang="en-US" altLang="ja-JP" sz="2400" i="1" smtClean="0">
                              <a:solidFill>
                                <a:prstClr val="black"/>
                              </a:solidFill>
                              <a:latin typeface="Cambria Math" panose="02040503050406030204" pitchFamily="18" charset="0"/>
                            </a:rPr>
                            <m:t>−</m:t>
                          </m:r>
                          <m:sSub>
                            <m:sSubPr>
                              <m:ctrlPr>
                                <a:rPr lang="en-US" altLang="ja-JP" sz="2400" i="1" smtClean="0">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𝜎</m:t>
                              </m:r>
                            </m:e>
                            <m:sub>
                              <m:r>
                                <m:rPr>
                                  <m:sty m:val="p"/>
                                </m:rPr>
                                <a:rPr lang="en-US" altLang="ja-JP" sz="2400">
                                  <a:solidFill>
                                    <a:prstClr val="black"/>
                                  </a:solidFill>
                                  <a:latin typeface="Cambria Math" panose="02040503050406030204" pitchFamily="18" charset="0"/>
                                </a:rPr>
                                <m:t>abs</m:t>
                              </m:r>
                            </m:sub>
                          </m:sSub>
                          <m:d>
                            <m:dPr>
                              <m:ctrlPr>
                                <a:rPr lang="en-US" altLang="ja-JP" sz="2400" i="1" smtClean="0">
                                  <a:solidFill>
                                    <a:prstClr val="black"/>
                                  </a:solidFill>
                                  <a:latin typeface="Cambria Math" panose="02040503050406030204" pitchFamily="18" charset="0"/>
                                </a:rPr>
                              </m:ctrlPr>
                            </m:dPr>
                            <m:e>
                              <m:r>
                                <a:rPr lang="en-US" altLang="ja-JP" sz="2400" i="1" smtClean="0">
                                  <a:solidFill>
                                    <a:prstClr val="black"/>
                                  </a:solidFill>
                                  <a:latin typeface="Cambria Math" panose="02040503050406030204" pitchFamily="18" charset="0"/>
                                </a:rPr>
                                <m:t>𝑐</m:t>
                              </m:r>
                            </m:e>
                          </m:d>
                        </m:num>
                        <m:den>
                          <m:sSub>
                            <m:sSubPr>
                              <m:ctrlPr>
                                <a:rPr lang="en-US" altLang="ja-JP" sz="2400" i="1" smtClean="0">
                                  <a:solidFill>
                                    <a:prstClr val="black"/>
                                  </a:solidFill>
                                  <a:latin typeface="Cambria Math" panose="02040503050406030204" pitchFamily="18" charset="0"/>
                                </a:rPr>
                              </m:ctrlPr>
                            </m:sSubPr>
                            <m:e>
                              <m:r>
                                <a:rPr lang="en-US" altLang="ja-JP" sz="2400" i="1" smtClean="0">
                                  <a:solidFill>
                                    <a:prstClr val="black"/>
                                  </a:solidFill>
                                  <a:latin typeface="Cambria Math" panose="02040503050406030204" pitchFamily="18" charset="0"/>
                                </a:rPr>
                                <m:t>𝜎</m:t>
                              </m:r>
                            </m:e>
                            <m:sub>
                              <m:r>
                                <m:rPr>
                                  <m:sty m:val="p"/>
                                </m:rPr>
                                <a:rPr lang="en-US" altLang="ja-JP" sz="2400" smtClean="0">
                                  <a:solidFill>
                                    <a:prstClr val="black"/>
                                  </a:solidFill>
                                  <a:latin typeface="Cambria Math" panose="02040503050406030204" pitchFamily="18" charset="0"/>
                                </a:rPr>
                                <m:t>abs</m:t>
                              </m:r>
                            </m:sub>
                          </m:sSub>
                          <m:r>
                            <a:rPr lang="en-US" altLang="ja-JP" sz="2400" i="1" smtClean="0">
                              <a:solidFill>
                                <a:prstClr val="black"/>
                              </a:solidFill>
                              <a:latin typeface="Cambria Math" panose="02040503050406030204" pitchFamily="18" charset="0"/>
                            </a:rPr>
                            <m:t>(</m:t>
                          </m:r>
                          <m:r>
                            <a:rPr lang="en-US" altLang="ja-JP" sz="2400" i="1" smtClean="0">
                              <a:solidFill>
                                <a:prstClr val="black"/>
                              </a:solidFill>
                              <a:latin typeface="Cambria Math" panose="02040503050406030204" pitchFamily="18" charset="0"/>
                            </a:rPr>
                            <m:t>𝑛</m:t>
                          </m:r>
                          <m:r>
                            <a:rPr lang="en-US" altLang="ja-JP" sz="2400" i="1" smtClean="0">
                              <a:solidFill>
                                <a:prstClr val="black"/>
                              </a:solidFill>
                              <a:latin typeface="Cambria Math" panose="02040503050406030204" pitchFamily="18" charset="0"/>
                            </a:rPr>
                            <m:t>)</m:t>
                          </m:r>
                        </m:den>
                      </m:f>
                    </m:oMath>
                  </m:oMathPara>
                </a14:m>
                <a:endParaRPr lang="ja-JP" altLang="en-US" sz="2400" dirty="0">
                  <a:solidFill>
                    <a:prstClr val="black"/>
                  </a:solidFill>
                </a:endParaRPr>
              </a:p>
            </p:txBody>
          </p:sp>
        </mc:Choice>
        <mc:Fallback xmlns="">
          <p:sp>
            <p:nvSpPr>
              <p:cNvPr id="11" name="テキスト ボックス 10"/>
              <p:cNvSpPr txBox="1">
                <a:spLocks noRot="1" noChangeAspect="1" noMove="1" noResize="1" noEditPoints="1" noAdjustHandles="1" noChangeArrowheads="1" noChangeShapeType="1" noTextEdit="1"/>
              </p:cNvSpPr>
              <p:nvPr/>
            </p:nvSpPr>
            <p:spPr>
              <a:xfrm>
                <a:off x="1691680" y="2607826"/>
                <a:ext cx="3065455" cy="782265"/>
              </a:xfrm>
              <a:prstGeom prst="rect">
                <a:avLst/>
              </a:prstGeom>
              <a:blipFill rotWithShape="1">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正方形/長方形 11"/>
              <p:cNvSpPr/>
              <p:nvPr/>
            </p:nvSpPr>
            <p:spPr>
              <a:xfrm>
                <a:off x="1403648" y="4047455"/>
                <a:ext cx="5967720" cy="461665"/>
              </a:xfrm>
              <a:prstGeom prst="rect">
                <a:avLst/>
              </a:prstGeom>
            </p:spPr>
            <p:txBody>
              <a:bodyPr wrap="square">
                <a:spAutoFit/>
              </a:bodyPr>
              <a:lstStyle/>
              <a:p>
                <a:pPr marL="342900" indent="-342900">
                  <a:buClr>
                    <a:srgbClr val="C00000"/>
                  </a:buClr>
                  <a:buFont typeface="Wingdings" panose="05000000000000000000" pitchFamily="2" charset="2"/>
                  <a:buChar char="l"/>
                </a:pPr>
                <a:r>
                  <a:rPr lang="en-US" altLang="ja-JP" sz="2400" dirty="0" smtClean="0">
                    <a:solidFill>
                      <a:prstClr val="black"/>
                    </a:solidFill>
                  </a:rPr>
                  <a:t>the angular momentum is separated by </a:t>
                </a:r>
                <a14:m>
                  <m:oMath xmlns:m="http://schemas.openxmlformats.org/officeDocument/2006/math">
                    <m:r>
                      <a:rPr lang="en-US" altLang="ja-JP" sz="2400" i="1" smtClean="0">
                        <a:solidFill>
                          <a:prstClr val="black"/>
                        </a:solidFill>
                        <a:latin typeface="Cambria Math" panose="02040503050406030204" pitchFamily="18" charset="0"/>
                      </a:rPr>
                      <m:t>ℋ</m:t>
                    </m:r>
                  </m:oMath>
                </a14:m>
                <a:endParaRPr lang="en-US" altLang="ja-JP" sz="2400" dirty="0">
                  <a:solidFill>
                    <a:prstClr val="black"/>
                  </a:solidFill>
                </a:endParaRPr>
              </a:p>
            </p:txBody>
          </p:sp>
        </mc:Choice>
        <mc:Fallback xmlns="">
          <p:sp>
            <p:nvSpPr>
              <p:cNvPr id="12" name="正方形/長方形 11"/>
              <p:cNvSpPr>
                <a:spLocks noRot="1" noChangeAspect="1" noMove="1" noResize="1" noEditPoints="1" noAdjustHandles="1" noChangeArrowheads="1" noChangeShapeType="1" noTextEdit="1"/>
              </p:cNvSpPr>
              <p:nvPr/>
            </p:nvSpPr>
            <p:spPr>
              <a:xfrm>
                <a:off x="1403648" y="4047455"/>
                <a:ext cx="5967720" cy="461665"/>
              </a:xfrm>
              <a:prstGeom prst="rect">
                <a:avLst/>
              </a:prstGeom>
              <a:blipFill rotWithShape="0">
                <a:blip r:embed="rId7"/>
                <a:stretch>
                  <a:fillRect l="-1328" t="-10526" b="-2894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4" name="角丸四角形 13"/>
              <p:cNvSpPr/>
              <p:nvPr/>
            </p:nvSpPr>
            <p:spPr>
              <a:xfrm>
                <a:off x="1259633" y="5216709"/>
                <a:ext cx="6480720" cy="1380643"/>
              </a:xfrm>
              <a:prstGeom prst="roundRect">
                <a:avLst>
                  <a:gd name="adj" fmla="val 10475"/>
                </a:avLst>
              </a:prstGeom>
              <a:solidFill>
                <a:schemeClr val="accent2">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rtlCol="0" anchor="ctr"/>
              <a:lstStyle/>
              <a:p>
                <a:r>
                  <a:rPr lang="en-US" altLang="ja-JP" sz="2400" dirty="0" smtClean="0">
                    <a:solidFill>
                      <a:prstClr val="black"/>
                    </a:solidFill>
                    <a:latin typeface="+mj-lt"/>
                  </a:rPr>
                  <a:t>We can obtain a useful indicator quantifying the halo nature by measuring </a:t>
                </a:r>
                <a14:m>
                  <m:oMath xmlns:m="http://schemas.openxmlformats.org/officeDocument/2006/math">
                    <m:sSub>
                      <m:sSubPr>
                        <m:ctrlPr>
                          <a:rPr lang="en-US" altLang="ja-JP" sz="2400" i="1" smtClean="0">
                            <a:solidFill>
                              <a:prstClr val="black"/>
                            </a:solidFill>
                            <a:latin typeface="Cambria Math" panose="02040503050406030204" pitchFamily="18" charset="0"/>
                          </a:rPr>
                        </m:ctrlPr>
                      </m:sSubPr>
                      <m:e>
                        <m:r>
                          <a:rPr lang="en-US" altLang="ja-JP" sz="2400" i="1">
                            <a:solidFill>
                              <a:prstClr val="black"/>
                            </a:solidFill>
                            <a:latin typeface="Cambria Math"/>
                          </a:rPr>
                          <m:t>𝜎</m:t>
                        </m:r>
                      </m:e>
                      <m:sub>
                        <m:r>
                          <m:rPr>
                            <m:sty m:val="p"/>
                          </m:rPr>
                          <a:rPr lang="en-US" altLang="ja-JP" sz="2400" smtClean="0">
                            <a:solidFill>
                              <a:prstClr val="black"/>
                            </a:solidFill>
                            <a:latin typeface="Cambria Math"/>
                          </a:rPr>
                          <m:t>R</m:t>
                        </m:r>
                      </m:sub>
                    </m:sSub>
                    <m:d>
                      <m:dPr>
                        <m:ctrlPr>
                          <a:rPr lang="en-US" altLang="ja-JP" sz="2400" i="1">
                            <a:solidFill>
                              <a:prstClr val="black"/>
                            </a:solidFill>
                            <a:latin typeface="Cambria Math" panose="02040503050406030204" pitchFamily="18" charset="0"/>
                          </a:rPr>
                        </m:ctrlPr>
                      </m:dPr>
                      <m:e>
                        <m:r>
                          <a:rPr lang="en-US" altLang="ja-JP" sz="2400" i="1">
                            <a:solidFill>
                              <a:prstClr val="black"/>
                            </a:solidFill>
                            <a:latin typeface="Cambria Math"/>
                          </a:rPr>
                          <m:t>𝑎</m:t>
                        </m:r>
                      </m:e>
                    </m:d>
                    <m:r>
                      <a:rPr lang="en-US" altLang="ja-JP" sz="2400" smtClean="0">
                        <a:solidFill>
                          <a:prstClr val="black"/>
                        </a:solidFill>
                        <a:latin typeface="Cambria Math"/>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a:rPr>
                          <m:t>𝜎</m:t>
                        </m:r>
                      </m:e>
                      <m:sub>
                        <m:r>
                          <m:rPr>
                            <m:sty m:val="p"/>
                          </m:rPr>
                          <a:rPr lang="en-US" altLang="ja-JP" sz="2400" smtClean="0">
                            <a:solidFill>
                              <a:prstClr val="black"/>
                            </a:solidFill>
                            <a:latin typeface="Cambria Math"/>
                          </a:rPr>
                          <m:t>R</m:t>
                        </m:r>
                      </m:sub>
                    </m:sSub>
                    <m:r>
                      <a:rPr lang="en-US" altLang="ja-JP" sz="2400" i="1">
                        <a:solidFill>
                          <a:prstClr val="black"/>
                        </a:solidFill>
                        <a:latin typeface="Cambria Math"/>
                      </a:rPr>
                      <m:t>(</m:t>
                    </m:r>
                    <m:r>
                      <a:rPr lang="en-US" altLang="ja-JP" sz="2400" i="1" smtClean="0">
                        <a:solidFill>
                          <a:prstClr val="black"/>
                        </a:solidFill>
                        <a:latin typeface="Cambria Math"/>
                      </a:rPr>
                      <m:t>𝑐</m:t>
                    </m:r>
                    <m:r>
                      <a:rPr lang="en-US" altLang="ja-JP" sz="2400" i="1">
                        <a:solidFill>
                          <a:prstClr val="black"/>
                        </a:solidFill>
                        <a:latin typeface="Cambria Math"/>
                      </a:rPr>
                      <m:t>)</m:t>
                    </m:r>
                    <m:r>
                      <a:rPr lang="en-US" altLang="ja-JP" sz="2400">
                        <a:solidFill>
                          <a:prstClr val="black"/>
                        </a:solidFill>
                        <a:latin typeface="Cambria Math"/>
                      </a:rPr>
                      <m:t>,</m:t>
                    </m:r>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a:rPr>
                          <m:t>𝜎</m:t>
                        </m:r>
                      </m:e>
                      <m:sub>
                        <m:r>
                          <m:rPr>
                            <m:sty m:val="p"/>
                          </m:rPr>
                          <a:rPr lang="en-US" altLang="ja-JP" sz="2400">
                            <a:solidFill>
                              <a:prstClr val="black"/>
                            </a:solidFill>
                            <a:latin typeface="Cambria Math"/>
                          </a:rPr>
                          <m:t>R</m:t>
                        </m:r>
                      </m:sub>
                    </m:sSub>
                    <m:r>
                      <a:rPr lang="en-US" altLang="ja-JP" sz="2400" i="1">
                        <a:solidFill>
                          <a:prstClr val="black"/>
                        </a:solidFill>
                        <a:latin typeface="Cambria Math"/>
                      </a:rPr>
                      <m:t>(</m:t>
                    </m:r>
                    <m:r>
                      <a:rPr lang="en-US" altLang="ja-JP" sz="2400" b="0" i="1" smtClean="0">
                        <a:solidFill>
                          <a:prstClr val="black"/>
                        </a:solidFill>
                        <a:latin typeface="Cambria Math"/>
                      </a:rPr>
                      <m:t>𝑛</m:t>
                    </m:r>
                    <m:r>
                      <a:rPr lang="en-US" altLang="ja-JP" sz="2400" i="1">
                        <a:solidFill>
                          <a:prstClr val="black"/>
                        </a:solidFill>
                        <a:latin typeface="Cambria Math"/>
                      </a:rPr>
                      <m:t>)</m:t>
                    </m:r>
                  </m:oMath>
                </a14:m>
                <a:r>
                  <a:rPr lang="ja-JP" altLang="en-US" sz="2400" dirty="0" smtClean="0">
                    <a:solidFill>
                      <a:prstClr val="black"/>
                    </a:solidFill>
                    <a:latin typeface="+mj-lt"/>
                  </a:rPr>
                  <a:t> </a:t>
                </a:r>
                <a:r>
                  <a:rPr lang="en-US" altLang="ja-JP" sz="2400" dirty="0" smtClean="0">
                    <a:solidFill>
                      <a:prstClr val="black"/>
                    </a:solidFill>
                    <a:latin typeface="+mj-lt"/>
                  </a:rPr>
                  <a:t>at the same incident energy.</a:t>
                </a:r>
                <a:endParaRPr lang="ja-JP" altLang="en-US" sz="2400" dirty="0">
                  <a:solidFill>
                    <a:prstClr val="black"/>
                  </a:solidFill>
                  <a:latin typeface="+mj-lt"/>
                </a:endParaRPr>
              </a:p>
            </p:txBody>
          </p:sp>
        </mc:Choice>
        <mc:Fallback xmlns="">
          <p:sp>
            <p:nvSpPr>
              <p:cNvPr id="14" name="角丸四角形 13"/>
              <p:cNvSpPr>
                <a:spLocks noRot="1" noChangeAspect="1" noMove="1" noResize="1" noEditPoints="1" noAdjustHandles="1" noChangeArrowheads="1" noChangeShapeType="1" noTextEdit="1"/>
              </p:cNvSpPr>
              <p:nvPr/>
            </p:nvSpPr>
            <p:spPr>
              <a:xfrm>
                <a:off x="1259633" y="5216709"/>
                <a:ext cx="6480720" cy="1380643"/>
              </a:xfrm>
              <a:prstGeom prst="roundRect">
                <a:avLst>
                  <a:gd name="adj" fmla="val 10475"/>
                </a:avLst>
              </a:prstGeom>
              <a:blipFill rotWithShape="0">
                <a:blip r:embed="rId8"/>
                <a:stretch>
                  <a:fillRect l="-847" b="-3540"/>
                </a:stretch>
              </a:blipFill>
              <a:ln>
                <a:noFill/>
              </a:ln>
              <a:effectLst/>
            </p:spPr>
            <p:txBody>
              <a:bodyPr/>
              <a:lstStyle/>
              <a:p>
                <a:r>
                  <a:rPr lang="ja-JP" altLang="en-US">
                    <a:noFill/>
                  </a:rPr>
                  <a:t> </a:t>
                </a:r>
              </a:p>
            </p:txBody>
          </p:sp>
        </mc:Fallback>
      </mc:AlternateContent>
      <p:sp>
        <p:nvSpPr>
          <p:cNvPr id="10" name="正方形/長方形 9"/>
          <p:cNvSpPr/>
          <p:nvPr/>
        </p:nvSpPr>
        <p:spPr>
          <a:xfrm>
            <a:off x="1514744" y="2211039"/>
            <a:ext cx="6305637" cy="338554"/>
          </a:xfrm>
          <a:prstGeom prst="rect">
            <a:avLst/>
          </a:prstGeom>
        </p:spPr>
        <p:txBody>
          <a:bodyPr wrap="none">
            <a:spAutoFit/>
          </a:bodyPr>
          <a:lstStyle/>
          <a:p>
            <a:r>
              <a:rPr lang="en-US" altLang="ja-JP" sz="1600" i="1" dirty="0" smtClean="0">
                <a:solidFill>
                  <a:srgbClr val="0000FF"/>
                </a:solidFill>
                <a:latin typeface="Times New Roman" pitchFamily="18" charset="0"/>
                <a:cs typeface="Times New Roman" pitchFamily="18" charset="0"/>
              </a:rPr>
              <a:t>M. </a:t>
            </a:r>
            <a:r>
              <a:rPr lang="en-US" altLang="ja-JP" sz="1600" i="1" dirty="0" err="1" smtClean="0">
                <a:solidFill>
                  <a:srgbClr val="0000FF"/>
                </a:solidFill>
                <a:latin typeface="Times New Roman" pitchFamily="18" charset="0"/>
                <a:cs typeface="Times New Roman" pitchFamily="18" charset="0"/>
              </a:rPr>
              <a:t>Yahiro</a:t>
            </a:r>
            <a:r>
              <a:rPr lang="en-US" altLang="ja-JP" sz="1600" i="1" dirty="0" smtClean="0">
                <a:solidFill>
                  <a:srgbClr val="0000FF"/>
                </a:solidFill>
                <a:latin typeface="Times New Roman" pitchFamily="18" charset="0"/>
                <a:cs typeface="Times New Roman" pitchFamily="18" charset="0"/>
              </a:rPr>
              <a:t>, SW, M. </a:t>
            </a:r>
            <a:r>
              <a:rPr lang="en-US" altLang="ja-JP" sz="1600" i="1" dirty="0" err="1" smtClean="0">
                <a:solidFill>
                  <a:srgbClr val="0000FF"/>
                </a:solidFill>
                <a:latin typeface="Times New Roman" pitchFamily="18" charset="0"/>
                <a:cs typeface="Times New Roman" pitchFamily="18" charset="0"/>
              </a:rPr>
              <a:t>Toyokawa</a:t>
            </a:r>
            <a:r>
              <a:rPr lang="en-US" altLang="ja-JP" sz="1600" i="1" dirty="0" smtClean="0">
                <a:solidFill>
                  <a:srgbClr val="0000FF"/>
                </a:solidFill>
                <a:latin typeface="Times New Roman" pitchFamily="18" charset="0"/>
                <a:cs typeface="Times New Roman" pitchFamily="18" charset="0"/>
              </a:rPr>
              <a:t>, T. Matsumoto et al., PRC93, 064609 (2016).</a:t>
            </a:r>
            <a:endParaRPr lang="ja-JP" altLang="en-US" sz="1600" i="1" dirty="0">
              <a:solidFill>
                <a:srgbClr val="0000FF"/>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2" name="正方形/長方形 1"/>
              <p:cNvSpPr/>
              <p:nvPr/>
            </p:nvSpPr>
            <p:spPr>
              <a:xfrm>
                <a:off x="899592" y="3632643"/>
                <a:ext cx="3218445" cy="461665"/>
              </a:xfrm>
              <a:prstGeom prst="rect">
                <a:avLst/>
              </a:prstGeom>
            </p:spPr>
            <p:txBody>
              <a:bodyPr wrap="none">
                <a:spAutoFit/>
              </a:bodyPr>
              <a:lstStyle/>
              <a:p>
                <a:r>
                  <a:rPr lang="en-US" altLang="ja-JP" sz="2400" dirty="0" smtClean="0">
                    <a:solidFill>
                      <a:prstClr val="black"/>
                    </a:solidFill>
                  </a:rPr>
                  <a:t>In </a:t>
                </a:r>
                <a:r>
                  <a:rPr lang="en-US" altLang="ja-JP" sz="2400" dirty="0">
                    <a:solidFill>
                      <a:prstClr val="black"/>
                    </a:solidFill>
                  </a:rPr>
                  <a:t>the vicinity of </a:t>
                </a:r>
                <a14:m>
                  <m:oMath xmlns:m="http://schemas.openxmlformats.org/officeDocument/2006/math">
                    <m:sSub>
                      <m:sSubPr>
                        <m:ctrlPr>
                          <a:rPr lang="en-US" altLang="ja-JP" sz="2400" i="1">
                            <a:solidFill>
                              <a:prstClr val="black"/>
                            </a:solidFill>
                            <a:latin typeface="Cambria Math" panose="02040503050406030204" pitchFamily="18" charset="0"/>
                          </a:rPr>
                        </m:ctrlPr>
                      </m:sSubPr>
                      <m:e>
                        <m:r>
                          <a:rPr lang="en-US" altLang="ja-JP" sz="2400" i="1">
                            <a:solidFill>
                              <a:prstClr val="black"/>
                            </a:solidFill>
                            <a:latin typeface="Cambria Math" panose="02040503050406030204" pitchFamily="18" charset="0"/>
                          </a:rPr>
                          <m:t>𝑆</m:t>
                        </m:r>
                      </m:e>
                      <m:sub>
                        <m:r>
                          <a:rPr lang="en-US" altLang="ja-JP" sz="2400" i="1">
                            <a:solidFill>
                              <a:prstClr val="black"/>
                            </a:solidFill>
                            <a:latin typeface="Cambria Math" panose="02040503050406030204" pitchFamily="18" charset="0"/>
                          </a:rPr>
                          <m:t>𝑛</m:t>
                        </m:r>
                      </m:sub>
                    </m:sSub>
                    <m:r>
                      <a:rPr lang="en-US" altLang="ja-JP" sz="2400" i="1">
                        <a:solidFill>
                          <a:prstClr val="black"/>
                        </a:solidFill>
                        <a:latin typeface="Cambria Math" panose="02040503050406030204" pitchFamily="18" charset="0"/>
                      </a:rPr>
                      <m:t>=0</m:t>
                    </m:r>
                  </m:oMath>
                </a14:m>
                <a:r>
                  <a:rPr lang="en-US" altLang="ja-JP" sz="2400" dirty="0" smtClean="0"/>
                  <a:t>,</a:t>
                </a:r>
                <a:endParaRPr lang="ja-JP" altLang="en-US" sz="2400" dirty="0"/>
              </a:p>
            </p:txBody>
          </p:sp>
        </mc:Choice>
        <mc:Fallback xmlns="">
          <p:sp>
            <p:nvSpPr>
              <p:cNvPr id="2" name="正方形/長方形 1"/>
              <p:cNvSpPr>
                <a:spLocks noRot="1" noChangeAspect="1" noMove="1" noResize="1" noEditPoints="1" noAdjustHandles="1" noChangeArrowheads="1" noChangeShapeType="1" noTextEdit="1"/>
              </p:cNvSpPr>
              <p:nvPr/>
            </p:nvSpPr>
            <p:spPr>
              <a:xfrm>
                <a:off x="899592" y="3632643"/>
                <a:ext cx="3218445" cy="461665"/>
              </a:xfrm>
              <a:prstGeom prst="rect">
                <a:avLst/>
              </a:prstGeom>
              <a:blipFill rotWithShape="0">
                <a:blip r:embed="rId9"/>
                <a:stretch>
                  <a:fillRect l="-3030" t="-10526" r="-1705" b="-28947"/>
                </a:stretch>
              </a:blipFill>
            </p:spPr>
            <p:txBody>
              <a:bodyPr/>
              <a:lstStyle/>
              <a:p>
                <a:r>
                  <a:rPr lang="ja-JP" altLang="en-US">
                    <a:noFill/>
                  </a:rPr>
                  <a:t> </a:t>
                </a:r>
              </a:p>
            </p:txBody>
          </p:sp>
        </mc:Fallback>
      </mc:AlternateContent>
      <p:sp>
        <p:nvSpPr>
          <p:cNvPr id="13" name="テキスト ボックス 12"/>
          <p:cNvSpPr txBox="1"/>
          <p:nvPr/>
        </p:nvSpPr>
        <p:spPr>
          <a:xfrm>
            <a:off x="-2100953" y="4131899"/>
            <a:ext cx="856325" cy="830997"/>
          </a:xfrm>
          <a:prstGeom prst="rect">
            <a:avLst/>
          </a:prstGeom>
          <a:noFill/>
        </p:spPr>
        <p:txBody>
          <a:bodyPr wrap="none" rtlCol="0">
            <a:spAutoFit/>
          </a:bodyPr>
          <a:lstStyle/>
          <a:p>
            <a:r>
              <a:rPr lang="en-US" altLang="ja-JP" sz="2400" dirty="0" smtClean="0"/>
              <a:t>0’50”</a:t>
            </a:r>
          </a:p>
          <a:p>
            <a:r>
              <a:rPr lang="en-US" altLang="ja-JP" sz="2400" dirty="0" smtClean="0"/>
              <a:t>9’20”</a:t>
            </a:r>
            <a:endParaRPr lang="en-US" altLang="ja-JP" sz="2400" dirty="0"/>
          </a:p>
        </p:txBody>
      </p:sp>
    </p:spTree>
    <p:extLst>
      <p:ext uri="{BB962C8B-B14F-4D97-AF65-F5344CB8AC3E}">
        <p14:creationId xmlns:p14="http://schemas.microsoft.com/office/powerpoint/2010/main" val="319524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2|38.3|19.9|39.6|23"/>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sz="2400" dirty="0" smtClean="0"/>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25816</TotalTime>
  <Words>2255</Words>
  <Application>Microsoft Office PowerPoint</Application>
  <PresentationFormat>画面に合わせる (4:3)</PresentationFormat>
  <Paragraphs>270</Paragraphs>
  <Slides>14</Slides>
  <Notes>14</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14</vt:i4>
      </vt:variant>
    </vt:vector>
  </HeadingPairs>
  <TitlesOfParts>
    <vt:vector size="22" baseType="lpstr">
      <vt:lpstr>ＭＳ Ｐゴシック</vt:lpstr>
      <vt:lpstr>ＭＳ ゴシック</vt:lpstr>
      <vt:lpstr>Arial</vt:lpstr>
      <vt:lpstr>Calibri</vt:lpstr>
      <vt:lpstr>Cambria Math</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watanabe</dc:creator>
  <cp:lastModifiedBy>渡邉慎</cp:lastModifiedBy>
  <cp:revision>1130</cp:revision>
  <cp:lastPrinted>2014-06-28T18:34:36Z</cp:lastPrinted>
  <dcterms:created xsi:type="dcterms:W3CDTF">2012-12-04T04:30:03Z</dcterms:created>
  <dcterms:modified xsi:type="dcterms:W3CDTF">2016-07-11T06:05:58Z</dcterms:modified>
</cp:coreProperties>
</file>