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9" r:id="rId4"/>
  </p:sldMasterIdLst>
  <p:notesMasterIdLst>
    <p:notesMasterId r:id="rId30"/>
  </p:notesMasterIdLst>
  <p:handoutMasterIdLst>
    <p:handoutMasterId r:id="rId31"/>
  </p:handoutMasterIdLst>
  <p:sldIdLst>
    <p:sldId id="270" r:id="rId5"/>
    <p:sldId id="497" r:id="rId6"/>
    <p:sldId id="498" r:id="rId7"/>
    <p:sldId id="501" r:id="rId8"/>
    <p:sldId id="502" r:id="rId9"/>
    <p:sldId id="503" r:id="rId10"/>
    <p:sldId id="506" r:id="rId11"/>
    <p:sldId id="508" r:id="rId12"/>
    <p:sldId id="509" r:id="rId13"/>
    <p:sldId id="512" r:id="rId14"/>
    <p:sldId id="515" r:id="rId15"/>
    <p:sldId id="516" r:id="rId16"/>
    <p:sldId id="518" r:id="rId17"/>
    <p:sldId id="537" r:id="rId18"/>
    <p:sldId id="524" r:id="rId19"/>
    <p:sldId id="529" r:id="rId20"/>
    <p:sldId id="531" r:id="rId21"/>
    <p:sldId id="532" r:id="rId22"/>
    <p:sldId id="520" r:id="rId23"/>
    <p:sldId id="521" r:id="rId24"/>
    <p:sldId id="522" r:id="rId25"/>
    <p:sldId id="523" r:id="rId26"/>
    <p:sldId id="534" r:id="rId27"/>
    <p:sldId id="535" r:id="rId28"/>
    <p:sldId id="536" r:id="rId29"/>
  </p:sldIdLst>
  <p:sldSz cx="9144000" cy="6858000" type="screen4x3"/>
  <p:notesSz cx="6997700" cy="9271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9" userDrawn="1">
          <p15:clr>
            <a:srgbClr val="A4A3A4"/>
          </p15:clr>
        </p15:guide>
        <p15:guide id="2" pos="22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C8F"/>
    <a:srgbClr val="064308"/>
    <a:srgbClr val="CC0000"/>
    <a:srgbClr val="FFAE1A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Objects="1">
      <p:cViewPr varScale="1">
        <p:scale>
          <a:sx n="110" d="100"/>
          <a:sy n="110" d="100"/>
        </p:scale>
        <p:origin x="7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3" d="100"/>
          <a:sy n="83" d="100"/>
        </p:scale>
        <p:origin x="-2916" y="-96"/>
      </p:cViewPr>
      <p:guideLst>
        <p:guide orient="horz" pos="2919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571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58165478-8271-4537-9DBA-6DB278E2C8C0}" type="datetime1">
              <a:rPr lang="en-US"/>
              <a:pPr>
                <a:defRPr/>
              </a:pPr>
              <a:t>7/8/2016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00" tIns="46200" rIns="92400" bIns="462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65"/>
            <a:ext cx="5598160" cy="4171233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74EB2CD8-9047-43A5-BEAD-229CAC8C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65" charset="-128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6408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850" kern="120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</a:t>
            </a:r>
            <a:r>
              <a:rPr lang="en-US" sz="850" kern="1200" baseline="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Michigan </a:t>
            </a:r>
          </a:p>
          <a:p>
            <a:pPr algn="ctr"/>
            <a:r>
              <a:rPr lang="en-US" sz="850" kern="1200" baseline="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 State University. </a:t>
            </a:r>
            <a:r>
              <a:rPr lang="en-US" sz="850" kern="120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Michigan State University designs and establishes FRIB as a DOE Office of Science National User Facility in support of the mission of the Office of Nuclear Physics.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011412" y="415238"/>
            <a:ext cx="2743200" cy="2099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82" t="8897" r="10389" b="17117"/>
          <a:stretch/>
        </p:blipFill>
        <p:spPr>
          <a:xfrm>
            <a:off x="2997519" y="974969"/>
            <a:ext cx="1614093" cy="18158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37" y="974969"/>
            <a:ext cx="1193627" cy="15245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6725"/>
            <a:ext cx="9144000" cy="731276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32575"/>
            <a:ext cx="9143999" cy="725425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1" y="6371254"/>
            <a:ext cx="762000" cy="3646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 smtClean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91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6285"/>
            <a:ext cx="9144000" cy="731715"/>
          </a:xfrm>
          <a:prstGeom prst="rect">
            <a:avLst/>
          </a:prstGeom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, Slide </a:t>
            </a:r>
            <a:fld id="{D30A2C6D-39BC-4576-856C-8743CF76C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4007" r:id="rId3"/>
    <p:sldLayoutId id="2147483992" r:id="rId4"/>
    <p:sldLayoutId id="2147483993" r:id="rId5"/>
    <p:sldLayoutId id="2147483994" r:id="rId6"/>
    <p:sldLayoutId id="2147483995" r:id="rId7"/>
    <p:sldLayoutId id="2147483996" r:id="rId8"/>
  </p:sldLayoutIdLst>
  <p:hf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5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5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9.xml"/><Relationship Id="rId7" Type="http://schemas.openxmlformats.org/officeDocument/2006/relationships/image" Target="../media/image2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6.xml"/><Relationship Id="rId7" Type="http://schemas.openxmlformats.org/officeDocument/2006/relationships/image" Target="../media/image1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50.png"/><Relationship Id="rId4" Type="http://schemas.openxmlformats.org/officeDocument/2006/relationships/tags" Target="../tags/tag17.xml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62200" y="574088"/>
            <a:ext cx="4800600" cy="22249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Subtitle 6"/>
          <p:cNvSpPr>
            <a:spLocks noGrp="1"/>
          </p:cNvSpPr>
          <p:nvPr>
            <p:ph type="subTitle" idx="1"/>
          </p:nvPr>
        </p:nvSpPr>
        <p:spPr>
          <a:xfrm>
            <a:off x="1524000" y="3249344"/>
            <a:ext cx="60960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Terri 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Poxon-Pearson</a:t>
            </a:r>
          </a:p>
          <a:p>
            <a:endParaRPr lang="en-US" sz="900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In collaboration with: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Anu </a:t>
            </a:r>
            <a:r>
              <a:rPr lang="en-US" sz="1800" dirty="0">
                <a:latin typeface="Arial" pitchFamily="34" charset="0"/>
                <a:ea typeface="ＭＳ Ｐゴシック"/>
                <a:cs typeface="ＭＳ Ｐゴシック"/>
              </a:rPr>
              <a:t>Kankainen </a:t>
            </a: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(JYU), </a:t>
            </a: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Phil Woods (</a:t>
            </a:r>
            <a:r>
              <a:rPr lang="en-US" sz="1800" dirty="0" err="1" smtClean="0">
                <a:latin typeface="Arial" pitchFamily="34" charset="0"/>
                <a:ea typeface="ＭＳ Ｐゴシック"/>
                <a:cs typeface="ＭＳ Ｐゴシック"/>
              </a:rPr>
              <a:t>Edin</a:t>
            </a: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.), 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ea typeface="ＭＳ Ｐゴシック"/>
                <a:cs typeface="ＭＳ Ｐゴシック"/>
              </a:rPr>
              <a:t>Alex Brown (NSCL), Filomena Nunes (NSCL)</a:t>
            </a:r>
            <a:endParaRPr lang="en-US" sz="1800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/>
            </a:r>
            <a:b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</a:b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DREB 2016</a:t>
            </a:r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71438" y="2251731"/>
            <a:ext cx="9001124" cy="911935"/>
          </a:xfrm>
        </p:spPr>
        <p:txBody>
          <a:bodyPr/>
          <a:lstStyle/>
          <a:p>
            <a:r>
              <a:rPr lang="en-US" dirty="0" smtClean="0"/>
              <a:t>Study </a:t>
            </a:r>
            <a:r>
              <a:rPr lang="en-US" dirty="0"/>
              <a:t>of the </a:t>
            </a:r>
            <a:r>
              <a:rPr lang="en-US" baseline="30000" dirty="0" smtClean="0"/>
              <a:t>30</a:t>
            </a:r>
            <a:r>
              <a:rPr lang="en-US" dirty="0" smtClean="0"/>
              <a:t>P(d,n)</a:t>
            </a:r>
            <a:r>
              <a:rPr lang="en-US" baseline="30000" dirty="0" smtClean="0"/>
              <a:t>31</a:t>
            </a:r>
            <a:r>
              <a:rPr lang="en-US" dirty="0" smtClean="0"/>
              <a:t>S </a:t>
            </a:r>
            <a:r>
              <a:rPr lang="en-US" dirty="0"/>
              <a:t>Reaction to Probe</a:t>
            </a:r>
            <a:br>
              <a:rPr lang="en-US" dirty="0"/>
            </a:br>
            <a:r>
              <a:rPr lang="en-US" dirty="0"/>
              <a:t>   Astrophysical Resonance </a:t>
            </a:r>
            <a:r>
              <a:rPr lang="en-US" dirty="0" smtClean="0"/>
              <a:t>Strengths</a:t>
            </a:r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438" y="5562600"/>
            <a:ext cx="9001124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83322"/>
            <a:ext cx="6862762" cy="7938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085" y="5969000"/>
            <a:ext cx="2170075" cy="625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19" y="165333"/>
            <a:ext cx="3134162" cy="1905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US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Motivation from Astrophysics and Nuclear Structure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Indirect reactions to probe </a:t>
            </a:r>
            <a:r>
              <a:rPr lang="en-US" baseline="30000" dirty="0"/>
              <a:t>30</a:t>
            </a:r>
            <a:r>
              <a:rPr lang="en-US" dirty="0"/>
              <a:t>P(</a:t>
            </a:r>
            <a:r>
              <a:rPr lang="en-US" dirty="0" err="1"/>
              <a:t>p,γ</a:t>
            </a:r>
            <a:r>
              <a:rPr lang="en-US" dirty="0"/>
              <a:t>)</a:t>
            </a:r>
            <a:r>
              <a:rPr lang="en-US" baseline="30000" dirty="0"/>
              <a:t> </a:t>
            </a:r>
            <a:r>
              <a:rPr lang="en-US" baseline="30000" dirty="0" smtClean="0"/>
              <a:t>31</a:t>
            </a:r>
            <a:r>
              <a:rPr lang="en-US" dirty="0" smtClean="0"/>
              <a:t>S reaction rates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Transfer reaction formalism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Bound state approximation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Recent Results</a:t>
            </a:r>
          </a:p>
        </p:txBody>
      </p:sp>
    </p:spTree>
    <p:extLst>
      <p:ext uri="{BB962C8B-B14F-4D97-AF65-F5344CB8AC3E}">
        <p14:creationId xmlns:p14="http://schemas.microsoft.com/office/powerpoint/2010/main" val="339349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2"/>
          <a:stretch/>
        </p:blipFill>
        <p:spPr>
          <a:xfrm>
            <a:off x="103789" y="983568"/>
            <a:ext cx="4891990" cy="327090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Astrophysical Motivations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" y="5909905"/>
            <a:ext cx="502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from Exploring the Heart of Matter, National Research Council</a:t>
            </a:r>
            <a:endParaRPr lang="en-US" sz="1200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95400"/>
            <a:ext cx="2785567" cy="24964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5300" y="4350805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Rapid proton capture reactions occur in proton rich environments, such as novae outbursts </a:t>
            </a:r>
          </a:p>
          <a:p>
            <a:pPr marL="742950" lvl="2" indent="-285750">
              <a:buFontTx/>
              <a:buChar char="-"/>
            </a:pPr>
            <a:r>
              <a:rPr lang="en-US" baseline="30000" dirty="0" smtClean="0"/>
              <a:t>30</a:t>
            </a:r>
            <a:r>
              <a:rPr lang="en-US" dirty="0" smtClean="0"/>
              <a:t>P(p,</a:t>
            </a:r>
            <a:r>
              <a:rPr lang="el-GR" dirty="0" smtClean="0">
                <a:cs typeface="Arial" panose="020B0604020202020204" pitchFamily="34" charset="0"/>
              </a:rPr>
              <a:t>γ</a:t>
            </a:r>
            <a:r>
              <a:rPr lang="en-US" dirty="0" smtClean="0">
                <a:cs typeface="Arial" panose="020B0604020202020204" pitchFamily="34" charset="0"/>
              </a:rPr>
              <a:t>)</a:t>
            </a:r>
            <a:r>
              <a:rPr lang="en-US" baseline="30000" dirty="0" smtClean="0">
                <a:cs typeface="Arial" panose="020B0604020202020204" pitchFamily="34" charset="0"/>
              </a:rPr>
              <a:t>31</a:t>
            </a:r>
            <a:r>
              <a:rPr lang="en-US" dirty="0" smtClean="0">
                <a:cs typeface="Arial" panose="020B0604020202020204" pitchFamily="34" charset="0"/>
              </a:rPr>
              <a:t>S</a:t>
            </a:r>
            <a:endParaRPr lang="en-US" dirty="0" smtClean="0"/>
          </a:p>
          <a:p>
            <a:pPr marL="285750" lvl="1" indent="-285750">
              <a:buFontTx/>
              <a:buChar char="-"/>
            </a:pPr>
            <a:endParaRPr lang="en-US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495300" y="5251736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Reactions with long </a:t>
            </a:r>
            <a:r>
              <a:rPr lang="el-GR" dirty="0" smtClean="0"/>
              <a:t>β</a:t>
            </a:r>
            <a:r>
              <a:rPr lang="en-US" baseline="30000" dirty="0" smtClean="0"/>
              <a:t>+</a:t>
            </a:r>
            <a:r>
              <a:rPr lang="en-US" dirty="0" smtClean="0"/>
              <a:t> decay half lives serve as bottlenecks in these reaction networks</a:t>
            </a:r>
          </a:p>
          <a:p>
            <a:pPr marL="285750" lvl="1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523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Astrophysical Motivations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30334" y="5704195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Figure and Table from </a:t>
            </a:r>
            <a:r>
              <a:rPr lang="en-US" sz="1200" dirty="0" err="1" smtClean="0"/>
              <a:t>Iliadis</a:t>
            </a:r>
            <a:r>
              <a:rPr lang="en-US" sz="1200" dirty="0" smtClean="0"/>
              <a:t> et al. </a:t>
            </a:r>
            <a:r>
              <a:rPr lang="en-US" sz="1200" dirty="0" err="1" smtClean="0"/>
              <a:t>Astrophys.J.Suppl</a:t>
            </a:r>
            <a:r>
              <a:rPr lang="en-US" sz="1200" dirty="0" smtClean="0"/>
              <a:t>. 142 (2002) 105-138; AIP </a:t>
            </a:r>
            <a:r>
              <a:rPr lang="en-US" sz="1200" dirty="0" err="1" smtClean="0"/>
              <a:t>Conf.Proc</a:t>
            </a:r>
            <a:r>
              <a:rPr lang="en-US" sz="1200" dirty="0" smtClean="0"/>
              <a:t>. 637 (2003) 114-118</a:t>
            </a:r>
            <a:endParaRPr lang="en-US" sz="1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92971"/>
            <a:ext cx="5118872" cy="3510260"/>
          </a:xfrm>
          <a:ln w="38100">
            <a:solidFill>
              <a:srgbClr val="064308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42" y="1178226"/>
            <a:ext cx="3418825" cy="4733234"/>
          </a:xfrm>
          <a:prstGeom prst="rect">
            <a:avLst/>
          </a:prstGeom>
          <a:ln w="38100">
            <a:solidFill>
              <a:srgbClr val="064308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038600" y="116212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Uncertainty in these reaction rates can lead to large discrepancies in isotopic abundances</a:t>
            </a:r>
          </a:p>
        </p:txBody>
      </p:sp>
      <p:sp>
        <p:nvSpPr>
          <p:cNvPr id="10" name="Oval 9"/>
          <p:cNvSpPr/>
          <p:nvPr/>
        </p:nvSpPr>
        <p:spPr>
          <a:xfrm>
            <a:off x="76200" y="4440052"/>
            <a:ext cx="861442" cy="274152"/>
          </a:xfrm>
          <a:prstGeom prst="ellipse">
            <a:avLst/>
          </a:prstGeom>
          <a:noFill/>
          <a:ln w="28575">
            <a:solidFill>
              <a:srgbClr val="4836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0C8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99442" y="4846748"/>
            <a:ext cx="838200" cy="27415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</p:spTree>
    <p:extLst>
      <p:ext uri="{BB962C8B-B14F-4D97-AF65-F5344CB8AC3E}">
        <p14:creationId xmlns:p14="http://schemas.microsoft.com/office/powerpoint/2010/main" val="31849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3" t="6253" r="10621" b="6634"/>
          <a:stretch/>
        </p:blipFill>
        <p:spPr>
          <a:xfrm>
            <a:off x="5613400" y="1175404"/>
            <a:ext cx="3517900" cy="3733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Motivations for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240593" y="1175404"/>
          <a:ext cx="5322714" cy="35069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85118"/>
                <a:gridCol w="734995"/>
                <a:gridCol w="1127314"/>
                <a:gridCol w="1071268"/>
                <a:gridCol w="885118"/>
                <a:gridCol w="618901"/>
              </a:tblGrid>
              <a:tr h="25059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Spin Assignments for Resonances of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30000" dirty="0" smtClean="0"/>
                        <a:t>31</a:t>
                      </a:r>
                      <a:r>
                        <a:rPr lang="en-US" sz="1200" baseline="0" dirty="0" smtClean="0"/>
                        <a:t>S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676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Experimental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Theory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r>
                        <a:rPr lang="en-US" sz="1200" baseline="-25000" dirty="0" smtClean="0"/>
                        <a:t>res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keV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(2J)</a:t>
                      </a:r>
                      <a:r>
                        <a:rPr lang="el-GR" sz="1200" dirty="0" smtClean="0"/>
                        <a:t>π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0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</a:t>
                      </a:r>
                      <a:r>
                        <a:rPr lang="en-US" sz="1200" baseline="-25000" dirty="0" smtClean="0"/>
                        <a:t>res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keV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0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(2J)</a:t>
                      </a:r>
                      <a:r>
                        <a:rPr lang="el-GR" sz="1200" dirty="0" smtClean="0"/>
                        <a:t>π</a:t>
                      </a:r>
                      <a:endParaRPr lang="en-US" sz="1200" dirty="0" smtClean="0"/>
                    </a:p>
                  </a:txBody>
                  <a:tcPr anchor="ctr"/>
                </a:tc>
              </a:tr>
              <a:tr h="490984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Wrede</a:t>
                      </a:r>
                      <a:r>
                        <a:rPr lang="en-US" sz="12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(2014)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Doherty et al </a:t>
                      </a:r>
                    </a:p>
                    <a:p>
                      <a:pPr algn="ctr"/>
                      <a:r>
                        <a:rPr lang="en-US" sz="1200" dirty="0" smtClean="0"/>
                        <a:t>(2012)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Parikh et al. </a:t>
                      </a:r>
                    </a:p>
                    <a:p>
                      <a:pPr algn="ctr"/>
                      <a:r>
                        <a:rPr lang="en-US" sz="1200" dirty="0" smtClean="0"/>
                        <a:t>(2011)</a:t>
                      </a:r>
                      <a:endParaRPr lang="en-US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Brown</a:t>
                      </a:r>
                      <a:endParaRPr lang="en-US" sz="1200" baseline="0" dirty="0" smtClean="0"/>
                    </a:p>
                    <a:p>
                      <a:pPr algn="ctr"/>
                      <a:r>
                        <a:rPr lang="en-US" sz="1200" baseline="0" dirty="0" smtClean="0"/>
                        <a:t>(2014)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6160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7+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5825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5-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6327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3[-]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1+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B0F0"/>
                          </a:solidFill>
                        </a:rPr>
                        <a:t>6327</a:t>
                      </a:r>
                      <a:endParaRPr lang="en-US" sz="1200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B0F0"/>
                          </a:solidFill>
                        </a:rPr>
                        <a:t>3-</a:t>
                      </a:r>
                      <a:endParaRPr lang="en-US" sz="1200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6377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9[-]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9[-]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6313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9-</a:t>
                      </a:r>
                      <a:endParaRPr lang="en-US" sz="1200" dirty="0"/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6542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3[-]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7,9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6757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3-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6583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3,5,7[-]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6792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5-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6636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5,9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9[-]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6682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9-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068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6833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11[-]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6833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11-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657600" y="5698143"/>
            <a:ext cx="5408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Figure and Table from B. Alex Brown, W. A. Richter, and C. </a:t>
            </a:r>
            <a:r>
              <a:rPr lang="en-US" sz="1200" dirty="0" err="1" smtClean="0"/>
              <a:t>Wrede</a:t>
            </a:r>
            <a:r>
              <a:rPr lang="en-US" sz="1200" dirty="0" smtClean="0"/>
              <a:t>, Phys. Rev. C 89, 062801 June, 2014 Erratum: Phys. Rev. C 92, 069901(E) (2015)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381000" y="4602124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Uncertainties in spin assignments for resonances in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Recent shell model calculations show that negative parity states should dominate in Gamow window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</p:spTree>
    <p:extLst>
      <p:ext uri="{BB962C8B-B14F-4D97-AF65-F5344CB8AC3E}">
        <p14:creationId xmlns:p14="http://schemas.microsoft.com/office/powerpoint/2010/main" val="231970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2-Point Star 3"/>
          <p:cNvSpPr/>
          <p:nvPr/>
        </p:nvSpPr>
        <p:spPr>
          <a:xfrm rot="20124598">
            <a:off x="4675486" y="1397653"/>
            <a:ext cx="2495177" cy="1790226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Reaction for </a:t>
            </a:r>
            <a:r>
              <a:rPr lang="en-US" baseline="30000" dirty="0" smtClean="0"/>
              <a:t>30</a:t>
            </a:r>
            <a:r>
              <a:rPr lang="en-US" dirty="0" smtClean="0"/>
              <a:t>P(</a:t>
            </a:r>
            <a:r>
              <a:rPr lang="en-US" dirty="0" err="1" smtClean="0"/>
              <a:t>p,γ</a:t>
            </a:r>
            <a:r>
              <a:rPr lang="en-US" dirty="0" smtClean="0"/>
              <a:t>)</a:t>
            </a:r>
            <a:r>
              <a:rPr lang="en-US" baseline="30000" dirty="0"/>
              <a:t>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084538" y="1738840"/>
            <a:ext cx="454842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71468" y="1823126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185481" y="1801312"/>
            <a:ext cx="457200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474176" y="2187986"/>
            <a:ext cx="13105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7092417" y="2412374"/>
            <a:ext cx="716684" cy="559219"/>
          </a:xfrm>
          <a:custGeom>
            <a:avLst/>
            <a:gdLst>
              <a:gd name="connsiteX0" fmla="*/ 0 w 716684"/>
              <a:gd name="connsiteY0" fmla="*/ 142321 h 559219"/>
              <a:gd name="connsiteX1" fmla="*/ 163454 w 716684"/>
              <a:gd name="connsiteY1" fmla="*/ 3998 h 559219"/>
              <a:gd name="connsiteX2" fmla="*/ 163454 w 716684"/>
              <a:gd name="connsiteY2" fmla="*/ 280644 h 559219"/>
              <a:gd name="connsiteX3" fmla="*/ 364629 w 716684"/>
              <a:gd name="connsiteY3" fmla="*/ 142321 h 559219"/>
              <a:gd name="connsiteX4" fmla="*/ 326908 w 716684"/>
              <a:gd name="connsiteY4" fmla="*/ 381243 h 559219"/>
              <a:gd name="connsiteX5" fmla="*/ 515509 w 716684"/>
              <a:gd name="connsiteY5" fmla="*/ 255494 h 559219"/>
              <a:gd name="connsiteX6" fmla="*/ 490363 w 716684"/>
              <a:gd name="connsiteY6" fmla="*/ 481841 h 559219"/>
              <a:gd name="connsiteX7" fmla="*/ 641243 w 716684"/>
              <a:gd name="connsiteY7" fmla="*/ 469267 h 559219"/>
              <a:gd name="connsiteX8" fmla="*/ 704110 w 716684"/>
              <a:gd name="connsiteY8" fmla="*/ 557290 h 559219"/>
              <a:gd name="connsiteX9" fmla="*/ 716684 w 716684"/>
              <a:gd name="connsiteY9" fmla="*/ 532141 h 5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684" h="559219">
                <a:moveTo>
                  <a:pt x="0" y="142321"/>
                </a:moveTo>
                <a:cubicBezTo>
                  <a:pt x="68106" y="61632"/>
                  <a:pt x="136212" y="-19056"/>
                  <a:pt x="163454" y="3998"/>
                </a:cubicBezTo>
                <a:cubicBezTo>
                  <a:pt x="190696" y="27052"/>
                  <a:pt x="129925" y="257590"/>
                  <a:pt x="163454" y="280644"/>
                </a:cubicBezTo>
                <a:cubicBezTo>
                  <a:pt x="196983" y="303698"/>
                  <a:pt x="337387" y="125555"/>
                  <a:pt x="364629" y="142321"/>
                </a:cubicBezTo>
                <a:cubicBezTo>
                  <a:pt x="391871" y="159087"/>
                  <a:pt x="301761" y="362381"/>
                  <a:pt x="326908" y="381243"/>
                </a:cubicBezTo>
                <a:cubicBezTo>
                  <a:pt x="352055" y="400105"/>
                  <a:pt x="488267" y="238728"/>
                  <a:pt x="515509" y="255494"/>
                </a:cubicBezTo>
                <a:cubicBezTo>
                  <a:pt x="542751" y="272260"/>
                  <a:pt x="469407" y="446212"/>
                  <a:pt x="490363" y="481841"/>
                </a:cubicBezTo>
                <a:cubicBezTo>
                  <a:pt x="511319" y="517470"/>
                  <a:pt x="605619" y="456692"/>
                  <a:pt x="641243" y="469267"/>
                </a:cubicBezTo>
                <a:cubicBezTo>
                  <a:pt x="676867" y="481842"/>
                  <a:pt x="691537" y="546811"/>
                  <a:pt x="704110" y="557290"/>
                </a:cubicBezTo>
                <a:cubicBezTo>
                  <a:pt x="716684" y="567769"/>
                  <a:pt x="716684" y="532141"/>
                  <a:pt x="716684" y="532141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Triangle 39"/>
          <p:cNvSpPr/>
          <p:nvPr/>
        </p:nvSpPr>
        <p:spPr>
          <a:xfrm flipH="1">
            <a:off x="7709904" y="2854504"/>
            <a:ext cx="114300" cy="134673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180060" y="2023550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13" y="3374128"/>
            <a:ext cx="3801405" cy="566698"/>
          </a:xfrm>
          <a:prstGeom prst="rect">
            <a:avLst/>
          </a:prstGeom>
          <a:ln w="38100">
            <a:noFill/>
          </a:ln>
        </p:spPr>
      </p:pic>
      <p:sp>
        <p:nvSpPr>
          <p:cNvPr id="34" name="TextBox 33"/>
          <p:cNvSpPr txBox="1"/>
          <p:nvPr/>
        </p:nvSpPr>
        <p:spPr>
          <a:xfrm>
            <a:off x="207174" y="1043432"/>
            <a:ext cx="874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Reaction rate for proton capture is too low to be measured directly</a:t>
            </a:r>
          </a:p>
        </p:txBody>
      </p:sp>
      <p:pic>
        <p:nvPicPr>
          <p:cNvPr id="35" name="Picture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26" y="3384347"/>
            <a:ext cx="4299078" cy="572637"/>
          </a:xfrm>
          <a:prstGeom prst="rect">
            <a:avLst/>
          </a:prstGeom>
          <a:ln w="38100">
            <a:noFill/>
          </a:ln>
        </p:spPr>
      </p:pic>
      <p:sp>
        <p:nvSpPr>
          <p:cNvPr id="36" name="Rectangle 35"/>
          <p:cNvSpPr/>
          <p:nvPr/>
        </p:nvSpPr>
        <p:spPr>
          <a:xfrm>
            <a:off x="207174" y="3277068"/>
            <a:ext cx="4090884" cy="72141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62163" y="3286231"/>
            <a:ext cx="4491687" cy="78313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45097" y="2274621"/>
            <a:ext cx="47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rial" panose="020B0604020202020204" pitchFamily="34" charset="0"/>
              </a:rPr>
              <a:t>γ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endParaRPr lang="en-US" dirty="0">
              <a:latin typeface="Californian FB" panose="0207040306080B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(</a:t>
                </a:r>
                <a:r>
                  <a:rPr lang="el-GR" sz="2800" dirty="0" smtClean="0"/>
                  <a:t>σ</a:t>
                </a:r>
                <a14:m>
                  <m:oMath xmlns:m="http://schemas.openxmlformats.org/officeDocument/2006/math">
                    <m: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 err="1" smtClean="0"/>
                  <a:t>pb</a:t>
                </a:r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9251" t="-12941" r="-1322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79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32-Point Star 37"/>
          <p:cNvSpPr/>
          <p:nvPr/>
        </p:nvSpPr>
        <p:spPr>
          <a:xfrm rot="20124598">
            <a:off x="4999401" y="4317796"/>
            <a:ext cx="2495177" cy="1790226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Reaction for </a:t>
            </a:r>
            <a:r>
              <a:rPr lang="en-US" baseline="30000" dirty="0" smtClean="0"/>
              <a:t>30</a:t>
            </a:r>
            <a:r>
              <a:rPr lang="en-US" dirty="0" smtClean="0"/>
              <a:t>P(</a:t>
            </a:r>
            <a:r>
              <a:rPr lang="en-US" dirty="0" err="1" smtClean="0"/>
              <a:t>p,γ</a:t>
            </a:r>
            <a:r>
              <a:rPr lang="en-US" dirty="0" smtClean="0"/>
              <a:t>)</a:t>
            </a:r>
            <a:r>
              <a:rPr lang="en-US" baseline="30000" dirty="0"/>
              <a:t>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13" y="3374128"/>
            <a:ext cx="3801405" cy="566698"/>
          </a:xfrm>
          <a:prstGeom prst="rect">
            <a:avLst/>
          </a:prstGeom>
          <a:ln w="38100">
            <a:noFill/>
          </a:ln>
        </p:spPr>
      </p:pic>
      <p:sp>
        <p:nvSpPr>
          <p:cNvPr id="36" name="Rectangle 35"/>
          <p:cNvSpPr/>
          <p:nvPr/>
        </p:nvSpPr>
        <p:spPr>
          <a:xfrm>
            <a:off x="207174" y="3277068"/>
            <a:ext cx="4090884" cy="72141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sp>
        <p:nvSpPr>
          <p:cNvPr id="20" name="Oval 19"/>
          <p:cNvSpPr/>
          <p:nvPr/>
        </p:nvSpPr>
        <p:spPr>
          <a:xfrm>
            <a:off x="1668221" y="4173773"/>
            <a:ext cx="457200" cy="473309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398294" y="4326172"/>
            <a:ext cx="457200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803216" y="5287700"/>
            <a:ext cx="457200" cy="473309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507292" y="4562827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810000" y="5107531"/>
            <a:ext cx="13105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504420" y="4692259"/>
            <a:ext cx="457200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498999" y="4914497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3548" y="5348179"/>
            <a:ext cx="1338884" cy="369332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30</a:t>
            </a:r>
            <a:r>
              <a:rPr lang="en-US" dirty="0" smtClean="0"/>
              <a:t>P(</a:t>
            </a:r>
            <a:r>
              <a:rPr lang="en-US" dirty="0" err="1" smtClean="0"/>
              <a:t>d,n</a:t>
            </a:r>
            <a:r>
              <a:rPr lang="en-US" dirty="0" smtClean="0"/>
              <a:t>)</a:t>
            </a:r>
            <a:r>
              <a:rPr lang="en-US" baseline="30000" dirty="0" smtClean="0"/>
              <a:t> 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2" name="32-Point Star 31"/>
          <p:cNvSpPr/>
          <p:nvPr/>
        </p:nvSpPr>
        <p:spPr>
          <a:xfrm rot="20124598">
            <a:off x="4675486" y="1397653"/>
            <a:ext cx="2495177" cy="1790226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84538" y="1738840"/>
            <a:ext cx="454842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171468" y="1823126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185481" y="1801312"/>
            <a:ext cx="457200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474176" y="2187986"/>
            <a:ext cx="13105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7092417" y="2412374"/>
            <a:ext cx="716684" cy="559219"/>
          </a:xfrm>
          <a:custGeom>
            <a:avLst/>
            <a:gdLst>
              <a:gd name="connsiteX0" fmla="*/ 0 w 716684"/>
              <a:gd name="connsiteY0" fmla="*/ 142321 h 559219"/>
              <a:gd name="connsiteX1" fmla="*/ 163454 w 716684"/>
              <a:gd name="connsiteY1" fmla="*/ 3998 h 559219"/>
              <a:gd name="connsiteX2" fmla="*/ 163454 w 716684"/>
              <a:gd name="connsiteY2" fmla="*/ 280644 h 559219"/>
              <a:gd name="connsiteX3" fmla="*/ 364629 w 716684"/>
              <a:gd name="connsiteY3" fmla="*/ 142321 h 559219"/>
              <a:gd name="connsiteX4" fmla="*/ 326908 w 716684"/>
              <a:gd name="connsiteY4" fmla="*/ 381243 h 559219"/>
              <a:gd name="connsiteX5" fmla="*/ 515509 w 716684"/>
              <a:gd name="connsiteY5" fmla="*/ 255494 h 559219"/>
              <a:gd name="connsiteX6" fmla="*/ 490363 w 716684"/>
              <a:gd name="connsiteY6" fmla="*/ 481841 h 559219"/>
              <a:gd name="connsiteX7" fmla="*/ 641243 w 716684"/>
              <a:gd name="connsiteY7" fmla="*/ 469267 h 559219"/>
              <a:gd name="connsiteX8" fmla="*/ 704110 w 716684"/>
              <a:gd name="connsiteY8" fmla="*/ 557290 h 559219"/>
              <a:gd name="connsiteX9" fmla="*/ 716684 w 716684"/>
              <a:gd name="connsiteY9" fmla="*/ 532141 h 5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684" h="559219">
                <a:moveTo>
                  <a:pt x="0" y="142321"/>
                </a:moveTo>
                <a:cubicBezTo>
                  <a:pt x="68106" y="61632"/>
                  <a:pt x="136212" y="-19056"/>
                  <a:pt x="163454" y="3998"/>
                </a:cubicBezTo>
                <a:cubicBezTo>
                  <a:pt x="190696" y="27052"/>
                  <a:pt x="129925" y="257590"/>
                  <a:pt x="163454" y="280644"/>
                </a:cubicBezTo>
                <a:cubicBezTo>
                  <a:pt x="196983" y="303698"/>
                  <a:pt x="337387" y="125555"/>
                  <a:pt x="364629" y="142321"/>
                </a:cubicBezTo>
                <a:cubicBezTo>
                  <a:pt x="391871" y="159087"/>
                  <a:pt x="301761" y="362381"/>
                  <a:pt x="326908" y="381243"/>
                </a:cubicBezTo>
                <a:cubicBezTo>
                  <a:pt x="352055" y="400105"/>
                  <a:pt x="488267" y="238728"/>
                  <a:pt x="515509" y="255494"/>
                </a:cubicBezTo>
                <a:cubicBezTo>
                  <a:pt x="542751" y="272260"/>
                  <a:pt x="469407" y="446212"/>
                  <a:pt x="490363" y="481841"/>
                </a:cubicBezTo>
                <a:cubicBezTo>
                  <a:pt x="511319" y="517470"/>
                  <a:pt x="605619" y="456692"/>
                  <a:pt x="641243" y="469267"/>
                </a:cubicBezTo>
                <a:cubicBezTo>
                  <a:pt x="676867" y="481842"/>
                  <a:pt x="691537" y="546811"/>
                  <a:pt x="704110" y="557290"/>
                </a:cubicBezTo>
                <a:cubicBezTo>
                  <a:pt x="716684" y="567769"/>
                  <a:pt x="716684" y="532141"/>
                  <a:pt x="716684" y="532141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Triangle 46"/>
          <p:cNvSpPr/>
          <p:nvPr/>
        </p:nvSpPr>
        <p:spPr>
          <a:xfrm flipH="1">
            <a:off x="7709904" y="2854504"/>
            <a:ext cx="114300" cy="134673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180060" y="2023550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445097" y="2274621"/>
            <a:ext cx="47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rial" panose="020B0604020202020204" pitchFamily="34" charset="0"/>
              </a:rPr>
              <a:t>γ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endParaRPr lang="en-US" dirty="0">
              <a:latin typeface="Californian FB" panose="0207040306080B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(</a:t>
                </a:r>
                <a:r>
                  <a:rPr lang="el-GR" sz="2800" dirty="0" smtClean="0"/>
                  <a:t>σ</a:t>
                </a:r>
                <a14:m>
                  <m:oMath xmlns:m="http://schemas.openxmlformats.org/officeDocument/2006/math">
                    <m: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 err="1" smtClean="0"/>
                  <a:t>pb</a:t>
                </a:r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9251" t="-12941" r="-1322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207174" y="1043432"/>
            <a:ext cx="874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Reaction rate for proton capture is too low to be measured directly</a:t>
            </a:r>
          </a:p>
        </p:txBody>
      </p:sp>
      <p:pic>
        <p:nvPicPr>
          <p:cNvPr id="34" name="Picture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26" y="3384347"/>
            <a:ext cx="4299078" cy="572637"/>
          </a:xfrm>
          <a:prstGeom prst="rect">
            <a:avLst/>
          </a:prstGeom>
          <a:ln w="38100">
            <a:noFill/>
          </a:ln>
        </p:spPr>
      </p:pic>
      <p:sp>
        <p:nvSpPr>
          <p:cNvPr id="35" name="Rectangle 34"/>
          <p:cNvSpPr/>
          <p:nvPr/>
        </p:nvSpPr>
        <p:spPr>
          <a:xfrm>
            <a:off x="4462163" y="3286231"/>
            <a:ext cx="4491687" cy="78313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32-Point Star 19"/>
          <p:cNvSpPr/>
          <p:nvPr/>
        </p:nvSpPr>
        <p:spPr>
          <a:xfrm rot="20124598">
            <a:off x="3309168" y="4035918"/>
            <a:ext cx="1876050" cy="1396340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89331"/>
            <a:ext cx="8991600" cy="478624"/>
          </a:xfrm>
        </p:spPr>
        <p:txBody>
          <a:bodyPr/>
          <a:lstStyle/>
          <a:p>
            <a:r>
              <a:rPr lang="en-US" dirty="0" smtClean="0"/>
              <a:t>Experimental Method for </a:t>
            </a:r>
            <a:r>
              <a:rPr lang="en-US" baseline="30000" dirty="0" smtClean="0"/>
              <a:t>30</a:t>
            </a:r>
            <a:r>
              <a:rPr lang="en-US" dirty="0" smtClean="0"/>
              <a:t>P(d,n)</a:t>
            </a:r>
            <a:r>
              <a:rPr lang="en-US" baseline="30000" dirty="0" smtClean="0"/>
              <a:t> 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997544" y="4406005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57883" y="4533790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35152" y="4341070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956104" y="5616882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97544" y="4659130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400489" y="4291685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231982" y="4666740"/>
            <a:ext cx="6247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SetU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665" y="1903557"/>
            <a:ext cx="3111824" cy="1797079"/>
          </a:xfrm>
          <a:prstGeom prst="rect">
            <a:avLst/>
          </a:prstGeom>
          <a:ln w="38100" cmpd="sng">
            <a:solidFill>
              <a:srgbClr val="064308"/>
            </a:solidFill>
          </a:ln>
        </p:spPr>
      </p:pic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710" y="1143964"/>
            <a:ext cx="8690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New experimental method preformed at the NSCL by experimental collaborators from </a:t>
            </a:r>
            <a:r>
              <a:rPr lang="en-US" dirty="0"/>
              <a:t>Edinburgh (Anu </a:t>
            </a:r>
            <a:r>
              <a:rPr lang="en-US" dirty="0" smtClean="0"/>
              <a:t>Kankainen and Phil Woods)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581646" y="4645947"/>
            <a:ext cx="5129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581646" y="4807827"/>
            <a:ext cx="5129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 rot="3609433">
            <a:off x="6809255" y="4057066"/>
            <a:ext cx="965062" cy="1501521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781851" y="4546619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465027" y="4390191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241800" y="5302527"/>
            <a:ext cx="315006" cy="194785"/>
          </a:xfrm>
          <a:custGeom>
            <a:avLst/>
            <a:gdLst>
              <a:gd name="connsiteX0" fmla="*/ 0 w 716684"/>
              <a:gd name="connsiteY0" fmla="*/ 142321 h 559219"/>
              <a:gd name="connsiteX1" fmla="*/ 163454 w 716684"/>
              <a:gd name="connsiteY1" fmla="*/ 3998 h 559219"/>
              <a:gd name="connsiteX2" fmla="*/ 163454 w 716684"/>
              <a:gd name="connsiteY2" fmla="*/ 280644 h 559219"/>
              <a:gd name="connsiteX3" fmla="*/ 364629 w 716684"/>
              <a:gd name="connsiteY3" fmla="*/ 142321 h 559219"/>
              <a:gd name="connsiteX4" fmla="*/ 326908 w 716684"/>
              <a:gd name="connsiteY4" fmla="*/ 381243 h 559219"/>
              <a:gd name="connsiteX5" fmla="*/ 515509 w 716684"/>
              <a:gd name="connsiteY5" fmla="*/ 255494 h 559219"/>
              <a:gd name="connsiteX6" fmla="*/ 490363 w 716684"/>
              <a:gd name="connsiteY6" fmla="*/ 481841 h 559219"/>
              <a:gd name="connsiteX7" fmla="*/ 641243 w 716684"/>
              <a:gd name="connsiteY7" fmla="*/ 469267 h 559219"/>
              <a:gd name="connsiteX8" fmla="*/ 704110 w 716684"/>
              <a:gd name="connsiteY8" fmla="*/ 557290 h 559219"/>
              <a:gd name="connsiteX9" fmla="*/ 716684 w 716684"/>
              <a:gd name="connsiteY9" fmla="*/ 532141 h 5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684" h="559219">
                <a:moveTo>
                  <a:pt x="0" y="142321"/>
                </a:moveTo>
                <a:cubicBezTo>
                  <a:pt x="68106" y="61632"/>
                  <a:pt x="136212" y="-19056"/>
                  <a:pt x="163454" y="3998"/>
                </a:cubicBezTo>
                <a:cubicBezTo>
                  <a:pt x="190696" y="27052"/>
                  <a:pt x="129925" y="257590"/>
                  <a:pt x="163454" y="280644"/>
                </a:cubicBezTo>
                <a:cubicBezTo>
                  <a:pt x="196983" y="303698"/>
                  <a:pt x="337387" y="125555"/>
                  <a:pt x="364629" y="142321"/>
                </a:cubicBezTo>
                <a:cubicBezTo>
                  <a:pt x="391871" y="159087"/>
                  <a:pt x="301761" y="362381"/>
                  <a:pt x="326908" y="381243"/>
                </a:cubicBezTo>
                <a:cubicBezTo>
                  <a:pt x="352055" y="400105"/>
                  <a:pt x="488267" y="238728"/>
                  <a:pt x="515509" y="255494"/>
                </a:cubicBezTo>
                <a:cubicBezTo>
                  <a:pt x="542751" y="272260"/>
                  <a:pt x="469407" y="446212"/>
                  <a:pt x="490363" y="481841"/>
                </a:cubicBezTo>
                <a:cubicBezTo>
                  <a:pt x="511319" y="517470"/>
                  <a:pt x="605619" y="456692"/>
                  <a:pt x="641243" y="469267"/>
                </a:cubicBezTo>
                <a:cubicBezTo>
                  <a:pt x="676867" y="481842"/>
                  <a:pt x="691537" y="546811"/>
                  <a:pt x="704110" y="557290"/>
                </a:cubicBezTo>
                <a:cubicBezTo>
                  <a:pt x="716684" y="567769"/>
                  <a:pt x="716684" y="532141"/>
                  <a:pt x="716684" y="532141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/>
          <p:cNvSpPr/>
          <p:nvPr/>
        </p:nvSpPr>
        <p:spPr>
          <a:xfrm flipH="1">
            <a:off x="8509118" y="5435611"/>
            <a:ext cx="109296" cy="123402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8413347" y="5056160"/>
            <a:ext cx="34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rial" panose="020B0604020202020204" pitchFamily="34" charset="0"/>
              </a:rPr>
              <a:t>γ</a:t>
            </a:r>
            <a:endParaRPr lang="en-US" dirty="0">
              <a:latin typeface="Bodoni MT" panose="02070603080606020203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638800" y="4744063"/>
            <a:ext cx="6247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S8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660" y="1848639"/>
            <a:ext cx="1319745" cy="1847643"/>
          </a:xfrm>
          <a:prstGeom prst="rect">
            <a:avLst/>
          </a:prstGeom>
          <a:ln w="38100" cmpd="sng">
            <a:solidFill>
              <a:srgbClr val="064308"/>
            </a:solidFill>
          </a:ln>
        </p:spPr>
      </p:pic>
    </p:spTree>
    <p:extLst>
      <p:ext uri="{BB962C8B-B14F-4D97-AF65-F5344CB8AC3E}">
        <p14:creationId xmlns:p14="http://schemas.microsoft.com/office/powerpoint/2010/main" val="353760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32-Point Star 19"/>
          <p:cNvSpPr/>
          <p:nvPr/>
        </p:nvSpPr>
        <p:spPr>
          <a:xfrm rot="20124598">
            <a:off x="3243249" y="1990066"/>
            <a:ext cx="1876050" cy="1396340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89331"/>
            <a:ext cx="8991600" cy="478624"/>
          </a:xfrm>
        </p:spPr>
        <p:txBody>
          <a:bodyPr/>
          <a:lstStyle/>
          <a:p>
            <a:r>
              <a:rPr lang="en-US" dirty="0" smtClean="0"/>
              <a:t>Experimental Method for </a:t>
            </a:r>
            <a:r>
              <a:rPr lang="en-US" baseline="30000" dirty="0"/>
              <a:t>30</a:t>
            </a:r>
            <a:r>
              <a:rPr lang="en-US" dirty="0"/>
              <a:t>P(</a:t>
            </a:r>
            <a:r>
              <a:rPr lang="en-US" dirty="0" err="1"/>
              <a:t>d,p</a:t>
            </a:r>
            <a:r>
              <a:rPr lang="en-US" dirty="0"/>
              <a:t>)</a:t>
            </a:r>
            <a:r>
              <a:rPr lang="en-US" baseline="30000" dirty="0"/>
              <a:t>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931625" y="2360153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691964" y="2487938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9233" y="2295218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78967" y="3111934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31625" y="2613278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334570" y="2245833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166063" y="2620888"/>
            <a:ext cx="6247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515727" y="2600095"/>
            <a:ext cx="5129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515727" y="2761975"/>
            <a:ext cx="5129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 rot="3609433">
            <a:off x="6743336" y="2011214"/>
            <a:ext cx="965062" cy="1501521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715932" y="2500767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9108" y="2344339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908982" y="3116896"/>
            <a:ext cx="315006" cy="194785"/>
          </a:xfrm>
          <a:custGeom>
            <a:avLst/>
            <a:gdLst>
              <a:gd name="connsiteX0" fmla="*/ 0 w 716684"/>
              <a:gd name="connsiteY0" fmla="*/ 142321 h 559219"/>
              <a:gd name="connsiteX1" fmla="*/ 163454 w 716684"/>
              <a:gd name="connsiteY1" fmla="*/ 3998 h 559219"/>
              <a:gd name="connsiteX2" fmla="*/ 163454 w 716684"/>
              <a:gd name="connsiteY2" fmla="*/ 280644 h 559219"/>
              <a:gd name="connsiteX3" fmla="*/ 364629 w 716684"/>
              <a:gd name="connsiteY3" fmla="*/ 142321 h 559219"/>
              <a:gd name="connsiteX4" fmla="*/ 326908 w 716684"/>
              <a:gd name="connsiteY4" fmla="*/ 381243 h 559219"/>
              <a:gd name="connsiteX5" fmla="*/ 515509 w 716684"/>
              <a:gd name="connsiteY5" fmla="*/ 255494 h 559219"/>
              <a:gd name="connsiteX6" fmla="*/ 490363 w 716684"/>
              <a:gd name="connsiteY6" fmla="*/ 481841 h 559219"/>
              <a:gd name="connsiteX7" fmla="*/ 641243 w 716684"/>
              <a:gd name="connsiteY7" fmla="*/ 469267 h 559219"/>
              <a:gd name="connsiteX8" fmla="*/ 704110 w 716684"/>
              <a:gd name="connsiteY8" fmla="*/ 557290 h 559219"/>
              <a:gd name="connsiteX9" fmla="*/ 716684 w 716684"/>
              <a:gd name="connsiteY9" fmla="*/ 532141 h 5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684" h="559219">
                <a:moveTo>
                  <a:pt x="0" y="142321"/>
                </a:moveTo>
                <a:cubicBezTo>
                  <a:pt x="68106" y="61632"/>
                  <a:pt x="136212" y="-19056"/>
                  <a:pt x="163454" y="3998"/>
                </a:cubicBezTo>
                <a:cubicBezTo>
                  <a:pt x="190696" y="27052"/>
                  <a:pt x="129925" y="257590"/>
                  <a:pt x="163454" y="280644"/>
                </a:cubicBezTo>
                <a:cubicBezTo>
                  <a:pt x="196983" y="303698"/>
                  <a:pt x="337387" y="125555"/>
                  <a:pt x="364629" y="142321"/>
                </a:cubicBezTo>
                <a:cubicBezTo>
                  <a:pt x="391871" y="159087"/>
                  <a:pt x="301761" y="362381"/>
                  <a:pt x="326908" y="381243"/>
                </a:cubicBezTo>
                <a:cubicBezTo>
                  <a:pt x="352055" y="400105"/>
                  <a:pt x="488267" y="238728"/>
                  <a:pt x="515509" y="255494"/>
                </a:cubicBezTo>
                <a:cubicBezTo>
                  <a:pt x="542751" y="272260"/>
                  <a:pt x="469407" y="446212"/>
                  <a:pt x="490363" y="481841"/>
                </a:cubicBezTo>
                <a:cubicBezTo>
                  <a:pt x="511319" y="517470"/>
                  <a:pt x="605619" y="456692"/>
                  <a:pt x="641243" y="469267"/>
                </a:cubicBezTo>
                <a:cubicBezTo>
                  <a:pt x="676867" y="481842"/>
                  <a:pt x="691537" y="546811"/>
                  <a:pt x="704110" y="557290"/>
                </a:cubicBezTo>
                <a:cubicBezTo>
                  <a:pt x="716684" y="567769"/>
                  <a:pt x="716684" y="532141"/>
                  <a:pt x="716684" y="532141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/>
          <p:cNvSpPr/>
          <p:nvPr/>
        </p:nvSpPr>
        <p:spPr>
          <a:xfrm flipH="1">
            <a:off x="8159960" y="3237138"/>
            <a:ext cx="109296" cy="123402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8080529" y="2870529"/>
            <a:ext cx="34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rial" panose="020B0604020202020204" pitchFamily="34" charset="0"/>
              </a:rPr>
              <a:t>γ</a:t>
            </a:r>
            <a:endParaRPr lang="en-US" dirty="0">
              <a:latin typeface="Bodoni MT" panose="02070603080606020203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572881" y="2698211"/>
            <a:ext cx="6247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6" y="1226174"/>
            <a:ext cx="3801405" cy="566698"/>
          </a:xfrm>
          <a:prstGeom prst="rect">
            <a:avLst/>
          </a:prstGeom>
          <a:ln w="38100">
            <a:noFill/>
          </a:ln>
        </p:spPr>
      </p:pic>
      <p:sp>
        <p:nvSpPr>
          <p:cNvPr id="35" name="Rectangle 34"/>
          <p:cNvSpPr/>
          <p:nvPr/>
        </p:nvSpPr>
        <p:spPr>
          <a:xfrm>
            <a:off x="334447" y="1129114"/>
            <a:ext cx="4090884" cy="72141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589436" y="1138277"/>
            <a:ext cx="4491687" cy="78313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229" y="1208758"/>
            <a:ext cx="3772251" cy="569774"/>
          </a:xfrm>
          <a:prstGeom prst="rect">
            <a:avLst/>
          </a:prstGeom>
          <a:ln w="38100">
            <a:noFill/>
          </a:ln>
        </p:spPr>
      </p:pic>
      <p:sp>
        <p:nvSpPr>
          <p:cNvPr id="38" name="Rectangle 37"/>
          <p:cNvSpPr/>
          <p:nvPr/>
        </p:nvSpPr>
        <p:spPr>
          <a:xfrm>
            <a:off x="230909" y="3480782"/>
            <a:ext cx="86908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Allows for very precise measurements of excitation energies 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Gamma decays allow us to probe the rate at which the relevant resonances have been populated (</a:t>
            </a:r>
            <a:r>
              <a:rPr lang="el-GR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Γ</a:t>
            </a:r>
            <a:r>
              <a:rPr lang="en-US" b="1" baseline="-25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p</a:t>
            </a:r>
            <a:r>
              <a:rPr lang="en-US" dirty="0" smtClean="0">
                <a:latin typeface="+mn-lt"/>
                <a:ea typeface="Batang" panose="02030600000101010101" pitchFamily="18" charset="-127"/>
              </a:rPr>
              <a:t>)</a:t>
            </a:r>
            <a:endParaRPr lang="en-US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States of interest lie in the continuum and feeding into these states can be assumed to be low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Process does not have angular sensitivity and produces total transfer cross sections</a:t>
            </a:r>
          </a:p>
        </p:txBody>
      </p:sp>
    </p:spTree>
    <p:extLst>
      <p:ext uri="{BB962C8B-B14F-4D97-AF65-F5344CB8AC3E}">
        <p14:creationId xmlns:p14="http://schemas.microsoft.com/office/powerpoint/2010/main" val="173886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to Theory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76" y="1578709"/>
            <a:ext cx="2575238" cy="3108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099" y="1541656"/>
            <a:ext cx="2691044" cy="3474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760" y="3548673"/>
            <a:ext cx="1334857" cy="51809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896076" y="1394904"/>
            <a:ext cx="2819400" cy="60960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276600" y="3396151"/>
            <a:ext cx="2456240" cy="780471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31921" y="1371600"/>
            <a:ext cx="2819400" cy="60960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9408" y="2186481"/>
                <a:ext cx="7772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/>
                  <a:t>Spectroscopic factors are a probability of overlap between initial and final states times the number of available valence nucleons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/>
                  <a:t>Normalization is </a:t>
                </a:r>
                <a:r>
                  <a:rPr lang="en-US" dirty="0" smtClean="0"/>
                  <a:t>1: </a:t>
                </a:r>
                <a:r>
                  <a:rPr lang="en-US" baseline="30000" dirty="0" smtClean="0"/>
                  <a:t>31</a:t>
                </a:r>
                <a:r>
                  <a:rPr lang="en-US" dirty="0" smtClean="0"/>
                  <a:t>S </a:t>
                </a:r>
                <a:r>
                  <a:rPr lang="en-US" dirty="0"/>
                  <a:t>=</a:t>
                </a:r>
                <a:r>
                  <a:rPr lang="en-US" baseline="30000" dirty="0"/>
                  <a:t> 30</a:t>
                </a:r>
                <a:r>
                  <a:rPr lang="en-US" dirty="0"/>
                  <a:t>P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dirty="0"/>
                  <a:t> 1s</a:t>
                </a:r>
                <a:r>
                  <a:rPr lang="en-US" baseline="-25000" dirty="0"/>
                  <a:t>1/2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08" y="2186481"/>
                <a:ext cx="7772400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471" t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631861" y="4467355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Experimental spectroscopic factors can be found by normalizing experimental cross sections to reaction theory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13025" y="5125285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Values can be compared to shell model (performed by Alex Brown) calculations to make </a:t>
            </a:r>
            <a:r>
              <a:rPr lang="en-US" dirty="0" smtClean="0">
                <a:latin typeface="+mj-lt"/>
              </a:rPr>
              <a:t>J</a:t>
            </a:r>
            <a:r>
              <a:rPr lang="el-GR" sz="2000" baseline="30000" dirty="0" smtClean="0">
                <a:latin typeface="Bell MT" panose="02020503060305020303" pitchFamily="18" charset="0"/>
              </a:rPr>
              <a:t>π</a:t>
            </a:r>
            <a:r>
              <a:rPr lang="en-US" baseline="30000" dirty="0" smtClean="0">
                <a:latin typeface="Bell MT" panose="02020503060305020303" pitchFamily="18" charset="0"/>
              </a:rPr>
              <a:t> </a:t>
            </a:r>
            <a:r>
              <a:rPr lang="en-US" dirty="0" smtClean="0"/>
              <a:t>assignments.</a:t>
            </a:r>
          </a:p>
          <a:p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37731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Adiabatic Distorted Wave Approximation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32248" y="2222939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47308" y="1947930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19400" y="2000073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295400" y="2265423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99068" y="1087370"/>
            <a:ext cx="8816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The deuteron is weakly bound and not taking breakup into account is known to be inaccurate</a:t>
            </a:r>
          </a:p>
          <a:p>
            <a:endParaRPr lang="en-US" dirty="0"/>
          </a:p>
        </p:txBody>
      </p:sp>
      <p:sp>
        <p:nvSpPr>
          <p:cNvPr id="3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36" name="Oval 35"/>
          <p:cNvSpPr/>
          <p:nvPr/>
        </p:nvSpPr>
        <p:spPr>
          <a:xfrm>
            <a:off x="5141909" y="2627037"/>
            <a:ext cx="312979" cy="312855"/>
          </a:xfrm>
          <a:prstGeom prst="ellipse">
            <a:avLst/>
          </a:prstGeom>
          <a:solidFill>
            <a:srgbClr val="0F0C8F"/>
          </a:solidFill>
          <a:ln>
            <a:solidFill>
              <a:srgbClr val="0F0C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853090" y="1987877"/>
            <a:ext cx="667448" cy="705257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422057" y="1522106"/>
            <a:ext cx="312979" cy="312855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588966" y="2333389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99068" y="3287645"/>
            <a:ext cx="881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3 body breakup can be taken into account by replacing the deuteron distorted wave in the incoming channel with an adiabatic distorted wave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829" y="4002683"/>
            <a:ext cx="5819426" cy="390287"/>
          </a:xfrm>
          <a:prstGeom prst="rect">
            <a:avLst/>
          </a:prstGeom>
        </p:spPr>
      </p:pic>
      <p:sp>
        <p:nvSpPr>
          <p:cNvPr id="70" name="Rectangle 69"/>
          <p:cNvSpPr/>
          <p:nvPr/>
        </p:nvSpPr>
        <p:spPr>
          <a:xfrm>
            <a:off x="1465042" y="3949426"/>
            <a:ext cx="6097000" cy="48812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407366" y="5860474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R.C. Johnson, P.C. Tandy, </a:t>
            </a:r>
            <a:r>
              <a:rPr lang="en-US" sz="1200" dirty="0" err="1" smtClean="0"/>
              <a:t>Nucl</a:t>
            </a:r>
            <a:r>
              <a:rPr lang="en-US" sz="1200" dirty="0" smtClean="0"/>
              <a:t>. Phys. A 235, 56 (1974)</a:t>
            </a:r>
            <a:endParaRPr lang="en-US" sz="12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54" y="4648200"/>
            <a:ext cx="6680835" cy="556736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4947667" y="5204936"/>
            <a:ext cx="1769269" cy="952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48200" y="5454452"/>
            <a:ext cx="4733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Adiabatic potential relies on nucleon optical potentials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01750" y="4704372"/>
            <a:ext cx="7049571" cy="629627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1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Reaction Formalism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99068" y="1222239"/>
            <a:ext cx="881633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In ADWA </a:t>
            </a:r>
            <a:r>
              <a:rPr lang="en-US" dirty="0" err="1" smtClean="0"/>
              <a:t>formalislm</a:t>
            </a:r>
            <a:r>
              <a:rPr lang="en-US" dirty="0" smtClean="0"/>
              <a:t>, we only use proton- and neutron- target optical potentials which have been fit to scattering data.</a:t>
            </a:r>
          </a:p>
          <a:p>
            <a:pPr marL="742950" lvl="2" indent="-285750">
              <a:buFontTx/>
              <a:buChar char="-"/>
            </a:pPr>
            <a:r>
              <a:rPr lang="en-US" dirty="0" smtClean="0"/>
              <a:t>CH89 </a:t>
            </a:r>
            <a:r>
              <a:rPr lang="en-US" dirty="0"/>
              <a:t>used for entrance and exit </a:t>
            </a:r>
            <a:r>
              <a:rPr lang="en-US" dirty="0" smtClean="0"/>
              <a:t>channels </a:t>
            </a:r>
            <a:r>
              <a:rPr lang="en-US" sz="1200" dirty="0" smtClean="0"/>
              <a:t>(Phys. Rev 201, 57 (1991</a:t>
            </a:r>
            <a:r>
              <a:rPr lang="en-US" sz="1200" dirty="0" smtClean="0"/>
              <a:t>))</a:t>
            </a:r>
          </a:p>
          <a:p>
            <a:pPr marL="742950" lvl="2" indent="-285750">
              <a:buFontTx/>
              <a:buChar char="-"/>
            </a:pPr>
            <a:endParaRPr lang="en-US" sz="1200" dirty="0"/>
          </a:p>
          <a:p>
            <a:pPr marL="742950" lvl="2" indent="-285750">
              <a:buFontTx/>
              <a:buChar char="-"/>
            </a:pPr>
            <a:endParaRPr lang="en-US" sz="1200" dirty="0"/>
          </a:p>
          <a:p>
            <a:pPr marL="742950" lvl="2" indent="-285750">
              <a:buFontTx/>
              <a:buChar char="-"/>
            </a:pPr>
            <a:endParaRPr lang="en-US" sz="1200" dirty="0" smtClean="0"/>
          </a:p>
          <a:p>
            <a:pPr marL="285750" lvl="1" indent="-285750">
              <a:buFontTx/>
              <a:buChar char="-"/>
            </a:pPr>
            <a:r>
              <a:rPr lang="en-US" dirty="0" smtClean="0"/>
              <a:t>Reid </a:t>
            </a:r>
            <a:r>
              <a:rPr lang="en-US" dirty="0"/>
              <a:t>used for NN </a:t>
            </a:r>
            <a:r>
              <a:rPr lang="en-US" dirty="0" smtClean="0"/>
              <a:t>interaction </a:t>
            </a:r>
            <a:r>
              <a:rPr lang="en-US" sz="1200" dirty="0" smtClean="0"/>
              <a:t>(Ann. Phys. 50, 411 (1968</a:t>
            </a:r>
            <a:r>
              <a:rPr lang="en-US" sz="1200" dirty="0" smtClean="0"/>
              <a:t>))</a:t>
            </a:r>
          </a:p>
          <a:p>
            <a:pPr marL="285750" lvl="1" indent="-285750">
              <a:buFontTx/>
              <a:buChar char="-"/>
            </a:pPr>
            <a:endParaRPr lang="en-US" sz="1200" dirty="0" smtClean="0"/>
          </a:p>
          <a:p>
            <a:pPr marL="285750" lvl="1" indent="-285750">
              <a:buFontTx/>
              <a:buChar char="-"/>
            </a:pPr>
            <a:endParaRPr lang="en-US" sz="1200" dirty="0"/>
          </a:p>
          <a:p>
            <a:pPr marL="285750" lvl="1" indent="-285750">
              <a:buFontTx/>
              <a:buChar char="-"/>
            </a:pPr>
            <a:endParaRPr lang="en-US" sz="1200" dirty="0" smtClean="0"/>
          </a:p>
          <a:p>
            <a:pPr marL="285750" indent="-285750">
              <a:buFontTx/>
              <a:buChar char="-"/>
            </a:pPr>
            <a:r>
              <a:rPr lang="en-US" dirty="0"/>
              <a:t>Uncertainty </a:t>
            </a:r>
            <a:r>
              <a:rPr lang="en-US" dirty="0" smtClean="0"/>
              <a:t>in the interactions can </a:t>
            </a:r>
            <a:r>
              <a:rPr lang="en-US" dirty="0"/>
              <a:t>be estimated by changing the optical potential used and seeing the impact on total cross section. 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~10% difference between CH89 and BG </a:t>
            </a:r>
            <a:r>
              <a:rPr lang="en-US" sz="1200" dirty="0"/>
              <a:t>(Phys. Rev 292, 1190 (1969))</a:t>
            </a:r>
          </a:p>
          <a:p>
            <a:pPr marL="285750" lvl="1" indent="-285750">
              <a:buFontTx/>
              <a:buChar char="-"/>
            </a:pPr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99416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4693" y="3014093"/>
            <a:ext cx="2705833" cy="2438400"/>
            <a:chOff x="884370" y="3609280"/>
            <a:chExt cx="2705833" cy="2438400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884370" y="4671621"/>
              <a:ext cx="2133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524000" y="3609280"/>
              <a:ext cx="0" cy="24384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1545850" y="4365352"/>
              <a:ext cx="2044353" cy="1605430"/>
            </a:xfrm>
            <a:custGeom>
              <a:avLst/>
              <a:gdLst>
                <a:gd name="connsiteX0" fmla="*/ 0 w 2053248"/>
                <a:gd name="connsiteY0" fmla="*/ 1731199 h 1731199"/>
                <a:gd name="connsiteX1" fmla="*/ 376978 w 2053248"/>
                <a:gd name="connsiteY1" fmla="*/ 1694599 h 1731199"/>
                <a:gd name="connsiteX2" fmla="*/ 607556 w 2053248"/>
                <a:gd name="connsiteY2" fmla="*/ 1387155 h 1731199"/>
                <a:gd name="connsiteX3" fmla="*/ 713696 w 2053248"/>
                <a:gd name="connsiteY3" fmla="*/ 1032131 h 1731199"/>
                <a:gd name="connsiteX4" fmla="*/ 746636 w 2053248"/>
                <a:gd name="connsiteY4" fmla="*/ 768609 h 1731199"/>
                <a:gd name="connsiteX5" fmla="*/ 779575 w 2053248"/>
                <a:gd name="connsiteY5" fmla="*/ 508746 h 1731199"/>
                <a:gd name="connsiteX6" fmla="*/ 830815 w 2053248"/>
                <a:gd name="connsiteY6" fmla="*/ 215943 h 1731199"/>
                <a:gd name="connsiteX7" fmla="*/ 900355 w 2053248"/>
                <a:gd name="connsiteY7" fmla="*/ 43921 h 1731199"/>
                <a:gd name="connsiteX8" fmla="*/ 977214 w 2053248"/>
                <a:gd name="connsiteY8" fmla="*/ 0 h 1731199"/>
                <a:gd name="connsiteX9" fmla="*/ 1065054 w 2053248"/>
                <a:gd name="connsiteY9" fmla="*/ 120782 h 1731199"/>
                <a:gd name="connsiteX10" fmla="*/ 1097994 w 2053248"/>
                <a:gd name="connsiteY10" fmla="*/ 190322 h 1731199"/>
                <a:gd name="connsiteX11" fmla="*/ 1130933 w 2053248"/>
                <a:gd name="connsiteY11" fmla="*/ 296463 h 1731199"/>
                <a:gd name="connsiteX12" fmla="*/ 1244393 w 2053248"/>
                <a:gd name="connsiteY12" fmla="*/ 409925 h 1731199"/>
                <a:gd name="connsiteX13" fmla="*/ 1449352 w 2053248"/>
                <a:gd name="connsiteY13" fmla="*/ 431885 h 1731199"/>
                <a:gd name="connsiteX14" fmla="*/ 1734830 w 2053248"/>
                <a:gd name="connsiteY14" fmla="*/ 439205 h 1731199"/>
                <a:gd name="connsiteX15" fmla="*/ 2053248 w 2053248"/>
                <a:gd name="connsiteY15" fmla="*/ 450185 h 1731199"/>
                <a:gd name="connsiteX16" fmla="*/ 2053248 w 2053248"/>
                <a:gd name="connsiteY16" fmla="*/ 450185 h 1731199"/>
                <a:gd name="connsiteX0" fmla="*/ 0 w 2053248"/>
                <a:gd name="connsiteY0" fmla="*/ 1731199 h 1731199"/>
                <a:gd name="connsiteX1" fmla="*/ 376978 w 2053248"/>
                <a:gd name="connsiteY1" fmla="*/ 1694599 h 1731199"/>
                <a:gd name="connsiteX2" fmla="*/ 607556 w 2053248"/>
                <a:gd name="connsiteY2" fmla="*/ 1387155 h 1731199"/>
                <a:gd name="connsiteX3" fmla="*/ 713696 w 2053248"/>
                <a:gd name="connsiteY3" fmla="*/ 1032131 h 1731199"/>
                <a:gd name="connsiteX4" fmla="*/ 746636 w 2053248"/>
                <a:gd name="connsiteY4" fmla="*/ 768609 h 1731199"/>
                <a:gd name="connsiteX5" fmla="*/ 779575 w 2053248"/>
                <a:gd name="connsiteY5" fmla="*/ 508746 h 1731199"/>
                <a:gd name="connsiteX6" fmla="*/ 830815 w 2053248"/>
                <a:gd name="connsiteY6" fmla="*/ 215943 h 1731199"/>
                <a:gd name="connsiteX7" fmla="*/ 900355 w 2053248"/>
                <a:gd name="connsiteY7" fmla="*/ 43921 h 1731199"/>
                <a:gd name="connsiteX8" fmla="*/ 977214 w 2053248"/>
                <a:gd name="connsiteY8" fmla="*/ 0 h 1731199"/>
                <a:gd name="connsiteX9" fmla="*/ 1065054 w 2053248"/>
                <a:gd name="connsiteY9" fmla="*/ 120782 h 1731199"/>
                <a:gd name="connsiteX10" fmla="*/ 1097994 w 2053248"/>
                <a:gd name="connsiteY10" fmla="*/ 190322 h 1731199"/>
                <a:gd name="connsiteX11" fmla="*/ 1130933 w 2053248"/>
                <a:gd name="connsiteY11" fmla="*/ 296463 h 1731199"/>
                <a:gd name="connsiteX12" fmla="*/ 1244393 w 2053248"/>
                <a:gd name="connsiteY12" fmla="*/ 409925 h 1731199"/>
                <a:gd name="connsiteX13" fmla="*/ 1449352 w 2053248"/>
                <a:gd name="connsiteY13" fmla="*/ 431885 h 1731199"/>
                <a:gd name="connsiteX14" fmla="*/ 1734830 w 2053248"/>
                <a:gd name="connsiteY14" fmla="*/ 439205 h 1731199"/>
                <a:gd name="connsiteX15" fmla="*/ 2053248 w 2053248"/>
                <a:gd name="connsiteY15" fmla="*/ 450185 h 1731199"/>
                <a:gd name="connsiteX16" fmla="*/ 2053248 w 2053248"/>
                <a:gd name="connsiteY16" fmla="*/ 450185 h 1731199"/>
                <a:gd name="connsiteX0" fmla="*/ 0 w 2053248"/>
                <a:gd name="connsiteY0" fmla="*/ 1731199 h 1731199"/>
                <a:gd name="connsiteX1" fmla="*/ 376978 w 2053248"/>
                <a:gd name="connsiteY1" fmla="*/ 1694599 h 1731199"/>
                <a:gd name="connsiteX2" fmla="*/ 607556 w 2053248"/>
                <a:gd name="connsiteY2" fmla="*/ 1387155 h 1731199"/>
                <a:gd name="connsiteX3" fmla="*/ 713696 w 2053248"/>
                <a:gd name="connsiteY3" fmla="*/ 1032131 h 1731199"/>
                <a:gd name="connsiteX4" fmla="*/ 746636 w 2053248"/>
                <a:gd name="connsiteY4" fmla="*/ 768609 h 1731199"/>
                <a:gd name="connsiteX5" fmla="*/ 779575 w 2053248"/>
                <a:gd name="connsiteY5" fmla="*/ 508746 h 1731199"/>
                <a:gd name="connsiteX6" fmla="*/ 830815 w 2053248"/>
                <a:gd name="connsiteY6" fmla="*/ 215943 h 1731199"/>
                <a:gd name="connsiteX7" fmla="*/ 900355 w 2053248"/>
                <a:gd name="connsiteY7" fmla="*/ 43921 h 1731199"/>
                <a:gd name="connsiteX8" fmla="*/ 977214 w 2053248"/>
                <a:gd name="connsiteY8" fmla="*/ 0 h 1731199"/>
                <a:gd name="connsiteX9" fmla="*/ 1065054 w 2053248"/>
                <a:gd name="connsiteY9" fmla="*/ 120782 h 1731199"/>
                <a:gd name="connsiteX10" fmla="*/ 1097994 w 2053248"/>
                <a:gd name="connsiteY10" fmla="*/ 190322 h 1731199"/>
                <a:gd name="connsiteX11" fmla="*/ 1130933 w 2053248"/>
                <a:gd name="connsiteY11" fmla="*/ 296463 h 1731199"/>
                <a:gd name="connsiteX12" fmla="*/ 1244393 w 2053248"/>
                <a:gd name="connsiteY12" fmla="*/ 409925 h 1731199"/>
                <a:gd name="connsiteX13" fmla="*/ 1449352 w 2053248"/>
                <a:gd name="connsiteY13" fmla="*/ 431885 h 1731199"/>
                <a:gd name="connsiteX14" fmla="*/ 1734830 w 2053248"/>
                <a:gd name="connsiteY14" fmla="*/ 439205 h 1731199"/>
                <a:gd name="connsiteX15" fmla="*/ 2053248 w 2053248"/>
                <a:gd name="connsiteY15" fmla="*/ 450185 h 1731199"/>
                <a:gd name="connsiteX16" fmla="*/ 2053248 w 2053248"/>
                <a:gd name="connsiteY16" fmla="*/ 450185 h 1731199"/>
                <a:gd name="connsiteX0" fmla="*/ 0 w 2053248"/>
                <a:gd name="connsiteY0" fmla="*/ 1731199 h 1731199"/>
                <a:gd name="connsiteX1" fmla="*/ 376978 w 2053248"/>
                <a:gd name="connsiteY1" fmla="*/ 1694599 h 1731199"/>
                <a:gd name="connsiteX2" fmla="*/ 607556 w 2053248"/>
                <a:gd name="connsiteY2" fmla="*/ 1387155 h 1731199"/>
                <a:gd name="connsiteX3" fmla="*/ 713696 w 2053248"/>
                <a:gd name="connsiteY3" fmla="*/ 1032131 h 1731199"/>
                <a:gd name="connsiteX4" fmla="*/ 746636 w 2053248"/>
                <a:gd name="connsiteY4" fmla="*/ 768609 h 1731199"/>
                <a:gd name="connsiteX5" fmla="*/ 779575 w 2053248"/>
                <a:gd name="connsiteY5" fmla="*/ 508746 h 1731199"/>
                <a:gd name="connsiteX6" fmla="*/ 830815 w 2053248"/>
                <a:gd name="connsiteY6" fmla="*/ 215943 h 1731199"/>
                <a:gd name="connsiteX7" fmla="*/ 900355 w 2053248"/>
                <a:gd name="connsiteY7" fmla="*/ 43921 h 1731199"/>
                <a:gd name="connsiteX8" fmla="*/ 977214 w 2053248"/>
                <a:gd name="connsiteY8" fmla="*/ 0 h 1731199"/>
                <a:gd name="connsiteX9" fmla="*/ 1065054 w 2053248"/>
                <a:gd name="connsiteY9" fmla="*/ 120782 h 1731199"/>
                <a:gd name="connsiteX10" fmla="*/ 1097994 w 2053248"/>
                <a:gd name="connsiteY10" fmla="*/ 190322 h 1731199"/>
                <a:gd name="connsiteX11" fmla="*/ 1130933 w 2053248"/>
                <a:gd name="connsiteY11" fmla="*/ 296463 h 1731199"/>
                <a:gd name="connsiteX12" fmla="*/ 1244393 w 2053248"/>
                <a:gd name="connsiteY12" fmla="*/ 409925 h 1731199"/>
                <a:gd name="connsiteX13" fmla="*/ 1449352 w 2053248"/>
                <a:gd name="connsiteY13" fmla="*/ 431885 h 1731199"/>
                <a:gd name="connsiteX14" fmla="*/ 1734830 w 2053248"/>
                <a:gd name="connsiteY14" fmla="*/ 439205 h 1731199"/>
                <a:gd name="connsiteX15" fmla="*/ 2053248 w 2053248"/>
                <a:gd name="connsiteY15" fmla="*/ 450185 h 1731199"/>
                <a:gd name="connsiteX16" fmla="*/ 2053248 w 2053248"/>
                <a:gd name="connsiteY16" fmla="*/ 450185 h 1731199"/>
                <a:gd name="connsiteX0" fmla="*/ 0 w 2053248"/>
                <a:gd name="connsiteY0" fmla="*/ 1731199 h 1731199"/>
                <a:gd name="connsiteX1" fmla="*/ 376978 w 2053248"/>
                <a:gd name="connsiteY1" fmla="*/ 1694599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31199 h 1731199"/>
                <a:gd name="connsiteX1" fmla="*/ 398938 w 2053248"/>
                <a:gd name="connsiteY1" fmla="*/ 1661658 h 1731199"/>
                <a:gd name="connsiteX2" fmla="*/ 607556 w 2053248"/>
                <a:gd name="connsiteY2" fmla="*/ 1387155 h 1731199"/>
                <a:gd name="connsiteX3" fmla="*/ 677096 w 2053248"/>
                <a:gd name="connsiteY3" fmla="*/ 1196833 h 1731199"/>
                <a:gd name="connsiteX4" fmla="*/ 713696 w 2053248"/>
                <a:gd name="connsiteY4" fmla="*/ 1032131 h 1731199"/>
                <a:gd name="connsiteX5" fmla="*/ 746636 w 2053248"/>
                <a:gd name="connsiteY5" fmla="*/ 768609 h 1731199"/>
                <a:gd name="connsiteX6" fmla="*/ 779575 w 2053248"/>
                <a:gd name="connsiteY6" fmla="*/ 508746 h 1731199"/>
                <a:gd name="connsiteX7" fmla="*/ 830815 w 2053248"/>
                <a:gd name="connsiteY7" fmla="*/ 215943 h 1731199"/>
                <a:gd name="connsiteX8" fmla="*/ 900355 w 2053248"/>
                <a:gd name="connsiteY8" fmla="*/ 43921 h 1731199"/>
                <a:gd name="connsiteX9" fmla="*/ 977214 w 2053248"/>
                <a:gd name="connsiteY9" fmla="*/ 0 h 1731199"/>
                <a:gd name="connsiteX10" fmla="*/ 1065054 w 2053248"/>
                <a:gd name="connsiteY10" fmla="*/ 120782 h 1731199"/>
                <a:gd name="connsiteX11" fmla="*/ 1097994 w 2053248"/>
                <a:gd name="connsiteY11" fmla="*/ 190322 h 1731199"/>
                <a:gd name="connsiteX12" fmla="*/ 1130933 w 2053248"/>
                <a:gd name="connsiteY12" fmla="*/ 296463 h 1731199"/>
                <a:gd name="connsiteX13" fmla="*/ 1244393 w 2053248"/>
                <a:gd name="connsiteY13" fmla="*/ 409925 h 1731199"/>
                <a:gd name="connsiteX14" fmla="*/ 1449352 w 2053248"/>
                <a:gd name="connsiteY14" fmla="*/ 431885 h 1731199"/>
                <a:gd name="connsiteX15" fmla="*/ 1734830 w 2053248"/>
                <a:gd name="connsiteY15" fmla="*/ 439205 h 1731199"/>
                <a:gd name="connsiteX16" fmla="*/ 2053248 w 2053248"/>
                <a:gd name="connsiteY16" fmla="*/ 450185 h 1731199"/>
                <a:gd name="connsiteX17" fmla="*/ 2053248 w 2053248"/>
                <a:gd name="connsiteY17" fmla="*/ 450185 h 1731199"/>
                <a:gd name="connsiteX0" fmla="*/ 0 w 2053248"/>
                <a:gd name="connsiteY0" fmla="*/ 1723879 h 1723879"/>
                <a:gd name="connsiteX1" fmla="*/ 398938 w 2053248"/>
                <a:gd name="connsiteY1" fmla="*/ 1654338 h 1723879"/>
                <a:gd name="connsiteX2" fmla="*/ 607556 w 2053248"/>
                <a:gd name="connsiteY2" fmla="*/ 1379835 h 1723879"/>
                <a:gd name="connsiteX3" fmla="*/ 677096 w 2053248"/>
                <a:gd name="connsiteY3" fmla="*/ 1189513 h 1723879"/>
                <a:gd name="connsiteX4" fmla="*/ 713696 w 2053248"/>
                <a:gd name="connsiteY4" fmla="*/ 1024811 h 1723879"/>
                <a:gd name="connsiteX5" fmla="*/ 746636 w 2053248"/>
                <a:gd name="connsiteY5" fmla="*/ 761289 h 1723879"/>
                <a:gd name="connsiteX6" fmla="*/ 779575 w 2053248"/>
                <a:gd name="connsiteY6" fmla="*/ 501426 h 1723879"/>
                <a:gd name="connsiteX7" fmla="*/ 830815 w 2053248"/>
                <a:gd name="connsiteY7" fmla="*/ 208623 h 1723879"/>
                <a:gd name="connsiteX8" fmla="*/ 900355 w 2053248"/>
                <a:gd name="connsiteY8" fmla="*/ 36601 h 1723879"/>
                <a:gd name="connsiteX9" fmla="*/ 995514 w 2053248"/>
                <a:gd name="connsiteY9" fmla="*/ 0 h 1723879"/>
                <a:gd name="connsiteX10" fmla="*/ 1065054 w 2053248"/>
                <a:gd name="connsiteY10" fmla="*/ 113462 h 1723879"/>
                <a:gd name="connsiteX11" fmla="*/ 1097994 w 2053248"/>
                <a:gd name="connsiteY11" fmla="*/ 183002 h 1723879"/>
                <a:gd name="connsiteX12" fmla="*/ 1130933 w 2053248"/>
                <a:gd name="connsiteY12" fmla="*/ 289143 h 1723879"/>
                <a:gd name="connsiteX13" fmla="*/ 1244393 w 2053248"/>
                <a:gd name="connsiteY13" fmla="*/ 402605 h 1723879"/>
                <a:gd name="connsiteX14" fmla="*/ 1449352 w 2053248"/>
                <a:gd name="connsiteY14" fmla="*/ 424565 h 1723879"/>
                <a:gd name="connsiteX15" fmla="*/ 1734830 w 2053248"/>
                <a:gd name="connsiteY15" fmla="*/ 431885 h 1723879"/>
                <a:gd name="connsiteX16" fmla="*/ 2053248 w 2053248"/>
                <a:gd name="connsiteY16" fmla="*/ 442865 h 1723879"/>
                <a:gd name="connsiteX17" fmla="*/ 2053248 w 2053248"/>
                <a:gd name="connsiteY17" fmla="*/ 442865 h 1723879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244393 w 2053248"/>
                <a:gd name="connsiteY13" fmla="*/ 406671 h 1727945"/>
                <a:gd name="connsiteX14" fmla="*/ 1449352 w 2053248"/>
                <a:gd name="connsiteY14" fmla="*/ 428631 h 1727945"/>
                <a:gd name="connsiteX15" fmla="*/ 1734830 w 2053248"/>
                <a:gd name="connsiteY15" fmla="*/ 435951 h 1727945"/>
                <a:gd name="connsiteX16" fmla="*/ 2053248 w 2053248"/>
                <a:gd name="connsiteY16" fmla="*/ 446931 h 1727945"/>
                <a:gd name="connsiteX17" fmla="*/ 2053248 w 2053248"/>
                <a:gd name="connsiteY17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244393 w 2053248"/>
                <a:gd name="connsiteY13" fmla="*/ 406671 h 1727945"/>
                <a:gd name="connsiteX14" fmla="*/ 1449352 w 2053248"/>
                <a:gd name="connsiteY14" fmla="*/ 428631 h 1727945"/>
                <a:gd name="connsiteX15" fmla="*/ 1734830 w 2053248"/>
                <a:gd name="connsiteY15" fmla="*/ 435951 h 1727945"/>
                <a:gd name="connsiteX16" fmla="*/ 2053248 w 2053248"/>
                <a:gd name="connsiteY16" fmla="*/ 446931 h 1727945"/>
                <a:gd name="connsiteX17" fmla="*/ 2053248 w 2053248"/>
                <a:gd name="connsiteY17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244393 w 2053248"/>
                <a:gd name="connsiteY13" fmla="*/ 406671 h 1727945"/>
                <a:gd name="connsiteX14" fmla="*/ 1449352 w 2053248"/>
                <a:gd name="connsiteY14" fmla="*/ 428631 h 1727945"/>
                <a:gd name="connsiteX15" fmla="*/ 1734830 w 2053248"/>
                <a:gd name="connsiteY15" fmla="*/ 435951 h 1727945"/>
                <a:gd name="connsiteX16" fmla="*/ 2053248 w 2053248"/>
                <a:gd name="connsiteY16" fmla="*/ 446931 h 1727945"/>
                <a:gd name="connsiteX17" fmla="*/ 2053248 w 2053248"/>
                <a:gd name="connsiteY17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244393 w 2053248"/>
                <a:gd name="connsiteY13" fmla="*/ 406671 h 1727945"/>
                <a:gd name="connsiteX14" fmla="*/ 1449352 w 2053248"/>
                <a:gd name="connsiteY14" fmla="*/ 428631 h 1727945"/>
                <a:gd name="connsiteX15" fmla="*/ 1734830 w 2053248"/>
                <a:gd name="connsiteY15" fmla="*/ 435951 h 1727945"/>
                <a:gd name="connsiteX16" fmla="*/ 2053248 w 2053248"/>
                <a:gd name="connsiteY16" fmla="*/ 446931 h 1727945"/>
                <a:gd name="connsiteX17" fmla="*/ 2053248 w 2053248"/>
                <a:gd name="connsiteY17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185833 w 2053248"/>
                <a:gd name="connsiteY13" fmla="*/ 373730 h 1727945"/>
                <a:gd name="connsiteX14" fmla="*/ 1244393 w 2053248"/>
                <a:gd name="connsiteY14" fmla="*/ 406671 h 1727945"/>
                <a:gd name="connsiteX15" fmla="*/ 1449352 w 2053248"/>
                <a:gd name="connsiteY15" fmla="*/ 428631 h 1727945"/>
                <a:gd name="connsiteX16" fmla="*/ 1734830 w 2053248"/>
                <a:gd name="connsiteY16" fmla="*/ 435951 h 1727945"/>
                <a:gd name="connsiteX17" fmla="*/ 2053248 w 2053248"/>
                <a:gd name="connsiteY17" fmla="*/ 446931 h 1727945"/>
                <a:gd name="connsiteX18" fmla="*/ 2053248 w 2053248"/>
                <a:gd name="connsiteY18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7994 w 2053248"/>
                <a:gd name="connsiteY11" fmla="*/ 187068 h 1727945"/>
                <a:gd name="connsiteX12" fmla="*/ 1130933 w 2053248"/>
                <a:gd name="connsiteY12" fmla="*/ 293209 h 1727945"/>
                <a:gd name="connsiteX13" fmla="*/ 1185833 w 2053248"/>
                <a:gd name="connsiteY13" fmla="*/ 373730 h 1727945"/>
                <a:gd name="connsiteX14" fmla="*/ 1244393 w 2053248"/>
                <a:gd name="connsiteY14" fmla="*/ 406671 h 1727945"/>
                <a:gd name="connsiteX15" fmla="*/ 1449352 w 2053248"/>
                <a:gd name="connsiteY15" fmla="*/ 428631 h 1727945"/>
                <a:gd name="connsiteX16" fmla="*/ 1734830 w 2053248"/>
                <a:gd name="connsiteY16" fmla="*/ 435951 h 1727945"/>
                <a:gd name="connsiteX17" fmla="*/ 2053248 w 2053248"/>
                <a:gd name="connsiteY17" fmla="*/ 446931 h 1727945"/>
                <a:gd name="connsiteX18" fmla="*/ 2053248 w 2053248"/>
                <a:gd name="connsiteY18" fmla="*/ 446931 h 1727945"/>
                <a:gd name="connsiteX0" fmla="*/ 0 w 2053248"/>
                <a:gd name="connsiteY0" fmla="*/ 1727945 h 1727945"/>
                <a:gd name="connsiteX1" fmla="*/ 398938 w 2053248"/>
                <a:gd name="connsiteY1" fmla="*/ 1658404 h 1727945"/>
                <a:gd name="connsiteX2" fmla="*/ 607556 w 2053248"/>
                <a:gd name="connsiteY2" fmla="*/ 1383901 h 1727945"/>
                <a:gd name="connsiteX3" fmla="*/ 677096 w 2053248"/>
                <a:gd name="connsiteY3" fmla="*/ 1193579 h 1727945"/>
                <a:gd name="connsiteX4" fmla="*/ 713696 w 2053248"/>
                <a:gd name="connsiteY4" fmla="*/ 1028877 h 1727945"/>
                <a:gd name="connsiteX5" fmla="*/ 746636 w 2053248"/>
                <a:gd name="connsiteY5" fmla="*/ 765355 h 1727945"/>
                <a:gd name="connsiteX6" fmla="*/ 779575 w 2053248"/>
                <a:gd name="connsiteY6" fmla="*/ 505492 h 1727945"/>
                <a:gd name="connsiteX7" fmla="*/ 830815 w 2053248"/>
                <a:gd name="connsiteY7" fmla="*/ 212689 h 1727945"/>
                <a:gd name="connsiteX8" fmla="*/ 900355 w 2053248"/>
                <a:gd name="connsiteY8" fmla="*/ 40667 h 1727945"/>
                <a:gd name="connsiteX9" fmla="*/ 995514 w 2053248"/>
                <a:gd name="connsiteY9" fmla="*/ 4066 h 1727945"/>
                <a:gd name="connsiteX10" fmla="*/ 1065054 w 2053248"/>
                <a:gd name="connsiteY10" fmla="*/ 117528 h 1727945"/>
                <a:gd name="connsiteX11" fmla="*/ 1090674 w 2053248"/>
                <a:gd name="connsiteY11" fmla="*/ 194388 h 1727945"/>
                <a:gd name="connsiteX12" fmla="*/ 1130933 w 2053248"/>
                <a:gd name="connsiteY12" fmla="*/ 293209 h 1727945"/>
                <a:gd name="connsiteX13" fmla="*/ 1185833 w 2053248"/>
                <a:gd name="connsiteY13" fmla="*/ 373730 h 1727945"/>
                <a:gd name="connsiteX14" fmla="*/ 1244393 w 2053248"/>
                <a:gd name="connsiteY14" fmla="*/ 406671 h 1727945"/>
                <a:gd name="connsiteX15" fmla="*/ 1449352 w 2053248"/>
                <a:gd name="connsiteY15" fmla="*/ 428631 h 1727945"/>
                <a:gd name="connsiteX16" fmla="*/ 1734830 w 2053248"/>
                <a:gd name="connsiteY16" fmla="*/ 435951 h 1727945"/>
                <a:gd name="connsiteX17" fmla="*/ 2053248 w 2053248"/>
                <a:gd name="connsiteY17" fmla="*/ 446931 h 1727945"/>
                <a:gd name="connsiteX18" fmla="*/ 2053248 w 2053248"/>
                <a:gd name="connsiteY18" fmla="*/ 446931 h 1727945"/>
                <a:gd name="connsiteX0" fmla="*/ 0 w 2053248"/>
                <a:gd name="connsiteY0" fmla="*/ 1688499 h 1688499"/>
                <a:gd name="connsiteX1" fmla="*/ 398938 w 2053248"/>
                <a:gd name="connsiteY1" fmla="*/ 1618958 h 1688499"/>
                <a:gd name="connsiteX2" fmla="*/ 607556 w 2053248"/>
                <a:gd name="connsiteY2" fmla="*/ 1344455 h 1688499"/>
                <a:gd name="connsiteX3" fmla="*/ 677096 w 2053248"/>
                <a:gd name="connsiteY3" fmla="*/ 1154133 h 1688499"/>
                <a:gd name="connsiteX4" fmla="*/ 713696 w 2053248"/>
                <a:gd name="connsiteY4" fmla="*/ 989431 h 1688499"/>
                <a:gd name="connsiteX5" fmla="*/ 746636 w 2053248"/>
                <a:gd name="connsiteY5" fmla="*/ 725909 h 1688499"/>
                <a:gd name="connsiteX6" fmla="*/ 779575 w 2053248"/>
                <a:gd name="connsiteY6" fmla="*/ 466046 h 1688499"/>
                <a:gd name="connsiteX7" fmla="*/ 830815 w 2053248"/>
                <a:gd name="connsiteY7" fmla="*/ 173243 h 1688499"/>
                <a:gd name="connsiteX8" fmla="*/ 900355 w 2053248"/>
                <a:gd name="connsiteY8" fmla="*/ 1221 h 1688499"/>
                <a:gd name="connsiteX9" fmla="*/ 995514 w 2053248"/>
                <a:gd name="connsiteY9" fmla="*/ 88947 h 1688499"/>
                <a:gd name="connsiteX10" fmla="*/ 1065054 w 2053248"/>
                <a:gd name="connsiteY10" fmla="*/ 78082 h 1688499"/>
                <a:gd name="connsiteX11" fmla="*/ 1090674 w 2053248"/>
                <a:gd name="connsiteY11" fmla="*/ 154942 h 1688499"/>
                <a:gd name="connsiteX12" fmla="*/ 1130933 w 2053248"/>
                <a:gd name="connsiteY12" fmla="*/ 253763 h 1688499"/>
                <a:gd name="connsiteX13" fmla="*/ 1185833 w 2053248"/>
                <a:gd name="connsiteY13" fmla="*/ 334284 h 1688499"/>
                <a:gd name="connsiteX14" fmla="*/ 1244393 w 2053248"/>
                <a:gd name="connsiteY14" fmla="*/ 367225 h 1688499"/>
                <a:gd name="connsiteX15" fmla="*/ 1449352 w 2053248"/>
                <a:gd name="connsiteY15" fmla="*/ 389185 h 1688499"/>
                <a:gd name="connsiteX16" fmla="*/ 1734830 w 2053248"/>
                <a:gd name="connsiteY16" fmla="*/ 396505 h 1688499"/>
                <a:gd name="connsiteX17" fmla="*/ 2053248 w 2053248"/>
                <a:gd name="connsiteY17" fmla="*/ 407485 h 1688499"/>
                <a:gd name="connsiteX18" fmla="*/ 2053248 w 2053248"/>
                <a:gd name="connsiteY18" fmla="*/ 407485 h 1688499"/>
                <a:gd name="connsiteX0" fmla="*/ 0 w 2053248"/>
                <a:gd name="connsiteY0" fmla="*/ 1639430 h 1639430"/>
                <a:gd name="connsiteX1" fmla="*/ 398938 w 2053248"/>
                <a:gd name="connsiteY1" fmla="*/ 1569889 h 1639430"/>
                <a:gd name="connsiteX2" fmla="*/ 607556 w 2053248"/>
                <a:gd name="connsiteY2" fmla="*/ 1295386 h 1639430"/>
                <a:gd name="connsiteX3" fmla="*/ 677096 w 2053248"/>
                <a:gd name="connsiteY3" fmla="*/ 1105064 h 1639430"/>
                <a:gd name="connsiteX4" fmla="*/ 713696 w 2053248"/>
                <a:gd name="connsiteY4" fmla="*/ 940362 h 1639430"/>
                <a:gd name="connsiteX5" fmla="*/ 746636 w 2053248"/>
                <a:gd name="connsiteY5" fmla="*/ 676840 h 1639430"/>
                <a:gd name="connsiteX6" fmla="*/ 779575 w 2053248"/>
                <a:gd name="connsiteY6" fmla="*/ 416977 h 1639430"/>
                <a:gd name="connsiteX7" fmla="*/ 830815 w 2053248"/>
                <a:gd name="connsiteY7" fmla="*/ 124174 h 1639430"/>
                <a:gd name="connsiteX8" fmla="*/ 900355 w 2053248"/>
                <a:gd name="connsiteY8" fmla="*/ 85360 h 1639430"/>
                <a:gd name="connsiteX9" fmla="*/ 995514 w 2053248"/>
                <a:gd name="connsiteY9" fmla="*/ 39878 h 1639430"/>
                <a:gd name="connsiteX10" fmla="*/ 1065054 w 2053248"/>
                <a:gd name="connsiteY10" fmla="*/ 29013 h 1639430"/>
                <a:gd name="connsiteX11" fmla="*/ 1090674 w 2053248"/>
                <a:gd name="connsiteY11" fmla="*/ 105873 h 1639430"/>
                <a:gd name="connsiteX12" fmla="*/ 1130933 w 2053248"/>
                <a:gd name="connsiteY12" fmla="*/ 204694 h 1639430"/>
                <a:gd name="connsiteX13" fmla="*/ 1185833 w 2053248"/>
                <a:gd name="connsiteY13" fmla="*/ 285215 h 1639430"/>
                <a:gd name="connsiteX14" fmla="*/ 1244393 w 2053248"/>
                <a:gd name="connsiteY14" fmla="*/ 318156 h 1639430"/>
                <a:gd name="connsiteX15" fmla="*/ 1449352 w 2053248"/>
                <a:gd name="connsiteY15" fmla="*/ 340116 h 1639430"/>
                <a:gd name="connsiteX16" fmla="*/ 1734830 w 2053248"/>
                <a:gd name="connsiteY16" fmla="*/ 347436 h 1639430"/>
                <a:gd name="connsiteX17" fmla="*/ 2053248 w 2053248"/>
                <a:gd name="connsiteY17" fmla="*/ 358416 h 1639430"/>
                <a:gd name="connsiteX18" fmla="*/ 2053248 w 2053248"/>
                <a:gd name="connsiteY18" fmla="*/ 358416 h 1639430"/>
                <a:gd name="connsiteX0" fmla="*/ 0 w 2053248"/>
                <a:gd name="connsiteY0" fmla="*/ 1639430 h 1639430"/>
                <a:gd name="connsiteX1" fmla="*/ 398938 w 2053248"/>
                <a:gd name="connsiteY1" fmla="*/ 1569889 h 1639430"/>
                <a:gd name="connsiteX2" fmla="*/ 607556 w 2053248"/>
                <a:gd name="connsiteY2" fmla="*/ 1295386 h 1639430"/>
                <a:gd name="connsiteX3" fmla="*/ 677096 w 2053248"/>
                <a:gd name="connsiteY3" fmla="*/ 1105064 h 1639430"/>
                <a:gd name="connsiteX4" fmla="*/ 713696 w 2053248"/>
                <a:gd name="connsiteY4" fmla="*/ 940362 h 1639430"/>
                <a:gd name="connsiteX5" fmla="*/ 746636 w 2053248"/>
                <a:gd name="connsiteY5" fmla="*/ 676840 h 1639430"/>
                <a:gd name="connsiteX6" fmla="*/ 779575 w 2053248"/>
                <a:gd name="connsiteY6" fmla="*/ 416977 h 1639430"/>
                <a:gd name="connsiteX7" fmla="*/ 827567 w 2053248"/>
                <a:gd name="connsiteY7" fmla="*/ 228114 h 1639430"/>
                <a:gd name="connsiteX8" fmla="*/ 900355 w 2053248"/>
                <a:gd name="connsiteY8" fmla="*/ 85360 h 1639430"/>
                <a:gd name="connsiteX9" fmla="*/ 995514 w 2053248"/>
                <a:gd name="connsiteY9" fmla="*/ 39878 h 1639430"/>
                <a:gd name="connsiteX10" fmla="*/ 1065054 w 2053248"/>
                <a:gd name="connsiteY10" fmla="*/ 29013 h 1639430"/>
                <a:gd name="connsiteX11" fmla="*/ 1090674 w 2053248"/>
                <a:gd name="connsiteY11" fmla="*/ 105873 h 1639430"/>
                <a:gd name="connsiteX12" fmla="*/ 1130933 w 2053248"/>
                <a:gd name="connsiteY12" fmla="*/ 204694 h 1639430"/>
                <a:gd name="connsiteX13" fmla="*/ 1185833 w 2053248"/>
                <a:gd name="connsiteY13" fmla="*/ 285215 h 1639430"/>
                <a:gd name="connsiteX14" fmla="*/ 1244393 w 2053248"/>
                <a:gd name="connsiteY14" fmla="*/ 318156 h 1639430"/>
                <a:gd name="connsiteX15" fmla="*/ 1449352 w 2053248"/>
                <a:gd name="connsiteY15" fmla="*/ 340116 h 1639430"/>
                <a:gd name="connsiteX16" fmla="*/ 1734830 w 2053248"/>
                <a:gd name="connsiteY16" fmla="*/ 347436 h 1639430"/>
                <a:gd name="connsiteX17" fmla="*/ 2053248 w 2053248"/>
                <a:gd name="connsiteY17" fmla="*/ 358416 h 1639430"/>
                <a:gd name="connsiteX18" fmla="*/ 2053248 w 2053248"/>
                <a:gd name="connsiteY18" fmla="*/ 358416 h 1639430"/>
                <a:gd name="connsiteX0" fmla="*/ 0 w 2053248"/>
                <a:gd name="connsiteY0" fmla="*/ 1639430 h 1639430"/>
                <a:gd name="connsiteX1" fmla="*/ 398938 w 2053248"/>
                <a:gd name="connsiteY1" fmla="*/ 1569889 h 1639430"/>
                <a:gd name="connsiteX2" fmla="*/ 607556 w 2053248"/>
                <a:gd name="connsiteY2" fmla="*/ 1295386 h 1639430"/>
                <a:gd name="connsiteX3" fmla="*/ 677096 w 2053248"/>
                <a:gd name="connsiteY3" fmla="*/ 1105064 h 1639430"/>
                <a:gd name="connsiteX4" fmla="*/ 713696 w 2053248"/>
                <a:gd name="connsiteY4" fmla="*/ 940362 h 1639430"/>
                <a:gd name="connsiteX5" fmla="*/ 746636 w 2053248"/>
                <a:gd name="connsiteY5" fmla="*/ 676840 h 1639430"/>
                <a:gd name="connsiteX6" fmla="*/ 779575 w 2053248"/>
                <a:gd name="connsiteY6" fmla="*/ 416977 h 1639430"/>
                <a:gd name="connsiteX7" fmla="*/ 827567 w 2053248"/>
                <a:gd name="connsiteY7" fmla="*/ 228114 h 1639430"/>
                <a:gd name="connsiteX8" fmla="*/ 897107 w 2053248"/>
                <a:gd name="connsiteY8" fmla="*/ 59375 h 1639430"/>
                <a:gd name="connsiteX9" fmla="*/ 995514 w 2053248"/>
                <a:gd name="connsiteY9" fmla="*/ 39878 h 1639430"/>
                <a:gd name="connsiteX10" fmla="*/ 1065054 w 2053248"/>
                <a:gd name="connsiteY10" fmla="*/ 29013 h 1639430"/>
                <a:gd name="connsiteX11" fmla="*/ 1090674 w 2053248"/>
                <a:gd name="connsiteY11" fmla="*/ 105873 h 1639430"/>
                <a:gd name="connsiteX12" fmla="*/ 1130933 w 2053248"/>
                <a:gd name="connsiteY12" fmla="*/ 204694 h 1639430"/>
                <a:gd name="connsiteX13" fmla="*/ 1185833 w 2053248"/>
                <a:gd name="connsiteY13" fmla="*/ 285215 h 1639430"/>
                <a:gd name="connsiteX14" fmla="*/ 1244393 w 2053248"/>
                <a:gd name="connsiteY14" fmla="*/ 318156 h 1639430"/>
                <a:gd name="connsiteX15" fmla="*/ 1449352 w 2053248"/>
                <a:gd name="connsiteY15" fmla="*/ 340116 h 1639430"/>
                <a:gd name="connsiteX16" fmla="*/ 1734830 w 2053248"/>
                <a:gd name="connsiteY16" fmla="*/ 347436 h 1639430"/>
                <a:gd name="connsiteX17" fmla="*/ 2053248 w 2053248"/>
                <a:gd name="connsiteY17" fmla="*/ 358416 h 1639430"/>
                <a:gd name="connsiteX18" fmla="*/ 2053248 w 2053248"/>
                <a:gd name="connsiteY18" fmla="*/ 358416 h 1639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90674 w 2053248"/>
                <a:gd name="connsiteY11" fmla="*/ 71873 h 1605430"/>
                <a:gd name="connsiteX12" fmla="*/ 1130933 w 2053248"/>
                <a:gd name="connsiteY12" fmla="*/ 170694 h 1605430"/>
                <a:gd name="connsiteX13" fmla="*/ 1185833 w 2053248"/>
                <a:gd name="connsiteY13" fmla="*/ 251215 h 1605430"/>
                <a:gd name="connsiteX14" fmla="*/ 1244393 w 2053248"/>
                <a:gd name="connsiteY14" fmla="*/ 284156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30933 w 2053248"/>
                <a:gd name="connsiteY12" fmla="*/ 170694 h 1605430"/>
                <a:gd name="connsiteX13" fmla="*/ 1185833 w 2053248"/>
                <a:gd name="connsiteY13" fmla="*/ 251215 h 1605430"/>
                <a:gd name="connsiteX14" fmla="*/ 1244393 w 2053248"/>
                <a:gd name="connsiteY14" fmla="*/ 284156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251215 h 1605430"/>
                <a:gd name="connsiteX14" fmla="*/ 1244393 w 2053248"/>
                <a:gd name="connsiteY14" fmla="*/ 284156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284156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49352 w 2053248"/>
                <a:gd name="connsiteY15" fmla="*/ 306116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25605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25605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12612 h 1605430"/>
                <a:gd name="connsiteX16" fmla="*/ 1734830 w 2053248"/>
                <a:gd name="connsiteY16" fmla="*/ 313436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12612 h 1605430"/>
                <a:gd name="connsiteX16" fmla="*/ 1734830 w 2053248"/>
                <a:gd name="connsiteY16" fmla="*/ 300444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12612 h 1605430"/>
                <a:gd name="connsiteX16" fmla="*/ 1734830 w 2053248"/>
                <a:gd name="connsiteY16" fmla="*/ 300444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53248"/>
                <a:gd name="connsiteY0" fmla="*/ 1605430 h 1605430"/>
                <a:gd name="connsiteX1" fmla="*/ 398938 w 2053248"/>
                <a:gd name="connsiteY1" fmla="*/ 1535889 h 1605430"/>
                <a:gd name="connsiteX2" fmla="*/ 607556 w 2053248"/>
                <a:gd name="connsiteY2" fmla="*/ 1261386 h 1605430"/>
                <a:gd name="connsiteX3" fmla="*/ 677096 w 2053248"/>
                <a:gd name="connsiteY3" fmla="*/ 1071064 h 1605430"/>
                <a:gd name="connsiteX4" fmla="*/ 713696 w 2053248"/>
                <a:gd name="connsiteY4" fmla="*/ 906362 h 1605430"/>
                <a:gd name="connsiteX5" fmla="*/ 746636 w 2053248"/>
                <a:gd name="connsiteY5" fmla="*/ 642840 h 1605430"/>
                <a:gd name="connsiteX6" fmla="*/ 779575 w 2053248"/>
                <a:gd name="connsiteY6" fmla="*/ 382977 h 1605430"/>
                <a:gd name="connsiteX7" fmla="*/ 827567 w 2053248"/>
                <a:gd name="connsiteY7" fmla="*/ 194114 h 1605430"/>
                <a:gd name="connsiteX8" fmla="*/ 897107 w 2053248"/>
                <a:gd name="connsiteY8" fmla="*/ 25375 h 1605430"/>
                <a:gd name="connsiteX9" fmla="*/ 995514 w 2053248"/>
                <a:gd name="connsiteY9" fmla="*/ 5878 h 1605430"/>
                <a:gd name="connsiteX10" fmla="*/ 1065054 w 2053248"/>
                <a:gd name="connsiteY10" fmla="*/ 124938 h 1605430"/>
                <a:gd name="connsiteX11" fmla="*/ 1087426 w 2053248"/>
                <a:gd name="connsiteY11" fmla="*/ 182309 h 1605430"/>
                <a:gd name="connsiteX12" fmla="*/ 1114693 w 2053248"/>
                <a:gd name="connsiteY12" fmla="*/ 255145 h 1605430"/>
                <a:gd name="connsiteX13" fmla="*/ 1185833 w 2053248"/>
                <a:gd name="connsiteY13" fmla="*/ 306433 h 1605430"/>
                <a:gd name="connsiteX14" fmla="*/ 1244393 w 2053248"/>
                <a:gd name="connsiteY14" fmla="*/ 310141 h 1605430"/>
                <a:gd name="connsiteX15" fmla="*/ 1465592 w 2053248"/>
                <a:gd name="connsiteY15" fmla="*/ 312612 h 1605430"/>
                <a:gd name="connsiteX16" fmla="*/ 1734830 w 2053248"/>
                <a:gd name="connsiteY16" fmla="*/ 300444 h 1605430"/>
                <a:gd name="connsiteX17" fmla="*/ 2053248 w 2053248"/>
                <a:gd name="connsiteY17" fmla="*/ 324416 h 1605430"/>
                <a:gd name="connsiteX18" fmla="*/ 2053248 w 2053248"/>
                <a:gd name="connsiteY18" fmla="*/ 324416 h 1605430"/>
                <a:gd name="connsiteX0" fmla="*/ 0 w 2078587"/>
                <a:gd name="connsiteY0" fmla="*/ 1605430 h 1605430"/>
                <a:gd name="connsiteX1" fmla="*/ 398938 w 2078587"/>
                <a:gd name="connsiteY1" fmla="*/ 1535889 h 1605430"/>
                <a:gd name="connsiteX2" fmla="*/ 607556 w 2078587"/>
                <a:gd name="connsiteY2" fmla="*/ 1261386 h 1605430"/>
                <a:gd name="connsiteX3" fmla="*/ 677096 w 2078587"/>
                <a:gd name="connsiteY3" fmla="*/ 1071064 h 1605430"/>
                <a:gd name="connsiteX4" fmla="*/ 713696 w 2078587"/>
                <a:gd name="connsiteY4" fmla="*/ 906362 h 1605430"/>
                <a:gd name="connsiteX5" fmla="*/ 746636 w 2078587"/>
                <a:gd name="connsiteY5" fmla="*/ 642840 h 1605430"/>
                <a:gd name="connsiteX6" fmla="*/ 779575 w 2078587"/>
                <a:gd name="connsiteY6" fmla="*/ 382977 h 1605430"/>
                <a:gd name="connsiteX7" fmla="*/ 827567 w 2078587"/>
                <a:gd name="connsiteY7" fmla="*/ 194114 h 1605430"/>
                <a:gd name="connsiteX8" fmla="*/ 897107 w 2078587"/>
                <a:gd name="connsiteY8" fmla="*/ 25375 h 1605430"/>
                <a:gd name="connsiteX9" fmla="*/ 995514 w 2078587"/>
                <a:gd name="connsiteY9" fmla="*/ 5878 h 1605430"/>
                <a:gd name="connsiteX10" fmla="*/ 1065054 w 2078587"/>
                <a:gd name="connsiteY10" fmla="*/ 124938 h 1605430"/>
                <a:gd name="connsiteX11" fmla="*/ 1087426 w 2078587"/>
                <a:gd name="connsiteY11" fmla="*/ 182309 h 1605430"/>
                <a:gd name="connsiteX12" fmla="*/ 1114693 w 2078587"/>
                <a:gd name="connsiteY12" fmla="*/ 255145 h 1605430"/>
                <a:gd name="connsiteX13" fmla="*/ 1185833 w 2078587"/>
                <a:gd name="connsiteY13" fmla="*/ 306433 h 1605430"/>
                <a:gd name="connsiteX14" fmla="*/ 1244393 w 2078587"/>
                <a:gd name="connsiteY14" fmla="*/ 310141 h 1605430"/>
                <a:gd name="connsiteX15" fmla="*/ 1465592 w 2078587"/>
                <a:gd name="connsiteY15" fmla="*/ 312612 h 1605430"/>
                <a:gd name="connsiteX16" fmla="*/ 1734830 w 2078587"/>
                <a:gd name="connsiteY16" fmla="*/ 300444 h 1605430"/>
                <a:gd name="connsiteX17" fmla="*/ 2053248 w 2078587"/>
                <a:gd name="connsiteY17" fmla="*/ 324416 h 1605430"/>
                <a:gd name="connsiteX18" fmla="*/ 2059744 w 2078587"/>
                <a:gd name="connsiteY18" fmla="*/ 327664 h 1605430"/>
                <a:gd name="connsiteX0" fmla="*/ 0 w 2079798"/>
                <a:gd name="connsiteY0" fmla="*/ 1605430 h 1605430"/>
                <a:gd name="connsiteX1" fmla="*/ 398938 w 2079798"/>
                <a:gd name="connsiteY1" fmla="*/ 1535889 h 1605430"/>
                <a:gd name="connsiteX2" fmla="*/ 607556 w 2079798"/>
                <a:gd name="connsiteY2" fmla="*/ 1261386 h 1605430"/>
                <a:gd name="connsiteX3" fmla="*/ 677096 w 2079798"/>
                <a:gd name="connsiteY3" fmla="*/ 1071064 h 1605430"/>
                <a:gd name="connsiteX4" fmla="*/ 713696 w 2079798"/>
                <a:gd name="connsiteY4" fmla="*/ 906362 h 1605430"/>
                <a:gd name="connsiteX5" fmla="*/ 746636 w 2079798"/>
                <a:gd name="connsiteY5" fmla="*/ 642840 h 1605430"/>
                <a:gd name="connsiteX6" fmla="*/ 779575 w 2079798"/>
                <a:gd name="connsiteY6" fmla="*/ 382977 h 1605430"/>
                <a:gd name="connsiteX7" fmla="*/ 827567 w 2079798"/>
                <a:gd name="connsiteY7" fmla="*/ 194114 h 1605430"/>
                <a:gd name="connsiteX8" fmla="*/ 897107 w 2079798"/>
                <a:gd name="connsiteY8" fmla="*/ 25375 h 1605430"/>
                <a:gd name="connsiteX9" fmla="*/ 995514 w 2079798"/>
                <a:gd name="connsiteY9" fmla="*/ 5878 h 1605430"/>
                <a:gd name="connsiteX10" fmla="*/ 1065054 w 2079798"/>
                <a:gd name="connsiteY10" fmla="*/ 124938 h 1605430"/>
                <a:gd name="connsiteX11" fmla="*/ 1087426 w 2079798"/>
                <a:gd name="connsiteY11" fmla="*/ 182309 h 1605430"/>
                <a:gd name="connsiteX12" fmla="*/ 1114693 w 2079798"/>
                <a:gd name="connsiteY12" fmla="*/ 255145 h 1605430"/>
                <a:gd name="connsiteX13" fmla="*/ 1185833 w 2079798"/>
                <a:gd name="connsiteY13" fmla="*/ 306433 h 1605430"/>
                <a:gd name="connsiteX14" fmla="*/ 1244393 w 2079798"/>
                <a:gd name="connsiteY14" fmla="*/ 310141 h 1605430"/>
                <a:gd name="connsiteX15" fmla="*/ 1465592 w 2079798"/>
                <a:gd name="connsiteY15" fmla="*/ 312612 h 1605430"/>
                <a:gd name="connsiteX16" fmla="*/ 1734830 w 2079798"/>
                <a:gd name="connsiteY16" fmla="*/ 300444 h 1605430"/>
                <a:gd name="connsiteX17" fmla="*/ 2053248 w 2079798"/>
                <a:gd name="connsiteY17" fmla="*/ 324416 h 1605430"/>
                <a:gd name="connsiteX18" fmla="*/ 2062992 w 2079798"/>
                <a:gd name="connsiteY18" fmla="*/ 311423 h 1605430"/>
                <a:gd name="connsiteX0" fmla="*/ 0 w 2077892"/>
                <a:gd name="connsiteY0" fmla="*/ 1605430 h 1605430"/>
                <a:gd name="connsiteX1" fmla="*/ 398938 w 2077892"/>
                <a:gd name="connsiteY1" fmla="*/ 1535889 h 1605430"/>
                <a:gd name="connsiteX2" fmla="*/ 607556 w 2077892"/>
                <a:gd name="connsiteY2" fmla="*/ 1261386 h 1605430"/>
                <a:gd name="connsiteX3" fmla="*/ 677096 w 2077892"/>
                <a:gd name="connsiteY3" fmla="*/ 1071064 h 1605430"/>
                <a:gd name="connsiteX4" fmla="*/ 713696 w 2077892"/>
                <a:gd name="connsiteY4" fmla="*/ 906362 h 1605430"/>
                <a:gd name="connsiteX5" fmla="*/ 746636 w 2077892"/>
                <a:gd name="connsiteY5" fmla="*/ 642840 h 1605430"/>
                <a:gd name="connsiteX6" fmla="*/ 779575 w 2077892"/>
                <a:gd name="connsiteY6" fmla="*/ 382977 h 1605430"/>
                <a:gd name="connsiteX7" fmla="*/ 827567 w 2077892"/>
                <a:gd name="connsiteY7" fmla="*/ 194114 h 1605430"/>
                <a:gd name="connsiteX8" fmla="*/ 897107 w 2077892"/>
                <a:gd name="connsiteY8" fmla="*/ 25375 h 1605430"/>
                <a:gd name="connsiteX9" fmla="*/ 995514 w 2077892"/>
                <a:gd name="connsiteY9" fmla="*/ 5878 h 1605430"/>
                <a:gd name="connsiteX10" fmla="*/ 1065054 w 2077892"/>
                <a:gd name="connsiteY10" fmla="*/ 124938 h 1605430"/>
                <a:gd name="connsiteX11" fmla="*/ 1087426 w 2077892"/>
                <a:gd name="connsiteY11" fmla="*/ 182309 h 1605430"/>
                <a:gd name="connsiteX12" fmla="*/ 1114693 w 2077892"/>
                <a:gd name="connsiteY12" fmla="*/ 255145 h 1605430"/>
                <a:gd name="connsiteX13" fmla="*/ 1185833 w 2077892"/>
                <a:gd name="connsiteY13" fmla="*/ 306433 h 1605430"/>
                <a:gd name="connsiteX14" fmla="*/ 1244393 w 2077892"/>
                <a:gd name="connsiteY14" fmla="*/ 310141 h 1605430"/>
                <a:gd name="connsiteX15" fmla="*/ 1465592 w 2077892"/>
                <a:gd name="connsiteY15" fmla="*/ 312612 h 1605430"/>
                <a:gd name="connsiteX16" fmla="*/ 1760814 w 2077892"/>
                <a:gd name="connsiteY16" fmla="*/ 310188 h 1605430"/>
                <a:gd name="connsiteX17" fmla="*/ 2053248 w 2077892"/>
                <a:gd name="connsiteY17" fmla="*/ 324416 h 1605430"/>
                <a:gd name="connsiteX18" fmla="*/ 2062992 w 2077892"/>
                <a:gd name="connsiteY18" fmla="*/ 311423 h 1605430"/>
                <a:gd name="connsiteX0" fmla="*/ 0 w 2077892"/>
                <a:gd name="connsiteY0" fmla="*/ 1605430 h 1605430"/>
                <a:gd name="connsiteX1" fmla="*/ 398938 w 2077892"/>
                <a:gd name="connsiteY1" fmla="*/ 1535889 h 1605430"/>
                <a:gd name="connsiteX2" fmla="*/ 607556 w 2077892"/>
                <a:gd name="connsiteY2" fmla="*/ 1261386 h 1605430"/>
                <a:gd name="connsiteX3" fmla="*/ 677096 w 2077892"/>
                <a:gd name="connsiteY3" fmla="*/ 1071064 h 1605430"/>
                <a:gd name="connsiteX4" fmla="*/ 713696 w 2077892"/>
                <a:gd name="connsiteY4" fmla="*/ 906362 h 1605430"/>
                <a:gd name="connsiteX5" fmla="*/ 746636 w 2077892"/>
                <a:gd name="connsiteY5" fmla="*/ 642840 h 1605430"/>
                <a:gd name="connsiteX6" fmla="*/ 779575 w 2077892"/>
                <a:gd name="connsiteY6" fmla="*/ 382977 h 1605430"/>
                <a:gd name="connsiteX7" fmla="*/ 827567 w 2077892"/>
                <a:gd name="connsiteY7" fmla="*/ 194114 h 1605430"/>
                <a:gd name="connsiteX8" fmla="*/ 897107 w 2077892"/>
                <a:gd name="connsiteY8" fmla="*/ 25375 h 1605430"/>
                <a:gd name="connsiteX9" fmla="*/ 995514 w 2077892"/>
                <a:gd name="connsiteY9" fmla="*/ 5878 h 1605430"/>
                <a:gd name="connsiteX10" fmla="*/ 1065054 w 2077892"/>
                <a:gd name="connsiteY10" fmla="*/ 124938 h 1605430"/>
                <a:gd name="connsiteX11" fmla="*/ 1087426 w 2077892"/>
                <a:gd name="connsiteY11" fmla="*/ 182309 h 1605430"/>
                <a:gd name="connsiteX12" fmla="*/ 1114693 w 2077892"/>
                <a:gd name="connsiteY12" fmla="*/ 255145 h 1605430"/>
                <a:gd name="connsiteX13" fmla="*/ 1185833 w 2077892"/>
                <a:gd name="connsiteY13" fmla="*/ 306433 h 1605430"/>
                <a:gd name="connsiteX14" fmla="*/ 1244393 w 2077892"/>
                <a:gd name="connsiteY14" fmla="*/ 310141 h 1605430"/>
                <a:gd name="connsiteX15" fmla="*/ 1465592 w 2077892"/>
                <a:gd name="connsiteY15" fmla="*/ 312612 h 1605430"/>
                <a:gd name="connsiteX16" fmla="*/ 1760814 w 2077892"/>
                <a:gd name="connsiteY16" fmla="*/ 310188 h 1605430"/>
                <a:gd name="connsiteX17" fmla="*/ 2053248 w 2077892"/>
                <a:gd name="connsiteY17" fmla="*/ 324416 h 1605430"/>
                <a:gd name="connsiteX18" fmla="*/ 2062992 w 2077892"/>
                <a:gd name="connsiteY18" fmla="*/ 311423 h 1605430"/>
                <a:gd name="connsiteX0" fmla="*/ 0 w 2077892"/>
                <a:gd name="connsiteY0" fmla="*/ 1605430 h 1605430"/>
                <a:gd name="connsiteX1" fmla="*/ 398938 w 2077892"/>
                <a:gd name="connsiteY1" fmla="*/ 1535889 h 1605430"/>
                <a:gd name="connsiteX2" fmla="*/ 607556 w 2077892"/>
                <a:gd name="connsiteY2" fmla="*/ 1261386 h 1605430"/>
                <a:gd name="connsiteX3" fmla="*/ 677096 w 2077892"/>
                <a:gd name="connsiteY3" fmla="*/ 1071064 h 1605430"/>
                <a:gd name="connsiteX4" fmla="*/ 713696 w 2077892"/>
                <a:gd name="connsiteY4" fmla="*/ 906362 h 1605430"/>
                <a:gd name="connsiteX5" fmla="*/ 746636 w 2077892"/>
                <a:gd name="connsiteY5" fmla="*/ 642840 h 1605430"/>
                <a:gd name="connsiteX6" fmla="*/ 779575 w 2077892"/>
                <a:gd name="connsiteY6" fmla="*/ 382977 h 1605430"/>
                <a:gd name="connsiteX7" fmla="*/ 827567 w 2077892"/>
                <a:gd name="connsiteY7" fmla="*/ 194114 h 1605430"/>
                <a:gd name="connsiteX8" fmla="*/ 897107 w 2077892"/>
                <a:gd name="connsiteY8" fmla="*/ 25375 h 1605430"/>
                <a:gd name="connsiteX9" fmla="*/ 995514 w 2077892"/>
                <a:gd name="connsiteY9" fmla="*/ 5878 h 1605430"/>
                <a:gd name="connsiteX10" fmla="*/ 1065054 w 2077892"/>
                <a:gd name="connsiteY10" fmla="*/ 124938 h 1605430"/>
                <a:gd name="connsiteX11" fmla="*/ 1087426 w 2077892"/>
                <a:gd name="connsiteY11" fmla="*/ 182309 h 1605430"/>
                <a:gd name="connsiteX12" fmla="*/ 1114693 w 2077892"/>
                <a:gd name="connsiteY12" fmla="*/ 255145 h 1605430"/>
                <a:gd name="connsiteX13" fmla="*/ 1185833 w 2077892"/>
                <a:gd name="connsiteY13" fmla="*/ 306433 h 1605430"/>
                <a:gd name="connsiteX14" fmla="*/ 1244393 w 2077892"/>
                <a:gd name="connsiteY14" fmla="*/ 310141 h 1605430"/>
                <a:gd name="connsiteX15" fmla="*/ 1465592 w 2077892"/>
                <a:gd name="connsiteY15" fmla="*/ 312612 h 1605430"/>
                <a:gd name="connsiteX16" fmla="*/ 1760814 w 2077892"/>
                <a:gd name="connsiteY16" fmla="*/ 310188 h 1605430"/>
                <a:gd name="connsiteX17" fmla="*/ 2053248 w 2077892"/>
                <a:gd name="connsiteY17" fmla="*/ 324416 h 1605430"/>
                <a:gd name="connsiteX18" fmla="*/ 2062992 w 2077892"/>
                <a:gd name="connsiteY18" fmla="*/ 311423 h 160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7892" h="1605430">
                  <a:moveTo>
                    <a:pt x="0" y="1605430"/>
                  </a:moveTo>
                  <a:cubicBezTo>
                    <a:pt x="125659" y="1593230"/>
                    <a:pt x="287919" y="1588349"/>
                    <a:pt x="398938" y="1535889"/>
                  </a:cubicBezTo>
                  <a:cubicBezTo>
                    <a:pt x="523377" y="1422428"/>
                    <a:pt x="552657" y="1356547"/>
                    <a:pt x="607556" y="1261386"/>
                  </a:cubicBezTo>
                  <a:cubicBezTo>
                    <a:pt x="657576" y="1114985"/>
                    <a:pt x="674656" y="1078383"/>
                    <a:pt x="677096" y="1071064"/>
                  </a:cubicBezTo>
                  <a:cubicBezTo>
                    <a:pt x="736876" y="844141"/>
                    <a:pt x="701496" y="961263"/>
                    <a:pt x="713696" y="906362"/>
                  </a:cubicBezTo>
                  <a:lnTo>
                    <a:pt x="746636" y="642840"/>
                  </a:lnTo>
                  <a:lnTo>
                    <a:pt x="779575" y="382977"/>
                  </a:lnTo>
                  <a:lnTo>
                    <a:pt x="827567" y="194114"/>
                  </a:lnTo>
                  <a:cubicBezTo>
                    <a:pt x="865387" y="45272"/>
                    <a:pt x="873927" y="82716"/>
                    <a:pt x="897107" y="25375"/>
                  </a:cubicBezTo>
                  <a:cubicBezTo>
                    <a:pt x="928827" y="13175"/>
                    <a:pt x="930854" y="-11202"/>
                    <a:pt x="995514" y="5878"/>
                  </a:cubicBezTo>
                  <a:cubicBezTo>
                    <a:pt x="1018694" y="43699"/>
                    <a:pt x="1038214" y="39537"/>
                    <a:pt x="1065054" y="124938"/>
                  </a:cubicBezTo>
                  <a:cubicBezTo>
                    <a:pt x="1101654" y="232299"/>
                    <a:pt x="1076446" y="159129"/>
                    <a:pt x="1087426" y="182309"/>
                  </a:cubicBezTo>
                  <a:cubicBezTo>
                    <a:pt x="1094746" y="232329"/>
                    <a:pt x="1103713" y="219765"/>
                    <a:pt x="1114693" y="255145"/>
                  </a:cubicBezTo>
                  <a:cubicBezTo>
                    <a:pt x="1152481" y="289685"/>
                    <a:pt x="1167533" y="288133"/>
                    <a:pt x="1185833" y="306433"/>
                  </a:cubicBezTo>
                  <a:lnTo>
                    <a:pt x="1244393" y="310141"/>
                  </a:lnTo>
                  <a:lnTo>
                    <a:pt x="1465592" y="312612"/>
                  </a:lnTo>
                  <a:cubicBezTo>
                    <a:pt x="1555338" y="308556"/>
                    <a:pt x="1665104" y="314725"/>
                    <a:pt x="1760814" y="310188"/>
                  </a:cubicBezTo>
                  <a:lnTo>
                    <a:pt x="2053248" y="324416"/>
                  </a:lnTo>
                  <a:cubicBezTo>
                    <a:pt x="2103611" y="324622"/>
                    <a:pt x="2060827" y="310340"/>
                    <a:pt x="2062992" y="311423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532631" y="4528910"/>
              <a:ext cx="838200" cy="0"/>
            </a:xfrm>
            <a:prstGeom prst="line">
              <a:avLst/>
            </a:prstGeom>
            <a:ln>
              <a:solidFill>
                <a:srgbClr val="064308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524000" y="4833710"/>
              <a:ext cx="762000" cy="0"/>
            </a:xfrm>
            <a:prstGeom prst="line">
              <a:avLst/>
            </a:prstGeom>
            <a:ln>
              <a:solidFill>
                <a:srgbClr val="064308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State Approximation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10886" y="982768"/>
            <a:ext cx="88577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Represent the resonance as a wave packet at the experimental resonance energy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Alternatively, we could represent a resonance as a quasi-bound state 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Bound </a:t>
            </a:r>
            <a:r>
              <a:rPr lang="en-US" dirty="0"/>
              <a:t>State Approximation </a:t>
            </a:r>
            <a:r>
              <a:rPr lang="en-US" dirty="0" smtClean="0"/>
              <a:t>artificially bind </a:t>
            </a:r>
            <a:r>
              <a:rPr lang="en-US" dirty="0"/>
              <a:t>potential by </a:t>
            </a:r>
            <a:r>
              <a:rPr lang="en-US" dirty="0" smtClean="0"/>
              <a:t>1 </a:t>
            </a:r>
            <a:r>
              <a:rPr lang="en-US" dirty="0" err="1" smtClean="0"/>
              <a:t>keV</a:t>
            </a:r>
            <a:endParaRPr lang="en-US" dirty="0"/>
          </a:p>
          <a:p>
            <a:pPr marL="742950" lvl="1" indent="-285750">
              <a:buFontTx/>
              <a:buChar char="-"/>
            </a:pPr>
            <a:endParaRPr lang="en-US" dirty="0" smtClean="0"/>
          </a:p>
          <a:p>
            <a:pPr marL="742950" lvl="1" indent="-285750">
              <a:buFontTx/>
              <a:buChar char="-"/>
            </a:pPr>
            <a:endParaRPr lang="en-US" dirty="0" smtClean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7" name="Rectangle 6"/>
          <p:cNvSpPr/>
          <p:nvPr/>
        </p:nvSpPr>
        <p:spPr>
          <a:xfrm>
            <a:off x="2266599" y="3948963"/>
            <a:ext cx="550383" cy="4706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72264" y="3985735"/>
            <a:ext cx="572233" cy="3892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521989"/>
              </p:ext>
            </p:extLst>
          </p:nvPr>
        </p:nvGraphicFramePr>
        <p:xfrm>
          <a:off x="2588966" y="2847224"/>
          <a:ext cx="6227355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19926"/>
                <a:gridCol w="685800"/>
                <a:gridCol w="1091748"/>
                <a:gridCol w="1126923"/>
                <a:gridCol w="905529"/>
                <a:gridCol w="1197429"/>
              </a:tblGrid>
              <a:tr h="157397">
                <a:tc gridSpan="6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Test of Bound State Approximation</a:t>
                      </a:r>
                      <a:endParaRPr 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State</a:t>
                      </a:r>
                      <a:endParaRPr 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Total Transfer Cross Section</a:t>
                      </a:r>
                      <a:endParaRPr 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Width</a:t>
                      </a:r>
                      <a:endParaRPr lang="en-US" sz="1100" dirty="0"/>
                    </a:p>
                  </a:txBody>
                  <a:tcPr anchor="ctr"/>
                </a:tc>
              </a:tr>
              <a:tr h="39139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r>
                        <a:rPr lang="en-US" sz="1100" baseline="-25000" dirty="0" smtClean="0"/>
                        <a:t>res </a:t>
                      </a:r>
                      <a:r>
                        <a:rPr lang="en-US" sz="1100" baseline="0" dirty="0" smtClean="0"/>
                        <a:t>(</a:t>
                      </a:r>
                      <a:r>
                        <a:rPr lang="en-US" sz="1100" baseline="0" dirty="0" err="1" smtClean="0"/>
                        <a:t>keV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 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Bound </a:t>
                      </a:r>
                      <a:r>
                        <a:rPr lang="en-US" sz="1100" dirty="0" err="1" smtClean="0"/>
                        <a:t>xs</a:t>
                      </a:r>
                      <a:r>
                        <a:rPr lang="en-US" sz="1100" dirty="0" smtClean="0"/>
                        <a:t> </a:t>
                      </a:r>
                    </a:p>
                    <a:p>
                      <a:pPr algn="ctr"/>
                      <a:r>
                        <a:rPr lang="en-US" sz="1100" dirty="0" smtClean="0"/>
                        <a:t>(</a:t>
                      </a:r>
                      <a:r>
                        <a:rPr lang="en-US" sz="1100" dirty="0" err="1" smtClean="0"/>
                        <a:t>mb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Unbound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xs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100" baseline="0" dirty="0" smtClean="0"/>
                        <a:t>(</a:t>
                      </a:r>
                      <a:r>
                        <a:rPr lang="en-US" sz="1100" baseline="0" dirty="0" err="1" smtClean="0"/>
                        <a:t>mb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Percent Difference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Single Particle </a:t>
                      </a:r>
                    </a:p>
                    <a:p>
                      <a:pPr algn="ctr"/>
                      <a:r>
                        <a:rPr lang="en-US" sz="1100" dirty="0" smtClean="0"/>
                        <a:t>Width (eV)</a:t>
                      </a:r>
                      <a:endParaRPr lang="en-US" sz="1100" dirty="0"/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226.0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1.52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1.43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6.13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3.67E-04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5077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246.0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6.68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6.75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-1.05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1.02E-06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262.0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1.14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1.16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-1.39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2.64E-04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411.0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1.04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0.92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12.05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1.02E00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452.0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0.82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0.80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2.36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6.51E-02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702.0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1.55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1.23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22.51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C00000"/>
                          </a:solidFill>
                        </a:rPr>
                        <a:t>2.02E+02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8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Results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8" name="Picture 7" descr="26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44" y="1045901"/>
            <a:ext cx="5716709" cy="2442823"/>
          </a:xfrm>
          <a:prstGeom prst="rect">
            <a:avLst/>
          </a:prstGeom>
          <a:ln w="38100" cmpd="sng">
            <a:solidFill>
              <a:srgbClr val="064308"/>
            </a:solidFill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 </a:t>
            </a:r>
          </a:p>
        </p:txBody>
      </p:sp>
      <p:pic>
        <p:nvPicPr>
          <p:cNvPr id="21" name="Picture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17" y="3600384"/>
            <a:ext cx="5213565" cy="2592153"/>
          </a:xfrm>
          <a:prstGeom prst="rect">
            <a:avLst/>
          </a:prstGeom>
          <a:ln w="28575">
            <a:solidFill>
              <a:srgbClr val="064308"/>
            </a:solidFill>
          </a:ln>
        </p:spPr>
      </p:pic>
    </p:spTree>
    <p:extLst>
      <p:ext uri="{BB962C8B-B14F-4D97-AF65-F5344CB8AC3E}">
        <p14:creationId xmlns:p14="http://schemas.microsoft.com/office/powerpoint/2010/main" val="7689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and Future 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62" y="1858475"/>
            <a:ext cx="3801405" cy="566698"/>
          </a:xfrm>
          <a:prstGeom prst="rect">
            <a:avLst/>
          </a:prstGeom>
          <a:ln w="38100">
            <a:noFill/>
          </a:ln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75" y="1868694"/>
            <a:ext cx="4299078" cy="572637"/>
          </a:xfrm>
          <a:prstGeom prst="rect">
            <a:avLst/>
          </a:prstGeom>
          <a:ln w="38100">
            <a:noFill/>
          </a:ln>
        </p:spPr>
      </p:pic>
      <p:sp>
        <p:nvSpPr>
          <p:cNvPr id="16" name="Rectangle 15"/>
          <p:cNvSpPr/>
          <p:nvPr/>
        </p:nvSpPr>
        <p:spPr>
          <a:xfrm>
            <a:off x="216423" y="1761415"/>
            <a:ext cx="4090884" cy="72141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71412" y="1770578"/>
            <a:ext cx="4491687" cy="78313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63296" y="1719763"/>
            <a:ext cx="1421921" cy="941545"/>
          </a:xfrm>
          <a:prstGeom prst="ellipse">
            <a:avLst/>
          </a:prstGeom>
          <a:noFill/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936893" y="1716340"/>
            <a:ext cx="1650521" cy="931193"/>
          </a:xfrm>
          <a:prstGeom prst="ellipse">
            <a:avLst/>
          </a:prstGeom>
          <a:noFill/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22411" y="1730286"/>
            <a:ext cx="551649" cy="508161"/>
          </a:xfrm>
          <a:prstGeom prst="ellipse">
            <a:avLst/>
          </a:prstGeom>
          <a:noFill/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61162" y="2847245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aseline="30000" dirty="0" smtClean="0"/>
              <a:t>30</a:t>
            </a:r>
            <a:r>
              <a:rPr lang="en-US" dirty="0" smtClean="0"/>
              <a:t>P(p,</a:t>
            </a:r>
            <a:r>
              <a:rPr lang="el-GR" dirty="0" smtClean="0">
                <a:cs typeface="Arial" panose="020B0604020202020204" pitchFamily="34" charset="0"/>
              </a:rPr>
              <a:t>γ</a:t>
            </a:r>
            <a:r>
              <a:rPr lang="en-US" dirty="0" smtClean="0">
                <a:cs typeface="Arial" panose="020B0604020202020204" pitchFamily="34" charset="0"/>
              </a:rPr>
              <a:t>)</a:t>
            </a:r>
            <a:r>
              <a:rPr lang="en-US" baseline="30000" dirty="0" smtClean="0">
                <a:cs typeface="Arial" panose="020B0604020202020204" pitchFamily="34" charset="0"/>
              </a:rPr>
              <a:t>31</a:t>
            </a:r>
            <a:r>
              <a:rPr lang="en-US" dirty="0" smtClean="0">
                <a:cs typeface="Arial" panose="020B0604020202020204" pitchFamily="34" charset="0"/>
              </a:rPr>
              <a:t>S results are being </a:t>
            </a:r>
            <a:r>
              <a:rPr lang="en-US" dirty="0" smtClean="0">
                <a:cs typeface="Arial" panose="020B0604020202020204" pitchFamily="34" charset="0"/>
              </a:rPr>
              <a:t>finalized</a:t>
            </a:r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62" y="3669251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 similar experiment looking at </a:t>
            </a:r>
            <a:r>
              <a:rPr lang="en-US" baseline="30000" dirty="0" smtClean="0"/>
              <a:t>56</a:t>
            </a:r>
            <a:r>
              <a:rPr lang="en-US" dirty="0" smtClean="0"/>
              <a:t>Ni(d,n)</a:t>
            </a:r>
            <a:r>
              <a:rPr lang="en-US" baseline="30000" dirty="0" smtClean="0"/>
              <a:t>57</a:t>
            </a:r>
            <a:r>
              <a:rPr lang="en-US" dirty="0" smtClean="0"/>
              <a:t>Cu reaction ran recently at the NSCL</a:t>
            </a:r>
          </a:p>
          <a:p>
            <a:pPr marL="742950" lvl="1" indent="-285750">
              <a:buFontTx/>
              <a:buChar char="-"/>
            </a:pPr>
            <a:r>
              <a:rPr lang="en-US" baseline="30000" dirty="0"/>
              <a:t>56</a:t>
            </a:r>
            <a:r>
              <a:rPr lang="en-US" dirty="0"/>
              <a:t>Ni(p,</a:t>
            </a:r>
            <a:r>
              <a:rPr lang="el-GR" dirty="0">
                <a:cs typeface="Arial" panose="020B0604020202020204" pitchFamily="34" charset="0"/>
              </a:rPr>
              <a:t>γ</a:t>
            </a:r>
            <a:r>
              <a:rPr lang="en-US" dirty="0"/>
              <a:t>)</a:t>
            </a:r>
            <a:r>
              <a:rPr lang="en-US" baseline="30000" dirty="0"/>
              <a:t>57</a:t>
            </a:r>
            <a:r>
              <a:rPr lang="en-US" dirty="0"/>
              <a:t>Cu is a waiting point during X-ray </a:t>
            </a:r>
            <a:r>
              <a:rPr lang="en-US" dirty="0" err="1"/>
              <a:t>bursters</a:t>
            </a:r>
            <a:r>
              <a:rPr lang="en-US" dirty="0"/>
              <a:t> </a:t>
            </a:r>
            <a:endParaRPr lang="en-US" dirty="0" smtClean="0"/>
          </a:p>
          <a:p>
            <a:pPr marL="742950" lvl="1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Current method only allows for angle integrated cross sections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Angular sensitivity would make comparison to theory much easier</a:t>
            </a:r>
          </a:p>
        </p:txBody>
      </p:sp>
    </p:spTree>
    <p:extLst>
      <p:ext uri="{BB962C8B-B14F-4D97-AF65-F5344CB8AC3E}">
        <p14:creationId xmlns:p14="http://schemas.microsoft.com/office/powerpoint/2010/main" val="60985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Group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Advisor: Filomena Nunes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Luke Titus, Amy Lovell, Alaina Ross, Jimmy Rotureau, and Gregory Potel</a:t>
            </a:r>
          </a:p>
          <a:p>
            <a:pPr lvl="1"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Collaborators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Anu Kankainen, Phil Woods, Alex Brown</a:t>
            </a:r>
          </a:p>
          <a:p>
            <a:pPr marL="211709" lvl="1" indent="0">
              <a:lnSpc>
                <a:spcPct val="100000"/>
              </a:lnSpc>
              <a:buNone/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Questions?</a:t>
            </a:r>
          </a:p>
          <a:p>
            <a:pPr marL="211709" lvl="1" indent="0">
              <a:lnSpc>
                <a:spcPct val="100000"/>
              </a:lnSpc>
              <a:buNone/>
            </a:pPr>
            <a:endParaRPr lang="en-US" dirty="0" smtClean="0"/>
          </a:p>
          <a:p>
            <a:pPr marL="211709" lvl="1" indent="0">
              <a:lnSpc>
                <a:spcPct val="100000"/>
              </a:lnSpc>
              <a:buNone/>
            </a:pPr>
            <a:endParaRPr lang="en-US" dirty="0"/>
          </a:p>
          <a:p>
            <a:pPr marL="211709" lvl="1" indent="0">
              <a:lnSpc>
                <a:spcPct val="10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585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27078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Reaction for </a:t>
            </a:r>
            <a:r>
              <a:rPr lang="en-US" baseline="30000" dirty="0" smtClean="0"/>
              <a:t>30</a:t>
            </a:r>
            <a:r>
              <a:rPr lang="en-US" dirty="0" smtClean="0"/>
              <a:t>P(</a:t>
            </a:r>
            <a:r>
              <a:rPr lang="en-US" dirty="0" err="1" smtClean="0"/>
              <a:t>p,γ</a:t>
            </a:r>
            <a:r>
              <a:rPr lang="en-US" dirty="0" smtClean="0"/>
              <a:t>)</a:t>
            </a:r>
            <a:r>
              <a:rPr lang="en-US" baseline="30000" dirty="0"/>
              <a:t> </a:t>
            </a:r>
            <a:r>
              <a:rPr lang="en-US" baseline="30000" dirty="0" smtClean="0"/>
              <a:t>31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13" y="3374128"/>
            <a:ext cx="3801405" cy="566698"/>
          </a:xfrm>
          <a:prstGeom prst="rect">
            <a:avLst/>
          </a:prstGeom>
          <a:ln w="38100">
            <a:noFill/>
          </a:ln>
        </p:spPr>
      </p:pic>
      <p:pic>
        <p:nvPicPr>
          <p:cNvPr id="35" name="Picture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26" y="3384347"/>
            <a:ext cx="4299078" cy="572637"/>
          </a:xfrm>
          <a:prstGeom prst="rect">
            <a:avLst/>
          </a:prstGeom>
          <a:ln w="38100">
            <a:noFill/>
          </a:ln>
        </p:spPr>
      </p:pic>
      <p:sp>
        <p:nvSpPr>
          <p:cNvPr id="36" name="Rectangle 35"/>
          <p:cNvSpPr/>
          <p:nvPr/>
        </p:nvSpPr>
        <p:spPr>
          <a:xfrm>
            <a:off x="207174" y="3277068"/>
            <a:ext cx="4090884" cy="72141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62163" y="3286231"/>
            <a:ext cx="4491687" cy="78313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/>
              <a:t>DREB 2016, Halifax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822" y="4624106"/>
            <a:ext cx="2457905" cy="59428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62518" y="4496884"/>
            <a:ext cx="2590800" cy="85409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314" y="4518479"/>
            <a:ext cx="1525333" cy="89295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037480" y="4327058"/>
            <a:ext cx="2049120" cy="1275793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32-Point Star 26"/>
          <p:cNvSpPr/>
          <p:nvPr/>
        </p:nvSpPr>
        <p:spPr>
          <a:xfrm rot="20124598">
            <a:off x="4675486" y="1397653"/>
            <a:ext cx="2495177" cy="1790226"/>
          </a:xfrm>
          <a:prstGeom prst="star32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084538" y="1738840"/>
            <a:ext cx="454842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171468" y="1823126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85481" y="1801312"/>
            <a:ext cx="457200" cy="473309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474176" y="2187986"/>
            <a:ext cx="13105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7092417" y="2412374"/>
            <a:ext cx="716684" cy="559219"/>
          </a:xfrm>
          <a:custGeom>
            <a:avLst/>
            <a:gdLst>
              <a:gd name="connsiteX0" fmla="*/ 0 w 716684"/>
              <a:gd name="connsiteY0" fmla="*/ 142321 h 559219"/>
              <a:gd name="connsiteX1" fmla="*/ 163454 w 716684"/>
              <a:gd name="connsiteY1" fmla="*/ 3998 h 559219"/>
              <a:gd name="connsiteX2" fmla="*/ 163454 w 716684"/>
              <a:gd name="connsiteY2" fmla="*/ 280644 h 559219"/>
              <a:gd name="connsiteX3" fmla="*/ 364629 w 716684"/>
              <a:gd name="connsiteY3" fmla="*/ 142321 h 559219"/>
              <a:gd name="connsiteX4" fmla="*/ 326908 w 716684"/>
              <a:gd name="connsiteY4" fmla="*/ 381243 h 559219"/>
              <a:gd name="connsiteX5" fmla="*/ 515509 w 716684"/>
              <a:gd name="connsiteY5" fmla="*/ 255494 h 559219"/>
              <a:gd name="connsiteX6" fmla="*/ 490363 w 716684"/>
              <a:gd name="connsiteY6" fmla="*/ 481841 h 559219"/>
              <a:gd name="connsiteX7" fmla="*/ 641243 w 716684"/>
              <a:gd name="connsiteY7" fmla="*/ 469267 h 559219"/>
              <a:gd name="connsiteX8" fmla="*/ 704110 w 716684"/>
              <a:gd name="connsiteY8" fmla="*/ 557290 h 559219"/>
              <a:gd name="connsiteX9" fmla="*/ 716684 w 716684"/>
              <a:gd name="connsiteY9" fmla="*/ 532141 h 5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684" h="559219">
                <a:moveTo>
                  <a:pt x="0" y="142321"/>
                </a:moveTo>
                <a:cubicBezTo>
                  <a:pt x="68106" y="61632"/>
                  <a:pt x="136212" y="-19056"/>
                  <a:pt x="163454" y="3998"/>
                </a:cubicBezTo>
                <a:cubicBezTo>
                  <a:pt x="190696" y="27052"/>
                  <a:pt x="129925" y="257590"/>
                  <a:pt x="163454" y="280644"/>
                </a:cubicBezTo>
                <a:cubicBezTo>
                  <a:pt x="196983" y="303698"/>
                  <a:pt x="337387" y="125555"/>
                  <a:pt x="364629" y="142321"/>
                </a:cubicBezTo>
                <a:cubicBezTo>
                  <a:pt x="391871" y="159087"/>
                  <a:pt x="301761" y="362381"/>
                  <a:pt x="326908" y="381243"/>
                </a:cubicBezTo>
                <a:cubicBezTo>
                  <a:pt x="352055" y="400105"/>
                  <a:pt x="488267" y="238728"/>
                  <a:pt x="515509" y="255494"/>
                </a:cubicBezTo>
                <a:cubicBezTo>
                  <a:pt x="542751" y="272260"/>
                  <a:pt x="469407" y="446212"/>
                  <a:pt x="490363" y="481841"/>
                </a:cubicBezTo>
                <a:cubicBezTo>
                  <a:pt x="511319" y="517470"/>
                  <a:pt x="605619" y="456692"/>
                  <a:pt x="641243" y="469267"/>
                </a:cubicBezTo>
                <a:cubicBezTo>
                  <a:pt x="676867" y="481842"/>
                  <a:pt x="691537" y="546811"/>
                  <a:pt x="704110" y="557290"/>
                </a:cubicBezTo>
                <a:cubicBezTo>
                  <a:pt x="716684" y="567769"/>
                  <a:pt x="716684" y="532141"/>
                  <a:pt x="716684" y="532141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Triangle 37"/>
          <p:cNvSpPr/>
          <p:nvPr/>
        </p:nvSpPr>
        <p:spPr>
          <a:xfrm flipH="1">
            <a:off x="7709904" y="2854504"/>
            <a:ext cx="114300" cy="134673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180060" y="2023550"/>
            <a:ext cx="860695" cy="898291"/>
          </a:xfrm>
          <a:prstGeom prst="ellipse">
            <a:avLst/>
          </a:prstGeom>
          <a:solidFill>
            <a:srgbClr val="48365A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7445097" y="2274621"/>
            <a:ext cx="47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rial" panose="020B0604020202020204" pitchFamily="34" charset="0"/>
              </a:rPr>
              <a:t>γ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endParaRPr lang="en-US" dirty="0">
              <a:latin typeface="Californian FB" panose="0207040306080B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(</a:t>
                </a:r>
                <a:r>
                  <a:rPr lang="el-GR" sz="2800" dirty="0" smtClean="0"/>
                  <a:t>σ</a:t>
                </a:r>
                <a14:m>
                  <m:oMath xmlns:m="http://schemas.openxmlformats.org/officeDocument/2006/math">
                    <m: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 err="1" smtClean="0"/>
                  <a:t>pb</a:t>
                </a:r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995" y="1545348"/>
                <a:ext cx="1381927" cy="523220"/>
              </a:xfrm>
              <a:prstGeom prst="rect">
                <a:avLst/>
              </a:prstGeom>
              <a:blipFill rotWithShape="0">
                <a:blip r:embed="rId10"/>
                <a:stretch>
                  <a:fillRect l="-9251" t="-12941" r="-1322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207174" y="1043432"/>
            <a:ext cx="874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Reaction rate for proton capture is too low to be measured directly</a:t>
            </a:r>
          </a:p>
        </p:txBody>
      </p:sp>
    </p:spTree>
    <p:extLst>
      <p:ext uri="{BB962C8B-B14F-4D97-AF65-F5344CB8AC3E}">
        <p14:creationId xmlns:p14="http://schemas.microsoft.com/office/powerpoint/2010/main" val="243295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Decay Widths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310" y="1403108"/>
            <a:ext cx="4299078" cy="572637"/>
          </a:xfrm>
          <a:prstGeom prst="rect">
            <a:avLst/>
          </a:prstGeom>
          <a:ln w="38100">
            <a:noFill/>
          </a:ln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304" y="2594521"/>
            <a:ext cx="2457905" cy="59428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429000" y="2467299"/>
            <a:ext cx="2590800" cy="85409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317417" y="1221912"/>
            <a:ext cx="4572000" cy="976894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19168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Decay Widths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213" y="1403105"/>
            <a:ext cx="3772251" cy="569774"/>
          </a:xfrm>
          <a:prstGeom prst="rect">
            <a:avLst/>
          </a:prstGeom>
          <a:ln w="38100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895350" y="3896772"/>
            <a:ext cx="7353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l-GR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Γ</a:t>
            </a:r>
            <a:r>
              <a:rPr lang="en-US" baseline="-25000" dirty="0" err="1" smtClean="0"/>
              <a:t>sp</a:t>
            </a:r>
            <a:r>
              <a:rPr lang="en-US" dirty="0" smtClean="0"/>
              <a:t> can be calculated from elastic scattering of nucleon off mean field potential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l-GR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Γ</a:t>
            </a:r>
            <a:r>
              <a:rPr lang="en-US" baseline="-25000" dirty="0" smtClean="0"/>
              <a:t>p</a:t>
            </a:r>
            <a:r>
              <a:rPr lang="en-US" dirty="0" smtClean="0"/>
              <a:t> incorporates many body and structure information through the spectroscopic factors we determined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43" y="2752264"/>
            <a:ext cx="1525333" cy="29714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290823" y="1243196"/>
            <a:ext cx="4562354" cy="976894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429000" y="2608826"/>
            <a:ext cx="2133600" cy="636776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293803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Decay Widths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624" y="1125590"/>
            <a:ext cx="6311152" cy="4876800"/>
          </a:xfrm>
          <a:prstGeom prst="rect">
            <a:avLst/>
          </a:prstGeom>
        </p:spPr>
      </p:pic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0" y="1308876"/>
            <a:ext cx="4724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Phase Shift for Resonance in </a:t>
            </a:r>
            <a:r>
              <a:rPr lang="en-US" sz="2400" baseline="30000" dirty="0" smtClean="0"/>
              <a:t>31</a:t>
            </a:r>
            <a:r>
              <a:rPr lang="en-US" sz="2400" dirty="0" smtClean="0"/>
              <a:t>S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743200" y="1703311"/>
            <a:ext cx="4724400" cy="1344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3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Decay Widths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276"/>
            <a:ext cx="6172200" cy="4769427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3649" y="1371600"/>
            <a:ext cx="4038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Derivative of Phase Shift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396638" y="1179276"/>
            <a:ext cx="4267200" cy="26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6209211" y="2057400"/>
          <a:ext cx="2285103" cy="28410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37739"/>
                <a:gridCol w="702484"/>
                <a:gridCol w="944880"/>
              </a:tblGrid>
              <a:tr h="15212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Single Particle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+mn-lt"/>
                        </a:rPr>
                        <a:t>Widths</a:t>
                      </a:r>
                      <a:endParaRPr lang="en-US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State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  <a:r>
                        <a:rPr lang="en-US" sz="1200" baseline="-25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res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n,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l , 2j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Width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(eV)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196.0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0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2, 1, 3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3.67E-05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226.0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2, 1, 3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3.67E-04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21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246.0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1, 3, 7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2.50E-06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262.0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1, 2, 5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2.64E-04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411.0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0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2, 1, 3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1.02E+00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452.0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1, 2, 3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6.51E-02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46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702.0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1, 3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2.02E+02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92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Reaction Formalism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 Slide </a:t>
            </a:r>
            <a:fld id="{35AD4620-7552-4207-8973-898801ED212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99068" y="1087370"/>
            <a:ext cx="88163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For </a:t>
            </a:r>
            <a:r>
              <a:rPr lang="en-US" dirty="0" smtClean="0"/>
              <a:t>the entrance channel, the adiabatic potential is generated from the corresponding proton- and neutron-target interactions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Interactions use </a:t>
            </a:r>
            <a:r>
              <a:rPr lang="en-US" dirty="0"/>
              <a:t>global optical potentials which have been fitted to scattering </a:t>
            </a:r>
            <a:r>
              <a:rPr lang="en-US" dirty="0" smtClean="0"/>
              <a:t>data</a:t>
            </a:r>
          </a:p>
          <a:p>
            <a:pPr marL="742950" lvl="2" indent="-285750">
              <a:buFontTx/>
              <a:buChar char="-"/>
            </a:pPr>
            <a:r>
              <a:rPr lang="en-US" dirty="0"/>
              <a:t>CH89 used for entrance and exit </a:t>
            </a:r>
            <a:r>
              <a:rPr lang="en-US" dirty="0" smtClean="0"/>
              <a:t>channels </a:t>
            </a:r>
            <a:r>
              <a:rPr lang="en-US" sz="1200" dirty="0" smtClean="0"/>
              <a:t>(Phys. Rev 201, 57 (1991))</a:t>
            </a:r>
          </a:p>
          <a:p>
            <a:pPr marL="285750" lvl="1" indent="-285750">
              <a:buFontTx/>
              <a:buChar char="-"/>
            </a:pPr>
            <a:r>
              <a:rPr lang="en-US" dirty="0" smtClean="0"/>
              <a:t>Reid </a:t>
            </a:r>
            <a:r>
              <a:rPr lang="en-US" dirty="0"/>
              <a:t>used for NN </a:t>
            </a:r>
            <a:r>
              <a:rPr lang="en-US" dirty="0" smtClean="0"/>
              <a:t>interaction </a:t>
            </a:r>
            <a:r>
              <a:rPr lang="en-US" sz="1200" dirty="0" smtClean="0"/>
              <a:t>(Ann. Phys. 50, 411 (1968))</a:t>
            </a:r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71" y="2683027"/>
            <a:ext cx="3899502" cy="22747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61" y="3597259"/>
            <a:ext cx="2793143" cy="655238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387460" y="3442428"/>
            <a:ext cx="2994540" cy="964900"/>
          </a:xfrm>
          <a:prstGeom prst="rect">
            <a:avLst/>
          </a:prstGeom>
          <a:noFill/>
          <a:ln w="38100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52903" y="5181600"/>
            <a:ext cx="84624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Uncertainty can be estimated by changing the optical potential used and seeing the impact on total cross section.  </a:t>
            </a: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 smtClean="0"/>
              <a:t>~10% difference between CH89 </a:t>
            </a:r>
            <a:r>
              <a:rPr lang="en-US" dirty="0"/>
              <a:t>and BG </a:t>
            </a:r>
            <a:r>
              <a:rPr lang="en-US" sz="1200" dirty="0"/>
              <a:t>(Phys. </a:t>
            </a:r>
            <a:r>
              <a:rPr lang="en-US" sz="1200" dirty="0" smtClean="0"/>
              <a:t>Rev 292, 1190 </a:t>
            </a:r>
            <a:r>
              <a:rPr lang="en-US" sz="1200" dirty="0"/>
              <a:t>(</a:t>
            </a:r>
            <a:r>
              <a:rPr lang="en-US" sz="1200" dirty="0" smtClean="0"/>
              <a:t>1969)</a:t>
            </a:r>
            <a:r>
              <a:rPr lang="en-US" sz="1200" dirty="0"/>
              <a:t>)</a:t>
            </a:r>
          </a:p>
          <a:p>
            <a:pPr marL="742950" lvl="1" indent="-285750"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0" y="6356450"/>
            <a:ext cx="4241321" cy="36462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Terri Poxon-Pearson </a:t>
            </a:r>
          </a:p>
          <a:p>
            <a:pPr>
              <a:defRPr/>
            </a:pPr>
            <a:r>
              <a:rPr lang="en-US" dirty="0" smtClean="0"/>
              <a:t>DREB 2016, Halifax </a:t>
            </a:r>
          </a:p>
        </p:txBody>
      </p:sp>
    </p:spTree>
    <p:extLst>
      <p:ext uri="{BB962C8B-B14F-4D97-AF65-F5344CB8AC3E}">
        <p14:creationId xmlns:p14="http://schemas.microsoft.com/office/powerpoint/2010/main" val="15740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DWBA vs. ADWA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, Slide </a:t>
            </a:r>
            <a:fld id="{35AD4620-7552-4207-8973-898801ED212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2930"/>
          <a:stretch/>
        </p:blipFill>
        <p:spPr>
          <a:xfrm>
            <a:off x="0" y="1158124"/>
            <a:ext cx="4503553" cy="36470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13266"/>
          <a:stretch/>
        </p:blipFill>
        <p:spPr>
          <a:xfrm>
            <a:off x="4499509" y="1153029"/>
            <a:ext cx="4492091" cy="36521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948" y="4980632"/>
            <a:ext cx="7954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Times New Roman" panose="02020603050405020304" pitchFamily="18" charset="0"/>
              </a:rPr>
              <a:t>Breakup can change both shape and magnitude of 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distribution.</a:t>
            </a:r>
            <a:endParaRPr lang="en-US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591849"/>
            <a:ext cx="6682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  <a:cs typeface="Times New Roman" panose="02020603050405020304" pitchFamily="18" charset="0"/>
              </a:rPr>
              <a:t>L.J. Titus, F.M.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Nunes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, and G.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Potel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, Phys. Rev. C., </a:t>
            </a:r>
            <a:r>
              <a:rPr lang="en-US" sz="1200" dirty="0">
                <a:latin typeface="+mj-lt"/>
              </a:rPr>
              <a:t> </a:t>
            </a:r>
            <a:r>
              <a:rPr lang="en-US" sz="1200" b="1" dirty="0">
                <a:latin typeface="+mj-lt"/>
              </a:rPr>
              <a:t>93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smtClean="0">
                <a:latin typeface="+mj-lt"/>
              </a:rPr>
              <a:t>014604 (2016)</a:t>
            </a:r>
            <a:endParaRPr lang="en-US" sz="1200" dirty="0">
              <a:latin typeface="+mj-lt"/>
            </a:endParaRPr>
          </a:p>
          <a:p>
            <a:r>
              <a:rPr lang="en-US" sz="1200" dirty="0" smtClean="0">
                <a:latin typeface="+mj-lt"/>
                <a:cs typeface="Times New Roman" panose="02020603050405020304" pitchFamily="18" charset="0"/>
              </a:rPr>
              <a:t>Y. </a:t>
            </a:r>
            <a:r>
              <a:rPr lang="en-US" sz="1200" dirty="0" err="1" smtClean="0">
                <a:latin typeface="+mj-lt"/>
                <a:cs typeface="Times New Roman" panose="02020603050405020304" pitchFamily="18" charset="0"/>
              </a:rPr>
              <a:t>Uozumi</a:t>
            </a:r>
            <a:r>
              <a:rPr lang="en-US" sz="12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1200" i="1" dirty="0" smtClean="0">
                <a:latin typeface="+mj-lt"/>
                <a:cs typeface="Times New Roman" panose="02020603050405020304" pitchFamily="18" charset="0"/>
              </a:rPr>
              <a:t>et. al.</a:t>
            </a:r>
            <a:r>
              <a:rPr lang="en-US" sz="12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latin typeface="+mj-lt"/>
                <a:cs typeface="Times New Roman" panose="02020603050405020304" pitchFamily="18" charset="0"/>
              </a:rPr>
              <a:t>Nucl</a:t>
            </a:r>
            <a:r>
              <a:rPr lang="en-US" sz="1200" dirty="0" smtClean="0">
                <a:latin typeface="+mj-lt"/>
                <a:cs typeface="Times New Roman" panose="02020603050405020304" pitchFamily="18" charset="0"/>
              </a:rPr>
              <a:t>. Phys. A, </a:t>
            </a:r>
            <a:r>
              <a:rPr lang="en-US" sz="1200" b="1" dirty="0" smtClean="0">
                <a:latin typeface="+mj-lt"/>
                <a:cs typeface="Times New Roman" panose="02020603050405020304" pitchFamily="18" charset="0"/>
              </a:rPr>
              <a:t>576</a:t>
            </a:r>
            <a:r>
              <a:rPr lang="en-US" sz="1200" dirty="0" smtClean="0">
                <a:latin typeface="+mj-lt"/>
                <a:cs typeface="Times New Roman" panose="02020603050405020304" pitchFamily="18" charset="0"/>
              </a:rPr>
              <a:t>, 123 (1994) (Data)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293" y="1150608"/>
            <a:ext cx="372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16</a:t>
            </a:r>
            <a:r>
              <a:rPr lang="en-US" dirty="0" smtClean="0"/>
              <a:t>O(</a:t>
            </a:r>
            <a:r>
              <a:rPr lang="en-US" dirty="0" err="1" smtClean="0"/>
              <a:t>d,p</a:t>
            </a:r>
            <a:r>
              <a:rPr lang="en-US" dirty="0" smtClean="0"/>
              <a:t>)</a:t>
            </a:r>
            <a:r>
              <a:rPr lang="en-US" baseline="30000" dirty="0" smtClean="0"/>
              <a:t>17</a:t>
            </a:r>
            <a:r>
              <a:rPr lang="en-US" dirty="0" smtClean="0"/>
              <a:t>O at 50 MeV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40273" y="1167429"/>
            <a:ext cx="380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48</a:t>
            </a:r>
            <a:r>
              <a:rPr lang="en-US" dirty="0" smtClean="0"/>
              <a:t>Ca(</a:t>
            </a:r>
            <a:r>
              <a:rPr lang="en-US" dirty="0" err="1" smtClean="0"/>
              <a:t>d,p</a:t>
            </a:r>
            <a:r>
              <a:rPr lang="en-US" dirty="0" smtClean="0"/>
              <a:t>)</a:t>
            </a:r>
            <a:r>
              <a:rPr lang="en-US" baseline="30000" dirty="0" smtClean="0"/>
              <a:t>49</a:t>
            </a:r>
            <a:r>
              <a:rPr lang="en-US" dirty="0" smtClean="0"/>
              <a:t>Ca at 50 MeV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ADWA vs. Faddeev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, Slide </a:t>
            </a:r>
            <a:fld id="{35AD4620-7552-4207-8973-898801ED212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459" y="1854291"/>
            <a:ext cx="3049989" cy="2473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4" y="5020838"/>
            <a:ext cx="66828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F.M.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Nunes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A.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Deltuva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PRC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034607 (2011)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9" y="1838416"/>
            <a:ext cx="3025896" cy="24594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8212" y="4333009"/>
            <a:ext cx="2721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p,d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at 10 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7081" y="4308359"/>
            <a:ext cx="2721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d,p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at 56 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28" y="1804862"/>
            <a:ext cx="3107840" cy="25225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59889" y="4307592"/>
            <a:ext cx="3028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d,p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 at 19.3 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3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0.2137"/>
  <p:tag name="ORIGINALWIDTH" val="1946.757"/>
  <p:tag name="OUTPUTDPI" val="1200"/>
  <p:tag name="LATEXADDIN" val="\documentclass{article}&#10;\usepackage{amsmath}&#10;\pagestyle{empty}&#10;\begin{document}&#10;&#10;\begin{equation}&#10;\nonumber&#10;N_{A}\langle \sigma \nu \rangle \propto(\mu T_{9})^{-\frac{3}{2}}&#10;\cdot \sum_{i} (\omega \gamma)_{i} e^{(-\frac{E_{i}}{kT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9625"/>
  <p:tag name="ORIGINALWIDTH" val="2251.969"/>
  <p:tag name="OUTPUTDPI" val="1200"/>
  <p:tag name="LATEXADDIN" val="\documentclass{article}&#10;\usepackage{amsmath}&#10;\pagestyle{empty}&#10;\begin{document}&#10;&#10;\begin{equation}&#10;\nonumber&#10;\omega \gamma_{^{30}P,^{31}S}=\frac{(2J_{^{31}S}+1)}{(2J_{p}+1)(2J_{^{30}P}+1)}&#10; \frac{\Gamma_{p}\Gamma_{\gamma}}{\Gamma_{p}+\Gamma_{\gamma}}&#10;\end{equation}&#10;&#10;&#10;\end{document}"/>
  <p:tag name="IGUANATEXSIZE" val="20"/>
  <p:tag name="IGUANATEXCURSOR" val="249"/>
  <p:tag name="TRANSPARENCY" val="True"/>
  <p:tag name="FILENAME" val=""/>
  <p:tag name="INPUTTYPE" val="0"/>
  <p:tag name="LATEXENGINEID" val="0"/>
  <p:tag name="TEMPFOLDER" val="C:\Users\poxonpea\Desktop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0.2137"/>
  <p:tag name="ORIGINALWIDTH" val="1946.757"/>
  <p:tag name="OUTPUTDPI" val="1200"/>
  <p:tag name="LATEXADDIN" val="\documentclass{article}&#10;\usepackage{amsmath}&#10;\pagestyle{empty}&#10;\begin{document}&#10;&#10;\begin{equation}&#10;\nonumber&#10;N_{A}\langle \sigma \nu \rangle \propto(\mu T_{9})^{-\frac{3}{2}}&#10;\cdot \sum_{i} (\omega \gamma)_{i} e^{(-\frac{E_{i}}{kT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9625"/>
  <p:tag name="ORIGINALWIDTH" val="2251.969"/>
  <p:tag name="OUTPUTDPI" val="1200"/>
  <p:tag name="LATEXADDIN" val="\documentclass{article}&#10;\usepackage{amsmath}&#10;\pagestyle{empty}&#10;\begin{document}&#10;&#10;\begin{equation}&#10;\nonumber&#10;\omega \gamma_{^{30}P,^{31}S}=\frac{(2J_{^{31}S}+1)}{(2J_{p}+1)(2J_{^{30}P}+1)}&#10; \frac{\Gamma_{p}\Gamma_{\gamma}}{\Gamma_{p}+\Gamma_{\gamma}}&#10;\end{equation}&#10;&#10;&#10;\end{document}"/>
  <p:tag name="IGUANATEXSIZE" val="20"/>
  <p:tag name="IGUANATEXCURSOR" val="249"/>
  <p:tag name="TRANSPARENCY" val="True"/>
  <p:tag name="FILENAME" val=""/>
  <p:tag name="INPUTTYPE" val="0"/>
  <p:tag name="LATEXENGINEID" val="0"/>
  <p:tag name="TEMPFOLDER" val="C:\Users\poxonpea\Desktop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0.2137"/>
  <p:tag name="ORIGINALWIDTH" val="1946.757"/>
  <p:tag name="OUTPUTDPI" val="1200"/>
  <p:tag name="LATEXADDIN" val="\documentclass{article}&#10;\usepackage{amsmath}&#10;\pagestyle{empty}&#10;\begin{document}&#10;&#10;\begin{equation}&#10;\nonumber&#10;N_{A}\langle \sigma \nu \rangle \propto(\mu T_{9})^{-\frac{3}{2}}&#10;\cdot \sum_{i} (\omega \gamma)_{i} e^{(-\frac{E_{i}}{kT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8.4627"/>
  <p:tag name="ORIGINALWIDTH" val="1976.003"/>
  <p:tag name="OUTPUTDPI" val="1200"/>
  <p:tag name="LATEXADDIN" val="\documentclass{article}&#10;\usepackage{amsmath}&#10;\pagestyle{empty}&#10;\begin{document}&#10;&#10;\begin{equation}&#10;\nonumber&#10;\omega \gamma_{^{30}P,^{31}S} \simeq \frac{(2J_{^{31}S}+1)}{(2J_{p}+1)(2J_{^{30}P}+1)}&#10; \ \Gamma_p&#10;\end{equation}&#10;&#10;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Users\poxonpea\Desktop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9809"/>
  <p:tag name="ORIGINALWIDTH" val="1267.342"/>
  <p:tag name="OUTPUTDPI" val="1200"/>
  <p:tag name="LATEXADDIN" val="\documentclass{article}&#10;\usepackage{amsmath}&#10;\pagestyle{empty}&#10;\begin{document}&#10;&#10;\begin{equation}&#10;\nonumber&#10;I_{\!_{^{30}P,^{31}S}}(r)=\langle\psi_{\!_{^{30}P}}|\psi_{\!_{^{31}S}}\rangle&#10;\end{equation}&#10;&#10;\end{document}"/>
  <p:tag name="IGUANATEXSIZE" val="20"/>
  <p:tag name="IGUANATEXCURSOR" val="169"/>
  <p:tag name="TRANSPARENCY" val="True"/>
  <p:tag name="FILENAME" val=""/>
  <p:tag name="INPUTTYPE" val="0"/>
  <p:tag name="LATEXENGINEID" val="0"/>
  <p:tag name="TEMPFOLDER" val="C:\Users\poxonpea\Desktop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0.9787"/>
  <p:tag name="ORIGINALWIDTH" val="1324.334"/>
  <p:tag name="OUTPUTDPI" val="1200"/>
  <p:tag name="LATEXADDIN" val="\documentclass{article}&#10;\usepackage{amsmath}&#10;\pagestyle{empty}&#10;\begin{document}&#10;&#10;\begin{equation}&#10;\nonumber&#10;S^{th}=N\langle I_{\!_{^{30}P,^{31}S}} | I_{\!_{^{30}P,^{31}S}} \rangle&#10;\end{equation}&#10;&#10;&#10;\end{document}"/>
  <p:tag name="IGUANATEXSIZE" val="20"/>
  <p:tag name="IGUANATEXCURSOR" val="110"/>
  <p:tag name="TRANSPARENCY" val="True"/>
  <p:tag name="FILENAME" val=""/>
  <p:tag name="INPUTTYPE" val="0"/>
  <p:tag name="LATEXENGINEID" val="0"/>
  <p:tag name="TEMPFOLDER" val="C:\Users\poxonpea\Desktop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4.9681"/>
  <p:tag name="ORIGINALWIDTH" val="656.9178"/>
  <p:tag name="OUTPUTDPI" val="1200"/>
  <p:tag name="LATEXADDIN" val="\documentclass{article}&#10;\usepackage{amsmath}&#10;\pagestyle{empty}&#10;\begin{document}&#10;&#10;\begin{equation}&#10;\nonumber&#10;S^{exp}=\frac{\sigma^{exp}}{\sigma^{th}}&#10;\end{equation}&#10;&#10;&#10;&#10;\end{document}"/>
  <p:tag name="IGUANATEXSIZE" val="20"/>
  <p:tag name="IGUANATEXCURSOR" val="146"/>
  <p:tag name="TRANSPARENCY" val="True"/>
  <p:tag name="FILENAME" val=""/>
  <p:tag name="INPUTTYPE" val="0"/>
  <p:tag name="LATEXENGINEID" val="0"/>
  <p:tag name="TEMPFOLDER" val="C:\Users\poxonpea\Desktop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8.7289"/>
  <p:tag name="ORIGINALWIDTH" val="2863.892"/>
  <p:tag name="OUTPUTDPI" val="1200"/>
  <p:tag name="LATEXADDIN" val="\documentclass{article}&#10;\usepackage{amsmath}&#10;\pagestyle{empty}&#10;\begin{document}&#10;&#10;\begin{equation}&#10;\nonumber&#10;T^{ADWA}=\langle \phi_p(r_p) \chi_n(R_n) | V_{np}|\chi_d^{ADWA(+)}(R_d)\phi_d(r_d)\rangle&#10;\end{equation}&#10;&#10;&#10;\end{document}"/>
  <p:tag name="IGUANATEXSIZE" val="20"/>
  <p:tag name="IGUANATEXCURSOR" val="173"/>
  <p:tag name="TRANSPARENCY" val="True"/>
  <p:tag name="FILENAME" val=""/>
  <p:tag name="INPUTTYPE" val="0"/>
  <p:tag name="LATEXENGINEID" val="0"/>
  <p:tag name="TEMPFOLDER" val="C:\Users\poxonpea\Desktop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93.776"/>
  <p:tag name="ORIGINALWIDTH" val="3607.799"/>
  <p:tag name="OUTPUTDPI" val="1200"/>
  <p:tag name="LATEXADDIN" val="\documentclass{article}&#10;\usepackage{amsmath}&#10;\usepackage{colortbl}&#10;\pagestyle{empty}&#10;\begin{document}&#10;&#10;\begin{tabular}{c c c c c c }&#10;\hline&#10;\(E_x\) (keV)&amp; \(E_{res}\) (keV) &amp; \(J^\pi\) &amp; \(l\) &amp;\( C^2S(d,n)\) &amp; \(C^2S_{SM}\)\\&#10;\hline&#10;5547.3(1) &amp; &amp; \(9/2^+\) &amp; 2 &amp; 0.61(3) &amp; 0.44/0.42 \\&#10;6734.0(2) &amp; &amp; \(11/2^+\) &amp; 2 &amp; 0.35(8) &amp; 0.50/0.50 \\&#10;7129.0(2) &amp; &amp; \(13/2^+\) &amp; 2 &amp; 0.5(1) &amp; 0.77/0.74 \\ &#10;\arrayrulecolor{red}\hline&#10;7590.1(9) &amp; 126.9(9) &amp; \(9/2^+\) &amp; 0 &amp; \(\leq 0.10\) &amp; 0.011/0.017\\&#10; &amp; &amp; &amp; 2 &amp; \(\leq 0.05 \) &amp; 0.053/0.052\\&#10;7651.9(6) &amp; 188.7(6) &amp; \(11/2^-\) &amp; 1 &amp; 0.22(5) &amp; 0.067 \\&#10; &amp; &amp; &amp; 3 &amp; 0.11(3) &amp; 0.480 \\&#10;7739.3(4) &amp; 276.1(4) &amp; \(9/2^+\) &amp; 0 &amp; 0.19(9) &amp; 0.019/0.011 \\&#10; &amp; &amp; &amp; 2 &amp; 0.10(5) &amp; 0.0092/0.011 \\&#10; &amp; &amp; \(9/2^-\) &amp; 1 &amp; 0.07(4) &amp; 0.038 \\&#10; &amp; &amp; &amp; 3 &amp; 0.035(16) &amp; 0.11 \\&#10;\end{tabular}&#10;&#10;&#10;\end{document}"/>
  <p:tag name="IGUANATEXSIZE" val="20"/>
  <p:tag name="IGUANATEXCURSOR" val="713"/>
  <p:tag name="TRANSPARENCY" val="True"/>
  <p:tag name="FILENAME" val=""/>
  <p:tag name="INPUTTYPE" val="0"/>
  <p:tag name="LATEXENGINEID" val="0"/>
  <p:tag name="TEMPFOLDER" val="C:\Users\poxonpea\Desktop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0.2137"/>
  <p:tag name="ORIGINALWIDTH" val="1946.757"/>
  <p:tag name="OUTPUTDPI" val="1200"/>
  <p:tag name="LATEXADDIN" val="\documentclass{article}&#10;\usepackage{amsmath}&#10;\pagestyle{empty}&#10;\begin{document}&#10;&#10;\begin{equation}&#10;\nonumber&#10;N_{A}\langle \sigma \nu \rangle \propto(\mu T_{9})^{-\frac{3}{2}}&#10;\cdot \sum_{i} (\omega \gamma)_{i} e^{(-\frac{E_{i}}{kT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9625"/>
  <p:tag name="ORIGINALWIDTH" val="2251.969"/>
  <p:tag name="OUTPUTDPI" val="1200"/>
  <p:tag name="LATEXADDIN" val="\documentclass{article}&#10;\usepackage{amsmath}&#10;\pagestyle{empty}&#10;\begin{document}&#10;&#10;\begin{equation}&#10;\nonumber&#10;\omega \gamma_{^{30}P,^{31}S}=\frac{(2J_{^{31}S}+1)}{(2J_{p}+1)(2J_{^{30}P}+1)}&#10; \frac{\Gamma_{p}\Gamma_{\gamma}}{\Gamma_{p}+\Gamma_{\gamma}}&#10;\end{equation}&#10;&#10;&#10;\end{document}"/>
  <p:tag name="IGUANATEXSIZE" val="20"/>
  <p:tag name="IGUANATEXCURSOR" val="249"/>
  <p:tag name="TRANSPARENCY" val="True"/>
  <p:tag name="FILENAME" val=""/>
  <p:tag name="INPUTTYPE" val="0"/>
  <p:tag name="LATEXENGINEID" val="0"/>
  <p:tag name="TEMPFOLDER" val="C:\Users\poxonpea\Desktop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0.2137"/>
  <p:tag name="ORIGINALWIDTH" val="1946.757"/>
  <p:tag name="OUTPUTDPI" val="1200"/>
  <p:tag name="LATEXADDIN" val="\documentclass{article}&#10;\usepackage{amsmath}&#10;\pagestyle{empty}&#10;\begin{document}&#10;&#10;\begin{equation}&#10;\nonumber&#10;N_{A}\langle \sigma \nu \rangle \propto(\mu T_{9})^{-\frac{3}{2}}&#10;\cdot \sum_{i} (\omega \gamma)_{i} e^{(-\frac{E_{i}}{kT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9625"/>
  <p:tag name="ORIGINALWIDTH" val="2251.969"/>
  <p:tag name="OUTPUTDPI" val="1200"/>
  <p:tag name="LATEXADDIN" val="\documentclass{article}&#10;\usepackage{amsmath}&#10;\pagestyle{empty}&#10;\begin{document}&#10;&#10;\begin{equation}&#10;\nonumber&#10;\omega \gamma_{^{30}P,^{31}S}=\frac{(2J_{^{31}S}+1)}{(2J_{p}+1)(2J_{^{30}P}+1)}&#10; \frac{\Gamma_{p}\Gamma_{\gamma}}{\Gamma_{p}+\Gamma_{\gamma}}&#10;\end{equation}&#10;&#10;&#10;\end{document}"/>
  <p:tag name="IGUANATEXSIZE" val="20"/>
  <p:tag name="IGUANATEXCURSOR" val="249"/>
  <p:tag name="TRANSPARENCY" val="True"/>
  <p:tag name="FILENAME" val=""/>
  <p:tag name="INPUTTYPE" val="0"/>
  <p:tag name="LATEXENGINEID" val="0"/>
  <p:tag name="TEMPFOLDER" val="C:\Users\poxonpea\Desktop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2.4635"/>
  <p:tag name="ORIGINALWIDTH" val="1209.599"/>
  <p:tag name="OUTPUTDPI" val="1200"/>
  <p:tag name="LATEXADDIN" val="\documentclass{article}&#10;\usepackage{amsmath}&#10;\pagestyle{empty}&#10;\begin{document}&#10;&#10;&#10;\begin{equation}&#10;\nonumber&#10;\frac{\Gamma_{p}\Gamma_{\gamma}}{\Gamma_{p}+\Gamma_{\gamma}}&#10;\simeq \frac{\Gamma_{p}\Gamma_{\gamma}}{\Gamma_{\gamma}}\simeq \Gamma_{p}&#10;\end{equation}&#10;&#10;&#10;\end{document}"/>
  <p:tag name="IGUANATEXSIZE" val="20"/>
  <p:tag name="IGUANATEXCURSOR" val="228"/>
  <p:tag name="TRANSPARENCY" val="True"/>
  <p:tag name="FILENAME" val=""/>
  <p:tag name="INPUTTYPE" val="0"/>
  <p:tag name="LATEXENGINEID" val="0"/>
  <p:tag name="TEMPFOLDER" val="C:\Users\poxonpea\Desktop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9.445"/>
  <p:tag name="ORIGINALWIDTH" val="750.6561"/>
  <p:tag name="OUTPUTDPI" val="1200"/>
  <p:tag name="LATEXADDIN" val="\documentclass{article}&#10;\usepackage{amsmath}&#10;\pagestyle{empty}&#10;\begin{document}&#10;&#10;\( \Gamma_p \simeq 10^{-8} \) eV \\&#10;&#10;\( \Gamma_{\gamma} \simeq 10^{-1} \) eV \\&#10;&#10;\end{document}"/>
  <p:tag name="IGUANATEXSIZE" val="20"/>
  <p:tag name="IGUANATEXCURSOR" val="81"/>
  <p:tag name="TRANSPARENCY" val="True"/>
  <p:tag name="FILENAME" val=""/>
  <p:tag name="INPUTTYPE" val="0"/>
  <p:tag name="LATEXENGINEID" val="0"/>
  <p:tag name="TEMPFOLDER" val="C:\Users\poxonpea\Desktop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9625"/>
  <p:tag name="ORIGINALWIDTH" val="2251.969"/>
  <p:tag name="OUTPUTDPI" val="1200"/>
  <p:tag name="LATEXADDIN" val="\documentclass{article}&#10;\usepackage{amsmath}&#10;\pagestyle{empty}&#10;\begin{document}&#10;&#10;\begin{equation}&#10;\nonumber&#10;\omega \gamma_{^{30}P,^{31}S}=\frac{(2J_{^{31}S}+1)}{(2J_{p}+1)(2J_{^{30}P}+1)}&#10; \frac{\Gamma_{p}\Gamma_{\gamma}}{\Gamma_{p}+\Gamma_{\gamma}}&#10;\end{equation}&#10;&#10;&#10;\end{document}"/>
  <p:tag name="IGUANATEXSIZE" val="20"/>
  <p:tag name="IGUANATEXCURSOR" val="249"/>
  <p:tag name="TRANSPARENCY" val="True"/>
  <p:tag name="FILENAME" val=""/>
  <p:tag name="INPUTTYPE" val="0"/>
  <p:tag name="LATEXENGINEID" val="0"/>
  <p:tag name="TEMPFOLDER" val="C:\Users\poxonpea\Desktop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2.4635"/>
  <p:tag name="ORIGINALWIDTH" val="1209.599"/>
  <p:tag name="OUTPUTDPI" val="1200"/>
  <p:tag name="LATEXADDIN" val="\documentclass{article}&#10;\usepackage{amsmath}&#10;\pagestyle{empty}&#10;\begin{document}&#10;&#10;&#10;\begin{equation}&#10;\nonumber&#10;\frac{\Gamma_{p}\Gamma_{\gamma}}{\Gamma_{p}+\Gamma_{\gamma}}&#10;\simeq \frac{\Gamma_{p}\Gamma_{\gamma}}{\Gamma_{\gamma}}\simeq \Gamma_{p}&#10;\end{equation}&#10;&#10;&#10;\end{document}"/>
  <p:tag name="IGUANATEXSIZE" val="20"/>
  <p:tag name="IGUANATEXCURSOR" val="228"/>
  <p:tag name="TRANSPARENCY" val="True"/>
  <p:tag name="FILENAME" val=""/>
  <p:tag name="INPUTTYPE" val="0"/>
  <p:tag name="LATEXENGINEID" val="0"/>
  <p:tag name="TEMPFOLDER" val="C:\Users\poxonpea\Desktop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8.4627"/>
  <p:tag name="ORIGINALWIDTH" val="1976.003"/>
  <p:tag name="OUTPUTDPI" val="1200"/>
  <p:tag name="LATEXADDIN" val="\documentclass{article}&#10;\usepackage{amsmath}&#10;\pagestyle{empty}&#10;\begin{document}&#10;&#10;\begin{equation}&#10;\nonumber&#10;\omega \gamma_{^{30}P,^{31}S} \simeq \frac{(2J_{^{31}S}+1)}{(2J_{p}+1)(2J_{^{30}P}+1)}&#10; \ \Gamma_p&#10;\end{equation}&#10;&#10;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Users\poxonpea\Desktop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6.2317"/>
  <p:tag name="ORIGINALWIDTH" val="750.6561"/>
  <p:tag name="OUTPUTDPI" val="1200"/>
  <p:tag name="LATEXADDIN" val="\documentclass{article}&#10;\usepackage{amsmath}&#10;\pagestyle{empty}&#10;\begin{document}&#10;&#10;\begin{equation}&#10;\nonumber&#10;\Gamma_{p}=C^2S \ \Gamma_{sp}&#10;\end{equation}&#10;&#10;\end{document}"/>
  <p:tag name="IGUANATEXSIZE" val="20"/>
  <p:tag name="IGUANATEXCURSOR" val="125"/>
  <p:tag name="TRANSPARENCY" val="True"/>
  <p:tag name="FILENAME" val=""/>
  <p:tag name="INPUTTYPE" val="0"/>
  <p:tag name="LATEXENGINEID" val="0"/>
  <p:tag name="TEMPFOLDER" val="C:\Users\poxonpea\Desktop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22.4597"/>
  <p:tag name="ORIGINALWIDTH" val="1374.578"/>
  <p:tag name="OUTPUTDPI" val="1200"/>
  <p:tag name="LATEXADDIN" val="\documentclass{article}&#10;\usepackage{amsmath}&#10;\pagestyle{empty}&#10;\begin{document}&#10;&#10;\begin{equation}&#10;\nonumber&#10;V(R)=-\frac{V_r}{1+exp(\frac{R-R_r}{a_r})}&#10;\end{equation}&#10;&#10;\end{document}"/>
  <p:tag name="IGUANATEXSIZE" val="20"/>
  <p:tag name="IGUANATEXCURSOR" val="107"/>
  <p:tag name="TRANSPARENCY" val="True"/>
  <p:tag name="FILENAME" val=""/>
  <p:tag name="INPUTTYPE" val="0"/>
  <p:tag name="LATEXENGINEID" val="0"/>
  <p:tag name="TEMPFOLDER" val="C:\Users\poxonpea\Desktop\Temp\"/>
</p:tagLst>
</file>

<file path=ppt/theme/theme1.xml><?xml version="1.0" encoding="utf-8"?>
<a:theme xmlns:a="http://schemas.openxmlformats.org/drawingml/2006/main" name="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5517064C-0430-47DD-8B23-EE6727B5E978}" vid="{507676DB-CB10-4B91-9F05-0217F5728A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Archive_x0020_Date xmlns="31ac3772-10db-466f-87b2-5ca6a813de61" xsi:nil="true"/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4A49F64DF79428F509E137829B888" ma:contentTypeVersion="12" ma:contentTypeDescription="Create a new document." ma:contentTypeScope="" ma:versionID="f78492142974c4de333a7b90d3569bca">
  <xsd:schema xmlns:xsd="http://www.w3.org/2001/XMLSchema" xmlns:xs="http://www.w3.org/2001/XMLSchema" xmlns:p="http://schemas.microsoft.com/office/2006/metadata/properties" xmlns:ns1="http://schemas.microsoft.com/sharepoint/v3" xmlns:ns3="31ac3772-10db-466f-87b2-5ca6a813de61" xmlns:ns4="http://schemas.microsoft.com/sharepoint/v4" targetNamespace="http://schemas.microsoft.com/office/2006/metadata/properties" ma:root="true" ma:fieldsID="55db7e5ff2f0921c7a8e51d838ec3469" ns1:_="" ns3:_="" ns4:_="">
    <xsd:import namespace="http://schemas.microsoft.com/sharepoint/v3"/>
    <xsd:import namespace="31ac3772-10db-466f-87b2-5ca6a813de61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Archive_x0020_Date" minOccurs="0"/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4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12" nillable="true" ma:displayName="E-Mail Sender" ma:hidden="true" ma:internalName="EmailSender">
      <xsd:simpleType>
        <xsd:restriction base="dms:Note">
          <xsd:maxLength value="255"/>
        </xsd:restriction>
      </xsd:simpleType>
    </xsd:element>
    <xsd:element name="EmailTo" ma:index="13" nillable="true" ma:displayName="E-Mail To" ma:hidden="true" ma:internalName="EmailTo">
      <xsd:simpleType>
        <xsd:restriction base="dms:Note">
          <xsd:maxLength value="255"/>
        </xsd:restriction>
      </xsd:simpleType>
    </xsd:element>
    <xsd:element name="EmailCc" ma:index="14" nillable="true" ma:displayName="E-Mail Cc" ma:hidden="true" ma:internalName="EmailCc">
      <xsd:simpleType>
        <xsd:restriction base="dms:Note">
          <xsd:maxLength value="255"/>
        </xsd:restriction>
      </xsd:simpleType>
    </xsd:element>
    <xsd:element name="EmailFrom" ma:index="15" nillable="true" ma:displayName="E-Mail From" ma:hidden="true" ma:internalName="EmailFrom">
      <xsd:simpleType>
        <xsd:restriction base="dms:Text"/>
      </xsd:simpleType>
    </xsd:element>
    <xsd:element name="EmailSubject" ma:index="16" nillable="true" ma:displayName="E-Mail Subject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3772-10db-466f-87b2-5ca6a813de61" elementFormDefault="qualified">
    <xsd:import namespace="http://schemas.microsoft.com/office/2006/documentManagement/types"/>
    <xsd:import namespace="http://schemas.microsoft.com/office/infopath/2007/PartnerControls"/>
    <xsd:element name="Archive_x0020_Date" ma:index="11" nillable="true" ma:displayName="Archive Date" ma:format="DateOnly" ma:internalName="Archive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7" nillable="true" ma:displayName="E-Mail Headers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BA702D-F6E6-4314-8945-369A109C75F9}">
  <ds:schemaRefs>
    <ds:schemaRef ds:uri="http://purl.org/dc/elements/1.1/"/>
    <ds:schemaRef ds:uri="http://schemas.microsoft.com/sharepoint/v4"/>
    <ds:schemaRef ds:uri="31ac3772-10db-466f-87b2-5ca6a813de61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469EA4-592B-4633-99F9-8AEF755DA6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1ac3772-10db-466f-87b2-5ca6a813de61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76CD61-6042-403B-B3F6-04E51A8FF7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</TotalTime>
  <Words>1400</Words>
  <Application>Microsoft Office PowerPoint</Application>
  <PresentationFormat>On-screen Show (4:3)</PresentationFormat>
  <Paragraphs>332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Batang</vt:lpstr>
      <vt:lpstr>ＭＳ Ｐゴシック</vt:lpstr>
      <vt:lpstr>Arial</vt:lpstr>
      <vt:lpstr>Bell MT</vt:lpstr>
      <vt:lpstr>Bodoni MT</vt:lpstr>
      <vt:lpstr>Calibri</vt:lpstr>
      <vt:lpstr>Californian FB</vt:lpstr>
      <vt:lpstr>Cambria Math</vt:lpstr>
      <vt:lpstr>Helvetica</vt:lpstr>
      <vt:lpstr>Lucida Grande</vt:lpstr>
      <vt:lpstr>Times New Roman</vt:lpstr>
      <vt:lpstr>Wingdings</vt:lpstr>
      <vt:lpstr>ヒラギノ角ゴ Pro W3</vt:lpstr>
      <vt:lpstr>FRIB3</vt:lpstr>
      <vt:lpstr>Study of the 30P(d,n)31S Reaction to Probe    Astrophysical Resonance Strengths</vt:lpstr>
      <vt:lpstr>Outline</vt:lpstr>
      <vt:lpstr>Astrophysical Motivations</vt:lpstr>
      <vt:lpstr>Astrophysical Motivations</vt:lpstr>
      <vt:lpstr>Structure Motivations for 31S</vt:lpstr>
      <vt:lpstr>Indirect Reaction for 30P(p,γ) 31S</vt:lpstr>
      <vt:lpstr>Indirect Reaction for 30P(p,γ) 31S</vt:lpstr>
      <vt:lpstr>Experimental Method for 30P(d,n) 31S</vt:lpstr>
      <vt:lpstr>Experimental Method for 30P(d,p) 31S</vt:lpstr>
      <vt:lpstr>Comparing to Theory</vt:lpstr>
      <vt:lpstr>Adiabatic Distorted Wave Approximation</vt:lpstr>
      <vt:lpstr>Reaction Formalism</vt:lpstr>
      <vt:lpstr>Bound State Approximation</vt:lpstr>
      <vt:lpstr>Past Results</vt:lpstr>
      <vt:lpstr>Current and Future Work</vt:lpstr>
      <vt:lpstr>Thank You</vt:lpstr>
      <vt:lpstr>Backup</vt:lpstr>
      <vt:lpstr>Indirect Reaction for 30P(p,γ) 31S</vt:lpstr>
      <vt:lpstr>Decay Widths</vt:lpstr>
      <vt:lpstr>Decay Widths</vt:lpstr>
      <vt:lpstr>Decay Widths</vt:lpstr>
      <vt:lpstr>Decay Widths</vt:lpstr>
      <vt:lpstr>Reaction Formalism</vt:lpstr>
      <vt:lpstr>DWBA vs. ADWA</vt:lpstr>
      <vt:lpstr>ADWA vs. Faddeev</vt:lpstr>
    </vt:vector>
  </TitlesOfParts>
  <Company>NSCL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Presentation]</dc:title>
  <dc:creator>Kankula, Angie</dc:creator>
  <cp:lastModifiedBy>Poxon-Pearson, Terri</cp:lastModifiedBy>
  <cp:revision>48</cp:revision>
  <cp:lastPrinted>2013-06-17T20:20:32Z</cp:lastPrinted>
  <dcterms:created xsi:type="dcterms:W3CDTF">2015-04-05T15:12:25Z</dcterms:created>
  <dcterms:modified xsi:type="dcterms:W3CDTF">2016-07-08T15:25:26Z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0x010100F664A49F64DF79428F509E137829B888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</Properties>
</file>