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notesSlides/notesSlide30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Default Extension="emf" ContentType="image/x-emf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3.xml" ContentType="application/vnd.openxmlformats-officedocument.them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4.xml" ContentType="application/vnd.openxmlformats-officedocument.presentationml.notesSlide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74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70" r:id="rId4"/>
    <p:sldId id="285" r:id="rId5"/>
    <p:sldId id="293" r:id="rId6"/>
    <p:sldId id="291" r:id="rId7"/>
    <p:sldId id="294" r:id="rId8"/>
    <p:sldId id="276" r:id="rId9"/>
    <p:sldId id="292" r:id="rId10"/>
    <p:sldId id="264" r:id="rId11"/>
    <p:sldId id="279" r:id="rId12"/>
    <p:sldId id="277" r:id="rId13"/>
    <p:sldId id="265" r:id="rId14"/>
    <p:sldId id="268" r:id="rId15"/>
    <p:sldId id="281" r:id="rId16"/>
    <p:sldId id="267" r:id="rId17"/>
    <p:sldId id="258" r:id="rId18"/>
    <p:sldId id="259" r:id="rId19"/>
    <p:sldId id="260" r:id="rId20"/>
    <p:sldId id="261" r:id="rId21"/>
    <p:sldId id="290" r:id="rId22"/>
    <p:sldId id="262" r:id="rId23"/>
    <p:sldId id="263" r:id="rId24"/>
    <p:sldId id="273" r:id="rId25"/>
    <p:sldId id="284" r:id="rId26"/>
    <p:sldId id="274" r:id="rId27"/>
    <p:sldId id="275" r:id="rId28"/>
    <p:sldId id="266" r:id="rId29"/>
    <p:sldId id="287" r:id="rId30"/>
    <p:sldId id="269" r:id="rId31"/>
    <p:sldId id="280" r:id="rId32"/>
    <p:sldId id="288" r:id="rId33"/>
    <p:sldId id="289" r:id="rId34"/>
    <p:sldId id="272" r:id="rId35"/>
  </p:sldIdLst>
  <p:sldSz cx="9601200" cy="7315200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1pPr>
    <a:lvl2pPr marL="482600" indent="-25400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2pPr>
    <a:lvl3pPr marL="965200" indent="-50800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3pPr>
    <a:lvl4pPr marL="1449388" indent="-77788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4pPr>
    <a:lvl5pPr marL="1931988" indent="-103188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5pPr>
    <a:lvl6pPr marL="2286000" algn="l" defTabSz="457200" rtl="0" eaLnBrk="1" latinLnBrk="0" hangingPunct="1"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6pPr>
    <a:lvl7pPr marL="2743200" algn="l" defTabSz="457200" rtl="0" eaLnBrk="1" latinLnBrk="0" hangingPunct="1"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7pPr>
    <a:lvl8pPr marL="3200400" algn="l" defTabSz="457200" rtl="0" eaLnBrk="1" latinLnBrk="0" hangingPunct="1"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8pPr>
    <a:lvl9pPr marL="3657600" algn="l" defTabSz="457200" rtl="0" eaLnBrk="1" latinLnBrk="0" hangingPunct="1">
      <a:defRPr sz="3000" kern="1200">
        <a:solidFill>
          <a:srgbClr val="B81414"/>
        </a:solidFill>
        <a:latin typeface="Helvetica" pitchFamily="-72" charset="0"/>
        <a:ea typeface="ヒラギノ角ゴ Pro W3" pitchFamily="-72" charset="-128"/>
        <a:cs typeface="ヒラギノ角ゴ Pro W3" pitchFamily="-7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FF0000"/>
    <a:srgbClr val="064308"/>
    <a:srgbClr val="5FD55B"/>
    <a:srgbClr val="006600"/>
    <a:srgbClr val="0F0C8F"/>
    <a:srgbClr val="A50021"/>
    <a:srgbClr val="E2F4E7"/>
    <a:srgbClr val="E1E9F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9308" autoAdjust="0"/>
    <p:restoredTop sz="96196" autoAdjust="0"/>
  </p:normalViewPr>
  <p:slideViewPr>
    <p:cSldViewPr snapToGrid="0">
      <p:cViewPr>
        <p:scale>
          <a:sx n="100" d="100"/>
          <a:sy n="100" d="100"/>
        </p:scale>
        <p:origin x="-1200" y="-640"/>
      </p:cViewPr>
      <p:guideLst>
        <p:guide orient="horz" pos="102"/>
        <p:guide pos="28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2076" y="90"/>
      </p:cViewPr>
      <p:guideLst>
        <p:guide orient="horz" pos="2920"/>
        <p:guide pos="220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727450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Thomas Glasmacher - glasmach@msu.edu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1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26 Feb 2009</a:t>
            </a: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56050" cy="461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Facility for Rare Isotope Beams Briefing for </a:t>
            </a:r>
            <a:br>
              <a:rPr lang="en-US"/>
            </a:br>
            <a:r>
              <a:rPr lang="en-US"/>
              <a:t>VP Finance &amp; Operations Direct Report Staff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BD54FB09-B49C-47E8-95D4-BC04C2B38C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0438" y="388938"/>
            <a:ext cx="5078412" cy="38703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 pitchFamily="-111" charset="-128"/>
      </a:defRPr>
    </a:lvl1pPr>
    <a:lvl2pPr marL="482600" indent="-25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2pPr>
    <a:lvl3pPr marL="965200" indent="-50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3pPr>
    <a:lvl4pPr marL="1449388" indent="-77788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4pPr>
    <a:lvl5pPr marL="1931988" indent="-103188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5pPr>
    <a:lvl6pPr marL="2416531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Helvetica" pitchFamily="-72" charset="0"/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247814"/>
            <a:ext cx="8161020" cy="51880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632960"/>
            <a:ext cx="6720840" cy="1300480"/>
          </a:xfrm>
        </p:spPr>
        <p:txBody>
          <a:bodyPr/>
          <a:lstStyle>
            <a:lvl1pPr marL="0" indent="0" algn="ctr">
              <a:buNone/>
              <a:defRPr/>
            </a:lvl1pPr>
            <a:lvl2pPr marL="483263" indent="0" algn="ctr">
              <a:buNone/>
              <a:defRPr/>
            </a:lvl2pPr>
            <a:lvl3pPr marL="966526" indent="0" algn="ctr">
              <a:buNone/>
              <a:defRPr/>
            </a:lvl3pPr>
            <a:lvl4pPr marL="1449788" indent="0" algn="ctr">
              <a:buNone/>
              <a:defRPr/>
            </a:lvl4pPr>
            <a:lvl5pPr marL="1933052" indent="0" algn="ctr">
              <a:buNone/>
              <a:defRPr/>
            </a:lvl5pPr>
            <a:lvl6pPr marL="2416316" indent="0" algn="ctr">
              <a:buNone/>
              <a:defRPr/>
            </a:lvl6pPr>
            <a:lvl7pPr marL="2899579" indent="0" algn="ctr">
              <a:buNone/>
              <a:defRPr/>
            </a:lvl7pPr>
            <a:lvl8pPr marL="3382842" indent="0" algn="ctr">
              <a:buNone/>
              <a:defRPr/>
            </a:lvl8pPr>
            <a:lvl9pPr marL="386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9" name="Text Box 1032"/>
          <p:cNvSpPr txBox="1">
            <a:spLocks noChangeArrowheads="1"/>
          </p:cNvSpPr>
          <p:nvPr userDrawn="1"/>
        </p:nvSpPr>
        <p:spPr bwMode="auto">
          <a:xfrm>
            <a:off x="6721475" y="7000875"/>
            <a:ext cx="2640013" cy="153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A</a:t>
            </a: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. N. Kuchera, </a:t>
            </a:r>
            <a:r>
              <a:rPr lang="en-US" sz="11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t> </a:t>
            </a:r>
            <a:fld id="{7EF15D44-529C-4BFE-AAAA-A6D0551D7F45}" type="slidenum">
              <a:rPr lang="en-US" sz="11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9" name="Text Box 1032"/>
          <p:cNvSpPr txBox="1">
            <a:spLocks noChangeArrowheads="1"/>
          </p:cNvSpPr>
          <p:nvPr userDrawn="1"/>
        </p:nvSpPr>
        <p:spPr bwMode="auto">
          <a:xfrm>
            <a:off x="6721475" y="7000875"/>
            <a:ext cx="2640013" cy="153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J.K. Smith, </a:t>
            </a:r>
            <a:fld id="{58887C3C-49B1-4C25-BCBF-EC4A62B682E4}" type="datetime1">
              <a:rPr lang="en-US" sz="110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7/11/16</a:t>
            </a:fld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, </a:t>
            </a:r>
            <a:r>
              <a:rPr lang="en-US" sz="11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t>Slide </a:t>
            </a:r>
            <a:fld id="{6298609F-DAFC-44BB-8B74-40E79FA4036A}" type="slidenum">
              <a:rPr lang="en-US" sz="11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+mn-cs"/>
            </a:endParaRPr>
          </a:p>
        </p:txBody>
      </p:sp>
      <p:pic>
        <p:nvPicPr>
          <p:cNvPr id="10" name="Picture 10"/>
          <p:cNvPicPr>
            <a:picLocks noChangeAspect="1" noChangeArrowheads="1"/>
          </p:cNvPicPr>
          <p:nvPr userDrawn="1"/>
        </p:nvPicPr>
        <p:blipFill>
          <a:blip r:embed="rId3"/>
          <a:srcRect l="3036" t="14900" r="51408" b="16333"/>
          <a:stretch>
            <a:fillRect/>
          </a:stretch>
        </p:blipFill>
        <p:spPr bwMode="auto">
          <a:xfrm>
            <a:off x="3976688" y="6643688"/>
            <a:ext cx="167481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FRIB_ppt.png"/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06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52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9" name="Text Box 1032"/>
          <p:cNvSpPr txBox="1">
            <a:spLocks noChangeArrowheads="1"/>
          </p:cNvSpPr>
          <p:nvPr userDrawn="1"/>
        </p:nvSpPr>
        <p:spPr bwMode="auto">
          <a:xfrm>
            <a:off x="6019800" y="6848475"/>
            <a:ext cx="339248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>
                <a:solidFill>
                  <a:srgbClr val="064308"/>
                </a:solidFill>
                <a:latin typeface="Helvetica" pitchFamily="34" charset="0"/>
                <a:ea typeface="ヒラギノ角ゴ Pro W3"/>
                <a:cs typeface="ヒラギノ角ゴ Pro W3"/>
              </a:rPr>
              <a:t>O.Kester, IAP seminar, Frankfurt, Germany,</a:t>
            </a:r>
          </a:p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>
                <a:solidFill>
                  <a:srgbClr val="064308"/>
                </a:solidFill>
                <a:latin typeface="Helvetica" pitchFamily="34" charset="0"/>
                <a:ea typeface="ヒラギノ角ゴ Pro W3"/>
                <a:cs typeface="ヒラギノ角ゴ Pro W3"/>
              </a:rPr>
              <a:t> 11/06/2009, </a:t>
            </a:r>
            <a:r>
              <a:rPr lang="en-US" sz="1100">
                <a:solidFill>
                  <a:srgbClr val="064308"/>
                </a:solidFill>
                <a:latin typeface="Arial" charset="0"/>
                <a:ea typeface="ヒラギノ角ゴ Pro W3"/>
                <a:cs typeface="ヒラギノ角ゴ Pro W3"/>
              </a:rPr>
              <a:t>Slide </a:t>
            </a:r>
            <a:fld id="{C0B9E4A0-CD84-4F08-BCF9-AD7B420908EC}" type="slidenum">
              <a:rPr lang="en-US" sz="1100">
                <a:solidFill>
                  <a:srgbClr val="064308"/>
                </a:solidFill>
                <a:latin typeface="Arial" charset="0"/>
                <a:ea typeface="ヒラギノ角ゴ Pro W3"/>
                <a:cs typeface="ヒラギノ角ゴ Pro W3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>
              <a:solidFill>
                <a:srgbClr val="064308"/>
              </a:solidFill>
              <a:latin typeface="Arial" charset="0"/>
              <a:ea typeface="ヒラギノ角ゴ Pro W3"/>
              <a:cs typeface="ヒラギノ角ゴ Pro W3"/>
            </a:endParaRPr>
          </a:p>
        </p:txBody>
      </p:sp>
      <p:pic>
        <p:nvPicPr>
          <p:cNvPr id="10" name="Picture 10"/>
          <p:cNvPicPr>
            <a:picLocks noChangeAspect="1" noChangeArrowheads="1"/>
          </p:cNvPicPr>
          <p:nvPr userDrawn="1"/>
        </p:nvPicPr>
        <p:blipFill>
          <a:blip r:embed="rId3"/>
          <a:srcRect l="3036" t="14900" r="51408" b="16333"/>
          <a:stretch>
            <a:fillRect/>
          </a:stretch>
        </p:blipFill>
        <p:spPr bwMode="auto">
          <a:xfrm>
            <a:off x="3976688" y="6643688"/>
            <a:ext cx="167481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FRIB_ppt.png"/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9" name="Text Box 1032"/>
          <p:cNvSpPr txBox="1">
            <a:spLocks noChangeArrowheads="1"/>
          </p:cNvSpPr>
          <p:nvPr userDrawn="1"/>
        </p:nvSpPr>
        <p:spPr bwMode="auto">
          <a:xfrm>
            <a:off x="6721475" y="7000875"/>
            <a:ext cx="2640013" cy="153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C.K. Gelbke, </a:t>
            </a:r>
            <a:fld id="{58887C3C-49B1-4C25-BCBF-EC4A62B682E4}" type="datetime1">
              <a:rPr lang="en-US" sz="110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7/11/16</a:t>
            </a:fld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, </a:t>
            </a:r>
            <a:r>
              <a:rPr lang="en-US" sz="11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t>Slide </a:t>
            </a:r>
            <a:fld id="{2016D7FA-B894-409E-B085-12515EA8832D}" type="slidenum">
              <a:rPr lang="en-US" sz="11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+mn-c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bkg2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ext Box 1032"/>
          <p:cNvSpPr txBox="1">
            <a:spLocks noChangeArrowheads="1"/>
          </p:cNvSpPr>
          <p:nvPr userDrawn="1"/>
        </p:nvSpPr>
        <p:spPr bwMode="auto">
          <a:xfrm>
            <a:off x="6721475" y="7000875"/>
            <a:ext cx="2640013" cy="153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C.K. Gelbke, </a:t>
            </a:r>
            <a:fld id="{58887C3C-49B1-4C25-BCBF-EC4A62B682E4}" type="datetime1">
              <a:rPr lang="en-US" sz="110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7/11/16</a:t>
            </a:fld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, </a:t>
            </a:r>
            <a:r>
              <a:rPr lang="en-US" sz="11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t>Slide </a:t>
            </a:r>
            <a:fld id="{8E4C0E87-B824-4AE3-A714-53D2D624AB6D}" type="slidenum">
              <a:rPr lang="en-US" sz="11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166" y="108374"/>
            <a:ext cx="6647498" cy="5188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20090" y="1300480"/>
            <a:ext cx="8161020" cy="25196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90" y="3982720"/>
            <a:ext cx="8161020" cy="25196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80963"/>
            <a:ext cx="6648450" cy="503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1013" y="1138238"/>
            <a:ext cx="863917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2" r:id="rId7"/>
    <p:sldLayoutId id="2147483681" r:id="rId8"/>
  </p:sldLayoutIdLst>
  <p:txStyles>
    <p:titleStyle>
      <a:lvl1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83306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66612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449918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933224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975" indent="-180975" algn="l" defTabSz="854075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1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82600" indent="-180975" algn="l" defTabSz="854075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7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784225" indent="-180975" algn="l" defTabSz="854075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7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328738" indent="-241300" algn="l" defTabSz="85407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4pPr>
      <a:lvl5pPr marL="1866900" indent="-158750" algn="l" defTabSz="85407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5pPr>
      <a:lvl6pPr marL="2351083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834390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317696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801002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emf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9.png"/><Relationship Id="rId5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ctrTitle"/>
          </p:nvPr>
        </p:nvSpPr>
        <p:spPr>
          <a:xfrm>
            <a:off x="720725" y="176213"/>
            <a:ext cx="7658100" cy="95885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Identification of multiple neutrons </a:t>
            </a:r>
            <a:r>
              <a:rPr lang="en-US" smtClean="0">
                <a:solidFill>
                  <a:srgbClr val="FF0000"/>
                </a:solidFill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(and knockout reactions) 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with MoNA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14400" y="1694867"/>
            <a:ext cx="7772400" cy="3846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1" name="Rectangle 8"/>
          <p:cNvSpPr>
            <a:spLocks noChangeArrowheads="1"/>
          </p:cNvSpPr>
          <p:nvPr/>
        </p:nvSpPr>
        <p:spPr bwMode="auto">
          <a:xfrm>
            <a:off x="1282700" y="6038850"/>
            <a:ext cx="5521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Anthony N. Kuchera</a:t>
            </a:r>
          </a:p>
          <a:p>
            <a:r>
              <a:rPr lang="en-US" sz="20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National Superconducting Cyclotron Laboratory</a:t>
            </a:r>
          </a:p>
          <a:p>
            <a:r>
              <a:rPr lang="en-US" sz="20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Michigan State University</a:t>
            </a:r>
          </a:p>
        </p:txBody>
      </p:sp>
      <p:pic>
        <p:nvPicPr>
          <p:cNvPr id="12292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1763" y="6007100"/>
            <a:ext cx="982662" cy="1227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Outline</a:t>
            </a:r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Multiple neutron emission</a:t>
            </a:r>
          </a:p>
          <a:p>
            <a:pPr lvl="1"/>
            <a:r>
              <a:rPr lang="en-US" baseline="30000" smtClean="0">
                <a:latin typeface="Arial" pitchFamily="-72" charset="0"/>
                <a:ea typeface="ＭＳ Ｐゴシック" pitchFamily="-72" charset="-128"/>
              </a:rPr>
              <a:t>24</a:t>
            </a:r>
            <a:r>
              <a:rPr lang="en-US" smtClean="0">
                <a:latin typeface="Arial" pitchFamily="-72" charset="0"/>
                <a:ea typeface="ＭＳ Ｐゴシック" pitchFamily="-72" charset="-128"/>
              </a:rPr>
              <a:t>O→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</a:rPr>
              <a:t>22</a:t>
            </a:r>
            <a:r>
              <a:rPr lang="en-US" smtClean="0">
                <a:latin typeface="Arial" pitchFamily="-72" charset="0"/>
                <a:ea typeface="ＭＳ Ｐゴシック" pitchFamily="-72" charset="-128"/>
              </a:rPr>
              <a:t>O+2n</a:t>
            </a:r>
          </a:p>
          <a:p>
            <a:pPr lvl="1"/>
            <a:r>
              <a:rPr lang="en-US" baseline="30000" smtClean="0">
                <a:latin typeface="Arial" pitchFamily="-72" charset="0"/>
                <a:ea typeface="ＭＳ Ｐゴシック" pitchFamily="-72" charset="-128"/>
              </a:rPr>
              <a:t>15</a:t>
            </a:r>
            <a:r>
              <a:rPr lang="en-US" smtClean="0">
                <a:latin typeface="Arial" pitchFamily="-72" charset="0"/>
                <a:ea typeface="ＭＳ Ｐゴシック" pitchFamily="-72" charset="-128"/>
              </a:rPr>
              <a:t>Be →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</a:rPr>
              <a:t> 12</a:t>
            </a:r>
            <a:r>
              <a:rPr lang="en-US" smtClean="0">
                <a:latin typeface="Arial" pitchFamily="-72" charset="0"/>
                <a:ea typeface="ＭＳ Ｐゴシック" pitchFamily="-72" charset="-128"/>
              </a:rPr>
              <a:t>Be+3n</a:t>
            </a:r>
          </a:p>
          <a:p>
            <a:pPr lvl="1"/>
            <a:r>
              <a:rPr lang="en-US" baseline="30000" smtClean="0">
                <a:latin typeface="Arial" pitchFamily="-72" charset="0"/>
                <a:ea typeface="ＭＳ Ｐゴシック" pitchFamily="-72" charset="-128"/>
              </a:rPr>
              <a:t>12</a:t>
            </a:r>
            <a:r>
              <a:rPr lang="en-US" smtClean="0">
                <a:latin typeface="Arial" pitchFamily="-72" charset="0"/>
                <a:ea typeface="ＭＳ Ｐゴシック" pitchFamily="-72" charset="-128"/>
              </a:rPr>
              <a:t>He →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</a:rPr>
              <a:t> 8</a:t>
            </a:r>
            <a:r>
              <a:rPr lang="en-US" smtClean="0">
                <a:latin typeface="Arial" pitchFamily="-72" charset="0"/>
                <a:ea typeface="ＭＳ Ｐゴシック" pitchFamily="-72" charset="-128"/>
              </a:rPr>
              <a:t>He+4n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Recent Work on Knockout Reactions in </a:t>
            </a:r>
            <a:r>
              <a:rPr lang="en-US" i="1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-shell nuclei</a:t>
            </a:r>
          </a:p>
          <a:p>
            <a:pPr lvl="1"/>
            <a:r>
              <a:rPr lang="en-US" smtClean="0">
                <a:latin typeface="Arial" pitchFamily="-72" charset="0"/>
                <a:ea typeface="ＭＳ Ｐゴシック" pitchFamily="-72" charset="-128"/>
              </a:rPr>
              <a:t>Understanding proton-knockout reaction mechanism</a:t>
            </a:r>
          </a:p>
          <a:p>
            <a:pPr lvl="1"/>
            <a:r>
              <a:rPr lang="en-US" smtClean="0">
                <a:latin typeface="Arial" pitchFamily="-72" charset="0"/>
                <a:ea typeface="ＭＳ Ｐゴシック" pitchFamily="-72" charset="-128"/>
              </a:rPr>
              <a:t>Using cross sections to guide structure theory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New Experiment at NSCL</a:t>
            </a:r>
          </a:p>
          <a:p>
            <a:pPr lvl="1"/>
            <a:r>
              <a:rPr lang="en-US" smtClean="0">
                <a:latin typeface="Arial" pitchFamily="-72" charset="0"/>
                <a:ea typeface="ＭＳ Ｐゴシック" pitchFamily="-72" charset="-128"/>
              </a:rPr>
              <a:t>CCF facility and experimental set up</a:t>
            </a:r>
          </a:p>
          <a:p>
            <a:pPr lvl="1"/>
            <a:r>
              <a:rPr lang="en-US" smtClean="0">
                <a:latin typeface="Arial" pitchFamily="-72" charset="0"/>
                <a:ea typeface="ＭＳ Ｐゴシック" pitchFamily="-72" charset="-128"/>
              </a:rPr>
              <a:t>Momentum distributions and gamma-ray spectra</a:t>
            </a:r>
          </a:p>
          <a:p>
            <a:pPr lvl="1"/>
            <a:r>
              <a:rPr lang="en-US" smtClean="0">
                <a:latin typeface="Arial" pitchFamily="-72" charset="0"/>
                <a:ea typeface="ＭＳ Ｐゴシック" pitchFamily="-72" charset="-128"/>
              </a:rPr>
              <a:t>Preliminary results</a:t>
            </a:r>
          </a:p>
          <a:p>
            <a:pPr lvl="1"/>
            <a:r>
              <a:rPr lang="en-US" smtClean="0">
                <a:latin typeface="Arial" pitchFamily="-72" charset="0"/>
                <a:ea typeface="ＭＳ Ｐゴシック" pitchFamily="-72" charset="-128"/>
              </a:rPr>
              <a:t>Future plans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14400" y="1694867"/>
            <a:ext cx="7772400" cy="3846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720725" y="3248025"/>
            <a:ext cx="8159750" cy="519113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Multiple neutron emission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Nuclear structure of light nuclei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Light nuclei are interesting for many reasons including many exotic features and are accessible for several theoretical approaches starting from first principles.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16163" y="357187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09813" y="31115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76650" y="49371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19450" y="49371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62250" y="40227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62250" y="35655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67013" y="31115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41500" y="49371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51025" y="40259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8225" y="402590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05050" y="49371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374" name="Straight Arrow Connector 18"/>
          <p:cNvCxnSpPr>
            <a:cxnSpLocks noChangeShapeType="1"/>
          </p:cNvCxnSpPr>
          <p:nvPr/>
        </p:nvCxnSpPr>
        <p:spPr bwMode="auto">
          <a:xfrm flipV="1">
            <a:off x="465138" y="3222625"/>
            <a:ext cx="0" cy="160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5375" name="TextBox 21"/>
          <p:cNvSpPr txBox="1">
            <a:spLocks noChangeArrowheads="1"/>
          </p:cNvSpPr>
          <p:nvPr/>
        </p:nvSpPr>
        <p:spPr bwMode="auto">
          <a:xfrm>
            <a:off x="354013" y="2708275"/>
            <a:ext cx="2222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t>Z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676650" y="31178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219450" y="31178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5910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1338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5054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0482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4198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9626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7334250" y="311785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68770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36766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219450" y="35655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5910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1338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5505450" y="35655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50482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6419850" y="35655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9626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68770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3676650" y="40227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219450" y="40227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4591050" y="40227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4133850" y="40227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5505450" y="40227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048250" y="40227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962650" y="40227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1841500" y="44799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2762250" y="44799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676650" y="44799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3219450" y="44799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4591050" y="44799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133850" y="44799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2305050" y="44799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048250" y="44799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927100" y="49371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1384300" y="49371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2762250" y="49371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4133850" y="49371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927100" y="53943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488950" y="53943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1841500" y="53943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1384300" y="53943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2762250" y="53943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2305050" y="53943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3219450" y="53943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77914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422" name="TextBox 91"/>
          <p:cNvSpPr txBox="1">
            <a:spLocks noChangeArrowheads="1"/>
          </p:cNvSpPr>
          <p:nvPr/>
        </p:nvSpPr>
        <p:spPr bwMode="auto">
          <a:xfrm>
            <a:off x="4041775" y="49720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10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5423" name="TextBox 92"/>
          <p:cNvSpPr txBox="1">
            <a:spLocks noChangeArrowheads="1"/>
          </p:cNvSpPr>
          <p:nvPr/>
        </p:nvSpPr>
        <p:spPr bwMode="auto">
          <a:xfrm>
            <a:off x="4957763" y="45402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13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5424" name="TextBox 93"/>
          <p:cNvSpPr txBox="1">
            <a:spLocks noChangeArrowheads="1"/>
          </p:cNvSpPr>
          <p:nvPr/>
        </p:nvSpPr>
        <p:spPr bwMode="auto">
          <a:xfrm>
            <a:off x="5868988" y="4083050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16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5425" name="TextBox 94"/>
          <p:cNvSpPr txBox="1">
            <a:spLocks noChangeArrowheads="1"/>
          </p:cNvSpPr>
          <p:nvPr/>
        </p:nvSpPr>
        <p:spPr bwMode="auto">
          <a:xfrm>
            <a:off x="831850" y="49974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3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5426" name="TextBox 95"/>
          <p:cNvSpPr txBox="1">
            <a:spLocks noChangeArrowheads="1"/>
          </p:cNvSpPr>
          <p:nvPr/>
        </p:nvSpPr>
        <p:spPr bwMode="auto">
          <a:xfrm>
            <a:off x="1289050" y="49974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4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5427" name="TextBox 96"/>
          <p:cNvSpPr txBox="1">
            <a:spLocks noChangeArrowheads="1"/>
          </p:cNvSpPr>
          <p:nvPr/>
        </p:nvSpPr>
        <p:spPr bwMode="auto">
          <a:xfrm>
            <a:off x="474663" y="5454650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5428" name="TextBox 97"/>
          <p:cNvSpPr txBox="1">
            <a:spLocks noChangeArrowheads="1"/>
          </p:cNvSpPr>
          <p:nvPr/>
        </p:nvSpPr>
        <p:spPr bwMode="auto">
          <a:xfrm>
            <a:off x="912813" y="5456238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5429" name="TextBox 98"/>
          <p:cNvSpPr txBox="1">
            <a:spLocks noChangeArrowheads="1"/>
          </p:cNvSpPr>
          <p:nvPr/>
        </p:nvSpPr>
        <p:spPr bwMode="auto">
          <a:xfrm>
            <a:off x="1762125" y="45529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6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5430" name="TextBox 99"/>
          <p:cNvSpPr txBox="1">
            <a:spLocks noChangeArrowheads="1"/>
          </p:cNvSpPr>
          <p:nvPr/>
        </p:nvSpPr>
        <p:spPr bwMode="auto">
          <a:xfrm>
            <a:off x="2671763" y="40957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9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5431" name="TextBox 100"/>
          <p:cNvSpPr txBox="1">
            <a:spLocks noChangeArrowheads="1"/>
          </p:cNvSpPr>
          <p:nvPr/>
        </p:nvSpPr>
        <p:spPr bwMode="auto">
          <a:xfrm>
            <a:off x="2717800" y="361632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10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432" name="TextBox 101"/>
          <p:cNvSpPr txBox="1">
            <a:spLocks noChangeArrowheads="1"/>
          </p:cNvSpPr>
          <p:nvPr/>
        </p:nvSpPr>
        <p:spPr bwMode="auto">
          <a:xfrm>
            <a:off x="3175000" y="360362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11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433" name="TextBox 102"/>
          <p:cNvSpPr txBox="1">
            <a:spLocks noChangeArrowheads="1"/>
          </p:cNvSpPr>
          <p:nvPr/>
        </p:nvSpPr>
        <p:spPr bwMode="auto">
          <a:xfrm>
            <a:off x="3135313" y="3176588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12</a:t>
            </a:r>
            <a:r>
              <a:rPr lang="en-US" sz="16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5434" name="TextBox 103"/>
          <p:cNvSpPr txBox="1">
            <a:spLocks noChangeArrowheads="1"/>
          </p:cNvSpPr>
          <p:nvPr/>
        </p:nvSpPr>
        <p:spPr bwMode="auto">
          <a:xfrm>
            <a:off x="3630613" y="316865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13</a:t>
            </a:r>
            <a:r>
              <a:rPr lang="en-US" sz="16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5435" name="TextBox 104"/>
          <p:cNvSpPr txBox="1">
            <a:spLocks noChangeArrowheads="1"/>
          </p:cNvSpPr>
          <p:nvPr/>
        </p:nvSpPr>
        <p:spPr bwMode="auto">
          <a:xfrm>
            <a:off x="7524750" y="3757613"/>
            <a:ext cx="136683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Stable</a:t>
            </a:r>
          </a:p>
          <a:p>
            <a:r>
              <a:rPr lang="en-US" sz="2000">
                <a:solidFill>
                  <a:schemeClr val="accent1"/>
                </a:solidFill>
              </a:rPr>
              <a:t>Bound</a:t>
            </a:r>
          </a:p>
          <a:p>
            <a:r>
              <a:rPr lang="en-US" sz="2000">
                <a:solidFill>
                  <a:srgbClr val="006600"/>
                </a:solidFill>
              </a:rPr>
              <a:t>Unbound</a:t>
            </a:r>
          </a:p>
        </p:txBody>
      </p:sp>
      <p:cxnSp>
        <p:nvCxnSpPr>
          <p:cNvPr id="15436" name="Straight Arrow Connector 20"/>
          <p:cNvCxnSpPr>
            <a:cxnSpLocks noChangeShapeType="1"/>
          </p:cNvCxnSpPr>
          <p:nvPr/>
        </p:nvCxnSpPr>
        <p:spPr bwMode="auto">
          <a:xfrm>
            <a:off x="404813" y="6356350"/>
            <a:ext cx="3352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5437" name="TextBox 22"/>
          <p:cNvSpPr txBox="1">
            <a:spLocks noChangeArrowheads="1"/>
          </p:cNvSpPr>
          <p:nvPr/>
        </p:nvSpPr>
        <p:spPr bwMode="auto">
          <a:xfrm>
            <a:off x="3822700" y="6100763"/>
            <a:ext cx="2222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t>N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88950" y="492918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1868488" y="265588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2305050" y="265588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1403350" y="402590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1401763" y="357187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1858963" y="357187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1852613" y="31115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1397000" y="311785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446" name="TextBox 115"/>
          <p:cNvSpPr txBox="1">
            <a:spLocks noChangeArrowheads="1"/>
          </p:cNvSpPr>
          <p:nvPr/>
        </p:nvSpPr>
        <p:spPr bwMode="auto">
          <a:xfrm>
            <a:off x="1363663" y="5445125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3</a:t>
            </a:r>
            <a:r>
              <a:rPr lang="en-US" sz="160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5447" name="TextBox 116"/>
          <p:cNvSpPr txBox="1">
            <a:spLocks noChangeArrowheads="1"/>
          </p:cNvSpPr>
          <p:nvPr/>
        </p:nvSpPr>
        <p:spPr bwMode="auto">
          <a:xfrm>
            <a:off x="1820863" y="5441950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4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5448" name="TextBox 117"/>
          <p:cNvSpPr txBox="1">
            <a:spLocks noChangeArrowheads="1"/>
          </p:cNvSpPr>
          <p:nvPr/>
        </p:nvSpPr>
        <p:spPr bwMode="auto">
          <a:xfrm>
            <a:off x="2281238" y="5441950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5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5449" name="TextBox 118"/>
          <p:cNvSpPr txBox="1">
            <a:spLocks noChangeArrowheads="1"/>
          </p:cNvSpPr>
          <p:nvPr/>
        </p:nvSpPr>
        <p:spPr bwMode="auto">
          <a:xfrm>
            <a:off x="2757488" y="5445125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6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5450" name="TextBox 119"/>
          <p:cNvSpPr txBox="1">
            <a:spLocks noChangeArrowheads="1"/>
          </p:cNvSpPr>
          <p:nvPr/>
        </p:nvSpPr>
        <p:spPr bwMode="auto">
          <a:xfrm>
            <a:off x="3198813" y="5441950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7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5451" name="TextBox 120"/>
          <p:cNvSpPr txBox="1">
            <a:spLocks noChangeArrowheads="1"/>
          </p:cNvSpPr>
          <p:nvPr/>
        </p:nvSpPr>
        <p:spPr bwMode="auto">
          <a:xfrm>
            <a:off x="1768475" y="4992688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5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5452" name="TextBox 121"/>
          <p:cNvSpPr txBox="1">
            <a:spLocks noChangeArrowheads="1"/>
          </p:cNvSpPr>
          <p:nvPr/>
        </p:nvSpPr>
        <p:spPr bwMode="auto">
          <a:xfrm>
            <a:off x="2266950" y="4991100"/>
            <a:ext cx="522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6</a:t>
            </a:r>
            <a:r>
              <a:rPr lang="en-US" sz="1600">
                <a:solidFill>
                  <a:schemeClr val="tx1"/>
                </a:solidFill>
              </a:rPr>
              <a:t>He</a:t>
            </a:r>
          </a:p>
        </p:txBody>
      </p:sp>
      <p:sp>
        <p:nvSpPr>
          <p:cNvPr id="15453" name="TextBox 122"/>
          <p:cNvSpPr txBox="1">
            <a:spLocks noChangeArrowheads="1"/>
          </p:cNvSpPr>
          <p:nvPr/>
        </p:nvSpPr>
        <p:spPr bwMode="auto">
          <a:xfrm>
            <a:off x="392113" y="4995863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5454" name="TextBox 123"/>
          <p:cNvSpPr txBox="1">
            <a:spLocks noChangeArrowheads="1"/>
          </p:cNvSpPr>
          <p:nvPr/>
        </p:nvSpPr>
        <p:spPr bwMode="auto">
          <a:xfrm>
            <a:off x="2668588" y="4986338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7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5455" name="TextBox 124"/>
          <p:cNvSpPr txBox="1">
            <a:spLocks noChangeArrowheads="1"/>
          </p:cNvSpPr>
          <p:nvPr/>
        </p:nvSpPr>
        <p:spPr bwMode="auto">
          <a:xfrm>
            <a:off x="3187700" y="4975225"/>
            <a:ext cx="522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8</a:t>
            </a:r>
            <a:r>
              <a:rPr lang="en-US" sz="1600">
                <a:solidFill>
                  <a:schemeClr val="tx1"/>
                </a:solidFill>
              </a:rPr>
              <a:t>He</a:t>
            </a:r>
          </a:p>
        </p:txBody>
      </p:sp>
      <p:sp>
        <p:nvSpPr>
          <p:cNvPr id="15456" name="TextBox 125"/>
          <p:cNvSpPr txBox="1">
            <a:spLocks noChangeArrowheads="1"/>
          </p:cNvSpPr>
          <p:nvPr/>
        </p:nvSpPr>
        <p:spPr bwMode="auto">
          <a:xfrm>
            <a:off x="3570288" y="4964113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9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5457" name="TextBox 126"/>
          <p:cNvSpPr txBox="1">
            <a:spLocks noChangeArrowheads="1"/>
          </p:cNvSpPr>
          <p:nvPr/>
        </p:nvSpPr>
        <p:spPr bwMode="auto">
          <a:xfrm>
            <a:off x="1752600" y="2703513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10</a:t>
            </a:r>
            <a:r>
              <a:rPr lang="en-US" sz="160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5458" name="TextBox 127"/>
          <p:cNvSpPr txBox="1">
            <a:spLocks noChangeArrowheads="1"/>
          </p:cNvSpPr>
          <p:nvPr/>
        </p:nvSpPr>
        <p:spPr bwMode="auto">
          <a:xfrm>
            <a:off x="2222500" y="2700338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11</a:t>
            </a:r>
            <a:r>
              <a:rPr lang="en-US" sz="160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5459" name="TextBox 128"/>
          <p:cNvSpPr txBox="1">
            <a:spLocks noChangeArrowheads="1"/>
          </p:cNvSpPr>
          <p:nvPr/>
        </p:nvSpPr>
        <p:spPr bwMode="auto">
          <a:xfrm>
            <a:off x="4456113" y="453390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12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5460" name="TextBox 129"/>
          <p:cNvSpPr txBox="1">
            <a:spLocks noChangeArrowheads="1"/>
          </p:cNvSpPr>
          <p:nvPr/>
        </p:nvSpPr>
        <p:spPr bwMode="auto">
          <a:xfrm>
            <a:off x="3546475" y="4535488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10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5461" name="TextBox 130"/>
          <p:cNvSpPr txBox="1">
            <a:spLocks noChangeArrowheads="1"/>
          </p:cNvSpPr>
          <p:nvPr/>
        </p:nvSpPr>
        <p:spPr bwMode="auto">
          <a:xfrm>
            <a:off x="2624138" y="454660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8</a:t>
            </a:r>
            <a:r>
              <a:rPr lang="en-US" sz="1600">
                <a:solidFill>
                  <a:schemeClr val="tx1"/>
                </a:solidFill>
              </a:rPr>
              <a:t>Li</a:t>
            </a:r>
          </a:p>
        </p:txBody>
      </p:sp>
      <p:sp>
        <p:nvSpPr>
          <p:cNvPr id="15462" name="TextBox 131"/>
          <p:cNvSpPr txBox="1">
            <a:spLocks noChangeArrowheads="1"/>
          </p:cNvSpPr>
          <p:nvPr/>
        </p:nvSpPr>
        <p:spPr bwMode="auto">
          <a:xfrm>
            <a:off x="3087688" y="4548188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9</a:t>
            </a:r>
            <a:r>
              <a:rPr lang="en-US" sz="1600">
                <a:solidFill>
                  <a:schemeClr val="tx1"/>
                </a:solidFill>
              </a:rPr>
              <a:t>Li</a:t>
            </a:r>
          </a:p>
        </p:txBody>
      </p:sp>
      <p:sp>
        <p:nvSpPr>
          <p:cNvPr id="15463" name="TextBox 132"/>
          <p:cNvSpPr txBox="1">
            <a:spLocks noChangeArrowheads="1"/>
          </p:cNvSpPr>
          <p:nvPr/>
        </p:nvSpPr>
        <p:spPr bwMode="auto">
          <a:xfrm>
            <a:off x="3995738" y="4524375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11</a:t>
            </a:r>
            <a:r>
              <a:rPr lang="en-US" sz="1600">
                <a:solidFill>
                  <a:schemeClr val="tx1"/>
                </a:solidFill>
              </a:rPr>
              <a:t>Li</a:t>
            </a:r>
          </a:p>
        </p:txBody>
      </p:sp>
      <p:sp>
        <p:nvSpPr>
          <p:cNvPr id="15464" name="TextBox 133"/>
          <p:cNvSpPr txBox="1">
            <a:spLocks noChangeArrowheads="1"/>
          </p:cNvSpPr>
          <p:nvPr/>
        </p:nvSpPr>
        <p:spPr bwMode="auto">
          <a:xfrm>
            <a:off x="5414963" y="40957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15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5465" name="TextBox 134"/>
          <p:cNvSpPr txBox="1">
            <a:spLocks noChangeArrowheads="1"/>
          </p:cNvSpPr>
          <p:nvPr/>
        </p:nvSpPr>
        <p:spPr bwMode="auto">
          <a:xfrm>
            <a:off x="4479925" y="408940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13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5466" name="TextBox 135"/>
          <p:cNvSpPr txBox="1">
            <a:spLocks noChangeArrowheads="1"/>
          </p:cNvSpPr>
          <p:nvPr/>
        </p:nvSpPr>
        <p:spPr bwMode="auto">
          <a:xfrm>
            <a:off x="2236788" y="4071938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8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5467" name="TextBox 136"/>
          <p:cNvSpPr txBox="1">
            <a:spLocks noChangeArrowheads="1"/>
          </p:cNvSpPr>
          <p:nvPr/>
        </p:nvSpPr>
        <p:spPr bwMode="auto">
          <a:xfrm>
            <a:off x="1312863" y="40830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6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5468" name="TextBox 137"/>
          <p:cNvSpPr txBox="1">
            <a:spLocks noChangeArrowheads="1"/>
          </p:cNvSpPr>
          <p:nvPr/>
        </p:nvSpPr>
        <p:spPr bwMode="auto">
          <a:xfrm>
            <a:off x="4937125" y="4092575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14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5469" name="TextBox 138"/>
          <p:cNvSpPr txBox="1">
            <a:spLocks noChangeArrowheads="1"/>
          </p:cNvSpPr>
          <p:nvPr/>
        </p:nvSpPr>
        <p:spPr bwMode="auto">
          <a:xfrm>
            <a:off x="4025900" y="4086225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12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5470" name="TextBox 139"/>
          <p:cNvSpPr txBox="1">
            <a:spLocks noChangeArrowheads="1"/>
          </p:cNvSpPr>
          <p:nvPr/>
        </p:nvSpPr>
        <p:spPr bwMode="auto">
          <a:xfrm>
            <a:off x="3573463" y="4089400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11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5471" name="TextBox 140"/>
          <p:cNvSpPr txBox="1">
            <a:spLocks noChangeArrowheads="1"/>
          </p:cNvSpPr>
          <p:nvPr/>
        </p:nvSpPr>
        <p:spPr bwMode="auto">
          <a:xfrm>
            <a:off x="3125788" y="4094163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10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5472" name="TextBox 141"/>
          <p:cNvSpPr txBox="1">
            <a:spLocks noChangeArrowheads="1"/>
          </p:cNvSpPr>
          <p:nvPr/>
        </p:nvSpPr>
        <p:spPr bwMode="auto">
          <a:xfrm>
            <a:off x="1765300" y="40703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7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5473" name="TextBox 142"/>
          <p:cNvSpPr txBox="1">
            <a:spLocks noChangeArrowheads="1"/>
          </p:cNvSpPr>
          <p:nvPr/>
        </p:nvSpPr>
        <p:spPr bwMode="auto">
          <a:xfrm>
            <a:off x="2254250" y="3636963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9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474" name="TextBox 143"/>
          <p:cNvSpPr txBox="1">
            <a:spLocks noChangeArrowheads="1"/>
          </p:cNvSpPr>
          <p:nvPr/>
        </p:nvSpPr>
        <p:spPr bwMode="auto">
          <a:xfrm>
            <a:off x="1370013" y="363061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7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475" name="TextBox 144"/>
          <p:cNvSpPr txBox="1">
            <a:spLocks noChangeArrowheads="1"/>
          </p:cNvSpPr>
          <p:nvPr/>
        </p:nvSpPr>
        <p:spPr bwMode="auto">
          <a:xfrm>
            <a:off x="5421313" y="363220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16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476" name="TextBox 145"/>
          <p:cNvSpPr txBox="1">
            <a:spLocks noChangeArrowheads="1"/>
          </p:cNvSpPr>
          <p:nvPr/>
        </p:nvSpPr>
        <p:spPr bwMode="auto">
          <a:xfrm>
            <a:off x="6357938" y="363220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18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477" name="TextBox 146"/>
          <p:cNvSpPr txBox="1">
            <a:spLocks noChangeArrowheads="1"/>
          </p:cNvSpPr>
          <p:nvPr/>
        </p:nvSpPr>
        <p:spPr bwMode="auto">
          <a:xfrm>
            <a:off x="1803400" y="363537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8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5478" name="TextBox 147"/>
          <p:cNvSpPr txBox="1">
            <a:spLocks noChangeArrowheads="1"/>
          </p:cNvSpPr>
          <p:nvPr/>
        </p:nvSpPr>
        <p:spPr bwMode="auto">
          <a:xfrm>
            <a:off x="3614738" y="3629025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12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5479" name="TextBox 148"/>
          <p:cNvSpPr txBox="1">
            <a:spLocks noChangeArrowheads="1"/>
          </p:cNvSpPr>
          <p:nvPr/>
        </p:nvSpPr>
        <p:spPr bwMode="auto">
          <a:xfrm>
            <a:off x="4083050" y="3614738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13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5480" name="TextBox 149"/>
          <p:cNvSpPr txBox="1">
            <a:spLocks noChangeArrowheads="1"/>
          </p:cNvSpPr>
          <p:nvPr/>
        </p:nvSpPr>
        <p:spPr bwMode="auto">
          <a:xfrm>
            <a:off x="4525963" y="361632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14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5481" name="TextBox 150"/>
          <p:cNvSpPr txBox="1">
            <a:spLocks noChangeArrowheads="1"/>
          </p:cNvSpPr>
          <p:nvPr/>
        </p:nvSpPr>
        <p:spPr bwMode="auto">
          <a:xfrm>
            <a:off x="4994275" y="3619500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15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5482" name="TextBox 151"/>
          <p:cNvSpPr txBox="1">
            <a:spLocks noChangeArrowheads="1"/>
          </p:cNvSpPr>
          <p:nvPr/>
        </p:nvSpPr>
        <p:spPr bwMode="auto">
          <a:xfrm>
            <a:off x="5892800" y="3622675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17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5483" name="TextBox 152"/>
          <p:cNvSpPr txBox="1">
            <a:spLocks noChangeArrowheads="1"/>
          </p:cNvSpPr>
          <p:nvPr/>
        </p:nvSpPr>
        <p:spPr bwMode="auto">
          <a:xfrm>
            <a:off x="6827838" y="36242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19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5484" name="TextBox 153"/>
          <p:cNvSpPr txBox="1">
            <a:spLocks noChangeArrowheads="1"/>
          </p:cNvSpPr>
          <p:nvPr/>
        </p:nvSpPr>
        <p:spPr bwMode="auto">
          <a:xfrm>
            <a:off x="1352550" y="31877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8</a:t>
            </a:r>
            <a:r>
              <a:rPr lang="en-US" sz="16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5485" name="TextBox 154"/>
          <p:cNvSpPr txBox="1">
            <a:spLocks noChangeArrowheads="1"/>
          </p:cNvSpPr>
          <p:nvPr/>
        </p:nvSpPr>
        <p:spPr bwMode="auto">
          <a:xfrm>
            <a:off x="7278688" y="31797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21</a:t>
            </a:r>
            <a:r>
              <a:rPr lang="en-US" sz="16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5486" name="TextBox 155"/>
          <p:cNvSpPr txBox="1">
            <a:spLocks noChangeArrowheads="1"/>
          </p:cNvSpPr>
          <p:nvPr/>
        </p:nvSpPr>
        <p:spPr bwMode="auto">
          <a:xfrm>
            <a:off x="1795463" y="318135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9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87" name="TextBox 156"/>
          <p:cNvSpPr txBox="1">
            <a:spLocks noChangeArrowheads="1"/>
          </p:cNvSpPr>
          <p:nvPr/>
        </p:nvSpPr>
        <p:spPr bwMode="auto">
          <a:xfrm>
            <a:off x="2262188" y="31670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10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88" name="TextBox 157"/>
          <p:cNvSpPr txBox="1">
            <a:spLocks noChangeArrowheads="1"/>
          </p:cNvSpPr>
          <p:nvPr/>
        </p:nvSpPr>
        <p:spPr bwMode="auto">
          <a:xfrm>
            <a:off x="2722563" y="31797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11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89" name="TextBox 158"/>
          <p:cNvSpPr txBox="1">
            <a:spLocks noChangeArrowheads="1"/>
          </p:cNvSpPr>
          <p:nvPr/>
        </p:nvSpPr>
        <p:spPr bwMode="auto">
          <a:xfrm>
            <a:off x="4087813" y="3167063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14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90" name="TextBox 159"/>
          <p:cNvSpPr txBox="1">
            <a:spLocks noChangeArrowheads="1"/>
          </p:cNvSpPr>
          <p:nvPr/>
        </p:nvSpPr>
        <p:spPr bwMode="auto">
          <a:xfrm>
            <a:off x="4540250" y="316865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15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91" name="TextBox 160"/>
          <p:cNvSpPr txBox="1">
            <a:spLocks noChangeArrowheads="1"/>
          </p:cNvSpPr>
          <p:nvPr/>
        </p:nvSpPr>
        <p:spPr bwMode="auto">
          <a:xfrm>
            <a:off x="4973638" y="3171825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16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92" name="TextBox 161"/>
          <p:cNvSpPr txBox="1">
            <a:spLocks noChangeArrowheads="1"/>
          </p:cNvSpPr>
          <p:nvPr/>
        </p:nvSpPr>
        <p:spPr bwMode="auto">
          <a:xfrm>
            <a:off x="5430838" y="317500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17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93" name="TextBox 162"/>
          <p:cNvSpPr txBox="1">
            <a:spLocks noChangeArrowheads="1"/>
          </p:cNvSpPr>
          <p:nvPr/>
        </p:nvSpPr>
        <p:spPr bwMode="auto">
          <a:xfrm>
            <a:off x="5907088" y="3176588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18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94" name="TextBox 163"/>
          <p:cNvSpPr txBox="1">
            <a:spLocks noChangeArrowheads="1"/>
          </p:cNvSpPr>
          <p:nvPr/>
        </p:nvSpPr>
        <p:spPr bwMode="auto">
          <a:xfrm>
            <a:off x="6384925" y="317976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19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95" name="TextBox 164"/>
          <p:cNvSpPr txBox="1">
            <a:spLocks noChangeArrowheads="1"/>
          </p:cNvSpPr>
          <p:nvPr/>
        </p:nvSpPr>
        <p:spPr bwMode="auto">
          <a:xfrm>
            <a:off x="6810375" y="3175000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20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496" name="TextBox 165"/>
          <p:cNvSpPr txBox="1">
            <a:spLocks noChangeArrowheads="1"/>
          </p:cNvSpPr>
          <p:nvPr/>
        </p:nvSpPr>
        <p:spPr bwMode="auto">
          <a:xfrm>
            <a:off x="7754938" y="3176588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22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925513" y="5849938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498" name="TextBox 167"/>
          <p:cNvSpPr txBox="1">
            <a:spLocks noChangeArrowheads="1"/>
          </p:cNvSpPr>
          <p:nvPr/>
        </p:nvSpPr>
        <p:spPr bwMode="auto">
          <a:xfrm>
            <a:off x="939800" y="5895975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499" name="TextBox 168"/>
          <p:cNvSpPr txBox="1">
            <a:spLocks noChangeArrowheads="1"/>
          </p:cNvSpPr>
          <p:nvPr/>
        </p:nvSpPr>
        <p:spPr bwMode="auto">
          <a:xfrm>
            <a:off x="2208213" y="45529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7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4143375" y="2662238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3686175" y="2662238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02" name="TextBox 171"/>
          <p:cNvSpPr txBox="1">
            <a:spLocks noChangeArrowheads="1"/>
          </p:cNvSpPr>
          <p:nvPr/>
        </p:nvSpPr>
        <p:spPr bwMode="auto">
          <a:xfrm>
            <a:off x="3602038" y="272097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14</a:t>
            </a:r>
            <a:r>
              <a:rPr lang="en-US" sz="160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5503" name="TextBox 172"/>
          <p:cNvSpPr txBox="1">
            <a:spLocks noChangeArrowheads="1"/>
          </p:cNvSpPr>
          <p:nvPr/>
        </p:nvSpPr>
        <p:spPr bwMode="auto">
          <a:xfrm>
            <a:off x="4097338" y="271145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15</a:t>
            </a:r>
            <a:r>
              <a:rPr lang="en-US" sz="160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2767013" y="26543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5" name="Rectangle 174"/>
          <p:cNvSpPr/>
          <p:nvPr/>
        </p:nvSpPr>
        <p:spPr>
          <a:xfrm>
            <a:off x="3224213" y="26543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06" name="TextBox 175"/>
          <p:cNvSpPr txBox="1">
            <a:spLocks noChangeArrowheads="1"/>
          </p:cNvSpPr>
          <p:nvPr/>
        </p:nvSpPr>
        <p:spPr bwMode="auto">
          <a:xfrm>
            <a:off x="2728913" y="27098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12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507" name="TextBox 176"/>
          <p:cNvSpPr txBox="1">
            <a:spLocks noChangeArrowheads="1"/>
          </p:cNvSpPr>
          <p:nvPr/>
        </p:nvSpPr>
        <p:spPr bwMode="auto">
          <a:xfrm>
            <a:off x="3179763" y="270351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13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947738" y="447357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9" name="Rectangle 178"/>
          <p:cNvSpPr/>
          <p:nvPr/>
        </p:nvSpPr>
        <p:spPr>
          <a:xfrm>
            <a:off x="1404938" y="447357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10" name="TextBox 179"/>
          <p:cNvSpPr txBox="1">
            <a:spLocks noChangeArrowheads="1"/>
          </p:cNvSpPr>
          <p:nvPr/>
        </p:nvSpPr>
        <p:spPr bwMode="auto">
          <a:xfrm>
            <a:off x="833438" y="4530725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4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5511" name="TextBox 180"/>
          <p:cNvSpPr txBox="1">
            <a:spLocks noChangeArrowheads="1"/>
          </p:cNvSpPr>
          <p:nvPr/>
        </p:nvSpPr>
        <p:spPr bwMode="auto">
          <a:xfrm>
            <a:off x="1320800" y="4518025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5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50482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45910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59626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55054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64198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17" name="TextBox 186"/>
          <p:cNvSpPr txBox="1">
            <a:spLocks noChangeArrowheads="1"/>
          </p:cNvSpPr>
          <p:nvPr/>
        </p:nvSpPr>
        <p:spPr bwMode="auto">
          <a:xfrm>
            <a:off x="4973638" y="271780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17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518" name="TextBox 187"/>
          <p:cNvSpPr txBox="1">
            <a:spLocks noChangeArrowheads="1"/>
          </p:cNvSpPr>
          <p:nvPr/>
        </p:nvSpPr>
        <p:spPr bwMode="auto">
          <a:xfrm>
            <a:off x="5449888" y="2719388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18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519" name="TextBox 188"/>
          <p:cNvSpPr txBox="1">
            <a:spLocks noChangeArrowheads="1"/>
          </p:cNvSpPr>
          <p:nvPr/>
        </p:nvSpPr>
        <p:spPr bwMode="auto">
          <a:xfrm>
            <a:off x="5927725" y="272256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19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520" name="TextBox 189"/>
          <p:cNvSpPr txBox="1">
            <a:spLocks noChangeArrowheads="1"/>
          </p:cNvSpPr>
          <p:nvPr/>
        </p:nvSpPr>
        <p:spPr bwMode="auto">
          <a:xfrm>
            <a:off x="6353175" y="271621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20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521" name="TextBox 191"/>
          <p:cNvSpPr txBox="1">
            <a:spLocks noChangeArrowheads="1"/>
          </p:cNvSpPr>
          <p:nvPr/>
        </p:nvSpPr>
        <p:spPr bwMode="auto">
          <a:xfrm>
            <a:off x="4559300" y="2711450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16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7335838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" name="Rectangle 193"/>
          <p:cNvSpPr/>
          <p:nvPr/>
        </p:nvSpPr>
        <p:spPr>
          <a:xfrm>
            <a:off x="6878638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5" name="Rectangle 194"/>
          <p:cNvSpPr/>
          <p:nvPr/>
        </p:nvSpPr>
        <p:spPr>
          <a:xfrm>
            <a:off x="7793038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25" name="TextBox 195"/>
          <p:cNvSpPr txBox="1">
            <a:spLocks noChangeArrowheads="1"/>
          </p:cNvSpPr>
          <p:nvPr/>
        </p:nvSpPr>
        <p:spPr bwMode="auto">
          <a:xfrm>
            <a:off x="6824663" y="2719388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21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526" name="TextBox 196"/>
          <p:cNvSpPr txBox="1">
            <a:spLocks noChangeArrowheads="1"/>
          </p:cNvSpPr>
          <p:nvPr/>
        </p:nvSpPr>
        <p:spPr bwMode="auto">
          <a:xfrm>
            <a:off x="7302500" y="2722563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22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527" name="TextBox 197"/>
          <p:cNvSpPr txBox="1">
            <a:spLocks noChangeArrowheads="1"/>
          </p:cNvSpPr>
          <p:nvPr/>
        </p:nvSpPr>
        <p:spPr bwMode="auto">
          <a:xfrm>
            <a:off x="7727950" y="27178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23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99" name="Rectangle 198"/>
          <p:cNvSpPr/>
          <p:nvPr/>
        </p:nvSpPr>
        <p:spPr>
          <a:xfrm>
            <a:off x="4592638" y="22034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4125913" y="22034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30" name="TextBox 200"/>
          <p:cNvSpPr txBox="1">
            <a:spLocks noChangeArrowheads="1"/>
          </p:cNvSpPr>
          <p:nvPr/>
        </p:nvSpPr>
        <p:spPr bwMode="auto">
          <a:xfrm>
            <a:off x="4040188" y="2262188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16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5531" name="TextBox 201"/>
          <p:cNvSpPr txBox="1">
            <a:spLocks noChangeArrowheads="1"/>
          </p:cNvSpPr>
          <p:nvPr/>
        </p:nvSpPr>
        <p:spPr bwMode="auto">
          <a:xfrm>
            <a:off x="4546600" y="225266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17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5051425" y="22034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33" name="TextBox 203"/>
          <p:cNvSpPr txBox="1">
            <a:spLocks noChangeArrowheads="1"/>
          </p:cNvSpPr>
          <p:nvPr/>
        </p:nvSpPr>
        <p:spPr bwMode="auto">
          <a:xfrm>
            <a:off x="5005388" y="22526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18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05" name="Rectangle 204"/>
          <p:cNvSpPr/>
          <p:nvPr/>
        </p:nvSpPr>
        <p:spPr>
          <a:xfrm>
            <a:off x="5502275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6" name="Rectangle 205"/>
          <p:cNvSpPr/>
          <p:nvPr/>
        </p:nvSpPr>
        <p:spPr>
          <a:xfrm>
            <a:off x="5959475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36" name="TextBox 206"/>
          <p:cNvSpPr txBox="1">
            <a:spLocks noChangeArrowheads="1"/>
          </p:cNvSpPr>
          <p:nvPr/>
        </p:nvSpPr>
        <p:spPr bwMode="auto">
          <a:xfrm>
            <a:off x="5467350" y="226536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19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5537" name="TextBox 207"/>
          <p:cNvSpPr txBox="1">
            <a:spLocks noChangeArrowheads="1"/>
          </p:cNvSpPr>
          <p:nvPr/>
        </p:nvSpPr>
        <p:spPr bwMode="auto">
          <a:xfrm>
            <a:off x="5892800" y="225901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20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09" name="Rectangle 208"/>
          <p:cNvSpPr/>
          <p:nvPr/>
        </p:nvSpPr>
        <p:spPr>
          <a:xfrm>
            <a:off x="6877050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0" name="Rectangle 209"/>
          <p:cNvSpPr/>
          <p:nvPr/>
        </p:nvSpPr>
        <p:spPr>
          <a:xfrm>
            <a:off x="6419850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1" name="Rectangle 210"/>
          <p:cNvSpPr/>
          <p:nvPr/>
        </p:nvSpPr>
        <p:spPr>
          <a:xfrm>
            <a:off x="7334250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41" name="TextBox 211"/>
          <p:cNvSpPr txBox="1">
            <a:spLocks noChangeArrowheads="1"/>
          </p:cNvSpPr>
          <p:nvPr/>
        </p:nvSpPr>
        <p:spPr bwMode="auto">
          <a:xfrm>
            <a:off x="6364288" y="2262188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21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5542" name="TextBox 212"/>
          <p:cNvSpPr txBox="1">
            <a:spLocks noChangeArrowheads="1"/>
          </p:cNvSpPr>
          <p:nvPr/>
        </p:nvSpPr>
        <p:spPr bwMode="auto">
          <a:xfrm>
            <a:off x="6842125" y="2265363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22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5543" name="TextBox 213"/>
          <p:cNvSpPr txBox="1">
            <a:spLocks noChangeArrowheads="1"/>
          </p:cNvSpPr>
          <p:nvPr/>
        </p:nvSpPr>
        <p:spPr bwMode="auto">
          <a:xfrm>
            <a:off x="7267575" y="22606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23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15" name="Rectangle 214"/>
          <p:cNvSpPr/>
          <p:nvPr/>
        </p:nvSpPr>
        <p:spPr>
          <a:xfrm>
            <a:off x="7791450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45" name="TextBox 215"/>
          <p:cNvSpPr txBox="1">
            <a:spLocks noChangeArrowheads="1"/>
          </p:cNvSpPr>
          <p:nvPr/>
        </p:nvSpPr>
        <p:spPr bwMode="auto">
          <a:xfrm>
            <a:off x="7724775" y="22606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24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8247063" y="220503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0" name="Rectangle 219"/>
          <p:cNvSpPr/>
          <p:nvPr/>
        </p:nvSpPr>
        <p:spPr>
          <a:xfrm>
            <a:off x="8704263" y="220503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48" name="TextBox 220"/>
          <p:cNvSpPr txBox="1">
            <a:spLocks noChangeArrowheads="1"/>
          </p:cNvSpPr>
          <p:nvPr/>
        </p:nvSpPr>
        <p:spPr bwMode="auto">
          <a:xfrm>
            <a:off x="8610600" y="2263775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26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5549" name="TextBox 221"/>
          <p:cNvSpPr txBox="1">
            <a:spLocks noChangeArrowheads="1"/>
          </p:cNvSpPr>
          <p:nvPr/>
        </p:nvSpPr>
        <p:spPr bwMode="auto">
          <a:xfrm>
            <a:off x="8158163" y="2266950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25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2757488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4" name="Rectangle 223"/>
          <p:cNvSpPr/>
          <p:nvPr/>
        </p:nvSpPr>
        <p:spPr>
          <a:xfrm>
            <a:off x="3214688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52" name="TextBox 224"/>
          <p:cNvSpPr txBox="1">
            <a:spLocks noChangeArrowheads="1"/>
          </p:cNvSpPr>
          <p:nvPr/>
        </p:nvSpPr>
        <p:spPr bwMode="auto">
          <a:xfrm>
            <a:off x="2722563" y="22653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13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5553" name="TextBox 225"/>
          <p:cNvSpPr txBox="1">
            <a:spLocks noChangeArrowheads="1"/>
          </p:cNvSpPr>
          <p:nvPr/>
        </p:nvSpPr>
        <p:spPr bwMode="auto">
          <a:xfrm>
            <a:off x="3148013" y="225901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14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27" name="Rectangle 226"/>
          <p:cNvSpPr/>
          <p:nvPr/>
        </p:nvSpPr>
        <p:spPr>
          <a:xfrm>
            <a:off x="3675063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55" name="TextBox 227"/>
          <p:cNvSpPr txBox="1">
            <a:spLocks noChangeArrowheads="1"/>
          </p:cNvSpPr>
          <p:nvPr/>
        </p:nvSpPr>
        <p:spPr bwMode="auto">
          <a:xfrm>
            <a:off x="3619500" y="2262188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15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29" name="Rectangle 228"/>
          <p:cNvSpPr/>
          <p:nvPr/>
        </p:nvSpPr>
        <p:spPr>
          <a:xfrm>
            <a:off x="2301875" y="220345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57" name="TextBox 229"/>
          <p:cNvSpPr txBox="1">
            <a:spLocks noChangeArrowheads="1"/>
          </p:cNvSpPr>
          <p:nvPr/>
        </p:nvSpPr>
        <p:spPr bwMode="auto">
          <a:xfrm>
            <a:off x="2257425" y="2273300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12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5048250" y="40227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7" name="Rectangle 186"/>
          <p:cNvSpPr/>
          <p:nvPr/>
        </p:nvSpPr>
        <p:spPr>
          <a:xfrm>
            <a:off x="8247063" y="220503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0" y="80963"/>
            <a:ext cx="9601200" cy="503237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MoNA measurements for multiple neutrons</a:t>
            </a:r>
          </a:p>
        </p:txBody>
      </p:sp>
      <p:sp>
        <p:nvSpPr>
          <p:cNvPr id="16388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8747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The </a:t>
            </a:r>
            <a:r>
              <a:rPr lang="en-US" smtClean="0">
                <a:solidFill>
                  <a:srgbClr val="FF0000"/>
                </a:solidFill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red boxed 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nuclei have seen evidence for or searched for decays by multiple neutrons using MoNA(LISA).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16163" y="357187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09813" y="31115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76650" y="49371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19450" y="49371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62250" y="40227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62250" y="35655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67013" y="31115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41500" y="49371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51025" y="40259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8225" y="402590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05050" y="49371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400" name="Straight Arrow Connector 18"/>
          <p:cNvCxnSpPr>
            <a:cxnSpLocks noChangeShapeType="1"/>
          </p:cNvCxnSpPr>
          <p:nvPr/>
        </p:nvCxnSpPr>
        <p:spPr bwMode="auto">
          <a:xfrm flipV="1">
            <a:off x="465138" y="3222625"/>
            <a:ext cx="0" cy="160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401" name="TextBox 21"/>
          <p:cNvSpPr txBox="1">
            <a:spLocks noChangeArrowheads="1"/>
          </p:cNvSpPr>
          <p:nvPr/>
        </p:nvSpPr>
        <p:spPr bwMode="auto">
          <a:xfrm>
            <a:off x="354013" y="2708275"/>
            <a:ext cx="2222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t>Z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6650" y="31178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219450" y="31178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910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1338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5054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0482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4198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9626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334250" y="311785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8770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6766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219450" y="35655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5910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1338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505450" y="35655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482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419850" y="35655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9626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877050" y="35655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676650" y="40227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219450" y="40227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591050" y="40227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133850" y="40227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505450" y="40227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962650" y="40227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841500" y="44799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762250" y="44799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676650" y="44799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219450" y="44799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591050" y="44799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133850" y="44799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305050" y="44799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048250" y="44799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927100" y="49371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384300" y="49371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2762250" y="49371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133850" y="49371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927100" y="53943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488950" y="5394325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1841500" y="53943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384300" y="539432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2762250" y="53943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2305050" y="53943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219450" y="539432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7791450" y="31178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447" name="TextBox 62"/>
          <p:cNvSpPr txBox="1">
            <a:spLocks noChangeArrowheads="1"/>
          </p:cNvSpPr>
          <p:nvPr/>
        </p:nvSpPr>
        <p:spPr bwMode="auto">
          <a:xfrm>
            <a:off x="4041775" y="49720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10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6448" name="TextBox 63"/>
          <p:cNvSpPr txBox="1">
            <a:spLocks noChangeArrowheads="1"/>
          </p:cNvSpPr>
          <p:nvPr/>
        </p:nvSpPr>
        <p:spPr bwMode="auto">
          <a:xfrm>
            <a:off x="4957763" y="45402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13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6449" name="TextBox 64"/>
          <p:cNvSpPr txBox="1">
            <a:spLocks noChangeArrowheads="1"/>
          </p:cNvSpPr>
          <p:nvPr/>
        </p:nvSpPr>
        <p:spPr bwMode="auto">
          <a:xfrm>
            <a:off x="5868988" y="4083050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16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6450" name="TextBox 65"/>
          <p:cNvSpPr txBox="1">
            <a:spLocks noChangeArrowheads="1"/>
          </p:cNvSpPr>
          <p:nvPr/>
        </p:nvSpPr>
        <p:spPr bwMode="auto">
          <a:xfrm>
            <a:off x="831850" y="49974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3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6451" name="TextBox 66"/>
          <p:cNvSpPr txBox="1">
            <a:spLocks noChangeArrowheads="1"/>
          </p:cNvSpPr>
          <p:nvPr/>
        </p:nvSpPr>
        <p:spPr bwMode="auto">
          <a:xfrm>
            <a:off x="1289050" y="49974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4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6452" name="TextBox 67"/>
          <p:cNvSpPr txBox="1">
            <a:spLocks noChangeArrowheads="1"/>
          </p:cNvSpPr>
          <p:nvPr/>
        </p:nvSpPr>
        <p:spPr bwMode="auto">
          <a:xfrm>
            <a:off x="474663" y="5454650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6453" name="TextBox 68"/>
          <p:cNvSpPr txBox="1">
            <a:spLocks noChangeArrowheads="1"/>
          </p:cNvSpPr>
          <p:nvPr/>
        </p:nvSpPr>
        <p:spPr bwMode="auto">
          <a:xfrm>
            <a:off x="912813" y="5456238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6454" name="TextBox 69"/>
          <p:cNvSpPr txBox="1">
            <a:spLocks noChangeArrowheads="1"/>
          </p:cNvSpPr>
          <p:nvPr/>
        </p:nvSpPr>
        <p:spPr bwMode="auto">
          <a:xfrm>
            <a:off x="1762125" y="45529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6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6455" name="TextBox 70"/>
          <p:cNvSpPr txBox="1">
            <a:spLocks noChangeArrowheads="1"/>
          </p:cNvSpPr>
          <p:nvPr/>
        </p:nvSpPr>
        <p:spPr bwMode="auto">
          <a:xfrm>
            <a:off x="2671763" y="40957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9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6456" name="TextBox 71"/>
          <p:cNvSpPr txBox="1">
            <a:spLocks noChangeArrowheads="1"/>
          </p:cNvSpPr>
          <p:nvPr/>
        </p:nvSpPr>
        <p:spPr bwMode="auto">
          <a:xfrm>
            <a:off x="2717800" y="361632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10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6457" name="TextBox 72"/>
          <p:cNvSpPr txBox="1">
            <a:spLocks noChangeArrowheads="1"/>
          </p:cNvSpPr>
          <p:nvPr/>
        </p:nvSpPr>
        <p:spPr bwMode="auto">
          <a:xfrm>
            <a:off x="3175000" y="360362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11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6458" name="TextBox 73"/>
          <p:cNvSpPr txBox="1">
            <a:spLocks noChangeArrowheads="1"/>
          </p:cNvSpPr>
          <p:nvPr/>
        </p:nvSpPr>
        <p:spPr bwMode="auto">
          <a:xfrm>
            <a:off x="3135313" y="3176588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12</a:t>
            </a:r>
            <a:r>
              <a:rPr lang="en-US" sz="16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6459" name="TextBox 74"/>
          <p:cNvSpPr txBox="1">
            <a:spLocks noChangeArrowheads="1"/>
          </p:cNvSpPr>
          <p:nvPr/>
        </p:nvSpPr>
        <p:spPr bwMode="auto">
          <a:xfrm>
            <a:off x="3630613" y="316865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13</a:t>
            </a:r>
            <a:r>
              <a:rPr lang="en-US" sz="16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6460" name="TextBox 75"/>
          <p:cNvSpPr txBox="1">
            <a:spLocks noChangeArrowheads="1"/>
          </p:cNvSpPr>
          <p:nvPr/>
        </p:nvSpPr>
        <p:spPr bwMode="auto">
          <a:xfrm>
            <a:off x="7524750" y="3757613"/>
            <a:ext cx="136683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Stable</a:t>
            </a:r>
          </a:p>
          <a:p>
            <a:r>
              <a:rPr lang="en-US" sz="2000">
                <a:solidFill>
                  <a:schemeClr val="accent1"/>
                </a:solidFill>
              </a:rPr>
              <a:t>Bound</a:t>
            </a:r>
          </a:p>
          <a:p>
            <a:r>
              <a:rPr lang="en-US" sz="2000">
                <a:solidFill>
                  <a:srgbClr val="006600"/>
                </a:solidFill>
              </a:rPr>
              <a:t>Unbound</a:t>
            </a:r>
          </a:p>
        </p:txBody>
      </p:sp>
      <p:cxnSp>
        <p:nvCxnSpPr>
          <p:cNvPr id="16461" name="Straight Arrow Connector 20"/>
          <p:cNvCxnSpPr>
            <a:cxnSpLocks noChangeShapeType="1"/>
          </p:cNvCxnSpPr>
          <p:nvPr/>
        </p:nvCxnSpPr>
        <p:spPr bwMode="auto">
          <a:xfrm>
            <a:off x="404813" y="6356350"/>
            <a:ext cx="3352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462" name="TextBox 22"/>
          <p:cNvSpPr txBox="1">
            <a:spLocks noChangeArrowheads="1"/>
          </p:cNvSpPr>
          <p:nvPr/>
        </p:nvSpPr>
        <p:spPr bwMode="auto">
          <a:xfrm>
            <a:off x="3822700" y="6100763"/>
            <a:ext cx="2222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t>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88950" y="492918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1868488" y="265588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2305050" y="265588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1403350" y="402590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1401763" y="357187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1858963" y="3571875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1852613" y="31115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1397000" y="311785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471" name="TextBox 86"/>
          <p:cNvSpPr txBox="1">
            <a:spLocks noChangeArrowheads="1"/>
          </p:cNvSpPr>
          <p:nvPr/>
        </p:nvSpPr>
        <p:spPr bwMode="auto">
          <a:xfrm>
            <a:off x="1363663" y="5445125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3</a:t>
            </a:r>
            <a:r>
              <a:rPr lang="en-US" sz="160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6472" name="TextBox 87"/>
          <p:cNvSpPr txBox="1">
            <a:spLocks noChangeArrowheads="1"/>
          </p:cNvSpPr>
          <p:nvPr/>
        </p:nvSpPr>
        <p:spPr bwMode="auto">
          <a:xfrm>
            <a:off x="1820863" y="5441950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4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6473" name="TextBox 88"/>
          <p:cNvSpPr txBox="1">
            <a:spLocks noChangeArrowheads="1"/>
          </p:cNvSpPr>
          <p:nvPr/>
        </p:nvSpPr>
        <p:spPr bwMode="auto">
          <a:xfrm>
            <a:off x="2281238" y="5441950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5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6474" name="TextBox 89"/>
          <p:cNvSpPr txBox="1">
            <a:spLocks noChangeArrowheads="1"/>
          </p:cNvSpPr>
          <p:nvPr/>
        </p:nvSpPr>
        <p:spPr bwMode="auto">
          <a:xfrm>
            <a:off x="2757488" y="5445125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6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6475" name="TextBox 90"/>
          <p:cNvSpPr txBox="1">
            <a:spLocks noChangeArrowheads="1"/>
          </p:cNvSpPr>
          <p:nvPr/>
        </p:nvSpPr>
        <p:spPr bwMode="auto">
          <a:xfrm>
            <a:off x="3198813" y="5441950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7</a:t>
            </a:r>
            <a:r>
              <a:rPr lang="en-US" sz="160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6476" name="TextBox 91"/>
          <p:cNvSpPr txBox="1">
            <a:spLocks noChangeArrowheads="1"/>
          </p:cNvSpPr>
          <p:nvPr/>
        </p:nvSpPr>
        <p:spPr bwMode="auto">
          <a:xfrm>
            <a:off x="1768475" y="4992688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5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6477" name="TextBox 92"/>
          <p:cNvSpPr txBox="1">
            <a:spLocks noChangeArrowheads="1"/>
          </p:cNvSpPr>
          <p:nvPr/>
        </p:nvSpPr>
        <p:spPr bwMode="auto">
          <a:xfrm>
            <a:off x="2266950" y="4991100"/>
            <a:ext cx="522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6</a:t>
            </a:r>
            <a:r>
              <a:rPr lang="en-US" sz="1600">
                <a:solidFill>
                  <a:schemeClr val="tx1"/>
                </a:solidFill>
              </a:rPr>
              <a:t>He</a:t>
            </a:r>
          </a:p>
        </p:txBody>
      </p:sp>
      <p:sp>
        <p:nvSpPr>
          <p:cNvPr id="16478" name="TextBox 93"/>
          <p:cNvSpPr txBox="1">
            <a:spLocks noChangeArrowheads="1"/>
          </p:cNvSpPr>
          <p:nvPr/>
        </p:nvSpPr>
        <p:spPr bwMode="auto">
          <a:xfrm>
            <a:off x="392113" y="4995863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6479" name="TextBox 94"/>
          <p:cNvSpPr txBox="1">
            <a:spLocks noChangeArrowheads="1"/>
          </p:cNvSpPr>
          <p:nvPr/>
        </p:nvSpPr>
        <p:spPr bwMode="auto">
          <a:xfrm>
            <a:off x="2668588" y="4986338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7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6480" name="TextBox 95"/>
          <p:cNvSpPr txBox="1">
            <a:spLocks noChangeArrowheads="1"/>
          </p:cNvSpPr>
          <p:nvPr/>
        </p:nvSpPr>
        <p:spPr bwMode="auto">
          <a:xfrm>
            <a:off x="3187700" y="4975225"/>
            <a:ext cx="522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8</a:t>
            </a:r>
            <a:r>
              <a:rPr lang="en-US" sz="1600">
                <a:solidFill>
                  <a:schemeClr val="tx1"/>
                </a:solidFill>
              </a:rPr>
              <a:t>He</a:t>
            </a:r>
          </a:p>
        </p:txBody>
      </p:sp>
      <p:sp>
        <p:nvSpPr>
          <p:cNvPr id="16481" name="TextBox 96"/>
          <p:cNvSpPr txBox="1">
            <a:spLocks noChangeArrowheads="1"/>
          </p:cNvSpPr>
          <p:nvPr/>
        </p:nvSpPr>
        <p:spPr bwMode="auto">
          <a:xfrm>
            <a:off x="3570288" y="4964113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9</a:t>
            </a:r>
            <a:r>
              <a:rPr lang="en-US" sz="1600">
                <a:solidFill>
                  <a:schemeClr val="bg1"/>
                </a:solidFill>
              </a:rPr>
              <a:t>He</a:t>
            </a:r>
          </a:p>
        </p:txBody>
      </p:sp>
      <p:sp>
        <p:nvSpPr>
          <p:cNvPr id="16482" name="TextBox 97"/>
          <p:cNvSpPr txBox="1">
            <a:spLocks noChangeArrowheads="1"/>
          </p:cNvSpPr>
          <p:nvPr/>
        </p:nvSpPr>
        <p:spPr bwMode="auto">
          <a:xfrm>
            <a:off x="1752600" y="2703513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10</a:t>
            </a:r>
            <a:r>
              <a:rPr lang="en-US" sz="160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6483" name="TextBox 98"/>
          <p:cNvSpPr txBox="1">
            <a:spLocks noChangeArrowheads="1"/>
          </p:cNvSpPr>
          <p:nvPr/>
        </p:nvSpPr>
        <p:spPr bwMode="auto">
          <a:xfrm>
            <a:off x="2222500" y="2700338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11</a:t>
            </a:r>
            <a:r>
              <a:rPr lang="en-US" sz="160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6484" name="TextBox 99"/>
          <p:cNvSpPr txBox="1">
            <a:spLocks noChangeArrowheads="1"/>
          </p:cNvSpPr>
          <p:nvPr/>
        </p:nvSpPr>
        <p:spPr bwMode="auto">
          <a:xfrm>
            <a:off x="4456113" y="453390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12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6485" name="TextBox 100"/>
          <p:cNvSpPr txBox="1">
            <a:spLocks noChangeArrowheads="1"/>
          </p:cNvSpPr>
          <p:nvPr/>
        </p:nvSpPr>
        <p:spPr bwMode="auto">
          <a:xfrm>
            <a:off x="3546475" y="4535488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10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6486" name="TextBox 101"/>
          <p:cNvSpPr txBox="1">
            <a:spLocks noChangeArrowheads="1"/>
          </p:cNvSpPr>
          <p:nvPr/>
        </p:nvSpPr>
        <p:spPr bwMode="auto">
          <a:xfrm>
            <a:off x="2624138" y="454660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8</a:t>
            </a:r>
            <a:r>
              <a:rPr lang="en-US" sz="1600">
                <a:solidFill>
                  <a:schemeClr val="tx1"/>
                </a:solidFill>
              </a:rPr>
              <a:t>Li</a:t>
            </a:r>
          </a:p>
        </p:txBody>
      </p:sp>
      <p:sp>
        <p:nvSpPr>
          <p:cNvPr id="16487" name="TextBox 102"/>
          <p:cNvSpPr txBox="1">
            <a:spLocks noChangeArrowheads="1"/>
          </p:cNvSpPr>
          <p:nvPr/>
        </p:nvSpPr>
        <p:spPr bwMode="auto">
          <a:xfrm>
            <a:off x="3087688" y="4548188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9</a:t>
            </a:r>
            <a:r>
              <a:rPr lang="en-US" sz="1600">
                <a:solidFill>
                  <a:schemeClr val="tx1"/>
                </a:solidFill>
              </a:rPr>
              <a:t>Li</a:t>
            </a:r>
          </a:p>
        </p:txBody>
      </p:sp>
      <p:sp>
        <p:nvSpPr>
          <p:cNvPr id="16488" name="TextBox 103"/>
          <p:cNvSpPr txBox="1">
            <a:spLocks noChangeArrowheads="1"/>
          </p:cNvSpPr>
          <p:nvPr/>
        </p:nvSpPr>
        <p:spPr bwMode="auto">
          <a:xfrm>
            <a:off x="3995738" y="4524375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11</a:t>
            </a:r>
            <a:r>
              <a:rPr lang="en-US" sz="1600">
                <a:solidFill>
                  <a:schemeClr val="tx1"/>
                </a:solidFill>
              </a:rPr>
              <a:t>Li</a:t>
            </a:r>
          </a:p>
        </p:txBody>
      </p:sp>
      <p:sp>
        <p:nvSpPr>
          <p:cNvPr id="16489" name="TextBox 104"/>
          <p:cNvSpPr txBox="1">
            <a:spLocks noChangeArrowheads="1"/>
          </p:cNvSpPr>
          <p:nvPr/>
        </p:nvSpPr>
        <p:spPr bwMode="auto">
          <a:xfrm>
            <a:off x="5414963" y="40957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15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6490" name="TextBox 105"/>
          <p:cNvSpPr txBox="1">
            <a:spLocks noChangeArrowheads="1"/>
          </p:cNvSpPr>
          <p:nvPr/>
        </p:nvSpPr>
        <p:spPr bwMode="auto">
          <a:xfrm>
            <a:off x="4479925" y="408940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13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6491" name="TextBox 106"/>
          <p:cNvSpPr txBox="1">
            <a:spLocks noChangeArrowheads="1"/>
          </p:cNvSpPr>
          <p:nvPr/>
        </p:nvSpPr>
        <p:spPr bwMode="auto">
          <a:xfrm>
            <a:off x="2236788" y="4071938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8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6492" name="TextBox 107"/>
          <p:cNvSpPr txBox="1">
            <a:spLocks noChangeArrowheads="1"/>
          </p:cNvSpPr>
          <p:nvPr/>
        </p:nvSpPr>
        <p:spPr bwMode="auto">
          <a:xfrm>
            <a:off x="1312863" y="40830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6</a:t>
            </a:r>
            <a:r>
              <a:rPr lang="en-US" sz="1600">
                <a:solidFill>
                  <a:schemeClr val="bg1"/>
                </a:solidFill>
              </a:rPr>
              <a:t>Be</a:t>
            </a:r>
          </a:p>
        </p:txBody>
      </p:sp>
      <p:sp>
        <p:nvSpPr>
          <p:cNvPr id="16493" name="TextBox 108"/>
          <p:cNvSpPr txBox="1">
            <a:spLocks noChangeArrowheads="1"/>
          </p:cNvSpPr>
          <p:nvPr/>
        </p:nvSpPr>
        <p:spPr bwMode="auto">
          <a:xfrm>
            <a:off x="4937125" y="4092575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14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6494" name="TextBox 109"/>
          <p:cNvSpPr txBox="1">
            <a:spLocks noChangeArrowheads="1"/>
          </p:cNvSpPr>
          <p:nvPr/>
        </p:nvSpPr>
        <p:spPr bwMode="auto">
          <a:xfrm>
            <a:off x="4025900" y="4086225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12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6495" name="TextBox 110"/>
          <p:cNvSpPr txBox="1">
            <a:spLocks noChangeArrowheads="1"/>
          </p:cNvSpPr>
          <p:nvPr/>
        </p:nvSpPr>
        <p:spPr bwMode="auto">
          <a:xfrm>
            <a:off x="3573463" y="4089400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11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6496" name="TextBox 111"/>
          <p:cNvSpPr txBox="1">
            <a:spLocks noChangeArrowheads="1"/>
          </p:cNvSpPr>
          <p:nvPr/>
        </p:nvSpPr>
        <p:spPr bwMode="auto">
          <a:xfrm>
            <a:off x="3125788" y="4094163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10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6497" name="TextBox 112"/>
          <p:cNvSpPr txBox="1">
            <a:spLocks noChangeArrowheads="1"/>
          </p:cNvSpPr>
          <p:nvPr/>
        </p:nvSpPr>
        <p:spPr bwMode="auto">
          <a:xfrm>
            <a:off x="1765300" y="407035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7</a:t>
            </a:r>
            <a:r>
              <a:rPr lang="en-US" sz="16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6498" name="TextBox 113"/>
          <p:cNvSpPr txBox="1">
            <a:spLocks noChangeArrowheads="1"/>
          </p:cNvSpPr>
          <p:nvPr/>
        </p:nvSpPr>
        <p:spPr bwMode="auto">
          <a:xfrm>
            <a:off x="2254250" y="3636963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9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6499" name="TextBox 114"/>
          <p:cNvSpPr txBox="1">
            <a:spLocks noChangeArrowheads="1"/>
          </p:cNvSpPr>
          <p:nvPr/>
        </p:nvSpPr>
        <p:spPr bwMode="auto">
          <a:xfrm>
            <a:off x="1370013" y="363061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7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6500" name="TextBox 115"/>
          <p:cNvSpPr txBox="1">
            <a:spLocks noChangeArrowheads="1"/>
          </p:cNvSpPr>
          <p:nvPr/>
        </p:nvSpPr>
        <p:spPr bwMode="auto">
          <a:xfrm>
            <a:off x="5421313" y="363220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16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6501" name="TextBox 116"/>
          <p:cNvSpPr txBox="1">
            <a:spLocks noChangeArrowheads="1"/>
          </p:cNvSpPr>
          <p:nvPr/>
        </p:nvSpPr>
        <p:spPr bwMode="auto">
          <a:xfrm>
            <a:off x="6357938" y="363220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18</a:t>
            </a: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6502" name="TextBox 117"/>
          <p:cNvSpPr txBox="1">
            <a:spLocks noChangeArrowheads="1"/>
          </p:cNvSpPr>
          <p:nvPr/>
        </p:nvSpPr>
        <p:spPr bwMode="auto">
          <a:xfrm>
            <a:off x="1803400" y="363537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8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503" name="TextBox 118"/>
          <p:cNvSpPr txBox="1">
            <a:spLocks noChangeArrowheads="1"/>
          </p:cNvSpPr>
          <p:nvPr/>
        </p:nvSpPr>
        <p:spPr bwMode="auto">
          <a:xfrm>
            <a:off x="3614738" y="3629025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12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504" name="TextBox 119"/>
          <p:cNvSpPr txBox="1">
            <a:spLocks noChangeArrowheads="1"/>
          </p:cNvSpPr>
          <p:nvPr/>
        </p:nvSpPr>
        <p:spPr bwMode="auto">
          <a:xfrm>
            <a:off x="4083050" y="3614738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13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505" name="TextBox 120"/>
          <p:cNvSpPr txBox="1">
            <a:spLocks noChangeArrowheads="1"/>
          </p:cNvSpPr>
          <p:nvPr/>
        </p:nvSpPr>
        <p:spPr bwMode="auto">
          <a:xfrm>
            <a:off x="4525963" y="361632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14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506" name="TextBox 121"/>
          <p:cNvSpPr txBox="1">
            <a:spLocks noChangeArrowheads="1"/>
          </p:cNvSpPr>
          <p:nvPr/>
        </p:nvSpPr>
        <p:spPr bwMode="auto">
          <a:xfrm>
            <a:off x="4994275" y="3619500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15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507" name="TextBox 122"/>
          <p:cNvSpPr txBox="1">
            <a:spLocks noChangeArrowheads="1"/>
          </p:cNvSpPr>
          <p:nvPr/>
        </p:nvSpPr>
        <p:spPr bwMode="auto">
          <a:xfrm>
            <a:off x="5892800" y="3622675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17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508" name="TextBox 123"/>
          <p:cNvSpPr txBox="1">
            <a:spLocks noChangeArrowheads="1"/>
          </p:cNvSpPr>
          <p:nvPr/>
        </p:nvSpPr>
        <p:spPr bwMode="auto">
          <a:xfrm>
            <a:off x="6827838" y="36242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19</a:t>
            </a:r>
            <a:r>
              <a:rPr lang="en-US" sz="1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509" name="TextBox 124"/>
          <p:cNvSpPr txBox="1">
            <a:spLocks noChangeArrowheads="1"/>
          </p:cNvSpPr>
          <p:nvPr/>
        </p:nvSpPr>
        <p:spPr bwMode="auto">
          <a:xfrm>
            <a:off x="1352550" y="31877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8</a:t>
            </a:r>
            <a:r>
              <a:rPr lang="en-US" sz="16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6510" name="TextBox 125"/>
          <p:cNvSpPr txBox="1">
            <a:spLocks noChangeArrowheads="1"/>
          </p:cNvSpPr>
          <p:nvPr/>
        </p:nvSpPr>
        <p:spPr bwMode="auto">
          <a:xfrm>
            <a:off x="7278688" y="31797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21</a:t>
            </a:r>
            <a:r>
              <a:rPr lang="en-US" sz="16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6511" name="TextBox 126"/>
          <p:cNvSpPr txBox="1">
            <a:spLocks noChangeArrowheads="1"/>
          </p:cNvSpPr>
          <p:nvPr/>
        </p:nvSpPr>
        <p:spPr bwMode="auto">
          <a:xfrm>
            <a:off x="1795463" y="318135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9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12" name="TextBox 127"/>
          <p:cNvSpPr txBox="1">
            <a:spLocks noChangeArrowheads="1"/>
          </p:cNvSpPr>
          <p:nvPr/>
        </p:nvSpPr>
        <p:spPr bwMode="auto">
          <a:xfrm>
            <a:off x="2262188" y="31670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10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13" name="TextBox 128"/>
          <p:cNvSpPr txBox="1">
            <a:spLocks noChangeArrowheads="1"/>
          </p:cNvSpPr>
          <p:nvPr/>
        </p:nvSpPr>
        <p:spPr bwMode="auto">
          <a:xfrm>
            <a:off x="2722563" y="31797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11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14" name="TextBox 129"/>
          <p:cNvSpPr txBox="1">
            <a:spLocks noChangeArrowheads="1"/>
          </p:cNvSpPr>
          <p:nvPr/>
        </p:nvSpPr>
        <p:spPr bwMode="auto">
          <a:xfrm>
            <a:off x="4087813" y="3167063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14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15" name="TextBox 130"/>
          <p:cNvSpPr txBox="1">
            <a:spLocks noChangeArrowheads="1"/>
          </p:cNvSpPr>
          <p:nvPr/>
        </p:nvSpPr>
        <p:spPr bwMode="auto">
          <a:xfrm>
            <a:off x="4540250" y="316865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15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16" name="TextBox 131"/>
          <p:cNvSpPr txBox="1">
            <a:spLocks noChangeArrowheads="1"/>
          </p:cNvSpPr>
          <p:nvPr/>
        </p:nvSpPr>
        <p:spPr bwMode="auto">
          <a:xfrm>
            <a:off x="4973638" y="3171825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16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17" name="TextBox 132"/>
          <p:cNvSpPr txBox="1">
            <a:spLocks noChangeArrowheads="1"/>
          </p:cNvSpPr>
          <p:nvPr/>
        </p:nvSpPr>
        <p:spPr bwMode="auto">
          <a:xfrm>
            <a:off x="5430838" y="317500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17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18" name="TextBox 133"/>
          <p:cNvSpPr txBox="1">
            <a:spLocks noChangeArrowheads="1"/>
          </p:cNvSpPr>
          <p:nvPr/>
        </p:nvSpPr>
        <p:spPr bwMode="auto">
          <a:xfrm>
            <a:off x="5907088" y="3176588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18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19" name="TextBox 134"/>
          <p:cNvSpPr txBox="1">
            <a:spLocks noChangeArrowheads="1"/>
          </p:cNvSpPr>
          <p:nvPr/>
        </p:nvSpPr>
        <p:spPr bwMode="auto">
          <a:xfrm>
            <a:off x="6384925" y="317976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19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20" name="TextBox 135"/>
          <p:cNvSpPr txBox="1">
            <a:spLocks noChangeArrowheads="1"/>
          </p:cNvSpPr>
          <p:nvPr/>
        </p:nvSpPr>
        <p:spPr bwMode="auto">
          <a:xfrm>
            <a:off x="6810375" y="3175000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20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521" name="TextBox 136"/>
          <p:cNvSpPr txBox="1">
            <a:spLocks noChangeArrowheads="1"/>
          </p:cNvSpPr>
          <p:nvPr/>
        </p:nvSpPr>
        <p:spPr bwMode="auto">
          <a:xfrm>
            <a:off x="7754938" y="3176588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22</a:t>
            </a:r>
            <a:r>
              <a:rPr lang="en-US" sz="16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925513" y="5849938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23" name="TextBox 138"/>
          <p:cNvSpPr txBox="1">
            <a:spLocks noChangeArrowheads="1"/>
          </p:cNvSpPr>
          <p:nvPr/>
        </p:nvSpPr>
        <p:spPr bwMode="auto">
          <a:xfrm>
            <a:off x="939800" y="5895975"/>
            <a:ext cx="450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524" name="TextBox 139"/>
          <p:cNvSpPr txBox="1">
            <a:spLocks noChangeArrowheads="1"/>
          </p:cNvSpPr>
          <p:nvPr/>
        </p:nvSpPr>
        <p:spPr bwMode="auto">
          <a:xfrm>
            <a:off x="2208213" y="4552950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7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4143375" y="2662238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3686175" y="2662238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27" name="TextBox 142"/>
          <p:cNvSpPr txBox="1">
            <a:spLocks noChangeArrowheads="1"/>
          </p:cNvSpPr>
          <p:nvPr/>
        </p:nvSpPr>
        <p:spPr bwMode="auto">
          <a:xfrm>
            <a:off x="3602038" y="2720975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14</a:t>
            </a:r>
            <a:r>
              <a:rPr lang="en-US" sz="160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6528" name="TextBox 143"/>
          <p:cNvSpPr txBox="1">
            <a:spLocks noChangeArrowheads="1"/>
          </p:cNvSpPr>
          <p:nvPr/>
        </p:nvSpPr>
        <p:spPr bwMode="auto">
          <a:xfrm>
            <a:off x="4097338" y="271145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15</a:t>
            </a:r>
            <a:r>
              <a:rPr lang="en-US" sz="160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767013" y="26543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3224213" y="265430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31" name="TextBox 146"/>
          <p:cNvSpPr txBox="1">
            <a:spLocks noChangeArrowheads="1"/>
          </p:cNvSpPr>
          <p:nvPr/>
        </p:nvSpPr>
        <p:spPr bwMode="auto">
          <a:xfrm>
            <a:off x="2728913" y="27098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12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532" name="TextBox 147"/>
          <p:cNvSpPr txBox="1">
            <a:spLocks noChangeArrowheads="1"/>
          </p:cNvSpPr>
          <p:nvPr/>
        </p:nvSpPr>
        <p:spPr bwMode="auto">
          <a:xfrm>
            <a:off x="3179763" y="270351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13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947738" y="447357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1404938" y="4473575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35" name="TextBox 150"/>
          <p:cNvSpPr txBox="1">
            <a:spLocks noChangeArrowheads="1"/>
          </p:cNvSpPr>
          <p:nvPr/>
        </p:nvSpPr>
        <p:spPr bwMode="auto">
          <a:xfrm>
            <a:off x="833438" y="4530725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4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6536" name="TextBox 151"/>
          <p:cNvSpPr txBox="1">
            <a:spLocks noChangeArrowheads="1"/>
          </p:cNvSpPr>
          <p:nvPr/>
        </p:nvSpPr>
        <p:spPr bwMode="auto">
          <a:xfrm>
            <a:off x="1320800" y="4518025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5</a:t>
            </a:r>
            <a:r>
              <a:rPr lang="en-US" sz="1600">
                <a:solidFill>
                  <a:schemeClr val="bg1"/>
                </a:solidFill>
              </a:rPr>
              <a:t>Li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50482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45910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59626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55054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7" name="Rectangle 156"/>
          <p:cNvSpPr/>
          <p:nvPr/>
        </p:nvSpPr>
        <p:spPr>
          <a:xfrm>
            <a:off x="6419850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42" name="TextBox 157"/>
          <p:cNvSpPr txBox="1">
            <a:spLocks noChangeArrowheads="1"/>
          </p:cNvSpPr>
          <p:nvPr/>
        </p:nvSpPr>
        <p:spPr bwMode="auto">
          <a:xfrm>
            <a:off x="4973638" y="2717800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17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543" name="TextBox 158"/>
          <p:cNvSpPr txBox="1">
            <a:spLocks noChangeArrowheads="1"/>
          </p:cNvSpPr>
          <p:nvPr/>
        </p:nvSpPr>
        <p:spPr bwMode="auto">
          <a:xfrm>
            <a:off x="5449888" y="2719388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18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544" name="TextBox 159"/>
          <p:cNvSpPr txBox="1">
            <a:spLocks noChangeArrowheads="1"/>
          </p:cNvSpPr>
          <p:nvPr/>
        </p:nvSpPr>
        <p:spPr bwMode="auto">
          <a:xfrm>
            <a:off x="5927725" y="272256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19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545" name="TextBox 160"/>
          <p:cNvSpPr txBox="1">
            <a:spLocks noChangeArrowheads="1"/>
          </p:cNvSpPr>
          <p:nvPr/>
        </p:nvSpPr>
        <p:spPr bwMode="auto">
          <a:xfrm>
            <a:off x="6353175" y="271621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20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546" name="TextBox 161"/>
          <p:cNvSpPr txBox="1">
            <a:spLocks noChangeArrowheads="1"/>
          </p:cNvSpPr>
          <p:nvPr/>
        </p:nvSpPr>
        <p:spPr bwMode="auto">
          <a:xfrm>
            <a:off x="4559300" y="2711450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16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7335838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4" name="Rectangle 163"/>
          <p:cNvSpPr/>
          <p:nvPr/>
        </p:nvSpPr>
        <p:spPr>
          <a:xfrm>
            <a:off x="6878638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" name="Rectangle 164"/>
          <p:cNvSpPr/>
          <p:nvPr/>
        </p:nvSpPr>
        <p:spPr>
          <a:xfrm>
            <a:off x="7793038" y="26606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50" name="TextBox 165"/>
          <p:cNvSpPr txBox="1">
            <a:spLocks noChangeArrowheads="1"/>
          </p:cNvSpPr>
          <p:nvPr/>
        </p:nvSpPr>
        <p:spPr bwMode="auto">
          <a:xfrm>
            <a:off x="6824663" y="2719388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21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551" name="TextBox 166"/>
          <p:cNvSpPr txBox="1">
            <a:spLocks noChangeArrowheads="1"/>
          </p:cNvSpPr>
          <p:nvPr/>
        </p:nvSpPr>
        <p:spPr bwMode="auto">
          <a:xfrm>
            <a:off x="7302500" y="2722563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22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552" name="TextBox 167"/>
          <p:cNvSpPr txBox="1">
            <a:spLocks noChangeArrowheads="1"/>
          </p:cNvSpPr>
          <p:nvPr/>
        </p:nvSpPr>
        <p:spPr bwMode="auto">
          <a:xfrm>
            <a:off x="7727950" y="27178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23</a:t>
            </a:r>
            <a:r>
              <a:rPr lang="en-US" sz="160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4592638" y="22034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4125913" y="22034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55" name="TextBox 170"/>
          <p:cNvSpPr txBox="1">
            <a:spLocks noChangeArrowheads="1"/>
          </p:cNvSpPr>
          <p:nvPr/>
        </p:nvSpPr>
        <p:spPr bwMode="auto">
          <a:xfrm>
            <a:off x="4040188" y="2262188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16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6556" name="TextBox 171"/>
          <p:cNvSpPr txBox="1">
            <a:spLocks noChangeArrowheads="1"/>
          </p:cNvSpPr>
          <p:nvPr/>
        </p:nvSpPr>
        <p:spPr bwMode="auto">
          <a:xfrm>
            <a:off x="4546600" y="225266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17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5051425" y="2203450"/>
            <a:ext cx="457200" cy="4572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58" name="TextBox 173"/>
          <p:cNvSpPr txBox="1">
            <a:spLocks noChangeArrowheads="1"/>
          </p:cNvSpPr>
          <p:nvPr/>
        </p:nvSpPr>
        <p:spPr bwMode="auto">
          <a:xfrm>
            <a:off x="5005388" y="22526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18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5502275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5959475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61" name="TextBox 176"/>
          <p:cNvSpPr txBox="1">
            <a:spLocks noChangeArrowheads="1"/>
          </p:cNvSpPr>
          <p:nvPr/>
        </p:nvSpPr>
        <p:spPr bwMode="auto">
          <a:xfrm>
            <a:off x="5467350" y="226536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19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6562" name="TextBox 177"/>
          <p:cNvSpPr txBox="1">
            <a:spLocks noChangeArrowheads="1"/>
          </p:cNvSpPr>
          <p:nvPr/>
        </p:nvSpPr>
        <p:spPr bwMode="auto">
          <a:xfrm>
            <a:off x="5892800" y="2259013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20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6877050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6419850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7334250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66" name="TextBox 181"/>
          <p:cNvSpPr txBox="1">
            <a:spLocks noChangeArrowheads="1"/>
          </p:cNvSpPr>
          <p:nvPr/>
        </p:nvSpPr>
        <p:spPr bwMode="auto">
          <a:xfrm>
            <a:off x="6364288" y="2262188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21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6567" name="TextBox 182"/>
          <p:cNvSpPr txBox="1">
            <a:spLocks noChangeArrowheads="1"/>
          </p:cNvSpPr>
          <p:nvPr/>
        </p:nvSpPr>
        <p:spPr bwMode="auto">
          <a:xfrm>
            <a:off x="6842125" y="2265363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22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6568" name="TextBox 183"/>
          <p:cNvSpPr txBox="1">
            <a:spLocks noChangeArrowheads="1"/>
          </p:cNvSpPr>
          <p:nvPr/>
        </p:nvSpPr>
        <p:spPr bwMode="auto">
          <a:xfrm>
            <a:off x="7267575" y="22606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23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7791450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70" name="TextBox 185"/>
          <p:cNvSpPr txBox="1">
            <a:spLocks noChangeArrowheads="1"/>
          </p:cNvSpPr>
          <p:nvPr/>
        </p:nvSpPr>
        <p:spPr bwMode="auto">
          <a:xfrm>
            <a:off x="7724775" y="22606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24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8704263" y="2205038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72" name="TextBox 188"/>
          <p:cNvSpPr txBox="1">
            <a:spLocks noChangeArrowheads="1"/>
          </p:cNvSpPr>
          <p:nvPr/>
        </p:nvSpPr>
        <p:spPr bwMode="auto">
          <a:xfrm>
            <a:off x="8610600" y="2263775"/>
            <a:ext cx="638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26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6573" name="TextBox 189"/>
          <p:cNvSpPr txBox="1">
            <a:spLocks noChangeArrowheads="1"/>
          </p:cNvSpPr>
          <p:nvPr/>
        </p:nvSpPr>
        <p:spPr bwMode="auto">
          <a:xfrm>
            <a:off x="8158163" y="2266950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25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2757488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2" name="Rectangle 191"/>
          <p:cNvSpPr/>
          <p:nvPr/>
        </p:nvSpPr>
        <p:spPr>
          <a:xfrm>
            <a:off x="3214688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76" name="TextBox 192"/>
          <p:cNvSpPr txBox="1">
            <a:spLocks noChangeArrowheads="1"/>
          </p:cNvSpPr>
          <p:nvPr/>
        </p:nvSpPr>
        <p:spPr bwMode="auto">
          <a:xfrm>
            <a:off x="2722563" y="226536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13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6577" name="TextBox 193"/>
          <p:cNvSpPr txBox="1">
            <a:spLocks noChangeArrowheads="1"/>
          </p:cNvSpPr>
          <p:nvPr/>
        </p:nvSpPr>
        <p:spPr bwMode="auto">
          <a:xfrm>
            <a:off x="3148013" y="2259013"/>
            <a:ext cx="547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14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3675063" y="2203450"/>
            <a:ext cx="457200" cy="457200"/>
          </a:xfrm>
          <a:prstGeom prst="rect">
            <a:avLst/>
          </a:prstGeom>
          <a:solidFill>
            <a:srgbClr val="FFA8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79" name="TextBox 195"/>
          <p:cNvSpPr txBox="1">
            <a:spLocks noChangeArrowheads="1"/>
          </p:cNvSpPr>
          <p:nvPr/>
        </p:nvSpPr>
        <p:spPr bwMode="auto">
          <a:xfrm>
            <a:off x="3619500" y="2262188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15</a:t>
            </a:r>
            <a:r>
              <a:rPr lang="en-US" sz="16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97" name="Rectangle 196"/>
          <p:cNvSpPr/>
          <p:nvPr/>
        </p:nvSpPr>
        <p:spPr>
          <a:xfrm>
            <a:off x="2301875" y="2203450"/>
            <a:ext cx="457200" cy="457200"/>
          </a:xfrm>
          <a:prstGeom prst="rect">
            <a:avLst/>
          </a:prstGeom>
          <a:solidFill>
            <a:srgbClr val="0066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81" name="TextBox 197"/>
          <p:cNvSpPr txBox="1">
            <a:spLocks noChangeArrowheads="1"/>
          </p:cNvSpPr>
          <p:nvPr/>
        </p:nvSpPr>
        <p:spPr bwMode="auto">
          <a:xfrm>
            <a:off x="2257425" y="2273300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bg1"/>
                </a:solidFill>
              </a:rPr>
              <a:t>12</a:t>
            </a:r>
            <a:r>
              <a:rPr lang="en-US" sz="16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99" name="Rectangle 198"/>
          <p:cNvSpPr/>
          <p:nvPr/>
        </p:nvSpPr>
        <p:spPr>
          <a:xfrm>
            <a:off x="5048250" y="4938713"/>
            <a:ext cx="457200" cy="457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83" name="TextBox 199"/>
          <p:cNvSpPr txBox="1">
            <a:spLocks noChangeArrowheads="1"/>
          </p:cNvSpPr>
          <p:nvPr/>
        </p:nvSpPr>
        <p:spPr bwMode="auto">
          <a:xfrm>
            <a:off x="4932363" y="4995863"/>
            <a:ext cx="6588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aseline="30000">
                <a:solidFill>
                  <a:schemeClr val="tx1"/>
                </a:solidFill>
              </a:rPr>
              <a:t>12</a:t>
            </a:r>
            <a:r>
              <a:rPr lang="en-US" sz="1600">
                <a:solidFill>
                  <a:schemeClr val="tx1"/>
                </a:solidFill>
              </a:rPr>
              <a:t>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Two neutrons from 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24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O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857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Using two discrete neutron energies in coincidence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457200" y="6170613"/>
            <a:ext cx="47656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64308"/>
                </a:solidFill>
              </a:rPr>
              <a:t>C. R. Hoffman </a:t>
            </a:r>
            <a:r>
              <a:rPr lang="en-US" sz="1100" i="1">
                <a:solidFill>
                  <a:srgbClr val="064308"/>
                </a:solidFill>
              </a:rPr>
              <a:t>et al</a:t>
            </a:r>
            <a:r>
              <a:rPr lang="en-US" sz="1100">
                <a:solidFill>
                  <a:srgbClr val="064308"/>
                </a:solidFill>
              </a:rPr>
              <a:t>. Phys. Rev. C 83, 031303(R) (2011)</a:t>
            </a:r>
          </a:p>
        </p:txBody>
      </p:sp>
      <p:pic>
        <p:nvPicPr>
          <p:cNvPr id="17412" name="Picture 4"/>
          <p:cNvPicPr>
            <a:picLocks noChangeAspect="1"/>
          </p:cNvPicPr>
          <p:nvPr/>
        </p:nvPicPr>
        <p:blipFill>
          <a:blip r:embed="rId3"/>
          <a:srcRect l="27119" t="30290" r="50925" b="21400"/>
          <a:stretch>
            <a:fillRect/>
          </a:stretch>
        </p:blipFill>
        <p:spPr bwMode="auto">
          <a:xfrm>
            <a:off x="249238" y="1862138"/>
            <a:ext cx="32004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/>
          </p:cNvPicPr>
          <p:nvPr/>
        </p:nvPicPr>
        <p:blipFill>
          <a:blip r:embed="rId4"/>
          <a:srcRect l="27554" t="26039" r="28316" b="20821"/>
          <a:stretch>
            <a:fillRect/>
          </a:stretch>
        </p:blipFill>
        <p:spPr bwMode="auto">
          <a:xfrm>
            <a:off x="3646488" y="1724025"/>
            <a:ext cx="5761037" cy="39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Two neutrons from 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24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O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Using energy and angular correlations from 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24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O→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22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O+2n</a:t>
            </a:r>
          </a:p>
        </p:txBody>
      </p:sp>
      <p:pic>
        <p:nvPicPr>
          <p:cNvPr id="18435" name="Picture 5"/>
          <p:cNvPicPr>
            <a:picLocks noChangeAspect="1"/>
          </p:cNvPicPr>
          <p:nvPr/>
        </p:nvPicPr>
        <p:blipFill>
          <a:blip r:embed="rId3"/>
          <a:srcRect l="14204" t="28586" r="50909" b="32829"/>
          <a:stretch>
            <a:fillRect/>
          </a:stretch>
        </p:blipFill>
        <p:spPr bwMode="auto">
          <a:xfrm>
            <a:off x="395288" y="1624013"/>
            <a:ext cx="36576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C:\Users\thoennes\Desktop\24O-for-green-sheets.emf"/>
          <p:cNvPicPr>
            <a:picLocks noChangeAspect="1"/>
          </p:cNvPicPr>
          <p:nvPr/>
        </p:nvPicPr>
        <p:blipFill>
          <a:blip r:embed="rId4"/>
          <a:srcRect l="5586" t="1807" b="1721"/>
          <a:stretch>
            <a:fillRect/>
          </a:stretch>
        </p:blipFill>
        <p:spPr bwMode="auto">
          <a:xfrm>
            <a:off x="395288" y="3895725"/>
            <a:ext cx="2743200" cy="260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8"/>
          <p:cNvSpPr txBox="1">
            <a:spLocks noChangeArrowheads="1"/>
          </p:cNvSpPr>
          <p:nvPr/>
        </p:nvSpPr>
        <p:spPr bwMode="auto">
          <a:xfrm>
            <a:off x="3224213" y="3903663"/>
            <a:ext cx="1135062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Phase Space</a:t>
            </a:r>
          </a:p>
          <a:p>
            <a:r>
              <a:rPr lang="en-US" sz="1200">
                <a:solidFill>
                  <a:srgbClr val="0000FF"/>
                </a:solidFill>
              </a:rPr>
              <a:t>Di-neutron</a:t>
            </a:r>
          </a:p>
          <a:p>
            <a:r>
              <a:rPr lang="en-US" sz="1200">
                <a:solidFill>
                  <a:schemeClr val="tx1"/>
                </a:solidFill>
              </a:rPr>
              <a:t>Sequential</a:t>
            </a:r>
          </a:p>
        </p:txBody>
      </p:sp>
      <p:pic>
        <p:nvPicPr>
          <p:cNvPr id="18438" name="Picture 7"/>
          <p:cNvPicPr>
            <a:picLocks noChangeAspect="1"/>
          </p:cNvPicPr>
          <p:nvPr/>
        </p:nvPicPr>
        <p:blipFill>
          <a:blip r:embed="rId5"/>
          <a:srcRect l="17841" t="20370" r="51022" b="24815"/>
          <a:stretch>
            <a:fillRect/>
          </a:stretch>
        </p:blipFill>
        <p:spPr bwMode="auto">
          <a:xfrm>
            <a:off x="4641850" y="1639888"/>
            <a:ext cx="45720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Box 3"/>
          <p:cNvSpPr txBox="1">
            <a:spLocks noChangeArrowheads="1"/>
          </p:cNvSpPr>
          <p:nvPr/>
        </p:nvSpPr>
        <p:spPr bwMode="auto">
          <a:xfrm>
            <a:off x="5621338" y="6238875"/>
            <a:ext cx="35956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64308"/>
                </a:solidFill>
              </a:rPr>
              <a:t>M. D. Jones </a:t>
            </a:r>
            <a:r>
              <a:rPr lang="en-US" sz="1100" i="1">
                <a:solidFill>
                  <a:srgbClr val="064308"/>
                </a:solidFill>
              </a:rPr>
              <a:t>et al</a:t>
            </a:r>
            <a:r>
              <a:rPr lang="en-US" sz="1100">
                <a:solidFill>
                  <a:srgbClr val="064308"/>
                </a:solidFill>
              </a:rPr>
              <a:t>. Phys. Rev. C 92, 051306(R) (2015)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1138" y="3640138"/>
            <a:ext cx="40989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3"/>
          <p:cNvPicPr>
            <a:picLocks noChangeAspect="1"/>
          </p:cNvPicPr>
          <p:nvPr/>
        </p:nvPicPr>
        <p:blipFill>
          <a:blip r:embed="rId4"/>
          <a:srcRect b="51047"/>
          <a:stretch>
            <a:fillRect/>
          </a:stretch>
        </p:blipFill>
        <p:spPr bwMode="auto">
          <a:xfrm>
            <a:off x="1143000" y="1400175"/>
            <a:ext cx="7315200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Search for three neutrons from 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15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Be</a:t>
            </a:r>
          </a:p>
        </p:txBody>
      </p:sp>
      <p:sp>
        <p:nvSpPr>
          <p:cNvPr id="1946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Simultaneous fitting of 2-, 3-, and 4-body spectra</a:t>
            </a: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481013" y="3817938"/>
            <a:ext cx="3429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64308"/>
                </a:solidFill>
              </a:rPr>
              <a:t>A. N. Kuchera </a:t>
            </a:r>
            <a:r>
              <a:rPr lang="en-US" sz="1100" i="1">
                <a:solidFill>
                  <a:srgbClr val="064308"/>
                </a:solidFill>
              </a:rPr>
              <a:t>et al</a:t>
            </a:r>
            <a:r>
              <a:rPr lang="en-US" sz="1100">
                <a:solidFill>
                  <a:srgbClr val="064308"/>
                </a:solidFill>
              </a:rPr>
              <a:t>. Phys. Rev. C 91, 17304 (2015)</a:t>
            </a:r>
          </a:p>
        </p:txBody>
      </p:sp>
      <p:sp>
        <p:nvSpPr>
          <p:cNvPr id="19462" name="TextBox 7"/>
          <p:cNvSpPr txBox="1">
            <a:spLocks noChangeArrowheads="1"/>
          </p:cNvSpPr>
          <p:nvPr/>
        </p:nvSpPr>
        <p:spPr bwMode="auto">
          <a:xfrm>
            <a:off x="2098675" y="1712913"/>
            <a:ext cx="1304925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Fit with </a:t>
            </a:r>
            <a:r>
              <a:rPr lang="en-US" sz="1200" baseline="30000">
                <a:solidFill>
                  <a:srgbClr val="FF0000"/>
                </a:solidFill>
              </a:rPr>
              <a:t>15</a:t>
            </a:r>
            <a:r>
              <a:rPr lang="en-US" sz="1200">
                <a:solidFill>
                  <a:srgbClr val="FF0000"/>
                </a:solidFill>
              </a:rPr>
              <a:t>Be</a:t>
            </a:r>
          </a:p>
          <a:p>
            <a:r>
              <a:rPr lang="en-US" sz="1200">
                <a:solidFill>
                  <a:srgbClr val="0000FF"/>
                </a:solidFill>
              </a:rPr>
              <a:t>Fit without </a:t>
            </a:r>
            <a:r>
              <a:rPr lang="en-US" sz="1200" baseline="30000">
                <a:solidFill>
                  <a:srgbClr val="0000FF"/>
                </a:solidFill>
              </a:rPr>
              <a:t>15</a:t>
            </a:r>
            <a:r>
              <a:rPr lang="en-US" sz="1200">
                <a:solidFill>
                  <a:srgbClr val="0000FF"/>
                </a:solidFill>
              </a:rPr>
              <a:t>Be</a:t>
            </a:r>
          </a:p>
          <a:p>
            <a:r>
              <a:rPr lang="en-US" sz="1200" baseline="30000">
                <a:solidFill>
                  <a:srgbClr val="8E00FF"/>
                </a:solidFill>
              </a:rPr>
              <a:t>15</a:t>
            </a:r>
            <a:r>
              <a:rPr lang="en-US" sz="1200">
                <a:solidFill>
                  <a:srgbClr val="8E00FF"/>
                </a:solidFill>
              </a:rPr>
              <a:t>Be component</a:t>
            </a:r>
          </a:p>
          <a:p>
            <a:r>
              <a:rPr lang="en-US" sz="1200">
                <a:solidFill>
                  <a:srgbClr val="5FD55B"/>
                </a:solidFill>
              </a:rPr>
              <a:t>Background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Search for four neutrons from 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12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He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9255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Construct 5-body spectra and include weakly populated resonance</a:t>
            </a:r>
          </a:p>
        </p:txBody>
      </p:sp>
      <p:pic>
        <p:nvPicPr>
          <p:cNvPr id="20483" name="Picture 4"/>
          <p:cNvPicPr>
            <a:picLocks noChangeAspect="1"/>
          </p:cNvPicPr>
          <p:nvPr/>
        </p:nvPicPr>
        <p:blipFill>
          <a:blip r:embed="rId3"/>
          <a:srcRect l="18144" t="35590" r="49701" b="28452"/>
          <a:stretch>
            <a:fillRect/>
          </a:stretch>
        </p:blipFill>
        <p:spPr bwMode="auto">
          <a:xfrm>
            <a:off x="5248275" y="1601788"/>
            <a:ext cx="3925888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481013" y="6075363"/>
            <a:ext cx="3429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64308"/>
                </a:solidFill>
              </a:rPr>
              <a:t>M.D. Jones </a:t>
            </a:r>
            <a:r>
              <a:rPr lang="en-US" sz="1100" i="1">
                <a:solidFill>
                  <a:srgbClr val="064308"/>
                </a:solidFill>
              </a:rPr>
              <a:t>et al</a:t>
            </a:r>
            <a:r>
              <a:rPr lang="en-US" sz="1100">
                <a:solidFill>
                  <a:srgbClr val="064308"/>
                </a:solidFill>
              </a:rPr>
              <a:t>. Phys. Rev. C 91, 044312 (2015)</a:t>
            </a:r>
          </a:p>
        </p:txBody>
      </p:sp>
      <p:pic>
        <p:nvPicPr>
          <p:cNvPr id="20485" name="Picture 6"/>
          <p:cNvPicPr>
            <a:picLocks noChangeAspect="1"/>
          </p:cNvPicPr>
          <p:nvPr/>
        </p:nvPicPr>
        <p:blipFill>
          <a:blip r:embed="rId3"/>
          <a:srcRect l="53818" t="35590" r="14432" b="28452"/>
          <a:stretch>
            <a:fillRect/>
          </a:stretch>
        </p:blipFill>
        <p:spPr bwMode="auto">
          <a:xfrm>
            <a:off x="5299075" y="4014788"/>
            <a:ext cx="3875088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7"/>
          <p:cNvPicPr>
            <a:picLocks noChangeAspect="1"/>
          </p:cNvPicPr>
          <p:nvPr/>
        </p:nvPicPr>
        <p:blipFill>
          <a:blip r:embed="rId4"/>
          <a:srcRect l="52916" t="31549" r="3902" b="15253"/>
          <a:stretch>
            <a:fillRect/>
          </a:stretch>
        </p:blipFill>
        <p:spPr bwMode="auto">
          <a:xfrm>
            <a:off x="333375" y="2063750"/>
            <a:ext cx="45720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14400" y="1694867"/>
            <a:ext cx="7772400" cy="3846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6" name="Title 1"/>
          <p:cNvSpPr>
            <a:spLocks noGrp="1"/>
          </p:cNvSpPr>
          <p:nvPr>
            <p:ph type="ctrTitle"/>
          </p:nvPr>
        </p:nvSpPr>
        <p:spPr>
          <a:xfrm>
            <a:off x="720725" y="3248025"/>
            <a:ext cx="8159750" cy="968375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Previous work on knockout reactions in the </a:t>
            </a:r>
            <a:r>
              <a:rPr lang="en-US" i="1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-shell at NSCL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5989638" y="4567238"/>
            <a:ext cx="3000375" cy="17160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232150" y="4854575"/>
            <a:ext cx="1054100" cy="105092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662363" y="5380038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551238" y="5091113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3768725" y="5456238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771900" y="5238750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443288" y="5260975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886200" y="52832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644900" y="5151438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517900" y="5376863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800475" y="5121275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40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Nucleon-removal reactions</a:t>
            </a:r>
          </a:p>
        </p:txBody>
      </p:sp>
      <p:sp>
        <p:nvSpPr>
          <p:cNvPr id="2254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Nucleon-removal (knockout) reactions are used at fragmentation facilities, such as NSCL, where secondary beams are produced at </a:t>
            </a:r>
            <a:r>
              <a:rPr lang="en-US" i="1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E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≈100 MeV/u.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Typically one or two nucleons are removed from projectile with a light nuclear target (ex. Be or C).</a:t>
            </a:r>
          </a:p>
        </p:txBody>
      </p:sp>
      <p:sp>
        <p:nvSpPr>
          <p:cNvPr id="4" name="Oval 3"/>
          <p:cNvSpPr/>
          <p:nvPr/>
        </p:nvSpPr>
        <p:spPr>
          <a:xfrm>
            <a:off x="1479550" y="4305300"/>
            <a:ext cx="1055688" cy="10525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11350" y="4830763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43075" y="4940300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73275" y="4886325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020888" y="4689475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690688" y="4711700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35188" y="4735513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893888" y="4602163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785938" y="4752975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049463" y="4573588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31975" y="4381500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072188" y="4598988"/>
            <a:ext cx="1055687" cy="105251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503988" y="5126038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335713" y="5235575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65913" y="5180013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613525" y="4983163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283325" y="5006975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27825" y="50292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84938" y="4897438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78575" y="5046663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642100" y="4867275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054725" y="3576638"/>
            <a:ext cx="228600" cy="2286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64" name="TextBox 26"/>
          <p:cNvSpPr txBox="1">
            <a:spLocks noChangeArrowheads="1"/>
          </p:cNvSpPr>
          <p:nvPr/>
        </p:nvSpPr>
        <p:spPr bwMode="auto">
          <a:xfrm>
            <a:off x="600075" y="3781425"/>
            <a:ext cx="2913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Projectile (</a:t>
            </a:r>
            <a:r>
              <a:rPr lang="en-US" sz="18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≈100 MeV/u)</a:t>
            </a:r>
          </a:p>
        </p:txBody>
      </p:sp>
      <p:sp>
        <p:nvSpPr>
          <p:cNvPr id="22565" name="TextBox 27"/>
          <p:cNvSpPr txBox="1">
            <a:spLocks noChangeArrowheads="1"/>
          </p:cNvSpPr>
          <p:nvPr/>
        </p:nvSpPr>
        <p:spPr bwMode="auto">
          <a:xfrm>
            <a:off x="5995988" y="5637213"/>
            <a:ext cx="13446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Fragment</a:t>
            </a:r>
          </a:p>
        </p:txBody>
      </p:sp>
      <p:sp>
        <p:nvSpPr>
          <p:cNvPr id="22566" name="TextBox 28"/>
          <p:cNvSpPr txBox="1">
            <a:spLocks noChangeArrowheads="1"/>
          </p:cNvSpPr>
          <p:nvPr/>
        </p:nvSpPr>
        <p:spPr bwMode="auto">
          <a:xfrm>
            <a:off x="5429250" y="2909888"/>
            <a:ext cx="147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Knocked-out nucleon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605088" y="4824413"/>
            <a:ext cx="11604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765550" y="3781425"/>
            <a:ext cx="2162175" cy="104298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765550" y="4849813"/>
            <a:ext cx="2224088" cy="29368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70" name="TextBox 32"/>
          <p:cNvSpPr txBox="1">
            <a:spLocks noChangeArrowheads="1"/>
          </p:cNvSpPr>
          <p:nvPr/>
        </p:nvSpPr>
        <p:spPr bwMode="auto">
          <a:xfrm>
            <a:off x="3100388" y="5913438"/>
            <a:ext cx="13446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064308"/>
                </a:solidFill>
              </a:rPr>
              <a:t>Target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915150" y="5275263"/>
            <a:ext cx="1023938" cy="5619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898977" y="5713957"/>
            <a:ext cx="736677" cy="46166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latin typeface="Helvetica" pitchFamily="34" charset="0"/>
                <a:ea typeface="ヒラギノ角ゴ Pro W3"/>
                <a:cs typeface="ヒラギノ角ゴ Pro W3"/>
              </a:rPr>
              <a:t> </a:t>
            </a:r>
          </a:p>
        </p:txBody>
      </p:sp>
      <p:sp>
        <p:nvSpPr>
          <p:cNvPr id="22573" name="TextBox 48"/>
          <p:cNvSpPr txBox="1">
            <a:spLocks noChangeArrowheads="1"/>
          </p:cNvSpPr>
          <p:nvPr/>
        </p:nvSpPr>
        <p:spPr bwMode="auto">
          <a:xfrm>
            <a:off x="5976938" y="3965575"/>
            <a:ext cx="29892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064308"/>
                </a:solidFill>
              </a:rPr>
              <a:t>Detect fragment + gamma/neutron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Structure and reaction models</a:t>
            </a:r>
          </a:p>
        </p:txBody>
      </p:sp>
      <p:sp>
        <p:nvSpPr>
          <p:cNvPr id="4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0">
            <a:blip r:embed="rId3"/>
            <a:stretch>
              <a:fillRect l="-1905" t="-227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Proton knockout reaction mechanism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Typically the removed nucleon is not measured in knockout experiments and results rely on reaction model calculations.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Coincident measurements were made with the knocked-out proton and fragment were to quantify the cross section components.</a:t>
            </a:r>
          </a:p>
        </p:txBody>
      </p:sp>
      <p:pic>
        <p:nvPicPr>
          <p:cNvPr id="24579" name="Content Placeholder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138" y="2614613"/>
            <a:ext cx="54864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6843713" y="6238875"/>
            <a:ext cx="26812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D. Bazin </a:t>
            </a:r>
            <a:r>
              <a:rPr lang="en-US" sz="11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., PRL 102, 232501 (2009)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34088" y="3819525"/>
          <a:ext cx="3357562" cy="1133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074"/>
                <a:gridCol w="949850"/>
                <a:gridCol w="131063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Reaction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Eikonal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Experiment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C,</a:t>
                      </a:r>
                      <a:r>
                        <a:rPr lang="en-US" baseline="30000" dirty="0" smtClean="0"/>
                        <a:t> 8</a:t>
                      </a:r>
                      <a:r>
                        <a:rPr lang="en-US" dirty="0" smtClean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25(2)%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</a:t>
                      </a:r>
                      <a:r>
                        <a:rPr lang="en-US" baseline="30000" dirty="0" smtClean="0"/>
                        <a:t>8</a:t>
                      </a:r>
                      <a:r>
                        <a:rPr lang="en-US" dirty="0" smtClean="0"/>
                        <a:t>B,</a:t>
                      </a:r>
                      <a:r>
                        <a:rPr lang="en-US" baseline="30000" dirty="0" smtClean="0"/>
                        <a:t> 7</a:t>
                      </a:r>
                      <a:r>
                        <a:rPr lang="en-US" dirty="0" smtClean="0"/>
                        <a:t>Be)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38(3)%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599" name="TextBox 6"/>
          <p:cNvSpPr txBox="1">
            <a:spLocks noChangeArrowheads="1"/>
          </p:cNvSpPr>
          <p:nvPr/>
        </p:nvSpPr>
        <p:spPr bwMode="auto">
          <a:xfrm>
            <a:off x="5967413" y="3481388"/>
            <a:ext cx="3490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Ratio of elastic cross section to total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Single nucleon knockout cross sections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Precise cross sections needed to benchmark and guide theory.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Seven single-nucleon knockout reactions from </a:t>
            </a:r>
            <a:r>
              <a:rPr lang="en-US" i="1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-shell nuclei were performed at the NSCL using S800 spectrograph (see below).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Inclusive cross sections were measured and compared to theory.</a:t>
            </a:r>
          </a:p>
        </p:txBody>
      </p:sp>
      <p:pic>
        <p:nvPicPr>
          <p:cNvPr id="2560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" y="2952750"/>
            <a:ext cx="4754563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60338" y="6070600"/>
            <a:ext cx="336708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G. F. Grinyer </a:t>
            </a:r>
            <a:r>
              <a:rPr lang="en-US" sz="11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 PRL 106 162502(2011)</a:t>
            </a:r>
          </a:p>
          <a:p>
            <a:pPr lvl="1"/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G. F. Grinyer </a:t>
            </a:r>
            <a:r>
              <a:rPr lang="en-US" sz="11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 PRC 86 24315 (2012)</a:t>
            </a:r>
          </a:p>
        </p:txBody>
      </p:sp>
      <p:pic>
        <p:nvPicPr>
          <p:cNvPr id="2560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7950" y="2838450"/>
            <a:ext cx="393223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Examples without bound excited states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Two of the reactions include fragments that have no bound excited states: (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10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Be,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9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Be) and (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10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C,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 9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C).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These offer the most direct comparison to theory because the final state of the nucleus is immediately known.</a:t>
            </a:r>
          </a:p>
        </p:txBody>
      </p:sp>
      <p:pic>
        <p:nvPicPr>
          <p:cNvPr id="26627" name="Picture 3"/>
          <p:cNvPicPr>
            <a:picLocks noChangeAspect="1"/>
          </p:cNvPicPr>
          <p:nvPr/>
        </p:nvPicPr>
        <p:blipFill>
          <a:blip r:embed="rId3"/>
          <a:srcRect l="54874" t="25111" r="19250" b="12445"/>
          <a:stretch>
            <a:fillRect/>
          </a:stretch>
        </p:blipFill>
        <p:spPr bwMode="auto">
          <a:xfrm>
            <a:off x="481013" y="2616200"/>
            <a:ext cx="2714625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6286500"/>
            <a:ext cx="32972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G. F. Grinyer </a:t>
            </a:r>
            <a:r>
              <a:rPr lang="en-US" sz="11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 PRL 106 162502(2011)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419475" y="2859405"/>
          <a:ext cx="5829299" cy="1362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878"/>
                <a:gridCol w="793272"/>
                <a:gridCol w="1154442"/>
                <a:gridCol w="1093458"/>
                <a:gridCol w="1238249"/>
              </a:tblGrid>
              <a:tr h="60096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Reaction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4"/>
                      <a:stretch>
                        <a:fillRect l="-196923" t="-3030" r="-443846" b="-14242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4"/>
                      <a:stretch>
                        <a:fillRect l="-203158" t="-3030" r="-203684" b="-14242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4"/>
                      <a:stretch>
                        <a:fillRect l="-320000" t="-3030" r="-115000" b="-14242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4"/>
                      <a:stretch>
                        <a:fillRect l="-372414" t="-3030" r="-1970" b="-142424"/>
                      </a:stretch>
                    </a:blip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1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</a:t>
                      </a:r>
                      <a:r>
                        <a:rPr lang="en-US" baseline="30000" dirty="0" smtClean="0"/>
                        <a:t>10</a:t>
                      </a:r>
                      <a:r>
                        <a:rPr lang="en-US" baseline="0" dirty="0" smtClean="0"/>
                        <a:t>Be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baseline="0" dirty="0" smtClean="0"/>
                        <a:t>Be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96.6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86.9(16)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72.8(13)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73(4)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1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</a:t>
                      </a:r>
                      <a:r>
                        <a:rPr lang="en-US" baseline="30000" dirty="0" smtClean="0"/>
                        <a:t>10</a:t>
                      </a:r>
                      <a:r>
                        <a:rPr lang="en-US" baseline="0" dirty="0" smtClean="0"/>
                        <a:t>C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baseline="0" dirty="0" smtClean="0"/>
                        <a:t>C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43.4(9)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30.8(6)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23.2(10)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Inclusive cross section summary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More work is needed to better guide theory (exclusive cross sections).</a:t>
            </a:r>
          </a:p>
        </p:txBody>
      </p:sp>
      <p:pic>
        <p:nvPicPr>
          <p:cNvPr id="27651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3" y="1554163"/>
            <a:ext cx="6400800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316663" y="6264275"/>
            <a:ext cx="33686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G. F. Grinyer </a:t>
            </a:r>
            <a:r>
              <a:rPr lang="en-US" sz="11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 PRC 86 24315 (2012)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14400" y="1694867"/>
            <a:ext cx="7772400" cy="3846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74" name="Title 1"/>
          <p:cNvSpPr>
            <a:spLocks noGrp="1"/>
          </p:cNvSpPr>
          <p:nvPr>
            <p:ph type="ctrTitle"/>
          </p:nvPr>
        </p:nvSpPr>
        <p:spPr>
          <a:xfrm>
            <a:off x="720725" y="3248025"/>
            <a:ext cx="8159750" cy="519113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Recent experiment at NSCL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Coupled Cyclotron Facility - NSCL</a:t>
            </a:r>
          </a:p>
        </p:txBody>
      </p:sp>
      <p:grpSp>
        <p:nvGrpSpPr>
          <p:cNvPr id="29698" name="Group 3"/>
          <p:cNvGrpSpPr>
            <a:grpSpLocks noChangeAspect="1"/>
          </p:cNvGrpSpPr>
          <p:nvPr/>
        </p:nvGrpSpPr>
        <p:grpSpPr bwMode="auto">
          <a:xfrm>
            <a:off x="1052513" y="2254250"/>
            <a:ext cx="3657600" cy="3063875"/>
            <a:chOff x="3991895" y="1559541"/>
            <a:chExt cx="5132439" cy="4221824"/>
          </a:xfrm>
        </p:grpSpPr>
        <p:pic>
          <p:nvPicPr>
            <p:cNvPr id="2973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91895" y="1559541"/>
              <a:ext cx="5132439" cy="4002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Freeform 5"/>
            <p:cNvSpPr/>
            <p:nvPr/>
          </p:nvSpPr>
          <p:spPr>
            <a:xfrm>
              <a:off x="6382132" y="1682040"/>
              <a:ext cx="2249897" cy="461558"/>
            </a:xfrm>
            <a:custGeom>
              <a:avLst/>
              <a:gdLst>
                <a:gd name="connsiteX0" fmla="*/ 206478 w 2251588"/>
                <a:gd name="connsiteY0" fmla="*/ 58994 h 462116"/>
                <a:gd name="connsiteX1" fmla="*/ 1651820 w 2251588"/>
                <a:gd name="connsiteY1" fmla="*/ 19665 h 462116"/>
                <a:gd name="connsiteX2" fmla="*/ 2251588 w 2251588"/>
                <a:gd name="connsiteY2" fmla="*/ 0 h 462116"/>
                <a:gd name="connsiteX3" fmla="*/ 2212259 w 2251588"/>
                <a:gd name="connsiteY3" fmla="*/ 117987 h 462116"/>
                <a:gd name="connsiteX4" fmla="*/ 1524000 w 2251588"/>
                <a:gd name="connsiteY4" fmla="*/ 314632 h 462116"/>
                <a:gd name="connsiteX5" fmla="*/ 580104 w 2251588"/>
                <a:gd name="connsiteY5" fmla="*/ 462116 h 462116"/>
                <a:gd name="connsiteX6" fmla="*/ 88491 w 2251588"/>
                <a:gd name="connsiteY6" fmla="*/ 196645 h 462116"/>
                <a:gd name="connsiteX7" fmla="*/ 0 w 2251588"/>
                <a:gd name="connsiteY7" fmla="*/ 29497 h 46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51588" h="462116">
                  <a:moveTo>
                    <a:pt x="206478" y="58994"/>
                  </a:moveTo>
                  <a:lnTo>
                    <a:pt x="1651820" y="19665"/>
                  </a:lnTo>
                  <a:lnTo>
                    <a:pt x="2251588" y="0"/>
                  </a:lnTo>
                  <a:lnTo>
                    <a:pt x="2212259" y="117987"/>
                  </a:lnTo>
                  <a:lnTo>
                    <a:pt x="1524000" y="314632"/>
                  </a:lnTo>
                  <a:lnTo>
                    <a:pt x="580104" y="462116"/>
                  </a:lnTo>
                  <a:lnTo>
                    <a:pt x="88491" y="196645"/>
                  </a:lnTo>
                  <a:lnTo>
                    <a:pt x="0" y="2949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5197037" y="4208572"/>
              <a:ext cx="2163021" cy="780927"/>
            </a:xfrm>
            <a:custGeom>
              <a:avLst/>
              <a:gdLst>
                <a:gd name="connsiteX0" fmla="*/ 206478 w 2251588"/>
                <a:gd name="connsiteY0" fmla="*/ 58994 h 462116"/>
                <a:gd name="connsiteX1" fmla="*/ 1651820 w 2251588"/>
                <a:gd name="connsiteY1" fmla="*/ 19665 h 462116"/>
                <a:gd name="connsiteX2" fmla="*/ 2251588 w 2251588"/>
                <a:gd name="connsiteY2" fmla="*/ 0 h 462116"/>
                <a:gd name="connsiteX3" fmla="*/ 2212259 w 2251588"/>
                <a:gd name="connsiteY3" fmla="*/ 117987 h 462116"/>
                <a:gd name="connsiteX4" fmla="*/ 1524000 w 2251588"/>
                <a:gd name="connsiteY4" fmla="*/ 314632 h 462116"/>
                <a:gd name="connsiteX5" fmla="*/ 580104 w 2251588"/>
                <a:gd name="connsiteY5" fmla="*/ 462116 h 462116"/>
                <a:gd name="connsiteX6" fmla="*/ 88491 w 2251588"/>
                <a:gd name="connsiteY6" fmla="*/ 196645 h 462116"/>
                <a:gd name="connsiteX7" fmla="*/ 0 w 2251588"/>
                <a:gd name="connsiteY7" fmla="*/ 29497 h 462116"/>
                <a:gd name="connsiteX0" fmla="*/ 285136 w 2251588"/>
                <a:gd name="connsiteY0" fmla="*/ 0 h 717754"/>
                <a:gd name="connsiteX1" fmla="*/ 1651820 w 2251588"/>
                <a:gd name="connsiteY1" fmla="*/ 275303 h 717754"/>
                <a:gd name="connsiteX2" fmla="*/ 2251588 w 2251588"/>
                <a:gd name="connsiteY2" fmla="*/ 255638 h 717754"/>
                <a:gd name="connsiteX3" fmla="*/ 2212259 w 2251588"/>
                <a:gd name="connsiteY3" fmla="*/ 373625 h 717754"/>
                <a:gd name="connsiteX4" fmla="*/ 1524000 w 2251588"/>
                <a:gd name="connsiteY4" fmla="*/ 570270 h 717754"/>
                <a:gd name="connsiteX5" fmla="*/ 580104 w 2251588"/>
                <a:gd name="connsiteY5" fmla="*/ 717754 h 717754"/>
                <a:gd name="connsiteX6" fmla="*/ 88491 w 2251588"/>
                <a:gd name="connsiteY6" fmla="*/ 452283 h 717754"/>
                <a:gd name="connsiteX7" fmla="*/ 0 w 2251588"/>
                <a:gd name="connsiteY7" fmla="*/ 285135 h 717754"/>
                <a:gd name="connsiteX0" fmla="*/ 196645 w 2163097"/>
                <a:gd name="connsiteY0" fmla="*/ 39329 h 757083"/>
                <a:gd name="connsiteX1" fmla="*/ 1563329 w 2163097"/>
                <a:gd name="connsiteY1" fmla="*/ 314632 h 757083"/>
                <a:gd name="connsiteX2" fmla="*/ 2163097 w 2163097"/>
                <a:gd name="connsiteY2" fmla="*/ 294967 h 757083"/>
                <a:gd name="connsiteX3" fmla="*/ 2123768 w 2163097"/>
                <a:gd name="connsiteY3" fmla="*/ 412954 h 757083"/>
                <a:gd name="connsiteX4" fmla="*/ 1435509 w 2163097"/>
                <a:gd name="connsiteY4" fmla="*/ 609599 h 757083"/>
                <a:gd name="connsiteX5" fmla="*/ 491613 w 2163097"/>
                <a:gd name="connsiteY5" fmla="*/ 757083 h 757083"/>
                <a:gd name="connsiteX6" fmla="*/ 0 w 2163097"/>
                <a:gd name="connsiteY6" fmla="*/ 491612 h 757083"/>
                <a:gd name="connsiteX7" fmla="*/ 49161 w 2163097"/>
                <a:gd name="connsiteY7" fmla="*/ 0 h 757083"/>
                <a:gd name="connsiteX0" fmla="*/ 196645 w 2163097"/>
                <a:gd name="connsiteY0" fmla="*/ 63910 h 781664"/>
                <a:gd name="connsiteX1" fmla="*/ 162232 w 2163097"/>
                <a:gd name="connsiteY1" fmla="*/ 0 h 781664"/>
                <a:gd name="connsiteX2" fmla="*/ 1563329 w 2163097"/>
                <a:gd name="connsiteY2" fmla="*/ 339213 h 781664"/>
                <a:gd name="connsiteX3" fmla="*/ 2163097 w 2163097"/>
                <a:gd name="connsiteY3" fmla="*/ 319548 h 781664"/>
                <a:gd name="connsiteX4" fmla="*/ 2123768 w 2163097"/>
                <a:gd name="connsiteY4" fmla="*/ 437535 h 781664"/>
                <a:gd name="connsiteX5" fmla="*/ 1435509 w 2163097"/>
                <a:gd name="connsiteY5" fmla="*/ 634180 h 781664"/>
                <a:gd name="connsiteX6" fmla="*/ 491613 w 2163097"/>
                <a:gd name="connsiteY6" fmla="*/ 781664 h 781664"/>
                <a:gd name="connsiteX7" fmla="*/ 0 w 2163097"/>
                <a:gd name="connsiteY7" fmla="*/ 516193 h 781664"/>
                <a:gd name="connsiteX8" fmla="*/ 49161 w 2163097"/>
                <a:gd name="connsiteY8" fmla="*/ 24581 h 781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3097" h="781664">
                  <a:moveTo>
                    <a:pt x="196645" y="63910"/>
                  </a:moveTo>
                  <a:lnTo>
                    <a:pt x="162232" y="0"/>
                  </a:lnTo>
                  <a:lnTo>
                    <a:pt x="1563329" y="339213"/>
                  </a:lnTo>
                  <a:lnTo>
                    <a:pt x="2163097" y="319548"/>
                  </a:lnTo>
                  <a:lnTo>
                    <a:pt x="2123768" y="437535"/>
                  </a:lnTo>
                  <a:lnTo>
                    <a:pt x="1435509" y="634180"/>
                  </a:lnTo>
                  <a:lnTo>
                    <a:pt x="491613" y="781664"/>
                  </a:lnTo>
                  <a:lnTo>
                    <a:pt x="0" y="516193"/>
                  </a:lnTo>
                  <a:lnTo>
                    <a:pt x="49161" y="2458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4649043" y="4503880"/>
              <a:ext cx="2205345" cy="1277485"/>
            </a:xfrm>
            <a:custGeom>
              <a:avLst/>
              <a:gdLst>
                <a:gd name="connsiteX0" fmla="*/ 206478 w 2251588"/>
                <a:gd name="connsiteY0" fmla="*/ 58994 h 462116"/>
                <a:gd name="connsiteX1" fmla="*/ 1651820 w 2251588"/>
                <a:gd name="connsiteY1" fmla="*/ 19665 h 462116"/>
                <a:gd name="connsiteX2" fmla="*/ 2251588 w 2251588"/>
                <a:gd name="connsiteY2" fmla="*/ 0 h 462116"/>
                <a:gd name="connsiteX3" fmla="*/ 2212259 w 2251588"/>
                <a:gd name="connsiteY3" fmla="*/ 117987 h 462116"/>
                <a:gd name="connsiteX4" fmla="*/ 1524000 w 2251588"/>
                <a:gd name="connsiteY4" fmla="*/ 314632 h 462116"/>
                <a:gd name="connsiteX5" fmla="*/ 580104 w 2251588"/>
                <a:gd name="connsiteY5" fmla="*/ 462116 h 462116"/>
                <a:gd name="connsiteX6" fmla="*/ 88491 w 2251588"/>
                <a:gd name="connsiteY6" fmla="*/ 196645 h 462116"/>
                <a:gd name="connsiteX7" fmla="*/ 0 w 2251588"/>
                <a:gd name="connsiteY7" fmla="*/ 29497 h 462116"/>
                <a:gd name="connsiteX0" fmla="*/ 285136 w 2251588"/>
                <a:gd name="connsiteY0" fmla="*/ 0 h 717754"/>
                <a:gd name="connsiteX1" fmla="*/ 1651820 w 2251588"/>
                <a:gd name="connsiteY1" fmla="*/ 275303 h 717754"/>
                <a:gd name="connsiteX2" fmla="*/ 2251588 w 2251588"/>
                <a:gd name="connsiteY2" fmla="*/ 255638 h 717754"/>
                <a:gd name="connsiteX3" fmla="*/ 2212259 w 2251588"/>
                <a:gd name="connsiteY3" fmla="*/ 373625 h 717754"/>
                <a:gd name="connsiteX4" fmla="*/ 1524000 w 2251588"/>
                <a:gd name="connsiteY4" fmla="*/ 570270 h 717754"/>
                <a:gd name="connsiteX5" fmla="*/ 580104 w 2251588"/>
                <a:gd name="connsiteY5" fmla="*/ 717754 h 717754"/>
                <a:gd name="connsiteX6" fmla="*/ 88491 w 2251588"/>
                <a:gd name="connsiteY6" fmla="*/ 452283 h 717754"/>
                <a:gd name="connsiteX7" fmla="*/ 0 w 2251588"/>
                <a:gd name="connsiteY7" fmla="*/ 285135 h 717754"/>
                <a:gd name="connsiteX0" fmla="*/ 196645 w 2163097"/>
                <a:gd name="connsiteY0" fmla="*/ 39329 h 757083"/>
                <a:gd name="connsiteX1" fmla="*/ 1563329 w 2163097"/>
                <a:gd name="connsiteY1" fmla="*/ 314632 h 757083"/>
                <a:gd name="connsiteX2" fmla="*/ 2163097 w 2163097"/>
                <a:gd name="connsiteY2" fmla="*/ 294967 h 757083"/>
                <a:gd name="connsiteX3" fmla="*/ 2123768 w 2163097"/>
                <a:gd name="connsiteY3" fmla="*/ 412954 h 757083"/>
                <a:gd name="connsiteX4" fmla="*/ 1435509 w 2163097"/>
                <a:gd name="connsiteY4" fmla="*/ 609599 h 757083"/>
                <a:gd name="connsiteX5" fmla="*/ 491613 w 2163097"/>
                <a:gd name="connsiteY5" fmla="*/ 757083 h 757083"/>
                <a:gd name="connsiteX6" fmla="*/ 0 w 2163097"/>
                <a:gd name="connsiteY6" fmla="*/ 491612 h 757083"/>
                <a:gd name="connsiteX7" fmla="*/ 49161 w 2163097"/>
                <a:gd name="connsiteY7" fmla="*/ 0 h 757083"/>
                <a:gd name="connsiteX0" fmla="*/ 196645 w 2163097"/>
                <a:gd name="connsiteY0" fmla="*/ 63910 h 781664"/>
                <a:gd name="connsiteX1" fmla="*/ 162232 w 2163097"/>
                <a:gd name="connsiteY1" fmla="*/ 0 h 781664"/>
                <a:gd name="connsiteX2" fmla="*/ 1563329 w 2163097"/>
                <a:gd name="connsiteY2" fmla="*/ 339213 h 781664"/>
                <a:gd name="connsiteX3" fmla="*/ 2163097 w 2163097"/>
                <a:gd name="connsiteY3" fmla="*/ 319548 h 781664"/>
                <a:gd name="connsiteX4" fmla="*/ 2123768 w 2163097"/>
                <a:gd name="connsiteY4" fmla="*/ 437535 h 781664"/>
                <a:gd name="connsiteX5" fmla="*/ 1435509 w 2163097"/>
                <a:gd name="connsiteY5" fmla="*/ 634180 h 781664"/>
                <a:gd name="connsiteX6" fmla="*/ 491613 w 2163097"/>
                <a:gd name="connsiteY6" fmla="*/ 781664 h 781664"/>
                <a:gd name="connsiteX7" fmla="*/ 0 w 2163097"/>
                <a:gd name="connsiteY7" fmla="*/ 516193 h 781664"/>
                <a:gd name="connsiteX8" fmla="*/ 49161 w 2163097"/>
                <a:gd name="connsiteY8" fmla="*/ 24581 h 781664"/>
                <a:gd name="connsiteX0" fmla="*/ 491612 w 2163097"/>
                <a:gd name="connsiteY0" fmla="*/ 0 h 1219199"/>
                <a:gd name="connsiteX1" fmla="*/ 162232 w 2163097"/>
                <a:gd name="connsiteY1" fmla="*/ 437535 h 1219199"/>
                <a:gd name="connsiteX2" fmla="*/ 1563329 w 2163097"/>
                <a:gd name="connsiteY2" fmla="*/ 776748 h 1219199"/>
                <a:gd name="connsiteX3" fmla="*/ 2163097 w 2163097"/>
                <a:gd name="connsiteY3" fmla="*/ 757083 h 1219199"/>
                <a:gd name="connsiteX4" fmla="*/ 2123768 w 2163097"/>
                <a:gd name="connsiteY4" fmla="*/ 875070 h 1219199"/>
                <a:gd name="connsiteX5" fmla="*/ 1435509 w 2163097"/>
                <a:gd name="connsiteY5" fmla="*/ 1071715 h 1219199"/>
                <a:gd name="connsiteX6" fmla="*/ 491613 w 2163097"/>
                <a:gd name="connsiteY6" fmla="*/ 1219199 h 1219199"/>
                <a:gd name="connsiteX7" fmla="*/ 0 w 2163097"/>
                <a:gd name="connsiteY7" fmla="*/ 953728 h 1219199"/>
                <a:gd name="connsiteX8" fmla="*/ 49161 w 2163097"/>
                <a:gd name="connsiteY8" fmla="*/ 462116 h 1219199"/>
                <a:gd name="connsiteX0" fmla="*/ 491612 w 2163097"/>
                <a:gd name="connsiteY0" fmla="*/ 0 h 1219199"/>
                <a:gd name="connsiteX1" fmla="*/ 437535 w 2163097"/>
                <a:gd name="connsiteY1" fmla="*/ 368709 h 1219199"/>
                <a:gd name="connsiteX2" fmla="*/ 1563329 w 2163097"/>
                <a:gd name="connsiteY2" fmla="*/ 776748 h 1219199"/>
                <a:gd name="connsiteX3" fmla="*/ 2163097 w 2163097"/>
                <a:gd name="connsiteY3" fmla="*/ 757083 h 1219199"/>
                <a:gd name="connsiteX4" fmla="*/ 2123768 w 2163097"/>
                <a:gd name="connsiteY4" fmla="*/ 875070 h 1219199"/>
                <a:gd name="connsiteX5" fmla="*/ 1435509 w 2163097"/>
                <a:gd name="connsiteY5" fmla="*/ 1071715 h 1219199"/>
                <a:gd name="connsiteX6" fmla="*/ 491613 w 2163097"/>
                <a:gd name="connsiteY6" fmla="*/ 1219199 h 1219199"/>
                <a:gd name="connsiteX7" fmla="*/ 0 w 2163097"/>
                <a:gd name="connsiteY7" fmla="*/ 953728 h 1219199"/>
                <a:gd name="connsiteX8" fmla="*/ 49161 w 2163097"/>
                <a:gd name="connsiteY8" fmla="*/ 462116 h 1219199"/>
                <a:gd name="connsiteX0" fmla="*/ 196644 w 2163097"/>
                <a:gd name="connsiteY0" fmla="*/ 0 h 1258528"/>
                <a:gd name="connsiteX1" fmla="*/ 437535 w 2163097"/>
                <a:gd name="connsiteY1" fmla="*/ 408038 h 1258528"/>
                <a:gd name="connsiteX2" fmla="*/ 1563329 w 2163097"/>
                <a:gd name="connsiteY2" fmla="*/ 816077 h 1258528"/>
                <a:gd name="connsiteX3" fmla="*/ 2163097 w 2163097"/>
                <a:gd name="connsiteY3" fmla="*/ 796412 h 1258528"/>
                <a:gd name="connsiteX4" fmla="*/ 2123768 w 2163097"/>
                <a:gd name="connsiteY4" fmla="*/ 914399 h 1258528"/>
                <a:gd name="connsiteX5" fmla="*/ 1435509 w 2163097"/>
                <a:gd name="connsiteY5" fmla="*/ 1111044 h 1258528"/>
                <a:gd name="connsiteX6" fmla="*/ 491613 w 2163097"/>
                <a:gd name="connsiteY6" fmla="*/ 1258528 h 1258528"/>
                <a:gd name="connsiteX7" fmla="*/ 0 w 2163097"/>
                <a:gd name="connsiteY7" fmla="*/ 993057 h 1258528"/>
                <a:gd name="connsiteX8" fmla="*/ 49161 w 2163097"/>
                <a:gd name="connsiteY8" fmla="*/ 501445 h 1258528"/>
                <a:gd name="connsiteX0" fmla="*/ 196644 w 2163097"/>
                <a:gd name="connsiteY0" fmla="*/ 0 h 1258528"/>
                <a:gd name="connsiteX1" fmla="*/ 437535 w 2163097"/>
                <a:gd name="connsiteY1" fmla="*/ 408038 h 1258528"/>
                <a:gd name="connsiteX2" fmla="*/ 1563329 w 2163097"/>
                <a:gd name="connsiteY2" fmla="*/ 816077 h 1258528"/>
                <a:gd name="connsiteX3" fmla="*/ 2163097 w 2163097"/>
                <a:gd name="connsiteY3" fmla="*/ 796412 h 1258528"/>
                <a:gd name="connsiteX4" fmla="*/ 2123768 w 2163097"/>
                <a:gd name="connsiteY4" fmla="*/ 914399 h 1258528"/>
                <a:gd name="connsiteX5" fmla="*/ 1435509 w 2163097"/>
                <a:gd name="connsiteY5" fmla="*/ 1111044 h 1258528"/>
                <a:gd name="connsiteX6" fmla="*/ 491613 w 2163097"/>
                <a:gd name="connsiteY6" fmla="*/ 1258528 h 1258528"/>
                <a:gd name="connsiteX7" fmla="*/ 0 w 2163097"/>
                <a:gd name="connsiteY7" fmla="*/ 993057 h 1258528"/>
                <a:gd name="connsiteX8" fmla="*/ 147483 w 2163097"/>
                <a:gd name="connsiteY8" fmla="*/ 235974 h 1258528"/>
                <a:gd name="connsiteX0" fmla="*/ 196644 w 2163097"/>
                <a:gd name="connsiteY0" fmla="*/ 0 h 1258528"/>
                <a:gd name="connsiteX1" fmla="*/ 437535 w 2163097"/>
                <a:gd name="connsiteY1" fmla="*/ 408038 h 1258528"/>
                <a:gd name="connsiteX2" fmla="*/ 1563329 w 2163097"/>
                <a:gd name="connsiteY2" fmla="*/ 816077 h 1258528"/>
                <a:gd name="connsiteX3" fmla="*/ 2163097 w 2163097"/>
                <a:gd name="connsiteY3" fmla="*/ 796412 h 1258528"/>
                <a:gd name="connsiteX4" fmla="*/ 2123768 w 2163097"/>
                <a:gd name="connsiteY4" fmla="*/ 914399 h 1258528"/>
                <a:gd name="connsiteX5" fmla="*/ 1435509 w 2163097"/>
                <a:gd name="connsiteY5" fmla="*/ 1111044 h 1258528"/>
                <a:gd name="connsiteX6" fmla="*/ 491613 w 2163097"/>
                <a:gd name="connsiteY6" fmla="*/ 1258528 h 1258528"/>
                <a:gd name="connsiteX7" fmla="*/ 0 w 2163097"/>
                <a:gd name="connsiteY7" fmla="*/ 993057 h 1258528"/>
                <a:gd name="connsiteX8" fmla="*/ 147483 w 2163097"/>
                <a:gd name="connsiteY8" fmla="*/ 235974 h 1258528"/>
                <a:gd name="connsiteX0" fmla="*/ 196644 w 2163097"/>
                <a:gd name="connsiteY0" fmla="*/ 0 h 1258528"/>
                <a:gd name="connsiteX1" fmla="*/ 437535 w 2163097"/>
                <a:gd name="connsiteY1" fmla="*/ 408038 h 1258528"/>
                <a:gd name="connsiteX2" fmla="*/ 1563329 w 2163097"/>
                <a:gd name="connsiteY2" fmla="*/ 816077 h 1258528"/>
                <a:gd name="connsiteX3" fmla="*/ 2163097 w 2163097"/>
                <a:gd name="connsiteY3" fmla="*/ 796412 h 1258528"/>
                <a:gd name="connsiteX4" fmla="*/ 2123768 w 2163097"/>
                <a:gd name="connsiteY4" fmla="*/ 914399 h 1258528"/>
                <a:gd name="connsiteX5" fmla="*/ 1435509 w 2163097"/>
                <a:gd name="connsiteY5" fmla="*/ 1111044 h 1258528"/>
                <a:gd name="connsiteX6" fmla="*/ 491613 w 2163097"/>
                <a:gd name="connsiteY6" fmla="*/ 1258528 h 1258528"/>
                <a:gd name="connsiteX7" fmla="*/ 0 w 2163097"/>
                <a:gd name="connsiteY7" fmla="*/ 993057 h 1258528"/>
                <a:gd name="connsiteX8" fmla="*/ 106540 w 2163097"/>
                <a:gd name="connsiteY8" fmla="*/ 154087 h 1258528"/>
                <a:gd name="connsiteX0" fmla="*/ 196644 w 2163097"/>
                <a:gd name="connsiteY0" fmla="*/ 0 h 1258528"/>
                <a:gd name="connsiteX1" fmla="*/ 437535 w 2163097"/>
                <a:gd name="connsiteY1" fmla="*/ 408038 h 1258528"/>
                <a:gd name="connsiteX2" fmla="*/ 1563329 w 2163097"/>
                <a:gd name="connsiteY2" fmla="*/ 816077 h 1258528"/>
                <a:gd name="connsiteX3" fmla="*/ 2163097 w 2163097"/>
                <a:gd name="connsiteY3" fmla="*/ 796412 h 1258528"/>
                <a:gd name="connsiteX4" fmla="*/ 2123768 w 2163097"/>
                <a:gd name="connsiteY4" fmla="*/ 914399 h 1258528"/>
                <a:gd name="connsiteX5" fmla="*/ 1435509 w 2163097"/>
                <a:gd name="connsiteY5" fmla="*/ 1111044 h 1258528"/>
                <a:gd name="connsiteX6" fmla="*/ 491613 w 2163097"/>
                <a:gd name="connsiteY6" fmla="*/ 1258528 h 1258528"/>
                <a:gd name="connsiteX7" fmla="*/ 0 w 2163097"/>
                <a:gd name="connsiteY7" fmla="*/ 993057 h 1258528"/>
                <a:gd name="connsiteX8" fmla="*/ 106540 w 2163097"/>
                <a:gd name="connsiteY8" fmla="*/ 154087 h 1258528"/>
                <a:gd name="connsiteX0" fmla="*/ 196644 w 2163097"/>
                <a:gd name="connsiteY0" fmla="*/ 0 h 1258528"/>
                <a:gd name="connsiteX1" fmla="*/ 437535 w 2163097"/>
                <a:gd name="connsiteY1" fmla="*/ 408038 h 1258528"/>
                <a:gd name="connsiteX2" fmla="*/ 1563329 w 2163097"/>
                <a:gd name="connsiteY2" fmla="*/ 816077 h 1258528"/>
                <a:gd name="connsiteX3" fmla="*/ 2163097 w 2163097"/>
                <a:gd name="connsiteY3" fmla="*/ 796412 h 1258528"/>
                <a:gd name="connsiteX4" fmla="*/ 2123768 w 2163097"/>
                <a:gd name="connsiteY4" fmla="*/ 914399 h 1258528"/>
                <a:gd name="connsiteX5" fmla="*/ 1435509 w 2163097"/>
                <a:gd name="connsiteY5" fmla="*/ 1111044 h 1258528"/>
                <a:gd name="connsiteX6" fmla="*/ 491613 w 2163097"/>
                <a:gd name="connsiteY6" fmla="*/ 1258528 h 1258528"/>
                <a:gd name="connsiteX7" fmla="*/ 0 w 2163097"/>
                <a:gd name="connsiteY7" fmla="*/ 993057 h 1258528"/>
                <a:gd name="connsiteX8" fmla="*/ 79244 w 2163097"/>
                <a:gd name="connsiteY8" fmla="*/ 92672 h 1258528"/>
                <a:gd name="connsiteX0" fmla="*/ 196644 w 2163097"/>
                <a:gd name="connsiteY0" fmla="*/ 19077 h 1277605"/>
                <a:gd name="connsiteX1" fmla="*/ 189088 w 2163097"/>
                <a:gd name="connsiteY1" fmla="*/ 0 h 1277605"/>
                <a:gd name="connsiteX2" fmla="*/ 437535 w 2163097"/>
                <a:gd name="connsiteY2" fmla="*/ 427115 h 1277605"/>
                <a:gd name="connsiteX3" fmla="*/ 1563329 w 2163097"/>
                <a:gd name="connsiteY3" fmla="*/ 835154 h 1277605"/>
                <a:gd name="connsiteX4" fmla="*/ 2163097 w 2163097"/>
                <a:gd name="connsiteY4" fmla="*/ 815489 h 1277605"/>
                <a:gd name="connsiteX5" fmla="*/ 2123768 w 2163097"/>
                <a:gd name="connsiteY5" fmla="*/ 933476 h 1277605"/>
                <a:gd name="connsiteX6" fmla="*/ 1435509 w 2163097"/>
                <a:gd name="connsiteY6" fmla="*/ 1130121 h 1277605"/>
                <a:gd name="connsiteX7" fmla="*/ 491613 w 2163097"/>
                <a:gd name="connsiteY7" fmla="*/ 1277605 h 1277605"/>
                <a:gd name="connsiteX8" fmla="*/ 0 w 2163097"/>
                <a:gd name="connsiteY8" fmla="*/ 1012134 h 1277605"/>
                <a:gd name="connsiteX9" fmla="*/ 79244 w 2163097"/>
                <a:gd name="connsiteY9" fmla="*/ 111749 h 1277605"/>
                <a:gd name="connsiteX0" fmla="*/ 237588 w 2204041"/>
                <a:gd name="connsiteY0" fmla="*/ 19077 h 1277605"/>
                <a:gd name="connsiteX1" fmla="*/ 230032 w 2204041"/>
                <a:gd name="connsiteY1" fmla="*/ 0 h 1277605"/>
                <a:gd name="connsiteX2" fmla="*/ 478479 w 2204041"/>
                <a:gd name="connsiteY2" fmla="*/ 427115 h 1277605"/>
                <a:gd name="connsiteX3" fmla="*/ 1604273 w 2204041"/>
                <a:gd name="connsiteY3" fmla="*/ 835154 h 1277605"/>
                <a:gd name="connsiteX4" fmla="*/ 2204041 w 2204041"/>
                <a:gd name="connsiteY4" fmla="*/ 815489 h 1277605"/>
                <a:gd name="connsiteX5" fmla="*/ 2164712 w 2204041"/>
                <a:gd name="connsiteY5" fmla="*/ 933476 h 1277605"/>
                <a:gd name="connsiteX6" fmla="*/ 1476453 w 2204041"/>
                <a:gd name="connsiteY6" fmla="*/ 1130121 h 1277605"/>
                <a:gd name="connsiteX7" fmla="*/ 532557 w 2204041"/>
                <a:gd name="connsiteY7" fmla="*/ 1277605 h 1277605"/>
                <a:gd name="connsiteX8" fmla="*/ 0 w 2204041"/>
                <a:gd name="connsiteY8" fmla="*/ 848360 h 1277605"/>
                <a:gd name="connsiteX9" fmla="*/ 120188 w 2204041"/>
                <a:gd name="connsiteY9" fmla="*/ 111749 h 127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4041" h="1277605">
                  <a:moveTo>
                    <a:pt x="237588" y="19077"/>
                  </a:moveTo>
                  <a:lnTo>
                    <a:pt x="230032" y="0"/>
                  </a:lnTo>
                  <a:lnTo>
                    <a:pt x="478479" y="427115"/>
                  </a:lnTo>
                  <a:lnTo>
                    <a:pt x="1604273" y="835154"/>
                  </a:lnTo>
                  <a:lnTo>
                    <a:pt x="2204041" y="815489"/>
                  </a:lnTo>
                  <a:lnTo>
                    <a:pt x="2164712" y="933476"/>
                  </a:lnTo>
                  <a:lnTo>
                    <a:pt x="1476453" y="1130121"/>
                  </a:lnTo>
                  <a:lnTo>
                    <a:pt x="532557" y="1277605"/>
                  </a:lnTo>
                  <a:lnTo>
                    <a:pt x="0" y="848360"/>
                  </a:lnTo>
                  <a:cubicBezTo>
                    <a:pt x="49161" y="595999"/>
                    <a:pt x="173385" y="241280"/>
                    <a:pt x="120188" y="11174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9699" name="Rectangle 8"/>
          <p:cNvSpPr>
            <a:spLocks noChangeArrowheads="1"/>
          </p:cNvSpPr>
          <p:nvPr/>
        </p:nvSpPr>
        <p:spPr bwMode="auto">
          <a:xfrm>
            <a:off x="247650" y="3490913"/>
            <a:ext cx="12223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150 </a:t>
            </a:r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MeV/u </a:t>
            </a:r>
            <a:r>
              <a:rPr lang="en-US" sz="1600" baseline="300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16</a:t>
            </a:r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O</a:t>
            </a:r>
            <a:endParaRPr lang="en-US" sz="1600">
              <a:solidFill>
                <a:srgbClr val="064308"/>
              </a:solidFill>
              <a:latin typeface="Arial" pitchFamily="-72" charset="0"/>
              <a:cs typeface="ＭＳ Ｐゴシック" pitchFamily="-72" charset="-128"/>
            </a:endParaRPr>
          </a:p>
        </p:txBody>
      </p:sp>
      <p:sp>
        <p:nvSpPr>
          <p:cNvPr id="29700" name="Rectangle 10"/>
          <p:cNvSpPr>
            <a:spLocks noChangeArrowheads="1"/>
          </p:cNvSpPr>
          <p:nvPr/>
        </p:nvSpPr>
        <p:spPr bwMode="auto">
          <a:xfrm>
            <a:off x="3452813" y="1795463"/>
            <a:ext cx="13509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Secondary Beam</a:t>
            </a:r>
            <a:endParaRPr lang="en-US" sz="1600">
              <a:solidFill>
                <a:srgbClr val="064308"/>
              </a:solidFill>
              <a:latin typeface="Arial" pitchFamily="-72" charset="0"/>
              <a:cs typeface="ＭＳ Ｐゴシック" pitchFamily="-72" charset="-128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000250" y="4200525"/>
            <a:ext cx="304800" cy="461963"/>
          </a:xfrm>
          <a:prstGeom prst="straightConnector1">
            <a:avLst/>
          </a:prstGeom>
          <a:ln>
            <a:solidFill>
              <a:srgbClr val="06430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2" name="Rectangle 13"/>
          <p:cNvSpPr>
            <a:spLocks noChangeArrowheads="1"/>
          </p:cNvSpPr>
          <p:nvPr/>
        </p:nvSpPr>
        <p:spPr bwMode="auto">
          <a:xfrm>
            <a:off x="5283200" y="2927350"/>
            <a:ext cx="1960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6600"/>
                </a:solidFill>
                <a:latin typeface="Arial" pitchFamily="-72" charset="0"/>
                <a:cs typeface="ＭＳ Ｐゴシック" pitchFamily="-72" charset="-128"/>
              </a:rPr>
              <a:t> </a:t>
            </a:r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Experimental </a:t>
            </a:r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V</a:t>
            </a:r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ault</a:t>
            </a:r>
            <a:endParaRPr lang="en-US" sz="1600">
              <a:solidFill>
                <a:srgbClr val="064308"/>
              </a:solidFill>
              <a:latin typeface="Arial" pitchFamily="-72" charset="0"/>
              <a:cs typeface="ＭＳ Ｐゴシック" pitchFamily="-72" charset="-128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445000" y="2265363"/>
            <a:ext cx="215900" cy="169862"/>
          </a:xfrm>
          <a:prstGeom prst="straightConnector1">
            <a:avLst/>
          </a:prstGeom>
          <a:ln>
            <a:solidFill>
              <a:srgbClr val="06430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Rectangle 9"/>
          <p:cNvSpPr>
            <a:spLocks noChangeArrowheads="1"/>
          </p:cNvSpPr>
          <p:nvPr/>
        </p:nvSpPr>
        <p:spPr bwMode="auto">
          <a:xfrm>
            <a:off x="3397250" y="3849688"/>
            <a:ext cx="1312863" cy="825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A1900 Fragment Separator</a:t>
            </a:r>
            <a:endParaRPr lang="en-US" sz="1600">
              <a:solidFill>
                <a:srgbClr val="064308"/>
              </a:solidFill>
              <a:latin typeface="Arial" pitchFamily="-72" charset="0"/>
              <a:cs typeface="ＭＳ Ｐゴシック" pitchFamily="-72" charset="-128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777875" y="2384425"/>
            <a:ext cx="1504950" cy="58102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6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600" b="0" dirty="0" smtClean="0">
                <a:solidFill>
                  <a:srgbClr val="064308"/>
                </a:solidFill>
                <a:latin typeface="+mn-lt"/>
                <a:cs typeface="ヒラギノ角ゴ Pro W3"/>
              </a:rPr>
              <a:t>Coupled </a:t>
            </a:r>
            <a:r>
              <a:rPr lang="en-US" altLang="en-US" sz="1600" b="0" dirty="0" smtClean="0">
                <a:solidFill>
                  <a:srgbClr val="064308"/>
                </a:solidFill>
                <a:cs typeface="Arial" panose="020B0604020202020204" pitchFamily="34" charset="0"/>
              </a:rPr>
              <a:t>Cyclotrons</a:t>
            </a:r>
            <a:endParaRPr lang="en-US" altLang="en-US" sz="1600" b="0" dirty="0">
              <a:solidFill>
                <a:srgbClr val="064308"/>
              </a:solidFill>
              <a:cs typeface="Arial" panose="020B0604020202020204" pitchFamily="34" charset="0"/>
            </a:endParaRPr>
          </a:p>
        </p:txBody>
      </p:sp>
      <p:sp>
        <p:nvSpPr>
          <p:cNvPr id="29706" name="Rectangle 9"/>
          <p:cNvSpPr>
            <a:spLocks noChangeArrowheads="1"/>
          </p:cNvSpPr>
          <p:nvPr/>
        </p:nvSpPr>
        <p:spPr bwMode="auto">
          <a:xfrm>
            <a:off x="1803400" y="4667250"/>
            <a:ext cx="15367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Be </a:t>
            </a:r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Production </a:t>
            </a:r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T</a:t>
            </a:r>
            <a:r>
              <a:rPr lang="en-US" sz="1600">
                <a:solidFill>
                  <a:srgbClr val="064308"/>
                </a:solidFill>
                <a:latin typeface="Arial" pitchFamily="-72" charset="0"/>
                <a:cs typeface="ＭＳ Ｐゴシック" pitchFamily="-72" charset="-128"/>
              </a:rPr>
              <a:t>arget</a:t>
            </a:r>
            <a:endParaRPr lang="en-US" sz="1600">
              <a:solidFill>
                <a:srgbClr val="064308"/>
              </a:solidFill>
              <a:latin typeface="Arial" pitchFamily="-72" charset="0"/>
              <a:cs typeface="ＭＳ Ｐゴシック" pitchFamily="-72" charset="-128"/>
            </a:endParaRPr>
          </a:p>
        </p:txBody>
      </p:sp>
      <p:graphicFrame>
        <p:nvGraphicFramePr>
          <p:cNvPr id="21" name="Content Placeholder 20"/>
          <p:cNvGraphicFramePr>
            <a:graphicFrameLocks noGrp="1"/>
          </p:cNvGraphicFramePr>
          <p:nvPr>
            <p:ph idx="1"/>
          </p:nvPr>
        </p:nvGraphicFramePr>
        <p:xfrm>
          <a:off x="5686425" y="3435350"/>
          <a:ext cx="3000375" cy="2955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6310"/>
                <a:gridCol w="1574850"/>
              </a:tblGrid>
              <a:tr h="58652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Secondary Beam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Energy [MeV/u]</a:t>
                      </a:r>
                      <a:endParaRPr lang="en-US" dirty="0"/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 smtClean="0"/>
                        <a:t>7</a:t>
                      </a:r>
                      <a:r>
                        <a:rPr lang="en-US" dirty="0" smtClean="0"/>
                        <a:t>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 smtClean="0"/>
                        <a:t>10</a:t>
                      </a:r>
                      <a:r>
                        <a:rPr lang="en-US" dirty="0" smtClean="0"/>
                        <a:t>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 smtClean="0"/>
                        <a:t>11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 smtClean="0"/>
                        <a:t>11</a:t>
                      </a:r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 smtClean="0"/>
                        <a:t>12</a:t>
                      </a:r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9733" name="Content Placeholder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6300" y="1357313"/>
            <a:ext cx="3154363" cy="1570037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Experimental setup</a:t>
            </a:r>
          </a:p>
        </p:txBody>
      </p:sp>
      <p:pic>
        <p:nvPicPr>
          <p:cNvPr id="30722" name="Content Placeholder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3" y="1363663"/>
            <a:ext cx="8639175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Reactions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Six secondary beams, eight reaction settings, four days!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Gamma-ray detector, CAESAR, surrounded the reaction target allows exclusive cross section measurements.</a:t>
            </a:r>
          </a:p>
        </p:txBody>
      </p:sp>
      <p:graphicFrame>
        <p:nvGraphicFramePr>
          <p:cNvPr id="4" name="Content Placeholder 20"/>
          <p:cNvGraphicFramePr>
            <a:graphicFrameLocks/>
          </p:cNvGraphicFramePr>
          <p:nvPr/>
        </p:nvGraphicFramePr>
        <p:xfrm>
          <a:off x="481013" y="2536825"/>
          <a:ext cx="4700587" cy="3633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897"/>
                <a:gridCol w="3060690"/>
              </a:tblGrid>
              <a:tr h="58652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Final States</a:t>
                      </a:r>
                      <a:endParaRPr lang="en-US" dirty="0"/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(</a:t>
                      </a:r>
                      <a:r>
                        <a:rPr lang="en-US" baseline="30000" dirty="0" smtClean="0"/>
                        <a:t>7</a:t>
                      </a:r>
                      <a:r>
                        <a:rPr lang="en-US" dirty="0" smtClean="0"/>
                        <a:t>Li,</a:t>
                      </a:r>
                      <a:r>
                        <a:rPr lang="en-US" baseline="30000" dirty="0" smtClean="0"/>
                        <a:t>6</a:t>
                      </a:r>
                      <a:r>
                        <a:rPr lang="en-US" baseline="0" dirty="0" smtClean="0"/>
                        <a:t>He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g.s</a:t>
                      </a:r>
                      <a:r>
                        <a:rPr lang="en-US" dirty="0" smtClean="0"/>
                        <a:t>.)</a:t>
                      </a:r>
                      <a:endParaRPr lang="en-US" dirty="0"/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</a:t>
                      </a:r>
                      <a:r>
                        <a:rPr lang="en-US" baseline="30000" dirty="0" smtClean="0"/>
                        <a:t>7</a:t>
                      </a:r>
                      <a:r>
                        <a:rPr lang="en-US" dirty="0" smtClean="0"/>
                        <a:t>Li,</a:t>
                      </a:r>
                      <a:r>
                        <a:rPr lang="en-US" baseline="30000" dirty="0" smtClean="0"/>
                        <a:t>6</a:t>
                      </a:r>
                      <a:r>
                        <a:rPr lang="en-US" dirty="0" smtClean="0"/>
                        <a:t>Li)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1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g.s</a:t>
                      </a:r>
                      <a:r>
                        <a:rPr lang="en-US" dirty="0" smtClean="0"/>
                        <a:t>.), 0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(3.5</a:t>
                      </a:r>
                      <a:r>
                        <a:rPr lang="en-US" baseline="0" dirty="0" smtClean="0"/>
                        <a:t> MeV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Li,</a:t>
                      </a:r>
                      <a:r>
                        <a:rPr lang="en-US" baseline="30000" dirty="0" smtClean="0"/>
                        <a:t>8</a:t>
                      </a:r>
                      <a:r>
                        <a:rPr lang="en-US" dirty="0" smtClean="0"/>
                        <a:t>Li)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2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g.s</a:t>
                      </a:r>
                      <a:r>
                        <a:rPr lang="en-US" dirty="0" smtClean="0"/>
                        <a:t>.), 1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(1.0</a:t>
                      </a:r>
                      <a:r>
                        <a:rPr lang="en-US" baseline="0" dirty="0" smtClean="0"/>
                        <a:t> MeV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10</a:t>
                      </a:r>
                      <a:r>
                        <a:rPr lang="en-US" dirty="0" smtClean="0"/>
                        <a:t>Be,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Li)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3/2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g.s</a:t>
                      </a:r>
                      <a:r>
                        <a:rPr lang="en-US" dirty="0" smtClean="0"/>
                        <a:t>.), 1/2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dirty="0" smtClean="0"/>
                        <a:t>(2.6</a:t>
                      </a:r>
                      <a:r>
                        <a:rPr lang="en-US" baseline="0" dirty="0" smtClean="0"/>
                        <a:t> MeV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11</a:t>
                      </a:r>
                      <a:r>
                        <a:rPr lang="en-US" dirty="0" smtClean="0"/>
                        <a:t>B,</a:t>
                      </a:r>
                      <a:r>
                        <a:rPr lang="en-US" baseline="30000" dirty="0" smtClean="0"/>
                        <a:t>10</a:t>
                      </a:r>
                      <a:r>
                        <a:rPr lang="en-US" dirty="0" smtClean="0"/>
                        <a:t>Be)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0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g.s</a:t>
                      </a:r>
                      <a:r>
                        <a:rPr lang="en-US" dirty="0" smtClean="0"/>
                        <a:t>.), 2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(3.4</a:t>
                      </a:r>
                      <a:r>
                        <a:rPr lang="en-US" baseline="0" dirty="0" smtClean="0"/>
                        <a:t> MeV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11</a:t>
                      </a:r>
                      <a:r>
                        <a:rPr lang="en-US" dirty="0" smtClean="0"/>
                        <a:t>C,</a:t>
                      </a:r>
                      <a:r>
                        <a:rPr lang="en-US" baseline="30000" dirty="0" smtClean="0"/>
                        <a:t>10</a:t>
                      </a:r>
                      <a:r>
                        <a:rPr lang="en-US" baseline="0" dirty="0" smtClean="0"/>
                        <a:t>C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0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g.s</a:t>
                      </a:r>
                      <a:r>
                        <a:rPr lang="en-US" dirty="0" smtClean="0"/>
                        <a:t>.), 2</a:t>
                      </a:r>
                      <a:r>
                        <a:rPr lang="en-US" baseline="30000" dirty="0" smtClean="0"/>
                        <a:t>+</a:t>
                      </a:r>
                      <a:r>
                        <a:rPr lang="en-US" dirty="0" smtClean="0"/>
                        <a:t>(3.3</a:t>
                      </a:r>
                      <a:r>
                        <a:rPr lang="en-US" baseline="0" dirty="0" smtClean="0"/>
                        <a:t> MeV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12</a:t>
                      </a:r>
                      <a:r>
                        <a:rPr lang="en-US" dirty="0" smtClean="0"/>
                        <a:t>C,</a:t>
                      </a:r>
                      <a:r>
                        <a:rPr lang="en-US" baseline="30000" dirty="0" smtClean="0"/>
                        <a:t> 11</a:t>
                      </a:r>
                      <a:r>
                        <a:rPr lang="en-US" baseline="0" dirty="0" smtClean="0"/>
                        <a:t>B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3/2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g.s</a:t>
                      </a:r>
                      <a:r>
                        <a:rPr lang="en-US" dirty="0" smtClean="0"/>
                        <a:t>.), 1/2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dirty="0" smtClean="0"/>
                        <a:t>(2.1</a:t>
                      </a:r>
                      <a:r>
                        <a:rPr lang="en-US" baseline="0" dirty="0" smtClean="0"/>
                        <a:t> MeV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</a:tr>
              <a:tr h="333252"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12</a:t>
                      </a:r>
                      <a:r>
                        <a:rPr lang="en-US" dirty="0" smtClean="0"/>
                        <a:t>C,</a:t>
                      </a:r>
                      <a:r>
                        <a:rPr lang="en-US" baseline="30000" dirty="0" smtClean="0"/>
                        <a:t> 11</a:t>
                      </a:r>
                      <a:r>
                        <a:rPr lang="en-US" dirty="0" smtClean="0"/>
                        <a:t>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666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3/2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g.s</a:t>
                      </a:r>
                      <a:r>
                        <a:rPr lang="en-US" dirty="0" smtClean="0"/>
                        <a:t>.), 1/2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dirty="0" smtClean="0"/>
                        <a:t>(2.0</a:t>
                      </a:r>
                      <a:r>
                        <a:rPr lang="en-US" baseline="0" dirty="0" smtClean="0"/>
                        <a:t> MeV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779" name="Picture 4"/>
          <p:cNvPicPr>
            <a:picLocks noChangeAspect="1"/>
          </p:cNvPicPr>
          <p:nvPr/>
        </p:nvPicPr>
        <p:blipFill>
          <a:blip r:embed="rId3"/>
          <a:srcRect l="10518" r="19360"/>
          <a:stretch>
            <a:fillRect/>
          </a:stretch>
        </p:blipFill>
        <p:spPr bwMode="auto">
          <a:xfrm rot="5400000">
            <a:off x="5441950" y="2525713"/>
            <a:ext cx="34194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Example of particle ID: (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11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B,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10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Be)</a:t>
            </a:r>
          </a:p>
        </p:txBody>
      </p:sp>
      <p:pic>
        <p:nvPicPr>
          <p:cNvPr id="32770" name="Picture 3"/>
          <p:cNvPicPr>
            <a:picLocks noChangeAspect="1"/>
          </p:cNvPicPr>
          <p:nvPr/>
        </p:nvPicPr>
        <p:blipFill>
          <a:blip r:embed="rId3"/>
          <a:srcRect t="7909"/>
          <a:stretch>
            <a:fillRect/>
          </a:stretch>
        </p:blipFill>
        <p:spPr bwMode="auto">
          <a:xfrm>
            <a:off x="4800600" y="1050925"/>
            <a:ext cx="3868738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/>
          <p:cNvPicPr>
            <a:picLocks noChangeAspect="1"/>
          </p:cNvPicPr>
          <p:nvPr/>
        </p:nvPicPr>
        <p:blipFill>
          <a:blip r:embed="rId4"/>
          <a:srcRect t="9692"/>
          <a:stretch>
            <a:fillRect/>
          </a:stretch>
        </p:blipFill>
        <p:spPr bwMode="auto">
          <a:xfrm>
            <a:off x="933450" y="1104900"/>
            <a:ext cx="386715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/>
          <p:cNvPicPr>
            <a:picLocks noChangeAspect="1"/>
          </p:cNvPicPr>
          <p:nvPr/>
        </p:nvPicPr>
        <p:blipFill>
          <a:blip r:embed="rId5"/>
          <a:srcRect t="9692"/>
          <a:stretch>
            <a:fillRect/>
          </a:stretch>
        </p:blipFill>
        <p:spPr bwMode="auto">
          <a:xfrm>
            <a:off x="2800350" y="3803650"/>
            <a:ext cx="386715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Box 6"/>
          <p:cNvSpPr txBox="1">
            <a:spLocks noChangeArrowheads="1"/>
          </p:cNvSpPr>
          <p:nvPr/>
        </p:nvSpPr>
        <p:spPr bwMode="auto">
          <a:xfrm>
            <a:off x="2867025" y="1844675"/>
            <a:ext cx="409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2774" name="TextBox 7"/>
          <p:cNvSpPr txBox="1">
            <a:spLocks noChangeArrowheads="1"/>
          </p:cNvSpPr>
          <p:nvPr/>
        </p:nvSpPr>
        <p:spPr bwMode="auto">
          <a:xfrm>
            <a:off x="2867025" y="2344738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32775" name="TextBox 8"/>
          <p:cNvSpPr txBox="1">
            <a:spLocks noChangeArrowheads="1"/>
          </p:cNvSpPr>
          <p:nvPr/>
        </p:nvSpPr>
        <p:spPr bwMode="auto">
          <a:xfrm>
            <a:off x="2867025" y="2843213"/>
            <a:ext cx="395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Li</a:t>
            </a:r>
          </a:p>
        </p:txBody>
      </p:sp>
      <p:sp>
        <p:nvSpPr>
          <p:cNvPr id="32776" name="TextBox 9"/>
          <p:cNvSpPr txBox="1">
            <a:spLocks noChangeArrowheads="1"/>
          </p:cNvSpPr>
          <p:nvPr/>
        </p:nvSpPr>
        <p:spPr bwMode="auto">
          <a:xfrm>
            <a:off x="4876800" y="3832225"/>
            <a:ext cx="71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aseline="30000">
                <a:solidFill>
                  <a:schemeClr val="tx1"/>
                </a:solidFill>
              </a:rPr>
              <a:t>10</a:t>
            </a:r>
            <a:r>
              <a:rPr lang="en-US" sz="20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32777" name="TextBox 10"/>
          <p:cNvSpPr txBox="1">
            <a:spLocks noChangeArrowheads="1"/>
          </p:cNvSpPr>
          <p:nvPr/>
        </p:nvSpPr>
        <p:spPr bwMode="auto">
          <a:xfrm>
            <a:off x="3914775" y="5384800"/>
            <a:ext cx="71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aseline="30000">
                <a:solidFill>
                  <a:schemeClr val="tx1"/>
                </a:solidFill>
              </a:rPr>
              <a:t>9</a:t>
            </a:r>
            <a:r>
              <a:rPr lang="en-US" sz="200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2" name="TextBox 11"/>
          <p:cNvSpPr txBox="1"/>
          <p:nvPr/>
        </p:nvSpPr>
        <p:spPr>
          <a:xfrm rot="5400000">
            <a:off x="7996238" y="1771650"/>
            <a:ext cx="1571625" cy="244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50" b="1" dirty="0">
                <a:solidFill>
                  <a:schemeClr val="tx1"/>
                </a:solidFill>
                <a:latin typeface="+mj-lt"/>
                <a:ea typeface="ヒラギノ角ゴ Pro W3"/>
                <a:cs typeface="ヒラギノ角ゴ Pro W3"/>
              </a:rPr>
              <a:t>Time of Flight [ns]</a:t>
            </a:r>
            <a:endParaRPr lang="en-US" sz="1050" b="1" dirty="0">
              <a:solidFill>
                <a:schemeClr val="tx1"/>
              </a:solidFill>
              <a:latin typeface="+mj-lt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Parallel momentum distributions</a:t>
            </a:r>
          </a:p>
        </p:txBody>
      </p:sp>
      <p:pic>
        <p:nvPicPr>
          <p:cNvPr id="3379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620838"/>
            <a:ext cx="9144000" cy="4371975"/>
          </a:xfrm>
        </p:spPr>
      </p:pic>
      <p:sp>
        <p:nvSpPr>
          <p:cNvPr id="33795" name="TextBox 8"/>
          <p:cNvSpPr txBox="1">
            <a:spLocks noChangeArrowheads="1"/>
          </p:cNvSpPr>
          <p:nvPr/>
        </p:nvSpPr>
        <p:spPr bwMode="auto">
          <a:xfrm>
            <a:off x="538163" y="1501775"/>
            <a:ext cx="1249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7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6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He)</a:t>
            </a:r>
          </a:p>
        </p:txBody>
      </p:sp>
      <p:sp>
        <p:nvSpPr>
          <p:cNvPr id="33796" name="TextBox 9"/>
          <p:cNvSpPr txBox="1">
            <a:spLocks noChangeArrowheads="1"/>
          </p:cNvSpPr>
          <p:nvPr/>
        </p:nvSpPr>
        <p:spPr bwMode="auto">
          <a:xfrm>
            <a:off x="2817813" y="1501775"/>
            <a:ext cx="1249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10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Be,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9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Li)</a:t>
            </a:r>
          </a:p>
        </p:txBody>
      </p:sp>
      <p:sp>
        <p:nvSpPr>
          <p:cNvPr id="33797" name="TextBox 10"/>
          <p:cNvSpPr txBox="1">
            <a:spLocks noChangeArrowheads="1"/>
          </p:cNvSpPr>
          <p:nvPr/>
        </p:nvSpPr>
        <p:spPr bwMode="auto">
          <a:xfrm>
            <a:off x="5097463" y="1501775"/>
            <a:ext cx="1249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11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B,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10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Be)</a:t>
            </a:r>
          </a:p>
        </p:txBody>
      </p:sp>
      <p:sp>
        <p:nvSpPr>
          <p:cNvPr id="33798" name="TextBox 11"/>
          <p:cNvSpPr txBox="1">
            <a:spLocks noChangeArrowheads="1"/>
          </p:cNvSpPr>
          <p:nvPr/>
        </p:nvSpPr>
        <p:spPr bwMode="auto">
          <a:xfrm>
            <a:off x="7378700" y="1493838"/>
            <a:ext cx="1249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12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 11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B)</a:t>
            </a:r>
          </a:p>
        </p:txBody>
      </p:sp>
      <p:sp>
        <p:nvSpPr>
          <p:cNvPr id="33799" name="TextBox 12"/>
          <p:cNvSpPr txBox="1">
            <a:spLocks noChangeArrowheads="1"/>
          </p:cNvSpPr>
          <p:nvPr/>
        </p:nvSpPr>
        <p:spPr bwMode="auto">
          <a:xfrm>
            <a:off x="533400" y="3692525"/>
            <a:ext cx="1249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7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6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Li)</a:t>
            </a:r>
          </a:p>
        </p:txBody>
      </p:sp>
      <p:sp>
        <p:nvSpPr>
          <p:cNvPr id="33800" name="TextBox 13"/>
          <p:cNvSpPr txBox="1">
            <a:spLocks noChangeArrowheads="1"/>
          </p:cNvSpPr>
          <p:nvPr/>
        </p:nvSpPr>
        <p:spPr bwMode="auto">
          <a:xfrm>
            <a:off x="2813050" y="3692525"/>
            <a:ext cx="1249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9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8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Li)</a:t>
            </a:r>
          </a:p>
        </p:txBody>
      </p:sp>
      <p:sp>
        <p:nvSpPr>
          <p:cNvPr id="33801" name="TextBox 14"/>
          <p:cNvSpPr txBox="1">
            <a:spLocks noChangeArrowheads="1"/>
          </p:cNvSpPr>
          <p:nvPr/>
        </p:nvSpPr>
        <p:spPr bwMode="auto">
          <a:xfrm>
            <a:off x="5092700" y="3692525"/>
            <a:ext cx="1249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11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10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C)</a:t>
            </a:r>
          </a:p>
        </p:txBody>
      </p:sp>
      <p:sp>
        <p:nvSpPr>
          <p:cNvPr id="33802" name="TextBox 15"/>
          <p:cNvSpPr txBox="1">
            <a:spLocks noChangeArrowheads="1"/>
          </p:cNvSpPr>
          <p:nvPr/>
        </p:nvSpPr>
        <p:spPr bwMode="auto">
          <a:xfrm>
            <a:off x="7373938" y="3684588"/>
            <a:ext cx="1249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12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 11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Gamma-ray spectra</a:t>
            </a:r>
          </a:p>
        </p:txBody>
      </p:sp>
      <p:pic>
        <p:nvPicPr>
          <p:cNvPr id="3481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075" y="1624013"/>
            <a:ext cx="91440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81013" y="6200775"/>
            <a:ext cx="8639175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>
            <a:lvl1pPr marL="180975" indent="-180975" algn="l" defTabSz="854075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Char char="•"/>
              <a:defRPr sz="210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marL="482600" indent="-180975" algn="l" defTabSz="854075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–"/>
              <a:defRPr sz="17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/>
              </a:defRPr>
            </a:lvl2pPr>
            <a:lvl3pPr marL="784225" indent="-180975" algn="l" defTabSz="854075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SzPct val="100000"/>
              <a:buChar char="»"/>
              <a:defRPr sz="1700">
                <a:solidFill>
                  <a:schemeClr val="tx1"/>
                </a:solidFill>
                <a:latin typeface="Arial" charset="0"/>
                <a:ea typeface="ヒラギノ角ゴ Pro W3" pitchFamily="-111" charset="-128"/>
                <a:cs typeface="ヒラギノ角ゴ Pro W3" pitchFamily="-111" charset="-128"/>
              </a:defRPr>
            </a:lvl3pPr>
            <a:lvl4pPr marL="1328738" indent="-241300" algn="l" defTabSz="854075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ヒラギノ角ゴ Pro W3"/>
              </a:defRPr>
            </a:lvl4pPr>
            <a:lvl5pPr marL="1866900" indent="-158750" algn="l" defTabSz="854075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ヒラギノ角ゴ Pro W3"/>
              </a:defRPr>
            </a:lvl5pPr>
            <a:lvl6pPr marL="2351083" indent="-159424" algn="l" defTabSz="854177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6pPr>
            <a:lvl7pPr marL="2834390" indent="-159424" algn="l" defTabSz="854177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7pPr>
            <a:lvl8pPr marL="3317696" indent="-159424" algn="l" defTabSz="854177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8pPr>
            <a:lvl9pPr marL="3801002" indent="-159424" algn="l" defTabSz="854177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kern="0" dirty="0" smtClean="0"/>
              <a:t>Spectra are Doppler corrected and include neighboring crystal energy add-back.</a:t>
            </a:r>
            <a:endParaRPr lang="en-US" sz="1600" kern="0" dirty="0"/>
          </a:p>
        </p:txBody>
      </p:sp>
      <p:sp>
        <p:nvSpPr>
          <p:cNvPr id="34820" name="TextBox 6"/>
          <p:cNvSpPr txBox="1">
            <a:spLocks noChangeArrowheads="1"/>
          </p:cNvSpPr>
          <p:nvPr/>
        </p:nvSpPr>
        <p:spPr bwMode="auto">
          <a:xfrm>
            <a:off x="538163" y="1501775"/>
            <a:ext cx="1249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7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6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He)</a:t>
            </a:r>
          </a:p>
        </p:txBody>
      </p:sp>
      <p:sp>
        <p:nvSpPr>
          <p:cNvPr id="34821" name="TextBox 7"/>
          <p:cNvSpPr txBox="1">
            <a:spLocks noChangeArrowheads="1"/>
          </p:cNvSpPr>
          <p:nvPr/>
        </p:nvSpPr>
        <p:spPr bwMode="auto">
          <a:xfrm>
            <a:off x="2817813" y="1501775"/>
            <a:ext cx="1249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10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Be,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9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Li)</a:t>
            </a:r>
          </a:p>
        </p:txBody>
      </p:sp>
      <p:sp>
        <p:nvSpPr>
          <p:cNvPr id="34822" name="TextBox 8"/>
          <p:cNvSpPr txBox="1">
            <a:spLocks noChangeArrowheads="1"/>
          </p:cNvSpPr>
          <p:nvPr/>
        </p:nvSpPr>
        <p:spPr bwMode="auto">
          <a:xfrm>
            <a:off x="5097463" y="1501775"/>
            <a:ext cx="1249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11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B,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10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Be)</a:t>
            </a:r>
          </a:p>
        </p:txBody>
      </p:sp>
      <p:sp>
        <p:nvSpPr>
          <p:cNvPr id="34823" name="TextBox 9"/>
          <p:cNvSpPr txBox="1">
            <a:spLocks noChangeArrowheads="1"/>
          </p:cNvSpPr>
          <p:nvPr/>
        </p:nvSpPr>
        <p:spPr bwMode="auto">
          <a:xfrm>
            <a:off x="7378700" y="1493838"/>
            <a:ext cx="1249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12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 11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B)</a:t>
            </a:r>
          </a:p>
        </p:txBody>
      </p:sp>
      <p:sp>
        <p:nvSpPr>
          <p:cNvPr id="34824" name="TextBox 10"/>
          <p:cNvSpPr txBox="1">
            <a:spLocks noChangeArrowheads="1"/>
          </p:cNvSpPr>
          <p:nvPr/>
        </p:nvSpPr>
        <p:spPr bwMode="auto">
          <a:xfrm>
            <a:off x="533400" y="3692525"/>
            <a:ext cx="1249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7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6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Li)</a:t>
            </a:r>
          </a:p>
        </p:txBody>
      </p:sp>
      <p:sp>
        <p:nvSpPr>
          <p:cNvPr id="34825" name="TextBox 11"/>
          <p:cNvSpPr txBox="1">
            <a:spLocks noChangeArrowheads="1"/>
          </p:cNvSpPr>
          <p:nvPr/>
        </p:nvSpPr>
        <p:spPr bwMode="auto">
          <a:xfrm>
            <a:off x="2813050" y="3692525"/>
            <a:ext cx="1249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9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8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Li)</a:t>
            </a:r>
          </a:p>
        </p:txBody>
      </p:sp>
      <p:sp>
        <p:nvSpPr>
          <p:cNvPr id="34826" name="TextBox 12"/>
          <p:cNvSpPr txBox="1">
            <a:spLocks noChangeArrowheads="1"/>
          </p:cNvSpPr>
          <p:nvPr/>
        </p:nvSpPr>
        <p:spPr bwMode="auto">
          <a:xfrm>
            <a:off x="5092700" y="3692525"/>
            <a:ext cx="1249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11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10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C)</a:t>
            </a:r>
          </a:p>
        </p:txBody>
      </p:sp>
      <p:sp>
        <p:nvSpPr>
          <p:cNvPr id="34827" name="TextBox 13"/>
          <p:cNvSpPr txBox="1">
            <a:spLocks noChangeArrowheads="1"/>
          </p:cNvSpPr>
          <p:nvPr/>
        </p:nvSpPr>
        <p:spPr bwMode="auto">
          <a:xfrm>
            <a:off x="7373938" y="3684588"/>
            <a:ext cx="1249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(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12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C,</a:t>
            </a:r>
            <a:r>
              <a:rPr lang="en-US" sz="1800" baseline="30000">
                <a:solidFill>
                  <a:srgbClr val="064308"/>
                </a:solidFill>
                <a:latin typeface="Arial" pitchFamily="-72" charset="0"/>
              </a:rPr>
              <a:t> 11</a:t>
            </a:r>
            <a:r>
              <a:rPr lang="en-US" sz="1800">
                <a:solidFill>
                  <a:srgbClr val="064308"/>
                </a:solidFill>
                <a:latin typeface="Arial" pitchFamily="-72" charset="0"/>
              </a:rPr>
              <a:t>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Preliminary results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Absolute cross sections are still being finalized.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Relative cross sections of excited to ground states have been obtained.</a:t>
            </a: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r>
              <a:rPr lang="en-US" smtClean="0">
                <a:latin typeface="Arial" pitchFamily="-72" charset="0"/>
                <a:ea typeface="Arial" pitchFamily="-72" charset="0"/>
                <a:cs typeface="Arial" pitchFamily="-72" charset="0"/>
              </a:rPr>
              <a:t>A similar discrepancy in cross section was observed in the (</a:t>
            </a:r>
            <a:r>
              <a:rPr lang="en-US" baseline="30000" smtClean="0">
                <a:latin typeface="Arial" pitchFamily="-72" charset="0"/>
                <a:ea typeface="Arial" pitchFamily="-72" charset="0"/>
                <a:cs typeface="Arial" pitchFamily="-72" charset="0"/>
              </a:rPr>
              <a:t>10</a:t>
            </a:r>
            <a:r>
              <a:rPr lang="en-US" smtClean="0">
                <a:latin typeface="Arial" pitchFamily="-72" charset="0"/>
                <a:ea typeface="Arial" pitchFamily="-72" charset="0"/>
                <a:cs typeface="Arial" pitchFamily="-72" charset="0"/>
              </a:rPr>
              <a:t>C,</a:t>
            </a:r>
            <a:r>
              <a:rPr lang="en-US" baseline="30000" smtClean="0">
                <a:latin typeface="Arial" pitchFamily="-72" charset="0"/>
                <a:ea typeface="Arial" pitchFamily="-72" charset="0"/>
                <a:cs typeface="Arial" pitchFamily="-72" charset="0"/>
              </a:rPr>
              <a:t>9</a:t>
            </a:r>
            <a:r>
              <a:rPr lang="en-US" smtClean="0">
                <a:latin typeface="Arial" pitchFamily="-72" charset="0"/>
                <a:ea typeface="Arial" pitchFamily="-72" charset="0"/>
                <a:cs typeface="Arial" pitchFamily="-72" charset="0"/>
              </a:rPr>
              <a:t>C) reaction and was attributed to the accuracy of the eikonal model when dealing with deeply bound nucleons.</a:t>
            </a:r>
          </a:p>
          <a:p>
            <a:pPr lvl="1"/>
            <a:r>
              <a:rPr lang="en-US" baseline="30000" smtClean="0">
                <a:latin typeface="Arial" pitchFamily="-72" charset="0"/>
                <a:ea typeface="Arial" pitchFamily="-72" charset="0"/>
                <a:cs typeface="Arial" pitchFamily="-72" charset="0"/>
              </a:rPr>
              <a:t>9</a:t>
            </a:r>
            <a:r>
              <a:rPr lang="en-US" smtClean="0">
                <a:latin typeface="Arial" pitchFamily="-72" charset="0"/>
                <a:ea typeface="Arial" pitchFamily="-72" charset="0"/>
                <a:cs typeface="Arial" pitchFamily="-72" charset="0"/>
              </a:rPr>
              <a:t>C+n: 21.3 MeV</a:t>
            </a:r>
          </a:p>
          <a:p>
            <a:pPr lvl="1"/>
            <a:r>
              <a:rPr lang="en-US" baseline="30000" smtClean="0">
                <a:latin typeface="Arial" pitchFamily="-72" charset="0"/>
                <a:ea typeface="Arial" pitchFamily="-72" charset="0"/>
                <a:cs typeface="Arial" pitchFamily="-72" charset="0"/>
              </a:rPr>
              <a:t>9</a:t>
            </a:r>
            <a:r>
              <a:rPr lang="en-US" smtClean="0">
                <a:latin typeface="Arial" pitchFamily="-72" charset="0"/>
                <a:ea typeface="Arial" pitchFamily="-72" charset="0"/>
                <a:cs typeface="Arial" pitchFamily="-72" charset="0"/>
              </a:rPr>
              <a:t>Li+p: 19.6 MeV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76375" y="1976439"/>
          <a:ext cx="6648450" cy="1839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442"/>
                <a:gridCol w="1218199"/>
                <a:gridCol w="1332675"/>
                <a:gridCol w="1467065"/>
                <a:gridCol w="1411069"/>
              </a:tblGrid>
              <a:tr h="696595">
                <a:tc>
                  <a:txBody>
                    <a:bodyPr/>
                    <a:lstStyle/>
                    <a:p>
                      <a:r>
                        <a:rPr lang="en-US" dirty="0" smtClean="0"/>
                        <a:t>Reaction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Final 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183105" t="-5263" r="-217352" b="-17894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258333" t="-5263" r="-98333" b="-17894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370690" t="-5263" r="-1724" b="-178947"/>
                      </a:stretch>
                    </a:blip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10</a:t>
                      </a:r>
                      <a:r>
                        <a:rPr lang="en-US" dirty="0" smtClean="0"/>
                        <a:t>Be,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Li)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3/2</a:t>
                      </a:r>
                      <a:r>
                        <a:rPr lang="en-US" baseline="300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36.3(30)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18.5(9)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1/2</a:t>
                      </a:r>
                      <a:r>
                        <a:rPr lang="en-US" baseline="300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14.0(9)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7.5(4)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Inclusive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50.3(31)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26.0(13)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6192838"/>
            <a:ext cx="9266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All theoretical and experimental inclusive cross sections are taken from G. F. Grinyer </a:t>
            </a:r>
            <a:r>
              <a:rPr lang="en-US" sz="14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4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 PRC 86 024315 (2012).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91325" y="2705100"/>
            <a:ext cx="1257300" cy="685800"/>
          </a:xfrm>
          <a:prstGeom prst="roundRect">
            <a:avLst/>
          </a:prstGeom>
          <a:noFill/>
          <a:ln w="28575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Preliminary results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Absolute cross sections are still being finalized.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Relative cross sections of excited to ground states have been obtained.</a:t>
            </a: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Unclear why the branching for the (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9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Li,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8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Li) states is so different from theory. Further analysis required to understand this result.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76375" y="1976439"/>
          <a:ext cx="6648450" cy="2982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442"/>
                <a:gridCol w="1218199"/>
                <a:gridCol w="1332675"/>
                <a:gridCol w="1467065"/>
                <a:gridCol w="1411069"/>
              </a:tblGrid>
              <a:tr h="696595">
                <a:tc>
                  <a:txBody>
                    <a:bodyPr/>
                    <a:lstStyle/>
                    <a:p>
                      <a:r>
                        <a:rPr lang="en-US" dirty="0" smtClean="0"/>
                        <a:t>Reaction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Final 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183105" t="-5263" r="-217352" b="-3438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258333" t="-5263" r="-98333" b="-3438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370690" t="-5263" r="-1724" b="-343860"/>
                      </a:stretch>
                    </a:blip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10</a:t>
                      </a:r>
                      <a:r>
                        <a:rPr lang="en-US" dirty="0" smtClean="0"/>
                        <a:t>Be,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Li)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3/2</a:t>
                      </a:r>
                      <a:r>
                        <a:rPr lang="en-US" baseline="300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36.3(30)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18.5(9)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1/2</a:t>
                      </a:r>
                      <a:r>
                        <a:rPr lang="en-US" baseline="300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14.0(9)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7.5(4)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Inclusive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50.3(31)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26.0(13)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Li,</a:t>
                      </a:r>
                      <a:r>
                        <a:rPr lang="en-US" baseline="30000" dirty="0" smtClean="0"/>
                        <a:t>8</a:t>
                      </a:r>
                      <a:r>
                        <a:rPr lang="en-US" dirty="0" smtClean="0"/>
                        <a:t>Li)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2</a:t>
                      </a:r>
                      <a:r>
                        <a:rPr lang="en-US" baseline="30000" dirty="0" smtClean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56.3(11)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20.1(10)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22.1(6)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35.0(17)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Inclusive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78.4(13)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55.6(29)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6192838"/>
            <a:ext cx="9266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All theoretical and experimental inclusive cross sections are taken from G. F. Grinyer </a:t>
            </a:r>
            <a:r>
              <a:rPr lang="en-US" sz="14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4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 PRC 86 024315 (2012).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91325" y="2705100"/>
            <a:ext cx="1257300" cy="685800"/>
          </a:xfrm>
          <a:prstGeom prst="roundRect">
            <a:avLst/>
          </a:prstGeom>
          <a:noFill/>
          <a:ln w="28575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791325" y="3838575"/>
            <a:ext cx="1257300" cy="685800"/>
          </a:xfrm>
          <a:prstGeom prst="roundRect">
            <a:avLst/>
          </a:prstGeom>
          <a:noFill/>
          <a:ln w="28575">
            <a:solidFill>
              <a:srgbClr val="064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Future plans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Finalize absolute cross section measurements.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Compare exclusive cross sections to shell model and </a:t>
            </a:r>
            <a:r>
              <a:rPr lang="en-US" i="1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ab initio 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calculations such as VMC and NSCM.</a:t>
            </a:r>
          </a:p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Use neutron data from MoNA-LISA to check the validity of neutron-removal reaction models by extracting elastic and inelastic components of cross section.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828800" y="3559009"/>
            <a:ext cx="5943600" cy="294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use of direct reactions, especially nucleon-removal reactions, have been successful in the investigations of nuclear structure.</a:t>
            </a:r>
          </a:p>
          <a:p>
            <a:pPr>
              <a:defRPr/>
            </a:pPr>
            <a:r>
              <a:rPr lang="en-US" dirty="0" smtClean="0"/>
              <a:t>Multiple-neutron decay experiments are pushing the frontier of nuclear structure.</a:t>
            </a:r>
          </a:p>
          <a:p>
            <a:pPr>
              <a:defRPr/>
            </a:pPr>
            <a:r>
              <a:rPr lang="en-US" dirty="0" smtClean="0"/>
              <a:t>A recent experiment at NSCL has been performed to provide more detail into the structure of </a:t>
            </a:r>
            <a:r>
              <a:rPr lang="en-US" i="1" dirty="0" smtClean="0"/>
              <a:t>p</a:t>
            </a:r>
            <a:r>
              <a:rPr lang="en-US" dirty="0" smtClean="0"/>
              <a:t>-shell nuclei for the guidance of </a:t>
            </a:r>
            <a:r>
              <a:rPr lang="en-US" i="1" dirty="0" smtClean="0"/>
              <a:t>ab initio </a:t>
            </a:r>
            <a:r>
              <a:rPr lang="en-US" dirty="0" smtClean="0"/>
              <a:t>approaches to nuclear theory.</a:t>
            </a:r>
          </a:p>
          <a:p>
            <a:pPr>
              <a:defRPr/>
            </a:pPr>
            <a:r>
              <a:rPr lang="en-US" dirty="0" smtClean="0"/>
              <a:t>New results to come with exclusive cross sections from particle-gamma coincidences.</a:t>
            </a:r>
          </a:p>
          <a:p>
            <a:pPr marL="0" indent="0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962025" y="1138238"/>
            <a:ext cx="7458075" cy="147637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D. Bazin, A. Gade, G. F. Grinyer, M. Thoennessen, M. Babo, T. Baumann, M. Bowry, J. Bradt, J. Brown, P. A. DeYoung, B. Elman, J. E. Finck, M. D. Jones, E. Lunderberg, T. Redpath, W. F. Rogers, K. Stiefel, D. Weisshaar, K. Whitmore</a:t>
            </a:r>
          </a:p>
        </p:txBody>
      </p:sp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Acknowledgements</a:t>
            </a:r>
          </a:p>
        </p:txBody>
      </p:sp>
      <p:pic>
        <p:nvPicPr>
          <p:cNvPr id="39940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02550" y="3894138"/>
            <a:ext cx="1096963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00950" y="2797175"/>
            <a:ext cx="1731963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6850" y="5035550"/>
            <a:ext cx="982663" cy="1227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115888" y="80963"/>
            <a:ext cx="9204325" cy="968375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Spectroscopy of bound and unbound states</a:t>
            </a:r>
          </a:p>
        </p:txBody>
      </p:sp>
      <p:pic>
        <p:nvPicPr>
          <p:cNvPr id="4198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375" y="3786188"/>
            <a:ext cx="379412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47863" y="1563688"/>
            <a:ext cx="1928812" cy="328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988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91013" y="2457450"/>
            <a:ext cx="5029200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Box 6"/>
          <p:cNvSpPr txBox="1">
            <a:spLocks noChangeArrowheads="1"/>
          </p:cNvSpPr>
          <p:nvPr/>
        </p:nvSpPr>
        <p:spPr bwMode="auto">
          <a:xfrm>
            <a:off x="115888" y="1146175"/>
            <a:ext cx="40211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064308"/>
                </a:solidFill>
              </a:rPr>
              <a:t>Gamma Spectroscopy: Bound states</a:t>
            </a:r>
          </a:p>
        </p:txBody>
      </p:sp>
      <p:sp>
        <p:nvSpPr>
          <p:cNvPr id="41990" name="TextBox 7"/>
          <p:cNvSpPr txBox="1">
            <a:spLocks noChangeArrowheads="1"/>
          </p:cNvSpPr>
          <p:nvPr/>
        </p:nvSpPr>
        <p:spPr bwMode="auto">
          <a:xfrm>
            <a:off x="4779963" y="1811338"/>
            <a:ext cx="40528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064308"/>
                </a:solidFill>
              </a:rPr>
              <a:t>Invariant Mass Spectroscopy: Neutron-unbound states</a:t>
            </a:r>
          </a:p>
        </p:txBody>
      </p:sp>
      <p:sp>
        <p:nvSpPr>
          <p:cNvPr id="41991" name="Rectangle 8"/>
          <p:cNvSpPr>
            <a:spLocks noChangeArrowheads="1"/>
          </p:cNvSpPr>
          <p:nvPr/>
        </p:nvSpPr>
        <p:spPr bwMode="auto">
          <a:xfrm>
            <a:off x="5418138" y="6313488"/>
            <a:ext cx="3321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C. R. Hoffman </a:t>
            </a:r>
            <a:r>
              <a:rPr lang="en-US" sz="11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 Phys. Lett. B 672 (2009)</a:t>
            </a:r>
          </a:p>
        </p:txBody>
      </p:sp>
      <p:sp>
        <p:nvSpPr>
          <p:cNvPr id="41992" name="Rectangle 9"/>
          <p:cNvSpPr>
            <a:spLocks noChangeArrowheads="1"/>
          </p:cNvSpPr>
          <p:nvPr/>
        </p:nvSpPr>
        <p:spPr bwMode="auto">
          <a:xfrm>
            <a:off x="371475" y="6315075"/>
            <a:ext cx="35448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S. R. Stroberg </a:t>
            </a:r>
            <a:r>
              <a:rPr lang="en-US" sz="1100" i="1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et al</a:t>
            </a:r>
            <a:r>
              <a:rPr lang="en-US" sz="1100">
                <a:solidFill>
                  <a:srgbClr val="064308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. Phys. Rev. C 90  034301 (2014)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Two neutrons from 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24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O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Using energy and angular correlations from 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24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O→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22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O+2n</a:t>
            </a:r>
          </a:p>
        </p:txBody>
      </p:sp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457200" y="6170613"/>
            <a:ext cx="35956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64308"/>
                </a:solidFill>
              </a:rPr>
              <a:t>M. D. Jones </a:t>
            </a:r>
            <a:r>
              <a:rPr lang="en-US" sz="1100" i="1">
                <a:solidFill>
                  <a:srgbClr val="064308"/>
                </a:solidFill>
              </a:rPr>
              <a:t>et al</a:t>
            </a:r>
            <a:r>
              <a:rPr lang="en-US" sz="1100">
                <a:solidFill>
                  <a:srgbClr val="064308"/>
                </a:solidFill>
              </a:rPr>
              <a:t>. Phys. Rev. C 92, 051306(R) (2015)</a:t>
            </a:r>
          </a:p>
        </p:txBody>
      </p:sp>
      <p:pic>
        <p:nvPicPr>
          <p:cNvPr id="43012" name="Picture 4"/>
          <p:cNvPicPr>
            <a:picLocks noChangeAspect="1"/>
          </p:cNvPicPr>
          <p:nvPr/>
        </p:nvPicPr>
        <p:blipFill>
          <a:blip r:embed="rId3"/>
          <a:srcRect l="51022" t="19495" r="15114" b="26970"/>
          <a:stretch>
            <a:fillRect/>
          </a:stretch>
        </p:blipFill>
        <p:spPr bwMode="auto">
          <a:xfrm>
            <a:off x="217488" y="1617663"/>
            <a:ext cx="5029200" cy="44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/>
          <p:cNvPicPr>
            <a:picLocks noChangeAspect="1"/>
          </p:cNvPicPr>
          <p:nvPr/>
        </p:nvPicPr>
        <p:blipFill>
          <a:blip r:embed="rId4"/>
          <a:srcRect l="14204" t="28586" r="50909" b="32829"/>
          <a:stretch>
            <a:fillRect/>
          </a:stretch>
        </p:blipFill>
        <p:spPr bwMode="auto">
          <a:xfrm>
            <a:off x="5246688" y="1598613"/>
            <a:ext cx="3657600" cy="227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6" descr="C:\Users\thoennes\Desktop\24O-for-green-sheets.emf"/>
          <p:cNvPicPr>
            <a:picLocks noChangeAspect="1"/>
          </p:cNvPicPr>
          <p:nvPr/>
        </p:nvPicPr>
        <p:blipFill>
          <a:blip r:embed="rId5"/>
          <a:srcRect l="5586" t="1807" b="1721"/>
          <a:stretch>
            <a:fillRect/>
          </a:stretch>
        </p:blipFill>
        <p:spPr bwMode="auto">
          <a:xfrm>
            <a:off x="5259388" y="3887788"/>
            <a:ext cx="2743200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5" name="TextBox 8"/>
          <p:cNvSpPr txBox="1">
            <a:spLocks noChangeArrowheads="1"/>
          </p:cNvSpPr>
          <p:nvPr/>
        </p:nvSpPr>
        <p:spPr bwMode="auto">
          <a:xfrm>
            <a:off x="7940675" y="3900488"/>
            <a:ext cx="1135063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Phase Space</a:t>
            </a:r>
          </a:p>
          <a:p>
            <a:r>
              <a:rPr lang="en-US" sz="1200">
                <a:solidFill>
                  <a:srgbClr val="0000FF"/>
                </a:solidFill>
              </a:rPr>
              <a:t>Di-neutron</a:t>
            </a:r>
          </a:p>
          <a:p>
            <a:r>
              <a:rPr lang="en-US" sz="1200">
                <a:solidFill>
                  <a:schemeClr val="tx1"/>
                </a:solidFill>
              </a:rPr>
              <a:t>Sequential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(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10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Be,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9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Li*) fitting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Relative strength to excited state determined from GEANT4 simulation of CAESAR combined with background of (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7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Li,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6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He).  </a:t>
            </a:r>
          </a:p>
        </p:txBody>
      </p:sp>
      <p:pic>
        <p:nvPicPr>
          <p:cNvPr id="4403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1225" y="2081213"/>
            <a:ext cx="47815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5113338" y="2482850"/>
            <a:ext cx="13811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Experiment</a:t>
            </a:r>
          </a:p>
          <a:p>
            <a:r>
              <a:rPr lang="en-US" sz="1400">
                <a:solidFill>
                  <a:srgbClr val="0000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Simulation</a:t>
            </a:r>
          </a:p>
          <a:p>
            <a:r>
              <a:rPr lang="en-US" sz="1400">
                <a:solidFill>
                  <a:srgbClr val="50D14B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Background</a:t>
            </a:r>
          </a:p>
          <a:p>
            <a:r>
              <a:rPr lang="en-US" sz="1400">
                <a:solidFill>
                  <a:srgbClr val="FF0000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Sum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(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9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Li,</a:t>
            </a:r>
            <a:r>
              <a:rPr lang="en-US" baseline="30000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8</a:t>
            </a:r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Li*)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Relative strength to excited state determined from GEANT4 simulation of CAESAR combined with background of (</a:t>
            </a:r>
            <a:r>
              <a:rPr lang="en-US" baseline="3000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7</a:t>
            </a:r>
            <a:r>
              <a:rPr lang="en-US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Li,</a:t>
            </a:r>
            <a:r>
              <a:rPr lang="en-US" baseline="3000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6</a:t>
            </a:r>
            <a:r>
              <a:rPr lang="en-US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He).  </a:t>
            </a:r>
          </a:p>
          <a:p>
            <a:pPr marL="0" indent="0">
              <a:buFontTx/>
              <a:buNone/>
            </a:pPr>
            <a:endParaRPr lang="en-US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pic>
        <p:nvPicPr>
          <p:cNvPr id="4505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1225" y="2081213"/>
            <a:ext cx="47815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5113338" y="2482850"/>
            <a:ext cx="13811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Experiment</a:t>
            </a:r>
          </a:p>
          <a:p>
            <a:r>
              <a:rPr lang="en-US" sz="1400">
                <a:solidFill>
                  <a:srgbClr val="0000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Simulation</a:t>
            </a:r>
          </a:p>
          <a:p>
            <a:r>
              <a:rPr lang="en-US" sz="1400">
                <a:solidFill>
                  <a:srgbClr val="50D14B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Background</a:t>
            </a:r>
          </a:p>
          <a:p>
            <a:r>
              <a:rPr lang="en-US" sz="1400">
                <a:solidFill>
                  <a:srgbClr val="FF0000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Sum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457200" y="80963"/>
            <a:ext cx="8686800" cy="508000"/>
          </a:xfrm>
        </p:spPr>
        <p:txBody>
          <a:bodyPr/>
          <a:lstStyle/>
          <a:p>
            <a:r>
              <a:rPr lang="en-US" smtClean="0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t>Experimental setup</a:t>
            </a:r>
          </a:p>
        </p:txBody>
      </p:sp>
      <p:pic>
        <p:nvPicPr>
          <p:cNvPr id="46082" name="Content Placeholder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3" y="1363663"/>
            <a:ext cx="8639175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t="5312" b="15568"/>
          <a:stretch/>
        </p:blipFill>
        <p:spPr>
          <a:xfrm>
            <a:off x="6305550" y="1154724"/>
            <a:ext cx="3200400" cy="1899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5251" y="4403186"/>
            <a:ext cx="4114800" cy="2036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10801</TotalTime>
  <Pages>23</Pages>
  <Words>1303</Words>
  <Application>Microsoft Office PowerPoint</Application>
  <PresentationFormat>Custom</PresentationFormat>
  <Paragraphs>408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Helvetica</vt:lpstr>
      <vt:lpstr>ヒラギノ角ゴ Pro W3</vt:lpstr>
      <vt:lpstr>Arial</vt:lpstr>
      <vt:lpstr>ＭＳ Ｐゴシック</vt:lpstr>
      <vt:lpstr>Times New Roman</vt:lpstr>
      <vt:lpstr>10_CKG FRIB no-line h</vt:lpstr>
      <vt:lpstr>Identification of multiple neutrons (and knockout reactions) with MoNA</vt:lpstr>
      <vt:lpstr>Outline</vt:lpstr>
      <vt:lpstr>Multiple neutron emission</vt:lpstr>
      <vt:lpstr>Nuclear structure of light nuclei</vt:lpstr>
      <vt:lpstr>MoNA measurements for multiple neutrons</vt:lpstr>
      <vt:lpstr>Two neutrons from 24O</vt:lpstr>
      <vt:lpstr>Two neutrons from 24O</vt:lpstr>
      <vt:lpstr>Search for three neutrons from 15Be</vt:lpstr>
      <vt:lpstr>Search for four neutrons from 12He</vt:lpstr>
      <vt:lpstr>Previous work on knockout reactions in the p-shell at NSCL</vt:lpstr>
      <vt:lpstr>Nucleon-removal reactions</vt:lpstr>
      <vt:lpstr>Structure and reaction models</vt:lpstr>
      <vt:lpstr>Proton knockout reaction mechanism</vt:lpstr>
      <vt:lpstr>Single nucleon knockout cross sections</vt:lpstr>
      <vt:lpstr>Examples without bound excited states</vt:lpstr>
      <vt:lpstr>Inclusive cross section summary</vt:lpstr>
      <vt:lpstr>Recent experiment at NSCL</vt:lpstr>
      <vt:lpstr>Coupled Cyclotron Facility - NSCL</vt:lpstr>
      <vt:lpstr>Experimental setup</vt:lpstr>
      <vt:lpstr>Reactions</vt:lpstr>
      <vt:lpstr>Example of particle ID: (11B,10Be)</vt:lpstr>
      <vt:lpstr>Parallel momentum distributions</vt:lpstr>
      <vt:lpstr>Gamma-ray spectra</vt:lpstr>
      <vt:lpstr>Preliminary results</vt:lpstr>
      <vt:lpstr>Preliminary results</vt:lpstr>
      <vt:lpstr>Future plans</vt:lpstr>
      <vt:lpstr>Conclusions</vt:lpstr>
      <vt:lpstr>Acknowledgements</vt:lpstr>
      <vt:lpstr>PowerPoint Presentation</vt:lpstr>
      <vt:lpstr>Spectroscopy of bound and unbound states</vt:lpstr>
      <vt:lpstr>Two neutrons from 24O</vt:lpstr>
      <vt:lpstr>(10Be,9Li*) fitting</vt:lpstr>
      <vt:lpstr>(9Li,8Li*)</vt:lpstr>
      <vt:lpstr>Experimental setup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FRIB Brief</dc:title>
  <dc:creator>Thomas Glasmacher</dc:creator>
  <cp:lastModifiedBy>Anthony</cp:lastModifiedBy>
  <cp:revision>920</cp:revision>
  <cp:lastPrinted>2003-05-09T03:33:16Z</cp:lastPrinted>
  <dcterms:created xsi:type="dcterms:W3CDTF">2009-03-16T12:53:08Z</dcterms:created>
  <dcterms:modified xsi:type="dcterms:W3CDTF">2016-07-11T10:26:54Z</dcterms:modified>
</cp:coreProperties>
</file>