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1"/>
  </p:notesMasterIdLst>
  <p:handoutMasterIdLst>
    <p:handoutMasterId r:id="rId32"/>
  </p:handoutMasterIdLst>
  <p:sldIdLst>
    <p:sldId id="256" r:id="rId4"/>
    <p:sldId id="257" r:id="rId5"/>
    <p:sldId id="258" r:id="rId6"/>
    <p:sldId id="259" r:id="rId7"/>
    <p:sldId id="282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83" r:id="rId25"/>
    <p:sldId id="277" r:id="rId26"/>
    <p:sldId id="278" r:id="rId27"/>
    <p:sldId id="279" r:id="rId28"/>
    <p:sldId id="280" r:id="rId29"/>
    <p:sldId id="281" r:id="rId30"/>
  </p:sldIdLst>
  <p:sldSz cx="10080625" cy="7559675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34" d="100"/>
          <a:sy n="34" d="100"/>
        </p:scale>
        <p:origin x="1848" y="8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7820C381-F429-4EEC-8A6F-C6E0F775D05B}" type="slidenum">
              <a:t>‹#›</a:t>
            </a:fld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3393743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371599" y="764280"/>
            <a:ext cx="5028480" cy="377136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39" y="4777560"/>
            <a:ext cx="6217560" cy="452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7356A2DC-ADF4-44EB-83EA-1808926BC16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389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n-US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Liberation Sans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40093CB-C884-4C53-8E5E-1D13B3C3D9E3}" type="slidenum">
              <a:t>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1E73D82-01AC-48E8-AD6A-C471D22571C6}" type="slidenum">
              <a:t>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76A9E68D-AE88-4544-9483-3E8E30E4A143}" type="slidenum">
              <a:t>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3E90283-80CB-451F-8745-6EF658122DDD}" type="slidenum">
              <a:t>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00577A7-7329-4484-BCC2-25BC910CC2C6}" type="slidenum">
              <a:t>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EB3AD6B1-29AC-471E-86C6-D66259BE1476}" type="slidenum">
              <a:t>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FA2CE3A-2D39-4F0E-AC24-F715D3CB9E06}" type="slidenum">
              <a:t>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307F8F17-FA04-4A8C-9887-6695D6389E3D}" type="slidenum">
              <a:t>10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0FB827A-7DCE-4958-BDC9-057CB89B91FE}" type="slidenum">
              <a:t>11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7D55959-B75C-4889-8961-340D67DC01D1}" type="slidenum">
              <a:t>12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7541550B-E658-481F-B333-9CEA61433BF5}" type="slidenum">
              <a:t>13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8C19C5E-6CA1-4638-ABA6-4E38D15E85DF}" type="slidenum">
              <a:t>14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93D996FD-F4F2-4993-97EC-9DF70FA353E2}" type="slidenum">
              <a:t>15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49953DCE-7DD0-4E99-8788-AAEACD66D9CE}" type="slidenum">
              <a:t>16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1B70C1CB-554D-4678-87F3-5942314D37BC}" type="slidenum">
              <a:t>17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17B91654-2E54-475F-A227-E48C73E6F842}" type="slidenum">
              <a:t>18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91E70D4B-164F-4FCD-B215-84B423538D26}" type="slidenum">
              <a:t>19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34C804D3-5B2C-4561-A37A-B7DD6EA165D5}" type="slidenum">
              <a:t>20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B0154523-1605-4E36-864D-590F9AFFCFA6}" type="slidenum">
              <a:t>21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B0154523-1605-4E36-864D-590F9AFFCFA6}" type="slidenum">
              <a:t>22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0341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5E23CAB1-8F7A-416B-8BC8-D7E4EE8A5C1E}" type="slidenum">
              <a:t>23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EF622FFA-E4ED-4919-BE28-E62B32C60EA9}" type="slidenum">
              <a:t>24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FE4A01A-95F3-400E-BAE7-10AFCF13D9ED}" type="slidenum">
              <a:t>25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46971F1D-B742-4115-8B33-B4BE84C0B8D7}" type="slidenum">
              <a:t>26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3ED2BB92-7852-4D3E-9E1A-273C61E8A6F7}" type="slidenum">
              <a:t>27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582541F-E284-44E5-A11F-8DADD4F58E7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875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C563D7F-AC44-4DD0-B8ED-A450EA1CB7E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233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FD2ECC9-4BFE-4A03-8B3E-83BC27FDF99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534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EF380F5-506E-4A49-985C-13128C12414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275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1E07634-6C20-43BC-927A-D5035E22837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693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87488A4-9746-48A5-8690-E762EFAAD63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840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29C2DAC-8D1D-4A72-BD4F-F09CC0E7F5E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651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7FDDD8D-A641-481B-A8C8-1E0A6BBB929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072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ED9DA68-AD81-43D9-9498-5FB922B7DEE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256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0AEED3E-0559-4C4E-9D8F-BD875BD0270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241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244216F-6BD9-41E0-A49A-6EC3CE1F233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908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208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547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7290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428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653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697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1336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7273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7248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047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432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gradFill rotWithShape="1">
          <a:gsLst>
            <a:gs pos="0">
              <a:schemeClr val="accent1">
                <a:lumMod val="60000"/>
                <a:lumOff val="40000"/>
              </a:schemeClr>
            </a:gs>
            <a:gs pos="25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88036" y="787445"/>
            <a:ext cx="8655897" cy="2015913"/>
          </a:xfrm>
          <a:prstGeom prst="rect">
            <a:avLst/>
          </a:prstGeo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4409" b="1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 dirty="0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88036" y="2913619"/>
            <a:ext cx="8659257" cy="1931917"/>
          </a:xfrm>
        </p:spPr>
        <p:txBody>
          <a:bodyPr lIns="0" rIns="18288"/>
          <a:lstStyle>
            <a:lvl1pPr marL="0" marR="50397" indent="0" algn="r">
              <a:buNone/>
              <a:defRPr>
                <a:solidFill>
                  <a:schemeClr val="tx1"/>
                </a:solidFill>
              </a:defRPr>
            </a:lvl1pPr>
            <a:lvl2pPr marL="503972" indent="0" algn="ctr">
              <a:buNone/>
            </a:lvl2pPr>
            <a:lvl3pPr marL="1007943" indent="0" algn="ctr">
              <a:buNone/>
            </a:lvl3pPr>
            <a:lvl4pPr marL="1511915" indent="0" algn="ctr">
              <a:buNone/>
            </a:lvl4pPr>
            <a:lvl5pPr marL="2015886" indent="0" algn="ctr">
              <a:buNone/>
            </a:lvl5pPr>
            <a:lvl6pPr marL="2519858" indent="0" algn="ctr">
              <a:buNone/>
            </a:lvl6pPr>
            <a:lvl7pPr marL="3023829" indent="0" algn="ctr">
              <a:buNone/>
            </a:lvl7pPr>
            <a:lvl8pPr marL="3527801" indent="0" algn="ctr">
              <a:buNone/>
            </a:lvl8pPr>
            <a:lvl9pPr marL="4031772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323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/>
              <a:t>16-Oct-09</a:t>
            </a:r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750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gradFill>
          <a:gsLst>
            <a:gs pos="13000">
              <a:schemeClr val="accent1">
                <a:lumMod val="75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4031" y="1023687"/>
            <a:ext cx="9072563" cy="1271273"/>
          </a:xfrm>
          <a:prstGeom prst="rect">
            <a:avLst/>
          </a:prstGeo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323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/>
              <a:t>16-Oct-09</a:t>
            </a:r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1529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gradFill rotWithShape="1">
          <a:gsLst>
            <a:gs pos="0">
              <a:schemeClr val="accent1">
                <a:lumMod val="60000"/>
                <a:lumOff val="40000"/>
              </a:schemeClr>
            </a:gs>
            <a:gs pos="25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4676" y="1451458"/>
            <a:ext cx="8568531" cy="1501855"/>
          </a:xfrm>
          <a:prstGeom prst="rect">
            <a:avLst/>
          </a:prstGeo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4409" b="1" cap="none" baseline="0" dirty="0">
                <a:ln w="635"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84676" y="2981391"/>
            <a:ext cx="8568531" cy="1664178"/>
          </a:xfrm>
        </p:spPr>
        <p:txBody>
          <a:bodyPr lIns="45720" rIns="45720" anchor="t"/>
          <a:lstStyle>
            <a:lvl1pPr marL="0" indent="0">
              <a:buNone/>
              <a:defRPr sz="2425">
                <a:solidFill>
                  <a:schemeClr val="tx1"/>
                </a:solidFill>
              </a:defRPr>
            </a:lvl1pPr>
            <a:lvl2pPr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323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/>
              <a:t>16-Oct-09</a:t>
            </a:r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9475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Pr>
        <a:gradFill>
          <a:gsLst>
            <a:gs pos="13000">
              <a:schemeClr val="accent1">
                <a:lumMod val="75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4031" y="776127"/>
            <a:ext cx="9072563" cy="1259946"/>
          </a:xfrm>
          <a:prstGeom prst="rect">
            <a:avLst/>
          </a:prstGeo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04031" y="2116538"/>
            <a:ext cx="4452276" cy="4888590"/>
          </a:xfrm>
        </p:spPr>
        <p:txBody>
          <a:bodyPr/>
          <a:lstStyle>
            <a:lvl1pPr>
              <a:defRPr sz="286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24318" y="2116538"/>
            <a:ext cx="4452276" cy="4888590"/>
          </a:xfrm>
        </p:spPr>
        <p:txBody>
          <a:bodyPr/>
          <a:lstStyle>
            <a:lvl1pPr>
              <a:defRPr sz="286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Espace réservé de la date 9"/>
          <p:cNvSpPr>
            <a:spLocks noGrp="1"/>
          </p:cNvSpPr>
          <p:nvPr>
            <p:ph type="dt" sz="half" idx="13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323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/>
              <a:t>16-Oct-09</a:t>
            </a:r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6036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4031" y="776127"/>
            <a:ext cx="9072563" cy="1259946"/>
          </a:xfrm>
          <a:prstGeom prst="rect">
            <a:avLst/>
          </a:prstGeo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04031" y="2045068"/>
            <a:ext cx="4454027" cy="726813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205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205" b="1"/>
            </a:lvl2pPr>
            <a:lvl3pPr>
              <a:buNone/>
              <a:defRPr sz="1984" b="1"/>
            </a:lvl3pPr>
            <a:lvl4pPr>
              <a:buNone/>
              <a:defRPr sz="1764" b="1"/>
            </a:lvl4pPr>
            <a:lvl5pPr>
              <a:buNone/>
              <a:defRPr sz="1764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5120818" y="2050038"/>
            <a:ext cx="4455776" cy="721843"/>
          </a:xfrm>
        </p:spPr>
        <p:txBody>
          <a:bodyPr lIns="45720" tIns="0" rIns="45720" bIns="0" anchor="ctr">
            <a:normAutofit/>
          </a:bodyPr>
          <a:lstStyle>
            <a:lvl1pPr marL="0" indent="0">
              <a:buNone/>
              <a:defRPr sz="2205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205" b="1"/>
            </a:lvl2pPr>
            <a:lvl3pPr>
              <a:buNone/>
              <a:defRPr sz="1984" b="1"/>
            </a:lvl3pPr>
            <a:lvl4pPr>
              <a:buNone/>
              <a:defRPr sz="1764" b="1"/>
            </a:lvl4pPr>
            <a:lvl5pPr>
              <a:buNone/>
              <a:defRPr sz="1764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504031" y="2771881"/>
            <a:ext cx="4454027" cy="4239194"/>
          </a:xfrm>
        </p:spPr>
        <p:txBody>
          <a:bodyPr tIns="0"/>
          <a:lstStyle>
            <a:lvl1pPr>
              <a:defRPr sz="2425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120818" y="2771881"/>
            <a:ext cx="4455776" cy="4239194"/>
          </a:xfrm>
        </p:spPr>
        <p:txBody>
          <a:bodyPr tIns="0"/>
          <a:lstStyle>
            <a:lvl1pPr>
              <a:defRPr sz="2425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3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323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/>
              <a:t>16-Oct-09</a:t>
            </a:r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54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Pr>
        <a:gradFill>
          <a:gsLst>
            <a:gs pos="13000">
              <a:schemeClr val="accent1">
                <a:lumMod val="75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4031" y="776127"/>
            <a:ext cx="9156568" cy="1259946"/>
          </a:xfrm>
          <a:prstGeom prst="rect">
            <a:avLst/>
          </a:prstGeom>
        </p:spPr>
        <p:txBody>
          <a:bodyPr vert="horz" tIns="4572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409" b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323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/>
              <a:t>16-Oct-09</a:t>
            </a:r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095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323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/>
              <a:t>16-Oct-09</a:t>
            </a:r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2997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6047" y="566978"/>
            <a:ext cx="3024188" cy="1280945"/>
          </a:xfrm>
          <a:prstGeom prst="rect">
            <a:avLst/>
          </a:prstGeo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866" b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756047" y="1847921"/>
            <a:ext cx="3024188" cy="5039783"/>
          </a:xfrm>
        </p:spPr>
        <p:txBody>
          <a:bodyPr lIns="18288" rIns="18288"/>
          <a:lstStyle>
            <a:lvl1pPr marL="0" indent="0" algn="l">
              <a:buNone/>
              <a:defRPr sz="1543"/>
            </a:lvl1pPr>
            <a:lvl2pPr indent="0" algn="l">
              <a:buNone/>
              <a:defRPr sz="1323"/>
            </a:lvl2pPr>
            <a:lvl3pPr indent="0" algn="l">
              <a:buNone/>
              <a:defRPr sz="1102"/>
            </a:lvl3pPr>
            <a:lvl4pPr indent="0" algn="l">
              <a:buNone/>
              <a:defRPr sz="992"/>
            </a:lvl4pPr>
            <a:lvl5pPr indent="0" algn="l">
              <a:buNone/>
              <a:defRPr sz="992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941245" y="1847921"/>
            <a:ext cx="5635349" cy="5039783"/>
          </a:xfrm>
        </p:spPr>
        <p:txBody>
          <a:bodyPr tIns="0"/>
          <a:lstStyle>
            <a:lvl1pPr>
              <a:defRPr sz="3086"/>
            </a:lvl1pPr>
            <a:lvl2pPr>
              <a:defRPr sz="2866"/>
            </a:lvl2pPr>
            <a:lvl3pPr>
              <a:defRPr sz="2646"/>
            </a:lvl3pPr>
            <a:lvl4pPr>
              <a:defRPr sz="2205"/>
            </a:lvl4pPr>
            <a:lvl5pPr>
              <a:defRPr sz="1984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Espace réservé de la date 9"/>
          <p:cNvSpPr>
            <a:spLocks noGrp="1"/>
          </p:cNvSpPr>
          <p:nvPr>
            <p:ph type="dt" sz="half" idx="13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323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/>
              <a:t>16-Oct-09</a:t>
            </a:r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437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ctr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2E2B3034-F9C8-4FB5-A94E-A21FD993F6FC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en-US" sz="44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</a:defRPr>
      </a:lvl1pPr>
    </p:titleStyle>
    <p:bodyStyle>
      <a:lvl1pPr rtl="0" hangingPunct="0">
        <a:spcBef>
          <a:spcPts val="1417"/>
        </a:spcBef>
        <a:spcAft>
          <a:spcPts val="0"/>
        </a:spcAft>
        <a:tabLst/>
        <a:defRPr lang="en-US" sz="32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0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79280" cy="22687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Placeholder 2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1"/>
          </p:nvPr>
        </p:nvSpPr>
        <p:spPr>
          <a:xfrm>
            <a:off x="503999" y="1768680"/>
            <a:ext cx="9071640" cy="4384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en-US" sz="5330" b="0" i="0" u="none" strike="noStrike" kern="1200" cap="none" spc="0" baseline="0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</a:defRPr>
      </a:lvl1pPr>
    </p:titleStyle>
    <p:bodyStyle>
      <a:lvl1pPr marL="0" marR="0" indent="0" rtl="0" hangingPunct="0">
        <a:spcBef>
          <a:spcPts val="1559"/>
        </a:spcBef>
        <a:spcAft>
          <a:spcPts val="0"/>
        </a:spcAft>
        <a:tabLst/>
        <a:defRPr lang="en-US" sz="3530" b="0" i="0" u="none" strike="noStrike" kern="1200" cap="none" spc="0" baseline="0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3000">
              <a:schemeClr val="accent1">
                <a:lumMod val="75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504031" y="2362388"/>
            <a:ext cx="9072563" cy="46093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dirty="0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dirty="0" smtClean="0"/>
              <a:t>Deuxième niveau</a:t>
            </a:r>
          </a:p>
          <a:p>
            <a:pPr lvl="2" eaLnBrk="1" latinLnBrk="0" hangingPunct="1"/>
            <a:r>
              <a:rPr kumimoji="0" lang="fr-FR" dirty="0" smtClean="0"/>
              <a:t>Troisième niveau</a:t>
            </a:r>
          </a:p>
          <a:p>
            <a:pPr lvl="3" eaLnBrk="1" latinLnBrk="0" hangingPunct="1"/>
            <a:r>
              <a:rPr kumimoji="0" lang="fr-FR" dirty="0" smtClean="0"/>
              <a:t>Quatrième niveau</a:t>
            </a:r>
          </a:p>
          <a:p>
            <a:pPr lvl="4" eaLnBrk="1" latinLnBrk="0" hangingPunct="1"/>
            <a:r>
              <a:rPr kumimoji="0" lang="fr-FR" dirty="0" smtClean="0"/>
              <a:t>Cinquième niveau</a:t>
            </a:r>
            <a:endParaRPr kumimoji="0" lang="en-US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323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/>
              <a:t>16-Oct-09</a:t>
            </a:r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940182" y="7006699"/>
            <a:ext cx="3696229" cy="40248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323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736542" y="7006699"/>
            <a:ext cx="840052" cy="40248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323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pic>
        <p:nvPicPr>
          <p:cNvPr id="11" name="Image 10" descr="banner1288_290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0080625" cy="2269468"/>
          </a:xfrm>
          <a:prstGeom prst="rect">
            <a:avLst/>
          </a:prstGeom>
        </p:spPr>
      </p:pic>
      <p:sp>
        <p:nvSpPr>
          <p:cNvPr id="12" name="Espace réservé du titre 8"/>
          <p:cNvSpPr>
            <a:spLocks noGrp="1"/>
          </p:cNvSpPr>
          <p:nvPr>
            <p:ph type="title"/>
          </p:nvPr>
        </p:nvSpPr>
        <p:spPr>
          <a:xfrm>
            <a:off x="504031" y="1023687"/>
            <a:ext cx="9072563" cy="1271273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r>
              <a:rPr kumimoji="0" lang="fr-FR" dirty="0" smtClean="0"/>
              <a:t>Cliquez pour modifier le style du titre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4089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txStyles>
    <p:titleStyle>
      <a:lvl1pPr algn="l" rtl="0" eaLnBrk="1" latinLnBrk="0" hangingPunct="1">
        <a:spcBef>
          <a:spcPct val="0"/>
        </a:spcBef>
        <a:buNone/>
        <a:defRPr kumimoji="0" sz="4409" b="0" kern="120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302383" indent="-302383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866" kern="1200">
          <a:solidFill>
            <a:schemeClr val="tx1"/>
          </a:solidFill>
          <a:latin typeface="+mn-lt"/>
          <a:ea typeface="+mn-ea"/>
          <a:cs typeface="+mn-cs"/>
        </a:defRPr>
      </a:lvl1pPr>
      <a:lvl2pPr marL="705560" indent="-27214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indent="-27214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315" kern="1200">
          <a:solidFill>
            <a:schemeClr val="tx1"/>
          </a:solidFill>
          <a:latin typeface="+mn-lt"/>
          <a:ea typeface="+mn-ea"/>
          <a:cs typeface="+mn-cs"/>
        </a:defRPr>
      </a:lvl3pPr>
      <a:lvl4pPr marL="1310326" indent="-231827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205" kern="1200">
          <a:solidFill>
            <a:schemeClr val="tx1"/>
          </a:solidFill>
          <a:latin typeface="+mn-lt"/>
          <a:ea typeface="+mn-ea"/>
          <a:cs typeface="+mn-cs"/>
        </a:defRPr>
      </a:lvl4pPr>
      <a:lvl5pPr marL="1612709" indent="-231827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205" kern="1200">
          <a:solidFill>
            <a:schemeClr val="tx1"/>
          </a:solidFill>
          <a:latin typeface="+mn-lt"/>
          <a:ea typeface="+mn-ea"/>
          <a:cs typeface="+mn-cs"/>
        </a:defRPr>
      </a:lvl5pPr>
      <a:lvl6pPr marL="1915092" indent="-231827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2116681" indent="-201589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764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19063" indent="-201589" algn="l" rtl="0" eaLnBrk="1" latinLnBrk="0" hangingPunct="1">
        <a:spcBef>
          <a:spcPct val="20000"/>
        </a:spcBef>
        <a:buClr>
          <a:schemeClr val="tx2"/>
        </a:buClr>
        <a:buChar char="•"/>
        <a:defRPr kumimoji="0" sz="1764" kern="1200">
          <a:solidFill>
            <a:schemeClr val="tx1"/>
          </a:solidFill>
          <a:latin typeface="+mn-lt"/>
          <a:ea typeface="+mn-ea"/>
          <a:cs typeface="+mn-cs"/>
        </a:defRPr>
      </a:lvl8pPr>
      <a:lvl9pPr marL="2721446" indent="-201589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543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gif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127800"/>
            <a:ext cx="9071640" cy="2329560"/>
          </a:xfrm>
        </p:spPr>
        <p:txBody>
          <a:bodyPr>
            <a:spAutoFit/>
          </a:bodyPr>
          <a:lstStyle/>
          <a:p>
            <a:pPr lvl="0"/>
            <a:r>
              <a:rPr lang="en-US"/>
              <a:t>SuperSUN and PanEDM:</a:t>
            </a:r>
            <a:r>
              <a:rPr lang="en-US" sz="2500"/>
              <a:t/>
            </a:r>
            <a:br>
              <a:rPr lang="en-US" sz="2500"/>
            </a:br>
            <a:r>
              <a:rPr lang="en-US" sz="2500"/>
              <a:t/>
            </a:r>
            <a:br>
              <a:rPr lang="en-US" sz="2500"/>
            </a:br>
            <a:r>
              <a:rPr lang="en-US" sz="3800"/>
              <a:t>a new superthermal UCN source for a new nEDM measurement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503999" y="5369040"/>
            <a:ext cx="9071640" cy="2682720"/>
          </a:xfrm>
        </p:spPr>
        <p:txBody>
          <a:bodyPr anchor="ctr">
            <a:spAutoFit/>
          </a:bodyPr>
          <a:lstStyle/>
          <a:p>
            <a:pPr lvl="0" algn="ctr"/>
            <a:r>
              <a:rPr lang="en-US" dirty="0"/>
              <a:t>Skyler Degenkolb, Oliver Zimmer,</a:t>
            </a:r>
          </a:p>
          <a:p>
            <a:pPr lvl="0" algn="ctr"/>
            <a:r>
              <a:rPr lang="en-US" dirty="0"/>
              <a:t>Peter Fierlinger,</a:t>
            </a:r>
          </a:p>
          <a:p>
            <a:pPr lvl="0" algn="ctr"/>
            <a:r>
              <a:rPr lang="en-US" dirty="0"/>
              <a:t>Doug Beck,</a:t>
            </a:r>
          </a:p>
          <a:p>
            <a:pPr lvl="0" algn="ctr"/>
            <a:r>
              <a:rPr lang="en-US" dirty="0"/>
              <a:t>Tim Chupp</a:t>
            </a:r>
          </a:p>
          <a:p>
            <a:pPr lvl="0" algn="ctr"/>
            <a:endParaRPr lang="en-US" dirty="0"/>
          </a:p>
        </p:txBody>
      </p:sp>
      <p:pic>
        <p:nvPicPr>
          <p:cNvPr id="4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549919" y="7148880"/>
            <a:ext cx="2381039" cy="294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7523280" y="6385320"/>
            <a:ext cx="1437840" cy="580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17640" y="3101039"/>
            <a:ext cx="1371599" cy="1197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17640" y="4411440"/>
            <a:ext cx="1371599" cy="877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7640" y="6181920"/>
            <a:ext cx="1371599" cy="1408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3128863" y="2483500"/>
            <a:ext cx="3822192" cy="1376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9">
            <a:lum/>
            <a:alphaModFix/>
          </a:blip>
          <a:srcRect/>
          <a:stretch>
            <a:fillRect/>
          </a:stretch>
        </p:blipFill>
        <p:spPr>
          <a:xfrm>
            <a:off x="17640" y="5334840"/>
            <a:ext cx="1371599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550" y="3785966"/>
            <a:ext cx="3819525" cy="13430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5400" y="-23760"/>
            <a:ext cx="10058400" cy="75070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317120" y="7226640"/>
            <a:ext cx="2288519" cy="346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(from Oliver Zimmer)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0760" y="-16560"/>
            <a:ext cx="10058400" cy="7580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2240" y="9360"/>
            <a:ext cx="10058400" cy="7552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1" name="Straight Connector 140"/>
          <p:cNvCxnSpPr/>
          <p:nvPr/>
        </p:nvCxnSpPr>
        <p:spPr>
          <a:xfrm rot="5400000">
            <a:off x="6827907" y="4007390"/>
            <a:ext cx="1587333" cy="175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/>
          <p:cNvSpPr/>
          <p:nvPr/>
        </p:nvSpPr>
        <p:spPr>
          <a:xfrm>
            <a:off x="8592159" y="2343901"/>
            <a:ext cx="527977" cy="2879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43" name="Oval 142"/>
          <p:cNvSpPr/>
          <p:nvPr/>
        </p:nvSpPr>
        <p:spPr>
          <a:xfrm>
            <a:off x="7392213" y="2727880"/>
            <a:ext cx="503978" cy="3359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>
              <a:solidFill>
                <a:prstClr val="white"/>
              </a:solidFill>
              <a:latin typeface="Calibri" pitchFamily="34" charset="0"/>
            </a:endParaRPr>
          </a:p>
        </p:txBody>
      </p:sp>
      <p:cxnSp>
        <p:nvCxnSpPr>
          <p:cNvPr id="144" name="Straight Connector 143"/>
          <p:cNvCxnSpPr/>
          <p:nvPr/>
        </p:nvCxnSpPr>
        <p:spPr>
          <a:xfrm rot="5400000">
            <a:off x="5789592" y="3117801"/>
            <a:ext cx="992083" cy="175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Rectangle 144"/>
          <p:cNvSpPr/>
          <p:nvPr/>
        </p:nvSpPr>
        <p:spPr>
          <a:xfrm>
            <a:off x="400510" y="4655793"/>
            <a:ext cx="138892" cy="158733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>
              <a:solidFill>
                <a:prstClr val="white"/>
              </a:solidFill>
              <a:latin typeface="Calibri" pitchFamily="34" charset="0"/>
            </a:endParaRPr>
          </a:p>
        </p:txBody>
      </p:sp>
      <p:cxnSp>
        <p:nvCxnSpPr>
          <p:cNvPr id="146" name="Straight Connector 145"/>
          <p:cNvCxnSpPr/>
          <p:nvPr/>
        </p:nvCxnSpPr>
        <p:spPr>
          <a:xfrm rot="5400000">
            <a:off x="-563773" y="4223389"/>
            <a:ext cx="1587333" cy="175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29"/>
          <p:cNvSpPr txBox="1">
            <a:spLocks noChangeArrowheads="1"/>
          </p:cNvSpPr>
          <p:nvPr/>
        </p:nvSpPr>
        <p:spPr bwMode="auto">
          <a:xfrm rot="16200000">
            <a:off x="8529" y="3021032"/>
            <a:ext cx="437481" cy="26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007943"/>
            <a:r>
              <a:rPr lang="en-GB" sz="1102" dirty="0">
                <a:solidFill>
                  <a:prstClr val="black"/>
                </a:solidFill>
                <a:latin typeface="Calibri" pitchFamily="34" charset="0"/>
              </a:rPr>
              <a:t>0</a:t>
            </a:r>
          </a:p>
        </p:txBody>
      </p:sp>
      <p:cxnSp>
        <p:nvCxnSpPr>
          <p:cNvPr id="148" name="Straight Connector 147"/>
          <p:cNvCxnSpPr/>
          <p:nvPr/>
        </p:nvCxnSpPr>
        <p:spPr>
          <a:xfrm rot="5400000">
            <a:off x="-403780" y="4231388"/>
            <a:ext cx="1587333" cy="175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rapezoid 148"/>
          <p:cNvSpPr/>
          <p:nvPr/>
        </p:nvSpPr>
        <p:spPr>
          <a:xfrm rot="16200000">
            <a:off x="501451" y="4652740"/>
            <a:ext cx="238100" cy="158733"/>
          </a:xfrm>
          <a:prstGeom prst="trapezoid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50" name="TextBox 29"/>
          <p:cNvSpPr txBox="1">
            <a:spLocks noChangeArrowheads="1"/>
          </p:cNvSpPr>
          <p:nvPr/>
        </p:nvSpPr>
        <p:spPr bwMode="auto">
          <a:xfrm rot="16200000">
            <a:off x="66588" y="3106088"/>
            <a:ext cx="593352" cy="26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007943"/>
            <a:r>
              <a:rPr lang="en-GB" sz="1102" dirty="0">
                <a:solidFill>
                  <a:prstClr val="black"/>
                </a:solidFill>
                <a:latin typeface="Calibri" pitchFamily="34" charset="0"/>
              </a:rPr>
              <a:t>1600</a:t>
            </a:r>
            <a:endParaRPr lang="en-GB" sz="1102" dirty="0">
              <a:solidFill>
                <a:prstClr val="black"/>
              </a:solidFill>
              <a:latin typeface="Calibri" pitchFamily="34" charset="0"/>
            </a:endParaRPr>
          </a:p>
        </p:txBody>
      </p:sp>
      <p:cxnSp>
        <p:nvCxnSpPr>
          <p:cNvPr id="151" name="Straight Connector 150"/>
          <p:cNvCxnSpPr/>
          <p:nvPr/>
        </p:nvCxnSpPr>
        <p:spPr>
          <a:xfrm rot="5400000">
            <a:off x="-99796" y="4231392"/>
            <a:ext cx="1587333" cy="175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29"/>
          <p:cNvSpPr txBox="1">
            <a:spLocks noChangeArrowheads="1"/>
          </p:cNvSpPr>
          <p:nvPr/>
        </p:nvSpPr>
        <p:spPr bwMode="auto">
          <a:xfrm rot="16200000">
            <a:off x="304317" y="3039341"/>
            <a:ext cx="716355" cy="26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007943"/>
            <a:r>
              <a:rPr lang="en-GB" sz="1102" dirty="0">
                <a:solidFill>
                  <a:prstClr val="black"/>
                </a:solidFill>
                <a:latin typeface="Calibri" pitchFamily="34" charset="0"/>
              </a:rPr>
              <a:t>4930 (A)</a:t>
            </a:r>
            <a:endParaRPr lang="en-GB" sz="1102" dirty="0">
              <a:solidFill>
                <a:prstClr val="black"/>
              </a:solidFill>
              <a:latin typeface="Calibri" pitchFamily="34" charset="0"/>
            </a:endParaRPr>
          </a:p>
        </p:txBody>
      </p:sp>
      <p:cxnSp>
        <p:nvCxnSpPr>
          <p:cNvPr id="153" name="Straight Connector 152"/>
          <p:cNvCxnSpPr/>
          <p:nvPr/>
        </p:nvCxnSpPr>
        <p:spPr>
          <a:xfrm rot="5400000">
            <a:off x="-251787" y="4242388"/>
            <a:ext cx="1587333" cy="175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29"/>
          <p:cNvSpPr txBox="1">
            <a:spLocks noChangeArrowheads="1"/>
          </p:cNvSpPr>
          <p:nvPr/>
        </p:nvSpPr>
        <p:spPr bwMode="auto">
          <a:xfrm rot="16200000">
            <a:off x="234581" y="3106091"/>
            <a:ext cx="593352" cy="26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007943"/>
            <a:r>
              <a:rPr lang="en-GB" sz="1102" dirty="0">
                <a:solidFill>
                  <a:prstClr val="black"/>
                </a:solidFill>
                <a:latin typeface="Calibri" pitchFamily="34" charset="0"/>
              </a:rPr>
              <a:t>3155</a:t>
            </a:r>
            <a:endParaRPr lang="en-GB" sz="1102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215653" y="5719749"/>
            <a:ext cx="238100" cy="476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496510" y="5687752"/>
            <a:ext cx="293657" cy="511915"/>
          </a:xfrm>
          <a:prstGeom prst="rect">
            <a:avLst/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833356" y="5719749"/>
            <a:ext cx="158733" cy="4762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136523" y="6223729"/>
            <a:ext cx="959960" cy="550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07943"/>
            <a:r>
              <a:rPr lang="en-GB" sz="992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H51 40×120</a:t>
            </a:r>
          </a:p>
          <a:p>
            <a:pPr defTabSz="1007943"/>
            <a:r>
              <a:rPr lang="en-GB" sz="992" dirty="0">
                <a:solidFill>
                  <a:srgbClr val="FF7C80"/>
                </a:solidFill>
                <a:latin typeface="Arial" pitchFamily="34" charset="0"/>
                <a:cs typeface="Arial" pitchFamily="34" charset="0"/>
              </a:rPr>
              <a:t>H52 68×132</a:t>
            </a:r>
          </a:p>
          <a:p>
            <a:pPr defTabSz="1007943"/>
            <a:r>
              <a:rPr lang="en-GB" sz="992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H53 60×120</a:t>
            </a:r>
          </a:p>
        </p:txBody>
      </p:sp>
      <p:cxnSp>
        <p:nvCxnSpPr>
          <p:cNvPr id="159" name="Straight Arrow Connector 158"/>
          <p:cNvCxnSpPr/>
          <p:nvPr/>
        </p:nvCxnSpPr>
        <p:spPr>
          <a:xfrm rot="5400000" flipH="1" flipV="1">
            <a:off x="380515" y="5235776"/>
            <a:ext cx="503979" cy="799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/>
          <p:nvPr/>
        </p:nvCxnSpPr>
        <p:spPr>
          <a:xfrm rot="5400000">
            <a:off x="1516138" y="4231389"/>
            <a:ext cx="1587333" cy="175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29"/>
          <p:cNvSpPr txBox="1">
            <a:spLocks noChangeArrowheads="1"/>
          </p:cNvSpPr>
          <p:nvPr/>
        </p:nvSpPr>
        <p:spPr bwMode="auto">
          <a:xfrm rot="16200000">
            <a:off x="1893754" y="2966088"/>
            <a:ext cx="821851" cy="26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007943"/>
            <a:r>
              <a:rPr lang="en-GB" sz="1102" dirty="0">
                <a:solidFill>
                  <a:prstClr val="black"/>
                </a:solidFill>
                <a:latin typeface="Calibri" pitchFamily="34" charset="0"/>
              </a:rPr>
              <a:t>20998</a:t>
            </a:r>
            <a:endParaRPr lang="en-GB" sz="1102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62" name="Trapezoid 161"/>
          <p:cNvSpPr/>
          <p:nvPr/>
        </p:nvSpPr>
        <p:spPr>
          <a:xfrm rot="16200000">
            <a:off x="1448088" y="3920205"/>
            <a:ext cx="119995" cy="1607175"/>
          </a:xfrm>
          <a:prstGeom prst="trapezoid">
            <a:avLst/>
          </a:prstGeom>
          <a:solidFill>
            <a:srgbClr val="FF7C8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63" name="Rectangle 162"/>
          <p:cNvSpPr/>
          <p:nvPr/>
        </p:nvSpPr>
        <p:spPr>
          <a:xfrm>
            <a:off x="2720416" y="5751749"/>
            <a:ext cx="476200" cy="952400"/>
          </a:xfrm>
          <a:prstGeom prst="rect">
            <a:avLst/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2424426" y="6735706"/>
            <a:ext cx="1039954" cy="245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07943"/>
            <a:r>
              <a:rPr lang="en-GB" sz="992" dirty="0">
                <a:solidFill>
                  <a:srgbClr val="FF7C80"/>
                </a:solidFill>
                <a:latin typeface="Arial" pitchFamily="34" charset="0"/>
                <a:cs typeface="Arial" pitchFamily="34" charset="0"/>
              </a:rPr>
              <a:t>H52 120×240</a:t>
            </a:r>
          </a:p>
        </p:txBody>
      </p:sp>
      <p:sp>
        <p:nvSpPr>
          <p:cNvPr id="165" name="Rectangle 164"/>
          <p:cNvSpPr/>
          <p:nvPr/>
        </p:nvSpPr>
        <p:spPr>
          <a:xfrm>
            <a:off x="3640377" y="5751749"/>
            <a:ext cx="476200" cy="4762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3448381" y="6727706"/>
            <a:ext cx="1039954" cy="703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07943"/>
            <a:r>
              <a:rPr lang="en-GB" sz="992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H521 60×115</a:t>
            </a:r>
          </a:p>
          <a:p>
            <a:pPr defTabSz="1007943"/>
            <a:r>
              <a:rPr lang="en-GB" sz="992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H522 120×120</a:t>
            </a:r>
          </a:p>
          <a:p>
            <a:pPr defTabSz="1007943"/>
            <a:r>
              <a:rPr lang="en-GB" sz="992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H523 55×115</a:t>
            </a:r>
          </a:p>
          <a:p>
            <a:pPr defTabSz="1007943"/>
            <a:endParaRPr lang="en-GB" sz="992" dirty="0">
              <a:solidFill>
                <a:srgbClr val="FF7C8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7" name="Rectangle 166"/>
          <p:cNvSpPr/>
          <p:nvPr/>
        </p:nvSpPr>
        <p:spPr>
          <a:xfrm>
            <a:off x="3640377" y="6239728"/>
            <a:ext cx="218258" cy="45635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68" name="Rectangle 167"/>
          <p:cNvSpPr/>
          <p:nvPr/>
        </p:nvSpPr>
        <p:spPr>
          <a:xfrm>
            <a:off x="3880365" y="6239731"/>
            <a:ext cx="238100" cy="45635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69" name="TextBox 29"/>
          <p:cNvSpPr txBox="1">
            <a:spLocks noChangeArrowheads="1"/>
          </p:cNvSpPr>
          <p:nvPr/>
        </p:nvSpPr>
        <p:spPr bwMode="auto">
          <a:xfrm rot="16200000">
            <a:off x="5884584" y="2178746"/>
            <a:ext cx="759098" cy="26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007943"/>
            <a:r>
              <a:rPr lang="en-GB" sz="1102" dirty="0">
                <a:solidFill>
                  <a:prstClr val="black"/>
                </a:solidFill>
                <a:latin typeface="Calibri" pitchFamily="34" charset="0"/>
              </a:rPr>
              <a:t>61218 (F)</a:t>
            </a:r>
            <a:endParaRPr lang="en-GB" sz="1102" dirty="0">
              <a:solidFill>
                <a:prstClr val="black"/>
              </a:solidFill>
              <a:latin typeface="Calibri" pitchFamily="34" charset="0"/>
            </a:endParaRPr>
          </a:p>
        </p:txBody>
      </p:sp>
      <p:cxnSp>
        <p:nvCxnSpPr>
          <p:cNvPr id="170" name="Straight Arrow Connector 169"/>
          <p:cNvCxnSpPr/>
          <p:nvPr/>
        </p:nvCxnSpPr>
        <p:spPr>
          <a:xfrm rot="16200000" flipV="1">
            <a:off x="2164436" y="5091777"/>
            <a:ext cx="695969" cy="4159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/>
          <p:cNvCxnSpPr/>
          <p:nvPr/>
        </p:nvCxnSpPr>
        <p:spPr>
          <a:xfrm rot="10800000">
            <a:off x="2304431" y="4903786"/>
            <a:ext cx="1383939" cy="767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/>
          <p:cNvSpPr txBox="1"/>
          <p:nvPr/>
        </p:nvSpPr>
        <p:spPr>
          <a:xfrm rot="20287836">
            <a:off x="3364981" y="4101512"/>
            <a:ext cx="1493710" cy="245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07943"/>
            <a:r>
              <a:rPr lang="en-GB" sz="992" dirty="0">
                <a:solidFill>
                  <a:srgbClr val="00B050"/>
                </a:solidFill>
                <a:latin typeface="Calibri" pitchFamily="34" charset="0"/>
              </a:rPr>
              <a:t>H523 R=800m </a:t>
            </a:r>
            <a:r>
              <a:rPr lang="en-GB" sz="992" i="1" dirty="0">
                <a:solidFill>
                  <a:srgbClr val="00B050"/>
                </a:solidFill>
                <a:latin typeface="Calibri" pitchFamily="34" charset="0"/>
              </a:rPr>
              <a:t>m</a:t>
            </a:r>
            <a:r>
              <a:rPr lang="en-GB" sz="992" dirty="0">
                <a:solidFill>
                  <a:srgbClr val="00B050"/>
                </a:solidFill>
                <a:latin typeface="Calibri" pitchFamily="34" charset="0"/>
              </a:rPr>
              <a:t>=1.2</a:t>
            </a:r>
            <a:endParaRPr lang="en-GB" sz="992" dirty="0">
              <a:solidFill>
                <a:srgbClr val="FF7C80"/>
              </a:solidFill>
              <a:latin typeface="Calibri" pitchFamily="34" charset="0"/>
            </a:endParaRPr>
          </a:p>
        </p:txBody>
      </p:sp>
      <p:cxnSp>
        <p:nvCxnSpPr>
          <p:cNvPr id="173" name="Straight Connector 172"/>
          <p:cNvCxnSpPr/>
          <p:nvPr/>
        </p:nvCxnSpPr>
        <p:spPr>
          <a:xfrm rot="5400000">
            <a:off x="6463764" y="4203535"/>
            <a:ext cx="1547650" cy="175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Block Arc 173"/>
          <p:cNvSpPr/>
          <p:nvPr/>
        </p:nvSpPr>
        <p:spPr>
          <a:xfrm flipV="1">
            <a:off x="-7604692" y="-15055356"/>
            <a:ext cx="19841667" cy="19841667"/>
          </a:xfrm>
          <a:prstGeom prst="blockArc">
            <a:avLst>
              <a:gd name="adj1" fmla="val 16199551"/>
              <a:gd name="adj2" fmla="val 17993850"/>
              <a:gd name="adj3" fmla="val 315"/>
            </a:avLst>
          </a:prstGeom>
          <a:solidFill>
            <a:srgbClr val="7030A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75" name="Block Arc 174"/>
          <p:cNvSpPr/>
          <p:nvPr/>
        </p:nvSpPr>
        <p:spPr>
          <a:xfrm flipV="1">
            <a:off x="-2847347" y="-5575764"/>
            <a:ext cx="10317667" cy="10317667"/>
          </a:xfrm>
          <a:prstGeom prst="blockArc">
            <a:avLst>
              <a:gd name="adj1" fmla="val 16199551"/>
              <a:gd name="adj2" fmla="val 19259889"/>
              <a:gd name="adj3" fmla="val 601"/>
            </a:avLst>
          </a:prstGeom>
          <a:solidFill>
            <a:srgbClr val="00B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>
              <a:solidFill>
                <a:prstClr val="black"/>
              </a:solidFill>
              <a:latin typeface="Calibri" pitchFamily="34" charset="0"/>
            </a:endParaRPr>
          </a:p>
        </p:txBody>
      </p:sp>
      <p:cxnSp>
        <p:nvCxnSpPr>
          <p:cNvPr id="176" name="Straight Connector 175"/>
          <p:cNvCxnSpPr/>
          <p:nvPr/>
        </p:nvCxnSpPr>
        <p:spPr>
          <a:xfrm rot="5400000">
            <a:off x="5487551" y="4667777"/>
            <a:ext cx="476200" cy="175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TextBox 29"/>
          <p:cNvSpPr txBox="1">
            <a:spLocks noChangeArrowheads="1"/>
          </p:cNvSpPr>
          <p:nvPr/>
        </p:nvSpPr>
        <p:spPr bwMode="auto">
          <a:xfrm rot="16200000">
            <a:off x="5426350" y="4981509"/>
            <a:ext cx="593352" cy="26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007943"/>
            <a:r>
              <a:rPr lang="en-GB" sz="1102" dirty="0">
                <a:solidFill>
                  <a:prstClr val="black"/>
                </a:solidFill>
                <a:latin typeface="Calibri" pitchFamily="34" charset="0"/>
              </a:rPr>
              <a:t>55403</a:t>
            </a:r>
            <a:endParaRPr lang="en-GB" sz="1102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78" name="Rectangle 177"/>
          <p:cNvSpPr/>
          <p:nvPr/>
        </p:nvSpPr>
        <p:spPr>
          <a:xfrm rot="21120000">
            <a:off x="5722286" y="4190740"/>
            <a:ext cx="3611183" cy="119050"/>
          </a:xfrm>
          <a:prstGeom prst="rect">
            <a:avLst/>
          </a:prstGeom>
          <a:solidFill>
            <a:srgbClr val="FFC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79" name="Block Arc 178"/>
          <p:cNvSpPr/>
          <p:nvPr/>
        </p:nvSpPr>
        <p:spPr>
          <a:xfrm flipV="1">
            <a:off x="-23481685" y="-46803412"/>
            <a:ext cx="51588333" cy="51588333"/>
          </a:xfrm>
          <a:prstGeom prst="blockArc">
            <a:avLst>
              <a:gd name="adj1" fmla="val 16199551"/>
              <a:gd name="adj2" fmla="val 16658256"/>
              <a:gd name="adj3" fmla="val 232"/>
            </a:avLst>
          </a:prstGeom>
          <a:solidFill>
            <a:srgbClr val="FFC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 dirty="0">
              <a:solidFill>
                <a:prstClr val="black"/>
              </a:solidFill>
              <a:latin typeface="Calibri" pitchFamily="34" charset="0"/>
            </a:endParaRPr>
          </a:p>
        </p:txBody>
      </p:sp>
      <p:cxnSp>
        <p:nvCxnSpPr>
          <p:cNvPr id="180" name="Straight Connector 179"/>
          <p:cNvCxnSpPr/>
          <p:nvPr/>
        </p:nvCxnSpPr>
        <p:spPr>
          <a:xfrm rot="5400000">
            <a:off x="9022074" y="4453105"/>
            <a:ext cx="1150817" cy="175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TextBox 29"/>
          <p:cNvSpPr txBox="1">
            <a:spLocks noChangeArrowheads="1"/>
          </p:cNvSpPr>
          <p:nvPr/>
        </p:nvSpPr>
        <p:spPr bwMode="auto">
          <a:xfrm rot="16200000">
            <a:off x="9306189" y="5077505"/>
            <a:ext cx="593352" cy="26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007943"/>
            <a:r>
              <a:rPr lang="en-GB" sz="1102" dirty="0">
                <a:solidFill>
                  <a:prstClr val="black"/>
                </a:solidFill>
                <a:latin typeface="Calibri" pitchFamily="34" charset="0"/>
              </a:rPr>
              <a:t>94405</a:t>
            </a:r>
            <a:endParaRPr lang="en-GB" sz="1102" dirty="0">
              <a:solidFill>
                <a:prstClr val="black"/>
              </a:solidFill>
              <a:latin typeface="Calibri" pitchFamily="34" charset="0"/>
            </a:endParaRPr>
          </a:p>
        </p:txBody>
      </p:sp>
      <p:cxnSp>
        <p:nvCxnSpPr>
          <p:cNvPr id="182" name="Straight Connector 181"/>
          <p:cNvCxnSpPr/>
          <p:nvPr/>
        </p:nvCxnSpPr>
        <p:spPr>
          <a:xfrm rot="5400000">
            <a:off x="8793611" y="4497590"/>
            <a:ext cx="1031767" cy="175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Box 29"/>
          <p:cNvSpPr txBox="1">
            <a:spLocks noChangeArrowheads="1"/>
          </p:cNvSpPr>
          <p:nvPr/>
        </p:nvSpPr>
        <p:spPr bwMode="auto">
          <a:xfrm rot="16200000">
            <a:off x="9026196" y="5077506"/>
            <a:ext cx="593352" cy="26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007943"/>
            <a:r>
              <a:rPr lang="en-GB" sz="1102">
                <a:solidFill>
                  <a:prstClr val="black"/>
                </a:solidFill>
                <a:latin typeface="Calibri" pitchFamily="34" charset="0"/>
              </a:rPr>
              <a:t>91655</a:t>
            </a:r>
            <a:endParaRPr lang="en-GB" sz="1102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84" name="TextBox 183"/>
          <p:cNvSpPr txBox="1"/>
          <p:nvPr/>
        </p:nvSpPr>
        <p:spPr>
          <a:xfrm rot="20322157">
            <a:off x="5115891" y="3842504"/>
            <a:ext cx="1403609" cy="245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07943"/>
            <a:r>
              <a:rPr lang="en-GB" sz="992" dirty="0">
                <a:solidFill>
                  <a:srgbClr val="7030A0"/>
                </a:solidFill>
                <a:latin typeface="Calibri" pitchFamily="34" charset="0"/>
              </a:rPr>
              <a:t>H521 R=1500m </a:t>
            </a:r>
            <a:r>
              <a:rPr lang="en-GB" sz="992" i="1" dirty="0">
                <a:solidFill>
                  <a:srgbClr val="7030A0"/>
                </a:solidFill>
                <a:latin typeface="Calibri" pitchFamily="34" charset="0"/>
              </a:rPr>
              <a:t>m</a:t>
            </a:r>
            <a:r>
              <a:rPr lang="en-GB" sz="992" dirty="0">
                <a:solidFill>
                  <a:srgbClr val="7030A0"/>
                </a:solidFill>
                <a:latin typeface="Calibri" pitchFamily="34" charset="0"/>
              </a:rPr>
              <a:t>=2</a:t>
            </a:r>
          </a:p>
        </p:txBody>
      </p:sp>
      <p:sp>
        <p:nvSpPr>
          <p:cNvPr id="185" name="TextBox 184"/>
          <p:cNvSpPr txBox="1"/>
          <p:nvPr/>
        </p:nvSpPr>
        <p:spPr>
          <a:xfrm rot="21369151">
            <a:off x="3603455" y="4696300"/>
            <a:ext cx="1407237" cy="245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07943"/>
            <a:r>
              <a:rPr lang="en-GB" sz="992" dirty="0">
                <a:solidFill>
                  <a:srgbClr val="FFC000"/>
                </a:solidFill>
                <a:latin typeface="Calibri" pitchFamily="34" charset="0"/>
              </a:rPr>
              <a:t>H522 R=4000m </a:t>
            </a:r>
            <a:r>
              <a:rPr lang="en-GB" sz="992" i="1" dirty="0">
                <a:solidFill>
                  <a:srgbClr val="FFC000"/>
                </a:solidFill>
                <a:latin typeface="Calibri" pitchFamily="34" charset="0"/>
              </a:rPr>
              <a:t>m</a:t>
            </a:r>
            <a:r>
              <a:rPr lang="en-GB" sz="992" dirty="0">
                <a:solidFill>
                  <a:srgbClr val="FFC000"/>
                </a:solidFill>
                <a:latin typeface="Calibri" pitchFamily="34" charset="0"/>
              </a:rPr>
              <a:t>=2</a:t>
            </a:r>
          </a:p>
        </p:txBody>
      </p:sp>
      <p:sp>
        <p:nvSpPr>
          <p:cNvPr id="186" name="Rectangle 185"/>
          <p:cNvSpPr/>
          <p:nvPr/>
        </p:nvSpPr>
        <p:spPr>
          <a:xfrm rot="17950172">
            <a:off x="6259478" y="2645990"/>
            <a:ext cx="238100" cy="79367"/>
          </a:xfrm>
          <a:prstGeom prst="rect">
            <a:avLst/>
          </a:prstGeom>
          <a:solidFill>
            <a:srgbClr val="00B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>
              <a:solidFill>
                <a:prstClr val="white"/>
              </a:solidFill>
              <a:latin typeface="Calibri" pitchFamily="34" charset="0"/>
            </a:endParaRPr>
          </a:p>
        </p:txBody>
      </p:sp>
      <p:cxnSp>
        <p:nvCxnSpPr>
          <p:cNvPr id="188" name="Straight Arrow Connector 187"/>
          <p:cNvCxnSpPr/>
          <p:nvPr/>
        </p:nvCxnSpPr>
        <p:spPr>
          <a:xfrm rot="10800000" flipV="1">
            <a:off x="6514249" y="2295901"/>
            <a:ext cx="421982" cy="3222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Rectangle 188"/>
          <p:cNvSpPr/>
          <p:nvPr/>
        </p:nvSpPr>
        <p:spPr>
          <a:xfrm rot="19800000">
            <a:off x="7218324" y="3301729"/>
            <a:ext cx="436517" cy="59525"/>
          </a:xfrm>
          <a:prstGeom prst="rect">
            <a:avLst/>
          </a:prstGeom>
          <a:solidFill>
            <a:srgbClr val="7030A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90" name="TextBox 65"/>
          <p:cNvSpPr txBox="1">
            <a:spLocks noChangeArrowheads="1"/>
          </p:cNvSpPr>
          <p:nvPr/>
        </p:nvSpPr>
        <p:spPr bwMode="auto">
          <a:xfrm>
            <a:off x="7392203" y="2731616"/>
            <a:ext cx="487991" cy="295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007943"/>
            <a:r>
              <a:rPr lang="en-GB" sz="1323" b="1" dirty="0">
                <a:solidFill>
                  <a:prstClr val="white"/>
                </a:solidFill>
                <a:latin typeface="Calibri" pitchFamily="34" charset="0"/>
              </a:rPr>
              <a:t>D16</a:t>
            </a:r>
            <a:endParaRPr lang="en-GB" sz="1323" b="1" dirty="0">
              <a:solidFill>
                <a:prstClr val="white"/>
              </a:solidFill>
              <a:latin typeface="Calibri" pitchFamily="34" charset="0"/>
            </a:endParaRPr>
          </a:p>
        </p:txBody>
      </p:sp>
      <p:cxnSp>
        <p:nvCxnSpPr>
          <p:cNvPr id="191" name="Straight Connector 190"/>
          <p:cNvCxnSpPr/>
          <p:nvPr/>
        </p:nvCxnSpPr>
        <p:spPr>
          <a:xfrm rot="5400000">
            <a:off x="7464701" y="3751330"/>
            <a:ext cx="21429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TextBox 65"/>
          <p:cNvSpPr txBox="1">
            <a:spLocks noChangeArrowheads="1"/>
          </p:cNvSpPr>
          <p:nvPr/>
        </p:nvSpPr>
        <p:spPr bwMode="auto">
          <a:xfrm>
            <a:off x="8568147" y="2267646"/>
            <a:ext cx="623986" cy="431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007943"/>
            <a:r>
              <a:rPr lang="en-GB" sz="1102" b="1" dirty="0">
                <a:solidFill>
                  <a:prstClr val="white"/>
                </a:solidFill>
                <a:latin typeface="Calibri" pitchFamily="34" charset="0"/>
              </a:rPr>
              <a:t>Super-Adam</a:t>
            </a:r>
            <a:endParaRPr lang="en-GB" sz="1102" b="1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93" name="Rectangle 192"/>
          <p:cNvSpPr/>
          <p:nvPr/>
        </p:nvSpPr>
        <p:spPr>
          <a:xfrm rot="19800000">
            <a:off x="7613082" y="2906848"/>
            <a:ext cx="992083" cy="59525"/>
          </a:xfrm>
          <a:prstGeom prst="rect">
            <a:avLst/>
          </a:prstGeom>
          <a:solidFill>
            <a:srgbClr val="7030A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94" name="TextBox 193"/>
          <p:cNvSpPr txBox="1"/>
          <p:nvPr/>
        </p:nvSpPr>
        <p:spPr>
          <a:xfrm rot="19784072">
            <a:off x="7158865" y="3314170"/>
            <a:ext cx="656868" cy="397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07943"/>
            <a:r>
              <a:rPr lang="en-GB" sz="992" dirty="0">
                <a:solidFill>
                  <a:srgbClr val="7030A0"/>
                </a:solidFill>
                <a:latin typeface="Calibri" pitchFamily="34" charset="0"/>
              </a:rPr>
              <a:t>straight</a:t>
            </a:r>
          </a:p>
          <a:p>
            <a:pPr defTabSz="1007943"/>
            <a:r>
              <a:rPr lang="en-GB" sz="992" i="1" dirty="0">
                <a:solidFill>
                  <a:srgbClr val="7030A0"/>
                </a:solidFill>
                <a:latin typeface="Calibri" pitchFamily="34" charset="0"/>
              </a:rPr>
              <a:t>m</a:t>
            </a:r>
            <a:r>
              <a:rPr lang="en-GB" sz="992" dirty="0">
                <a:solidFill>
                  <a:srgbClr val="7030A0"/>
                </a:solidFill>
                <a:latin typeface="Calibri" pitchFamily="34" charset="0"/>
              </a:rPr>
              <a:t>=2</a:t>
            </a:r>
          </a:p>
        </p:txBody>
      </p:sp>
      <p:sp>
        <p:nvSpPr>
          <p:cNvPr id="195" name="TextBox 194"/>
          <p:cNvSpPr txBox="1"/>
          <p:nvPr/>
        </p:nvSpPr>
        <p:spPr>
          <a:xfrm rot="21120000">
            <a:off x="7671010" y="4181790"/>
            <a:ext cx="1083756" cy="245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07943"/>
            <a:r>
              <a:rPr lang="en-GB" sz="992" dirty="0">
                <a:solidFill>
                  <a:srgbClr val="FFC000"/>
                </a:solidFill>
                <a:latin typeface="Calibri" pitchFamily="34" charset="0"/>
              </a:rPr>
              <a:t>straight  </a:t>
            </a:r>
            <a:r>
              <a:rPr lang="en-GB" sz="992" i="1" dirty="0">
                <a:solidFill>
                  <a:srgbClr val="FFC000"/>
                </a:solidFill>
                <a:latin typeface="Calibri" pitchFamily="34" charset="0"/>
              </a:rPr>
              <a:t>m</a:t>
            </a:r>
            <a:r>
              <a:rPr lang="en-GB" sz="992" dirty="0">
                <a:solidFill>
                  <a:srgbClr val="FFC000"/>
                </a:solidFill>
                <a:latin typeface="Calibri" pitchFamily="34" charset="0"/>
              </a:rPr>
              <a:t>=2</a:t>
            </a:r>
          </a:p>
        </p:txBody>
      </p:sp>
      <p:sp>
        <p:nvSpPr>
          <p:cNvPr id="196" name="Rectangle 195"/>
          <p:cNvSpPr/>
          <p:nvPr/>
        </p:nvSpPr>
        <p:spPr>
          <a:xfrm>
            <a:off x="4128357" y="2711877"/>
            <a:ext cx="238100" cy="4762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3768370" y="3207857"/>
            <a:ext cx="1039954" cy="245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07943"/>
            <a:r>
              <a:rPr lang="en-GB" sz="992" dirty="0">
                <a:solidFill>
                  <a:srgbClr val="00B050"/>
                </a:solidFill>
                <a:latin typeface="Calibri" pitchFamily="34" charset="0"/>
              </a:rPr>
              <a:t>H523 60×120</a:t>
            </a:r>
            <a:endParaRPr lang="en-GB" sz="992" dirty="0">
              <a:solidFill>
                <a:srgbClr val="FF7C80"/>
              </a:solidFill>
              <a:latin typeface="Calibri" pitchFamily="34" charset="0"/>
            </a:endParaRPr>
          </a:p>
        </p:txBody>
      </p:sp>
      <p:cxnSp>
        <p:nvCxnSpPr>
          <p:cNvPr id="198" name="Straight Arrow Connector 197"/>
          <p:cNvCxnSpPr/>
          <p:nvPr/>
        </p:nvCxnSpPr>
        <p:spPr>
          <a:xfrm rot="10800000" flipV="1">
            <a:off x="3392382" y="3423849"/>
            <a:ext cx="623974" cy="5519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/>
          <p:cNvCxnSpPr/>
          <p:nvPr/>
        </p:nvCxnSpPr>
        <p:spPr>
          <a:xfrm>
            <a:off x="230771" y="4726542"/>
            <a:ext cx="9722417" cy="0"/>
          </a:xfrm>
          <a:prstGeom prst="line">
            <a:avLst/>
          </a:prstGeom>
          <a:ln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TextBox 65"/>
          <p:cNvSpPr txBox="1">
            <a:spLocks noChangeArrowheads="1"/>
          </p:cNvSpPr>
          <p:nvPr/>
        </p:nvSpPr>
        <p:spPr bwMode="auto">
          <a:xfrm>
            <a:off x="9320110" y="3507600"/>
            <a:ext cx="615986" cy="431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007943"/>
            <a:r>
              <a:rPr lang="en-GB" sz="1102" dirty="0">
                <a:solidFill>
                  <a:prstClr val="black"/>
                </a:solidFill>
                <a:latin typeface="Calibri" pitchFamily="34" charset="0"/>
              </a:rPr>
              <a:t>Wasp sample</a:t>
            </a:r>
            <a:endParaRPr lang="en-GB" sz="1102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01" name="TextBox 200"/>
          <p:cNvSpPr txBox="1"/>
          <p:nvPr/>
        </p:nvSpPr>
        <p:spPr>
          <a:xfrm rot="60000">
            <a:off x="1040481" y="4724507"/>
            <a:ext cx="1039954" cy="245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07943"/>
            <a:r>
              <a:rPr lang="en-GB" sz="992" dirty="0">
                <a:solidFill>
                  <a:srgbClr val="FF7C80"/>
                </a:solidFill>
                <a:latin typeface="Calibri" pitchFamily="34" charset="0"/>
              </a:rPr>
              <a:t>H52 R=4000m</a:t>
            </a:r>
          </a:p>
        </p:txBody>
      </p:sp>
      <p:sp>
        <p:nvSpPr>
          <p:cNvPr id="202" name="TextBox 13"/>
          <p:cNvSpPr txBox="1">
            <a:spLocks noChangeArrowheads="1"/>
          </p:cNvSpPr>
          <p:nvPr/>
        </p:nvSpPr>
        <p:spPr bwMode="auto">
          <a:xfrm>
            <a:off x="1279973" y="2589885"/>
            <a:ext cx="794466" cy="70301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Gap A:</a:t>
            </a:r>
          </a:p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12 vacuum</a:t>
            </a:r>
          </a:p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0.8 Al</a:t>
            </a:r>
          </a:p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12 vacuum</a:t>
            </a:r>
            <a:endParaRPr lang="en-GB" sz="992" dirty="0">
              <a:solidFill>
                <a:prstClr val="black"/>
              </a:solidFill>
              <a:latin typeface="Calibri" pitchFamily="34" charset="0"/>
            </a:endParaRPr>
          </a:p>
        </p:txBody>
      </p:sp>
      <p:cxnSp>
        <p:nvCxnSpPr>
          <p:cNvPr id="203" name="Straight Connector 202"/>
          <p:cNvCxnSpPr/>
          <p:nvPr/>
        </p:nvCxnSpPr>
        <p:spPr>
          <a:xfrm rot="5400000">
            <a:off x="5462" y="4242371"/>
            <a:ext cx="1587333" cy="175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9"/>
          <p:cNvSpPr txBox="1">
            <a:spLocks noChangeArrowheads="1"/>
          </p:cNvSpPr>
          <p:nvPr/>
        </p:nvSpPr>
        <p:spPr bwMode="auto">
          <a:xfrm rot="16200000">
            <a:off x="438067" y="3036717"/>
            <a:ext cx="700609" cy="26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007943"/>
            <a:r>
              <a:rPr lang="en-GB" sz="1102" dirty="0">
                <a:solidFill>
                  <a:prstClr val="black"/>
                </a:solidFill>
                <a:latin typeface="Calibri" pitchFamily="34" charset="0"/>
              </a:rPr>
              <a:t>5803 (B)</a:t>
            </a:r>
            <a:endParaRPr lang="en-GB" sz="1102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05" name="TextBox 29"/>
          <p:cNvSpPr txBox="1">
            <a:spLocks noChangeArrowheads="1"/>
          </p:cNvSpPr>
          <p:nvPr/>
        </p:nvSpPr>
        <p:spPr bwMode="auto">
          <a:xfrm rot="16200000">
            <a:off x="574563" y="3036717"/>
            <a:ext cx="700609" cy="26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007943"/>
            <a:r>
              <a:rPr lang="en-GB" sz="1102" dirty="0">
                <a:solidFill>
                  <a:prstClr val="black"/>
                </a:solidFill>
                <a:latin typeface="Calibri" pitchFamily="34" charset="0"/>
              </a:rPr>
              <a:t>7286 (C)</a:t>
            </a:r>
            <a:endParaRPr lang="en-GB" sz="1102" dirty="0">
              <a:solidFill>
                <a:prstClr val="black"/>
              </a:solidFill>
              <a:latin typeface="Calibri" pitchFamily="34" charset="0"/>
            </a:endParaRPr>
          </a:p>
        </p:txBody>
      </p:sp>
      <p:cxnSp>
        <p:nvCxnSpPr>
          <p:cNvPr id="206" name="Straight Connector 205"/>
          <p:cNvCxnSpPr/>
          <p:nvPr/>
        </p:nvCxnSpPr>
        <p:spPr>
          <a:xfrm rot="5400000">
            <a:off x="152456" y="4237122"/>
            <a:ext cx="1587333" cy="175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/>
          <p:cNvCxnSpPr/>
          <p:nvPr/>
        </p:nvCxnSpPr>
        <p:spPr>
          <a:xfrm rot="5400000">
            <a:off x="225943" y="4252855"/>
            <a:ext cx="1587333" cy="175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TextBox 29"/>
          <p:cNvSpPr txBox="1">
            <a:spLocks noChangeArrowheads="1"/>
          </p:cNvSpPr>
          <p:nvPr/>
        </p:nvSpPr>
        <p:spPr bwMode="auto">
          <a:xfrm rot="16200000">
            <a:off x="711062" y="3041971"/>
            <a:ext cx="700609" cy="26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007943"/>
            <a:r>
              <a:rPr lang="en-GB" sz="1102" dirty="0">
                <a:solidFill>
                  <a:prstClr val="black"/>
                </a:solidFill>
                <a:latin typeface="Calibri" pitchFamily="34" charset="0"/>
              </a:rPr>
              <a:t>8020 (D)</a:t>
            </a:r>
            <a:endParaRPr lang="en-GB" sz="1102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09" name="TextBox 13"/>
          <p:cNvSpPr txBox="1">
            <a:spLocks noChangeArrowheads="1"/>
          </p:cNvSpPr>
          <p:nvPr/>
        </p:nvSpPr>
        <p:spPr bwMode="auto">
          <a:xfrm>
            <a:off x="1279971" y="3324859"/>
            <a:ext cx="794466" cy="39767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Gap B:</a:t>
            </a:r>
          </a:p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12 vacuum</a:t>
            </a:r>
          </a:p>
        </p:txBody>
      </p:sp>
      <p:sp>
        <p:nvSpPr>
          <p:cNvPr id="210" name="TextBox 13"/>
          <p:cNvSpPr txBox="1">
            <a:spLocks noChangeArrowheads="1"/>
          </p:cNvSpPr>
          <p:nvPr/>
        </p:nvSpPr>
        <p:spPr bwMode="auto">
          <a:xfrm>
            <a:off x="1279972" y="3744841"/>
            <a:ext cx="794466" cy="39767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Gap C:</a:t>
            </a:r>
          </a:p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10 vacuum</a:t>
            </a:r>
          </a:p>
        </p:txBody>
      </p:sp>
      <p:sp>
        <p:nvSpPr>
          <p:cNvPr id="211" name="TextBox 13"/>
          <p:cNvSpPr txBox="1">
            <a:spLocks noChangeArrowheads="1"/>
          </p:cNvSpPr>
          <p:nvPr/>
        </p:nvSpPr>
        <p:spPr bwMode="auto">
          <a:xfrm>
            <a:off x="1274722" y="4164823"/>
            <a:ext cx="794466" cy="39767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Gap D:</a:t>
            </a:r>
          </a:p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75 vacuum</a:t>
            </a:r>
          </a:p>
        </p:txBody>
      </p:sp>
      <p:cxnSp>
        <p:nvCxnSpPr>
          <p:cNvPr id="212" name="Straight Connector 211"/>
          <p:cNvCxnSpPr/>
          <p:nvPr/>
        </p:nvCxnSpPr>
        <p:spPr>
          <a:xfrm rot="5400000">
            <a:off x="2560842" y="4199888"/>
            <a:ext cx="1587333" cy="175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" name="TextBox 13"/>
          <p:cNvSpPr txBox="1">
            <a:spLocks noChangeArrowheads="1"/>
          </p:cNvSpPr>
          <p:nvPr/>
        </p:nvSpPr>
        <p:spPr bwMode="auto">
          <a:xfrm>
            <a:off x="2445419" y="2574134"/>
            <a:ext cx="794466" cy="100835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Gap E:</a:t>
            </a:r>
          </a:p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85 vacuum</a:t>
            </a:r>
          </a:p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2 Al</a:t>
            </a:r>
          </a:p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25 air</a:t>
            </a:r>
          </a:p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1 Al</a:t>
            </a:r>
          </a:p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5 vacuum</a:t>
            </a:r>
          </a:p>
        </p:txBody>
      </p:sp>
      <p:sp>
        <p:nvSpPr>
          <p:cNvPr id="214" name="TextBox 29"/>
          <p:cNvSpPr txBox="1">
            <a:spLocks noChangeArrowheads="1"/>
          </p:cNvSpPr>
          <p:nvPr/>
        </p:nvSpPr>
        <p:spPr bwMode="auto">
          <a:xfrm rot="16200000">
            <a:off x="2948965" y="2950339"/>
            <a:ext cx="821851" cy="26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007943"/>
            <a:r>
              <a:rPr lang="en-GB" sz="1102" dirty="0">
                <a:solidFill>
                  <a:prstClr val="black"/>
                </a:solidFill>
                <a:latin typeface="Calibri" pitchFamily="34" charset="0"/>
              </a:rPr>
              <a:t>31605 (E)</a:t>
            </a:r>
            <a:endParaRPr lang="en-GB" sz="1102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15" name="TextBox 13"/>
          <p:cNvSpPr txBox="1">
            <a:spLocks noChangeArrowheads="1"/>
          </p:cNvSpPr>
          <p:nvPr/>
        </p:nvSpPr>
        <p:spPr bwMode="auto">
          <a:xfrm>
            <a:off x="2445423" y="3608341"/>
            <a:ext cx="794466" cy="85568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Gap F:</a:t>
            </a:r>
          </a:p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1 Al</a:t>
            </a:r>
          </a:p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250 air</a:t>
            </a:r>
          </a:p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1 Al</a:t>
            </a:r>
          </a:p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5 vacuum</a:t>
            </a:r>
            <a:endParaRPr lang="en-GB" sz="992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16" name="TextBox 13"/>
          <p:cNvSpPr txBox="1">
            <a:spLocks noChangeArrowheads="1"/>
          </p:cNvSpPr>
          <p:nvPr/>
        </p:nvSpPr>
        <p:spPr bwMode="auto">
          <a:xfrm>
            <a:off x="4669324" y="4926034"/>
            <a:ext cx="794466" cy="100835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Gap G:</a:t>
            </a:r>
          </a:p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1 Al</a:t>
            </a:r>
          </a:p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250 air</a:t>
            </a:r>
          </a:p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2 graphite</a:t>
            </a:r>
          </a:p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250 air</a:t>
            </a:r>
          </a:p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1 Al</a:t>
            </a:r>
          </a:p>
        </p:txBody>
      </p:sp>
      <p:sp>
        <p:nvSpPr>
          <p:cNvPr id="217" name="TextBox 13"/>
          <p:cNvSpPr txBox="1">
            <a:spLocks noChangeArrowheads="1"/>
          </p:cNvSpPr>
          <p:nvPr/>
        </p:nvSpPr>
        <p:spPr bwMode="auto">
          <a:xfrm>
            <a:off x="4669324" y="5981988"/>
            <a:ext cx="794466" cy="55034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Gap H:</a:t>
            </a:r>
          </a:p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1 Al</a:t>
            </a:r>
          </a:p>
          <a:p>
            <a:pPr defTabSz="1007943"/>
            <a:r>
              <a:rPr lang="en-GB" sz="992" dirty="0">
                <a:solidFill>
                  <a:prstClr val="black"/>
                </a:solidFill>
                <a:latin typeface="Calibri" pitchFamily="34" charset="0"/>
              </a:rPr>
              <a:t>250 air</a:t>
            </a:r>
          </a:p>
        </p:txBody>
      </p:sp>
      <p:sp>
        <p:nvSpPr>
          <p:cNvPr id="218" name="TextBox 49"/>
          <p:cNvSpPr txBox="1">
            <a:spLocks noChangeArrowheads="1"/>
          </p:cNvSpPr>
          <p:nvPr/>
        </p:nvSpPr>
        <p:spPr bwMode="auto">
          <a:xfrm>
            <a:off x="9512119" y="4495800"/>
            <a:ext cx="655972" cy="26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007943"/>
            <a:r>
              <a:rPr lang="en-GB" sz="1102" dirty="0">
                <a:solidFill>
                  <a:srgbClr val="FF0000"/>
                </a:solidFill>
                <a:latin typeface="Calibri" pitchFamily="34" charset="0"/>
              </a:rPr>
              <a:t>H5/H52</a:t>
            </a:r>
            <a:endParaRPr lang="en-GB" sz="1102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19" name="Rectangle 218"/>
          <p:cNvSpPr/>
          <p:nvPr/>
        </p:nvSpPr>
        <p:spPr>
          <a:xfrm>
            <a:off x="6536252" y="6278232"/>
            <a:ext cx="238100" cy="59525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6016277" y="6878206"/>
            <a:ext cx="1039954" cy="245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07943"/>
            <a:r>
              <a:rPr lang="en-GB" sz="992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H521 60×150</a:t>
            </a:r>
            <a:endParaRPr lang="en-GB" sz="992" dirty="0">
              <a:solidFill>
                <a:srgbClr val="FF7C8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1" name="Rectangle 220"/>
          <p:cNvSpPr/>
          <p:nvPr/>
        </p:nvSpPr>
        <p:spPr>
          <a:xfrm>
            <a:off x="7216227" y="6278234"/>
            <a:ext cx="238100" cy="59525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7016233" y="6878206"/>
            <a:ext cx="695967" cy="245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07943"/>
            <a:r>
              <a:rPr lang="en-GB" sz="992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60×150</a:t>
            </a:r>
            <a:endParaRPr lang="en-GB" sz="992" dirty="0">
              <a:solidFill>
                <a:srgbClr val="FF7C8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3" name="Rectangle 222"/>
          <p:cNvSpPr/>
          <p:nvPr/>
        </p:nvSpPr>
        <p:spPr>
          <a:xfrm>
            <a:off x="7896189" y="6342233"/>
            <a:ext cx="119050" cy="4762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7640206" y="6878207"/>
            <a:ext cx="695967" cy="245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07943"/>
            <a:r>
              <a:rPr lang="en-GB" sz="992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30×120</a:t>
            </a:r>
            <a:endParaRPr lang="en-GB" sz="992" dirty="0">
              <a:solidFill>
                <a:srgbClr val="FF7C8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25" name="Straight Arrow Connector 224"/>
          <p:cNvCxnSpPr/>
          <p:nvPr/>
        </p:nvCxnSpPr>
        <p:spPr>
          <a:xfrm rot="5400000" flipH="1" flipV="1">
            <a:off x="6644247" y="5578262"/>
            <a:ext cx="671968" cy="3919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Arrow Connector 225"/>
          <p:cNvCxnSpPr/>
          <p:nvPr/>
        </p:nvCxnSpPr>
        <p:spPr>
          <a:xfrm rot="5400000" flipH="1" flipV="1">
            <a:off x="7132227" y="5682257"/>
            <a:ext cx="663966" cy="2719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Arrow Connector 226"/>
          <p:cNvCxnSpPr/>
          <p:nvPr/>
        </p:nvCxnSpPr>
        <p:spPr>
          <a:xfrm rot="5400000" flipH="1" flipV="1">
            <a:off x="7757946" y="5601009"/>
            <a:ext cx="823466" cy="4509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Rectangle 227"/>
          <p:cNvSpPr/>
          <p:nvPr/>
        </p:nvSpPr>
        <p:spPr>
          <a:xfrm>
            <a:off x="8600174" y="6310230"/>
            <a:ext cx="476200" cy="4762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8360176" y="6870206"/>
            <a:ext cx="1599925" cy="245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07943"/>
            <a:r>
              <a:rPr lang="en-GB" sz="992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H522 120×120    40×40</a:t>
            </a:r>
          </a:p>
        </p:txBody>
      </p:sp>
      <p:cxnSp>
        <p:nvCxnSpPr>
          <p:cNvPr id="230" name="Straight Arrow Connector 229"/>
          <p:cNvCxnSpPr/>
          <p:nvPr/>
        </p:nvCxnSpPr>
        <p:spPr>
          <a:xfrm rot="5400000" flipH="1" flipV="1">
            <a:off x="8713153" y="5614261"/>
            <a:ext cx="710972" cy="2489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Rectangle 230"/>
          <p:cNvSpPr/>
          <p:nvPr/>
        </p:nvSpPr>
        <p:spPr>
          <a:xfrm>
            <a:off x="9464136" y="6478223"/>
            <a:ext cx="158733" cy="15873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/>
            <a:endParaRPr lang="en-GB" sz="1984">
              <a:solidFill>
                <a:prstClr val="white"/>
              </a:solidFill>
              <a:latin typeface="Calibri" pitchFamily="34" charset="0"/>
            </a:endParaRPr>
          </a:p>
        </p:txBody>
      </p:sp>
      <p:cxnSp>
        <p:nvCxnSpPr>
          <p:cNvPr id="232" name="Straight Arrow Connector 231"/>
          <p:cNvCxnSpPr/>
          <p:nvPr/>
        </p:nvCxnSpPr>
        <p:spPr>
          <a:xfrm rot="5400000" flipH="1" flipV="1">
            <a:off x="9096139" y="5862248"/>
            <a:ext cx="911962" cy="80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9" name="TextBox 29"/>
          <p:cNvSpPr txBox="1">
            <a:spLocks noChangeArrowheads="1"/>
          </p:cNvSpPr>
          <p:nvPr/>
        </p:nvSpPr>
        <p:spPr bwMode="auto">
          <a:xfrm rot="16200000">
            <a:off x="6897609" y="5064488"/>
            <a:ext cx="663964" cy="26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007943"/>
            <a:r>
              <a:rPr lang="en-GB" sz="1102" dirty="0">
                <a:solidFill>
                  <a:prstClr val="black"/>
                </a:solidFill>
                <a:latin typeface="Calibri" pitchFamily="34" charset="0"/>
              </a:rPr>
              <a:t>70727</a:t>
            </a:r>
            <a:endParaRPr lang="en-GB" sz="1102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50" name="TextBox 29"/>
          <p:cNvSpPr txBox="1">
            <a:spLocks noChangeArrowheads="1"/>
          </p:cNvSpPr>
          <p:nvPr/>
        </p:nvSpPr>
        <p:spPr bwMode="auto">
          <a:xfrm rot="16200000">
            <a:off x="7208471" y="4972810"/>
            <a:ext cx="815965" cy="26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007943"/>
            <a:r>
              <a:rPr lang="en-GB" sz="1102" dirty="0">
                <a:solidFill>
                  <a:prstClr val="black"/>
                </a:solidFill>
                <a:latin typeface="Calibri" pitchFamily="34" charset="0"/>
              </a:rPr>
              <a:t>74343 (G)</a:t>
            </a:r>
            <a:endParaRPr lang="en-GB" sz="1102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51" name="TextBox 29"/>
          <p:cNvSpPr txBox="1">
            <a:spLocks noChangeArrowheads="1"/>
          </p:cNvSpPr>
          <p:nvPr/>
        </p:nvSpPr>
        <p:spPr bwMode="auto">
          <a:xfrm rot="16200000">
            <a:off x="8132421" y="4984807"/>
            <a:ext cx="791966" cy="26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007943"/>
            <a:r>
              <a:rPr lang="en-GB" sz="1102" dirty="0">
                <a:solidFill>
                  <a:prstClr val="black"/>
                </a:solidFill>
                <a:latin typeface="Calibri" pitchFamily="34" charset="0"/>
              </a:rPr>
              <a:t>83664 (H)</a:t>
            </a:r>
            <a:endParaRPr lang="en-GB" sz="1102" dirty="0">
              <a:solidFill>
                <a:prstClr val="black"/>
              </a:solidFill>
              <a:latin typeface="Calibri" pitchFamily="34" charset="0"/>
            </a:endParaRPr>
          </a:p>
        </p:txBody>
      </p:sp>
      <p:cxnSp>
        <p:nvCxnSpPr>
          <p:cNvPr id="252" name="Straight Arrow Connector 251"/>
          <p:cNvCxnSpPr/>
          <p:nvPr/>
        </p:nvCxnSpPr>
        <p:spPr>
          <a:xfrm>
            <a:off x="704499" y="4999788"/>
            <a:ext cx="317467" cy="175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3" name="TextBox 29"/>
          <p:cNvSpPr txBox="1">
            <a:spLocks noChangeArrowheads="1"/>
          </p:cNvSpPr>
          <p:nvPr/>
        </p:nvSpPr>
        <p:spPr bwMode="auto">
          <a:xfrm>
            <a:off x="584506" y="5022782"/>
            <a:ext cx="567977" cy="26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007943"/>
            <a:r>
              <a:rPr lang="en-GB" sz="1102" i="1" dirty="0">
                <a:solidFill>
                  <a:prstClr val="black"/>
                </a:solidFill>
                <a:latin typeface="Calibri" pitchFamily="34" charset="0"/>
              </a:rPr>
              <a:t>m</a:t>
            </a:r>
            <a:r>
              <a:rPr lang="en-GB" sz="1102" dirty="0">
                <a:solidFill>
                  <a:prstClr val="black"/>
                </a:solidFill>
                <a:latin typeface="Calibri" pitchFamily="34" charset="0"/>
              </a:rPr>
              <a:t>=2.5</a:t>
            </a:r>
            <a:endParaRPr lang="en-GB" sz="1102" dirty="0">
              <a:solidFill>
                <a:prstClr val="black"/>
              </a:solidFill>
              <a:latin typeface="Calibri" pitchFamily="34" charset="0"/>
            </a:endParaRPr>
          </a:p>
        </p:txBody>
      </p:sp>
      <p:cxnSp>
        <p:nvCxnSpPr>
          <p:cNvPr id="254" name="Straight Arrow Connector 253"/>
          <p:cNvCxnSpPr/>
          <p:nvPr/>
        </p:nvCxnSpPr>
        <p:spPr>
          <a:xfrm>
            <a:off x="1032485" y="4999787"/>
            <a:ext cx="1269867" cy="175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5" name="TextBox 29"/>
          <p:cNvSpPr txBox="1">
            <a:spLocks noChangeArrowheads="1"/>
          </p:cNvSpPr>
          <p:nvPr/>
        </p:nvSpPr>
        <p:spPr bwMode="auto">
          <a:xfrm>
            <a:off x="1376473" y="5014783"/>
            <a:ext cx="567977" cy="26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007943"/>
            <a:r>
              <a:rPr lang="en-GB" sz="1102" i="1" dirty="0">
                <a:solidFill>
                  <a:prstClr val="black"/>
                </a:solidFill>
                <a:latin typeface="Calibri" pitchFamily="34" charset="0"/>
              </a:rPr>
              <a:t>m</a:t>
            </a:r>
            <a:r>
              <a:rPr lang="en-GB" sz="1102" dirty="0">
                <a:solidFill>
                  <a:prstClr val="black"/>
                </a:solidFill>
                <a:latin typeface="Calibri" pitchFamily="34" charset="0"/>
              </a:rPr>
              <a:t>=2</a:t>
            </a:r>
            <a:endParaRPr lang="en-GB" sz="1102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56" name="TextBox 255"/>
          <p:cNvSpPr txBox="1"/>
          <p:nvPr/>
        </p:nvSpPr>
        <p:spPr>
          <a:xfrm rot="19868018">
            <a:off x="7644296" y="2929784"/>
            <a:ext cx="1009064" cy="245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07943"/>
            <a:r>
              <a:rPr lang="en-GB" sz="992" dirty="0">
                <a:solidFill>
                  <a:srgbClr val="7030A0"/>
                </a:solidFill>
                <a:latin typeface="Calibri" pitchFamily="34" charset="0"/>
              </a:rPr>
              <a:t>focusing </a:t>
            </a:r>
            <a:r>
              <a:rPr lang="en-GB" sz="992" i="1" dirty="0">
                <a:solidFill>
                  <a:srgbClr val="7030A0"/>
                </a:solidFill>
                <a:latin typeface="Calibri" pitchFamily="34" charset="0"/>
              </a:rPr>
              <a:t>m</a:t>
            </a:r>
            <a:r>
              <a:rPr lang="en-GB" sz="992" dirty="0">
                <a:solidFill>
                  <a:srgbClr val="7030A0"/>
                </a:solidFill>
                <a:latin typeface="Calibri" pitchFamily="34" charset="0"/>
              </a:rPr>
              <a:t>=3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04" y="7095981"/>
            <a:ext cx="2674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(from Ken Andersen)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26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-130680"/>
            <a:ext cx="9071640" cy="1262160"/>
          </a:xfrm>
        </p:spPr>
        <p:txBody>
          <a:bodyPr/>
          <a:lstStyle/>
          <a:p>
            <a:pPr lvl="0"/>
            <a:r>
              <a:rPr lang="en-US"/>
              <a:t>Existing Guide H523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640" y="1528200"/>
            <a:ext cx="10058400" cy="600768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traight Connector 3"/>
          <p:cNvSpPr/>
          <p:nvPr/>
        </p:nvSpPr>
        <p:spPr>
          <a:xfrm>
            <a:off x="0" y="1042199"/>
            <a:ext cx="10080000" cy="0"/>
          </a:xfrm>
          <a:prstGeom prst="line">
            <a:avLst/>
          </a:prstGeom>
          <a:noFill/>
          <a:ln w="73080">
            <a:solidFill>
              <a:srgbClr val="0066CC">
                <a:alpha val="50000"/>
              </a:srgbClr>
            </a:solidFill>
            <a:prstDash val="solid"/>
          </a:ln>
        </p:spPr>
        <p:txBody>
          <a:bodyPr vert="horz" wrap="none" lIns="36360" tIns="36360" rIns="36360" bIns="3636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880" y="1986119"/>
            <a:ext cx="10058400" cy="56145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503999" y="-130680"/>
            <a:ext cx="9071640" cy="1262160"/>
          </a:xfrm>
        </p:spPr>
        <p:txBody>
          <a:bodyPr/>
          <a:lstStyle/>
          <a:p>
            <a:pPr lvl="0"/>
            <a:r>
              <a:rPr lang="en-US"/>
              <a:t>Existing Guide H523</a:t>
            </a:r>
          </a:p>
        </p:txBody>
      </p:sp>
      <p:sp>
        <p:nvSpPr>
          <p:cNvPr id="4" name="Straight Connector 3"/>
          <p:cNvSpPr/>
          <p:nvPr/>
        </p:nvSpPr>
        <p:spPr>
          <a:xfrm>
            <a:off x="0" y="1042199"/>
            <a:ext cx="10080000" cy="0"/>
          </a:xfrm>
          <a:prstGeom prst="line">
            <a:avLst/>
          </a:prstGeom>
          <a:noFill/>
          <a:ln w="73080">
            <a:solidFill>
              <a:srgbClr val="0066CC">
                <a:alpha val="50000"/>
              </a:srgbClr>
            </a:solidFill>
            <a:prstDash val="solid"/>
          </a:ln>
        </p:spPr>
        <p:txBody>
          <a:bodyPr vert="horz" wrap="none" lIns="36360" tIns="36360" rIns="36360" bIns="3636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002200" y="4196160"/>
            <a:ext cx="5641920" cy="33832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999" y="1229040"/>
            <a:ext cx="9071640" cy="2728800"/>
          </a:xfrm>
        </p:spPr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en-US"/>
              <a:t>1.0 x 10</a:t>
            </a:r>
            <a:r>
              <a:rPr lang="en-US" baseline="70000"/>
              <a:t>9</a:t>
            </a:r>
            <a:r>
              <a:rPr lang="en-US"/>
              <a:t> n/s in the useful wavelength range</a:t>
            </a:r>
          </a:p>
          <a:p>
            <a:pPr lvl="1" hangingPunct="0">
              <a:spcBef>
                <a:spcPts val="1417"/>
              </a:spcBef>
              <a:buNone/>
            </a:pPr>
            <a:r>
              <a:rPr lang="en-US" sz="320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~ 0.7% of total flux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/>
              <a:t>Coating: </a:t>
            </a:r>
            <a:r>
              <a:rPr lang="en-US" i="1"/>
              <a:t>m</a:t>
            </a:r>
            <a:r>
              <a:rPr lang="en-US"/>
              <a:t> = 1.2 (expect </a:t>
            </a:r>
            <a:r>
              <a:rPr lang="en-US" i="1"/>
              <a:t>m</a:t>
            </a:r>
            <a:r>
              <a:rPr lang="en-US"/>
              <a:t> = 2.5 in converter)</a:t>
            </a:r>
          </a:p>
        </p:txBody>
      </p:sp>
      <p:pic>
        <p:nvPicPr>
          <p:cNvPr id="4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43879" y="3252239"/>
            <a:ext cx="5689440" cy="42670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/>
          <p:cNvSpPr txBox="1">
            <a:spLocks noGrp="1"/>
          </p:cNvSpPr>
          <p:nvPr>
            <p:ph type="title" idx="4294967295"/>
          </p:nvPr>
        </p:nvSpPr>
        <p:spPr>
          <a:xfrm>
            <a:off x="503999" y="-130680"/>
            <a:ext cx="9071640" cy="1262160"/>
          </a:xfrm>
        </p:spPr>
        <p:txBody>
          <a:bodyPr/>
          <a:lstStyle/>
          <a:p>
            <a:pPr lvl="0"/>
            <a:r>
              <a:rPr lang="en-US"/>
              <a:t>Existing Guide H523</a:t>
            </a:r>
          </a:p>
        </p:txBody>
      </p:sp>
      <p:sp>
        <p:nvSpPr>
          <p:cNvPr id="6" name="Straight Connector 5"/>
          <p:cNvSpPr/>
          <p:nvPr/>
        </p:nvSpPr>
        <p:spPr>
          <a:xfrm>
            <a:off x="0" y="1042199"/>
            <a:ext cx="10080000" cy="0"/>
          </a:xfrm>
          <a:prstGeom prst="line">
            <a:avLst/>
          </a:prstGeom>
          <a:noFill/>
          <a:ln w="73080">
            <a:solidFill>
              <a:srgbClr val="0066CC">
                <a:alpha val="50000"/>
              </a:srgbClr>
            </a:solidFill>
            <a:prstDash val="solid"/>
          </a:ln>
        </p:spPr>
        <p:txBody>
          <a:bodyPr vert="horz" wrap="none" lIns="36360" tIns="36360" rIns="36360" bIns="3636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97760" y="4408559"/>
            <a:ext cx="1406160" cy="346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          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002200" y="4196160"/>
            <a:ext cx="5641920" cy="3383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43879" y="3252239"/>
            <a:ext cx="5689440" cy="426708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/>
          <p:cNvSpPr txBox="1">
            <a:spLocks noGrp="1"/>
          </p:cNvSpPr>
          <p:nvPr>
            <p:ph type="title" idx="4294967295"/>
          </p:nvPr>
        </p:nvSpPr>
        <p:spPr>
          <a:xfrm>
            <a:off x="503999" y="-130680"/>
            <a:ext cx="9071640" cy="1262160"/>
          </a:xfrm>
        </p:spPr>
        <p:txBody>
          <a:bodyPr/>
          <a:lstStyle/>
          <a:p>
            <a:pPr lvl="0"/>
            <a:r>
              <a:rPr lang="en-US"/>
              <a:t>Existing Guide H523</a:t>
            </a:r>
          </a:p>
        </p:txBody>
      </p:sp>
      <p:sp>
        <p:nvSpPr>
          <p:cNvPr id="5" name="Straight Connector 4"/>
          <p:cNvSpPr/>
          <p:nvPr/>
        </p:nvSpPr>
        <p:spPr>
          <a:xfrm>
            <a:off x="0" y="1042199"/>
            <a:ext cx="10080000" cy="0"/>
          </a:xfrm>
          <a:prstGeom prst="line">
            <a:avLst/>
          </a:prstGeom>
          <a:noFill/>
          <a:ln w="73080">
            <a:solidFill>
              <a:srgbClr val="0066CC">
                <a:alpha val="50000"/>
              </a:srgbClr>
            </a:solidFill>
            <a:prstDash val="solid"/>
          </a:ln>
        </p:spPr>
        <p:txBody>
          <a:bodyPr vert="horz" wrap="none" lIns="36360" tIns="36360" rIns="36360" bIns="3636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pic>
        <p:nvPicPr>
          <p:cNvPr id="6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104080" y="4137120"/>
            <a:ext cx="5641920" cy="33832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7097760" y="4300560"/>
            <a:ext cx="1406160" cy="346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            </a:t>
            </a:r>
          </a:p>
        </p:txBody>
      </p:sp>
      <p:sp>
        <p:nvSpPr>
          <p:cNvPr id="8" name="Text Placeholder 7"/>
          <p:cNvSpPr txBox="1">
            <a:spLocks noGrp="1"/>
          </p:cNvSpPr>
          <p:nvPr>
            <p:ph type="body" idx="4294967295"/>
          </p:nvPr>
        </p:nvSpPr>
        <p:spPr>
          <a:xfrm>
            <a:off x="504359" y="1229040"/>
            <a:ext cx="9071640" cy="2728800"/>
          </a:xfrm>
        </p:spPr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en-US"/>
              <a:t>1.0 x 10</a:t>
            </a:r>
            <a:r>
              <a:rPr lang="en-US" baseline="70000"/>
              <a:t>9</a:t>
            </a:r>
            <a:r>
              <a:rPr lang="en-US"/>
              <a:t> n/s in the useful wavelength range</a:t>
            </a:r>
          </a:p>
          <a:p>
            <a:pPr lvl="1" hangingPunct="0">
              <a:spcBef>
                <a:spcPts val="1417"/>
              </a:spcBef>
              <a:buNone/>
            </a:pPr>
            <a:r>
              <a:rPr lang="en-US" sz="320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~ 0.7% of total flux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/>
              <a:t>Coating: </a:t>
            </a:r>
            <a:r>
              <a:rPr lang="en-US" i="1"/>
              <a:t>m</a:t>
            </a:r>
            <a:r>
              <a:rPr lang="en-US"/>
              <a:t> = 1.2 (expect </a:t>
            </a:r>
            <a:r>
              <a:rPr lang="en-US" i="1"/>
              <a:t>m</a:t>
            </a:r>
            <a:r>
              <a:rPr lang="en-US"/>
              <a:t> = 2.5 in converter)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-94680"/>
            <a:ext cx="9071640" cy="1262160"/>
          </a:xfrm>
        </p:spPr>
        <p:txBody>
          <a:bodyPr/>
          <a:lstStyle/>
          <a:p>
            <a:pPr lvl="0"/>
            <a:r>
              <a:rPr lang="en-US"/>
              <a:t>Simulated Phase Space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216680" y="4057559"/>
            <a:ext cx="5904360" cy="354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-438480" y="4057559"/>
            <a:ext cx="5904719" cy="354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4254840" y="839159"/>
            <a:ext cx="5904719" cy="354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-456480" y="839159"/>
            <a:ext cx="5904719" cy="35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6521760" y="4300560"/>
            <a:ext cx="1406160" cy="346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          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49120" y="1044719"/>
            <a:ext cx="1406160" cy="346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            </a:t>
            </a:r>
          </a:p>
        </p:txBody>
      </p:sp>
      <p:sp>
        <p:nvSpPr>
          <p:cNvPr id="9" name="Straight Connector 8"/>
          <p:cNvSpPr/>
          <p:nvPr/>
        </p:nvSpPr>
        <p:spPr>
          <a:xfrm>
            <a:off x="0" y="1042199"/>
            <a:ext cx="10080000" cy="0"/>
          </a:xfrm>
          <a:prstGeom prst="line">
            <a:avLst/>
          </a:prstGeom>
          <a:noFill/>
          <a:ln w="73080">
            <a:solidFill>
              <a:srgbClr val="0066CC">
                <a:alpha val="50000"/>
              </a:srgbClr>
            </a:solidFill>
            <a:prstDash val="solid"/>
          </a:ln>
        </p:spPr>
        <p:txBody>
          <a:bodyPr vert="horz" wrap="none" lIns="36360" tIns="36360" rIns="36360" bIns="3636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4297680"/>
            <a:ext cx="1406160" cy="346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          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7359" y="1080720"/>
            <a:ext cx="1554479" cy="346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          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212480" y="535680"/>
            <a:ext cx="7657919" cy="6514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40" y="19828"/>
            <a:ext cx="1007964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40" y="77760"/>
            <a:ext cx="1007964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40" y="5760"/>
            <a:ext cx="1007964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19080" y="634680"/>
            <a:ext cx="10058400" cy="6446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40" y="432359"/>
            <a:ext cx="10079640" cy="613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40" y="432359"/>
            <a:ext cx="10079640" cy="613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0760" y="60840"/>
            <a:ext cx="10058400" cy="74980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917719" y="731519"/>
            <a:ext cx="2288519" cy="346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(from Oliver Zimmer)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0760" y="51480"/>
            <a:ext cx="10058400" cy="75168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918079" y="731519"/>
            <a:ext cx="2288519" cy="346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(from Oliver Zimmer)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40" y="5760"/>
            <a:ext cx="1007964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23" y="15875"/>
            <a:ext cx="10058400" cy="754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657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0760" y="19440"/>
            <a:ext cx="10058400" cy="75805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46880" y="822960"/>
            <a:ext cx="2413440" cy="346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(from Peter Fierlinger)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760" y="47160"/>
            <a:ext cx="10058400" cy="7525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760" y="33480"/>
            <a:ext cx="10058400" cy="7552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760" y="74520"/>
            <a:ext cx="10058400" cy="7470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88000" y="-310320"/>
            <a:ext cx="9632160" cy="1262160"/>
          </a:xfrm>
        </p:spPr>
        <p:txBody>
          <a:bodyPr/>
          <a:lstStyle/>
          <a:p>
            <a:pPr lvl="0"/>
            <a:r>
              <a:rPr lang="en-US"/>
              <a:t>Thanks</a:t>
            </a:r>
          </a:p>
        </p:txBody>
      </p:sp>
      <p:sp>
        <p:nvSpPr>
          <p:cNvPr id="3" name="Straight Connector 2"/>
          <p:cNvSpPr/>
          <p:nvPr/>
        </p:nvSpPr>
        <p:spPr>
          <a:xfrm>
            <a:off x="0" y="754199"/>
            <a:ext cx="10080000" cy="0"/>
          </a:xfrm>
          <a:prstGeom prst="line">
            <a:avLst/>
          </a:prstGeom>
          <a:noFill/>
          <a:ln w="73080">
            <a:solidFill>
              <a:srgbClr val="0066CC">
                <a:alpha val="50000"/>
              </a:srgbClr>
            </a:solidFill>
            <a:prstDash val="solid"/>
          </a:ln>
        </p:spPr>
        <p:txBody>
          <a:bodyPr vert="horz" wrap="none" lIns="36360" tIns="36360" rIns="36360" bIns="3636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840" y="1338480"/>
            <a:ext cx="2123700" cy="699276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Ken Andersen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Loris </a:t>
            </a:r>
            <a:r>
              <a:rPr lang="en-US" sz="1800" b="0" i="0" u="none" strike="noStrike" kern="1200" cap="none" dirty="0" err="1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Babin</a:t>
            </a:r>
            <a:endParaRPr lang="en-US" sz="1800" b="0" i="0" u="none" strike="noStrike" kern="1200" cap="none" dirty="0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Karsten Baumann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Ben van den Brandt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Pierre Courtois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Martin </a:t>
            </a:r>
            <a:r>
              <a:rPr lang="en-US" sz="1800" b="0" i="0" u="none" strike="noStrike" kern="1200" cap="none" dirty="0" err="1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Fertl</a:t>
            </a:r>
            <a:endParaRPr lang="en-US" sz="1800" b="0" i="0" u="none" strike="noStrike" kern="1200" cap="none" dirty="0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Beatrice Franke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Peter </a:t>
            </a:r>
            <a:r>
              <a:rPr lang="en-US" sz="1800" b="0" i="0" u="none" strike="noStrike" kern="1200" cap="none" dirty="0" err="1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Geltenbort</a:t>
            </a:r>
            <a:endParaRPr lang="en-US" sz="1800" b="0" i="0" u="none" strike="noStrike" kern="1200" cap="none" dirty="0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Yves </a:t>
            </a:r>
            <a:r>
              <a:rPr lang="en-US" sz="1800" b="0" i="0" u="none" strike="noStrike" kern="1200" cap="none" dirty="0" err="1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Gibert</a:t>
            </a:r>
            <a:endParaRPr lang="en-US" sz="1800" b="0" i="0" u="none" strike="noStrike" kern="1200" cap="none" dirty="0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Sergey </a:t>
            </a:r>
            <a:r>
              <a:rPr lang="en-US" sz="1800" b="0" i="0" u="none" strike="noStrike" kern="1200" cap="none" dirty="0" err="1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Mironov</a:t>
            </a:r>
            <a:endParaRPr lang="en-US" sz="1800" b="0" i="0" u="none" strike="noStrike" kern="1200" cap="none" dirty="0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Sergey Ivanov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 err="1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Dagmara</a:t>
            </a: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 </a:t>
            </a:r>
            <a:r>
              <a:rPr lang="en-US" sz="1800" b="0" i="0" u="none" strike="noStrike" kern="1200" cap="none" dirty="0" err="1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Kepka</a:t>
            </a:r>
            <a:endParaRPr lang="en-US" sz="1800" b="0" i="0" u="none" strike="noStrike" kern="1200" cap="none" dirty="0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Jens </a:t>
            </a:r>
            <a:r>
              <a:rPr lang="en-US" sz="1800" b="0" i="0" u="none" strike="noStrike" kern="1200" cap="none" dirty="0" err="1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Klenke</a:t>
            </a:r>
            <a:endParaRPr lang="en-US" sz="1800" b="0" i="0" u="none" strike="noStrike" kern="1200" cap="none" dirty="0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Michael </a:t>
            </a:r>
            <a:r>
              <a:rPr lang="en-US" sz="1800" b="0" i="0" u="none" strike="noStrike" kern="1200" cap="none" dirty="0" err="1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Kreuz</a:t>
            </a:r>
            <a:endParaRPr lang="en-US" sz="1800" b="0" i="0" u="none" strike="noStrike" kern="1200" cap="none" dirty="0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Fabien </a:t>
            </a:r>
            <a:r>
              <a:rPr lang="en-US" sz="1800" b="0" i="0" u="none" strike="noStrike" kern="1200" cap="none" dirty="0" err="1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Lafont</a:t>
            </a:r>
            <a:endParaRPr lang="en-US" sz="1800" b="0" i="0" u="none" strike="noStrike" kern="1200" cap="none" dirty="0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Thorsten Lauer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Eddy </a:t>
            </a:r>
            <a:r>
              <a:rPr lang="en-US" sz="1800" b="0" i="0" u="none" strike="noStrike" kern="1200" cap="none" dirty="0" err="1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Lelievre-Berna</a:t>
            </a:r>
            <a:endParaRPr lang="en-US" sz="1800" b="0" i="0" u="none" strike="noStrike" kern="1200" cap="none" dirty="0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Kent Leung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Florian Martin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Florian </a:t>
            </a:r>
            <a:r>
              <a:rPr lang="en-US" sz="1800" b="0" i="0" u="none" strike="noStrike" kern="1200" cap="none" dirty="0" err="1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Piegsa</a:t>
            </a:r>
            <a:endParaRPr lang="en-US" sz="1800" b="0" i="0" u="none" strike="noStrike" kern="1200" cap="none" dirty="0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Jose Perez-Rios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Christian </a:t>
            </a:r>
            <a:r>
              <a:rPr lang="en-US" sz="1800" b="0" i="0" u="none" strike="noStrike" kern="1200" cap="none" dirty="0" err="1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Plonka</a:t>
            </a:r>
            <a:endParaRPr lang="en-US" sz="1800" b="0" i="0" u="none" strike="noStrike" kern="1200" cap="none" dirty="0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Dennis Rich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 dirty="0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 dirty="0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		</a:t>
            </a:r>
          </a:p>
        </p:txBody>
      </p:sp>
      <p:sp>
        <p:nvSpPr>
          <p:cNvPr id="7" name="Rectangle 6"/>
          <p:cNvSpPr/>
          <p:nvPr/>
        </p:nvSpPr>
        <p:spPr>
          <a:xfrm>
            <a:off x="2520951" y="1327261"/>
            <a:ext cx="29001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0"/>
            <a:r>
              <a:rPr lang="en-US" dirty="0">
                <a:latin typeface="Liberation Sans" pitchFamily="18"/>
                <a:ea typeface="Noto Sans CJK SC Regular" pitchFamily="2"/>
                <a:cs typeface="FreeSans" pitchFamily="2"/>
              </a:rPr>
              <a:t>Felix </a:t>
            </a:r>
            <a:r>
              <a:rPr lang="en-US" dirty="0" err="1">
                <a:latin typeface="Liberation Sans" pitchFamily="18"/>
                <a:ea typeface="Noto Sans CJK SC Regular" pitchFamily="2"/>
                <a:cs typeface="FreeSans" pitchFamily="2"/>
              </a:rPr>
              <a:t>Rosenau</a:t>
            </a:r>
            <a:endParaRPr lang="en-US" dirty="0"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lvl="0" hangingPunct="0"/>
            <a:r>
              <a:rPr lang="en-US" dirty="0">
                <a:latin typeface="Liberation Sans" pitchFamily="18"/>
                <a:ea typeface="Noto Sans CJK SC Regular" pitchFamily="2"/>
                <a:cs typeface="FreeSans" pitchFamily="2"/>
              </a:rPr>
              <a:t>Philipp Schmidt-</a:t>
            </a:r>
            <a:r>
              <a:rPr lang="en-US" dirty="0" err="1">
                <a:latin typeface="Liberation Sans" pitchFamily="18"/>
                <a:ea typeface="Noto Sans CJK SC Regular" pitchFamily="2"/>
                <a:cs typeface="FreeSans" pitchFamily="2"/>
              </a:rPr>
              <a:t>Wellenburg</a:t>
            </a:r>
            <a:endParaRPr lang="en-US" dirty="0"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lvl="0" hangingPunct="0"/>
            <a:r>
              <a:rPr lang="en-US" dirty="0">
                <a:latin typeface="Liberation Sans" pitchFamily="18"/>
                <a:ea typeface="Noto Sans CJK SC Regular" pitchFamily="2"/>
                <a:cs typeface="FreeSans" pitchFamily="2"/>
              </a:rPr>
              <a:t>Martin Simson</a:t>
            </a:r>
          </a:p>
          <a:p>
            <a:pPr lvl="0" hangingPunct="0"/>
            <a:r>
              <a:rPr lang="en-US" dirty="0" err="1">
                <a:latin typeface="Liberation Sans" pitchFamily="18"/>
                <a:ea typeface="Noto Sans CJK SC Regular" pitchFamily="2"/>
                <a:cs typeface="FreeSans" pitchFamily="2"/>
              </a:rPr>
              <a:t>Torsten</a:t>
            </a:r>
            <a:r>
              <a:rPr lang="en-US" dirty="0">
                <a:latin typeface="Liberation Sans" pitchFamily="18"/>
                <a:ea typeface="Noto Sans CJK SC Regular" pitchFamily="2"/>
                <a:cs typeface="FreeSans" pitchFamily="2"/>
              </a:rPr>
              <a:t> </a:t>
            </a:r>
            <a:r>
              <a:rPr lang="en-US" dirty="0" err="1">
                <a:latin typeface="Liberation Sans" pitchFamily="18"/>
                <a:ea typeface="Noto Sans CJK SC Regular" pitchFamily="2"/>
                <a:cs typeface="FreeSans" pitchFamily="2"/>
              </a:rPr>
              <a:t>Soldner</a:t>
            </a:r>
            <a:endParaRPr lang="en-US" dirty="0"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lvl="0" hangingPunct="0"/>
            <a:r>
              <a:rPr lang="en-US" dirty="0">
                <a:latin typeface="Liberation Sans" pitchFamily="18"/>
                <a:ea typeface="Noto Sans CJK SC Regular" pitchFamily="2"/>
                <a:cs typeface="FreeSans" pitchFamily="2"/>
              </a:rPr>
              <a:t>Xavier </a:t>
            </a:r>
            <a:r>
              <a:rPr lang="en-US" dirty="0" err="1">
                <a:latin typeface="Liberation Sans" pitchFamily="18"/>
                <a:ea typeface="Noto Sans CJK SC Regular" pitchFamily="2"/>
                <a:cs typeface="FreeSans" pitchFamily="2"/>
              </a:rPr>
              <a:t>Tonon</a:t>
            </a:r>
            <a:endParaRPr lang="en-US" dirty="0"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lvl="0" hangingPunct="0"/>
            <a:r>
              <a:rPr lang="en-US" dirty="0">
                <a:latin typeface="Liberation Sans" pitchFamily="18"/>
                <a:ea typeface="Noto Sans CJK SC Regular" pitchFamily="2"/>
                <a:cs typeface="FreeSans" pitchFamily="2"/>
              </a:rPr>
              <a:t>Hans-Friedrich Wirth</a:t>
            </a:r>
          </a:p>
          <a:p>
            <a:pPr lvl="0" hangingPunct="0"/>
            <a:r>
              <a:rPr lang="en-US" dirty="0">
                <a:latin typeface="Liberation Sans" pitchFamily="18"/>
                <a:ea typeface="Noto Sans CJK SC Regular" pitchFamily="2"/>
                <a:cs typeface="FreeSans" pitchFamily="2"/>
              </a:rPr>
              <a:t>GRANIT </a:t>
            </a:r>
            <a:r>
              <a:rPr lang="en-US" dirty="0" smtClean="0">
                <a:latin typeface="Liberation Sans" pitchFamily="18"/>
                <a:ea typeface="Noto Sans CJK SC Regular" pitchFamily="2"/>
                <a:cs typeface="FreeSans" pitchFamily="2"/>
              </a:rPr>
              <a:t>team</a:t>
            </a:r>
          </a:p>
        </p:txBody>
      </p:sp>
      <p:sp>
        <p:nvSpPr>
          <p:cNvPr id="8" name="Rectangle 7"/>
          <p:cNvSpPr/>
          <p:nvPr/>
        </p:nvSpPr>
        <p:spPr>
          <a:xfrm>
            <a:off x="5421088" y="1327261"/>
            <a:ext cx="222068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0"/>
            <a:r>
              <a:rPr lang="en-US" dirty="0">
                <a:solidFill>
                  <a:prstClr val="black"/>
                </a:solidFill>
                <a:latin typeface="Liberation Sans"/>
              </a:rPr>
              <a:t>I. Altarev</a:t>
            </a:r>
          </a:p>
          <a:p>
            <a:pPr lvl="0" hangingPunct="0"/>
            <a:r>
              <a:rPr lang="en-US" dirty="0">
                <a:solidFill>
                  <a:prstClr val="black"/>
                </a:solidFill>
                <a:latin typeface="Liberation Sans"/>
              </a:rPr>
              <a:t>V. Andreev</a:t>
            </a:r>
          </a:p>
          <a:p>
            <a:pPr lvl="0" hangingPunct="0"/>
            <a:r>
              <a:rPr lang="en-US" dirty="0">
                <a:solidFill>
                  <a:prstClr val="black"/>
                </a:solidFill>
                <a:latin typeface="Liberation Sans"/>
              </a:rPr>
              <a:t>S. </a:t>
            </a:r>
            <a:r>
              <a:rPr lang="en-US" dirty="0" err="1">
                <a:solidFill>
                  <a:prstClr val="black"/>
                </a:solidFill>
                <a:latin typeface="Liberation Sans"/>
              </a:rPr>
              <a:t>Chesnevskaya</a:t>
            </a:r>
            <a:endParaRPr lang="en-US" dirty="0">
              <a:solidFill>
                <a:prstClr val="black"/>
              </a:solidFill>
              <a:latin typeface="Liberation Sans"/>
            </a:endParaRPr>
          </a:p>
          <a:p>
            <a:pPr lvl="0" hangingPunct="0"/>
            <a:r>
              <a:rPr lang="en-US" dirty="0">
                <a:solidFill>
                  <a:prstClr val="black"/>
                </a:solidFill>
                <a:latin typeface="Liberation Sans"/>
              </a:rPr>
              <a:t>M. Daimer</a:t>
            </a:r>
          </a:p>
          <a:p>
            <a:pPr lvl="0" hangingPunct="0"/>
            <a:r>
              <a:rPr lang="en-US" dirty="0">
                <a:solidFill>
                  <a:prstClr val="black"/>
                </a:solidFill>
                <a:latin typeface="Liberation Sans"/>
              </a:rPr>
              <a:t>W. </a:t>
            </a:r>
            <a:r>
              <a:rPr lang="en-US" dirty="0" err="1">
                <a:solidFill>
                  <a:prstClr val="black"/>
                </a:solidFill>
                <a:latin typeface="Liberation Sans"/>
              </a:rPr>
              <a:t>Feldmeier</a:t>
            </a:r>
            <a:endParaRPr lang="en-US" dirty="0">
              <a:solidFill>
                <a:prstClr val="black"/>
              </a:solidFill>
              <a:latin typeface="Liberation Sans"/>
            </a:endParaRPr>
          </a:p>
          <a:p>
            <a:pPr lvl="0" hangingPunct="0"/>
            <a:r>
              <a:rPr lang="en-US" dirty="0" smtClean="0">
                <a:solidFill>
                  <a:prstClr val="black"/>
                </a:solidFill>
                <a:latin typeface="Liberation Sans"/>
              </a:rPr>
              <a:t>E</a:t>
            </a:r>
            <a:r>
              <a:rPr lang="en-US" dirty="0">
                <a:solidFill>
                  <a:prstClr val="black"/>
                </a:solidFill>
                <a:latin typeface="Liberation Sans"/>
              </a:rPr>
              <a:t>. </a:t>
            </a:r>
            <a:r>
              <a:rPr lang="en-US" dirty="0" err="1">
                <a:solidFill>
                  <a:prstClr val="black"/>
                </a:solidFill>
                <a:latin typeface="Liberation Sans"/>
              </a:rPr>
              <a:t>Gutsmiedl</a:t>
            </a:r>
            <a:endParaRPr lang="en-US" dirty="0">
              <a:solidFill>
                <a:prstClr val="black"/>
              </a:solidFill>
              <a:latin typeface="Liberation Sans"/>
            </a:endParaRPr>
          </a:p>
          <a:p>
            <a:pPr lvl="0" hangingPunct="0"/>
            <a:r>
              <a:rPr lang="en-US" dirty="0">
                <a:solidFill>
                  <a:prstClr val="black"/>
                </a:solidFill>
                <a:latin typeface="Liberation Sans"/>
              </a:rPr>
              <a:t>F. </a:t>
            </a:r>
            <a:r>
              <a:rPr lang="en-US" dirty="0" err="1">
                <a:solidFill>
                  <a:prstClr val="black"/>
                </a:solidFill>
                <a:latin typeface="Liberation Sans"/>
              </a:rPr>
              <a:t>Kaspar</a:t>
            </a:r>
            <a:endParaRPr lang="en-US" dirty="0">
              <a:solidFill>
                <a:prstClr val="black"/>
              </a:solidFill>
              <a:latin typeface="Liberation Sans"/>
            </a:endParaRPr>
          </a:p>
          <a:p>
            <a:pPr lvl="0" hangingPunct="0"/>
            <a:r>
              <a:rPr lang="en-US" dirty="0">
                <a:solidFill>
                  <a:prstClr val="black"/>
                </a:solidFill>
                <a:latin typeface="Liberation Sans"/>
              </a:rPr>
              <a:t>F. </a:t>
            </a:r>
            <a:r>
              <a:rPr lang="en-US" dirty="0" err="1">
                <a:solidFill>
                  <a:prstClr val="black"/>
                </a:solidFill>
                <a:latin typeface="Liberation Sans"/>
              </a:rPr>
              <a:t>Kuchler</a:t>
            </a:r>
            <a:endParaRPr lang="en-US" dirty="0">
              <a:solidFill>
                <a:prstClr val="black"/>
              </a:solidFill>
              <a:latin typeface="Liberation Sans"/>
            </a:endParaRPr>
          </a:p>
          <a:p>
            <a:pPr lvl="0" hangingPunct="0"/>
            <a:r>
              <a:rPr lang="en-US" dirty="0">
                <a:solidFill>
                  <a:prstClr val="black"/>
                </a:solidFill>
                <a:latin typeface="Liberation Sans"/>
              </a:rPr>
              <a:t>T. </a:t>
            </a:r>
            <a:r>
              <a:rPr lang="en-US" dirty="0" smtClean="0">
                <a:solidFill>
                  <a:prstClr val="black"/>
                </a:solidFill>
                <a:latin typeface="Liberation Sans"/>
              </a:rPr>
              <a:t>Lins</a:t>
            </a:r>
          </a:p>
          <a:p>
            <a:pPr lvl="0" hangingPunct="0"/>
            <a:r>
              <a:rPr lang="en-US" dirty="0" smtClean="0">
                <a:solidFill>
                  <a:prstClr val="black"/>
                </a:solidFill>
                <a:latin typeface="Liberation Sans"/>
              </a:rPr>
              <a:t>M</a:t>
            </a:r>
            <a:r>
              <a:rPr lang="en-US" dirty="0">
                <a:solidFill>
                  <a:prstClr val="black"/>
                </a:solidFill>
                <a:latin typeface="Liberation Sans"/>
              </a:rPr>
              <a:t>. </a:t>
            </a:r>
            <a:r>
              <a:rPr lang="en-US" dirty="0" smtClean="0">
                <a:solidFill>
                  <a:prstClr val="black"/>
                </a:solidFill>
                <a:latin typeface="Liberation Sans"/>
              </a:rPr>
              <a:t>Marino</a:t>
            </a:r>
          </a:p>
          <a:p>
            <a:pPr lvl="0" hangingPunct="0"/>
            <a:r>
              <a:rPr lang="en-US" dirty="0" smtClean="0">
                <a:solidFill>
                  <a:prstClr val="black"/>
                </a:solidFill>
                <a:latin typeface="Liberation Sans"/>
              </a:rPr>
              <a:t>J</a:t>
            </a:r>
            <a:r>
              <a:rPr lang="en-US" dirty="0">
                <a:solidFill>
                  <a:prstClr val="black"/>
                </a:solidFill>
                <a:latin typeface="Liberation Sans"/>
              </a:rPr>
              <a:t>. </a:t>
            </a:r>
            <a:r>
              <a:rPr lang="en-US" dirty="0" smtClean="0">
                <a:solidFill>
                  <a:prstClr val="black"/>
                </a:solidFill>
                <a:latin typeface="Liberation Sans"/>
              </a:rPr>
              <a:t>McAndrew</a:t>
            </a:r>
          </a:p>
          <a:p>
            <a:pPr lvl="0" hangingPunct="0"/>
            <a:r>
              <a:rPr lang="en-US" dirty="0" smtClean="0">
                <a:solidFill>
                  <a:prstClr val="black"/>
                </a:solidFill>
                <a:latin typeface="Liberation Sans"/>
              </a:rPr>
              <a:t>B</a:t>
            </a:r>
            <a:r>
              <a:rPr lang="en-US" dirty="0">
                <a:solidFill>
                  <a:prstClr val="black"/>
                </a:solidFill>
                <a:latin typeface="Liberation Sans"/>
              </a:rPr>
              <a:t>. </a:t>
            </a:r>
            <a:r>
              <a:rPr lang="en-US" dirty="0" err="1" smtClean="0">
                <a:solidFill>
                  <a:prstClr val="black"/>
                </a:solidFill>
                <a:latin typeface="Liberation Sans"/>
              </a:rPr>
              <a:t>Niessen</a:t>
            </a:r>
            <a:endParaRPr lang="en-US" dirty="0" smtClean="0">
              <a:solidFill>
                <a:prstClr val="black"/>
              </a:solidFill>
              <a:latin typeface="Liberation Sans"/>
            </a:endParaRPr>
          </a:p>
          <a:p>
            <a:pPr lvl="0" hangingPunct="0"/>
            <a:r>
              <a:rPr lang="en-US" dirty="0" smtClean="0">
                <a:solidFill>
                  <a:prstClr val="black"/>
                </a:solidFill>
                <a:latin typeface="Liberation Sans"/>
              </a:rPr>
              <a:t>S</a:t>
            </a:r>
            <a:r>
              <a:rPr lang="en-US" dirty="0">
                <a:solidFill>
                  <a:prstClr val="black"/>
                </a:solidFill>
                <a:latin typeface="Liberation Sans"/>
              </a:rPr>
              <a:t>. </a:t>
            </a:r>
            <a:r>
              <a:rPr lang="en-US" dirty="0" smtClean="0">
                <a:solidFill>
                  <a:prstClr val="black"/>
                </a:solidFill>
                <a:latin typeface="Liberation Sans"/>
              </a:rPr>
              <a:t>Paul</a:t>
            </a:r>
          </a:p>
          <a:p>
            <a:pPr lvl="0" hangingPunct="0"/>
            <a:r>
              <a:rPr lang="en-US" dirty="0" smtClean="0">
                <a:solidFill>
                  <a:prstClr val="black"/>
                </a:solidFill>
                <a:latin typeface="Liberation Sans"/>
              </a:rPr>
              <a:t>G</a:t>
            </a:r>
            <a:r>
              <a:rPr lang="en-US" dirty="0">
                <a:solidFill>
                  <a:prstClr val="black"/>
                </a:solidFill>
                <a:latin typeface="Liberation Sans"/>
              </a:rPr>
              <a:t>. </a:t>
            </a:r>
            <a:r>
              <a:rPr lang="en-US" dirty="0" smtClean="0">
                <a:solidFill>
                  <a:prstClr val="black"/>
                </a:solidFill>
                <a:latin typeface="Liberation Sans"/>
              </a:rPr>
              <a:t>Petzoldt</a:t>
            </a:r>
          </a:p>
          <a:p>
            <a:pPr lvl="0" hangingPunct="0"/>
            <a:r>
              <a:rPr lang="en-US" dirty="0" smtClean="0">
                <a:solidFill>
                  <a:prstClr val="black"/>
                </a:solidFill>
                <a:latin typeface="Liberation Sans"/>
              </a:rPr>
              <a:t>J</a:t>
            </a:r>
            <a:r>
              <a:rPr lang="en-US" dirty="0">
                <a:solidFill>
                  <a:prstClr val="black"/>
                </a:solidFill>
                <a:latin typeface="Liberation Sans"/>
              </a:rPr>
              <a:t>. </a:t>
            </a:r>
            <a:r>
              <a:rPr lang="en-US" dirty="0" err="1" smtClean="0">
                <a:solidFill>
                  <a:prstClr val="black"/>
                </a:solidFill>
                <a:latin typeface="Liberation Sans"/>
              </a:rPr>
              <a:t>Rothe</a:t>
            </a:r>
            <a:endParaRPr lang="en-US" dirty="0" smtClean="0">
              <a:solidFill>
                <a:prstClr val="black"/>
              </a:solidFill>
              <a:latin typeface="Liberation Sans"/>
            </a:endParaRPr>
          </a:p>
          <a:p>
            <a:pPr lvl="0" hangingPunct="0"/>
            <a:r>
              <a:rPr lang="en-US" dirty="0" smtClean="0">
                <a:solidFill>
                  <a:prstClr val="black"/>
                </a:solidFill>
                <a:latin typeface="Liberation Sans"/>
              </a:rPr>
              <a:t>C</a:t>
            </a:r>
            <a:r>
              <a:rPr lang="en-US" dirty="0">
                <a:solidFill>
                  <a:prstClr val="black"/>
                </a:solidFill>
                <a:latin typeface="Liberation Sans"/>
              </a:rPr>
              <a:t>. </a:t>
            </a:r>
            <a:r>
              <a:rPr lang="en-US" dirty="0" smtClean="0">
                <a:solidFill>
                  <a:prstClr val="black"/>
                </a:solidFill>
                <a:latin typeface="Liberation Sans"/>
              </a:rPr>
              <a:t>Schneider</a:t>
            </a:r>
          </a:p>
          <a:p>
            <a:pPr lvl="0" hangingPunct="0"/>
            <a:r>
              <a:rPr lang="en-US" dirty="0" smtClean="0">
                <a:solidFill>
                  <a:prstClr val="black"/>
                </a:solidFill>
                <a:latin typeface="Liberation Sans"/>
              </a:rPr>
              <a:t>R</a:t>
            </a:r>
            <a:r>
              <a:rPr lang="en-US" dirty="0">
                <a:solidFill>
                  <a:prstClr val="black"/>
                </a:solidFill>
                <a:latin typeface="Liberation Sans"/>
              </a:rPr>
              <a:t>. </a:t>
            </a:r>
            <a:r>
              <a:rPr lang="en-US" dirty="0" err="1" smtClean="0">
                <a:solidFill>
                  <a:prstClr val="black"/>
                </a:solidFill>
                <a:latin typeface="Liberation Sans"/>
              </a:rPr>
              <a:t>Schönberger</a:t>
            </a:r>
            <a:endParaRPr lang="en-US" dirty="0" smtClean="0">
              <a:solidFill>
                <a:prstClr val="black"/>
              </a:solidFill>
              <a:latin typeface="Liberation Sans"/>
            </a:endParaRPr>
          </a:p>
          <a:p>
            <a:pPr lvl="0" hangingPunct="0"/>
            <a:r>
              <a:rPr lang="en-US" dirty="0" smtClean="0">
                <a:solidFill>
                  <a:prstClr val="black"/>
                </a:solidFill>
                <a:latin typeface="Liberation Sans"/>
              </a:rPr>
              <a:t>S</a:t>
            </a:r>
            <a:r>
              <a:rPr lang="en-US" dirty="0">
                <a:solidFill>
                  <a:prstClr val="black"/>
                </a:solidFill>
                <a:latin typeface="Liberation Sans"/>
              </a:rPr>
              <a:t>. </a:t>
            </a:r>
            <a:r>
              <a:rPr lang="en-US" dirty="0" smtClean="0">
                <a:solidFill>
                  <a:prstClr val="black"/>
                </a:solidFill>
                <a:latin typeface="Liberation Sans"/>
              </a:rPr>
              <a:t>Seidel</a:t>
            </a:r>
          </a:p>
          <a:p>
            <a:pPr lvl="0" hangingPunct="0"/>
            <a:r>
              <a:rPr lang="en-US" dirty="0" smtClean="0">
                <a:solidFill>
                  <a:prstClr val="black"/>
                </a:solidFill>
                <a:latin typeface="Liberation Sans"/>
              </a:rPr>
              <a:t>R</a:t>
            </a:r>
            <a:r>
              <a:rPr lang="en-US" dirty="0">
                <a:solidFill>
                  <a:prstClr val="black"/>
                </a:solidFill>
                <a:latin typeface="Liberation Sans"/>
              </a:rPr>
              <a:t>. </a:t>
            </a:r>
            <a:r>
              <a:rPr lang="en-US" dirty="0" smtClean="0">
                <a:solidFill>
                  <a:prstClr val="black"/>
                </a:solidFill>
                <a:latin typeface="Liberation Sans"/>
              </a:rPr>
              <a:t>Stoepler</a:t>
            </a:r>
          </a:p>
          <a:p>
            <a:pPr lvl="0" hangingPunct="0"/>
            <a:r>
              <a:rPr lang="en-US" dirty="0" smtClean="0">
                <a:solidFill>
                  <a:prstClr val="black"/>
                </a:solidFill>
                <a:latin typeface="Liberation Sans"/>
              </a:rPr>
              <a:t>T</a:t>
            </a:r>
            <a:r>
              <a:rPr lang="en-US" dirty="0">
                <a:solidFill>
                  <a:prstClr val="black"/>
                </a:solidFill>
                <a:latin typeface="Liberation Sans"/>
              </a:rPr>
              <a:t>. </a:t>
            </a:r>
            <a:r>
              <a:rPr lang="en-US" dirty="0" smtClean="0">
                <a:solidFill>
                  <a:prstClr val="black"/>
                </a:solidFill>
                <a:latin typeface="Liberation Sans"/>
              </a:rPr>
              <a:t>Stolz</a:t>
            </a:r>
          </a:p>
          <a:p>
            <a:pPr lvl="0" hangingPunct="0"/>
            <a:r>
              <a:rPr lang="en-US" dirty="0" smtClean="0">
                <a:solidFill>
                  <a:prstClr val="black"/>
                </a:solidFill>
                <a:latin typeface="Liberation Sans"/>
              </a:rPr>
              <a:t>S</a:t>
            </a:r>
            <a:r>
              <a:rPr lang="en-US" dirty="0">
                <a:solidFill>
                  <a:prstClr val="black"/>
                </a:solidFill>
                <a:latin typeface="Liberation Sans"/>
              </a:rPr>
              <a:t>. </a:t>
            </a:r>
            <a:r>
              <a:rPr lang="en-US" dirty="0" smtClean="0">
                <a:solidFill>
                  <a:prstClr val="black"/>
                </a:solidFill>
                <a:latin typeface="Liberation Sans"/>
              </a:rPr>
              <a:t>Stuiber</a:t>
            </a:r>
          </a:p>
          <a:p>
            <a:pPr lvl="0" hangingPunct="0"/>
            <a:r>
              <a:rPr lang="en-US" dirty="0" smtClean="0">
                <a:solidFill>
                  <a:prstClr val="black"/>
                </a:solidFill>
                <a:latin typeface="Liberation Sans"/>
              </a:rPr>
              <a:t>M</a:t>
            </a:r>
            <a:r>
              <a:rPr lang="en-US" dirty="0">
                <a:solidFill>
                  <a:prstClr val="black"/>
                </a:solidFill>
                <a:latin typeface="Liberation Sans"/>
              </a:rPr>
              <a:t>. </a:t>
            </a:r>
            <a:r>
              <a:rPr lang="en-US" dirty="0" smtClean="0">
                <a:solidFill>
                  <a:prstClr val="black"/>
                </a:solidFill>
                <a:latin typeface="Liberation Sans"/>
              </a:rPr>
              <a:t>Sturm</a:t>
            </a:r>
            <a:endParaRPr lang="en-US" dirty="0">
              <a:solidFill>
                <a:prstClr val="black"/>
              </a:solidFill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365126" y="1323743"/>
            <a:ext cx="1587871" cy="42473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hangingPunct="0"/>
            <a:r>
              <a:rPr lang="en-US" dirty="0">
                <a:solidFill>
                  <a:prstClr val="black"/>
                </a:solidFill>
                <a:latin typeface="Liberation Sans"/>
              </a:rPr>
              <a:t>B. </a:t>
            </a:r>
            <a:r>
              <a:rPr lang="en-US" dirty="0" smtClean="0">
                <a:solidFill>
                  <a:prstClr val="black"/>
                </a:solidFill>
                <a:latin typeface="Liberation Sans"/>
              </a:rPr>
              <a:t>Taubenheim</a:t>
            </a:r>
          </a:p>
          <a:p>
            <a:pPr lvl="0" hangingPunct="0"/>
            <a:r>
              <a:rPr lang="en-US" dirty="0" smtClean="0">
                <a:solidFill>
                  <a:prstClr val="black"/>
                </a:solidFill>
                <a:latin typeface="Liberation Sans"/>
              </a:rPr>
              <a:t>R</a:t>
            </a:r>
            <a:r>
              <a:rPr lang="en-US" dirty="0">
                <a:solidFill>
                  <a:prstClr val="black"/>
                </a:solidFill>
                <a:latin typeface="Liberation Sans"/>
              </a:rPr>
              <a:t>. </a:t>
            </a:r>
            <a:r>
              <a:rPr lang="en-US" dirty="0" smtClean="0">
                <a:solidFill>
                  <a:prstClr val="black"/>
                </a:solidFill>
                <a:latin typeface="Liberation Sans"/>
              </a:rPr>
              <a:t>Thiele</a:t>
            </a:r>
          </a:p>
          <a:p>
            <a:pPr lvl="0" hangingPunct="0"/>
            <a:r>
              <a:rPr lang="en-US" dirty="0" smtClean="0">
                <a:solidFill>
                  <a:prstClr val="black"/>
                </a:solidFill>
                <a:latin typeface="Liberation Sans"/>
              </a:rPr>
              <a:t>J</a:t>
            </a:r>
            <a:r>
              <a:rPr lang="en-US" dirty="0">
                <a:solidFill>
                  <a:prstClr val="black"/>
                </a:solidFill>
                <a:latin typeface="Liberation Sans"/>
              </a:rPr>
              <a:t>. </a:t>
            </a:r>
            <a:r>
              <a:rPr lang="en-US" dirty="0" smtClean="0">
                <a:solidFill>
                  <a:prstClr val="black"/>
                </a:solidFill>
                <a:latin typeface="Liberation Sans"/>
              </a:rPr>
              <a:t>Weber</a:t>
            </a:r>
          </a:p>
          <a:p>
            <a:pPr lvl="0" hangingPunct="0"/>
            <a:r>
              <a:rPr lang="en-US" dirty="0" smtClean="0">
                <a:solidFill>
                  <a:prstClr val="black"/>
                </a:solidFill>
                <a:latin typeface="Liberation Sans"/>
              </a:rPr>
              <a:t>D</a:t>
            </a:r>
            <a:r>
              <a:rPr lang="en-US" dirty="0">
                <a:solidFill>
                  <a:prstClr val="black"/>
                </a:solidFill>
                <a:latin typeface="Liberation Sans"/>
              </a:rPr>
              <a:t>. </a:t>
            </a:r>
            <a:r>
              <a:rPr lang="en-US" dirty="0" smtClean="0">
                <a:solidFill>
                  <a:prstClr val="black"/>
                </a:solidFill>
                <a:latin typeface="Liberation Sans"/>
              </a:rPr>
              <a:t>Wurm</a:t>
            </a:r>
          </a:p>
          <a:p>
            <a:pPr lvl="0" hangingPunct="0"/>
            <a:r>
              <a:rPr lang="en-US" b="0" i="0" dirty="0" smtClean="0">
                <a:solidFill>
                  <a:srgbClr val="000000"/>
                </a:solidFill>
                <a:effectLst/>
                <a:latin typeface="Liberation Sans"/>
              </a:rPr>
              <a:t>D. Budker</a:t>
            </a:r>
          </a:p>
          <a:p>
            <a:pPr lvl="0" hangingPunct="0"/>
            <a:r>
              <a:rPr lang="en-US" b="0" i="0" dirty="0" smtClean="0">
                <a:solidFill>
                  <a:srgbClr val="000000"/>
                </a:solidFill>
                <a:effectLst/>
                <a:latin typeface="Liberation Sans"/>
              </a:rPr>
              <a:t>B. Patton</a:t>
            </a:r>
          </a:p>
          <a:p>
            <a:pPr lvl="0" hangingPunct="0"/>
            <a:r>
              <a:rPr lang="en-US" dirty="0">
                <a:latin typeface="Liberation Sans"/>
              </a:rPr>
              <a:t>S. </a:t>
            </a:r>
            <a:r>
              <a:rPr lang="en-US" dirty="0" smtClean="0">
                <a:latin typeface="Liberation Sans"/>
              </a:rPr>
              <a:t>Sharma</a:t>
            </a:r>
          </a:p>
          <a:p>
            <a:pPr lvl="0" hangingPunct="0"/>
            <a:r>
              <a:rPr lang="de-DE" dirty="0">
                <a:latin typeface="Liberation Sans"/>
              </a:rPr>
              <a:t>M. </a:t>
            </a:r>
            <a:r>
              <a:rPr lang="de-DE" dirty="0" smtClean="0">
                <a:latin typeface="Liberation Sans"/>
              </a:rPr>
              <a:t>Burghoff</a:t>
            </a:r>
          </a:p>
          <a:p>
            <a:pPr lvl="0" hangingPunct="0"/>
            <a:r>
              <a:rPr lang="de-DE" dirty="0" smtClean="0">
                <a:latin typeface="Liberation Sans"/>
              </a:rPr>
              <a:t>A. Schnabel</a:t>
            </a:r>
          </a:p>
          <a:p>
            <a:pPr lvl="0" hangingPunct="0"/>
            <a:r>
              <a:rPr lang="de-DE" dirty="0" smtClean="0">
                <a:latin typeface="Liberation Sans"/>
              </a:rPr>
              <a:t>J. Voigt</a:t>
            </a:r>
          </a:p>
          <a:p>
            <a:pPr lvl="0" hangingPunct="0"/>
            <a:r>
              <a:rPr lang="de-DE" dirty="0" smtClean="0">
                <a:solidFill>
                  <a:prstClr val="black"/>
                </a:solidFill>
                <a:latin typeface="Liberation Sans"/>
                <a:ea typeface="Noto Sans CJK SC Regular" pitchFamily="2"/>
                <a:cs typeface="FreeSans" pitchFamily="2"/>
              </a:rPr>
              <a:t>A. Frei</a:t>
            </a:r>
          </a:p>
          <a:p>
            <a:pPr lvl="0" hangingPunct="0"/>
            <a:r>
              <a:rPr lang="de-DE" dirty="0" smtClean="0">
                <a:solidFill>
                  <a:prstClr val="black"/>
                </a:solidFill>
                <a:latin typeface="Liberation Sans"/>
                <a:ea typeface="Noto Sans CJK SC Regular" pitchFamily="2"/>
                <a:cs typeface="FreeSans" pitchFamily="2"/>
              </a:rPr>
              <a:t>P</a:t>
            </a:r>
            <a:r>
              <a:rPr lang="de-DE" dirty="0">
                <a:solidFill>
                  <a:prstClr val="black"/>
                </a:solidFill>
                <a:latin typeface="Liberation Sans"/>
                <a:ea typeface="Noto Sans CJK SC Regular" pitchFamily="2"/>
                <a:cs typeface="FreeSans" pitchFamily="2"/>
              </a:rPr>
              <a:t>. </a:t>
            </a:r>
            <a:r>
              <a:rPr lang="de-DE" dirty="0" smtClean="0">
                <a:solidFill>
                  <a:prstClr val="black"/>
                </a:solidFill>
                <a:latin typeface="Liberation Sans"/>
                <a:ea typeface="Noto Sans CJK SC Regular" pitchFamily="2"/>
                <a:cs typeface="FreeSans" pitchFamily="2"/>
              </a:rPr>
              <a:t>Link</a:t>
            </a:r>
          </a:p>
          <a:p>
            <a:pPr lvl="0" hangingPunct="0"/>
            <a:r>
              <a:rPr lang="de-DE" dirty="0" smtClean="0">
                <a:solidFill>
                  <a:prstClr val="black"/>
                </a:solidFill>
                <a:latin typeface="Liberation Sans"/>
                <a:ea typeface="Noto Sans CJK SC Regular" pitchFamily="2"/>
                <a:cs typeface="FreeSans" pitchFamily="2"/>
              </a:rPr>
              <a:t>A. Pichlmaier</a:t>
            </a:r>
          </a:p>
          <a:p>
            <a:pPr lvl="0" hangingPunct="0"/>
            <a:r>
              <a:rPr lang="de-DE" dirty="0" smtClean="0">
                <a:solidFill>
                  <a:prstClr val="black"/>
                </a:solidFill>
                <a:latin typeface="Liberation Sans"/>
                <a:ea typeface="Noto Sans CJK SC Regular" pitchFamily="2"/>
                <a:cs typeface="FreeSans" pitchFamily="2"/>
              </a:rPr>
              <a:t>T</a:t>
            </a:r>
            <a:r>
              <a:rPr lang="de-DE" dirty="0">
                <a:solidFill>
                  <a:prstClr val="black"/>
                </a:solidFill>
                <a:latin typeface="Liberation Sans"/>
                <a:ea typeface="Noto Sans CJK SC Regular" pitchFamily="2"/>
                <a:cs typeface="FreeSans" pitchFamily="2"/>
              </a:rPr>
              <a:t>. </a:t>
            </a:r>
            <a:r>
              <a:rPr lang="de-DE" dirty="0" smtClean="0">
                <a:solidFill>
                  <a:prstClr val="black"/>
                </a:solidFill>
                <a:latin typeface="Liberation Sans"/>
                <a:ea typeface="Noto Sans CJK SC Regular" pitchFamily="2"/>
                <a:cs typeface="FreeSans" pitchFamily="2"/>
              </a:rPr>
              <a:t>Zechlau</a:t>
            </a:r>
          </a:p>
          <a:p>
            <a:pPr lvl="0" hangingPunct="0"/>
            <a:endParaRPr lang="en-US" dirty="0">
              <a:solidFill>
                <a:prstClr val="black"/>
              </a:solidFill>
              <a:latin typeface="Liberation Sans"/>
              <a:ea typeface="Noto Sans CJK SC Regular" pitchFamily="2"/>
              <a:cs typeface="FreeSan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ank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LL-bleu-profond">
  <a:themeElements>
    <a:clrScheme name="ILL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ILL">
      <a:majorFont>
        <a:latin typeface="Lucida Sans"/>
        <a:ea typeface=""/>
        <a:cs typeface=""/>
      </a:majorFont>
      <a:minorFont>
        <a:latin typeface="Verdana"/>
        <a:ea typeface=""/>
        <a:cs typeface="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471</Words>
  <Application>Microsoft Office PowerPoint</Application>
  <PresentationFormat>Widescreen</PresentationFormat>
  <Paragraphs>194</Paragraphs>
  <Slides>27</Slides>
  <Notes>25</Notes>
  <HiddenSlides>1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41" baseType="lpstr">
      <vt:lpstr>Arial</vt:lpstr>
      <vt:lpstr>Calibri</vt:lpstr>
      <vt:lpstr>DejaVu Sans</vt:lpstr>
      <vt:lpstr>FreeSans</vt:lpstr>
      <vt:lpstr>Liberation Sans</vt:lpstr>
      <vt:lpstr>Liberation Serif</vt:lpstr>
      <vt:lpstr>Lucida Sans</vt:lpstr>
      <vt:lpstr>Noto Sans CJK SC Regular</vt:lpstr>
      <vt:lpstr>StarSymbol</vt:lpstr>
      <vt:lpstr>Verdana</vt:lpstr>
      <vt:lpstr>Wingdings 2</vt:lpstr>
      <vt:lpstr>Default</vt:lpstr>
      <vt:lpstr>Blank Slide</vt:lpstr>
      <vt:lpstr>ILL-bleu-profond</vt:lpstr>
      <vt:lpstr>SuperSUN and PanEDM:  a new superthermal UCN source for a new nEDM measurement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Existing Guide H523</vt:lpstr>
      <vt:lpstr>Existing Guide H523</vt:lpstr>
      <vt:lpstr>Existing Guide H523</vt:lpstr>
      <vt:lpstr>Existing Guide H523</vt:lpstr>
      <vt:lpstr>Simulated Phase Space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SuperSUN and PanEDM:  a new superthermal UCN source for a new nEDM measurement</dc:title>
  <dc:creator>Douglas Beck</dc:creator>
  <cp:lastModifiedBy>Douglas Beck</cp:lastModifiedBy>
  <cp:revision>13</cp:revision>
  <dcterms:created xsi:type="dcterms:W3CDTF">2017-10-14T21:39:39Z</dcterms:created>
  <dcterms:modified xsi:type="dcterms:W3CDTF">2017-10-17T15:55:19Z</dcterms:modified>
</cp:coreProperties>
</file>