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3" r:id="rId3"/>
    <p:sldId id="291" r:id="rId4"/>
    <p:sldId id="293" r:id="rId5"/>
    <p:sldId id="294" r:id="rId6"/>
    <p:sldId id="295" r:id="rId7"/>
    <p:sldId id="296" r:id="rId8"/>
    <p:sldId id="292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13" r:id="rId20"/>
    <p:sldId id="307" r:id="rId21"/>
    <p:sldId id="308" r:id="rId22"/>
    <p:sldId id="309" r:id="rId23"/>
    <p:sldId id="310" r:id="rId24"/>
    <p:sldId id="282" r:id="rId25"/>
    <p:sldId id="311" r:id="rId26"/>
    <p:sldId id="312" r:id="rId27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86" autoAdjust="0"/>
  </p:normalViewPr>
  <p:slideViewPr>
    <p:cSldViewPr snapToGrid="0" snapToObjects="1">
      <p:cViewPr varScale="1">
        <p:scale>
          <a:sx n="113" d="100"/>
          <a:sy n="113" d="100"/>
        </p:scale>
        <p:origin x="744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pPr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2017-10-18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2017-10-18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hf hdr="0" ftr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fluka.org/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mcnp.lanl.gov/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github.com/wschreyer/PENTrack.git" TargetMode="Externa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850" y="1736824"/>
            <a:ext cx="5829300" cy="25853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Monte Carlo optimization of a next-generation </a:t>
            </a:r>
            <a:r>
              <a:rPr lang="en-US" sz="28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ultracold</a:t>
            </a:r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-neutron source</a:t>
            </a:r>
            <a:endParaRPr lang="en-US" sz="28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28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Wolfgang Schreyer</a:t>
            </a:r>
          </a:p>
          <a:p>
            <a:r>
              <a:rPr lang="en-CA" sz="16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for the TUCAN collaboration</a:t>
            </a:r>
          </a:p>
          <a:p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2017-10-18, </a:t>
            </a:r>
            <a:r>
              <a:rPr lang="en-CA" sz="14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nEDM</a:t>
            </a:r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 2017, Harrison Hot Springs</a:t>
            </a: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Design parameters</a:t>
            </a:r>
          </a:p>
          <a:p>
            <a:r>
              <a:rPr lang="en-CA" dirty="0" smtClean="0"/>
              <a:t>Optimization</a:t>
            </a:r>
          </a:p>
          <a:p>
            <a:pPr lvl="1"/>
            <a:r>
              <a:rPr lang="en-CA" dirty="0" smtClean="0"/>
              <a:t>FLUKA</a:t>
            </a:r>
          </a:p>
          <a:p>
            <a:pPr lvl="1"/>
            <a:r>
              <a:rPr lang="en-CA" dirty="0" smtClean="0"/>
              <a:t>MCNP</a:t>
            </a:r>
          </a:p>
          <a:p>
            <a:pPr lvl="1"/>
            <a:r>
              <a:rPr lang="en-CA" dirty="0" err="1" smtClean="0"/>
              <a:t>PENTrack</a:t>
            </a:r>
            <a:endParaRPr lang="en-CA" dirty="0" smtClean="0"/>
          </a:p>
          <a:p>
            <a:r>
              <a:rPr lang="en-CA" dirty="0" smtClean="0"/>
              <a:t>Preliminary optimization results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Design parameters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err="1" smtClean="0"/>
              <a:t>Spallation</a:t>
            </a:r>
            <a:r>
              <a:rPr lang="en-CA" sz="2400" dirty="0" smtClean="0"/>
              <a:t> source</a:t>
            </a:r>
          </a:p>
          <a:p>
            <a:pPr lvl="1"/>
            <a:r>
              <a:rPr lang="en-CA" sz="2000" dirty="0" smtClean="0"/>
              <a:t>Combination of neutron moderators</a:t>
            </a:r>
          </a:p>
          <a:p>
            <a:pPr lvl="1"/>
            <a:r>
              <a:rPr lang="en-CA" sz="2000" dirty="0" smtClean="0"/>
              <a:t>Radiation shielding</a:t>
            </a:r>
          </a:p>
          <a:p>
            <a:r>
              <a:rPr lang="en-CA" sz="2400" dirty="0" err="1" smtClean="0"/>
              <a:t>Superfluid</a:t>
            </a:r>
            <a:r>
              <a:rPr lang="en-CA" sz="2400" dirty="0" smtClean="0"/>
              <a:t>-helium converter</a:t>
            </a:r>
          </a:p>
          <a:p>
            <a:pPr lvl="1"/>
            <a:r>
              <a:rPr lang="en-CA" sz="2000" dirty="0" smtClean="0"/>
              <a:t>Heating by </a:t>
            </a:r>
            <a:r>
              <a:rPr lang="el-GR" sz="2000" dirty="0" smtClean="0"/>
              <a:t>γ</a:t>
            </a:r>
            <a:r>
              <a:rPr lang="en-US" sz="2000" dirty="0" smtClean="0"/>
              <a:t>s, neutrons, </a:t>
            </a:r>
            <a:r>
              <a:rPr lang="el-GR" sz="2000" dirty="0" smtClean="0"/>
              <a:t>β</a:t>
            </a:r>
            <a:r>
              <a:rPr lang="en-US" sz="2000" dirty="0" smtClean="0"/>
              <a:t> electrons</a:t>
            </a:r>
            <a:endParaRPr lang="en-CA" sz="2000" dirty="0" smtClean="0"/>
          </a:p>
          <a:p>
            <a:pPr lvl="1"/>
            <a:r>
              <a:rPr lang="en-CA" sz="2000" dirty="0" err="1" smtClean="0"/>
              <a:t>Upscattering</a:t>
            </a:r>
            <a:r>
              <a:rPr lang="en-CA" sz="2000" dirty="0" smtClean="0"/>
              <a:t> lifetime </a:t>
            </a:r>
            <a:r>
              <a:rPr lang="el-GR" sz="2000" dirty="0" smtClean="0"/>
              <a:t>τ</a:t>
            </a:r>
            <a:r>
              <a:rPr lang="en-US" sz="2000" baseline="-25000" dirty="0" smtClean="0"/>
              <a:t>up </a:t>
            </a:r>
            <a:r>
              <a:rPr lang="en-US" sz="2000" dirty="0" smtClean="0"/>
              <a:t>= 130K</a:t>
            </a:r>
            <a:r>
              <a:rPr lang="en-US" sz="2000" baseline="30000" dirty="0" smtClean="0"/>
              <a:t>7</a:t>
            </a:r>
            <a:r>
              <a:rPr lang="en-US" sz="2000" dirty="0" smtClean="0"/>
              <a:t>s · T</a:t>
            </a:r>
            <a:r>
              <a:rPr lang="en-US" sz="2000" baseline="30000" dirty="0" smtClean="0"/>
              <a:t>-7</a:t>
            </a:r>
          </a:p>
          <a:p>
            <a:r>
              <a:rPr lang="en-US" sz="2400" dirty="0" smtClean="0"/>
              <a:t>Geometry of </a:t>
            </a:r>
            <a:r>
              <a:rPr lang="en-US" sz="2400" dirty="0" err="1" smtClean="0"/>
              <a:t>ultracold</a:t>
            </a:r>
            <a:r>
              <a:rPr lang="en-US" sz="2400" dirty="0" smtClean="0"/>
              <a:t>-neutron guides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2695575"/>
            <a:ext cx="809625" cy="28575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29650" y="278130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696200" y="2828925"/>
            <a:ext cx="790575" cy="0"/>
          </a:xfrm>
          <a:prstGeom prst="straightConnector1">
            <a:avLst/>
          </a:prstGeom>
          <a:ln w="12700"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53224" y="2943225"/>
            <a:ext cx="2211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Target          480 </a:t>
            </a:r>
            <a:r>
              <a:rPr lang="en-US" sz="1600" dirty="0" err="1" smtClean="0"/>
              <a:t>MeV</a:t>
            </a:r>
            <a:r>
              <a:rPr lang="en-US" sz="1600" dirty="0" smtClean="0"/>
              <a:t> 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57974" y="847725"/>
            <a:ext cx="857251" cy="1257300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He-II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(1K)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6829425" y="1876425"/>
            <a:ext cx="114300" cy="6953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096125" y="1885950"/>
            <a:ext cx="219075" cy="69532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38925" y="2152650"/>
            <a:ext cx="136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γ</a:t>
            </a:r>
            <a:r>
              <a:rPr lang="en-US" dirty="0" smtClean="0"/>
              <a:t>        fast 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628" y="695026"/>
            <a:ext cx="3418122" cy="41436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dirty="0" smtClean="0"/>
              <a:t>Starting geometry:</a:t>
            </a:r>
          </a:p>
          <a:p>
            <a:r>
              <a:rPr lang="en-US" sz="2200" dirty="0" smtClean="0"/>
              <a:t>Best use of symmetry</a:t>
            </a:r>
          </a:p>
          <a:p>
            <a:r>
              <a:rPr lang="en-US" sz="2200" dirty="0" smtClean="0"/>
              <a:t>Cylindrical aluminum vessels centered on target</a:t>
            </a:r>
          </a:p>
          <a:p>
            <a:endParaRPr lang="en-US" sz="2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9442" y="695026"/>
            <a:ext cx="5619001" cy="371504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314825" y="3571875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Lead shielding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229475" y="3343275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Beamline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677150" y="1704975"/>
            <a:ext cx="977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Graphite</a:t>
            </a:r>
          </a:p>
          <a:p>
            <a:r>
              <a:rPr lang="en-US" sz="1600" dirty="0" smtClean="0"/>
              <a:t>reflectors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327484" y="2653784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 (300 K)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289384" y="2301359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LD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(20 K)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260809" y="1615559"/>
            <a:ext cx="580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He-II</a:t>
            </a:r>
          </a:p>
          <a:p>
            <a:r>
              <a:rPr lang="en-US" sz="1600" dirty="0" smtClean="0"/>
              <a:t>(1 K)</a:t>
            </a:r>
            <a:endParaRPr lang="en-US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972050" y="857249"/>
            <a:ext cx="0" cy="219456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333875" y="18288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80 cm</a:t>
            </a:r>
            <a:endParaRPr lang="en-US" sz="16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191125" y="756284"/>
            <a:ext cx="22860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15025" y="438150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Ø 80 cm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962650" y="3629025"/>
            <a:ext cx="1755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Light-water-cooled</a:t>
            </a:r>
          </a:p>
          <a:p>
            <a:r>
              <a:rPr lang="en-US" sz="1600" dirty="0" smtClean="0"/>
              <a:t>Tungsten target</a:t>
            </a:r>
            <a:endParaRPr lang="en-US" sz="16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6346534" y="876299"/>
            <a:ext cx="0" cy="2135089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58" y="2601092"/>
            <a:ext cx="2301609" cy="2108467"/>
          </a:xfrm>
          <a:prstGeom prst="rect">
            <a:avLst/>
          </a:prstGeom>
        </p:spPr>
      </p:pic>
      <p:cxnSp>
        <p:nvCxnSpPr>
          <p:cNvPr id="24" name="Straight Arrow Connector 18"/>
          <p:cNvCxnSpPr/>
          <p:nvPr/>
        </p:nvCxnSpPr>
        <p:spPr>
          <a:xfrm flipH="1">
            <a:off x="1032934" y="3618028"/>
            <a:ext cx="1854199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0"/>
          <p:cNvSpPr txBox="1"/>
          <p:nvPr/>
        </p:nvSpPr>
        <p:spPr>
          <a:xfrm>
            <a:off x="1419213" y="3299894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Ø 80 cm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FLUKA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7551972" cy="4143674"/>
          </a:xfrm>
        </p:spPr>
        <p:txBody>
          <a:bodyPr>
            <a:normAutofit/>
          </a:bodyPr>
          <a:lstStyle/>
          <a:p>
            <a:r>
              <a:rPr lang="en-US" sz="2000" dirty="0" smtClean="0">
                <a:hlinkClick r:id="rId2"/>
              </a:rPr>
              <a:t>fluka.org</a:t>
            </a:r>
            <a:r>
              <a:rPr lang="en-US" sz="2000" dirty="0" smtClean="0"/>
              <a:t> (Free)</a:t>
            </a:r>
          </a:p>
          <a:p>
            <a:r>
              <a:rPr lang="en-US" sz="2000" dirty="0" smtClean="0"/>
              <a:t>Monte Carlo simulation of </a:t>
            </a:r>
            <a:r>
              <a:rPr lang="en-US" sz="2000" b="1" dirty="0" smtClean="0"/>
              <a:t>particle</a:t>
            </a:r>
            <a:br>
              <a:rPr lang="en-US" sz="2000" b="1" dirty="0" smtClean="0"/>
            </a:br>
            <a:r>
              <a:rPr lang="en-US" sz="2000" b="1" dirty="0" smtClean="0"/>
              <a:t>transport in matter</a:t>
            </a:r>
          </a:p>
          <a:p>
            <a:r>
              <a:rPr lang="en-US" sz="2000" dirty="0" smtClean="0"/>
              <a:t>Including multi-group transport of</a:t>
            </a:r>
            <a:br>
              <a:rPr lang="en-US" sz="2000" dirty="0" smtClean="0"/>
            </a:br>
            <a:r>
              <a:rPr lang="en-US" sz="2000" dirty="0" smtClean="0"/>
              <a:t>low-energy neutrons</a:t>
            </a:r>
          </a:p>
          <a:p>
            <a:r>
              <a:rPr lang="en-US" sz="2000" b="1" dirty="0" smtClean="0"/>
              <a:t>Neutron-scattering models for many</a:t>
            </a:r>
            <a:br>
              <a:rPr lang="en-US" sz="2000" b="1" dirty="0" smtClean="0"/>
            </a:br>
            <a:r>
              <a:rPr lang="en-US" sz="2000" b="1" dirty="0" smtClean="0"/>
              <a:t>isotopes </a:t>
            </a:r>
            <a:r>
              <a:rPr lang="en-US" sz="2000" dirty="0" smtClean="0"/>
              <a:t>at 296K, some at 87K and 4K</a:t>
            </a:r>
          </a:p>
          <a:p>
            <a:r>
              <a:rPr lang="en-US" sz="2000" dirty="0" smtClean="0"/>
              <a:t>Geometry as combination of basic </a:t>
            </a:r>
            <a:br>
              <a:rPr lang="en-US" sz="2000" dirty="0" smtClean="0"/>
            </a:br>
            <a:r>
              <a:rPr lang="en-US" sz="2000" dirty="0" smtClean="0"/>
              <a:t>shapes</a:t>
            </a:r>
          </a:p>
          <a:p>
            <a:r>
              <a:rPr lang="en-US" sz="2000" b="1" dirty="0" smtClean="0"/>
              <a:t>Easy to use </a:t>
            </a:r>
            <a:r>
              <a:rPr lang="en-US" sz="2000" dirty="0" smtClean="0"/>
              <a:t>thanks to flair (geometry builder, plotter)</a:t>
            </a:r>
          </a:p>
          <a:p>
            <a:r>
              <a:rPr lang="en-US" sz="2000" dirty="0" smtClean="0"/>
              <a:t>Can output particle flux in volume/over surface, production of radioactive nuclei, deposit of prompt and decay heat</a:t>
            </a:r>
          </a:p>
          <a:p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5" name="Picture 3" descr="\\trwindata\users3\wschreyer\nEDM2017\FLUK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2939" y="479426"/>
            <a:ext cx="3941061" cy="2978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MCNP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6" y="714076"/>
            <a:ext cx="8218723" cy="4143674"/>
          </a:xfrm>
        </p:spPr>
        <p:txBody>
          <a:bodyPr>
            <a:normAutofit/>
          </a:bodyPr>
          <a:lstStyle/>
          <a:p>
            <a:r>
              <a:rPr lang="en-US" sz="2200" dirty="0" smtClean="0">
                <a:hlinkClick r:id="rId2"/>
              </a:rPr>
              <a:t>mcnp.lanl.gov</a:t>
            </a:r>
            <a:endParaRPr lang="en-US" sz="2200" dirty="0" smtClean="0"/>
          </a:p>
          <a:p>
            <a:r>
              <a:rPr lang="en-US" sz="2200" dirty="0" smtClean="0"/>
              <a:t>Much more </a:t>
            </a:r>
            <a:r>
              <a:rPr lang="en-US" sz="2200" b="1" dirty="0" smtClean="0"/>
              <a:t>detailed nuclear-scattering </a:t>
            </a:r>
            <a:r>
              <a:rPr lang="en-US" sz="2200" dirty="0" smtClean="0"/>
              <a:t>data</a:t>
            </a:r>
          </a:p>
          <a:p>
            <a:r>
              <a:rPr lang="en-US" sz="2200" dirty="0" smtClean="0"/>
              <a:t>Including many </a:t>
            </a:r>
            <a:r>
              <a:rPr lang="en-US" sz="2200" b="1" dirty="0" smtClean="0"/>
              <a:t>specialized neutron moderators</a:t>
            </a:r>
          </a:p>
          <a:p>
            <a:r>
              <a:rPr lang="en-US" sz="2200" dirty="0" smtClean="0"/>
              <a:t>Combinatorial geometry,</a:t>
            </a:r>
            <a:br>
              <a:rPr lang="en-US" sz="2200" dirty="0" smtClean="0"/>
            </a:br>
            <a:r>
              <a:rPr lang="en-US" sz="2200" dirty="0" smtClean="0"/>
              <a:t>can be exported from flair</a:t>
            </a:r>
          </a:p>
          <a:p>
            <a:r>
              <a:rPr lang="en-US" sz="2200" dirty="0" smtClean="0"/>
              <a:t>Detailed output of particle flux in</a:t>
            </a:r>
            <a:br>
              <a:rPr lang="en-US" sz="2200" dirty="0" smtClean="0"/>
            </a:br>
            <a:r>
              <a:rPr lang="en-US" sz="2200" dirty="0" smtClean="0"/>
              <a:t>volume/over surface, heat deposit,</a:t>
            </a:r>
            <a:br>
              <a:rPr lang="en-US" sz="2200" dirty="0" smtClean="0"/>
            </a:br>
            <a:r>
              <a:rPr lang="en-US" sz="2200" dirty="0" smtClean="0"/>
              <a:t>binned in energy, time, and direction</a:t>
            </a:r>
          </a:p>
          <a:p>
            <a:r>
              <a:rPr lang="en-US" sz="2200" dirty="0" smtClean="0"/>
              <a:t>Text-only configuration</a:t>
            </a:r>
          </a:p>
          <a:p>
            <a:endParaRPr lang="en-US" sz="2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9" name="Picture 3" descr="\\trwindata\users3\wschreyer\nEDM2017\HeIItim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8506" y="2095500"/>
            <a:ext cx="3890731" cy="3031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Comparison FLUKA and MCNP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7" y="714076"/>
            <a:ext cx="4046773" cy="4143674"/>
          </a:xfrm>
        </p:spPr>
        <p:txBody>
          <a:bodyPr>
            <a:normAutofit/>
          </a:bodyPr>
          <a:lstStyle/>
          <a:p>
            <a:r>
              <a:rPr lang="en-US" sz="2200" dirty="0" smtClean="0"/>
              <a:t>FLUKA has no scattering data for liquid deuterium at 20K</a:t>
            </a:r>
          </a:p>
          <a:p>
            <a:r>
              <a:rPr lang="en-US" sz="2200" dirty="0" smtClean="0"/>
              <a:t>Good agreement between MCNP/FLUKA for free-gas model at 87K</a:t>
            </a:r>
          </a:p>
          <a:p>
            <a:r>
              <a:rPr lang="en-US" sz="2200" dirty="0" smtClean="0"/>
              <a:t>Cold-neutron flux 10 times higher with 20K deuterium in MCNP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\\trwindata\users3\wschreyer\nEDM2017\MCNPvsFLU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4850" y="1301163"/>
            <a:ext cx="4626461" cy="2989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5065947" cy="4143674"/>
          </a:xfrm>
        </p:spPr>
        <p:txBody>
          <a:bodyPr>
            <a:normAutofit/>
          </a:bodyPr>
          <a:lstStyle/>
          <a:p>
            <a:r>
              <a:rPr lang="en-US" sz="2200" dirty="0" smtClean="0"/>
              <a:t>Goal: maximize number of UCN available to experiment</a:t>
            </a:r>
          </a:p>
          <a:p>
            <a:r>
              <a:rPr lang="en-US" sz="2200" dirty="0" smtClean="0"/>
              <a:t>Constraints:</a:t>
            </a:r>
          </a:p>
          <a:p>
            <a:pPr lvl="1"/>
            <a:r>
              <a:rPr lang="en-US" sz="1800" dirty="0" smtClean="0"/>
              <a:t>Cooling power at 1K: ~10W</a:t>
            </a:r>
          </a:p>
          <a:p>
            <a:pPr lvl="1"/>
            <a:r>
              <a:rPr lang="en-US" sz="1800" dirty="0" smtClean="0"/>
              <a:t>Amount of cold moderators</a:t>
            </a:r>
            <a:br>
              <a:rPr lang="en-US" sz="1800" dirty="0" smtClean="0"/>
            </a:br>
            <a:r>
              <a:rPr lang="en-US" sz="1800" dirty="0" smtClean="0"/>
              <a:t>(liquid deuterium!)</a:t>
            </a:r>
          </a:p>
          <a:p>
            <a:r>
              <a:rPr lang="en-US" sz="2200" dirty="0" smtClean="0"/>
              <a:t>Simple model: maximize UCN production per heat P/Q</a:t>
            </a:r>
          </a:p>
          <a:p>
            <a:r>
              <a:rPr lang="en-US" sz="2200" dirty="0" smtClean="0"/>
              <a:t>Detailed model: maximize P·</a:t>
            </a:r>
            <a:r>
              <a:rPr lang="el-GR" sz="2200" dirty="0" smtClean="0"/>
              <a:t>τ</a:t>
            </a:r>
            <a:r>
              <a:rPr lang="en-US" sz="2200" dirty="0" smtClean="0"/>
              <a:t> with</a:t>
            </a:r>
            <a:br>
              <a:rPr lang="en-US" sz="2200" dirty="0" smtClean="0"/>
            </a:br>
            <a:r>
              <a:rPr lang="en-US" sz="2200" dirty="0" smtClean="0"/>
              <a:t>1/</a:t>
            </a:r>
            <a:r>
              <a:rPr lang="el-GR" sz="2200" dirty="0" smtClean="0"/>
              <a:t>τ</a:t>
            </a:r>
            <a:r>
              <a:rPr lang="en-US" sz="2200" dirty="0" smtClean="0"/>
              <a:t> =</a:t>
            </a:r>
            <a:r>
              <a:rPr lang="el-GR" sz="2200" dirty="0" smtClean="0"/>
              <a:t> </a:t>
            </a:r>
            <a:r>
              <a:rPr lang="en-US" sz="2200" dirty="0" smtClean="0"/>
              <a:t>1/</a:t>
            </a:r>
            <a:r>
              <a:rPr lang="el-GR" sz="2200" dirty="0" smtClean="0"/>
              <a:t>τ</a:t>
            </a:r>
            <a:r>
              <a:rPr lang="en-US" sz="2200" baseline="-25000" dirty="0" smtClean="0"/>
              <a:t>up</a:t>
            </a:r>
            <a:r>
              <a:rPr lang="en-US" sz="2200" dirty="0" smtClean="0"/>
              <a:t>(Q) + 1/</a:t>
            </a:r>
            <a:r>
              <a:rPr lang="el-GR" sz="2200" dirty="0" smtClean="0"/>
              <a:t> τ</a:t>
            </a:r>
            <a:r>
              <a:rPr lang="en-US" sz="2200" baseline="-25000" dirty="0" smtClean="0"/>
              <a:t>wall</a:t>
            </a:r>
            <a:r>
              <a:rPr lang="en-US" sz="2200" dirty="0" smtClean="0"/>
              <a:t> + 1/</a:t>
            </a:r>
            <a:r>
              <a:rPr lang="el-GR" sz="2200" dirty="0" smtClean="0"/>
              <a:t> τ</a:t>
            </a:r>
            <a:r>
              <a:rPr lang="el-GR" sz="2200" baseline="-25000" dirty="0" smtClean="0"/>
              <a:t>β</a:t>
            </a:r>
            <a:endParaRPr lang="en-US" sz="2200" baseline="-25000" dirty="0" smtClean="0"/>
          </a:p>
          <a:p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7" name="Picture 3" descr="\\trwindata\users3\wschreyer\nEDM2017\UCNprodXS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80889" y="1077773"/>
            <a:ext cx="3605825" cy="2656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7" y="714076"/>
            <a:ext cx="3051365" cy="4143674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Individually optimize</a:t>
            </a:r>
          </a:p>
          <a:p>
            <a:pPr lvl="1"/>
            <a:r>
              <a:rPr lang="en-US" sz="1800" dirty="0" smtClean="0"/>
              <a:t>Thicknesses of moderators</a:t>
            </a:r>
          </a:p>
          <a:p>
            <a:pPr lvl="1"/>
            <a:r>
              <a:rPr lang="en-US" sz="1800" dirty="0" smtClean="0"/>
              <a:t>Size of He-II bottle</a:t>
            </a:r>
          </a:p>
          <a:p>
            <a:pPr lvl="1"/>
            <a:r>
              <a:rPr lang="en-US" sz="1800" dirty="0" smtClean="0"/>
              <a:t>Target position</a:t>
            </a:r>
          </a:p>
          <a:p>
            <a:r>
              <a:rPr lang="en-US" sz="2200" dirty="0" smtClean="0"/>
              <a:t>Iterate several times</a:t>
            </a:r>
          </a:p>
          <a:p>
            <a:r>
              <a:rPr lang="en-US" sz="2200" dirty="0" smtClean="0"/>
              <a:t>Manage </a:t>
            </a:r>
            <a:r>
              <a:rPr lang="en-US" sz="2200" dirty="0" err="1" smtClean="0"/>
              <a:t>config-urations</a:t>
            </a:r>
            <a:r>
              <a:rPr lang="en-US" sz="2200" dirty="0" smtClean="0"/>
              <a:t> with </a:t>
            </a:r>
            <a:r>
              <a:rPr lang="en-US" sz="2200" dirty="0" err="1" smtClean="0"/>
              <a:t>git</a:t>
            </a:r>
            <a:endParaRPr lang="en-US" sz="2200" dirty="0" smtClean="0"/>
          </a:p>
          <a:p>
            <a:r>
              <a:rPr lang="en-US" sz="2200" dirty="0" smtClean="0"/>
              <a:t>Ca. 15min runtime for each configuration on </a:t>
            </a:r>
            <a:r>
              <a:rPr lang="en-US" sz="2200" dirty="0" err="1" smtClean="0"/>
              <a:t>ComputeCanada</a:t>
            </a:r>
            <a:r>
              <a:rPr lang="en-US" sz="2200" dirty="0" smtClean="0"/>
              <a:t> cluster (100,000 p)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9442" y="695026"/>
            <a:ext cx="5619001" cy="371504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6305550" y="3038475"/>
            <a:ext cx="0" cy="36576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134100" y="2647950"/>
            <a:ext cx="0" cy="36576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200775" y="876300"/>
            <a:ext cx="0" cy="36576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753225" y="1899285"/>
            <a:ext cx="409575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219951" y="2051685"/>
            <a:ext cx="25717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376568" y="2032635"/>
            <a:ext cx="357607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376568" y="876300"/>
            <a:ext cx="0" cy="2162176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857875" y="3518535"/>
            <a:ext cx="895351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276975" y="23622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267450" y="1304925"/>
            <a:ext cx="0" cy="18288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543675" y="1504950"/>
            <a:ext cx="0" cy="82296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Arc 31"/>
          <p:cNvSpPr/>
          <p:nvPr/>
        </p:nvSpPr>
        <p:spPr>
          <a:xfrm>
            <a:off x="5781675" y="2914650"/>
            <a:ext cx="1188720" cy="1188720"/>
          </a:xfrm>
          <a:prstGeom prst="arc">
            <a:avLst>
              <a:gd name="adj1" fmla="val 19499704"/>
              <a:gd name="adj2" fmla="val 5311353"/>
            </a:avLst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766610" y="2013585"/>
            <a:ext cx="22836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Graphite                    He</a:t>
            </a:r>
          </a:p>
          <a:p>
            <a:r>
              <a:rPr lang="en-US" dirty="0" smtClean="0">
                <a:latin typeface="Myriad Pro" pitchFamily="34" charset="0"/>
              </a:rPr>
              <a:t>                            LD2</a:t>
            </a:r>
          </a:p>
          <a:p>
            <a:r>
              <a:rPr lang="en-US" dirty="0" smtClean="0">
                <a:latin typeface="Myriad Pro" pitchFamily="34" charset="0"/>
              </a:rPr>
              <a:t>                      D2O</a:t>
            </a:r>
          </a:p>
          <a:p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            Lead</a:t>
            </a:r>
            <a:endParaRPr lang="en-US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050" y="1408980"/>
            <a:ext cx="4533088" cy="3223908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2800" y="1350169"/>
            <a:ext cx="4502150" cy="3328042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200" y="742950"/>
            <a:ext cx="2928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Lead layer above target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038975" y="2040432"/>
            <a:ext cx="1847850" cy="210197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943850" y="3771900"/>
            <a:ext cx="0" cy="27432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58025" y="2889885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  </a:t>
            </a:r>
            <a:r>
              <a:rPr lang="en-US" dirty="0" smtClean="0">
                <a:latin typeface="Myriad Pro" pitchFamily="34" charset="0"/>
              </a:rPr>
              <a:t>He-II</a:t>
            </a:r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619875" y="1685925"/>
            <a:ext cx="0" cy="267652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050" y="1423472"/>
            <a:ext cx="4533088" cy="3194924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22800" y="1359734"/>
            <a:ext cx="4502150" cy="330891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200" y="742950"/>
            <a:ext cx="28169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D</a:t>
            </a:r>
            <a:r>
              <a:rPr lang="en-US" sz="2200" baseline="-25000" dirty="0" smtClean="0">
                <a:latin typeface="Myriad Pro" pitchFamily="34" charset="0"/>
              </a:rPr>
              <a:t>2</a:t>
            </a:r>
            <a:r>
              <a:rPr lang="en-US" sz="2200" dirty="0" smtClean="0">
                <a:latin typeface="Myriad Pro" pitchFamily="34" charset="0"/>
              </a:rPr>
              <a:t>O layer above target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086600" y="2040432"/>
            <a:ext cx="1847850" cy="210197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991475" y="3476625"/>
            <a:ext cx="0" cy="27432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105650" y="2889885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 </a:t>
            </a:r>
            <a:r>
              <a:rPr lang="en-US" dirty="0" smtClean="0">
                <a:latin typeface="Myriad Pro" pitchFamily="34" charset="0"/>
              </a:rPr>
              <a:t> </a:t>
            </a:r>
            <a:r>
              <a:rPr lang="en-US" dirty="0" smtClean="0">
                <a:latin typeface="Myriad Pro" pitchFamily="34" charset="0"/>
              </a:rPr>
              <a:t>He-II</a:t>
            </a: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53225" y="1685925"/>
            <a:ext cx="0" cy="267652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289" y="1410944"/>
            <a:ext cx="4532609" cy="3219979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22800" y="1364676"/>
            <a:ext cx="4502150" cy="3299026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200" y="742950"/>
            <a:ext cx="27806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LD</a:t>
            </a:r>
            <a:r>
              <a:rPr lang="en-US" sz="2200" baseline="-25000" dirty="0" smtClean="0">
                <a:latin typeface="Myriad Pro" pitchFamily="34" charset="0"/>
              </a:rPr>
              <a:t>2</a:t>
            </a:r>
            <a:r>
              <a:rPr lang="en-US" sz="2200" dirty="0" smtClean="0">
                <a:latin typeface="Myriad Pro" pitchFamily="34" charset="0"/>
              </a:rPr>
              <a:t> layer above target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000875" y="2116632"/>
            <a:ext cx="1847850" cy="210197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905750" y="3343275"/>
            <a:ext cx="0" cy="18288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19925" y="2966085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 </a:t>
            </a:r>
            <a:r>
              <a:rPr lang="en-US" dirty="0" smtClean="0">
                <a:latin typeface="Myriad Pro" pitchFamily="34" charset="0"/>
              </a:rPr>
              <a:t> </a:t>
            </a:r>
            <a:r>
              <a:rPr lang="en-US" dirty="0" smtClean="0">
                <a:latin typeface="Myriad Pro" pitchFamily="34" charset="0"/>
              </a:rPr>
              <a:t>He-II</a:t>
            </a: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48475" y="1962150"/>
            <a:ext cx="0" cy="24003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289" y="1429250"/>
            <a:ext cx="4532609" cy="3183367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22800" y="1374543"/>
            <a:ext cx="4502150" cy="327929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200" y="742950"/>
            <a:ext cx="20193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Radial LD</a:t>
            </a:r>
            <a:r>
              <a:rPr lang="en-US" sz="2200" baseline="-25000" dirty="0" smtClean="0">
                <a:latin typeface="Myriad Pro" pitchFamily="34" charset="0"/>
              </a:rPr>
              <a:t>2</a:t>
            </a:r>
            <a:r>
              <a:rPr lang="en-US" sz="2200" dirty="0" smtClean="0">
                <a:latin typeface="Myriad Pro" pitchFamily="34" charset="0"/>
              </a:rPr>
              <a:t> layer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181850" y="2116632"/>
            <a:ext cx="1847850" cy="210197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515225" y="3028950"/>
            <a:ext cx="27432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200900" y="2966085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</a:t>
            </a:r>
            <a:r>
              <a:rPr lang="en-US" dirty="0" smtClean="0">
                <a:latin typeface="Myriad Pro" pitchFamily="34" charset="0"/>
              </a:rPr>
              <a:t>  </a:t>
            </a:r>
            <a:r>
              <a:rPr lang="en-US" dirty="0" smtClean="0">
                <a:latin typeface="Myriad Pro" pitchFamily="34" charset="0"/>
              </a:rPr>
              <a:t>He-II</a:t>
            </a: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143750" y="1962150"/>
            <a:ext cx="0" cy="24003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289" y="1419185"/>
            <a:ext cx="4532609" cy="3203497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26430" y="1374543"/>
            <a:ext cx="4494890" cy="327929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200" y="742950"/>
            <a:ext cx="60621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Trade-off between D</a:t>
            </a:r>
            <a:r>
              <a:rPr lang="en-US" sz="2200" baseline="-25000" dirty="0" smtClean="0">
                <a:latin typeface="Myriad Pro" pitchFamily="34" charset="0"/>
              </a:rPr>
              <a:t>2</a:t>
            </a:r>
            <a:r>
              <a:rPr lang="en-US" sz="2200" dirty="0" smtClean="0">
                <a:latin typeface="Myriad Pro" pitchFamily="34" charset="0"/>
              </a:rPr>
              <a:t>O and LD</a:t>
            </a:r>
            <a:r>
              <a:rPr lang="en-US" sz="2200" baseline="-25000" dirty="0" smtClean="0">
                <a:latin typeface="Myriad Pro" pitchFamily="34" charset="0"/>
              </a:rPr>
              <a:t>2</a:t>
            </a:r>
            <a:r>
              <a:rPr lang="en-US" sz="2200" dirty="0" smtClean="0">
                <a:latin typeface="Myriad Pro" pitchFamily="34" charset="0"/>
              </a:rPr>
              <a:t> layer above target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000875" y="2116632"/>
            <a:ext cx="1847850" cy="210197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909560" y="3400425"/>
            <a:ext cx="0" cy="27432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38975" y="2956560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 </a:t>
            </a:r>
            <a:r>
              <a:rPr lang="en-US" dirty="0" smtClean="0">
                <a:latin typeface="Myriad Pro" pitchFamily="34" charset="0"/>
              </a:rPr>
              <a:t> </a:t>
            </a:r>
            <a:r>
              <a:rPr lang="en-US" dirty="0" smtClean="0">
                <a:latin typeface="Myriad Pro" pitchFamily="34" charset="0"/>
              </a:rPr>
              <a:t>He-II</a:t>
            </a: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43700" y="1628775"/>
            <a:ext cx="0" cy="27336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MCNP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\\trwindata\users3\wschreyer\nEDM2017\UCNandHeatLea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5162" y="1392531"/>
            <a:ext cx="4400863" cy="3256805"/>
          </a:xfrm>
          <a:prstGeom prst="rect">
            <a:avLst/>
          </a:prstGeom>
          <a:noFill/>
        </p:spPr>
      </p:pic>
      <p:pic>
        <p:nvPicPr>
          <p:cNvPr id="1027" name="Picture 3" descr="\\trwindata\users3\wschreyer\nEDM2017\UCNperHeatLead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72520" y="1381934"/>
            <a:ext cx="4402709" cy="326450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57199" y="600075"/>
            <a:ext cx="6920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Myriad Pro" pitchFamily="34" charset="0"/>
              </a:rPr>
              <a:t>Height and radius of He-II bottle</a:t>
            </a:r>
          </a:p>
          <a:p>
            <a:r>
              <a:rPr lang="en-US" sz="2200" dirty="0" smtClean="0">
                <a:latin typeface="Myriad Pro" pitchFamily="34" charset="0"/>
              </a:rPr>
              <a:t>using improved model: </a:t>
            </a:r>
            <a:r>
              <a:rPr lang="en-US" sz="2000" dirty="0" smtClean="0"/>
              <a:t>P·</a:t>
            </a:r>
            <a:r>
              <a:rPr lang="el-GR" sz="2000" dirty="0" smtClean="0"/>
              <a:t>τ</a:t>
            </a:r>
            <a:r>
              <a:rPr lang="en-US" sz="2000" dirty="0" smtClean="0"/>
              <a:t> with 1/</a:t>
            </a:r>
            <a:r>
              <a:rPr lang="el-GR" sz="2000" dirty="0" smtClean="0"/>
              <a:t>τ</a:t>
            </a:r>
            <a:r>
              <a:rPr lang="en-US" sz="2000" dirty="0" smtClean="0"/>
              <a:t> =</a:t>
            </a:r>
            <a:r>
              <a:rPr lang="el-GR" sz="2000" dirty="0" smtClean="0"/>
              <a:t> </a:t>
            </a:r>
            <a:r>
              <a:rPr lang="en-US" sz="2000" dirty="0" smtClean="0"/>
              <a:t>1/</a:t>
            </a:r>
            <a:r>
              <a:rPr lang="el-GR" sz="2000" dirty="0" smtClean="0"/>
              <a:t>τ</a:t>
            </a:r>
            <a:r>
              <a:rPr lang="en-US" sz="2000" baseline="-25000" dirty="0" smtClean="0"/>
              <a:t>up</a:t>
            </a:r>
            <a:r>
              <a:rPr lang="en-US" sz="2000" dirty="0" smtClean="0"/>
              <a:t>(Q) + 1/</a:t>
            </a:r>
            <a:r>
              <a:rPr lang="el-GR" sz="2000" dirty="0" smtClean="0"/>
              <a:t> τ</a:t>
            </a:r>
            <a:r>
              <a:rPr lang="en-US" sz="2000" baseline="-25000" dirty="0" smtClean="0"/>
              <a:t>wall</a:t>
            </a:r>
            <a:r>
              <a:rPr lang="en-US" sz="2000" dirty="0" smtClean="0"/>
              <a:t> + 1/</a:t>
            </a:r>
            <a:r>
              <a:rPr lang="el-GR" sz="2000" dirty="0" smtClean="0"/>
              <a:t> τ</a:t>
            </a:r>
            <a:r>
              <a:rPr lang="el-GR" sz="2000" baseline="-25000" dirty="0" smtClean="0"/>
              <a:t>β</a:t>
            </a:r>
            <a:endParaRPr lang="en-US" sz="2200" dirty="0">
              <a:latin typeface="Myriad Pro" pitchFamily="34" charset="0"/>
            </a:endParaRPr>
          </a:p>
        </p:txBody>
      </p:sp>
      <p:pic>
        <p:nvPicPr>
          <p:cNvPr id="24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4"/>
          <a:srcRect l="28225" r="27362" b="23588"/>
          <a:stretch>
            <a:fillRect/>
          </a:stretch>
        </p:blipFill>
        <p:spPr bwMode="auto">
          <a:xfrm>
            <a:off x="7378065" y="55245"/>
            <a:ext cx="1266825" cy="144104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>
            <a:off x="7928610" y="504825"/>
            <a:ext cx="0" cy="36576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814310" y="666750"/>
            <a:ext cx="36576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86575" y="2133600"/>
            <a:ext cx="0" cy="222885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09825" y="2133600"/>
            <a:ext cx="0" cy="22479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Preliminary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7" y="714076"/>
            <a:ext cx="6532798" cy="4143674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Radial LD</a:t>
            </a:r>
            <a:r>
              <a:rPr lang="en-US" sz="2200" baseline="-25000" dirty="0" smtClean="0"/>
              <a:t>2  </a:t>
            </a:r>
            <a:r>
              <a:rPr lang="en-US" sz="2200" dirty="0" smtClean="0"/>
              <a:t>layer more important than lower</a:t>
            </a:r>
          </a:p>
          <a:p>
            <a:r>
              <a:rPr lang="en-US" sz="2200" dirty="0" smtClean="0"/>
              <a:t>Best He-II-bottle height 30-40 cm, radius 15-20 cm</a:t>
            </a:r>
            <a:br>
              <a:rPr lang="en-US" sz="2200" dirty="0" smtClean="0"/>
            </a:br>
            <a:r>
              <a:rPr lang="en-US" sz="2200" dirty="0" smtClean="0"/>
              <a:t>(for current cooling scheme)</a:t>
            </a:r>
          </a:p>
          <a:p>
            <a:r>
              <a:rPr lang="en-US" sz="2200" dirty="0" smtClean="0"/>
              <a:t>Limited by amount of LD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!</a:t>
            </a:r>
          </a:p>
          <a:p>
            <a:r>
              <a:rPr lang="en-US" sz="2200" dirty="0" smtClean="0"/>
              <a:t>For He-II height 30 cm, radius 15 cm, 40 </a:t>
            </a:r>
            <a:r>
              <a:rPr lang="el-GR" sz="2200" dirty="0" smtClean="0"/>
              <a:t>μ</a:t>
            </a:r>
            <a:r>
              <a:rPr lang="en-US" sz="2200" dirty="0" smtClean="0"/>
              <a:t>A beam:</a:t>
            </a:r>
          </a:p>
          <a:p>
            <a:pPr lvl="1"/>
            <a:r>
              <a:rPr lang="en-US" sz="1800" dirty="0" smtClean="0"/>
              <a:t>20.6 l He-II, 115 l LD</a:t>
            </a:r>
            <a:r>
              <a:rPr lang="en-US" sz="1800" baseline="-25000" dirty="0" smtClean="0"/>
              <a:t>2</a:t>
            </a:r>
          </a:p>
          <a:p>
            <a:pPr lvl="1"/>
            <a:r>
              <a:rPr lang="en-US" sz="1800" dirty="0" smtClean="0"/>
              <a:t>3.9·10</a:t>
            </a:r>
            <a:r>
              <a:rPr lang="en-US" sz="1800" baseline="30000" dirty="0" smtClean="0"/>
              <a:t>7</a:t>
            </a:r>
            <a:r>
              <a:rPr lang="en-US" sz="1800" dirty="0" smtClean="0"/>
              <a:t> UCN/s</a:t>
            </a:r>
          </a:p>
          <a:p>
            <a:pPr lvl="1"/>
            <a:r>
              <a:rPr lang="en-US" sz="1800" dirty="0" smtClean="0"/>
              <a:t>7.9 W max. heat in He-II</a:t>
            </a:r>
          </a:p>
          <a:p>
            <a:pPr lvl="1"/>
            <a:r>
              <a:rPr lang="en-US" sz="1800" dirty="0" smtClean="0"/>
              <a:t>65 W max. heat in LD</a:t>
            </a:r>
            <a:r>
              <a:rPr lang="en-US" sz="1800" baseline="-25000" dirty="0" smtClean="0"/>
              <a:t>2</a:t>
            </a:r>
          </a:p>
          <a:p>
            <a:r>
              <a:rPr lang="en-US" sz="2200" dirty="0" smtClean="0"/>
              <a:t>Best strategy to reduce LD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:</a:t>
            </a:r>
            <a:br>
              <a:rPr lang="en-US" sz="2200" dirty="0" smtClean="0"/>
            </a:br>
            <a:r>
              <a:rPr lang="en-US" sz="2200" dirty="0" smtClean="0"/>
              <a:t>reduce He-II size and go closer to target</a:t>
            </a:r>
            <a:endParaRPr lang="en-US" sz="2200" baseline="-25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9" name="Picture 2" descr="\\trwindata\users3\wschreyer\nEDM2017\basegeometry.png"/>
          <p:cNvPicPr>
            <a:picLocks noChangeAspect="1" noChangeArrowheads="1"/>
          </p:cNvPicPr>
          <p:nvPr/>
        </p:nvPicPr>
        <p:blipFill>
          <a:blip r:embed="rId2"/>
          <a:srcRect l="28225" r="27362" b="23588"/>
          <a:stretch>
            <a:fillRect/>
          </a:stretch>
        </p:blipFill>
        <p:spPr bwMode="auto">
          <a:xfrm>
            <a:off x="7000875" y="478332"/>
            <a:ext cx="1847850" cy="2101974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777790" y="504825"/>
            <a:ext cx="1480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16 cm</a:t>
            </a:r>
          </a:p>
          <a:p>
            <a:r>
              <a:rPr lang="en-US" dirty="0" smtClean="0">
                <a:latin typeface="Myriad Pro" pitchFamily="34" charset="0"/>
              </a:rPr>
              <a:t>6 cm</a:t>
            </a:r>
          </a:p>
          <a:p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      </a:t>
            </a:r>
            <a:r>
              <a:rPr lang="en-US" dirty="0" smtClean="0">
                <a:latin typeface="Myriad Pro" pitchFamily="34" charset="0"/>
              </a:rPr>
              <a:t>15 </a:t>
            </a:r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7 cm   </a:t>
            </a:r>
            <a:r>
              <a:rPr lang="en-US" dirty="0" smtClean="0">
                <a:latin typeface="Myriad Pro" pitchFamily="34" charset="0"/>
              </a:rPr>
              <a:t>10</a:t>
            </a:r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16 cm</a:t>
            </a:r>
          </a:p>
          <a:p>
            <a:r>
              <a:rPr lang="en-US" dirty="0" smtClean="0">
                <a:latin typeface="Myriad Pro" pitchFamily="34" charset="0"/>
              </a:rPr>
              <a:t>13 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9450" y="1327785"/>
            <a:ext cx="1261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        </a:t>
            </a:r>
            <a:r>
              <a:rPr lang="en-US" dirty="0" smtClean="0">
                <a:latin typeface="Myriad Pro" pitchFamily="34" charset="0"/>
              </a:rPr>
              <a:t> </a:t>
            </a:r>
            <a:r>
              <a:rPr lang="en-US" dirty="0" smtClean="0">
                <a:latin typeface="Myriad Pro" pitchFamily="34" charset="0"/>
              </a:rPr>
              <a:t>He-II</a:t>
            </a:r>
          </a:p>
          <a:p>
            <a:r>
              <a:rPr lang="en-US" dirty="0" smtClean="0">
                <a:latin typeface="Myriad Pro" pitchFamily="34" charset="0"/>
              </a:rPr>
              <a:t>    LD2</a:t>
            </a:r>
          </a:p>
          <a:p>
            <a:r>
              <a:rPr lang="en-US" dirty="0" smtClean="0">
                <a:latin typeface="Myriad Pro" pitchFamily="34" charset="0"/>
              </a:rPr>
              <a:t>D2O</a:t>
            </a:r>
          </a:p>
          <a:p>
            <a:r>
              <a:rPr lang="en-US" dirty="0" smtClean="0">
                <a:latin typeface="Myriad Pro" pitchFamily="34" charset="0"/>
              </a:rPr>
              <a:t>  Lead</a:t>
            </a:r>
            <a:endParaRPr lang="en-US" dirty="0">
              <a:latin typeface="Myriad Pro" pitchFamily="34" charset="0"/>
            </a:endParaRPr>
          </a:p>
        </p:txBody>
      </p:sp>
      <p:pic>
        <p:nvPicPr>
          <p:cNvPr id="1026" name="Picture 2" descr="\\trwindata\users3\wschreyer\nEDM2017\n20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4679" y="2599356"/>
            <a:ext cx="3511383" cy="2546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PENTrack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6" y="714076"/>
            <a:ext cx="6494699" cy="4143674"/>
          </a:xfrm>
        </p:spPr>
        <p:txBody>
          <a:bodyPr>
            <a:normAutofit fontScale="92500"/>
          </a:bodyPr>
          <a:lstStyle/>
          <a:p>
            <a:r>
              <a:rPr lang="en-CA" sz="2200" dirty="0" smtClean="0"/>
              <a:t>Self-developed Monte Carlo </a:t>
            </a:r>
            <a:r>
              <a:rPr lang="en-CA" sz="2200" b="1" dirty="0" smtClean="0"/>
              <a:t>simulation for UCN </a:t>
            </a:r>
            <a:r>
              <a:rPr lang="en-CA" sz="2000" dirty="0" smtClean="0"/>
              <a:t>(+protons, electrons, </a:t>
            </a:r>
            <a:r>
              <a:rPr lang="en-CA" sz="2000" dirty="0" err="1" smtClean="0"/>
              <a:t>comagnetometer</a:t>
            </a:r>
            <a:r>
              <a:rPr lang="en-CA" sz="2000" dirty="0" smtClean="0"/>
              <a:t> atoms)</a:t>
            </a:r>
            <a:endParaRPr lang="en-CA" sz="2200" dirty="0" smtClean="0"/>
          </a:p>
          <a:p>
            <a:r>
              <a:rPr lang="en-CA" sz="2200" dirty="0" smtClean="0"/>
              <a:t>Interactions:</a:t>
            </a:r>
          </a:p>
          <a:p>
            <a:pPr lvl="1"/>
            <a:r>
              <a:rPr lang="en-CA" sz="1800" dirty="0" smtClean="0"/>
              <a:t>Fermi-potential formalism, </a:t>
            </a:r>
            <a:r>
              <a:rPr lang="en-CA" sz="1800" dirty="0" err="1" smtClean="0"/>
              <a:t>microroughness</a:t>
            </a:r>
            <a:r>
              <a:rPr lang="en-CA" sz="1800" dirty="0" smtClean="0"/>
              <a:t> model</a:t>
            </a:r>
          </a:p>
          <a:p>
            <a:pPr lvl="1"/>
            <a:r>
              <a:rPr lang="en-CA" sz="1800" dirty="0" smtClean="0"/>
              <a:t>Magnetic moment in </a:t>
            </a:r>
            <a:r>
              <a:rPr lang="en-CA" sz="1800" b="1" dirty="0" smtClean="0"/>
              <a:t>strong magnetic fields</a:t>
            </a:r>
          </a:p>
          <a:p>
            <a:pPr lvl="1"/>
            <a:r>
              <a:rPr lang="en-CA" sz="1800" b="1" dirty="0" smtClean="0"/>
              <a:t>Precession of spins </a:t>
            </a:r>
            <a:r>
              <a:rPr lang="en-CA" sz="1800" dirty="0" smtClean="0"/>
              <a:t>in weak magnetic fields</a:t>
            </a:r>
          </a:p>
          <a:p>
            <a:pPr lvl="1"/>
            <a:r>
              <a:rPr lang="en-CA" sz="1800" b="1" dirty="0" smtClean="0"/>
              <a:t>Fully relativistic  </a:t>
            </a:r>
            <a:r>
              <a:rPr lang="en-CA" sz="1800" dirty="0" smtClean="0"/>
              <a:t>equations of motion, BMT equation</a:t>
            </a:r>
          </a:p>
          <a:p>
            <a:r>
              <a:rPr lang="en-CA" sz="2200" b="1" dirty="0" smtClean="0"/>
              <a:t>Geometry directly imported from CAD</a:t>
            </a:r>
            <a:r>
              <a:rPr lang="en-CA" sz="2200" dirty="0" smtClean="0"/>
              <a:t>, time-dependent (valves, etc.)</a:t>
            </a:r>
          </a:p>
          <a:p>
            <a:r>
              <a:rPr lang="en-CA" sz="2200" dirty="0" smtClean="0"/>
              <a:t>Magnetic/electric field maps imported from FEM</a:t>
            </a:r>
          </a:p>
          <a:p>
            <a:r>
              <a:rPr lang="en-CA" sz="2200" dirty="0" smtClean="0"/>
              <a:t>Open source: </a:t>
            </a:r>
            <a:r>
              <a:rPr lang="en-CA" sz="2200" dirty="0" smtClean="0">
                <a:hlinkClick r:id="rId2"/>
              </a:rPr>
              <a:t>github.com/</a:t>
            </a:r>
            <a:r>
              <a:rPr lang="en-CA" sz="2200" dirty="0" err="1" smtClean="0">
                <a:hlinkClick r:id="rId2"/>
              </a:rPr>
              <a:t>wschreyer</a:t>
            </a:r>
            <a:r>
              <a:rPr lang="en-CA" sz="2200" dirty="0" smtClean="0">
                <a:hlinkClick r:id="rId2"/>
              </a:rPr>
              <a:t>/PENTrack.git</a:t>
            </a:r>
          </a:p>
          <a:p>
            <a:r>
              <a:rPr lang="en-CA" sz="2200" dirty="0" smtClean="0"/>
              <a:t>Description: </a:t>
            </a:r>
            <a:r>
              <a:rPr lang="en-CA" sz="2200" dirty="0" smtClean="0">
                <a:hlinkClick r:id="rId2"/>
              </a:rPr>
              <a:t>10.1016/j.nima.2017.03.036</a:t>
            </a:r>
            <a:endParaRPr lang="en-CA" sz="2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2" r="26852"/>
          <a:stretch/>
        </p:blipFill>
        <p:spPr>
          <a:xfrm>
            <a:off x="6191794" y="1189244"/>
            <a:ext cx="3053805" cy="356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</a:t>
            </a:r>
            <a:r>
              <a:rPr lang="en-CA" dirty="0" err="1" smtClean="0"/>
              <a:t>PENTrack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7" y="714076"/>
            <a:ext cx="6532798" cy="41436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200" dirty="0" smtClean="0"/>
              <a:t>Steve </a:t>
            </a:r>
            <a:r>
              <a:rPr lang="en-CA" sz="2200" dirty="0" err="1" smtClean="0"/>
              <a:t>Sidhu</a:t>
            </a:r>
            <a:r>
              <a:rPr lang="en-CA" sz="2200" dirty="0" smtClean="0"/>
              <a:t> &amp; Patricia </a:t>
            </a:r>
            <a:r>
              <a:rPr lang="en-CA" sz="2200" dirty="0" err="1" smtClean="0"/>
              <a:t>Gnyp</a:t>
            </a:r>
            <a:r>
              <a:rPr lang="en-CA" sz="2200" dirty="0" smtClean="0"/>
              <a:t>:</a:t>
            </a:r>
          </a:p>
          <a:p>
            <a:r>
              <a:rPr lang="en-CA" sz="2200" dirty="0" smtClean="0"/>
              <a:t>Optimize geometry of UCN guides</a:t>
            </a:r>
          </a:p>
          <a:p>
            <a:r>
              <a:rPr lang="en-CA" sz="2200" dirty="0" smtClean="0"/>
              <a:t>Compare storage and extraction time for different bottle shapes</a:t>
            </a:r>
            <a:endParaRPr lang="en-US" sz="2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2075" y="2483987"/>
            <a:ext cx="3562350" cy="228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96766" y="2483988"/>
            <a:ext cx="4262924" cy="228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65" y="496427"/>
            <a:ext cx="6817020" cy="454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</a:t>
            </a:r>
            <a:r>
              <a:rPr lang="en-CA" dirty="0" err="1" smtClean="0"/>
              <a:t>PENTrack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56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1208"/>
          <a:stretch>
            <a:fillRect/>
          </a:stretch>
        </p:blipFill>
        <p:spPr bwMode="auto">
          <a:xfrm>
            <a:off x="581025" y="2300676"/>
            <a:ext cx="7010400" cy="274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95350" y="2300676"/>
            <a:ext cx="3067050" cy="347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</a:t>
            </a:r>
            <a:r>
              <a:rPr lang="en-CA" dirty="0" err="1" smtClean="0"/>
              <a:t>PENTrack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51" y="609301"/>
            <a:ext cx="2960924" cy="41436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200" dirty="0" smtClean="0"/>
              <a:t>Tatsuya </a:t>
            </a:r>
            <a:r>
              <a:rPr lang="en-CA" sz="2200" dirty="0" err="1" smtClean="0"/>
              <a:t>Kikawa</a:t>
            </a:r>
            <a:r>
              <a:rPr lang="en-CA" sz="2200" dirty="0" smtClean="0"/>
              <a:t>:</a:t>
            </a:r>
          </a:p>
          <a:p>
            <a:r>
              <a:rPr lang="en-CA" sz="2200" dirty="0" smtClean="0"/>
              <a:t>Optimize vertical extraction height</a:t>
            </a:r>
          </a:p>
          <a:p>
            <a:r>
              <a:rPr lang="en-CA" sz="2200" dirty="0" smtClean="0"/>
              <a:t>Steady-state mode vs. batch mode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375" y="790575"/>
            <a:ext cx="2300287" cy="128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7862" y="541707"/>
            <a:ext cx="2638425" cy="210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3771901" y="2070692"/>
            <a:ext cx="552449" cy="1415458"/>
          </a:xfrm>
          <a:prstGeom prst="straightConnector1">
            <a:avLst/>
          </a:prstGeom>
          <a:ln w="12700"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15775" y="498477"/>
            <a:ext cx="6647143" cy="457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Optimization with </a:t>
            </a:r>
            <a:r>
              <a:rPr lang="en-CA" dirty="0" err="1" smtClean="0"/>
              <a:t>PENTrack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50" y="609301"/>
            <a:ext cx="5504099" cy="41436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200" dirty="0" smtClean="0"/>
              <a:t>Tatsuya </a:t>
            </a:r>
            <a:r>
              <a:rPr lang="en-CA" sz="2200" dirty="0" err="1" smtClean="0"/>
              <a:t>Kikawa</a:t>
            </a:r>
            <a:r>
              <a:rPr lang="en-CA" sz="2200" dirty="0" smtClean="0"/>
              <a:t>:</a:t>
            </a:r>
          </a:p>
          <a:p>
            <a:r>
              <a:rPr lang="en-CA" sz="2200" dirty="0" smtClean="0"/>
              <a:t>Optimize vertical extraction height</a:t>
            </a:r>
          </a:p>
          <a:p>
            <a:r>
              <a:rPr lang="en-CA" sz="2200" dirty="0" smtClean="0"/>
              <a:t>Steady-state mode vs. batch mode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Preliminary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51" y="609301"/>
            <a:ext cx="5151674" cy="4143674"/>
          </a:xfrm>
        </p:spPr>
        <p:txBody>
          <a:bodyPr>
            <a:normAutofit/>
          </a:bodyPr>
          <a:lstStyle/>
          <a:p>
            <a:r>
              <a:rPr lang="en-CA" sz="2200" dirty="0" smtClean="0"/>
              <a:t>Vertical extraction of 50-100 cm seems best for </a:t>
            </a:r>
            <a:r>
              <a:rPr lang="en-CA" sz="2200" dirty="0" err="1" smtClean="0"/>
              <a:t>nEDM</a:t>
            </a:r>
            <a:r>
              <a:rPr lang="en-CA" sz="2200" dirty="0" smtClean="0"/>
              <a:t> experiment</a:t>
            </a:r>
          </a:p>
          <a:p>
            <a:r>
              <a:rPr lang="en-CA" sz="2200" dirty="0" smtClean="0"/>
              <a:t>Work in progress, many unknown parameters</a:t>
            </a:r>
          </a:p>
          <a:p>
            <a:pPr lvl="1"/>
            <a:r>
              <a:rPr lang="en-CA" sz="1800" dirty="0" smtClean="0"/>
              <a:t>He-II temperature</a:t>
            </a:r>
          </a:p>
          <a:p>
            <a:pPr lvl="1"/>
            <a:r>
              <a:rPr lang="en-CA" sz="1800" dirty="0" smtClean="0"/>
              <a:t>Wall lifetime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1948596"/>
            <a:ext cx="3571875" cy="249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 steps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51" y="609301"/>
            <a:ext cx="5151674" cy="4143674"/>
          </a:xfrm>
        </p:spPr>
        <p:txBody>
          <a:bodyPr>
            <a:normAutofit/>
          </a:bodyPr>
          <a:lstStyle/>
          <a:p>
            <a:r>
              <a:rPr lang="en-CA" sz="2200" dirty="0" smtClean="0"/>
              <a:t>More realistic source</a:t>
            </a:r>
          </a:p>
          <a:p>
            <a:pPr lvl="1"/>
            <a:r>
              <a:rPr lang="en-CA" sz="1800" dirty="0" smtClean="0"/>
              <a:t>UCN guides</a:t>
            </a:r>
          </a:p>
          <a:p>
            <a:pPr lvl="1"/>
            <a:r>
              <a:rPr lang="en-CA" sz="1800" dirty="0" smtClean="0"/>
              <a:t>Heat exchanger, </a:t>
            </a:r>
            <a:r>
              <a:rPr lang="en-CA" sz="1800" baseline="30000" dirty="0" smtClean="0"/>
              <a:t>3</a:t>
            </a:r>
            <a:r>
              <a:rPr lang="en-CA" sz="1800" dirty="0" smtClean="0"/>
              <a:t>He</a:t>
            </a:r>
          </a:p>
          <a:p>
            <a:pPr lvl="1"/>
            <a:r>
              <a:rPr lang="en-CA" sz="1800" dirty="0" smtClean="0"/>
              <a:t>Cryostat</a:t>
            </a:r>
          </a:p>
          <a:p>
            <a:pPr lvl="1"/>
            <a:r>
              <a:rPr lang="en-CA" sz="1800" dirty="0" smtClean="0"/>
              <a:t>Shapes of pressure vessel</a:t>
            </a:r>
          </a:p>
          <a:p>
            <a:r>
              <a:rPr lang="en-CA" sz="2200" dirty="0" smtClean="0"/>
              <a:t>Optimize shielding</a:t>
            </a:r>
          </a:p>
          <a:p>
            <a:pPr lvl="1"/>
            <a:r>
              <a:rPr lang="en-CA" sz="1800" dirty="0" smtClean="0"/>
              <a:t>Heat deposition in heat exchanger</a:t>
            </a:r>
          </a:p>
          <a:p>
            <a:pPr lvl="1"/>
            <a:r>
              <a:rPr lang="en-CA" sz="1800" dirty="0" smtClean="0"/>
              <a:t>Activation of cryostat</a:t>
            </a:r>
          </a:p>
          <a:p>
            <a:pPr lvl="1"/>
            <a:endParaRPr lang="en-CA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pic>
        <p:nvPicPr>
          <p:cNvPr id="1026" name="Picture 2" descr="\\trwindata\users3\wschreyer\nEDM2017\detailedgeometr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2464" y="517526"/>
            <a:ext cx="4609556" cy="42814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72050" y="685800"/>
            <a:ext cx="1581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>
                <a:latin typeface="Myriad Pro" pitchFamily="34" charset="0"/>
              </a:rPr>
              <a:t>3</a:t>
            </a:r>
            <a:r>
              <a:rPr lang="en-US" dirty="0" smtClean="0">
                <a:latin typeface="Myriad Pro" pitchFamily="34" charset="0"/>
              </a:rPr>
              <a:t>He heat exchanger</a:t>
            </a:r>
          </a:p>
          <a:p>
            <a:endParaRPr lang="en-US" dirty="0" smtClean="0">
              <a:latin typeface="Myriad Pro" pitchFamily="34" charset="0"/>
            </a:endParaRPr>
          </a:p>
          <a:p>
            <a:r>
              <a:rPr lang="en-US" dirty="0" smtClean="0">
                <a:latin typeface="Myriad Pro" pitchFamily="34" charset="0"/>
              </a:rPr>
              <a:t>UCN guide</a:t>
            </a:r>
            <a:endParaRPr lang="en-US" dirty="0">
              <a:latin typeface="Myriad Pro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172200" y="923925"/>
            <a:ext cx="409575" cy="762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72200" y="1733550"/>
            <a:ext cx="56197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83203" y="1548884"/>
            <a:ext cx="158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yriad Pro" pitchFamily="34" charset="0"/>
              </a:rPr>
              <a:t>Shielding</a:t>
            </a:r>
            <a:endParaRPr lang="en-US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4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\\trwindata\users3\wschreyer\nEDM2017\delayedheati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0706" y="530507"/>
            <a:ext cx="3443287" cy="4358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Delayed-heating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5608872" cy="4143674"/>
          </a:xfrm>
        </p:spPr>
        <p:txBody>
          <a:bodyPr>
            <a:normAutofit/>
          </a:bodyPr>
          <a:lstStyle/>
          <a:p>
            <a:r>
              <a:rPr lang="en-US" sz="2200" dirty="0" smtClean="0"/>
              <a:t>Decay constant ~200 s</a:t>
            </a:r>
          </a:p>
          <a:p>
            <a:r>
              <a:rPr lang="en-US" sz="2200" dirty="0" smtClean="0"/>
              <a:t>Assume 25% duty cycle</a:t>
            </a:r>
            <a:br>
              <a:rPr lang="en-US" sz="2200" dirty="0" smtClean="0"/>
            </a:br>
            <a:r>
              <a:rPr lang="en-US" sz="2200" dirty="0" smtClean="0"/>
              <a:t>1 min beam, 3 min no beam</a:t>
            </a:r>
          </a:p>
          <a:p>
            <a:r>
              <a:rPr lang="en-US" sz="2200" dirty="0" smtClean="0"/>
              <a:t>Use min./max. heat after 5 irradiations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Detailed storage-time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5608872" cy="4143674"/>
          </a:xfrm>
        </p:spPr>
        <p:txBody>
          <a:bodyPr>
            <a:normAutofit/>
          </a:bodyPr>
          <a:lstStyle/>
          <a:p>
            <a:r>
              <a:rPr lang="en-US" sz="2200" dirty="0" smtClean="0"/>
              <a:t>Detailed model: maximize P·</a:t>
            </a:r>
            <a:r>
              <a:rPr lang="el-GR" sz="2200" dirty="0" smtClean="0"/>
              <a:t>τ</a:t>
            </a:r>
            <a:r>
              <a:rPr lang="en-US" sz="2200" dirty="0" smtClean="0"/>
              <a:t> with</a:t>
            </a:r>
            <a:br>
              <a:rPr lang="en-US" sz="2200" dirty="0" smtClean="0"/>
            </a:br>
            <a:r>
              <a:rPr lang="en-US" sz="2200" dirty="0" smtClean="0"/>
              <a:t>1/</a:t>
            </a:r>
            <a:r>
              <a:rPr lang="el-GR" sz="2200" dirty="0" smtClean="0"/>
              <a:t>τ</a:t>
            </a:r>
            <a:r>
              <a:rPr lang="en-US" sz="2200" dirty="0" smtClean="0"/>
              <a:t> =</a:t>
            </a:r>
            <a:r>
              <a:rPr lang="el-GR" sz="2200" dirty="0" smtClean="0"/>
              <a:t> </a:t>
            </a:r>
            <a:r>
              <a:rPr lang="en-US" sz="2200" dirty="0" smtClean="0"/>
              <a:t>1/</a:t>
            </a:r>
            <a:r>
              <a:rPr lang="el-GR" sz="2200" dirty="0" smtClean="0"/>
              <a:t>τ</a:t>
            </a:r>
            <a:r>
              <a:rPr lang="en-US" sz="2200" baseline="-25000" dirty="0" smtClean="0"/>
              <a:t>up</a:t>
            </a:r>
            <a:r>
              <a:rPr lang="en-US" sz="2200" dirty="0" smtClean="0"/>
              <a:t>(Q) + 1/</a:t>
            </a:r>
            <a:r>
              <a:rPr lang="el-GR" sz="2200" dirty="0" smtClean="0"/>
              <a:t> τ</a:t>
            </a:r>
            <a:r>
              <a:rPr lang="en-US" sz="2200" baseline="-25000" dirty="0" smtClean="0"/>
              <a:t>wall</a:t>
            </a:r>
            <a:r>
              <a:rPr lang="en-US" sz="2200" dirty="0" smtClean="0"/>
              <a:t> + 1/</a:t>
            </a:r>
            <a:r>
              <a:rPr lang="el-GR" sz="2200" dirty="0" smtClean="0"/>
              <a:t> τ</a:t>
            </a:r>
            <a:r>
              <a:rPr lang="el-GR" sz="2200" baseline="-25000" dirty="0" smtClean="0"/>
              <a:t>β</a:t>
            </a:r>
            <a:endParaRPr lang="en-US" sz="2200" baseline="-25000" dirty="0" smtClean="0"/>
          </a:p>
          <a:p>
            <a:r>
              <a:rPr lang="el-GR" sz="2200" dirty="0" smtClean="0"/>
              <a:t>τ</a:t>
            </a:r>
            <a:r>
              <a:rPr lang="en-US" sz="2200" baseline="-25000" dirty="0" smtClean="0"/>
              <a:t>up</a:t>
            </a:r>
            <a:r>
              <a:rPr lang="en-US" sz="2200" dirty="0" smtClean="0"/>
              <a:t>(Q) ~ Q</a:t>
            </a:r>
            <a:r>
              <a:rPr lang="en-US" sz="2200" baseline="30000" dirty="0" smtClean="0"/>
              <a:t>-1.2 </a:t>
            </a:r>
            <a:r>
              <a:rPr lang="en-US" sz="2200" dirty="0" smtClean="0"/>
              <a:t>to</a:t>
            </a:r>
            <a:r>
              <a:rPr lang="en-US" sz="2200" baseline="30000" dirty="0" smtClean="0"/>
              <a:t> </a:t>
            </a:r>
            <a:r>
              <a:rPr lang="en-US" sz="2200" dirty="0" smtClean="0"/>
              <a:t>Q</a:t>
            </a:r>
            <a:r>
              <a:rPr lang="en-US" sz="2200" baseline="30000" dirty="0" smtClean="0"/>
              <a:t>-1.4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2017-10-18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2C24-75C8-E544-A8CC-21761AB50D8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050" name="Picture 2" descr="\\trwindata\users3\wschreyer\nEDM2017\tauvshea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1704975"/>
            <a:ext cx="4718495" cy="2536826"/>
          </a:xfrm>
          <a:prstGeom prst="rect">
            <a:avLst/>
          </a:prstGeom>
          <a:noFill/>
        </p:spPr>
      </p:pic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1041400" y="1927225"/>
          <a:ext cx="3289300" cy="303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4" imgW="2336760" imgH="2158920" progId="Equation.3">
                  <p:embed/>
                </p:oleObj>
              </mc:Choice>
              <mc:Fallback>
                <p:oleObj name="Equation" r:id="rId4" imgW="2336760" imgH="21589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1927225"/>
                        <a:ext cx="3289300" cy="303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7244285"/>
      </p:ext>
    </p:extLst>
  </p:cSld>
  <p:clrMapOvr>
    <a:masterClrMapping/>
  </p:clrMapOvr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0</TotalTime>
  <Words>640</Words>
  <Application>Microsoft Office PowerPoint</Application>
  <PresentationFormat>Bildschirmpräsentation (16:9)</PresentationFormat>
  <Paragraphs>232</Paragraphs>
  <Slides>26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6" baseType="lpstr">
      <vt:lpstr>Arial</vt:lpstr>
      <vt:lpstr>Avenir Heavy</vt:lpstr>
      <vt:lpstr>Calibri</vt:lpstr>
      <vt:lpstr>Myriad Pro</vt:lpstr>
      <vt:lpstr>Myriad Pro Light</vt:lpstr>
      <vt:lpstr>Myriad Pro SemiExt</vt:lpstr>
      <vt:lpstr>Myriad Web Pro</vt:lpstr>
      <vt:lpstr>ヒラギノ角ゴ Pro W3</vt:lpstr>
      <vt:lpstr>201603_TRIUMF PPT Template_rev</vt:lpstr>
      <vt:lpstr>Equation</vt:lpstr>
      <vt:lpstr>PowerPoint-Präsentation</vt:lpstr>
      <vt:lpstr>PowerPoint-Präsentation</vt:lpstr>
      <vt:lpstr>Design parameters</vt:lpstr>
      <vt:lpstr>Optimization</vt:lpstr>
      <vt:lpstr>FLUKA</vt:lpstr>
      <vt:lpstr>MCNP</vt:lpstr>
      <vt:lpstr>Comparison FLUKA and MCNP</vt:lpstr>
      <vt:lpstr>Optimization with MCNP</vt:lpstr>
      <vt:lpstr>Optimization with MCNP</vt:lpstr>
      <vt:lpstr>Optimization with MCNP</vt:lpstr>
      <vt:lpstr>Optimization with MCNP</vt:lpstr>
      <vt:lpstr>Optimization with MCNP</vt:lpstr>
      <vt:lpstr>Optimization with MCNP</vt:lpstr>
      <vt:lpstr>Optimization with MCNP</vt:lpstr>
      <vt:lpstr>Optimization with MCNP</vt:lpstr>
      <vt:lpstr>Preliminary results</vt:lpstr>
      <vt:lpstr>PENTrack</vt:lpstr>
      <vt:lpstr>Optimization with PENTrack</vt:lpstr>
      <vt:lpstr>Optimization with PENTrack</vt:lpstr>
      <vt:lpstr>Optimization with PENTrack</vt:lpstr>
      <vt:lpstr>Optimization with PENTrack</vt:lpstr>
      <vt:lpstr>Preliminary results</vt:lpstr>
      <vt:lpstr>Next steps</vt:lpstr>
      <vt:lpstr>PowerPoint-Präsentation</vt:lpstr>
      <vt:lpstr>Delayed-heating model</vt:lpstr>
      <vt:lpstr>Detailed storage-time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Wolfgang Schreyer</dc:creator>
  <cp:lastModifiedBy>Windows User</cp:lastModifiedBy>
  <cp:revision>116</cp:revision>
  <cp:lastPrinted>2015-11-02T18:28:18Z</cp:lastPrinted>
  <dcterms:created xsi:type="dcterms:W3CDTF">2017-10-10T20:23:53Z</dcterms:created>
  <dcterms:modified xsi:type="dcterms:W3CDTF">2017-10-18T15:54:18Z</dcterms:modified>
</cp:coreProperties>
</file>