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0" r:id="rId2"/>
  </p:sldMasterIdLst>
  <p:notesMasterIdLst>
    <p:notesMasterId r:id="rId32"/>
  </p:notesMasterIdLst>
  <p:sldIdLst>
    <p:sldId id="256" r:id="rId3"/>
    <p:sldId id="447" r:id="rId4"/>
    <p:sldId id="430" r:id="rId5"/>
    <p:sldId id="432" r:id="rId6"/>
    <p:sldId id="436" r:id="rId7"/>
    <p:sldId id="324" r:id="rId8"/>
    <p:sldId id="439" r:id="rId9"/>
    <p:sldId id="448" r:id="rId10"/>
    <p:sldId id="374" r:id="rId11"/>
    <p:sldId id="387" r:id="rId12"/>
    <p:sldId id="404" r:id="rId13"/>
    <p:sldId id="405" r:id="rId14"/>
    <p:sldId id="396" r:id="rId15"/>
    <p:sldId id="428" r:id="rId16"/>
    <p:sldId id="388" r:id="rId17"/>
    <p:sldId id="406" r:id="rId18"/>
    <p:sldId id="407" r:id="rId19"/>
    <p:sldId id="389" r:id="rId20"/>
    <p:sldId id="408" r:id="rId21"/>
    <p:sldId id="285" r:id="rId22"/>
    <p:sldId id="383" r:id="rId23"/>
    <p:sldId id="440" r:id="rId24"/>
    <p:sldId id="442" r:id="rId25"/>
    <p:sldId id="445" r:id="rId26"/>
    <p:sldId id="446" r:id="rId27"/>
    <p:sldId id="282" r:id="rId28"/>
    <p:sldId id="411" r:id="rId29"/>
    <p:sldId id="412" r:id="rId30"/>
    <p:sldId id="413" r:id="rId31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46B1"/>
    <a:srgbClr val="113F7C"/>
    <a:srgbClr val="56863E"/>
    <a:srgbClr val="0094DA"/>
    <a:srgbClr val="003D80"/>
    <a:srgbClr val="818386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3428" autoAdjust="0"/>
  </p:normalViewPr>
  <p:slideViewPr>
    <p:cSldViewPr snapToGrid="0" snapToObjects="1">
      <p:cViewPr varScale="1">
        <p:scale>
          <a:sx n="108" d="100"/>
          <a:sy n="108" d="100"/>
        </p:scale>
        <p:origin x="154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48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6" tIns="48328" rIns="96656" bIns="4832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56" tIns="48328" rIns="96656" bIns="48328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6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63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95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A133B9-F577-48D9-B3D0-4B32AD122A3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134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9575" y="698500"/>
            <a:ext cx="6203950" cy="34909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882762">
              <a:spcBef>
                <a:spcPct val="0"/>
              </a:spcBef>
            </a:pPr>
            <a:r>
              <a:rPr lang="en-US" altLang="en-US" smtClean="0">
                <a:ea typeface="ヒラギノ角ゴ Pro W3"/>
                <a:cs typeface="ヒラギノ角ゴ Pro W3"/>
              </a:rPr>
              <a:t>Motivation:</a:t>
            </a:r>
          </a:p>
          <a:p>
            <a:pPr defTabSz="882762">
              <a:spcBef>
                <a:spcPct val="0"/>
              </a:spcBef>
            </a:pPr>
            <a:r>
              <a:rPr lang="en-US" altLang="en-US" smtClean="0">
                <a:ea typeface="ヒラギノ角ゴ Pro W3"/>
                <a:cs typeface="ヒラギノ角ゴ Pro W3"/>
              </a:rPr>
              <a:t>different fields </a:t>
            </a:r>
            <a:r>
              <a:rPr lang="en-US" altLang="en-US" smtClean="0">
                <a:ea typeface="ヒラギノ角ゴ Pro W3"/>
                <a:cs typeface="ヒラギノ角ゴ Pro W3"/>
                <a:sym typeface="Wingdings" pitchFamily="2" charset="2"/>
              </a:rPr>
              <a:t></a:t>
            </a:r>
            <a:r>
              <a:rPr lang="en-US" altLang="en-US" smtClean="0">
                <a:ea typeface="ヒラギノ角ゴ Pro W3"/>
                <a:cs typeface="ヒラギノ角ゴ Pro W3"/>
              </a:rPr>
              <a:t> different precision</a:t>
            </a:r>
          </a:p>
          <a:p>
            <a:pPr defTabSz="882762">
              <a:spcBef>
                <a:spcPct val="0"/>
              </a:spcBef>
            </a:pPr>
            <a:r>
              <a:rPr lang="en-US" altLang="en-US" smtClean="0">
                <a:ea typeface="ヒラギノ角ゴ Pro W3"/>
                <a:cs typeface="ヒラギノ角ゴ Pro W3"/>
              </a:rPr>
              <a:t>nuclear structure, since masses = nuclear binding energies (by weighing nuclides)</a:t>
            </a:r>
          </a:p>
          <a:p>
            <a:pPr defTabSz="882762">
              <a:spcBef>
                <a:spcPct val="0"/>
              </a:spcBef>
            </a:pPr>
            <a:r>
              <a:rPr lang="en-US" altLang="en-US" smtClean="0">
                <a:ea typeface="ヒラギノ角ゴ Pro W3"/>
                <a:cs typeface="ヒラギノ角ゴ Pro W3"/>
              </a:rPr>
              <a:t>nuclear structure: shells, magic numbers, shell quenching towards drip lines, halos</a:t>
            </a:r>
          </a:p>
          <a:p>
            <a:pPr defTabSz="882762">
              <a:spcBef>
                <a:spcPct val="0"/>
              </a:spcBef>
            </a:pPr>
            <a:r>
              <a:rPr lang="en-US" altLang="en-US" smtClean="0">
                <a:ea typeface="ヒラギノ角ゴ Pro W3"/>
                <a:cs typeface="ヒラギノ角ゴ Pro W3"/>
              </a:rPr>
              <a:t>nuclear astrophysics, nucleosynthesis in stars and supernovas </a:t>
            </a:r>
            <a:r>
              <a:rPr lang="en-US" altLang="en-US" smtClean="0">
                <a:ea typeface="ヒラギノ角ゴ Pro W3"/>
                <a:cs typeface="ヒラギノ角ゴ Pro W3"/>
                <a:sym typeface="Wingdings" pitchFamily="2" charset="2"/>
              </a:rPr>
              <a:t> r-process</a:t>
            </a:r>
            <a:endParaRPr lang="en-US" altLang="en-US" smtClean="0">
              <a:ea typeface="ヒラギノ角ゴ Pro W3"/>
              <a:cs typeface="ヒラギノ角ゴ Pro W3"/>
            </a:endParaRPr>
          </a:p>
          <a:p>
            <a:pPr defTabSz="882762">
              <a:spcBef>
                <a:spcPct val="0"/>
              </a:spcBef>
            </a:pPr>
            <a:r>
              <a:rPr lang="en-US" altLang="en-US" smtClean="0">
                <a:ea typeface="ヒラギノ角ゴ Pro W3"/>
                <a:cs typeface="ヒラギノ角ゴ Pro W3"/>
              </a:rPr>
              <a:t>nucleosynthesis &amp; structure: precision not a big problem, but many nuclides need to be measured</a:t>
            </a:r>
          </a:p>
          <a:p>
            <a:pPr defTabSz="882762">
              <a:spcBef>
                <a:spcPct val="0"/>
              </a:spcBef>
            </a:pPr>
            <a:r>
              <a:rPr lang="en-US" altLang="en-US" smtClean="0">
                <a:ea typeface="ヒラギノ角ゴ Pro W3"/>
                <a:cs typeface="ヒラギノ角ゴ Pro W3"/>
                <a:sym typeface="Wingdings" pitchFamily="2" charset="2"/>
              </a:rPr>
              <a:t>fundamental tests: Quark mixing matrix, solar neutrino physics</a:t>
            </a:r>
            <a:endParaRPr lang="en-US" altLang="en-US" smtClean="0">
              <a:ea typeface="ヒラギノ角ゴ Pro W3"/>
              <a:cs typeface="ヒラギノ角ゴ Pro W3"/>
            </a:endParaRPr>
          </a:p>
        </p:txBody>
      </p:sp>
      <p:sp>
        <p:nvSpPr>
          <p:cNvPr id="67588" name="Slide Number Placeholder 3"/>
          <p:cNvSpPr txBox="1">
            <a:spLocks noGrp="1"/>
          </p:cNvSpPr>
          <p:nvPr/>
        </p:nvSpPr>
        <p:spPr bwMode="auto">
          <a:xfrm>
            <a:off x="3977928" y="8842723"/>
            <a:ext cx="3043649" cy="464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17" tIns="46659" rIns="93317" bIns="46659" anchor="b"/>
          <a:lstStyle>
            <a:lvl1pPr defTabSz="9667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defTabSz="9667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defTabSz="9667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3pPr>
            <a:lvl4pPr marL="1600200" indent="-228600" defTabSz="9667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4pPr>
            <a:lvl5pPr marL="2057400" indent="-228600" defTabSz="9667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E4B0E3-9A50-428D-8FD3-D99842623E58}" type="slidenum">
              <a:rPr lang="en-US" altLang="en-US" sz="1300"/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338651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body"/>
          </p:nvPr>
        </p:nvSpPr>
        <p:spPr>
          <a:xfrm>
            <a:off x="603107" y="960120"/>
            <a:ext cx="5851482" cy="4867953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9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Rutile TiO2, a candidate electrode for solid-state lithium-ion batteries, is near ideal 1D lithium-ion conductor, owing to the open channels for diffusion along its c-axis (see structure).</a:t>
            </a:r>
          </a:p>
          <a:p>
            <a:r>
              <a:rPr lang="en-US" sz="19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Li+ is the perfect size for the channels and is orders of magnitude more mobile than any other element.</a:t>
            </a:r>
          </a:p>
          <a:p>
            <a:r>
              <a:rPr lang="en-US" sz="19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Giving the simplicity of the structure/ionic motion, its an attractive system to model, but here has been extreme disparity between theory and experiment.</a:t>
            </a:r>
          </a:p>
          <a:p>
            <a:r>
              <a:rPr lang="en-US" sz="19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With beta-NMR, we find two sets of Li+ dynamics, one in agreement with macroscopic diffusion experiments, and a previously unobserved motion in agreement with theory.</a:t>
            </a:r>
          </a:p>
          <a:p>
            <a:r>
              <a:rPr lang="en-US" sz="19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Interpretation: long-range motion dominated by defects that “trap” Li+, motion below 100 K is local</a:t>
            </a:r>
          </a:p>
          <a:p>
            <a:r>
              <a:rPr lang="en-US" sz="19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Result reaffirms the predictive power of these models, highlights beta-NMR as a unique means to test them.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A133B9-F577-48D9-B3D0-4B32AD122A3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30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One of key analyses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7180E821-DCF7-46C9-8C4B-A7CA86AD0131}" type="slidenum">
              <a:rPr lang="en-US" altLang="en-US" sz="1200">
                <a:solidFill>
                  <a:prstClr val="black"/>
                </a:solidFill>
              </a:rPr>
              <a:pPr eaLnBrk="1" hangingPunct="1"/>
              <a:t>24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1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5" y="520064"/>
            <a:ext cx="289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Canada’s National Laboratory</a:t>
            </a:r>
            <a:r>
              <a:rPr lang="en-US" sz="1200" baseline="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 </a:t>
            </a:r>
            <a:r>
              <a:rPr lang="en-US" sz="12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for Particle and Nuclear Physics 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898" y="123444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363972" y="1442574"/>
            <a:ext cx="42889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TRIUMF is Canada’s national centre for particle and nuclear physics and accelerator-based science. We advance fundamental, applied, and interdisciplinary research for science, medicine, and business world</a:t>
            </a:r>
            <a:r>
              <a:rPr lang="en-US" sz="1000" baseline="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 wide.</a:t>
            </a:r>
            <a:endParaRPr lang="en-US" sz="10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187698" y="117348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Canada’s national laboratory for particle and nuclear physics </a:t>
            </a:r>
          </a:p>
          <a:p>
            <a:pPr algn="l"/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  <a:p>
            <a:pPr algn="l"/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Laboratoire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national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canadien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pour la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recherche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en physique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nucléaire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et en physique des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particules</a:t>
            </a:r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Alberta | British Columbia | Calgary | Carleton | Guelph | McGill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Manitoba | 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Winnipeg | York</a:t>
            </a:r>
            <a:endParaRPr lang="en-US" sz="800" dirty="0">
              <a:solidFill>
                <a:srgbClr val="0F2D68"/>
              </a:solidFill>
              <a:latin typeface="Myriad Pro Light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6888" y="4797028"/>
            <a:ext cx="141605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0C2D3-EC51-A74D-BA56-4DE9E56E73E3}" type="datetime4">
              <a:rPr lang="en-CA" smtClean="0"/>
              <a:t>October 14, 2017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057400" y="4800600"/>
            <a:ext cx="50292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Decay spectroscopy using GRIFFIN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07251" y="4800600"/>
            <a:ext cx="1439863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A5EE4-9F72-43F4-A1A8-D556987A7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82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892973" y="1701108"/>
            <a:ext cx="7358063" cy="174128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4437983" y="4878958"/>
            <a:ext cx="259104" cy="200918"/>
          </a:xfrm>
          <a:prstGeom prst="rect">
            <a:avLst/>
          </a:prstGeom>
        </p:spPr>
        <p:txBody>
          <a:bodyPr lIns="57397" tIns="28698" rIns="57397" bIns="28698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248407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</a:p>
          <a:p>
            <a:pPr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 science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094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</a:p>
          <a:p>
            <a:pPr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>
              <a:defRPr/>
            </a:pPr>
            <a:r>
              <a:rPr lang="en-US" sz="1200" dirty="0" smtClean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 science</a:t>
            </a:r>
          </a:p>
        </p:txBody>
      </p:sp>
    </p:spTree>
    <p:extLst>
      <p:ext uri="{BB962C8B-B14F-4D97-AF65-F5344CB8AC3E}">
        <p14:creationId xmlns:p14="http://schemas.microsoft.com/office/powerpoint/2010/main" val="1421762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</a:p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for particle and nuclear physics </a:t>
            </a:r>
          </a:p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93179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</a:p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for particle and nuclear physics </a:t>
            </a:r>
          </a:p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Myriad Pro" pitchFamily="34" charset="0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Myriad Pro" pitchFamily="34" charset="0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569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</a:p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for particle and nuclear physics </a:t>
            </a:r>
          </a:p>
          <a:p>
            <a:r>
              <a:rPr lang="en-US" sz="1000" dirty="0" smtClean="0">
                <a:solidFill>
                  <a:srgbClr val="113F7C"/>
                </a:solidFill>
                <a:latin typeface="Myriad Web Pro" panose="020B0503030403020204" pitchFamily="34" charset="0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sz="800" dirty="0" smtClean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  <a:endParaRPr lang="en-US" sz="800" dirty="0">
              <a:solidFill>
                <a:srgbClr val="0F2D68"/>
              </a:solidFill>
              <a:latin typeface="Myriad Web Pro" panose="020B0503030403020204" pitchFamily="34" charset="0"/>
              <a:ea typeface="ヒラギノ角ゴ Pro W3" pitchFamily="-111" charset="-128"/>
              <a:cs typeface="Myriad Pro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Myriad Pro SemiExt" pitchFamily="34" charset="0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Myriad Pro SemiExt" pitchFamily="34" charset="0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054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841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43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3144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7369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445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07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570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768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7936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05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7870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 smtClean="0">
                <a:latin typeface="Myriad Pro SemiExt" pitchFamily="34" charset="0"/>
              </a:rPr>
              <a:t>Click to </a:t>
            </a:r>
            <a:r>
              <a:rPr lang="fr-CA" dirty="0" err="1" smtClean="0">
                <a:latin typeface="Myriad Pro SemiExt" pitchFamily="34" charset="0"/>
              </a:rPr>
              <a:t>edit</a:t>
            </a:r>
            <a:r>
              <a:rPr lang="fr-CA" dirty="0" smtClean="0">
                <a:latin typeface="Myriad Pro SemiExt" pitchFamily="34" charset="0"/>
              </a:rPr>
              <a:t> Master </a:t>
            </a:r>
            <a:r>
              <a:rPr lang="fr-CA" dirty="0" err="1" smtClean="0">
                <a:latin typeface="Myriad Pro SemiExt" pitchFamily="34" charset="0"/>
              </a:rPr>
              <a:t>title</a:t>
            </a:r>
            <a:r>
              <a:rPr lang="fr-CA" dirty="0" smtClean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0234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8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476"/>
            <a:ext cx="8229600" cy="2913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text</a:t>
            </a:r>
            <a:r>
              <a:rPr lang="fr-CA" dirty="0" smtClean="0"/>
              <a:t> styles</a:t>
            </a:r>
          </a:p>
          <a:p>
            <a:pPr lvl="1"/>
            <a:r>
              <a:rPr lang="fr-CA" dirty="0" smtClean="0"/>
              <a:t>Second </a:t>
            </a:r>
            <a:r>
              <a:rPr lang="fr-CA" dirty="0" err="1" smtClean="0"/>
              <a:t>level</a:t>
            </a:r>
            <a:endParaRPr lang="fr-CA" dirty="0" smtClean="0"/>
          </a:p>
          <a:p>
            <a:pPr lvl="2"/>
            <a:r>
              <a:rPr lang="fr-CA" dirty="0" err="1" smtClean="0"/>
              <a:t>Third</a:t>
            </a:r>
            <a:r>
              <a:rPr lang="fr-CA" dirty="0" smtClean="0"/>
              <a:t> </a:t>
            </a:r>
            <a:r>
              <a:rPr lang="fr-CA" dirty="0" err="1" smtClean="0"/>
              <a:t>level</a:t>
            </a:r>
            <a:endParaRPr lang="fr-CA" dirty="0" smtClean="0"/>
          </a:p>
          <a:p>
            <a:pPr lvl="3"/>
            <a:r>
              <a:rPr lang="fr-CA" dirty="0" err="1" smtClean="0"/>
              <a:t>Fourth</a:t>
            </a:r>
            <a:r>
              <a:rPr lang="fr-CA" dirty="0" smtClean="0"/>
              <a:t> </a:t>
            </a:r>
            <a:r>
              <a:rPr lang="fr-CA" dirty="0" err="1" smtClean="0"/>
              <a:t>level</a:t>
            </a:r>
            <a:endParaRPr lang="fr-CA" dirty="0" smtClean="0"/>
          </a:p>
          <a:p>
            <a:pPr lvl="4"/>
            <a:r>
              <a:rPr lang="fr-CA" dirty="0" err="1" smtClean="0"/>
              <a:t>Fifth</a:t>
            </a:r>
            <a:r>
              <a:rPr lang="fr-CA" dirty="0" smtClean="0"/>
              <a:t> </a:t>
            </a:r>
            <a:r>
              <a:rPr lang="fr-CA" dirty="0" err="1" smtClean="0"/>
              <a:t>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5" r:id="rId4"/>
    <p:sldLayoutId id="2147483649" r:id="rId5"/>
    <p:sldLayoutId id="2147483664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68" r:id="rId16"/>
    <p:sldLayoutId id="2147483690" r:id="rId17"/>
  </p:sldLayoutIdLst>
  <p:hf sldNum="0" hdr="0" ft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</p:sldLayoutIdLst>
  <p:hf sldNum="0" hdr="0" ft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Jens\A_B_talks\rosswog.movie1.mpg" TargetMode="Externa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wmf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wmf"/><Relationship Id="rId5" Type="http://schemas.openxmlformats.org/officeDocument/2006/relationships/image" Target="../media/image68.png"/><Relationship Id="rId4" Type="http://schemas.openxmlformats.org/officeDocument/2006/relationships/image" Target="../media/image6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1.wmf"/><Relationship Id="rId7" Type="http://schemas.openxmlformats.org/officeDocument/2006/relationships/image" Target="../media/image74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3.jpeg"/><Relationship Id="rId5" Type="http://schemas.openxmlformats.org/officeDocument/2006/relationships/image" Target="../media/image72.wmf"/><Relationship Id="rId4" Type="http://schemas.openxmlformats.org/officeDocument/2006/relationships/image" Target="../media/image67.wmf"/><Relationship Id="rId9" Type="http://schemas.openxmlformats.org/officeDocument/2006/relationships/image" Target="../media/image7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7.png"/><Relationship Id="rId3" Type="http://schemas.openxmlformats.org/officeDocument/2006/relationships/image" Target="../media/image78.png"/><Relationship Id="rId7" Type="http://schemas.openxmlformats.org/officeDocument/2006/relationships/image" Target="../media/image82.jpeg"/><Relationship Id="rId12" Type="http://schemas.openxmlformats.org/officeDocument/2006/relationships/image" Target="../media/image71.w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89.png"/><Relationship Id="rId10" Type="http://schemas.openxmlformats.org/officeDocument/2006/relationships/image" Target="../media/image85.jp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jpg"/><Relationship Id="rId10" Type="http://schemas.openxmlformats.org/officeDocument/2006/relationships/image" Target="../media/image97.jp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107.emf"/><Relationship Id="rId7" Type="http://schemas.openxmlformats.org/officeDocument/2006/relationships/image" Target="../media/image85.jp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0.gif"/><Relationship Id="rId11" Type="http://schemas.openxmlformats.org/officeDocument/2006/relationships/image" Target="../media/image113.png"/><Relationship Id="rId5" Type="http://schemas.openxmlformats.org/officeDocument/2006/relationships/image" Target="../media/image109.png"/><Relationship Id="rId10" Type="http://schemas.openxmlformats.org/officeDocument/2006/relationships/image" Target="../media/image112.png"/><Relationship Id="rId4" Type="http://schemas.openxmlformats.org/officeDocument/2006/relationships/image" Target="../media/image108.emf"/><Relationship Id="rId9" Type="http://schemas.openxmlformats.org/officeDocument/2006/relationships/image" Target="../media/image1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G"/><Relationship Id="rId5" Type="http://schemas.openxmlformats.org/officeDocument/2006/relationships/image" Target="../media/image117.jpg"/><Relationship Id="rId4" Type="http://schemas.openxmlformats.org/officeDocument/2006/relationships/image" Target="../media/image1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20.jpg"/><Relationship Id="rId7" Type="http://schemas.openxmlformats.org/officeDocument/2006/relationships/image" Target="../media/image67.wmf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5.jpg"/><Relationship Id="rId5" Type="http://schemas.openxmlformats.org/officeDocument/2006/relationships/image" Target="../media/image110.gif"/><Relationship Id="rId4" Type="http://schemas.openxmlformats.org/officeDocument/2006/relationships/image" Target="../media/image121.png"/><Relationship Id="rId9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9.jpg"/><Relationship Id="rId5" Type="http://schemas.openxmlformats.org/officeDocument/2006/relationships/image" Target="../media/image67.wmf"/><Relationship Id="rId4" Type="http://schemas.openxmlformats.org/officeDocument/2006/relationships/image" Target="../media/image1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3.emf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7" Type="http://schemas.openxmlformats.org/officeDocument/2006/relationships/image" Target="../media/image163.jpeg"/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8727" y="1540551"/>
            <a:ext cx="7666181" cy="286232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The </a:t>
            </a:r>
            <a:r>
              <a:rPr lang="en-CA" sz="28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science program at TRIUMF</a:t>
            </a:r>
            <a:endParaRPr lang="en-CA" sz="2800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	from a physical sciences perspective</a:t>
            </a:r>
          </a:p>
          <a:p>
            <a:endParaRPr lang="en-CA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CA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Jens </a:t>
            </a:r>
            <a:r>
              <a:rPr lang="en-CA" dirty="0" err="1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Dilling</a:t>
            </a:r>
            <a:endParaRPr lang="en-CA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Associate Director </a:t>
            </a:r>
          </a:p>
          <a:p>
            <a:r>
              <a:rPr lang="en-CA" sz="1400" dirty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	</a:t>
            </a:r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Physical Science Division</a:t>
            </a:r>
          </a:p>
          <a:p>
            <a:endParaRPr lang="en-CA" sz="1400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October</a:t>
            </a:r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 </a:t>
            </a:r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16</a:t>
            </a:r>
            <a:r>
              <a:rPr lang="en-CA" sz="1400" baseline="300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th</a:t>
            </a:r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 2017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							</a:t>
            </a:r>
            <a:r>
              <a:rPr lang="en-US" sz="1400" dirty="0" err="1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nEDM</a:t>
            </a:r>
            <a:r>
              <a:rPr lang="en-US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 workshop </a:t>
            </a:r>
            <a:endParaRPr lang="en-CA" sz="1400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endParaRPr lang="en-CA" sz="1400" dirty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  <a:p>
            <a:endParaRPr lang="en-CA" sz="1400" dirty="0" smtClean="0">
              <a:solidFill>
                <a:srgbClr val="FFFFFF"/>
              </a:solidFill>
              <a:latin typeface="Avenir Heavy"/>
              <a:ea typeface="+mj-ea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41856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1441" y="0"/>
            <a:ext cx="6117852" cy="469901"/>
          </a:xfrm>
        </p:spPr>
        <p:txBody>
          <a:bodyPr/>
          <a:lstStyle/>
          <a:p>
            <a:r>
              <a:rPr lang="en-US" dirty="0"/>
              <a:t>A National </a:t>
            </a:r>
            <a:r>
              <a:rPr lang="en-US" dirty="0" smtClean="0"/>
              <a:t>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9486" y="4457656"/>
            <a:ext cx="9637486" cy="674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latin typeface="Myriad Pro"/>
                <a:cs typeface="Avenir Heavy"/>
              </a:rPr>
              <a:t>TRIUMF </a:t>
            </a:r>
            <a:r>
              <a:rPr lang="en-US" sz="1800" b="1" dirty="0" smtClean="0">
                <a:latin typeface="Myriad Pro"/>
                <a:cs typeface="Avenir Heavy"/>
              </a:rPr>
              <a:t>has </a:t>
            </a:r>
            <a:r>
              <a:rPr lang="en-US" sz="1800" b="1" dirty="0">
                <a:latin typeface="Myriad Pro"/>
                <a:cs typeface="Avenir Heavy"/>
              </a:rPr>
              <a:t>delivered </a:t>
            </a:r>
            <a:r>
              <a:rPr lang="en-US" sz="1800" b="1" dirty="0" smtClean="0">
                <a:latin typeface="Myriad Pro"/>
                <a:cs typeface="Avenir Heavy"/>
              </a:rPr>
              <a:t>nearly 50 </a:t>
            </a:r>
            <a:r>
              <a:rPr lang="en-US" sz="1800" b="1" dirty="0">
                <a:latin typeface="Myriad Pro"/>
                <a:cs typeface="Avenir Heavy"/>
              </a:rPr>
              <a:t>years of science and innovation for </a:t>
            </a:r>
            <a:r>
              <a:rPr lang="en-US" sz="1800" b="1" dirty="0" smtClean="0">
                <a:latin typeface="Myriad Pro"/>
                <a:cs typeface="Avenir Heavy"/>
              </a:rPr>
              <a:t>Canada</a:t>
            </a:r>
            <a:endParaRPr lang="en-US" sz="1800" dirty="0">
              <a:latin typeface="Avenir Heavy"/>
              <a:cs typeface="Avenir Heavy"/>
            </a:endParaRPr>
          </a:p>
        </p:txBody>
      </p:sp>
      <p:pic>
        <p:nvPicPr>
          <p:cNvPr id="5" name="Picture 2" descr="C:\Users\seanlee\Desktop\Graphics\TRIUMF Members Map\canada_map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211040"/>
            <a:ext cx="6351098" cy="422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4301" y="0"/>
            <a:ext cx="6117852" cy="469901"/>
          </a:xfrm>
        </p:spPr>
        <p:txBody>
          <a:bodyPr/>
          <a:lstStyle/>
          <a:p>
            <a:r>
              <a:rPr lang="en-US" dirty="0"/>
              <a:t>A National </a:t>
            </a:r>
            <a:r>
              <a:rPr lang="en-US" dirty="0" smtClean="0"/>
              <a:t>Resource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43487" y="1222531"/>
            <a:ext cx="2433612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rgbClr val="003D80"/>
                </a:solidFill>
                <a:latin typeface="Myriad Pro"/>
                <a:cs typeface="Myriad Pro Light"/>
              </a:rPr>
              <a:t>In 2012, the Council of Canadian Academies </a:t>
            </a:r>
            <a:r>
              <a:rPr lang="en-US" sz="1700" dirty="0" smtClean="0">
                <a:solidFill>
                  <a:srgbClr val="003D80"/>
                </a:solidFill>
                <a:latin typeface="Myriad Pro"/>
                <a:cs typeface="Myriad Pro Light"/>
              </a:rPr>
              <a:t>ranked physics </a:t>
            </a:r>
            <a:r>
              <a:rPr lang="en-US" sz="1700" dirty="0">
                <a:solidFill>
                  <a:srgbClr val="003D80"/>
                </a:solidFill>
                <a:latin typeface="Myriad Pro"/>
                <a:cs typeface="Myriad Pro Light"/>
              </a:rPr>
              <a:t>and astronomy to be among the top six fields in which Canada excels globally.   As Canada’s national laboratory for particle and nuclear physics, TRIUMF is key to this success.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099" y="1292640"/>
            <a:ext cx="1204978" cy="18074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34973" y="1109065"/>
            <a:ext cx="4038600" cy="3411419"/>
          </a:xfrm>
          <a:prstGeom prst="rect">
            <a:avLst/>
          </a:prstGeom>
          <a:noFill/>
          <a:ln w="158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872119" y="2401488"/>
            <a:ext cx="213360" cy="175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ccelerator-autum2015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" t="6420" r="6760" b="4445"/>
          <a:stretch/>
        </p:blipFill>
        <p:spPr>
          <a:xfrm>
            <a:off x="127000" y="469900"/>
            <a:ext cx="4610100" cy="458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7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5229" y="1"/>
            <a:ext cx="6117852" cy="469901"/>
          </a:xfrm>
        </p:spPr>
        <p:txBody>
          <a:bodyPr/>
          <a:lstStyle/>
          <a:p>
            <a:r>
              <a:rPr lang="en-US" dirty="0"/>
              <a:t>TRIUMF’s Research Program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05474"/>
            <a:ext cx="9144000" cy="46380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782" y="928476"/>
            <a:ext cx="7926260" cy="3522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1113176" y="696465"/>
            <a:ext cx="0" cy="1236435"/>
          </a:xfrm>
          <a:prstGeom prst="line">
            <a:avLst/>
          </a:prstGeom>
          <a:ln w="38100" cap="rnd" cmpd="sng">
            <a:solidFill>
              <a:srgbClr val="76C0E4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13177" y="649387"/>
            <a:ext cx="1475466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Dark Matter </a:t>
            </a:r>
            <a:b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&amp; Cosmology</a:t>
            </a:r>
            <a:endParaRPr lang="en-US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889923" y="697930"/>
            <a:ext cx="0" cy="1234970"/>
          </a:xfrm>
          <a:prstGeom prst="line">
            <a:avLst/>
          </a:prstGeom>
          <a:ln w="38100" cap="rnd" cmpd="sng">
            <a:solidFill>
              <a:srgbClr val="76C0E4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89923" y="650852"/>
            <a:ext cx="2554303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Electronics </a:t>
            </a:r>
            <a:b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Radiation Testing</a:t>
            </a:r>
            <a:endParaRPr lang="en-US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04455" y="696465"/>
            <a:ext cx="0" cy="1236435"/>
          </a:xfrm>
          <a:prstGeom prst="line">
            <a:avLst/>
          </a:prstGeom>
          <a:ln w="38100" cap="rnd" cmpd="sng">
            <a:solidFill>
              <a:srgbClr val="76C0E4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804455" y="649387"/>
            <a:ext cx="2554303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Molecular &amp; </a:t>
            </a:r>
            <a:b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Materials Science</a:t>
            </a:r>
            <a:endParaRPr lang="en-US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717621" y="700277"/>
            <a:ext cx="0" cy="1232623"/>
          </a:xfrm>
          <a:prstGeom prst="line">
            <a:avLst/>
          </a:prstGeom>
          <a:ln w="38100" cap="rnd" cmpd="sng">
            <a:solidFill>
              <a:srgbClr val="76C0E4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17621" y="653199"/>
            <a:ext cx="1079715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Particle</a:t>
            </a:r>
            <a:b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Physics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70203" y="3213093"/>
            <a:ext cx="0" cy="1234970"/>
          </a:xfrm>
          <a:prstGeom prst="line">
            <a:avLst/>
          </a:prstGeom>
          <a:ln w="38100" cap="rnd" cmpd="sng">
            <a:solidFill>
              <a:srgbClr val="76C0E4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70203" y="3947255"/>
            <a:ext cx="1580827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Nuclear</a:t>
            </a:r>
            <a:b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Astrophysics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138257" y="3211628"/>
            <a:ext cx="0" cy="1236435"/>
          </a:xfrm>
          <a:prstGeom prst="line">
            <a:avLst/>
          </a:prstGeom>
          <a:ln w="38100" cap="rnd" cmpd="sng">
            <a:solidFill>
              <a:srgbClr val="76C0E4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38258" y="3945790"/>
            <a:ext cx="1219224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Nuclear</a:t>
            </a:r>
            <a:b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Medicine</a:t>
            </a:r>
            <a:endParaRPr lang="en-US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703071" y="3208508"/>
            <a:ext cx="0" cy="1236435"/>
          </a:xfrm>
          <a:prstGeom prst="line">
            <a:avLst/>
          </a:prstGeom>
          <a:ln w="38100" cap="rnd" cmpd="sng">
            <a:solidFill>
              <a:srgbClr val="76C0E4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703072" y="3942670"/>
            <a:ext cx="1219224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Nuclear</a:t>
            </a:r>
            <a:b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1400" dirty="0" smtClean="0">
                <a:solidFill>
                  <a:schemeClr val="bg1"/>
                </a:solidFill>
                <a:latin typeface="Myriad Pro"/>
                <a:cs typeface="Myriad Pro"/>
              </a:rPr>
              <a:t>Physics</a:t>
            </a:r>
            <a:endParaRPr lang="en-US" sz="14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64215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675121" y="1206158"/>
            <a:ext cx="2377440" cy="1699713"/>
            <a:chOff x="4430590" y="1515539"/>
            <a:chExt cx="2972079" cy="209123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7271" y="1515539"/>
              <a:ext cx="2905398" cy="1936461"/>
            </a:xfrm>
            <a:prstGeom prst="rect">
              <a:avLst/>
            </a:prstGeom>
          </p:spPr>
        </p:pic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4430590" y="3165654"/>
              <a:ext cx="1452699" cy="441118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25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sz="5600" b="1" dirty="0" smtClean="0">
                  <a:solidFill>
                    <a:schemeClr val="bg1"/>
                  </a:solidFill>
                  <a:latin typeface="Myriad Pro"/>
                  <a:cs typeface="Avenir Heavy"/>
                </a:rPr>
                <a:t>Feb 9, 2016</a:t>
              </a:r>
            </a:p>
            <a:p>
              <a:pPr algn="ctr"/>
              <a:endParaRPr lang="en-US" sz="1500" dirty="0">
                <a:solidFill>
                  <a:schemeClr val="bg1"/>
                </a:solidFill>
                <a:latin typeface="Avenir Heavy"/>
                <a:cs typeface="Avenir Heavy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3840" y="3781607"/>
            <a:ext cx="8983980" cy="126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600" dirty="0">
                <a:solidFill>
                  <a:srgbClr val="003D80"/>
                </a:solidFill>
                <a:latin typeface="Myriad Pro"/>
              </a:rPr>
              <a:t>TRIUMF is </a:t>
            </a:r>
            <a:r>
              <a:rPr lang="en-CA" sz="2600" dirty="0" smtClean="0">
                <a:solidFill>
                  <a:srgbClr val="003D80"/>
                </a:solidFill>
                <a:latin typeface="Myriad Pro"/>
              </a:rPr>
              <a:t>home to the </a:t>
            </a:r>
            <a:r>
              <a:rPr lang="en-CA" sz="2600" dirty="0">
                <a:solidFill>
                  <a:srgbClr val="003D80"/>
                </a:solidFill>
                <a:latin typeface="Myriad Pro"/>
              </a:rPr>
              <a:t>world’s largest </a:t>
            </a:r>
            <a:r>
              <a:rPr lang="en-CA" sz="2600" dirty="0" smtClean="0">
                <a:solidFill>
                  <a:srgbClr val="003D80"/>
                </a:solidFill>
                <a:latin typeface="Myriad Pro"/>
              </a:rPr>
              <a:t>cyclotron </a:t>
            </a:r>
          </a:p>
          <a:p>
            <a:pPr marL="801688" lvl="1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Myriad Pro"/>
              </a:rPr>
              <a:t>Celebrated the 40</a:t>
            </a:r>
            <a:r>
              <a:rPr lang="en-CA" sz="2000" baseline="30000" dirty="0" smtClean="0">
                <a:latin typeface="Myriad Pro"/>
              </a:rPr>
              <a:t>th</a:t>
            </a:r>
            <a:r>
              <a:rPr lang="en-CA" sz="2000" dirty="0" smtClean="0">
                <a:latin typeface="Myriad Pro"/>
              </a:rPr>
              <a:t> anniversary of commissioning on Feb. 9, 2016</a:t>
            </a:r>
          </a:p>
          <a:p>
            <a:pPr marL="801688" lvl="1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Myriad Pro"/>
              </a:rPr>
              <a:t>Designated </a:t>
            </a:r>
            <a:r>
              <a:rPr lang="en-CA" sz="2000" i="1" dirty="0" smtClean="0">
                <a:latin typeface="Myriad Pro"/>
              </a:rPr>
              <a:t>IEEE Historical Engineering Milestone </a:t>
            </a:r>
            <a:r>
              <a:rPr lang="en-CA" sz="2000" dirty="0" smtClean="0">
                <a:latin typeface="Myriad Pro"/>
              </a:rPr>
              <a:t>in 2011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87600" y="18657"/>
            <a:ext cx="6527800" cy="454483"/>
          </a:xfrm>
        </p:spPr>
        <p:txBody>
          <a:bodyPr/>
          <a:lstStyle/>
          <a:p>
            <a:r>
              <a:rPr lang="en-CA" dirty="0" smtClean="0"/>
              <a:t>The Heart of TRIUMF</a:t>
            </a:r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139700" y="1179423"/>
            <a:ext cx="2087880" cy="1713910"/>
            <a:chOff x="6855048" y="524079"/>
            <a:chExt cx="2288952" cy="189095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13525" y="524079"/>
              <a:ext cx="2230475" cy="1831964"/>
            </a:xfrm>
            <a:prstGeom prst="rect">
              <a:avLst/>
            </a:prstGeom>
          </p:spPr>
        </p:pic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6855048" y="2111029"/>
              <a:ext cx="1303552" cy="304006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Myriad Pro" pitchFamily="34" charset="0"/>
                  <a:ea typeface="+mn-ea"/>
                  <a:cs typeface="Myriad Pro" pitchFamily="34" charset="0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sz="2000" b="1" dirty="0" smtClean="0">
                  <a:solidFill>
                    <a:schemeClr val="bg1"/>
                  </a:solidFill>
                  <a:latin typeface="Myriad Pro"/>
                  <a:cs typeface="Avenir Heavy"/>
                </a:rPr>
                <a:t>Feb 9, 1976</a:t>
              </a:r>
            </a:p>
            <a:p>
              <a:pPr algn="ctr"/>
              <a:endParaRPr lang="en-US" sz="1500" dirty="0">
                <a:solidFill>
                  <a:schemeClr val="bg1"/>
                </a:solidFill>
                <a:latin typeface="Avenir Heavy"/>
                <a:cs typeface="Avenir Heavy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629332"/>
            <a:ext cx="4155612" cy="315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5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9415" y="792237"/>
            <a:ext cx="4682699" cy="402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42913" y="806054"/>
            <a:ext cx="2360612" cy="1026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0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Myriad Pro" pitchFamily="34" charset="0"/>
                <a:cs typeface="Myriad Pro" pitchFamily="34" charset="0"/>
              </a:rPr>
              <a:t>TRIUMF’s accelerator complex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18325" y="2757848"/>
            <a:ext cx="228282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 err="1"/>
              <a:t>Nordion</a:t>
            </a:r>
            <a:endParaRPr lang="en-US" sz="1800" b="1" dirty="0"/>
          </a:p>
          <a:p>
            <a:pPr>
              <a:defRPr/>
            </a:pPr>
            <a:r>
              <a:rPr lang="en-US" sz="1800" dirty="0"/>
              <a:t>commercial medical isotope production </a:t>
            </a:r>
          </a:p>
          <a:p>
            <a:pPr>
              <a:defRPr/>
            </a:pPr>
            <a:r>
              <a:rPr lang="en-US" sz="1800" dirty="0"/>
              <a:t>3 cyclotrons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3175" y="4173798"/>
            <a:ext cx="2790825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/>
              <a:t>CMMS</a:t>
            </a:r>
          </a:p>
          <a:p>
            <a:pPr>
              <a:defRPr/>
            </a:pPr>
            <a:r>
              <a:rPr lang="en-US" sz="1800" dirty="0"/>
              <a:t>Centre for Molecular and Material Science (</a:t>
            </a:r>
            <a:r>
              <a:rPr lang="en-US" sz="1800" dirty="0" err="1">
                <a:latin typeface="Symbol" charset="2"/>
                <a:cs typeface="Symbol" charset="2"/>
              </a:rPr>
              <a:t>m</a:t>
            </a:r>
            <a:r>
              <a:rPr lang="en-US" sz="1800" dirty="0" err="1"/>
              <a:t>SR</a:t>
            </a:r>
            <a:r>
              <a:rPr lang="en-US" sz="1800" dirty="0"/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2126" y="4196663"/>
            <a:ext cx="24765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b="1" dirty="0"/>
              <a:t>Particle Physics </a:t>
            </a:r>
          </a:p>
          <a:p>
            <a:pPr>
              <a:defRPr/>
            </a:pPr>
            <a:r>
              <a:rPr lang="en-US" sz="1800" dirty="0" err="1"/>
              <a:t>Pienu</a:t>
            </a:r>
            <a:r>
              <a:rPr lang="en-US" sz="1800" dirty="0"/>
              <a:t> </a:t>
            </a:r>
          </a:p>
          <a:p>
            <a:pPr>
              <a:defRPr/>
            </a:pPr>
            <a:r>
              <a:rPr lang="en-US" sz="1800" dirty="0"/>
              <a:t>Ultra Cold </a:t>
            </a:r>
            <a:r>
              <a:rPr lang="en-US" sz="1800" dirty="0" smtClean="0"/>
              <a:t>Neutrons</a:t>
            </a:r>
            <a:endParaRPr lang="en-US" sz="1800" dirty="0"/>
          </a:p>
        </p:txBody>
      </p:sp>
      <p:sp>
        <p:nvSpPr>
          <p:cNvPr id="19465" name="TextBox 13"/>
          <p:cNvSpPr txBox="1">
            <a:spLocks noChangeArrowheads="1"/>
          </p:cNvSpPr>
          <p:nvPr/>
        </p:nvSpPr>
        <p:spPr bwMode="auto">
          <a:xfrm>
            <a:off x="2165350" y="4196663"/>
            <a:ext cx="1276350" cy="92333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Cyclotron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500 MeV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350 </a:t>
            </a:r>
            <a:r>
              <a:rPr lang="en-US" altLang="en-US" sz="1800" dirty="0">
                <a:solidFill>
                  <a:schemeClr val="tx1"/>
                </a:solidFill>
                <a:latin typeface="Symbol" pitchFamily="18" charset="2"/>
                <a:ea typeface="ヒラギノ角ゴ Pro W3"/>
                <a:cs typeface="ヒラギノ角ゴ Pro W3"/>
              </a:rPr>
              <a:t>m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A</a:t>
            </a:r>
          </a:p>
        </p:txBody>
      </p:sp>
      <p:pic>
        <p:nvPicPr>
          <p:cNvPr id="9" name="Picture 7" descr="C:\Users\seanlee\Desktop\G00301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480" y="605608"/>
            <a:ext cx="2298823" cy="172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8118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TRIUMF’s PS Div. Science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713" y="665537"/>
            <a:ext cx="8229600" cy="2913044"/>
          </a:xfrm>
        </p:spPr>
        <p:txBody>
          <a:bodyPr>
            <a:normAutofit/>
          </a:bodyPr>
          <a:lstStyle/>
          <a:p>
            <a:pPr lvl="1"/>
            <a:r>
              <a:rPr lang="en-CA" dirty="0"/>
              <a:t>Nuclear </a:t>
            </a:r>
            <a:r>
              <a:rPr lang="en-CA" dirty="0" smtClean="0"/>
              <a:t>physics </a:t>
            </a:r>
            <a:r>
              <a:rPr lang="en-C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(local)</a:t>
            </a:r>
            <a:endParaRPr lang="en-CA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CA" dirty="0"/>
              <a:t>Molecular and material </a:t>
            </a:r>
            <a:r>
              <a:rPr lang="en-CA" dirty="0" smtClean="0"/>
              <a:t>science 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(local</a:t>
            </a:r>
            <a:r>
              <a:rPr lang="en-C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en-CA" dirty="0"/>
          </a:p>
          <a:p>
            <a:pPr lvl="1"/>
            <a:r>
              <a:rPr lang="en-CA" dirty="0"/>
              <a:t>Particle </a:t>
            </a:r>
            <a:r>
              <a:rPr lang="en-CA" dirty="0" smtClean="0"/>
              <a:t>physics 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C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local &amp; off-site)</a:t>
            </a:r>
            <a:endParaRPr lang="en-CA" dirty="0"/>
          </a:p>
          <a:p>
            <a:pPr lvl="1"/>
            <a:r>
              <a:rPr lang="en-CA" dirty="0"/>
              <a:t>Science </a:t>
            </a:r>
            <a:r>
              <a:rPr lang="en-CA" dirty="0" smtClean="0"/>
              <a:t>technology </a:t>
            </a:r>
            <a:r>
              <a:rPr lang="en-C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(for the community)</a:t>
            </a:r>
            <a:endParaRPr lang="en-CA" dirty="0"/>
          </a:p>
          <a:p>
            <a:pPr lvl="1"/>
            <a:r>
              <a:rPr lang="en-CA" dirty="0"/>
              <a:t>Theoretical </a:t>
            </a:r>
            <a:r>
              <a:rPr lang="en-CA" dirty="0" smtClean="0"/>
              <a:t>physics 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(local)</a:t>
            </a:r>
          </a:p>
          <a:p>
            <a:pPr lvl="1"/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endParaRPr lang="en-CA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015" y="3782076"/>
            <a:ext cx="4764985" cy="1361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493" y="2322553"/>
            <a:ext cx="2818507" cy="14523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07" y="477854"/>
            <a:ext cx="2382494" cy="1786871"/>
          </a:xfrm>
          <a:prstGeom prst="rect">
            <a:avLst/>
          </a:prstGeom>
        </p:spPr>
      </p:pic>
      <p:pic>
        <p:nvPicPr>
          <p:cNvPr id="8" name="rosswog.movie1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764" y="3782076"/>
            <a:ext cx="2662339" cy="136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80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28" descr="betabeta_p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249" y="2591242"/>
            <a:ext cx="1575657" cy="102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8" name="Group 24"/>
          <p:cNvGrpSpPr>
            <a:grpSpLocks/>
          </p:cNvGrpSpPr>
          <p:nvPr/>
        </p:nvGrpSpPr>
        <p:grpSpPr bwMode="auto">
          <a:xfrm>
            <a:off x="1472369" y="754703"/>
            <a:ext cx="7029324" cy="3721894"/>
            <a:chOff x="640123" y="1301084"/>
            <a:chExt cx="8122842" cy="4962525"/>
          </a:xfrm>
        </p:grpSpPr>
        <p:pic>
          <p:nvPicPr>
            <p:cNvPr id="23576" name="Picture 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123" y="1301084"/>
              <a:ext cx="7791450" cy="496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030858" y="1301084"/>
              <a:ext cx="1181043" cy="14509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23578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365" y="1761414"/>
              <a:ext cx="990600" cy="1104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560" name="Picture 1123" descr="etfsi"/>
          <p:cNvPicPr preferRelativeResize="0"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870" y="1935208"/>
            <a:ext cx="2067448" cy="96797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112"/>
          <p:cNvPicPr preferRelativeResize="0"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8"/>
          <a:stretch>
            <a:fillRect/>
          </a:stretch>
        </p:blipFill>
        <p:spPr bwMode="auto">
          <a:xfrm>
            <a:off x="2687584" y="3655660"/>
            <a:ext cx="1923208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114"/>
          <p:cNvSpPr txBox="1">
            <a:spLocks noChangeArrowheads="1"/>
          </p:cNvSpPr>
          <p:nvPr/>
        </p:nvSpPr>
        <p:spPr bwMode="auto">
          <a:xfrm>
            <a:off x="119531" y="3952127"/>
            <a:ext cx="1436911" cy="52322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113F7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tx2">
                    <a:lumMod val="75000"/>
                  </a:schemeClr>
                </a:solidFill>
                <a:latin typeface="Arial" pitchFamily="34" charset="0"/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Halos </a:t>
            </a:r>
            <a:r>
              <a:rPr lang="en-US" dirty="0">
                <a:ea typeface="+mn-ea"/>
                <a:cs typeface="+mn-cs"/>
              </a:rPr>
              <a:t>and skins</a:t>
            </a:r>
          </a:p>
        </p:txBody>
      </p:sp>
      <p:pic>
        <p:nvPicPr>
          <p:cNvPr id="23563" name="Picture 1115" descr="11li_traffic"/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43" y="4367966"/>
            <a:ext cx="806373" cy="69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16"/>
          <p:cNvSpPr>
            <a:spLocks noChangeArrowheads="1"/>
          </p:cNvSpPr>
          <p:nvPr/>
        </p:nvSpPr>
        <p:spPr bwMode="auto">
          <a:xfrm>
            <a:off x="6819461" y="2941285"/>
            <a:ext cx="2083932" cy="52322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113F7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400" b="1" dirty="0" smtClean="0">
                <a:solidFill>
                  <a:srgbClr val="17375E"/>
                </a:solidFill>
              </a:rPr>
              <a:t>Element </a:t>
            </a:r>
            <a:r>
              <a:rPr lang="en-US" sz="1400" b="1" dirty="0">
                <a:solidFill>
                  <a:srgbClr val="17375E"/>
                </a:solidFill>
              </a:rPr>
              <a:t>Synthesis </a:t>
            </a:r>
            <a:br>
              <a:rPr lang="en-US" sz="1400" b="1" dirty="0">
                <a:solidFill>
                  <a:srgbClr val="17375E"/>
                </a:solidFill>
              </a:rPr>
            </a:br>
            <a:r>
              <a:rPr lang="en-US" sz="1400" b="1" dirty="0">
                <a:solidFill>
                  <a:srgbClr val="17375E"/>
                </a:solidFill>
              </a:rPr>
              <a:t>via r-process (supernova)</a:t>
            </a:r>
          </a:p>
        </p:txBody>
      </p:sp>
      <p:sp>
        <p:nvSpPr>
          <p:cNvPr id="8" name="Rectangle 1117"/>
          <p:cNvSpPr>
            <a:spLocks noChangeArrowheads="1"/>
          </p:cNvSpPr>
          <p:nvPr/>
        </p:nvSpPr>
        <p:spPr bwMode="auto">
          <a:xfrm>
            <a:off x="4866329" y="4204539"/>
            <a:ext cx="2548108" cy="52322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113F7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400" b="1" dirty="0" smtClean="0">
                <a:solidFill>
                  <a:srgbClr val="17375E"/>
                </a:solidFill>
              </a:rPr>
              <a:t>Evolution </a:t>
            </a:r>
            <a:r>
              <a:rPr lang="en-US" sz="1400" b="1" dirty="0">
                <a:solidFill>
                  <a:srgbClr val="17375E"/>
                </a:solidFill>
              </a:rPr>
              <a:t>of </a:t>
            </a:r>
            <a:r>
              <a:rPr lang="en-US" sz="1400" b="1" dirty="0" smtClean="0">
                <a:solidFill>
                  <a:srgbClr val="17375E"/>
                </a:solidFill>
              </a:rPr>
              <a:t>Nuclear Shells &amp; developing a nuclear theory</a:t>
            </a:r>
            <a:endParaRPr lang="en-US" sz="1400" b="1" dirty="0">
              <a:solidFill>
                <a:srgbClr val="17375E"/>
              </a:solidFill>
            </a:endParaRPr>
          </a:p>
        </p:txBody>
      </p:sp>
      <p:sp>
        <p:nvSpPr>
          <p:cNvPr id="23570" name="Text Box 1186"/>
          <p:cNvSpPr txBox="1">
            <a:spLocks noChangeArrowheads="1"/>
          </p:cNvSpPr>
          <p:nvPr/>
        </p:nvSpPr>
        <p:spPr bwMode="auto">
          <a:xfrm>
            <a:off x="6778540" y="2682920"/>
            <a:ext cx="143637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accent1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6E615D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Myriad Pro" pitchFamily="34" charset="0"/>
                <a:ea typeface="MS PGothic" pitchFamily="34" charset="-128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Myriad Pro" pitchFamily="34" charset="0"/>
                <a:ea typeface="MS PGothic" pitchFamily="34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800" b="1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t>Abundance vs. A</a:t>
            </a:r>
          </a:p>
        </p:txBody>
      </p:sp>
      <p:sp>
        <p:nvSpPr>
          <p:cNvPr id="3" name="Rectangle 1116"/>
          <p:cNvSpPr>
            <a:spLocks noChangeArrowheads="1"/>
          </p:cNvSpPr>
          <p:nvPr/>
        </p:nvSpPr>
        <p:spPr bwMode="auto">
          <a:xfrm>
            <a:off x="5160487" y="3644945"/>
            <a:ext cx="2191056" cy="52322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113F7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400" b="1" dirty="0" smtClean="0">
                <a:solidFill>
                  <a:srgbClr val="17375E"/>
                </a:solidFill>
              </a:rPr>
              <a:t>The </a:t>
            </a:r>
            <a:r>
              <a:rPr lang="en-US" sz="1400" b="1" dirty="0">
                <a:solidFill>
                  <a:srgbClr val="17375E"/>
                </a:solidFill>
              </a:rPr>
              <a:t>nature of neutrinos</a:t>
            </a:r>
          </a:p>
          <a:p>
            <a:pPr defTabSz="914400">
              <a:defRPr/>
            </a:pPr>
            <a:r>
              <a:rPr lang="en-US" sz="1400" b="1" dirty="0">
                <a:solidFill>
                  <a:srgbClr val="17375E"/>
                </a:solidFill>
              </a:rPr>
              <a:t>and double beta decay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" y="436388"/>
            <a:ext cx="9144000" cy="1796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554" name="Title 25"/>
          <p:cNvSpPr>
            <a:spLocks noGrp="1"/>
          </p:cNvSpPr>
          <p:nvPr>
            <p:ph type="title" idx="4294967295"/>
          </p:nvPr>
        </p:nvSpPr>
        <p:spPr>
          <a:xfrm>
            <a:off x="1193800" y="-81888"/>
            <a:ext cx="7950200" cy="752475"/>
          </a:xfrm>
        </p:spPr>
        <p:txBody>
          <a:bodyPr/>
          <a:lstStyle/>
          <a:p>
            <a:r>
              <a:rPr lang="en-US" altLang="en-US" sz="1600" dirty="0" smtClean="0">
                <a:latin typeface="Arial Black" panose="020B0A04020102020204" pitchFamily="34" charset="0"/>
                <a:cs typeface="Myriad Pro" pitchFamily="34" charset="0"/>
              </a:rPr>
              <a:t>Rear isotope science and applications</a:t>
            </a:r>
            <a:r>
              <a:rPr lang="en-US" altLang="en-US" sz="1600" dirty="0" smtClean="0">
                <a:latin typeface="Arial Black" panose="020B0A04020102020204" pitchFamily="34" charset="0"/>
                <a:cs typeface="Myriad Pro" pitchFamily="34" charset="0"/>
              </a:rPr>
              <a:t>.</a:t>
            </a:r>
            <a:endParaRPr lang="en-US" altLang="en-US" sz="1600" dirty="0" smtClean="0">
              <a:latin typeface="Arial Black" panose="020B0A04020102020204" pitchFamily="34" charset="0"/>
              <a:cs typeface="Myriad Pro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28682" y="768351"/>
            <a:ext cx="2786232" cy="2006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 1116"/>
          <p:cNvSpPr>
            <a:spLocks noChangeArrowheads="1"/>
          </p:cNvSpPr>
          <p:nvPr/>
        </p:nvSpPr>
        <p:spPr bwMode="auto">
          <a:xfrm>
            <a:off x="4284401" y="879162"/>
            <a:ext cx="2191056" cy="52322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113F7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400" b="1" dirty="0" smtClean="0">
                <a:solidFill>
                  <a:srgbClr val="17375E"/>
                </a:solidFill>
              </a:rPr>
              <a:t>Tests of fundamental symmetries and SM</a:t>
            </a:r>
            <a:endParaRPr lang="en-US" sz="1400" b="1" dirty="0">
              <a:solidFill>
                <a:srgbClr val="17375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4650" y="615995"/>
            <a:ext cx="2596276" cy="257650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6707" y="3016391"/>
            <a:ext cx="1353879" cy="1652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1116"/>
          <p:cNvSpPr>
            <a:spLocks noChangeArrowheads="1"/>
          </p:cNvSpPr>
          <p:nvPr/>
        </p:nvSpPr>
        <p:spPr bwMode="auto">
          <a:xfrm>
            <a:off x="2639751" y="1602684"/>
            <a:ext cx="2191056" cy="52322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113F7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l-GR" sz="1400" b="1" dirty="0" smtClean="0">
                <a:solidFill>
                  <a:srgbClr val="17375E"/>
                </a:solidFill>
              </a:rPr>
              <a:t>β</a:t>
            </a:r>
            <a:r>
              <a:rPr lang="en-US" sz="1400" b="1" dirty="0" smtClean="0">
                <a:solidFill>
                  <a:srgbClr val="17375E"/>
                </a:solidFill>
              </a:rPr>
              <a:t>NMR for material studies</a:t>
            </a:r>
          </a:p>
          <a:p>
            <a:pPr defTabSz="914400">
              <a:defRPr/>
            </a:pPr>
            <a:r>
              <a:rPr lang="en-US" sz="1400" b="1" dirty="0" smtClean="0">
                <a:solidFill>
                  <a:srgbClr val="17375E"/>
                </a:solidFill>
              </a:rPr>
              <a:t>Using polarized isotopes</a:t>
            </a:r>
            <a:endParaRPr lang="en-US" sz="1400" b="1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7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636" y="605642"/>
            <a:ext cx="6303820" cy="45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890650" y="-175470"/>
            <a:ext cx="8229600" cy="75037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2400" dirty="0" smtClean="0">
                <a:latin typeface="Myriad Pro" pitchFamily="34" charset="0"/>
                <a:cs typeface="Myriad Pro" pitchFamily="34" charset="0"/>
              </a:rPr>
              <a:t/>
            </a:r>
            <a:br>
              <a:rPr lang="en-US" altLang="en-US" sz="2400" dirty="0" smtClean="0">
                <a:latin typeface="Myriad Pro" pitchFamily="34" charset="0"/>
                <a:cs typeface="Myriad Pro" pitchFamily="34" charset="0"/>
              </a:rPr>
            </a:br>
            <a:r>
              <a:rPr lang="en-US" altLang="en-US" sz="2400" dirty="0" smtClean="0">
                <a:latin typeface="Myriad Pro" pitchFamily="34" charset="0"/>
                <a:cs typeface="Myriad Pro" pitchFamily="34" charset="0"/>
              </a:rPr>
              <a:t>TRIUMF </a:t>
            </a:r>
            <a:r>
              <a:rPr lang="en-US" altLang="en-US" sz="2400" dirty="0" smtClean="0">
                <a:latin typeface="Myriad Pro" pitchFamily="34" charset="0"/>
                <a:cs typeface="Myriad Pro" pitchFamily="34" charset="0"/>
              </a:rPr>
              <a:t>rare isotope </a:t>
            </a:r>
            <a:r>
              <a:rPr lang="en-US" altLang="en-US" sz="2400" dirty="0" smtClean="0">
                <a:latin typeface="Myriad Pro" pitchFamily="34" charset="0"/>
                <a:cs typeface="Myriad Pro" pitchFamily="34" charset="0"/>
              </a:rPr>
              <a:t>program: </a:t>
            </a:r>
            <a:r>
              <a:rPr lang="en-US" altLang="en-US" sz="2400" dirty="0" smtClean="0">
                <a:latin typeface="Myriad Pro" pitchFamily="34" charset="0"/>
                <a:cs typeface="Myriad Pro" pitchFamily="34" charset="0"/>
              </a:rPr>
              <a:t/>
            </a:r>
            <a:br>
              <a:rPr lang="en-US" altLang="en-US" sz="2400" dirty="0" smtClean="0">
                <a:latin typeface="Myriad Pro" pitchFamily="34" charset="0"/>
                <a:cs typeface="Myriad Pro" pitchFamily="34" charset="0"/>
              </a:rPr>
            </a:br>
            <a:endParaRPr lang="en-US" altLang="en-US" dirty="0" smtClean="0">
              <a:solidFill>
                <a:srgbClr val="993300"/>
              </a:solidFill>
              <a:latin typeface="Myriad Pro" pitchFamily="34" charset="0"/>
              <a:cs typeface="Myriad Pro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4111407"/>
            <a:ext cx="3665025" cy="923330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800" dirty="0"/>
              <a:t>ISOL facility with </a:t>
            </a:r>
            <a:r>
              <a:rPr lang="en-CA" sz="1800" b="1" i="1" dirty="0" smtClean="0"/>
              <a:t>high </a:t>
            </a:r>
            <a:r>
              <a:rPr lang="en-CA" sz="1800" b="1" i="1" dirty="0"/>
              <a:t>primary beam intensity </a:t>
            </a:r>
            <a:r>
              <a:rPr lang="en-CA" sz="1800" dirty="0"/>
              <a:t>(100 </a:t>
            </a:r>
            <a:r>
              <a:rPr lang="en-CA" sz="1800" dirty="0">
                <a:latin typeface="Symbol" pitchFamily="18" charset="2"/>
              </a:rPr>
              <a:t>m</a:t>
            </a:r>
            <a:r>
              <a:rPr lang="en-CA" sz="1800" dirty="0"/>
              <a:t>A, 500 MeV, p</a:t>
            </a:r>
            <a:r>
              <a:rPr lang="en-CA" sz="1800" dirty="0" smtClean="0"/>
              <a:t>)</a:t>
            </a:r>
          </a:p>
          <a:p>
            <a:pPr>
              <a:defRPr/>
            </a:pPr>
            <a:r>
              <a:rPr lang="en-CA" dirty="0"/>
              <a:t>d</a:t>
            </a:r>
            <a:r>
              <a:rPr lang="en-CA" dirty="0" smtClean="0"/>
              <a:t>elivering RIBs since 1999.</a:t>
            </a:r>
            <a:endParaRPr lang="en-CA" sz="1800" dirty="0"/>
          </a:p>
        </p:txBody>
      </p:sp>
      <p:pic>
        <p:nvPicPr>
          <p:cNvPr id="11271" name="Picture 2" descr="Cyclotank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3364" y="3621892"/>
            <a:ext cx="2043545" cy="120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19826" y="574904"/>
            <a:ext cx="2900424" cy="267765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CA" sz="1600" dirty="0">
                <a:solidFill>
                  <a:srgbClr val="0000FF"/>
                </a:solidFill>
              </a:rPr>
              <a:t>Programs in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0000FF"/>
                </a:solidFill>
              </a:rPr>
              <a:t>Nuclear </a:t>
            </a:r>
            <a:r>
              <a:rPr lang="en-CA" sz="1600" dirty="0" smtClean="0">
                <a:solidFill>
                  <a:srgbClr val="0000FF"/>
                </a:solidFill>
              </a:rPr>
              <a:t>Structure</a:t>
            </a:r>
            <a:endParaRPr lang="en-CA" sz="1600" dirty="0">
              <a:solidFill>
                <a:srgbClr val="0000FF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0000FF"/>
                </a:solidFill>
              </a:rPr>
              <a:t>Nuclear Astrophysics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0000FF"/>
                </a:solidFill>
              </a:rPr>
              <a:t>Electroweak Interaction Studies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0000FF"/>
                </a:solidFill>
              </a:rPr>
              <a:t>Material </a:t>
            </a:r>
            <a:r>
              <a:rPr lang="en-CA" sz="1600" dirty="0" smtClean="0">
                <a:solidFill>
                  <a:srgbClr val="0000FF"/>
                </a:solidFill>
              </a:rPr>
              <a:t>Science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CA" sz="1600" dirty="0" smtClean="0"/>
              <a:t>18 permanent experiments</a:t>
            </a:r>
            <a:endParaRPr lang="en-CA" sz="1600" dirty="0"/>
          </a:p>
        </p:txBody>
      </p:sp>
      <p:sp>
        <p:nvSpPr>
          <p:cNvPr id="7" name="Rectangle 6"/>
          <p:cNvSpPr/>
          <p:nvPr/>
        </p:nvSpPr>
        <p:spPr>
          <a:xfrm>
            <a:off x="208104" y="2852561"/>
            <a:ext cx="1843582" cy="584775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600" b="1" dirty="0"/>
              <a:t>ISAC I</a:t>
            </a:r>
            <a:r>
              <a:rPr lang="en-CA" sz="1600" dirty="0"/>
              <a:t>: </a:t>
            </a:r>
          </a:p>
          <a:p>
            <a:pPr>
              <a:defRPr/>
            </a:pPr>
            <a:r>
              <a:rPr lang="en-CA" sz="1600" dirty="0"/>
              <a:t>60 </a:t>
            </a:r>
            <a:r>
              <a:rPr lang="en-CA" sz="1600" dirty="0" err="1"/>
              <a:t>keV</a:t>
            </a:r>
            <a:r>
              <a:rPr lang="en-CA" sz="1600" dirty="0"/>
              <a:t> &amp; 1.7 </a:t>
            </a:r>
            <a:r>
              <a:rPr lang="en-CA" sz="1600" dirty="0" err="1"/>
              <a:t>AMeV</a:t>
            </a:r>
            <a:r>
              <a:rPr lang="en-CA" sz="1600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96229" y="1102642"/>
            <a:ext cx="2107180" cy="830997"/>
          </a:xfrm>
          <a:prstGeom prst="rect">
            <a:avLst/>
          </a:prstGeom>
          <a:solidFill>
            <a:schemeClr val="bg2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600" b="1" dirty="0"/>
              <a:t>ISAC II</a:t>
            </a:r>
            <a:r>
              <a:rPr lang="en-CA" sz="1600" dirty="0"/>
              <a:t>: 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CA" sz="1600" dirty="0"/>
              <a:t>10 </a:t>
            </a:r>
            <a:r>
              <a:rPr lang="en-CA" sz="1600" dirty="0" err="1"/>
              <a:t>AMeV</a:t>
            </a:r>
            <a:r>
              <a:rPr lang="en-CA" sz="1600" dirty="0"/>
              <a:t> for A&lt;150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CA" sz="1600" dirty="0"/>
              <a:t>16AMeV for A&lt;30</a:t>
            </a:r>
          </a:p>
        </p:txBody>
      </p:sp>
    </p:spTree>
    <p:extLst>
      <p:ext uri="{BB962C8B-B14F-4D97-AF65-F5344CB8AC3E}">
        <p14:creationId xmlns:p14="http://schemas.microsoft.com/office/powerpoint/2010/main" val="31400224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0484" y="2369670"/>
            <a:ext cx="3135879" cy="2459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ISAC experimental areas (low energy)</a:t>
            </a:r>
          </a:p>
        </p:txBody>
      </p:sp>
      <p:sp>
        <p:nvSpPr>
          <p:cNvPr id="23564" name="Line 11"/>
          <p:cNvSpPr>
            <a:spLocks noChangeShapeType="1"/>
          </p:cNvSpPr>
          <p:nvPr/>
        </p:nvSpPr>
        <p:spPr bwMode="auto">
          <a:xfrm>
            <a:off x="1912940" y="3970734"/>
            <a:ext cx="2144712" cy="636773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65" name="Rectangle 12"/>
          <p:cNvSpPr>
            <a:spLocks/>
          </p:cNvSpPr>
          <p:nvPr/>
        </p:nvSpPr>
        <p:spPr bwMode="auto">
          <a:xfrm>
            <a:off x="5557908" y="4170802"/>
            <a:ext cx="3591709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600" dirty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Gamma &amp; </a:t>
            </a:r>
            <a:r>
              <a:rPr lang="en-US" sz="1600" dirty="0" smtClean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Electron</a:t>
            </a:r>
          </a:p>
          <a:p>
            <a:pPr algn="l"/>
            <a:r>
              <a:rPr lang="en-US" sz="1600" dirty="0" smtClean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spectrometer</a:t>
            </a:r>
            <a:endParaRPr lang="en-US" sz="1600" dirty="0">
              <a:solidFill>
                <a:srgbClr val="C00000"/>
              </a:solidFill>
              <a:latin typeface="Lucida Grande" charset="0"/>
              <a:ea typeface="ＭＳ Ｐゴシック" charset="0"/>
              <a:sym typeface="Lucida Grande" charset="0"/>
            </a:endParaRPr>
          </a:p>
          <a:p>
            <a:pPr algn="l"/>
            <a:r>
              <a:rPr lang="en-US" sz="1400" dirty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(decay </a:t>
            </a:r>
            <a:r>
              <a:rPr lang="en-US" sz="1400" dirty="0" smtClean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spectroscopy,</a:t>
            </a:r>
            <a:r>
              <a:rPr lang="en-US" sz="1400" dirty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 </a:t>
            </a:r>
            <a:endParaRPr lang="en-US" sz="1400" dirty="0" smtClean="0">
              <a:solidFill>
                <a:srgbClr val="C00000"/>
              </a:solidFill>
              <a:latin typeface="Lucida Grande" charset="0"/>
              <a:ea typeface="ＭＳ Ｐゴシック" charset="0"/>
              <a:sym typeface="Lucida Grande" charset="0"/>
            </a:endParaRPr>
          </a:p>
          <a:p>
            <a:pPr algn="l"/>
            <a:r>
              <a:rPr lang="en-US" sz="1400" dirty="0" err="1" smtClean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superallowed</a:t>
            </a:r>
            <a:r>
              <a:rPr lang="en-US" sz="1400" dirty="0" smtClean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 </a:t>
            </a:r>
            <a:r>
              <a:rPr lang="en-US" sz="1400" dirty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decays)</a:t>
            </a:r>
          </a:p>
        </p:txBody>
      </p:sp>
      <p:pic>
        <p:nvPicPr>
          <p:cNvPr id="23566" name="Picture 1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6854" y="577193"/>
            <a:ext cx="1573490" cy="154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Line 14"/>
          <p:cNvSpPr>
            <a:spLocks noChangeShapeType="1"/>
          </p:cNvSpPr>
          <p:nvPr/>
        </p:nvSpPr>
        <p:spPr bwMode="auto">
          <a:xfrm rot="10800000">
            <a:off x="5381709" y="3848100"/>
            <a:ext cx="446087" cy="74452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68" name="Rectangle 15"/>
          <p:cNvSpPr>
            <a:spLocks/>
          </p:cNvSpPr>
          <p:nvPr/>
        </p:nvSpPr>
        <p:spPr bwMode="auto">
          <a:xfrm>
            <a:off x="3584288" y="423641"/>
            <a:ext cx="1512887" cy="110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TITAN</a:t>
            </a:r>
            <a:endParaRPr lang="en-US" sz="2000" dirty="0">
              <a:solidFill>
                <a:srgbClr val="001F67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600" dirty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Penning Traps</a:t>
            </a:r>
            <a:endParaRPr lang="en-US" sz="2000" dirty="0">
              <a:solidFill>
                <a:srgbClr val="001F67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400" dirty="0">
                <a:solidFill>
                  <a:srgbClr val="D90B00"/>
                </a:solidFill>
                <a:latin typeface="Times New Roman" charset="0"/>
                <a:ea typeface="ＭＳ Ｐゴシック" charset="0"/>
                <a:sym typeface="Times New Roman" charset="0"/>
              </a:rPr>
              <a:t>(</a:t>
            </a:r>
            <a:r>
              <a:rPr lang="en-US" sz="1400" dirty="0">
                <a:solidFill>
                  <a:srgbClr val="D90B00"/>
                </a:solidFill>
                <a:latin typeface="Lucida Grande" charset="0"/>
                <a:ea typeface="ＭＳ Ｐゴシック" charset="0"/>
                <a:sym typeface="Lucida Grande" charset="0"/>
              </a:rPr>
              <a:t>masses, </a:t>
            </a:r>
            <a:endParaRPr lang="en-US" sz="1400" dirty="0" smtClean="0">
              <a:solidFill>
                <a:srgbClr val="D90B00"/>
              </a:solidFill>
              <a:latin typeface="Lucida Grande" charset="0"/>
              <a:ea typeface="ＭＳ Ｐゴシック" charset="0"/>
              <a:sym typeface="Lucida Grande" charset="0"/>
            </a:endParaRPr>
          </a:p>
          <a:p>
            <a:pPr algn="l"/>
            <a:r>
              <a:rPr lang="en-US" sz="1400" dirty="0" smtClean="0">
                <a:solidFill>
                  <a:srgbClr val="D90B00"/>
                </a:solidFill>
                <a:latin typeface="Lucida Grande" charset="0"/>
                <a:ea typeface="ＭＳ Ｐゴシック" charset="0"/>
                <a:sym typeface="Lucida Grande" charset="0"/>
              </a:rPr>
              <a:t>in</a:t>
            </a:r>
            <a:r>
              <a:rPr lang="en-US" sz="1400" dirty="0">
                <a:solidFill>
                  <a:srgbClr val="D90B00"/>
                </a:solidFill>
                <a:latin typeface="Lucida Grande" charset="0"/>
                <a:ea typeface="ＭＳ Ｐゴシック" charset="0"/>
                <a:sym typeface="Lucida Grande" charset="0"/>
              </a:rPr>
              <a:t>-trap decay)</a:t>
            </a:r>
          </a:p>
        </p:txBody>
      </p:sp>
      <p:sp>
        <p:nvSpPr>
          <p:cNvPr id="23569" name="Line 16"/>
          <p:cNvSpPr>
            <a:spLocks noChangeShapeType="1"/>
          </p:cNvSpPr>
          <p:nvPr/>
        </p:nvSpPr>
        <p:spPr bwMode="auto">
          <a:xfrm>
            <a:off x="2851727" y="2101831"/>
            <a:ext cx="409575" cy="535678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3570" name="Picture 1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1357" y="481774"/>
            <a:ext cx="1870188" cy="1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71" name="Rectangle 18"/>
          <p:cNvSpPr>
            <a:spLocks/>
          </p:cNvSpPr>
          <p:nvPr/>
        </p:nvSpPr>
        <p:spPr bwMode="auto">
          <a:xfrm>
            <a:off x="4414837" y="1604555"/>
            <a:ext cx="234156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Polarizer </a:t>
            </a:r>
            <a:r>
              <a:rPr lang="en-US" sz="1800" b="1" dirty="0" err="1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beamline</a:t>
            </a:r>
            <a:endParaRPr lang="en-US" sz="2000" dirty="0">
              <a:solidFill>
                <a:srgbClr val="001F67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400" dirty="0">
                <a:solidFill>
                  <a:srgbClr val="D90B00"/>
                </a:solidFill>
                <a:latin typeface="Lucida Grande" charset="0"/>
                <a:ea typeface="ＭＳ Ｐゴシック" charset="0"/>
                <a:sym typeface="Lucida Grande" charset="0"/>
              </a:rPr>
              <a:t>Laser spectroscopy, </a:t>
            </a:r>
            <a:r>
              <a:rPr lang="en-US" sz="1400" dirty="0" smtClean="0">
                <a:solidFill>
                  <a:srgbClr val="D90B00"/>
                </a:solidFill>
                <a:latin typeface="Lucida Grande" charset="0"/>
                <a:ea typeface="ＭＳ Ｐゴシック" charset="0"/>
                <a:sym typeface="Lucida Grande" charset="0"/>
              </a:rPr>
              <a:t>MTV CPT test, </a:t>
            </a:r>
            <a:r>
              <a:rPr lang="en-US" sz="1400" dirty="0" err="1" smtClean="0">
                <a:solidFill>
                  <a:srgbClr val="D90B00"/>
                </a:solidFill>
                <a:latin typeface="Lucida Grande" charset="0"/>
                <a:ea typeface="ＭＳ Ｐゴシック" charset="0"/>
                <a:sym typeface="Lucida Grande" charset="0"/>
              </a:rPr>
              <a:t>betaNMR</a:t>
            </a:r>
            <a:endParaRPr lang="en-US" sz="1400" dirty="0">
              <a:solidFill>
                <a:srgbClr val="D90B00"/>
              </a:solidFill>
              <a:latin typeface="Lucida Grande" charset="0"/>
              <a:ea typeface="ＭＳ Ｐゴシック" charset="0"/>
              <a:sym typeface="Lucida Grande" charset="0"/>
            </a:endParaRPr>
          </a:p>
        </p:txBody>
      </p:sp>
      <p:pic>
        <p:nvPicPr>
          <p:cNvPr id="23572" name="Picture 1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463" y="3835298"/>
            <a:ext cx="1405871" cy="127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73" name="Rectangle 20"/>
          <p:cNvSpPr>
            <a:spLocks/>
          </p:cNvSpPr>
          <p:nvPr/>
        </p:nvSpPr>
        <p:spPr bwMode="auto">
          <a:xfrm>
            <a:off x="77435" y="2976694"/>
            <a:ext cx="2463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TRINAT</a:t>
            </a:r>
            <a:endParaRPr lang="en-US" sz="2000" dirty="0">
              <a:solidFill>
                <a:srgbClr val="001F67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600" dirty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Neutral Atom Trap</a:t>
            </a:r>
            <a:endParaRPr lang="en-US" sz="1600" dirty="0">
              <a:solidFill>
                <a:srgbClr val="000080"/>
              </a:solidFill>
              <a:latin typeface="Lucida Grande" charset="0"/>
              <a:ea typeface="ＭＳ Ｐゴシック" charset="0"/>
              <a:sym typeface="Lucida Grande" charset="0"/>
            </a:endParaRPr>
          </a:p>
          <a:p>
            <a:pPr algn="l"/>
            <a:r>
              <a:rPr lang="en-US" sz="1400" dirty="0">
                <a:solidFill>
                  <a:srgbClr val="A40800"/>
                </a:solidFill>
                <a:latin typeface="Lucida Grande" charset="0"/>
                <a:ea typeface="ＭＳ Ｐゴシック" charset="0"/>
                <a:sym typeface="Lucida Grande" charset="0"/>
              </a:rPr>
              <a:t>(β</a:t>
            </a:r>
            <a:r>
              <a:rPr lang="en-US" sz="1400" dirty="0" err="1">
                <a:solidFill>
                  <a:srgbClr val="A40800"/>
                </a:solidFill>
                <a:latin typeface="Lucida Grande" charset="0"/>
                <a:ea typeface="ＭＳ Ｐゴシック" charset="0"/>
                <a:sym typeface="Lucida Grande" charset="0"/>
              </a:rPr>
              <a:t>ν</a:t>
            </a:r>
            <a:r>
              <a:rPr lang="en-US" sz="1400" dirty="0">
                <a:solidFill>
                  <a:srgbClr val="A40800"/>
                </a:solidFill>
                <a:latin typeface="Lucida Grande" charset="0"/>
                <a:ea typeface="ＭＳ Ｐゴシック" charset="0"/>
                <a:sym typeface="Lucida Grande" charset="0"/>
              </a:rPr>
              <a:t>-neutrino correlations)</a:t>
            </a:r>
            <a:endParaRPr lang="en-US" sz="1400" dirty="0">
              <a:solidFill>
                <a:srgbClr val="A40800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endParaRPr lang="en-US" sz="2400" dirty="0">
              <a:solidFill>
                <a:schemeClr val="tx1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</p:txBody>
      </p:sp>
      <p:sp>
        <p:nvSpPr>
          <p:cNvPr id="23574" name="Rectangle 21"/>
          <p:cNvSpPr>
            <a:spLocks/>
          </p:cNvSpPr>
          <p:nvPr/>
        </p:nvSpPr>
        <p:spPr bwMode="auto">
          <a:xfrm>
            <a:off x="65890" y="541007"/>
            <a:ext cx="2023838" cy="69249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sym typeface="Arial" charset="0"/>
              </a:rPr>
              <a:t>Low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  <a:sym typeface="Arial" charset="0"/>
              </a:rPr>
              <a:t>energy RIBs</a:t>
            </a:r>
            <a:endParaRPr lang="en-US" sz="2000" dirty="0">
              <a:solidFill>
                <a:schemeClr val="tx1"/>
              </a:solidFill>
              <a:latin typeface="Arial" charset="0"/>
              <a:ea typeface="ＭＳ Ｐゴシック" charset="0"/>
              <a:sym typeface="Arial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sym typeface="Arial" charset="0"/>
              </a:rPr>
              <a:t>&lt; 60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ea typeface="ＭＳ Ｐゴシック" charset="0"/>
                <a:sym typeface="Arial" charset="0"/>
              </a:rPr>
              <a:t>keV</a:t>
            </a:r>
            <a:endParaRPr lang="en-US" sz="2000" dirty="0">
              <a:solidFill>
                <a:schemeClr val="tx1"/>
              </a:solidFill>
              <a:latin typeface="Arial" charset="0"/>
              <a:ea typeface="ＭＳ Ｐゴシック" charset="0"/>
              <a:sym typeface="Arial" charset="0"/>
            </a:endParaRPr>
          </a:p>
        </p:txBody>
      </p:sp>
      <p:sp>
        <p:nvSpPr>
          <p:cNvPr id="23575" name="Line 22"/>
          <p:cNvSpPr>
            <a:spLocks noChangeShapeType="1"/>
          </p:cNvSpPr>
          <p:nvPr/>
        </p:nvSpPr>
        <p:spPr bwMode="auto">
          <a:xfrm flipH="1">
            <a:off x="4195848" y="2369670"/>
            <a:ext cx="410788" cy="925931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76" name="Line 23"/>
          <p:cNvSpPr>
            <a:spLocks noChangeShapeType="1"/>
          </p:cNvSpPr>
          <p:nvPr/>
        </p:nvSpPr>
        <p:spPr bwMode="auto">
          <a:xfrm>
            <a:off x="1971676" y="2605089"/>
            <a:ext cx="880051" cy="696912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77" name="Rectangle 24"/>
          <p:cNvSpPr>
            <a:spLocks/>
          </p:cNvSpPr>
          <p:nvPr/>
        </p:nvSpPr>
        <p:spPr bwMode="auto">
          <a:xfrm>
            <a:off x="77435" y="1302297"/>
            <a:ext cx="2273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FRANCIUM MOT</a:t>
            </a:r>
            <a:endParaRPr lang="en-US" sz="2000" dirty="0">
              <a:solidFill>
                <a:srgbClr val="001F67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400" dirty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(PNC, </a:t>
            </a:r>
            <a:r>
              <a:rPr lang="en-US" sz="1400" dirty="0" err="1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anapole</a:t>
            </a:r>
            <a:r>
              <a:rPr lang="en-US" sz="1400" dirty="0">
                <a:solidFill>
                  <a:srgbClr val="C00000"/>
                </a:solidFill>
                <a:latin typeface="Lucida Grande" charset="0"/>
                <a:ea typeface="ＭＳ Ｐゴシック" charset="0"/>
                <a:sym typeface="Lucida Grande" charset="0"/>
              </a:rPr>
              <a:t> moment)</a:t>
            </a:r>
          </a:p>
        </p:txBody>
      </p:sp>
      <p:sp>
        <p:nvSpPr>
          <p:cNvPr id="31" name="Rectangle 15"/>
          <p:cNvSpPr>
            <a:spLocks/>
          </p:cNvSpPr>
          <p:nvPr/>
        </p:nvSpPr>
        <p:spPr bwMode="auto">
          <a:xfrm>
            <a:off x="5572601" y="3922552"/>
            <a:ext cx="1428944" cy="34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 smtClean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GRIFFIN</a:t>
            </a:r>
            <a:endParaRPr lang="en-US" sz="1050" dirty="0">
              <a:solidFill>
                <a:srgbClr val="D90B00"/>
              </a:solidFill>
              <a:latin typeface="Lucida Grande" charset="0"/>
              <a:ea typeface="ＭＳ Ｐゴシック" charset="0"/>
              <a:sym typeface="Lucida Grande" charset="0"/>
            </a:endParaRPr>
          </a:p>
        </p:txBody>
      </p:sp>
      <p:pic>
        <p:nvPicPr>
          <p:cNvPr id="26" name="Picture 25" descr="D:\Thurs-Sep-20-2012\FranciumTrap-0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01" y="1891949"/>
            <a:ext cx="1684481" cy="104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0728" y="3130951"/>
            <a:ext cx="1483434" cy="1977913"/>
          </a:xfrm>
          <a:prstGeom prst="rect">
            <a:avLst/>
          </a:prstGeom>
        </p:spPr>
      </p:pic>
      <p:sp>
        <p:nvSpPr>
          <p:cNvPr id="27" name="Rectangle 18"/>
          <p:cNvSpPr>
            <a:spLocks/>
          </p:cNvSpPr>
          <p:nvPr/>
        </p:nvSpPr>
        <p:spPr bwMode="auto">
          <a:xfrm>
            <a:off x="6756400" y="2305051"/>
            <a:ext cx="1527764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 smtClean="0">
                <a:solidFill>
                  <a:srgbClr val="001F67"/>
                </a:solidFill>
                <a:latin typeface="Lucida Grande" charset="0"/>
                <a:ea typeface="ＭＳ Ｐゴシック" charset="0"/>
                <a:sym typeface="Lucida Grande" charset="0"/>
              </a:rPr>
              <a:t>Beta-NMR</a:t>
            </a:r>
            <a:endParaRPr lang="en-US" sz="2000" dirty="0">
              <a:solidFill>
                <a:srgbClr val="001F67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400" dirty="0" smtClean="0">
                <a:solidFill>
                  <a:srgbClr val="D90B00"/>
                </a:solidFill>
                <a:latin typeface="Lucida Grande" charset="0"/>
                <a:ea typeface="ＭＳ Ｐゴシック" charset="0"/>
                <a:sym typeface="Lucida Grande" charset="0"/>
              </a:rPr>
              <a:t>Material science</a:t>
            </a:r>
            <a:endParaRPr lang="en-US" sz="1400" dirty="0">
              <a:solidFill>
                <a:srgbClr val="D90B00"/>
              </a:solidFill>
              <a:latin typeface="Lucida Grande" charset="0"/>
              <a:ea typeface="ＭＳ Ｐゴシック" charset="0"/>
              <a:sym typeface="Lucida Grande" charset="0"/>
            </a:endParaRPr>
          </a:p>
        </p:txBody>
      </p:sp>
      <p:sp>
        <p:nvSpPr>
          <p:cNvPr id="28" name="Line 22"/>
          <p:cNvSpPr>
            <a:spLocks noChangeShapeType="1"/>
          </p:cNvSpPr>
          <p:nvPr/>
        </p:nvSpPr>
        <p:spPr bwMode="auto">
          <a:xfrm flipH="1">
            <a:off x="5381707" y="2637509"/>
            <a:ext cx="1210747" cy="493443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235" y="646814"/>
            <a:ext cx="1722856" cy="172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7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79753" y="1555750"/>
            <a:ext cx="4107540" cy="28638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TRINAT: beta-neutrino correlation experiment</a:t>
            </a:r>
            <a:endParaRPr lang="en-CA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303" y="491169"/>
            <a:ext cx="38290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290" y="490421"/>
            <a:ext cx="4678013" cy="32678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79753" y="1507837"/>
            <a:ext cx="420159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Atom trap: electro-weak study to probe </a:t>
            </a:r>
          </a:p>
          <a:p>
            <a:r>
              <a:rPr lang="en-CA" dirty="0" smtClean="0"/>
              <a:t>S/V/T interactions using </a:t>
            </a:r>
            <a:r>
              <a:rPr lang="el-GR" dirty="0" smtClean="0"/>
              <a:t>β</a:t>
            </a:r>
            <a:r>
              <a:rPr lang="en-CA" dirty="0" smtClean="0"/>
              <a:t>-</a:t>
            </a:r>
            <a:r>
              <a:rPr lang="el-GR" dirty="0" smtClean="0"/>
              <a:t>ν</a:t>
            </a:r>
            <a:r>
              <a:rPr lang="en-CA" dirty="0" smtClean="0"/>
              <a:t> correlations.</a:t>
            </a:r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Testing the SM of electroweak </a:t>
            </a:r>
          </a:p>
          <a:p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smtClean="0"/>
              <a:t>interactions</a:t>
            </a: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</a:t>
            </a:r>
            <a:r>
              <a:rPr lang="en-CA" dirty="0" smtClean="0"/>
              <a:t>omplementary </a:t>
            </a:r>
            <a:r>
              <a:rPr lang="en-CA" dirty="0" smtClean="0"/>
              <a:t>sensitivity to LHC for </a:t>
            </a:r>
          </a:p>
          <a:p>
            <a:r>
              <a:rPr lang="en-CA" dirty="0" smtClean="0"/>
              <a:t>	4-fermion contact interaction.</a:t>
            </a:r>
          </a:p>
          <a:p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Recently improved limits by factor of 10</a:t>
            </a:r>
            <a:endParaRPr lang="en-CA" dirty="0"/>
          </a:p>
        </p:txBody>
      </p:sp>
      <p:pic>
        <p:nvPicPr>
          <p:cNvPr id="9" name="Picture 3"/>
          <p:cNvPicPr/>
          <p:nvPr/>
        </p:nvPicPr>
        <p:blipFill>
          <a:blip r:embed="rId4"/>
          <a:stretch/>
        </p:blipFill>
        <p:spPr>
          <a:xfrm>
            <a:off x="4935303" y="502327"/>
            <a:ext cx="1272752" cy="349976"/>
          </a:xfrm>
          <a:prstGeom prst="rect">
            <a:avLst/>
          </a:prstGeom>
          <a:ln>
            <a:noFill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90" y="3481283"/>
            <a:ext cx="2411983" cy="166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9273" y="3481283"/>
            <a:ext cx="458102" cy="276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8324" y="3481283"/>
            <a:ext cx="1826076" cy="164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477201" y="4484583"/>
            <a:ext cx="458102" cy="5763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069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78184"/>
            <a:ext cx="2591640" cy="24632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2" name="Picture 3"/>
          <p:cNvPicPr/>
          <p:nvPr/>
        </p:nvPicPr>
        <p:blipFill>
          <a:blip r:embed="rId2"/>
          <a:stretch/>
        </p:blipFill>
        <p:spPr>
          <a:xfrm>
            <a:off x="5270040" y="529334"/>
            <a:ext cx="3816000" cy="1873260"/>
          </a:xfrm>
          <a:prstGeom prst="rect">
            <a:avLst/>
          </a:prstGeom>
          <a:ln>
            <a:noFill/>
          </a:ln>
        </p:spPr>
      </p:pic>
      <p:sp>
        <p:nvSpPr>
          <p:cNvPr id="73" name="CustomShape 1"/>
          <p:cNvSpPr/>
          <p:nvPr/>
        </p:nvSpPr>
        <p:spPr>
          <a:xfrm>
            <a:off x="7151400" y="1433564"/>
            <a:ext cx="1554120" cy="244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4" name="CustomShape 2"/>
          <p:cNvSpPr/>
          <p:nvPr/>
        </p:nvSpPr>
        <p:spPr>
          <a:xfrm>
            <a:off x="38499" y="712941"/>
            <a:ext cx="4304035" cy="4857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CA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Atom trap experiment for tests of </a:t>
            </a:r>
          </a:p>
          <a:p>
            <a:pPr>
              <a:lnSpc>
                <a:spcPct val="90000"/>
              </a:lnSpc>
            </a:pPr>
            <a:r>
              <a:rPr lang="en-CA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</a:t>
            </a:r>
            <a:r>
              <a:rPr lang="en-CA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arity non-conservation and searches for an </a:t>
            </a:r>
            <a:r>
              <a:rPr lang="en-CA" sz="20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anapol</a:t>
            </a:r>
            <a:r>
              <a:rPr lang="en-CA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moment in Fr isotopes.</a:t>
            </a:r>
            <a:endParaRPr lang="en-CA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75" name="CustomShape 3"/>
          <p:cNvSpPr/>
          <p:nvPr/>
        </p:nvSpPr>
        <p:spPr>
          <a:xfrm>
            <a:off x="-18630" y="1182754"/>
            <a:ext cx="2351927" cy="357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CA" sz="1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CA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647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CA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Book Antiqua"/>
              </a:rPr>
              <a:t>Observed for the first time the 7s-8s transition (the </a:t>
            </a:r>
            <a:r>
              <a:rPr lang="en-CA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Book Antiqua"/>
              </a:rPr>
              <a:t>parity-violating </a:t>
            </a:r>
            <a:r>
              <a:rPr lang="en-CA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Book Antiqua"/>
              </a:rPr>
              <a:t>transition) using two-photon spectroscopy </a:t>
            </a:r>
            <a:endParaRPr lang="en-CA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>
              <a:lnSpc>
                <a:spcPct val="100000"/>
              </a:lnSpc>
            </a:pPr>
            <a:endParaRPr lang="en-CA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28647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CA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Book Antiqua"/>
              </a:rPr>
              <a:t>Demonstrated DC Stark shift of the 7s-8s </a:t>
            </a:r>
            <a:r>
              <a:rPr lang="en-CA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Book Antiqua"/>
              </a:rPr>
              <a:t>transition</a:t>
            </a:r>
          </a:p>
          <a:p>
            <a:pPr marL="28647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CA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Book Antiqua"/>
              </a:rPr>
              <a:t>Major  milestone!</a:t>
            </a:r>
          </a:p>
          <a:p>
            <a:pPr marL="28647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CA" sz="1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  <a:ea typeface="Book Antiqua"/>
            </a:endParaRPr>
          </a:p>
          <a:p>
            <a:pPr>
              <a:lnSpc>
                <a:spcPct val="100000"/>
              </a:lnSpc>
            </a:pPr>
            <a:endParaRPr lang="en-CA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CustomShape 4"/>
          <p:cNvSpPr/>
          <p:nvPr/>
        </p:nvSpPr>
        <p:spPr>
          <a:xfrm>
            <a:off x="5586480" y="2225744"/>
            <a:ext cx="3128400" cy="684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CA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0                                        18MHz                                          </a:t>
            </a:r>
            <a:endParaRPr lang="en-CA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CA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en-CA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en-CA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AOM </a:t>
            </a:r>
            <a:r>
              <a:rPr lang="en-CA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freq. </a:t>
            </a:r>
            <a:endParaRPr lang="en-CA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5"/>
          <p:cNvSpPr/>
          <p:nvPr/>
        </p:nvSpPr>
        <p:spPr>
          <a:xfrm>
            <a:off x="6686640" y="2585384"/>
            <a:ext cx="799560" cy="2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9" name="CustomShape 6"/>
          <p:cNvSpPr/>
          <p:nvPr/>
        </p:nvSpPr>
        <p:spPr>
          <a:xfrm rot="16200000">
            <a:off x="4655115" y="1307744"/>
            <a:ext cx="1546290" cy="316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CA" sz="1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Fluorescence </a:t>
            </a:r>
            <a:endParaRPr lang="en-CA" sz="1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8"/>
          <p:cNvSpPr/>
          <p:nvPr/>
        </p:nvSpPr>
        <p:spPr>
          <a:xfrm rot="20160000">
            <a:off x="7063200" y="1139534"/>
            <a:ext cx="1622160" cy="273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CA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Preliminary</a:t>
            </a:r>
            <a:r>
              <a:rPr lang="en-CA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CA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CustomShape 9"/>
          <p:cNvSpPr/>
          <p:nvPr/>
        </p:nvSpPr>
        <p:spPr>
          <a:xfrm>
            <a:off x="7268340" y="776654"/>
            <a:ext cx="639720" cy="273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CA" sz="18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  <a:ea typeface="Book Antiqua"/>
              </a:rPr>
              <a:t>213</a:t>
            </a:r>
            <a:r>
              <a:rPr lang="en-CA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  <a:ea typeface="Book Antiqua"/>
              </a:rPr>
              <a:t>Fr</a:t>
            </a:r>
            <a:endParaRPr lang="en-CA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14"/>
          <p:cNvSpPr/>
          <p:nvPr/>
        </p:nvSpPr>
        <p:spPr>
          <a:xfrm>
            <a:off x="5695920" y="1304234"/>
            <a:ext cx="775440" cy="150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8" name="Picture 4"/>
          <p:cNvPicPr/>
          <p:nvPr/>
        </p:nvPicPr>
        <p:blipFill>
          <a:blip r:embed="rId3"/>
          <a:stretch/>
        </p:blipFill>
        <p:spPr>
          <a:xfrm>
            <a:off x="7366151" y="3780334"/>
            <a:ext cx="1431654" cy="361066"/>
          </a:xfrm>
          <a:prstGeom prst="rect">
            <a:avLst/>
          </a:prstGeom>
          <a:ln>
            <a:noFill/>
          </a:ln>
        </p:spPr>
      </p:pic>
      <p:pic>
        <p:nvPicPr>
          <p:cNvPr id="89" name="Picture 3"/>
          <p:cNvPicPr/>
          <p:nvPr/>
        </p:nvPicPr>
        <p:blipFill>
          <a:blip r:embed="rId4"/>
          <a:stretch/>
        </p:blipFill>
        <p:spPr>
          <a:xfrm>
            <a:off x="7341464" y="3216311"/>
            <a:ext cx="1272752" cy="349976"/>
          </a:xfrm>
          <a:prstGeom prst="rect">
            <a:avLst/>
          </a:prstGeom>
          <a:ln>
            <a:noFill/>
          </a:ln>
        </p:spPr>
      </p:pic>
      <p:pic>
        <p:nvPicPr>
          <p:cNvPr id="90" name="Picture 5"/>
          <p:cNvPicPr/>
          <p:nvPr/>
        </p:nvPicPr>
        <p:blipFill>
          <a:blip r:embed="rId5"/>
          <a:stretch/>
        </p:blipFill>
        <p:spPr>
          <a:xfrm>
            <a:off x="5828102" y="3250068"/>
            <a:ext cx="1322201" cy="234540"/>
          </a:xfrm>
          <a:prstGeom prst="rect">
            <a:avLst/>
          </a:prstGeom>
          <a:ln>
            <a:noFill/>
          </a:ln>
        </p:spPr>
      </p:pic>
      <p:pic>
        <p:nvPicPr>
          <p:cNvPr id="91" name="Picture 6"/>
          <p:cNvPicPr/>
          <p:nvPr/>
        </p:nvPicPr>
        <p:blipFill>
          <a:blip r:embed="rId6"/>
          <a:stretch/>
        </p:blipFill>
        <p:spPr>
          <a:xfrm>
            <a:off x="6331607" y="3666388"/>
            <a:ext cx="855498" cy="529777"/>
          </a:xfrm>
          <a:prstGeom prst="rect">
            <a:avLst/>
          </a:prstGeom>
          <a:ln>
            <a:noFill/>
          </a:ln>
        </p:spPr>
      </p:pic>
      <p:pic>
        <p:nvPicPr>
          <p:cNvPr id="92" name="Picture 7"/>
          <p:cNvPicPr/>
          <p:nvPr/>
        </p:nvPicPr>
        <p:blipFill>
          <a:blip r:embed="rId7"/>
          <a:stretch/>
        </p:blipFill>
        <p:spPr>
          <a:xfrm>
            <a:off x="5809647" y="3713668"/>
            <a:ext cx="547986" cy="531652"/>
          </a:xfrm>
          <a:prstGeom prst="rect">
            <a:avLst/>
          </a:prstGeom>
          <a:ln>
            <a:noFill/>
          </a:ln>
        </p:spPr>
      </p:pic>
      <p:pic>
        <p:nvPicPr>
          <p:cNvPr id="93" name="Picture 92"/>
          <p:cNvPicPr/>
          <p:nvPr/>
        </p:nvPicPr>
        <p:blipFill>
          <a:blip r:embed="rId8"/>
          <a:stretch/>
        </p:blipFill>
        <p:spPr>
          <a:xfrm>
            <a:off x="3152052" y="1733534"/>
            <a:ext cx="1938240" cy="1176390"/>
          </a:xfrm>
          <a:prstGeom prst="rect">
            <a:avLst/>
          </a:prstGeom>
          <a:ln>
            <a:noFill/>
          </a:ln>
        </p:spPr>
      </p:pic>
      <p:sp>
        <p:nvSpPr>
          <p:cNvPr id="25" name="Rectangle 8"/>
          <p:cNvSpPr txBox="1">
            <a:spLocks noChangeArrowheads="1"/>
          </p:cNvSpPr>
          <p:nvPr/>
        </p:nvSpPr>
        <p:spPr>
          <a:xfrm>
            <a:off x="2646501" y="2"/>
            <a:ext cx="6117852" cy="469901"/>
          </a:xfrm>
          <a:prstGeom prst="rect">
            <a:avLst/>
          </a:prstGeom>
        </p:spPr>
        <p:txBody>
          <a:bodyPr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Fr parity violation atom trap experiment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264" y="3133442"/>
            <a:ext cx="2879816" cy="19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837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725" y="3778548"/>
            <a:ext cx="1265273" cy="5958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5137" y="0"/>
            <a:ext cx="6117852" cy="4699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GRIFFIN: </a:t>
            </a:r>
            <a:r>
              <a:rPr lang="en-US" baseline="30000" dirty="0" smtClean="0">
                <a:latin typeface="Times New Roman"/>
                <a:cs typeface="Times New Roman"/>
              </a:rPr>
              <a:t>128,129,130</a:t>
            </a:r>
            <a:r>
              <a:rPr lang="en-US" dirty="0" smtClean="0">
                <a:latin typeface="Times New Roman"/>
                <a:cs typeface="Times New Roman"/>
              </a:rPr>
              <a:t>Cd β-decay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Picture 3" descr="Screen Shot 2016-10-12 at 3.55.4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7247" y="522703"/>
            <a:ext cx="2796026" cy="638223"/>
          </a:xfrm>
          <a:prstGeom prst="rect">
            <a:avLst/>
          </a:prstGeom>
        </p:spPr>
      </p:pic>
      <p:pic>
        <p:nvPicPr>
          <p:cNvPr id="5" name="Picture 4" descr="Screen Shot 2016-10-12 at 3.55.5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483" y="522703"/>
            <a:ext cx="2336517" cy="514382"/>
          </a:xfrm>
          <a:prstGeom prst="rect">
            <a:avLst/>
          </a:prstGeom>
        </p:spPr>
      </p:pic>
      <p:pic>
        <p:nvPicPr>
          <p:cNvPr id="6" name="Screenshot 2016-01-25 12.37.39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922" y="493080"/>
            <a:ext cx="2885897" cy="411355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ectangle 10"/>
          <p:cNvSpPr/>
          <p:nvPr/>
        </p:nvSpPr>
        <p:spPr>
          <a:xfrm>
            <a:off x="1" y="4637813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111" charset="0"/>
                <a:ea typeface="ヒラギノ角ゴ Pro W3" pitchFamily="-111" charset="-128"/>
                <a:cs typeface="ヒラギノ角ゴ Pro W3" pitchFamily="-111" charset="-128"/>
              </a:defRPr>
            </a:lvl9pPr>
          </a:lstStyle>
          <a:p>
            <a:r>
              <a:rPr lang="en-US" sz="1400" dirty="0"/>
              <a:t>G. </a:t>
            </a:r>
            <a:r>
              <a:rPr lang="en-US" sz="1400" dirty="0" err="1"/>
              <a:t>Lorusso</a:t>
            </a:r>
            <a:r>
              <a:rPr lang="en-US" sz="1400" dirty="0"/>
              <a:t> et al. PRL </a:t>
            </a:r>
            <a:r>
              <a:rPr lang="en-US" sz="1400" dirty="0">
                <a:ea typeface="Helvetica"/>
                <a:cs typeface="Helvetica"/>
                <a:sym typeface="Helvetica"/>
              </a:rPr>
              <a:t>114</a:t>
            </a:r>
            <a:r>
              <a:rPr lang="en-US" sz="1400" dirty="0"/>
              <a:t> 192501 (2015</a:t>
            </a:r>
            <a:r>
              <a:rPr lang="en-US" sz="1400" dirty="0" smtClean="0"/>
              <a:t>)</a:t>
            </a:r>
            <a:endParaRPr lang="nb-NO" sz="1400" dirty="0" smtClean="0"/>
          </a:p>
          <a:p>
            <a:r>
              <a:rPr lang="nb-NO" sz="1400" dirty="0" smtClean="0"/>
              <a:t>M. </a:t>
            </a:r>
            <a:r>
              <a:rPr lang="nb-NO" sz="1400" dirty="0" err="1" smtClean="0"/>
              <a:t>Mumpower</a:t>
            </a:r>
            <a:r>
              <a:rPr lang="nb-NO" sz="1400" dirty="0" smtClean="0"/>
              <a:t> </a:t>
            </a:r>
            <a:r>
              <a:rPr lang="nb-NO" sz="1400" i="1" dirty="0" smtClean="0"/>
              <a:t>et al</a:t>
            </a:r>
            <a:r>
              <a:rPr lang="nb-NO" sz="1400" dirty="0" smtClean="0"/>
              <a:t>., </a:t>
            </a:r>
            <a:r>
              <a:rPr lang="nb-NO" sz="1400" dirty="0" err="1" smtClean="0"/>
              <a:t>Prog.Part.Nucl.Phys</a:t>
            </a:r>
            <a:r>
              <a:rPr lang="nb-NO" sz="1400" dirty="0"/>
              <a:t>. 86, 86 (2016)</a:t>
            </a:r>
            <a:endParaRPr lang="en-US" sz="1400" dirty="0"/>
          </a:p>
        </p:txBody>
      </p:sp>
      <p:pic>
        <p:nvPicPr>
          <p:cNvPr id="12" name="Picture 11" descr="Screen Shot 2016-10-12 at 3.58.19 PM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6593" y="1160926"/>
            <a:ext cx="3167344" cy="183572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33819" y="3163454"/>
            <a:ext cx="2758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Measurement of decay half lives and properties are important for astrophysical r-process calculations</a:t>
            </a:r>
            <a:endParaRPr lang="en-US" dirty="0"/>
          </a:p>
        </p:txBody>
      </p:sp>
      <p:pic>
        <p:nvPicPr>
          <p:cNvPr id="15" name="Picture 14" descr="DEpic14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1823" y="1167910"/>
            <a:ext cx="2959621" cy="22197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134" y="3419414"/>
            <a:ext cx="1392865" cy="461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273" y="4348102"/>
            <a:ext cx="1119188" cy="10191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381" y="3699135"/>
            <a:ext cx="462756" cy="462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42" y="3427524"/>
            <a:ext cx="1578492" cy="485690"/>
          </a:xfrm>
          <a:prstGeom prst="rect">
            <a:avLst/>
          </a:prstGeom>
        </p:spPr>
      </p:pic>
      <p:pic>
        <p:nvPicPr>
          <p:cNvPr id="18" name="Picture 4"/>
          <p:cNvPicPr/>
          <p:nvPr/>
        </p:nvPicPr>
        <p:blipFill>
          <a:blip r:embed="rId12"/>
          <a:stretch/>
        </p:blipFill>
        <p:spPr>
          <a:xfrm>
            <a:off x="6489041" y="3864267"/>
            <a:ext cx="1300116" cy="299512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419" y="4233405"/>
            <a:ext cx="812427" cy="80881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748" y="4233405"/>
            <a:ext cx="781050" cy="5476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0" y="4637226"/>
            <a:ext cx="1441077" cy="56916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04477" y="4163779"/>
            <a:ext cx="98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Colorado School</a:t>
            </a:r>
          </a:p>
          <a:p>
            <a:pPr algn="ctr"/>
            <a:r>
              <a:rPr lang="en-CA" sz="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of Mines</a:t>
            </a:r>
            <a:endParaRPr lang="en-CA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4875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123682" y="536059"/>
            <a:ext cx="2777518" cy="8585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</a:t>
            </a:r>
            <a:r>
              <a:rPr lang="en-US" sz="1600" spc="-1" baseline="33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+</a:t>
            </a:r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dynamics in rutile TiO</a:t>
            </a:r>
            <a:r>
              <a:rPr lang="en-US" sz="1600" spc="-1" baseline="-33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r>
              <a:rPr lang="en-US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                 </a:t>
            </a:r>
            <a:endParaRPr lang="en-US" sz="16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solving a long-standing mystery  </a:t>
            </a:r>
            <a:endParaRPr lang="en-US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" name="Picture 41"/>
          <p:cNvPicPr/>
          <p:nvPr/>
        </p:nvPicPr>
        <p:blipFill>
          <a:blip r:embed="rId3"/>
          <a:stretch/>
        </p:blipFill>
        <p:spPr>
          <a:xfrm>
            <a:off x="282364" y="1293648"/>
            <a:ext cx="2833485" cy="2138073"/>
          </a:xfrm>
          <a:prstGeom prst="rect">
            <a:avLst/>
          </a:prstGeom>
          <a:ln>
            <a:noFill/>
          </a:ln>
        </p:spPr>
      </p:pic>
      <p:pic>
        <p:nvPicPr>
          <p:cNvPr id="43" name="Picture 42"/>
          <p:cNvPicPr/>
          <p:nvPr/>
        </p:nvPicPr>
        <p:blipFill>
          <a:blip r:embed="rId4"/>
          <a:stretch/>
        </p:blipFill>
        <p:spPr>
          <a:xfrm>
            <a:off x="3787998" y="833415"/>
            <a:ext cx="5126527" cy="3339500"/>
          </a:xfrm>
          <a:prstGeom prst="rect">
            <a:avLst/>
          </a:prstGeom>
          <a:ln>
            <a:noFill/>
          </a:ln>
        </p:spPr>
      </p:pic>
      <p:sp>
        <p:nvSpPr>
          <p:cNvPr id="44" name="CustomShape 2"/>
          <p:cNvSpPr/>
          <p:nvPr/>
        </p:nvSpPr>
        <p:spPr>
          <a:xfrm>
            <a:off x="6661644" y="553941"/>
            <a:ext cx="1893670" cy="2446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891" tIns="36446" rIns="72891" bIns="36446"/>
          <a:lstStyle/>
          <a:p>
            <a:r>
              <a:rPr lang="en-US" sz="1500" i="1" spc="-1">
                <a:solidFill>
                  <a:srgbClr val="FF99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Local motion</a:t>
            </a:r>
            <a:endParaRPr lang="en-US" sz="15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3"/>
          <p:cNvSpPr/>
          <p:nvPr/>
        </p:nvSpPr>
        <p:spPr>
          <a:xfrm>
            <a:off x="4441100" y="536059"/>
            <a:ext cx="2154911" cy="3115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891" tIns="36446" rIns="72891" bIns="36446"/>
          <a:lstStyle/>
          <a:p>
            <a:r>
              <a:rPr lang="en-US" sz="1500" i="1" spc="-1">
                <a:solidFill>
                  <a:srgbClr val="FF3333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Long-range diffusion</a:t>
            </a:r>
            <a:endParaRPr lang="en-US" sz="15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4"/>
          <p:cNvSpPr/>
          <p:nvPr/>
        </p:nvSpPr>
        <p:spPr>
          <a:xfrm rot="16201800">
            <a:off x="2845736" y="1817235"/>
            <a:ext cx="2302183" cy="3634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891" tIns="36446" rIns="72891" bIns="36446"/>
          <a:lstStyle/>
          <a:p>
            <a:r>
              <a:rPr lang="en-US" sz="15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log</a:t>
            </a:r>
            <a:r>
              <a:rPr lang="en-US" sz="1500" spc="-1" baseline="-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</a:t>
            </a:r>
            <a:r>
              <a:rPr lang="en-US" sz="15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 Li</a:t>
            </a:r>
            <a:r>
              <a:rPr lang="en-US" sz="1500" spc="-1" baseline="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+</a:t>
            </a:r>
            <a:r>
              <a:rPr lang="en-US" sz="15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hop rate / [s</a:t>
            </a:r>
            <a:r>
              <a:rPr lang="en-US" sz="1500" spc="-1" baseline="33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-1</a:t>
            </a:r>
            <a:r>
              <a:rPr lang="en-US" sz="15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])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682" y="3880736"/>
            <a:ext cx="40187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Rutile TiO</a:t>
            </a:r>
            <a:r>
              <a:rPr lang="en-US" sz="1400" spc="-1" baseline="-33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r>
              <a:rPr lang="en-US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a </a:t>
            </a:r>
            <a:r>
              <a:rPr lang="en-US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candidate electrode for </a:t>
            </a:r>
            <a:endParaRPr lang="en-US" sz="14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solid-state </a:t>
            </a:r>
            <a:r>
              <a:rPr lang="en-US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lithium-ion </a:t>
            </a:r>
            <a:r>
              <a:rPr lang="en-US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batteries. Detailed studies </a:t>
            </a:r>
          </a:p>
          <a:p>
            <a:r>
              <a:rPr lang="en-US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</a:t>
            </a:r>
            <a:r>
              <a:rPr lang="en-US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 ionic motion and diffusion behavior.</a:t>
            </a:r>
            <a:endParaRPr lang="en-CA" sz="1400" dirty="0" smtClean="0"/>
          </a:p>
          <a:p>
            <a:endParaRPr lang="en-CA" dirty="0" smtClean="0"/>
          </a:p>
          <a:p>
            <a:r>
              <a:rPr lang="en-CA" sz="1200" dirty="0" smtClean="0"/>
              <a:t>Publication: R. McFadden (UBC </a:t>
            </a:r>
            <a:r>
              <a:rPr lang="en-CA" sz="1200" dirty="0" err="1" smtClean="0"/>
              <a:t>chem</a:t>
            </a:r>
            <a:r>
              <a:rPr lang="en-CA" sz="1200" dirty="0" smtClean="0"/>
              <a:t>) PRL in prep</a:t>
            </a:r>
            <a:endParaRPr lang="en-CA" sz="12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05247" y="2"/>
            <a:ext cx="6659106" cy="469901"/>
          </a:xfrm>
        </p:spPr>
        <p:txBody>
          <a:bodyPr/>
          <a:lstStyle/>
          <a:p>
            <a:r>
              <a:rPr lang="el-GR" sz="1800" dirty="0" smtClean="0"/>
              <a:t>β</a:t>
            </a:r>
            <a:r>
              <a:rPr lang="en-CA" sz="1800" dirty="0" smtClean="0"/>
              <a:t>NMR </a:t>
            </a:r>
            <a:r>
              <a:rPr lang="en-CA" sz="1800" dirty="0" smtClean="0"/>
              <a:t>experiments: using polarized isotopes to probe materials</a:t>
            </a:r>
            <a:endParaRPr lang="en-CA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897" y="4603972"/>
            <a:ext cx="1902688" cy="525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897" y="4191681"/>
            <a:ext cx="1017941" cy="4031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064" y="4204664"/>
            <a:ext cx="740833" cy="88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474" y="4694590"/>
            <a:ext cx="1882422" cy="438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4196348"/>
            <a:ext cx="1122814" cy="3631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291" y="4143099"/>
            <a:ext cx="448985" cy="443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925" y="4110390"/>
            <a:ext cx="949325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0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564" y="2045494"/>
            <a:ext cx="4657436" cy="186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778457"/>
            <a:ext cx="3429000" cy="237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6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ISAC experimental areas</a:t>
            </a:r>
          </a:p>
        </p:txBody>
      </p:sp>
      <p:sp>
        <p:nvSpPr>
          <p:cNvPr id="24587" name="Line 10"/>
          <p:cNvSpPr>
            <a:spLocks noChangeShapeType="1"/>
          </p:cNvSpPr>
          <p:nvPr/>
        </p:nvSpPr>
        <p:spPr bwMode="auto">
          <a:xfrm rot="10800000">
            <a:off x="5053014" y="3011091"/>
            <a:ext cx="1531937" cy="685800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88" name="Rectangle 11"/>
          <p:cNvSpPr>
            <a:spLocks/>
          </p:cNvSpPr>
          <p:nvPr/>
        </p:nvSpPr>
        <p:spPr bwMode="auto">
          <a:xfrm>
            <a:off x="3817496" y="4119515"/>
            <a:ext cx="245198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20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DRAGON</a:t>
            </a:r>
            <a:endParaRPr lang="en-US" sz="2400" dirty="0">
              <a:solidFill>
                <a:schemeClr val="tx1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600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Astrophysical capture reactions</a:t>
            </a:r>
          </a:p>
        </p:txBody>
      </p:sp>
      <p:pic>
        <p:nvPicPr>
          <p:cNvPr id="24589" name="Picture 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1364" y="658715"/>
            <a:ext cx="2849271" cy="206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4590" name="Rectangle 13"/>
          <p:cNvSpPr>
            <a:spLocks/>
          </p:cNvSpPr>
          <p:nvPr/>
        </p:nvSpPr>
        <p:spPr bwMode="auto">
          <a:xfrm>
            <a:off x="3507491" y="687749"/>
            <a:ext cx="2313874" cy="90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20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TUDA</a:t>
            </a:r>
            <a:endParaRPr lang="en-US" sz="2400" dirty="0">
              <a:solidFill>
                <a:schemeClr val="tx1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600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Astrophysical charged particle reactions</a:t>
            </a:r>
          </a:p>
        </p:txBody>
      </p:sp>
      <p:sp>
        <p:nvSpPr>
          <p:cNvPr id="24591" name="Line 14"/>
          <p:cNvSpPr>
            <a:spLocks noChangeShapeType="1"/>
          </p:cNvSpPr>
          <p:nvPr/>
        </p:nvSpPr>
        <p:spPr bwMode="auto">
          <a:xfrm flipH="1">
            <a:off x="5460999" y="1728788"/>
            <a:ext cx="498476" cy="580303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92" name="Rectangle 15"/>
          <p:cNvSpPr>
            <a:spLocks/>
          </p:cNvSpPr>
          <p:nvPr/>
        </p:nvSpPr>
        <p:spPr bwMode="auto">
          <a:xfrm>
            <a:off x="49213" y="554183"/>
            <a:ext cx="2597287" cy="681181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r>
              <a:rPr lang="en-US" sz="2000" dirty="0">
                <a:latin typeface="Arial Italic" charset="0"/>
                <a:ea typeface="ＭＳ Ｐゴシック" charset="0"/>
                <a:sym typeface="Arial Italic" charset="0"/>
              </a:rPr>
              <a:t>M</a:t>
            </a:r>
            <a:r>
              <a:rPr lang="en-US" sz="2000" dirty="0" smtClean="0">
                <a:solidFill>
                  <a:schemeClr val="tx1"/>
                </a:solidFill>
                <a:latin typeface="Arial Italic" charset="0"/>
                <a:ea typeface="ＭＳ Ｐゴシック" charset="0"/>
                <a:sym typeface="Arial Italic" charset="0"/>
              </a:rPr>
              <a:t>edium </a:t>
            </a:r>
            <a:r>
              <a:rPr lang="en-US" sz="2000" dirty="0">
                <a:solidFill>
                  <a:schemeClr val="tx1"/>
                </a:solidFill>
                <a:latin typeface="Arial Italic" charset="0"/>
                <a:ea typeface="ＭＳ Ｐゴシック" charset="0"/>
                <a:sym typeface="Arial Italic" charset="0"/>
              </a:rPr>
              <a:t>energy </a:t>
            </a:r>
            <a:r>
              <a:rPr lang="en-US" sz="2000" dirty="0" smtClean="0">
                <a:solidFill>
                  <a:schemeClr val="tx1"/>
                </a:solidFill>
                <a:latin typeface="Arial Italic" charset="0"/>
                <a:ea typeface="ＭＳ Ｐゴシック" charset="0"/>
                <a:sym typeface="Arial Italic" charset="0"/>
              </a:rPr>
              <a:t>RIBs</a:t>
            </a:r>
            <a:endParaRPr lang="en-US" sz="2000" dirty="0">
              <a:solidFill>
                <a:schemeClr val="tx1"/>
              </a:solidFill>
              <a:latin typeface="Arial" charset="0"/>
              <a:ea typeface="ＭＳ Ｐゴシック" charset="0"/>
              <a:sym typeface="Arial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 Italic" charset="0"/>
                <a:ea typeface="ＭＳ Ｐゴシック" charset="0"/>
                <a:sym typeface="Arial Italic" charset="0"/>
              </a:rPr>
              <a:t>~ 0.15 -1.7 </a:t>
            </a:r>
            <a:r>
              <a:rPr lang="en-US" sz="2000" dirty="0" err="1">
                <a:solidFill>
                  <a:schemeClr val="tx1"/>
                </a:solidFill>
                <a:latin typeface="Arial Italic" charset="0"/>
                <a:ea typeface="ＭＳ Ｐゴシック" charset="0"/>
                <a:sym typeface="Arial Italic" charset="0"/>
              </a:rPr>
              <a:t>AMeV</a:t>
            </a:r>
            <a:endParaRPr lang="en-US" sz="2000" dirty="0">
              <a:solidFill>
                <a:schemeClr val="tx1"/>
              </a:solidFill>
              <a:latin typeface="Arial Italic" charset="0"/>
              <a:ea typeface="ＭＳ Ｐゴシック" charset="0"/>
              <a:sym typeface="Arial Ital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08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 Shot 2016-04-07 at 3.53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909" y="2577385"/>
            <a:ext cx="4755313" cy="2235620"/>
          </a:xfrm>
          <a:prstGeom prst="rect">
            <a:avLst/>
          </a:prstGeom>
        </p:spPr>
      </p:pic>
      <p:pic>
        <p:nvPicPr>
          <p:cNvPr id="10" name="Picture 9" descr="Screen Shot 2016-04-07 at 3.53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16" y="564346"/>
            <a:ext cx="6222009" cy="20256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27377" t="8863" r="-27377" b="-8863"/>
          <a:stretch/>
        </p:blipFill>
        <p:spPr>
          <a:xfrm>
            <a:off x="66843" y="453764"/>
            <a:ext cx="3375518" cy="197045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6843" y="3956128"/>
            <a:ext cx="2820737" cy="981198"/>
          </a:xfrm>
          <a:solidFill>
            <a:schemeClr val="l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sz="1600" dirty="0" smtClean="0">
                <a:latin typeface="Arial"/>
                <a:cs typeface="Arial"/>
              </a:rPr>
              <a:t>Calcium, potassium, argon have been observed (visible, UV, IR) in expanding nova shells</a:t>
            </a:r>
          </a:p>
          <a:p>
            <a:r>
              <a:rPr lang="en-US" sz="1600" dirty="0" smtClean="0">
                <a:latin typeface="Arial"/>
                <a:cs typeface="Arial"/>
              </a:rPr>
              <a:t>Ca </a:t>
            </a:r>
            <a:r>
              <a:rPr lang="en-US" sz="1600" dirty="0" smtClean="0">
                <a:latin typeface="Arial"/>
                <a:cs typeface="Arial"/>
              </a:rPr>
              <a:t>is supposed to be the “end point” of nucleosynthesis in </a:t>
            </a:r>
            <a:r>
              <a:rPr lang="en-US" sz="1600" dirty="0" smtClean="0">
                <a:latin typeface="Arial"/>
                <a:cs typeface="Arial"/>
              </a:rPr>
              <a:t>novae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1385" y="3217464"/>
            <a:ext cx="162961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>
                <a:solidFill>
                  <a:srgbClr val="1F497D"/>
                </a:solidFill>
              </a:rPr>
              <a:t>NuGrid</a:t>
            </a:r>
            <a:r>
              <a:rPr lang="en-US" sz="1400" dirty="0" smtClean="0">
                <a:solidFill>
                  <a:srgbClr val="1F497D"/>
                </a:solidFill>
              </a:rPr>
              <a:t> network</a:t>
            </a:r>
          </a:p>
          <a:p>
            <a:r>
              <a:rPr lang="en-US" sz="1400" dirty="0">
                <a:solidFill>
                  <a:srgbClr val="1F497D"/>
                </a:solidFill>
              </a:rPr>
              <a:t>c</a:t>
            </a:r>
            <a:r>
              <a:rPr lang="en-US" sz="1400" dirty="0" smtClean="0">
                <a:solidFill>
                  <a:srgbClr val="1F497D"/>
                </a:solidFill>
              </a:rPr>
              <a:t>alculations with</a:t>
            </a:r>
          </a:p>
          <a:p>
            <a:r>
              <a:rPr lang="en-US" sz="1400" dirty="0" err="1" smtClean="0">
                <a:solidFill>
                  <a:srgbClr val="1F497D"/>
                </a:solidFill>
              </a:rPr>
              <a:t>UVic</a:t>
            </a:r>
            <a:r>
              <a:rPr lang="en-US" sz="1400" dirty="0" smtClean="0">
                <a:solidFill>
                  <a:srgbClr val="1F497D"/>
                </a:solidFill>
              </a:rPr>
              <a:t>, TRIUMF et al. </a:t>
            </a:r>
            <a:endParaRPr lang="en-CA" sz="1400" dirty="0">
              <a:solidFill>
                <a:srgbClr val="1F497D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916347" y="15684"/>
            <a:ext cx="7227653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r>
              <a:rPr lang="en-US" dirty="0" smtClean="0"/>
              <a:t>DRAGON: understanding the formation of elements in the universe</a:t>
            </a:r>
            <a:endParaRPr lang="en-US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7" y="2315115"/>
            <a:ext cx="2435077" cy="149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19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ag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17" y="2309541"/>
            <a:ext cx="4789453" cy="27745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870" y="3181519"/>
            <a:ext cx="3443091" cy="20227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64174" b="5607"/>
          <a:stretch/>
        </p:blipFill>
        <p:spPr>
          <a:xfrm>
            <a:off x="5317110" y="1711850"/>
            <a:ext cx="3696609" cy="118692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22431" y="552853"/>
            <a:ext cx="4928737" cy="1857375"/>
          </a:xfrm>
        </p:spPr>
        <p:txBody>
          <a:bodyPr>
            <a:normAutofit/>
          </a:bodyPr>
          <a:lstStyle/>
          <a:p>
            <a:r>
              <a:rPr lang="en-US" sz="1600" dirty="0" smtClean="0"/>
              <a:t>Measurement at DRAGON recoil separator </a:t>
            </a:r>
            <a:endParaRPr lang="en-US" sz="1600" dirty="0"/>
          </a:p>
          <a:p>
            <a:r>
              <a:rPr lang="en-US" sz="1600" dirty="0" smtClean="0"/>
              <a:t>using </a:t>
            </a:r>
            <a:r>
              <a:rPr lang="en-US" sz="1600" dirty="0" smtClean="0">
                <a:solidFill>
                  <a:srgbClr val="0094DA"/>
                </a:solidFill>
              </a:rPr>
              <a:t>2 x 10</a:t>
            </a:r>
            <a:r>
              <a:rPr lang="en-US" sz="1600" baseline="30000" dirty="0" smtClean="0">
                <a:solidFill>
                  <a:srgbClr val="0094DA"/>
                </a:solidFill>
              </a:rPr>
              <a:t>7</a:t>
            </a:r>
            <a:r>
              <a:rPr lang="en-US" sz="1600" dirty="0" smtClean="0">
                <a:solidFill>
                  <a:srgbClr val="0094DA"/>
                </a:solidFill>
              </a:rPr>
              <a:t> s</a:t>
            </a:r>
            <a:r>
              <a:rPr lang="en-US" sz="1600" baseline="30000" dirty="0" smtClean="0">
                <a:solidFill>
                  <a:srgbClr val="0094DA"/>
                </a:solidFill>
              </a:rPr>
              <a:t>-1 38g</a:t>
            </a:r>
            <a:r>
              <a:rPr lang="en-US" sz="1600" dirty="0" smtClean="0">
                <a:solidFill>
                  <a:srgbClr val="0094DA"/>
                </a:solidFill>
              </a:rPr>
              <a:t>K </a:t>
            </a:r>
            <a:r>
              <a:rPr lang="en-US" sz="1600" dirty="0" smtClean="0"/>
              <a:t>beam from ISAC</a:t>
            </a:r>
          </a:p>
          <a:p>
            <a:r>
              <a:rPr lang="en-US" sz="1600" dirty="0" smtClean="0"/>
              <a:t>Uncertainty in </a:t>
            </a:r>
            <a:r>
              <a:rPr lang="en-US" sz="1600" dirty="0" err="1" smtClean="0"/>
              <a:t>Ar</a:t>
            </a:r>
            <a:r>
              <a:rPr lang="en-US" sz="1600" dirty="0" smtClean="0"/>
              <a:t>-K-Ca ejected abundances reduced by order of magnitude in model</a:t>
            </a:r>
          </a:p>
          <a:p>
            <a:r>
              <a:rPr lang="en-US" sz="1600" dirty="0" smtClean="0">
                <a:solidFill>
                  <a:srgbClr val="0094DA"/>
                </a:solidFill>
              </a:rPr>
              <a:t>Reproduce conditions as observed with satellite.</a:t>
            </a:r>
            <a:endParaRPr lang="en-US" sz="1600" dirty="0">
              <a:solidFill>
                <a:srgbClr val="0094DA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baseline="30000" dirty="0"/>
              <a:t>38g</a:t>
            </a:r>
            <a:r>
              <a:rPr lang="en-US" sz="2400" dirty="0"/>
              <a:t>K(</a:t>
            </a:r>
            <a:r>
              <a:rPr lang="en-US" sz="2400" i="1" dirty="0" err="1"/>
              <a:t>p,γ</a:t>
            </a:r>
            <a:r>
              <a:rPr lang="en-US" sz="2400" dirty="0"/>
              <a:t>)</a:t>
            </a:r>
            <a:r>
              <a:rPr lang="en-US" sz="2400" baseline="30000" dirty="0"/>
              <a:t>39</a:t>
            </a:r>
            <a:r>
              <a:rPr lang="en-US" sz="2400" dirty="0"/>
              <a:t>Ca reaction at DRAGON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23548" y="2898774"/>
            <a:ext cx="326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prstClr val="black"/>
                </a:solidFill>
              </a:rPr>
              <a:t>Time of flight through separator (</a:t>
            </a:r>
            <a:r>
              <a:rPr lang="en-US" sz="1000" dirty="0" err="1" smtClean="0">
                <a:solidFill>
                  <a:prstClr val="black"/>
                </a:solidFill>
              </a:rPr>
              <a:t>μs</a:t>
            </a:r>
            <a:r>
              <a:rPr lang="en-US" sz="1000" dirty="0" smtClean="0">
                <a:solidFill>
                  <a:prstClr val="black"/>
                </a:solidFill>
              </a:rPr>
              <a:t>)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4906103" y="2229133"/>
            <a:ext cx="15052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Local time of flight (</a:t>
            </a:r>
            <a:r>
              <a:rPr lang="en-US" sz="800" dirty="0">
                <a:solidFill>
                  <a:prstClr val="black"/>
                </a:solidFill>
              </a:rPr>
              <a:t>n</a:t>
            </a:r>
            <a:r>
              <a:rPr lang="en-US" sz="800" dirty="0" smtClean="0">
                <a:solidFill>
                  <a:prstClr val="black"/>
                </a:solidFill>
              </a:rPr>
              <a:t>s)</a:t>
            </a:r>
            <a:endParaRPr lang="en-US" sz="800" dirty="0">
              <a:solidFill>
                <a:prstClr val="black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058" y="531549"/>
            <a:ext cx="4735459" cy="98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9" y="3175214"/>
            <a:ext cx="1944688" cy="2899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61" y="2316629"/>
            <a:ext cx="462756" cy="46275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05957" y="2781273"/>
            <a:ext cx="98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Colorado School</a:t>
            </a:r>
          </a:p>
          <a:p>
            <a:pPr algn="ctr"/>
            <a:r>
              <a:rPr lang="en-CA" sz="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of Mines</a:t>
            </a:r>
            <a:endParaRPr lang="en-CA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8" name="Picture 3"/>
          <p:cNvPicPr/>
          <p:nvPr/>
        </p:nvPicPr>
        <p:blipFill>
          <a:blip r:embed="rId8"/>
          <a:stretch/>
        </p:blipFill>
        <p:spPr>
          <a:xfrm>
            <a:off x="85064" y="3761530"/>
            <a:ext cx="1272752" cy="349976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0" y="2349725"/>
            <a:ext cx="1260954" cy="3733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" y="2779211"/>
            <a:ext cx="1143000" cy="352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5" y="3453133"/>
            <a:ext cx="1315043" cy="30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5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Rectangle 7"/>
          <p:cNvSpPr>
            <a:spLocks noGrp="1" noChangeArrowheads="1"/>
          </p:cNvSpPr>
          <p:nvPr>
            <p:ph type="title"/>
          </p:nvPr>
        </p:nvSpPr>
        <p:spPr>
          <a:xfrm>
            <a:off x="-155575" y="-22622"/>
            <a:ext cx="9070975" cy="553713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 smtClean="0"/>
              <a:t>ISAC experimental areas</a:t>
            </a:r>
          </a:p>
        </p:txBody>
      </p:sp>
      <p:sp>
        <p:nvSpPr>
          <p:cNvPr id="25611" name="Rectangle 10"/>
          <p:cNvSpPr>
            <a:spLocks/>
          </p:cNvSpPr>
          <p:nvPr/>
        </p:nvSpPr>
        <p:spPr bwMode="auto">
          <a:xfrm>
            <a:off x="52389" y="484912"/>
            <a:ext cx="2279794" cy="773544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  <a:ea typeface="ＭＳ Ｐゴシック" charset="0"/>
                <a:sym typeface="Arial Italic" charset="0"/>
              </a:rPr>
              <a:t>High-energy RIBs</a:t>
            </a:r>
            <a:endParaRPr lang="en-US" sz="2400" dirty="0">
              <a:solidFill>
                <a:srgbClr val="000000"/>
              </a:solidFill>
              <a:latin typeface="+mj-lt"/>
              <a:ea typeface="ＭＳ Ｐゴシック" charset="0"/>
              <a:sym typeface="Arial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+mj-lt"/>
                <a:ea typeface="ＭＳ Ｐゴシック" charset="0"/>
                <a:sym typeface="Arial Italic" charset="0"/>
              </a:rPr>
              <a:t>&gt; 6 </a:t>
            </a:r>
            <a:r>
              <a:rPr lang="en-US" sz="2400" dirty="0" err="1" smtClean="0">
                <a:solidFill>
                  <a:srgbClr val="000000"/>
                </a:solidFill>
                <a:latin typeface="+mj-lt"/>
                <a:ea typeface="ＭＳ Ｐゴシック" charset="0"/>
                <a:sym typeface="Arial Italic" charset="0"/>
              </a:rPr>
              <a:t>AMeV</a:t>
            </a:r>
            <a:endParaRPr lang="en-US" sz="2400" dirty="0">
              <a:solidFill>
                <a:srgbClr val="000000"/>
              </a:solidFill>
              <a:latin typeface="+mj-lt"/>
              <a:ea typeface="ＭＳ Ｐゴシック" charset="0"/>
              <a:sym typeface="Arial Italic" charset="0"/>
            </a:endParaRPr>
          </a:p>
        </p:txBody>
      </p:sp>
      <p:pic>
        <p:nvPicPr>
          <p:cNvPr id="25612" name="Picture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8" y="1824038"/>
            <a:ext cx="59817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Rectangle 12"/>
          <p:cNvSpPr>
            <a:spLocks/>
          </p:cNvSpPr>
          <p:nvPr/>
        </p:nvSpPr>
        <p:spPr bwMode="auto">
          <a:xfrm>
            <a:off x="1645661" y="4067175"/>
            <a:ext cx="2247900" cy="107632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IRIS</a:t>
            </a:r>
            <a:endParaRPr lang="en-US" sz="2400" dirty="0">
              <a:solidFill>
                <a:schemeClr val="tx1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600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Solid hydrogen target for direct nuclear reactions</a:t>
            </a:r>
          </a:p>
        </p:txBody>
      </p:sp>
      <p:sp>
        <p:nvSpPr>
          <p:cNvPr id="25614" name="Line 13"/>
          <p:cNvSpPr>
            <a:spLocks noChangeShapeType="1"/>
          </p:cNvSpPr>
          <p:nvPr/>
        </p:nvSpPr>
        <p:spPr bwMode="auto">
          <a:xfrm>
            <a:off x="2563091" y="1824039"/>
            <a:ext cx="1550124" cy="370284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15" name="Line 14"/>
          <p:cNvSpPr>
            <a:spLocks noChangeShapeType="1"/>
          </p:cNvSpPr>
          <p:nvPr/>
        </p:nvSpPr>
        <p:spPr bwMode="auto">
          <a:xfrm flipH="1">
            <a:off x="5257801" y="1624013"/>
            <a:ext cx="1368425" cy="848916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16" name="Line 15"/>
          <p:cNvSpPr>
            <a:spLocks noChangeShapeType="1"/>
          </p:cNvSpPr>
          <p:nvPr/>
        </p:nvSpPr>
        <p:spPr bwMode="auto">
          <a:xfrm rot="10800000" flipH="1">
            <a:off x="2563091" y="2876549"/>
            <a:ext cx="2102572" cy="1337541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17" name="Rectangle 16"/>
          <p:cNvSpPr>
            <a:spLocks/>
          </p:cNvSpPr>
          <p:nvPr/>
        </p:nvSpPr>
        <p:spPr bwMode="auto">
          <a:xfrm>
            <a:off x="4842581" y="571500"/>
            <a:ext cx="356728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sz="18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TIGRESS </a:t>
            </a:r>
            <a:r>
              <a:rPr lang="en-US" sz="1600" b="1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+ auxiliary detectors</a:t>
            </a:r>
          </a:p>
        </p:txBody>
      </p:sp>
      <p:pic>
        <p:nvPicPr>
          <p:cNvPr id="25619" name="Picture 1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9014" y="3811317"/>
            <a:ext cx="2617211" cy="133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0" name="Rectangle 19"/>
          <p:cNvSpPr>
            <a:spLocks/>
          </p:cNvSpPr>
          <p:nvPr/>
        </p:nvSpPr>
        <p:spPr bwMode="auto">
          <a:xfrm>
            <a:off x="1871014" y="1091806"/>
            <a:ext cx="2106611" cy="782241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sz="1800" b="1" dirty="0" smtClean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EMMA</a:t>
            </a:r>
            <a:endParaRPr lang="en-US" sz="1600" dirty="0">
              <a:solidFill>
                <a:schemeClr val="tx1"/>
              </a:solidFill>
              <a:latin typeface="Times New Roman" charset="0"/>
              <a:ea typeface="ＭＳ Ｐゴシック" charset="0"/>
              <a:sym typeface="Times New Roman" charset="0"/>
            </a:endParaRPr>
          </a:p>
          <a:p>
            <a:pPr algn="l"/>
            <a:r>
              <a:rPr lang="en-US" sz="1600" dirty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Mass analyzer for nuclear reactions</a:t>
            </a:r>
          </a:p>
        </p:txBody>
      </p:sp>
      <p:sp>
        <p:nvSpPr>
          <p:cNvPr id="25624" name="Rectangle 23"/>
          <p:cNvSpPr>
            <a:spLocks/>
          </p:cNvSpPr>
          <p:nvPr/>
        </p:nvSpPr>
        <p:spPr bwMode="auto">
          <a:xfrm>
            <a:off x="7062722" y="2777500"/>
            <a:ext cx="2081278" cy="80021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2000" b="1" dirty="0" smtClean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TUDA II</a:t>
            </a:r>
            <a:endParaRPr lang="en-US" sz="1600" dirty="0" smtClean="0">
              <a:solidFill>
                <a:srgbClr val="000080"/>
              </a:solidFill>
              <a:latin typeface="Lucida Grande" charset="0"/>
              <a:ea typeface="ＭＳ Ｐゴシック" charset="0"/>
              <a:sym typeface="Lucida Grande" charset="0"/>
            </a:endParaRPr>
          </a:p>
          <a:p>
            <a:pPr algn="l"/>
            <a:r>
              <a:rPr lang="en-US" sz="1600" dirty="0" smtClean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Scattering array </a:t>
            </a:r>
          </a:p>
          <a:p>
            <a:pPr algn="l"/>
            <a:r>
              <a:rPr lang="en-US" sz="1600" dirty="0" smtClean="0">
                <a:solidFill>
                  <a:srgbClr val="000080"/>
                </a:solidFill>
                <a:latin typeface="Lucida Grande" charset="0"/>
                <a:ea typeface="ＭＳ Ｐゴシック" charset="0"/>
                <a:sym typeface="Lucida Grande" charset="0"/>
              </a:rPr>
              <a:t>for direct reactions</a:t>
            </a:r>
            <a:endParaRPr lang="en-US" sz="1600" dirty="0">
              <a:solidFill>
                <a:srgbClr val="000080"/>
              </a:solidFill>
              <a:latin typeface="Lucida Grande" charset="0"/>
              <a:ea typeface="ＭＳ Ｐゴシック" charset="0"/>
              <a:sym typeface="Lucida Grande" charset="0"/>
            </a:endParaRPr>
          </a:p>
        </p:txBody>
      </p:sp>
      <p:sp>
        <p:nvSpPr>
          <p:cNvPr id="25626" name="Line 25"/>
          <p:cNvSpPr>
            <a:spLocks noChangeShapeType="1"/>
          </p:cNvSpPr>
          <p:nvPr/>
        </p:nvSpPr>
        <p:spPr bwMode="auto">
          <a:xfrm rot="10800000">
            <a:off x="5257799" y="2876550"/>
            <a:ext cx="1724025" cy="263814"/>
          </a:xfrm>
          <a:prstGeom prst="line">
            <a:avLst/>
          </a:prstGeom>
          <a:noFill/>
          <a:ln w="720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7" name="Picture 6" descr="8241051745_bd22b3416f_b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225" y="908822"/>
            <a:ext cx="1952048" cy="18354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24" y="3604491"/>
            <a:ext cx="1812749" cy="13652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482" y="1613204"/>
            <a:ext cx="1456513" cy="109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9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S1381_Protons_Etot_2.png"/>
          <p:cNvPicPr>
            <a:picLocks noChangeAspect="1"/>
          </p:cNvPicPr>
          <p:nvPr/>
        </p:nvPicPr>
        <p:blipFill rotWithShape="1">
          <a:blip r:embed="rId2">
            <a:extLst/>
          </a:blip>
          <a:srcRect t="1" b="741"/>
          <a:stretch/>
        </p:blipFill>
        <p:spPr>
          <a:xfrm>
            <a:off x="4885271" y="2198870"/>
            <a:ext cx="4258733" cy="286419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46501" y="2"/>
            <a:ext cx="6117852" cy="469901"/>
          </a:xfrm>
        </p:spPr>
        <p:txBody>
          <a:bodyPr/>
          <a:lstStyle/>
          <a:p>
            <a:r>
              <a:rPr lang="en-CA" dirty="0" smtClean="0"/>
              <a:t>Direct measurement of </a:t>
            </a:r>
            <a:r>
              <a:rPr lang="en-CA" baseline="30000" dirty="0" smtClean="0"/>
              <a:t>21</a:t>
            </a:r>
            <a:r>
              <a:rPr lang="en-CA" dirty="0" smtClean="0"/>
              <a:t>Na(</a:t>
            </a:r>
            <a:r>
              <a:rPr lang="en-CA" i="1" dirty="0" smtClean="0"/>
              <a:t>α,p</a:t>
            </a:r>
            <a:r>
              <a:rPr lang="en-CA" dirty="0" smtClean="0"/>
              <a:t>)</a:t>
            </a:r>
            <a:r>
              <a:rPr lang="en-CA" baseline="30000" dirty="0" smtClean="0"/>
              <a:t>24</a:t>
            </a:r>
            <a:r>
              <a:rPr lang="en-CA" dirty="0" smtClean="0"/>
              <a:t>Mg at TUDA</a:t>
            </a:r>
            <a:endParaRPr lang="en-CA" dirty="0"/>
          </a:p>
        </p:txBody>
      </p:sp>
      <p:pic>
        <p:nvPicPr>
          <p:cNvPr id="3" name="Picture 2" descr="nature12997-f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3" y="584201"/>
            <a:ext cx="2648702" cy="26416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300" y="3373474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aseline="30000" dirty="0" smtClean="0"/>
              <a:t>44</a:t>
            </a:r>
            <a:r>
              <a:rPr lang="en-US" dirty="0" smtClean="0"/>
              <a:t>Ti production in core-collapse </a:t>
            </a:r>
            <a:r>
              <a:rPr lang="en-US" dirty="0" err="1" smtClean="0"/>
              <a:t>SNe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Affected by </a:t>
            </a:r>
            <a:r>
              <a:rPr lang="en-CA" baseline="30000" dirty="0"/>
              <a:t>21</a:t>
            </a:r>
            <a:r>
              <a:rPr lang="en-CA" dirty="0"/>
              <a:t>Na(</a:t>
            </a:r>
            <a:r>
              <a:rPr lang="en-CA" i="1" dirty="0"/>
              <a:t>α,p</a:t>
            </a:r>
            <a:r>
              <a:rPr lang="en-CA" dirty="0"/>
              <a:t>)</a:t>
            </a:r>
            <a:r>
              <a:rPr lang="en-CA" baseline="30000" dirty="0"/>
              <a:t>24</a:t>
            </a:r>
            <a:r>
              <a:rPr lang="en-CA" dirty="0"/>
              <a:t>Mg </a:t>
            </a:r>
            <a:r>
              <a:rPr lang="en-CA" dirty="0" smtClean="0"/>
              <a:t>reaction in alpha-rich freeze-out</a:t>
            </a:r>
          </a:p>
          <a:p>
            <a:pPr marL="285750" indent="-285750">
              <a:buFont typeface="Arial"/>
              <a:buChar char="•"/>
            </a:pPr>
            <a:r>
              <a:rPr lang="en-CA" dirty="0" smtClean="0"/>
              <a:t>Measured with TUDA facility and </a:t>
            </a:r>
            <a:r>
              <a:rPr lang="en-CA" baseline="30000" dirty="0" smtClean="0"/>
              <a:t>21</a:t>
            </a:r>
            <a:r>
              <a:rPr lang="en-CA" dirty="0" smtClean="0"/>
              <a:t>Na </a:t>
            </a:r>
            <a:r>
              <a:rPr lang="en-CA" dirty="0" smtClean="0"/>
              <a:t>beam</a:t>
            </a:r>
            <a:endParaRPr lang="en-CA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03250" y="2781300"/>
            <a:ext cx="200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 smtClean="0">
                <a:solidFill>
                  <a:schemeClr val="bg2"/>
                </a:solidFill>
              </a:rPr>
              <a:t>44</a:t>
            </a:r>
            <a:r>
              <a:rPr lang="en-US" sz="1000" dirty="0" smtClean="0">
                <a:solidFill>
                  <a:schemeClr val="bg2"/>
                </a:solidFill>
              </a:rPr>
              <a:t>Ti/</a:t>
            </a:r>
            <a:r>
              <a:rPr lang="en-US" sz="1000" baseline="30000" dirty="0" smtClean="0">
                <a:solidFill>
                  <a:schemeClr val="bg2"/>
                </a:solidFill>
              </a:rPr>
              <a:t>56</a:t>
            </a:r>
            <a:r>
              <a:rPr lang="en-US" sz="1000" dirty="0" smtClean="0">
                <a:solidFill>
                  <a:schemeClr val="bg2"/>
                </a:solidFill>
              </a:rPr>
              <a:t>Ni  distribution in </a:t>
            </a:r>
            <a:r>
              <a:rPr lang="en-US" sz="1000" dirty="0" err="1">
                <a:solidFill>
                  <a:schemeClr val="bg2"/>
                </a:solidFill>
              </a:rPr>
              <a:t>C</a:t>
            </a:r>
            <a:r>
              <a:rPr lang="en-US" sz="1000" dirty="0" err="1" smtClean="0">
                <a:solidFill>
                  <a:schemeClr val="bg2"/>
                </a:solidFill>
              </a:rPr>
              <a:t>as</a:t>
            </a:r>
            <a:r>
              <a:rPr lang="en-US" sz="1000" dirty="0" smtClean="0">
                <a:solidFill>
                  <a:schemeClr val="bg2"/>
                </a:solidFill>
              </a:rPr>
              <a:t> A, measured using NUSTAR</a:t>
            </a:r>
            <a:endParaRPr lang="en-US" sz="1000" dirty="0">
              <a:solidFill>
                <a:schemeClr val="bg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044" y="539752"/>
            <a:ext cx="1030585" cy="10305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637" y="1493405"/>
            <a:ext cx="1944688" cy="2899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507" y="592288"/>
            <a:ext cx="462756" cy="4627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55603" y="1056932"/>
            <a:ext cx="98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Colorado School</a:t>
            </a:r>
          </a:p>
          <a:p>
            <a:pPr algn="ctr"/>
            <a:r>
              <a:rPr lang="en-CA" sz="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of Mines</a:t>
            </a:r>
            <a:endParaRPr lang="en-CA" sz="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3"/>
          <p:cNvPicPr/>
          <p:nvPr/>
        </p:nvPicPr>
        <p:blipFill>
          <a:blip r:embed="rId7"/>
          <a:stretch/>
        </p:blipFill>
        <p:spPr>
          <a:xfrm>
            <a:off x="7281337" y="1761764"/>
            <a:ext cx="1272752" cy="349976"/>
          </a:xfrm>
          <a:prstGeom prst="rect">
            <a:avLst/>
          </a:prstGeom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8016508" y="4949209"/>
            <a:ext cx="942818" cy="1138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dirty="0" smtClean="0">
                <a:solidFill>
                  <a:schemeClr val="tx1"/>
                </a:solidFill>
              </a:rPr>
              <a:t>Energy (</a:t>
            </a:r>
            <a:r>
              <a:rPr lang="en-CA" sz="1050" dirty="0" err="1" smtClean="0">
                <a:solidFill>
                  <a:schemeClr val="tx1"/>
                </a:solidFill>
              </a:rPr>
              <a:t>keV</a:t>
            </a:r>
            <a:r>
              <a:rPr lang="en-CA" sz="1050" dirty="0" smtClean="0">
                <a:solidFill>
                  <a:schemeClr val="tx1"/>
                </a:solidFill>
              </a:rPr>
              <a:t>)</a:t>
            </a:r>
            <a:endParaRPr lang="en-CA" sz="1050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935" y="494349"/>
            <a:ext cx="2982912" cy="2311584"/>
          </a:xfrm>
          <a:prstGeom prst="rect">
            <a:avLst/>
          </a:prstGeom>
        </p:spPr>
      </p:pic>
      <p:pic>
        <p:nvPicPr>
          <p:cNvPr id="120" name="S1381_Protons_E_d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418670" y="2529372"/>
            <a:ext cx="1862667" cy="120396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382384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SC_1688_DxO_PS.jpg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6002694" y="2192047"/>
            <a:ext cx="3036003" cy="1996286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8729" y="549052"/>
            <a:ext cx="5671117" cy="44412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>
                <a:solidFill>
                  <a:srgbClr val="003D80"/>
                </a:solidFill>
                <a:latin typeface="Myriad Pro"/>
              </a:rPr>
              <a:t>The </a:t>
            </a:r>
            <a:r>
              <a:rPr lang="en-US" sz="2200" b="1" dirty="0" smtClean="0">
                <a:solidFill>
                  <a:srgbClr val="003D80"/>
                </a:solidFill>
                <a:latin typeface="Myriad Pro"/>
              </a:rPr>
              <a:t>A</a:t>
            </a:r>
            <a:r>
              <a:rPr lang="en-US" sz="2200" dirty="0" smtClean="0">
                <a:solidFill>
                  <a:srgbClr val="003D80"/>
                </a:solidFill>
                <a:latin typeface="Myriad Pro"/>
              </a:rPr>
              <a:t>dvanced </a:t>
            </a:r>
            <a:r>
              <a:rPr lang="en-US" sz="2200" b="1" dirty="0" smtClean="0">
                <a:solidFill>
                  <a:srgbClr val="003D80"/>
                </a:solidFill>
                <a:latin typeface="Myriad Pro"/>
              </a:rPr>
              <a:t>R</a:t>
            </a:r>
            <a:r>
              <a:rPr lang="en-US" sz="2200" dirty="0" smtClean="0">
                <a:solidFill>
                  <a:srgbClr val="003D80"/>
                </a:solidFill>
                <a:latin typeface="Myriad Pro"/>
              </a:rPr>
              <a:t>are </a:t>
            </a:r>
            <a:r>
              <a:rPr lang="en-US" sz="2200" b="1" dirty="0" smtClean="0">
                <a:solidFill>
                  <a:srgbClr val="003D80"/>
                </a:solidFill>
                <a:latin typeface="Myriad Pro"/>
              </a:rPr>
              <a:t>I</a:t>
            </a:r>
            <a:r>
              <a:rPr lang="en-US" sz="2200" dirty="0" smtClean="0">
                <a:solidFill>
                  <a:srgbClr val="003D80"/>
                </a:solidFill>
                <a:latin typeface="Myriad Pro"/>
              </a:rPr>
              <a:t>sotop</a:t>
            </a:r>
            <a:r>
              <a:rPr lang="en-US" sz="2200" b="1" dirty="0" smtClean="0">
                <a:solidFill>
                  <a:srgbClr val="003D80"/>
                </a:solidFill>
                <a:latin typeface="Myriad Pro"/>
              </a:rPr>
              <a:t>E</a:t>
            </a:r>
            <a:r>
              <a:rPr lang="en-US" sz="2200" dirty="0" smtClean="0">
                <a:solidFill>
                  <a:srgbClr val="003D80"/>
                </a:solidFill>
                <a:latin typeface="Myriad Pro"/>
              </a:rPr>
              <a:t> </a:t>
            </a:r>
            <a:r>
              <a:rPr lang="en-US" sz="2200" b="1" dirty="0" smtClean="0">
                <a:solidFill>
                  <a:srgbClr val="003D80"/>
                </a:solidFill>
                <a:latin typeface="Myriad Pro"/>
              </a:rPr>
              <a:t>L</a:t>
            </a:r>
            <a:r>
              <a:rPr lang="en-US" sz="2200" dirty="0" smtClean="0">
                <a:solidFill>
                  <a:srgbClr val="003D80"/>
                </a:solidFill>
                <a:latin typeface="Myriad Pro"/>
              </a:rPr>
              <a:t>aboratory will </a:t>
            </a:r>
            <a:r>
              <a:rPr lang="en-US" sz="2000" dirty="0" smtClean="0">
                <a:solidFill>
                  <a:srgbClr val="003D80"/>
                </a:solidFill>
                <a:latin typeface="Myriad Pro"/>
              </a:rPr>
              <a:t>triple TRIUMF’s isotope beam capacity</a:t>
            </a:r>
          </a:p>
          <a:p>
            <a:pPr marL="0" indent="0">
              <a:buNone/>
            </a:pPr>
            <a:endParaRPr lang="en-US" sz="600" dirty="0" smtClean="0">
              <a:solidFill>
                <a:srgbClr val="003D80"/>
              </a:solidFill>
              <a:latin typeface="Myriad Pro"/>
            </a:endParaRP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/>
              </a:rPr>
              <a:t>Uses state-of-the-art, made-in-Canada super-conducting electron linear accelerator  technology; targets are designed to allow medical isotopes to be extracted alongside the experimental program</a:t>
            </a:r>
          </a:p>
          <a:p>
            <a:pPr marL="571500" lvl="1" indent="-171450">
              <a:buFont typeface="Arial" panose="020B0604020202020204" pitchFamily="34" charset="0"/>
              <a:buChar char="•"/>
            </a:pPr>
            <a:endParaRPr lang="en-US" sz="600" dirty="0" smtClean="0">
              <a:latin typeface="Myriad Pro"/>
            </a:endParaRP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/>
              </a:rPr>
              <a:t>Represents ~$100 million investment by federal and provincial governments; supported by 19 university partners from across Canada</a:t>
            </a:r>
          </a:p>
          <a:p>
            <a:pPr marL="571500" lvl="1" indent="-171450">
              <a:buFont typeface="Arial" panose="020B0604020202020204" pitchFamily="34" charset="0"/>
              <a:buChar char="•"/>
            </a:pPr>
            <a:endParaRPr lang="en-US" sz="600" dirty="0" smtClean="0">
              <a:latin typeface="Myriad Pro"/>
            </a:endParaRP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/>
              </a:rPr>
              <a:t>Project to occur in two phases:  </a:t>
            </a:r>
          </a:p>
          <a:p>
            <a:pPr lvl="2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Myriad Pro"/>
              </a:rPr>
              <a:t>ARIEL-I completed in Fall 2014;</a:t>
            </a:r>
          </a:p>
          <a:p>
            <a:pPr lvl="2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Myriad Pro"/>
              </a:rPr>
              <a:t>ARIEL-II funded by Canada Foundation of Innovation, funding now secured.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/>
              </a:rPr>
              <a:t>Will provide more and new isotopes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2349" y="18264"/>
            <a:ext cx="6527800" cy="454483"/>
          </a:xfrm>
        </p:spPr>
        <p:txBody>
          <a:bodyPr/>
          <a:lstStyle/>
          <a:p>
            <a:r>
              <a:rPr lang="en-US" dirty="0" smtClean="0"/>
              <a:t>ARIEL: The </a:t>
            </a:r>
            <a:r>
              <a:rPr lang="en-US" dirty="0"/>
              <a:t>f</a:t>
            </a:r>
            <a:r>
              <a:rPr lang="en-US" dirty="0" smtClean="0"/>
              <a:t>uture of isotopes at TRIUMF</a:t>
            </a:r>
            <a:endParaRPr lang="en-US" dirty="0"/>
          </a:p>
        </p:txBody>
      </p:sp>
      <p:pic>
        <p:nvPicPr>
          <p:cNvPr id="7" name="Picture 6" descr="03_DSC_4589_DxO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2693" y="472746"/>
            <a:ext cx="3034375" cy="2034449"/>
          </a:xfrm>
          <a:prstGeom prst="rect">
            <a:avLst/>
          </a:prstGeom>
        </p:spPr>
      </p:pic>
      <p:sp>
        <p:nvSpPr>
          <p:cNvPr id="3" name="AutoShape 2" descr="Image result for ariel triumf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AutoShape 4" descr="Image result for ariel triumf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8118" y="4251050"/>
            <a:ext cx="3028950" cy="6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6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ARIEL Completion to Science</a:t>
            </a:r>
            <a:endParaRPr lang="en-C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960478"/>
              </p:ext>
            </p:extLst>
          </p:nvPr>
        </p:nvGraphicFramePr>
        <p:xfrm>
          <a:off x="566184" y="638751"/>
          <a:ext cx="326897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/>
                        <a:t>ISAC-CANREB-ISAC beams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/>
                        <a:t>ARIEL beam (Li-8)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/>
                        <a:t>ARIEL photo-fission beams to ISAC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/>
                        <a:t>ARIEL spallation</a:t>
                      </a:r>
                      <a:r>
                        <a:rPr lang="en-CA" sz="1400" baseline="0" dirty="0" smtClean="0"/>
                        <a:t> </a:t>
                      </a:r>
                      <a:r>
                        <a:rPr lang="en-CA" sz="1400" dirty="0" smtClean="0"/>
                        <a:t>beams to ISAC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4664899" y="768126"/>
            <a:ext cx="3277622" cy="11099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500" b="1" dirty="0">
                <a:solidFill>
                  <a:schemeClr val="tx1"/>
                </a:solidFill>
              </a:rPr>
              <a:t>ARIEL </a:t>
            </a:r>
            <a:r>
              <a:rPr lang="en-CA" sz="1500" b="1" dirty="0" smtClean="0">
                <a:solidFill>
                  <a:schemeClr val="tx1"/>
                </a:solidFill>
              </a:rPr>
              <a:t>will provide excellent and new science opportunities.</a:t>
            </a:r>
            <a:endParaRPr lang="en-CA" sz="15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877" y="2971467"/>
            <a:ext cx="1857725" cy="2028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377" y="2195087"/>
            <a:ext cx="2672999" cy="5957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84" y="2971467"/>
            <a:ext cx="57150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0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41452"/>
            <a:ext cx="5953281" cy="150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x-none" dirty="0" smtClean="0">
                <a:latin typeface="Myriad Pro SemiExt" charset="0"/>
                <a:ea typeface="ＭＳ Ｐゴシック" charset="-128"/>
              </a:rPr>
              <a:t>ATLAS</a:t>
            </a:r>
            <a:endParaRPr lang="en-CA" altLang="x-none" dirty="0">
              <a:latin typeface="Myriad Pro SemiExt" charset="0"/>
              <a:ea typeface="ＭＳ Ｐゴシック" charset="-128"/>
            </a:endParaRPr>
          </a:p>
        </p:txBody>
      </p:sp>
      <p:sp>
        <p:nvSpPr>
          <p:cNvPr id="20482" name="Text Placeholder 2"/>
          <p:cNvSpPr txBox="1">
            <a:spLocks/>
          </p:cNvSpPr>
          <p:nvPr/>
        </p:nvSpPr>
        <p:spPr bwMode="auto">
          <a:xfrm>
            <a:off x="111190" y="1399007"/>
            <a:ext cx="40401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CA" altLang="x-none" sz="1600" dirty="0">
              <a:solidFill>
                <a:srgbClr val="4F81BD"/>
              </a:solidFill>
              <a:latin typeface="Myriad Pro" charset="0"/>
            </a:endParaRPr>
          </a:p>
        </p:txBody>
      </p:sp>
      <p:sp>
        <p:nvSpPr>
          <p:cNvPr id="20483" name="Text Placeholder 4"/>
          <p:cNvSpPr txBox="1">
            <a:spLocks/>
          </p:cNvSpPr>
          <p:nvPr/>
        </p:nvSpPr>
        <p:spPr bwMode="auto">
          <a:xfrm>
            <a:off x="6069857" y="2900365"/>
            <a:ext cx="35655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CA" altLang="x-none" sz="2000" b="1" dirty="0">
                <a:latin typeface="Myriad Pro" charset="0"/>
              </a:rPr>
              <a:t>T</a:t>
            </a:r>
            <a:r>
              <a:rPr lang="en-CA" altLang="x-none" sz="2000" b="1" dirty="0" smtClean="0">
                <a:latin typeface="Myriad Pro" charset="0"/>
              </a:rPr>
              <a:t>ier-1 computing center</a:t>
            </a:r>
            <a:endParaRPr lang="en-CA" altLang="x-none" sz="2000" b="1" dirty="0" smtClean="0">
              <a:latin typeface="Myriad Pro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CA" altLang="x-none" sz="2000" b="1" dirty="0">
              <a:latin typeface="Myriad Pro" charset="0"/>
            </a:endParaRPr>
          </a:p>
        </p:txBody>
      </p:sp>
      <p:sp>
        <p:nvSpPr>
          <p:cNvPr id="20485" name="Rectangle 12"/>
          <p:cNvSpPr>
            <a:spLocks noChangeArrowheads="1"/>
          </p:cNvSpPr>
          <p:nvPr/>
        </p:nvSpPr>
        <p:spPr bwMode="auto">
          <a:xfrm>
            <a:off x="100557" y="508000"/>
            <a:ext cx="352051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CA" altLang="x-none" sz="2000" b="1" dirty="0">
                <a:latin typeface="Myriad Pro" charset="0"/>
              </a:rPr>
              <a:t>LHC </a:t>
            </a:r>
            <a:r>
              <a:rPr lang="en-CA" altLang="x-none" sz="2000" b="1" dirty="0" smtClean="0">
                <a:latin typeface="Myriad Pro" charset="0"/>
              </a:rPr>
              <a:t>&amp; ATLAS</a:t>
            </a:r>
            <a:endParaRPr lang="en-CA" altLang="x-none" sz="2000" b="1" dirty="0" smtClean="0">
              <a:latin typeface="Myriad Pro" charset="0"/>
            </a:endParaRPr>
          </a:p>
          <a:p>
            <a:pPr marL="685800" lvl="2" eaLnBrk="1" hangingPunct="1">
              <a:buFont typeface="Arial" charset="0"/>
              <a:buChar char="•"/>
            </a:pPr>
            <a:r>
              <a:rPr lang="en-CA" altLang="x-none" sz="1600" dirty="0" smtClean="0">
                <a:solidFill>
                  <a:srgbClr val="4F81BD"/>
                </a:solidFill>
                <a:latin typeface="Myriad Pro" charset="0"/>
              </a:rPr>
              <a:t>Searches for New Physics</a:t>
            </a:r>
            <a:endParaRPr lang="en-CA" altLang="x-none" sz="2000" b="1" dirty="0">
              <a:latin typeface="Myriad Pro" charset="0"/>
            </a:endParaRPr>
          </a:p>
          <a:p>
            <a:pPr marL="685800" lvl="2" eaLnBrk="1" hangingPunct="1">
              <a:buFont typeface="Arial" charset="0"/>
              <a:buChar char="•"/>
            </a:pPr>
            <a:r>
              <a:rPr lang="en-CA" altLang="x-none" sz="1600" dirty="0" smtClean="0">
                <a:solidFill>
                  <a:srgbClr val="4F81BD"/>
                </a:solidFill>
                <a:latin typeface="Myriad Pro" charset="0"/>
              </a:rPr>
              <a:t>Higgs boson </a:t>
            </a:r>
            <a:r>
              <a:rPr lang="en-CA" altLang="x-none" sz="1600" dirty="0" smtClean="0">
                <a:solidFill>
                  <a:srgbClr val="4F81BD"/>
                </a:solidFill>
                <a:latin typeface="Myriad Pro" charset="0"/>
              </a:rPr>
              <a:t>characterization</a:t>
            </a:r>
          </a:p>
          <a:p>
            <a:pPr marL="685800" lvl="2" eaLnBrk="1" hangingPunct="1">
              <a:buFont typeface="Arial" charset="0"/>
              <a:buChar char="•"/>
            </a:pPr>
            <a:r>
              <a:rPr lang="en-US" altLang="x-none" sz="1600" dirty="0" smtClean="0">
                <a:solidFill>
                  <a:srgbClr val="4F81BD"/>
                </a:solidFill>
                <a:latin typeface="Myriad Pro" charset="0"/>
              </a:rPr>
              <a:t>Upgrades to high luminosity</a:t>
            </a:r>
          </a:p>
          <a:p>
            <a:pPr marL="685800" lvl="2" eaLnBrk="1" hangingPunct="1">
              <a:buFont typeface="Arial" charset="0"/>
              <a:buChar char="•"/>
            </a:pPr>
            <a:r>
              <a:rPr lang="en-US" altLang="x-none" sz="1600" dirty="0" smtClean="0">
                <a:solidFill>
                  <a:srgbClr val="4F81BD"/>
                </a:solidFill>
                <a:latin typeface="Myriad Pro" charset="0"/>
              </a:rPr>
              <a:t>Computing support (Tier 1)</a:t>
            </a:r>
            <a:endParaRPr lang="en-CA" altLang="x-none" sz="1600" dirty="0" smtClean="0">
              <a:solidFill>
                <a:srgbClr val="4F81BD"/>
              </a:solidFill>
              <a:latin typeface="Myriad Pro" charset="0"/>
            </a:endParaRPr>
          </a:p>
        </p:txBody>
      </p:sp>
      <p:pic>
        <p:nvPicPr>
          <p:cNvPr id="20487" name="Picture 4" descr="PastedGraphic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7801" y="963486"/>
            <a:ext cx="2165438" cy="127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6842" y="2320567"/>
            <a:ext cx="1776439" cy="126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641" y="3441849"/>
            <a:ext cx="3109913" cy="1701651"/>
          </a:xfrm>
          <a:prstGeom prst="rect">
            <a:avLst/>
          </a:prstGeom>
        </p:spPr>
      </p:pic>
      <p:grpSp>
        <p:nvGrpSpPr>
          <p:cNvPr id="14" name="Group 2"/>
          <p:cNvGrpSpPr>
            <a:grpSpLocks/>
          </p:cNvGrpSpPr>
          <p:nvPr/>
        </p:nvGrpSpPr>
        <p:grpSpPr bwMode="auto">
          <a:xfrm>
            <a:off x="6386131" y="963486"/>
            <a:ext cx="2517792" cy="1788448"/>
            <a:chOff x="7480300" y="5532722"/>
            <a:chExt cx="2000596" cy="1366914"/>
          </a:xfrm>
        </p:grpSpPr>
        <p:pic>
          <p:nvPicPr>
            <p:cNvPr id="15" name="Picture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300" y="5532722"/>
              <a:ext cx="1454149" cy="1366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092855" y="6579057"/>
              <a:ext cx="1388041" cy="31315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schemeClr val="lt1"/>
                  </a:solidFill>
                  <a:latin typeface="+mn-lt"/>
                  <a:ea typeface="+mn-ea"/>
                </a:rPr>
                <a:t>New Small Wheel</a:t>
              </a:r>
            </a:p>
            <a:p>
              <a:pPr algn="ctr">
                <a:defRPr/>
              </a:pPr>
              <a:r>
                <a:rPr lang="en-US" sz="1200" b="1" dirty="0">
                  <a:solidFill>
                    <a:schemeClr val="lt1"/>
                  </a:solidFill>
                  <a:latin typeface="+mn-lt"/>
                  <a:ea typeface="+mn-ea"/>
                </a:rPr>
                <a:t>~10 m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956" y="558802"/>
            <a:ext cx="704967" cy="9096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63" y="2043115"/>
            <a:ext cx="265747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5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T2K </a:t>
            </a:r>
            <a:r>
              <a:rPr lang="en-US" dirty="0" smtClean="0"/>
              <a:t>in Japan</a:t>
            </a:r>
            <a:endParaRPr dirty="0"/>
          </a:p>
        </p:txBody>
      </p:sp>
      <p:sp>
        <p:nvSpPr>
          <p:cNvPr id="368" name="Shape 368"/>
          <p:cNvSpPr>
            <a:spLocks noGrp="1"/>
          </p:cNvSpPr>
          <p:nvPr>
            <p:ph type="body" idx="1"/>
          </p:nvPr>
        </p:nvSpPr>
        <p:spPr>
          <a:xfrm rot="16200000">
            <a:off x="194783" y="676178"/>
            <a:ext cx="5066335" cy="4653782"/>
          </a:xfrm>
          <a:prstGeom prst="rect">
            <a:avLst/>
          </a:prstGeom>
        </p:spPr>
        <p:txBody>
          <a:bodyPr/>
          <a:lstStyle/>
          <a:p>
            <a:pPr marL="110490" indent="-110490" defTabSz="265175">
              <a:spcBef>
                <a:spcPts val="300"/>
              </a:spcBef>
              <a:defRPr sz="1450"/>
            </a:pPr>
            <a:r>
              <a:rPr lang="en-US" dirty="0" smtClean="0"/>
              <a:t>Understanding neutrino oscillation and symmetries in the universe.</a:t>
            </a:r>
          </a:p>
          <a:p>
            <a:pPr marL="0" indent="0" defTabSz="265175">
              <a:spcBef>
                <a:spcPts val="300"/>
              </a:spcBef>
              <a:buNone/>
              <a:defRPr sz="1450"/>
            </a:pPr>
            <a:r>
              <a:rPr lang="en-US" dirty="0" smtClean="0"/>
              <a:t> </a:t>
            </a:r>
            <a:endParaRPr dirty="0"/>
          </a:p>
          <a:p>
            <a:pPr marL="110490" indent="-110490" defTabSz="265175">
              <a:spcBef>
                <a:spcPts val="300"/>
              </a:spcBef>
              <a:defRPr sz="1450"/>
            </a:pPr>
            <a:r>
              <a:rPr lang="en-US" dirty="0" smtClean="0"/>
              <a:t>Recent p</a:t>
            </a:r>
            <a:r>
              <a:rPr dirty="0" smtClean="0"/>
              <a:t>rogress th</a:t>
            </a:r>
            <a:r>
              <a:rPr lang="en-US" dirty="0" smtClean="0"/>
              <a:t>is</a:t>
            </a:r>
            <a:r>
              <a:rPr dirty="0" smtClean="0"/>
              <a:t> </a:t>
            </a:r>
            <a:r>
              <a:rPr dirty="0" smtClean="0"/>
              <a:t>summer</a:t>
            </a:r>
            <a:r>
              <a:rPr lang="en-CA" dirty="0" smtClean="0"/>
              <a:t>:</a:t>
            </a:r>
            <a:endParaRPr dirty="0"/>
          </a:p>
          <a:p>
            <a:pPr marL="265175" lvl="1" indent="-125221" defTabSz="265175">
              <a:spcBef>
                <a:spcPts val="300"/>
              </a:spcBef>
              <a:defRPr sz="1333"/>
            </a:pPr>
            <a:r>
              <a:rPr dirty="0"/>
              <a:t>Intensity </a:t>
            </a:r>
            <a:r>
              <a:rPr dirty="0" smtClean="0"/>
              <a:t>up</a:t>
            </a:r>
            <a:r>
              <a:rPr lang="en-US" dirty="0" smtClean="0"/>
              <a:t>grade</a:t>
            </a:r>
            <a:r>
              <a:rPr dirty="0" smtClean="0"/>
              <a:t> </a:t>
            </a:r>
            <a:r>
              <a:rPr dirty="0"/>
              <a:t>from 400kW to 470kW</a:t>
            </a:r>
          </a:p>
          <a:p>
            <a:pPr marL="265175" lvl="1" indent="-125221" defTabSz="265175">
              <a:spcBef>
                <a:spcPts val="300"/>
              </a:spcBef>
              <a:defRPr sz="1333"/>
            </a:pPr>
            <a:r>
              <a:rPr dirty="0" smtClean="0"/>
              <a:t>A</a:t>
            </a:r>
            <a:r>
              <a:rPr lang="en-US" dirty="0" smtClean="0"/>
              <a:t>llows</a:t>
            </a:r>
            <a:r>
              <a:rPr dirty="0" smtClean="0"/>
              <a:t> </a:t>
            </a:r>
            <a:r>
              <a:rPr dirty="0"/>
              <a:t>to double the neutrino mode </a:t>
            </a:r>
            <a:r>
              <a:rPr dirty="0" smtClean="0"/>
              <a:t>statistics</a:t>
            </a:r>
            <a:endParaRPr dirty="0"/>
          </a:p>
          <a:p>
            <a:pPr marL="110490" indent="-110490" defTabSz="265175">
              <a:spcBef>
                <a:spcPts val="300"/>
              </a:spcBef>
              <a:defRPr sz="1450"/>
            </a:pPr>
            <a:endParaRPr lang="en-US" dirty="0" smtClean="0"/>
          </a:p>
          <a:p>
            <a:pPr marL="110490" indent="-110490" defTabSz="265175">
              <a:spcBef>
                <a:spcPts val="300"/>
              </a:spcBef>
              <a:defRPr sz="1450"/>
            </a:pPr>
            <a:r>
              <a:rPr dirty="0" err="1" smtClean="0"/>
              <a:t>HyperK</a:t>
            </a:r>
            <a:r>
              <a:rPr dirty="0" smtClean="0"/>
              <a:t>/</a:t>
            </a:r>
            <a:r>
              <a:rPr dirty="0" err="1" smtClean="0"/>
              <a:t>NuPRISM</a:t>
            </a:r>
            <a:endParaRPr dirty="0"/>
          </a:p>
          <a:p>
            <a:pPr marL="265175" lvl="1" indent="-125221" defTabSz="265175">
              <a:spcBef>
                <a:spcPts val="300"/>
              </a:spcBef>
              <a:defRPr sz="1333"/>
            </a:pPr>
            <a:r>
              <a:rPr lang="en-US" dirty="0" smtClean="0"/>
              <a:t>Future upgrades to investigate CP violation</a:t>
            </a:r>
          </a:p>
          <a:p>
            <a:pPr marL="265175" lvl="1" indent="-125221" defTabSz="265175">
              <a:spcBef>
                <a:spcPts val="300"/>
              </a:spcBef>
              <a:defRPr sz="1333"/>
            </a:pPr>
            <a:r>
              <a:rPr dirty="0" err="1" smtClean="0"/>
              <a:t>HyperK</a:t>
            </a:r>
            <a:r>
              <a:rPr dirty="0" smtClean="0"/>
              <a:t> </a:t>
            </a:r>
            <a:r>
              <a:rPr dirty="0"/>
              <a:t>selected as a high priority large project by the Science Council of Japan</a:t>
            </a:r>
          </a:p>
          <a:p>
            <a:pPr marL="449325" lvl="2" indent="-125221" defTabSz="265175">
              <a:spcBef>
                <a:spcPts val="300"/>
              </a:spcBef>
              <a:defRPr sz="1217"/>
            </a:pPr>
            <a:r>
              <a:rPr dirty="0"/>
              <a:t>Budget request </a:t>
            </a:r>
            <a:r>
              <a:rPr dirty="0" smtClean="0"/>
              <a:t>lead </a:t>
            </a:r>
            <a:r>
              <a:rPr dirty="0"/>
              <a:t>by the president of University of Tokyo </a:t>
            </a:r>
          </a:p>
          <a:p>
            <a:pPr marL="265175" lvl="1" indent="-125221" defTabSz="265175">
              <a:spcBef>
                <a:spcPts val="300"/>
              </a:spcBef>
              <a:defRPr sz="1333"/>
            </a:pPr>
            <a:endParaRPr lang="en-CA" dirty="0" smtClean="0"/>
          </a:p>
          <a:p>
            <a:pPr marL="139954" lvl="1" indent="0" defTabSz="265175">
              <a:spcBef>
                <a:spcPts val="300"/>
              </a:spcBef>
              <a:buNone/>
              <a:defRPr sz="1333"/>
            </a:pPr>
            <a:endParaRPr dirty="0">
              <a:solidFill>
                <a:srgbClr val="FF0000"/>
              </a:solidFill>
            </a:endParaRPr>
          </a:p>
        </p:txBody>
      </p:sp>
      <p:pic>
        <p:nvPicPr>
          <p:cNvPr id="370" name="fc_90_interv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1006" y="507210"/>
            <a:ext cx="3798722" cy="2587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223" y="4271686"/>
            <a:ext cx="1429127" cy="6220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2" y="4034920"/>
            <a:ext cx="2191248" cy="1095624"/>
          </a:xfrm>
          <a:prstGeom prst="rect">
            <a:avLst/>
          </a:prstGeom>
        </p:spPr>
      </p:pic>
      <p:pic>
        <p:nvPicPr>
          <p:cNvPr id="9" name="Picture 3"/>
          <p:cNvPicPr/>
          <p:nvPr/>
        </p:nvPicPr>
        <p:blipFill>
          <a:blip r:embed="rId5"/>
          <a:stretch/>
        </p:blipFill>
        <p:spPr>
          <a:xfrm>
            <a:off x="3960728" y="4271686"/>
            <a:ext cx="1641560" cy="622091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652" y="3096935"/>
            <a:ext cx="2436387" cy="204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07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493713"/>
            <a:ext cx="659765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2" descr="LaserOffR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063" y="2447925"/>
            <a:ext cx="316230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LaserOnR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063" y="3749675"/>
            <a:ext cx="3162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7354888" cy="4699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Myriad Pro SemiExt" charset="0"/>
              </a:rPr>
              <a:t> ALPHA </a:t>
            </a:r>
            <a:r>
              <a:rPr lang="en-US" altLang="en-US" dirty="0" smtClean="0">
                <a:latin typeface="Myriad Pro SemiExt" charset="0"/>
              </a:rPr>
              <a:t>anti-matter experiment at CERN</a:t>
            </a:r>
            <a:endParaRPr lang="en-US" altLang="en-US" dirty="0" smtClean="0">
              <a:latin typeface="Myriad Pro SemiExt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388" y="692150"/>
            <a:ext cx="2387600" cy="1292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4" name="TextBox 13"/>
          <p:cNvSpPr txBox="1"/>
          <p:nvPr/>
        </p:nvSpPr>
        <p:spPr>
          <a:xfrm>
            <a:off x="1695450" y="2776105"/>
            <a:ext cx="4851400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dirty="0">
                <a:solidFill>
                  <a:prstClr val="black"/>
                </a:solidFill>
                <a:ea typeface="MS PGothic" pitchFamily="34" charset="-128"/>
              </a:rPr>
              <a:t>Trap ~14 anti-H per cycle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dirty="0">
                <a:solidFill>
                  <a:prstClr val="black"/>
                </a:solidFill>
                <a:ea typeface="MS PGothic" pitchFamily="34" charset="-128"/>
              </a:rPr>
              <a:t>Inject laser for 600 sec:</a:t>
            </a:r>
          </a:p>
          <a:p>
            <a:pPr marL="800100" lvl="1" indent="-342900">
              <a:buFontTx/>
              <a:buAutoNum type="arabicPeriod"/>
              <a:defRPr/>
            </a:pPr>
            <a:r>
              <a:rPr lang="en-US" dirty="0">
                <a:solidFill>
                  <a:prstClr val="black"/>
                </a:solidFill>
                <a:ea typeface="MS PGothic" pitchFamily="34" charset="-128"/>
              </a:rPr>
              <a:t>on-resonance, or  </a:t>
            </a:r>
          </a:p>
          <a:p>
            <a:pPr marL="800100" lvl="1" indent="-342900">
              <a:buFontTx/>
              <a:buAutoNum type="arabicPeriod"/>
              <a:defRPr/>
            </a:pPr>
            <a:r>
              <a:rPr lang="en-US" dirty="0">
                <a:solidFill>
                  <a:prstClr val="black"/>
                </a:solidFill>
                <a:ea typeface="MS PGothic" pitchFamily="34" charset="-128"/>
              </a:rPr>
              <a:t>off-resonance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solidFill>
                  <a:prstClr val="black"/>
                </a:solidFill>
                <a:ea typeface="MS PGothic" pitchFamily="34" charset="-128"/>
              </a:rPr>
              <a:t>If on-resonance, anti-H is destroyed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solidFill>
                  <a:prstClr val="black"/>
                </a:solidFill>
                <a:ea typeface="MS PGothic" pitchFamily="34" charset="-128"/>
              </a:rPr>
              <a:t>Observe annihilations with Si </a:t>
            </a:r>
            <a:r>
              <a:rPr lang="en-US" dirty="0" smtClean="0">
                <a:solidFill>
                  <a:prstClr val="black"/>
                </a:solidFill>
                <a:ea typeface="MS PGothic" pitchFamily="34" charset="-128"/>
              </a:rPr>
              <a:t>detector</a:t>
            </a:r>
            <a:endParaRPr 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21511" name="TextBox 14"/>
          <p:cNvSpPr txBox="1">
            <a:spLocks noChangeArrowheads="1"/>
          </p:cNvSpPr>
          <p:nvPr/>
        </p:nvSpPr>
        <p:spPr bwMode="auto">
          <a:xfrm>
            <a:off x="7861300" y="2500313"/>
            <a:ext cx="13668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prstClr val="black"/>
                </a:solidFill>
              </a:rPr>
              <a:t>Off-resonance</a:t>
            </a:r>
          </a:p>
        </p:txBody>
      </p:sp>
      <p:sp>
        <p:nvSpPr>
          <p:cNvPr id="21512" name="TextBox 16"/>
          <p:cNvSpPr txBox="1">
            <a:spLocks noChangeArrowheads="1"/>
          </p:cNvSpPr>
          <p:nvPr/>
        </p:nvSpPr>
        <p:spPr bwMode="auto">
          <a:xfrm>
            <a:off x="6146800" y="4845050"/>
            <a:ext cx="293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</a:rPr>
              <a:t>Anti-H losses vs axial position </a:t>
            </a:r>
          </a:p>
        </p:txBody>
      </p:sp>
      <p:sp>
        <p:nvSpPr>
          <p:cNvPr id="27657" name="TextBox 17"/>
          <p:cNvSpPr txBox="1">
            <a:spLocks noChangeArrowheads="1"/>
          </p:cNvSpPr>
          <p:nvPr/>
        </p:nvSpPr>
        <p:spPr bwMode="auto">
          <a:xfrm>
            <a:off x="6237288" y="2235200"/>
            <a:ext cx="2954337" cy="2778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smtClean="0">
                <a:solidFill>
                  <a:prstClr val="black"/>
                </a:solidFill>
              </a:rPr>
              <a:t>Analysis by McKenna (PDF), Olin (Emeritus)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13488" y="2484438"/>
            <a:ext cx="1116012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  <a:ea typeface="MS PGothic" pitchFamily="34" charset="-128"/>
              </a:rPr>
              <a:t>Cut based</a:t>
            </a:r>
          </a:p>
          <a:p>
            <a:pPr>
              <a:defRPr/>
            </a:pPr>
            <a:endParaRPr lang="en-US" dirty="0">
              <a:solidFill>
                <a:srgbClr val="1F497D">
                  <a:lumMod val="60000"/>
                  <a:lumOff val="40000"/>
                </a:srgbClr>
              </a:solidFill>
              <a:ea typeface="MS PGothic" pitchFamily="34" charset="-128"/>
            </a:endParaRPr>
          </a:p>
        </p:txBody>
      </p:sp>
      <p:sp>
        <p:nvSpPr>
          <p:cNvPr id="21515" name="TextBox 19"/>
          <p:cNvSpPr txBox="1">
            <a:spLocks noChangeArrowheads="1"/>
          </p:cNvSpPr>
          <p:nvPr/>
        </p:nvSpPr>
        <p:spPr bwMode="auto">
          <a:xfrm>
            <a:off x="6315075" y="3846513"/>
            <a:ext cx="64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FF0000"/>
                </a:solidFill>
              </a:rPr>
              <a:t>MVA</a:t>
            </a:r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6638925" y="2779713"/>
            <a:ext cx="777875" cy="3444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>
            <a:off x="6840538" y="4195763"/>
            <a:ext cx="742950" cy="411162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8" name="TextBox 15"/>
          <p:cNvSpPr txBox="1">
            <a:spLocks noChangeArrowheads="1"/>
          </p:cNvSpPr>
          <p:nvPr/>
        </p:nvSpPr>
        <p:spPr bwMode="auto">
          <a:xfrm>
            <a:off x="7900988" y="3735388"/>
            <a:ext cx="1355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prstClr val="black"/>
                </a:solidFill>
              </a:rPr>
              <a:t>On-resonance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2933" y="4592566"/>
            <a:ext cx="503407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prstClr val="black"/>
                </a:solidFill>
                <a:ea typeface="MS PGothic" pitchFamily="34" charset="-128"/>
              </a:rPr>
              <a:t>Annihilation detection: </a:t>
            </a:r>
            <a:r>
              <a:rPr lang="en-US" sz="2000" dirty="0" smtClean="0">
                <a:solidFill>
                  <a:prstClr val="black"/>
                </a:solidFill>
                <a:ea typeface="MS PGothic" pitchFamily="34" charset="-128"/>
              </a:rPr>
              <a:t>key and unique feature</a:t>
            </a:r>
            <a:endParaRPr lang="en-US" sz="2000" dirty="0">
              <a:solidFill>
                <a:prstClr val="black"/>
              </a:solidFill>
              <a:ea typeface="MS PGothic" pitchFamily="34" charset="-128"/>
            </a:endParaRPr>
          </a:p>
        </p:txBody>
      </p:sp>
      <p:pic>
        <p:nvPicPr>
          <p:cNvPr id="17" name="Content Placeholder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20" y="2869579"/>
            <a:ext cx="892689" cy="55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5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Myriad Pro SemiExt" charset="0"/>
              </a:rPr>
              <a:t> Observation of 1s-2s transition in trapped anti-H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0633" y="483632"/>
            <a:ext cx="5384800" cy="254635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000" dirty="0" smtClean="0">
                <a:latin typeface="Myriad Pro" charset="0"/>
              </a:rPr>
              <a:t>	First laser spectroscopy on anti-H</a:t>
            </a:r>
          </a:p>
          <a:p>
            <a:pPr marL="457200" lvl="1" indent="0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altLang="en-US" sz="1600" dirty="0" smtClean="0">
                <a:latin typeface="Myriad Pro" charset="0"/>
              </a:rPr>
              <a:t>				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1263" y="482600"/>
            <a:ext cx="4038600" cy="4622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1</a:t>
            </a:r>
            <a:r>
              <a:rPr lang="en-US" altLang="en-US" sz="1400" baseline="30000" dirty="0" smtClean="0">
                <a:latin typeface="Myriad Pro" charset="0"/>
              </a:rPr>
              <a:t>st</a:t>
            </a:r>
            <a:r>
              <a:rPr lang="en-US" altLang="en-US" sz="1400" dirty="0" smtClean="0">
                <a:latin typeface="Myriad Pro" charset="0"/>
              </a:rPr>
              <a:t> demonstration: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Precision already 2x10</a:t>
            </a:r>
            <a:r>
              <a:rPr lang="en-US" altLang="en-US" sz="1400" baseline="30000" dirty="0" smtClean="0">
                <a:latin typeface="Myriad Pro" charset="0"/>
              </a:rPr>
              <a:t>-10</a:t>
            </a:r>
            <a:r>
              <a:rPr lang="en-US" altLang="en-US" sz="1400" dirty="0" smtClean="0">
                <a:latin typeface="Myriad Pro" charset="0"/>
              </a:rPr>
              <a:t>; 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altLang="en-US" sz="1400" dirty="0" smtClean="0">
                <a:latin typeface="Myriad Pro" charset="0"/>
              </a:rPr>
              <a:t>	</a:t>
            </a:r>
            <a:r>
              <a:rPr lang="en-US" altLang="en-US" sz="1400" dirty="0" err="1" smtClean="0">
                <a:latin typeface="Myriad Pro" charset="0"/>
              </a:rPr>
              <a:t>Δ</a:t>
            </a:r>
            <a:r>
              <a:rPr lang="en-US" altLang="en-US" sz="1400" i="1" dirty="0" err="1" smtClean="0">
                <a:latin typeface="Myriad Pro" charset="0"/>
              </a:rPr>
              <a:t>f</a:t>
            </a:r>
            <a:r>
              <a:rPr lang="en-US" altLang="en-US" sz="1400" dirty="0" smtClean="0">
                <a:latin typeface="Myriad Pro" charset="0"/>
              </a:rPr>
              <a:t> ~ 400 kHz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Sensitive to antiproton internal structure at 20% level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Major Canadian contributions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Cryostat with laser access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RTI-funded; TRIUMF/Calgary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Annihilation detection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TRIUMF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dirty="0" err="1" smtClean="0">
                <a:latin typeface="Myriad Pro" charset="0"/>
              </a:rPr>
              <a:t>Magnetometry</a:t>
            </a:r>
            <a:endParaRPr lang="en-US" altLang="en-US" sz="1400" dirty="0" smtClean="0">
              <a:latin typeface="Myriad Pro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SFU/UBC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Laser cooling development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UBC/TRIUMF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dirty="0" smtClean="0">
                <a:latin typeface="Myriad Pro" charset="0"/>
              </a:rPr>
              <a:t>Operation &amp; Run Coordination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None/>
            </a:pPr>
            <a:endParaRPr lang="en-US" altLang="en-US" sz="1600" dirty="0" smtClean="0">
              <a:latin typeface="Myriad Pro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92" y="1017556"/>
            <a:ext cx="3964112" cy="146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664309" y="4201769"/>
            <a:ext cx="2760580" cy="860040"/>
            <a:chOff x="90446" y="4235525"/>
            <a:chExt cx="2760580" cy="860040"/>
          </a:xfrm>
        </p:grpSpPr>
        <p:pic>
          <p:nvPicPr>
            <p:cNvPr id="3277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46" y="4594179"/>
              <a:ext cx="1976893" cy="501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46" y="4235525"/>
              <a:ext cx="945501" cy="467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4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9501" y="4312630"/>
              <a:ext cx="771525" cy="78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5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790" y="4235525"/>
              <a:ext cx="1028575" cy="39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80025" y="731028"/>
            <a:ext cx="2856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>
                <a:solidFill>
                  <a:srgbClr val="FF0000"/>
                </a:solidFill>
              </a:rPr>
              <a:t>M. </a:t>
            </a:r>
            <a:r>
              <a:rPr lang="en-CA" sz="1400" b="1" dirty="0">
                <a:solidFill>
                  <a:srgbClr val="FF0000"/>
                </a:solidFill>
              </a:rPr>
              <a:t>Ahmadi et al., Nature </a:t>
            </a:r>
            <a:r>
              <a:rPr lang="en-CA" sz="1400" b="1" dirty="0" smtClean="0">
                <a:solidFill>
                  <a:srgbClr val="FF0000"/>
                </a:solidFill>
              </a:rPr>
              <a:t>541 (2017</a:t>
            </a:r>
            <a:r>
              <a:rPr lang="en-CA" sz="1400" b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92" y="2605303"/>
            <a:ext cx="3704840" cy="232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94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0" y="1562100"/>
            <a:ext cx="3943350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Merci</a:t>
            </a:r>
            <a:r>
              <a:rPr lang="en-CA" sz="4000" dirty="0" smtClean="0">
                <a:solidFill>
                  <a:srgbClr val="FFFFFF"/>
                </a:solidFill>
                <a:latin typeface=" MYRIAD pro regular"/>
                <a:ea typeface="+mj-ea"/>
                <a:cs typeface="Avenir Heavy"/>
              </a:rPr>
              <a:t>!</a:t>
            </a:r>
          </a:p>
          <a:p>
            <a:pPr algn="ctr"/>
            <a:endParaRPr lang="en-CA" sz="4000" dirty="0">
              <a:solidFill>
                <a:srgbClr val="FFFFFF"/>
              </a:solidFill>
              <a:latin typeface=" MYRIAD pro regular"/>
              <a:ea typeface="+mj-ea"/>
              <a:cs typeface="Avenir Heavy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Follow us at </a:t>
            </a:r>
            <a:r>
              <a:rPr lang="en-CA" sz="1400" dirty="0" err="1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TRIUMFLab</a:t>
            </a:r>
            <a:r>
              <a:rPr lang="en-CA" sz="1400" dirty="0" smtClean="0">
                <a:solidFill>
                  <a:srgbClr val="FFFFFF"/>
                </a:solidFill>
                <a:latin typeface="Avenir Heavy"/>
                <a:ea typeface="+mj-ea"/>
                <a:cs typeface="Avenir Heavy"/>
              </a:rPr>
              <a:t> </a:t>
            </a:r>
          </a:p>
        </p:txBody>
      </p:sp>
      <p:pic>
        <p:nvPicPr>
          <p:cNvPr id="5" name="Picture 4" descr="FB-f-Logo__white_51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6" name="Picture 5" descr="Glyph_Logo_png WHIT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7" name="Picture 6" descr="Twitter_logo_whit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3908"/>
            <a:ext cx="8686800" cy="622698"/>
          </a:xfrm>
        </p:spPr>
        <p:txBody>
          <a:bodyPr/>
          <a:lstStyle/>
          <a:p>
            <a:r>
              <a:rPr lang="en-US" sz="1800" dirty="0" smtClean="0"/>
              <a:t>Isotopes for medical application: tumor treatment and imaging</a:t>
            </a:r>
            <a:endParaRPr lang="en-US" sz="1800" dirty="0"/>
          </a:p>
        </p:txBody>
      </p:sp>
      <p:pic>
        <p:nvPicPr>
          <p:cNvPr id="5" name="Picture 4" descr="Screen Shot 2016-10-12 at 10.02.16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3400"/>
            <a:ext cx="4986173" cy="2214418"/>
          </a:xfrm>
          <a:prstGeom prst="rect">
            <a:avLst/>
          </a:prstGeom>
        </p:spPr>
      </p:pic>
      <p:pic>
        <p:nvPicPr>
          <p:cNvPr id="11" name="Picture 10" descr="Screen Shot 2016-10-12 at 10.02.40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86364"/>
            <a:ext cx="4802260" cy="2016393"/>
          </a:xfrm>
          <a:prstGeom prst="rect">
            <a:avLst/>
          </a:prstGeom>
        </p:spPr>
      </p:pic>
      <p:pic>
        <p:nvPicPr>
          <p:cNvPr id="13" name="Picture 12" descr="Screen Shot 2016-10-12 at 10.03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8455" y="692729"/>
            <a:ext cx="3930670" cy="174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9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3908"/>
            <a:ext cx="8686800" cy="622698"/>
          </a:xfrm>
        </p:spPr>
        <p:txBody>
          <a:bodyPr/>
          <a:lstStyle/>
          <a:p>
            <a:r>
              <a:rPr lang="en-US" sz="1800" dirty="0" smtClean="0"/>
              <a:t>Isotopes for medical application: tumor treatment and imaging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5554081" y="4460255"/>
            <a:ext cx="334113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Alpha emitting isotopes: powerful way for direct tumor treatment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5" name="Picture 4" descr="Screen Shot 2016-10-12 at 10.02.16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3400"/>
            <a:ext cx="4986173" cy="2214418"/>
          </a:xfrm>
          <a:prstGeom prst="rect">
            <a:avLst/>
          </a:prstGeom>
        </p:spPr>
      </p:pic>
      <p:pic>
        <p:nvPicPr>
          <p:cNvPr id="11" name="Picture 10" descr="Screen Shot 2016-10-12 at 10.02.40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86364"/>
            <a:ext cx="4802260" cy="2016393"/>
          </a:xfrm>
          <a:prstGeom prst="rect">
            <a:avLst/>
          </a:prstGeom>
        </p:spPr>
      </p:pic>
      <p:pic>
        <p:nvPicPr>
          <p:cNvPr id="13" name="Picture 12" descr="Screen Shot 2016-10-12 at 10.03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8455" y="692729"/>
            <a:ext cx="3930670" cy="1749288"/>
          </a:xfrm>
          <a:prstGeom prst="rect">
            <a:avLst/>
          </a:prstGeom>
        </p:spPr>
      </p:pic>
      <p:pic>
        <p:nvPicPr>
          <p:cNvPr id="16" name="Picture 15" descr="Screen Shot 2016-10-12 at 10.06.05 P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0454" y="2545922"/>
            <a:ext cx="3522398" cy="20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3908"/>
            <a:ext cx="8686800" cy="622698"/>
          </a:xfrm>
        </p:spPr>
        <p:txBody>
          <a:bodyPr/>
          <a:lstStyle/>
          <a:p>
            <a:r>
              <a:rPr lang="en-US" sz="1800" dirty="0" smtClean="0"/>
              <a:t>Isotopes for medical application: tumor treatment and imaging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110954" y="519096"/>
            <a:ext cx="6351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Alpha emitting isotopes: powerful way for direct tumor treatment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2892" y="1117482"/>
            <a:ext cx="1296853" cy="872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666" y="2001277"/>
            <a:ext cx="2392734" cy="10111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24" y="1129026"/>
            <a:ext cx="1329925" cy="9491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98041" y="1003883"/>
            <a:ext cx="4355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Clustered DNA damage due to</a:t>
            </a:r>
          </a:p>
          <a:p>
            <a:r>
              <a:rPr lang="en-US" dirty="0" smtClean="0"/>
              <a:t>‘heavy particle’ stopping power, short range.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98041" y="1650214"/>
            <a:ext cx="54850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baseline="30000" dirty="0" smtClean="0">
                <a:solidFill>
                  <a:schemeClr val="accent1">
                    <a:lumMod val="75000"/>
                  </a:schemeClr>
                </a:solidFill>
              </a:rPr>
              <a:t>211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At particularly well suited for applications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Study surrogate functionality of </a:t>
            </a:r>
            <a:r>
              <a:rPr lang="en-US" sz="2000" b="1" baseline="30000" dirty="0">
                <a:solidFill>
                  <a:schemeClr val="accent1">
                    <a:lumMod val="75000"/>
                  </a:schemeClr>
                </a:solidFill>
              </a:rPr>
              <a:t>209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At for imaging  </a:t>
            </a:r>
          </a:p>
          <a:p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4273" y="2490728"/>
            <a:ext cx="1824158" cy="245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9909" y="3849662"/>
            <a:ext cx="2374422" cy="124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464" y="3194400"/>
            <a:ext cx="2323636" cy="17759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00665" y="3012463"/>
            <a:ext cx="210108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First image with ISAC isotopes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86664" y="2485008"/>
            <a:ext cx="35663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aseline="30000" dirty="0" smtClean="0"/>
              <a:t>211</a:t>
            </a:r>
            <a:r>
              <a:rPr lang="en-US" sz="2000" dirty="0" smtClean="0"/>
              <a:t>At is generated via</a:t>
            </a:r>
          </a:p>
          <a:p>
            <a:r>
              <a:rPr lang="en-US" sz="2000" baseline="30000" dirty="0" smtClean="0"/>
              <a:t>211</a:t>
            </a:r>
            <a:r>
              <a:rPr lang="en-US" sz="2000" dirty="0" smtClean="0"/>
              <a:t>Rn at ISAC and ARIEL via</a:t>
            </a:r>
          </a:p>
          <a:p>
            <a:r>
              <a:rPr lang="en-US" sz="2000" dirty="0"/>
              <a:t>p</a:t>
            </a:r>
            <a:r>
              <a:rPr lang="en-US" sz="2000" dirty="0" smtClean="0"/>
              <a:t>rotons and could be ‘exported’ </a:t>
            </a:r>
          </a:p>
          <a:p>
            <a:r>
              <a:rPr lang="en-US" sz="2000" dirty="0" smtClean="0"/>
              <a:t>across Canada.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348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17378</TotalTime>
  <Words>1416</Words>
  <Application>Microsoft Office PowerPoint</Application>
  <PresentationFormat>On-screen Show (16:9)</PresentationFormat>
  <Paragraphs>285</Paragraphs>
  <Slides>29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52" baseType="lpstr">
      <vt:lpstr>MS PGothic</vt:lpstr>
      <vt:lpstr>MS PGothic</vt:lpstr>
      <vt:lpstr> MYRIAD pro regular</vt:lpstr>
      <vt:lpstr>Aharoni</vt:lpstr>
      <vt:lpstr>Arial</vt:lpstr>
      <vt:lpstr>Arial Black</vt:lpstr>
      <vt:lpstr>Arial Italic</vt:lpstr>
      <vt:lpstr>Avenir Heavy</vt:lpstr>
      <vt:lpstr>Book Antiqua</vt:lpstr>
      <vt:lpstr>Calibri</vt:lpstr>
      <vt:lpstr>DejaVu Sans</vt:lpstr>
      <vt:lpstr>Helvetica</vt:lpstr>
      <vt:lpstr>Lucida Grande</vt:lpstr>
      <vt:lpstr>Myriad Pro</vt:lpstr>
      <vt:lpstr>Myriad Pro Light</vt:lpstr>
      <vt:lpstr>Myriad Pro SemiExt</vt:lpstr>
      <vt:lpstr>Myriad Web Pro</vt:lpstr>
      <vt:lpstr>Symbol</vt:lpstr>
      <vt:lpstr>Times New Roman</vt:lpstr>
      <vt:lpstr>Wingdings</vt:lpstr>
      <vt:lpstr>ヒラギノ角ゴ Pro W3</vt:lpstr>
      <vt:lpstr>Default Theme</vt:lpstr>
      <vt:lpstr>201603_TRIUMF PPT Template_rev</vt:lpstr>
      <vt:lpstr>PowerPoint Presentation</vt:lpstr>
      <vt:lpstr>A National Laboratory</vt:lpstr>
      <vt:lpstr>A National Resource</vt:lpstr>
      <vt:lpstr>TRIUMF’s Research Program</vt:lpstr>
      <vt:lpstr>The Heart of TRIUMF</vt:lpstr>
      <vt:lpstr>TRIUMF’s accelerator complex</vt:lpstr>
      <vt:lpstr>TRIUMF’s PS Div. Science Program</vt:lpstr>
      <vt:lpstr>Rear isotope science and applications.</vt:lpstr>
      <vt:lpstr> TRIUMF rare isotope program:  </vt:lpstr>
      <vt:lpstr>ISAC experimental areas (low energy)</vt:lpstr>
      <vt:lpstr>TRINAT: beta-neutrino correlation experiment</vt:lpstr>
      <vt:lpstr>PowerPoint Presentation</vt:lpstr>
      <vt:lpstr>GRIFFIN: 128,129,130Cd β-decay</vt:lpstr>
      <vt:lpstr>βNMR experiments: using polarized isotopes to probe materials</vt:lpstr>
      <vt:lpstr>ISAC experimental areas</vt:lpstr>
      <vt:lpstr>PowerPoint Presentation</vt:lpstr>
      <vt:lpstr>The 38gK(p,γ)39Ca reaction at DRAGON</vt:lpstr>
      <vt:lpstr>ISAC experimental areas</vt:lpstr>
      <vt:lpstr>Direct measurement of 21Na(α,p)24Mg at TUDA</vt:lpstr>
      <vt:lpstr>ARIEL: The future of isotopes at TRIUMF</vt:lpstr>
      <vt:lpstr>ARIEL Completion to Science</vt:lpstr>
      <vt:lpstr>ATLAS</vt:lpstr>
      <vt:lpstr>T2K in Japan</vt:lpstr>
      <vt:lpstr> ALPHA anti-matter experiment at CERN</vt:lpstr>
      <vt:lpstr> Observation of 1s-2s transition in trapped anti-H </vt:lpstr>
      <vt:lpstr>PowerPoint Presentation</vt:lpstr>
      <vt:lpstr>Isotopes for medical application: tumor treatment and imaging</vt:lpstr>
      <vt:lpstr>Isotopes for medical application: tumor treatment and imaging</vt:lpstr>
      <vt:lpstr>Isotopes for medical application: tumor treatment and imaging</vt:lpstr>
    </vt:vector>
  </TitlesOfParts>
  <Company>TRIUMF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Outreach Student</dc:creator>
  <cp:lastModifiedBy>Jens Dilling</cp:lastModifiedBy>
  <cp:revision>370</cp:revision>
  <cp:lastPrinted>2015-12-02T07:53:41Z</cp:lastPrinted>
  <dcterms:created xsi:type="dcterms:W3CDTF">2015-10-05T17:18:06Z</dcterms:created>
  <dcterms:modified xsi:type="dcterms:W3CDTF">2017-10-16T20:51:11Z</dcterms:modified>
</cp:coreProperties>
</file>