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3"/>
  </p:notesMasterIdLst>
  <p:sldIdLst>
    <p:sldId id="256" r:id="rId2"/>
    <p:sldId id="257" r:id="rId3"/>
    <p:sldId id="258" r:id="rId4"/>
    <p:sldId id="273" r:id="rId5"/>
    <p:sldId id="275" r:id="rId6"/>
    <p:sldId id="260" r:id="rId7"/>
    <p:sldId id="261" r:id="rId8"/>
    <p:sldId id="276" r:id="rId9"/>
    <p:sldId id="272" r:id="rId10"/>
    <p:sldId id="277" r:id="rId11"/>
    <p:sldId id="278" r:id="rId12"/>
    <p:sldId id="271" r:id="rId13"/>
    <p:sldId id="280" r:id="rId14"/>
    <p:sldId id="281" r:id="rId15"/>
    <p:sldId id="284" r:id="rId16"/>
    <p:sldId id="262" r:id="rId17"/>
    <p:sldId id="289" r:id="rId18"/>
    <p:sldId id="264" r:id="rId19"/>
    <p:sldId id="269" r:id="rId20"/>
    <p:sldId id="285" r:id="rId21"/>
    <p:sldId id="286" r:id="rId22"/>
    <p:sldId id="287" r:id="rId23"/>
    <p:sldId id="283" r:id="rId24"/>
    <p:sldId id="282" r:id="rId25"/>
    <p:sldId id="267" r:id="rId26"/>
    <p:sldId id="279" r:id="rId27"/>
    <p:sldId id="288" r:id="rId28"/>
    <p:sldId id="263" r:id="rId29"/>
    <p:sldId id="266" r:id="rId30"/>
    <p:sldId id="265" r:id="rId31"/>
    <p:sldId id="274" r:id="rId32"/>
  </p:sldIdLst>
  <p:sldSz cx="12192000" cy="6858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Cambria Math" panose="02040503050406030204" pitchFamily="18" charset="0"/>
      <p:regular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72206" autoAdjust="0"/>
  </p:normalViewPr>
  <p:slideViewPr>
    <p:cSldViewPr snapToGrid="0">
      <p:cViewPr varScale="1">
        <p:scale>
          <a:sx n="65" d="100"/>
          <a:sy n="65" d="100"/>
        </p:scale>
        <p:origin x="13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10D20-B68B-463D-B666-E270400F2609}" type="datetimeFigureOut">
              <a:rPr lang="en-GB" smtClean="0"/>
              <a:t>19.10.2017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933DA-C475-4403-A796-CF2CAADC64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488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Mention 56 kinds of biases in medical research</a:t>
            </a:r>
          </a:p>
          <a:p>
            <a:endParaRPr lang="en-GB" dirty="0" smtClean="0"/>
          </a:p>
          <a:p>
            <a:r>
              <a:rPr lang="en-GB" dirty="0" smtClean="0"/>
              <a:t>We fix only one,  and are</a:t>
            </a:r>
            <a:r>
              <a:rPr lang="en-GB" baseline="0" dirty="0" smtClean="0"/>
              <a:t> scared to not introduce another one.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933DA-C475-4403-A796-CF2CAADC64F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06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Shift neutron counts from one detector into the other</a:t>
            </a:r>
            <a:br>
              <a:rPr lang="en-GB" dirty="0" smtClean="0"/>
            </a:br>
            <a:r>
              <a:rPr lang="en-GB" dirty="0" smtClean="0"/>
              <a:t>-&gt; </a:t>
            </a:r>
            <a:r>
              <a:rPr lang="en-GB" dirty="0" err="1" smtClean="0"/>
              <a:t>SpinDown</a:t>
            </a:r>
            <a:r>
              <a:rPr lang="en-GB" dirty="0" smtClean="0"/>
              <a:t> becomes </a:t>
            </a:r>
            <a:r>
              <a:rPr lang="en-GB" dirty="0" err="1" smtClean="0"/>
              <a:t>SpinUp</a:t>
            </a:r>
            <a:r>
              <a:rPr lang="en-GB" dirty="0" smtClean="0"/>
              <a:t> (or vice versa)</a:t>
            </a:r>
          </a:p>
          <a:p>
            <a:r>
              <a:rPr lang="en-GB" dirty="0" smtClean="0"/>
              <a:t>Have to follow Ramsey curve</a:t>
            </a:r>
          </a:p>
          <a:p>
            <a:r>
              <a:rPr lang="en-GB" dirty="0" smtClean="0"/>
              <a:t>Have to know phase/frequency of spin flip</a:t>
            </a:r>
          </a:p>
          <a:p>
            <a:r>
              <a:rPr lang="en-GB" dirty="0" smtClean="0"/>
              <a:t>Have to know E-field</a:t>
            </a:r>
          </a:p>
          <a:p>
            <a:r>
              <a:rPr lang="en-GB" dirty="0" smtClean="0"/>
              <a:t>Have to know B0 direction, Detector </a:t>
            </a:r>
            <a:r>
              <a:rPr lang="en-GB" dirty="0" err="1" smtClean="0"/>
              <a:t>config</a:t>
            </a:r>
            <a:r>
              <a:rPr lang="en-GB" dirty="0" smtClean="0"/>
              <a:t>, </a:t>
            </a:r>
            <a:r>
              <a:rPr lang="en-GB" dirty="0" err="1" smtClean="0"/>
              <a:t>spinFlipper</a:t>
            </a:r>
            <a:r>
              <a:rPr lang="en-GB" dirty="0" smtClean="0"/>
              <a:t> 1 (per experiment)</a:t>
            </a:r>
          </a:p>
          <a:p>
            <a:r>
              <a:rPr lang="en-GB" dirty="0" smtClean="0"/>
              <a:t>problem with alpha and N average unknown before end of run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933DA-C475-4403-A796-CF2CAADC64F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94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Shift neutron counts from one detector into the other</a:t>
            </a:r>
            <a:br>
              <a:rPr lang="en-GB" dirty="0" smtClean="0"/>
            </a:br>
            <a:r>
              <a:rPr lang="en-GB" dirty="0" smtClean="0"/>
              <a:t>-&gt; </a:t>
            </a:r>
            <a:r>
              <a:rPr lang="en-GB" dirty="0" err="1" smtClean="0"/>
              <a:t>SpinDown</a:t>
            </a:r>
            <a:r>
              <a:rPr lang="en-GB" dirty="0" smtClean="0"/>
              <a:t> becomes </a:t>
            </a:r>
            <a:r>
              <a:rPr lang="en-GB" dirty="0" err="1" smtClean="0"/>
              <a:t>SpinUp</a:t>
            </a:r>
            <a:r>
              <a:rPr lang="en-GB" dirty="0" smtClean="0"/>
              <a:t> (or vice versa)</a:t>
            </a:r>
          </a:p>
          <a:p>
            <a:r>
              <a:rPr lang="en-GB" dirty="0" smtClean="0"/>
              <a:t>Have to follow Ramsey curve</a:t>
            </a:r>
          </a:p>
          <a:p>
            <a:r>
              <a:rPr lang="en-GB" dirty="0" smtClean="0"/>
              <a:t>Have to know phase/frequency of spin flip</a:t>
            </a:r>
          </a:p>
          <a:p>
            <a:r>
              <a:rPr lang="en-GB" dirty="0" smtClean="0"/>
              <a:t>Have to know E-field</a:t>
            </a:r>
          </a:p>
          <a:p>
            <a:r>
              <a:rPr lang="en-GB" dirty="0" smtClean="0"/>
              <a:t>Have to know B0 direction, Detector </a:t>
            </a:r>
            <a:r>
              <a:rPr lang="en-GB" dirty="0" err="1" smtClean="0"/>
              <a:t>config</a:t>
            </a:r>
            <a:r>
              <a:rPr lang="en-GB" dirty="0" smtClean="0"/>
              <a:t>, </a:t>
            </a:r>
            <a:r>
              <a:rPr lang="en-GB" dirty="0" err="1" smtClean="0"/>
              <a:t>spinFlipper</a:t>
            </a:r>
            <a:r>
              <a:rPr lang="en-GB" dirty="0" smtClean="0"/>
              <a:t> 1 (per experiment)</a:t>
            </a:r>
          </a:p>
          <a:p>
            <a:r>
              <a:rPr lang="en-GB" dirty="0" smtClean="0"/>
              <a:t>problem with alpha and N average unknown before end of run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933DA-C475-4403-A796-CF2CAADC64F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860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Shift neutron counts from one detector into the other</a:t>
            </a:r>
            <a:br>
              <a:rPr lang="en-GB" dirty="0" smtClean="0"/>
            </a:br>
            <a:r>
              <a:rPr lang="en-GB" dirty="0" smtClean="0"/>
              <a:t>-&gt; </a:t>
            </a:r>
            <a:r>
              <a:rPr lang="en-GB" dirty="0" err="1" smtClean="0"/>
              <a:t>SpinDown</a:t>
            </a:r>
            <a:r>
              <a:rPr lang="en-GB" dirty="0" smtClean="0"/>
              <a:t> becomes </a:t>
            </a:r>
            <a:r>
              <a:rPr lang="en-GB" dirty="0" err="1" smtClean="0"/>
              <a:t>SpinUp</a:t>
            </a:r>
            <a:r>
              <a:rPr lang="en-GB" dirty="0" smtClean="0"/>
              <a:t> (or vice versa)</a:t>
            </a:r>
          </a:p>
          <a:p>
            <a:r>
              <a:rPr lang="en-GB" dirty="0" smtClean="0"/>
              <a:t>Have to follow Ramsey curve</a:t>
            </a:r>
          </a:p>
          <a:p>
            <a:r>
              <a:rPr lang="en-GB" dirty="0" smtClean="0"/>
              <a:t>Have to know phase/frequency of spin flip</a:t>
            </a:r>
          </a:p>
          <a:p>
            <a:r>
              <a:rPr lang="en-GB" dirty="0" smtClean="0"/>
              <a:t>Have to know E-field</a:t>
            </a:r>
          </a:p>
          <a:p>
            <a:r>
              <a:rPr lang="en-GB" dirty="0" smtClean="0"/>
              <a:t>Have to know B0 direction, Detector </a:t>
            </a:r>
            <a:r>
              <a:rPr lang="en-GB" dirty="0" err="1" smtClean="0"/>
              <a:t>config</a:t>
            </a:r>
            <a:r>
              <a:rPr lang="en-GB" dirty="0" smtClean="0"/>
              <a:t>, </a:t>
            </a:r>
            <a:r>
              <a:rPr lang="en-GB" dirty="0" err="1" smtClean="0"/>
              <a:t>spinFlipper</a:t>
            </a:r>
            <a:r>
              <a:rPr lang="en-GB" dirty="0" smtClean="0"/>
              <a:t> 1 (per experiment)</a:t>
            </a:r>
          </a:p>
          <a:p>
            <a:r>
              <a:rPr lang="en-GB" dirty="0" smtClean="0"/>
              <a:t>problem with alpha and N average unknown before end of run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933DA-C475-4403-A796-CF2CAADC64F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083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mention Poisson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933DA-C475-4403-A796-CF2CAADC64F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278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933DA-C475-4403-A796-CF2CAADC64F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314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Mention 56 kinds of biases in medical research</a:t>
            </a:r>
          </a:p>
          <a:p>
            <a:endParaRPr lang="en-GB" dirty="0" smtClean="0"/>
          </a:p>
          <a:p>
            <a:r>
              <a:rPr lang="en-GB" dirty="0" smtClean="0"/>
              <a:t>We fix only one,  and are</a:t>
            </a:r>
            <a:r>
              <a:rPr lang="en-GB" baseline="0" dirty="0" smtClean="0"/>
              <a:t> scared to not introduce another one.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933DA-C475-4403-A796-CF2CAADC64FB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05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23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61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8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155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701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551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152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75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22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45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3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71607"/>
            <a:ext cx="10515600" cy="694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43B44-4067-431A-9829-B564EE6DE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1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xkcd.com/1462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5330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Data blinding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for </a:t>
            </a:r>
            <a:r>
              <a:rPr lang="en-GB" dirty="0"/>
              <a:t>the </a:t>
            </a:r>
            <a:r>
              <a:rPr lang="en-GB" dirty="0" err="1"/>
              <a:t>nEDM</a:t>
            </a:r>
            <a:r>
              <a:rPr lang="en-GB" dirty="0"/>
              <a:t> </a:t>
            </a:r>
            <a:r>
              <a:rPr lang="en-GB" dirty="0" smtClean="0"/>
              <a:t>experiment</a:t>
            </a:r>
            <a:br>
              <a:rPr lang="en-GB" dirty="0" smtClean="0"/>
            </a:br>
            <a:r>
              <a:rPr lang="en-GB" dirty="0" smtClean="0"/>
              <a:t>(@ PSI)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3298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Jochen Krempel</a:t>
            </a:r>
          </a:p>
          <a:p>
            <a:r>
              <a:rPr lang="en-GB" dirty="0" smtClean="0"/>
              <a:t>ETH Zürich</a:t>
            </a:r>
          </a:p>
          <a:p>
            <a:endParaRPr lang="en-GB" dirty="0"/>
          </a:p>
          <a:p>
            <a:r>
              <a:rPr lang="en-GB" dirty="0" smtClean="0"/>
              <a:t>On behalf of the </a:t>
            </a:r>
            <a:r>
              <a:rPr lang="en-GB" dirty="0" err="1" smtClean="0"/>
              <a:t>nedm@PSI</a:t>
            </a:r>
            <a:r>
              <a:rPr lang="en-GB" dirty="0" smtClean="0"/>
              <a:t> collaboration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724" y="46417"/>
            <a:ext cx="2684504" cy="20467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251994" cy="126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3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 blinding</a:t>
            </a:r>
          </a:p>
          <a:p>
            <a:r>
              <a:rPr lang="en-GB" dirty="0" smtClean="0"/>
              <a:t>Why is blinding so difficult</a:t>
            </a:r>
          </a:p>
          <a:p>
            <a:r>
              <a:rPr lang="en-GB" dirty="0" smtClean="0"/>
              <a:t>How do we blind</a:t>
            </a:r>
          </a:p>
          <a:p>
            <a:r>
              <a:rPr lang="en-GB" dirty="0" err="1" smtClean="0"/>
              <a:t>Reblinding</a:t>
            </a:r>
            <a:endParaRPr lang="en-GB" dirty="0" smtClean="0"/>
          </a:p>
          <a:p>
            <a:r>
              <a:rPr lang="en-GB" dirty="0" err="1" smtClean="0"/>
              <a:t>Unblinding</a:t>
            </a:r>
            <a:endParaRPr lang="en-GB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9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blinding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1878" y="1063877"/>
            <a:ext cx="8841921" cy="445109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Avoid </a:t>
            </a:r>
            <a:r>
              <a:rPr lang="en-GB" b="1" dirty="0" smtClean="0"/>
              <a:t>psychological</a:t>
            </a:r>
            <a:r>
              <a:rPr lang="en-GB" dirty="0" smtClean="0"/>
              <a:t> bias during data analysis</a:t>
            </a:r>
            <a:endParaRPr lang="en-GB" dirty="0"/>
          </a:p>
          <a:p>
            <a:pPr lvl="2"/>
            <a:r>
              <a:rPr lang="en-GB" dirty="0" smtClean="0"/>
              <a:t>Experimenter’s </a:t>
            </a:r>
            <a:r>
              <a:rPr lang="en-GB" dirty="0"/>
              <a:t>bias is defined as the unintended </a:t>
            </a:r>
            <a:r>
              <a:rPr lang="en-GB" dirty="0" smtClean="0"/>
              <a:t>influence </a:t>
            </a:r>
            <a:r>
              <a:rPr lang="en-GB" dirty="0"/>
              <a:t>on </a:t>
            </a:r>
            <a:r>
              <a:rPr lang="en-GB" dirty="0" smtClean="0"/>
              <a:t>a measurement </a:t>
            </a:r>
            <a:r>
              <a:rPr lang="en-GB" dirty="0"/>
              <a:t>towards prior results or </a:t>
            </a:r>
            <a:r>
              <a:rPr lang="en-GB" dirty="0" smtClean="0"/>
              <a:t>theoretical expectations.</a:t>
            </a:r>
          </a:p>
          <a:p>
            <a:pPr lvl="1"/>
            <a:r>
              <a:rPr lang="en-GB" dirty="0" smtClean="0"/>
              <a:t>Which cut to apply</a:t>
            </a:r>
          </a:p>
          <a:p>
            <a:pPr marL="590550" lvl="2">
              <a:spcBef>
                <a:spcPts val="1000"/>
              </a:spcBef>
            </a:pPr>
            <a:r>
              <a:rPr lang="en-GB" b="1" dirty="0"/>
              <a:t>When to stop analysis/searching for bugs</a:t>
            </a:r>
          </a:p>
          <a:p>
            <a:pPr lvl="2"/>
            <a:r>
              <a:rPr lang="en-GB" dirty="0" smtClean="0"/>
              <a:t>"</a:t>
            </a:r>
            <a:r>
              <a:rPr lang="en-GB" dirty="0"/>
              <a:t>We're more than one sigma from zero; we have to look at it some more, because we must be doing something wrong..."</a:t>
            </a:r>
          </a:p>
          <a:p>
            <a:endParaRPr lang="en-GB" dirty="0" smtClean="0"/>
          </a:p>
          <a:p>
            <a:r>
              <a:rPr lang="en-GB" dirty="0" smtClean="0"/>
              <a:t>Outside reputation</a:t>
            </a:r>
          </a:p>
          <a:p>
            <a:pPr lvl="1">
              <a:buFont typeface="Wingdings" panose="05000000000000000000" pitchFamily="2" charset="2"/>
              <a:buChar char="ß"/>
            </a:pPr>
            <a:r>
              <a:rPr lang="en-GB" dirty="0" smtClean="0">
                <a:sym typeface="Wingdings" panose="05000000000000000000" pitchFamily="2" charset="2"/>
              </a:rPr>
              <a:t> some secrecy is necessary, simply trusting everybody is not enough.</a:t>
            </a:r>
          </a:p>
          <a:p>
            <a:pPr lvl="1">
              <a:buFont typeface="Wingdings" panose="05000000000000000000" pitchFamily="2" charset="2"/>
              <a:buChar char="ß"/>
            </a:pPr>
            <a:r>
              <a:rPr lang="en-GB" dirty="0" smtClean="0">
                <a:sym typeface="Wingdings" panose="05000000000000000000" pitchFamily="2" charset="2"/>
              </a:rPr>
              <a:t> promise “to not look at result” very low threshold.</a:t>
            </a:r>
            <a:endParaRPr lang="en-GB" dirty="0">
              <a:sym typeface="Wingdings" panose="05000000000000000000" pitchFamily="2" charset="2"/>
            </a:endParaRPr>
          </a:p>
          <a:p>
            <a:pPr lvl="2">
              <a:buFont typeface="Wingdings" panose="05000000000000000000" pitchFamily="2" charset="2"/>
              <a:buChar char="ß"/>
            </a:pPr>
            <a:r>
              <a:rPr lang="en-GB" dirty="0" smtClean="0">
                <a:sym typeface="Wingdings" panose="05000000000000000000" pitchFamily="2" charset="2"/>
              </a:rPr>
              <a:t> can be overcome to quickly (accidentally, or for sneaking)</a:t>
            </a:r>
            <a:br>
              <a:rPr lang="en-GB" dirty="0" smtClean="0">
                <a:sym typeface="Wingdings" panose="05000000000000000000" pitchFamily="2" charset="2"/>
              </a:rPr>
            </a:br>
            <a:r>
              <a:rPr lang="en-GB" dirty="0" smtClean="0">
                <a:sym typeface="Wingdings" panose="05000000000000000000" pitchFamily="2" charset="2"/>
              </a:rPr>
              <a:t>The human brain is quick.</a:t>
            </a:r>
            <a:br>
              <a:rPr lang="en-GB" dirty="0" smtClean="0">
                <a:sym typeface="Wingdings" panose="05000000000000000000" pitchFamily="2" charset="2"/>
              </a:rPr>
            </a:br>
            <a:endParaRPr lang="en-GB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dirty="0" smtClean="0"/>
              <a:t>We do NOT protect against: Criminal energy, e.g. somebody installing spyware on DAQ computer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19.10.2017 </a:t>
            </a:r>
            <a:r>
              <a:rPr lang="en-US" dirty="0" err="1" smtClean="0"/>
              <a:t>nEDM@TRIUMF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3</a:t>
            </a:fld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425431" y="5612497"/>
            <a:ext cx="4133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JR Klein A </a:t>
            </a:r>
            <a:r>
              <a:rPr lang="en-GB" sz="1200" dirty="0" err="1"/>
              <a:t>Roodman</a:t>
            </a:r>
            <a:endParaRPr lang="en-GB" sz="1200" dirty="0"/>
          </a:p>
          <a:p>
            <a:r>
              <a:rPr lang="en-GB" sz="1200" dirty="0"/>
              <a:t>BLIND ANALYSIS IN NUCLEAR AND PARTICLE PHYSICS</a:t>
            </a:r>
          </a:p>
          <a:p>
            <a:r>
              <a:rPr lang="en-GB" sz="1200" dirty="0"/>
              <a:t>Annual Review of Nuclear and Particle Science  2005</a:t>
            </a:r>
          </a:p>
          <a:p>
            <a:r>
              <a:rPr lang="en-GB" sz="1200" dirty="0"/>
              <a:t>Vol. 55: 141-163 DOI: 10.1146/annurev.nucl.55.090704.151521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" y="5612497"/>
            <a:ext cx="217457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200" dirty="0" err="1"/>
              <a:t>arXiv:physics</a:t>
            </a:r>
            <a:r>
              <a:rPr lang="en-GB" sz="1200" dirty="0"/>
              <a:t>/0312102v1</a:t>
            </a:r>
          </a:p>
          <a:p>
            <a:r>
              <a:rPr lang="en-GB" sz="1200" dirty="0"/>
              <a:t>Blind Analysis in Particle Physics</a:t>
            </a:r>
          </a:p>
          <a:p>
            <a:r>
              <a:rPr lang="en-GB" sz="1200" dirty="0"/>
              <a:t>Aaron </a:t>
            </a:r>
            <a:r>
              <a:rPr lang="en-GB" sz="1200" dirty="0" err="1"/>
              <a:t>Roodman</a:t>
            </a:r>
            <a:endParaRPr lang="en-GB" sz="1200" dirty="0"/>
          </a:p>
        </p:txBody>
      </p:sp>
      <p:pic>
        <p:nvPicPr>
          <p:cNvPr id="1028" name="Picture 4" descr="https://pixabay.com/static/uploads/photo/2011/08/18/03/45/justice-9016_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687" y="0"/>
            <a:ext cx="2351313" cy="176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86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Blinding offset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206501"/>
            <a:ext cx="7886700" cy="49704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nEDM</a:t>
            </a:r>
            <a:r>
              <a:rPr lang="en-GB" dirty="0" smtClean="0"/>
              <a:t> is </a:t>
            </a:r>
          </a:p>
          <a:p>
            <a:pPr lvl="1"/>
            <a:r>
              <a:rPr lang="en-GB" sz="2600" dirty="0"/>
              <a:t>a precision measurement </a:t>
            </a:r>
          </a:p>
          <a:p>
            <a:pPr lvl="1"/>
            <a:r>
              <a:rPr lang="en-GB" sz="2600" dirty="0"/>
              <a:t>with prior 0-value.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Font typeface="Wingdings" panose="05000000000000000000" pitchFamily="2" charset="2"/>
              <a:buChar char="à"/>
            </a:pPr>
            <a:r>
              <a:rPr lang="en-GB" dirty="0" smtClean="0"/>
              <a:t>need </a:t>
            </a:r>
            <a:r>
              <a:rPr lang="en-GB" dirty="0"/>
              <a:t>an blinding </a:t>
            </a:r>
            <a:r>
              <a:rPr lang="en-GB" dirty="0" smtClean="0"/>
              <a:t>offset</a:t>
            </a:r>
          </a:p>
          <a:p>
            <a:pPr marL="0" indent="0">
              <a:buNone/>
            </a:pPr>
            <a:r>
              <a:rPr lang="en-GB" dirty="0" smtClean="0"/>
              <a:t>    not </a:t>
            </a:r>
            <a:r>
              <a:rPr lang="en-GB" dirty="0"/>
              <a:t>blinding </a:t>
            </a:r>
            <a:r>
              <a:rPr lang="en-GB" dirty="0" smtClean="0"/>
              <a:t>factor, neither fake events.</a:t>
            </a:r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 other words:</a:t>
            </a:r>
            <a:endParaRPr lang="en-GB" dirty="0"/>
          </a:p>
          <a:p>
            <a:r>
              <a:rPr lang="en-GB" dirty="0" err="1" smtClean="0"/>
              <a:t>nEDM</a:t>
            </a:r>
            <a:r>
              <a:rPr lang="en-GB" dirty="0" smtClean="0"/>
              <a:t> measures value + uncertainty</a:t>
            </a:r>
          </a:p>
          <a:p>
            <a:pPr lvl="1"/>
            <a:r>
              <a:rPr lang="en-GB" dirty="0" smtClean="0"/>
              <a:t>From that an upper limit is derived.</a:t>
            </a:r>
          </a:p>
          <a:p>
            <a:r>
              <a:rPr lang="en-GB" dirty="0" smtClean="0"/>
              <a:t>We blind the raw data by shifting the value</a:t>
            </a:r>
          </a:p>
          <a:p>
            <a:pPr marL="0" indent="0">
              <a:buNone/>
            </a:pPr>
            <a:r>
              <a:rPr lang="en-GB" dirty="0" smtClean="0">
                <a:sym typeface="Wingdings" panose="05000000000000000000" pitchFamily="2" charset="2"/>
              </a:rPr>
              <a:t> Blinding </a:t>
            </a:r>
            <a:r>
              <a:rPr lang="en-GB" b="1" dirty="0" smtClean="0">
                <a:sym typeface="Wingdings" panose="05000000000000000000" pitchFamily="2" charset="2"/>
              </a:rPr>
              <a:t>offset</a:t>
            </a:r>
            <a:endParaRPr lang="en-GB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04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do we blind?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495550" y="6345082"/>
            <a:ext cx="2057400" cy="365125"/>
          </a:xfrm>
        </p:spPr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95850" y="6345082"/>
            <a:ext cx="3086100" cy="365125"/>
          </a:xfrm>
        </p:spPr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5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28091"/>
            <a:ext cx="7162800" cy="51282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28091"/>
            <a:ext cx="7162800" cy="51282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28091"/>
            <a:ext cx="7162800" cy="51282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37155" y="5937399"/>
            <a:ext cx="42551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err="1">
                <a:latin typeface="Symbol" panose="05050102010706020507" pitchFamily="18" charset="2"/>
              </a:rPr>
              <a:t>n</a:t>
            </a:r>
            <a:r>
              <a:rPr lang="en-GB" sz="1200" baseline="-25000" dirty="0" err="1"/>
              <a:t>i</a:t>
            </a:r>
            <a:r>
              <a:rPr lang="en-GB" sz="1200" baseline="-25000" dirty="0"/>
              <a:t>   </a:t>
            </a:r>
            <a:r>
              <a:rPr lang="en-GB" sz="1200" dirty="0"/>
              <a:t>/</a:t>
            </a:r>
            <a:r>
              <a:rPr lang="en-GB" sz="1200" baseline="-25000" dirty="0"/>
              <a:t>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349967" y="3715610"/>
            <a:ext cx="0" cy="1935891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083267" y="3715610"/>
            <a:ext cx="0" cy="1935891"/>
          </a:xfrm>
          <a:prstGeom prst="straightConnector1">
            <a:avLst/>
          </a:prstGeom>
          <a:ln w="38100">
            <a:solidFill>
              <a:srgbClr val="92D05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38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Various (not so good) options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5800" y="1825625"/>
            <a:ext cx="83693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Modify frequency of neutron spin flip</a:t>
            </a:r>
            <a:br>
              <a:rPr lang="en-GB" dirty="0" smtClean="0"/>
            </a:br>
            <a:r>
              <a:rPr lang="en-GB" dirty="0" smtClean="0"/>
              <a:t> (synchronous to HV-polarity)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en-GB" dirty="0" smtClean="0"/>
              <a:t>blinding </a:t>
            </a:r>
            <a:r>
              <a:rPr lang="en-GB" dirty="0"/>
              <a:t>influences measurement (unknown systematic effects)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en-GB" dirty="0" smtClean="0"/>
              <a:t>impossible </a:t>
            </a:r>
            <a:r>
              <a:rPr lang="en-GB" dirty="0"/>
              <a:t>to  remove or </a:t>
            </a:r>
            <a:r>
              <a:rPr lang="en-GB" dirty="0" smtClean="0"/>
              <a:t>modify</a:t>
            </a:r>
          </a:p>
          <a:p>
            <a:r>
              <a:rPr lang="en-GB" dirty="0" smtClean="0"/>
              <a:t>Write down a false spin-flip frequency</a:t>
            </a:r>
          </a:p>
          <a:p>
            <a:pPr marL="671513" lvl="2" indent="0">
              <a:buNone/>
            </a:pP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 smtClean="0"/>
              <a:t>Immediately visible in co-magnetometers</a:t>
            </a:r>
          </a:p>
          <a:p>
            <a:r>
              <a:rPr lang="en-GB" dirty="0" smtClean="0"/>
              <a:t>Modify reading of magnetometers  </a:t>
            </a:r>
            <a:r>
              <a:rPr lang="en-GB" dirty="0"/>
              <a:t>(Hg, Cs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DAQ </a:t>
            </a:r>
            <a:r>
              <a:rPr lang="en-GB" dirty="0"/>
              <a:t>sampling </a:t>
            </a:r>
            <a:r>
              <a:rPr lang="en-GB" dirty="0" smtClean="0"/>
              <a:t>clock</a:t>
            </a:r>
          </a:p>
          <a:p>
            <a:pPr marL="671513" lvl="2" indent="0">
              <a:buNone/>
            </a:pP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 smtClean="0"/>
              <a:t>very </a:t>
            </a:r>
            <a:r>
              <a:rPr lang="en-GB" dirty="0"/>
              <a:t>delicate, and </a:t>
            </a:r>
            <a:r>
              <a:rPr lang="en-GB" dirty="0" smtClean="0"/>
              <a:t>irreversible</a:t>
            </a:r>
          </a:p>
          <a:p>
            <a:pPr lvl="1"/>
            <a:r>
              <a:rPr lang="en-GB" dirty="0"/>
              <a:t>modify </a:t>
            </a:r>
            <a:r>
              <a:rPr lang="en-GB" dirty="0" smtClean="0"/>
              <a:t>data</a:t>
            </a:r>
          </a:p>
          <a:p>
            <a:pPr marL="671513" lvl="2" indent="0">
              <a:buNone/>
            </a:pPr>
            <a:r>
              <a:rPr lang="en-GB" dirty="0" smtClean="0"/>
              <a:t>Impossible to do consistently for Hg and Cs </a:t>
            </a:r>
            <a:br>
              <a:rPr lang="en-GB" dirty="0" smtClean="0"/>
            </a:br>
            <a:r>
              <a:rPr lang="en-GB" dirty="0" smtClean="0">
                <a:sym typeface="Wingdings" panose="05000000000000000000" pitchFamily="2" charset="2"/>
              </a:rPr>
              <a:t></a:t>
            </a:r>
            <a:r>
              <a:rPr lang="en-GB" dirty="0" smtClean="0"/>
              <a:t> immediately visible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95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we blind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495550" y="6345082"/>
            <a:ext cx="2057400" cy="365125"/>
          </a:xfrm>
        </p:spPr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95850" y="6345082"/>
            <a:ext cx="3086100" cy="365125"/>
          </a:xfrm>
        </p:spPr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7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28091"/>
            <a:ext cx="7162800" cy="51282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28091"/>
            <a:ext cx="7162800" cy="51282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28091"/>
            <a:ext cx="7162800" cy="51282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28091"/>
            <a:ext cx="7162800" cy="51282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28091"/>
            <a:ext cx="7162800" cy="51282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37155" y="5937399"/>
            <a:ext cx="42551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err="1">
                <a:latin typeface="Symbol" panose="05050102010706020507" pitchFamily="18" charset="2"/>
              </a:rPr>
              <a:t>n</a:t>
            </a:r>
            <a:r>
              <a:rPr lang="en-GB" sz="1200" baseline="-25000" dirty="0" err="1"/>
              <a:t>i</a:t>
            </a:r>
            <a:r>
              <a:rPr lang="en-GB" sz="1200" baseline="-25000" dirty="0"/>
              <a:t>   </a:t>
            </a:r>
            <a:r>
              <a:rPr lang="en-GB" sz="1200" dirty="0"/>
              <a:t>/</a:t>
            </a:r>
            <a:r>
              <a:rPr lang="en-GB" sz="1200" baseline="-25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541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many neutrons to shift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495550" y="6345082"/>
            <a:ext cx="2057400" cy="365125"/>
          </a:xfrm>
        </p:spPr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95850" y="6345082"/>
            <a:ext cx="3086100" cy="365125"/>
          </a:xfrm>
        </p:spPr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8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676" y="974375"/>
            <a:ext cx="4292600" cy="307331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619504" y="3776652"/>
            <a:ext cx="34766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800" dirty="0" err="1">
                <a:latin typeface="Symbol" panose="05050102010706020507" pitchFamily="18" charset="2"/>
              </a:rPr>
              <a:t>n</a:t>
            </a:r>
            <a:r>
              <a:rPr lang="en-GB" sz="800" baseline="-25000" dirty="0" err="1"/>
              <a:t>i</a:t>
            </a:r>
            <a:r>
              <a:rPr lang="en-GB" sz="800" baseline="-25000" dirty="0"/>
              <a:t>   </a:t>
            </a:r>
            <a:r>
              <a:rPr lang="en-GB" sz="800" dirty="0"/>
              <a:t>/</a:t>
            </a:r>
            <a:r>
              <a:rPr lang="en-GB" sz="800" baseline="-25000" dirty="0"/>
              <a:t>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965668" y="3175000"/>
            <a:ext cx="9433" cy="431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663190" y="1236980"/>
            <a:ext cx="0" cy="225552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32650" y="236474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Symbol" panose="05050102010706020507" pitchFamily="18" charset="2"/>
              </a:rPr>
              <a:t>a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313280" y="2364740"/>
            <a:ext cx="123967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65705" y="201668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 panose="05050102010706020507" pitchFamily="18" charset="2"/>
              </a:rPr>
              <a:t>Dn</a:t>
            </a:r>
            <a:endParaRPr lang="en-GB" dirty="0">
              <a:latin typeface="Symbol" panose="05050102010706020507" pitchFamily="18" charset="2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607" y="1563596"/>
            <a:ext cx="2112989" cy="72669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2374" y="2406479"/>
            <a:ext cx="2067803" cy="610839"/>
          </a:xfrm>
          <a:prstGeom prst="rect">
            <a:avLst/>
          </a:prstGeom>
          <a:noFill/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629" y="3231888"/>
            <a:ext cx="1722044" cy="38045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0" y="1064913"/>
            <a:ext cx="3540602" cy="41979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42689" y="2805668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Symbol" panose="05050102010706020507" pitchFamily="18" charset="2"/>
              </a:rPr>
              <a:t>n</a:t>
            </a:r>
            <a:r>
              <a:rPr lang="en-GB" baseline="-25000" dirty="0">
                <a:latin typeface="Symbol" panose="05050102010706020507" pitchFamily="18" charset="2"/>
              </a:rPr>
              <a:t>0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275672" y="2364740"/>
            <a:ext cx="1905" cy="1242060"/>
          </a:xfrm>
          <a:prstGeom prst="straightConnector1">
            <a:avLst/>
          </a:prstGeom>
          <a:ln w="38100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65336" y="2905934"/>
                <a:ext cx="2901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5336" y="2905934"/>
                <a:ext cx="290144" cy="276999"/>
              </a:xfrm>
              <a:prstGeom prst="rect">
                <a:avLst/>
              </a:prstGeom>
              <a:blipFill>
                <a:blip r:embed="rId8"/>
                <a:stretch>
                  <a:fillRect l="-21277" r="-10638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4145" y="4357106"/>
            <a:ext cx="3977089" cy="67610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3277" y="4376954"/>
            <a:ext cx="4676459" cy="108866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2548" y="5794877"/>
            <a:ext cx="1660728" cy="31632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23000" y="5615321"/>
            <a:ext cx="3156962" cy="6149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572" y="5557207"/>
            <a:ext cx="357732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Simplified model:</a:t>
            </a:r>
            <a:br>
              <a:rPr lang="en-GB" sz="1600" dirty="0" smtClean="0"/>
            </a:br>
            <a:r>
              <a:rPr lang="en-GB" sz="1600" dirty="0" smtClean="0"/>
              <a:t>Actually </a:t>
            </a:r>
            <a:r>
              <a:rPr lang="en-GB" sz="1600" dirty="0"/>
              <a:t>the ordinate </a:t>
            </a:r>
            <a:r>
              <a:rPr lang="en-GB" sz="1600" dirty="0" smtClean="0"/>
              <a:t>is Asymmetry,</a:t>
            </a:r>
            <a:br>
              <a:rPr lang="en-GB" sz="1600" dirty="0" smtClean="0"/>
            </a:br>
            <a:r>
              <a:rPr lang="en-GB" sz="1600" dirty="0" smtClean="0"/>
              <a:t>the abscissa is corrected with Hg-reading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230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4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many neutrons to </a:t>
            </a:r>
            <a:r>
              <a:rPr lang="en-GB" dirty="0" smtClean="0"/>
              <a:t>shift II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9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643" y="434399"/>
            <a:ext cx="3156962" cy="6149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1118" y="1469481"/>
            <a:ext cx="3536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Design </a:t>
            </a:r>
            <a:r>
              <a:rPr lang="en-GB" sz="2400" dirty="0" smtClean="0"/>
              <a:t>Values (from 2014):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1118" y="2564470"/>
            <a:ext cx="2279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2016 </a:t>
            </a:r>
            <a:r>
              <a:rPr lang="en-GB" sz="2400" dirty="0"/>
              <a:t>max Values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1118" y="4218007"/>
            <a:ext cx="91603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Rounding to nearest integer</a:t>
            </a:r>
          </a:p>
          <a:p>
            <a:r>
              <a:rPr lang="en-GB" dirty="0"/>
              <a:t>	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would limit granularity of blinding to multiples of 0.7 ∙ 10</a:t>
            </a:r>
            <a:r>
              <a:rPr lang="en-GB" baseline="30000" dirty="0"/>
              <a:t>-25</a:t>
            </a:r>
            <a:r>
              <a:rPr lang="en-GB" dirty="0"/>
              <a:t> e cm</a:t>
            </a:r>
            <a:br>
              <a:rPr lang="en-GB" dirty="0"/>
            </a:br>
            <a:endParaRPr lang="en-GB" dirty="0"/>
          </a:p>
          <a:p>
            <a:r>
              <a:rPr lang="en-GB" dirty="0">
                <a:sym typeface="Wingdings" panose="05000000000000000000" pitchFamily="2" charset="2"/>
              </a:rPr>
              <a:t></a:t>
            </a:r>
            <a:r>
              <a:rPr lang="en-GB" dirty="0"/>
              <a:t>Add first a Gaussian Random Variable (width 2) and then round.</a:t>
            </a:r>
          </a:p>
          <a:p>
            <a:r>
              <a:rPr lang="en-GB" dirty="0"/>
              <a:t>	2 is large enough to linearly map between location and arithmetic mean	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	2 </a:t>
            </a:r>
            <a:r>
              <a:rPr lang="en-GB" dirty="0"/>
              <a:t>is small enough to not add too much noise   &lt;&lt;  </a:t>
            </a:r>
            <a:r>
              <a:rPr lang="en-GB" dirty="0" err="1"/>
              <a:t>sqrt</a:t>
            </a:r>
            <a:r>
              <a:rPr lang="en-GB" dirty="0"/>
              <a:t>(N) = 90</a:t>
            </a:r>
          </a:p>
          <a:p>
            <a:r>
              <a:rPr lang="en-GB" dirty="0"/>
              <a:t>Note well: we do NOT use a Poisson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17802" y="2755190"/>
                <a:ext cx="5713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=20000   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=0.75    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  <m:r>
                        <m:rPr>
                          <m:nor/>
                        </m:rPr>
                        <a:rPr lang="en-GB" dirty="0"/>
                        <m:t>=0.95    </m:t>
                      </m:r>
                      <m:r>
                        <m:rPr>
                          <m:nor/>
                        </m:rPr>
                        <a:rPr lang="en-GB" i="1" dirty="0"/>
                        <m:t>T</m:t>
                      </m:r>
                      <m:r>
                        <m:rPr>
                          <m:nor/>
                        </m:rPr>
                        <a:rPr lang="en-GB" dirty="0"/>
                        <m:t>=180</m:t>
                      </m:r>
                      <m:r>
                        <m:rPr>
                          <m:nor/>
                        </m:rPr>
                        <a:rPr lang="en-GB" dirty="0"/>
                        <m:t>s</m:t>
                      </m:r>
                      <m:r>
                        <m:rPr>
                          <m:nor/>
                        </m:rPr>
                        <a:rPr lang="en-GB" dirty="0"/>
                        <m:t>    </m:t>
                      </m:r>
                      <m:r>
                        <m:rPr>
                          <m:nor/>
                        </m:rPr>
                        <a:rPr lang="en-GB" i="1" dirty="0"/>
                        <m:t>E</m:t>
                      </m:r>
                      <m:r>
                        <m:rPr>
                          <m:nor/>
                        </m:rPr>
                        <a:rPr lang="en-GB" dirty="0"/>
                        <m:t>=11</m:t>
                      </m:r>
                      <m:r>
                        <m:rPr>
                          <m:nor/>
                        </m:rPr>
                        <a:rPr lang="en-GB" dirty="0"/>
                        <m:t>kV</m:t>
                      </m:r>
                      <m:r>
                        <m:rPr>
                          <m:nor/>
                        </m:rPr>
                        <a:rPr lang="en-GB" dirty="0"/>
                        <m:t>/</m:t>
                      </m:r>
                      <m:r>
                        <m:rPr>
                          <m:nor/>
                        </m:rPr>
                        <a:rPr lang="en-GB" dirty="0"/>
                        <m:t>cm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802" y="2755190"/>
                <a:ext cx="5713039" cy="276999"/>
              </a:xfrm>
              <a:prstGeom prst="rect">
                <a:avLst/>
              </a:prstGeom>
              <a:blipFill>
                <a:blip r:embed="rId4"/>
                <a:stretch>
                  <a:fillRect l="-534" t="-6667" r="-96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885560" y="3407331"/>
                <a:ext cx="3509038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−25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cm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,↓,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4.95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560" y="3407331"/>
                <a:ext cx="3509038" cy="312650"/>
              </a:xfrm>
              <a:prstGeom prst="rect">
                <a:avLst/>
              </a:prstGeom>
              <a:blipFill>
                <a:blip r:embed="rId5"/>
                <a:stretch>
                  <a:fillRect l="-1215" r="-1215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81923" y="1546951"/>
                <a:ext cx="55847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=8000    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=0.65    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  <m:r>
                        <m:rPr>
                          <m:nor/>
                        </m:rPr>
                        <a:rPr lang="en-GB" dirty="0"/>
                        <m:t>=0.9</m:t>
                      </m:r>
                      <m:r>
                        <m:rPr>
                          <m:nor/>
                        </m:rPr>
                        <a:rPr lang="en-GB" b="0" i="0" dirty="0" smtClean="0"/>
                        <m:t>9</m:t>
                      </m:r>
                      <m:r>
                        <m:rPr>
                          <m:nor/>
                        </m:rPr>
                        <a:rPr lang="en-GB" dirty="0"/>
                        <m:t>    </m:t>
                      </m:r>
                      <m:r>
                        <m:rPr>
                          <m:nor/>
                        </m:rPr>
                        <a:rPr lang="en-GB" i="1" dirty="0"/>
                        <m:t>T</m:t>
                      </m:r>
                      <m:r>
                        <m:rPr>
                          <m:nor/>
                        </m:rPr>
                        <a:rPr lang="en-GB" dirty="0"/>
                        <m:t>=180</m:t>
                      </m:r>
                      <m:r>
                        <m:rPr>
                          <m:nor/>
                        </m:rPr>
                        <a:rPr lang="en-GB" dirty="0"/>
                        <m:t>s</m:t>
                      </m:r>
                      <m:r>
                        <m:rPr>
                          <m:nor/>
                        </m:rPr>
                        <a:rPr lang="en-GB" dirty="0"/>
                        <m:t>    </m:t>
                      </m:r>
                      <m:r>
                        <m:rPr>
                          <m:nor/>
                        </m:rPr>
                        <a:rPr lang="en-GB" i="1" dirty="0"/>
                        <m:t>E</m:t>
                      </m:r>
                      <m:r>
                        <m:rPr>
                          <m:nor/>
                        </m:rPr>
                        <a:rPr lang="en-GB" dirty="0"/>
                        <m:t>=1</m:t>
                      </m:r>
                      <m:r>
                        <m:rPr>
                          <m:nor/>
                        </m:rPr>
                        <a:rPr lang="en-GB" b="0" i="0" dirty="0" smtClean="0"/>
                        <m:t>0</m:t>
                      </m:r>
                      <m:r>
                        <m:rPr>
                          <m:nor/>
                        </m:rPr>
                        <a:rPr lang="en-GB" dirty="0"/>
                        <m:t>kV</m:t>
                      </m:r>
                      <m:r>
                        <m:rPr>
                          <m:nor/>
                        </m:rPr>
                        <a:rPr lang="en-GB" dirty="0"/>
                        <m:t>/</m:t>
                      </m:r>
                      <m:r>
                        <m:rPr>
                          <m:nor/>
                        </m:rPr>
                        <a:rPr lang="en-GB" dirty="0"/>
                        <m:t>cm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923" y="1546951"/>
                <a:ext cx="5584799" cy="276999"/>
              </a:xfrm>
              <a:prstGeom prst="rect">
                <a:avLst/>
              </a:prstGeom>
              <a:blipFill>
                <a:blip r:embed="rId6"/>
                <a:stretch>
                  <a:fillRect l="-983" t="-6667" r="-152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885560" y="2062168"/>
                <a:ext cx="3509038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−25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cm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,↓,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1.44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560" y="2062168"/>
                <a:ext cx="3509038" cy="312650"/>
              </a:xfrm>
              <a:prstGeom prst="rect">
                <a:avLst/>
              </a:prstGeom>
              <a:blipFill>
                <a:blip r:embed="rId7"/>
                <a:stretch>
                  <a:fillRect l="-1215" r="-1215"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9931400" y="4211953"/>
            <a:ext cx="1422400" cy="196501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59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Blinding code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799"/>
            <a:ext cx="10515600" cy="490855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Do a Ramsey fit, using:</a:t>
            </a:r>
            <a:endParaRPr lang="en-GB" dirty="0"/>
          </a:p>
          <a:p>
            <a:pPr lvl="2">
              <a:tabLst>
                <a:tab pos="442913" algn="l"/>
              </a:tabLst>
            </a:pPr>
            <a:r>
              <a:rPr lang="en-GB" dirty="0" smtClean="0"/>
              <a:t>Neutron counts (asymmetry)</a:t>
            </a:r>
          </a:p>
          <a:p>
            <a:pPr lvl="2">
              <a:tabLst>
                <a:tab pos="442913" algn="l"/>
              </a:tabLst>
            </a:pPr>
            <a:r>
              <a:rPr lang="en-GB" dirty="0" smtClean="0"/>
              <a:t>Frequency </a:t>
            </a:r>
            <a:r>
              <a:rPr lang="en-GB" dirty="0"/>
              <a:t>of spin </a:t>
            </a:r>
            <a:r>
              <a:rPr lang="en-GB" dirty="0" smtClean="0"/>
              <a:t>flip</a:t>
            </a:r>
          </a:p>
          <a:p>
            <a:pPr lvl="2">
              <a:tabLst>
                <a:tab pos="442913" algn="l"/>
              </a:tabLst>
            </a:pPr>
            <a:r>
              <a:rPr lang="en-GB" dirty="0" smtClean="0"/>
              <a:t>Hg-frequency </a:t>
            </a:r>
            <a:r>
              <a:rPr lang="en-GB" dirty="0"/>
              <a:t>and uncertainty</a:t>
            </a:r>
          </a:p>
          <a:p>
            <a:pPr lvl="2">
              <a:tabLst>
                <a:tab pos="442913" algn="l"/>
              </a:tabLst>
            </a:pPr>
            <a:r>
              <a:rPr lang="en-GB" dirty="0" smtClean="0"/>
              <a:t>E-field</a:t>
            </a:r>
            <a:endParaRPr lang="en-GB" dirty="0"/>
          </a:p>
          <a:p>
            <a:pPr lvl="2">
              <a:tabLst>
                <a:tab pos="442913" algn="l"/>
              </a:tabLst>
            </a:pPr>
            <a:r>
              <a:rPr lang="en-GB" dirty="0" smtClean="0"/>
              <a:t>Sign </a:t>
            </a:r>
            <a:r>
              <a:rPr lang="en-GB" dirty="0"/>
              <a:t>of:</a:t>
            </a:r>
          </a:p>
          <a:p>
            <a:pPr lvl="3"/>
            <a:r>
              <a:rPr lang="en-GB" dirty="0" smtClean="0"/>
              <a:t>B0 direction</a:t>
            </a:r>
            <a:endParaRPr lang="en-GB" dirty="0"/>
          </a:p>
          <a:p>
            <a:pPr lvl="3"/>
            <a:r>
              <a:rPr lang="en-GB" dirty="0" smtClean="0"/>
              <a:t>Detector </a:t>
            </a:r>
            <a:r>
              <a:rPr lang="en-GB" dirty="0"/>
              <a:t>configuration  (</a:t>
            </a:r>
            <a:r>
              <a:rPr lang="en-GB" dirty="0" smtClean="0"/>
              <a:t>spin-flipper </a:t>
            </a:r>
            <a:r>
              <a:rPr lang="en-GB" dirty="0"/>
              <a:t>2)</a:t>
            </a:r>
          </a:p>
          <a:p>
            <a:pPr lvl="3"/>
            <a:r>
              <a:rPr lang="en-GB" dirty="0" smtClean="0"/>
              <a:t>Spin-flipper </a:t>
            </a:r>
            <a:r>
              <a:rPr lang="en-GB" dirty="0"/>
              <a:t>1</a:t>
            </a:r>
          </a:p>
          <a:p>
            <a:pPr lvl="1"/>
            <a:r>
              <a:rPr lang="en-GB" dirty="0" smtClean="0"/>
              <a:t>Obtain fit value of </a:t>
            </a:r>
            <a:r>
              <a:rPr lang="en-GB" dirty="0" smtClean="0">
                <a:latin typeface="Symbol" panose="05050102010706020507" pitchFamily="18" charset="2"/>
              </a:rPr>
              <a:t>a</a:t>
            </a:r>
            <a:r>
              <a:rPr lang="en-GB" dirty="0"/>
              <a:t> (and </a:t>
            </a:r>
            <a:r>
              <a:rPr lang="en-GB" dirty="0" smtClean="0">
                <a:latin typeface="Symbol" panose="05050102010706020507" pitchFamily="18" charset="2"/>
              </a:rPr>
              <a:t>n</a:t>
            </a:r>
            <a:r>
              <a:rPr lang="en-GB" baseline="-25000" dirty="0" smtClean="0"/>
              <a:t>0</a:t>
            </a:r>
            <a:r>
              <a:rPr lang="en-GB" dirty="0" smtClean="0"/>
              <a:t>) </a:t>
            </a:r>
            <a:r>
              <a:rPr lang="en-GB" dirty="0"/>
              <a:t>per run </a:t>
            </a:r>
            <a:r>
              <a:rPr lang="en-GB" dirty="0" smtClean="0"/>
              <a:t>(≈1 day).</a:t>
            </a:r>
          </a:p>
          <a:p>
            <a:pPr lvl="2"/>
            <a:r>
              <a:rPr lang="en-GB" dirty="0" smtClean="0"/>
              <a:t>This can be done only after the run has been completed!</a:t>
            </a:r>
          </a:p>
          <a:p>
            <a:r>
              <a:rPr lang="en-GB" dirty="0"/>
              <a:t>For each cycle </a:t>
            </a:r>
            <a:r>
              <a:rPr lang="en-GB" i="1" dirty="0" err="1" smtClean="0"/>
              <a:t>i</a:t>
            </a:r>
            <a:r>
              <a:rPr lang="en-GB" dirty="0" smtClean="0"/>
              <a:t> </a:t>
            </a:r>
            <a:r>
              <a:rPr lang="en-GB" dirty="0"/>
              <a:t>calculate mean “number to be shifted</a:t>
            </a:r>
            <a:r>
              <a:rPr lang="en-GB" dirty="0" smtClean="0"/>
              <a:t>”.</a:t>
            </a:r>
            <a:endParaRPr lang="en-GB" dirty="0"/>
          </a:p>
          <a:p>
            <a:r>
              <a:rPr lang="en-GB" dirty="0" smtClean="0"/>
              <a:t>Initialise </a:t>
            </a:r>
            <a:r>
              <a:rPr lang="en-GB" dirty="0"/>
              <a:t>random generator; add Gaussian noise and round.</a:t>
            </a:r>
          </a:p>
          <a:p>
            <a:r>
              <a:rPr lang="en-GB" dirty="0" smtClean="0"/>
              <a:t>For each cycle </a:t>
            </a:r>
            <a:r>
              <a:rPr lang="en-GB" i="1" dirty="0" err="1" smtClean="0"/>
              <a:t>i</a:t>
            </a:r>
            <a:r>
              <a:rPr lang="en-GB" dirty="0" smtClean="0"/>
              <a:t>, select </a:t>
            </a:r>
            <a:r>
              <a:rPr lang="en-GB" dirty="0" err="1" smtClean="0">
                <a:latin typeface="Symbol" panose="05050102010706020507" pitchFamily="18" charset="2"/>
              </a:rPr>
              <a:t>d</a:t>
            </a:r>
            <a:r>
              <a:rPr lang="en-GB" i="1" dirty="0" err="1" smtClean="0"/>
              <a:t>N</a:t>
            </a:r>
            <a:r>
              <a:rPr lang="en-GB" i="1" baseline="-25000" dirty="0" err="1" smtClean="0"/>
              <a:t>i</a:t>
            </a:r>
            <a:r>
              <a:rPr lang="en-GB" dirty="0" smtClean="0"/>
              <a:t> neutrons randomly.</a:t>
            </a:r>
          </a:p>
          <a:p>
            <a:pPr lvl="1"/>
            <a:r>
              <a:rPr lang="en-GB" dirty="0" smtClean="0"/>
              <a:t>Change their detector flag.</a:t>
            </a:r>
          </a:p>
          <a:p>
            <a:pPr marL="671513" lvl="2" indent="0">
              <a:buNone/>
            </a:pPr>
            <a:r>
              <a:rPr lang="en-GB" dirty="0" smtClean="0"/>
              <a:t>= convert them from up to down (or vice versa).</a:t>
            </a:r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08.02.2016 BVR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10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838200" y="4470400"/>
            <a:ext cx="8617906" cy="170734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12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Something changed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Original idea:</a:t>
                </a:r>
              </a:p>
              <a:p>
                <a:pPr lvl="1"/>
                <a:r>
                  <a:rPr lang="en-GB" dirty="0"/>
                  <a:t>N and </a:t>
                </a:r>
                <a:r>
                  <a:rPr lang="en-GB" dirty="0">
                    <a:latin typeface="Symbol" panose="05050102010706020507" pitchFamily="18" charset="2"/>
                  </a:rPr>
                  <a:t>a</a:t>
                </a:r>
                <a:r>
                  <a:rPr lang="en-GB" dirty="0"/>
                  <a:t> are fitted per run (~1day)</a:t>
                </a:r>
              </a:p>
              <a:p>
                <a:pPr lvl="2"/>
                <a:r>
                  <a:rPr lang="en-GB" dirty="0" smtClean="0"/>
                  <a:t>Based on 2014 data</a:t>
                </a:r>
              </a:p>
              <a:p>
                <a:r>
                  <a:rPr lang="en-GB" dirty="0" smtClean="0"/>
                  <a:t>First 2015 data showed:</a:t>
                </a:r>
              </a:p>
              <a:p>
                <a:pPr lvl="1"/>
                <a:r>
                  <a:rPr lang="en-GB" dirty="0" smtClean="0"/>
                  <a:t>Much more neutrons, but decreasing within a run</a:t>
                </a:r>
              </a:p>
              <a:p>
                <a:pPr lvl="2"/>
                <a:r>
                  <a:rPr lang="en-GB" dirty="0" smtClean="0"/>
                  <a:t>Cannot use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acc>
                  </m:oMath>
                </a14:m>
                <a:endParaRPr lang="en-GB" dirty="0" smtClean="0"/>
              </a:p>
              <a:p>
                <a:pPr lvl="2"/>
                <a:r>
                  <a:rPr lang="en-GB" dirty="0" smtClean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↑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instead</a:t>
                </a:r>
                <a:endParaRPr lang="en-GB" dirty="0" smtClean="0"/>
              </a:p>
              <a:p>
                <a:pPr lvl="3"/>
                <a:r>
                  <a:rPr lang="en-GB" dirty="0" smtClean="0"/>
                  <a:t>Adds noise, but much less than natural counting statistics</a:t>
                </a: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100" y="321068"/>
            <a:ext cx="2868612" cy="296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3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Online blinding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22" y="1405111"/>
            <a:ext cx="4780360" cy="342253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12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672182" y="4864693"/>
            <a:ext cx="7038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r>
              <a:rPr lang="en-GB" sz="2000" dirty="0" smtClean="0"/>
              <a:t>Online </a:t>
            </a:r>
            <a:r>
              <a:rPr lang="en-GB" sz="2000" dirty="0"/>
              <a:t>Ramsey-fit </a:t>
            </a:r>
            <a:r>
              <a:rPr lang="en-GB" sz="2000" dirty="0" smtClean="0"/>
              <a:t>for gradient compensation done only </a:t>
            </a:r>
            <a:r>
              <a:rPr lang="en-GB" sz="2000" dirty="0"/>
              <a:t>at </a:t>
            </a:r>
            <a:r>
              <a:rPr lang="en-GB" sz="2000" dirty="0" smtClean="0"/>
              <a:t>E=0, thus </a:t>
            </a:r>
            <a:r>
              <a:rPr lang="en-GB" sz="2000" dirty="0"/>
              <a:t>no </a:t>
            </a:r>
            <a:r>
              <a:rPr lang="en-GB" sz="2000" dirty="0" smtClean="0"/>
              <a:t>blinding.</a:t>
            </a:r>
            <a:endParaRPr lang="en-GB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570384" y="1946028"/>
            <a:ext cx="6139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Want Count numbers immediately for health check.</a:t>
            </a:r>
            <a:endParaRPr lang="en-GB" sz="2000" baseline="-25000" dirty="0">
              <a:sym typeface="Wingdings" panose="05000000000000000000" pitchFamily="2" charset="2"/>
            </a:endParaRPr>
          </a:p>
          <a:p>
            <a:endParaRPr lang="en-GB" sz="2000" baseline="-25000" dirty="0">
              <a:sym typeface="Wingdings" panose="05000000000000000000" pitchFamily="2" charset="2"/>
            </a:endParaRPr>
          </a:p>
          <a:p>
            <a:r>
              <a:rPr lang="en-GB" sz="2000" dirty="0">
                <a:sym typeface="Wingdings" panose="05000000000000000000" pitchFamily="2" charset="2"/>
              </a:rPr>
              <a:t>Blinding not yet available </a:t>
            </a:r>
            <a:r>
              <a:rPr lang="en-GB" sz="2000" dirty="0" smtClean="0">
                <a:sym typeface="Wingdings" panose="05000000000000000000" pitchFamily="2" charset="2"/>
              </a:rPr>
              <a:t>(missing </a:t>
            </a:r>
            <a:r>
              <a:rPr lang="en-GB" sz="2000" dirty="0" smtClean="0">
                <a:latin typeface="Symbol" panose="05050102010706020507" pitchFamily="18" charset="2"/>
              </a:rPr>
              <a:t>a</a:t>
            </a:r>
            <a:r>
              <a:rPr lang="en-GB" sz="2000" dirty="0" smtClean="0"/>
              <a:t> )</a:t>
            </a:r>
          </a:p>
          <a:p>
            <a:endParaRPr lang="en-GB" sz="2000" baseline="-25000" dirty="0">
              <a:sym typeface="Wingdings" panose="05000000000000000000" pitchFamily="2" charset="2"/>
            </a:endParaRPr>
          </a:p>
          <a:p>
            <a:pPr marL="0" lvl="1"/>
            <a:r>
              <a:rPr lang="en-GB" sz="2000" dirty="0" smtClean="0">
                <a:sym typeface="Wingdings" panose="05000000000000000000" pitchFamily="2" charset="2"/>
              </a:rPr>
              <a:t> </a:t>
            </a:r>
            <a:r>
              <a:rPr lang="en-GB" sz="2000" dirty="0" smtClean="0"/>
              <a:t>Online </a:t>
            </a:r>
            <a:r>
              <a:rPr lang="en-GB" sz="2000" dirty="0"/>
              <a:t>blinding   </a:t>
            </a:r>
          </a:p>
          <a:p>
            <a:pPr marL="0" lvl="1"/>
            <a:r>
              <a:rPr lang="en-GB" sz="2000" dirty="0"/>
              <a:t>    with  a separate offset – randomly chosen for each run</a:t>
            </a:r>
          </a:p>
          <a:p>
            <a:endParaRPr lang="en-GB" sz="2000" baseline="-25000" dirty="0">
              <a:sym typeface="Wingdings" panose="05000000000000000000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90224" y="4500136"/>
            <a:ext cx="42551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200" dirty="0" err="1">
                <a:latin typeface="Symbol" panose="05050102010706020507" pitchFamily="18" charset="2"/>
              </a:rPr>
              <a:t>n</a:t>
            </a:r>
            <a:r>
              <a:rPr lang="en-GB" sz="1200" baseline="-25000" dirty="0" err="1"/>
              <a:t>i</a:t>
            </a:r>
            <a:r>
              <a:rPr lang="en-GB" sz="1200" baseline="-25000" dirty="0"/>
              <a:t>   </a:t>
            </a:r>
            <a:r>
              <a:rPr lang="en-GB" sz="1200" dirty="0"/>
              <a:t>/</a:t>
            </a:r>
            <a:r>
              <a:rPr lang="en-GB" sz="1200" baseline="-25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658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Re-blinding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302707"/>
            <a:ext cx="7886700" cy="4874256"/>
          </a:xfrm>
        </p:spPr>
        <p:txBody>
          <a:bodyPr/>
          <a:lstStyle/>
          <a:p>
            <a:r>
              <a:rPr lang="en-GB" dirty="0" smtClean="0"/>
              <a:t>if </a:t>
            </a:r>
            <a:r>
              <a:rPr lang="en-GB" dirty="0"/>
              <a:t>we ever find a bug in </a:t>
            </a:r>
            <a:r>
              <a:rPr lang="en-GB" dirty="0" smtClean="0"/>
              <a:t>the blinding algorithm</a:t>
            </a:r>
            <a:br>
              <a:rPr lang="en-GB" dirty="0" smtClean="0"/>
            </a:br>
            <a:r>
              <a:rPr lang="en-GB" dirty="0" smtClean="0">
                <a:sym typeface="Wingdings" panose="05000000000000000000" pitchFamily="2" charset="2"/>
              </a:rPr>
              <a:t></a:t>
            </a:r>
            <a:r>
              <a:rPr lang="en-GB" dirty="0" smtClean="0"/>
              <a:t> </a:t>
            </a:r>
            <a:r>
              <a:rPr lang="en-GB" dirty="0"/>
              <a:t>we can </a:t>
            </a:r>
            <a:r>
              <a:rPr lang="en-GB" dirty="0" smtClean="0"/>
              <a:t>re-blind</a:t>
            </a:r>
          </a:p>
          <a:p>
            <a:pPr lvl="1"/>
            <a:r>
              <a:rPr lang="en-GB" dirty="0" smtClean="0"/>
              <a:t>previously </a:t>
            </a:r>
            <a:r>
              <a:rPr lang="en-GB" dirty="0"/>
              <a:t>blinded data stays public </a:t>
            </a:r>
            <a:endParaRPr lang="en-GB" dirty="0" smtClean="0"/>
          </a:p>
          <a:p>
            <a:pPr lvl="2"/>
            <a:r>
              <a:rPr lang="en-GB" dirty="0" smtClean="0"/>
              <a:t>(</a:t>
            </a:r>
            <a:r>
              <a:rPr lang="en-GB" dirty="0"/>
              <a:t>but it is advised to not use them)</a:t>
            </a:r>
          </a:p>
          <a:p>
            <a:pPr lvl="1"/>
            <a:r>
              <a:rPr lang="en-GB" dirty="0" smtClean="0"/>
              <a:t>additional </a:t>
            </a:r>
            <a:r>
              <a:rPr lang="en-GB" dirty="0"/>
              <a:t>data files </a:t>
            </a:r>
            <a:r>
              <a:rPr lang="en-GB" dirty="0" smtClean="0"/>
              <a:t>(new blinding code) are </a:t>
            </a:r>
            <a:r>
              <a:rPr lang="en-GB" dirty="0"/>
              <a:t>published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08.02.2016 BVR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13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3810847"/>
            <a:ext cx="2438400" cy="2543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28" y="3810846"/>
            <a:ext cx="24384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7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32951 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7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Reblinding</a:t>
            </a:r>
            <a:r>
              <a:rPr lang="en-GB" dirty="0" smtClean="0"/>
              <a:t> (how)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err="1" smtClean="0"/>
              <a:t>Reblinding</a:t>
            </a:r>
            <a:r>
              <a:rPr lang="en-GB" dirty="0" smtClean="0"/>
              <a:t> uses </a:t>
            </a:r>
            <a:r>
              <a:rPr lang="en-GB" dirty="0"/>
              <a:t>the same (secret) </a:t>
            </a:r>
            <a:r>
              <a:rPr lang="en-GB" dirty="0" smtClean="0"/>
              <a:t>offset</a:t>
            </a:r>
          </a:p>
          <a:p>
            <a:pPr lvl="1"/>
            <a:r>
              <a:rPr lang="en-GB" dirty="0" smtClean="0"/>
              <a:t>(</a:t>
            </a:r>
            <a:r>
              <a:rPr lang="en-GB" dirty="0"/>
              <a:t>we can change if we want to, but we MUST keep the same sign</a:t>
            </a:r>
            <a:r>
              <a:rPr lang="en-GB" dirty="0" smtClean="0"/>
              <a:t>)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 smtClean="0"/>
              <a:t>Algorithm to chose UCNs for shifting (randomly):</a:t>
            </a:r>
            <a:endParaRPr lang="en-GB" dirty="0"/>
          </a:p>
          <a:p>
            <a:r>
              <a:rPr lang="en-GB" dirty="0" smtClean="0"/>
              <a:t>the </a:t>
            </a:r>
            <a:r>
              <a:rPr lang="en-GB" dirty="0"/>
              <a:t>random number generator is </a:t>
            </a:r>
            <a:r>
              <a:rPr lang="en-GB" dirty="0" smtClean="0"/>
              <a:t>initialized:</a:t>
            </a:r>
          </a:p>
          <a:p>
            <a:pPr lvl="1"/>
            <a:r>
              <a:rPr lang="en-GB" sz="2800" dirty="0"/>
              <a:t>freshly for each cycle.</a:t>
            </a:r>
          </a:p>
          <a:p>
            <a:pPr lvl="1"/>
            <a:r>
              <a:rPr lang="en-GB" sz="2800" dirty="0"/>
              <a:t>based on entropy only taken from this cycle.</a:t>
            </a:r>
          </a:p>
          <a:p>
            <a:pPr marL="0" indent="0">
              <a:buNone/>
            </a:pPr>
            <a:r>
              <a:rPr lang="en-GB" sz="3200" dirty="0">
                <a:sym typeface="Wingdings" panose="05000000000000000000" pitchFamily="2" charset="2"/>
              </a:rPr>
              <a:t>  </a:t>
            </a:r>
            <a:r>
              <a:rPr lang="en-GB" sz="2600" dirty="0">
                <a:sym typeface="Wingdings" panose="05000000000000000000" pitchFamily="2" charset="2"/>
              </a:rPr>
              <a:t>one cycle </a:t>
            </a:r>
            <a:r>
              <a:rPr lang="en-GB" sz="2600" dirty="0" smtClean="0">
                <a:sym typeface="Wingdings" panose="05000000000000000000" pitchFamily="2" charset="2"/>
              </a:rPr>
              <a:t>will have </a:t>
            </a:r>
            <a:r>
              <a:rPr lang="en-GB" sz="2600" dirty="0">
                <a:sym typeface="Wingdings" panose="05000000000000000000" pitchFamily="2" charset="2"/>
              </a:rPr>
              <a:t>for various </a:t>
            </a:r>
            <a:r>
              <a:rPr lang="en-GB" sz="2600" dirty="0" err="1" smtClean="0">
                <a:sym typeface="Wingdings" panose="05000000000000000000" pitchFamily="2" charset="2"/>
              </a:rPr>
              <a:t>blindings</a:t>
            </a:r>
            <a:r>
              <a:rPr lang="en-GB" sz="2600" dirty="0" smtClean="0">
                <a:sym typeface="Wingdings" panose="05000000000000000000" pitchFamily="2" charset="2"/>
              </a:rPr>
              <a:t> </a:t>
            </a:r>
            <a:r>
              <a:rPr lang="en-GB" sz="2600" dirty="0">
                <a:sym typeface="Wingdings" panose="05000000000000000000" pitchFamily="2" charset="2"/>
              </a:rPr>
              <a:t>always </a:t>
            </a:r>
            <a:r>
              <a:rPr lang="en-GB" sz="2600" dirty="0" smtClean="0">
                <a:sym typeface="Wingdings" panose="05000000000000000000" pitchFamily="2" charset="2"/>
              </a:rPr>
              <a:t>about </a:t>
            </a:r>
            <a:r>
              <a:rPr lang="en-GB" sz="2600" dirty="0">
                <a:sym typeface="Wingdings" panose="05000000000000000000" pitchFamily="2" charset="2"/>
              </a:rPr>
              <a:t>the same n neutrons shifted.</a:t>
            </a:r>
            <a:endParaRPr lang="en-GB" sz="3200" dirty="0"/>
          </a:p>
          <a:p>
            <a:pPr>
              <a:buFont typeface="Wingdings" panose="05000000000000000000" pitchFamily="2" charset="2"/>
              <a:buChar char="à"/>
            </a:pPr>
            <a:r>
              <a:rPr lang="en-GB" dirty="0" smtClean="0"/>
              <a:t>works fine (does not reveal anything), </a:t>
            </a:r>
          </a:p>
          <a:p>
            <a:pPr lvl="1">
              <a:buFontTx/>
              <a:buChar char="-"/>
            </a:pPr>
            <a:r>
              <a:rPr lang="en-GB" dirty="0" smtClean="0"/>
              <a:t>but </a:t>
            </a:r>
            <a:r>
              <a:rPr lang="en-GB" dirty="0"/>
              <a:t>only if difference to </a:t>
            </a:r>
            <a:r>
              <a:rPr lang="en-GB" dirty="0" smtClean="0"/>
              <a:t>previous </a:t>
            </a:r>
            <a:r>
              <a:rPr lang="en-GB" dirty="0"/>
              <a:t>blinding is not so </a:t>
            </a:r>
            <a:r>
              <a:rPr lang="en-GB" dirty="0" smtClean="0"/>
              <a:t>large</a:t>
            </a:r>
          </a:p>
          <a:p>
            <a:pPr lvl="1">
              <a:buFontTx/>
              <a:buChar char="-"/>
            </a:pPr>
            <a:r>
              <a:rPr lang="en-GB" dirty="0" smtClean="0"/>
              <a:t>and </a:t>
            </a:r>
            <a:r>
              <a:rPr lang="en-GB" dirty="0"/>
              <a:t>for sure: no sign change</a:t>
            </a:r>
            <a:r>
              <a:rPr lang="en-GB" dirty="0" smtClean="0"/>
              <a:t>!!!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quite </a:t>
            </a:r>
            <a:r>
              <a:rPr lang="en-GB" dirty="0"/>
              <a:t>some effort to develop this method </a:t>
            </a:r>
            <a:br>
              <a:rPr lang="en-GB" dirty="0"/>
            </a:br>
            <a:r>
              <a:rPr lang="en-GB" dirty="0" smtClean="0"/>
              <a:t>(</a:t>
            </a:r>
            <a:r>
              <a:rPr lang="en-GB" dirty="0"/>
              <a:t>especially to be sure </a:t>
            </a:r>
            <a:r>
              <a:rPr lang="en-GB" dirty="0" smtClean="0"/>
              <a:t>to </a:t>
            </a:r>
            <a:r>
              <a:rPr lang="en-GB" dirty="0"/>
              <a:t>not </a:t>
            </a:r>
            <a:r>
              <a:rPr lang="en-GB" dirty="0" smtClean="0"/>
              <a:t>have messed </a:t>
            </a:r>
            <a:r>
              <a:rPr lang="en-GB" dirty="0"/>
              <a:t>it up)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08.02.2016 BVR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49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Secondary blinding / east-west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390389"/>
            <a:ext cx="8820150" cy="49659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2 independent analysis groups (east, west)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Primary blinding on raw data (common)</a:t>
            </a:r>
          </a:p>
          <a:p>
            <a:r>
              <a:rPr lang="en-GB" sz="2400" dirty="0" smtClean="0"/>
              <a:t>Secondary blinding </a:t>
            </a:r>
            <a:r>
              <a:rPr lang="en-GB" sz="2400" b="1" dirty="0" smtClean="0"/>
              <a:t>EAST</a:t>
            </a:r>
            <a:r>
              <a:rPr lang="en-GB" sz="2400" dirty="0" smtClean="0"/>
              <a:t> on top of primary</a:t>
            </a:r>
            <a:br>
              <a:rPr lang="en-GB" sz="2400" dirty="0" smtClean="0"/>
            </a:br>
            <a:r>
              <a:rPr lang="en-GB" sz="2400" dirty="0" smtClean="0"/>
              <a:t>same algorithm / different offset</a:t>
            </a:r>
          </a:p>
          <a:p>
            <a:r>
              <a:rPr lang="en-GB" sz="2400" dirty="0"/>
              <a:t>Secondary blinding </a:t>
            </a:r>
            <a:r>
              <a:rPr lang="en-GB" sz="2400" b="1" dirty="0" smtClean="0"/>
              <a:t>WEST</a:t>
            </a:r>
            <a:r>
              <a:rPr lang="en-GB" sz="2400" dirty="0" smtClean="0"/>
              <a:t> </a:t>
            </a:r>
            <a:r>
              <a:rPr lang="en-GB" sz="2400" dirty="0"/>
              <a:t>on top of primary</a:t>
            </a:r>
            <a:br>
              <a:rPr lang="en-GB" sz="2400" dirty="0"/>
            </a:br>
            <a:r>
              <a:rPr lang="en-GB" sz="2400" dirty="0"/>
              <a:t>same algorithm / </a:t>
            </a:r>
            <a:r>
              <a:rPr lang="en-GB" sz="2400" dirty="0" smtClean="0"/>
              <a:t>another different offset</a:t>
            </a:r>
          </a:p>
          <a:p>
            <a:endParaRPr lang="en-GB" dirty="0"/>
          </a:p>
          <a:p>
            <a:pPr lvl="1"/>
            <a:r>
              <a:rPr lang="en-GB" sz="2000" dirty="0" smtClean="0"/>
              <a:t>raw </a:t>
            </a:r>
            <a:r>
              <a:rPr lang="en-GB" sz="2000" dirty="0"/>
              <a:t>data is kept secret</a:t>
            </a:r>
          </a:p>
          <a:p>
            <a:pPr lvl="1"/>
            <a:r>
              <a:rPr lang="en-GB" sz="2000" dirty="0" smtClean="0"/>
              <a:t>primary </a:t>
            </a:r>
            <a:r>
              <a:rPr lang="en-GB" sz="2000" dirty="0"/>
              <a:t>data is kept secret</a:t>
            </a:r>
          </a:p>
          <a:p>
            <a:pPr lvl="1"/>
            <a:r>
              <a:rPr lang="en-GB" sz="2000" dirty="0"/>
              <a:t>e</a:t>
            </a:r>
            <a:r>
              <a:rPr lang="en-GB" sz="2000" dirty="0" smtClean="0"/>
              <a:t>astern data </a:t>
            </a:r>
            <a:r>
              <a:rPr lang="en-GB" sz="2000" dirty="0"/>
              <a:t>published to eastern </a:t>
            </a:r>
            <a:r>
              <a:rPr lang="en-GB" sz="2000" dirty="0" smtClean="0"/>
              <a:t>people (and </a:t>
            </a:r>
            <a:r>
              <a:rPr lang="en-GB" sz="2000" dirty="0"/>
              <a:t>not </a:t>
            </a:r>
            <a:r>
              <a:rPr lang="en-GB" sz="2000" dirty="0" smtClean="0"/>
              <a:t>to western</a:t>
            </a:r>
            <a:r>
              <a:rPr lang="en-GB" sz="2000" dirty="0"/>
              <a:t>)</a:t>
            </a:r>
          </a:p>
          <a:p>
            <a:pPr lvl="1"/>
            <a:r>
              <a:rPr lang="en-GB" sz="2000" dirty="0" smtClean="0"/>
              <a:t>western data published </a:t>
            </a:r>
            <a:r>
              <a:rPr lang="en-GB" sz="2000" dirty="0"/>
              <a:t>to western </a:t>
            </a:r>
            <a:r>
              <a:rPr lang="en-GB" sz="2000" dirty="0" smtClean="0"/>
              <a:t>people (and </a:t>
            </a:r>
            <a:r>
              <a:rPr lang="en-GB" sz="2000" dirty="0"/>
              <a:t>not to eastern</a:t>
            </a:r>
            <a:r>
              <a:rPr lang="en-GB" sz="2000" dirty="0" smtClean="0"/>
              <a:t>)</a:t>
            </a:r>
          </a:p>
          <a:p>
            <a:pPr marL="0" indent="0">
              <a:buNone/>
            </a:pPr>
            <a:r>
              <a:rPr lang="en-GB" sz="1500" dirty="0"/>
              <a:t>       300 GB /year / blinding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08.02.2016 BVR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15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787047" y="2197100"/>
            <a:ext cx="8617906" cy="45220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761647" y="2832100"/>
            <a:ext cx="8617906" cy="67523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780697" y="3563060"/>
            <a:ext cx="8617906" cy="71117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787046" y="4513751"/>
            <a:ext cx="9566753" cy="19061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37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Teething troubles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Cycles with 0 counts suddenly got negative counts (online blinding)</a:t>
            </a:r>
          </a:p>
          <a:p>
            <a:r>
              <a:rPr lang="en-GB" dirty="0" smtClean="0"/>
              <a:t>Decrease of neutron number during cycle</a:t>
            </a:r>
          </a:p>
          <a:p>
            <a:r>
              <a:rPr lang="en-GB" dirty="0" smtClean="0"/>
              <a:t>Non-</a:t>
            </a:r>
            <a:r>
              <a:rPr lang="en-GB" dirty="0" err="1" smtClean="0"/>
              <a:t>edm</a:t>
            </a:r>
            <a:r>
              <a:rPr lang="en-GB" dirty="0" smtClean="0"/>
              <a:t> use case required new exceptions</a:t>
            </a:r>
          </a:p>
          <a:p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24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Positive side effect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There is </a:t>
            </a:r>
            <a:r>
              <a:rPr lang="en-GB" dirty="0" smtClean="0"/>
              <a:t>now </a:t>
            </a:r>
            <a:r>
              <a:rPr lang="en-GB" dirty="0"/>
              <a:t>an </a:t>
            </a:r>
            <a:r>
              <a:rPr lang="en-GB" dirty="0" smtClean="0"/>
              <a:t>EDM </a:t>
            </a:r>
            <a:r>
              <a:rPr lang="en-GB" dirty="0"/>
              <a:t>in the data.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Thus the sign </a:t>
            </a:r>
            <a:r>
              <a:rPr lang="en-GB" dirty="0" smtClean="0"/>
              <a:t>and the magnitude becomes </a:t>
            </a:r>
            <a:r>
              <a:rPr lang="en-GB" dirty="0"/>
              <a:t>important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>
                <a:sym typeface="Wingdings" panose="05000000000000000000" pitchFamily="2" charset="2"/>
              </a:rPr>
              <a:t></a:t>
            </a:r>
            <a:r>
              <a:rPr lang="en-GB" dirty="0" smtClean="0"/>
              <a:t> blinding </a:t>
            </a:r>
            <a:r>
              <a:rPr lang="en-GB" dirty="0"/>
              <a:t>helps to get your analysis correctly</a:t>
            </a:r>
            <a:br>
              <a:rPr lang="en-GB" dirty="0"/>
            </a:br>
            <a:r>
              <a:rPr lang="en-GB" dirty="0"/>
              <a:t>  (because bugs are visible)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59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Who knows blinding offset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600" y="2295525"/>
            <a:ext cx="10731500" cy="4351338"/>
          </a:xfrm>
        </p:spPr>
        <p:txBody>
          <a:bodyPr>
            <a:normAutofit/>
          </a:bodyPr>
          <a:lstStyle/>
          <a:p>
            <a:r>
              <a:rPr lang="en-GB" dirty="0" smtClean="0"/>
              <a:t>NO human</a:t>
            </a:r>
          </a:p>
          <a:p>
            <a:r>
              <a:rPr lang="en-GB" dirty="0" smtClean="0"/>
              <a:t>Blinding program needs to know it</a:t>
            </a:r>
          </a:p>
          <a:p>
            <a:r>
              <a:rPr lang="en-GB" dirty="0" smtClean="0"/>
              <a:t>Randomly generate offset, store it encrypted using a public key</a:t>
            </a:r>
          </a:p>
          <a:p>
            <a:r>
              <a:rPr lang="en-GB" dirty="0" smtClean="0"/>
              <a:t>private key is injected into blinding program during compile process</a:t>
            </a:r>
          </a:p>
          <a:p>
            <a:pPr lvl="1"/>
            <a:r>
              <a:rPr lang="en-GB" dirty="0" smtClean="0"/>
              <a:t>Blinding offset is never written in clear text</a:t>
            </a:r>
            <a:br>
              <a:rPr lang="en-GB" dirty="0" smtClean="0"/>
            </a:br>
            <a:r>
              <a:rPr lang="en-GB" dirty="0" smtClean="0"/>
              <a:t>   (</a:t>
            </a:r>
            <a:r>
              <a:rPr lang="en-GB" b="1" dirty="0" smtClean="0"/>
              <a:t>nobody</a:t>
            </a:r>
            <a:r>
              <a:rPr lang="en-GB" dirty="0" smtClean="0"/>
              <a:t> can </a:t>
            </a:r>
            <a:r>
              <a:rPr lang="en-GB" b="1" dirty="0" smtClean="0">
                <a:solidFill>
                  <a:srgbClr val="FF0000"/>
                </a:solidFill>
              </a:rPr>
              <a:t>accidentally</a:t>
            </a:r>
            <a:r>
              <a:rPr lang="en-GB" dirty="0" smtClean="0"/>
              <a:t> read it)</a:t>
            </a:r>
          </a:p>
          <a:p>
            <a:pPr lvl="1"/>
            <a:r>
              <a:rPr lang="en-GB" dirty="0" smtClean="0"/>
              <a:t>Blinding code can be modified at any time and recompiled</a:t>
            </a:r>
          </a:p>
          <a:p>
            <a:pPr lvl="1"/>
            <a:r>
              <a:rPr lang="en-GB" dirty="0" smtClean="0"/>
              <a:t>one trustful person necessary to maintain the private key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495301"/>
            <a:ext cx="3149600" cy="22847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25925" y="2734292"/>
            <a:ext cx="2718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Blinding offset / 10</a:t>
            </a:r>
            <a:r>
              <a:rPr lang="en-GB" baseline="30000" dirty="0"/>
              <a:t>-26</a:t>
            </a:r>
            <a:r>
              <a:rPr lang="en-GB" dirty="0"/>
              <a:t> e cm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62152" y="303883"/>
            <a:ext cx="1298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Graph by G. Bison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27891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Timeline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101724"/>
            <a:ext cx="7886700" cy="5057776"/>
          </a:xfrm>
        </p:spPr>
        <p:txBody>
          <a:bodyPr>
            <a:noAutofit/>
          </a:bodyPr>
          <a:lstStyle/>
          <a:p>
            <a:r>
              <a:rPr lang="en-GB" sz="2400" dirty="0"/>
              <a:t>January 17 2015: Formation of </a:t>
            </a:r>
            <a:r>
              <a:rPr lang="en-GB" sz="2400" dirty="0" smtClean="0"/>
              <a:t>Blinding Task </a:t>
            </a:r>
            <a:r>
              <a:rPr lang="en-GB" sz="2400" dirty="0"/>
              <a:t>group</a:t>
            </a:r>
          </a:p>
          <a:p>
            <a:r>
              <a:rPr lang="en-GB" sz="2400" dirty="0"/>
              <a:t>March: Concept</a:t>
            </a:r>
          </a:p>
          <a:p>
            <a:r>
              <a:rPr lang="en-GB" sz="2400" dirty="0"/>
              <a:t>April - July:</a:t>
            </a:r>
          </a:p>
          <a:p>
            <a:pPr lvl="1"/>
            <a:r>
              <a:rPr lang="en-GB" sz="2000" dirty="0"/>
              <a:t>Implementation of dummy code</a:t>
            </a:r>
          </a:p>
          <a:p>
            <a:pPr lvl="1"/>
            <a:r>
              <a:rPr lang="en-GB" sz="2000" dirty="0"/>
              <a:t>Test on last years data</a:t>
            </a:r>
          </a:p>
          <a:p>
            <a:pPr lvl="1"/>
            <a:r>
              <a:rPr lang="en-GB" sz="2000" dirty="0"/>
              <a:t>implementation of real code</a:t>
            </a:r>
          </a:p>
          <a:p>
            <a:pPr lvl="1"/>
            <a:r>
              <a:rPr lang="en-GB" sz="2000" dirty="0"/>
              <a:t>tests with first UCNs, bug fixing</a:t>
            </a:r>
          </a:p>
          <a:p>
            <a:r>
              <a:rPr lang="en-GB" sz="2400" dirty="0"/>
              <a:t>August: blinded data taking, but not secret,  bug fixing</a:t>
            </a:r>
          </a:p>
          <a:p>
            <a:r>
              <a:rPr lang="en-GB" sz="2400" dirty="0"/>
              <a:t>September 10 2015: </a:t>
            </a:r>
            <a:r>
              <a:rPr lang="en-GB" sz="2400" dirty="0" smtClean="0"/>
              <a:t>change to new, secret </a:t>
            </a:r>
            <a:r>
              <a:rPr lang="en-GB" sz="2400" dirty="0"/>
              <a:t>blinding </a:t>
            </a:r>
            <a:r>
              <a:rPr lang="en-GB" sz="2400" dirty="0" smtClean="0"/>
              <a:t>offset</a:t>
            </a:r>
          </a:p>
          <a:p>
            <a:r>
              <a:rPr lang="en-GB" sz="2400" dirty="0" smtClean="0"/>
              <a:t>Implement secondary blinding and re-blinding</a:t>
            </a:r>
            <a:endParaRPr lang="en-GB" sz="2400" dirty="0"/>
          </a:p>
          <a:p>
            <a:r>
              <a:rPr lang="en-GB" sz="2400" dirty="0"/>
              <a:t>February 2016: Release blinded data of 2015</a:t>
            </a:r>
          </a:p>
          <a:p>
            <a:r>
              <a:rPr lang="en-GB" sz="2400" dirty="0"/>
              <a:t>Since then automatic blinding of most runs.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48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Performance  (2015+2016)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1072 runs with data files from </a:t>
            </a:r>
            <a:r>
              <a:rPr lang="en-GB" dirty="0"/>
              <a:t>neutron detector</a:t>
            </a:r>
            <a:endParaRPr lang="en-GB" dirty="0" smtClean="0"/>
          </a:p>
          <a:p>
            <a:r>
              <a:rPr lang="en-GB" dirty="0" smtClean="0"/>
              <a:t> 113 runs automatically blinded</a:t>
            </a:r>
          </a:p>
          <a:p>
            <a:r>
              <a:rPr lang="en-GB" dirty="0" smtClean="0"/>
              <a:t>  14 runs needed manual blinding</a:t>
            </a:r>
          </a:p>
          <a:p>
            <a:r>
              <a:rPr lang="en-GB" dirty="0"/>
              <a:t> </a:t>
            </a:r>
            <a:r>
              <a:rPr lang="en-GB" dirty="0" smtClean="0"/>
              <a:t> 20 runs needed manual revealing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Problems caused by:</a:t>
            </a:r>
            <a:endParaRPr lang="en-GB" dirty="0"/>
          </a:p>
          <a:p>
            <a:pPr lvl="1"/>
            <a:r>
              <a:rPr lang="en-GB" dirty="0" smtClean="0"/>
              <a:t>In 2015: mainly software problems (e.g. </a:t>
            </a:r>
            <a:r>
              <a:rPr lang="en-GB" dirty="0" err="1" smtClean="0"/>
              <a:t>SpinFlipper</a:t>
            </a:r>
            <a:r>
              <a:rPr lang="en-GB" dirty="0" smtClean="0"/>
              <a:t> state)</a:t>
            </a:r>
          </a:p>
          <a:p>
            <a:pPr lvl="1"/>
            <a:r>
              <a:rPr lang="en-GB" dirty="0" smtClean="0"/>
              <a:t>In 2016: mainly heavy drifts of magnetic field.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16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to </a:t>
            </a:r>
            <a:r>
              <a:rPr lang="en-GB" dirty="0" err="1" smtClean="0"/>
              <a:t>unblind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21</a:t>
            </a:fld>
            <a:endParaRPr lang="en-GB"/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21588"/>
            <a:ext cx="12192000" cy="50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9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to do before </a:t>
            </a:r>
            <a:r>
              <a:rPr lang="en-GB" dirty="0" err="1" smtClean="0"/>
              <a:t>unblinding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Wait until</a:t>
            </a:r>
          </a:p>
          <a:p>
            <a:pPr lvl="1"/>
            <a:r>
              <a:rPr lang="en-GB" dirty="0" smtClean="0"/>
              <a:t> analysis is close to statistical limit</a:t>
            </a:r>
          </a:p>
          <a:p>
            <a:pPr lvl="1"/>
            <a:r>
              <a:rPr lang="en-GB" dirty="0" smtClean="0"/>
              <a:t>All systematics have been analysed</a:t>
            </a:r>
          </a:p>
          <a:p>
            <a:pPr lvl="1"/>
            <a:r>
              <a:rPr lang="en-GB" dirty="0" smtClean="0"/>
              <a:t>The paper has been written</a:t>
            </a:r>
          </a:p>
          <a:p>
            <a:r>
              <a:rPr lang="en-GB" dirty="0" smtClean="0"/>
              <a:t>Define discrepancy limit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77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extending to </a:t>
            </a:r>
            <a:r>
              <a:rPr lang="en-GB" dirty="0" smtClean="0"/>
              <a:t>n2EDM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double </a:t>
            </a:r>
            <a:r>
              <a:rPr lang="en-GB" dirty="0"/>
              <a:t>chamber, accurate </a:t>
            </a:r>
            <a:r>
              <a:rPr lang="en-GB" dirty="0" err="1" smtClean="0"/>
              <a:t>Cesium</a:t>
            </a:r>
            <a:r>
              <a:rPr lang="en-GB" dirty="0" smtClean="0"/>
              <a:t> sensors, Ramsey-sine</a:t>
            </a:r>
            <a:endParaRPr lang="en-GB" dirty="0"/>
          </a:p>
          <a:p>
            <a:r>
              <a:rPr lang="en-GB" dirty="0"/>
              <a:t>  --&gt; need new fit </a:t>
            </a:r>
            <a:r>
              <a:rPr lang="en-GB" dirty="0" smtClean="0"/>
              <a:t>models</a:t>
            </a:r>
          </a:p>
          <a:p>
            <a:pPr lvl="1"/>
            <a:r>
              <a:rPr lang="en-GB" dirty="0" smtClean="0"/>
              <a:t>Maybe add online gradient estimation</a:t>
            </a:r>
            <a:endParaRPr lang="en-GB" dirty="0"/>
          </a:p>
          <a:p>
            <a:r>
              <a:rPr lang="en-GB" dirty="0"/>
              <a:t>  --&gt; need some data for tuning threshold </a:t>
            </a:r>
            <a:r>
              <a:rPr lang="en-GB" dirty="0" smtClean="0"/>
              <a:t>parameters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Extending to other experiments</a:t>
            </a:r>
          </a:p>
          <a:p>
            <a:r>
              <a:rPr lang="en-GB" dirty="0" smtClean="0"/>
              <a:t>Fine, as soon as they do have a simultaneous spin analyser.</a:t>
            </a:r>
          </a:p>
          <a:p>
            <a:r>
              <a:rPr lang="en-GB" baseline="30000" dirty="0" smtClean="0"/>
              <a:t>3</a:t>
            </a:r>
            <a:r>
              <a:rPr lang="en-GB" dirty="0" smtClean="0"/>
              <a:t>He as detector: needs a bit investigation how to shift counts.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85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" y="1825625"/>
            <a:ext cx="11277600" cy="4351338"/>
          </a:xfrm>
        </p:spPr>
        <p:txBody>
          <a:bodyPr/>
          <a:lstStyle/>
          <a:p>
            <a:r>
              <a:rPr lang="en-GB" dirty="0" smtClean="0"/>
              <a:t>successful </a:t>
            </a:r>
            <a:r>
              <a:rPr lang="en-GB" dirty="0"/>
              <a:t>blinding</a:t>
            </a:r>
          </a:p>
          <a:p>
            <a:pPr lvl="1"/>
            <a:r>
              <a:rPr lang="en-GB" dirty="0" smtClean="0"/>
              <a:t>Blinding offset unknown to all humans</a:t>
            </a:r>
          </a:p>
          <a:p>
            <a:pPr lvl="1"/>
            <a:r>
              <a:rPr lang="en-GB" dirty="0" smtClean="0"/>
              <a:t>Blinding secured by strong encryption + some enforcement rules</a:t>
            </a:r>
          </a:p>
          <a:p>
            <a:pPr lvl="1"/>
            <a:r>
              <a:rPr lang="en-GB" dirty="0" err="1" smtClean="0"/>
              <a:t>unblinding</a:t>
            </a:r>
            <a:r>
              <a:rPr lang="en-GB" dirty="0" smtClean="0"/>
              <a:t> </a:t>
            </a:r>
            <a:r>
              <a:rPr lang="en-GB" dirty="0"/>
              <a:t>still upcoming</a:t>
            </a:r>
          </a:p>
          <a:p>
            <a:r>
              <a:rPr lang="en-GB" dirty="0" smtClean="0"/>
              <a:t>can </a:t>
            </a:r>
            <a:r>
              <a:rPr lang="en-GB" dirty="0"/>
              <a:t>be used for 2nd phase</a:t>
            </a:r>
          </a:p>
          <a:p>
            <a:pPr lvl="1"/>
            <a:r>
              <a:rPr lang="en-GB" dirty="0" smtClean="0"/>
              <a:t>blinding </a:t>
            </a:r>
            <a:r>
              <a:rPr lang="en-GB" dirty="0"/>
              <a:t>should be anticipated in early stage of DAQ-design</a:t>
            </a:r>
          </a:p>
          <a:p>
            <a:pPr lvl="1"/>
            <a:r>
              <a:rPr lang="en-GB" dirty="0" smtClean="0"/>
              <a:t>final </a:t>
            </a:r>
            <a:r>
              <a:rPr lang="en-GB" dirty="0"/>
              <a:t>implementation only possible </a:t>
            </a:r>
            <a:r>
              <a:rPr lang="en-GB" dirty="0" smtClean="0"/>
              <a:t>when knowing the performance </a:t>
            </a:r>
            <a:r>
              <a:rPr lang="en-GB" dirty="0"/>
              <a:t>of </a:t>
            </a:r>
            <a:r>
              <a:rPr lang="en-GB" dirty="0" smtClean="0"/>
              <a:t>the apparatus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32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Thanks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49" y="1455057"/>
            <a:ext cx="7477580" cy="4920343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Phil Harris (U Sussex)</a:t>
            </a:r>
          </a:p>
          <a:p>
            <a:pPr lvl="1"/>
            <a:r>
              <a:rPr lang="en-GB" dirty="0" smtClean="0"/>
              <a:t>Concept / maths / pushing people</a:t>
            </a:r>
          </a:p>
          <a:p>
            <a:r>
              <a:rPr lang="en-GB" dirty="0" err="1" smtClean="0"/>
              <a:t>Yoann</a:t>
            </a:r>
            <a:r>
              <a:rPr lang="en-GB" dirty="0" smtClean="0"/>
              <a:t> </a:t>
            </a:r>
            <a:r>
              <a:rPr lang="en-GB" dirty="0" err="1" smtClean="0"/>
              <a:t>Kermaidic</a:t>
            </a:r>
            <a:r>
              <a:rPr lang="en-GB" dirty="0" smtClean="0"/>
              <a:t>  (LPSC Grenoble)</a:t>
            </a:r>
          </a:p>
          <a:p>
            <a:pPr lvl="1"/>
            <a:r>
              <a:rPr lang="en-GB" dirty="0" smtClean="0"/>
              <a:t>code Ramsey fitting / testing</a:t>
            </a:r>
          </a:p>
          <a:p>
            <a:r>
              <a:rPr lang="en-GB" dirty="0" smtClean="0"/>
              <a:t>Jacek </a:t>
            </a:r>
            <a:r>
              <a:rPr lang="en-GB" dirty="0" err="1" smtClean="0"/>
              <a:t>Zemja</a:t>
            </a:r>
            <a:r>
              <a:rPr lang="en-GB" dirty="0" smtClean="0"/>
              <a:t> (JU Krakow)</a:t>
            </a:r>
          </a:p>
          <a:p>
            <a:pPr lvl="1"/>
            <a:r>
              <a:rPr lang="en-GB" dirty="0" smtClean="0"/>
              <a:t>code main DAQ</a:t>
            </a:r>
          </a:p>
          <a:p>
            <a:r>
              <a:rPr lang="en-GB" dirty="0" smtClean="0"/>
              <a:t>Nick Ayres (U Sussex) </a:t>
            </a:r>
          </a:p>
          <a:p>
            <a:pPr lvl="1"/>
            <a:r>
              <a:rPr lang="en-GB" dirty="0" smtClean="0"/>
              <a:t>maths</a:t>
            </a:r>
          </a:p>
          <a:p>
            <a:r>
              <a:rPr lang="en-GB" dirty="0" smtClean="0"/>
              <a:t>Elise </a:t>
            </a:r>
            <a:r>
              <a:rPr lang="en-GB" dirty="0" err="1" smtClean="0"/>
              <a:t>Wursten</a:t>
            </a:r>
            <a:r>
              <a:rPr lang="en-GB" dirty="0" smtClean="0"/>
              <a:t> (KU Leuven) </a:t>
            </a:r>
          </a:p>
          <a:p>
            <a:pPr lvl="1"/>
            <a:r>
              <a:rPr lang="en-GB" dirty="0" smtClean="0"/>
              <a:t>analysis / testing</a:t>
            </a:r>
          </a:p>
          <a:p>
            <a:r>
              <a:rPr lang="en-GB" dirty="0" smtClean="0"/>
              <a:t>Thomas </a:t>
            </a:r>
            <a:r>
              <a:rPr lang="en-GB" dirty="0" err="1" smtClean="0"/>
              <a:t>Lefort</a:t>
            </a:r>
            <a:r>
              <a:rPr lang="en-GB" dirty="0" smtClean="0"/>
              <a:t>, Jean </a:t>
            </a:r>
            <a:r>
              <a:rPr lang="en-GB" dirty="0" err="1" smtClean="0"/>
              <a:t>Hommet</a:t>
            </a:r>
            <a:r>
              <a:rPr lang="en-GB" dirty="0" smtClean="0"/>
              <a:t>,  Yves </a:t>
            </a:r>
            <a:r>
              <a:rPr lang="en-GB" dirty="0" err="1" smtClean="0"/>
              <a:t>Lemiere</a:t>
            </a:r>
            <a:r>
              <a:rPr lang="en-GB" dirty="0" smtClean="0"/>
              <a:t>   (LPC Caen) </a:t>
            </a:r>
          </a:p>
          <a:p>
            <a:pPr lvl="1"/>
            <a:r>
              <a:rPr lang="en-GB" dirty="0" smtClean="0"/>
              <a:t>code neutron shifting</a:t>
            </a:r>
          </a:p>
          <a:p>
            <a:r>
              <a:rPr lang="en-GB" dirty="0" smtClean="0"/>
              <a:t>JK (ETH Zürich) </a:t>
            </a:r>
          </a:p>
          <a:p>
            <a:pPr lvl="1"/>
            <a:r>
              <a:rPr lang="en-GB" dirty="0" smtClean="0"/>
              <a:t>concept / design / code review / code merging / testing</a:t>
            </a:r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25</a:t>
            </a:fld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900349" y="22635"/>
            <a:ext cx="181827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hlinkClick r:id="rId2"/>
              </a:rPr>
              <a:t>http://xkcd.com/1462/</a:t>
            </a:r>
            <a:endParaRPr lang="en-GB" sz="1350" dirty="0"/>
          </a:p>
        </p:txBody>
      </p:sp>
      <p:pic>
        <p:nvPicPr>
          <p:cNvPr id="6" name="Picture 2" descr="Blind Tria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133" y="322718"/>
            <a:ext cx="3005718" cy="400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79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Backup Slides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68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Unblinding</a:t>
            </a:r>
            <a:r>
              <a:rPr lang="en-GB" dirty="0" smtClean="0"/>
              <a:t> with 2 analysis groups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Not decided yet</a:t>
            </a:r>
          </a:p>
          <a:p>
            <a:r>
              <a:rPr lang="en-GB" dirty="0" smtClean="0"/>
              <a:t>Possible Option:</a:t>
            </a:r>
          </a:p>
          <a:p>
            <a:pPr lvl="1"/>
            <a:r>
              <a:rPr lang="en-GB" dirty="0" smtClean="0"/>
              <a:t>As soon as both analysis group get below the same error</a:t>
            </a:r>
            <a:br>
              <a:rPr lang="en-GB" dirty="0" smtClean="0"/>
            </a:br>
            <a:r>
              <a:rPr lang="en-GB" dirty="0" smtClean="0"/>
              <a:t> (and close to irreducible statistical uncertainty)</a:t>
            </a:r>
            <a:br>
              <a:rPr lang="en-GB" dirty="0" smtClean="0"/>
            </a:br>
            <a:r>
              <a:rPr lang="en-GB" dirty="0" smtClean="0">
                <a:sym typeface="Wingdings" panose="05000000000000000000" pitchFamily="2" charset="2"/>
              </a:rPr>
              <a:t> </a:t>
            </a:r>
            <a:r>
              <a:rPr lang="en-GB" dirty="0" err="1" smtClean="0">
                <a:sym typeface="Wingdings" panose="05000000000000000000" pitchFamily="2" charset="2"/>
              </a:rPr>
              <a:t>unblind</a:t>
            </a:r>
            <a:r>
              <a:rPr lang="en-GB" dirty="0" smtClean="0">
                <a:sym typeface="Wingdings" panose="05000000000000000000" pitchFamily="2" charset="2"/>
              </a:rPr>
              <a:t> secondary blinding</a:t>
            </a:r>
          </a:p>
          <a:p>
            <a:pPr lvl="2"/>
            <a:r>
              <a:rPr lang="en-GB" dirty="0" smtClean="0">
                <a:sym typeface="Wingdings" panose="05000000000000000000" pitchFamily="2" charset="2"/>
              </a:rPr>
              <a:t>Run analysis code on </a:t>
            </a:r>
            <a:r>
              <a:rPr lang="en-GB" dirty="0" err="1" smtClean="0">
                <a:sym typeface="Wingdings" panose="05000000000000000000" pitchFamily="2" charset="2"/>
              </a:rPr>
              <a:t>unblinded</a:t>
            </a:r>
            <a:r>
              <a:rPr lang="en-GB" dirty="0" smtClean="0">
                <a:sym typeface="Wingdings" panose="05000000000000000000" pitchFamily="2" charset="2"/>
              </a:rPr>
              <a:t> data, </a:t>
            </a:r>
          </a:p>
          <a:p>
            <a:pPr lvl="2"/>
            <a:r>
              <a:rPr lang="en-GB" dirty="0" smtClean="0">
                <a:sym typeface="Wingdings" panose="05000000000000000000" pitchFamily="2" charset="2"/>
              </a:rPr>
              <a:t>compare to blinding offset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 if happy (predefined Boolean expression), </a:t>
            </a:r>
            <a:r>
              <a:rPr lang="en-GB" dirty="0" err="1" smtClean="0">
                <a:sym typeface="Wingdings" panose="05000000000000000000" pitchFamily="2" charset="2"/>
              </a:rPr>
              <a:t>unblind</a:t>
            </a:r>
            <a:r>
              <a:rPr lang="en-GB" dirty="0" smtClean="0">
                <a:sym typeface="Wingdings" panose="05000000000000000000" pitchFamily="2" charset="2"/>
              </a:rPr>
              <a:t> primary blinding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Final result will be analysis code on raw data,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But hopefully in agreement with analysis on </a:t>
            </a:r>
            <a:br>
              <a:rPr lang="en-GB" dirty="0" smtClean="0">
                <a:sym typeface="Wingdings" panose="05000000000000000000" pitchFamily="2" charset="2"/>
              </a:rPr>
            </a:br>
            <a:r>
              <a:rPr lang="en-GB" dirty="0" smtClean="0">
                <a:sym typeface="Wingdings" panose="05000000000000000000" pitchFamily="2" charset="2"/>
              </a:rPr>
              <a:t>blinded data minus blinding offset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Blinding on Toy-data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08.02.2016 BVR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95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Secrecy of data files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010265"/>
            <a:ext cx="7886700" cy="547881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Raw data (secret)  +  blinded data (public)</a:t>
            </a:r>
          </a:p>
          <a:p>
            <a:r>
              <a:rPr lang="en-GB" dirty="0" smtClean="0"/>
              <a:t>Backup scheme:</a:t>
            </a:r>
            <a:br>
              <a:rPr lang="en-GB" dirty="0" smtClean="0"/>
            </a:b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Encrypt secret data with RSA (asymmetric)</a:t>
            </a:r>
          </a:p>
          <a:p>
            <a:pPr lvl="1"/>
            <a:r>
              <a:rPr lang="en-GB" dirty="0" smtClean="0"/>
              <a:t>Use public key for encryption</a:t>
            </a:r>
          </a:p>
          <a:p>
            <a:pPr lvl="1"/>
            <a:r>
              <a:rPr lang="en-GB" dirty="0" smtClean="0"/>
              <a:t>Private key is kept in sealed envelope</a:t>
            </a:r>
          </a:p>
          <a:p>
            <a:r>
              <a:rPr lang="en-GB" dirty="0" smtClean="0"/>
              <a:t>Do not trust encryption </a:t>
            </a:r>
          </a:p>
          <a:p>
            <a:pPr lvl="1"/>
            <a:r>
              <a:rPr lang="en-GB" dirty="0" smtClean="0"/>
              <a:t>-&gt; keep additional copy (NOT encrypted) at hidden place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28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838" y="1877895"/>
            <a:ext cx="597106" cy="689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838" y="2684718"/>
            <a:ext cx="597106" cy="689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838" y="3491541"/>
            <a:ext cx="597106" cy="6898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891" y="2743200"/>
            <a:ext cx="597106" cy="6898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403" y="2743200"/>
            <a:ext cx="597106" cy="6898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085" y="2729750"/>
            <a:ext cx="597106" cy="6898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085" y="1877895"/>
            <a:ext cx="597106" cy="6898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085" y="3580164"/>
            <a:ext cx="597106" cy="6898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121" y="1876448"/>
            <a:ext cx="597106" cy="6898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789400" y="2068937"/>
            <a:ext cx="1088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Slow control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9398" y="2911367"/>
            <a:ext cx="931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Main DAQ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89398" y="3646534"/>
            <a:ext cx="79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Neutron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6099" y="2277189"/>
            <a:ext cx="888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Intern PSI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71369" y="2259979"/>
            <a:ext cx="763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PSI -AFS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46185" y="2257606"/>
            <a:ext cx="6715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France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9773" y="2934242"/>
            <a:ext cx="773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PSI tape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46185" y="3836472"/>
            <a:ext cx="1093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GRID Poland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3594847" y="3219143"/>
            <a:ext cx="403412" cy="427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603812" y="3048000"/>
            <a:ext cx="4123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594847" y="2277188"/>
            <a:ext cx="403412" cy="466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58993" y="3039036"/>
            <a:ext cx="4123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131982" y="3056965"/>
            <a:ext cx="4123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168716" y="2431076"/>
            <a:ext cx="403412" cy="427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168716" y="3283662"/>
            <a:ext cx="403412" cy="466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709771" y="2221378"/>
            <a:ext cx="7104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5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BACKUP Secrecy </a:t>
            </a:r>
            <a:r>
              <a:rPr lang="en-GB" dirty="0" smtClean="0"/>
              <a:t>for data files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320801"/>
            <a:ext cx="8217984" cy="4856163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 smtClean="0"/>
              <a:t>Step </a:t>
            </a:r>
            <a:r>
              <a:rPr lang="en-GB" b="1" dirty="0"/>
              <a:t>0) Get their public </a:t>
            </a:r>
            <a:r>
              <a:rPr lang="en-GB" b="1" dirty="0" smtClean="0"/>
              <a:t>key</a:t>
            </a:r>
          </a:p>
          <a:p>
            <a:pPr lvl="1"/>
            <a:r>
              <a:rPr lang="en-GB" sz="1900" dirty="0" err="1"/>
              <a:t>openssl</a:t>
            </a:r>
            <a:r>
              <a:rPr lang="en-GB" sz="1900" dirty="0"/>
              <a:t> </a:t>
            </a:r>
            <a:r>
              <a:rPr lang="en-GB" sz="1900" dirty="0" err="1"/>
              <a:t>rsa</a:t>
            </a:r>
            <a:r>
              <a:rPr lang="en-GB" sz="1900" dirty="0"/>
              <a:t> -in </a:t>
            </a:r>
            <a:r>
              <a:rPr lang="en-GB" sz="1900" dirty="0" err="1"/>
              <a:t>id_rsa</a:t>
            </a:r>
            <a:r>
              <a:rPr lang="en-GB" sz="1900" dirty="0"/>
              <a:t> -</a:t>
            </a:r>
            <a:r>
              <a:rPr lang="en-GB" sz="1900" dirty="0" err="1"/>
              <a:t>pubout</a:t>
            </a:r>
            <a:r>
              <a:rPr lang="en-GB" sz="1900" dirty="0"/>
              <a:t> -</a:t>
            </a:r>
            <a:r>
              <a:rPr lang="en-GB" sz="1900" dirty="0" err="1"/>
              <a:t>outform</a:t>
            </a:r>
            <a:r>
              <a:rPr lang="en-GB" sz="1900" dirty="0"/>
              <a:t> </a:t>
            </a:r>
            <a:r>
              <a:rPr lang="en-GB" sz="1900" dirty="0" err="1"/>
              <a:t>pem</a:t>
            </a:r>
            <a:r>
              <a:rPr lang="en-GB" sz="1900" dirty="0"/>
              <a:t> &gt; </a:t>
            </a:r>
            <a:r>
              <a:rPr lang="en-GB" sz="1900" dirty="0" err="1"/>
              <a:t>id_rsa.pub.pem</a:t>
            </a:r>
            <a:endParaRPr lang="en-GB" sz="1900" dirty="0"/>
          </a:p>
          <a:p>
            <a:pPr lvl="1"/>
            <a:endParaRPr lang="en-GB" sz="1900" dirty="0"/>
          </a:p>
          <a:p>
            <a:r>
              <a:rPr lang="en-GB" b="1" dirty="0"/>
              <a:t>Step 1) Generate a 256 bit (32 byte) random key</a:t>
            </a:r>
          </a:p>
          <a:p>
            <a:pPr lvl="1"/>
            <a:r>
              <a:rPr lang="en-GB" sz="1900" dirty="0" err="1"/>
              <a:t>openssl</a:t>
            </a:r>
            <a:r>
              <a:rPr lang="en-GB" sz="1900" dirty="0"/>
              <a:t> rand -base64 32 &gt; </a:t>
            </a:r>
            <a:r>
              <a:rPr lang="en-GB" sz="1900" dirty="0" err="1"/>
              <a:t>key.bin</a:t>
            </a:r>
            <a:endParaRPr lang="en-GB" sz="1900" dirty="0"/>
          </a:p>
          <a:p>
            <a:r>
              <a:rPr lang="en-GB" b="1" dirty="0"/>
              <a:t>Step 2) Encrypt the </a:t>
            </a:r>
            <a:r>
              <a:rPr lang="en-GB" b="1" dirty="0" smtClean="0"/>
              <a:t>key   (asymmetrically)</a:t>
            </a:r>
          </a:p>
          <a:p>
            <a:pPr lvl="1"/>
            <a:r>
              <a:rPr lang="en-GB" sz="1900" dirty="0" err="1"/>
              <a:t>openssl</a:t>
            </a:r>
            <a:r>
              <a:rPr lang="en-GB" sz="1900" dirty="0"/>
              <a:t> </a:t>
            </a:r>
            <a:r>
              <a:rPr lang="en-GB" sz="1900" dirty="0" err="1"/>
              <a:t>rsautl</a:t>
            </a:r>
            <a:r>
              <a:rPr lang="en-GB" sz="1900" dirty="0"/>
              <a:t> -encrypt -</a:t>
            </a:r>
            <a:r>
              <a:rPr lang="en-GB" sz="1900" dirty="0" err="1"/>
              <a:t>inkey</a:t>
            </a:r>
            <a:r>
              <a:rPr lang="en-GB" sz="1900" dirty="0"/>
              <a:t> </a:t>
            </a:r>
            <a:r>
              <a:rPr lang="en-GB" sz="1900" dirty="0" err="1"/>
              <a:t>id_rsa.pub.pem</a:t>
            </a:r>
            <a:r>
              <a:rPr lang="en-GB" sz="1900" dirty="0"/>
              <a:t> -</a:t>
            </a:r>
            <a:r>
              <a:rPr lang="en-GB" sz="1900" dirty="0" err="1"/>
              <a:t>pubin</a:t>
            </a:r>
            <a:r>
              <a:rPr lang="en-GB" sz="1900" dirty="0"/>
              <a:t> -in </a:t>
            </a:r>
            <a:r>
              <a:rPr lang="en-GB" sz="1900" dirty="0" err="1"/>
              <a:t>key.bin</a:t>
            </a:r>
            <a:r>
              <a:rPr lang="en-GB" sz="1900" dirty="0"/>
              <a:t> -out </a:t>
            </a:r>
            <a:r>
              <a:rPr lang="en-GB" sz="1900" dirty="0" err="1"/>
              <a:t>key.bin.enc</a:t>
            </a:r>
            <a:r>
              <a:rPr lang="en-GB" sz="1900" dirty="0"/>
              <a:t> </a:t>
            </a:r>
            <a:endParaRPr lang="en-GB" sz="1900" b="1" dirty="0"/>
          </a:p>
          <a:p>
            <a:r>
              <a:rPr lang="en-GB" b="1" dirty="0"/>
              <a:t>Step 3) Actually Encrypt our large </a:t>
            </a:r>
            <a:r>
              <a:rPr lang="en-GB" b="1" dirty="0" smtClean="0"/>
              <a:t>file  (symmetrically)</a:t>
            </a:r>
            <a:endParaRPr lang="en-GB" b="1" dirty="0"/>
          </a:p>
          <a:p>
            <a:pPr lvl="1"/>
            <a:r>
              <a:rPr lang="en-GB" sz="1900" dirty="0" err="1"/>
              <a:t>openssl</a:t>
            </a:r>
            <a:r>
              <a:rPr lang="en-GB" sz="1900" dirty="0"/>
              <a:t> </a:t>
            </a:r>
            <a:r>
              <a:rPr lang="en-GB" sz="1900" dirty="0" err="1"/>
              <a:t>enc</a:t>
            </a:r>
            <a:r>
              <a:rPr lang="en-GB" sz="1900" dirty="0"/>
              <a:t> -aes-256-cbc -salt -in SECRET_FILE -out </a:t>
            </a:r>
            <a:r>
              <a:rPr lang="en-GB" sz="1900" dirty="0" err="1"/>
              <a:t>SECRET_FILE.enc</a:t>
            </a:r>
            <a:r>
              <a:rPr lang="en-GB" sz="1900" dirty="0"/>
              <a:t> -pass file:./</a:t>
            </a:r>
            <a:r>
              <a:rPr lang="en-GB" sz="1900" dirty="0" err="1"/>
              <a:t>key.bin</a:t>
            </a:r>
            <a:r>
              <a:rPr lang="en-GB" sz="1900" dirty="0"/>
              <a:t> </a:t>
            </a:r>
          </a:p>
          <a:p>
            <a:r>
              <a:rPr lang="en-GB" b="1" dirty="0" smtClean="0"/>
              <a:t>Step 4)  Put </a:t>
            </a:r>
            <a:r>
              <a:rPr lang="en-GB" b="1" dirty="0" err="1" smtClean="0"/>
              <a:t>key.bin.enc</a:t>
            </a:r>
            <a:r>
              <a:rPr lang="en-GB" b="1" dirty="0" smtClean="0"/>
              <a:t> and </a:t>
            </a:r>
            <a:r>
              <a:rPr lang="en-GB" b="1" dirty="0" err="1" smtClean="0"/>
              <a:t>SECRET_FILE.enc</a:t>
            </a:r>
            <a:r>
              <a:rPr lang="en-GB" b="1" dirty="0" smtClean="0"/>
              <a:t> to Archive</a:t>
            </a:r>
            <a:endParaRPr lang="en-GB" b="1" dirty="0"/>
          </a:p>
          <a:p>
            <a:endParaRPr lang="en-GB" b="1" dirty="0" smtClean="0"/>
          </a:p>
          <a:p>
            <a:r>
              <a:rPr lang="en-GB" b="1" dirty="0" smtClean="0"/>
              <a:t>Decryption (in 2 years)</a:t>
            </a:r>
          </a:p>
          <a:p>
            <a:pPr lvl="1"/>
            <a:r>
              <a:rPr lang="en-GB" sz="1900" dirty="0" err="1"/>
              <a:t>openssl</a:t>
            </a:r>
            <a:r>
              <a:rPr lang="en-GB" sz="1900" dirty="0"/>
              <a:t> </a:t>
            </a:r>
            <a:r>
              <a:rPr lang="en-GB" sz="1900" dirty="0" err="1"/>
              <a:t>rsautl</a:t>
            </a:r>
            <a:r>
              <a:rPr lang="en-GB" sz="1900" dirty="0"/>
              <a:t> -decrypt -</a:t>
            </a:r>
            <a:r>
              <a:rPr lang="en-GB" sz="1900" dirty="0" err="1"/>
              <a:t>inkey</a:t>
            </a:r>
            <a:r>
              <a:rPr lang="en-GB" sz="1900" dirty="0"/>
              <a:t> </a:t>
            </a:r>
            <a:r>
              <a:rPr lang="en-GB" sz="1900" dirty="0" err="1"/>
              <a:t>id_rsa.pem</a:t>
            </a:r>
            <a:r>
              <a:rPr lang="en-GB" sz="1900" dirty="0"/>
              <a:t> -in </a:t>
            </a:r>
            <a:r>
              <a:rPr lang="en-GB" sz="1900" dirty="0" err="1"/>
              <a:t>key.bin.enc</a:t>
            </a:r>
            <a:r>
              <a:rPr lang="en-GB" sz="1900" dirty="0"/>
              <a:t> -out </a:t>
            </a:r>
            <a:r>
              <a:rPr lang="en-GB" sz="1900" dirty="0" err="1"/>
              <a:t>key.bin</a:t>
            </a:r>
            <a:r>
              <a:rPr lang="en-GB" sz="1900" dirty="0"/>
              <a:t> </a:t>
            </a:r>
            <a:br>
              <a:rPr lang="en-GB" sz="1900" dirty="0"/>
            </a:br>
            <a:r>
              <a:rPr lang="en-GB" dirty="0"/>
              <a:t/>
            </a:r>
            <a:br>
              <a:rPr lang="en-GB" dirty="0"/>
            </a:br>
            <a:r>
              <a:rPr lang="en-GB" sz="1900" dirty="0" err="1"/>
              <a:t>openssl</a:t>
            </a:r>
            <a:r>
              <a:rPr lang="en-GB" sz="1900" dirty="0"/>
              <a:t> </a:t>
            </a:r>
            <a:r>
              <a:rPr lang="en-GB" sz="1900" dirty="0" err="1"/>
              <a:t>enc</a:t>
            </a:r>
            <a:r>
              <a:rPr lang="en-GB" sz="1900" dirty="0"/>
              <a:t> -d -aes-256-cbc -in </a:t>
            </a:r>
            <a:r>
              <a:rPr lang="en-GB" sz="1900" dirty="0" err="1"/>
              <a:t>SECRET_FILE.enc</a:t>
            </a:r>
            <a:r>
              <a:rPr lang="en-GB" sz="1900" dirty="0"/>
              <a:t> -out SECRET_FILE -pass file:./</a:t>
            </a:r>
            <a:r>
              <a:rPr lang="en-GB" sz="1900" dirty="0" err="1"/>
              <a:t>key.bin</a:t>
            </a:r>
            <a:endParaRPr lang="en-GB" sz="19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72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BACKUP RSA algorithm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457093"/>
            <a:ext cx="7886700" cy="5263375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https://de.wikipedia.org/wiki/RSA-Kryptosystem </a:t>
            </a:r>
          </a:p>
          <a:p>
            <a:r>
              <a:rPr lang="en-GB" dirty="0" smtClean="0"/>
              <a:t>Calculate private key</a:t>
            </a:r>
          </a:p>
          <a:p>
            <a:pPr lvl="1"/>
            <a:r>
              <a:rPr lang="en-GB" dirty="0" smtClean="0"/>
              <a:t>Chose 2 large prime numbers   p = 11 and q = 13 </a:t>
            </a:r>
          </a:p>
          <a:p>
            <a:pPr lvl="1"/>
            <a:r>
              <a:rPr lang="en-GB" dirty="0" smtClean="0"/>
              <a:t>RSA-Modulus is N = p * q = 143</a:t>
            </a:r>
          </a:p>
          <a:p>
            <a:pPr lvl="1"/>
            <a:r>
              <a:rPr lang="en-GB" dirty="0" smtClean="0"/>
              <a:t>Euler's totient function phi(N) = phi(143) = (p-1)(q-1) = 120</a:t>
            </a:r>
          </a:p>
          <a:p>
            <a:pPr lvl="1"/>
            <a:r>
              <a:rPr lang="en-GB" dirty="0" smtClean="0"/>
              <a:t>Chose e coprime to 120. We chose e = 23.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	</a:t>
            </a:r>
            <a:r>
              <a:rPr lang="en-GB" b="1" dirty="0" smtClean="0"/>
              <a:t>e = 23 and N = 143 are the public key</a:t>
            </a:r>
            <a:r>
              <a:rPr lang="en-GB" dirty="0" smtClean="0"/>
              <a:t>.</a:t>
            </a:r>
          </a:p>
          <a:p>
            <a:r>
              <a:rPr lang="en-GB" dirty="0" smtClean="0"/>
              <a:t>Calculate public key (Inverse of e):</a:t>
            </a:r>
          </a:p>
          <a:p>
            <a:pPr lvl="1"/>
            <a:r>
              <a:rPr lang="en-GB" dirty="0" smtClean="0"/>
              <a:t>  e *    d +     k * phi(N) = 1 = </a:t>
            </a:r>
            <a:r>
              <a:rPr lang="en-GB" dirty="0" err="1" smtClean="0"/>
              <a:t>ggT</a:t>
            </a:r>
            <a:r>
              <a:rPr lang="en-GB" dirty="0" smtClean="0"/>
              <a:t>(</a:t>
            </a:r>
            <a:r>
              <a:rPr lang="en-GB" dirty="0" err="1" smtClean="0"/>
              <a:t>e,phi</a:t>
            </a:r>
            <a:r>
              <a:rPr lang="en-GB" dirty="0" smtClean="0"/>
              <a:t>(N))  (</a:t>
            </a:r>
            <a:r>
              <a:rPr lang="en-GB" dirty="0" err="1" smtClean="0"/>
              <a:t>Greates</a:t>
            </a:r>
            <a:r>
              <a:rPr lang="en-GB" dirty="0" smtClean="0"/>
              <a:t> Common Divisor)</a:t>
            </a:r>
          </a:p>
          <a:p>
            <a:pPr lvl="1"/>
            <a:r>
              <a:rPr lang="en-GB" dirty="0" smtClean="0"/>
              <a:t>23 *    d +     k * 120     = 1 = </a:t>
            </a:r>
            <a:r>
              <a:rPr lang="en-GB" dirty="0" err="1" smtClean="0"/>
              <a:t>ggT</a:t>
            </a:r>
            <a:r>
              <a:rPr lang="en-GB" dirty="0" smtClean="0"/>
              <a:t>(23,120).  </a:t>
            </a:r>
          </a:p>
          <a:p>
            <a:pPr lvl="2"/>
            <a:r>
              <a:rPr lang="en-GB" dirty="0" smtClean="0"/>
              <a:t>Extended Euclidean algorithm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r>
              <a:rPr lang="en-GB" dirty="0" smtClean="0"/>
              <a:t> d=47 and k=-9</a:t>
            </a:r>
          </a:p>
          <a:p>
            <a:pPr lvl="1"/>
            <a:r>
              <a:rPr lang="en-GB" dirty="0" smtClean="0"/>
              <a:t>23 * 47 + (-9 )* 120      = 1</a:t>
            </a:r>
            <a:br>
              <a:rPr lang="en-GB" dirty="0" smtClean="0"/>
            </a:br>
            <a:r>
              <a:rPr lang="en-GB" dirty="0" smtClean="0"/>
              <a:t>	</a:t>
            </a:r>
            <a:br>
              <a:rPr lang="en-GB" dirty="0" smtClean="0"/>
            </a:br>
            <a:r>
              <a:rPr lang="en-GB" dirty="0" smtClean="0"/>
              <a:t>	</a:t>
            </a:r>
            <a:r>
              <a:rPr lang="en-GB" b="1" dirty="0" smtClean="0"/>
              <a:t>d=47 is the secret key</a:t>
            </a:r>
            <a:r>
              <a:rPr lang="en-GB" dirty="0" smtClean="0"/>
              <a:t>,  k can be disposed</a:t>
            </a:r>
          </a:p>
          <a:p>
            <a:r>
              <a:rPr lang="en-GB" dirty="0"/>
              <a:t>encryption  </a:t>
            </a:r>
            <a:r>
              <a:rPr lang="en-GB" dirty="0" smtClean="0"/>
              <a:t>m=7  </a:t>
            </a:r>
            <a:r>
              <a:rPr lang="en-GB" dirty="0"/>
              <a:t>with public key (</a:t>
            </a:r>
            <a:r>
              <a:rPr lang="en-GB" dirty="0" err="1"/>
              <a:t>e,N</a:t>
            </a:r>
            <a:r>
              <a:rPr lang="en-GB" dirty="0"/>
              <a:t>)   (m &lt; N)</a:t>
            </a:r>
          </a:p>
          <a:p>
            <a:pPr lvl="1"/>
            <a:r>
              <a:rPr lang="en-GB" dirty="0" smtClean="0"/>
              <a:t>c </a:t>
            </a:r>
            <a:r>
              <a:rPr lang="en-GB" dirty="0"/>
              <a:t>=  m ^ e   mod N</a:t>
            </a:r>
          </a:p>
          <a:p>
            <a:pPr lvl="1"/>
            <a:r>
              <a:rPr lang="en-GB" dirty="0" smtClean="0"/>
              <a:t>        </a:t>
            </a:r>
            <a:r>
              <a:rPr lang="en-GB" dirty="0"/>
              <a:t>7 ^ 23  mod 143  = 2</a:t>
            </a:r>
          </a:p>
          <a:p>
            <a:r>
              <a:rPr lang="en-GB" dirty="0" smtClean="0"/>
              <a:t>decrypt  </a:t>
            </a:r>
            <a:endParaRPr lang="en-GB" dirty="0"/>
          </a:p>
          <a:p>
            <a:pPr lvl="1"/>
            <a:r>
              <a:rPr lang="en-GB" dirty="0"/>
              <a:t>    m = c ^ d </a:t>
            </a:r>
            <a:r>
              <a:rPr lang="en-GB" dirty="0" smtClean="0"/>
              <a:t>  </a:t>
            </a:r>
            <a:r>
              <a:rPr lang="en-GB" dirty="0"/>
              <a:t>mod N</a:t>
            </a:r>
          </a:p>
          <a:p>
            <a:pPr lvl="1"/>
            <a:r>
              <a:rPr lang="en-GB" dirty="0"/>
              <a:t>    </a:t>
            </a:r>
            <a:r>
              <a:rPr lang="en-GB" dirty="0" smtClean="0"/>
              <a:t>       </a:t>
            </a:r>
            <a:r>
              <a:rPr lang="en-GB" dirty="0"/>
              <a:t>2 ^ 47 mod 143  = 7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19.10.2017 nEDM@TRIUMF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50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blinding II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6080" y="1584326"/>
            <a:ext cx="6975021" cy="727075"/>
          </a:xfrm>
        </p:spPr>
        <p:txBody>
          <a:bodyPr>
            <a:normAutofit/>
          </a:bodyPr>
          <a:lstStyle/>
          <a:p>
            <a:r>
              <a:rPr lang="en-GB" dirty="0" smtClean="0"/>
              <a:t>Extreme Example: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19.10.2017 </a:t>
            </a:r>
            <a:r>
              <a:rPr lang="en-US" dirty="0" err="1" smtClean="0"/>
              <a:t>nEDM@TRIUMF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Jochen Krempel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43B44-4067-431A-9829-B564EE6DE086}" type="slidenum">
              <a:rPr lang="en-GB" smtClean="0"/>
              <a:t>31</a:t>
            </a:fld>
            <a:endParaRPr lang="en-GB"/>
          </a:p>
        </p:txBody>
      </p:sp>
      <p:pic>
        <p:nvPicPr>
          <p:cNvPr id="1028" name="Picture 4" descr="https://pixabay.com/static/uploads/photo/2011/08/18/03/45/justice-9016_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687" y="1"/>
            <a:ext cx="2351313" cy="176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826080" y="2267923"/>
            <a:ext cx="6975021" cy="7270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7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Imagine you </a:t>
            </a:r>
            <a:r>
              <a:rPr lang="en-GB" dirty="0" err="1"/>
              <a:t>unblind</a:t>
            </a:r>
            <a:r>
              <a:rPr lang="en-GB" dirty="0"/>
              <a:t> your data </a:t>
            </a:r>
            <a:br>
              <a:rPr lang="en-GB" dirty="0"/>
            </a:br>
            <a:r>
              <a:rPr lang="en-GB" dirty="0"/>
              <a:t>	and get: 6.0 e-26 </a:t>
            </a:r>
            <a:r>
              <a:rPr lang="en-GB" dirty="0" smtClean="0"/>
              <a:t>e cm </a:t>
            </a:r>
            <a:r>
              <a:rPr lang="en-GB" dirty="0"/>
              <a:t>+- 1e-26 </a:t>
            </a:r>
            <a:r>
              <a:rPr lang="en-GB" dirty="0" smtClean="0"/>
              <a:t>e cm</a:t>
            </a:r>
            <a:endParaRPr lang="en-GB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826079" y="3035616"/>
            <a:ext cx="6975021" cy="7270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7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6 sigma from zero = clear discovery</a:t>
            </a:r>
            <a:br>
              <a:rPr lang="en-GB" dirty="0"/>
            </a:br>
            <a:r>
              <a:rPr lang="en-GB" dirty="0"/>
              <a:t>2 sigma from previous measurements.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26079" y="3911082"/>
            <a:ext cx="6975021" cy="727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7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do you do?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26080" y="4640034"/>
            <a:ext cx="6975021" cy="727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7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 Publish</a:t>
            </a:r>
            <a:endParaRPr lang="en-GB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6078" y="5257458"/>
            <a:ext cx="8410122" cy="7270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7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If you re-analyse before publishing, </a:t>
            </a:r>
            <a:br>
              <a:rPr lang="en-GB" dirty="0">
                <a:sym typeface="Wingdings" panose="05000000000000000000" pitchFamily="2" charset="2"/>
              </a:rPr>
            </a:br>
            <a:r>
              <a:rPr lang="en-GB" dirty="0">
                <a:sym typeface="Wingdings" panose="05000000000000000000" pitchFamily="2" charset="2"/>
              </a:rPr>
              <a:t>then you MUST mention the original result additionally.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28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3593</TotalTime>
  <Words>1580</Words>
  <Application>Microsoft Office PowerPoint</Application>
  <PresentationFormat>Widescreen</PresentationFormat>
  <Paragraphs>422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Calibri</vt:lpstr>
      <vt:lpstr>Calibri Light</vt:lpstr>
      <vt:lpstr>Wingdings</vt:lpstr>
      <vt:lpstr>Symbol</vt:lpstr>
      <vt:lpstr>Arial</vt:lpstr>
      <vt:lpstr>Cambria Math</vt:lpstr>
      <vt:lpstr>Office Theme</vt:lpstr>
      <vt:lpstr>Data blinding  for the nEDM experiment (@ PSI)</vt:lpstr>
      <vt:lpstr>Outline</vt:lpstr>
      <vt:lpstr>Why blinding</vt:lpstr>
      <vt:lpstr>Blinding offset</vt:lpstr>
      <vt:lpstr>How do we blind?</vt:lpstr>
      <vt:lpstr>Various (not so good) options</vt:lpstr>
      <vt:lpstr>How we blind</vt:lpstr>
      <vt:lpstr>How many neutrons to shift</vt:lpstr>
      <vt:lpstr>How many neutrons to shift II</vt:lpstr>
      <vt:lpstr>Blinding code</vt:lpstr>
      <vt:lpstr>Something changed</vt:lpstr>
      <vt:lpstr>Online blinding</vt:lpstr>
      <vt:lpstr>Re-blinding</vt:lpstr>
      <vt:lpstr>Reblinding (how)</vt:lpstr>
      <vt:lpstr>Secondary blinding / east-west</vt:lpstr>
      <vt:lpstr>Teething troubles</vt:lpstr>
      <vt:lpstr>Positive side effect</vt:lpstr>
      <vt:lpstr>Who knows blinding offset</vt:lpstr>
      <vt:lpstr>Timeline</vt:lpstr>
      <vt:lpstr>Performance  (2015+2016)</vt:lpstr>
      <vt:lpstr>How to unblind</vt:lpstr>
      <vt:lpstr>What to do before unblinding</vt:lpstr>
      <vt:lpstr>extending to n2EDM</vt:lpstr>
      <vt:lpstr>Summary</vt:lpstr>
      <vt:lpstr>Thanks</vt:lpstr>
      <vt:lpstr>Backup Slides</vt:lpstr>
      <vt:lpstr>Unblinding with 2 analysis groups</vt:lpstr>
      <vt:lpstr>Secrecy of data files</vt:lpstr>
      <vt:lpstr>BACKUP Secrecy for data files</vt:lpstr>
      <vt:lpstr>BACKUP RSA algorithm</vt:lpstr>
      <vt:lpstr>Why blinding II</vt:lpstr>
    </vt:vector>
  </TitlesOfParts>
  <Company>ETH Zürich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nEDM data blinding</dc:title>
  <dc:creator>Jochen Krempel</dc:creator>
  <cp:lastModifiedBy>Jochen Krempel</cp:lastModifiedBy>
  <cp:revision>111</cp:revision>
  <dcterms:created xsi:type="dcterms:W3CDTF">2015-09-05T12:54:30Z</dcterms:created>
  <dcterms:modified xsi:type="dcterms:W3CDTF">2017-10-19T18:40:56Z</dcterms:modified>
</cp:coreProperties>
</file>