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7" r:id="rId2"/>
    <p:sldId id="356" r:id="rId3"/>
    <p:sldId id="372" r:id="rId4"/>
    <p:sldId id="329" r:id="rId5"/>
    <p:sldId id="331" r:id="rId6"/>
    <p:sldId id="371" r:id="rId7"/>
    <p:sldId id="332" r:id="rId8"/>
    <p:sldId id="333" r:id="rId9"/>
    <p:sldId id="334" r:id="rId10"/>
    <p:sldId id="335" r:id="rId11"/>
    <p:sldId id="337" r:id="rId12"/>
    <p:sldId id="338" r:id="rId13"/>
    <p:sldId id="262" r:id="rId14"/>
    <p:sldId id="339" r:id="rId15"/>
    <p:sldId id="348" r:id="rId16"/>
    <p:sldId id="340" r:id="rId17"/>
    <p:sldId id="357" r:id="rId18"/>
    <p:sldId id="359" r:id="rId19"/>
    <p:sldId id="358" r:id="rId20"/>
    <p:sldId id="361" r:id="rId21"/>
    <p:sldId id="317" r:id="rId22"/>
    <p:sldId id="350" r:id="rId23"/>
    <p:sldId id="352" r:id="rId24"/>
    <p:sldId id="343" r:id="rId25"/>
    <p:sldId id="360" r:id="rId26"/>
    <p:sldId id="275" r:id="rId27"/>
    <p:sldId id="323" r:id="rId28"/>
    <p:sldId id="344" r:id="rId29"/>
    <p:sldId id="345" r:id="rId30"/>
    <p:sldId id="346" r:id="rId31"/>
    <p:sldId id="363" r:id="rId32"/>
    <p:sldId id="366" r:id="rId33"/>
    <p:sldId id="374" r:id="rId34"/>
    <p:sldId id="375" r:id="rId35"/>
    <p:sldId id="376" r:id="rId36"/>
    <p:sldId id="377" r:id="rId37"/>
    <p:sldId id="379" r:id="rId38"/>
    <p:sldId id="38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71502" autoAdjust="0"/>
  </p:normalViewPr>
  <p:slideViewPr>
    <p:cSldViewPr>
      <p:cViewPr varScale="1">
        <p:scale>
          <a:sx n="50" d="100"/>
          <a:sy n="50" d="100"/>
        </p:scale>
        <p:origin x="1796" y="36"/>
      </p:cViewPr>
      <p:guideLst>
        <p:guide orient="horz" pos="2160"/>
        <p:guide pos="2880"/>
      </p:guideLst>
    </p:cSldViewPr>
  </p:slideViewPr>
  <p:outlineViewPr>
    <p:cViewPr>
      <p:scale>
        <a:sx n="33" d="100"/>
        <a:sy n="33" d="100"/>
      </p:scale>
      <p:origin x="0" y="-864"/>
    </p:cViewPr>
  </p:outlineViewPr>
  <p:notesTextViewPr>
    <p:cViewPr>
      <p:scale>
        <a:sx n="100" d="100"/>
        <a:sy n="100" d="100"/>
      </p:scale>
      <p:origin x="0" y="0"/>
    </p:cViewPr>
  </p:notesTextViewPr>
  <p:sorterViewPr>
    <p:cViewPr>
      <p:scale>
        <a:sx n="66" d="100"/>
        <a:sy n="66" d="100"/>
      </p:scale>
      <p:origin x="0" y="-126"/>
    </p:cViewPr>
  </p:sorterViewPr>
  <p:notesViewPr>
    <p:cSldViewPr>
      <p:cViewPr>
        <p:scale>
          <a:sx n="100" d="100"/>
          <a:sy n="100" d="100"/>
        </p:scale>
        <p:origin x="1628" y="-18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Work\Nice%20Plots\Outer_Cell_Cut_Histogr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184597893005438E-2"/>
          <c:y val="3.4505253981061593E-2"/>
          <c:w val="0.92701984832541162"/>
          <c:h val="0.85848844866123186"/>
        </c:manualLayout>
      </c:layout>
      <c:barChart>
        <c:barDir val="col"/>
        <c:grouping val="clustered"/>
        <c:varyColors val="0"/>
        <c:ser>
          <c:idx val="0"/>
          <c:order val="0"/>
          <c:tx>
            <c:strRef>
              <c:f>'Histogram Plot'!$B$1</c:f>
              <c:strCache>
                <c:ptCount val="1"/>
                <c:pt idx="0">
                  <c:v>Included Runs</c:v>
                </c:pt>
              </c:strCache>
            </c:strRef>
          </c:tx>
          <c:spPr>
            <a:ln w="28575">
              <a:noFill/>
            </a:ln>
          </c:spPr>
          <c:invertIfNegative val="0"/>
          <c:cat>
            <c:numRef>
              <c:f>'Histogram Plot'!$A$2:$A$45</c:f>
              <c:numCache>
                <c:formatCode>0.00E+00</c:formatCode>
                <c:ptCount val="44"/>
                <c:pt idx="0">
                  <c:v>-6.4600000000000155E-8</c:v>
                </c:pt>
                <c:pt idx="1">
                  <c:v>-6.2400000000000162E-8</c:v>
                </c:pt>
                <c:pt idx="2">
                  <c:v>-6.0200000000000129E-8</c:v>
                </c:pt>
                <c:pt idx="3">
                  <c:v>-5.8000000000000142E-8</c:v>
                </c:pt>
                <c:pt idx="4">
                  <c:v>-5.5800000000000142E-8</c:v>
                </c:pt>
                <c:pt idx="5">
                  <c:v>-5.3600000000000103E-8</c:v>
                </c:pt>
                <c:pt idx="6">
                  <c:v>-5.1400000000000123E-8</c:v>
                </c:pt>
                <c:pt idx="7">
                  <c:v>-4.9200000000000123E-8</c:v>
                </c:pt>
                <c:pt idx="8">
                  <c:v>-4.7000000000000123E-8</c:v>
                </c:pt>
                <c:pt idx="9">
                  <c:v>-4.4800000000000143E-8</c:v>
                </c:pt>
                <c:pt idx="10">
                  <c:v>-4.2600000000000097E-8</c:v>
                </c:pt>
                <c:pt idx="11">
                  <c:v>-4.0400000000000104E-8</c:v>
                </c:pt>
                <c:pt idx="12">
                  <c:v>-3.8200000000000084E-8</c:v>
                </c:pt>
                <c:pt idx="13">
                  <c:v>-3.6000000000000097E-8</c:v>
                </c:pt>
                <c:pt idx="14">
                  <c:v>-3.3800000000000071E-8</c:v>
                </c:pt>
                <c:pt idx="15">
                  <c:v>-3.1600000000000084E-8</c:v>
                </c:pt>
                <c:pt idx="16">
                  <c:v>-2.9400000000000068E-8</c:v>
                </c:pt>
                <c:pt idx="17">
                  <c:v>-2.7200000000000068E-8</c:v>
                </c:pt>
                <c:pt idx="18">
                  <c:v>-2.5000000000000062E-8</c:v>
                </c:pt>
                <c:pt idx="19">
                  <c:v>-2.2800000000000062E-8</c:v>
                </c:pt>
                <c:pt idx="20">
                  <c:v>-2.0600000000000052E-8</c:v>
                </c:pt>
                <c:pt idx="21">
                  <c:v>-1.8400000000000049E-8</c:v>
                </c:pt>
                <c:pt idx="22">
                  <c:v>-1.6200000000000046E-8</c:v>
                </c:pt>
                <c:pt idx="23">
                  <c:v>-1.4000000000000033E-8</c:v>
                </c:pt>
                <c:pt idx="24">
                  <c:v>-1.1800000000000043E-8</c:v>
                </c:pt>
                <c:pt idx="25">
                  <c:v>-9.6000000000000281E-9</c:v>
                </c:pt>
                <c:pt idx="26">
                  <c:v>-7.4000000000000199E-9</c:v>
                </c:pt>
                <c:pt idx="27">
                  <c:v>-5.2000000000000135E-9</c:v>
                </c:pt>
                <c:pt idx="28">
                  <c:v>-3.0000000000000083E-9</c:v>
                </c:pt>
                <c:pt idx="29">
                  <c:v>-8.0000000000000292E-10</c:v>
                </c:pt>
                <c:pt idx="30">
                  <c:v>1.4000000000000018E-9</c:v>
                </c:pt>
                <c:pt idx="31">
                  <c:v>3.6000000000000074E-9</c:v>
                </c:pt>
                <c:pt idx="32">
                  <c:v>5.8000000000000122E-9</c:v>
                </c:pt>
                <c:pt idx="33">
                  <c:v>8.000000000000017E-9</c:v>
                </c:pt>
                <c:pt idx="34">
                  <c:v>1.0200000000000024E-8</c:v>
                </c:pt>
                <c:pt idx="35">
                  <c:v>1.2400000000000028E-8</c:v>
                </c:pt>
                <c:pt idx="36">
                  <c:v>1.4600000000000033E-8</c:v>
                </c:pt>
                <c:pt idx="37">
                  <c:v>1.6800000000000045E-8</c:v>
                </c:pt>
                <c:pt idx="38">
                  <c:v>1.9000000000000048E-8</c:v>
                </c:pt>
                <c:pt idx="39">
                  <c:v>2.1200000000000061E-8</c:v>
                </c:pt>
                <c:pt idx="40">
                  <c:v>2.3400000000000061E-8</c:v>
                </c:pt>
                <c:pt idx="41">
                  <c:v>2.5600000000000067E-8</c:v>
                </c:pt>
                <c:pt idx="42">
                  <c:v>2.7800000000000087E-8</c:v>
                </c:pt>
                <c:pt idx="43">
                  <c:v>3.000000000000007E-8</c:v>
                </c:pt>
              </c:numCache>
            </c:numRef>
          </c:cat>
          <c:val>
            <c:numRef>
              <c:f>'Histogram Plot'!$B$2:$B$45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3</c:v>
                </c:pt>
                <c:pt idx="22">
                  <c:v>8</c:v>
                </c:pt>
                <c:pt idx="23">
                  <c:v>8</c:v>
                </c:pt>
                <c:pt idx="24">
                  <c:v>10</c:v>
                </c:pt>
                <c:pt idx="25">
                  <c:v>16</c:v>
                </c:pt>
                <c:pt idx="26">
                  <c:v>20</c:v>
                </c:pt>
                <c:pt idx="27">
                  <c:v>16</c:v>
                </c:pt>
                <c:pt idx="28">
                  <c:v>27</c:v>
                </c:pt>
                <c:pt idx="29">
                  <c:v>20</c:v>
                </c:pt>
                <c:pt idx="30">
                  <c:v>25</c:v>
                </c:pt>
                <c:pt idx="31">
                  <c:v>24</c:v>
                </c:pt>
                <c:pt idx="32">
                  <c:v>25</c:v>
                </c:pt>
                <c:pt idx="33">
                  <c:v>21</c:v>
                </c:pt>
                <c:pt idx="34">
                  <c:v>14</c:v>
                </c:pt>
                <c:pt idx="35">
                  <c:v>12</c:v>
                </c:pt>
                <c:pt idx="36">
                  <c:v>7</c:v>
                </c:pt>
                <c:pt idx="37">
                  <c:v>4</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0-7CAA-407D-8FF1-4279FF190602}"/>
            </c:ext>
          </c:extLst>
        </c:ser>
        <c:ser>
          <c:idx val="1"/>
          <c:order val="1"/>
          <c:tx>
            <c:strRef>
              <c:f>'Histogram Plot'!$C$1</c:f>
              <c:strCache>
                <c:ptCount val="1"/>
                <c:pt idx="0">
                  <c:v>Cut Runs &gt; 2.0E-08</c:v>
                </c:pt>
              </c:strCache>
            </c:strRef>
          </c:tx>
          <c:spPr>
            <a:ln w="28575">
              <a:noFill/>
            </a:ln>
          </c:spPr>
          <c:invertIfNegative val="0"/>
          <c:cat>
            <c:numRef>
              <c:f>'Histogram Plot'!$A$2:$A$45</c:f>
              <c:numCache>
                <c:formatCode>0.00E+00</c:formatCode>
                <c:ptCount val="44"/>
                <c:pt idx="0">
                  <c:v>-6.4600000000000155E-8</c:v>
                </c:pt>
                <c:pt idx="1">
                  <c:v>-6.2400000000000162E-8</c:v>
                </c:pt>
                <c:pt idx="2">
                  <c:v>-6.0200000000000129E-8</c:v>
                </c:pt>
                <c:pt idx="3">
                  <c:v>-5.8000000000000142E-8</c:v>
                </c:pt>
                <c:pt idx="4">
                  <c:v>-5.5800000000000142E-8</c:v>
                </c:pt>
                <c:pt idx="5">
                  <c:v>-5.3600000000000103E-8</c:v>
                </c:pt>
                <c:pt idx="6">
                  <c:v>-5.1400000000000123E-8</c:v>
                </c:pt>
                <c:pt idx="7">
                  <c:v>-4.9200000000000123E-8</c:v>
                </c:pt>
                <c:pt idx="8">
                  <c:v>-4.7000000000000123E-8</c:v>
                </c:pt>
                <c:pt idx="9">
                  <c:v>-4.4800000000000143E-8</c:v>
                </c:pt>
                <c:pt idx="10">
                  <c:v>-4.2600000000000097E-8</c:v>
                </c:pt>
                <c:pt idx="11">
                  <c:v>-4.0400000000000104E-8</c:v>
                </c:pt>
                <c:pt idx="12">
                  <c:v>-3.8200000000000084E-8</c:v>
                </c:pt>
                <c:pt idx="13">
                  <c:v>-3.6000000000000097E-8</c:v>
                </c:pt>
                <c:pt idx="14">
                  <c:v>-3.3800000000000071E-8</c:v>
                </c:pt>
                <c:pt idx="15">
                  <c:v>-3.1600000000000084E-8</c:v>
                </c:pt>
                <c:pt idx="16">
                  <c:v>-2.9400000000000068E-8</c:v>
                </c:pt>
                <c:pt idx="17">
                  <c:v>-2.7200000000000068E-8</c:v>
                </c:pt>
                <c:pt idx="18">
                  <c:v>-2.5000000000000062E-8</c:v>
                </c:pt>
                <c:pt idx="19">
                  <c:v>-2.2800000000000062E-8</c:v>
                </c:pt>
                <c:pt idx="20">
                  <c:v>-2.0600000000000052E-8</c:v>
                </c:pt>
                <c:pt idx="21">
                  <c:v>-1.8400000000000049E-8</c:v>
                </c:pt>
                <c:pt idx="22">
                  <c:v>-1.6200000000000046E-8</c:v>
                </c:pt>
                <c:pt idx="23">
                  <c:v>-1.4000000000000033E-8</c:v>
                </c:pt>
                <c:pt idx="24">
                  <c:v>-1.1800000000000043E-8</c:v>
                </c:pt>
                <c:pt idx="25">
                  <c:v>-9.6000000000000281E-9</c:v>
                </c:pt>
                <c:pt idx="26">
                  <c:v>-7.4000000000000199E-9</c:v>
                </c:pt>
                <c:pt idx="27">
                  <c:v>-5.2000000000000135E-9</c:v>
                </c:pt>
                <c:pt idx="28">
                  <c:v>-3.0000000000000083E-9</c:v>
                </c:pt>
                <c:pt idx="29">
                  <c:v>-8.0000000000000292E-10</c:v>
                </c:pt>
                <c:pt idx="30">
                  <c:v>1.4000000000000018E-9</c:v>
                </c:pt>
                <c:pt idx="31">
                  <c:v>3.6000000000000074E-9</c:v>
                </c:pt>
                <c:pt idx="32">
                  <c:v>5.8000000000000122E-9</c:v>
                </c:pt>
                <c:pt idx="33">
                  <c:v>8.000000000000017E-9</c:v>
                </c:pt>
                <c:pt idx="34">
                  <c:v>1.0200000000000024E-8</c:v>
                </c:pt>
                <c:pt idx="35">
                  <c:v>1.2400000000000028E-8</c:v>
                </c:pt>
                <c:pt idx="36">
                  <c:v>1.4600000000000033E-8</c:v>
                </c:pt>
                <c:pt idx="37">
                  <c:v>1.6800000000000045E-8</c:v>
                </c:pt>
                <c:pt idx="38">
                  <c:v>1.9000000000000048E-8</c:v>
                </c:pt>
                <c:pt idx="39">
                  <c:v>2.1200000000000061E-8</c:v>
                </c:pt>
                <c:pt idx="40">
                  <c:v>2.3400000000000061E-8</c:v>
                </c:pt>
                <c:pt idx="41">
                  <c:v>2.5600000000000067E-8</c:v>
                </c:pt>
                <c:pt idx="42">
                  <c:v>2.7800000000000087E-8</c:v>
                </c:pt>
                <c:pt idx="43">
                  <c:v>3.000000000000007E-8</c:v>
                </c:pt>
              </c:numCache>
            </c:numRef>
          </c:cat>
          <c:val>
            <c:numRef>
              <c:f>'Histogram Plot'!$C$2:$C$45</c:f>
              <c:numCache>
                <c:formatCode>General</c:formatCode>
                <c:ptCount val="44"/>
                <c:pt idx="0">
                  <c:v>0</c:v>
                </c:pt>
                <c:pt idx="1">
                  <c:v>0</c:v>
                </c:pt>
                <c:pt idx="2">
                  <c:v>2</c:v>
                </c:pt>
                <c:pt idx="3">
                  <c:v>0</c:v>
                </c:pt>
                <c:pt idx="4">
                  <c:v>1</c:v>
                </c:pt>
                <c:pt idx="5">
                  <c:v>0</c:v>
                </c:pt>
                <c:pt idx="6">
                  <c:v>0</c:v>
                </c:pt>
                <c:pt idx="7">
                  <c:v>0</c:v>
                </c:pt>
                <c:pt idx="8">
                  <c:v>0</c:v>
                </c:pt>
                <c:pt idx="9">
                  <c:v>0</c:v>
                </c:pt>
                <c:pt idx="10">
                  <c:v>0</c:v>
                </c:pt>
                <c:pt idx="11">
                  <c:v>1</c:v>
                </c:pt>
                <c:pt idx="12">
                  <c:v>1</c:v>
                </c:pt>
                <c:pt idx="13">
                  <c:v>1</c:v>
                </c:pt>
                <c:pt idx="14">
                  <c:v>0</c:v>
                </c:pt>
                <c:pt idx="15">
                  <c:v>1</c:v>
                </c:pt>
                <c:pt idx="16">
                  <c:v>2</c:v>
                </c:pt>
                <c:pt idx="17">
                  <c:v>1</c:v>
                </c:pt>
                <c:pt idx="18">
                  <c:v>0</c:v>
                </c:pt>
                <c:pt idx="19">
                  <c:v>2</c:v>
                </c:pt>
                <c:pt idx="20">
                  <c:v>1</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2</c:v>
                </c:pt>
                <c:pt idx="40">
                  <c:v>2</c:v>
                </c:pt>
                <c:pt idx="41">
                  <c:v>2</c:v>
                </c:pt>
                <c:pt idx="42">
                  <c:v>0</c:v>
                </c:pt>
                <c:pt idx="43">
                  <c:v>0</c:v>
                </c:pt>
              </c:numCache>
            </c:numRef>
          </c:val>
          <c:extLst xmlns:c16r2="http://schemas.microsoft.com/office/drawing/2015/06/chart">
            <c:ext xmlns:c16="http://schemas.microsoft.com/office/drawing/2014/chart" uri="{C3380CC4-5D6E-409C-BE32-E72D297353CC}">
              <c16:uniqueId val="{00000001-7CAA-407D-8FF1-4279FF190602}"/>
            </c:ext>
          </c:extLst>
        </c:ser>
        <c:ser>
          <c:idx val="2"/>
          <c:order val="2"/>
          <c:tx>
            <c:strRef>
              <c:f>'Histogram Plot'!$D$1</c:f>
              <c:strCache>
                <c:ptCount val="1"/>
                <c:pt idx="0">
                  <c:v>Cut Runs &gt; 2 sigma</c:v>
                </c:pt>
              </c:strCache>
            </c:strRef>
          </c:tx>
          <c:invertIfNegative val="0"/>
          <c:cat>
            <c:numRef>
              <c:f>'Histogram Plot'!$A$2:$A$45</c:f>
              <c:numCache>
                <c:formatCode>0.00E+00</c:formatCode>
                <c:ptCount val="44"/>
                <c:pt idx="0">
                  <c:v>-6.4600000000000155E-8</c:v>
                </c:pt>
                <c:pt idx="1">
                  <c:v>-6.2400000000000162E-8</c:v>
                </c:pt>
                <c:pt idx="2">
                  <c:v>-6.0200000000000129E-8</c:v>
                </c:pt>
                <c:pt idx="3">
                  <c:v>-5.8000000000000142E-8</c:v>
                </c:pt>
                <c:pt idx="4">
                  <c:v>-5.5800000000000142E-8</c:v>
                </c:pt>
                <c:pt idx="5">
                  <c:v>-5.3600000000000103E-8</c:v>
                </c:pt>
                <c:pt idx="6">
                  <c:v>-5.1400000000000123E-8</c:v>
                </c:pt>
                <c:pt idx="7">
                  <c:v>-4.9200000000000123E-8</c:v>
                </c:pt>
                <c:pt idx="8">
                  <c:v>-4.7000000000000123E-8</c:v>
                </c:pt>
                <c:pt idx="9">
                  <c:v>-4.4800000000000143E-8</c:v>
                </c:pt>
                <c:pt idx="10">
                  <c:v>-4.2600000000000097E-8</c:v>
                </c:pt>
                <c:pt idx="11">
                  <c:v>-4.0400000000000104E-8</c:v>
                </c:pt>
                <c:pt idx="12">
                  <c:v>-3.8200000000000084E-8</c:v>
                </c:pt>
                <c:pt idx="13">
                  <c:v>-3.6000000000000097E-8</c:v>
                </c:pt>
                <c:pt idx="14">
                  <c:v>-3.3800000000000071E-8</c:v>
                </c:pt>
                <c:pt idx="15">
                  <c:v>-3.1600000000000084E-8</c:v>
                </c:pt>
                <c:pt idx="16">
                  <c:v>-2.9400000000000068E-8</c:v>
                </c:pt>
                <c:pt idx="17">
                  <c:v>-2.7200000000000068E-8</c:v>
                </c:pt>
                <c:pt idx="18">
                  <c:v>-2.5000000000000062E-8</c:v>
                </c:pt>
                <c:pt idx="19">
                  <c:v>-2.2800000000000062E-8</c:v>
                </c:pt>
                <c:pt idx="20">
                  <c:v>-2.0600000000000052E-8</c:v>
                </c:pt>
                <c:pt idx="21">
                  <c:v>-1.8400000000000049E-8</c:v>
                </c:pt>
                <c:pt idx="22">
                  <c:v>-1.6200000000000046E-8</c:v>
                </c:pt>
                <c:pt idx="23">
                  <c:v>-1.4000000000000033E-8</c:v>
                </c:pt>
                <c:pt idx="24">
                  <c:v>-1.1800000000000043E-8</c:v>
                </c:pt>
                <c:pt idx="25">
                  <c:v>-9.6000000000000281E-9</c:v>
                </c:pt>
                <c:pt idx="26">
                  <c:v>-7.4000000000000199E-9</c:v>
                </c:pt>
                <c:pt idx="27">
                  <c:v>-5.2000000000000135E-9</c:v>
                </c:pt>
                <c:pt idx="28">
                  <c:v>-3.0000000000000083E-9</c:v>
                </c:pt>
                <c:pt idx="29">
                  <c:v>-8.0000000000000292E-10</c:v>
                </c:pt>
                <c:pt idx="30">
                  <c:v>1.4000000000000018E-9</c:v>
                </c:pt>
                <c:pt idx="31">
                  <c:v>3.6000000000000074E-9</c:v>
                </c:pt>
                <c:pt idx="32">
                  <c:v>5.8000000000000122E-9</c:v>
                </c:pt>
                <c:pt idx="33">
                  <c:v>8.000000000000017E-9</c:v>
                </c:pt>
                <c:pt idx="34">
                  <c:v>1.0200000000000024E-8</c:v>
                </c:pt>
                <c:pt idx="35">
                  <c:v>1.2400000000000028E-8</c:v>
                </c:pt>
                <c:pt idx="36">
                  <c:v>1.4600000000000033E-8</c:v>
                </c:pt>
                <c:pt idx="37">
                  <c:v>1.6800000000000045E-8</c:v>
                </c:pt>
                <c:pt idx="38">
                  <c:v>1.9000000000000048E-8</c:v>
                </c:pt>
                <c:pt idx="39">
                  <c:v>2.1200000000000061E-8</c:v>
                </c:pt>
                <c:pt idx="40">
                  <c:v>2.3400000000000061E-8</c:v>
                </c:pt>
                <c:pt idx="41">
                  <c:v>2.5600000000000067E-8</c:v>
                </c:pt>
                <c:pt idx="42">
                  <c:v>2.7800000000000087E-8</c:v>
                </c:pt>
                <c:pt idx="43">
                  <c:v>3.000000000000007E-8</c:v>
                </c:pt>
              </c:numCache>
            </c:numRef>
          </c:cat>
          <c:val>
            <c:numRef>
              <c:f>'Histogram Plot'!$D$2:$D$45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1</c:v>
                </c:pt>
                <c:pt idx="23">
                  <c:v>2</c:v>
                </c:pt>
                <c:pt idx="24">
                  <c:v>2</c:v>
                </c:pt>
                <c:pt idx="25">
                  <c:v>0</c:v>
                </c:pt>
                <c:pt idx="26">
                  <c:v>0</c:v>
                </c:pt>
                <c:pt idx="27">
                  <c:v>0</c:v>
                </c:pt>
                <c:pt idx="28">
                  <c:v>0</c:v>
                </c:pt>
                <c:pt idx="29">
                  <c:v>0</c:v>
                </c:pt>
                <c:pt idx="30">
                  <c:v>0</c:v>
                </c:pt>
                <c:pt idx="31">
                  <c:v>0</c:v>
                </c:pt>
                <c:pt idx="32">
                  <c:v>0</c:v>
                </c:pt>
                <c:pt idx="33">
                  <c:v>0</c:v>
                </c:pt>
                <c:pt idx="34">
                  <c:v>0</c:v>
                </c:pt>
                <c:pt idx="35">
                  <c:v>1</c:v>
                </c:pt>
                <c:pt idx="36">
                  <c:v>0</c:v>
                </c:pt>
                <c:pt idx="37">
                  <c:v>0</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2-7CAA-407D-8FF1-4279FF190602}"/>
            </c:ext>
          </c:extLst>
        </c:ser>
        <c:dLbls>
          <c:showLegendKey val="0"/>
          <c:showVal val="0"/>
          <c:showCatName val="0"/>
          <c:showSerName val="0"/>
          <c:showPercent val="0"/>
          <c:showBubbleSize val="0"/>
        </c:dLbls>
        <c:gapWidth val="0"/>
        <c:overlap val="100"/>
        <c:axId val="315208648"/>
        <c:axId val="315212568"/>
      </c:barChart>
      <c:catAx>
        <c:axId val="315208648"/>
        <c:scaling>
          <c:orientation val="minMax"/>
        </c:scaling>
        <c:delete val="0"/>
        <c:axPos val="b"/>
        <c:numFmt formatCode="0.00E+00" sourceLinked="1"/>
        <c:majorTickMark val="out"/>
        <c:minorTickMark val="none"/>
        <c:tickLblPos val="nextTo"/>
        <c:txPr>
          <a:bodyPr/>
          <a:lstStyle/>
          <a:p>
            <a:pPr>
              <a:defRPr sz="1600">
                <a:latin typeface="Arial" pitchFamily="34" charset="0"/>
                <a:cs typeface="Arial" pitchFamily="34" charset="0"/>
              </a:defRPr>
            </a:pPr>
            <a:endParaRPr lang="en-US"/>
          </a:p>
        </c:txPr>
        <c:crossAx val="315212568"/>
        <c:crosses val="autoZero"/>
        <c:auto val="1"/>
        <c:lblAlgn val="ctr"/>
        <c:lblOffset val="100"/>
        <c:noMultiLvlLbl val="0"/>
      </c:catAx>
      <c:valAx>
        <c:axId val="315212568"/>
        <c:scaling>
          <c:orientation val="minMax"/>
        </c:scaling>
        <c:delete val="0"/>
        <c:axPos val="l"/>
        <c:majorGridlines/>
        <c:numFmt formatCode="General" sourceLinked="1"/>
        <c:majorTickMark val="out"/>
        <c:minorTickMark val="none"/>
        <c:tickLblPos val="nextTo"/>
        <c:txPr>
          <a:bodyPr/>
          <a:lstStyle/>
          <a:p>
            <a:pPr>
              <a:defRPr sz="2400">
                <a:latin typeface="Arial" pitchFamily="34" charset="0"/>
                <a:cs typeface="Arial" pitchFamily="34" charset="0"/>
              </a:defRPr>
            </a:pPr>
            <a:endParaRPr lang="en-US"/>
          </a:p>
        </c:txPr>
        <c:crossAx val="315208648"/>
        <c:crosses val="autoZero"/>
        <c:crossBetween val="between"/>
      </c:valAx>
    </c:plotArea>
    <c:legend>
      <c:legendPos val="r"/>
      <c:legendEntry>
        <c:idx val="0"/>
        <c:txPr>
          <a:bodyPr/>
          <a:lstStyle/>
          <a:p>
            <a:pPr>
              <a:defRPr sz="1800">
                <a:latin typeface="Arial" pitchFamily="34" charset="0"/>
                <a:cs typeface="Arial" pitchFamily="34" charset="0"/>
              </a:defRPr>
            </a:pPr>
            <a:endParaRPr lang="en-US"/>
          </a:p>
        </c:txPr>
      </c:legendEntry>
      <c:legendEntry>
        <c:idx val="1"/>
        <c:txPr>
          <a:bodyPr/>
          <a:lstStyle/>
          <a:p>
            <a:pPr>
              <a:defRPr sz="1800">
                <a:latin typeface="Arial" pitchFamily="34" charset="0"/>
                <a:cs typeface="Arial" pitchFamily="34" charset="0"/>
              </a:defRPr>
            </a:pPr>
            <a:endParaRPr lang="en-US"/>
          </a:p>
        </c:txPr>
      </c:legendEntry>
      <c:legendEntry>
        <c:idx val="2"/>
        <c:txPr>
          <a:bodyPr/>
          <a:lstStyle/>
          <a:p>
            <a:pPr>
              <a:defRPr sz="1800">
                <a:latin typeface="Arial" pitchFamily="34" charset="0"/>
                <a:cs typeface="Arial" pitchFamily="34" charset="0"/>
              </a:defRPr>
            </a:pPr>
            <a:endParaRPr lang="en-US"/>
          </a:p>
        </c:txPr>
      </c:legendEntry>
      <c:layout>
        <c:manualLayout>
          <c:xMode val="edge"/>
          <c:yMode val="edge"/>
          <c:x val="9.008954763007565E-2"/>
          <c:y val="0.3089919590439888"/>
          <c:w val="0.28904616761614482"/>
          <c:h val="0.32444450627417204"/>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880126793196082E-2"/>
          <c:y val="3.0210937918474536E-2"/>
          <c:w val="0.89833542164013414"/>
          <c:h val="0.82903637045369361"/>
        </c:manualLayout>
      </c:layout>
      <c:barChart>
        <c:barDir val="col"/>
        <c:grouping val="clustered"/>
        <c:varyColors val="0"/>
        <c:ser>
          <c:idx val="0"/>
          <c:order val="0"/>
          <c:tx>
            <c:v>Included Runs</c:v>
          </c:tx>
          <c:spPr>
            <a:ln w="28575">
              <a:noFill/>
            </a:ln>
          </c:spPr>
          <c:invertIfNegative val="0"/>
          <c:cat>
            <c:numRef>
              <c:f>'Combo Histogram Plot'!$B$2:$B$42</c:f>
              <c:numCache>
                <c:formatCode>0.00E+00</c:formatCode>
                <c:ptCount val="41"/>
                <c:pt idx="0">
                  <c:v>-6.0000000000000148E-9</c:v>
                </c:pt>
                <c:pt idx="1">
                  <c:v>-5.6000000000000129E-9</c:v>
                </c:pt>
                <c:pt idx="2">
                  <c:v>-5.2000000000000143E-9</c:v>
                </c:pt>
                <c:pt idx="3">
                  <c:v>-4.8000000000000107E-9</c:v>
                </c:pt>
                <c:pt idx="4">
                  <c:v>-4.4000000000000129E-9</c:v>
                </c:pt>
                <c:pt idx="5">
                  <c:v>-4.000000000000011E-9</c:v>
                </c:pt>
                <c:pt idx="6">
                  <c:v>-3.6000000000000107E-9</c:v>
                </c:pt>
                <c:pt idx="7">
                  <c:v>-3.2000000000000105E-9</c:v>
                </c:pt>
                <c:pt idx="8">
                  <c:v>-2.8000000000000077E-9</c:v>
                </c:pt>
                <c:pt idx="9">
                  <c:v>-2.4000000000000078E-9</c:v>
                </c:pt>
                <c:pt idx="10">
                  <c:v>-2.000000000000008E-9</c:v>
                </c:pt>
                <c:pt idx="11">
                  <c:v>-1.6000000000000075E-9</c:v>
                </c:pt>
                <c:pt idx="12">
                  <c:v>-1.2000000000000056E-9</c:v>
                </c:pt>
                <c:pt idx="13">
                  <c:v>-8.0000000000000561E-10</c:v>
                </c:pt>
                <c:pt idx="14">
                  <c:v>-4.0000000000000441E-10</c:v>
                </c:pt>
                <c:pt idx="15">
                  <c:v>-3.4121200267812568E-24</c:v>
                </c:pt>
                <c:pt idx="16">
                  <c:v>3.9999999999999727E-10</c:v>
                </c:pt>
                <c:pt idx="17">
                  <c:v>7.9999999999999879E-10</c:v>
                </c:pt>
                <c:pt idx="18">
                  <c:v>1.1999999999999983E-9</c:v>
                </c:pt>
                <c:pt idx="19">
                  <c:v>1.5999999999999988E-9</c:v>
                </c:pt>
                <c:pt idx="20">
                  <c:v>2.0000000000000001E-9</c:v>
                </c:pt>
                <c:pt idx="21">
                  <c:v>2.4000000000000012E-9</c:v>
                </c:pt>
                <c:pt idx="22">
                  <c:v>2.8000000000000019E-9</c:v>
                </c:pt>
                <c:pt idx="23">
                  <c:v>3.200000000000003E-9</c:v>
                </c:pt>
                <c:pt idx="24">
                  <c:v>3.6000000000000041E-9</c:v>
                </c:pt>
                <c:pt idx="25">
                  <c:v>4.0000000000000027E-9</c:v>
                </c:pt>
                <c:pt idx="26">
                  <c:v>4.4000000000000038E-9</c:v>
                </c:pt>
                <c:pt idx="27">
                  <c:v>4.8000000000000066E-9</c:v>
                </c:pt>
                <c:pt idx="28">
                  <c:v>5.200000000000006E-9</c:v>
                </c:pt>
                <c:pt idx="29">
                  <c:v>5.6000000000000063E-9</c:v>
                </c:pt>
                <c:pt idx="30">
                  <c:v>6.0000000000000107E-9</c:v>
                </c:pt>
                <c:pt idx="31">
                  <c:v>6.4000000000000118E-9</c:v>
                </c:pt>
                <c:pt idx="32">
                  <c:v>6.8000000000000104E-9</c:v>
                </c:pt>
                <c:pt idx="33">
                  <c:v>7.2000000000000124E-9</c:v>
                </c:pt>
                <c:pt idx="34">
                  <c:v>7.6000000000000118E-9</c:v>
                </c:pt>
                <c:pt idx="35">
                  <c:v>8.0000000000000154E-9</c:v>
                </c:pt>
                <c:pt idx="36">
                  <c:v>8.4000000000000206E-9</c:v>
                </c:pt>
                <c:pt idx="37">
                  <c:v>8.8000000000000192E-9</c:v>
                </c:pt>
                <c:pt idx="38">
                  <c:v>9.2000000000000179E-9</c:v>
                </c:pt>
                <c:pt idx="39">
                  <c:v>9.6000000000000248E-9</c:v>
                </c:pt>
                <c:pt idx="40">
                  <c:v>1.0000000000000018E-8</c:v>
                </c:pt>
              </c:numCache>
            </c:numRef>
          </c:cat>
          <c:val>
            <c:numRef>
              <c:f>'Combo Histogram Plot'!$C$2:$C$42</c:f>
              <c:numCache>
                <c:formatCode>General</c:formatCode>
                <c:ptCount val="41"/>
                <c:pt idx="0">
                  <c:v>0</c:v>
                </c:pt>
                <c:pt idx="1">
                  <c:v>0</c:v>
                </c:pt>
                <c:pt idx="2">
                  <c:v>0</c:v>
                </c:pt>
                <c:pt idx="3">
                  <c:v>1</c:v>
                </c:pt>
                <c:pt idx="4">
                  <c:v>0</c:v>
                </c:pt>
                <c:pt idx="5">
                  <c:v>3</c:v>
                </c:pt>
                <c:pt idx="6">
                  <c:v>0</c:v>
                </c:pt>
                <c:pt idx="7">
                  <c:v>3</c:v>
                </c:pt>
                <c:pt idx="8">
                  <c:v>5</c:v>
                </c:pt>
                <c:pt idx="9">
                  <c:v>4</c:v>
                </c:pt>
                <c:pt idx="10">
                  <c:v>2</c:v>
                </c:pt>
                <c:pt idx="11">
                  <c:v>7</c:v>
                </c:pt>
                <c:pt idx="12">
                  <c:v>5</c:v>
                </c:pt>
                <c:pt idx="13">
                  <c:v>14</c:v>
                </c:pt>
                <c:pt idx="14">
                  <c:v>13</c:v>
                </c:pt>
                <c:pt idx="15">
                  <c:v>22</c:v>
                </c:pt>
                <c:pt idx="16">
                  <c:v>20</c:v>
                </c:pt>
                <c:pt idx="17">
                  <c:v>21</c:v>
                </c:pt>
                <c:pt idx="18">
                  <c:v>23</c:v>
                </c:pt>
                <c:pt idx="19">
                  <c:v>15</c:v>
                </c:pt>
                <c:pt idx="20">
                  <c:v>19</c:v>
                </c:pt>
                <c:pt idx="21">
                  <c:v>24</c:v>
                </c:pt>
                <c:pt idx="22">
                  <c:v>12</c:v>
                </c:pt>
                <c:pt idx="23">
                  <c:v>21</c:v>
                </c:pt>
                <c:pt idx="24">
                  <c:v>16</c:v>
                </c:pt>
                <c:pt idx="25">
                  <c:v>5</c:v>
                </c:pt>
                <c:pt idx="26">
                  <c:v>11</c:v>
                </c:pt>
                <c:pt idx="27">
                  <c:v>6</c:v>
                </c:pt>
                <c:pt idx="28">
                  <c:v>4</c:v>
                </c:pt>
                <c:pt idx="29">
                  <c:v>3</c:v>
                </c:pt>
                <c:pt idx="30">
                  <c:v>2</c:v>
                </c:pt>
                <c:pt idx="31">
                  <c:v>1</c:v>
                </c:pt>
                <c:pt idx="32">
                  <c:v>2</c:v>
                </c:pt>
                <c:pt idx="33">
                  <c:v>0</c:v>
                </c:pt>
                <c:pt idx="34">
                  <c:v>0</c:v>
                </c:pt>
                <c:pt idx="35">
                  <c:v>0</c:v>
                </c:pt>
                <c:pt idx="36">
                  <c:v>0</c:v>
                </c:pt>
                <c:pt idx="37">
                  <c:v>0</c:v>
                </c:pt>
                <c:pt idx="38">
                  <c:v>0</c:v>
                </c:pt>
                <c:pt idx="39">
                  <c:v>0</c:v>
                </c:pt>
                <c:pt idx="40">
                  <c:v>1</c:v>
                </c:pt>
              </c:numCache>
            </c:numRef>
          </c:val>
          <c:extLst xmlns:c16r2="http://schemas.microsoft.com/office/drawing/2015/06/chart">
            <c:ext xmlns:c16="http://schemas.microsoft.com/office/drawing/2014/chart" uri="{C3380CC4-5D6E-409C-BE32-E72D297353CC}">
              <c16:uniqueId val="{00000000-A758-4FB3-A91B-3429DEC265A2}"/>
            </c:ext>
          </c:extLst>
        </c:ser>
        <c:ser>
          <c:idx val="1"/>
          <c:order val="1"/>
          <c:tx>
            <c:v>Cut runs &gt; 2.0E-08</c:v>
          </c:tx>
          <c:spPr>
            <a:ln w="28575">
              <a:noFill/>
            </a:ln>
          </c:spPr>
          <c:invertIfNegative val="0"/>
          <c:cat>
            <c:numRef>
              <c:f>'Combo Histogram Plot'!$B$2:$B$42</c:f>
              <c:numCache>
                <c:formatCode>0.00E+00</c:formatCode>
                <c:ptCount val="41"/>
                <c:pt idx="0">
                  <c:v>-6.0000000000000148E-9</c:v>
                </c:pt>
                <c:pt idx="1">
                  <c:v>-5.6000000000000129E-9</c:v>
                </c:pt>
                <c:pt idx="2">
                  <c:v>-5.2000000000000143E-9</c:v>
                </c:pt>
                <c:pt idx="3">
                  <c:v>-4.8000000000000107E-9</c:v>
                </c:pt>
                <c:pt idx="4">
                  <c:v>-4.4000000000000129E-9</c:v>
                </c:pt>
                <c:pt idx="5">
                  <c:v>-4.000000000000011E-9</c:v>
                </c:pt>
                <c:pt idx="6">
                  <c:v>-3.6000000000000107E-9</c:v>
                </c:pt>
                <c:pt idx="7">
                  <c:v>-3.2000000000000105E-9</c:v>
                </c:pt>
                <c:pt idx="8">
                  <c:v>-2.8000000000000077E-9</c:v>
                </c:pt>
                <c:pt idx="9">
                  <c:v>-2.4000000000000078E-9</c:v>
                </c:pt>
                <c:pt idx="10">
                  <c:v>-2.000000000000008E-9</c:v>
                </c:pt>
                <c:pt idx="11">
                  <c:v>-1.6000000000000075E-9</c:v>
                </c:pt>
                <c:pt idx="12">
                  <c:v>-1.2000000000000056E-9</c:v>
                </c:pt>
                <c:pt idx="13">
                  <c:v>-8.0000000000000561E-10</c:v>
                </c:pt>
                <c:pt idx="14">
                  <c:v>-4.0000000000000441E-10</c:v>
                </c:pt>
                <c:pt idx="15">
                  <c:v>-3.4121200267812568E-24</c:v>
                </c:pt>
                <c:pt idx="16">
                  <c:v>3.9999999999999727E-10</c:v>
                </c:pt>
                <c:pt idx="17">
                  <c:v>7.9999999999999879E-10</c:v>
                </c:pt>
                <c:pt idx="18">
                  <c:v>1.1999999999999983E-9</c:v>
                </c:pt>
                <c:pt idx="19">
                  <c:v>1.5999999999999988E-9</c:v>
                </c:pt>
                <c:pt idx="20">
                  <c:v>2.0000000000000001E-9</c:v>
                </c:pt>
                <c:pt idx="21">
                  <c:v>2.4000000000000012E-9</c:v>
                </c:pt>
                <c:pt idx="22">
                  <c:v>2.8000000000000019E-9</c:v>
                </c:pt>
                <c:pt idx="23">
                  <c:v>3.200000000000003E-9</c:v>
                </c:pt>
                <c:pt idx="24">
                  <c:v>3.6000000000000041E-9</c:v>
                </c:pt>
                <c:pt idx="25">
                  <c:v>4.0000000000000027E-9</c:v>
                </c:pt>
                <c:pt idx="26">
                  <c:v>4.4000000000000038E-9</c:v>
                </c:pt>
                <c:pt idx="27">
                  <c:v>4.8000000000000066E-9</c:v>
                </c:pt>
                <c:pt idx="28">
                  <c:v>5.200000000000006E-9</c:v>
                </c:pt>
                <c:pt idx="29">
                  <c:v>5.6000000000000063E-9</c:v>
                </c:pt>
                <c:pt idx="30">
                  <c:v>6.0000000000000107E-9</c:v>
                </c:pt>
                <c:pt idx="31">
                  <c:v>6.4000000000000118E-9</c:v>
                </c:pt>
                <c:pt idx="32">
                  <c:v>6.8000000000000104E-9</c:v>
                </c:pt>
                <c:pt idx="33">
                  <c:v>7.2000000000000124E-9</c:v>
                </c:pt>
                <c:pt idx="34">
                  <c:v>7.6000000000000118E-9</c:v>
                </c:pt>
                <c:pt idx="35">
                  <c:v>8.0000000000000154E-9</c:v>
                </c:pt>
                <c:pt idx="36">
                  <c:v>8.4000000000000206E-9</c:v>
                </c:pt>
                <c:pt idx="37">
                  <c:v>8.8000000000000192E-9</c:v>
                </c:pt>
                <c:pt idx="38">
                  <c:v>9.2000000000000179E-9</c:v>
                </c:pt>
                <c:pt idx="39">
                  <c:v>9.6000000000000248E-9</c:v>
                </c:pt>
                <c:pt idx="40">
                  <c:v>1.0000000000000018E-8</c:v>
                </c:pt>
              </c:numCache>
            </c:numRef>
          </c:cat>
          <c:val>
            <c:numRef>
              <c:f>'Combo Histogram Plot'!$D$2:$D$42</c:f>
              <c:numCache>
                <c:formatCode>General</c:formatCode>
                <c:ptCount val="41"/>
                <c:pt idx="0">
                  <c:v>0</c:v>
                </c:pt>
                <c:pt idx="1">
                  <c:v>0</c:v>
                </c:pt>
                <c:pt idx="2">
                  <c:v>0</c:v>
                </c:pt>
                <c:pt idx="3">
                  <c:v>1</c:v>
                </c:pt>
                <c:pt idx="4">
                  <c:v>0</c:v>
                </c:pt>
                <c:pt idx="5">
                  <c:v>1</c:v>
                </c:pt>
                <c:pt idx="6">
                  <c:v>0</c:v>
                </c:pt>
                <c:pt idx="7">
                  <c:v>0</c:v>
                </c:pt>
                <c:pt idx="8">
                  <c:v>0</c:v>
                </c:pt>
                <c:pt idx="9">
                  <c:v>1</c:v>
                </c:pt>
                <c:pt idx="10">
                  <c:v>0</c:v>
                </c:pt>
                <c:pt idx="11">
                  <c:v>0</c:v>
                </c:pt>
                <c:pt idx="12">
                  <c:v>0</c:v>
                </c:pt>
                <c:pt idx="13">
                  <c:v>0</c:v>
                </c:pt>
                <c:pt idx="14">
                  <c:v>2</c:v>
                </c:pt>
                <c:pt idx="15">
                  <c:v>1</c:v>
                </c:pt>
                <c:pt idx="16">
                  <c:v>0</c:v>
                </c:pt>
                <c:pt idx="17">
                  <c:v>2</c:v>
                </c:pt>
                <c:pt idx="18">
                  <c:v>2</c:v>
                </c:pt>
                <c:pt idx="19">
                  <c:v>0</c:v>
                </c:pt>
                <c:pt idx="20">
                  <c:v>1</c:v>
                </c:pt>
                <c:pt idx="21">
                  <c:v>0</c:v>
                </c:pt>
                <c:pt idx="22">
                  <c:v>2</c:v>
                </c:pt>
                <c:pt idx="23">
                  <c:v>0</c:v>
                </c:pt>
                <c:pt idx="24">
                  <c:v>1</c:v>
                </c:pt>
                <c:pt idx="25">
                  <c:v>1</c:v>
                </c:pt>
                <c:pt idx="26">
                  <c:v>0</c:v>
                </c:pt>
                <c:pt idx="27">
                  <c:v>2</c:v>
                </c:pt>
                <c:pt idx="28">
                  <c:v>0</c:v>
                </c:pt>
                <c:pt idx="29">
                  <c:v>1</c:v>
                </c:pt>
                <c:pt idx="30">
                  <c:v>0</c:v>
                </c:pt>
                <c:pt idx="31">
                  <c:v>1</c:v>
                </c:pt>
                <c:pt idx="32">
                  <c:v>0</c:v>
                </c:pt>
                <c:pt idx="33">
                  <c:v>0</c:v>
                </c:pt>
                <c:pt idx="34">
                  <c:v>0</c:v>
                </c:pt>
                <c:pt idx="35">
                  <c:v>0</c:v>
                </c:pt>
                <c:pt idx="36">
                  <c:v>0</c:v>
                </c:pt>
                <c:pt idx="37">
                  <c:v>0</c:v>
                </c:pt>
                <c:pt idx="38">
                  <c:v>0</c:v>
                </c:pt>
                <c:pt idx="39">
                  <c:v>0</c:v>
                </c:pt>
                <c:pt idx="40">
                  <c:v>0</c:v>
                </c:pt>
              </c:numCache>
            </c:numRef>
          </c:val>
          <c:extLst xmlns:c16r2="http://schemas.microsoft.com/office/drawing/2015/06/chart">
            <c:ext xmlns:c16="http://schemas.microsoft.com/office/drawing/2014/chart" uri="{C3380CC4-5D6E-409C-BE32-E72D297353CC}">
              <c16:uniqueId val="{00000001-A758-4FB3-A91B-3429DEC265A2}"/>
            </c:ext>
          </c:extLst>
        </c:ser>
        <c:ser>
          <c:idx val="2"/>
          <c:order val="2"/>
          <c:tx>
            <c:v>Cut runs &gt; 2 sigma</c:v>
          </c:tx>
          <c:spPr>
            <a:ln w="28575">
              <a:noFill/>
            </a:ln>
          </c:spPr>
          <c:invertIfNegative val="0"/>
          <c:cat>
            <c:numRef>
              <c:f>'Combo Histogram Plot'!$B$2:$B$42</c:f>
              <c:numCache>
                <c:formatCode>0.00E+00</c:formatCode>
                <c:ptCount val="41"/>
                <c:pt idx="0">
                  <c:v>-6.0000000000000148E-9</c:v>
                </c:pt>
                <c:pt idx="1">
                  <c:v>-5.6000000000000129E-9</c:v>
                </c:pt>
                <c:pt idx="2">
                  <c:v>-5.2000000000000143E-9</c:v>
                </c:pt>
                <c:pt idx="3">
                  <c:v>-4.8000000000000107E-9</c:v>
                </c:pt>
                <c:pt idx="4">
                  <c:v>-4.4000000000000129E-9</c:v>
                </c:pt>
                <c:pt idx="5">
                  <c:v>-4.000000000000011E-9</c:v>
                </c:pt>
                <c:pt idx="6">
                  <c:v>-3.6000000000000107E-9</c:v>
                </c:pt>
                <c:pt idx="7">
                  <c:v>-3.2000000000000105E-9</c:v>
                </c:pt>
                <c:pt idx="8">
                  <c:v>-2.8000000000000077E-9</c:v>
                </c:pt>
                <c:pt idx="9">
                  <c:v>-2.4000000000000078E-9</c:v>
                </c:pt>
                <c:pt idx="10">
                  <c:v>-2.000000000000008E-9</c:v>
                </c:pt>
                <c:pt idx="11">
                  <c:v>-1.6000000000000075E-9</c:v>
                </c:pt>
                <c:pt idx="12">
                  <c:v>-1.2000000000000056E-9</c:v>
                </c:pt>
                <c:pt idx="13">
                  <c:v>-8.0000000000000561E-10</c:v>
                </c:pt>
                <c:pt idx="14">
                  <c:v>-4.0000000000000441E-10</c:v>
                </c:pt>
                <c:pt idx="15">
                  <c:v>-3.4121200267812568E-24</c:v>
                </c:pt>
                <c:pt idx="16">
                  <c:v>3.9999999999999727E-10</c:v>
                </c:pt>
                <c:pt idx="17">
                  <c:v>7.9999999999999879E-10</c:v>
                </c:pt>
                <c:pt idx="18">
                  <c:v>1.1999999999999983E-9</c:v>
                </c:pt>
                <c:pt idx="19">
                  <c:v>1.5999999999999988E-9</c:v>
                </c:pt>
                <c:pt idx="20">
                  <c:v>2.0000000000000001E-9</c:v>
                </c:pt>
                <c:pt idx="21">
                  <c:v>2.4000000000000012E-9</c:v>
                </c:pt>
                <c:pt idx="22">
                  <c:v>2.8000000000000019E-9</c:v>
                </c:pt>
                <c:pt idx="23">
                  <c:v>3.200000000000003E-9</c:v>
                </c:pt>
                <c:pt idx="24">
                  <c:v>3.6000000000000041E-9</c:v>
                </c:pt>
                <c:pt idx="25">
                  <c:v>4.0000000000000027E-9</c:v>
                </c:pt>
                <c:pt idx="26">
                  <c:v>4.4000000000000038E-9</c:v>
                </c:pt>
                <c:pt idx="27">
                  <c:v>4.8000000000000066E-9</c:v>
                </c:pt>
                <c:pt idx="28">
                  <c:v>5.200000000000006E-9</c:v>
                </c:pt>
                <c:pt idx="29">
                  <c:v>5.6000000000000063E-9</c:v>
                </c:pt>
                <c:pt idx="30">
                  <c:v>6.0000000000000107E-9</c:v>
                </c:pt>
                <c:pt idx="31">
                  <c:v>6.4000000000000118E-9</c:v>
                </c:pt>
                <c:pt idx="32">
                  <c:v>6.8000000000000104E-9</c:v>
                </c:pt>
                <c:pt idx="33">
                  <c:v>7.2000000000000124E-9</c:v>
                </c:pt>
                <c:pt idx="34">
                  <c:v>7.6000000000000118E-9</c:v>
                </c:pt>
                <c:pt idx="35">
                  <c:v>8.0000000000000154E-9</c:v>
                </c:pt>
                <c:pt idx="36">
                  <c:v>8.4000000000000206E-9</c:v>
                </c:pt>
                <c:pt idx="37">
                  <c:v>8.8000000000000192E-9</c:v>
                </c:pt>
                <c:pt idx="38">
                  <c:v>9.2000000000000179E-9</c:v>
                </c:pt>
                <c:pt idx="39">
                  <c:v>9.6000000000000248E-9</c:v>
                </c:pt>
                <c:pt idx="40">
                  <c:v>1.0000000000000018E-8</c:v>
                </c:pt>
              </c:numCache>
            </c:numRef>
          </c:cat>
          <c:val>
            <c:numRef>
              <c:f>'Combo Histogram Plot'!$E$2:$E$42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1</c:v>
                </c:pt>
                <c:pt idx="20">
                  <c:v>1</c:v>
                </c:pt>
                <c:pt idx="21">
                  <c:v>0</c:v>
                </c:pt>
                <c:pt idx="22">
                  <c:v>1</c:v>
                </c:pt>
                <c:pt idx="23">
                  <c:v>1</c:v>
                </c:pt>
                <c:pt idx="24">
                  <c:v>1</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1</c:v>
                </c:pt>
              </c:numCache>
            </c:numRef>
          </c:val>
          <c:extLst xmlns:c16r2="http://schemas.microsoft.com/office/drawing/2015/06/chart">
            <c:ext xmlns:c16="http://schemas.microsoft.com/office/drawing/2014/chart" uri="{C3380CC4-5D6E-409C-BE32-E72D297353CC}">
              <c16:uniqueId val="{00000002-A758-4FB3-A91B-3429DEC265A2}"/>
            </c:ext>
          </c:extLst>
        </c:ser>
        <c:dLbls>
          <c:showLegendKey val="0"/>
          <c:showVal val="0"/>
          <c:showCatName val="0"/>
          <c:showSerName val="0"/>
          <c:showPercent val="0"/>
          <c:showBubbleSize val="0"/>
        </c:dLbls>
        <c:gapWidth val="0"/>
        <c:overlap val="100"/>
        <c:axId val="315207864"/>
        <c:axId val="315209432"/>
      </c:barChart>
      <c:catAx>
        <c:axId val="315207864"/>
        <c:scaling>
          <c:orientation val="minMax"/>
        </c:scaling>
        <c:delete val="0"/>
        <c:axPos val="b"/>
        <c:numFmt formatCode="0.00E+00" sourceLinked="1"/>
        <c:majorTickMark val="out"/>
        <c:minorTickMark val="none"/>
        <c:tickLblPos val="nextTo"/>
        <c:txPr>
          <a:bodyPr/>
          <a:lstStyle/>
          <a:p>
            <a:pPr>
              <a:defRPr sz="1600">
                <a:latin typeface="Arial" pitchFamily="34" charset="0"/>
                <a:cs typeface="Arial" pitchFamily="34" charset="0"/>
              </a:defRPr>
            </a:pPr>
            <a:endParaRPr lang="en-US"/>
          </a:p>
        </c:txPr>
        <c:crossAx val="315209432"/>
        <c:crosses val="autoZero"/>
        <c:auto val="1"/>
        <c:lblAlgn val="ctr"/>
        <c:lblOffset val="100"/>
        <c:noMultiLvlLbl val="0"/>
      </c:catAx>
      <c:valAx>
        <c:axId val="315209432"/>
        <c:scaling>
          <c:orientation val="minMax"/>
          <c:max val="25"/>
        </c:scaling>
        <c:delete val="0"/>
        <c:axPos val="l"/>
        <c:majorGridlines/>
        <c:numFmt formatCode="General" sourceLinked="1"/>
        <c:majorTickMark val="out"/>
        <c:minorTickMark val="none"/>
        <c:tickLblPos val="nextTo"/>
        <c:txPr>
          <a:bodyPr/>
          <a:lstStyle/>
          <a:p>
            <a:pPr>
              <a:defRPr sz="2400">
                <a:latin typeface="Arial" pitchFamily="34" charset="0"/>
                <a:cs typeface="Arial" pitchFamily="34" charset="0"/>
              </a:defRPr>
            </a:pPr>
            <a:endParaRPr lang="en-US"/>
          </a:p>
        </c:txPr>
        <c:crossAx val="315207864"/>
        <c:crosses val="autoZero"/>
        <c:crossBetween val="between"/>
      </c:valAx>
    </c:plotArea>
    <c:legend>
      <c:legendPos val="r"/>
      <c:legendEntry>
        <c:idx val="0"/>
        <c:txPr>
          <a:bodyPr/>
          <a:lstStyle/>
          <a:p>
            <a:pPr>
              <a:defRPr sz="1800">
                <a:latin typeface="Arial" pitchFamily="34" charset="0"/>
                <a:cs typeface="Arial" pitchFamily="34" charset="0"/>
              </a:defRPr>
            </a:pPr>
            <a:endParaRPr lang="en-US"/>
          </a:p>
        </c:txPr>
      </c:legendEntry>
      <c:legendEntry>
        <c:idx val="1"/>
        <c:txPr>
          <a:bodyPr/>
          <a:lstStyle/>
          <a:p>
            <a:pPr>
              <a:defRPr sz="1800">
                <a:latin typeface="Arial" pitchFamily="34" charset="0"/>
                <a:cs typeface="Arial" pitchFamily="34" charset="0"/>
              </a:defRPr>
            </a:pPr>
            <a:endParaRPr lang="en-US"/>
          </a:p>
        </c:txPr>
      </c:legendEntry>
      <c:legendEntry>
        <c:idx val="2"/>
        <c:txPr>
          <a:bodyPr/>
          <a:lstStyle/>
          <a:p>
            <a:pPr>
              <a:defRPr sz="1800">
                <a:latin typeface="Arial" pitchFamily="34" charset="0"/>
                <a:cs typeface="Arial" pitchFamily="34" charset="0"/>
              </a:defRPr>
            </a:pPr>
            <a:endParaRPr lang="en-US"/>
          </a:p>
        </c:txPr>
      </c:legendEntry>
      <c:layout>
        <c:manualLayout>
          <c:xMode val="edge"/>
          <c:yMode val="edge"/>
          <c:x val="6.4260402657971671E-2"/>
          <c:y val="0.23817042606516289"/>
          <c:w val="0.30204104992740216"/>
          <c:h val="0.33399137607799051"/>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220FA1-CA96-4C1F-BF01-1EE73BC6D65F}" type="datetimeFigureOut">
              <a:rPr lang="en-US" smtClean="0"/>
              <a:pPr/>
              <a:t>10/15/2017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B33FF4-B4FB-4FE5-9C6C-F6245A0AF1AF}" type="slidenum">
              <a:rPr lang="en-US" smtClean="0"/>
              <a:pPr/>
              <a:t>‹#›</a:t>
            </a:fld>
            <a:endParaRPr lang="en-US"/>
          </a:p>
        </p:txBody>
      </p:sp>
    </p:spTree>
    <p:extLst>
      <p:ext uri="{BB962C8B-B14F-4D97-AF65-F5344CB8AC3E}">
        <p14:creationId xmlns:p14="http://schemas.microsoft.com/office/powerpoint/2010/main" val="115191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B6BF6F-485D-40F7-B02D-D7664B013CFF}" type="datetimeFigureOut">
              <a:rPr lang="en-US" smtClean="0"/>
              <a:pPr/>
              <a:t>10/15/2017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DB0387-BB3B-41B2-BA65-2DBAA5D4C27F}" type="slidenum">
              <a:rPr lang="en-US" smtClean="0"/>
              <a:pPr/>
              <a:t>‹#›</a:t>
            </a:fld>
            <a:endParaRPr lang="en-US"/>
          </a:p>
        </p:txBody>
      </p:sp>
    </p:spTree>
    <p:extLst>
      <p:ext uri="{BB962C8B-B14F-4D97-AF65-F5344CB8AC3E}">
        <p14:creationId xmlns:p14="http://schemas.microsoft.com/office/powerpoint/2010/main" val="3999682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a:t>
            </a:fld>
            <a:endParaRPr lang="en-US"/>
          </a:p>
        </p:txBody>
      </p:sp>
    </p:spTree>
    <p:extLst>
      <p:ext uri="{BB962C8B-B14F-4D97-AF65-F5344CB8AC3E}">
        <p14:creationId xmlns:p14="http://schemas.microsoft.com/office/powerpoint/2010/main" val="1668775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Before I start talking about EDM physics and the EDM experiment, I’d like to invite you all to think of a successful atomic</a:t>
            </a:r>
            <a:r>
              <a:rPr lang="en-US" baseline="0" dirty="0" smtClean="0"/>
              <a:t> EDM experiment as an </a:t>
            </a:r>
            <a:r>
              <a:rPr lang="en-US" baseline="0" dirty="0"/>
              <a:t>atomic clock that is sensitive to the direction of </a:t>
            </a:r>
            <a:r>
              <a:rPr lang="en-US" baseline="0" dirty="0" smtClean="0"/>
              <a:t>time. As an atomic physics person,</a:t>
            </a:r>
            <a:r>
              <a:rPr lang="en-US" dirty="0" smtClean="0"/>
              <a:t> I </a:t>
            </a:r>
            <a:r>
              <a:rPr lang="en-US" dirty="0"/>
              <a:t>t</a:t>
            </a:r>
            <a:r>
              <a:rPr lang="en-US" baseline="0" dirty="0" smtClean="0"/>
              <a:t>hink the</a:t>
            </a:r>
            <a:r>
              <a:rPr lang="en-US" dirty="0" smtClean="0"/>
              <a:t> </a:t>
            </a:r>
            <a:r>
              <a:rPr lang="en-US" baseline="0" dirty="0" smtClean="0"/>
              <a:t>analogy really highlights</a:t>
            </a:r>
            <a:r>
              <a:rPr lang="en-US" dirty="0" smtClean="0"/>
              <a:t> the way in which our </a:t>
            </a:r>
            <a:r>
              <a:rPr lang="en-US" baseline="0" dirty="0" smtClean="0"/>
              <a:t>experiment makes use of the methods </a:t>
            </a:r>
            <a:r>
              <a:rPr lang="en-US" baseline="0" dirty="0"/>
              <a:t>of atomic </a:t>
            </a:r>
            <a:r>
              <a:rPr lang="en-US" baseline="0" dirty="0" smtClean="0"/>
              <a:t>clock makers, who have </a:t>
            </a:r>
            <a:r>
              <a:rPr lang="en-US" dirty="0" smtClean="0"/>
              <a:t>been enormously successful in developing </a:t>
            </a:r>
            <a:r>
              <a:rPr lang="en-US" baseline="0" dirty="0" smtClean="0"/>
              <a:t>ultra-precise time standards based </a:t>
            </a:r>
            <a:r>
              <a:rPr lang="en-US" baseline="0" dirty="0"/>
              <a:t>on atomic </a:t>
            </a:r>
            <a:r>
              <a:rPr lang="en-US" baseline="0" dirty="0" smtClean="0"/>
              <a:t>transitions. </a:t>
            </a:r>
            <a:endParaRPr lang="en-US" baseline="0" dirty="0"/>
          </a:p>
          <a:p>
            <a:endParaRPr lang="en-US" baseline="0" dirty="0" smtClean="0"/>
          </a:p>
          <a:p>
            <a:r>
              <a:rPr lang="en-US" dirty="0" smtClean="0"/>
              <a:t>A typical clock is just some regular oscillator, like a pendulum coupled to some mechanism for counting up the number of periods that have elapsed. Because the clock only counts in the forward direction, a global time reversal can’t be observed unless it somehow changes the clock frequency. And in the case of a pendulum, the clock frequency doesn’t change because there is nothing in the physics of gravity that is sensitive to a time reversal. We want to know whether there is some part of the physics of the atomic nucleus that is.</a:t>
            </a:r>
            <a:endParaRPr lang="en-US" dirty="0"/>
          </a:p>
          <a:p>
            <a:endParaRPr lang="en-US" baseline="0" dirty="0"/>
          </a:p>
          <a:p>
            <a:r>
              <a:rPr lang="en-US" baseline="0" dirty="0"/>
              <a:t>To extend the clock analogy just a little bit further, we can think about some of the ways </a:t>
            </a:r>
            <a:r>
              <a:rPr lang="en-US" baseline="0" dirty="0" smtClean="0"/>
              <a:t>to make </a:t>
            </a:r>
            <a:r>
              <a:rPr lang="en-US" baseline="0" dirty="0"/>
              <a:t>a better clock. First, you can base your clock on an oscillator with a well-defined central frequency, such as a quartz resonator or an atomic transition instead of a simple </a:t>
            </a:r>
            <a:r>
              <a:rPr lang="en-US" baseline="0" dirty="0" smtClean="0"/>
              <a:t>pendulum. Second, you can isolate the clock from disturbances; mount it on bearings, put it in a vacuum, or use </a:t>
            </a:r>
            <a:r>
              <a:rPr lang="en-US" baseline="0" dirty="0" err="1" smtClean="0"/>
              <a:t>ultracold</a:t>
            </a:r>
            <a:r>
              <a:rPr lang="en-US" baseline="0" dirty="0" smtClean="0"/>
              <a:t> atoms suspended in a laser beam. Third, you can avoid perturbing the clock by measuring it only briefly at spaced out intervals, checking it against some reference oscillator and making corrections to the phase as needed.</a:t>
            </a:r>
            <a:endParaRPr lang="en-US" dirty="0"/>
          </a:p>
        </p:txBody>
      </p:sp>
      <p:sp>
        <p:nvSpPr>
          <p:cNvPr id="4" name="Slide Number Placeholder 3"/>
          <p:cNvSpPr>
            <a:spLocks noGrp="1"/>
          </p:cNvSpPr>
          <p:nvPr>
            <p:ph type="sldNum" sz="quarter" idx="10"/>
          </p:nvPr>
        </p:nvSpPr>
        <p:spPr/>
        <p:txBody>
          <a:bodyPr/>
          <a:lstStyle/>
          <a:p>
            <a:fld id="{1E830FD7-44DD-48C6-895C-B21DFDFC09D4}" type="slidenum">
              <a:rPr lang="en-US" smtClean="0"/>
              <a:pPr/>
              <a:t>2</a:t>
            </a:fld>
            <a:endParaRPr lang="en-US"/>
          </a:p>
        </p:txBody>
      </p:sp>
    </p:spTree>
    <p:extLst>
      <p:ext uri="{BB962C8B-B14F-4D97-AF65-F5344CB8AC3E}">
        <p14:creationId xmlns:p14="http://schemas.microsoft.com/office/powerpoint/2010/main" val="1038312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existence of an EDM in an atom or particle is interesting because it would violate discrete symmetries. An electric dipole moment is defined by a separation of charge along a particular axis. In the case of an atomic nucleus, that axis is the nuclear spin axis, because this is the only vector quantity that characterizes the system. There is one counterintuitive aspect of an atomic EDM, though, which is the fact that it behaves like an angular momentum vector under parity or time reversal. If the atom is in parallel electric and magnetic fields, the Hamiltonian is just these two dipole interactions. The EDM transforms the same way as the spin and the B field under time reversal or parity, and the electric field behaves in the opposite way. What this means is that changing the electric field direction relative to the magnetic field is physically equivalent to a parity transformation or a time reversal. If there is an EDM, either transformation will change the energy of the state, so the symmetry of the Hamiltonian is broken. Lastly, the time reversal is equivalent to a CP transformation due to the CPT theorem, which uses Lorentz invariance to show that CPT is a valid symmetry for all local quantum field theories. </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3</a:t>
            </a:fld>
            <a:endParaRPr lang="en-US"/>
          </a:p>
        </p:txBody>
      </p:sp>
    </p:spTree>
    <p:extLst>
      <p:ext uri="{BB962C8B-B14F-4D97-AF65-F5344CB8AC3E}">
        <p14:creationId xmlns:p14="http://schemas.microsoft.com/office/powerpoint/2010/main" val="164424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Before</a:t>
            </a:r>
            <a:r>
              <a:rPr lang="en-US" sz="1200" kern="1200" baseline="0" dirty="0" smtClean="0">
                <a:solidFill>
                  <a:schemeClr val="tx1"/>
                </a:solidFill>
                <a:latin typeface="+mn-lt"/>
                <a:ea typeface="+mn-ea"/>
                <a:cs typeface="+mn-cs"/>
              </a:rPr>
              <a:t> I get into talking about our experiment, </a:t>
            </a:r>
            <a:r>
              <a:rPr lang="en-US" sz="1200" kern="1200" dirty="0" smtClean="0">
                <a:solidFill>
                  <a:schemeClr val="tx1"/>
                </a:solidFill>
                <a:latin typeface="+mn-lt"/>
                <a:ea typeface="+mn-ea"/>
                <a:cs typeface="+mn-cs"/>
              </a:rPr>
              <a:t>I </a:t>
            </a:r>
            <a:r>
              <a:rPr lang="en-US" sz="1200" kern="1200" dirty="0" smtClean="0">
                <a:solidFill>
                  <a:schemeClr val="tx1"/>
                </a:solidFill>
                <a:latin typeface="+mn-lt"/>
                <a:ea typeface="+mn-ea"/>
                <a:cs typeface="+mn-cs"/>
              </a:rPr>
              <a:t>want to </a:t>
            </a:r>
            <a:r>
              <a:rPr lang="en-US" dirty="0" smtClean="0"/>
              <a:t>go over a little bit of the </a:t>
            </a:r>
            <a:r>
              <a:rPr lang="en-US" sz="1200" kern="1200" baseline="0" dirty="0" smtClean="0">
                <a:solidFill>
                  <a:schemeClr val="tx1"/>
                </a:solidFill>
                <a:latin typeface="+mn-lt"/>
                <a:ea typeface="+mn-ea"/>
                <a:cs typeface="+mn-cs"/>
              </a:rPr>
              <a:t>nuclear </a:t>
            </a:r>
            <a:r>
              <a:rPr lang="en-US" sz="1200" kern="1200" baseline="0" dirty="0">
                <a:solidFill>
                  <a:schemeClr val="tx1"/>
                </a:solidFill>
                <a:latin typeface="+mn-lt"/>
                <a:ea typeface="+mn-ea"/>
                <a:cs typeface="+mn-cs"/>
              </a:rPr>
              <a:t>and atomic physics that distinguishes EDM searches in diamagnetic atoms from neutron EDM </a:t>
            </a:r>
            <a:r>
              <a:rPr lang="en-US" sz="1200" kern="1200" baseline="0" dirty="0" smtClean="0">
                <a:solidFill>
                  <a:schemeClr val="tx1"/>
                </a:solidFill>
                <a:latin typeface="+mn-lt"/>
                <a:ea typeface="+mn-ea"/>
                <a:cs typeface="+mn-cs"/>
              </a:rPr>
              <a:t>experiments, so it’s clear exactly what we’re </a:t>
            </a:r>
            <a:r>
              <a:rPr lang="en-US" sz="1200" kern="1200" baseline="0" dirty="0" smtClean="0">
                <a:solidFill>
                  <a:schemeClr val="tx1"/>
                </a:solidFill>
                <a:latin typeface="+mn-lt"/>
                <a:ea typeface="+mn-ea"/>
                <a:cs typeface="+mn-cs"/>
              </a:rPr>
              <a:t>measuring. Given </a:t>
            </a:r>
            <a:r>
              <a:rPr lang="en-US" sz="1200" kern="1200" baseline="0" dirty="0">
                <a:solidFill>
                  <a:schemeClr val="tx1"/>
                </a:solidFill>
                <a:latin typeface="+mn-lt"/>
                <a:ea typeface="+mn-ea"/>
                <a:cs typeface="+mn-cs"/>
              </a:rPr>
              <a:t>that mercury has no unpaired electrons in the outer subshell, we are primarily sensitive to an EDM generated by CP-violation in the nucleus. However, an EDM of the nucleus doesn’t imply an atomic EDM, since the electron cloud can be deformed to acquire an EDM which is equal and opposite to the nuclear EDM. </a:t>
            </a:r>
            <a:r>
              <a:rPr lang="en-US" sz="1200" kern="1200" baseline="0" dirty="0" smtClean="0">
                <a:solidFill>
                  <a:schemeClr val="tx1"/>
                </a:solidFill>
                <a:latin typeface="+mn-lt"/>
                <a:ea typeface="+mn-ea"/>
                <a:cs typeface="+mn-cs"/>
              </a:rPr>
              <a:t>Mathematically, this </a:t>
            </a:r>
            <a:r>
              <a:rPr lang="en-US" sz="1200" kern="1200" baseline="0" dirty="0">
                <a:solidFill>
                  <a:schemeClr val="tx1"/>
                </a:solidFill>
                <a:latin typeface="+mn-lt"/>
                <a:ea typeface="+mn-ea"/>
                <a:cs typeface="+mn-cs"/>
              </a:rPr>
              <a:t>argument is </a:t>
            </a:r>
            <a:r>
              <a:rPr lang="en-US" dirty="0" smtClean="0"/>
              <a:t>known as</a:t>
            </a:r>
            <a:r>
              <a:rPr lang="en-US" sz="1200" kern="1200" baseline="0" dirty="0" smtClean="0">
                <a:solidFill>
                  <a:schemeClr val="tx1"/>
                </a:solidFill>
                <a:latin typeface="+mn-lt"/>
                <a:ea typeface="+mn-ea"/>
                <a:cs typeface="+mn-cs"/>
              </a:rPr>
              <a:t> </a:t>
            </a:r>
            <a:r>
              <a:rPr lang="en-US" sz="1200" kern="1200" baseline="0" dirty="0">
                <a:solidFill>
                  <a:schemeClr val="tx1"/>
                </a:solidFill>
                <a:latin typeface="+mn-lt"/>
                <a:ea typeface="+mn-ea"/>
                <a:cs typeface="+mn-cs"/>
              </a:rPr>
              <a:t>Schiff’s theorem, which states that a point-like nuclear EDM is screened perfectly if the electrons are non-relativistic, and there are only electrostatic interactions involved. </a:t>
            </a:r>
            <a:endParaRPr lang="en-US" sz="1200" kern="1200" baseline="0" dirty="0" smtClean="0">
              <a:solidFill>
                <a:schemeClr val="tx1"/>
              </a:solidFill>
              <a:latin typeface="+mn-lt"/>
              <a:ea typeface="+mn-ea"/>
              <a:cs typeface="+mn-cs"/>
            </a:endParaRPr>
          </a:p>
          <a:p>
            <a:endParaRPr lang="en-US" dirty="0"/>
          </a:p>
          <a:p>
            <a:r>
              <a:rPr lang="en-US" sz="1200" kern="1200" baseline="0" dirty="0" smtClean="0">
                <a:solidFill>
                  <a:schemeClr val="tx1"/>
                </a:solidFill>
                <a:latin typeface="+mn-lt"/>
                <a:ea typeface="+mn-ea"/>
                <a:cs typeface="+mn-cs"/>
              </a:rPr>
              <a:t>So </a:t>
            </a:r>
            <a:r>
              <a:rPr lang="en-US" sz="1200" kern="1200" baseline="0" dirty="0">
                <a:solidFill>
                  <a:schemeClr val="tx1"/>
                </a:solidFill>
                <a:latin typeface="+mn-lt"/>
                <a:ea typeface="+mn-ea"/>
                <a:cs typeface="+mn-cs"/>
              </a:rPr>
              <a:t>we need to take a more roundabout way to come up with an observable EDM in a neutral atom. We can end up with a nonzero atomic EDM if there is a net EDM to the constituent particles as well as a parity and time-reversal odd piece of the Hamiltonian. Taking the product of a polar vector EDM and a P-odd, T-odd operator gives us a </a:t>
            </a:r>
            <a:r>
              <a:rPr lang="en-US" sz="1200" kern="1200" baseline="0" dirty="0" err="1">
                <a:solidFill>
                  <a:schemeClr val="tx1"/>
                </a:solidFill>
                <a:latin typeface="+mn-lt"/>
                <a:ea typeface="+mn-ea"/>
                <a:cs typeface="+mn-cs"/>
              </a:rPr>
              <a:t>pseudovector</a:t>
            </a:r>
            <a:r>
              <a:rPr lang="en-US" sz="1200" kern="1200" baseline="0" dirty="0">
                <a:solidFill>
                  <a:schemeClr val="tx1"/>
                </a:solidFill>
                <a:latin typeface="+mn-lt"/>
                <a:ea typeface="+mn-ea"/>
                <a:cs typeface="+mn-cs"/>
              </a:rPr>
              <a:t> quantity that transforms like the angular momentum. </a:t>
            </a:r>
          </a:p>
        </p:txBody>
      </p:sp>
      <p:sp>
        <p:nvSpPr>
          <p:cNvPr id="4" name="Slide Number Placeholder 3"/>
          <p:cNvSpPr>
            <a:spLocks noGrp="1"/>
          </p:cNvSpPr>
          <p:nvPr>
            <p:ph type="sldNum" sz="quarter" idx="10"/>
          </p:nvPr>
        </p:nvSpPr>
        <p:spPr/>
        <p:txBody>
          <a:bodyPr/>
          <a:lstStyle/>
          <a:p>
            <a:fld id="{49DB0387-BB3B-41B2-BA65-2DBAA5D4C27F}" type="slidenum">
              <a:rPr lang="en-US" smtClean="0"/>
              <a:pPr/>
              <a:t>4</a:t>
            </a:fld>
            <a:endParaRPr lang="en-US"/>
          </a:p>
        </p:txBody>
      </p:sp>
    </p:spTree>
    <p:extLst>
      <p:ext uri="{BB962C8B-B14F-4D97-AF65-F5344CB8AC3E}">
        <p14:creationId xmlns:p14="http://schemas.microsoft.com/office/powerpoint/2010/main" val="2721771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Looking</a:t>
            </a:r>
            <a:r>
              <a:rPr lang="en-US" baseline="0" dirty="0"/>
              <a:t> at Schiff’s theorem again, you can see that there are three assumptions that it relies on: a nucleus with zero volume, electrons that move non-</a:t>
            </a:r>
            <a:r>
              <a:rPr lang="en-US" baseline="0" dirty="0" err="1"/>
              <a:t>relativistically</a:t>
            </a:r>
            <a:r>
              <a:rPr lang="en-US" baseline="0" dirty="0"/>
              <a:t>, and purely electric interactions. All of these assumptions are violated at some level, but for diamagnetic atoms, the first one is the most important. The leading-order nuclear moment that violates parity and time-reversal symmetry is known as the Schiff moment, and it takes the form of an integral over the nuclear volume. So the Schiff moment vanishes for a point nucleus as well as the EDM, and conversely, the Schiff moment and EDM increase with the nuclear volume, so it’s advantageous to look in heavy elements such as mercury, radium, and xenon.</a:t>
            </a:r>
            <a:endParaRPr lang="en-US"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5</a:t>
            </a:fld>
            <a:endParaRPr lang="en-US"/>
          </a:p>
        </p:txBody>
      </p:sp>
    </p:spTree>
    <p:extLst>
      <p:ext uri="{BB962C8B-B14F-4D97-AF65-F5344CB8AC3E}">
        <p14:creationId xmlns:p14="http://schemas.microsoft.com/office/powerpoint/2010/main" val="905896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 know what we’re looking </a:t>
            </a:r>
            <a:r>
              <a:rPr lang="en-US" dirty="0" smtClean="0"/>
              <a:t>for and why it’s interesting, </a:t>
            </a:r>
            <a:r>
              <a:rPr lang="en-US" dirty="0"/>
              <a:t>we </a:t>
            </a:r>
            <a:r>
              <a:rPr lang="en-US" dirty="0" smtClean="0"/>
              <a:t>can see the basic measurement technique is </a:t>
            </a:r>
            <a:r>
              <a:rPr lang="en-US" dirty="0"/>
              <a:t>actually really simple. The term in the Hamiltonian that violates P and T is the dot product of </a:t>
            </a:r>
            <a:r>
              <a:rPr lang="en-US" b="1" dirty="0"/>
              <a:t>d</a:t>
            </a:r>
            <a:r>
              <a:rPr lang="en-US" dirty="0" smtClean="0"/>
              <a:t> </a:t>
            </a:r>
            <a:r>
              <a:rPr lang="en-US" dirty="0"/>
              <a:t>and </a:t>
            </a:r>
            <a:r>
              <a:rPr lang="en-US" b="1" dirty="0"/>
              <a:t>E</a:t>
            </a:r>
            <a:r>
              <a:rPr lang="en-US" dirty="0"/>
              <a:t>, and any nonzero </a:t>
            </a:r>
            <a:r>
              <a:rPr lang="en-US" b="1" dirty="0" smtClean="0"/>
              <a:t>d</a:t>
            </a:r>
            <a:r>
              <a:rPr lang="en-US" dirty="0" smtClean="0"/>
              <a:t> </a:t>
            </a:r>
            <a:r>
              <a:rPr lang="en-US" dirty="0"/>
              <a:t>will cause a shift in the energy levels that is linear in the electric field. The other term is just a magnetic dipole interaction, which is the basis of any </a:t>
            </a:r>
            <a:r>
              <a:rPr lang="en-US" dirty="0" err="1"/>
              <a:t>Larmor</a:t>
            </a:r>
            <a:r>
              <a:rPr lang="en-US" dirty="0"/>
              <a:t> precession experiment. So all we’re really doing here is splitting the ground state F=1/2 sublevels with a magnetic field and doing a slightly modified </a:t>
            </a:r>
            <a:r>
              <a:rPr lang="en-US" dirty="0" err="1"/>
              <a:t>Larmor</a:t>
            </a:r>
            <a:r>
              <a:rPr lang="en-US" dirty="0"/>
              <a:t> precession frequency measurement. </a:t>
            </a:r>
            <a:r>
              <a:rPr lang="en-US" dirty="0" smtClean="0"/>
              <a:t>When you do the experiment on a nice 2-level system like the Hg 199 nucleus, the physics is really simple-you split the 2 degenerate states with a magnetic field for some unperturbed frequency and then try to change that frequency with a parallel electric field.</a:t>
            </a:r>
          </a:p>
          <a:p>
            <a:endParaRPr lang="en-US" dirty="0"/>
          </a:p>
          <a:p>
            <a:r>
              <a:rPr lang="en-US" dirty="0"/>
              <a:t>T</a:t>
            </a:r>
            <a:r>
              <a:rPr lang="en-US" dirty="0" smtClean="0"/>
              <a:t>he only hard part is the size of the effect-for the field strengths we use, the </a:t>
            </a:r>
            <a:r>
              <a:rPr lang="en-US" dirty="0" err="1"/>
              <a:t>Larmor</a:t>
            </a:r>
            <a:r>
              <a:rPr lang="en-US" dirty="0"/>
              <a:t> frequency is modified by less than </a:t>
            </a:r>
            <a:r>
              <a:rPr lang="en-US" dirty="0" smtClean="0"/>
              <a:t>100 parts per trillion. </a:t>
            </a:r>
            <a:r>
              <a:rPr lang="en-US" dirty="0"/>
              <a:t>So on top of an average frequency of about 17 Hz, we’re looking for a frequency shift on the order on </a:t>
            </a:r>
            <a:r>
              <a:rPr lang="en-US" dirty="0" err="1" smtClean="0"/>
              <a:t>nanohertz</a:t>
            </a:r>
            <a:r>
              <a:rPr lang="en-US" dirty="0" smtClean="0"/>
              <a:t>, and this gives us an associated energy shift of 10 to the -25 eV, which I claim makes it the most precise energy splitting measurement that’s ever been made.</a:t>
            </a:r>
            <a:endParaRPr lang="en-US"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6</a:t>
            </a:fld>
            <a:endParaRPr lang="en-US"/>
          </a:p>
        </p:txBody>
      </p:sp>
    </p:spTree>
    <p:extLst>
      <p:ext uri="{BB962C8B-B14F-4D97-AF65-F5344CB8AC3E}">
        <p14:creationId xmlns:p14="http://schemas.microsoft.com/office/powerpoint/2010/main" val="996129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So now we know what the experiment looks like in principle, here is what it looks like in practice. </a:t>
            </a:r>
            <a:r>
              <a:rPr lang="en-US" sz="1200" baseline="0" dirty="0" smtClean="0"/>
              <a:t>The </a:t>
            </a:r>
            <a:r>
              <a:rPr lang="en-US" sz="1200" baseline="0" dirty="0"/>
              <a:t>experiment is built around a box with four</a:t>
            </a:r>
            <a:r>
              <a:rPr lang="en-US" sz="1200" dirty="0"/>
              <a:t> Mercury 199 vapor cells arranged in a stack, with a fused-silica</a:t>
            </a:r>
            <a:r>
              <a:rPr lang="en-US" sz="1200" baseline="0" dirty="0"/>
              <a:t> plate in the middle that defines the ground.</a:t>
            </a:r>
            <a:r>
              <a:rPr lang="en-US" sz="1200" dirty="0"/>
              <a:t> The outer two</a:t>
            </a:r>
            <a:r>
              <a:rPr lang="en-US" sz="1200" baseline="0" dirty="0"/>
              <a:t> cells</a:t>
            </a:r>
            <a:r>
              <a:rPr lang="en-US" sz="1200" dirty="0"/>
              <a:t> are inside of electrodes made out of the</a:t>
            </a:r>
            <a:r>
              <a:rPr lang="en-US" sz="1200" baseline="0" dirty="0"/>
              <a:t> same graphite-impregnated</a:t>
            </a:r>
            <a:r>
              <a:rPr lang="en-US" sz="1200" dirty="0"/>
              <a:t> polyethylene that’s used to make the box, so they’re surrounded</a:t>
            </a:r>
            <a:r>
              <a:rPr lang="en-US" sz="1200" baseline="0" dirty="0"/>
              <a:t> by an equipotential surface and</a:t>
            </a:r>
            <a:r>
              <a:rPr lang="en-US" sz="1200" dirty="0"/>
              <a:t> don’t see any electric field—they’re just used as</a:t>
            </a:r>
            <a:r>
              <a:rPr lang="en-US" sz="1200" baseline="0" dirty="0"/>
              <a:t> magnetometers</a:t>
            </a:r>
            <a:r>
              <a:rPr lang="en-US" sz="1200" dirty="0"/>
              <a:t>. The electrodes are at the same potential relative to the </a:t>
            </a:r>
            <a:r>
              <a:rPr lang="en-US" sz="1200" dirty="0" err="1"/>
              <a:t>groundplane</a:t>
            </a:r>
            <a:r>
              <a:rPr lang="en-US" sz="1200" baseline="0" dirty="0"/>
              <a:t> in between them</a:t>
            </a:r>
            <a:r>
              <a:rPr lang="en-US" sz="1200" dirty="0"/>
              <a:t>, so the electric</a:t>
            </a:r>
            <a:r>
              <a:rPr lang="en-US" sz="1200" baseline="0" dirty="0"/>
              <a:t> </a:t>
            </a:r>
            <a:r>
              <a:rPr lang="en-US" sz="1200" dirty="0"/>
              <a:t>field points towards or away from the </a:t>
            </a:r>
            <a:r>
              <a:rPr lang="en-US" sz="1200" dirty="0" err="1"/>
              <a:t>groundplane</a:t>
            </a:r>
            <a:r>
              <a:rPr lang="en-US" sz="1200" dirty="0"/>
              <a:t> in the center.</a:t>
            </a:r>
            <a:r>
              <a:rPr lang="en-US" sz="1200" baseline="0" dirty="0"/>
              <a:t> The experiment is built to detect the change in the Larmor frequency of the two inner cells which couples to the applied electric field. </a:t>
            </a:r>
            <a:endParaRPr lang="en-US" sz="1200"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7</a:t>
            </a:fld>
            <a:endParaRPr lang="en-US"/>
          </a:p>
        </p:txBody>
      </p:sp>
    </p:spTree>
    <p:extLst>
      <p:ext uri="{BB962C8B-B14F-4D97-AF65-F5344CB8AC3E}">
        <p14:creationId xmlns:p14="http://schemas.microsoft.com/office/powerpoint/2010/main" val="178612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mercury atoms are optically pumped with circularly-polarized UV, which polarizes the spins along the axis of propagation. This takes about 30 seconds for each run, so the pump beams are chopped at the average </a:t>
            </a:r>
            <a:r>
              <a:rPr lang="en-US" sz="1200" dirty="0" err="1"/>
              <a:t>Larmor</a:t>
            </a:r>
            <a:r>
              <a:rPr lang="en-US" sz="1200" dirty="0"/>
              <a:t> frequency so that atoms aren’t de-polarized as they </a:t>
            </a:r>
            <a:r>
              <a:rPr lang="en-US" sz="1200" dirty="0" err="1"/>
              <a:t>precess</a:t>
            </a:r>
            <a:r>
              <a:rPr lang="en-US" sz="1200" dirty="0"/>
              <a:t> around B. After that, a</a:t>
            </a:r>
            <a:r>
              <a:rPr lang="en-US" sz="1200" baseline="0" dirty="0"/>
              <a:t> pneumatic arm automatically removes the chopper wheel and half-</a:t>
            </a:r>
            <a:r>
              <a:rPr lang="en-US" sz="1200" baseline="0" dirty="0" err="1"/>
              <a:t>waveplate</a:t>
            </a:r>
            <a:r>
              <a:rPr lang="en-US" sz="1200" baseline="0" dirty="0"/>
              <a:t> and replaces it with an attenuator. The laser wavelength is also moved 10 GHz to the blue, so we are probing with weak, off-resonant, linearly polarized light. </a:t>
            </a:r>
            <a:r>
              <a:rPr lang="en-US" sz="1200" dirty="0"/>
              <a:t>Each beam coming out of the cells passes through a ½ </a:t>
            </a:r>
            <a:r>
              <a:rPr lang="en-US" sz="1200" dirty="0" err="1"/>
              <a:t>waveplate</a:t>
            </a:r>
            <a:r>
              <a:rPr lang="en-US" sz="1200" dirty="0"/>
              <a:t> at 45 degrees to the polarization axis, followed by a polarizing beam splitter to look at the sigma-plus and sigma-minus intensity. The difference of the 2 photodiode signals forms a decaying sine wave proportional to the optical rotation angle and the dot product of the atomic magnetization and the light propagation vector.</a:t>
            </a:r>
            <a:endParaRPr lang="en-US"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8</a:t>
            </a:fld>
            <a:endParaRPr lang="en-US"/>
          </a:p>
        </p:txBody>
      </p:sp>
    </p:spTree>
    <p:extLst>
      <p:ext uri="{BB962C8B-B14F-4D97-AF65-F5344CB8AC3E}">
        <p14:creationId xmlns:p14="http://schemas.microsoft.com/office/powerpoint/2010/main" val="192207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dirty="0"/>
              <a:t>The</a:t>
            </a:r>
            <a:r>
              <a:rPr lang="en-US" sz="1200" baseline="0" dirty="0"/>
              <a:t> chart on the top left shows you what the signal from one photodiode for a typical pump-probe cycle looks like: the pump period is followed by two probe periods with the light blocked in between. The individual </a:t>
            </a:r>
            <a:r>
              <a:rPr lang="en-US" sz="1200" baseline="0" dirty="0" err="1"/>
              <a:t>Larmor</a:t>
            </a:r>
            <a:r>
              <a:rPr lang="en-US" sz="1200" baseline="0" dirty="0"/>
              <a:t> oscillations are too fast to see on the left chart, but you can see the exponential decay envelope. The chart on the right shows the last second of the data train on the left, so you can see what the </a:t>
            </a:r>
            <a:r>
              <a:rPr lang="en-US" sz="1200" baseline="0" dirty="0" err="1"/>
              <a:t>Larmor</a:t>
            </a:r>
            <a:r>
              <a:rPr lang="en-US" sz="1200" baseline="0" dirty="0"/>
              <a:t> precession signal looks like.</a:t>
            </a:r>
          </a:p>
          <a:p>
            <a:pPr lvl="0"/>
            <a:endParaRPr lang="en-US" sz="1200" baseline="0" dirty="0"/>
          </a:p>
          <a:p>
            <a:pPr lvl="0"/>
            <a:r>
              <a:rPr lang="en-US" sz="1200" baseline="0" dirty="0"/>
              <a:t>To extract an EDM signal, we want to measure the part of the frequency difference between cells that correlates with the electric field difference. Because it’s a strictly relative measurement, there is no need to measure the average precession frequency of the individual cells-instead, we can extract the frequency difference from the accumulated phase difference divided by the dark time. The new data taking method is similar to using the Ramsey method, except that the cells are referenced to each other rather than an external oscillator. </a:t>
            </a:r>
          </a:p>
          <a:p>
            <a:pPr lvl="0"/>
            <a:endParaRPr lang="en-US" sz="1200" baseline="0" dirty="0"/>
          </a:p>
          <a:p>
            <a:pPr lvl="0"/>
            <a:r>
              <a:rPr lang="en-US" sz="1200" dirty="0"/>
              <a:t>Once we have the precession frequency</a:t>
            </a:r>
            <a:r>
              <a:rPr lang="en-US" sz="1200" baseline="0" dirty="0"/>
              <a:t> difference for each of the six</a:t>
            </a:r>
            <a:r>
              <a:rPr lang="en-US" sz="1200" dirty="0"/>
              <a:t> cell</a:t>
            </a:r>
            <a:r>
              <a:rPr lang="en-US" sz="1200" baseline="0" dirty="0"/>
              <a:t> pairs,</a:t>
            </a:r>
            <a:r>
              <a:rPr lang="en-US" sz="1200" dirty="0"/>
              <a:t> we take the difference between the difference in precession frequencies of the inner cells and the difference in frequencies of the outer cells (with no E field), and define our</a:t>
            </a:r>
            <a:r>
              <a:rPr lang="en-US" sz="1200" baseline="0" dirty="0"/>
              <a:t> </a:t>
            </a:r>
            <a:r>
              <a:rPr lang="en-US" sz="1200" dirty="0"/>
              <a:t>EDM signal as the correlation between the frequency</a:t>
            </a:r>
            <a:r>
              <a:rPr lang="en-US" sz="1200" baseline="0" dirty="0"/>
              <a:t> combination and the high voltage</a:t>
            </a:r>
            <a:r>
              <a:rPr lang="en-US" sz="1200" dirty="0"/>
              <a:t>. </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9</a:t>
            </a:fld>
            <a:endParaRPr lang="en-US"/>
          </a:p>
        </p:txBody>
      </p:sp>
    </p:spTree>
    <p:extLst>
      <p:ext uri="{BB962C8B-B14F-4D97-AF65-F5344CB8AC3E}">
        <p14:creationId xmlns:p14="http://schemas.microsoft.com/office/powerpoint/2010/main" val="1097277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slide</a:t>
            </a:r>
            <a:r>
              <a:rPr lang="en-US" baseline="0" dirty="0"/>
              <a:t> shows the details of how we actually extract the phase difference between a pair of cells. We take the difference of the two photodiode readings over the sum to be the signal for each cell, which should work out to be a sine wave multiplied by a decaying exponential. Then we phase shift the cell signals by pi/2 by taking the sixth sample forwards or backwards in the data train, where the </a:t>
            </a:r>
            <a:r>
              <a:rPr lang="en-US" baseline="0" dirty="0" err="1"/>
              <a:t>Larmor</a:t>
            </a:r>
            <a:r>
              <a:rPr lang="en-US" baseline="0" dirty="0"/>
              <a:t> frequency has been tuned using the magnetic field such that there are 24 points in the data stream for each </a:t>
            </a:r>
            <a:r>
              <a:rPr lang="en-US" baseline="0" dirty="0" err="1"/>
              <a:t>Larmor</a:t>
            </a:r>
            <a:r>
              <a:rPr lang="en-US" baseline="0" dirty="0"/>
              <a:t> precession period. Once each cell signal can be shifted by pi/2, we can do some simple trigonometry to get a signal at the difference frequency of two cells, which should correspond to a straight line if the magnetic field gradients are small enough. The initial phase difference between the cells will be a constant offset, and we can fit each difference signal to a straight line by least-squares, then extract the final phase difference for the first probe period and the initial phase difference between the cells for the last probe period, and get the frequency difference in between from the difference of phase differences divided by the dark time. </a:t>
            </a:r>
            <a:endParaRPr lang="en-US"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10</a:t>
            </a:fld>
            <a:endParaRPr lang="en-US"/>
          </a:p>
        </p:txBody>
      </p:sp>
    </p:spTree>
    <p:extLst>
      <p:ext uri="{BB962C8B-B14F-4D97-AF65-F5344CB8AC3E}">
        <p14:creationId xmlns:p14="http://schemas.microsoft.com/office/powerpoint/2010/main" val="1182075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914400" rtl="0" eaLnBrk="1" fontAlgn="auto" latinLnBrk="0" hangingPunct="0">
              <a:lnSpc>
                <a:spcPct val="100000"/>
              </a:lnSpc>
              <a:spcBef>
                <a:spcPts val="0"/>
              </a:spcBef>
              <a:spcAft>
                <a:spcPts val="0"/>
              </a:spcAft>
              <a:buClrTx/>
              <a:buSzTx/>
              <a:buFontTx/>
              <a:buNone/>
              <a:tabLst/>
              <a:defRPr/>
            </a:pPr>
            <a:r>
              <a:rPr lang="en-US" sz="1200" b="0" i="0" u="none" strike="noStrike" kern="1200" dirty="0" smtClean="0">
                <a:ln>
                  <a:noFill/>
                </a:ln>
                <a:cs typeface="Mangal" pitchFamily="2"/>
              </a:rPr>
              <a:t>One of the biggest advantages of mercury relative to other EDM experiments is that we don’t bother making any absolute measurements-every precession frequency measurement is referenced to something else. We actually have the only experiment that can record both perturbed frequencies at the same time, and the unperturbed frequency omega naught as well. In practice, this enables us to cut down substantially on noise generated by the magnetic field gradients with the 4-cell EDM signal. This combination takes out linear and quadratic gradients as well as changes in the average magnetic field. </a:t>
            </a:r>
          </a:p>
          <a:p>
            <a:pPr marL="0" marR="0" indent="0" defTabSz="914400" rtl="0" eaLnBrk="1" fontAlgn="auto" latinLnBrk="0" hangingPunct="0">
              <a:lnSpc>
                <a:spcPct val="100000"/>
              </a:lnSpc>
              <a:spcBef>
                <a:spcPts val="0"/>
              </a:spcBef>
              <a:spcAft>
                <a:spcPts val="0"/>
              </a:spcAft>
              <a:buClrTx/>
              <a:buSzTx/>
              <a:buFontTx/>
              <a:buNone/>
              <a:tabLst/>
              <a:defRPr/>
            </a:pPr>
            <a:endParaRPr lang="en-US" dirty="0">
              <a:cs typeface="Mangal" pitchFamily="2"/>
            </a:endParaRPr>
          </a:p>
          <a:p>
            <a:pPr marL="0" marR="0" indent="0" defTabSz="914400" rtl="0" eaLnBrk="1" fontAlgn="auto" latinLnBrk="0" hangingPunct="0">
              <a:lnSpc>
                <a:spcPct val="100000"/>
              </a:lnSpc>
              <a:spcBef>
                <a:spcPts val="0"/>
              </a:spcBef>
              <a:spcAft>
                <a:spcPts val="0"/>
              </a:spcAft>
              <a:buClrTx/>
              <a:buSzTx/>
              <a:buFontTx/>
              <a:buNone/>
              <a:tabLst/>
              <a:defRPr/>
            </a:pPr>
            <a:r>
              <a:rPr lang="en-US" dirty="0" smtClean="0">
                <a:cs typeface="Mangal" pitchFamily="2"/>
              </a:rPr>
              <a:t>Comparing multiple cell frequency differences at once also makes it easy to apply a blind offset to our data, by generating a small random number and adding it to the frequency differences that include the middle cells. The 4-cell setup enables us to look of pathological runs by checking the outer cell difference, and the blind offset enables us to cut runs without biasing the result.</a:t>
            </a:r>
            <a:endParaRPr lang="en-US" sz="1200" b="0" i="0" u="none" strike="noStrike" kern="1200" dirty="0">
              <a:ln>
                <a:noFill/>
              </a:ln>
              <a:cs typeface="Mangal" pitchFamily="2"/>
            </a:endParaRPr>
          </a:p>
        </p:txBody>
      </p:sp>
      <p:sp>
        <p:nvSpPr>
          <p:cNvPr id="4" name="Slide Number Placeholder 3"/>
          <p:cNvSpPr>
            <a:spLocks noGrp="1"/>
          </p:cNvSpPr>
          <p:nvPr>
            <p:ph type="sldNum" sz="quarter" idx="10"/>
          </p:nvPr>
        </p:nvSpPr>
        <p:spPr/>
        <p:txBody>
          <a:bodyPr/>
          <a:lstStyle/>
          <a:p>
            <a:fld id="{49DB0387-BB3B-41B2-BA65-2DBAA5D4C27F}" type="slidenum">
              <a:rPr lang="en-US" smtClean="0"/>
              <a:pPr/>
              <a:t>11</a:t>
            </a:fld>
            <a:endParaRPr lang="en-US"/>
          </a:p>
        </p:txBody>
      </p:sp>
    </p:spTree>
    <p:extLst>
      <p:ext uri="{BB962C8B-B14F-4D97-AF65-F5344CB8AC3E}">
        <p14:creationId xmlns:p14="http://schemas.microsoft.com/office/powerpoint/2010/main" val="2379265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12</a:t>
            </a:fld>
            <a:endParaRPr lang="en-US"/>
          </a:p>
        </p:txBody>
      </p:sp>
    </p:spTree>
    <p:extLst>
      <p:ext uri="{BB962C8B-B14F-4D97-AF65-F5344CB8AC3E}">
        <p14:creationId xmlns:p14="http://schemas.microsoft.com/office/powerpoint/2010/main" val="2707061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not shown in this plot, but the data set is divided into 14 sequences that have about 16 daily runs each, and between sequences we opened up the experiment and swapped cells around the various positions so we aren’t measuring an effect that’s unique to a particular cell in a particular place.</a:t>
            </a:r>
          </a:p>
          <a:p>
            <a:endParaRPr lang="en-US" dirty="0" smtClean="0"/>
          </a:p>
          <a:p>
            <a:r>
              <a:rPr lang="en-US" dirty="0" smtClean="0"/>
              <a:t>We took about 350 runs in total, and 252 made it into the final dataset. All </a:t>
            </a:r>
            <a:r>
              <a:rPr lang="en-US" dirty="0"/>
              <a:t>the data </a:t>
            </a:r>
            <a:r>
              <a:rPr lang="en-US" dirty="0" smtClean="0"/>
              <a:t>were </a:t>
            </a:r>
            <a:r>
              <a:rPr lang="en-US" dirty="0"/>
              <a:t>analyzed with a blind offset, so that we can make cuts without biasing the result. The blind offset scales with </a:t>
            </a:r>
            <a:r>
              <a:rPr lang="en-US" dirty="0" smtClean="0"/>
              <a:t>the </a:t>
            </a:r>
            <a:r>
              <a:rPr lang="en-US" dirty="0"/>
              <a:t>voltage setting, and </a:t>
            </a:r>
            <a:r>
              <a:rPr lang="en-US" dirty="0" smtClean="0"/>
              <a:t>we randomized the offset value in software after each sequence so we didn’t start herding the data, making it more self-consistent artificially by throwing out runs on the fly. Then all the data was combined on a single offset value and the final cuts were made.</a:t>
            </a:r>
          </a:p>
          <a:p>
            <a:endParaRPr lang="en-US" dirty="0"/>
          </a:p>
          <a:p>
            <a:r>
              <a:rPr lang="en-US" dirty="0" smtClean="0"/>
              <a:t>The cut data runs will actually turn out to be fairly important, which I’ll come back to after I go over a bit about the systematics.</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13</a:t>
            </a:fld>
            <a:endParaRPr lang="en-US"/>
          </a:p>
        </p:txBody>
      </p:sp>
    </p:spTree>
    <p:extLst>
      <p:ext uri="{BB962C8B-B14F-4D97-AF65-F5344CB8AC3E}">
        <p14:creationId xmlns:p14="http://schemas.microsoft.com/office/powerpoint/2010/main" val="3981469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14</a:t>
            </a:fld>
            <a:endParaRPr lang="en-US"/>
          </a:p>
        </p:txBody>
      </p:sp>
    </p:spTree>
    <p:extLst>
      <p:ext uri="{BB962C8B-B14F-4D97-AF65-F5344CB8AC3E}">
        <p14:creationId xmlns:p14="http://schemas.microsoft.com/office/powerpoint/2010/main" val="149039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a:t>
            </a:r>
            <a:r>
              <a:rPr lang="en-US" baseline="0" dirty="0"/>
              <a:t> I go on to talk about the </a:t>
            </a:r>
            <a:r>
              <a:rPr lang="en-US" baseline="0" dirty="0" err="1"/>
              <a:t>systematics</a:t>
            </a:r>
            <a:r>
              <a:rPr lang="en-US" baseline="0" dirty="0"/>
              <a:t> I want to digress one more time and mention some of the things we’ve learned about the mercury vapor cells. </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15</a:t>
            </a:fld>
            <a:endParaRPr lang="en-US"/>
          </a:p>
        </p:txBody>
      </p:sp>
    </p:spTree>
    <p:extLst>
      <p:ext uri="{BB962C8B-B14F-4D97-AF65-F5344CB8AC3E}">
        <p14:creationId xmlns:p14="http://schemas.microsoft.com/office/powerpoint/2010/main" val="1147805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16</a:t>
            </a:fld>
            <a:endParaRPr lang="en-US"/>
          </a:p>
        </p:txBody>
      </p:sp>
    </p:spTree>
    <p:extLst>
      <p:ext uri="{BB962C8B-B14F-4D97-AF65-F5344CB8AC3E}">
        <p14:creationId xmlns:p14="http://schemas.microsoft.com/office/powerpoint/2010/main" val="1351550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 set is divided into runs at 2 different voltages and 2 different magnetic field directions, which helps us look for systematic effects and subtract any frequency shifts that don’t behave like a real EDM. This plot represents an idealized EDM signal; if you plot the magnitude of the HV times the B field direction on the horizontal, and the frequency shifts on the vertical, and EDM would be a </a:t>
            </a:r>
            <a:r>
              <a:rPr lang="en-US" dirty="0"/>
              <a:t>straight line through the origin </a:t>
            </a:r>
            <a:r>
              <a:rPr lang="en-US" dirty="0" smtClean="0"/>
              <a:t>with a well-resolved nonzero slope, together with an outer cell signal that is independent of the field.</a:t>
            </a:r>
          </a:p>
        </p:txBody>
      </p:sp>
      <p:sp>
        <p:nvSpPr>
          <p:cNvPr id="4" name="Slide Number Placeholder 3"/>
          <p:cNvSpPr>
            <a:spLocks noGrp="1"/>
          </p:cNvSpPr>
          <p:nvPr>
            <p:ph type="sldNum" sz="quarter" idx="10"/>
          </p:nvPr>
        </p:nvSpPr>
        <p:spPr/>
        <p:txBody>
          <a:bodyPr/>
          <a:lstStyle/>
          <a:p>
            <a:fld id="{49DB0387-BB3B-41B2-BA65-2DBAA5D4C27F}" type="slidenum">
              <a:rPr lang="en-US" smtClean="0"/>
              <a:pPr/>
              <a:t>17</a:t>
            </a:fld>
            <a:endParaRPr lang="en-US"/>
          </a:p>
        </p:txBody>
      </p:sp>
    </p:spTree>
    <p:extLst>
      <p:ext uri="{BB962C8B-B14F-4D97-AF65-F5344CB8AC3E}">
        <p14:creationId xmlns:p14="http://schemas.microsoft.com/office/powerpoint/2010/main" val="70010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 we actually see when we plot the measured frequency differences versus the E field  strength and B field direction. The outer cell difference may have some voltage dependence, but there is much more distinct evidence of HV-correlated shifts that are nearly constant across the field values.</a:t>
            </a:r>
          </a:p>
          <a:p>
            <a:endParaRPr lang="en-US" dirty="0"/>
          </a:p>
          <a:p>
            <a:r>
              <a:rPr lang="en-US" dirty="0" smtClean="0"/>
              <a:t>At first blush, this looks pretty bad, because remember these signals are not linearly independent. The outer cell difference is a direct input to the 4-cell EDM signal, so anything that changes the outer cell difference is a potential systematic. </a:t>
            </a:r>
          </a:p>
          <a:p>
            <a:endParaRPr lang="en-US" dirty="0"/>
          </a:p>
          <a:p>
            <a:r>
              <a:rPr lang="en-US" dirty="0" smtClean="0"/>
              <a:t>The exception to this is linear field gradients, which the two-cell signals will show but which cancel on the 4-cell signal. If the cells are moving in a field gradient, we can explain this behavior and constrain the effect on the 4-cell signal.</a:t>
            </a:r>
            <a:endParaRPr lang="en-US" dirty="0"/>
          </a:p>
          <a:p>
            <a:endParaRPr lang="en-US" dirty="0" smtClean="0"/>
          </a:p>
          <a:p>
            <a:r>
              <a:rPr lang="en-US" dirty="0" smtClean="0"/>
              <a:t>I should also point out that the blind offset had not been removed when we started looking at this behavior, so there was no telling that the EDM result was going to be small.</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18</a:t>
            </a:fld>
            <a:endParaRPr lang="en-US"/>
          </a:p>
        </p:txBody>
      </p:sp>
    </p:spTree>
    <p:extLst>
      <p:ext uri="{BB962C8B-B14F-4D97-AF65-F5344CB8AC3E}">
        <p14:creationId xmlns:p14="http://schemas.microsoft.com/office/powerpoint/2010/main" val="153425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look at the possibility of cells moving in a field gradient, and compare their behavior across different field configurations, the reversibility of the gradient fields becomes important. </a:t>
            </a:r>
          </a:p>
          <a:p>
            <a:endParaRPr lang="en-US" dirty="0"/>
          </a:p>
          <a:p>
            <a:r>
              <a:rPr lang="en-US" dirty="0" smtClean="0"/>
              <a:t>This is a sketch of a linear field gradient that changes in the horizontal direction. If the top half represents the middle top cell, the frequency difference is always positive and increases going to the right.</a:t>
            </a:r>
          </a:p>
          <a:p>
            <a:endParaRPr lang="en-US" dirty="0"/>
          </a:p>
          <a:p>
            <a:r>
              <a:rPr lang="en-US" dirty="0" smtClean="0"/>
              <a:t>On the left side, the gradient reverses with the primary field. Because the cell frequency couples to the magnitude of the field, the reversing gradient causes a frequency shift that is positive everywhere and increases going to the right. So for any given displacement of the cells, a reversing gradient field generates a non-reversing frequency shift.</a:t>
            </a:r>
          </a:p>
          <a:p>
            <a:endParaRPr lang="en-US" dirty="0"/>
          </a:p>
          <a:p>
            <a:r>
              <a:rPr lang="en-US" dirty="0" smtClean="0"/>
              <a:t>On the right side, the  behavior is opposite. A static gradient field generates a frequency difference that gets smaller moving to the right. </a:t>
            </a:r>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19</a:t>
            </a:fld>
            <a:endParaRPr lang="en-US"/>
          </a:p>
        </p:txBody>
      </p:sp>
    </p:spTree>
    <p:extLst>
      <p:ext uri="{BB962C8B-B14F-4D97-AF65-F5344CB8AC3E}">
        <p14:creationId xmlns:p14="http://schemas.microsoft.com/office/powerpoint/2010/main" val="2036287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measured gradient reversibility </a:t>
            </a:r>
            <a:r>
              <a:rPr lang="en-US" dirty="0"/>
              <a:t>is important in explaining the non zero average frequency shift. When we mapped the field gradients inside the magnetic shields, we found that the gradients orthogonal to the shield axis reversed to within 5%. In practice, this means that 5% of the field-independent EDM 4 cell difference couples to a field-dependent systematic. </a:t>
            </a:r>
            <a:endParaRPr lang="en-US" dirty="0" smtClean="0"/>
          </a:p>
          <a:p>
            <a:endParaRPr lang="en-US" dirty="0"/>
          </a:p>
          <a:p>
            <a:r>
              <a:rPr lang="en-US" dirty="0" smtClean="0"/>
              <a:t>Given the value of the magnetic field gradients we had, we found that the HV-correlated displacement could be as small as 2 nanometers and still account for the measured frequency shift. </a:t>
            </a:r>
            <a:endParaRPr lang="en-US" dirty="0"/>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20</a:t>
            </a:fld>
            <a:endParaRPr lang="en-US"/>
          </a:p>
        </p:txBody>
      </p:sp>
    </p:spTree>
    <p:extLst>
      <p:ext uri="{BB962C8B-B14F-4D97-AF65-F5344CB8AC3E}">
        <p14:creationId xmlns:p14="http://schemas.microsoft.com/office/powerpoint/2010/main" val="115339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t>
            </a:r>
            <a:r>
              <a:rPr lang="en-US" dirty="0" smtClean="0"/>
              <a:t>I mentioned that the field gradients orthogonal to the shield axis reversed to within 5%, but the gradients along the shield axis had a greater fixed component. To get the systematic from the gradient in this direction, we use the change in the EDM frequency difference when we take away runs that were deemed pathological in some way. Most of the runs that were removed got cut based on the outer cell difference, which changes the average value substantially, but the change on the EDM average value is only about 2% instead of the 33% that would be the naïve guess. This indicates that the field gradients are mostly linear, so the EDM and outer cell differences are much less coupled that you might expect. The 1-sigma limit on the EDM frequency difference change ended up being the dominant systematic error in our experiment.</a:t>
            </a:r>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21</a:t>
            </a:fld>
            <a:endParaRPr lang="en-US"/>
          </a:p>
        </p:txBody>
      </p:sp>
    </p:spTree>
    <p:extLst>
      <p:ext uri="{BB962C8B-B14F-4D97-AF65-F5344CB8AC3E}">
        <p14:creationId xmlns:p14="http://schemas.microsoft.com/office/powerpoint/2010/main" val="3294471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22</a:t>
            </a:fld>
            <a:endParaRPr lang="en-US"/>
          </a:p>
        </p:txBody>
      </p:sp>
    </p:spTree>
    <p:extLst>
      <p:ext uri="{BB962C8B-B14F-4D97-AF65-F5344CB8AC3E}">
        <p14:creationId xmlns:p14="http://schemas.microsoft.com/office/powerpoint/2010/main" val="2458959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23</a:t>
            </a:fld>
            <a:endParaRPr lang="en-US"/>
          </a:p>
        </p:txBody>
      </p:sp>
    </p:spTree>
    <p:extLst>
      <p:ext uri="{BB962C8B-B14F-4D97-AF65-F5344CB8AC3E}">
        <p14:creationId xmlns:p14="http://schemas.microsoft.com/office/powerpoint/2010/main" val="1523490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By far the most important contribution to the systematic error list is these leakage currents. In this diagram, the 2 electrodes surrounding the outer cells are at -10 kilovolts, and they sit on top of the inner cells which are connected to ground on the other side. So any currents that flow down the cell walls can create magnetic fields that change sign with the high voltage, mimicking an EDM. Specifically, we’re most worried about currents which flow in a helical pattern, because other currents add only </a:t>
            </a:r>
            <a:r>
              <a:rPr lang="en-US" sz="1200" dirty="0" err="1"/>
              <a:t>quadratically</a:t>
            </a:r>
            <a:r>
              <a:rPr lang="en-US" sz="1200" dirty="0"/>
              <a:t> to the main B field. Because the magnetic field couples to the precession frequency much, much more strongly than the electric field, even HV-correlated currents on the order of 10-15 amps are enough to cause huge problems if we don’t know what path they take. To try to get some kind of a grip on where these currents flow, we’ve broken the </a:t>
            </a:r>
            <a:r>
              <a:rPr lang="en-US" sz="1200" dirty="0" err="1"/>
              <a:t>groundplane</a:t>
            </a:r>
            <a:r>
              <a:rPr lang="en-US" sz="1200" dirty="0"/>
              <a:t> into inner and outer segments, so we measure the currents flowing to the cell endcaps separately from the currents flowing to the rest of the </a:t>
            </a:r>
            <a:r>
              <a:rPr lang="en-US" sz="1200" dirty="0" err="1"/>
              <a:t>groundplane</a:t>
            </a:r>
            <a:r>
              <a:rPr lang="en-US" sz="1200" dirty="0"/>
              <a:t>. What we find is that at least 80% of the total current is flowing to the outer </a:t>
            </a:r>
            <a:r>
              <a:rPr lang="en-US" sz="1200" dirty="0" err="1"/>
              <a:t>groundplane</a:t>
            </a:r>
            <a:r>
              <a:rPr lang="en-US" sz="1200" dirty="0"/>
              <a:t>, and we can argue that these currents flow from the electrode surface to ground along the electric field lines, so they can’t have a helical path.</a:t>
            </a:r>
          </a:p>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24</a:t>
            </a:fld>
            <a:endParaRPr lang="en-US"/>
          </a:p>
        </p:txBody>
      </p:sp>
    </p:spTree>
    <p:extLst>
      <p:ext uri="{BB962C8B-B14F-4D97-AF65-F5344CB8AC3E}">
        <p14:creationId xmlns:p14="http://schemas.microsoft.com/office/powerpoint/2010/main" val="1250208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25</a:t>
            </a:fld>
            <a:endParaRPr lang="en-US"/>
          </a:p>
        </p:txBody>
      </p:sp>
    </p:spTree>
    <p:extLst>
      <p:ext uri="{BB962C8B-B14F-4D97-AF65-F5344CB8AC3E}">
        <p14:creationId xmlns:p14="http://schemas.microsoft.com/office/powerpoint/2010/main" val="49716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28323F-49CA-42CE-BAA8-605BCA75A9D6}" type="slidenum">
              <a:rPr lang="en-US" smtClean="0"/>
              <a:pPr/>
              <a:t>26</a:t>
            </a:fld>
            <a:endParaRPr lang="en-US"/>
          </a:p>
        </p:txBody>
      </p:sp>
    </p:spTree>
    <p:extLst>
      <p:ext uri="{BB962C8B-B14F-4D97-AF65-F5344CB8AC3E}">
        <p14:creationId xmlns:p14="http://schemas.microsoft.com/office/powerpoint/2010/main" val="3945752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27</a:t>
            </a:fld>
            <a:endParaRPr lang="en-US"/>
          </a:p>
        </p:txBody>
      </p:sp>
    </p:spTree>
    <p:extLst>
      <p:ext uri="{BB962C8B-B14F-4D97-AF65-F5344CB8AC3E}">
        <p14:creationId xmlns:p14="http://schemas.microsoft.com/office/powerpoint/2010/main" val="2079390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28</a:t>
            </a:fld>
            <a:endParaRPr lang="en-US"/>
          </a:p>
        </p:txBody>
      </p:sp>
    </p:spTree>
    <p:extLst>
      <p:ext uri="{BB962C8B-B14F-4D97-AF65-F5344CB8AC3E}">
        <p14:creationId xmlns:p14="http://schemas.microsoft.com/office/powerpoint/2010/main" val="3836823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B0387-BB3B-41B2-BA65-2DBAA5D4C27F}" type="slidenum">
              <a:rPr lang="en-US" smtClean="0"/>
              <a:pPr/>
              <a:t>29</a:t>
            </a:fld>
            <a:endParaRPr lang="en-US"/>
          </a:p>
        </p:txBody>
      </p:sp>
    </p:spTree>
    <p:extLst>
      <p:ext uri="{BB962C8B-B14F-4D97-AF65-F5344CB8AC3E}">
        <p14:creationId xmlns:p14="http://schemas.microsoft.com/office/powerpoint/2010/main" val="53235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30</a:t>
            </a:fld>
            <a:endParaRPr lang="en-US"/>
          </a:p>
        </p:txBody>
      </p:sp>
    </p:spTree>
    <p:extLst>
      <p:ext uri="{BB962C8B-B14F-4D97-AF65-F5344CB8AC3E}">
        <p14:creationId xmlns:p14="http://schemas.microsoft.com/office/powerpoint/2010/main" val="2356356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most interesting reasons to study abstract symmetries in nuclear physics is the connection to the </a:t>
            </a:r>
            <a:r>
              <a:rPr lang="en-US" dirty="0" err="1" smtClean="0"/>
              <a:t>baryogenesis</a:t>
            </a:r>
            <a:r>
              <a:rPr lang="en-US" dirty="0" smtClean="0"/>
              <a:t> problem.  There is no empirical evidence for antimatter anywhere in the present-day universe, but is it generally thought that the energy of the big bang should have been divided equally between baryonic and </a:t>
            </a:r>
            <a:r>
              <a:rPr lang="en-US" dirty="0" err="1" smtClean="0"/>
              <a:t>antibaryonic</a:t>
            </a:r>
            <a:r>
              <a:rPr lang="en-US" dirty="0" smtClean="0"/>
              <a:t> degrees of freedom. What this means is that the measured baryon excess has to be dynamically generated by some small asymmetry in the laws of physics that we just haven’t found yet. </a:t>
            </a:r>
          </a:p>
          <a:p>
            <a:endParaRPr lang="en-US" dirty="0"/>
          </a:p>
          <a:p>
            <a:r>
              <a:rPr lang="en-US" dirty="0" smtClean="0"/>
              <a:t>While we don’t know what the mechanism for </a:t>
            </a:r>
            <a:r>
              <a:rPr lang="en-US" dirty="0" err="1" smtClean="0"/>
              <a:t>baryogenesis</a:t>
            </a:r>
            <a:r>
              <a:rPr lang="en-US" dirty="0" smtClean="0"/>
              <a:t> is, Andrei Sakharov wrote a famous paper back in the 60’s pointing out that any theory of </a:t>
            </a:r>
            <a:r>
              <a:rPr lang="en-US" dirty="0" err="1" smtClean="0"/>
              <a:t>baryogenesis</a:t>
            </a:r>
            <a:r>
              <a:rPr lang="en-US" dirty="0" smtClean="0"/>
              <a:t> needs to satisfy three conditions. The first and most obvious condition is some process that violates baryon number, the second is extra sources of CP violation, which is the most </a:t>
            </a:r>
            <a:r>
              <a:rPr lang="en-US" dirty="0" err="1" smtClean="0"/>
              <a:t>germaine</a:t>
            </a:r>
            <a:r>
              <a:rPr lang="en-US" dirty="0" smtClean="0"/>
              <a:t> to our experiment, and the third is departures from thermal equilibrium. </a:t>
            </a:r>
          </a:p>
          <a:p>
            <a:endParaRPr lang="en-US" dirty="0"/>
          </a:p>
          <a:p>
            <a:r>
              <a:rPr lang="en-US" dirty="0" smtClean="0"/>
              <a:t>So canonically these are the three Sakharov conditions, but one of the things that people have realized since Sakharov’s paper is that the departures from thermal equilibrium should happen due to some kind of first-order phase transition, which was once thought to be the electroweak symmetry breaking. But the theory only works for Higgs masses up to about 75 GeV, so there is essentially another requirement, which is that we need some kind of physics outside the standard model to get a good theory of </a:t>
            </a:r>
            <a:r>
              <a:rPr lang="en-US" dirty="0" err="1" smtClean="0"/>
              <a:t>baryogenesis</a:t>
            </a:r>
            <a:r>
              <a:rPr lang="en-US" dirty="0" smtClean="0"/>
              <a:t>.  So an EDM can satisfy 2 out of 4 criteria.</a:t>
            </a:r>
          </a:p>
        </p:txBody>
      </p:sp>
      <p:sp>
        <p:nvSpPr>
          <p:cNvPr id="4" name="Slide Number Placeholder 3"/>
          <p:cNvSpPr>
            <a:spLocks noGrp="1"/>
          </p:cNvSpPr>
          <p:nvPr>
            <p:ph type="sldNum" sz="quarter" idx="10"/>
          </p:nvPr>
        </p:nvSpPr>
        <p:spPr/>
        <p:txBody>
          <a:bodyPr/>
          <a:lstStyle/>
          <a:p>
            <a:fld id="{49DB0387-BB3B-41B2-BA65-2DBAA5D4C27F}" type="slidenum">
              <a:rPr lang="en-US" smtClean="0"/>
              <a:pPr/>
              <a:t>31</a:t>
            </a:fld>
            <a:endParaRPr lang="en-US"/>
          </a:p>
        </p:txBody>
      </p:sp>
    </p:spTree>
    <p:extLst>
      <p:ext uri="{BB962C8B-B14F-4D97-AF65-F5344CB8AC3E}">
        <p14:creationId xmlns:p14="http://schemas.microsoft.com/office/powerpoint/2010/main" val="2824292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9DB0387-BB3B-41B2-BA65-2DBAA5D4C27F}" type="slidenum">
              <a:rPr lang="en-US" smtClean="0"/>
              <a:pPr/>
              <a:t>37</a:t>
            </a:fld>
            <a:endParaRPr lang="en-US"/>
          </a:p>
        </p:txBody>
      </p:sp>
    </p:spTree>
    <p:extLst>
      <p:ext uri="{BB962C8B-B14F-4D97-AF65-F5344CB8AC3E}">
        <p14:creationId xmlns:p14="http://schemas.microsoft.com/office/powerpoint/2010/main" val="26999963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DB0387-BB3B-41B2-BA65-2DBAA5D4C27F}" type="slidenum">
              <a:rPr lang="en-US" smtClean="0"/>
              <a:pPr/>
              <a:t>38</a:t>
            </a:fld>
            <a:endParaRPr lang="en-US"/>
          </a:p>
        </p:txBody>
      </p:sp>
    </p:spTree>
    <p:extLst>
      <p:ext uri="{BB962C8B-B14F-4D97-AF65-F5344CB8AC3E}">
        <p14:creationId xmlns:p14="http://schemas.microsoft.com/office/powerpoint/2010/main" val="1042211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7D7685-A757-4FE2-920B-4CFFE1F204A8}" type="datetimeFigureOut">
              <a:rPr lang="en-US" smtClean="0"/>
              <a:pPr/>
              <a:t>10/15/2017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116F6-10BE-4672-AF49-883E6FB96E8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7D7685-A757-4FE2-920B-4CFFE1F204A8}" type="datetimeFigureOut">
              <a:rPr lang="en-US" smtClean="0"/>
              <a:pPr/>
              <a:t>10/15/2017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116F6-10BE-4672-AF49-883E6FB96E8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emf"/></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9144000" cy="838199"/>
          </a:xfrm>
        </p:spPr>
        <p:txBody>
          <a:bodyPr>
            <a:normAutofit/>
          </a:bodyPr>
          <a:lstStyle/>
          <a:p>
            <a:r>
              <a:rPr lang="en-US" sz="4000" u="sng" baseline="30000" dirty="0">
                <a:latin typeface="Arial" panose="020B0604020202020204" pitchFamily="34" charset="0"/>
                <a:cs typeface="Arial" panose="020B0604020202020204" pitchFamily="34" charset="0"/>
              </a:rPr>
              <a:t>199</a:t>
            </a:r>
            <a:r>
              <a:rPr lang="en-US" sz="4000" u="sng" dirty="0">
                <a:latin typeface="Arial" panose="020B0604020202020204" pitchFamily="34" charset="0"/>
                <a:cs typeface="Arial" panose="020B0604020202020204" pitchFamily="34" charset="0"/>
              </a:rPr>
              <a:t>Hg EDM Measurement</a:t>
            </a:r>
          </a:p>
        </p:txBody>
      </p:sp>
      <p:sp>
        <p:nvSpPr>
          <p:cNvPr id="3" name="Subtitle 2"/>
          <p:cNvSpPr>
            <a:spLocks noGrp="1"/>
          </p:cNvSpPr>
          <p:nvPr>
            <p:ph type="subTitle" idx="1"/>
          </p:nvPr>
        </p:nvSpPr>
        <p:spPr>
          <a:xfrm>
            <a:off x="0" y="5105398"/>
            <a:ext cx="9144000" cy="1752602"/>
          </a:xfrm>
        </p:spPr>
        <p:txBody>
          <a:bodyPr>
            <a:noAutofit/>
          </a:bodyPr>
          <a:lstStyle/>
          <a:p>
            <a:r>
              <a:rPr lang="en-US" dirty="0">
                <a:latin typeface="Arial" panose="020B0604020202020204" pitchFamily="34" charset="0"/>
                <a:cs typeface="Arial" panose="020B0604020202020204" pitchFamily="34" charset="0"/>
              </a:rPr>
              <a:t>Brent </a:t>
            </a:r>
            <a:r>
              <a:rPr lang="en-US" dirty="0" err="1">
                <a:latin typeface="Arial" panose="020B0604020202020204" pitchFamily="34" charset="0"/>
                <a:cs typeface="Arial" panose="020B0604020202020204" pitchFamily="34" charset="0"/>
              </a:rPr>
              <a:t>Graner</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University of Washington</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October 16, 2017</a:t>
            </a:r>
            <a:endParaRPr lang="en-US" dirty="0">
              <a:latin typeface="Arial" panose="020B0604020202020204" pitchFamily="34" charset="0"/>
              <a:cs typeface="Arial" panose="020B0604020202020204" pitchFamily="34" charset="0"/>
            </a:endParaRPr>
          </a:p>
        </p:txBody>
      </p:sp>
      <p:pic>
        <p:nvPicPr>
          <p:cNvPr id="5" name="Picture 4" descr="HG_cell_photo_square.JPEG"/>
          <p:cNvPicPr>
            <a:picLocks noChangeAspect="1"/>
          </p:cNvPicPr>
          <p:nvPr/>
        </p:nvPicPr>
        <p:blipFill>
          <a:blip r:embed="rId3" cstate="print"/>
          <a:stretch>
            <a:fillRect/>
          </a:stretch>
        </p:blipFill>
        <p:spPr>
          <a:xfrm>
            <a:off x="2590800" y="1066800"/>
            <a:ext cx="3962398" cy="39692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09496"/>
            <a:ext cx="9144000" cy="1051200"/>
          </a:xfrm>
          <a:prstGeom prst="rect">
            <a:avLst/>
          </a:prstGeom>
        </p:spPr>
        <p:txBody>
          <a:bodyPr vert="horz" lIns="0" tIns="0" rIns="0" bIns="0" rtlCol="0" anchor="ctr">
            <a:normAutofit fontScale="97500"/>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u="sng" dirty="0">
                <a:latin typeface="Arial" pitchFamily="34" charset="0"/>
                <a:cs typeface="Arial" pitchFamily="34" charset="0"/>
              </a:rPr>
              <a:t>A </a:t>
            </a:r>
            <a:r>
              <a:rPr lang="en-US" sz="4100" u="sng" dirty="0">
                <a:latin typeface="Arial" pitchFamily="34" charset="0"/>
                <a:cs typeface="Arial" pitchFamily="34" charset="0"/>
              </a:rPr>
              <a:t>time-reversal-sensitive</a:t>
            </a:r>
            <a:r>
              <a:rPr lang="en-US" u="sng" dirty="0">
                <a:latin typeface="Arial" pitchFamily="34" charset="0"/>
                <a:cs typeface="Arial" pitchFamily="34" charset="0"/>
              </a:rPr>
              <a:t> atomic clock</a:t>
            </a:r>
          </a:p>
        </p:txBody>
      </p:sp>
      <p:pic>
        <p:nvPicPr>
          <p:cNvPr id="3" name="Picture 2"/>
          <p:cNvPicPr>
            <a:picLocks noChangeAspect="1"/>
          </p:cNvPicPr>
          <p:nvPr/>
        </p:nvPicPr>
        <p:blipFill>
          <a:blip r:embed="rId3" cstate="print">
            <a:alphaModFix/>
            <a:lum/>
          </a:blip>
          <a:srcRect/>
          <a:stretch>
            <a:fillRect/>
          </a:stretch>
        </p:blipFill>
        <p:spPr>
          <a:xfrm>
            <a:off x="4953000" y="1524000"/>
            <a:ext cx="4025880" cy="5022360"/>
          </a:xfrm>
          <a:prstGeom prst="rect">
            <a:avLst/>
          </a:prstGeom>
          <a:noFill/>
          <a:ln>
            <a:noFill/>
          </a:ln>
        </p:spPr>
      </p:pic>
      <p:sp>
        <p:nvSpPr>
          <p:cNvPr id="4" name="TextBox 3"/>
          <p:cNvSpPr txBox="1"/>
          <p:nvPr/>
        </p:nvSpPr>
        <p:spPr>
          <a:xfrm>
            <a:off x="228600" y="1828800"/>
            <a:ext cx="5044440" cy="4220214"/>
          </a:xfrm>
          <a:prstGeom prst="rect">
            <a:avLst/>
          </a:prstGeom>
          <a:noFill/>
          <a:ln>
            <a:noFill/>
          </a:ln>
        </p:spPr>
        <p:txBody>
          <a:bodyPr vert="horz" wrap="squar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Traditional clocks consist of an oscillator and escapement (i.e. counter)</a:t>
            </a:r>
          </a:p>
          <a:p>
            <a:pPr marL="0" marR="0" lvl="0" indent="0" rtl="0" hangingPunct="0">
              <a:lnSpc>
                <a:spcPct val="100000"/>
              </a:lnSpc>
              <a:spcBef>
                <a:spcPts val="0"/>
              </a:spcBef>
              <a:spcAft>
                <a:spcPts val="0"/>
              </a:spcAft>
              <a:buNone/>
              <a:tabLst/>
            </a:pPr>
            <a:endParaRPr lang="en-US" sz="2000" b="0" i="0" u="none" strike="noStrike" kern="1200" dirty="0">
              <a:ln>
                <a:noFill/>
              </a:ln>
              <a:latin typeface="Arial" pitchFamily="18"/>
              <a:ea typeface="Microsoft YaHei" pitchFamily="2"/>
              <a:cs typeface="Mangal" pitchFamily="2"/>
            </a:endParaRPr>
          </a:p>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More precise clocks are made by:</a:t>
            </a:r>
          </a:p>
          <a:p>
            <a:pPr marL="0" marR="0" lvl="0" indent="0" rtl="0" hangingPunct="0">
              <a:lnSpc>
                <a:spcPct val="100000"/>
              </a:lnSpc>
              <a:spcBef>
                <a:spcPts val="0"/>
              </a:spcBef>
              <a:spcAft>
                <a:spcPts val="0"/>
              </a:spcAft>
              <a:buNone/>
              <a:tabLst/>
            </a:pPr>
            <a:endParaRPr lang="en-US" sz="2000" b="0" i="0" u="none" strike="noStrike" kern="1200" dirty="0">
              <a:ln>
                <a:noFill/>
              </a:ln>
              <a:latin typeface="Arial" pitchFamily="18"/>
              <a:ea typeface="Microsoft YaHei" pitchFamily="2"/>
              <a:cs typeface="Mangal" pitchFamily="2"/>
            </a:endParaRPr>
          </a:p>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1) Using oscillators with more well-defined frequency (atoms vs. </a:t>
            </a:r>
            <a:r>
              <a:rPr lang="en-US" sz="2000" b="0" i="0" u="none" strike="noStrike" kern="1200" dirty="0" smtClean="0">
                <a:ln>
                  <a:noFill/>
                </a:ln>
                <a:latin typeface="Arial" pitchFamily="18"/>
                <a:ea typeface="Microsoft YaHei" pitchFamily="2"/>
                <a:cs typeface="Mangal" pitchFamily="2"/>
              </a:rPr>
              <a:t>pendulum)</a:t>
            </a:r>
            <a:endParaRPr lang="en-US" sz="2000" b="0" i="0" u="none" strike="noStrike" kern="1200" dirty="0">
              <a:ln>
                <a:noFill/>
              </a:ln>
              <a:latin typeface="Arial" pitchFamily="18"/>
              <a:ea typeface="Microsoft YaHei" pitchFamily="2"/>
              <a:cs typeface="Mangal" pitchFamily="2"/>
            </a:endParaRPr>
          </a:p>
          <a:p>
            <a:pPr marL="0" marR="0" lvl="0" indent="0" rtl="0" hangingPunct="0">
              <a:lnSpc>
                <a:spcPct val="100000"/>
              </a:lnSpc>
              <a:spcBef>
                <a:spcPts val="0"/>
              </a:spcBef>
              <a:spcAft>
                <a:spcPts val="0"/>
              </a:spcAft>
              <a:buNone/>
              <a:tabLst/>
            </a:pPr>
            <a:endParaRPr lang="en-US" sz="2000" b="0" i="0" u="none" strike="noStrike" kern="1200" dirty="0">
              <a:ln>
                <a:noFill/>
              </a:ln>
              <a:latin typeface="Arial" pitchFamily="18"/>
              <a:ea typeface="Microsoft YaHei" pitchFamily="2"/>
              <a:cs typeface="Mangal" pitchFamily="2"/>
            </a:endParaRPr>
          </a:p>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2) Isolating the oscillator from external disturbances</a:t>
            </a:r>
          </a:p>
          <a:p>
            <a:pPr marL="0" marR="0" lvl="0" indent="0" rtl="0" hangingPunct="0">
              <a:lnSpc>
                <a:spcPct val="100000"/>
              </a:lnSpc>
              <a:spcBef>
                <a:spcPts val="0"/>
              </a:spcBef>
              <a:spcAft>
                <a:spcPts val="0"/>
              </a:spcAft>
              <a:buNone/>
              <a:tabLst/>
            </a:pPr>
            <a:endParaRPr lang="en-US" sz="2000" b="0" i="0" u="none" strike="noStrike" kern="1200" dirty="0">
              <a:ln>
                <a:noFill/>
              </a:ln>
              <a:latin typeface="Arial" pitchFamily="18"/>
              <a:ea typeface="Microsoft YaHei" pitchFamily="2"/>
              <a:cs typeface="Mangal" pitchFamily="2"/>
            </a:endParaRPr>
          </a:p>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3) Using a reference oscillator checked for phase deviation from the primary oscillator (Ramsey Method)</a:t>
            </a:r>
          </a:p>
        </p:txBody>
      </p:sp>
    </p:spTree>
    <p:extLst>
      <p:ext uri="{BB962C8B-B14F-4D97-AF65-F5344CB8AC3E}">
        <p14:creationId xmlns:p14="http://schemas.microsoft.com/office/powerpoint/2010/main" val="4184359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880" y="152400"/>
            <a:ext cx="9143640" cy="88392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smtClean="0">
                <a:latin typeface="Arial" panose="020B0604020202020204" pitchFamily="34" charset="0"/>
                <a:cs typeface="Arial" panose="020B0604020202020204" pitchFamily="34" charset="0"/>
              </a:rPr>
              <a:t>T and CP Symmetry Breaking</a:t>
            </a:r>
            <a:endParaRPr lang="en-US" sz="4000" u="sng" dirty="0">
              <a:latin typeface="Arial" panose="020B0604020202020204" pitchFamily="34" charset="0"/>
              <a:cs typeface="Arial" panose="020B0604020202020204" pitchFamily="34" charset="0"/>
            </a:endParaRPr>
          </a:p>
        </p:txBody>
      </p:sp>
      <p:sp>
        <p:nvSpPr>
          <p:cNvPr id="4" name="TextBox 3"/>
          <p:cNvSpPr txBox="1"/>
          <p:nvPr/>
        </p:nvSpPr>
        <p:spPr>
          <a:xfrm>
            <a:off x="304800" y="1476991"/>
            <a:ext cx="4620301" cy="5119350"/>
          </a:xfrm>
          <a:prstGeom prst="rect">
            <a:avLst/>
          </a:prstGeom>
          <a:noFill/>
        </p:spPr>
        <p:txBody>
          <a:bodyPr wrap="square" rtlCol="0">
            <a:spAutoFit/>
          </a:bodyPr>
          <a:lstStyle/>
          <a:p>
            <a:pPr lvl="0">
              <a:buFont typeface="Arial" pitchFamily="34" charset="0"/>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EDM represents charge separation</a:t>
            </a: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Units of e*cm</a:t>
            </a: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EDM must point along (nuclear) spin axis</a:t>
            </a: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Arial" pitchFamily="34" charset="0"/>
              <a:buChar char="•"/>
            </a:pP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StarSymbol"/>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Transforms like angular momentum (P-even, T-odd)</a:t>
            </a:r>
          </a:p>
          <a:p>
            <a:pPr lvl="0">
              <a:buSzPct val="45000"/>
              <a:buFont typeface="Arial" pitchFamily="34" charset="0"/>
              <a:buChar char="•"/>
            </a:pP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StarSymbol"/>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Breaks time-reversal (T) symmetry of the Hamiltonian</a:t>
            </a:r>
          </a:p>
          <a:p>
            <a:pPr lvl="0">
              <a:buSzPct val="45000"/>
              <a:buFont typeface="StarSymbol"/>
              <a:buChar char="●"/>
            </a:pP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StarSymbol"/>
              <a:buChar char="●"/>
            </a:pPr>
            <a:r>
              <a:rPr lang="en-US" sz="2000" dirty="0" smtClean="0">
                <a:solidFill>
                  <a:srgbClr val="000000"/>
                </a:solidFill>
                <a:latin typeface="Arial" panose="020B0604020202020204" pitchFamily="34" charset="0"/>
                <a:ea typeface="Microsoft YaHei" pitchFamily="2"/>
                <a:cs typeface="Arial" panose="020B0604020202020204" pitchFamily="34" charset="0"/>
              </a:rPr>
              <a:t>CPT conservation follows from Lorentz invariance</a:t>
            </a:r>
          </a:p>
          <a:p>
            <a:pPr lvl="0">
              <a:buSzPct val="45000"/>
              <a:buFont typeface="StarSymbol"/>
              <a:buChar char="●"/>
            </a:pPr>
            <a:endParaRPr lang="en-US" sz="2000" dirty="0" smtClean="0">
              <a:solidFill>
                <a:srgbClr val="000000"/>
              </a:solidFill>
              <a:latin typeface="Arial" panose="020B0604020202020204" pitchFamily="34" charset="0"/>
              <a:ea typeface="Microsoft YaHei" pitchFamily="2"/>
              <a:cs typeface="Arial" panose="020B0604020202020204" pitchFamily="34" charset="0"/>
            </a:endParaRPr>
          </a:p>
          <a:p>
            <a:pPr lvl="0">
              <a:buSzPct val="45000"/>
            </a:pPr>
            <a:r>
              <a:rPr lang="en-US" sz="2000" dirty="0" smtClean="0">
                <a:solidFill>
                  <a:srgbClr val="000000"/>
                </a:solidFill>
                <a:latin typeface="Arial" panose="020B0604020202020204" pitchFamily="34" charset="0"/>
                <a:ea typeface="Microsoft YaHei" pitchFamily="2"/>
                <a:cs typeface="Arial" panose="020B0604020202020204" pitchFamily="34" charset="0"/>
              </a:rPr>
              <a:t>T violation is equivalent to CP violation</a:t>
            </a:r>
            <a:endParaRPr lang="en-US" sz="2000" dirty="0">
              <a:solidFill>
                <a:srgbClr val="000000"/>
              </a:solidFill>
              <a:latin typeface="Arial" panose="020B0604020202020204" pitchFamily="34" charset="0"/>
              <a:ea typeface="Microsoft YaHei" pitchFamily="2"/>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133600"/>
            <a:ext cx="4041504" cy="380613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938" y="1744345"/>
            <a:ext cx="2200275" cy="409575"/>
          </a:xfrm>
          <a:prstGeom prst="rect">
            <a:avLst/>
          </a:prstGeom>
        </p:spPr>
      </p:pic>
    </p:spTree>
    <p:extLst>
      <p:ext uri="{BB962C8B-B14F-4D97-AF65-F5344CB8AC3E}">
        <p14:creationId xmlns:p14="http://schemas.microsoft.com/office/powerpoint/2010/main" val="2770402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1143000"/>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None/>
            </a:pPr>
            <a:r>
              <a:rPr lang="en-US" sz="4000" u="sng" dirty="0">
                <a:latin typeface="Arial" pitchFamily="34" charset="0"/>
                <a:cs typeface="Arial" pitchFamily="34" charset="0"/>
              </a:rPr>
              <a:t>Atomic vs. </a:t>
            </a:r>
            <a:r>
              <a:rPr lang="en-US" sz="4000" u="sng" dirty="0" smtClean="0">
                <a:latin typeface="Arial" pitchFamily="34" charset="0"/>
                <a:cs typeface="Arial" pitchFamily="34" charset="0"/>
              </a:rPr>
              <a:t>Neutron </a:t>
            </a:r>
            <a:r>
              <a:rPr lang="en-US" sz="4000" u="sng" dirty="0">
                <a:latin typeface="Arial" pitchFamily="34" charset="0"/>
                <a:cs typeface="Arial" pitchFamily="34" charset="0"/>
              </a:rPr>
              <a:t>EDMs</a:t>
            </a:r>
          </a:p>
        </p:txBody>
      </p:sp>
      <p:sp>
        <p:nvSpPr>
          <p:cNvPr id="9" name="Content Placeholder 2"/>
          <p:cNvSpPr txBox="1">
            <a:spLocks/>
          </p:cNvSpPr>
          <p:nvPr/>
        </p:nvSpPr>
        <p:spPr>
          <a:xfrm>
            <a:off x="4152480" y="1600200"/>
            <a:ext cx="4800600" cy="44958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lvl="0" indent="0">
              <a:spcBef>
                <a:spcPts val="638"/>
              </a:spcBef>
            </a:pPr>
            <a:r>
              <a:rPr lang="en-US" sz="2000" dirty="0">
                <a:latin typeface="Arial" pitchFamily="34" charset="0"/>
                <a:cs typeface="Arial" pitchFamily="34" charset="0"/>
              </a:rPr>
              <a:t>Schiff's Theorem: An EDM of a </a:t>
            </a:r>
            <a:r>
              <a:rPr lang="en-US" sz="2000" u="sng" dirty="0">
                <a:latin typeface="Arial" pitchFamily="34" charset="0"/>
                <a:cs typeface="Arial" pitchFamily="34" charset="0"/>
              </a:rPr>
              <a:t>point-like nucleus</a:t>
            </a:r>
            <a:r>
              <a:rPr lang="en-US" sz="2000" dirty="0">
                <a:latin typeface="Arial" pitchFamily="34" charset="0"/>
                <a:cs typeface="Arial" pitchFamily="34" charset="0"/>
              </a:rPr>
              <a:t> would be perfectly screened by </a:t>
            </a:r>
            <a:r>
              <a:rPr lang="en-US" sz="2000" u="sng" dirty="0">
                <a:latin typeface="Arial" pitchFamily="34" charset="0"/>
                <a:cs typeface="Arial" pitchFamily="34" charset="0"/>
              </a:rPr>
              <a:t>non-relativistic electrons</a:t>
            </a:r>
            <a:r>
              <a:rPr lang="en-US" sz="2000" dirty="0">
                <a:latin typeface="Arial" pitchFamily="34" charset="0"/>
                <a:cs typeface="Arial" pitchFamily="34" charset="0"/>
              </a:rPr>
              <a:t> interacting </a:t>
            </a:r>
            <a:r>
              <a:rPr lang="en-US" sz="2000" u="sng" dirty="0" err="1">
                <a:latin typeface="Arial" pitchFamily="34" charset="0"/>
                <a:cs typeface="Arial" pitchFamily="34" charset="0"/>
              </a:rPr>
              <a:t>electrostatically</a:t>
            </a:r>
            <a:endParaRPr lang="en-US" sz="2000" u="sng"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The EDM of an atomic system is due to the operator product of the EDMs of constituent particles and a P-odd, T-odd n-n or e-n interaction:</a:t>
            </a:r>
          </a:p>
          <a:p>
            <a:pPr marL="0" indent="0">
              <a:spcBef>
                <a:spcPts val="638"/>
              </a:spcBef>
            </a:pPr>
            <a:endParaRPr lang="en-US" sz="2000"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This P-even, T-odd “EDM” has a P,T-odd dipole interaction with electric field </a:t>
            </a:r>
            <a:r>
              <a:rPr lang="en-US" sz="2000" b="1" dirty="0">
                <a:latin typeface="Arial" pitchFamily="34" charset="0"/>
                <a:cs typeface="Arial" pitchFamily="34" charset="0"/>
              </a:rPr>
              <a:t>E</a:t>
            </a:r>
          </a:p>
        </p:txBody>
      </p:sp>
      <p:pic>
        <p:nvPicPr>
          <p:cNvPr id="10" name="Picture 2"/>
          <p:cNvPicPr>
            <a:picLocks noChangeAspect="1"/>
          </p:cNvPicPr>
          <p:nvPr/>
        </p:nvPicPr>
        <p:blipFill>
          <a:blip r:embed="rId3" cstate="print">
            <a:alphaModFix/>
            <a:lum/>
          </a:blip>
          <a:srcRect/>
          <a:stretch>
            <a:fillRect/>
          </a:stretch>
        </p:blipFill>
        <p:spPr>
          <a:xfrm>
            <a:off x="4286040" y="4443189"/>
            <a:ext cx="4533480" cy="672480"/>
          </a:xfrm>
          <a:prstGeom prst="rect">
            <a:avLst/>
          </a:prstGeom>
          <a:noFill/>
          <a:ln>
            <a:noFill/>
          </a:ln>
        </p:spPr>
      </p:pic>
      <p:pic>
        <p:nvPicPr>
          <p:cNvPr id="2" name="Picture 1"/>
          <p:cNvPicPr>
            <a:picLocks noChangeAspect="1"/>
          </p:cNvPicPr>
          <p:nvPr/>
        </p:nvPicPr>
        <p:blipFill>
          <a:blip r:embed="rId4"/>
          <a:stretch>
            <a:fillRect/>
          </a:stretch>
        </p:blipFill>
        <p:spPr>
          <a:xfrm>
            <a:off x="4566919" y="2169051"/>
            <a:ext cx="10161" cy="251989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524000"/>
            <a:ext cx="3048000" cy="4248150"/>
          </a:xfrm>
          <a:prstGeom prst="rect">
            <a:avLst/>
          </a:prstGeom>
        </p:spPr>
      </p:pic>
    </p:spTree>
    <p:extLst>
      <p:ext uri="{BB962C8B-B14F-4D97-AF65-F5344CB8AC3E}">
        <p14:creationId xmlns:p14="http://schemas.microsoft.com/office/powerpoint/2010/main" val="3758136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 y="0"/>
            <a:ext cx="914364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itchFamily="34" charset="0"/>
                <a:cs typeface="Arial" pitchFamily="34" charset="0"/>
              </a:rPr>
              <a:t>The Schiff Moment</a:t>
            </a:r>
          </a:p>
        </p:txBody>
      </p:sp>
      <p:sp>
        <p:nvSpPr>
          <p:cNvPr id="3" name="Content Placeholder 2"/>
          <p:cNvSpPr txBox="1">
            <a:spLocks/>
          </p:cNvSpPr>
          <p:nvPr/>
        </p:nvSpPr>
        <p:spPr>
          <a:xfrm>
            <a:off x="4114800" y="1295400"/>
            <a:ext cx="5029380" cy="5562600"/>
          </a:xfrm>
          <a:prstGeom prst="rect">
            <a:avLst/>
          </a:prstGeom>
        </p:spPr>
        <p:txBody>
          <a:bodyPr vert="horz" lIns="91440" tIns="45720" rIns="91440" bIns="45720" rtlCol="0">
            <a:no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a:latin typeface="Arial" pitchFamily="34" charset="0"/>
                <a:cs typeface="Arial" pitchFamily="34" charset="0"/>
              </a:rPr>
              <a:t>Schiff's Theorem has 3 assumptions:</a:t>
            </a:r>
          </a:p>
          <a:p>
            <a:pPr marL="0" indent="0">
              <a:spcBef>
                <a:spcPts val="638"/>
              </a:spcBef>
              <a:buFont typeface="StarSymbol"/>
              <a:buNone/>
            </a:pPr>
            <a:r>
              <a:rPr lang="en-US" sz="1800" dirty="0">
                <a:latin typeface="Arial" pitchFamily="34" charset="0"/>
                <a:cs typeface="Arial" pitchFamily="34" charset="0"/>
              </a:rPr>
              <a:t>1) </a:t>
            </a:r>
            <a:r>
              <a:rPr lang="en-US" sz="1800" b="1" u="sng" dirty="0">
                <a:latin typeface="Arial" pitchFamily="34" charset="0"/>
                <a:cs typeface="Arial" pitchFamily="34" charset="0"/>
              </a:rPr>
              <a:t>Point-like nucleus</a:t>
            </a:r>
            <a:r>
              <a:rPr lang="en-US" sz="1800" u="sng" dirty="0">
                <a:latin typeface="Arial" pitchFamily="34" charset="0"/>
                <a:cs typeface="Arial" pitchFamily="34" charset="0"/>
              </a:rPr>
              <a:t> </a:t>
            </a:r>
          </a:p>
          <a:p>
            <a:pPr marL="0" indent="0">
              <a:spcBef>
                <a:spcPts val="638"/>
              </a:spcBef>
              <a:buFont typeface="StarSymbol"/>
              <a:buNone/>
            </a:pPr>
            <a:r>
              <a:rPr lang="en-US" sz="1800" dirty="0">
                <a:latin typeface="Arial" pitchFamily="34" charset="0"/>
                <a:cs typeface="Arial" pitchFamily="34" charset="0"/>
              </a:rPr>
              <a:t>2)</a:t>
            </a:r>
            <a:r>
              <a:rPr lang="en-US" sz="1800" b="1" dirty="0">
                <a:latin typeface="Arial" pitchFamily="34" charset="0"/>
                <a:cs typeface="Arial" pitchFamily="34" charset="0"/>
              </a:rPr>
              <a:t> </a:t>
            </a:r>
            <a:r>
              <a:rPr lang="en-US" sz="1800" b="1" u="sng" dirty="0">
                <a:latin typeface="Arial" pitchFamily="34" charset="0"/>
                <a:cs typeface="Arial" pitchFamily="34" charset="0"/>
              </a:rPr>
              <a:t>Non-relativistic</a:t>
            </a:r>
            <a:r>
              <a:rPr lang="en-US" sz="1800" dirty="0">
                <a:latin typeface="Arial" pitchFamily="34" charset="0"/>
                <a:cs typeface="Arial" pitchFamily="34" charset="0"/>
              </a:rPr>
              <a:t> electrons</a:t>
            </a:r>
          </a:p>
          <a:p>
            <a:pPr marL="0" indent="0">
              <a:spcBef>
                <a:spcPts val="638"/>
              </a:spcBef>
              <a:buFont typeface="StarSymbol"/>
              <a:buNone/>
            </a:pPr>
            <a:r>
              <a:rPr lang="en-US" sz="1800" dirty="0">
                <a:latin typeface="Arial" pitchFamily="34" charset="0"/>
                <a:cs typeface="Arial" pitchFamily="34" charset="0"/>
              </a:rPr>
              <a:t>3) </a:t>
            </a:r>
            <a:r>
              <a:rPr lang="en-US" sz="1800" b="1" u="sng" dirty="0">
                <a:latin typeface="Arial" pitchFamily="34" charset="0"/>
                <a:cs typeface="Arial" pitchFamily="34" charset="0"/>
              </a:rPr>
              <a:t>Electrostatic</a:t>
            </a:r>
            <a:r>
              <a:rPr lang="en-US" sz="1800" dirty="0">
                <a:latin typeface="Arial" pitchFamily="34" charset="0"/>
                <a:cs typeface="Arial" pitchFamily="34" charset="0"/>
              </a:rPr>
              <a:t> interactions</a:t>
            </a:r>
          </a:p>
          <a:p>
            <a:pPr marL="0" indent="0">
              <a:spcBef>
                <a:spcPts val="638"/>
              </a:spcBef>
            </a:pPr>
            <a:r>
              <a:rPr lang="en-US" sz="2000" dirty="0">
                <a:latin typeface="Arial" pitchFamily="34" charset="0"/>
                <a:cs typeface="Arial" pitchFamily="34" charset="0"/>
              </a:rPr>
              <a:t>The Schiff moment </a:t>
            </a:r>
            <a:r>
              <a:rPr lang="en-US" sz="2000" b="1" dirty="0">
                <a:latin typeface="Arial" pitchFamily="34" charset="0"/>
                <a:cs typeface="Arial" pitchFamily="34" charset="0"/>
              </a:rPr>
              <a:t>S</a:t>
            </a:r>
            <a:r>
              <a:rPr lang="en-US" sz="2000" dirty="0">
                <a:latin typeface="Arial" pitchFamily="34" charset="0"/>
                <a:cs typeface="Arial" pitchFamily="34" charset="0"/>
              </a:rPr>
              <a:t> is the dominant P, T-odd nuclear </a:t>
            </a:r>
            <a:r>
              <a:rPr lang="en-US" sz="2000" dirty="0" smtClean="0">
                <a:latin typeface="Arial" pitchFamily="34" charset="0"/>
                <a:cs typeface="Arial" pitchFamily="34" charset="0"/>
              </a:rPr>
              <a:t>moment (e fm</a:t>
            </a:r>
            <a:r>
              <a:rPr lang="en-US" sz="2000" baseline="30000" dirty="0" smtClean="0">
                <a:latin typeface="Arial" pitchFamily="34" charset="0"/>
                <a:cs typeface="Arial" pitchFamily="34" charset="0"/>
              </a:rPr>
              <a:t>3</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p>
            <a:pPr marL="0" indent="0">
              <a:spcBef>
                <a:spcPts val="638"/>
              </a:spcBef>
              <a:buFont typeface="StarSymbol"/>
              <a:buNone/>
            </a:pPr>
            <a:endParaRPr lang="en-US" sz="2000" b="1" dirty="0" smtClean="0">
              <a:latin typeface="Arial" pitchFamily="34" charset="0"/>
              <a:cs typeface="Arial" pitchFamily="34" charset="0"/>
            </a:endParaRPr>
          </a:p>
          <a:p>
            <a:pPr marL="0" indent="0">
              <a:spcBef>
                <a:spcPts val="638"/>
              </a:spcBef>
              <a:buFont typeface="StarSymbol"/>
              <a:buNone/>
            </a:pPr>
            <a:endParaRPr lang="en-US" sz="2000" b="1" dirty="0">
              <a:latin typeface="Arial" pitchFamily="34" charset="0"/>
              <a:cs typeface="Arial" pitchFamily="34" charset="0"/>
            </a:endParaRPr>
          </a:p>
          <a:p>
            <a:pPr marL="0" indent="0">
              <a:spcBef>
                <a:spcPts val="638"/>
              </a:spcBef>
            </a:pPr>
            <a:r>
              <a:rPr lang="en-US" sz="2000" b="1" dirty="0">
                <a:latin typeface="Arial" pitchFamily="34" charset="0"/>
                <a:cs typeface="Arial" pitchFamily="34" charset="0"/>
              </a:rPr>
              <a:t>S</a:t>
            </a:r>
            <a:r>
              <a:rPr lang="en-US" sz="2000" dirty="0">
                <a:latin typeface="Arial" pitchFamily="34" charset="0"/>
                <a:cs typeface="Arial" pitchFamily="34" charset="0"/>
              </a:rPr>
              <a:t> goes to 0 in the limit of a point </a:t>
            </a:r>
            <a:r>
              <a:rPr lang="en-US" sz="2000" dirty="0" smtClean="0">
                <a:latin typeface="Arial" pitchFamily="34" charset="0"/>
                <a:cs typeface="Arial" pitchFamily="34" charset="0"/>
              </a:rPr>
              <a:t>nucleus </a:t>
            </a:r>
            <a:endParaRPr lang="en-US" sz="2000"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Heavier nuclei give larger </a:t>
            </a:r>
            <a:r>
              <a:rPr lang="en-US" sz="2000" b="1" dirty="0">
                <a:latin typeface="Arial" pitchFamily="34" charset="0"/>
                <a:cs typeface="Arial" pitchFamily="34" charset="0"/>
              </a:rPr>
              <a:t>S</a:t>
            </a:r>
            <a:r>
              <a:rPr lang="en-US" sz="2000" dirty="0">
                <a:latin typeface="Arial" pitchFamily="34" charset="0"/>
                <a:cs typeface="Arial" pitchFamily="34" charset="0"/>
              </a:rPr>
              <a:t> values, larger atomic EDM/nuclear EDM ratios</a:t>
            </a:r>
          </a:p>
          <a:p>
            <a:pPr marL="0" indent="0">
              <a:spcBef>
                <a:spcPts val="638"/>
              </a:spcBef>
            </a:pPr>
            <a:endParaRPr lang="en-US" sz="2000" dirty="0">
              <a:latin typeface="Arial" pitchFamily="34" charset="0"/>
              <a:cs typeface="Arial" pitchFamily="34" charset="0"/>
            </a:endParaRPr>
          </a:p>
        </p:txBody>
      </p:sp>
      <p:pic>
        <p:nvPicPr>
          <p:cNvPr id="5" name="Picture 4"/>
          <p:cNvPicPr>
            <a:picLocks noChangeAspect="1"/>
          </p:cNvPicPr>
          <p:nvPr/>
        </p:nvPicPr>
        <p:blipFill>
          <a:blip r:embed="rId3" cstate="print">
            <a:alphaModFix/>
            <a:lum/>
          </a:blip>
          <a:srcRect/>
          <a:stretch>
            <a:fillRect/>
          </a:stretch>
        </p:blipFill>
        <p:spPr>
          <a:xfrm>
            <a:off x="4117848" y="4343400"/>
            <a:ext cx="4572000" cy="685800"/>
          </a:xfrm>
          <a:prstGeom prst="rect">
            <a:avLst/>
          </a:prstGeom>
          <a:noFill/>
          <a:ln>
            <a:no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981200"/>
            <a:ext cx="3457575" cy="3457575"/>
          </a:xfrm>
          <a:prstGeom prst="rect">
            <a:avLst/>
          </a:prstGeom>
        </p:spPr>
      </p:pic>
    </p:spTree>
    <p:extLst>
      <p:ext uri="{BB962C8B-B14F-4D97-AF65-F5344CB8AC3E}">
        <p14:creationId xmlns:p14="http://schemas.microsoft.com/office/powerpoint/2010/main" val="1825276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p:cNvPicPr>
            <a:picLocks noChangeAspect="1"/>
          </p:cNvPicPr>
          <p:nvPr/>
        </p:nvPicPr>
        <p:blipFill>
          <a:blip r:embed="rId3" cstate="print">
            <a:alphaModFix/>
            <a:lum/>
          </a:blip>
          <a:srcRect/>
          <a:stretch>
            <a:fillRect/>
          </a:stretch>
        </p:blipFill>
        <p:spPr>
          <a:xfrm>
            <a:off x="1188719" y="1188719"/>
            <a:ext cx="2834640" cy="1432800"/>
          </a:xfrm>
          <a:prstGeom prst="rect">
            <a:avLst/>
          </a:prstGeom>
          <a:noFill/>
          <a:ln>
            <a:noFill/>
          </a:ln>
        </p:spPr>
      </p:pic>
      <p:grpSp>
        <p:nvGrpSpPr>
          <p:cNvPr id="3" name="Group 10"/>
          <p:cNvGrpSpPr/>
          <p:nvPr/>
        </p:nvGrpSpPr>
        <p:grpSpPr>
          <a:xfrm>
            <a:off x="0" y="2209800"/>
            <a:ext cx="4846318" cy="3657600"/>
            <a:chOff x="0" y="2209680"/>
            <a:chExt cx="4846318" cy="3657600"/>
          </a:xfrm>
        </p:grpSpPr>
        <p:pic>
          <p:nvPicPr>
            <p:cNvPr id="4" name="Picture 3"/>
            <p:cNvPicPr>
              <a:picLocks noChangeAspect="1"/>
            </p:cNvPicPr>
            <p:nvPr/>
          </p:nvPicPr>
          <p:blipFill>
            <a:blip r:embed="rId4" cstate="print">
              <a:alphaModFix/>
              <a:lum/>
            </a:blip>
            <a:srcRect/>
            <a:stretch>
              <a:fillRect/>
            </a:stretch>
          </p:blipFill>
          <p:spPr>
            <a:xfrm>
              <a:off x="0" y="2209680"/>
              <a:ext cx="4689720" cy="3570840"/>
            </a:xfrm>
            <a:prstGeom prst="rect">
              <a:avLst/>
            </a:prstGeom>
            <a:noFill/>
            <a:ln>
              <a:noFill/>
            </a:ln>
          </p:spPr>
        </p:pic>
        <p:pic>
          <p:nvPicPr>
            <p:cNvPr id="5" name="Picture 2"/>
            <p:cNvPicPr>
              <a:picLocks noChangeAspect="1"/>
            </p:cNvPicPr>
            <p:nvPr/>
          </p:nvPicPr>
          <p:blipFill>
            <a:blip r:embed="rId5" cstate="print">
              <a:alphaModFix/>
              <a:lum/>
            </a:blip>
            <a:srcRect/>
            <a:stretch>
              <a:fillRect/>
            </a:stretch>
          </p:blipFill>
          <p:spPr>
            <a:xfrm>
              <a:off x="3830399" y="4876920"/>
              <a:ext cx="1015919" cy="990360"/>
            </a:xfrm>
            <a:prstGeom prst="rect">
              <a:avLst/>
            </a:prstGeom>
            <a:noFill/>
            <a:ln>
              <a:noFill/>
            </a:ln>
          </p:spPr>
        </p:pic>
        <p:pic>
          <p:nvPicPr>
            <p:cNvPr id="6" name="Picture 3"/>
            <p:cNvPicPr>
              <a:picLocks noChangeAspect="1"/>
            </p:cNvPicPr>
            <p:nvPr/>
          </p:nvPicPr>
          <p:blipFill>
            <a:blip r:embed="rId6" cstate="print">
              <a:alphaModFix/>
              <a:lum/>
            </a:blip>
            <a:srcRect/>
            <a:stretch>
              <a:fillRect/>
            </a:stretch>
          </p:blipFill>
          <p:spPr>
            <a:xfrm>
              <a:off x="3830399" y="2209680"/>
              <a:ext cx="859320" cy="921600"/>
            </a:xfrm>
            <a:prstGeom prst="rect">
              <a:avLst/>
            </a:prstGeom>
            <a:noFill/>
            <a:ln>
              <a:noFill/>
            </a:ln>
          </p:spPr>
        </p:pic>
        <p:pic>
          <p:nvPicPr>
            <p:cNvPr id="7" name="Picture 4"/>
            <p:cNvPicPr>
              <a:picLocks noChangeAspect="1"/>
            </p:cNvPicPr>
            <p:nvPr/>
          </p:nvPicPr>
          <p:blipFill>
            <a:blip r:embed="rId7" cstate="print">
              <a:alphaModFix/>
              <a:lum/>
            </a:blip>
            <a:srcRect/>
            <a:stretch>
              <a:fillRect/>
            </a:stretch>
          </p:blipFill>
          <p:spPr>
            <a:xfrm>
              <a:off x="2345039" y="2971800"/>
              <a:ext cx="859320" cy="910799"/>
            </a:xfrm>
            <a:prstGeom prst="rect">
              <a:avLst/>
            </a:prstGeom>
            <a:noFill/>
            <a:ln>
              <a:noFill/>
            </a:ln>
          </p:spPr>
        </p:pic>
        <p:pic>
          <p:nvPicPr>
            <p:cNvPr id="8" name="Picture 5"/>
            <p:cNvPicPr>
              <a:picLocks noChangeAspect="1"/>
            </p:cNvPicPr>
            <p:nvPr/>
          </p:nvPicPr>
          <p:blipFill>
            <a:blip r:embed="rId8" cstate="print">
              <a:alphaModFix/>
              <a:lum/>
            </a:blip>
            <a:srcRect/>
            <a:stretch>
              <a:fillRect/>
            </a:stretch>
          </p:blipFill>
          <p:spPr>
            <a:xfrm>
              <a:off x="2423520" y="4343400"/>
              <a:ext cx="805320" cy="927359"/>
            </a:xfrm>
            <a:prstGeom prst="rect">
              <a:avLst/>
            </a:prstGeom>
            <a:noFill/>
            <a:ln>
              <a:noFill/>
            </a:ln>
          </p:spPr>
        </p:pic>
      </p:grpSp>
      <p:sp>
        <p:nvSpPr>
          <p:cNvPr id="9" name="Title 1"/>
          <p:cNvSpPr txBox="1">
            <a:spLocks/>
          </p:cNvSpPr>
          <p:nvPr/>
        </p:nvSpPr>
        <p:spPr>
          <a:xfrm>
            <a:off x="0" y="0"/>
            <a:ext cx="9143640" cy="1294920"/>
          </a:xfrm>
          <a:prstGeom prst="rect">
            <a:avLst/>
          </a:prstGeom>
        </p:spPr>
        <p:txBody>
          <a:bodyPr vert="horz" lIns="91440" tIns="45720" rIns="91440" bIns="45720" rtlCol="0" anchor="ctr">
            <a:normAutofit fontScale="90000" lnSpcReduction="10000"/>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u="sng" dirty="0" smtClean="0">
                <a:latin typeface="Arial" panose="020B0604020202020204" pitchFamily="34" charset="0"/>
                <a:cs typeface="Arial" panose="020B0604020202020204" pitchFamily="34" charset="0"/>
              </a:rPr>
              <a:t>Measurement principle: </a:t>
            </a:r>
            <a:r>
              <a:rPr lang="en-US" u="sng" dirty="0" err="1" smtClean="0">
                <a:latin typeface="Arial" panose="020B0604020202020204" pitchFamily="34" charset="0"/>
                <a:cs typeface="Arial" panose="020B0604020202020204" pitchFamily="34" charset="0"/>
              </a:rPr>
              <a:t>Larmor</a:t>
            </a:r>
            <a:r>
              <a:rPr lang="en-US" u="sng" dirty="0" smtClean="0">
                <a:latin typeface="Arial" panose="020B0604020202020204" pitchFamily="34" charset="0"/>
                <a:cs typeface="Arial" panose="020B0604020202020204" pitchFamily="34" charset="0"/>
              </a:rPr>
              <a:t> frequency observation</a:t>
            </a:r>
            <a:endParaRPr lang="en-US" u="sng" dirty="0">
              <a:latin typeface="Arial" panose="020B0604020202020204" pitchFamily="34" charset="0"/>
              <a:cs typeface="Arial" panose="020B0604020202020204" pitchFamily="34" charset="0"/>
            </a:endParaRPr>
          </a:p>
        </p:txBody>
      </p:sp>
      <p:sp>
        <p:nvSpPr>
          <p:cNvPr id="10" name="TextBox 4"/>
          <p:cNvSpPr/>
          <p:nvPr/>
        </p:nvSpPr>
        <p:spPr>
          <a:xfrm>
            <a:off x="0" y="5867279"/>
            <a:ext cx="4876560" cy="50381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pPr>
            <a:r>
              <a:rPr lang="en-US" sz="1400" b="0" i="0" u="none" strike="noStrike" kern="1200" spc="0" dirty="0">
                <a:ln>
                  <a:noFill/>
                </a:ln>
                <a:solidFill>
                  <a:srgbClr val="000000"/>
                </a:solidFill>
                <a:latin typeface="Arial" pitchFamily="34" charset="0"/>
                <a:ea typeface="Microsoft YaHei" pitchFamily="2"/>
                <a:cs typeface="Arial" pitchFamily="34" charset="0"/>
              </a:rPr>
              <a:t>Level diagram of </a:t>
            </a:r>
            <a:r>
              <a:rPr lang="en-US" sz="1400" b="0" i="0" u="none" strike="noStrike" kern="1200" spc="0" baseline="33000" dirty="0">
                <a:ln>
                  <a:noFill/>
                </a:ln>
                <a:solidFill>
                  <a:srgbClr val="000000"/>
                </a:solidFill>
                <a:latin typeface="Arial" pitchFamily="34" charset="0"/>
                <a:ea typeface="Microsoft YaHei" pitchFamily="2"/>
                <a:cs typeface="Arial" pitchFamily="34" charset="0"/>
              </a:rPr>
              <a:t>199</a:t>
            </a:r>
            <a:r>
              <a:rPr lang="en-US" sz="1400" b="0" i="0" u="none" strike="noStrike" kern="1200" spc="0" dirty="0">
                <a:ln>
                  <a:noFill/>
                </a:ln>
                <a:solidFill>
                  <a:srgbClr val="000000"/>
                </a:solidFill>
                <a:latin typeface="Arial" pitchFamily="34" charset="0"/>
                <a:ea typeface="Microsoft YaHei" pitchFamily="2"/>
                <a:cs typeface="Arial" pitchFamily="34" charset="0"/>
              </a:rPr>
              <a:t>Hg ground state with parallel </a:t>
            </a:r>
            <a:r>
              <a:rPr lang="el-GR" sz="1400" b="1" dirty="0" smtClean="0">
                <a:solidFill>
                  <a:srgbClr val="000000"/>
                </a:solidFill>
                <a:latin typeface="Arial" pitchFamily="34" charset="0"/>
                <a:ea typeface="Microsoft YaHei" pitchFamily="2"/>
                <a:cs typeface="Arial" pitchFamily="34" charset="0"/>
              </a:rPr>
              <a:t>μ</a:t>
            </a:r>
            <a:r>
              <a:rPr lang="en-US" sz="1400" b="0" i="0" u="none" strike="noStrike" kern="1200" spc="0" dirty="0" smtClean="0">
                <a:ln>
                  <a:noFill/>
                </a:ln>
                <a:solidFill>
                  <a:srgbClr val="000000"/>
                </a:solidFill>
                <a:latin typeface="Arial" pitchFamily="34" charset="0"/>
                <a:ea typeface="Microsoft YaHei" pitchFamily="2"/>
                <a:cs typeface="Arial" pitchFamily="34" charset="0"/>
              </a:rPr>
              <a:t> </a:t>
            </a:r>
            <a:r>
              <a:rPr lang="en-US" sz="1400" b="0" i="0" u="none" strike="noStrike" kern="1200" spc="0" dirty="0">
                <a:ln>
                  <a:noFill/>
                </a:ln>
                <a:solidFill>
                  <a:srgbClr val="000000"/>
                </a:solidFill>
                <a:latin typeface="Arial" pitchFamily="34" charset="0"/>
                <a:ea typeface="Microsoft YaHei" pitchFamily="2"/>
                <a:cs typeface="Arial" pitchFamily="34" charset="0"/>
              </a:rPr>
              <a:t>and </a:t>
            </a:r>
            <a:r>
              <a:rPr lang="en-US" sz="1400" b="1" i="0" u="none" strike="noStrike" kern="1200" spc="0" dirty="0" err="1">
                <a:ln>
                  <a:noFill/>
                </a:ln>
                <a:solidFill>
                  <a:srgbClr val="000000"/>
                </a:solidFill>
                <a:latin typeface="Arial" pitchFamily="34" charset="0"/>
                <a:ea typeface="Microsoft YaHei" pitchFamily="2"/>
                <a:cs typeface="Arial" pitchFamily="34" charset="0"/>
              </a:rPr>
              <a:t>d</a:t>
            </a:r>
            <a:r>
              <a:rPr lang="en-US" sz="1400" b="0" i="0" u="none" strike="noStrike" kern="1200" spc="0" baseline="-33000" dirty="0" err="1">
                <a:ln>
                  <a:noFill/>
                </a:ln>
                <a:solidFill>
                  <a:srgbClr val="000000"/>
                </a:solidFill>
                <a:latin typeface="Arial" pitchFamily="34" charset="0"/>
                <a:ea typeface="Microsoft YaHei" pitchFamily="2"/>
                <a:cs typeface="Arial" pitchFamily="34" charset="0"/>
              </a:rPr>
              <a:t>atom</a:t>
            </a:r>
            <a:r>
              <a:rPr lang="en-US" sz="1400" b="0" i="0" u="none" strike="noStrike" kern="1200" spc="0" dirty="0">
                <a:ln>
                  <a:noFill/>
                </a:ln>
                <a:solidFill>
                  <a:srgbClr val="000000"/>
                </a:solidFill>
                <a:latin typeface="Arial" pitchFamily="34" charset="0"/>
                <a:ea typeface="Microsoft YaHei" pitchFamily="2"/>
                <a:cs typeface="Arial" pitchFamily="34" charset="0"/>
              </a:rPr>
              <a:t> in parallel, </a:t>
            </a:r>
            <a:r>
              <a:rPr lang="en-US" sz="1400" b="0" i="0" u="none" strike="noStrike" kern="1200" spc="0" dirty="0" err="1">
                <a:ln>
                  <a:noFill/>
                </a:ln>
                <a:solidFill>
                  <a:srgbClr val="000000"/>
                </a:solidFill>
                <a:latin typeface="Arial" pitchFamily="34" charset="0"/>
                <a:ea typeface="Microsoft YaHei" pitchFamily="2"/>
                <a:cs typeface="Arial" pitchFamily="34" charset="0"/>
              </a:rPr>
              <a:t>antiparallel</a:t>
            </a:r>
            <a:r>
              <a:rPr lang="en-US" sz="1400" b="0" i="0" u="none" strike="noStrike" kern="1200" spc="0" dirty="0">
                <a:ln>
                  <a:noFill/>
                </a:ln>
                <a:solidFill>
                  <a:srgbClr val="000000"/>
                </a:solidFill>
                <a:latin typeface="Arial" pitchFamily="34" charset="0"/>
                <a:ea typeface="Microsoft YaHei" pitchFamily="2"/>
                <a:cs typeface="Arial" pitchFamily="34" charset="0"/>
              </a:rPr>
              <a:t> </a:t>
            </a:r>
            <a:r>
              <a:rPr lang="en-US" sz="1400" b="1" i="0" u="none" strike="noStrike" kern="1200" spc="0" dirty="0">
                <a:ln>
                  <a:noFill/>
                </a:ln>
                <a:solidFill>
                  <a:srgbClr val="000000"/>
                </a:solidFill>
                <a:latin typeface="Arial" pitchFamily="34" charset="0"/>
                <a:ea typeface="Microsoft YaHei" pitchFamily="2"/>
                <a:cs typeface="Arial" pitchFamily="34" charset="0"/>
              </a:rPr>
              <a:t>E</a:t>
            </a:r>
            <a:r>
              <a:rPr lang="en-US" sz="1400" b="0" i="0" u="none" strike="noStrike" kern="1200" spc="0" dirty="0">
                <a:ln>
                  <a:noFill/>
                </a:ln>
                <a:solidFill>
                  <a:srgbClr val="000000"/>
                </a:solidFill>
                <a:latin typeface="Arial" pitchFamily="34" charset="0"/>
                <a:ea typeface="Microsoft YaHei" pitchFamily="2"/>
                <a:cs typeface="Arial" pitchFamily="34" charset="0"/>
              </a:rPr>
              <a:t> and </a:t>
            </a:r>
            <a:r>
              <a:rPr lang="en-US" sz="1400" b="1" i="0" u="none" strike="noStrike" kern="1200" spc="0" dirty="0">
                <a:ln>
                  <a:noFill/>
                </a:ln>
                <a:solidFill>
                  <a:srgbClr val="000000"/>
                </a:solidFill>
                <a:latin typeface="Arial" pitchFamily="34" charset="0"/>
                <a:ea typeface="Microsoft YaHei" pitchFamily="2"/>
                <a:cs typeface="Arial" pitchFamily="34" charset="0"/>
              </a:rPr>
              <a:t>B</a:t>
            </a:r>
            <a:r>
              <a:rPr lang="en-US" sz="1400" b="0" i="0" u="none" strike="noStrike" kern="1200" spc="0" dirty="0">
                <a:ln>
                  <a:noFill/>
                </a:ln>
                <a:solidFill>
                  <a:srgbClr val="000000"/>
                </a:solidFill>
                <a:latin typeface="Arial" pitchFamily="34" charset="0"/>
                <a:ea typeface="Microsoft YaHei" pitchFamily="2"/>
                <a:cs typeface="Arial" pitchFamily="34" charset="0"/>
              </a:rPr>
              <a:t> fields</a:t>
            </a:r>
          </a:p>
        </p:txBody>
      </p:sp>
      <p:sp>
        <p:nvSpPr>
          <p:cNvPr id="11" name="TextBox 10"/>
          <p:cNvSpPr txBox="1"/>
          <p:nvPr/>
        </p:nvSpPr>
        <p:spPr>
          <a:xfrm>
            <a:off x="4800600" y="1752600"/>
            <a:ext cx="4343400" cy="4914166"/>
          </a:xfrm>
          <a:prstGeom prst="rect">
            <a:avLst/>
          </a:prstGeom>
          <a:noFill/>
        </p:spPr>
        <p:txBody>
          <a:bodyPr wrap="square" rtlCol="0">
            <a:spAutoFit/>
          </a:bodyPr>
          <a:lstStyle/>
          <a:p>
            <a:pPr lvl="0">
              <a:spcBef>
                <a:spcPts val="638"/>
              </a:spcBef>
              <a:buFont typeface="Arial" pitchFamily="34" charset="0"/>
              <a:buChar char="•"/>
            </a:pPr>
            <a:r>
              <a:rPr lang="en-US" sz="2000" dirty="0" smtClean="0">
                <a:latin typeface="Arial" pitchFamily="34" charset="0"/>
                <a:cs typeface="Arial" pitchFamily="34" charset="0"/>
              </a:rPr>
              <a:t>Measurement is done on the ground state (</a:t>
            </a:r>
            <a:r>
              <a:rPr lang="en-US" sz="2000" baseline="33000" dirty="0" smtClean="0">
                <a:latin typeface="Arial" pitchFamily="34" charset="0"/>
                <a:cs typeface="Arial" pitchFamily="34" charset="0"/>
              </a:rPr>
              <a:t>1</a:t>
            </a:r>
            <a:r>
              <a:rPr lang="en-US" sz="2000" dirty="0" smtClean="0">
                <a:latin typeface="Arial" pitchFamily="34" charset="0"/>
                <a:cs typeface="Arial" pitchFamily="34" charset="0"/>
              </a:rPr>
              <a:t>S</a:t>
            </a:r>
            <a:r>
              <a:rPr lang="en-US" sz="2000" baseline="-33000" dirty="0" smtClean="0">
                <a:latin typeface="Arial" pitchFamily="34" charset="0"/>
                <a:cs typeface="Arial" pitchFamily="34" charset="0"/>
              </a:rPr>
              <a:t>0</a:t>
            </a:r>
            <a:r>
              <a:rPr lang="en-US" sz="2000" dirty="0" smtClean="0">
                <a:latin typeface="Arial" pitchFamily="34" charset="0"/>
                <a:cs typeface="Arial" pitchFamily="34" charset="0"/>
              </a:rPr>
              <a:t>) hyperfine manifold with |</a:t>
            </a:r>
            <a:r>
              <a:rPr lang="en-US" sz="2000" b="1" dirty="0" smtClean="0">
                <a:latin typeface="Arial" pitchFamily="34" charset="0"/>
                <a:cs typeface="Arial" pitchFamily="34" charset="0"/>
              </a:rPr>
              <a:t>F</a:t>
            </a:r>
            <a:r>
              <a:rPr lang="en-US" sz="2000" dirty="0" smtClean="0">
                <a:latin typeface="Arial" pitchFamily="34" charset="0"/>
                <a:cs typeface="Arial" pitchFamily="34" charset="0"/>
              </a:rPr>
              <a:t>|=1/2</a:t>
            </a:r>
          </a:p>
          <a:p>
            <a:pPr lvl="0">
              <a:spcBef>
                <a:spcPts val="638"/>
              </a:spcBef>
              <a:buFont typeface="Arial" pitchFamily="34" charset="0"/>
              <a:buChar char="•"/>
            </a:pPr>
            <a:endParaRPr lang="en-US" sz="2000" dirty="0" smtClean="0">
              <a:latin typeface="Arial" pitchFamily="34" charset="0"/>
              <a:cs typeface="Arial" pitchFamily="34" charset="0"/>
            </a:endParaRPr>
          </a:p>
          <a:p>
            <a:pPr lvl="0">
              <a:spcBef>
                <a:spcPts val="638"/>
              </a:spcBef>
              <a:buFont typeface="Arial" pitchFamily="34" charset="0"/>
              <a:buChar char="•"/>
            </a:pPr>
            <a:r>
              <a:rPr lang="en-US" sz="2000" b="1" dirty="0" err="1" smtClean="0">
                <a:latin typeface="Arial" pitchFamily="34" charset="0"/>
                <a:cs typeface="Arial" pitchFamily="34" charset="0"/>
              </a:rPr>
              <a:t>d</a:t>
            </a:r>
            <a:r>
              <a:rPr lang="en-US" sz="2000" baseline="-33000" dirty="0" err="1" smtClean="0">
                <a:latin typeface="Arial" pitchFamily="34" charset="0"/>
                <a:cs typeface="Arial" pitchFamily="34" charset="0"/>
              </a:rPr>
              <a:t>atom</a:t>
            </a:r>
            <a:r>
              <a:rPr lang="en-US" sz="2000" dirty="0" smtClean="0">
                <a:latin typeface="Arial" pitchFamily="34" charset="0"/>
                <a:cs typeface="Arial" pitchFamily="34" charset="0"/>
              </a:rPr>
              <a:t> must always be parallel to </a:t>
            </a:r>
            <a:r>
              <a:rPr lang="en-US" sz="2000" b="1" dirty="0" smtClean="0">
                <a:latin typeface="Arial" pitchFamily="34" charset="0"/>
                <a:cs typeface="Arial" pitchFamily="34" charset="0"/>
              </a:rPr>
              <a:t>μ</a:t>
            </a:r>
          </a:p>
          <a:p>
            <a:pPr lvl="0">
              <a:spcBef>
                <a:spcPts val="638"/>
              </a:spcBef>
              <a:buFont typeface="Arial" pitchFamily="34" charset="0"/>
              <a:buChar char="•"/>
            </a:pPr>
            <a:endParaRPr lang="en-US" sz="2000" b="1" dirty="0" smtClean="0">
              <a:latin typeface="Arial" pitchFamily="34" charset="0"/>
              <a:cs typeface="Arial" pitchFamily="34" charset="0"/>
            </a:endParaRPr>
          </a:p>
          <a:p>
            <a:pPr lvl="0">
              <a:spcBef>
                <a:spcPts val="638"/>
              </a:spcBef>
              <a:buFont typeface="Arial" pitchFamily="34" charset="0"/>
              <a:buChar char="•"/>
            </a:pPr>
            <a:r>
              <a:rPr lang="en-US" sz="2000" dirty="0" smtClean="0">
                <a:latin typeface="Arial" pitchFamily="34" charset="0"/>
                <a:cs typeface="Arial" pitchFamily="34" charset="0"/>
              </a:rPr>
              <a:t>The 2 energy levels will shift farther apart or closer together when </a:t>
            </a:r>
            <a:r>
              <a:rPr lang="en-US" sz="2000" b="1" dirty="0" smtClean="0">
                <a:latin typeface="Arial" pitchFamily="34" charset="0"/>
                <a:cs typeface="Arial" pitchFamily="34" charset="0"/>
              </a:rPr>
              <a:t>E</a:t>
            </a:r>
            <a:r>
              <a:rPr lang="en-US" sz="2000" dirty="0" smtClean="0">
                <a:latin typeface="Arial" pitchFamily="34" charset="0"/>
                <a:cs typeface="Arial" pitchFamily="34" charset="0"/>
              </a:rPr>
              <a:t> is applied</a:t>
            </a:r>
          </a:p>
          <a:p>
            <a:pPr lvl="0">
              <a:spcBef>
                <a:spcPts val="638"/>
              </a:spcBef>
              <a:buFont typeface="Arial" pitchFamily="34" charset="0"/>
              <a:buChar char="•"/>
            </a:pPr>
            <a:endParaRPr lang="en-US" sz="2000" dirty="0" smtClean="0">
              <a:latin typeface="Arial" pitchFamily="34" charset="0"/>
              <a:cs typeface="Arial" pitchFamily="34" charset="0"/>
            </a:endParaRPr>
          </a:p>
          <a:p>
            <a:pPr lvl="0">
              <a:spcBef>
                <a:spcPts val="638"/>
              </a:spcBef>
              <a:buFont typeface="Arial" pitchFamily="34" charset="0"/>
              <a:buChar char="•"/>
            </a:pPr>
            <a:r>
              <a:rPr lang="en-US" sz="2000" dirty="0" smtClean="0">
                <a:latin typeface="Arial" pitchFamily="34" charset="0"/>
                <a:cs typeface="Arial" pitchFamily="34" charset="0"/>
              </a:rPr>
              <a:t>For B = 15mG, E = 10kV/cm, we get </a:t>
            </a:r>
            <a:r>
              <a:rPr lang="en-US" sz="2000" dirty="0" err="1" smtClean="0">
                <a:latin typeface="Arial" pitchFamily="34" charset="0"/>
                <a:cs typeface="Arial" pitchFamily="34" charset="0"/>
              </a:rPr>
              <a:t>Δω</a:t>
            </a:r>
            <a:r>
              <a:rPr lang="en-US" sz="2000" dirty="0" smtClean="0">
                <a:latin typeface="Arial" pitchFamily="34" charset="0"/>
                <a:cs typeface="Arial" pitchFamily="34" charset="0"/>
              </a:rPr>
              <a:t>/ω &lt; 10</a:t>
            </a:r>
            <a:r>
              <a:rPr lang="en-US" sz="2000" baseline="33000" dirty="0" smtClean="0">
                <a:latin typeface="Arial" pitchFamily="34" charset="0"/>
                <a:cs typeface="Arial" pitchFamily="34" charset="0"/>
              </a:rPr>
              <a:t>-10</a:t>
            </a:r>
          </a:p>
          <a:p>
            <a:pPr lvl="0">
              <a:spcBef>
                <a:spcPts val="638"/>
              </a:spcBef>
              <a:buFont typeface="Arial" pitchFamily="34" charset="0"/>
              <a:buChar char="•"/>
            </a:pPr>
            <a:endParaRPr lang="en-US" sz="2000" baseline="33000" dirty="0" smtClean="0">
              <a:latin typeface="Arial" pitchFamily="34" charset="0"/>
              <a:cs typeface="Arial" pitchFamily="34" charset="0"/>
            </a:endParaRPr>
          </a:p>
          <a:p>
            <a:pPr lvl="0">
              <a:spcBef>
                <a:spcPts val="638"/>
              </a:spcBef>
              <a:buFont typeface="Arial" pitchFamily="34" charset="0"/>
              <a:buChar char="•"/>
            </a:pPr>
            <a:r>
              <a:rPr lang="en-US" sz="2000" dirty="0" smtClean="0">
                <a:latin typeface="Arial" pitchFamily="34" charset="0"/>
                <a:cs typeface="Arial" pitchFamily="34" charset="0"/>
              </a:rPr>
              <a:t>This gives ΔE &lt; 3.1*10</a:t>
            </a:r>
            <a:r>
              <a:rPr lang="en-US" sz="2000" baseline="33000" dirty="0" smtClean="0">
                <a:latin typeface="Arial" pitchFamily="34" charset="0"/>
                <a:cs typeface="Arial" pitchFamily="34" charset="0"/>
              </a:rPr>
              <a:t>-25</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eV</a:t>
            </a:r>
            <a:r>
              <a:rPr lang="en-US" sz="2000" dirty="0" smtClean="0">
                <a:latin typeface="Arial" pitchFamily="34" charset="0"/>
                <a:cs typeface="Arial" pitchFamily="34" charset="0"/>
              </a:rPr>
              <a:t>!</a:t>
            </a:r>
          </a:p>
        </p:txBody>
      </p:sp>
    </p:spTree>
    <p:extLst>
      <p:ext uri="{BB962C8B-B14F-4D97-AF65-F5344CB8AC3E}">
        <p14:creationId xmlns:p14="http://schemas.microsoft.com/office/powerpoint/2010/main" val="476273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3640" cy="88392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Measurement Technique</a:t>
            </a:r>
          </a:p>
        </p:txBody>
      </p:sp>
      <p:sp>
        <p:nvSpPr>
          <p:cNvPr id="3" name="TextBox 2"/>
          <p:cNvSpPr txBox="1"/>
          <p:nvPr/>
        </p:nvSpPr>
        <p:spPr>
          <a:xfrm>
            <a:off x="4724400" y="1371600"/>
            <a:ext cx="4419240" cy="5119350"/>
          </a:xfrm>
          <a:prstGeom prst="rect">
            <a:avLst/>
          </a:prstGeom>
          <a:noFill/>
        </p:spPr>
        <p:txBody>
          <a:bodyPr wrap="square" rtlCol="0">
            <a:spAutoFit/>
          </a:bodyPr>
          <a:lstStyle/>
          <a:p>
            <a:pPr lvl="0">
              <a:buFont typeface="Arial" pitchFamily="34" charset="0"/>
              <a:buChar char="•"/>
            </a:pPr>
            <a:r>
              <a:rPr lang="en-US" sz="2000" dirty="0">
                <a:solidFill>
                  <a:srgbClr val="000000"/>
                </a:solidFill>
                <a:latin typeface="Arial" panose="020B0604020202020204" pitchFamily="34" charset="0"/>
                <a:ea typeface="Microsoft YaHei" pitchFamily="2"/>
                <a:cs typeface="Arial" panose="020B0604020202020204" pitchFamily="34" charset="0"/>
              </a:rPr>
              <a:t>Atoms are contained in a stack of 4 vapor cells in a common B field</a:t>
            </a: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r>
              <a:rPr lang="en-US" sz="2000" dirty="0">
                <a:solidFill>
                  <a:srgbClr val="000000"/>
                </a:solidFill>
                <a:latin typeface="Arial" panose="020B0604020202020204" pitchFamily="34" charset="0"/>
                <a:ea typeface="Microsoft YaHei" pitchFamily="2"/>
                <a:cs typeface="Arial" panose="020B0604020202020204" pitchFamily="34" charset="0"/>
              </a:rPr>
              <a:t>2 conducting plastic electrodes at the same potential hold the 2 outer cells</a:t>
            </a:r>
          </a:p>
          <a:p>
            <a:pPr lvl="0">
              <a:buFont typeface="Arial" pitchFamily="34" charset="0"/>
              <a:buChar char="•"/>
            </a:pP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Font typeface="Arial" pitchFamily="34" charset="0"/>
              <a:buChar char="•"/>
            </a:pPr>
            <a:r>
              <a:rPr lang="en-US" sz="2000" dirty="0">
                <a:solidFill>
                  <a:srgbClr val="000000"/>
                </a:solidFill>
                <a:latin typeface="Arial" panose="020B0604020202020204" pitchFamily="34" charset="0"/>
                <a:ea typeface="Microsoft YaHei" pitchFamily="2"/>
                <a:cs typeface="Arial" panose="020B0604020202020204" pitchFamily="34" charset="0"/>
              </a:rPr>
              <a:t>Opposite E field causes an EDM to shift the relative frequency of the 2 inner cells</a:t>
            </a:r>
          </a:p>
          <a:p>
            <a:pPr lvl="0">
              <a:buSzPct val="45000"/>
              <a:buFont typeface="Arial" pitchFamily="34" charset="0"/>
              <a:buChar char="•"/>
            </a:pPr>
            <a:endParaRPr lang="en-US" sz="2000" baseline="33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StarSymbol"/>
              <a:buChar char="●"/>
            </a:pPr>
            <a:r>
              <a:rPr lang="en-US" sz="2000" baseline="33000" dirty="0">
                <a:solidFill>
                  <a:srgbClr val="000000"/>
                </a:solidFill>
                <a:latin typeface="Arial" panose="020B0604020202020204" pitchFamily="34" charset="0"/>
                <a:ea typeface="Microsoft YaHei" pitchFamily="2"/>
                <a:cs typeface="Arial" panose="020B0604020202020204" pitchFamily="34" charset="0"/>
              </a:rPr>
              <a:t>199</a:t>
            </a:r>
            <a:r>
              <a:rPr lang="en-US" sz="2000" dirty="0">
                <a:solidFill>
                  <a:srgbClr val="000000"/>
                </a:solidFill>
                <a:latin typeface="Arial" panose="020B0604020202020204" pitchFamily="34" charset="0"/>
                <a:ea typeface="Microsoft YaHei" pitchFamily="2"/>
                <a:cs typeface="Arial" panose="020B0604020202020204" pitchFamily="34" charset="0"/>
              </a:rPr>
              <a:t>Hg is pumped to align spins with laser beams</a:t>
            </a:r>
          </a:p>
          <a:p>
            <a:pPr lvl="0">
              <a:buSzPct val="45000"/>
              <a:buFont typeface="Arial" pitchFamily="34" charset="0"/>
              <a:buChar char="•"/>
            </a:pPr>
            <a:endParaRPr lang="en-US" sz="2000" dirty="0">
              <a:solidFill>
                <a:srgbClr val="000000"/>
              </a:solidFill>
              <a:latin typeface="Arial" panose="020B0604020202020204" pitchFamily="34" charset="0"/>
              <a:ea typeface="Microsoft YaHei" pitchFamily="2"/>
              <a:cs typeface="Arial" panose="020B0604020202020204" pitchFamily="34" charset="0"/>
            </a:endParaRPr>
          </a:p>
          <a:p>
            <a:pPr lvl="0">
              <a:buSzPct val="45000"/>
              <a:buFont typeface="StarSymbol"/>
              <a:buChar char="●"/>
            </a:pPr>
            <a:r>
              <a:rPr lang="en-US" sz="2000" dirty="0">
                <a:solidFill>
                  <a:srgbClr val="000000"/>
                </a:solidFill>
                <a:latin typeface="Arial" panose="020B0604020202020204" pitchFamily="34" charset="0"/>
                <a:ea typeface="Microsoft YaHei" pitchFamily="2"/>
                <a:cs typeface="Arial" panose="020B0604020202020204" pitchFamily="34" charset="0"/>
              </a:rPr>
              <a:t>Precession is observed by detecting Faraday rotation of weak, linear   polarized light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393" y="990600"/>
            <a:ext cx="4315427" cy="5325218"/>
          </a:xfrm>
          <a:prstGeom prst="rect">
            <a:avLst/>
          </a:prstGeom>
        </p:spPr>
      </p:pic>
    </p:spTree>
    <p:extLst>
      <p:ext uri="{BB962C8B-B14F-4D97-AF65-F5344CB8AC3E}">
        <p14:creationId xmlns:p14="http://schemas.microsoft.com/office/powerpoint/2010/main" val="3084079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4000" cy="1080762"/>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Faraday Rotation Detection</a:t>
            </a:r>
          </a:p>
        </p:txBody>
      </p:sp>
      <p:pic>
        <p:nvPicPr>
          <p:cNvPr id="3" name="Picture Placeholder 2"/>
          <p:cNvPicPr>
            <a:picLocks noChangeAspect="1"/>
          </p:cNvPicPr>
          <p:nvPr/>
        </p:nvPicPr>
        <p:blipFill>
          <a:blip r:embed="rId3" cstate="print">
            <a:alphaModFix/>
            <a:lum/>
          </a:blip>
          <a:srcRect/>
          <a:stretch>
            <a:fillRect/>
          </a:stretch>
        </p:blipFill>
        <p:spPr>
          <a:xfrm>
            <a:off x="3436666" y="1634760"/>
            <a:ext cx="5615893" cy="4461240"/>
          </a:xfrm>
          <a:prstGeom prst="rect">
            <a:avLst/>
          </a:prstGeom>
        </p:spPr>
      </p:pic>
      <p:sp>
        <p:nvSpPr>
          <p:cNvPr id="4" name="TextBox 3"/>
          <p:cNvSpPr txBox="1"/>
          <p:nvPr/>
        </p:nvSpPr>
        <p:spPr>
          <a:xfrm>
            <a:off x="228600" y="1080762"/>
            <a:ext cx="4648200" cy="1046440"/>
          </a:xfrm>
          <a:prstGeom prst="rect">
            <a:avLst/>
          </a:prstGeom>
          <a:noFill/>
        </p:spPr>
        <p:txBody>
          <a:bodyPr wrap="square" rtlCol="0">
            <a:spAutoFit/>
          </a:bodyPr>
          <a:lstStyle/>
          <a:p>
            <a:pPr lvl="0">
              <a:buFont typeface="Arial" pitchFamily="34" charset="0"/>
              <a:buChar char="•"/>
            </a:pPr>
            <a:r>
              <a:rPr lang="en-US" sz="2000" dirty="0">
                <a:latin typeface="Arial" panose="020B0604020202020204" pitchFamily="34" charset="0"/>
                <a:ea typeface="Microsoft YaHei" pitchFamily="2"/>
                <a:cs typeface="Arial" panose="020B0604020202020204" pitchFamily="34" charset="0"/>
              </a:rPr>
              <a:t>Atomic polarization changes the index of refraction for </a:t>
            </a:r>
            <a:r>
              <a:rPr lang="en-US" sz="2000" dirty="0">
                <a:solidFill>
                  <a:srgbClr val="000000"/>
                </a:solidFill>
                <a:latin typeface="Arial" panose="020B0604020202020204" pitchFamily="34" charset="0"/>
                <a:ea typeface="Segoe UI" pitchFamily="2"/>
                <a:cs typeface="Arial" panose="020B0604020202020204" pitchFamily="34" charset="0"/>
              </a:rPr>
              <a:t>σ</a:t>
            </a:r>
            <a:r>
              <a:rPr lang="en-US" sz="2000" b="1" baseline="-33000" dirty="0">
                <a:solidFill>
                  <a:srgbClr val="000000"/>
                </a:solidFill>
                <a:latin typeface="Arial" panose="020B0604020202020204" pitchFamily="34" charset="0"/>
                <a:ea typeface="Microsoft YaHei" pitchFamily="2"/>
                <a:cs typeface="Arial" panose="020B0604020202020204" pitchFamily="34" charset="0"/>
              </a:rPr>
              <a:t>+ </a:t>
            </a:r>
            <a:r>
              <a:rPr lang="en-US" sz="2000" dirty="0">
                <a:solidFill>
                  <a:srgbClr val="000000"/>
                </a:solidFill>
                <a:latin typeface="Arial" panose="020B0604020202020204" pitchFamily="34" charset="0"/>
                <a:ea typeface="Microsoft YaHei" pitchFamily="2"/>
                <a:cs typeface="Arial" panose="020B0604020202020204" pitchFamily="34" charset="0"/>
              </a:rPr>
              <a:t>and </a:t>
            </a:r>
            <a:r>
              <a:rPr lang="en-US" sz="2000" dirty="0">
                <a:solidFill>
                  <a:srgbClr val="000000"/>
                </a:solidFill>
                <a:latin typeface="Arial" panose="020B0604020202020204" pitchFamily="34" charset="0"/>
                <a:ea typeface="Segoe UI" pitchFamily="2"/>
                <a:cs typeface="Arial" panose="020B0604020202020204" pitchFamily="34" charset="0"/>
              </a:rPr>
              <a:t>σ</a:t>
            </a:r>
            <a:r>
              <a:rPr lang="en-US" sz="2000" b="1" baseline="-33000" dirty="0">
                <a:solidFill>
                  <a:srgbClr val="000000"/>
                </a:solidFill>
                <a:latin typeface="Arial" panose="020B0604020202020204" pitchFamily="34" charset="0"/>
                <a:ea typeface="Segoe UI" pitchFamily="2"/>
                <a:cs typeface="Arial" panose="020B0604020202020204" pitchFamily="34" charset="0"/>
              </a:rPr>
              <a:t>- </a:t>
            </a:r>
            <a:r>
              <a:rPr lang="en-US" sz="2000" dirty="0">
                <a:latin typeface="Arial" panose="020B0604020202020204" pitchFamily="34" charset="0"/>
                <a:ea typeface="Microsoft YaHei" pitchFamily="2"/>
                <a:cs typeface="Arial" panose="020B0604020202020204" pitchFamily="34" charset="0"/>
              </a:rPr>
              <a:t>light</a:t>
            </a:r>
          </a:p>
          <a:p>
            <a:endParaRPr lang="en-US" sz="2200" dirty="0"/>
          </a:p>
        </p:txBody>
      </p:sp>
      <p:sp>
        <p:nvSpPr>
          <p:cNvPr id="5" name="TextBox 4"/>
          <p:cNvSpPr txBox="1"/>
          <p:nvPr/>
        </p:nvSpPr>
        <p:spPr>
          <a:xfrm>
            <a:off x="228600" y="2025908"/>
            <a:ext cx="3429000" cy="4401205"/>
          </a:xfrm>
          <a:prstGeom prst="rect">
            <a:avLst/>
          </a:prstGeom>
          <a:noFill/>
        </p:spPr>
        <p:txBody>
          <a:bodyPr wrap="square" rtlCol="0">
            <a:spAutoFit/>
          </a:bodyPr>
          <a:lstStyle/>
          <a:p>
            <a:pPr hangingPunct="0">
              <a:buFont typeface="Arial" pitchFamily="34" charset="0"/>
              <a:buChar char="•"/>
            </a:pPr>
            <a:r>
              <a:rPr lang="en-US" sz="2000" dirty="0">
                <a:latin typeface="Arial" panose="020B0604020202020204" pitchFamily="34" charset="0"/>
                <a:ea typeface="Microsoft YaHei" pitchFamily="2"/>
                <a:cs typeface="Arial" panose="020B0604020202020204" pitchFamily="34" charset="0"/>
              </a:rPr>
              <a:t>Incoming linearly polarized probe light is rotated</a:t>
            </a:r>
          </a:p>
          <a:p>
            <a:pPr hangingPunct="0">
              <a:buFont typeface="Arial" pitchFamily="34" charset="0"/>
              <a:buChar char="•"/>
            </a:pPr>
            <a:endParaRPr lang="en-US" sz="2000" dirty="0">
              <a:latin typeface="Arial" panose="020B0604020202020204" pitchFamily="34" charset="0"/>
              <a:ea typeface="Microsoft YaHei" pitchFamily="2"/>
              <a:cs typeface="Arial" panose="020B0604020202020204" pitchFamily="34" charset="0"/>
            </a:endParaRPr>
          </a:p>
          <a:p>
            <a:pPr hangingPunct="0">
              <a:buFont typeface="Arial" pitchFamily="34" charset="0"/>
              <a:buChar char="•"/>
            </a:pPr>
            <a:r>
              <a:rPr lang="en-US" sz="2000" dirty="0">
                <a:latin typeface="Arial" panose="020B0604020202020204" pitchFamily="34" charset="0"/>
                <a:ea typeface="Microsoft YaHei" pitchFamily="2"/>
                <a:cs typeface="Arial" panose="020B0604020202020204" pitchFamily="34" charset="0"/>
              </a:rPr>
              <a:t>Rotation angle oscillates at the Larmor frequency</a:t>
            </a:r>
          </a:p>
          <a:p>
            <a:pPr hangingPunct="0">
              <a:buFont typeface="Arial" pitchFamily="34" charset="0"/>
              <a:buChar char="•"/>
            </a:pPr>
            <a:endParaRPr lang="en-US" sz="2000" dirty="0">
              <a:latin typeface="Arial" panose="020B0604020202020204" pitchFamily="34" charset="0"/>
              <a:ea typeface="Microsoft YaHei" pitchFamily="2"/>
              <a:cs typeface="Arial" panose="020B0604020202020204" pitchFamily="34" charset="0"/>
            </a:endParaRPr>
          </a:p>
          <a:p>
            <a:pPr hangingPunct="0">
              <a:buFont typeface="Arial" pitchFamily="34" charset="0"/>
              <a:buChar char="•"/>
            </a:pPr>
            <a:r>
              <a:rPr lang="en-US" sz="2000" dirty="0">
                <a:latin typeface="Arial" panose="020B0604020202020204" pitchFamily="34" charset="0"/>
                <a:ea typeface="Microsoft YaHei" pitchFamily="2"/>
                <a:cs typeface="Arial" panose="020B0604020202020204" pitchFamily="34" charset="0"/>
              </a:rPr>
              <a:t>A polarizing beam splitter separates the beam into </a:t>
            </a:r>
          </a:p>
          <a:p>
            <a:pPr hangingPunct="0"/>
            <a:r>
              <a:rPr lang="en-US" sz="2000" dirty="0">
                <a:latin typeface="Arial" panose="020B0604020202020204" pitchFamily="34" charset="0"/>
                <a:ea typeface="Microsoft YaHei" pitchFamily="2"/>
                <a:cs typeface="Arial" panose="020B0604020202020204" pitchFamily="34" charset="0"/>
              </a:rPr>
              <a:t>vertical, horizontal components</a:t>
            </a:r>
          </a:p>
          <a:p>
            <a:pPr hangingPunct="0">
              <a:buFont typeface="Arial" pitchFamily="34" charset="0"/>
              <a:buChar char="•"/>
            </a:pPr>
            <a:endParaRPr lang="en-US" sz="2000" dirty="0">
              <a:latin typeface="Arial" panose="020B0604020202020204" pitchFamily="34" charset="0"/>
              <a:ea typeface="Microsoft YaHei" pitchFamily="2"/>
              <a:cs typeface="Arial" panose="020B0604020202020204" pitchFamily="34" charset="0"/>
            </a:endParaRPr>
          </a:p>
          <a:p>
            <a:pPr hangingPunct="0">
              <a:buFont typeface="Arial" pitchFamily="34" charset="0"/>
              <a:buChar char="•"/>
            </a:pPr>
            <a:r>
              <a:rPr lang="en-US" sz="2000" dirty="0">
                <a:latin typeface="Arial" panose="020B0604020202020204" pitchFamily="34" charset="0"/>
                <a:ea typeface="Microsoft YaHei" pitchFamily="2"/>
                <a:cs typeface="Arial" panose="020B0604020202020204" pitchFamily="34" charset="0"/>
              </a:rPr>
              <a:t>Intensity of 2 orthogonal polarization states oscillate </a:t>
            </a:r>
          </a:p>
          <a:p>
            <a:pPr hangingPunct="0"/>
            <a:r>
              <a:rPr lang="en-US" sz="2000" dirty="0">
                <a:latin typeface="Arial" panose="020B0604020202020204" pitchFamily="34" charset="0"/>
                <a:ea typeface="Microsoft YaHei" pitchFamily="2"/>
                <a:cs typeface="Arial" panose="020B0604020202020204" pitchFamily="34" charset="0"/>
              </a:rPr>
              <a:t>out of phase</a:t>
            </a:r>
          </a:p>
        </p:txBody>
      </p:sp>
    </p:spTree>
    <p:extLst>
      <p:ext uri="{BB962C8B-B14F-4D97-AF65-F5344CB8AC3E}">
        <p14:creationId xmlns:p14="http://schemas.microsoft.com/office/powerpoint/2010/main" val="2364944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0548"/>
            <a:ext cx="9144000" cy="97488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Phase Difference Analysis</a:t>
            </a:r>
          </a:p>
        </p:txBody>
      </p:sp>
      <p:sp>
        <p:nvSpPr>
          <p:cNvPr id="3" name="Content Placeholder 2"/>
          <p:cNvSpPr txBox="1">
            <a:spLocks/>
          </p:cNvSpPr>
          <p:nvPr/>
        </p:nvSpPr>
        <p:spPr>
          <a:xfrm>
            <a:off x="152400" y="4648560"/>
            <a:ext cx="8838840" cy="1980840"/>
          </a:xfrm>
          <a:prstGeom prst="rect">
            <a:avLst/>
          </a:prstGeom>
        </p:spPr>
        <p:txBody>
          <a:bodyPr vert="horz" lIns="91440" tIns="45720" rIns="91440" bIns="45720" rtlCol="0">
            <a:no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a:latin typeface="Arial" panose="020B0604020202020204" pitchFamily="34" charset="0"/>
                <a:cs typeface="Arial" panose="020B0604020202020204" pitchFamily="34" charset="0"/>
              </a:rPr>
              <a:t>Instead of fitting a single long sample for </a:t>
            </a:r>
            <a:r>
              <a:rPr lang="el-GR" sz="2000" b="1" dirty="0">
                <a:latin typeface="Arial" panose="020B0604020202020204" pitchFamily="34" charset="0"/>
                <a:cs typeface="Arial" panose="020B0604020202020204" pitchFamily="34" charset="0"/>
              </a:rPr>
              <a:t>ω</a:t>
            </a:r>
            <a:r>
              <a:rPr lang="el-GR"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we can apply the Ramsey method: fit 2 samples for </a:t>
            </a:r>
            <a:r>
              <a:rPr lang="el-GR" sz="2000" dirty="0">
                <a:latin typeface="Arial" panose="020B0604020202020204" pitchFamily="34" charset="0"/>
                <a:cs typeface="Arial" panose="020B0604020202020204" pitchFamily="34" charset="0"/>
              </a:rPr>
              <a:t>Δφ </a:t>
            </a:r>
            <a:r>
              <a:rPr lang="en-US" sz="2000" dirty="0">
                <a:latin typeface="Arial" panose="020B0604020202020204" pitchFamily="34" charset="0"/>
                <a:cs typeface="Arial" panose="020B0604020202020204" pitchFamily="34" charset="0"/>
              </a:rPr>
              <a:t>with light off in between for time </a:t>
            </a:r>
            <a:r>
              <a:rPr lang="el-GR" sz="2000" dirty="0">
                <a:latin typeface="Arial" panose="020B0604020202020204" pitchFamily="34" charset="0"/>
                <a:cs typeface="Arial" panose="020B0604020202020204" pitchFamily="34" charset="0"/>
              </a:rPr>
              <a:t>Δ</a:t>
            </a:r>
            <a:r>
              <a:rPr lang="en-US" sz="2000" dirty="0">
                <a:latin typeface="Arial" panose="020B0604020202020204" pitchFamily="34" charset="0"/>
                <a:cs typeface="Arial" panose="020B0604020202020204" pitchFamily="34" charset="0"/>
              </a:rPr>
              <a:t>t</a:t>
            </a:r>
          </a:p>
          <a:p>
            <a:pPr marL="0" indent="0">
              <a:spcBef>
                <a:spcPts val="638"/>
              </a:spcBef>
            </a:pPr>
            <a:r>
              <a:rPr lang="en-US" sz="2000" dirty="0">
                <a:latin typeface="Arial" panose="020B0604020202020204" pitchFamily="34" charset="0"/>
                <a:cs typeface="Arial" panose="020B0604020202020204" pitchFamily="34" charset="0"/>
              </a:rPr>
              <a:t>Freq. difference (</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MT</a:t>
            </a:r>
            <a:r>
              <a:rPr lang="en-US" sz="2000" dirty="0">
                <a:latin typeface="Arial" panose="020B0604020202020204" pitchFamily="34" charset="0"/>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MB</a:t>
            </a:r>
            <a:r>
              <a:rPr lang="en-US" sz="2000" dirty="0">
                <a:latin typeface="Arial" panose="020B0604020202020204" pitchFamily="34" charset="0"/>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Δ </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MT-MB</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t</a:t>
            </a:r>
            <a:r>
              <a:rPr lang="en-US" sz="2000" baseline="-33000" dirty="0" err="1">
                <a:latin typeface="Arial" panose="020B0604020202020204" pitchFamily="34" charset="0"/>
                <a:cs typeface="Arial" panose="020B0604020202020204" pitchFamily="34" charset="0"/>
              </a:rPr>
              <a:t>f</a:t>
            </a:r>
            <a:r>
              <a:rPr lang="en-US" sz="2000" dirty="0">
                <a:latin typeface="Arial" panose="020B0604020202020204" pitchFamily="34" charset="0"/>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MT-MB</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t</a:t>
            </a:r>
            <a:r>
              <a:rPr lang="en-US" sz="2000" baseline="-33000" dirty="0" err="1">
                <a:latin typeface="Arial" panose="020B0604020202020204" pitchFamily="34" charset="0"/>
                <a:cs typeface="Arial" panose="020B0604020202020204" pitchFamily="34" charset="0"/>
              </a:rPr>
              <a:t>i</a:t>
            </a:r>
            <a:r>
              <a:rPr lang="en-US" sz="2000" dirty="0">
                <a:latin typeface="Arial" panose="020B0604020202020204" pitchFamily="34" charset="0"/>
                <a:cs typeface="Arial" panose="020B0604020202020204" pitchFamily="34" charset="0"/>
              </a:rPr>
              <a:t>)</a:t>
            </a:r>
          </a:p>
          <a:p>
            <a:pPr marL="0" indent="0">
              <a:spcBef>
                <a:spcPts val="638"/>
              </a:spcBef>
            </a:pPr>
            <a:r>
              <a:rPr lang="en-US" sz="2000" b="1" dirty="0" err="1">
                <a:latin typeface="Arial" panose="020B0604020202020204" pitchFamily="34" charset="0"/>
                <a:cs typeface="Arial" panose="020B0604020202020204" pitchFamily="34" charset="0"/>
              </a:rPr>
              <a:t>d</a:t>
            </a:r>
            <a:r>
              <a:rPr lang="en-US" sz="2000" baseline="-33000" dirty="0" err="1">
                <a:latin typeface="Arial" panose="020B0604020202020204" pitchFamily="34" charset="0"/>
                <a:cs typeface="Arial" panose="020B0604020202020204" pitchFamily="34" charset="0"/>
              </a:rPr>
              <a:t>Hg</a:t>
            </a:r>
            <a:r>
              <a:rPr lang="en-US" sz="2000" dirty="0">
                <a:latin typeface="Arial" panose="020B0604020202020204" pitchFamily="34" charset="0"/>
                <a:cs typeface="Arial" panose="020B0604020202020204" pitchFamily="34" charset="0"/>
              </a:rPr>
              <a:t> signal = </a:t>
            </a:r>
            <a:r>
              <a:rPr lang="el-GR" sz="2000" dirty="0">
                <a:latin typeface="Arial" panose="020B0604020202020204" pitchFamily="34" charset="0"/>
                <a:ea typeface="Segoe UI" pitchFamily="2"/>
                <a:cs typeface="Arial" panose="020B0604020202020204" pitchFamily="34" charset="0"/>
              </a:rPr>
              <a:t>Δ</a:t>
            </a:r>
            <a:r>
              <a:rPr lang="en-US" sz="2000" baseline="-25000" dirty="0">
                <a:latin typeface="Arial" panose="020B0604020202020204" pitchFamily="34" charset="0"/>
                <a:cs typeface="Arial" panose="020B0604020202020204" pitchFamily="34" charset="0"/>
              </a:rPr>
              <a:t>HV</a:t>
            </a:r>
            <a:r>
              <a:rPr lang="en-US" sz="2000" dirty="0">
                <a:latin typeface="Arial" panose="020B0604020202020204" pitchFamily="34" charset="0"/>
                <a:cs typeface="Arial" panose="020B0604020202020204" pitchFamily="34" charset="0"/>
              </a:rPr>
              <a:t>[(</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MT</a:t>
            </a:r>
            <a:r>
              <a:rPr lang="en-US" sz="2000" dirty="0">
                <a:latin typeface="Arial" panose="020B0604020202020204" pitchFamily="34" charset="0"/>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MB</a:t>
            </a:r>
            <a:r>
              <a:rPr lang="en-US" sz="2000" dirty="0">
                <a:latin typeface="Arial" panose="020B0604020202020204" pitchFamily="34" charset="0"/>
                <a:cs typeface="Arial" panose="020B0604020202020204" pitchFamily="34" charset="0"/>
              </a:rPr>
              <a:t>) - 1/3(</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OT</a:t>
            </a:r>
            <a:r>
              <a:rPr lang="en-US" sz="2000" dirty="0">
                <a:latin typeface="Arial" panose="020B0604020202020204" pitchFamily="34" charset="0"/>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ω</a:t>
            </a:r>
            <a:r>
              <a:rPr lang="en-US" sz="2000" baseline="-33000" dirty="0">
                <a:latin typeface="Arial" panose="020B0604020202020204" pitchFamily="34" charset="0"/>
                <a:cs typeface="Arial" panose="020B0604020202020204" pitchFamily="34" charset="0"/>
              </a:rPr>
              <a:t>OB</a:t>
            </a:r>
            <a:r>
              <a:rPr lang="en-US" sz="2000" dirty="0">
                <a:latin typeface="Arial" panose="020B0604020202020204" pitchFamily="34" charset="0"/>
                <a:cs typeface="Arial" panose="020B0604020202020204" pitchFamily="34" charset="0"/>
              </a:rPr>
              <a:t>)]                                                                                </a:t>
            </a:r>
          </a:p>
        </p:txBody>
      </p:sp>
      <p:pic>
        <p:nvPicPr>
          <p:cNvPr id="4" name="Picture 4"/>
          <p:cNvPicPr>
            <a:picLocks noChangeAspect="1"/>
          </p:cNvPicPr>
          <p:nvPr/>
        </p:nvPicPr>
        <p:blipFill>
          <a:blip r:embed="rId3" cstate="print">
            <a:alphaModFix/>
            <a:lum/>
          </a:blip>
          <a:srcRect/>
          <a:stretch>
            <a:fillRect/>
          </a:stretch>
        </p:blipFill>
        <p:spPr>
          <a:xfrm>
            <a:off x="0" y="914400"/>
            <a:ext cx="4647960" cy="3485880"/>
          </a:xfrm>
          <a:prstGeom prst="rect">
            <a:avLst/>
          </a:prstGeom>
          <a:noFill/>
          <a:ln>
            <a:noFill/>
          </a:ln>
        </p:spPr>
      </p:pic>
      <p:pic>
        <p:nvPicPr>
          <p:cNvPr id="5" name="Picture 5"/>
          <p:cNvPicPr>
            <a:picLocks noChangeAspect="1"/>
          </p:cNvPicPr>
          <p:nvPr/>
        </p:nvPicPr>
        <p:blipFill>
          <a:blip r:embed="rId4" cstate="print">
            <a:alphaModFix/>
            <a:lum/>
          </a:blip>
          <a:srcRect/>
          <a:stretch>
            <a:fillRect/>
          </a:stretch>
        </p:blipFill>
        <p:spPr>
          <a:xfrm>
            <a:off x="4495680" y="914400"/>
            <a:ext cx="4647960" cy="3485880"/>
          </a:xfrm>
          <a:prstGeom prst="rect">
            <a:avLst/>
          </a:prstGeom>
          <a:noFill/>
          <a:ln>
            <a:noFill/>
          </a:ln>
        </p:spPr>
      </p:pic>
    </p:spTree>
    <p:extLst>
      <p:ext uri="{BB962C8B-B14F-4D97-AF65-F5344CB8AC3E}">
        <p14:creationId xmlns:p14="http://schemas.microsoft.com/office/powerpoint/2010/main" val="33479953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130" y="228600"/>
            <a:ext cx="9144000" cy="838200"/>
          </a:xfrm>
          <a:prstGeom prst="rect">
            <a:avLst/>
          </a:prstGeom>
          <a:noFill/>
          <a:ln>
            <a:noFill/>
          </a:ln>
        </p:spPr>
        <p:txBody>
          <a:bodyPr vert="horz" wrap="square"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defTabSz="914400" rtl="0" eaLnBrk="1" fontAlgn="auto" latinLnBrk="0" hangingPunct="1">
              <a:lnSpc>
                <a:spcPct val="100000"/>
              </a:lnSpc>
              <a:spcBef>
                <a:spcPts val="0"/>
              </a:spcBef>
              <a:spcAft>
                <a:spcPts val="0"/>
              </a:spcAft>
              <a:buClrTx/>
              <a:buSzPct val="45000"/>
              <a:buFont typeface="StarSymbol"/>
              <a:buNone/>
              <a:tabLst/>
              <a:defRPr/>
            </a:pPr>
            <a:r>
              <a:rPr lang="en-US" sz="4000" u="sng" noProof="0" dirty="0">
                <a:solidFill>
                  <a:srgbClr val="000000"/>
                </a:solidFill>
                <a:latin typeface="Arial" panose="020B0604020202020204" pitchFamily="34" charset="0"/>
                <a:ea typeface="Microsoft YaHei" pitchFamily="2"/>
                <a:cs typeface="Arial" panose="020B0604020202020204" pitchFamily="34" charset="0"/>
              </a:rPr>
              <a:t>Digital P</a:t>
            </a:r>
            <a:r>
              <a:rPr kumimoji="0" lang="en-US" sz="4000" b="0" i="0" u="sng" strike="noStrike" kern="1200" cap="none" spc="0" normalizeH="0" baseline="0" noProof="0" dirty="0">
                <a:ln>
                  <a:noFill/>
                </a:ln>
                <a:solidFill>
                  <a:srgbClr val="000000"/>
                </a:solidFill>
                <a:effectLst/>
                <a:uLnTx/>
                <a:uFillTx/>
                <a:latin typeface="Arial" panose="020B0604020202020204" pitchFamily="34" charset="0"/>
                <a:ea typeface="Microsoft YaHei" pitchFamily="2"/>
                <a:cs typeface="Arial" panose="020B0604020202020204" pitchFamily="34" charset="0"/>
              </a:rPr>
              <a:t>hase</a:t>
            </a:r>
            <a:r>
              <a:rPr kumimoji="0" lang="en-US" sz="4000" b="0" i="0" u="sng" strike="noStrike" kern="1200" cap="none" spc="0" normalizeH="0" noProof="0" dirty="0">
                <a:ln>
                  <a:noFill/>
                </a:ln>
                <a:solidFill>
                  <a:srgbClr val="000000"/>
                </a:solidFill>
                <a:effectLst/>
                <a:uLnTx/>
                <a:uFillTx/>
                <a:latin typeface="Arial" panose="020B0604020202020204" pitchFamily="34" charset="0"/>
                <a:ea typeface="Microsoft YaHei" pitchFamily="2"/>
                <a:cs typeface="Arial" panose="020B0604020202020204" pitchFamily="34" charset="0"/>
              </a:rPr>
              <a:t> Analysis</a:t>
            </a:r>
            <a:endParaRPr kumimoji="0" lang="en-US" sz="4000" b="0" i="0" u="sng" strike="noStrike" kern="1200" cap="none" spc="0" normalizeH="0" baseline="0" noProof="0" dirty="0">
              <a:ln>
                <a:noFill/>
              </a:ln>
              <a:solidFill>
                <a:srgbClr val="000000"/>
              </a:solidFill>
              <a:effectLst/>
              <a:uLnTx/>
              <a:uFillTx/>
              <a:latin typeface="Arial" panose="020B0604020202020204" pitchFamily="34" charset="0"/>
              <a:ea typeface="Microsoft YaHei" pitchFamily="2"/>
              <a:cs typeface="Arial" panose="020B0604020202020204" pitchFamily="34" charset="0"/>
            </a:endParaRPr>
          </a:p>
        </p:txBody>
      </p:sp>
      <p:sp>
        <p:nvSpPr>
          <p:cNvPr id="3" name="TextBox 2"/>
          <p:cNvSpPr txBox="1"/>
          <p:nvPr/>
        </p:nvSpPr>
        <p:spPr>
          <a:xfrm>
            <a:off x="152400" y="1279680"/>
            <a:ext cx="8839200" cy="5016758"/>
          </a:xfrm>
          <a:prstGeom prst="rect">
            <a:avLst/>
          </a:prstGeom>
          <a:noFill/>
        </p:spPr>
        <p:txBody>
          <a:bodyPr wrap="square" rtlCol="0">
            <a:spAutoFit/>
          </a:bodyPr>
          <a:lstStyle/>
          <a:p>
            <a:pPr>
              <a:buFont typeface="Arial" pitchFamily="34" charset="0"/>
              <a:buChar char="•"/>
            </a:pPr>
            <a:r>
              <a:rPr lang="en-US" sz="2000" dirty="0">
                <a:latin typeface="Arial" panose="020B0604020202020204" pitchFamily="34" charset="0"/>
                <a:cs typeface="Arial" panose="020B0604020202020204" pitchFamily="34" charset="0"/>
              </a:rPr>
              <a:t>For each pair of cells, we measure </a:t>
            </a:r>
            <a:r>
              <a:rPr lang="en-US" sz="2000" dirty="0" err="1">
                <a:latin typeface="Arial" panose="020B0604020202020204" pitchFamily="34" charset="0"/>
                <a:ea typeface="Segoe UI" pitchFamily="2"/>
                <a:cs typeface="Arial" panose="020B0604020202020204" pitchFamily="34" charset="0"/>
              </a:rPr>
              <a:t>Δω</a:t>
            </a:r>
            <a:r>
              <a:rPr lang="en-US" sz="2000" dirty="0">
                <a:latin typeface="Arial" panose="020B0604020202020204" pitchFamily="34" charset="0"/>
                <a:cs typeface="Arial" panose="020B0604020202020204" pitchFamily="34" charset="0"/>
              </a:rPr>
              <a:t> from </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initial</a:t>
            </a:r>
            <a:r>
              <a:rPr lang="en-US" sz="2000" dirty="0">
                <a:latin typeface="Arial" panose="020B0604020202020204" pitchFamily="34" charset="0"/>
                <a:cs typeface="Arial" panose="020B0604020202020204" pitchFamily="34" charset="0"/>
              </a:rPr>
              <a:t> and </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final</a:t>
            </a:r>
            <a:endParaRPr lang="en-US" sz="2000" dirty="0">
              <a:latin typeface="Arial" panose="020B0604020202020204" pitchFamily="34" charset="0"/>
              <a:cs typeface="Arial" panose="020B0604020202020204" pitchFamily="34" charset="0"/>
            </a:endParaRPr>
          </a:p>
          <a:p>
            <a:pPr>
              <a:buFont typeface="Arial" pitchFamily="34" charset="0"/>
              <a:buChar char="•"/>
            </a:pPr>
            <a:endParaRPr lang="en-US" sz="2000" dirty="0">
              <a:latin typeface="Arial" panose="020B0604020202020204" pitchFamily="34" charset="0"/>
              <a:cs typeface="Arial" panose="020B0604020202020204" pitchFamily="34" charset="0"/>
            </a:endParaRPr>
          </a:p>
          <a:p>
            <a:pPr>
              <a:buFont typeface="Arial" pitchFamily="34" charset="0"/>
              <a:buChar char="•"/>
            </a:pPr>
            <a:r>
              <a:rPr lang="en-US" sz="2000" dirty="0">
                <a:latin typeface="Arial" panose="020B0604020202020204" pitchFamily="34" charset="0"/>
                <a:cs typeface="Arial" panose="020B0604020202020204" pitchFamily="34" charset="0"/>
              </a:rPr>
              <a:t> For cell a or b, our signal is proportional to </a:t>
            </a:r>
            <a:r>
              <a:rPr lang="en-US" sz="2000" dirty="0" err="1">
                <a:latin typeface="Arial" panose="020B0604020202020204" pitchFamily="34" charset="0"/>
                <a:cs typeface="Arial" panose="020B0604020202020204" pitchFamily="34" charset="0"/>
              </a:rPr>
              <a:t>S</a:t>
            </a:r>
            <a:r>
              <a:rPr lang="en-US" sz="2000" baseline="-25000" dirty="0" err="1">
                <a:latin typeface="Arial" panose="020B0604020202020204" pitchFamily="34" charset="0"/>
                <a:cs typeface="Arial" panose="020B0604020202020204" pitchFamily="34" charset="0"/>
              </a:rPr>
              <a:t>a,b</a:t>
            </a:r>
            <a:r>
              <a:rPr lang="en-US" sz="2000" dirty="0">
                <a:latin typeface="Arial" panose="020B0604020202020204" pitchFamily="34" charset="0"/>
                <a:cs typeface="Arial" panose="020B0604020202020204" pitchFamily="34" charset="0"/>
              </a:rPr>
              <a:t>(t) = sin(</a:t>
            </a:r>
            <a:r>
              <a:rPr lang="en-US" sz="2000" dirty="0" err="1">
                <a:latin typeface="Arial" panose="020B0604020202020204" pitchFamily="34" charset="0"/>
                <a:cs typeface="Arial" panose="020B0604020202020204" pitchFamily="34" charset="0"/>
              </a:rPr>
              <a:t>t</a:t>
            </a:r>
            <a:r>
              <a:rPr lang="en-US" sz="2000" dirty="0" err="1">
                <a:latin typeface="Arial" panose="020B0604020202020204" pitchFamily="34" charset="0"/>
                <a:ea typeface="Segoe UI" pitchFamily="2"/>
                <a:cs typeface="Arial" panose="020B0604020202020204" pitchFamily="34" charset="0"/>
              </a:rPr>
              <a:t>ω</a:t>
            </a:r>
            <a:r>
              <a:rPr lang="en-US" sz="2000" dirty="0">
                <a:latin typeface="Arial" panose="020B0604020202020204" pitchFamily="34" charset="0"/>
                <a:ea typeface="Segoe UI" pitchFamily="2"/>
                <a:cs typeface="Arial" panose="020B0604020202020204" pitchFamily="34" charset="0"/>
              </a:rPr>
              <a:t> ± </a:t>
            </a:r>
            <a:r>
              <a:rPr lang="en-US" sz="2000" dirty="0" err="1">
                <a:latin typeface="Arial" panose="020B0604020202020204" pitchFamily="34" charset="0"/>
                <a:ea typeface="Segoe UI" pitchFamily="2"/>
                <a:cs typeface="Arial" panose="020B0604020202020204" pitchFamily="34" charset="0"/>
              </a:rPr>
              <a:t>tΔω</a:t>
            </a:r>
            <a:r>
              <a:rPr lang="en-US" sz="2000" dirty="0">
                <a:latin typeface="Arial" panose="020B0604020202020204" pitchFamily="34" charset="0"/>
                <a:ea typeface="Segoe UI" pitchFamily="2"/>
                <a:cs typeface="Arial" panose="020B0604020202020204" pitchFamily="34" charset="0"/>
              </a:rPr>
              <a:t> </a:t>
            </a:r>
            <a:r>
              <a:rPr lang="en-US" sz="2000" dirty="0">
                <a:latin typeface="Arial" panose="020B0604020202020204" pitchFamily="34" charset="0"/>
                <a:cs typeface="Arial" panose="020B0604020202020204" pitchFamily="34" charset="0"/>
              </a:rPr>
              <a:t>+ </a:t>
            </a:r>
            <a:r>
              <a:rPr lang="el-GR" sz="2000" dirty="0">
                <a:latin typeface="Arial" panose="020B0604020202020204" pitchFamily="34" charset="0"/>
                <a:cs typeface="Arial" panose="020B0604020202020204" pitchFamily="34" charset="0"/>
              </a:rPr>
              <a:t>φ</a:t>
            </a:r>
            <a:r>
              <a:rPr lang="en-US" sz="2000" dirty="0">
                <a:latin typeface="Arial" panose="020B0604020202020204" pitchFamily="34" charset="0"/>
                <a:cs typeface="Arial" panose="020B0604020202020204" pitchFamily="34" charset="0"/>
              </a:rPr>
              <a:t> </a:t>
            </a:r>
            <a:r>
              <a:rPr lang="en-US" sz="2000" dirty="0">
                <a:latin typeface="Arial" panose="020B0604020202020204" pitchFamily="34" charset="0"/>
                <a:ea typeface="Segoe UI" pitchFamily="2"/>
                <a:cs typeface="Arial" panose="020B0604020202020204" pitchFamily="34" charset="0"/>
              </a:rPr>
              <a:t>± Δ</a:t>
            </a:r>
            <a:r>
              <a:rPr lang="el-GR" sz="2000" dirty="0">
                <a:latin typeface="Arial" panose="020B0604020202020204" pitchFamily="34" charset="0"/>
                <a:cs typeface="Arial" panose="020B0604020202020204" pitchFamily="34" charset="0"/>
              </a:rPr>
              <a:t>φ</a:t>
            </a:r>
            <a:r>
              <a:rPr lang="en-US" sz="2000" dirty="0">
                <a:latin typeface="Arial" panose="020B0604020202020204" pitchFamily="34" charset="0"/>
                <a:cs typeface="Arial" panose="020B0604020202020204" pitchFamily="34" charset="0"/>
              </a:rPr>
              <a:t>) </a:t>
            </a:r>
          </a:p>
          <a:p>
            <a:pPr lvl="1">
              <a:buFont typeface="Arial" pitchFamily="34" charset="0"/>
              <a:buChar char="•"/>
            </a:pPr>
            <a:endParaRPr lang="en-US" sz="2000" dirty="0">
              <a:latin typeface="Arial" panose="020B0604020202020204" pitchFamily="34" charset="0"/>
              <a:cs typeface="Arial" panose="020B0604020202020204" pitchFamily="34" charset="0"/>
            </a:endParaRPr>
          </a:p>
          <a:p>
            <a:pPr>
              <a:buFont typeface="Arial" pitchFamily="34" charset="0"/>
              <a:buChar char="•"/>
            </a:pPr>
            <a:r>
              <a:rPr lang="en-US" sz="2000" dirty="0">
                <a:latin typeface="Arial" panose="020B0604020202020204" pitchFamily="34" charset="0"/>
                <a:cs typeface="Arial" panose="020B0604020202020204" pitchFamily="34" charset="0"/>
              </a:rPr>
              <a:t>It can be shown that if </a:t>
            </a:r>
            <a:r>
              <a:rPr lang="en-US" sz="2000" dirty="0" err="1">
                <a:latin typeface="Arial" panose="020B0604020202020204" pitchFamily="34" charset="0"/>
                <a:ea typeface="Segoe UI" pitchFamily="2"/>
                <a:cs typeface="Arial" panose="020B0604020202020204" pitchFamily="34" charset="0"/>
              </a:rPr>
              <a:t>ωΔt</a:t>
            </a:r>
            <a:r>
              <a:rPr lang="en-US" sz="2000" dirty="0">
                <a:latin typeface="Arial" panose="020B0604020202020204" pitchFamily="34" charset="0"/>
                <a:ea typeface="Segoe UI" pitchFamily="2"/>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π</a:t>
            </a:r>
            <a:r>
              <a:rPr lang="en-US" sz="2000" dirty="0">
                <a:latin typeface="Arial" panose="020B0604020202020204" pitchFamily="34" charset="0"/>
                <a:ea typeface="Segoe UI" pitchFamily="2"/>
                <a:cs typeface="Arial" panose="020B0604020202020204" pitchFamily="34" charset="0"/>
              </a:rPr>
              <a:t>/2, then</a:t>
            </a:r>
          </a:p>
          <a:p>
            <a:pPr>
              <a:buFont typeface="Arial" pitchFamily="34" charset="0"/>
              <a:buChar char="•"/>
            </a:pPr>
            <a:endParaRPr lang="en-US" sz="2000" dirty="0">
              <a:latin typeface="Arial" panose="020B0604020202020204" pitchFamily="34" charset="0"/>
              <a:ea typeface="Segoe UI" pitchFamily="2"/>
              <a:cs typeface="Arial" panose="020B0604020202020204" pitchFamily="34" charset="0"/>
            </a:endParaRPr>
          </a:p>
          <a:p>
            <a:r>
              <a:rPr lang="en-US" sz="2000" dirty="0">
                <a:latin typeface="Arial" panose="020B0604020202020204" pitchFamily="34" charset="0"/>
                <a:cs typeface="Arial" panose="020B0604020202020204" pitchFamily="34" charset="0"/>
              </a:rPr>
              <a:t>S</a:t>
            </a:r>
            <a:r>
              <a:rPr lang="en-US" sz="2000" baseline="-25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(t) * (½)[S</a:t>
            </a:r>
            <a:r>
              <a:rPr lang="en-US" sz="2000" baseline="-25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(t + </a:t>
            </a:r>
            <a:r>
              <a:rPr lang="en-US" sz="2000" dirty="0" err="1">
                <a:latin typeface="Arial" panose="020B0604020202020204" pitchFamily="34" charset="0"/>
                <a:ea typeface="Segoe UI" pitchFamily="2"/>
                <a:cs typeface="Arial" panose="020B0604020202020204" pitchFamily="34" charset="0"/>
              </a:rPr>
              <a:t>Δt</a:t>
            </a:r>
            <a:r>
              <a:rPr lang="en-US" sz="2000" dirty="0">
                <a:latin typeface="Arial" panose="020B0604020202020204" pitchFamily="34" charset="0"/>
                <a:cs typeface="Arial" panose="020B0604020202020204" pitchFamily="34" charset="0"/>
              </a:rPr>
              <a:t>) – S</a:t>
            </a:r>
            <a:r>
              <a:rPr lang="en-US" sz="2000" baseline="-25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(t - </a:t>
            </a:r>
            <a:r>
              <a:rPr lang="en-US" sz="2000" dirty="0" err="1">
                <a:latin typeface="Arial" panose="020B0604020202020204" pitchFamily="34" charset="0"/>
                <a:ea typeface="Segoe UI" pitchFamily="2"/>
                <a:cs typeface="Arial" panose="020B0604020202020204" pitchFamily="34" charset="0"/>
              </a:rPr>
              <a:t>Δt</a:t>
            </a:r>
            <a:r>
              <a:rPr lang="en-US" sz="2000" dirty="0">
                <a:latin typeface="Arial" panose="020B0604020202020204" pitchFamily="34" charset="0"/>
                <a:cs typeface="Arial" panose="020B0604020202020204" pitchFamily="34" charset="0"/>
              </a:rPr>
              <a:t>)] – S</a:t>
            </a:r>
            <a:r>
              <a:rPr lang="en-US" sz="2000" baseline="-25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(t) * (½)[S</a:t>
            </a:r>
            <a:r>
              <a:rPr lang="en-US" sz="2000" baseline="-25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(t + </a:t>
            </a:r>
            <a:r>
              <a:rPr lang="en-US" sz="2000" dirty="0" err="1">
                <a:latin typeface="Arial" panose="020B0604020202020204" pitchFamily="34" charset="0"/>
                <a:ea typeface="Segoe UI" pitchFamily="2"/>
                <a:cs typeface="Arial" panose="020B0604020202020204" pitchFamily="34" charset="0"/>
              </a:rPr>
              <a:t>Δt</a:t>
            </a:r>
            <a:r>
              <a:rPr lang="en-US" sz="2000" dirty="0">
                <a:latin typeface="Arial" panose="020B0604020202020204" pitchFamily="34" charset="0"/>
                <a:cs typeface="Arial" panose="020B0604020202020204" pitchFamily="34" charset="0"/>
              </a:rPr>
              <a:t>) – S</a:t>
            </a:r>
            <a:r>
              <a:rPr lang="en-US" sz="2000" baseline="-25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(t - </a:t>
            </a:r>
            <a:r>
              <a:rPr lang="en-US" sz="2000" dirty="0" err="1">
                <a:latin typeface="Arial" panose="020B0604020202020204" pitchFamily="34" charset="0"/>
                <a:ea typeface="Segoe UI" pitchFamily="2"/>
                <a:cs typeface="Arial" panose="020B0604020202020204" pitchFamily="34" charset="0"/>
              </a:rPr>
              <a:t>Δt</a:t>
            </a:r>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				 	= sin(2t</a:t>
            </a:r>
            <a:r>
              <a:rPr lang="en-US" sz="2000" dirty="0">
                <a:latin typeface="Arial" panose="020B0604020202020204" pitchFamily="34" charset="0"/>
                <a:ea typeface="Segoe UI" pitchFamily="2"/>
                <a:cs typeface="Arial" panose="020B0604020202020204" pitchFamily="34" charset="0"/>
              </a:rPr>
              <a:t>Δω </a:t>
            </a:r>
            <a:r>
              <a:rPr lang="en-US" sz="2000" dirty="0">
                <a:latin typeface="Arial" panose="020B0604020202020204" pitchFamily="34" charset="0"/>
                <a:cs typeface="Arial" panose="020B0604020202020204" pitchFamily="34" charset="0"/>
              </a:rPr>
              <a:t>+ 2</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dirty="0">
                <a:latin typeface="Arial" panose="020B0604020202020204" pitchFamily="34" charset="0"/>
                <a:cs typeface="Arial" panose="020B0604020202020204" pitchFamily="34" charset="0"/>
              </a:rPr>
              <a:t>) ≈ 2t</a:t>
            </a:r>
            <a:r>
              <a:rPr lang="en-US" sz="2000" dirty="0">
                <a:latin typeface="Arial" panose="020B0604020202020204" pitchFamily="34" charset="0"/>
                <a:ea typeface="Segoe UI" pitchFamily="2"/>
                <a:cs typeface="Arial" panose="020B0604020202020204" pitchFamily="34" charset="0"/>
              </a:rPr>
              <a:t>Δω </a:t>
            </a:r>
            <a:r>
              <a:rPr lang="en-US" sz="2000" dirty="0">
                <a:latin typeface="Arial" panose="020B0604020202020204" pitchFamily="34" charset="0"/>
                <a:cs typeface="Arial" panose="020B0604020202020204" pitchFamily="34" charset="0"/>
              </a:rPr>
              <a:t>+ 2</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pPr>
              <a:buFont typeface="Arial" pitchFamily="34" charset="0"/>
              <a:buChar char="•"/>
            </a:pPr>
            <a:r>
              <a:rPr lang="en-US" sz="2000" dirty="0">
                <a:latin typeface="Arial" panose="020B0604020202020204" pitchFamily="34" charset="0"/>
                <a:cs typeface="Arial" panose="020B0604020202020204" pitchFamily="34" charset="0"/>
              </a:rPr>
              <a:t>The data can then be fit to a straight line </a:t>
            </a:r>
          </a:p>
          <a:p>
            <a:pPr>
              <a:buFont typeface="Arial" pitchFamily="34" charset="0"/>
              <a:buChar char="•"/>
            </a:pPr>
            <a:endParaRPr lang="en-US" sz="2000" dirty="0">
              <a:latin typeface="Arial" panose="020B0604020202020204" pitchFamily="34" charset="0"/>
              <a:cs typeface="Arial" panose="020B0604020202020204" pitchFamily="34" charset="0"/>
            </a:endParaRPr>
          </a:p>
          <a:p>
            <a:pPr>
              <a:buFont typeface="Arial" pitchFamily="34" charset="0"/>
              <a:buChar char="•"/>
            </a:pPr>
            <a:r>
              <a:rPr lang="en-US" sz="2000" dirty="0">
                <a:latin typeface="Arial" panose="020B0604020202020204" pitchFamily="34" charset="0"/>
                <a:cs typeface="Arial" panose="020B0604020202020204" pitchFamily="34" charset="0"/>
              </a:rPr>
              <a:t>We tune our precession frequency </a:t>
            </a:r>
            <a:r>
              <a:rPr lang="en-US" sz="2000" dirty="0">
                <a:latin typeface="Arial" panose="020B0604020202020204" pitchFamily="34" charset="0"/>
                <a:ea typeface="Segoe UI" pitchFamily="2"/>
                <a:cs typeface="Arial" panose="020B0604020202020204" pitchFamily="34" charset="0"/>
              </a:rPr>
              <a:t>ω</a:t>
            </a:r>
            <a:r>
              <a:rPr lang="en-US" sz="2000" baseline="-25000" dirty="0">
                <a:latin typeface="Arial" panose="020B0604020202020204" pitchFamily="34" charset="0"/>
                <a:ea typeface="Segoe UI" pitchFamily="2"/>
                <a:cs typeface="Arial" panose="020B0604020202020204" pitchFamily="34" charset="0"/>
              </a:rPr>
              <a:t>0</a:t>
            </a:r>
            <a:r>
              <a:rPr lang="en-US" sz="2000" dirty="0">
                <a:latin typeface="Arial" panose="020B0604020202020204" pitchFamily="34" charset="0"/>
                <a:ea typeface="Segoe UI" pitchFamily="2"/>
                <a:cs typeface="Arial" panose="020B0604020202020204" pitchFamily="34" charset="0"/>
              </a:rPr>
              <a:t> </a:t>
            </a:r>
            <a:r>
              <a:rPr lang="en-US" sz="2000" dirty="0">
                <a:latin typeface="Arial" panose="020B0604020202020204" pitchFamily="34" charset="0"/>
                <a:cs typeface="Arial" panose="020B0604020202020204" pitchFamily="34" charset="0"/>
              </a:rPr>
              <a:t>to match the condition </a:t>
            </a:r>
            <a:r>
              <a:rPr lang="en-US" sz="2000" dirty="0" err="1">
                <a:latin typeface="Arial" panose="020B0604020202020204" pitchFamily="34" charset="0"/>
                <a:ea typeface="Segoe UI" pitchFamily="2"/>
                <a:cs typeface="Arial" panose="020B0604020202020204" pitchFamily="34" charset="0"/>
              </a:rPr>
              <a:t>ωΔt</a:t>
            </a:r>
            <a:r>
              <a:rPr lang="en-US" sz="2000" dirty="0">
                <a:latin typeface="Arial" panose="020B0604020202020204" pitchFamily="34" charset="0"/>
                <a:ea typeface="Segoe UI" pitchFamily="2"/>
                <a:cs typeface="Arial" panose="020B0604020202020204" pitchFamily="34" charset="0"/>
              </a:rPr>
              <a:t> = </a:t>
            </a:r>
            <a:r>
              <a:rPr lang="el-GR" sz="2000" dirty="0">
                <a:latin typeface="Arial" panose="020B0604020202020204" pitchFamily="34" charset="0"/>
                <a:ea typeface="Segoe UI" pitchFamily="2"/>
                <a:cs typeface="Arial" panose="020B0604020202020204" pitchFamily="34" charset="0"/>
              </a:rPr>
              <a:t>π</a:t>
            </a:r>
            <a:r>
              <a:rPr lang="en-US" sz="2000" dirty="0">
                <a:latin typeface="Arial" panose="020B0604020202020204" pitchFamily="34" charset="0"/>
                <a:ea typeface="Segoe UI" pitchFamily="2"/>
                <a:cs typeface="Arial" panose="020B0604020202020204" pitchFamily="34" charset="0"/>
              </a:rPr>
              <a:t>/2 for our analog-to-digital conversion rate (2 kHz, 10 points averaged, </a:t>
            </a:r>
            <a:r>
              <a:rPr lang="en-US" sz="2000" dirty="0" err="1">
                <a:latin typeface="Arial" panose="020B0604020202020204" pitchFamily="34" charset="0"/>
                <a:ea typeface="Segoe UI" pitchFamily="2"/>
                <a:cs typeface="Arial" panose="020B0604020202020204" pitchFamily="34" charset="0"/>
              </a:rPr>
              <a:t>Δt</a:t>
            </a:r>
            <a:r>
              <a:rPr lang="en-US" sz="2000" dirty="0">
                <a:latin typeface="Arial" panose="020B0604020202020204" pitchFamily="34" charset="0"/>
                <a:ea typeface="Segoe UI" pitchFamily="2"/>
                <a:cs typeface="Arial" panose="020B0604020202020204" pitchFamily="34" charset="0"/>
              </a:rPr>
              <a:t> = 5 ms)</a:t>
            </a:r>
          </a:p>
          <a:p>
            <a:pPr>
              <a:buFont typeface="Arial" pitchFamily="34" charset="0"/>
              <a:buChar char="•"/>
            </a:pPr>
            <a:endParaRPr lang="en-US" sz="2000" dirty="0">
              <a:latin typeface="Arial" panose="020B0604020202020204" pitchFamily="34" charset="0"/>
              <a:cs typeface="Arial" panose="020B0604020202020204" pitchFamily="34" charset="0"/>
            </a:endParaRPr>
          </a:p>
          <a:p>
            <a:pPr>
              <a:buFont typeface="Arial" pitchFamily="34" charset="0"/>
              <a:buChar char="•"/>
            </a:pPr>
            <a:r>
              <a:rPr lang="en-US" sz="2000" dirty="0">
                <a:latin typeface="Arial" panose="020B0604020202020204" pitchFamily="34" charset="0"/>
                <a:cs typeface="Arial" panose="020B0604020202020204" pitchFamily="34" charset="0"/>
              </a:rPr>
              <a:t> </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initial</a:t>
            </a:r>
            <a:r>
              <a:rPr lang="en-US" sz="2000" dirty="0">
                <a:latin typeface="Arial" panose="020B0604020202020204" pitchFamily="34" charset="0"/>
                <a:cs typeface="Arial" panose="020B0604020202020204" pitchFamily="34" charset="0"/>
              </a:rPr>
              <a:t> is measured at the end of the first probe period, </a:t>
            </a:r>
            <a:r>
              <a:rPr lang="en-US" sz="2000" dirty="0">
                <a:latin typeface="Arial" panose="020B0604020202020204" pitchFamily="34" charset="0"/>
                <a:ea typeface="Segoe UI" pitchFamily="2"/>
                <a:cs typeface="Arial" panose="020B0604020202020204" pitchFamily="34" charset="0"/>
              </a:rPr>
              <a:t>Δ</a:t>
            </a:r>
            <a:r>
              <a:rPr lang="el-GR" sz="2000" dirty="0">
                <a:latin typeface="Arial" panose="020B0604020202020204" pitchFamily="34" charset="0"/>
                <a:cs typeface="Arial" panose="020B0604020202020204" pitchFamily="34" charset="0"/>
              </a:rPr>
              <a:t>φ</a:t>
            </a:r>
            <a:r>
              <a:rPr lang="en-US" sz="2000" baseline="-33000" dirty="0">
                <a:latin typeface="Arial" panose="020B0604020202020204" pitchFamily="34" charset="0"/>
                <a:cs typeface="Arial" panose="020B0604020202020204" pitchFamily="34" charset="0"/>
              </a:rPr>
              <a:t>final</a:t>
            </a:r>
            <a:r>
              <a:rPr lang="en-US" sz="2000" dirty="0">
                <a:latin typeface="Arial" panose="020B0604020202020204" pitchFamily="34" charset="0"/>
                <a:cs typeface="Arial" panose="020B0604020202020204" pitchFamily="34" charset="0"/>
              </a:rPr>
              <a:t> is measured at the beginning of the second probe period</a:t>
            </a:r>
          </a:p>
        </p:txBody>
      </p:sp>
    </p:spTree>
    <p:extLst>
      <p:ext uri="{BB962C8B-B14F-4D97-AF65-F5344CB8AC3E}">
        <p14:creationId xmlns:p14="http://schemas.microsoft.com/office/powerpoint/2010/main" val="552828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9144000" cy="1142640"/>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b="1" u="sng" dirty="0">
                <a:latin typeface="Arial" panose="020B0604020202020204" pitchFamily="34" charset="0"/>
                <a:cs typeface="Arial" panose="020B0604020202020204" pitchFamily="34" charset="0"/>
              </a:rPr>
              <a:t>B</a:t>
            </a:r>
            <a:r>
              <a:rPr lang="en-US" sz="4000" u="sng" dirty="0">
                <a:latin typeface="Arial" panose="020B0604020202020204" pitchFamily="34" charset="0"/>
                <a:cs typeface="Arial" panose="020B0604020202020204" pitchFamily="34" charset="0"/>
              </a:rPr>
              <a:t> Gradient Noise Reduction</a:t>
            </a:r>
          </a:p>
        </p:txBody>
      </p:sp>
      <p:sp>
        <p:nvSpPr>
          <p:cNvPr id="3" name="TextBox 2"/>
          <p:cNvSpPr txBox="1"/>
          <p:nvPr/>
        </p:nvSpPr>
        <p:spPr>
          <a:xfrm>
            <a:off x="4343400" y="1600200"/>
            <a:ext cx="4800600" cy="5016758"/>
          </a:xfrm>
          <a:prstGeom prst="rect">
            <a:avLst/>
          </a:prstGeom>
          <a:noFill/>
        </p:spPr>
        <p:txBody>
          <a:bodyPr wrap="square" rtlCol="0">
            <a:spAutoFit/>
          </a:bodyPr>
          <a:lstStyle/>
          <a:p>
            <a:pPr>
              <a:buFont typeface="Arial" pitchFamily="34" charset="0"/>
              <a:buChar char="•"/>
            </a:pPr>
            <a:r>
              <a:rPr lang="en-US" sz="2000" dirty="0">
                <a:latin typeface="Arial" pitchFamily="34" charset="0"/>
                <a:cs typeface="Arial" pitchFamily="34" charset="0"/>
              </a:rPr>
              <a:t>With our 4-cell setup, outer 2 cells are used as magnetometers</a:t>
            </a:r>
          </a:p>
          <a:p>
            <a:endParaRPr lang="en-US" sz="2000" dirty="0">
              <a:latin typeface="Arial" pitchFamily="34" charset="0"/>
              <a:cs typeface="Arial" pitchFamily="34" charset="0"/>
            </a:endParaRPr>
          </a:p>
          <a:p>
            <a:pPr>
              <a:buFont typeface="Arial" pitchFamily="34" charset="0"/>
              <a:buChar char="•"/>
            </a:pPr>
            <a:r>
              <a:rPr lang="en-US" sz="2000" dirty="0">
                <a:latin typeface="Arial" pitchFamily="34" charset="0"/>
                <a:cs typeface="Arial" pitchFamily="34" charset="0"/>
              </a:rPr>
              <a:t>EDM signal is equivalent to a 3</a:t>
            </a:r>
            <a:r>
              <a:rPr lang="en-US" sz="2000" baseline="30000" dirty="0">
                <a:latin typeface="Arial" pitchFamily="34" charset="0"/>
                <a:cs typeface="Arial" pitchFamily="34" charset="0"/>
              </a:rPr>
              <a:t>rd</a:t>
            </a:r>
            <a:r>
              <a:rPr lang="en-US" sz="2000" dirty="0">
                <a:latin typeface="Arial" pitchFamily="34" charset="0"/>
                <a:cs typeface="Arial" pitchFamily="34" charset="0"/>
              </a:rPr>
              <a:t>-order B</a:t>
            </a:r>
            <a:r>
              <a:rPr lang="en-US" sz="2000" baseline="-25000" dirty="0">
                <a:latin typeface="Arial" pitchFamily="34" charset="0"/>
                <a:cs typeface="Arial" pitchFamily="34" charset="0"/>
              </a:rPr>
              <a:t>y</a:t>
            </a:r>
            <a:r>
              <a:rPr lang="en-US" sz="2000" dirty="0">
                <a:latin typeface="Arial" pitchFamily="34" charset="0"/>
                <a:cs typeface="Arial" pitchFamily="34" charset="0"/>
              </a:rPr>
              <a:t> field gradient correlated with </a:t>
            </a:r>
            <a:r>
              <a:rPr lang="en-US" sz="2000" b="1" dirty="0">
                <a:latin typeface="Arial" pitchFamily="34" charset="0"/>
                <a:cs typeface="Arial" pitchFamily="34" charset="0"/>
              </a:rPr>
              <a:t>E:</a:t>
            </a:r>
            <a:endParaRPr lang="en-US" sz="2000" b="1" dirty="0">
              <a:solidFill>
                <a:srgbClr val="000000"/>
              </a:solidFill>
              <a:latin typeface="Arial" pitchFamily="34" charset="0"/>
              <a:ea typeface="Microsoft YaHei" pitchFamily="2"/>
              <a:cs typeface="Arial" pitchFamily="34" charset="0"/>
            </a:endParaRPr>
          </a:p>
          <a:p>
            <a:pPr lvl="0"/>
            <a:endParaRPr lang="en-US" sz="2000" b="1" dirty="0">
              <a:solidFill>
                <a:srgbClr val="000000"/>
              </a:solidFill>
              <a:latin typeface="Arial" pitchFamily="34" charset="0"/>
              <a:ea typeface="Microsoft YaHei" pitchFamily="2"/>
              <a:cs typeface="Arial" pitchFamily="34" charset="0"/>
            </a:endParaRPr>
          </a:p>
          <a:p>
            <a:pPr lvl="0"/>
            <a:r>
              <a:rPr lang="en-US" sz="2000" b="1" dirty="0">
                <a:solidFill>
                  <a:srgbClr val="000000"/>
                </a:solidFill>
                <a:latin typeface="Arial" pitchFamily="34" charset="0"/>
                <a:ea typeface="Microsoft YaHei" pitchFamily="2"/>
                <a:cs typeface="Arial" pitchFamily="34" charset="0"/>
              </a:rPr>
              <a:t>   </a:t>
            </a:r>
            <a:r>
              <a:rPr lang="en-US" sz="2000" b="1" dirty="0" err="1">
                <a:solidFill>
                  <a:srgbClr val="000000"/>
                </a:solidFill>
                <a:latin typeface="Arial" pitchFamily="34" charset="0"/>
                <a:ea typeface="Microsoft YaHei" pitchFamily="2"/>
                <a:cs typeface="Arial" pitchFamily="34" charset="0"/>
              </a:rPr>
              <a:t>d</a:t>
            </a:r>
            <a:r>
              <a:rPr lang="en-US" sz="2000" baseline="-33000" dirty="0" err="1">
                <a:solidFill>
                  <a:srgbClr val="000000"/>
                </a:solidFill>
                <a:latin typeface="Arial" pitchFamily="34" charset="0"/>
                <a:ea typeface="Microsoft YaHei" pitchFamily="2"/>
                <a:cs typeface="Arial" pitchFamily="34" charset="0"/>
              </a:rPr>
              <a:t>atom</a:t>
            </a:r>
            <a:r>
              <a:rPr lang="en-US" sz="2000" dirty="0">
                <a:solidFill>
                  <a:srgbClr val="000000"/>
                </a:solidFill>
                <a:latin typeface="Arial" pitchFamily="34" charset="0"/>
                <a:ea typeface="Microsoft YaHei" pitchFamily="2"/>
                <a:cs typeface="Arial" pitchFamily="34" charset="0"/>
              </a:rPr>
              <a:t>= </a:t>
            </a:r>
            <a:r>
              <a:rPr lang="en-US" sz="2000" dirty="0">
                <a:solidFill>
                  <a:srgbClr val="000000"/>
                </a:solidFill>
                <a:latin typeface="Arial" pitchFamily="34" charset="0"/>
                <a:ea typeface="Segoe UI" pitchFamily="2"/>
                <a:cs typeface="Arial" pitchFamily="34" charset="0"/>
              </a:rPr>
              <a:t>Δ</a:t>
            </a:r>
            <a:r>
              <a:rPr lang="en-US" sz="2000" baseline="-25000" dirty="0">
                <a:solidFill>
                  <a:srgbClr val="000000"/>
                </a:solidFill>
                <a:latin typeface="Arial" pitchFamily="34" charset="0"/>
                <a:ea typeface="Microsoft YaHei" pitchFamily="2"/>
                <a:cs typeface="Arial" pitchFamily="34" charset="0"/>
              </a:rPr>
              <a:t>HV</a:t>
            </a:r>
            <a:r>
              <a:rPr lang="en-US" sz="2000" dirty="0">
                <a:solidFill>
                  <a:srgbClr val="000000"/>
                </a:solidFill>
                <a:latin typeface="Arial" pitchFamily="34" charset="0"/>
                <a:ea typeface="Microsoft YaHei" pitchFamily="2"/>
                <a:cs typeface="Arial" pitchFamily="34" charset="0"/>
              </a:rPr>
              <a:t>[(</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MT</a:t>
            </a:r>
            <a:r>
              <a:rPr lang="en-US" sz="2000" baseline="-33000" dirty="0">
                <a:solidFill>
                  <a:srgbClr val="000000"/>
                </a:solidFill>
                <a:latin typeface="Arial" pitchFamily="34" charset="0"/>
                <a:ea typeface="Microsoft YaHei" pitchFamily="2"/>
                <a:cs typeface="Arial" pitchFamily="34" charset="0"/>
              </a:rPr>
              <a:t> </a:t>
            </a:r>
            <a:r>
              <a:rPr lang="en-US" sz="2000" dirty="0">
                <a:solidFill>
                  <a:srgbClr val="000000"/>
                </a:solidFill>
                <a:latin typeface="Arial" pitchFamily="34" charset="0"/>
                <a:ea typeface="Microsoft YaHei" pitchFamily="2"/>
                <a:cs typeface="Arial" pitchFamily="34" charset="0"/>
              </a:rPr>
              <a:t>- </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MB</a:t>
            </a:r>
            <a:r>
              <a:rPr lang="en-US" sz="2000" dirty="0">
                <a:solidFill>
                  <a:srgbClr val="000000"/>
                </a:solidFill>
                <a:latin typeface="Arial" pitchFamily="34" charset="0"/>
                <a:ea typeface="Microsoft YaHei" pitchFamily="2"/>
                <a:cs typeface="Arial" pitchFamily="34" charset="0"/>
              </a:rPr>
              <a:t>) - 1/3(</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OT</a:t>
            </a:r>
            <a:r>
              <a:rPr lang="en-US" sz="2000" baseline="-33000" dirty="0">
                <a:solidFill>
                  <a:srgbClr val="000000"/>
                </a:solidFill>
                <a:latin typeface="Arial" pitchFamily="34" charset="0"/>
                <a:ea typeface="Microsoft YaHei" pitchFamily="2"/>
                <a:cs typeface="Arial" pitchFamily="34" charset="0"/>
              </a:rPr>
              <a:t> </a:t>
            </a:r>
            <a:r>
              <a:rPr lang="en-US" sz="2000" dirty="0">
                <a:solidFill>
                  <a:srgbClr val="000000"/>
                </a:solidFill>
                <a:latin typeface="Arial" pitchFamily="34" charset="0"/>
                <a:ea typeface="Microsoft YaHei" pitchFamily="2"/>
                <a:cs typeface="Arial" pitchFamily="34" charset="0"/>
              </a:rPr>
              <a:t>- </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OB</a:t>
            </a:r>
            <a:r>
              <a:rPr lang="en-US" sz="2000" dirty="0">
                <a:solidFill>
                  <a:srgbClr val="000000"/>
                </a:solidFill>
                <a:latin typeface="Arial" pitchFamily="34" charset="0"/>
                <a:ea typeface="Microsoft YaHei" pitchFamily="2"/>
                <a:cs typeface="Arial" pitchFamily="34" charset="0"/>
              </a:rPr>
              <a:t>)]</a:t>
            </a:r>
          </a:p>
          <a:p>
            <a:pPr lvl="0"/>
            <a:endParaRPr lang="en-US" sz="2000" dirty="0">
              <a:solidFill>
                <a:srgbClr val="000000"/>
              </a:solidFill>
              <a:latin typeface="Arial" pitchFamily="34" charset="0"/>
              <a:ea typeface="Microsoft YaHei" pitchFamily="2"/>
              <a:cs typeface="Arial" pitchFamily="34" charset="0"/>
            </a:endParaRPr>
          </a:p>
          <a:p>
            <a:pPr>
              <a:buFont typeface="Arial" pitchFamily="34" charset="0"/>
              <a:buChar char="•"/>
            </a:pPr>
            <a:r>
              <a:rPr lang="en-US" sz="2000" dirty="0">
                <a:latin typeface="Arial" pitchFamily="34" charset="0"/>
                <a:cs typeface="Arial" pitchFamily="34" charset="0"/>
              </a:rPr>
              <a:t>In principle, this should cut down </a:t>
            </a:r>
            <a:r>
              <a:rPr lang="en-US" sz="2000" b="1" dirty="0">
                <a:latin typeface="Arial" pitchFamily="34" charset="0"/>
                <a:cs typeface="Arial" pitchFamily="34" charset="0"/>
              </a:rPr>
              <a:t>B</a:t>
            </a:r>
            <a:r>
              <a:rPr lang="en-US" sz="2000" dirty="0">
                <a:latin typeface="Arial" pitchFamily="34" charset="0"/>
                <a:cs typeface="Arial" pitchFamily="34" charset="0"/>
              </a:rPr>
              <a:t> field gradient noise</a:t>
            </a:r>
          </a:p>
          <a:p>
            <a:pPr>
              <a:buFont typeface="Arial" pitchFamily="34" charset="0"/>
              <a:buChar char="•"/>
            </a:pPr>
            <a:endParaRPr lang="en-US" sz="2000" dirty="0">
              <a:latin typeface="Arial" pitchFamily="34" charset="0"/>
              <a:cs typeface="Arial" pitchFamily="34" charset="0"/>
            </a:endParaRPr>
          </a:p>
          <a:p>
            <a:pPr>
              <a:buFont typeface="Arial" pitchFamily="34" charset="0"/>
              <a:buChar char="•"/>
            </a:pPr>
            <a:r>
              <a:rPr lang="en-US" sz="2000" dirty="0">
                <a:latin typeface="Arial" pitchFamily="34" charset="0"/>
                <a:cs typeface="Arial" pitchFamily="34" charset="0"/>
              </a:rPr>
              <a:t>In practice, outer cells are more useful for looking at potential </a:t>
            </a:r>
            <a:r>
              <a:rPr lang="en-US" sz="2000" dirty="0" smtClean="0">
                <a:latin typeface="Arial" pitchFamily="34" charset="0"/>
                <a:cs typeface="Arial" pitchFamily="34" charset="0"/>
              </a:rPr>
              <a:t>systematics</a:t>
            </a:r>
          </a:p>
          <a:p>
            <a:pPr>
              <a:buFont typeface="Arial" pitchFamily="34" charset="0"/>
              <a:buChar char="•"/>
            </a:pPr>
            <a:endParaRPr lang="en-US" sz="2000" dirty="0">
              <a:latin typeface="Arial" pitchFamily="34" charset="0"/>
              <a:cs typeface="Arial" pitchFamily="34" charset="0"/>
            </a:endParaRPr>
          </a:p>
          <a:p>
            <a:pPr>
              <a:buFont typeface="Arial" pitchFamily="34" charset="0"/>
              <a:buChar char="•"/>
            </a:pPr>
            <a:r>
              <a:rPr lang="en-US" sz="2000" dirty="0" smtClean="0">
                <a:latin typeface="Arial" pitchFamily="34" charset="0"/>
                <a:cs typeface="Arial" pitchFamily="34" charset="0"/>
              </a:rPr>
              <a:t>Blind offset is applied to EDM-sensitive channels</a:t>
            </a:r>
            <a:endParaRPr lang="en-US" sz="2000" dirty="0">
              <a:latin typeface="Arial" pitchFamily="34" charset="0"/>
              <a:cs typeface="Arial" pitchFamily="34" charset="0"/>
            </a:endParaRPr>
          </a:p>
        </p:txBody>
      </p:sp>
      <p:pic>
        <p:nvPicPr>
          <p:cNvPr id="4" name="Picture 3" descr="4-cell Field Diagram.png"/>
          <p:cNvPicPr>
            <a:picLocks noChangeAspect="1"/>
          </p:cNvPicPr>
          <p:nvPr/>
        </p:nvPicPr>
        <p:blipFill>
          <a:blip r:embed="rId3" cstate="print"/>
          <a:stretch>
            <a:fillRect/>
          </a:stretch>
        </p:blipFill>
        <p:spPr>
          <a:xfrm>
            <a:off x="62662" y="1708279"/>
            <a:ext cx="4280738" cy="4800600"/>
          </a:xfrm>
          <a:prstGeom prst="rect">
            <a:avLst/>
          </a:prstGeom>
        </p:spPr>
      </p:pic>
    </p:spTree>
    <p:extLst>
      <p:ext uri="{BB962C8B-B14F-4D97-AF65-F5344CB8AC3E}">
        <p14:creationId xmlns:p14="http://schemas.microsoft.com/office/powerpoint/2010/main" val="1406056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3640" cy="97488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HV Correlation Analysis</a:t>
            </a:r>
          </a:p>
        </p:txBody>
      </p:sp>
      <p:pic>
        <p:nvPicPr>
          <p:cNvPr id="3" name="Picture 2"/>
          <p:cNvPicPr>
            <a:picLocks noChangeAspect="1"/>
          </p:cNvPicPr>
          <p:nvPr/>
        </p:nvPicPr>
        <p:blipFill>
          <a:blip r:embed="rId3" cstate="print">
            <a:alphaModFix/>
            <a:lum/>
          </a:blip>
          <a:srcRect/>
          <a:stretch>
            <a:fillRect/>
          </a:stretch>
        </p:blipFill>
        <p:spPr>
          <a:xfrm>
            <a:off x="4480560" y="2925719"/>
            <a:ext cx="4389120" cy="3749400"/>
          </a:xfrm>
          <a:prstGeom prst="rect">
            <a:avLst/>
          </a:prstGeom>
          <a:noFill/>
          <a:ln>
            <a:noFill/>
          </a:ln>
        </p:spPr>
      </p:pic>
      <p:pic>
        <p:nvPicPr>
          <p:cNvPr id="4" name="Picture 3"/>
          <p:cNvPicPr>
            <a:picLocks noChangeAspect="1"/>
          </p:cNvPicPr>
          <p:nvPr/>
        </p:nvPicPr>
        <p:blipFill>
          <a:blip r:embed="rId4" cstate="print">
            <a:alphaModFix/>
            <a:lum/>
          </a:blip>
          <a:srcRect/>
          <a:stretch>
            <a:fillRect/>
          </a:stretch>
        </p:blipFill>
        <p:spPr>
          <a:xfrm>
            <a:off x="182880" y="2926079"/>
            <a:ext cx="4389120" cy="3749040"/>
          </a:xfrm>
          <a:prstGeom prst="rect">
            <a:avLst/>
          </a:prstGeom>
          <a:noFill/>
          <a:ln>
            <a:noFill/>
          </a:ln>
        </p:spPr>
      </p:pic>
      <p:sp>
        <p:nvSpPr>
          <p:cNvPr id="5" name="TextBox 4"/>
          <p:cNvSpPr txBox="1"/>
          <p:nvPr/>
        </p:nvSpPr>
        <p:spPr>
          <a:xfrm>
            <a:off x="365760" y="1005840"/>
            <a:ext cx="8549640" cy="1860594"/>
          </a:xfrm>
          <a:prstGeom prst="rect">
            <a:avLst/>
          </a:prstGeom>
          <a:noFill/>
          <a:ln>
            <a:noFill/>
          </a:ln>
        </p:spPr>
        <p:txBody>
          <a:bodyPr vert="horz" wrap="squar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SzPct val="45000"/>
              <a:buFont typeface="StarSymbol"/>
              <a:buChar char="●"/>
              <a:tabLst/>
            </a:pPr>
            <a:r>
              <a:rPr lang="en-US" sz="2000" b="0" i="0" u="none" strike="noStrike" kern="1200" dirty="0">
                <a:ln>
                  <a:noFill/>
                </a:ln>
                <a:latin typeface="Arial" pitchFamily="18"/>
                <a:ea typeface="Microsoft YaHei" pitchFamily="2"/>
                <a:cs typeface="Mangal" pitchFamily="2"/>
              </a:rPr>
              <a:t>Raw frequency difference measurements are dominated by low-frequency noise on B-field gradient</a:t>
            </a:r>
          </a:p>
          <a:p>
            <a:pPr marL="0" marR="0" lvl="0" indent="0" rtl="0" hangingPunct="0">
              <a:lnSpc>
                <a:spcPct val="100000"/>
              </a:lnSpc>
              <a:spcBef>
                <a:spcPts val="0"/>
              </a:spcBef>
              <a:spcAft>
                <a:spcPts val="0"/>
              </a:spcAft>
              <a:buSzPct val="45000"/>
              <a:buFont typeface="StarSymbol"/>
              <a:buChar char="●"/>
              <a:tabLst/>
            </a:pPr>
            <a:endParaRPr lang="en-US" sz="2000" b="0" i="0" u="none" strike="noStrike" kern="1200" dirty="0">
              <a:ln>
                <a:noFill/>
              </a:ln>
              <a:latin typeface="Arial" pitchFamily="18"/>
              <a:ea typeface="Microsoft YaHei" pitchFamily="2"/>
              <a:cs typeface="Mangal" pitchFamily="2"/>
            </a:endParaRPr>
          </a:p>
          <a:p>
            <a:pPr lvl="0" hangingPunct="0"/>
            <a:r>
              <a:rPr lang="en-US" sz="2000" b="0" i="0" u="none" strike="noStrike" kern="1200" dirty="0">
                <a:ln>
                  <a:noFill/>
                </a:ln>
                <a:latin typeface="Arial" pitchFamily="18"/>
                <a:ea typeface="Microsoft YaHei" pitchFamily="2"/>
                <a:cs typeface="Mangal" pitchFamily="2"/>
              </a:rPr>
              <a:t>Take the HV-correlated signal: (-1)</a:t>
            </a:r>
            <a:r>
              <a:rPr lang="en-US" sz="2000" b="0" i="0" u="none" strike="noStrike" kern="1200" baseline="30000" dirty="0" err="1">
                <a:ln>
                  <a:noFill/>
                </a:ln>
                <a:latin typeface="Arial" pitchFamily="18"/>
                <a:ea typeface="Microsoft YaHei" pitchFamily="2"/>
                <a:cs typeface="Mangal" pitchFamily="2"/>
              </a:rPr>
              <a:t>i</a:t>
            </a:r>
            <a:r>
              <a:rPr lang="en-US" sz="2000" b="0" i="0" u="none" strike="noStrike" kern="1200" dirty="0">
                <a:ln>
                  <a:noFill/>
                </a:ln>
                <a:latin typeface="Arial" pitchFamily="18"/>
                <a:ea typeface="Microsoft YaHei" pitchFamily="2"/>
                <a:cs typeface="Mangal" pitchFamily="2"/>
              </a:rPr>
              <a:t> {(1/2)(</a:t>
            </a:r>
            <a:r>
              <a:rPr lang="en-US" sz="2000" b="0" i="0" u="none" strike="noStrike" kern="1200" dirty="0">
                <a:ln>
                  <a:noFill/>
                </a:ln>
                <a:latin typeface="Arial" pitchFamily="34"/>
                <a:ea typeface="Arial" pitchFamily="34"/>
                <a:cs typeface="Arial" pitchFamily="34"/>
              </a:rPr>
              <a:t>Δω</a:t>
            </a:r>
            <a:r>
              <a:rPr lang="en-US" sz="2000" b="0" i="0" u="none" strike="noStrike" kern="1200" baseline="-33000" dirty="0">
                <a:ln>
                  <a:noFill/>
                </a:ln>
                <a:latin typeface="Arial" pitchFamily="34"/>
                <a:ea typeface="Arial" pitchFamily="34"/>
                <a:cs typeface="Arial" pitchFamily="34"/>
              </a:rPr>
              <a:t>i-1</a:t>
            </a:r>
            <a:r>
              <a:rPr lang="en-US" sz="2000" dirty="0">
                <a:latin typeface="Arial" pitchFamily="34"/>
                <a:ea typeface="Arial" pitchFamily="34"/>
                <a:cs typeface="Arial" pitchFamily="34"/>
              </a:rPr>
              <a:t> + Δω</a:t>
            </a:r>
            <a:r>
              <a:rPr lang="en-US" sz="2000" baseline="-33000" dirty="0">
                <a:latin typeface="Arial" pitchFamily="34"/>
                <a:ea typeface="Arial" pitchFamily="34"/>
                <a:cs typeface="Arial" pitchFamily="34"/>
              </a:rPr>
              <a:t>i+1</a:t>
            </a:r>
            <a:r>
              <a:rPr lang="en-US" sz="2000" b="0" i="0" u="none" strike="noStrike" kern="1200" dirty="0">
                <a:ln>
                  <a:noFill/>
                </a:ln>
                <a:latin typeface="Arial" pitchFamily="34"/>
                <a:ea typeface="Arial" pitchFamily="34"/>
                <a:cs typeface="Arial" pitchFamily="34"/>
              </a:rPr>
              <a:t>) – </a:t>
            </a:r>
            <a:r>
              <a:rPr lang="en-US" sz="2000" b="0" i="0" u="none" strike="noStrike" kern="1200" dirty="0" err="1">
                <a:ln>
                  <a:noFill/>
                </a:ln>
                <a:latin typeface="Arial" pitchFamily="34"/>
                <a:ea typeface="Arial" pitchFamily="34"/>
                <a:cs typeface="Arial" pitchFamily="34"/>
              </a:rPr>
              <a:t>Δω</a:t>
            </a:r>
            <a:r>
              <a:rPr lang="en-US" sz="2000" b="0" i="0" u="none" strike="noStrike" kern="1200" baseline="-33000" dirty="0" err="1">
                <a:ln>
                  <a:noFill/>
                </a:ln>
                <a:latin typeface="Arial" pitchFamily="34"/>
                <a:ea typeface="Arial" pitchFamily="34"/>
                <a:cs typeface="Arial" pitchFamily="34"/>
              </a:rPr>
              <a:t>i</a:t>
            </a:r>
            <a:r>
              <a:rPr lang="en-US" sz="2000" dirty="0">
                <a:latin typeface="Arial" pitchFamily="18"/>
                <a:ea typeface="Microsoft YaHei" pitchFamily="2"/>
                <a:cs typeface="Mangal" pitchFamily="2"/>
              </a:rPr>
              <a:t>}</a:t>
            </a:r>
            <a:endParaRPr lang="en-US" sz="2000" b="0" i="0" u="none" strike="noStrike" kern="1200" baseline="-33000" dirty="0">
              <a:ln>
                <a:noFill/>
              </a:ln>
              <a:latin typeface="Arial" pitchFamily="34"/>
              <a:ea typeface="Arial" pitchFamily="34"/>
              <a:cs typeface="Arial" pitchFamily="34"/>
            </a:endParaRPr>
          </a:p>
          <a:p>
            <a:pPr marL="0" marR="0" lvl="0" indent="0" rtl="0" hangingPunct="0">
              <a:lnSpc>
                <a:spcPct val="100000"/>
              </a:lnSpc>
              <a:spcBef>
                <a:spcPts val="0"/>
              </a:spcBef>
              <a:spcAft>
                <a:spcPts val="0"/>
              </a:spcAft>
              <a:buSzPct val="45000"/>
              <a:buFont typeface="StarSymbol"/>
              <a:buChar char="●"/>
              <a:tabLst/>
            </a:pPr>
            <a:endParaRPr lang="en-US" sz="2000" b="0" i="0" u="none" strike="noStrike" kern="1200" baseline="-33000" dirty="0">
              <a:ln>
                <a:noFill/>
              </a:ln>
              <a:latin typeface="Arial" pitchFamily="34"/>
              <a:ea typeface="Arial" pitchFamily="34"/>
              <a:cs typeface="Arial" pitchFamily="34"/>
            </a:endParaRPr>
          </a:p>
          <a:p>
            <a:pPr marL="0" marR="0" lvl="0" indent="0" rtl="0" hangingPunct="0">
              <a:lnSpc>
                <a:spcPct val="100000"/>
              </a:lnSpc>
              <a:spcBef>
                <a:spcPts val="0"/>
              </a:spcBef>
              <a:spcAft>
                <a:spcPts val="0"/>
              </a:spcAft>
              <a:buSzPct val="45000"/>
              <a:buFont typeface="StarSymbol"/>
              <a:buChar char="●"/>
              <a:tabLst/>
            </a:pPr>
            <a:r>
              <a:rPr lang="en-US" sz="2000" b="0" i="0" u="none" strike="noStrike" kern="1200" baseline="0" dirty="0">
                <a:ln>
                  <a:noFill/>
                </a:ln>
                <a:latin typeface="Arial" pitchFamily="34"/>
                <a:ea typeface="Arial" pitchFamily="34"/>
                <a:cs typeface="Arial" pitchFamily="34"/>
              </a:rPr>
              <a:t>Resulting signal is insensitive to slow drifts in the </a:t>
            </a:r>
            <a:r>
              <a:rPr lang="en-US" sz="2000" dirty="0">
                <a:latin typeface="Arial" pitchFamily="34"/>
                <a:ea typeface="Arial" pitchFamily="34"/>
                <a:cs typeface="Arial" pitchFamily="34"/>
              </a:rPr>
              <a:t>3</a:t>
            </a:r>
            <a:r>
              <a:rPr lang="en-US" sz="2000" baseline="30000" dirty="0">
                <a:latin typeface="Arial" pitchFamily="34"/>
                <a:ea typeface="Arial" pitchFamily="34"/>
                <a:cs typeface="Arial" pitchFamily="34"/>
              </a:rPr>
              <a:t>rd</a:t>
            </a:r>
            <a:r>
              <a:rPr lang="en-US" sz="2000" dirty="0">
                <a:latin typeface="Arial" pitchFamily="34"/>
                <a:ea typeface="Arial" pitchFamily="34"/>
                <a:cs typeface="Arial" pitchFamily="34"/>
              </a:rPr>
              <a:t>-order </a:t>
            </a:r>
            <a:r>
              <a:rPr lang="en-US" sz="2000" b="1" dirty="0">
                <a:latin typeface="Arial" pitchFamily="34"/>
                <a:ea typeface="Arial" pitchFamily="34"/>
                <a:cs typeface="Arial" pitchFamily="34"/>
              </a:rPr>
              <a:t>B</a:t>
            </a:r>
            <a:r>
              <a:rPr lang="en-US" sz="2000" baseline="-25000" dirty="0">
                <a:latin typeface="Arial" pitchFamily="34"/>
                <a:ea typeface="Arial" pitchFamily="34"/>
                <a:cs typeface="Arial" pitchFamily="34"/>
              </a:rPr>
              <a:t>y</a:t>
            </a:r>
            <a:r>
              <a:rPr lang="en-US" sz="2000" b="0" i="0" u="none" strike="noStrike" kern="1200" baseline="0" dirty="0">
                <a:ln>
                  <a:noFill/>
                </a:ln>
                <a:latin typeface="Arial" pitchFamily="34"/>
                <a:ea typeface="Arial" pitchFamily="34"/>
                <a:cs typeface="Arial" pitchFamily="34"/>
              </a:rPr>
              <a:t> gradient</a:t>
            </a:r>
          </a:p>
        </p:txBody>
      </p:sp>
    </p:spTree>
    <p:extLst>
      <p:ext uri="{BB962C8B-B14F-4D97-AF65-F5344CB8AC3E}">
        <p14:creationId xmlns:p14="http://schemas.microsoft.com/office/powerpoint/2010/main" val="1268075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u="sng" dirty="0">
                <a:latin typeface="Arial" pitchFamily="34" charset="0"/>
                <a:cs typeface="Arial" pitchFamily="34" charset="0"/>
              </a:rPr>
              <a:t>Statistical Performance</a:t>
            </a:r>
          </a:p>
        </p:txBody>
      </p:sp>
      <p:sp>
        <p:nvSpPr>
          <p:cNvPr id="3" name="Content Placeholder 2"/>
          <p:cNvSpPr>
            <a:spLocks noGrp="1"/>
          </p:cNvSpPr>
          <p:nvPr>
            <p:ph idx="1"/>
          </p:nvPr>
        </p:nvSpPr>
        <p:spPr>
          <a:xfrm>
            <a:off x="5477540" y="1600200"/>
            <a:ext cx="3530009" cy="4419600"/>
          </a:xfrm>
        </p:spPr>
        <p:txBody>
          <a:bodyPr>
            <a:noAutofit/>
          </a:bodyPr>
          <a:lstStyle/>
          <a:p>
            <a:r>
              <a:rPr lang="en-US" sz="2000" dirty="0">
                <a:latin typeface="Arial" panose="020B0604020202020204" pitchFamily="34" charset="0"/>
                <a:cs typeface="Arial" panose="020B0604020202020204" pitchFamily="34" charset="0"/>
              </a:rPr>
              <a:t>2009 EDM paper had statistical sensitivity of   </a:t>
            </a:r>
          </a:p>
          <a:p>
            <a:pPr>
              <a:buNone/>
            </a:pPr>
            <a:r>
              <a:rPr lang="en-US" sz="2000" dirty="0">
                <a:latin typeface="Arial" panose="020B0604020202020204" pitchFamily="34" charset="0"/>
                <a:cs typeface="Arial" panose="020B0604020202020204" pitchFamily="34" charset="0"/>
              </a:rPr>
              <a:t>	6.43 *10</a:t>
            </a:r>
            <a:r>
              <a:rPr lang="en-US" sz="2000" baseline="30000" dirty="0">
                <a:latin typeface="Arial" panose="020B0604020202020204" pitchFamily="34" charset="0"/>
                <a:cs typeface="Arial" panose="020B0604020202020204" pitchFamily="34" charset="0"/>
              </a:rPr>
              <a:t>-10</a:t>
            </a:r>
            <a:r>
              <a:rPr lang="en-US" sz="2000" dirty="0">
                <a:latin typeface="Arial" panose="020B0604020202020204" pitchFamily="34" charset="0"/>
                <a:cs typeface="Arial" panose="020B0604020202020204" pitchFamily="34" charset="0"/>
              </a:rPr>
              <a:t> s</a:t>
            </a:r>
            <a:r>
              <a:rPr lang="en-US" sz="2000" baseline="30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New data set has an avg. daily error bar 2.0 *10</a:t>
            </a:r>
            <a:r>
              <a:rPr lang="en-US" sz="2000" baseline="30000" dirty="0">
                <a:latin typeface="Arial" panose="020B0604020202020204" pitchFamily="34" charset="0"/>
                <a:cs typeface="Arial" panose="020B0604020202020204" pitchFamily="34" charset="0"/>
              </a:rPr>
              <a:t>-9</a:t>
            </a:r>
            <a:r>
              <a:rPr lang="en-US" sz="2000" dirty="0">
                <a:latin typeface="Arial" panose="020B0604020202020204" pitchFamily="34" charset="0"/>
                <a:cs typeface="Arial" panose="020B0604020202020204" pitchFamily="34" charset="0"/>
              </a:rPr>
              <a:t> s</a:t>
            </a:r>
            <a:r>
              <a:rPr lang="en-US" sz="2000" baseline="30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252 runs remain after cuts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New EDM data set has a stat. error of 1.45 *10</a:t>
            </a:r>
            <a:r>
              <a:rPr lang="en-US" sz="2000" baseline="30000" dirty="0">
                <a:latin typeface="Arial" panose="020B0604020202020204" pitchFamily="34" charset="0"/>
                <a:cs typeface="Arial" panose="020B0604020202020204" pitchFamily="34" charset="0"/>
              </a:rPr>
              <a:t>-10</a:t>
            </a:r>
            <a:r>
              <a:rPr lang="en-US" sz="2000" dirty="0">
                <a:latin typeface="Arial" panose="020B0604020202020204" pitchFamily="34" charset="0"/>
                <a:cs typeface="Arial" panose="020B0604020202020204" pitchFamily="34" charset="0"/>
              </a:rPr>
              <a:t> s</a:t>
            </a:r>
            <a:r>
              <a:rPr lang="en-US" sz="2000" baseline="30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1028" name="Picture 4"/>
          <p:cNvPicPr>
            <a:picLocks noChangeAspect="1" noChangeArrowheads="1"/>
          </p:cNvPicPr>
          <p:nvPr/>
        </p:nvPicPr>
        <p:blipFill>
          <a:blip r:embed="rId3" cstate="print"/>
          <a:srcRect/>
          <a:stretch>
            <a:fillRect/>
          </a:stretch>
        </p:blipFill>
        <p:spPr bwMode="auto">
          <a:xfrm>
            <a:off x="137572" y="1418423"/>
            <a:ext cx="5348828" cy="47831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3276600"/>
            <a:ext cx="4114080" cy="3382820"/>
          </a:xfrm>
          <a:prstGeom prst="rect">
            <a:avLst/>
          </a:prstGeom>
        </p:spPr>
      </p:pic>
      <p:sp>
        <p:nvSpPr>
          <p:cNvPr id="3" name="Title 1"/>
          <p:cNvSpPr txBox="1">
            <a:spLocks/>
          </p:cNvSpPr>
          <p:nvPr/>
        </p:nvSpPr>
        <p:spPr>
          <a:xfrm>
            <a:off x="19410" y="9525"/>
            <a:ext cx="9143640" cy="10668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Performance Improvements</a:t>
            </a:r>
          </a:p>
        </p:txBody>
      </p:sp>
      <p:pic>
        <p:nvPicPr>
          <p:cNvPr id="4" name="Picture 255"/>
          <p:cNvPicPr>
            <a:picLocks noChangeAspect="1"/>
          </p:cNvPicPr>
          <p:nvPr/>
        </p:nvPicPr>
        <p:blipFill>
          <a:blip r:embed="rId4" cstate="print">
            <a:alphaModFix/>
            <a:lum/>
          </a:blip>
          <a:srcRect/>
          <a:stretch>
            <a:fillRect/>
          </a:stretch>
        </p:blipFill>
        <p:spPr>
          <a:xfrm>
            <a:off x="181635" y="1202707"/>
            <a:ext cx="3883800" cy="2458429"/>
          </a:xfrm>
          <a:prstGeom prst="rect">
            <a:avLst/>
          </a:prstGeom>
          <a:noFill/>
          <a:ln>
            <a:noFill/>
          </a:ln>
        </p:spPr>
      </p:pic>
      <p:sp>
        <p:nvSpPr>
          <p:cNvPr id="5" name="TextBox 4"/>
          <p:cNvSpPr txBox="1"/>
          <p:nvPr/>
        </p:nvSpPr>
        <p:spPr>
          <a:xfrm>
            <a:off x="152400" y="4038600"/>
            <a:ext cx="4648200" cy="2400657"/>
          </a:xfrm>
          <a:prstGeom prst="rect">
            <a:avLst/>
          </a:prstGeom>
          <a:noFill/>
        </p:spPr>
        <p:txBody>
          <a:bodyPr wrap="square" rtlCol="0">
            <a:spAutoFit/>
          </a:bodyPr>
          <a:lstStyle/>
          <a:p>
            <a:pPr lvl="0">
              <a:spcBef>
                <a:spcPts val="638"/>
              </a:spcBef>
              <a:buFont typeface="Arial" pitchFamily="34" charset="0"/>
              <a:buChar char="•"/>
            </a:pPr>
            <a:r>
              <a:rPr lang="en-US" sz="2000" dirty="0">
                <a:latin typeface="Arial" pitchFamily="34" charset="0"/>
                <a:cs typeface="Arial" pitchFamily="34" charset="0"/>
              </a:rPr>
              <a:t>New data analysis technique eliminates frequency shifts, relaxation due to probe light</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New magnet coil allows for better trimming of </a:t>
            </a:r>
            <a:r>
              <a:rPr lang="en-US" sz="2000" b="1" dirty="0">
                <a:latin typeface="Arial" pitchFamily="34" charset="0"/>
                <a:cs typeface="Arial" pitchFamily="34" charset="0"/>
              </a:rPr>
              <a:t>B</a:t>
            </a:r>
            <a:r>
              <a:rPr lang="en-US" sz="2000" dirty="0">
                <a:latin typeface="Arial" pitchFamily="34" charset="0"/>
                <a:cs typeface="Arial" pitchFamily="34" charset="0"/>
              </a:rPr>
              <a:t>-field gradients, less eddy-current magnetic noise</a:t>
            </a:r>
          </a:p>
        </p:txBody>
      </p:sp>
      <p:sp>
        <p:nvSpPr>
          <p:cNvPr id="6" name="Rectangle 5"/>
          <p:cNvSpPr/>
          <p:nvPr/>
        </p:nvSpPr>
        <p:spPr>
          <a:xfrm>
            <a:off x="4191000" y="1143000"/>
            <a:ext cx="4572000" cy="2092881"/>
          </a:xfrm>
          <a:prstGeom prst="rect">
            <a:avLst/>
          </a:prstGeom>
        </p:spPr>
        <p:txBody>
          <a:bodyPr>
            <a:spAutoFit/>
          </a:bodyPr>
          <a:lstStyle/>
          <a:p>
            <a:pPr lvl="0">
              <a:spcBef>
                <a:spcPts val="638"/>
              </a:spcBef>
              <a:buFont typeface="Arial" pitchFamily="34" charset="0"/>
              <a:buChar char="•"/>
            </a:pPr>
            <a:r>
              <a:rPr lang="en-US" sz="2000" dirty="0">
                <a:latin typeface="Arial" pitchFamily="34" charset="0"/>
                <a:cs typeface="Arial" pitchFamily="34" charset="0"/>
              </a:rPr>
              <a:t>New generation of vapor cells have coherence lifetimes of 500-1000s  (up from 100-200s)</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New cells do not lose coherence time with UV exposure</a:t>
            </a:r>
          </a:p>
        </p:txBody>
      </p:sp>
    </p:spTree>
    <p:extLst>
      <p:ext uri="{BB962C8B-B14F-4D97-AF65-F5344CB8AC3E}">
        <p14:creationId xmlns:p14="http://schemas.microsoft.com/office/powerpoint/2010/main" val="3494983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Work\Thesis\Figures\Hg_droplet_photo.jpg"/>
          <p:cNvPicPr>
            <a:picLocks noChangeAspect="1" noChangeArrowheads="1"/>
          </p:cNvPicPr>
          <p:nvPr/>
        </p:nvPicPr>
        <p:blipFill>
          <a:blip r:embed="rId3" cstate="print"/>
          <a:srcRect/>
          <a:stretch>
            <a:fillRect/>
          </a:stretch>
        </p:blipFill>
        <p:spPr bwMode="auto">
          <a:xfrm>
            <a:off x="4648200" y="1828800"/>
            <a:ext cx="4279900" cy="3511550"/>
          </a:xfrm>
          <a:prstGeom prst="rect">
            <a:avLst/>
          </a:prstGeom>
          <a:noFill/>
        </p:spPr>
      </p:pic>
      <p:sp>
        <p:nvSpPr>
          <p:cNvPr id="3" name="Title 1"/>
          <p:cNvSpPr txBox="1">
            <a:spLocks/>
          </p:cNvSpPr>
          <p:nvPr/>
        </p:nvSpPr>
        <p:spPr>
          <a:xfrm>
            <a:off x="0" y="9525"/>
            <a:ext cx="9144000" cy="10668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Vapor Cell Development</a:t>
            </a:r>
          </a:p>
        </p:txBody>
      </p:sp>
      <p:sp>
        <p:nvSpPr>
          <p:cNvPr id="4" name="TextBox 3"/>
          <p:cNvSpPr txBox="1"/>
          <p:nvPr/>
        </p:nvSpPr>
        <p:spPr>
          <a:xfrm>
            <a:off x="152400" y="1295400"/>
            <a:ext cx="4419600" cy="5324535"/>
          </a:xfrm>
          <a:prstGeom prst="rect">
            <a:avLst/>
          </a:prstGeom>
          <a:noFill/>
        </p:spPr>
        <p:txBody>
          <a:bodyPr wrap="square" rtlCol="0">
            <a:spAutoFit/>
          </a:bodyPr>
          <a:lstStyle/>
          <a:p>
            <a:pPr lvl="0">
              <a:spcBef>
                <a:spcPts val="638"/>
              </a:spcBef>
              <a:buFont typeface="Arial" pitchFamily="34" charset="0"/>
              <a:buChar char="•"/>
            </a:pPr>
            <a:r>
              <a:rPr lang="en-US" sz="2000" dirty="0">
                <a:latin typeface="Arial" pitchFamily="34" charset="0"/>
                <a:cs typeface="Arial" pitchFamily="34" charset="0"/>
              </a:rPr>
              <a:t>UV curing epoxy contains sulfur, can outgas and react with Hg</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New cells are bonded with </a:t>
            </a:r>
            <a:r>
              <a:rPr lang="en-US" sz="2000" dirty="0" err="1">
                <a:latin typeface="Arial" pitchFamily="34" charset="0"/>
                <a:cs typeface="Arial" pitchFamily="34" charset="0"/>
              </a:rPr>
              <a:t>Lesker</a:t>
            </a:r>
            <a:r>
              <a:rPr lang="en-US" sz="2000" dirty="0">
                <a:latin typeface="Arial" pitchFamily="34" charset="0"/>
                <a:cs typeface="Arial" pitchFamily="34" charset="0"/>
              </a:rPr>
              <a:t> KL-5 vacuum leak sealant</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Droplets of Hg can be found on waxed inner cell surfaces</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Liquid Hg in droplets or films exchanges </a:t>
            </a:r>
            <a:r>
              <a:rPr lang="en-US" sz="2000" dirty="0" err="1">
                <a:latin typeface="Arial" pitchFamily="34" charset="0"/>
                <a:cs typeface="Arial" pitchFamily="34" charset="0"/>
              </a:rPr>
              <a:t>unpolarized</a:t>
            </a:r>
            <a:r>
              <a:rPr lang="en-US" sz="2000" dirty="0">
                <a:latin typeface="Arial" pitchFamily="34" charset="0"/>
                <a:cs typeface="Arial" pitchFamily="34" charset="0"/>
              </a:rPr>
              <a:t> atoms with polarized vapor</a:t>
            </a:r>
          </a:p>
          <a:p>
            <a:pPr lvl="0">
              <a:spcBef>
                <a:spcPts val="638"/>
              </a:spcBef>
              <a:buFont typeface="Arial" pitchFamily="34" charset="0"/>
              <a:buChar char="•"/>
            </a:pPr>
            <a:endParaRPr lang="en-US" sz="2000" dirty="0">
              <a:latin typeface="Arial" pitchFamily="34" charset="0"/>
              <a:cs typeface="Arial" pitchFamily="34" charset="0"/>
            </a:endParaRPr>
          </a:p>
          <a:p>
            <a:pPr lvl="0">
              <a:spcBef>
                <a:spcPts val="638"/>
              </a:spcBef>
              <a:buFont typeface="Arial" pitchFamily="34" charset="0"/>
              <a:buChar char="•"/>
            </a:pPr>
            <a:r>
              <a:rPr lang="en-US" sz="2000" dirty="0">
                <a:latin typeface="Arial" pitchFamily="34" charset="0"/>
                <a:cs typeface="Arial" pitchFamily="34" charset="0"/>
              </a:rPr>
              <a:t>Resonant UV light promotes nucleation in saturated Hg vapor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u="sng">
                <a:latin typeface="Arial" pitchFamily="34" charset="0"/>
                <a:cs typeface="Arial" pitchFamily="34" charset="0"/>
              </a:rPr>
              <a:t>Systematic Performance</a:t>
            </a:r>
            <a:endParaRPr lang="en-US" sz="4000" u="sng" dirty="0">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28850475"/>
              </p:ext>
            </p:extLst>
          </p:nvPr>
        </p:nvGraphicFramePr>
        <p:xfrm>
          <a:off x="2057400" y="1219200"/>
          <a:ext cx="5105400" cy="5090160"/>
        </p:xfrm>
        <a:graphic>
          <a:graphicData uri="http://schemas.openxmlformats.org/drawingml/2006/table">
            <a:tbl>
              <a:tblPr firstRow="1" bandRow="1">
                <a:tableStyleId>{5C22544A-7EE6-4342-B048-85BDC9FD1C3A}</a:tableStyleId>
              </a:tblPr>
              <a:tblGrid>
                <a:gridCol w="2552700">
                  <a:extLst>
                    <a:ext uri="{9D8B030D-6E8A-4147-A177-3AD203B41FA5}">
                      <a16:colId xmlns:a16="http://schemas.microsoft.com/office/drawing/2014/main" xmlns="" val="20000"/>
                    </a:ext>
                  </a:extLst>
                </a:gridCol>
                <a:gridCol w="2552700">
                  <a:extLst>
                    <a:ext uri="{9D8B030D-6E8A-4147-A177-3AD203B41FA5}">
                      <a16:colId xmlns:a16="http://schemas.microsoft.com/office/drawing/2014/main" xmlns="" val="20001"/>
                    </a:ext>
                  </a:extLst>
                </a:gridCol>
              </a:tblGrid>
              <a:tr h="487680">
                <a:tc>
                  <a:txBody>
                    <a:bodyPr/>
                    <a:lstStyle/>
                    <a:p>
                      <a:pPr algn="ctr"/>
                      <a:r>
                        <a:rPr lang="en-US" sz="2000" dirty="0">
                          <a:latin typeface="Arial" pitchFamily="34" charset="0"/>
                          <a:cs typeface="Arial" pitchFamily="34" charset="0"/>
                        </a:rPr>
                        <a:t>Source</a:t>
                      </a:r>
                    </a:p>
                  </a:txBody>
                  <a:tcPr/>
                </a:tc>
                <a:tc>
                  <a:txBody>
                    <a:bodyPr/>
                    <a:lstStyle/>
                    <a:p>
                      <a:pPr algn="ctr"/>
                      <a:r>
                        <a:rPr lang="en-US" sz="2000" dirty="0">
                          <a:latin typeface="Arial" pitchFamily="34" charset="0"/>
                          <a:cs typeface="Arial" pitchFamily="34" charset="0"/>
                        </a:rPr>
                        <a:t>Error (10</a:t>
                      </a:r>
                      <a:r>
                        <a:rPr lang="en-US" sz="2000" baseline="30000" dirty="0">
                          <a:latin typeface="Arial" pitchFamily="34" charset="0"/>
                          <a:cs typeface="Arial" pitchFamily="34" charset="0"/>
                        </a:rPr>
                        <a:t>-31</a:t>
                      </a:r>
                      <a:r>
                        <a:rPr lang="en-US" sz="2000" dirty="0">
                          <a:latin typeface="Arial" pitchFamily="34" charset="0"/>
                          <a:cs typeface="Arial" pitchFamily="34" charset="0"/>
                        </a:rPr>
                        <a:t> e cm)</a:t>
                      </a:r>
                    </a:p>
                  </a:txBody>
                  <a:tcPr/>
                </a:tc>
                <a:extLst>
                  <a:ext uri="{0D108BD9-81ED-4DB2-BD59-A6C34878D82A}">
                    <a16:rowId xmlns:a16="http://schemas.microsoft.com/office/drawing/2014/main" xmlns="" val="10000"/>
                  </a:ext>
                </a:extLst>
              </a:tr>
              <a:tr h="487680">
                <a:tc>
                  <a:txBody>
                    <a:bodyPr/>
                    <a:lstStyle/>
                    <a:p>
                      <a:pPr algn="ctr"/>
                      <a:r>
                        <a:rPr lang="en-US" sz="2000" u="none" dirty="0">
                          <a:latin typeface="Arial" pitchFamily="34" charset="0"/>
                          <a:cs typeface="Arial" pitchFamily="34" charset="0"/>
                        </a:rPr>
                        <a:t>Axial</a:t>
                      </a:r>
                      <a:r>
                        <a:rPr lang="en-US" sz="2000" u="none" baseline="0" dirty="0">
                          <a:latin typeface="Arial" pitchFamily="34" charset="0"/>
                          <a:cs typeface="Arial" pitchFamily="34" charset="0"/>
                        </a:rPr>
                        <a:t> Cell Motion</a:t>
                      </a:r>
                      <a:endParaRPr lang="en-US" sz="2000" u="none" dirty="0">
                        <a:latin typeface="Arial" pitchFamily="34" charset="0"/>
                        <a:cs typeface="Arial" pitchFamily="34" charset="0"/>
                      </a:endParaRPr>
                    </a:p>
                  </a:txBody>
                  <a:tcPr/>
                </a:tc>
                <a:tc>
                  <a:txBody>
                    <a:bodyPr/>
                    <a:lstStyle/>
                    <a:p>
                      <a:pPr algn="ctr"/>
                      <a:r>
                        <a:rPr lang="en-US" sz="2000" dirty="0">
                          <a:latin typeface="Arial" pitchFamily="34" charset="0"/>
                          <a:cs typeface="Arial" pitchFamily="34" charset="0"/>
                        </a:rPr>
                        <a:t>12.6</a:t>
                      </a:r>
                    </a:p>
                  </a:txBody>
                  <a:tcPr/>
                </a:tc>
                <a:extLst>
                  <a:ext uri="{0D108BD9-81ED-4DB2-BD59-A6C34878D82A}">
                    <a16:rowId xmlns:a16="http://schemas.microsoft.com/office/drawing/2014/main" xmlns="" val="10001"/>
                  </a:ext>
                </a:extLst>
              </a:tr>
              <a:tr h="487680">
                <a:tc>
                  <a:txBody>
                    <a:bodyPr/>
                    <a:lstStyle/>
                    <a:p>
                      <a:pPr algn="ctr"/>
                      <a:r>
                        <a:rPr lang="en-US" sz="2000" dirty="0">
                          <a:latin typeface="Arial" pitchFamily="34" charset="0"/>
                          <a:cs typeface="Arial" pitchFamily="34" charset="0"/>
                        </a:rPr>
                        <a:t>Leakage Currents</a:t>
                      </a:r>
                    </a:p>
                  </a:txBody>
                  <a:tcPr/>
                </a:tc>
                <a:tc>
                  <a:txBody>
                    <a:bodyPr/>
                    <a:lstStyle/>
                    <a:p>
                      <a:pPr algn="ctr"/>
                      <a:r>
                        <a:rPr lang="en-US" sz="2000" dirty="0">
                          <a:latin typeface="Arial" pitchFamily="34" charset="0"/>
                          <a:cs typeface="Arial" pitchFamily="34" charset="0"/>
                        </a:rPr>
                        <a:t>5.02</a:t>
                      </a:r>
                    </a:p>
                  </a:txBody>
                  <a:tcPr/>
                </a:tc>
                <a:extLst>
                  <a:ext uri="{0D108BD9-81ED-4DB2-BD59-A6C34878D82A}">
                    <a16:rowId xmlns:a16="http://schemas.microsoft.com/office/drawing/2014/main" xmlns="" val="10002"/>
                  </a:ext>
                </a:extLst>
              </a:tr>
              <a:tr h="487680">
                <a:tc>
                  <a:txBody>
                    <a:bodyPr/>
                    <a:lstStyle/>
                    <a:p>
                      <a:pPr algn="ctr"/>
                      <a:r>
                        <a:rPr lang="en-US" sz="2000" u="none" dirty="0">
                          <a:solidFill>
                            <a:schemeClr val="tx1"/>
                          </a:solidFill>
                          <a:latin typeface="Arial" pitchFamily="34" charset="0"/>
                          <a:cs typeface="Arial" pitchFamily="34" charset="0"/>
                        </a:rPr>
                        <a:t>Radial Cell Motion</a:t>
                      </a:r>
                    </a:p>
                  </a:txBody>
                  <a:tcPr/>
                </a:tc>
                <a:tc>
                  <a:txBody>
                    <a:bodyPr/>
                    <a:lstStyle/>
                    <a:p>
                      <a:pPr algn="ctr"/>
                      <a:r>
                        <a:rPr lang="en-US" sz="2000" dirty="0">
                          <a:solidFill>
                            <a:schemeClr val="tx1"/>
                          </a:solidFill>
                          <a:latin typeface="Arial" pitchFamily="34" charset="0"/>
                          <a:cs typeface="Arial" pitchFamily="34" charset="0"/>
                        </a:rPr>
                        <a:t>3.36</a:t>
                      </a:r>
                    </a:p>
                  </a:txBody>
                  <a:tcPr/>
                </a:tc>
                <a:extLst>
                  <a:ext uri="{0D108BD9-81ED-4DB2-BD59-A6C34878D82A}">
                    <a16:rowId xmlns:a16="http://schemas.microsoft.com/office/drawing/2014/main" xmlns="" val="10003"/>
                  </a:ext>
                </a:extLst>
              </a:tr>
              <a:tr h="487680">
                <a:tc>
                  <a:txBody>
                    <a:bodyPr/>
                    <a:lstStyle/>
                    <a:p>
                      <a:pPr algn="ctr"/>
                      <a:r>
                        <a:rPr lang="en-US" sz="2000" u="none" dirty="0">
                          <a:latin typeface="Arial" pitchFamily="34" charset="0"/>
                          <a:cs typeface="Arial" pitchFamily="34" charset="0"/>
                        </a:rPr>
                        <a:t>E</a:t>
                      </a:r>
                      <a:r>
                        <a:rPr lang="en-US" sz="2000" u="none" baseline="30000" dirty="0">
                          <a:latin typeface="Arial" pitchFamily="34" charset="0"/>
                          <a:cs typeface="Arial" pitchFamily="34" charset="0"/>
                        </a:rPr>
                        <a:t>2 </a:t>
                      </a:r>
                      <a:r>
                        <a:rPr lang="en-US" sz="2000" u="none" baseline="0" dirty="0">
                          <a:latin typeface="Arial" pitchFamily="34" charset="0"/>
                          <a:cs typeface="Arial" pitchFamily="34" charset="0"/>
                        </a:rPr>
                        <a:t>effects</a:t>
                      </a:r>
                      <a:endParaRPr lang="en-US" sz="2000" u="none" dirty="0">
                        <a:latin typeface="Arial" pitchFamily="34" charset="0"/>
                        <a:cs typeface="Arial" pitchFamily="34" charset="0"/>
                      </a:endParaRPr>
                    </a:p>
                  </a:txBody>
                  <a:tcPr/>
                </a:tc>
                <a:tc>
                  <a:txBody>
                    <a:bodyPr/>
                    <a:lstStyle/>
                    <a:p>
                      <a:pPr algn="ctr"/>
                      <a:r>
                        <a:rPr lang="en-US" sz="2000" dirty="0">
                          <a:latin typeface="Arial" pitchFamily="34" charset="0"/>
                          <a:cs typeface="Arial" pitchFamily="34" charset="0"/>
                        </a:rPr>
                        <a:t>3.04</a:t>
                      </a:r>
                    </a:p>
                  </a:txBody>
                  <a:tcPr/>
                </a:tc>
                <a:extLst>
                  <a:ext uri="{0D108BD9-81ED-4DB2-BD59-A6C34878D82A}">
                    <a16:rowId xmlns:a16="http://schemas.microsoft.com/office/drawing/2014/main" xmlns="" val="10004"/>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Parameter Correlations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2.33</a:t>
                      </a:r>
                    </a:p>
                  </a:txBody>
                  <a:tcPr/>
                </a:tc>
                <a:extLst>
                  <a:ext uri="{0D108BD9-81ED-4DB2-BD59-A6C34878D82A}">
                    <a16:rowId xmlns:a16="http://schemas.microsoft.com/office/drawing/2014/main" xmlns="" val="10005"/>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u="none" dirty="0">
                          <a:latin typeface="Arial" pitchFamily="34" charset="0"/>
                          <a:cs typeface="Arial" pitchFamily="34" charset="0"/>
                        </a:rPr>
                        <a:t>v</a:t>
                      </a:r>
                      <a:r>
                        <a:rPr lang="en-US" sz="2000" u="none" dirty="0">
                          <a:latin typeface="Arial" pitchFamily="34" charset="0"/>
                          <a:cs typeface="Arial" pitchFamily="34" charset="0"/>
                        </a:rPr>
                        <a:t> x </a:t>
                      </a:r>
                      <a:r>
                        <a:rPr lang="en-US" sz="2000" b="1" u="none" dirty="0">
                          <a:latin typeface="Arial" pitchFamily="34" charset="0"/>
                          <a:cs typeface="Arial" pitchFamily="34" charset="0"/>
                        </a:rPr>
                        <a:t>E</a:t>
                      </a:r>
                      <a:r>
                        <a:rPr lang="en-US" sz="2000" u="none" dirty="0">
                          <a:latin typeface="Arial" pitchFamily="34" charset="0"/>
                          <a:cs typeface="Arial" pitchFamily="34" charset="0"/>
                        </a:rPr>
                        <a:t> </a:t>
                      </a:r>
                      <a:r>
                        <a:rPr lang="en-US" sz="2000" b="1" u="none" dirty="0">
                          <a:latin typeface="Arial" pitchFamily="34" charset="0"/>
                          <a:cs typeface="Arial" pitchFamily="34" charset="0"/>
                        </a:rPr>
                        <a:t>B</a:t>
                      </a:r>
                      <a:r>
                        <a:rPr lang="en-US" sz="2000" u="none" dirty="0">
                          <a:latin typeface="Arial" pitchFamily="34" charset="0"/>
                          <a:cs typeface="Arial" pitchFamily="34" charset="0"/>
                        </a:rPr>
                        <a:t> fields</a:t>
                      </a:r>
                      <a:endParaRPr lang="en-US" sz="2000" dirty="0">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2.29</a:t>
                      </a:r>
                    </a:p>
                  </a:txBody>
                  <a:tcPr/>
                </a:tc>
                <a:extLst>
                  <a:ext uri="{0D108BD9-81ED-4DB2-BD59-A6C34878D82A}">
                    <a16:rowId xmlns:a16="http://schemas.microsoft.com/office/drawing/2014/main" xmlns="" val="10006"/>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u="none" dirty="0">
                          <a:latin typeface="Arial" pitchFamily="34" charset="0"/>
                          <a:cs typeface="Arial" pitchFamily="34" charset="0"/>
                        </a:rPr>
                        <a:t>Charging Currents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1.83</a:t>
                      </a:r>
                    </a:p>
                  </a:txBody>
                  <a:tcPr/>
                </a:tc>
                <a:extLst>
                  <a:ext uri="{0D108BD9-81ED-4DB2-BD59-A6C34878D82A}">
                    <a16:rowId xmlns:a16="http://schemas.microsoft.com/office/drawing/2014/main" xmlns="" val="10007"/>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Geometric Phase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0.06</a:t>
                      </a:r>
                    </a:p>
                  </a:txBody>
                  <a:tcPr/>
                </a:tc>
                <a:extLst>
                  <a:ext uri="{0D108BD9-81ED-4DB2-BD59-A6C34878D82A}">
                    <a16:rowId xmlns:a16="http://schemas.microsoft.com/office/drawing/2014/main" xmlns="" val="10008"/>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u="sng" dirty="0">
                          <a:latin typeface="Arial" pitchFamily="34" charset="0"/>
                          <a:cs typeface="Arial" pitchFamily="34" charset="0"/>
                        </a:rPr>
                        <a:t>Quadrature</a:t>
                      </a:r>
                      <a:r>
                        <a:rPr lang="en-US" sz="2000" b="1" u="sng" baseline="0" dirty="0">
                          <a:latin typeface="Arial" pitchFamily="34" charset="0"/>
                          <a:cs typeface="Arial" pitchFamily="34" charset="0"/>
                        </a:rPr>
                        <a:t> </a:t>
                      </a:r>
                      <a:r>
                        <a:rPr lang="en-US" sz="2000" b="1" u="sng" dirty="0">
                          <a:latin typeface="Arial" pitchFamily="34" charset="0"/>
                          <a:cs typeface="Arial" pitchFamily="34" charset="0"/>
                        </a:rPr>
                        <a:t>sum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pitchFamily="34" charset="0"/>
                          <a:cs typeface="Arial" pitchFamily="34" charset="0"/>
                        </a:rPr>
                        <a:t>14.8</a:t>
                      </a:r>
                    </a:p>
                  </a:txBody>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301639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p:nvPr>
        </p:nvSpPr>
        <p:spPr>
          <a:xfrm>
            <a:off x="0" y="0"/>
            <a:ext cx="914400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smtClean="0">
                <a:latin typeface="Arial" pitchFamily="34" charset="0"/>
                <a:cs typeface="Arial" pitchFamily="34" charset="0"/>
              </a:rPr>
              <a:t>EDM Field Dependence</a:t>
            </a:r>
            <a:endParaRPr lang="en-US" sz="4000" u="sng" dirty="0">
              <a:latin typeface="Arial" pitchFamily="34" charset="0"/>
              <a:cs typeface="Arial" pitchFamily="34" charset="0"/>
            </a:endParaRPr>
          </a:p>
        </p:txBody>
      </p:sp>
      <p:pic>
        <p:nvPicPr>
          <p:cNvPr id="13"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1015" y="1582752"/>
            <a:ext cx="7684770" cy="5275248"/>
          </a:xfrm>
        </p:spPr>
      </p:pic>
      <p:grpSp>
        <p:nvGrpSpPr>
          <p:cNvPr id="14" name="Group 13"/>
          <p:cNvGrpSpPr/>
          <p:nvPr/>
        </p:nvGrpSpPr>
        <p:grpSpPr>
          <a:xfrm>
            <a:off x="4614672" y="2693932"/>
            <a:ext cx="3427012" cy="1976236"/>
            <a:chOff x="4644579" y="2818614"/>
            <a:chExt cx="3239565" cy="1827558"/>
          </a:xfrm>
        </p:grpSpPr>
        <p:pic>
          <p:nvPicPr>
            <p:cNvPr id="15" name="Picture 14"/>
            <p:cNvPicPr>
              <a:picLocks noChangeAspect="1"/>
            </p:cNvPicPr>
            <p:nvPr/>
          </p:nvPicPr>
          <p:blipFill>
            <a:blip r:embed="rId4"/>
            <a:stretch>
              <a:fillRect/>
            </a:stretch>
          </p:blipFill>
          <p:spPr>
            <a:xfrm>
              <a:off x="4644579" y="2818614"/>
              <a:ext cx="1198280" cy="397610"/>
            </a:xfrm>
            <a:prstGeom prst="rect">
              <a:avLst/>
            </a:prstGeom>
          </p:spPr>
        </p:pic>
        <p:pic>
          <p:nvPicPr>
            <p:cNvPr id="16" name="Picture 15"/>
            <p:cNvPicPr>
              <a:picLocks noChangeAspect="1"/>
            </p:cNvPicPr>
            <p:nvPr/>
          </p:nvPicPr>
          <p:blipFill>
            <a:blip r:embed="rId5"/>
            <a:stretch>
              <a:fillRect/>
            </a:stretch>
          </p:blipFill>
          <p:spPr>
            <a:xfrm>
              <a:off x="6477074" y="4343988"/>
              <a:ext cx="1407070" cy="302184"/>
            </a:xfrm>
            <a:prstGeom prst="rect">
              <a:avLst/>
            </a:prstGeom>
          </p:spPr>
        </p:pic>
      </p:grpSp>
      <p:sp>
        <p:nvSpPr>
          <p:cNvPr id="20" name="Content Placeholder 2"/>
          <p:cNvSpPr txBox="1">
            <a:spLocks/>
          </p:cNvSpPr>
          <p:nvPr/>
        </p:nvSpPr>
        <p:spPr>
          <a:xfrm>
            <a:off x="457200" y="1133856"/>
            <a:ext cx="8382000" cy="641198"/>
          </a:xfrm>
          <a:prstGeom prst="rect">
            <a:avLst/>
          </a:prstGeom>
        </p:spPr>
        <p:txBody>
          <a:bodyPr vert="horz" lIns="91440" tIns="45720" rIns="91440" bIns="45720" rtlCol="0">
            <a:normAutofit lnSpcReduction="10000"/>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smtClean="0">
                <a:latin typeface="Arial" pitchFamily="34" charset="0"/>
                <a:cs typeface="Arial" pitchFamily="34" charset="0"/>
              </a:rPr>
              <a:t>A substantial nonzero EDM signal would be linear, with no outer cell HV correlation</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3392242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627214"/>
            <a:ext cx="7620000" cy="5230786"/>
          </a:xfrm>
          <a:prstGeom prst="rect">
            <a:avLst/>
          </a:prstGeom>
        </p:spPr>
      </p:pic>
      <p:sp>
        <p:nvSpPr>
          <p:cNvPr id="5" name="Title 1"/>
          <p:cNvSpPr txBox="1">
            <a:spLocks noGrp="1"/>
          </p:cNvSpPr>
          <p:nvPr>
            <p:ph type="title"/>
          </p:nvPr>
        </p:nvSpPr>
        <p:spPr>
          <a:xfrm>
            <a:off x="0" y="0"/>
            <a:ext cx="914400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itchFamily="34" charset="0"/>
                <a:cs typeface="Arial" pitchFamily="34" charset="0"/>
              </a:rPr>
              <a:t>Systematics: Cell Motion</a:t>
            </a:r>
          </a:p>
        </p:txBody>
      </p:sp>
      <p:grpSp>
        <p:nvGrpSpPr>
          <p:cNvPr id="11" name="Group 10"/>
          <p:cNvGrpSpPr/>
          <p:nvPr/>
        </p:nvGrpSpPr>
        <p:grpSpPr>
          <a:xfrm>
            <a:off x="3187148" y="3012364"/>
            <a:ext cx="2548834" cy="2137796"/>
            <a:chOff x="4763588" y="2337950"/>
            <a:chExt cx="2409421" cy="1976963"/>
          </a:xfrm>
        </p:grpSpPr>
        <p:pic>
          <p:nvPicPr>
            <p:cNvPr id="12" name="Picture 11"/>
            <p:cNvPicPr>
              <a:picLocks noChangeAspect="1"/>
            </p:cNvPicPr>
            <p:nvPr/>
          </p:nvPicPr>
          <p:blipFill>
            <a:blip r:embed="rId4"/>
            <a:stretch>
              <a:fillRect/>
            </a:stretch>
          </p:blipFill>
          <p:spPr>
            <a:xfrm>
              <a:off x="5974729" y="2337950"/>
              <a:ext cx="1198280" cy="397610"/>
            </a:xfrm>
            <a:prstGeom prst="rect">
              <a:avLst/>
            </a:prstGeom>
          </p:spPr>
        </p:pic>
        <p:pic>
          <p:nvPicPr>
            <p:cNvPr id="13" name="Picture 12"/>
            <p:cNvPicPr>
              <a:picLocks noChangeAspect="1"/>
            </p:cNvPicPr>
            <p:nvPr/>
          </p:nvPicPr>
          <p:blipFill>
            <a:blip r:embed="rId5"/>
            <a:stretch>
              <a:fillRect/>
            </a:stretch>
          </p:blipFill>
          <p:spPr>
            <a:xfrm>
              <a:off x="4763588" y="4012729"/>
              <a:ext cx="1407070" cy="302184"/>
            </a:xfrm>
            <a:prstGeom prst="rect">
              <a:avLst/>
            </a:prstGeom>
          </p:spPr>
        </p:pic>
      </p:grpSp>
      <p:sp>
        <p:nvSpPr>
          <p:cNvPr id="15" name="Content Placeholder 2"/>
          <p:cNvSpPr txBox="1">
            <a:spLocks/>
          </p:cNvSpPr>
          <p:nvPr/>
        </p:nvSpPr>
        <p:spPr>
          <a:xfrm>
            <a:off x="457200" y="1133856"/>
            <a:ext cx="8382000" cy="1394294"/>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smtClean="0">
                <a:latin typeface="Arial" pitchFamily="34" charset="0"/>
                <a:cs typeface="Arial" pitchFamily="34" charset="0"/>
              </a:rPr>
              <a:t>Latest EDM data has a HV-correlated outer cell difference </a:t>
            </a:r>
          </a:p>
          <a:p>
            <a:pPr marL="0" indent="0">
              <a:spcBef>
                <a:spcPts val="638"/>
              </a:spcBef>
            </a:pPr>
            <a:r>
              <a:rPr lang="en-US" sz="2000" dirty="0" smtClean="0">
                <a:latin typeface="Arial" pitchFamily="34" charset="0"/>
                <a:cs typeface="Arial" pitchFamily="34" charset="0"/>
              </a:rPr>
              <a:t>Errors and field dependence suggest this is driven by linear gradients</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2391533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400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smtClean="0">
                <a:latin typeface="Arial" pitchFamily="34" charset="0"/>
                <a:cs typeface="Arial" pitchFamily="34" charset="0"/>
              </a:rPr>
              <a:t>Systematics: Cell Motion</a:t>
            </a:r>
            <a:endParaRPr lang="en-US" sz="4000" u="sng" dirty="0">
              <a:latin typeface="Arial" pitchFamily="34" charset="0"/>
              <a:cs typeface="Arial" pitchFamily="34" charset="0"/>
            </a:endParaRPr>
          </a:p>
        </p:txBody>
      </p:sp>
      <p:sp>
        <p:nvSpPr>
          <p:cNvPr id="15" name="Content Placeholder 2"/>
          <p:cNvSpPr txBox="1">
            <a:spLocks/>
          </p:cNvSpPr>
          <p:nvPr/>
        </p:nvSpPr>
        <p:spPr>
          <a:xfrm>
            <a:off x="609600" y="4432450"/>
            <a:ext cx="8077200" cy="1962254"/>
          </a:xfrm>
          <a:prstGeom prst="rect">
            <a:avLst/>
          </a:prstGeom>
        </p:spPr>
        <p:txBody>
          <a:bodyPr vert="horz" lIns="91440" tIns="45720" rIns="91440" bIns="45720" rtlCol="0">
            <a:normAutofit fontScale="92500" lnSpcReduction="10000"/>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smtClean="0">
                <a:latin typeface="Arial" pitchFamily="34" charset="0"/>
                <a:cs typeface="Arial" pitchFamily="34" charset="0"/>
              </a:rPr>
              <a:t>HV-correlated cell </a:t>
            </a:r>
            <a:r>
              <a:rPr lang="en-US" sz="2000" dirty="0">
                <a:latin typeface="Arial" pitchFamily="34" charset="0"/>
                <a:cs typeface="Arial" pitchFamily="34" charset="0"/>
              </a:rPr>
              <a:t>motion through </a:t>
            </a:r>
            <a:r>
              <a:rPr lang="en-US" sz="2000" b="1" dirty="0">
                <a:latin typeface="Arial" pitchFamily="34" charset="0"/>
                <a:cs typeface="Arial" pitchFamily="34" charset="0"/>
              </a:rPr>
              <a:t>B</a:t>
            </a:r>
            <a:r>
              <a:rPr lang="en-US" sz="2000" dirty="0">
                <a:latin typeface="Arial" pitchFamily="34" charset="0"/>
                <a:cs typeface="Arial" pitchFamily="34" charset="0"/>
              </a:rPr>
              <a:t> </a:t>
            </a:r>
            <a:r>
              <a:rPr lang="en-US" sz="2000" dirty="0" smtClean="0">
                <a:latin typeface="Arial" pitchFamily="34" charset="0"/>
                <a:cs typeface="Arial" pitchFamily="34" charset="0"/>
              </a:rPr>
              <a:t>gradients generates frequency shifts</a:t>
            </a:r>
            <a:endParaRPr lang="en-US" sz="2000"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Gradients that reverse with </a:t>
            </a:r>
            <a:r>
              <a:rPr lang="en-US" sz="2000" b="1" dirty="0">
                <a:latin typeface="Arial" pitchFamily="34" charset="0"/>
                <a:cs typeface="Arial" pitchFamily="34" charset="0"/>
              </a:rPr>
              <a:t>B</a:t>
            </a:r>
            <a:r>
              <a:rPr lang="en-US" sz="2000" b="1" baseline="-25000" dirty="0">
                <a:latin typeface="Arial" pitchFamily="34" charset="0"/>
                <a:cs typeface="Arial" pitchFamily="34" charset="0"/>
              </a:rPr>
              <a:t>0</a:t>
            </a:r>
            <a:r>
              <a:rPr lang="en-US" sz="2000" dirty="0">
                <a:latin typeface="Arial" pitchFamily="34" charset="0"/>
                <a:cs typeface="Arial" pitchFamily="34" charset="0"/>
              </a:rPr>
              <a:t> will give </a:t>
            </a:r>
            <a:r>
              <a:rPr lang="en-US" sz="2000" dirty="0" smtClean="0">
                <a:latin typeface="Arial" pitchFamily="34" charset="0"/>
                <a:cs typeface="Arial" pitchFamily="34" charset="0"/>
              </a:rPr>
              <a:t>a fixed freq. shift</a:t>
            </a:r>
          </a:p>
          <a:p>
            <a:pPr marL="0" indent="0">
              <a:spcBef>
                <a:spcPts val="638"/>
              </a:spcBef>
            </a:pPr>
            <a:r>
              <a:rPr lang="en-US" sz="2000" dirty="0" smtClean="0">
                <a:latin typeface="Arial" pitchFamily="34" charset="0"/>
                <a:cs typeface="Arial" pitchFamily="34" charset="0"/>
              </a:rPr>
              <a:t>Fixed gradients give a reversible freq. shift-mimics EDM behavior</a:t>
            </a:r>
            <a:endParaRPr lang="en-US" sz="2000"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Gradients perpendicular to the shield axis reverse to within 5%</a:t>
            </a:r>
          </a:p>
        </p:txBody>
      </p:sp>
      <p:grpSp>
        <p:nvGrpSpPr>
          <p:cNvPr id="4" name="Group 3"/>
          <p:cNvGrpSpPr/>
          <p:nvPr/>
        </p:nvGrpSpPr>
        <p:grpSpPr>
          <a:xfrm>
            <a:off x="151164" y="1447800"/>
            <a:ext cx="8759280" cy="2533546"/>
            <a:chOff x="172500" y="1047854"/>
            <a:chExt cx="8759280" cy="2533546"/>
          </a:xfrm>
        </p:grpSpPr>
        <p:grpSp>
          <p:nvGrpSpPr>
            <p:cNvPr id="16" name="Group 15"/>
            <p:cNvGrpSpPr/>
            <p:nvPr/>
          </p:nvGrpSpPr>
          <p:grpSpPr>
            <a:xfrm>
              <a:off x="172500" y="1295400"/>
              <a:ext cx="8759280" cy="2286000"/>
              <a:chOff x="192360" y="2286000"/>
              <a:chExt cx="8759280" cy="2286000"/>
            </a:xfrm>
          </p:grpSpPr>
          <p:pic>
            <p:nvPicPr>
              <p:cNvPr id="3" name="Picture 2"/>
              <p:cNvPicPr>
                <a:picLocks noChangeAspect="1"/>
              </p:cNvPicPr>
              <p:nvPr/>
            </p:nvPicPr>
            <p:blipFill>
              <a:blip r:embed="rId3"/>
              <a:stretch>
                <a:fillRect/>
              </a:stretch>
            </p:blipFill>
            <p:spPr>
              <a:xfrm>
                <a:off x="192360" y="2286000"/>
                <a:ext cx="8759280" cy="2286000"/>
              </a:xfrm>
              <a:prstGeom prst="rect">
                <a:avLst/>
              </a:prstGeom>
            </p:spPr>
          </p:pic>
          <p:sp>
            <p:nvSpPr>
              <p:cNvPr id="5" name="Left Brace 4"/>
              <p:cNvSpPr/>
              <p:nvPr/>
            </p:nvSpPr>
            <p:spPr>
              <a:xfrm>
                <a:off x="3276600" y="2667000"/>
                <a:ext cx="152400" cy="9144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Left Brace 5"/>
              <p:cNvSpPr/>
              <p:nvPr/>
            </p:nvSpPr>
            <p:spPr>
              <a:xfrm>
                <a:off x="3276600" y="3705225"/>
                <a:ext cx="152400" cy="63817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rot="5400000" flipV="1">
                <a:off x="2967772" y="3890228"/>
                <a:ext cx="205356" cy="197300"/>
              </a:xfrm>
              <a:prstGeom prst="rect">
                <a:avLst/>
              </a:prstGeom>
            </p:spPr>
          </p:pic>
          <p:sp>
            <p:nvSpPr>
              <p:cNvPr id="9" name="TextBox 8"/>
              <p:cNvSpPr txBox="1"/>
              <p:nvPr/>
            </p:nvSpPr>
            <p:spPr>
              <a:xfrm>
                <a:off x="3048000" y="3986637"/>
                <a:ext cx="381000" cy="246221"/>
              </a:xfrm>
              <a:prstGeom prst="rect">
                <a:avLst/>
              </a:prstGeom>
              <a:noFill/>
            </p:spPr>
            <p:txBody>
              <a:bodyPr wrap="square" rtlCol="0">
                <a:spAutoFit/>
              </a:bodyPr>
              <a:lstStyle/>
              <a:p>
                <a:r>
                  <a:rPr lang="en-US" sz="1000" dirty="0" smtClean="0"/>
                  <a:t>MB</a:t>
                </a:r>
                <a:endParaRPr lang="en-US" sz="1000" dirty="0"/>
              </a:p>
            </p:txBody>
          </p:sp>
          <p:sp>
            <p:nvSpPr>
              <p:cNvPr id="12" name="TextBox 11"/>
              <p:cNvSpPr txBox="1"/>
              <p:nvPr/>
            </p:nvSpPr>
            <p:spPr>
              <a:xfrm>
                <a:off x="3070450" y="3092306"/>
                <a:ext cx="459317" cy="246221"/>
              </a:xfrm>
              <a:prstGeom prst="rect">
                <a:avLst/>
              </a:prstGeom>
              <a:noFill/>
            </p:spPr>
            <p:txBody>
              <a:bodyPr wrap="square" rtlCol="0">
                <a:spAutoFit/>
              </a:bodyPr>
              <a:lstStyle/>
              <a:p>
                <a:r>
                  <a:rPr lang="en-US" sz="1000" dirty="0" smtClean="0"/>
                  <a:t>MT</a:t>
                </a:r>
                <a:endParaRPr lang="en-US" sz="1000" dirty="0"/>
              </a:p>
            </p:txBody>
          </p:sp>
          <p:pic>
            <p:nvPicPr>
              <p:cNvPr id="13" name="Picture 12"/>
              <p:cNvPicPr>
                <a:picLocks noChangeAspect="1"/>
              </p:cNvPicPr>
              <p:nvPr/>
            </p:nvPicPr>
            <p:blipFill>
              <a:blip r:embed="rId4"/>
              <a:stretch>
                <a:fillRect/>
              </a:stretch>
            </p:blipFill>
            <p:spPr>
              <a:xfrm rot="5400000" flipV="1">
                <a:off x="2967772" y="2999072"/>
                <a:ext cx="205356" cy="197300"/>
              </a:xfrm>
              <a:prstGeom prst="rect">
                <a:avLst/>
              </a:prstGeom>
            </p:spPr>
          </p:pic>
        </p:grpSp>
        <p:sp>
          <p:nvSpPr>
            <p:cNvPr id="14" name="Content Placeholder 2"/>
            <p:cNvSpPr txBox="1">
              <a:spLocks/>
            </p:cNvSpPr>
            <p:nvPr/>
          </p:nvSpPr>
          <p:spPr>
            <a:xfrm>
              <a:off x="343188" y="1047854"/>
              <a:ext cx="2779440" cy="670736"/>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buNone/>
              </a:pPr>
              <a:r>
                <a:rPr lang="en-US" sz="2000" dirty="0" smtClean="0">
                  <a:latin typeface="Arial" pitchFamily="34" charset="0"/>
                  <a:cs typeface="Arial" pitchFamily="34" charset="0"/>
                </a:rPr>
                <a:t>Reversing</a:t>
              </a:r>
              <a:r>
                <a:rPr lang="en-US" sz="2000" b="1" dirty="0" smtClean="0">
                  <a:latin typeface="Arial" pitchFamily="34" charset="0"/>
                  <a:cs typeface="Arial" pitchFamily="34" charset="0"/>
                </a:rPr>
                <a:t> B</a:t>
              </a:r>
              <a:r>
                <a:rPr lang="en-US" sz="2000" dirty="0" smtClean="0">
                  <a:latin typeface="Arial" pitchFamily="34" charset="0"/>
                  <a:cs typeface="Arial" pitchFamily="34" charset="0"/>
                </a:rPr>
                <a:t> gradient</a:t>
              </a:r>
              <a:endParaRPr lang="en-US" sz="2000" dirty="0">
                <a:latin typeface="Arial" pitchFamily="34" charset="0"/>
                <a:cs typeface="Arial" pitchFamily="34" charset="0"/>
              </a:endParaRPr>
            </a:p>
          </p:txBody>
        </p:sp>
        <p:sp>
          <p:nvSpPr>
            <p:cNvPr id="17" name="Content Placeholder 2"/>
            <p:cNvSpPr txBox="1">
              <a:spLocks/>
            </p:cNvSpPr>
            <p:nvPr/>
          </p:nvSpPr>
          <p:spPr>
            <a:xfrm>
              <a:off x="6553200" y="1047854"/>
              <a:ext cx="2050968" cy="593569"/>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buNone/>
              </a:pPr>
              <a:r>
                <a:rPr lang="en-US" sz="2000" dirty="0" smtClean="0">
                  <a:latin typeface="Arial" pitchFamily="34" charset="0"/>
                  <a:cs typeface="Arial" pitchFamily="34" charset="0"/>
                </a:rPr>
                <a:t>Fixed </a:t>
              </a:r>
              <a:r>
                <a:rPr lang="en-US" sz="2000" b="1" dirty="0" smtClean="0">
                  <a:latin typeface="Arial" pitchFamily="34" charset="0"/>
                  <a:cs typeface="Arial" pitchFamily="34" charset="0"/>
                </a:rPr>
                <a:t>B</a:t>
              </a:r>
              <a:r>
                <a:rPr lang="en-US" sz="2000" dirty="0" smtClean="0">
                  <a:latin typeface="Arial" pitchFamily="34" charset="0"/>
                  <a:cs typeface="Arial" pitchFamily="34" charset="0"/>
                </a:rPr>
                <a:t> gradient</a:t>
              </a:r>
              <a:endParaRPr lang="en-US" sz="2000" dirty="0">
                <a:latin typeface="Arial" pitchFamily="34" charset="0"/>
                <a:cs typeface="Arial" pitchFamily="34" charset="0"/>
              </a:endParaRPr>
            </a:p>
          </p:txBody>
        </p:sp>
      </p:grpSp>
    </p:spTree>
    <p:extLst>
      <p:ext uri="{BB962C8B-B14F-4D97-AF65-F5344CB8AC3E}">
        <p14:creationId xmlns:p14="http://schemas.microsoft.com/office/powerpoint/2010/main" val="3098109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smtClean="0">
                <a:latin typeface="Arial" pitchFamily="34" charset="0"/>
                <a:cs typeface="Arial" pitchFamily="34" charset="0"/>
              </a:rPr>
              <a:t>Systematics: Cell Motion</a:t>
            </a:r>
            <a:endParaRPr lang="en-US" sz="4000" u="sng" dirty="0">
              <a:latin typeface="Arial" pitchFamily="34" charset="0"/>
              <a:cs typeface="Arial"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82" y="1180927"/>
            <a:ext cx="5009314" cy="3993226"/>
          </a:xfrm>
          <a:prstGeom prst="rect">
            <a:avLst/>
          </a:prstGeom>
        </p:spPr>
      </p:pic>
      <p:sp>
        <p:nvSpPr>
          <p:cNvPr id="6" name="Content Placeholder 2"/>
          <p:cNvSpPr txBox="1">
            <a:spLocks/>
          </p:cNvSpPr>
          <p:nvPr/>
        </p:nvSpPr>
        <p:spPr>
          <a:xfrm>
            <a:off x="5791440" y="3886200"/>
            <a:ext cx="3352560" cy="28194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endParaRPr lang="en-US" sz="2000" dirty="0">
              <a:latin typeface="Arial" pitchFamily="34" charset="0"/>
              <a:cs typeface="Arial" pitchFamily="34" charset="0"/>
            </a:endParaRPr>
          </a:p>
        </p:txBody>
      </p:sp>
      <p:sp>
        <p:nvSpPr>
          <p:cNvPr id="7" name="Content Placeholder 2"/>
          <p:cNvSpPr txBox="1">
            <a:spLocks/>
          </p:cNvSpPr>
          <p:nvPr/>
        </p:nvSpPr>
        <p:spPr>
          <a:xfrm>
            <a:off x="248726" y="1676400"/>
            <a:ext cx="3505200" cy="4069080"/>
          </a:xfrm>
          <a:prstGeom prst="rect">
            <a:avLst/>
          </a:prstGeom>
        </p:spPr>
        <p:txBody>
          <a:bodyPr vert="horz" lIns="91440" tIns="45720" rIns="91440" bIns="45720" rtlCol="0">
            <a:normAutofit lnSpcReduction="10000"/>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smtClean="0">
                <a:latin typeface="Arial" pitchFamily="34" charset="0"/>
                <a:cs typeface="Arial" pitchFamily="34" charset="0"/>
              </a:rPr>
              <a:t>Gradients </a:t>
            </a:r>
            <a:r>
              <a:rPr lang="en-US" sz="2000" dirty="0">
                <a:latin typeface="Arial" pitchFamily="34" charset="0"/>
                <a:cs typeface="Arial" pitchFamily="34" charset="0"/>
              </a:rPr>
              <a:t>perpendicular to the shield axis reverse to within 5</a:t>
            </a:r>
            <a:r>
              <a:rPr lang="en-US" sz="2000" dirty="0" smtClean="0">
                <a:latin typeface="Arial" pitchFamily="34" charset="0"/>
                <a:cs typeface="Arial" pitchFamily="34" charset="0"/>
              </a:rPr>
              <a:t>%</a:t>
            </a:r>
          </a:p>
          <a:p>
            <a:pPr marL="0" indent="0">
              <a:spcBef>
                <a:spcPts val="638"/>
              </a:spcBef>
            </a:pPr>
            <a:r>
              <a:rPr lang="en-US" sz="2000" dirty="0">
                <a:latin typeface="Arial" pitchFamily="34" charset="0"/>
                <a:cs typeface="Arial" pitchFamily="34" charset="0"/>
              </a:rPr>
              <a:t>5% of the part of the EDM frequency shift signal that does not reverse with </a:t>
            </a:r>
            <a:r>
              <a:rPr lang="en-US" sz="2000" b="1" dirty="0">
                <a:latin typeface="Arial" pitchFamily="34" charset="0"/>
                <a:cs typeface="Arial" pitchFamily="34" charset="0"/>
              </a:rPr>
              <a:t>B</a:t>
            </a:r>
            <a:r>
              <a:rPr lang="en-US" sz="2000" b="1" baseline="-25000" dirty="0">
                <a:latin typeface="Arial" pitchFamily="34" charset="0"/>
                <a:cs typeface="Arial" pitchFamily="34" charset="0"/>
              </a:rPr>
              <a:t>0</a:t>
            </a:r>
            <a:r>
              <a:rPr lang="en-US" sz="2000" dirty="0">
                <a:latin typeface="Arial" pitchFamily="34" charset="0"/>
                <a:cs typeface="Arial" pitchFamily="34" charset="0"/>
              </a:rPr>
              <a:t> is the Radial Cell Motion </a:t>
            </a:r>
            <a:r>
              <a:rPr lang="en-US" sz="2000" dirty="0" smtClean="0">
                <a:latin typeface="Arial" pitchFamily="34" charset="0"/>
                <a:cs typeface="Arial" pitchFamily="34" charset="0"/>
              </a:rPr>
              <a:t>systematic</a:t>
            </a:r>
          </a:p>
          <a:p>
            <a:pPr marL="0" indent="0">
              <a:spcBef>
                <a:spcPts val="638"/>
              </a:spcBef>
            </a:pPr>
            <a:r>
              <a:rPr lang="en-US" sz="2000" dirty="0">
                <a:latin typeface="Arial" pitchFamily="34" charset="0"/>
                <a:cs typeface="Arial" pitchFamily="34" charset="0"/>
              </a:rPr>
              <a:t>Measured </a:t>
            </a:r>
            <a:r>
              <a:rPr lang="en-US" sz="2000" b="1" dirty="0">
                <a:latin typeface="Arial" pitchFamily="34" charset="0"/>
                <a:cs typeface="Arial" pitchFamily="34" charset="0"/>
              </a:rPr>
              <a:t>B </a:t>
            </a:r>
            <a:r>
              <a:rPr lang="en-US" sz="2000" dirty="0">
                <a:latin typeface="Arial" pitchFamily="34" charset="0"/>
                <a:cs typeface="Arial" pitchFamily="34" charset="0"/>
              </a:rPr>
              <a:t>gradients suggest this motion is approximately 2 </a:t>
            </a:r>
            <a:r>
              <a:rPr lang="en-US" sz="2000" dirty="0" smtClean="0">
                <a:latin typeface="Arial" pitchFamily="34" charset="0"/>
                <a:cs typeface="Arial" pitchFamily="34" charset="0"/>
              </a:rPr>
              <a:t>nm</a:t>
            </a:r>
            <a:endParaRPr lang="en-US" sz="2000" dirty="0">
              <a:latin typeface="Arial" pitchFamily="34" charset="0"/>
              <a:cs typeface="Arial" pitchFamily="34" charset="0"/>
            </a:endParaRPr>
          </a:p>
          <a:p>
            <a:pPr marL="0" indent="0">
              <a:spcBef>
                <a:spcPts val="638"/>
              </a:spcBef>
            </a:pPr>
            <a:endParaRPr lang="en-US" sz="2000" dirty="0">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565172933"/>
              </p:ext>
            </p:extLst>
          </p:nvPr>
        </p:nvGraphicFramePr>
        <p:xfrm>
          <a:off x="4095183" y="5236464"/>
          <a:ext cx="4841158" cy="1481328"/>
        </p:xfrm>
        <a:graphic>
          <a:graphicData uri="http://schemas.openxmlformats.org/drawingml/2006/table">
            <a:tbl>
              <a:tblPr firstRow="1" bandRow="1">
                <a:tableStyleId>{5C22544A-7EE6-4342-B048-85BDC9FD1C3A}</a:tableStyleId>
              </a:tblPr>
              <a:tblGrid>
                <a:gridCol w="2435017">
                  <a:extLst>
                    <a:ext uri="{9D8B030D-6E8A-4147-A177-3AD203B41FA5}">
                      <a16:colId xmlns:a16="http://schemas.microsoft.com/office/drawing/2014/main" xmlns="" val="20000"/>
                    </a:ext>
                  </a:extLst>
                </a:gridCol>
                <a:gridCol w="2406141">
                  <a:extLst>
                    <a:ext uri="{9D8B030D-6E8A-4147-A177-3AD203B41FA5}">
                      <a16:colId xmlns:a16="http://schemas.microsoft.com/office/drawing/2014/main" xmlns="" val="20001"/>
                    </a:ext>
                  </a:extLst>
                </a:gridCol>
              </a:tblGrid>
              <a:tr h="493776">
                <a:tc>
                  <a:txBody>
                    <a:bodyPr/>
                    <a:lstStyle/>
                    <a:p>
                      <a:pPr algn="ctr"/>
                      <a:r>
                        <a:rPr lang="en-US" sz="2000" dirty="0">
                          <a:latin typeface="Arial" pitchFamily="34" charset="0"/>
                          <a:cs typeface="Arial" pitchFamily="34" charset="0"/>
                        </a:rPr>
                        <a:t>Source</a:t>
                      </a:r>
                    </a:p>
                  </a:txBody>
                  <a:tcPr/>
                </a:tc>
                <a:tc>
                  <a:txBody>
                    <a:bodyPr/>
                    <a:lstStyle/>
                    <a:p>
                      <a:pPr algn="ctr"/>
                      <a:r>
                        <a:rPr lang="en-US" sz="2000" dirty="0">
                          <a:latin typeface="Arial" pitchFamily="34" charset="0"/>
                          <a:cs typeface="Arial" pitchFamily="34" charset="0"/>
                        </a:rPr>
                        <a:t>Error (10</a:t>
                      </a:r>
                      <a:r>
                        <a:rPr lang="en-US" sz="2000" baseline="30000" dirty="0">
                          <a:latin typeface="Arial" pitchFamily="34" charset="0"/>
                          <a:cs typeface="Arial" pitchFamily="34" charset="0"/>
                        </a:rPr>
                        <a:t>-31</a:t>
                      </a:r>
                      <a:r>
                        <a:rPr lang="en-US" sz="2000" dirty="0">
                          <a:latin typeface="Arial" pitchFamily="34" charset="0"/>
                          <a:cs typeface="Arial" pitchFamily="34" charset="0"/>
                        </a:rPr>
                        <a:t> e cm)</a:t>
                      </a:r>
                    </a:p>
                  </a:txBody>
                  <a:tcPr/>
                </a:tc>
                <a:extLst>
                  <a:ext uri="{0D108BD9-81ED-4DB2-BD59-A6C34878D82A}">
                    <a16:rowId xmlns:a16="http://schemas.microsoft.com/office/drawing/2014/main" xmlns="" val="10000"/>
                  </a:ext>
                </a:extLst>
              </a:tr>
              <a:tr h="493776">
                <a:tc>
                  <a:txBody>
                    <a:bodyPr/>
                    <a:lstStyle/>
                    <a:p>
                      <a:pPr algn="ctr"/>
                      <a:r>
                        <a:rPr lang="en-US" sz="2000" b="0" u="none" dirty="0">
                          <a:latin typeface="Arial" pitchFamily="34" charset="0"/>
                          <a:cs typeface="Arial" pitchFamily="34" charset="0"/>
                        </a:rPr>
                        <a:t>Axial</a:t>
                      </a:r>
                      <a:r>
                        <a:rPr lang="en-US" sz="2000" b="0" u="none" baseline="0" dirty="0">
                          <a:latin typeface="Arial" pitchFamily="34" charset="0"/>
                          <a:cs typeface="Arial" pitchFamily="34" charset="0"/>
                        </a:rPr>
                        <a:t> Cell Motion</a:t>
                      </a:r>
                      <a:endParaRPr lang="en-US" sz="2000" b="0" u="none" dirty="0">
                        <a:latin typeface="Arial" pitchFamily="34" charset="0"/>
                        <a:cs typeface="Arial" pitchFamily="34" charset="0"/>
                      </a:endParaRPr>
                    </a:p>
                  </a:txBody>
                  <a:tcPr/>
                </a:tc>
                <a:tc>
                  <a:txBody>
                    <a:bodyPr/>
                    <a:lstStyle/>
                    <a:p>
                      <a:pPr algn="ctr"/>
                      <a:r>
                        <a:rPr lang="en-US" sz="2000" b="0" dirty="0">
                          <a:latin typeface="Arial" pitchFamily="34" charset="0"/>
                          <a:cs typeface="Arial" pitchFamily="34" charset="0"/>
                        </a:rPr>
                        <a:t>12.6</a:t>
                      </a:r>
                    </a:p>
                  </a:txBody>
                  <a:tcPr/>
                </a:tc>
                <a:extLst>
                  <a:ext uri="{0D108BD9-81ED-4DB2-BD59-A6C34878D82A}">
                    <a16:rowId xmlns:a16="http://schemas.microsoft.com/office/drawing/2014/main" xmlns="" val="10001"/>
                  </a:ext>
                </a:extLst>
              </a:tr>
              <a:tr h="493776">
                <a:tc>
                  <a:txBody>
                    <a:bodyPr/>
                    <a:lstStyle/>
                    <a:p>
                      <a:pPr algn="ctr"/>
                      <a:r>
                        <a:rPr lang="en-US" sz="2000" b="1" u="none" dirty="0">
                          <a:solidFill>
                            <a:schemeClr val="tx1"/>
                          </a:solidFill>
                          <a:latin typeface="Arial" pitchFamily="34" charset="0"/>
                          <a:cs typeface="Arial" pitchFamily="34" charset="0"/>
                        </a:rPr>
                        <a:t>Radial Cell Motion</a:t>
                      </a:r>
                    </a:p>
                  </a:txBody>
                  <a:tcPr/>
                </a:tc>
                <a:tc>
                  <a:txBody>
                    <a:bodyPr/>
                    <a:lstStyle/>
                    <a:p>
                      <a:pPr algn="ctr"/>
                      <a:r>
                        <a:rPr lang="en-US" sz="2000" b="1" dirty="0">
                          <a:solidFill>
                            <a:schemeClr val="tx1"/>
                          </a:solidFill>
                          <a:latin typeface="Arial" pitchFamily="34" charset="0"/>
                          <a:cs typeface="Arial" pitchFamily="34" charset="0"/>
                        </a:rPr>
                        <a:t>3.36</a:t>
                      </a: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83602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77" y="354986"/>
            <a:ext cx="9144000" cy="707886"/>
          </a:xfrm>
          <a:prstGeom prst="rect">
            <a:avLst/>
          </a:prstGeom>
        </p:spPr>
        <p:txBody>
          <a:bodyPr wrap="square">
            <a:spAutoFit/>
          </a:bodyPr>
          <a:lstStyle/>
          <a:p>
            <a:pPr algn="ctr"/>
            <a:r>
              <a:rPr lang="en-US" sz="4000" u="sng" dirty="0" smtClean="0">
                <a:latin typeface="Arial" pitchFamily="34" charset="0"/>
                <a:cs typeface="Arial" pitchFamily="34" charset="0"/>
              </a:rPr>
              <a:t>Axial Motion Constraints From </a:t>
            </a:r>
            <a:r>
              <a:rPr lang="en-US" sz="4000" u="sng" dirty="0">
                <a:latin typeface="Arial" pitchFamily="34" charset="0"/>
                <a:cs typeface="Arial" pitchFamily="34" charset="0"/>
              </a:rPr>
              <a:t>C</a:t>
            </a:r>
            <a:r>
              <a:rPr lang="en-US" sz="4000" u="sng" dirty="0" smtClean="0">
                <a:latin typeface="Arial" pitchFamily="34" charset="0"/>
                <a:cs typeface="Arial" pitchFamily="34" charset="0"/>
              </a:rPr>
              <a:t>ut </a:t>
            </a:r>
            <a:r>
              <a:rPr lang="en-US" sz="4000" u="sng" dirty="0">
                <a:latin typeface="Arial" pitchFamily="34" charset="0"/>
                <a:cs typeface="Arial" pitchFamily="34" charset="0"/>
              </a:rPr>
              <a:t>D</a:t>
            </a:r>
            <a:r>
              <a:rPr lang="en-US" sz="4000" u="sng" dirty="0" smtClean="0">
                <a:latin typeface="Arial" pitchFamily="34" charset="0"/>
                <a:cs typeface="Arial" pitchFamily="34" charset="0"/>
              </a:rPr>
              <a:t>ata </a:t>
            </a:r>
            <a:endParaRPr lang="en-US" sz="4000" u="sng" dirty="0">
              <a:latin typeface="Arial" pitchFamily="34" charset="0"/>
              <a:cs typeface="Arial" pitchFamily="34" charset="0"/>
            </a:endParaRPr>
          </a:p>
        </p:txBody>
      </p:sp>
      <p:sp>
        <p:nvSpPr>
          <p:cNvPr id="3" name="TextBox 2"/>
          <p:cNvSpPr txBox="1"/>
          <p:nvPr/>
        </p:nvSpPr>
        <p:spPr>
          <a:xfrm>
            <a:off x="208890" y="1443065"/>
            <a:ext cx="8839200" cy="5427127"/>
          </a:xfrm>
          <a:prstGeom prst="rect">
            <a:avLst/>
          </a:prstGeom>
          <a:noFill/>
        </p:spPr>
        <p:txBody>
          <a:bodyPr wrap="square" rtlCol="0">
            <a:spAutoFit/>
          </a:bodyPr>
          <a:lstStyle/>
          <a:p>
            <a:pPr>
              <a:buFont typeface="Arial" pitchFamily="34" charset="0"/>
              <a:buChar char="•"/>
            </a:pPr>
            <a:r>
              <a:rPr lang="en-US" sz="2000" dirty="0">
                <a:latin typeface="Arial" pitchFamily="34" charset="0"/>
                <a:cs typeface="Arial" pitchFamily="34" charset="0"/>
              </a:rPr>
              <a:t> We have 285 completed days (runs) in the data set</a:t>
            </a:r>
          </a:p>
          <a:p>
            <a:endParaRPr lang="en-US" sz="2000" dirty="0">
              <a:latin typeface="Arial" pitchFamily="34" charset="0"/>
              <a:cs typeface="Arial" pitchFamily="34" charset="0"/>
            </a:endParaRPr>
          </a:p>
          <a:p>
            <a:pPr>
              <a:buFont typeface="Arial" pitchFamily="34" charset="0"/>
              <a:buChar char="•"/>
            </a:pPr>
            <a:r>
              <a:rPr lang="en-US" sz="2000" dirty="0">
                <a:latin typeface="Arial" pitchFamily="34" charset="0"/>
                <a:cs typeface="Arial" pitchFamily="34" charset="0"/>
              </a:rPr>
              <a:t> 32 days were excluded from the set b/c of HV-correlated </a:t>
            </a:r>
            <a:r>
              <a:rPr lang="en-US" sz="2000" dirty="0">
                <a:solidFill>
                  <a:srgbClr val="000000"/>
                </a:solidFill>
                <a:latin typeface="Arial" pitchFamily="34" charset="0"/>
                <a:ea typeface="Microsoft YaHei" pitchFamily="2"/>
                <a:cs typeface="Arial" pitchFamily="34" charset="0"/>
              </a:rPr>
              <a:t>(</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OT</a:t>
            </a:r>
            <a:r>
              <a:rPr lang="en-US" sz="2000" baseline="-33000" dirty="0">
                <a:solidFill>
                  <a:srgbClr val="000000"/>
                </a:solidFill>
                <a:latin typeface="Arial" pitchFamily="34" charset="0"/>
                <a:ea typeface="Microsoft YaHei" pitchFamily="2"/>
                <a:cs typeface="Arial" pitchFamily="34" charset="0"/>
              </a:rPr>
              <a:t> </a:t>
            </a:r>
            <a:r>
              <a:rPr lang="en-US" sz="2000" dirty="0">
                <a:solidFill>
                  <a:srgbClr val="000000"/>
                </a:solidFill>
                <a:latin typeface="Arial" pitchFamily="34" charset="0"/>
                <a:ea typeface="Microsoft YaHei" pitchFamily="2"/>
                <a:cs typeface="Arial" pitchFamily="34" charset="0"/>
              </a:rPr>
              <a:t>- </a:t>
            </a:r>
            <a:r>
              <a:rPr lang="en-US" sz="2000" dirty="0" err="1">
                <a:solidFill>
                  <a:srgbClr val="000000"/>
                </a:solidFill>
                <a:latin typeface="Arial" pitchFamily="34" charset="0"/>
                <a:ea typeface="Segoe UI" pitchFamily="2"/>
                <a:cs typeface="Arial" pitchFamily="34" charset="0"/>
              </a:rPr>
              <a:t>ω</a:t>
            </a:r>
            <a:r>
              <a:rPr lang="en-US" sz="2000" baseline="-33000" dirty="0" err="1">
                <a:solidFill>
                  <a:srgbClr val="000000"/>
                </a:solidFill>
                <a:latin typeface="Arial" pitchFamily="34" charset="0"/>
                <a:ea typeface="Microsoft YaHei" pitchFamily="2"/>
                <a:cs typeface="Arial" pitchFamily="34" charset="0"/>
              </a:rPr>
              <a:t>OB</a:t>
            </a:r>
            <a:r>
              <a:rPr lang="en-US" sz="2000" dirty="0">
                <a:solidFill>
                  <a:srgbClr val="000000"/>
                </a:solidFill>
                <a:latin typeface="Arial" pitchFamily="34" charset="0"/>
                <a:ea typeface="Microsoft YaHei" pitchFamily="2"/>
                <a:cs typeface="Arial" pitchFamily="34" charset="0"/>
              </a:rPr>
              <a:t>) </a:t>
            </a:r>
            <a:endParaRPr lang="en-US" sz="2000" dirty="0">
              <a:latin typeface="Arial" pitchFamily="34" charset="0"/>
              <a:ea typeface="Segoe UI" pitchFamily="2"/>
              <a:cs typeface="Arial" pitchFamily="34" charset="0"/>
            </a:endParaRPr>
          </a:p>
          <a:p>
            <a:pPr>
              <a:buFont typeface="Arial" pitchFamily="34" charset="0"/>
              <a:buChar char="•"/>
            </a:pPr>
            <a:endParaRPr lang="en-US" sz="2000" dirty="0">
              <a:latin typeface="Arial" pitchFamily="34" charset="0"/>
              <a:ea typeface="Segoe UI" pitchFamily="2"/>
              <a:cs typeface="Arial" pitchFamily="34" charset="0"/>
            </a:endParaRPr>
          </a:p>
          <a:p>
            <a:pPr>
              <a:buFont typeface="Arial" pitchFamily="34" charset="0"/>
              <a:buChar char="•"/>
            </a:pPr>
            <a:endParaRPr lang="en-US" sz="2000" dirty="0">
              <a:latin typeface="Arial" pitchFamily="34" charset="0"/>
              <a:ea typeface="Segoe UI" pitchFamily="2"/>
              <a:cs typeface="Arial" pitchFamily="34" charset="0"/>
            </a:endParaRPr>
          </a:p>
          <a:p>
            <a:pPr>
              <a:buFont typeface="Arial" pitchFamily="34" charset="0"/>
              <a:buChar char="•"/>
            </a:pPr>
            <a:r>
              <a:rPr lang="en-US" sz="2000" dirty="0">
                <a:latin typeface="Arial" pitchFamily="34" charset="0"/>
                <a:ea typeface="Segoe UI" pitchFamily="2"/>
                <a:cs typeface="Arial" pitchFamily="34" charset="0"/>
              </a:rPr>
              <a:t>Cut criteria: </a:t>
            </a:r>
          </a:p>
          <a:p>
            <a:pPr>
              <a:buFont typeface="Arial" pitchFamily="34" charset="0"/>
              <a:buChar char="•"/>
            </a:pPr>
            <a:endParaRPr lang="en-US" sz="2000" dirty="0">
              <a:latin typeface="Arial" pitchFamily="34" charset="0"/>
              <a:ea typeface="Segoe UI" pitchFamily="2"/>
              <a:cs typeface="Arial" pitchFamily="34" charset="0"/>
            </a:endParaRPr>
          </a:p>
          <a:p>
            <a:pPr>
              <a:buFont typeface="Arial" pitchFamily="34" charset="0"/>
              <a:buChar char="•"/>
            </a:pPr>
            <a:endParaRPr lang="en-US" sz="2000" dirty="0">
              <a:latin typeface="Arial" pitchFamily="34" charset="0"/>
              <a:ea typeface="Segoe UI" pitchFamily="2"/>
              <a:cs typeface="Arial" pitchFamily="34" charset="0"/>
            </a:endParaRPr>
          </a:p>
          <a:p>
            <a:pPr>
              <a:buFont typeface="Arial" pitchFamily="34" charset="0"/>
              <a:buChar char="•"/>
            </a:pPr>
            <a:r>
              <a:rPr lang="en-US" sz="2000" dirty="0">
                <a:latin typeface="Arial" pitchFamily="34" charset="0"/>
                <a:ea typeface="Segoe UI" pitchFamily="2"/>
                <a:cs typeface="Arial" pitchFamily="34" charset="0"/>
              </a:rPr>
              <a:t>We use the set of excluded data (32 cut runs + 63 systematic runs) to estimate the </a:t>
            </a:r>
            <a:r>
              <a:rPr lang="en-US" sz="2000" dirty="0" smtClean="0">
                <a:latin typeface="Arial" pitchFamily="34" charset="0"/>
                <a:ea typeface="Segoe UI" pitchFamily="2"/>
                <a:cs typeface="Arial" pitchFamily="34" charset="0"/>
              </a:rPr>
              <a:t>EDM dependence </a:t>
            </a:r>
            <a:r>
              <a:rPr lang="en-US" sz="2000" dirty="0">
                <a:latin typeface="Arial" pitchFamily="34" charset="0"/>
                <a:ea typeface="Segoe UI" pitchFamily="2"/>
                <a:cs typeface="Arial" pitchFamily="34" charset="0"/>
              </a:rPr>
              <a:t>on </a:t>
            </a:r>
            <a:r>
              <a:rPr lang="en-US" sz="2000" dirty="0" smtClean="0">
                <a:latin typeface="Arial" pitchFamily="34" charset="0"/>
                <a:ea typeface="Segoe UI" pitchFamily="2"/>
                <a:cs typeface="Arial" pitchFamily="34" charset="0"/>
              </a:rPr>
              <a:t>outer </a:t>
            </a:r>
            <a:r>
              <a:rPr lang="en-US" sz="2000" dirty="0">
                <a:latin typeface="Arial" pitchFamily="34" charset="0"/>
                <a:ea typeface="Segoe UI" pitchFamily="2"/>
                <a:cs typeface="Arial" pitchFamily="34" charset="0"/>
              </a:rPr>
              <a:t>cell </a:t>
            </a:r>
            <a:r>
              <a:rPr lang="en-US" sz="2000" dirty="0" err="1" smtClean="0">
                <a:latin typeface="Arial" pitchFamily="34" charset="0"/>
                <a:ea typeface="Segoe UI" pitchFamily="2"/>
                <a:cs typeface="Arial" pitchFamily="34" charset="0"/>
              </a:rPr>
              <a:t>Δω</a:t>
            </a:r>
            <a:r>
              <a:rPr lang="en-US" sz="2000" dirty="0" smtClean="0">
                <a:latin typeface="Arial" pitchFamily="34" charset="0"/>
                <a:ea typeface="Segoe UI" pitchFamily="2"/>
                <a:cs typeface="Arial" pitchFamily="34" charset="0"/>
              </a:rPr>
              <a:t> due to axial motion:</a:t>
            </a:r>
            <a:endParaRPr lang="en-US" sz="2000" dirty="0">
              <a:latin typeface="Arial" pitchFamily="34" charset="0"/>
              <a:ea typeface="Segoe UI" pitchFamily="2"/>
              <a:cs typeface="Arial" pitchFamily="34" charset="0"/>
            </a:endParaRPr>
          </a:p>
          <a:p>
            <a:pPr>
              <a:buFont typeface="Arial" pitchFamily="34" charset="0"/>
              <a:buChar char="•"/>
            </a:pPr>
            <a:endParaRPr lang="en-US" sz="2000" baseline="-25000" dirty="0" smtClean="0">
              <a:latin typeface="Arial" pitchFamily="34" charset="0"/>
              <a:ea typeface="Segoe UI" pitchFamily="2"/>
              <a:cs typeface="Arial" pitchFamily="34" charset="0"/>
            </a:endParaRPr>
          </a:p>
          <a:p>
            <a:pPr>
              <a:buFont typeface="Arial" pitchFamily="34" charset="0"/>
              <a:buChar char="•"/>
            </a:pPr>
            <a:endParaRPr lang="en-US" sz="2000" baseline="-25000" dirty="0">
              <a:latin typeface="Arial" pitchFamily="34" charset="0"/>
              <a:ea typeface="Segoe UI" pitchFamily="2"/>
              <a:cs typeface="Arial" pitchFamily="34" charset="0"/>
            </a:endParaRPr>
          </a:p>
          <a:p>
            <a:pPr>
              <a:buFont typeface="Arial" pitchFamily="34" charset="0"/>
              <a:buChar char="•"/>
            </a:pPr>
            <a:endParaRPr lang="en-US" sz="2000" baseline="-25000" dirty="0" smtClean="0">
              <a:latin typeface="Arial" pitchFamily="34" charset="0"/>
              <a:ea typeface="Segoe UI" pitchFamily="2"/>
              <a:cs typeface="Arial" pitchFamily="34" charset="0"/>
            </a:endParaRPr>
          </a:p>
          <a:p>
            <a:pPr>
              <a:buFont typeface="Arial" pitchFamily="34" charset="0"/>
              <a:buChar char="•"/>
            </a:pPr>
            <a:endParaRPr lang="en-US" sz="2000" baseline="-25000" dirty="0">
              <a:latin typeface="Arial" pitchFamily="34" charset="0"/>
              <a:ea typeface="Segoe UI" pitchFamily="2"/>
              <a:cs typeface="Arial" pitchFamily="34" charset="0"/>
            </a:endParaRPr>
          </a:p>
          <a:p>
            <a:pPr>
              <a:buFont typeface="Arial" pitchFamily="34" charset="0"/>
              <a:buChar char="•"/>
            </a:pPr>
            <a:endParaRPr lang="en-US" sz="2000" baseline="-25000" dirty="0" smtClean="0">
              <a:latin typeface="Arial" pitchFamily="34" charset="0"/>
              <a:ea typeface="Segoe UI" pitchFamily="2"/>
              <a:cs typeface="Arial" pitchFamily="34" charset="0"/>
            </a:endParaRPr>
          </a:p>
          <a:p>
            <a:pPr>
              <a:buFont typeface="Arial" pitchFamily="34" charset="0"/>
              <a:buChar char="•"/>
            </a:pPr>
            <a:endParaRPr lang="en-US" sz="2000" baseline="-25000" dirty="0">
              <a:latin typeface="Arial" pitchFamily="34" charset="0"/>
              <a:ea typeface="Segoe UI" pitchFamily="2"/>
              <a:cs typeface="Arial" pitchFamily="34" charset="0"/>
            </a:endParaRPr>
          </a:p>
          <a:p>
            <a:endParaRPr lang="en-US" sz="2000" baseline="-25000" dirty="0">
              <a:latin typeface="Arial" pitchFamily="34" charset="0"/>
              <a:ea typeface="Segoe UI" pitchFamily="2"/>
              <a:cs typeface="Arial" pitchFamily="34" charset="0"/>
            </a:endParaRPr>
          </a:p>
          <a:p>
            <a:pPr>
              <a:buFont typeface="Arial" pitchFamily="34" charset="0"/>
              <a:buChar char="•"/>
            </a:pPr>
            <a:r>
              <a:rPr lang="en-US" sz="2000" dirty="0">
                <a:latin typeface="Arial" pitchFamily="34" charset="0"/>
                <a:cs typeface="Arial" pitchFamily="34" charset="0"/>
              </a:rPr>
              <a:t>Excluded runs show that 7% of the outer cell freq. difference feeds through onto EDM </a:t>
            </a:r>
            <a:r>
              <a:rPr lang="en-US" sz="2000" dirty="0" smtClean="0">
                <a:latin typeface="Arial" pitchFamily="34" charset="0"/>
                <a:cs typeface="Arial" pitchFamily="34" charset="0"/>
              </a:rPr>
              <a:t>channel</a:t>
            </a:r>
            <a:endParaRPr lang="en-US" sz="2000" baseline="-25000" dirty="0">
              <a:latin typeface="Arial" pitchFamily="34" charset="0"/>
              <a:cs typeface="Arial"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780" y="4724400"/>
            <a:ext cx="7659420" cy="103329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2743200"/>
            <a:ext cx="6705600" cy="1037544"/>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8600"/>
            <a:ext cx="9144000" cy="707886"/>
          </a:xfrm>
          <a:prstGeom prst="rect">
            <a:avLst/>
          </a:prstGeom>
        </p:spPr>
        <p:txBody>
          <a:bodyPr wrap="square">
            <a:spAutoFit/>
          </a:bodyPr>
          <a:lstStyle/>
          <a:p>
            <a:pPr algn="ctr"/>
            <a:r>
              <a:rPr lang="en-US" sz="4000" u="sng" dirty="0" smtClean="0">
                <a:solidFill>
                  <a:srgbClr val="000000"/>
                </a:solidFill>
                <a:latin typeface="Arial" pitchFamily="34" charset="0"/>
                <a:ea typeface="Microsoft YaHei" pitchFamily="2"/>
                <a:cs typeface="Arial" pitchFamily="34" charset="0"/>
              </a:rPr>
              <a:t>Outer Cell Daily Avg. Freq. Difference</a:t>
            </a:r>
            <a:endParaRPr lang="en-US" sz="4000" u="sng" dirty="0">
              <a:latin typeface="Arial" pitchFamily="34" charset="0"/>
              <a:cs typeface="Arial" pitchFamily="34" charset="0"/>
            </a:endParaRPr>
          </a:p>
        </p:txBody>
      </p:sp>
      <p:sp>
        <p:nvSpPr>
          <p:cNvPr id="5" name="TextBox 4"/>
          <p:cNvSpPr txBox="1"/>
          <p:nvPr/>
        </p:nvSpPr>
        <p:spPr>
          <a:xfrm rot="16200000">
            <a:off x="-333345" y="3076545"/>
            <a:ext cx="1371600" cy="400110"/>
          </a:xfrm>
          <a:prstGeom prst="rect">
            <a:avLst/>
          </a:prstGeom>
          <a:noFill/>
        </p:spPr>
        <p:txBody>
          <a:bodyPr wrap="square" rtlCol="0">
            <a:spAutoFit/>
          </a:bodyPr>
          <a:lstStyle/>
          <a:p>
            <a:r>
              <a:rPr lang="en-US" sz="2000" b="1" dirty="0">
                <a:latin typeface="Arial" pitchFamily="34" charset="0"/>
                <a:cs typeface="Arial" pitchFamily="34" charset="0"/>
              </a:rPr>
              <a:t># Counts</a:t>
            </a:r>
          </a:p>
        </p:txBody>
      </p:sp>
      <p:sp>
        <p:nvSpPr>
          <p:cNvPr id="6" name="TextBox 5"/>
          <p:cNvSpPr txBox="1"/>
          <p:nvPr/>
        </p:nvSpPr>
        <p:spPr>
          <a:xfrm>
            <a:off x="3352800" y="6248400"/>
            <a:ext cx="3429000" cy="400110"/>
          </a:xfrm>
          <a:prstGeom prst="rect">
            <a:avLst/>
          </a:prstGeom>
          <a:noFill/>
        </p:spPr>
        <p:txBody>
          <a:bodyPr wrap="square" rtlCol="0">
            <a:spAutoFit/>
          </a:bodyPr>
          <a:lstStyle/>
          <a:p>
            <a:r>
              <a:rPr lang="en-US" sz="2000" b="1" dirty="0"/>
              <a:t> </a:t>
            </a:r>
            <a:r>
              <a:rPr lang="en-US" sz="2000" b="1" dirty="0">
                <a:solidFill>
                  <a:srgbClr val="000000"/>
                </a:solidFill>
                <a:latin typeface="Arial" pitchFamily="34" charset="0"/>
                <a:ea typeface="Microsoft YaHei" pitchFamily="2"/>
                <a:cs typeface="Arial" pitchFamily="34" charset="0"/>
              </a:rPr>
              <a:t>(</a:t>
            </a:r>
            <a:r>
              <a:rPr lang="en-US" sz="2000" b="1" dirty="0" err="1">
                <a:solidFill>
                  <a:srgbClr val="000000"/>
                </a:solidFill>
                <a:latin typeface="Arial" pitchFamily="34" charset="0"/>
                <a:ea typeface="Segoe UI" pitchFamily="2"/>
                <a:cs typeface="Arial" pitchFamily="34" charset="0"/>
              </a:rPr>
              <a:t>ω</a:t>
            </a:r>
            <a:r>
              <a:rPr lang="en-US" sz="2000" b="1" baseline="-33000" dirty="0" err="1">
                <a:solidFill>
                  <a:srgbClr val="000000"/>
                </a:solidFill>
                <a:latin typeface="Arial" pitchFamily="34" charset="0"/>
                <a:ea typeface="Microsoft YaHei" pitchFamily="2"/>
                <a:cs typeface="Arial" pitchFamily="34" charset="0"/>
              </a:rPr>
              <a:t>OT</a:t>
            </a:r>
            <a:r>
              <a:rPr lang="en-US" sz="2000" b="1" baseline="-33000" dirty="0">
                <a:solidFill>
                  <a:srgbClr val="000000"/>
                </a:solidFill>
                <a:latin typeface="Arial" pitchFamily="34" charset="0"/>
                <a:ea typeface="Microsoft YaHei" pitchFamily="2"/>
                <a:cs typeface="Arial" pitchFamily="34" charset="0"/>
              </a:rPr>
              <a:t> </a:t>
            </a:r>
            <a:r>
              <a:rPr lang="en-US" sz="2000" b="1" dirty="0">
                <a:solidFill>
                  <a:srgbClr val="000000"/>
                </a:solidFill>
                <a:latin typeface="Arial" pitchFamily="34" charset="0"/>
                <a:ea typeface="Microsoft YaHei" pitchFamily="2"/>
                <a:cs typeface="Arial" pitchFamily="34" charset="0"/>
              </a:rPr>
              <a:t>– </a:t>
            </a:r>
            <a:r>
              <a:rPr lang="en-US" sz="2000" b="1" dirty="0" err="1">
                <a:solidFill>
                  <a:srgbClr val="000000"/>
                </a:solidFill>
                <a:latin typeface="Arial" pitchFamily="34" charset="0"/>
                <a:ea typeface="Segoe UI" pitchFamily="2"/>
                <a:cs typeface="Arial" pitchFamily="34" charset="0"/>
              </a:rPr>
              <a:t>ω</a:t>
            </a:r>
            <a:r>
              <a:rPr lang="en-US" sz="2000" b="1" baseline="-33000" dirty="0" err="1">
                <a:solidFill>
                  <a:srgbClr val="000000"/>
                </a:solidFill>
                <a:latin typeface="Arial" pitchFamily="34" charset="0"/>
                <a:ea typeface="Microsoft YaHei" pitchFamily="2"/>
                <a:cs typeface="Arial" pitchFamily="34" charset="0"/>
              </a:rPr>
              <a:t>OB</a:t>
            </a:r>
            <a:r>
              <a:rPr lang="en-US" sz="2000" b="1" dirty="0">
                <a:solidFill>
                  <a:srgbClr val="000000"/>
                </a:solidFill>
                <a:latin typeface="Arial" pitchFamily="34" charset="0"/>
                <a:ea typeface="Microsoft YaHei" pitchFamily="2"/>
                <a:cs typeface="Arial" pitchFamily="34" charset="0"/>
              </a:rPr>
              <a:t>) </a:t>
            </a:r>
            <a:r>
              <a:rPr lang="en-US" sz="2000" b="1" dirty="0">
                <a:latin typeface="Arial" pitchFamily="34" charset="0"/>
                <a:cs typeface="Arial" pitchFamily="34" charset="0"/>
              </a:rPr>
              <a:t>Daily Average</a:t>
            </a:r>
          </a:p>
        </p:txBody>
      </p:sp>
      <p:sp>
        <p:nvSpPr>
          <p:cNvPr id="9" name="TextBox 8"/>
          <p:cNvSpPr txBox="1"/>
          <p:nvPr/>
        </p:nvSpPr>
        <p:spPr>
          <a:xfrm>
            <a:off x="1371600" y="1219200"/>
            <a:ext cx="1371600" cy="584775"/>
          </a:xfrm>
          <a:prstGeom prst="rect">
            <a:avLst/>
          </a:prstGeom>
          <a:noFill/>
        </p:spPr>
        <p:txBody>
          <a:bodyPr wrap="square" rtlCol="0">
            <a:spAutoFit/>
          </a:bodyPr>
          <a:lstStyle/>
          <a:p>
            <a:r>
              <a:rPr lang="en-US" sz="3200" b="1" dirty="0"/>
              <a:t>N=279</a:t>
            </a:r>
          </a:p>
        </p:txBody>
      </p:sp>
      <p:graphicFrame>
        <p:nvGraphicFramePr>
          <p:cNvPr id="10" name="Chart 9"/>
          <p:cNvGraphicFramePr/>
          <p:nvPr>
            <p:extLst>
              <p:ext uri="{D42A27DB-BD31-4B8C-83A1-F6EECF244321}">
                <p14:modId xmlns:p14="http://schemas.microsoft.com/office/powerpoint/2010/main" val="2196121492"/>
              </p:ext>
            </p:extLst>
          </p:nvPr>
        </p:nvGraphicFramePr>
        <p:xfrm>
          <a:off x="533400" y="990600"/>
          <a:ext cx="8382000" cy="53911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nvGraphicFramePr>
        <p:xfrm>
          <a:off x="609600" y="1066800"/>
          <a:ext cx="8177213"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0" y="228600"/>
            <a:ext cx="9144000" cy="707886"/>
          </a:xfrm>
          <a:prstGeom prst="rect">
            <a:avLst/>
          </a:prstGeom>
        </p:spPr>
        <p:txBody>
          <a:bodyPr wrap="square">
            <a:spAutoFit/>
          </a:bodyPr>
          <a:lstStyle/>
          <a:p>
            <a:pPr algn="ctr"/>
            <a:r>
              <a:rPr lang="en-US" sz="4000" u="sng" dirty="0">
                <a:latin typeface="Arial" pitchFamily="34" charset="0"/>
                <a:cs typeface="Arial" pitchFamily="34" charset="0"/>
              </a:rPr>
              <a:t>EDM Result Bias</a:t>
            </a:r>
          </a:p>
        </p:txBody>
      </p:sp>
      <p:sp>
        <p:nvSpPr>
          <p:cNvPr id="12" name="TextBox 11"/>
          <p:cNvSpPr txBox="1"/>
          <p:nvPr/>
        </p:nvSpPr>
        <p:spPr>
          <a:xfrm rot="16200000">
            <a:off x="-333345" y="3076545"/>
            <a:ext cx="1371600" cy="400110"/>
          </a:xfrm>
          <a:prstGeom prst="rect">
            <a:avLst/>
          </a:prstGeom>
          <a:noFill/>
        </p:spPr>
        <p:txBody>
          <a:bodyPr wrap="square" rtlCol="0">
            <a:spAutoFit/>
          </a:bodyPr>
          <a:lstStyle/>
          <a:p>
            <a:r>
              <a:rPr lang="en-US" sz="2000" b="1" dirty="0">
                <a:latin typeface="Arial" pitchFamily="34" charset="0"/>
                <a:cs typeface="Arial" pitchFamily="34" charset="0"/>
              </a:rPr>
              <a:t># Counts</a:t>
            </a:r>
          </a:p>
        </p:txBody>
      </p:sp>
      <p:sp>
        <p:nvSpPr>
          <p:cNvPr id="13" name="TextBox 12"/>
          <p:cNvSpPr txBox="1"/>
          <p:nvPr/>
        </p:nvSpPr>
        <p:spPr>
          <a:xfrm>
            <a:off x="3276600" y="6248400"/>
            <a:ext cx="3124200" cy="400110"/>
          </a:xfrm>
          <a:prstGeom prst="rect">
            <a:avLst/>
          </a:prstGeom>
          <a:noFill/>
        </p:spPr>
        <p:txBody>
          <a:bodyPr wrap="square" rtlCol="0">
            <a:spAutoFit/>
          </a:bodyPr>
          <a:lstStyle/>
          <a:p>
            <a:r>
              <a:rPr lang="en-US" sz="2000" b="1" dirty="0"/>
              <a:t> </a:t>
            </a:r>
            <a:r>
              <a:rPr lang="en-US" sz="2000" b="1" dirty="0" err="1">
                <a:solidFill>
                  <a:srgbClr val="000000"/>
                </a:solidFill>
                <a:latin typeface="Arial" pitchFamily="34" charset="0"/>
                <a:ea typeface="Segoe UI" pitchFamily="2"/>
                <a:cs typeface="Arial" pitchFamily="34" charset="0"/>
              </a:rPr>
              <a:t>ω</a:t>
            </a:r>
            <a:r>
              <a:rPr lang="en-US" sz="2000" b="1" baseline="-33000" dirty="0" err="1">
                <a:solidFill>
                  <a:srgbClr val="000000"/>
                </a:solidFill>
                <a:latin typeface="Arial" pitchFamily="34" charset="0"/>
                <a:ea typeface="Microsoft YaHei" pitchFamily="2"/>
                <a:cs typeface="Arial" pitchFamily="34" charset="0"/>
              </a:rPr>
              <a:t>EDM</a:t>
            </a:r>
            <a:r>
              <a:rPr lang="en-US" sz="2000" b="1" dirty="0">
                <a:latin typeface="Arial" pitchFamily="34" charset="0"/>
                <a:cs typeface="Arial" pitchFamily="34" charset="0"/>
              </a:rPr>
              <a:t> Daily Average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80340"/>
            <a:ext cx="9143640" cy="88646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itchFamily="34" charset="0"/>
                <a:cs typeface="Arial" pitchFamily="34" charset="0"/>
              </a:rPr>
              <a:t>Systematics: Leakage Currents</a:t>
            </a:r>
          </a:p>
        </p:txBody>
      </p:sp>
      <p:sp>
        <p:nvSpPr>
          <p:cNvPr id="3" name="Content Placeholder 2"/>
          <p:cNvSpPr txBox="1">
            <a:spLocks/>
          </p:cNvSpPr>
          <p:nvPr/>
        </p:nvSpPr>
        <p:spPr>
          <a:xfrm>
            <a:off x="0" y="1524000"/>
            <a:ext cx="4419360" cy="51816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a:latin typeface="Arial" pitchFamily="34" charset="0"/>
                <a:cs typeface="Arial" pitchFamily="34" charset="0"/>
              </a:rPr>
              <a:t>‘09 EDM data leakage current correlation = 0.42 pA</a:t>
            </a:r>
          </a:p>
          <a:p>
            <a:pPr marL="0" indent="0">
              <a:spcBef>
                <a:spcPts val="638"/>
              </a:spcBef>
            </a:pPr>
            <a:r>
              <a:rPr lang="en-US" sz="2000">
                <a:latin typeface="Arial" pitchFamily="34" charset="0"/>
                <a:cs typeface="Arial" pitchFamily="34" charset="0"/>
              </a:rPr>
              <a:t>Flowing dry N</a:t>
            </a:r>
            <a:r>
              <a:rPr lang="en-US" sz="2000" baseline="-33000">
                <a:latin typeface="Arial" pitchFamily="34" charset="0"/>
                <a:cs typeface="Arial" pitchFamily="34" charset="0"/>
              </a:rPr>
              <a:t>2</a:t>
            </a:r>
            <a:r>
              <a:rPr lang="en-US" sz="2000">
                <a:latin typeface="Arial" pitchFamily="34" charset="0"/>
                <a:cs typeface="Arial" pitchFamily="34" charset="0"/>
              </a:rPr>
              <a:t> continuously helps reduce leakage</a:t>
            </a:r>
          </a:p>
          <a:p>
            <a:pPr marL="0" indent="0">
              <a:spcBef>
                <a:spcPts val="638"/>
              </a:spcBef>
            </a:pPr>
            <a:r>
              <a:rPr lang="en-US" sz="2000">
                <a:latin typeface="Arial" pitchFamily="34" charset="0"/>
                <a:cs typeface="Arial" pitchFamily="34" charset="0"/>
              </a:rPr>
              <a:t>Field emission from sharp points on electrode surfaces can be reduced by polishing</a:t>
            </a:r>
          </a:p>
          <a:p>
            <a:pPr marL="0" indent="0">
              <a:spcBef>
                <a:spcPts val="638"/>
              </a:spcBef>
            </a:pPr>
            <a:r>
              <a:rPr lang="en-US" sz="2000">
                <a:latin typeface="Arial" pitchFamily="34" charset="0"/>
                <a:cs typeface="Arial" pitchFamily="34" charset="0"/>
              </a:rPr>
              <a:t>Ground plane coating of SnO</a:t>
            </a:r>
            <a:r>
              <a:rPr lang="en-US" sz="2000" baseline="-25000">
                <a:latin typeface="Arial" pitchFamily="34" charset="0"/>
                <a:cs typeface="Arial" pitchFamily="34" charset="0"/>
              </a:rPr>
              <a:t>2</a:t>
            </a:r>
            <a:r>
              <a:rPr lang="en-US" sz="2000">
                <a:latin typeface="Arial" pitchFamily="34" charset="0"/>
                <a:cs typeface="Arial" pitchFamily="34" charset="0"/>
              </a:rPr>
              <a:t> instead of Au eliminates photoelectric currents</a:t>
            </a:r>
          </a:p>
          <a:p>
            <a:pPr marL="0" indent="0">
              <a:spcBef>
                <a:spcPts val="638"/>
              </a:spcBef>
            </a:pPr>
            <a:r>
              <a:rPr lang="en-US" sz="2000">
                <a:latin typeface="Arial" pitchFamily="34" charset="0"/>
                <a:cs typeface="Arial" pitchFamily="34" charset="0"/>
              </a:rPr>
              <a:t>New measurement has 5 or 10x less leakage current than prev. measurement</a:t>
            </a:r>
            <a:endParaRPr lang="en-US" sz="2000" dirty="0">
              <a:latin typeface="Arial" pitchFamily="34" charset="0"/>
              <a:cs typeface="Arial" pitchFamily="34" charset="0"/>
            </a:endParaRPr>
          </a:p>
        </p:txBody>
      </p:sp>
      <p:pic>
        <p:nvPicPr>
          <p:cNvPr id="4" name="Picture 4"/>
          <p:cNvPicPr>
            <a:picLocks noChangeAspect="1"/>
          </p:cNvPicPr>
          <p:nvPr/>
        </p:nvPicPr>
        <p:blipFill>
          <a:blip r:embed="rId3" cstate="print">
            <a:alphaModFix/>
            <a:lum/>
          </a:blip>
          <a:srcRect/>
          <a:stretch>
            <a:fillRect/>
          </a:stretch>
        </p:blipFill>
        <p:spPr>
          <a:xfrm>
            <a:off x="4572000" y="3200400"/>
            <a:ext cx="4343040" cy="2966759"/>
          </a:xfrm>
          <a:prstGeom prst="rect">
            <a:avLst/>
          </a:prstGeom>
          <a:noFill/>
          <a:ln>
            <a:noFill/>
          </a:ln>
        </p:spPr>
      </p:pic>
      <p:graphicFrame>
        <p:nvGraphicFramePr>
          <p:cNvPr id="5" name="Table 4"/>
          <p:cNvGraphicFramePr>
            <a:graphicFrameLocks noGrp="1"/>
          </p:cNvGraphicFramePr>
          <p:nvPr>
            <p:extLst>
              <p:ext uri="{D42A27DB-BD31-4B8C-83A1-F6EECF244321}">
                <p14:modId xmlns:p14="http://schemas.microsoft.com/office/powerpoint/2010/main" val="1144782515"/>
              </p:ext>
            </p:extLst>
          </p:nvPr>
        </p:nvGraphicFramePr>
        <p:xfrm>
          <a:off x="4343400" y="1219200"/>
          <a:ext cx="4648200" cy="192024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xmlns="" val="20000"/>
                    </a:ext>
                  </a:extLst>
                </a:gridCol>
                <a:gridCol w="2286000">
                  <a:extLst>
                    <a:ext uri="{9D8B030D-6E8A-4147-A177-3AD203B41FA5}">
                      <a16:colId xmlns:a16="http://schemas.microsoft.com/office/drawing/2014/main" xmlns="" val="20001"/>
                    </a:ext>
                  </a:extLst>
                </a:gridCol>
              </a:tblGrid>
              <a:tr h="640080">
                <a:tc>
                  <a:txBody>
                    <a:bodyPr/>
                    <a:lstStyle/>
                    <a:p>
                      <a:pPr algn="ctr"/>
                      <a:r>
                        <a:rPr lang="en-US" sz="2000" dirty="0">
                          <a:latin typeface="Arial" pitchFamily="34" charset="0"/>
                          <a:cs typeface="Arial" pitchFamily="34" charset="0"/>
                        </a:rPr>
                        <a:t>Source</a:t>
                      </a:r>
                    </a:p>
                  </a:txBody>
                  <a:tcPr/>
                </a:tc>
                <a:tc>
                  <a:txBody>
                    <a:bodyPr/>
                    <a:lstStyle/>
                    <a:p>
                      <a:pPr algn="ctr"/>
                      <a:r>
                        <a:rPr lang="en-US" sz="2000" dirty="0">
                          <a:latin typeface="Arial" pitchFamily="34" charset="0"/>
                          <a:cs typeface="Arial" pitchFamily="34" charset="0"/>
                        </a:rPr>
                        <a:t>Error (10</a:t>
                      </a:r>
                      <a:r>
                        <a:rPr lang="en-US" sz="2000" baseline="30000" dirty="0">
                          <a:latin typeface="Arial" pitchFamily="34" charset="0"/>
                          <a:cs typeface="Arial" pitchFamily="34" charset="0"/>
                        </a:rPr>
                        <a:t>-31</a:t>
                      </a:r>
                      <a:r>
                        <a:rPr lang="en-US" sz="2000" dirty="0">
                          <a:latin typeface="Arial" pitchFamily="34" charset="0"/>
                          <a:cs typeface="Arial" pitchFamily="34" charset="0"/>
                        </a:rPr>
                        <a:t> e cm)</a:t>
                      </a:r>
                    </a:p>
                  </a:txBody>
                  <a:tcPr/>
                </a:tc>
                <a:extLst>
                  <a:ext uri="{0D108BD9-81ED-4DB2-BD59-A6C34878D82A}">
                    <a16:rowId xmlns:a16="http://schemas.microsoft.com/office/drawing/2014/main" xmlns="" val="10000"/>
                  </a:ext>
                </a:extLst>
              </a:tr>
              <a:tr h="640080">
                <a:tc>
                  <a:txBody>
                    <a:bodyPr/>
                    <a:lstStyle/>
                    <a:p>
                      <a:pPr algn="l"/>
                      <a:r>
                        <a:rPr lang="en-US" sz="2000" dirty="0">
                          <a:solidFill>
                            <a:srgbClr val="FF0000"/>
                          </a:solidFill>
                          <a:latin typeface="Arial" pitchFamily="34" charset="0"/>
                          <a:cs typeface="Arial" pitchFamily="34" charset="0"/>
                        </a:rPr>
                        <a:t>Leakage</a:t>
                      </a:r>
                      <a:r>
                        <a:rPr lang="en-US" sz="2000" baseline="0" dirty="0">
                          <a:solidFill>
                            <a:srgbClr val="FF0000"/>
                          </a:solidFill>
                          <a:latin typeface="Arial" pitchFamily="34" charset="0"/>
                          <a:cs typeface="Arial" pitchFamily="34" charset="0"/>
                        </a:rPr>
                        <a:t> Currents</a:t>
                      </a:r>
                      <a:endParaRPr lang="en-US" sz="2000" dirty="0">
                        <a:solidFill>
                          <a:srgbClr val="FF0000"/>
                        </a:solidFill>
                        <a:latin typeface="Arial" pitchFamily="34" charset="0"/>
                        <a:cs typeface="Arial" pitchFamily="34" charset="0"/>
                      </a:endParaRPr>
                    </a:p>
                  </a:txBody>
                  <a:tcPr/>
                </a:tc>
                <a:tc>
                  <a:txBody>
                    <a:bodyPr/>
                    <a:lstStyle/>
                    <a:p>
                      <a:pPr algn="ctr"/>
                      <a:r>
                        <a:rPr lang="en-US" sz="2000" dirty="0">
                          <a:solidFill>
                            <a:srgbClr val="FF0000"/>
                          </a:solidFill>
                          <a:latin typeface="Arial" pitchFamily="34" charset="0"/>
                          <a:cs typeface="Arial" pitchFamily="34" charset="0"/>
                        </a:rPr>
                        <a:t>5.0</a:t>
                      </a:r>
                    </a:p>
                  </a:txBody>
                  <a:tcPr/>
                </a:tc>
                <a:extLst>
                  <a:ext uri="{0D108BD9-81ED-4DB2-BD59-A6C34878D82A}">
                    <a16:rowId xmlns:a16="http://schemas.microsoft.com/office/drawing/2014/main" xmlns="" val="10001"/>
                  </a:ext>
                </a:extLst>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latin typeface="Arial" pitchFamily="34" charset="0"/>
                          <a:cs typeface="Arial" pitchFamily="34" charset="0"/>
                        </a:rPr>
                        <a:t>Quadrature</a:t>
                      </a:r>
                      <a:r>
                        <a:rPr lang="en-US" sz="2000" b="1" baseline="0" dirty="0">
                          <a:latin typeface="Arial" pitchFamily="34" charset="0"/>
                          <a:cs typeface="Arial" pitchFamily="34" charset="0"/>
                        </a:rPr>
                        <a:t> </a:t>
                      </a:r>
                      <a:r>
                        <a:rPr lang="en-US" sz="2000" b="1" dirty="0">
                          <a:latin typeface="Arial" pitchFamily="34" charset="0"/>
                          <a:cs typeface="Arial" pitchFamily="34" charset="0"/>
                        </a:rPr>
                        <a:t>sum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pitchFamily="34" charset="0"/>
                          <a:cs typeface="Arial" pitchFamily="34" charset="0"/>
                        </a:rPr>
                        <a:t>14.8</a:t>
                      </a: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93160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99300381"/>
              </p:ext>
            </p:extLst>
          </p:nvPr>
        </p:nvGraphicFramePr>
        <p:xfrm>
          <a:off x="170688" y="2505710"/>
          <a:ext cx="8686800" cy="4352290"/>
        </p:xfrm>
        <a:graphic>
          <a:graphicData uri="http://schemas.openxmlformats.org/drawingml/2006/table">
            <a:tbl>
              <a:tblPr>
                <a:tableStyleId>{5C22544A-7EE6-4342-B048-85BDC9FD1C3A}</a:tableStyleId>
              </a:tblPr>
              <a:tblGrid>
                <a:gridCol w="2377774"/>
                <a:gridCol w="1252294"/>
                <a:gridCol w="697479"/>
                <a:gridCol w="1537628"/>
                <a:gridCol w="1268146"/>
                <a:gridCol w="1553479"/>
              </a:tblGrid>
              <a:tr h="175591">
                <a:tc>
                  <a:txBody>
                    <a:bodyPr/>
                    <a:lstStyle/>
                    <a:p>
                      <a:pPr algn="ctr" fontAlgn="b"/>
                      <a:r>
                        <a:rPr lang="en-US" sz="1200" b="1" u="none" strike="noStrike" dirty="0">
                          <a:effectLst/>
                        </a:rPr>
                        <a:t>Parameter</a:t>
                      </a:r>
                      <a:endParaRPr lang="en-US" sz="1200" b="1"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b="1" u="none" strike="noStrike">
                          <a:effectLst/>
                        </a:rPr>
                        <a:t>HV correlation</a:t>
                      </a:r>
                      <a:endParaRPr lang="en-US" sz="1200" b="1"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b="1" u="none" strike="noStrike">
                          <a:effectLst/>
                        </a:rPr>
                        <a:t>error</a:t>
                      </a:r>
                      <a:endParaRPr lang="en-US" sz="1200" b="1"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b="1" u="none" strike="noStrike" dirty="0">
                          <a:effectLst/>
                        </a:rPr>
                        <a:t>EDM Sig. correlation</a:t>
                      </a:r>
                      <a:endParaRPr lang="en-US" sz="1200" b="1"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b="1" u="none" strike="noStrike" dirty="0">
                          <a:effectLst/>
                        </a:rPr>
                        <a:t>error</a:t>
                      </a:r>
                      <a:endParaRPr lang="en-US" sz="1200" b="1"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b="1" u="none" strike="noStrike" dirty="0">
                          <a:effectLst/>
                        </a:rPr>
                        <a:t>Systematic</a:t>
                      </a:r>
                      <a:endParaRPr lang="en-US" sz="1200" b="1"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Avg. Lifetime</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-2.72E-05</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5.57E-04</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-1.50E-09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7.97E-10</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1.17E-12</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Avg. Amplitude</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2.45E-06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1.50E-06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-6.51E-07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6.02E-07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3.33E-12</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Transmission</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-3.40E-06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6.14E-06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2.83E-08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2.78E-08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2.96E-13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a:effectLst/>
                        </a:rPr>
                        <a:t>Laser Int.</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-3.06E-07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7.91E-07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9.54E-08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9.93E-08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1.11E-13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a:effectLst/>
                        </a:rPr>
                        <a:t>Diode Current</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6.72E-09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4.62E-08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8.82E-06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7.42E-06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4.70E-13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Green Piezo</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5.18E-08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3.55E-06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6.36E-10</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3.93E-09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2.30E-15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a:effectLst/>
                        </a:rPr>
                        <a:t>UV Piezo</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2.29E-07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3.12E-07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-5.36E-10</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2.62E-09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7.45E-16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Grad Coil 1</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2.12E-10</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1.64E-09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-5.74E-05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3.34E-04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1.30E-13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Grad Coil 2 (endcaps)</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1.71E-09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2.81E-09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-3.89E-05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1.12E-04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2.87E-13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Grad Coil 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8.60E-11</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1.37E-09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1.04E-04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2.65E-04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1.53E-13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Main Coil</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-1.30E-09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3.40E-09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1.89E-05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1.37E-04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2.14E-13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dBy/dx Coil</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1.09E-10</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2.85E-09</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3.53E-05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2.69E-05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1.04E-13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Bx</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-2.41E-05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2.46E-05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-1.36E-07</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solidFill>
                            <a:srgbClr val="FF0000"/>
                          </a:solidFill>
                          <a:effectLst/>
                        </a:rPr>
                        <a:t>1.83E-08</a:t>
                      </a:r>
                      <a:endParaRPr lang="en-US" sz="1200" b="0" i="0" u="none" strike="noStrike">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6.66E-12</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By</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5.06E-08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1.60E-07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-2.37E-08</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6.62E-09</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5.01E-15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err="1">
                          <a:effectLst/>
                        </a:rPr>
                        <a:t>Bz</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-1.35E-05</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5.96E-06</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-4.10E-07</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FF0000"/>
                          </a:solidFill>
                          <a:effectLst/>
                        </a:rPr>
                        <a:t>4.49E-08</a:t>
                      </a:r>
                      <a:endParaRPr lang="en-US" sz="1200" b="0" i="0" u="none" strike="noStrike" dirty="0">
                        <a:solidFill>
                          <a:srgbClr val="FF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8.05E-12</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a:effectLst/>
                        </a:rPr>
                        <a:t>Fluxgate (By)</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2.69E-09</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2.36E-08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6.47E-07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4.69E-07</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1.71E-14</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Normalized Vertical quad PD</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1.17E-07</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9.62E-08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-6.89E-07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1.27E-06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2.43E-13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Normalized Horizontal quad PD</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6.70E-08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9.78E-08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-6.89E-07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1.27E-06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1.55E-13</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Slab Temperature</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-3.57E-25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1.50E-15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-1.38E-06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8.59E-07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2.08E-21</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Table Temperature</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3.24E-25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1.50E-15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-2.83E-07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5.52E-07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4.26E-22</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a:effectLst/>
                        </a:rPr>
                        <a:t>Air Temperature</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-1.95E-05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1.62E-05</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-4.72E-08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4.20E-08</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2.04E-12</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75591">
                <a:tc>
                  <a:txBody>
                    <a:bodyPr/>
                    <a:lstStyle/>
                    <a:p>
                      <a:pPr algn="ctr" fontAlgn="b"/>
                      <a:r>
                        <a:rPr lang="en-US" sz="1200" u="none" strike="noStrike" dirty="0">
                          <a:effectLst/>
                        </a:rPr>
                        <a:t>Chopper Frequency</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2.21E-06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4.19E-06</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6.19E-07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3.56E-07</a:t>
                      </a:r>
                      <a:endParaRPr lang="en-US" sz="12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effectLst/>
                        </a:rPr>
                        <a:t>4.08E-12</a:t>
                      </a:r>
                      <a:endParaRPr lang="en-US" sz="1200" b="0" i="0" u="none" strike="noStrike" dirty="0">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sp>
        <p:nvSpPr>
          <p:cNvPr id="4" name="Title 2"/>
          <p:cNvSpPr txBox="1">
            <a:spLocks/>
          </p:cNvSpPr>
          <p:nvPr/>
        </p:nvSpPr>
        <p:spPr>
          <a:xfrm>
            <a:off x="1" y="0"/>
            <a:ext cx="9143999" cy="83820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ctr">
              <a:buNone/>
            </a:pPr>
            <a:r>
              <a:rPr kumimoji="0" lang="en-US" sz="4000" b="0" i="0" u="sng" strike="noStrike" kern="1200" cap="none" spc="0" normalizeH="0" baseline="0" noProof="0" dirty="0">
                <a:ln>
                  <a:noFill/>
                </a:ln>
                <a:solidFill>
                  <a:srgbClr val="000000"/>
                </a:solidFill>
                <a:effectLst/>
                <a:uLnTx/>
                <a:uFillTx/>
                <a:latin typeface="Arial" pitchFamily="34" charset="0"/>
                <a:ea typeface="Microsoft YaHei" pitchFamily="2"/>
                <a:cs typeface="Arial" pitchFamily="34" charset="0"/>
              </a:rPr>
              <a:t>Systematics: </a:t>
            </a:r>
            <a:r>
              <a:rPr lang="en-US" sz="4000" u="sng" dirty="0">
                <a:latin typeface="Arial" pitchFamily="34" charset="0"/>
                <a:cs typeface="Arial" pitchFamily="34" charset="0"/>
              </a:rPr>
              <a:t>Parameter Correlations</a:t>
            </a:r>
          </a:p>
        </p:txBody>
      </p:sp>
      <p:sp>
        <p:nvSpPr>
          <p:cNvPr id="5" name="TextBox 4"/>
          <p:cNvSpPr txBox="1"/>
          <p:nvPr/>
        </p:nvSpPr>
        <p:spPr>
          <a:xfrm>
            <a:off x="304800" y="838200"/>
            <a:ext cx="8534400" cy="1938992"/>
          </a:xfrm>
          <a:prstGeom prst="rect">
            <a:avLst/>
          </a:prstGeom>
          <a:noFill/>
        </p:spPr>
        <p:txBody>
          <a:bodyPr wrap="square" rtlCol="0">
            <a:spAutoFit/>
          </a:bodyPr>
          <a:lstStyle/>
          <a:p>
            <a:pPr lvl="0" hangingPunct="0">
              <a:buFont typeface="Arial" pitchFamily="34" charset="0"/>
              <a:buChar char="•"/>
            </a:pPr>
            <a:r>
              <a:rPr lang="en-US" sz="2000" dirty="0">
                <a:latin typeface="Arial" pitchFamily="34" charset="0"/>
                <a:ea typeface="Microsoft YaHei" pitchFamily="2"/>
                <a:cs typeface="Arial" pitchFamily="34" charset="0"/>
              </a:rPr>
              <a:t>Signals correlated with EDM and HV are treated as potential </a:t>
            </a:r>
            <a:r>
              <a:rPr lang="en-US" sz="2000" dirty="0" err="1">
                <a:latin typeface="Arial" pitchFamily="34" charset="0"/>
                <a:ea typeface="Microsoft YaHei" pitchFamily="2"/>
                <a:cs typeface="Arial" pitchFamily="34" charset="0"/>
              </a:rPr>
              <a:t>systematics</a:t>
            </a:r>
            <a:endParaRPr lang="en-US" sz="2000" dirty="0">
              <a:latin typeface="Arial" pitchFamily="34" charset="0"/>
              <a:ea typeface="Microsoft YaHei" pitchFamily="2"/>
              <a:cs typeface="Arial" pitchFamily="34" charset="0"/>
            </a:endParaRPr>
          </a:p>
          <a:p>
            <a:pPr lvl="0" hangingPunct="0">
              <a:buFont typeface="Arial" pitchFamily="34" charset="0"/>
              <a:buChar char="•"/>
            </a:pPr>
            <a:endParaRPr lang="en-US" sz="2000" dirty="0">
              <a:latin typeface="Arial" pitchFamily="34" charset="0"/>
              <a:ea typeface="Microsoft YaHei" pitchFamily="2"/>
              <a:cs typeface="Arial" pitchFamily="34" charset="0"/>
            </a:endParaRPr>
          </a:p>
          <a:p>
            <a:pPr lvl="0" hangingPunct="0">
              <a:buFont typeface="Arial" pitchFamily="34" charset="0"/>
              <a:buChar char="•"/>
            </a:pPr>
            <a:r>
              <a:rPr lang="en-US" sz="2000" dirty="0">
                <a:latin typeface="Arial" pitchFamily="34" charset="0"/>
                <a:ea typeface="Microsoft YaHei" pitchFamily="2"/>
                <a:cs typeface="Arial" pitchFamily="34" charset="0"/>
              </a:rPr>
              <a:t>Each parameter contribution is the product of correlations + 1</a:t>
            </a:r>
            <a:r>
              <a:rPr lang="el-GR" sz="2000" dirty="0">
                <a:latin typeface="Arial" pitchFamily="34" charset="0"/>
                <a:ea typeface="Microsoft YaHei" pitchFamily="2"/>
                <a:cs typeface="Arial" pitchFamily="34" charset="0"/>
              </a:rPr>
              <a:t>σ</a:t>
            </a:r>
            <a:endParaRPr lang="en-US" sz="2000" dirty="0">
              <a:latin typeface="Arial" pitchFamily="34" charset="0"/>
              <a:ea typeface="Microsoft YaHei" pitchFamily="2"/>
              <a:cs typeface="Arial" pitchFamily="34" charset="0"/>
            </a:endParaRPr>
          </a:p>
          <a:p>
            <a:pPr lvl="0" hangingPunct="0">
              <a:buFont typeface="Arial" pitchFamily="34" charset="0"/>
              <a:buChar char="•"/>
            </a:pPr>
            <a:endParaRPr lang="en-US" sz="2000" dirty="0">
              <a:latin typeface="Arial" pitchFamily="34" charset="0"/>
              <a:ea typeface="Microsoft YaHei" pitchFamily="2"/>
              <a:cs typeface="Arial" pitchFamily="34" charset="0"/>
            </a:endParaRPr>
          </a:p>
          <a:p>
            <a:pPr lvl="0" hangingPunct="0">
              <a:buFont typeface="Arial" pitchFamily="34" charset="0"/>
              <a:buChar char="•"/>
            </a:pPr>
            <a:r>
              <a:rPr lang="en-US" sz="2000" dirty="0">
                <a:latin typeface="Arial" pitchFamily="34" charset="0"/>
                <a:ea typeface="Microsoft YaHei" pitchFamily="2"/>
                <a:cs typeface="Arial" pitchFamily="34" charset="0"/>
              </a:rPr>
              <a:t>Total systematic </a:t>
            </a:r>
            <a:r>
              <a:rPr lang="en-US" sz="2000" dirty="0" err="1">
                <a:latin typeface="Arial" pitchFamily="34" charset="0"/>
                <a:cs typeface="Arial" pitchFamily="34" charset="0"/>
              </a:rPr>
              <a:t>Δω</a:t>
            </a:r>
            <a:r>
              <a:rPr lang="en-US" sz="2000" dirty="0">
                <a:latin typeface="Arial" pitchFamily="34" charset="0"/>
                <a:cs typeface="Arial" pitchFamily="34" charset="0"/>
              </a:rPr>
              <a:t> </a:t>
            </a:r>
            <a:r>
              <a:rPr lang="en-US" sz="2000" dirty="0">
                <a:latin typeface="Arial" pitchFamily="34" charset="0"/>
                <a:ea typeface="Microsoft YaHei" pitchFamily="2"/>
                <a:cs typeface="Arial" pitchFamily="34" charset="0"/>
              </a:rPr>
              <a:t>= 1.41*10</a:t>
            </a:r>
            <a:r>
              <a:rPr lang="en-US" sz="2000" baseline="30000" dirty="0">
                <a:latin typeface="Arial" pitchFamily="34" charset="0"/>
                <a:ea typeface="Microsoft YaHei" pitchFamily="2"/>
                <a:cs typeface="Arial" pitchFamily="34" charset="0"/>
              </a:rPr>
              <a:t>-11</a:t>
            </a:r>
            <a:r>
              <a:rPr lang="en-US" sz="2000" dirty="0">
                <a:latin typeface="Arial" pitchFamily="34" charset="0"/>
                <a:ea typeface="Microsoft YaHei" pitchFamily="2"/>
                <a:cs typeface="Arial" pitchFamily="34" charset="0"/>
              </a:rPr>
              <a:t> (</a:t>
            </a:r>
            <a:r>
              <a:rPr lang="en-US" sz="2000" i="1" dirty="0">
                <a:latin typeface="Arial" pitchFamily="34" charset="0"/>
                <a:ea typeface="Microsoft YaHei" pitchFamily="2"/>
                <a:cs typeface="Arial" pitchFamily="34" charset="0"/>
              </a:rPr>
              <a:t>cf</a:t>
            </a:r>
            <a:r>
              <a:rPr lang="en-US" sz="2000" dirty="0">
                <a:latin typeface="Arial" pitchFamily="34" charset="0"/>
                <a:ea typeface="Microsoft YaHei" pitchFamily="2"/>
                <a:cs typeface="Arial" pitchFamily="34" charset="0"/>
              </a:rPr>
              <a:t>. statistical error </a:t>
            </a:r>
            <a:r>
              <a:rPr lang="en-US" sz="2000" dirty="0" err="1">
                <a:latin typeface="Arial" pitchFamily="34" charset="0"/>
                <a:cs typeface="Arial" pitchFamily="34" charset="0"/>
              </a:rPr>
              <a:t>Δω</a:t>
            </a:r>
            <a:r>
              <a:rPr lang="en-US" sz="2000" dirty="0">
                <a:latin typeface="Arial" pitchFamily="34" charset="0"/>
                <a:cs typeface="Arial" pitchFamily="34" charset="0"/>
              </a:rPr>
              <a:t> =</a:t>
            </a:r>
            <a:r>
              <a:rPr lang="en-US" sz="2000" dirty="0">
                <a:latin typeface="Arial" pitchFamily="34" charset="0"/>
                <a:ea typeface="Microsoft YaHei" pitchFamily="2"/>
                <a:cs typeface="Arial" pitchFamily="34" charset="0"/>
              </a:rPr>
              <a:t> 1.45*10</a:t>
            </a:r>
            <a:r>
              <a:rPr lang="en-US" sz="2000" baseline="30000" dirty="0">
                <a:latin typeface="Arial" pitchFamily="34" charset="0"/>
                <a:ea typeface="Microsoft YaHei" pitchFamily="2"/>
                <a:cs typeface="Arial" pitchFamily="34" charset="0"/>
              </a:rPr>
              <a:t>-10</a:t>
            </a:r>
            <a:r>
              <a:rPr lang="en-US" sz="2000" dirty="0">
                <a:latin typeface="Arial" pitchFamily="34" charset="0"/>
                <a:ea typeface="Microsoft YaHei" pitchFamily="2"/>
                <a:cs typeface="Arial" pitchFamily="34" charset="0"/>
              </a:rPr>
              <a:t>)</a:t>
            </a:r>
            <a:endParaRPr lang="en-US" sz="2000" baseline="30000" dirty="0">
              <a:latin typeface="Arial" pitchFamily="34" charset="0"/>
              <a:ea typeface="Microsoft YaHei" pitchFamily="2"/>
              <a:cs typeface="Arial" pitchFamily="34" charset="0"/>
            </a:endParaRP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3740270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u="sng" dirty="0">
                <a:latin typeface="Arial" pitchFamily="34" charset="0"/>
                <a:cs typeface="Arial" pitchFamily="34" charset="0"/>
              </a:rPr>
              <a:t>Systematics: </a:t>
            </a:r>
            <a:r>
              <a:rPr lang="en-US" sz="4000" b="1" u="sng" dirty="0">
                <a:latin typeface="Arial" pitchFamily="34" charset="0"/>
                <a:cs typeface="Arial" pitchFamily="34" charset="0"/>
              </a:rPr>
              <a:t>E</a:t>
            </a:r>
            <a:r>
              <a:rPr lang="en-US" sz="4000" u="sng" baseline="30000" dirty="0">
                <a:latin typeface="Arial" pitchFamily="34" charset="0"/>
                <a:cs typeface="Arial" pitchFamily="34" charset="0"/>
              </a:rPr>
              <a:t>2</a:t>
            </a:r>
            <a:r>
              <a:rPr lang="en-US" sz="4000" u="sng" dirty="0">
                <a:latin typeface="Arial" pitchFamily="34" charset="0"/>
                <a:cs typeface="Arial" pitchFamily="34" charset="0"/>
              </a:rPr>
              <a:t> Effects</a:t>
            </a:r>
          </a:p>
        </p:txBody>
      </p:sp>
      <p:graphicFrame>
        <p:nvGraphicFramePr>
          <p:cNvPr id="7" name="Table 6"/>
          <p:cNvGraphicFramePr>
            <a:graphicFrameLocks noGrp="1"/>
          </p:cNvGraphicFramePr>
          <p:nvPr>
            <p:extLst>
              <p:ext uri="{D42A27DB-BD31-4B8C-83A1-F6EECF244321}">
                <p14:modId xmlns:p14="http://schemas.microsoft.com/office/powerpoint/2010/main" val="4118203262"/>
              </p:ext>
            </p:extLst>
          </p:nvPr>
        </p:nvGraphicFramePr>
        <p:xfrm>
          <a:off x="304800" y="1504507"/>
          <a:ext cx="5105400" cy="5090160"/>
        </p:xfrm>
        <a:graphic>
          <a:graphicData uri="http://schemas.openxmlformats.org/drawingml/2006/table">
            <a:tbl>
              <a:tblPr firstRow="1" bandRow="1">
                <a:tableStyleId>{5C22544A-7EE6-4342-B048-85BDC9FD1C3A}</a:tableStyleId>
              </a:tblPr>
              <a:tblGrid>
                <a:gridCol w="2552700">
                  <a:extLst>
                    <a:ext uri="{9D8B030D-6E8A-4147-A177-3AD203B41FA5}">
                      <a16:colId xmlns:a16="http://schemas.microsoft.com/office/drawing/2014/main" xmlns="" val="20000"/>
                    </a:ext>
                  </a:extLst>
                </a:gridCol>
                <a:gridCol w="2552700">
                  <a:extLst>
                    <a:ext uri="{9D8B030D-6E8A-4147-A177-3AD203B41FA5}">
                      <a16:colId xmlns:a16="http://schemas.microsoft.com/office/drawing/2014/main" xmlns="" val="20001"/>
                    </a:ext>
                  </a:extLst>
                </a:gridCol>
              </a:tblGrid>
              <a:tr h="487680">
                <a:tc>
                  <a:txBody>
                    <a:bodyPr/>
                    <a:lstStyle/>
                    <a:p>
                      <a:pPr algn="ctr"/>
                      <a:r>
                        <a:rPr lang="en-US" sz="2000" dirty="0">
                          <a:latin typeface="Arial" pitchFamily="34" charset="0"/>
                          <a:cs typeface="Arial" pitchFamily="34" charset="0"/>
                        </a:rPr>
                        <a:t>Source</a:t>
                      </a:r>
                    </a:p>
                  </a:txBody>
                  <a:tcPr/>
                </a:tc>
                <a:tc>
                  <a:txBody>
                    <a:bodyPr/>
                    <a:lstStyle/>
                    <a:p>
                      <a:pPr algn="ctr"/>
                      <a:r>
                        <a:rPr lang="en-US" sz="2000" dirty="0">
                          <a:latin typeface="Arial" pitchFamily="34" charset="0"/>
                          <a:cs typeface="Arial" pitchFamily="34" charset="0"/>
                        </a:rPr>
                        <a:t>Error (10</a:t>
                      </a:r>
                      <a:r>
                        <a:rPr lang="en-US" sz="2000" baseline="30000" dirty="0">
                          <a:latin typeface="Arial" pitchFamily="34" charset="0"/>
                          <a:cs typeface="Arial" pitchFamily="34" charset="0"/>
                        </a:rPr>
                        <a:t>-31</a:t>
                      </a:r>
                      <a:r>
                        <a:rPr lang="en-US" sz="2000" dirty="0">
                          <a:latin typeface="Arial" pitchFamily="34" charset="0"/>
                          <a:cs typeface="Arial" pitchFamily="34" charset="0"/>
                        </a:rPr>
                        <a:t> e cm)</a:t>
                      </a:r>
                    </a:p>
                  </a:txBody>
                  <a:tcPr/>
                </a:tc>
                <a:extLst>
                  <a:ext uri="{0D108BD9-81ED-4DB2-BD59-A6C34878D82A}">
                    <a16:rowId xmlns:a16="http://schemas.microsoft.com/office/drawing/2014/main" xmlns="" val="10000"/>
                  </a:ext>
                </a:extLst>
              </a:tr>
              <a:tr h="487680">
                <a:tc>
                  <a:txBody>
                    <a:bodyPr/>
                    <a:lstStyle/>
                    <a:p>
                      <a:pPr algn="ctr"/>
                      <a:r>
                        <a:rPr lang="en-US" sz="2000" u="none" dirty="0">
                          <a:latin typeface="Arial" pitchFamily="34" charset="0"/>
                          <a:cs typeface="Arial" pitchFamily="34" charset="0"/>
                        </a:rPr>
                        <a:t>Axial</a:t>
                      </a:r>
                      <a:r>
                        <a:rPr lang="en-US" sz="2000" u="none" baseline="0" dirty="0">
                          <a:latin typeface="Arial" pitchFamily="34" charset="0"/>
                          <a:cs typeface="Arial" pitchFamily="34" charset="0"/>
                        </a:rPr>
                        <a:t> Cell Motion</a:t>
                      </a:r>
                      <a:endParaRPr lang="en-US" sz="2000" u="none" dirty="0">
                        <a:latin typeface="Arial" pitchFamily="34" charset="0"/>
                        <a:cs typeface="Arial" pitchFamily="34" charset="0"/>
                      </a:endParaRPr>
                    </a:p>
                  </a:txBody>
                  <a:tcPr/>
                </a:tc>
                <a:tc>
                  <a:txBody>
                    <a:bodyPr/>
                    <a:lstStyle/>
                    <a:p>
                      <a:pPr algn="ctr"/>
                      <a:r>
                        <a:rPr lang="en-US" sz="2000" dirty="0">
                          <a:latin typeface="Arial" pitchFamily="34" charset="0"/>
                          <a:cs typeface="Arial" pitchFamily="34" charset="0"/>
                        </a:rPr>
                        <a:t>12.6</a:t>
                      </a:r>
                    </a:p>
                  </a:txBody>
                  <a:tcPr/>
                </a:tc>
                <a:extLst>
                  <a:ext uri="{0D108BD9-81ED-4DB2-BD59-A6C34878D82A}">
                    <a16:rowId xmlns:a16="http://schemas.microsoft.com/office/drawing/2014/main" xmlns="" val="10001"/>
                  </a:ext>
                </a:extLst>
              </a:tr>
              <a:tr h="487680">
                <a:tc>
                  <a:txBody>
                    <a:bodyPr/>
                    <a:lstStyle/>
                    <a:p>
                      <a:pPr algn="ctr"/>
                      <a:r>
                        <a:rPr lang="en-US" sz="2000" dirty="0">
                          <a:latin typeface="Arial" pitchFamily="34" charset="0"/>
                          <a:cs typeface="Arial" pitchFamily="34" charset="0"/>
                        </a:rPr>
                        <a:t>Leakage Currents</a:t>
                      </a:r>
                    </a:p>
                  </a:txBody>
                  <a:tcPr/>
                </a:tc>
                <a:tc>
                  <a:txBody>
                    <a:bodyPr/>
                    <a:lstStyle/>
                    <a:p>
                      <a:pPr algn="ctr"/>
                      <a:r>
                        <a:rPr lang="en-US" sz="2000" dirty="0">
                          <a:latin typeface="Arial" pitchFamily="34" charset="0"/>
                          <a:cs typeface="Arial" pitchFamily="34" charset="0"/>
                        </a:rPr>
                        <a:t>5.02</a:t>
                      </a:r>
                    </a:p>
                  </a:txBody>
                  <a:tcPr/>
                </a:tc>
                <a:extLst>
                  <a:ext uri="{0D108BD9-81ED-4DB2-BD59-A6C34878D82A}">
                    <a16:rowId xmlns:a16="http://schemas.microsoft.com/office/drawing/2014/main" xmlns="" val="10002"/>
                  </a:ext>
                </a:extLst>
              </a:tr>
              <a:tr h="487680">
                <a:tc>
                  <a:txBody>
                    <a:bodyPr/>
                    <a:lstStyle/>
                    <a:p>
                      <a:pPr algn="ctr"/>
                      <a:r>
                        <a:rPr lang="en-US" sz="2000" u="none" dirty="0">
                          <a:solidFill>
                            <a:schemeClr val="tx1"/>
                          </a:solidFill>
                          <a:latin typeface="Arial" pitchFamily="34" charset="0"/>
                          <a:cs typeface="Arial" pitchFamily="34" charset="0"/>
                        </a:rPr>
                        <a:t>Radial Cell Motion</a:t>
                      </a:r>
                    </a:p>
                  </a:txBody>
                  <a:tcPr/>
                </a:tc>
                <a:tc>
                  <a:txBody>
                    <a:bodyPr/>
                    <a:lstStyle/>
                    <a:p>
                      <a:pPr algn="ctr"/>
                      <a:r>
                        <a:rPr lang="en-US" sz="2000" dirty="0">
                          <a:solidFill>
                            <a:schemeClr val="tx1"/>
                          </a:solidFill>
                          <a:latin typeface="Arial" pitchFamily="34" charset="0"/>
                          <a:cs typeface="Arial" pitchFamily="34" charset="0"/>
                        </a:rPr>
                        <a:t>3.36</a:t>
                      </a:r>
                    </a:p>
                  </a:txBody>
                  <a:tcPr/>
                </a:tc>
                <a:extLst>
                  <a:ext uri="{0D108BD9-81ED-4DB2-BD59-A6C34878D82A}">
                    <a16:rowId xmlns:a16="http://schemas.microsoft.com/office/drawing/2014/main" xmlns="" val="10003"/>
                  </a:ext>
                </a:extLst>
              </a:tr>
              <a:tr h="487680">
                <a:tc>
                  <a:txBody>
                    <a:bodyPr/>
                    <a:lstStyle/>
                    <a:p>
                      <a:pPr algn="ctr"/>
                      <a:r>
                        <a:rPr lang="en-US" sz="2000" u="none" dirty="0">
                          <a:latin typeface="Arial" pitchFamily="34" charset="0"/>
                          <a:cs typeface="Arial" pitchFamily="34" charset="0"/>
                        </a:rPr>
                        <a:t>E</a:t>
                      </a:r>
                      <a:r>
                        <a:rPr lang="en-US" sz="2000" u="none" baseline="30000" dirty="0">
                          <a:latin typeface="Arial" pitchFamily="34" charset="0"/>
                          <a:cs typeface="Arial" pitchFamily="34" charset="0"/>
                        </a:rPr>
                        <a:t>2 </a:t>
                      </a:r>
                      <a:r>
                        <a:rPr lang="en-US" sz="2000" u="none" baseline="0" dirty="0">
                          <a:latin typeface="Arial" pitchFamily="34" charset="0"/>
                          <a:cs typeface="Arial" pitchFamily="34" charset="0"/>
                        </a:rPr>
                        <a:t>effects</a:t>
                      </a:r>
                      <a:endParaRPr lang="en-US" sz="2000" u="none" dirty="0">
                        <a:latin typeface="Arial" pitchFamily="34" charset="0"/>
                        <a:cs typeface="Arial" pitchFamily="34" charset="0"/>
                      </a:endParaRPr>
                    </a:p>
                  </a:txBody>
                  <a:tcPr/>
                </a:tc>
                <a:tc>
                  <a:txBody>
                    <a:bodyPr/>
                    <a:lstStyle/>
                    <a:p>
                      <a:pPr algn="ctr"/>
                      <a:r>
                        <a:rPr lang="en-US" sz="2000" dirty="0">
                          <a:latin typeface="Arial" pitchFamily="34" charset="0"/>
                          <a:cs typeface="Arial" pitchFamily="34" charset="0"/>
                        </a:rPr>
                        <a:t>3.04</a:t>
                      </a:r>
                    </a:p>
                  </a:txBody>
                  <a:tcPr/>
                </a:tc>
                <a:extLst>
                  <a:ext uri="{0D108BD9-81ED-4DB2-BD59-A6C34878D82A}">
                    <a16:rowId xmlns:a16="http://schemas.microsoft.com/office/drawing/2014/main" xmlns="" val="10004"/>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Parameter Correlations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2.33</a:t>
                      </a:r>
                    </a:p>
                  </a:txBody>
                  <a:tcPr/>
                </a:tc>
                <a:extLst>
                  <a:ext uri="{0D108BD9-81ED-4DB2-BD59-A6C34878D82A}">
                    <a16:rowId xmlns:a16="http://schemas.microsoft.com/office/drawing/2014/main" xmlns="" val="10005"/>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u="none" dirty="0">
                          <a:latin typeface="Arial" pitchFamily="34" charset="0"/>
                          <a:cs typeface="Arial" pitchFamily="34" charset="0"/>
                        </a:rPr>
                        <a:t>v</a:t>
                      </a:r>
                      <a:r>
                        <a:rPr lang="en-US" sz="2000" u="none" dirty="0">
                          <a:latin typeface="Arial" pitchFamily="34" charset="0"/>
                          <a:cs typeface="Arial" pitchFamily="34" charset="0"/>
                        </a:rPr>
                        <a:t> x </a:t>
                      </a:r>
                      <a:r>
                        <a:rPr lang="en-US" sz="2000" b="1" u="none" dirty="0">
                          <a:latin typeface="Arial" pitchFamily="34" charset="0"/>
                          <a:cs typeface="Arial" pitchFamily="34" charset="0"/>
                        </a:rPr>
                        <a:t>E</a:t>
                      </a:r>
                      <a:r>
                        <a:rPr lang="en-US" sz="2000" u="none" dirty="0">
                          <a:latin typeface="Arial" pitchFamily="34" charset="0"/>
                          <a:cs typeface="Arial" pitchFamily="34" charset="0"/>
                        </a:rPr>
                        <a:t> </a:t>
                      </a:r>
                      <a:r>
                        <a:rPr lang="en-US" sz="2000" b="1" u="none" dirty="0">
                          <a:latin typeface="Arial" pitchFamily="34" charset="0"/>
                          <a:cs typeface="Arial" pitchFamily="34" charset="0"/>
                        </a:rPr>
                        <a:t>B</a:t>
                      </a:r>
                      <a:r>
                        <a:rPr lang="en-US" sz="2000" u="none" dirty="0">
                          <a:latin typeface="Arial" pitchFamily="34" charset="0"/>
                          <a:cs typeface="Arial" pitchFamily="34" charset="0"/>
                        </a:rPr>
                        <a:t> fields</a:t>
                      </a:r>
                      <a:endParaRPr lang="en-US" sz="2000" dirty="0">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2.29</a:t>
                      </a:r>
                    </a:p>
                  </a:txBody>
                  <a:tcPr/>
                </a:tc>
                <a:extLst>
                  <a:ext uri="{0D108BD9-81ED-4DB2-BD59-A6C34878D82A}">
                    <a16:rowId xmlns:a16="http://schemas.microsoft.com/office/drawing/2014/main" xmlns="" val="10006"/>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u="none" dirty="0">
                          <a:latin typeface="Arial" pitchFamily="34" charset="0"/>
                          <a:cs typeface="Arial" pitchFamily="34" charset="0"/>
                        </a:rPr>
                        <a:t>Charging Currents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1.83</a:t>
                      </a:r>
                    </a:p>
                  </a:txBody>
                  <a:tcPr/>
                </a:tc>
                <a:extLst>
                  <a:ext uri="{0D108BD9-81ED-4DB2-BD59-A6C34878D82A}">
                    <a16:rowId xmlns:a16="http://schemas.microsoft.com/office/drawing/2014/main" xmlns="" val="10007"/>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Geometric Phase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Arial" pitchFamily="34" charset="0"/>
                          <a:cs typeface="Arial" pitchFamily="34" charset="0"/>
                        </a:rPr>
                        <a:t>0.06</a:t>
                      </a:r>
                    </a:p>
                  </a:txBody>
                  <a:tcPr/>
                </a:tc>
                <a:extLst>
                  <a:ext uri="{0D108BD9-81ED-4DB2-BD59-A6C34878D82A}">
                    <a16:rowId xmlns:a16="http://schemas.microsoft.com/office/drawing/2014/main" xmlns="" val="10008"/>
                  </a:ext>
                </a:extLst>
              </a:tr>
              <a:tr h="487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u="sng" dirty="0">
                          <a:latin typeface="Arial" pitchFamily="34" charset="0"/>
                          <a:cs typeface="Arial" pitchFamily="34" charset="0"/>
                        </a:rPr>
                        <a:t>Quadrature</a:t>
                      </a:r>
                      <a:r>
                        <a:rPr lang="en-US" sz="2000" b="1" u="sng" baseline="0" dirty="0">
                          <a:latin typeface="Arial" pitchFamily="34" charset="0"/>
                          <a:cs typeface="Arial" pitchFamily="34" charset="0"/>
                        </a:rPr>
                        <a:t> </a:t>
                      </a:r>
                      <a:r>
                        <a:rPr lang="en-US" sz="2000" b="1" u="sng" dirty="0">
                          <a:latin typeface="Arial" pitchFamily="34" charset="0"/>
                          <a:cs typeface="Arial" pitchFamily="34" charset="0"/>
                        </a:rPr>
                        <a:t>sum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pitchFamily="34" charset="0"/>
                          <a:cs typeface="Arial" pitchFamily="34" charset="0"/>
                        </a:rPr>
                        <a:t>14.8</a:t>
                      </a:r>
                    </a:p>
                  </a:txBody>
                  <a:tcPr/>
                </a:tc>
                <a:extLst>
                  <a:ext uri="{0D108BD9-81ED-4DB2-BD59-A6C34878D82A}">
                    <a16:rowId xmlns:a16="http://schemas.microsoft.com/office/drawing/2014/main" xmlns="" val="10009"/>
                  </a:ext>
                </a:extLst>
              </a:tr>
            </a:tbl>
          </a:graphicData>
        </a:graphic>
      </p:graphicFrame>
      <p:sp>
        <p:nvSpPr>
          <p:cNvPr id="8" name="Content Placeholder 7"/>
          <p:cNvSpPr>
            <a:spLocks noGrp="1"/>
          </p:cNvSpPr>
          <p:nvPr>
            <p:ph idx="1"/>
          </p:nvPr>
        </p:nvSpPr>
        <p:spPr>
          <a:xfrm>
            <a:off x="5410200" y="1600200"/>
            <a:ext cx="3276600" cy="4525963"/>
          </a:xfrm>
        </p:spPr>
        <p:txBody>
          <a:bodyPr>
            <a:normAutofit/>
          </a:bodyPr>
          <a:lstStyle/>
          <a:p>
            <a:r>
              <a:rPr lang="en-US" sz="2000" dirty="0">
                <a:latin typeface="Arial" panose="020B0604020202020204" pitchFamily="34" charset="0"/>
                <a:cs typeface="Arial" panose="020B0604020202020204" pitchFamily="34" charset="0"/>
              </a:rPr>
              <a:t>Any effect that couples </a:t>
            </a:r>
            <a:r>
              <a:rPr lang="en-US" sz="2000" dirty="0" err="1">
                <a:latin typeface="Arial" pitchFamily="34"/>
                <a:ea typeface="Arial" pitchFamily="34"/>
                <a:cs typeface="Arial" pitchFamily="34"/>
              </a:rPr>
              <a:t>Δω</a:t>
            </a:r>
            <a:r>
              <a:rPr lang="en-US" sz="2000" baseline="-33000" dirty="0" err="1">
                <a:latin typeface="Arial" pitchFamily="34"/>
                <a:ea typeface="Arial" pitchFamily="34"/>
                <a:cs typeface="Arial" pitchFamily="34"/>
              </a:rPr>
              <a:t>EDM</a:t>
            </a:r>
            <a:r>
              <a:rPr lang="en-US" sz="2000" baseline="-33000" dirty="0">
                <a:latin typeface="Arial" pitchFamily="34"/>
                <a:ea typeface="Arial" pitchFamily="34"/>
                <a:cs typeface="Arial" pitchFamily="34"/>
              </a:rPr>
              <a:t> </a:t>
            </a:r>
            <a:r>
              <a:rPr lang="en-US" sz="2000" dirty="0">
                <a:latin typeface="Arial" pitchFamily="34"/>
                <a:ea typeface="Arial" pitchFamily="34"/>
                <a:cs typeface="Arial" pitchFamily="34"/>
              </a:rPr>
              <a:t>to |</a:t>
            </a:r>
            <a:r>
              <a:rPr lang="en-US" sz="2000" b="1" dirty="0">
                <a:latin typeface="Arial" pitchFamily="34"/>
                <a:ea typeface="Arial" pitchFamily="34"/>
                <a:cs typeface="Arial" pitchFamily="34"/>
              </a:rPr>
              <a:t>E</a:t>
            </a:r>
            <a:r>
              <a:rPr lang="en-US" sz="2000" dirty="0">
                <a:latin typeface="Arial" pitchFamily="34"/>
                <a:ea typeface="Arial" pitchFamily="34"/>
                <a:cs typeface="Arial" pitchFamily="34"/>
              </a:rPr>
              <a:t>| is a systematic if |</a:t>
            </a:r>
            <a:r>
              <a:rPr lang="en-US" sz="2000" b="1" dirty="0">
                <a:latin typeface="Arial" pitchFamily="34"/>
                <a:ea typeface="Arial" pitchFamily="34"/>
                <a:cs typeface="Arial" pitchFamily="34"/>
              </a:rPr>
              <a:t>E</a:t>
            </a:r>
            <a:r>
              <a:rPr lang="en-US" sz="2000" b="1" baseline="-25000" dirty="0">
                <a:latin typeface="Arial" pitchFamily="34"/>
                <a:ea typeface="Arial" pitchFamily="34"/>
                <a:cs typeface="Arial" pitchFamily="34"/>
              </a:rPr>
              <a:t>+</a:t>
            </a:r>
            <a:r>
              <a:rPr lang="en-US" sz="2000" dirty="0">
                <a:latin typeface="Arial" pitchFamily="34"/>
                <a:ea typeface="Arial" pitchFamily="34"/>
                <a:cs typeface="Arial" pitchFamily="34"/>
              </a:rPr>
              <a:t>| is different from |</a:t>
            </a:r>
            <a:r>
              <a:rPr lang="en-US" sz="2000" b="1" dirty="0">
                <a:latin typeface="Arial" pitchFamily="34"/>
                <a:ea typeface="Arial" pitchFamily="34"/>
                <a:cs typeface="Arial" pitchFamily="34"/>
              </a:rPr>
              <a:t>E</a:t>
            </a:r>
            <a:r>
              <a:rPr lang="en-US" sz="2000" b="1" baseline="-25000" dirty="0">
                <a:latin typeface="Arial" pitchFamily="34"/>
                <a:ea typeface="Arial" pitchFamily="34"/>
                <a:cs typeface="Arial" pitchFamily="34"/>
              </a:rPr>
              <a:t>-</a:t>
            </a:r>
            <a:r>
              <a:rPr lang="en-US" sz="2000" dirty="0">
                <a:latin typeface="Arial" pitchFamily="34"/>
                <a:ea typeface="Arial" pitchFamily="34"/>
                <a:cs typeface="Arial" pitchFamily="34"/>
              </a:rPr>
              <a:t>|</a:t>
            </a:r>
          </a:p>
          <a:p>
            <a:endParaRPr lang="en-US" sz="2000" dirty="0">
              <a:latin typeface="Arial" pitchFamily="34"/>
              <a:cs typeface="Arial" pitchFamily="34"/>
            </a:endParaRPr>
          </a:p>
          <a:p>
            <a:r>
              <a:rPr lang="en-US" sz="2000" dirty="0">
                <a:latin typeface="Arial" pitchFamily="34"/>
                <a:cs typeface="Arial" pitchFamily="34"/>
              </a:rPr>
              <a:t>We measure </a:t>
            </a:r>
            <a:r>
              <a:rPr lang="en-US" sz="2000" dirty="0">
                <a:latin typeface="Arial" pitchFamily="34"/>
                <a:ea typeface="Arial" pitchFamily="34"/>
                <a:cs typeface="Arial" pitchFamily="34"/>
              </a:rPr>
              <a:t>|</a:t>
            </a:r>
            <a:r>
              <a:rPr lang="en-US" sz="2000" b="1" dirty="0">
                <a:latin typeface="Arial" pitchFamily="34"/>
                <a:ea typeface="Arial" pitchFamily="34"/>
                <a:cs typeface="Arial" pitchFamily="34"/>
              </a:rPr>
              <a:t>E</a:t>
            </a:r>
            <a:r>
              <a:rPr lang="en-US" sz="2000" b="1" baseline="-25000" dirty="0">
                <a:latin typeface="Arial" pitchFamily="34"/>
                <a:ea typeface="Arial" pitchFamily="34"/>
                <a:cs typeface="Arial" pitchFamily="34"/>
              </a:rPr>
              <a:t>+</a:t>
            </a:r>
            <a:r>
              <a:rPr lang="en-US" sz="2000" dirty="0">
                <a:latin typeface="Arial" pitchFamily="34"/>
                <a:ea typeface="Arial" pitchFamily="34"/>
                <a:cs typeface="Arial" pitchFamily="34"/>
              </a:rPr>
              <a:t>| - |</a:t>
            </a:r>
            <a:r>
              <a:rPr lang="en-US" sz="2000" b="1" dirty="0">
                <a:latin typeface="Arial" pitchFamily="34"/>
                <a:ea typeface="Arial" pitchFamily="34"/>
                <a:cs typeface="Arial" pitchFamily="34"/>
              </a:rPr>
              <a:t>E</a:t>
            </a:r>
            <a:r>
              <a:rPr lang="en-US" sz="2000" b="1" baseline="-25000" dirty="0">
                <a:latin typeface="Arial" pitchFamily="34"/>
                <a:ea typeface="Arial" pitchFamily="34"/>
                <a:cs typeface="Arial" pitchFamily="34"/>
              </a:rPr>
              <a:t>-</a:t>
            </a:r>
            <a:r>
              <a:rPr lang="en-US" sz="2000" dirty="0">
                <a:latin typeface="Arial" pitchFamily="34"/>
                <a:ea typeface="Arial" pitchFamily="34"/>
                <a:cs typeface="Arial" pitchFamily="34"/>
              </a:rPr>
              <a:t>| </a:t>
            </a:r>
            <a:r>
              <a:rPr lang="en-US" sz="2000" dirty="0">
                <a:latin typeface="Arial" panose="020B0604020202020204" pitchFamily="34" charset="0"/>
                <a:cs typeface="Arial" panose="020B0604020202020204" pitchFamily="34" charset="0"/>
              </a:rPr>
              <a:t>using the quad. Stark shift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Measure </a:t>
            </a:r>
            <a:r>
              <a:rPr lang="en-US" sz="2000" dirty="0" err="1">
                <a:latin typeface="Arial" pitchFamily="34"/>
                <a:ea typeface="Arial" pitchFamily="34"/>
                <a:cs typeface="Arial" pitchFamily="34"/>
              </a:rPr>
              <a:t>Δω</a:t>
            </a:r>
            <a:r>
              <a:rPr lang="en-US" sz="2000" baseline="-33000" dirty="0" err="1">
                <a:latin typeface="Arial" pitchFamily="34"/>
                <a:ea typeface="Arial" pitchFamily="34"/>
                <a:cs typeface="Arial" pitchFamily="34"/>
              </a:rPr>
              <a:t>EDM</a:t>
            </a:r>
            <a:r>
              <a:rPr lang="en-US" sz="2000" baseline="-33000" dirty="0">
                <a:latin typeface="Arial" pitchFamily="34"/>
                <a:ea typeface="Arial" pitchFamily="34"/>
                <a:cs typeface="Arial" pitchFamily="34"/>
              </a:rPr>
              <a:t> </a:t>
            </a:r>
            <a:r>
              <a:rPr lang="en-US" sz="2000" dirty="0">
                <a:latin typeface="Arial" pitchFamily="34"/>
                <a:ea typeface="Arial" pitchFamily="34"/>
                <a:cs typeface="Arial" pitchFamily="34"/>
              </a:rPr>
              <a:t>(|</a:t>
            </a:r>
            <a:r>
              <a:rPr lang="en-US" sz="2000" b="1" dirty="0">
                <a:latin typeface="Arial" pitchFamily="34"/>
                <a:ea typeface="Arial" pitchFamily="34"/>
                <a:cs typeface="Arial" pitchFamily="34"/>
              </a:rPr>
              <a:t>E</a:t>
            </a:r>
            <a:r>
              <a:rPr lang="en-US" sz="2000" dirty="0">
                <a:latin typeface="Arial" pitchFamily="34"/>
                <a:ea typeface="Arial" pitchFamily="34"/>
                <a:cs typeface="Arial" pitchFamily="34"/>
              </a:rPr>
              <a:t>|) by taking ~10 scans each day at 0 kV between   +/- 10 kV or +/- 6 kV</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4000" u="sng" dirty="0">
                <a:latin typeface="Arial" panose="020B0604020202020204" pitchFamily="34" charset="0"/>
                <a:cs typeface="Arial" panose="020B0604020202020204" pitchFamily="34" charset="0"/>
              </a:rPr>
              <a:t>Null Result and New Limits</a:t>
            </a:r>
          </a:p>
        </p:txBody>
      </p:sp>
      <p:pic>
        <p:nvPicPr>
          <p:cNvPr id="1026" name="Picture 2"/>
          <p:cNvPicPr>
            <a:picLocks noChangeAspect="1" noChangeArrowheads="1"/>
          </p:cNvPicPr>
          <p:nvPr/>
        </p:nvPicPr>
        <p:blipFill>
          <a:blip r:embed="rId3" cstate="print"/>
          <a:srcRect/>
          <a:stretch>
            <a:fillRect/>
          </a:stretch>
        </p:blipFill>
        <p:spPr bwMode="auto">
          <a:xfrm>
            <a:off x="228600" y="1905000"/>
            <a:ext cx="8643919" cy="3581399"/>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titled.png"/>
          <p:cNvPicPr>
            <a:picLocks noChangeAspect="1"/>
          </p:cNvPicPr>
          <p:nvPr/>
        </p:nvPicPr>
        <p:blipFill>
          <a:blip r:embed="rId3" cstate="print"/>
          <a:stretch>
            <a:fillRect/>
          </a:stretch>
        </p:blipFill>
        <p:spPr>
          <a:xfrm>
            <a:off x="838200" y="228600"/>
            <a:ext cx="7222224" cy="6421648"/>
          </a:xfrm>
          <a:prstGeom prst="rect">
            <a:avLst/>
          </a:prstGeom>
        </p:spPr>
      </p:pic>
      <p:sp>
        <p:nvSpPr>
          <p:cNvPr id="10" name="Rectangle 9"/>
          <p:cNvSpPr/>
          <p:nvPr/>
        </p:nvSpPr>
        <p:spPr>
          <a:xfrm>
            <a:off x="8001000" y="152400"/>
            <a:ext cx="152400" cy="655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09800" y="1599241"/>
            <a:ext cx="4480560" cy="375480"/>
          </a:xfrm>
          <a:prstGeom prst="rect">
            <a:avLst/>
          </a:prstGeom>
          <a:noFill/>
          <a:ln>
            <a:noFill/>
          </a:ln>
        </p:spPr>
        <p:txBody>
          <a:bodyPr vert="horz" wrap="non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'87: First published </a:t>
            </a:r>
            <a:r>
              <a:rPr lang="en-US" sz="2000" b="0" i="0" u="none" strike="noStrike" kern="1200" baseline="33000" dirty="0">
                <a:ln>
                  <a:noFill/>
                </a:ln>
                <a:latin typeface="Arial" pitchFamily="18"/>
                <a:ea typeface="Microsoft YaHei" pitchFamily="2"/>
                <a:cs typeface="Mangal" pitchFamily="2"/>
              </a:rPr>
              <a:t>199</a:t>
            </a:r>
            <a:r>
              <a:rPr lang="en-US" sz="2000" b="0" i="0" u="none" strike="noStrike" kern="1200" dirty="0">
                <a:ln>
                  <a:noFill/>
                </a:ln>
                <a:latin typeface="Arial" pitchFamily="18"/>
                <a:ea typeface="Microsoft YaHei" pitchFamily="2"/>
                <a:cs typeface="Mangal" pitchFamily="2"/>
              </a:rPr>
              <a:t>Hg EDM result</a:t>
            </a:r>
          </a:p>
        </p:txBody>
      </p:sp>
      <p:sp>
        <p:nvSpPr>
          <p:cNvPr id="4" name="TextBox 3"/>
          <p:cNvSpPr txBox="1"/>
          <p:nvPr/>
        </p:nvSpPr>
        <p:spPr>
          <a:xfrm>
            <a:off x="2743199" y="2452680"/>
            <a:ext cx="4343402" cy="680784"/>
          </a:xfrm>
          <a:prstGeom prst="rect">
            <a:avLst/>
          </a:prstGeom>
          <a:noFill/>
          <a:ln>
            <a:noFill/>
          </a:ln>
        </p:spPr>
        <p:txBody>
          <a:bodyPr vert="horz" wrap="squar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'93-'95: Improved flash-lamp      		measurements</a:t>
            </a:r>
          </a:p>
        </p:txBody>
      </p:sp>
      <p:sp>
        <p:nvSpPr>
          <p:cNvPr id="5" name="TextBox 4"/>
          <p:cNvSpPr txBox="1"/>
          <p:nvPr/>
        </p:nvSpPr>
        <p:spPr>
          <a:xfrm>
            <a:off x="6553200" y="4724400"/>
            <a:ext cx="1721090" cy="385831"/>
          </a:xfrm>
          <a:prstGeom prst="rect">
            <a:avLst/>
          </a:prstGeom>
          <a:noFill/>
          <a:ln>
            <a:noFill/>
          </a:ln>
        </p:spPr>
        <p:txBody>
          <a:bodyPr vert="horz" wrap="non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 Current work</a:t>
            </a:r>
          </a:p>
        </p:txBody>
      </p:sp>
      <p:sp>
        <p:nvSpPr>
          <p:cNvPr id="6" name="TextBox 5"/>
          <p:cNvSpPr txBox="1"/>
          <p:nvPr/>
        </p:nvSpPr>
        <p:spPr>
          <a:xfrm>
            <a:off x="5577840" y="4190041"/>
            <a:ext cx="3566160" cy="375480"/>
          </a:xfrm>
          <a:prstGeom prst="rect">
            <a:avLst/>
          </a:prstGeom>
          <a:noFill/>
          <a:ln>
            <a:noFill/>
          </a:ln>
        </p:spPr>
        <p:txBody>
          <a:bodyPr vert="horz" wrap="non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'09: First 4-cell measurement</a:t>
            </a:r>
          </a:p>
        </p:txBody>
      </p:sp>
      <p:sp>
        <p:nvSpPr>
          <p:cNvPr id="7" name="TextBox 6"/>
          <p:cNvSpPr txBox="1"/>
          <p:nvPr/>
        </p:nvSpPr>
        <p:spPr>
          <a:xfrm>
            <a:off x="4419600" y="3351841"/>
            <a:ext cx="4206240" cy="375480"/>
          </a:xfrm>
          <a:prstGeom prst="rect">
            <a:avLst/>
          </a:prstGeom>
          <a:noFill/>
          <a:ln>
            <a:noFill/>
          </a:ln>
        </p:spPr>
        <p:txBody>
          <a:bodyPr vert="horz" wrap="non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r>
              <a:rPr lang="en-US" sz="2000" b="0" i="0" u="none" strike="noStrike" kern="1200" dirty="0">
                <a:ln>
                  <a:noFill/>
                </a:ln>
                <a:latin typeface="Arial" pitchFamily="18"/>
                <a:ea typeface="Microsoft YaHei" pitchFamily="2"/>
                <a:cs typeface="Mangal" pitchFamily="2"/>
              </a:rPr>
              <a:t>'01: First laser-based measurement</a:t>
            </a:r>
          </a:p>
        </p:txBody>
      </p:sp>
      <p:sp>
        <p:nvSpPr>
          <p:cNvPr id="8" name="Title 2"/>
          <p:cNvSpPr txBox="1">
            <a:spLocks/>
          </p:cNvSpPr>
          <p:nvPr/>
        </p:nvSpPr>
        <p:spPr>
          <a:xfrm>
            <a:off x="457559" y="75241"/>
            <a:ext cx="8229240" cy="933119"/>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a:latin typeface="Arial" panose="020B0604020202020204" pitchFamily="34" charset="0"/>
                <a:cs typeface="Arial" panose="020B0604020202020204" pitchFamily="34" charset="0"/>
              </a:rPr>
              <a:t>Hg EDM Limits vs. Time</a:t>
            </a:r>
            <a:endParaRPr lang="en-US" sz="4000" u="sng" dirty="0">
              <a:latin typeface="Arial" panose="020B0604020202020204" pitchFamily="34" charset="0"/>
              <a:cs typeface="Arial" panose="020B0604020202020204" pitchFamily="34" charset="0"/>
            </a:endParaRPr>
          </a:p>
        </p:txBody>
      </p:sp>
      <p:sp>
        <p:nvSpPr>
          <p:cNvPr id="9" name="Rectangle 8"/>
          <p:cNvSpPr/>
          <p:nvPr/>
        </p:nvSpPr>
        <p:spPr>
          <a:xfrm>
            <a:off x="762000" y="152400"/>
            <a:ext cx="152400" cy="655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38200" y="6553200"/>
            <a:ext cx="7467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85800" y="152400"/>
            <a:ext cx="7467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0088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0" y="0"/>
            <a:ext cx="9144000" cy="1143001"/>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Hg EDM Limits on CP-odd Parameters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82" y="1580600"/>
            <a:ext cx="4568768" cy="4667800"/>
          </a:xfrm>
          <a:prstGeom prst="rect">
            <a:avLst/>
          </a:prstGeom>
        </p:spPr>
      </p:pic>
      <p:sp>
        <p:nvSpPr>
          <p:cNvPr id="4" name="Content Placeholder 2"/>
          <p:cNvSpPr txBox="1">
            <a:spLocks/>
          </p:cNvSpPr>
          <p:nvPr/>
        </p:nvSpPr>
        <p:spPr>
          <a:xfrm>
            <a:off x="4953000" y="1752600"/>
            <a:ext cx="4038600" cy="49530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a:latin typeface="Arial" pitchFamily="34" charset="0"/>
                <a:cs typeface="Arial" pitchFamily="34" charset="0"/>
              </a:rPr>
              <a:t>Hg EDM results can be used to put limits on CP-odd parameters</a:t>
            </a:r>
          </a:p>
          <a:p>
            <a:pPr marL="0" indent="0">
              <a:spcBef>
                <a:spcPts val="638"/>
              </a:spcBef>
            </a:pPr>
            <a:endParaRPr lang="en-US" sz="2000" dirty="0">
              <a:latin typeface="Arial" pitchFamily="34" charset="0"/>
              <a:cs typeface="Arial" pitchFamily="34" charset="0"/>
            </a:endParaRPr>
          </a:p>
          <a:p>
            <a:pPr marL="0" indent="0">
              <a:spcBef>
                <a:spcPts val="638"/>
              </a:spcBef>
            </a:pPr>
            <a:r>
              <a:rPr lang="en-US" sz="2000" dirty="0">
                <a:latin typeface="Arial" pitchFamily="34" charset="0"/>
                <a:cs typeface="Arial" pitchFamily="34" charset="0"/>
              </a:rPr>
              <a:t>It is necessary to assume the EDM has only 1 </a:t>
            </a:r>
            <a:r>
              <a:rPr lang="en-US" sz="2000" dirty="0" smtClean="0">
                <a:latin typeface="Arial" pitchFamily="34" charset="0"/>
                <a:cs typeface="Arial" pitchFamily="34" charset="0"/>
              </a:rPr>
              <a:t>contribution</a:t>
            </a:r>
          </a:p>
          <a:p>
            <a:pPr marL="0" indent="0">
              <a:spcBef>
                <a:spcPts val="638"/>
              </a:spcBef>
            </a:pPr>
            <a:endParaRPr lang="en-US" sz="2000" dirty="0">
              <a:latin typeface="Arial" pitchFamily="34" charset="0"/>
              <a:cs typeface="Arial" pitchFamily="34" charset="0"/>
            </a:endParaRPr>
          </a:p>
          <a:p>
            <a:pPr marL="0" indent="0">
              <a:spcBef>
                <a:spcPts val="638"/>
              </a:spcBef>
            </a:pPr>
            <a:r>
              <a:rPr lang="en-US" sz="2000" dirty="0" err="1">
                <a:latin typeface="Arial"/>
                <a:cs typeface="Arial"/>
              </a:rPr>
              <a:t>d</a:t>
            </a:r>
            <a:r>
              <a:rPr lang="en-US" sz="2000" baseline="-25000" dirty="0" err="1">
                <a:latin typeface="Arial"/>
                <a:cs typeface="Arial"/>
              </a:rPr>
              <a:t>Hg</a:t>
            </a:r>
            <a:r>
              <a:rPr lang="en-US" sz="2000" dirty="0">
                <a:latin typeface="Arial"/>
                <a:cs typeface="Arial"/>
              </a:rPr>
              <a:t> &lt; 7.4*10</a:t>
            </a:r>
            <a:r>
              <a:rPr lang="en-US" sz="2000" baseline="30000" dirty="0">
                <a:latin typeface="Arial"/>
                <a:cs typeface="Arial"/>
              </a:rPr>
              <a:t>-30</a:t>
            </a:r>
            <a:r>
              <a:rPr lang="en-US" sz="2000" dirty="0">
                <a:latin typeface="Arial"/>
                <a:cs typeface="Arial"/>
              </a:rPr>
              <a:t> e </a:t>
            </a:r>
            <a:r>
              <a:rPr lang="en-US" sz="2000" dirty="0" smtClean="0">
                <a:latin typeface="Arial"/>
                <a:cs typeface="Arial"/>
              </a:rPr>
              <a:t>cm</a:t>
            </a:r>
            <a:endParaRPr lang="en-US" sz="2000" dirty="0">
              <a:latin typeface="Arial"/>
              <a:cs typeface="Arial"/>
            </a:endParaRPr>
          </a:p>
          <a:p>
            <a:pPr marL="0" indent="0">
              <a:spcBef>
                <a:spcPts val="638"/>
              </a:spcBef>
            </a:pPr>
            <a:r>
              <a:rPr lang="en-US" sz="2000" dirty="0" smtClean="0">
                <a:latin typeface="Arial"/>
                <a:cs typeface="Arial"/>
                <a:sym typeface="Wingdings" panose="05000000000000000000" pitchFamily="2" charset="2"/>
              </a:rPr>
              <a:t></a:t>
            </a:r>
            <a:r>
              <a:rPr lang="el-GR" sz="2000" dirty="0">
                <a:latin typeface="Arial"/>
                <a:cs typeface="Arial"/>
              </a:rPr>
              <a:t>θ</a:t>
            </a:r>
            <a:r>
              <a:rPr lang="en-US" sz="2000" baseline="-25000" dirty="0">
                <a:latin typeface="Arial" pitchFamily="34" charset="0"/>
                <a:cs typeface="Arial" pitchFamily="34" charset="0"/>
              </a:rPr>
              <a:t>QCD</a:t>
            </a:r>
            <a:r>
              <a:rPr lang="en-US" sz="2000" dirty="0">
                <a:latin typeface="Arial" pitchFamily="34" charset="0"/>
                <a:cs typeface="Arial" pitchFamily="34" charset="0"/>
              </a:rPr>
              <a:t> &lt; 8.5 *</a:t>
            </a:r>
            <a:r>
              <a:rPr lang="en-US" sz="2000" dirty="0" smtClean="0">
                <a:latin typeface="Arial" pitchFamily="34" charset="0"/>
                <a:cs typeface="Arial" pitchFamily="34" charset="0"/>
              </a:rPr>
              <a:t>10</a:t>
            </a:r>
            <a:r>
              <a:rPr lang="en-US" sz="2000" baseline="30000" dirty="0" smtClean="0">
                <a:latin typeface="Arial" pitchFamily="34" charset="0"/>
                <a:cs typeface="Arial" pitchFamily="34" charset="0"/>
              </a:rPr>
              <a:t>-11</a:t>
            </a:r>
          </a:p>
          <a:p>
            <a:pPr marL="0" indent="0">
              <a:spcBef>
                <a:spcPts val="638"/>
              </a:spcBef>
            </a:pPr>
            <a:r>
              <a:rPr lang="en-US" sz="2000" dirty="0" err="1" smtClean="0">
                <a:latin typeface="Arial"/>
                <a:cs typeface="Arial"/>
              </a:rPr>
              <a:t>d</a:t>
            </a:r>
            <a:r>
              <a:rPr lang="en-US" sz="2000" baseline="-25000" dirty="0" err="1" smtClean="0">
                <a:latin typeface="Arial"/>
                <a:cs typeface="Arial"/>
              </a:rPr>
              <a:t>n</a:t>
            </a:r>
            <a:r>
              <a:rPr lang="en-US" sz="2000" dirty="0" smtClean="0">
                <a:latin typeface="Arial"/>
                <a:cs typeface="Arial"/>
              </a:rPr>
              <a:t> </a:t>
            </a:r>
            <a:r>
              <a:rPr lang="en-US" sz="2000" dirty="0">
                <a:latin typeface="Arial"/>
                <a:cs typeface="Arial"/>
              </a:rPr>
              <a:t>&lt; </a:t>
            </a:r>
            <a:r>
              <a:rPr lang="en-US" sz="2000" dirty="0" smtClean="0">
                <a:latin typeface="Arial"/>
                <a:cs typeface="Arial"/>
              </a:rPr>
              <a:t>1.6*10</a:t>
            </a:r>
            <a:r>
              <a:rPr lang="en-US" sz="2000" baseline="30000" dirty="0" smtClean="0">
                <a:latin typeface="Arial"/>
                <a:cs typeface="Arial"/>
              </a:rPr>
              <a:t>-26</a:t>
            </a:r>
            <a:r>
              <a:rPr lang="en-US" sz="2000" dirty="0" smtClean="0">
                <a:latin typeface="Arial"/>
                <a:cs typeface="Arial"/>
              </a:rPr>
              <a:t> </a:t>
            </a:r>
            <a:r>
              <a:rPr lang="en-US" sz="2000" dirty="0">
                <a:latin typeface="Arial"/>
                <a:cs typeface="Arial"/>
              </a:rPr>
              <a:t>e cm</a:t>
            </a:r>
          </a:p>
          <a:p>
            <a:pPr marL="0" indent="0">
              <a:spcBef>
                <a:spcPts val="638"/>
              </a:spcBef>
            </a:pPr>
            <a:endParaRPr lang="en-US" sz="2000" baseline="30000" dirty="0">
              <a:latin typeface="Arial" pitchFamily="34" charset="0"/>
              <a:cs typeface="Arial" pitchFamily="34" charset="0"/>
            </a:endParaRPr>
          </a:p>
          <a:p>
            <a:pPr marL="0" indent="0">
              <a:spcBef>
                <a:spcPts val="638"/>
              </a:spcBef>
            </a:pPr>
            <a:endParaRPr lang="en-US" sz="2000" dirty="0">
              <a:latin typeface="Arial" pitchFamily="34" charset="0"/>
              <a:cs typeface="Arial" pitchFamily="34" charset="0"/>
            </a:endParaRPr>
          </a:p>
          <a:p>
            <a:pPr marL="0" indent="0">
              <a:spcBef>
                <a:spcPts val="638"/>
              </a:spcBef>
            </a:pPr>
            <a:endParaRPr lang="en-US" sz="2000" dirty="0">
              <a:latin typeface="Arial" pitchFamily="34" charset="0"/>
              <a:cs typeface="Arial" pitchFamily="34" charset="0"/>
            </a:endParaRPr>
          </a:p>
          <a:p>
            <a:pPr marL="0" indent="0">
              <a:spcBef>
                <a:spcPts val="638"/>
              </a:spcBef>
            </a:pPr>
            <a:endParaRPr lang="en-US" sz="2000" dirty="0">
              <a:latin typeface="Arial" pitchFamily="34" charset="0"/>
              <a:cs typeface="Arial" pitchFamily="34" charset="0"/>
            </a:endParaRPr>
          </a:p>
        </p:txBody>
      </p:sp>
    </p:spTree>
    <p:extLst>
      <p:ext uri="{BB962C8B-B14F-4D97-AF65-F5344CB8AC3E}">
        <p14:creationId xmlns:p14="http://schemas.microsoft.com/office/powerpoint/2010/main" val="3598851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 y="381000"/>
            <a:ext cx="9143640" cy="114264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a:latin typeface="Arial" panose="020B0604020202020204" pitchFamily="34" charset="0"/>
                <a:cs typeface="Arial" panose="020B0604020202020204" pitchFamily="34" charset="0"/>
              </a:rPr>
              <a:t>The Team</a:t>
            </a:r>
          </a:p>
        </p:txBody>
      </p:sp>
      <p:sp>
        <p:nvSpPr>
          <p:cNvPr id="3" name="Content Placeholder 2"/>
          <p:cNvSpPr txBox="1">
            <a:spLocks/>
          </p:cNvSpPr>
          <p:nvPr/>
        </p:nvSpPr>
        <p:spPr>
          <a:xfrm>
            <a:off x="360" y="1866960"/>
            <a:ext cx="9143640" cy="533160"/>
          </a:xfrm>
          <a:prstGeom prst="rect">
            <a:avLst/>
          </a:prstGeom>
        </p:spPr>
        <p:txBody>
          <a:bodyPr vert="horz" lIns="91440" tIns="45720" rIns="91440" bIns="45720" rtlCol="0">
            <a:normAutofit lnSpcReduction="10000"/>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lgn="ctr">
              <a:spcBef>
                <a:spcPts val="638"/>
              </a:spcBef>
              <a:buFont typeface="StarSymbol"/>
              <a:buNone/>
            </a:pPr>
            <a:r>
              <a:rPr lang="en-US" dirty="0" err="1" smtClean="0">
                <a:latin typeface="Calibri" pitchFamily="18"/>
              </a:rPr>
              <a:t>Blayne</a:t>
            </a:r>
            <a:r>
              <a:rPr lang="en-US" dirty="0" smtClean="0">
                <a:latin typeface="Calibri" pitchFamily="18"/>
              </a:rPr>
              <a:t> </a:t>
            </a:r>
            <a:r>
              <a:rPr lang="en-US" dirty="0" err="1">
                <a:latin typeface="Calibri" pitchFamily="18"/>
              </a:rPr>
              <a:t>Heckel</a:t>
            </a:r>
            <a:r>
              <a:rPr lang="en-US" dirty="0">
                <a:latin typeface="Calibri" pitchFamily="18"/>
              </a:rPr>
              <a:t>  </a:t>
            </a:r>
            <a:r>
              <a:rPr lang="en-US" dirty="0" smtClean="0">
                <a:latin typeface="Calibri" pitchFamily="18"/>
              </a:rPr>
              <a:t>             </a:t>
            </a:r>
            <a:r>
              <a:rPr lang="en-US" dirty="0" err="1">
                <a:latin typeface="Calibri" pitchFamily="18"/>
              </a:rPr>
              <a:t>Norval</a:t>
            </a:r>
            <a:r>
              <a:rPr lang="en-US" dirty="0">
                <a:latin typeface="Calibri" pitchFamily="18"/>
              </a:rPr>
              <a:t> Fortson</a:t>
            </a:r>
          </a:p>
        </p:txBody>
      </p:sp>
      <p:sp>
        <p:nvSpPr>
          <p:cNvPr id="4" name="TextBox 3"/>
          <p:cNvSpPr/>
          <p:nvPr/>
        </p:nvSpPr>
        <p:spPr>
          <a:xfrm>
            <a:off x="2010960" y="2561395"/>
            <a:ext cx="2090101" cy="59185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pPr>
            <a:r>
              <a:rPr lang="en-US" sz="3200" b="0" i="0" u="none" strike="noStrike" kern="1200" spc="0" dirty="0" smtClean="0">
                <a:ln>
                  <a:noFill/>
                </a:ln>
                <a:solidFill>
                  <a:srgbClr val="000000"/>
                </a:solidFill>
                <a:latin typeface="Calibri" pitchFamily="18"/>
                <a:ea typeface="Microsoft YaHei" pitchFamily="2"/>
                <a:cs typeface="Mangal" pitchFamily="2"/>
              </a:rPr>
              <a:t>Eric </a:t>
            </a:r>
            <a:r>
              <a:rPr lang="en-US" sz="3200" b="0" i="0" u="none" strike="noStrike" kern="1200" spc="0" dirty="0" err="1">
                <a:ln>
                  <a:noFill/>
                </a:ln>
                <a:solidFill>
                  <a:srgbClr val="000000"/>
                </a:solidFill>
                <a:latin typeface="Calibri" pitchFamily="18"/>
                <a:ea typeface="Microsoft YaHei" pitchFamily="2"/>
                <a:cs typeface="Mangal" pitchFamily="2"/>
              </a:rPr>
              <a:t>Lindahl</a:t>
            </a:r>
            <a:endParaRPr lang="en-US" sz="3200" b="0" i="0" u="none" strike="noStrike" kern="1200" spc="0" dirty="0">
              <a:ln>
                <a:noFill/>
              </a:ln>
              <a:solidFill>
                <a:srgbClr val="000000"/>
              </a:solidFill>
              <a:latin typeface="Calibri" pitchFamily="18"/>
              <a:ea typeface="Microsoft YaHei" pitchFamily="2"/>
              <a:cs typeface="Mangal" pitchFamily="2"/>
            </a:endParaRPr>
          </a:p>
        </p:txBody>
      </p:sp>
      <p:sp>
        <p:nvSpPr>
          <p:cNvPr id="5" name="TextBox 4"/>
          <p:cNvSpPr/>
          <p:nvPr/>
        </p:nvSpPr>
        <p:spPr>
          <a:xfrm>
            <a:off x="4953000" y="2562470"/>
            <a:ext cx="2193462" cy="59185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pPr>
            <a:r>
              <a:rPr lang="en-US" sz="3200" b="0" i="0" u="none" strike="noStrike" kern="1200" spc="0" dirty="0" smtClean="0">
                <a:ln>
                  <a:noFill/>
                </a:ln>
                <a:solidFill>
                  <a:srgbClr val="000000"/>
                </a:solidFill>
                <a:latin typeface="Calibri" pitchFamily="18"/>
                <a:ea typeface="Microsoft YaHei" pitchFamily="2"/>
                <a:cs typeface="Mangal" pitchFamily="2"/>
              </a:rPr>
              <a:t>Jennie Chen</a:t>
            </a:r>
            <a:endParaRPr lang="en-US" sz="3200" b="0" i="0" u="none" strike="noStrike" kern="1200" spc="0" dirty="0">
              <a:ln>
                <a:noFill/>
              </a:ln>
              <a:solidFill>
                <a:srgbClr val="000000"/>
              </a:solidFill>
              <a:latin typeface="Calibri" pitchFamily="18"/>
              <a:ea typeface="Microsoft YaHei" pitchFamily="2"/>
              <a:cs typeface="Mangal" pitchFamily="2"/>
            </a:endParaRPr>
          </a:p>
        </p:txBody>
      </p:sp>
      <p:sp>
        <p:nvSpPr>
          <p:cNvPr id="6" name="TextBox 5"/>
          <p:cNvSpPr/>
          <p:nvPr/>
        </p:nvSpPr>
        <p:spPr>
          <a:xfrm>
            <a:off x="2010960" y="3657600"/>
            <a:ext cx="5310360" cy="3015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Former Students and </a:t>
            </a:r>
            <a:r>
              <a:rPr lang="en-US" sz="3200" b="0" i="0" u="none" strike="noStrike" kern="1200" spc="0" dirty="0" err="1">
                <a:ln>
                  <a:noFill/>
                </a:ln>
                <a:solidFill>
                  <a:srgbClr val="000000"/>
                </a:solidFill>
                <a:latin typeface="Calibri" pitchFamily="18"/>
                <a:ea typeface="Microsoft YaHei" pitchFamily="2"/>
                <a:cs typeface="Mangal" pitchFamily="2"/>
              </a:rPr>
              <a:t>Postdocs</a:t>
            </a:r>
            <a:r>
              <a:rPr lang="en-US" sz="3200" b="0" i="0" u="none" strike="noStrike" kern="1200" spc="0" dirty="0">
                <a:ln>
                  <a:noFill/>
                </a:ln>
                <a:solidFill>
                  <a:srgbClr val="000000"/>
                </a:solidFill>
                <a:latin typeface="Calibri" pitchFamily="18"/>
                <a:ea typeface="Microsoft YaHei" pitchFamily="2"/>
                <a:cs typeface="Mangal" pitchFamily="2"/>
              </a:rPr>
              <a:t>:</a:t>
            </a:r>
          </a:p>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Tom Loftus</a:t>
            </a:r>
          </a:p>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Nathan </a:t>
            </a:r>
            <a:r>
              <a:rPr lang="en-US" sz="3200" b="0" i="0" u="none" strike="noStrike" kern="1200" spc="0" dirty="0" err="1">
                <a:ln>
                  <a:noFill/>
                </a:ln>
                <a:solidFill>
                  <a:srgbClr val="000000"/>
                </a:solidFill>
                <a:latin typeface="Calibri" pitchFamily="18"/>
                <a:ea typeface="Microsoft YaHei" pitchFamily="2"/>
                <a:cs typeface="Mangal" pitchFamily="2"/>
              </a:rPr>
              <a:t>Kurz</a:t>
            </a:r>
            <a:endParaRPr lang="en-US" sz="3200" b="0" i="0" u="none" strike="noStrike" kern="1200" spc="0" dirty="0">
              <a:ln>
                <a:noFill/>
              </a:ln>
              <a:solidFill>
                <a:srgbClr val="000000"/>
              </a:solidFill>
              <a:latin typeface="Calibri" pitchFamily="18"/>
              <a:ea typeface="Microsoft YaHei" pitchFamily="2"/>
              <a:cs typeface="Mangal" pitchFamily="2"/>
            </a:endParaRPr>
          </a:p>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Adam </a:t>
            </a:r>
            <a:r>
              <a:rPr lang="en-US" sz="3200" b="0" i="0" u="none" strike="noStrike" kern="1200" spc="0" dirty="0" err="1">
                <a:ln>
                  <a:noFill/>
                </a:ln>
                <a:solidFill>
                  <a:srgbClr val="000000"/>
                </a:solidFill>
                <a:latin typeface="Calibri" pitchFamily="18"/>
                <a:ea typeface="Microsoft YaHei" pitchFamily="2"/>
                <a:cs typeface="Mangal" pitchFamily="2"/>
              </a:rPr>
              <a:t>Kleczewski</a:t>
            </a:r>
            <a:endParaRPr lang="en-US" sz="3200" b="0" i="0" u="none" strike="noStrike" kern="1200" spc="0" dirty="0">
              <a:ln>
                <a:noFill/>
              </a:ln>
              <a:solidFill>
                <a:srgbClr val="000000"/>
              </a:solidFill>
              <a:latin typeface="Calibri" pitchFamily="18"/>
              <a:ea typeface="Microsoft YaHei" pitchFamily="2"/>
              <a:cs typeface="Mangal" pitchFamily="2"/>
            </a:endParaRPr>
          </a:p>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Clark Griffith</a:t>
            </a:r>
          </a:p>
          <a:p>
            <a:pPr marL="0" marR="0" lvl="0" indent="0" algn="ctr" rtl="0" hangingPunct="1">
              <a:lnSpc>
                <a:spcPct val="100000"/>
              </a:lnSpc>
              <a:spcBef>
                <a:spcPts val="0"/>
              </a:spcBef>
              <a:spcAft>
                <a:spcPts val="0"/>
              </a:spcAft>
              <a:buNone/>
              <a:tabLst/>
            </a:pPr>
            <a:r>
              <a:rPr lang="en-US" sz="3200" b="0" i="0" u="none" strike="noStrike" kern="1200" spc="0" dirty="0">
                <a:ln>
                  <a:noFill/>
                </a:ln>
                <a:solidFill>
                  <a:srgbClr val="000000"/>
                </a:solidFill>
                <a:latin typeface="Calibri" pitchFamily="18"/>
                <a:ea typeface="Microsoft YaHei" pitchFamily="2"/>
                <a:cs typeface="Mangal" pitchFamily="2"/>
              </a:rPr>
              <a:t>Matt Swallows</a:t>
            </a:r>
          </a:p>
        </p:txBody>
      </p:sp>
    </p:spTree>
    <p:extLst>
      <p:ext uri="{BB962C8B-B14F-4D97-AF65-F5344CB8AC3E}">
        <p14:creationId xmlns:p14="http://schemas.microsoft.com/office/powerpoint/2010/main" val="3865508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3919728" y="1981200"/>
            <a:ext cx="4953000" cy="1100202"/>
          </a:xfrm>
          <a:prstGeom prst="rect">
            <a:avLst/>
          </a:prstGeom>
          <a:noFill/>
          <a:ln w="9525">
            <a:noFill/>
            <a:miter lim="800000"/>
            <a:headEnd/>
            <a:tailEnd/>
          </a:ln>
        </p:spPr>
      </p:pic>
      <p:sp>
        <p:nvSpPr>
          <p:cNvPr id="2" name="Title 1"/>
          <p:cNvSpPr>
            <a:spLocks noGrp="1"/>
          </p:cNvSpPr>
          <p:nvPr>
            <p:ph type="title"/>
          </p:nvPr>
        </p:nvSpPr>
        <p:spPr>
          <a:xfrm>
            <a:off x="0" y="0"/>
            <a:ext cx="9144000" cy="1143000"/>
          </a:xfrm>
        </p:spPr>
        <p:txBody>
          <a:bodyPr>
            <a:normAutofit/>
          </a:bodyPr>
          <a:lstStyle/>
          <a:p>
            <a:r>
              <a:rPr lang="en-US" sz="4000" u="sng" dirty="0" smtClean="0">
                <a:latin typeface="Arial" panose="020B0604020202020204" pitchFamily="34" charset="0"/>
                <a:cs typeface="Arial" panose="020B0604020202020204" pitchFamily="34" charset="0"/>
              </a:rPr>
              <a:t>CP violation and </a:t>
            </a:r>
            <a:r>
              <a:rPr lang="en-US" sz="4000" u="sng" dirty="0" err="1" smtClean="0">
                <a:latin typeface="Arial" panose="020B0604020202020204" pitchFamily="34" charset="0"/>
                <a:cs typeface="Arial" panose="020B0604020202020204" pitchFamily="34" charset="0"/>
              </a:rPr>
              <a:t>baryogenesis</a:t>
            </a:r>
            <a:endParaRPr lang="en-US" sz="4000" u="sng"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32119" y="1091184"/>
            <a:ext cx="5181600" cy="5666232"/>
          </a:xfrm>
        </p:spPr>
        <p:txBody>
          <a:bodyPr>
            <a:normAutofit fontScale="77500" lnSpcReduction="20000"/>
          </a:bodyPr>
          <a:lstStyle/>
          <a:p>
            <a:r>
              <a:rPr lang="en-US" dirty="0" smtClean="0">
                <a:latin typeface="Arial" panose="020B0604020202020204" pitchFamily="34" charset="0"/>
                <a:cs typeface="Arial" panose="020B0604020202020204" pitchFamily="34" charset="0"/>
              </a:rPr>
              <a:t>No theory explains the ‘excess’ of matter over antimatter:</a:t>
            </a: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Any </a:t>
            </a:r>
            <a:r>
              <a:rPr lang="en-US" dirty="0" err="1">
                <a:latin typeface="Arial" panose="020B0604020202020204" pitchFamily="34" charset="0"/>
                <a:cs typeface="Arial" panose="020B0604020202020204" pitchFamily="34" charset="0"/>
              </a:rPr>
              <a:t>baryogenesis</a:t>
            </a:r>
            <a:r>
              <a:rPr lang="en-US" dirty="0">
                <a:latin typeface="Arial" panose="020B0604020202020204" pitchFamily="34" charset="0"/>
                <a:cs typeface="Arial" panose="020B0604020202020204" pitchFamily="34" charset="0"/>
              </a:rPr>
              <a:t> model needs to satisfy the Sakharov conditions</a:t>
            </a:r>
            <a:r>
              <a:rPr lang="en-US" i="1" dirty="0">
                <a:latin typeface="Arial" panose="020B0604020202020204" pitchFamily="34" charset="0"/>
                <a:cs typeface="Arial" panose="020B0604020202020204" pitchFamily="34" charset="0"/>
              </a:rPr>
              <a:t>:</a:t>
            </a:r>
          </a:p>
          <a:p>
            <a:endParaRPr lang="en-US" sz="10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1. Baryon number violation</a:t>
            </a:r>
          </a:p>
          <a:p>
            <a:pPr lvl="1"/>
            <a:r>
              <a:rPr lang="en-US" dirty="0">
                <a:latin typeface="Arial" panose="020B0604020202020204" pitchFamily="34" charset="0"/>
                <a:cs typeface="Arial" panose="020B0604020202020204" pitchFamily="34" charset="0"/>
              </a:rPr>
              <a:t>2. CP symmetry violation</a:t>
            </a:r>
            <a:endParaRPr lang="en-US" b="1"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3. Departures from thermal equilibrium</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Higgs </a:t>
            </a:r>
            <a:r>
              <a:rPr lang="en-US" dirty="0">
                <a:latin typeface="Arial" panose="020B0604020202020204" pitchFamily="34" charset="0"/>
                <a:cs typeface="Arial" panose="020B0604020202020204" pitchFamily="34" charset="0"/>
              </a:rPr>
              <a:t>is too </a:t>
            </a:r>
            <a:r>
              <a:rPr lang="en-US" dirty="0" smtClean="0">
                <a:latin typeface="Arial" panose="020B0604020202020204" pitchFamily="34" charset="0"/>
                <a:cs typeface="Arial" panose="020B0604020202020204" pitchFamily="34" charset="0"/>
              </a:rPr>
              <a:t>massive </a:t>
            </a:r>
            <a:r>
              <a:rPr lang="en-US" dirty="0">
                <a:latin typeface="Arial" panose="020B0604020202020204" pitchFamily="34" charset="0"/>
                <a:cs typeface="Arial" panose="020B0604020202020204" pitchFamily="34" charset="0"/>
              </a:rPr>
              <a:t>for a workable theory </a:t>
            </a:r>
            <a:r>
              <a:rPr lang="en-US" dirty="0" smtClean="0">
                <a:latin typeface="Arial" panose="020B0604020202020204" pitchFamily="34" charset="0"/>
                <a:cs typeface="Arial" panose="020B0604020202020204" pitchFamily="34" charset="0"/>
              </a:rPr>
              <a:t>based in standard model physics</a:t>
            </a:r>
          </a:p>
          <a:p>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descr="universe diagram.png"/>
          <p:cNvPicPr>
            <a:picLocks noChangeAspect="1"/>
          </p:cNvPicPr>
          <p:nvPr/>
        </p:nvPicPr>
        <p:blipFill>
          <a:blip r:embed="rId4" cstate="print"/>
          <a:stretch>
            <a:fillRect/>
          </a:stretch>
        </p:blipFill>
        <p:spPr>
          <a:xfrm>
            <a:off x="76201" y="1219200"/>
            <a:ext cx="3855918" cy="5410200"/>
          </a:xfrm>
          <a:prstGeom prst="rect">
            <a:avLst/>
          </a:prstGeom>
        </p:spPr>
      </p:pic>
    </p:spTree>
    <p:extLst>
      <p:ext uri="{BB962C8B-B14F-4D97-AF65-F5344CB8AC3E}">
        <p14:creationId xmlns:p14="http://schemas.microsoft.com/office/powerpoint/2010/main" val="17413545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657600" y="2514600"/>
            <a:ext cx="5334000" cy="3048000"/>
          </a:xfrm>
          <a:prstGeom prst="rect">
            <a:avLst/>
          </a:prstGeom>
          <a:noFill/>
          <a:ln w="9525">
            <a:noFill/>
            <a:miter lim="800000"/>
            <a:headEnd/>
            <a:tailEnd/>
          </a:ln>
        </p:spPr>
      </p:pic>
      <p:sp>
        <p:nvSpPr>
          <p:cNvPr id="2" name="Title 1"/>
          <p:cNvSpPr>
            <a:spLocks noGrp="1"/>
          </p:cNvSpPr>
          <p:nvPr>
            <p:ph type="title"/>
          </p:nvPr>
        </p:nvSpPr>
        <p:spPr>
          <a:xfrm>
            <a:off x="0" y="274638"/>
            <a:ext cx="9144000" cy="1143000"/>
          </a:xfrm>
        </p:spPr>
        <p:txBody>
          <a:bodyPr>
            <a:normAutofit fontScale="90000"/>
          </a:bodyPr>
          <a:lstStyle/>
          <a:p>
            <a:r>
              <a:rPr lang="en-US" dirty="0" smtClean="0"/>
              <a:t>What does a B-violating process look like?</a:t>
            </a:r>
            <a:endParaRPr lang="en-US" dirty="0"/>
          </a:p>
        </p:txBody>
      </p:sp>
      <p:sp>
        <p:nvSpPr>
          <p:cNvPr id="3" name="Content Placeholder 2"/>
          <p:cNvSpPr>
            <a:spLocks noGrp="1"/>
          </p:cNvSpPr>
          <p:nvPr>
            <p:ph idx="1"/>
          </p:nvPr>
        </p:nvSpPr>
        <p:spPr>
          <a:xfrm>
            <a:off x="0" y="1752600"/>
            <a:ext cx="4343400" cy="5105400"/>
          </a:xfrm>
        </p:spPr>
        <p:txBody>
          <a:bodyPr>
            <a:normAutofit/>
          </a:bodyPr>
          <a:lstStyle/>
          <a:p>
            <a:r>
              <a:rPr lang="en-US" dirty="0" smtClean="0"/>
              <a:t>Best-known example is the </a:t>
            </a:r>
            <a:r>
              <a:rPr lang="en-US" i="1" dirty="0" err="1" smtClean="0"/>
              <a:t>sphaleron</a:t>
            </a:r>
            <a:r>
              <a:rPr lang="en-US" dirty="0" smtClean="0"/>
              <a:t> </a:t>
            </a:r>
            <a:r>
              <a:rPr lang="en-US" i="1" dirty="0" smtClean="0"/>
              <a:t>process</a:t>
            </a:r>
            <a:r>
              <a:rPr lang="en-US" dirty="0" smtClean="0"/>
              <a:t>:</a:t>
            </a:r>
          </a:p>
          <a:p>
            <a:pPr lvl="1"/>
            <a:r>
              <a:rPr lang="el-GR" dirty="0" smtClean="0"/>
              <a:t>Δ</a:t>
            </a:r>
            <a:r>
              <a:rPr lang="en-US" dirty="0" smtClean="0"/>
              <a:t>B = +/-3</a:t>
            </a:r>
          </a:p>
          <a:p>
            <a:pPr lvl="1"/>
            <a:r>
              <a:rPr lang="en-US" dirty="0" smtClean="0"/>
              <a:t>Conserves B-L</a:t>
            </a:r>
          </a:p>
          <a:p>
            <a:pPr lvl="1"/>
            <a:r>
              <a:rPr lang="en-US" dirty="0" smtClean="0"/>
              <a:t>Suppressed below ~100 </a:t>
            </a:r>
            <a:r>
              <a:rPr lang="en-US" dirty="0" err="1" smtClean="0"/>
              <a:t>GeV</a:t>
            </a:r>
            <a:endParaRPr lang="en-US" dirty="0" smtClean="0"/>
          </a:p>
          <a:p>
            <a:r>
              <a:rPr lang="en-US" dirty="0" smtClean="0"/>
              <a:t>Could generate baryon excess from lepton excess (</a:t>
            </a:r>
            <a:r>
              <a:rPr lang="en-US" i="1" dirty="0" err="1" smtClean="0"/>
              <a:t>leptogenesis</a:t>
            </a:r>
            <a:r>
              <a:rPr lang="en-US" dirty="0" smtClean="0"/>
              <a:t>)</a:t>
            </a:r>
            <a:endParaRPr lang="en-US" dirty="0"/>
          </a:p>
        </p:txBody>
      </p:sp>
    </p:spTree>
    <p:extLst>
      <p:ext uri="{BB962C8B-B14F-4D97-AF65-F5344CB8AC3E}">
        <p14:creationId xmlns:p14="http://schemas.microsoft.com/office/powerpoint/2010/main" val="2641010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791862" y="1600200"/>
            <a:ext cx="4352138" cy="3300057"/>
          </a:xfrm>
          <a:prstGeom prst="rect">
            <a:avLst/>
          </a:prstGeom>
          <a:noFill/>
          <a:ln w="9525">
            <a:noFill/>
            <a:miter lim="800000"/>
            <a:headEnd/>
            <a:tailEnd/>
          </a:ln>
        </p:spPr>
      </p:pic>
      <p:sp>
        <p:nvSpPr>
          <p:cNvPr id="2" name="Title 1"/>
          <p:cNvSpPr>
            <a:spLocks noGrp="1"/>
          </p:cNvSpPr>
          <p:nvPr>
            <p:ph type="title"/>
          </p:nvPr>
        </p:nvSpPr>
        <p:spPr>
          <a:xfrm>
            <a:off x="0" y="228600"/>
            <a:ext cx="9144000" cy="1143000"/>
          </a:xfrm>
        </p:spPr>
        <p:txBody>
          <a:bodyPr>
            <a:normAutofit fontScale="90000"/>
          </a:bodyPr>
          <a:lstStyle/>
          <a:p>
            <a:r>
              <a:rPr lang="en-US" dirty="0" smtClean="0"/>
              <a:t>Out-of equilibrium decay:</a:t>
            </a:r>
            <a:br>
              <a:rPr lang="en-US" dirty="0" smtClean="0"/>
            </a:br>
            <a:r>
              <a:rPr lang="en-US" dirty="0" smtClean="0"/>
              <a:t>Electroweak </a:t>
            </a:r>
            <a:r>
              <a:rPr lang="en-US" dirty="0" err="1" smtClean="0"/>
              <a:t>baryogenesis</a:t>
            </a:r>
            <a:r>
              <a:rPr lang="en-US" dirty="0" smtClean="0"/>
              <a:t> (EWBG) </a:t>
            </a:r>
            <a:endParaRPr lang="en-US" dirty="0"/>
          </a:p>
        </p:txBody>
      </p:sp>
      <p:sp>
        <p:nvSpPr>
          <p:cNvPr id="3" name="Content Placeholder 2"/>
          <p:cNvSpPr>
            <a:spLocks noGrp="1"/>
          </p:cNvSpPr>
          <p:nvPr>
            <p:ph idx="1"/>
          </p:nvPr>
        </p:nvSpPr>
        <p:spPr>
          <a:xfrm>
            <a:off x="0" y="1981200"/>
            <a:ext cx="5334000" cy="2743200"/>
          </a:xfrm>
        </p:spPr>
        <p:txBody>
          <a:bodyPr>
            <a:normAutofit/>
          </a:bodyPr>
          <a:lstStyle/>
          <a:p>
            <a:pPr lvl="0"/>
            <a:r>
              <a:rPr lang="en-US" dirty="0" smtClean="0"/>
              <a:t>Popular </a:t>
            </a:r>
            <a:r>
              <a:rPr lang="en-US" dirty="0" err="1" smtClean="0"/>
              <a:t>baryogenesis</a:t>
            </a:r>
            <a:r>
              <a:rPr lang="en-US" dirty="0" smtClean="0"/>
              <a:t> models focus on the EW symmetry breaking</a:t>
            </a:r>
          </a:p>
          <a:p>
            <a:r>
              <a:rPr lang="en-US" dirty="0" smtClean="0"/>
              <a:t>Higgs field acquires multiple vacuum expectation values</a:t>
            </a:r>
          </a:p>
          <a:p>
            <a:endParaRPr lang="en-US" dirty="0" smtClean="0"/>
          </a:p>
        </p:txBody>
      </p:sp>
      <p:sp>
        <p:nvSpPr>
          <p:cNvPr id="7" name="Content Placeholder 2"/>
          <p:cNvSpPr txBox="1">
            <a:spLocks/>
          </p:cNvSpPr>
          <p:nvPr/>
        </p:nvSpPr>
        <p:spPr>
          <a:xfrm>
            <a:off x="0" y="4724400"/>
            <a:ext cx="9144000" cy="1981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Regions of broken EW symmetry can expand like bubbles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Interactions at the walls violate CP, are out of eq.</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283963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WBG via sphaleron.png"/>
          <p:cNvPicPr>
            <a:picLocks noChangeAspect="1"/>
          </p:cNvPicPr>
          <p:nvPr/>
        </p:nvPicPr>
        <p:blipFill>
          <a:blip r:embed="rId2" cstate="print"/>
          <a:stretch>
            <a:fillRect/>
          </a:stretch>
        </p:blipFill>
        <p:spPr>
          <a:xfrm>
            <a:off x="0" y="1905000"/>
            <a:ext cx="4250605" cy="3429000"/>
          </a:xfrm>
          <a:prstGeom prst="rect">
            <a:avLst/>
          </a:prstGeom>
        </p:spPr>
      </p:pic>
      <p:sp>
        <p:nvSpPr>
          <p:cNvPr id="2" name="Title 1"/>
          <p:cNvSpPr>
            <a:spLocks noGrp="1"/>
          </p:cNvSpPr>
          <p:nvPr>
            <p:ph type="title"/>
          </p:nvPr>
        </p:nvSpPr>
        <p:spPr>
          <a:xfrm>
            <a:off x="0" y="274638"/>
            <a:ext cx="9144000" cy="1143000"/>
          </a:xfrm>
        </p:spPr>
        <p:txBody>
          <a:bodyPr>
            <a:normAutofit fontScale="90000"/>
          </a:bodyPr>
          <a:lstStyle/>
          <a:p>
            <a:r>
              <a:rPr lang="en-US" dirty="0" smtClean="0"/>
              <a:t>Where do the baryons actually come from?</a:t>
            </a:r>
            <a:endParaRPr lang="en-US" dirty="0"/>
          </a:p>
        </p:txBody>
      </p:sp>
      <p:sp>
        <p:nvSpPr>
          <p:cNvPr id="6" name="Content Placeholder 5"/>
          <p:cNvSpPr>
            <a:spLocks noGrp="1"/>
          </p:cNvSpPr>
          <p:nvPr>
            <p:ph idx="1"/>
          </p:nvPr>
        </p:nvSpPr>
        <p:spPr>
          <a:xfrm>
            <a:off x="3886200" y="1447800"/>
            <a:ext cx="5257800" cy="5181600"/>
          </a:xfrm>
        </p:spPr>
        <p:txBody>
          <a:bodyPr>
            <a:normAutofit/>
          </a:bodyPr>
          <a:lstStyle/>
          <a:p>
            <a:r>
              <a:rPr lang="en-US" dirty="0" smtClean="0"/>
              <a:t>CP-violating interactions at the wall reflect LH particles, RH antiparticles</a:t>
            </a:r>
          </a:p>
          <a:p>
            <a:r>
              <a:rPr lang="en-US" dirty="0" err="1" smtClean="0"/>
              <a:t>Sphaleron</a:t>
            </a:r>
            <a:r>
              <a:rPr lang="en-US" dirty="0" smtClean="0"/>
              <a:t> process does not couple to RH (anti)particles, is frozen out by large M</a:t>
            </a:r>
            <a:r>
              <a:rPr lang="en-US" baseline="-25000" dirty="0" smtClean="0"/>
              <a:t>W,Z</a:t>
            </a:r>
            <a:endParaRPr lang="en-US" dirty="0" smtClean="0"/>
          </a:p>
          <a:p>
            <a:r>
              <a:rPr lang="en-US" dirty="0" smtClean="0"/>
              <a:t>Net flux of baryons outside diffuses in before eq. is established </a:t>
            </a:r>
            <a:endParaRPr lang="en-US" baseline="-25000" dirty="0" smtClean="0"/>
          </a:p>
          <a:p>
            <a:endParaRPr lang="en-US" dirty="0"/>
          </a:p>
        </p:txBody>
      </p:sp>
    </p:spTree>
    <p:extLst>
      <p:ext uri="{BB962C8B-B14F-4D97-AF65-F5344CB8AC3E}">
        <p14:creationId xmlns:p14="http://schemas.microsoft.com/office/powerpoint/2010/main" val="1760183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dirty="0" smtClean="0"/>
              <a:t>First-order phase transitions in EWBG</a:t>
            </a:r>
            <a:endParaRPr lang="en-US" dirty="0"/>
          </a:p>
        </p:txBody>
      </p:sp>
      <p:pic>
        <p:nvPicPr>
          <p:cNvPr id="5" name="Content Placeholder 4" descr="Higgs VEV.png"/>
          <p:cNvPicPr>
            <a:picLocks noGrp="1" noChangeAspect="1"/>
          </p:cNvPicPr>
          <p:nvPr>
            <p:ph idx="1"/>
          </p:nvPr>
        </p:nvPicPr>
        <p:blipFill>
          <a:blip r:embed="rId2" cstate="print"/>
          <a:stretch>
            <a:fillRect/>
          </a:stretch>
        </p:blipFill>
        <p:spPr>
          <a:xfrm>
            <a:off x="533400" y="1219200"/>
            <a:ext cx="8002027" cy="3048000"/>
          </a:xfrm>
        </p:spPr>
      </p:pic>
      <p:sp>
        <p:nvSpPr>
          <p:cNvPr id="9" name="Content Placeholder 2"/>
          <p:cNvSpPr txBox="1">
            <a:spLocks/>
          </p:cNvSpPr>
          <p:nvPr/>
        </p:nvSpPr>
        <p:spPr>
          <a:xfrm>
            <a:off x="228600" y="4267200"/>
            <a:ext cx="8763000" cy="2438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For bubble nucleation, the electroweak</a:t>
            </a:r>
            <a:r>
              <a:rPr kumimoji="0" lang="en-US" sz="3200" b="0" i="0" u="none" strike="noStrike" kern="1200" cap="none" spc="0" normalizeH="0" noProof="0" dirty="0" smtClean="0">
                <a:ln>
                  <a:noFill/>
                </a:ln>
                <a:solidFill>
                  <a:schemeClr val="tx1"/>
                </a:solidFill>
                <a:effectLst/>
                <a:uLnTx/>
                <a:uFillTx/>
                <a:latin typeface="+mn-lt"/>
                <a:ea typeface="+mn-ea"/>
                <a:cs typeface="+mn-cs"/>
              </a:rPr>
              <a:t> symmetry breaking must be a first-order phase transition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aseline="0" dirty="0" smtClean="0"/>
              <a:t>The</a:t>
            </a:r>
            <a:r>
              <a:rPr lang="en-US" sz="3200" dirty="0" smtClean="0"/>
              <a:t> effective Higgs potential at high temp. must have degenerate minima (T=</a:t>
            </a:r>
            <a:r>
              <a:rPr lang="en-US" sz="3200" dirty="0" err="1" smtClean="0"/>
              <a:t>T</a:t>
            </a:r>
            <a:r>
              <a:rPr lang="en-US" sz="3200" baseline="-25000" dirty="0" err="1" smtClean="0"/>
              <a:t>c</a:t>
            </a:r>
            <a:r>
              <a:rPr lang="en-US" sz="3200" dirty="0" smtClean="0"/>
              <a:t>, left diagram)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631350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smtClean="0"/>
              <a:t>Can this happen under the Standard Model?</a:t>
            </a:r>
            <a:endParaRPr lang="en-US" dirty="0"/>
          </a:p>
        </p:txBody>
      </p:sp>
      <p:sp>
        <p:nvSpPr>
          <p:cNvPr id="3" name="Content Placeholder 2"/>
          <p:cNvSpPr>
            <a:spLocks noGrp="1"/>
          </p:cNvSpPr>
          <p:nvPr>
            <p:ph idx="1"/>
          </p:nvPr>
        </p:nvSpPr>
        <p:spPr>
          <a:xfrm>
            <a:off x="457200" y="1752600"/>
            <a:ext cx="8229600" cy="4525963"/>
          </a:xfrm>
        </p:spPr>
        <p:txBody>
          <a:bodyPr/>
          <a:lstStyle/>
          <a:p>
            <a:r>
              <a:rPr lang="en-US" dirty="0" smtClean="0"/>
              <a:t>No.</a:t>
            </a:r>
          </a:p>
          <a:p>
            <a:r>
              <a:rPr lang="en-US" dirty="0" smtClean="0"/>
              <a:t>CP-violation in the CKM matrix is insufficient to create large enough particle number asymmetries outside the bubbles of non-zero Higgs VEV</a:t>
            </a:r>
          </a:p>
          <a:p>
            <a:r>
              <a:rPr lang="en-US" dirty="0" smtClean="0"/>
              <a:t>Electroweak symmetry-breaking transition in the SM cannot involve bubble nucleation with </a:t>
            </a:r>
            <a:r>
              <a:rPr lang="en-US" dirty="0" err="1" smtClean="0"/>
              <a:t>M</a:t>
            </a:r>
            <a:r>
              <a:rPr lang="en-US" baseline="-25000" dirty="0" err="1" smtClean="0"/>
              <a:t>Higgs</a:t>
            </a:r>
            <a:r>
              <a:rPr lang="en-US" dirty="0" smtClean="0"/>
              <a:t> &gt; 75 </a:t>
            </a:r>
            <a:r>
              <a:rPr lang="en-US" dirty="0" err="1" smtClean="0"/>
              <a:t>GeV</a:t>
            </a:r>
            <a:r>
              <a:rPr lang="en-US" dirty="0" smtClean="0"/>
              <a:t> </a:t>
            </a:r>
          </a:p>
        </p:txBody>
      </p:sp>
    </p:spTree>
    <p:extLst>
      <p:ext uri="{BB962C8B-B14F-4D97-AF65-F5344CB8AC3E}">
        <p14:creationId xmlns:p14="http://schemas.microsoft.com/office/powerpoint/2010/main" val="1582661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1143000"/>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None/>
            </a:pPr>
            <a:r>
              <a:rPr lang="en-US" sz="4000" u="sng" dirty="0">
                <a:latin typeface="Arial" pitchFamily="34" charset="0"/>
                <a:cs typeface="Arial" pitchFamily="34" charset="0"/>
              </a:rPr>
              <a:t>Atomic vs. </a:t>
            </a:r>
            <a:r>
              <a:rPr lang="en-US" sz="4000" u="sng" dirty="0" smtClean="0">
                <a:latin typeface="Arial" pitchFamily="34" charset="0"/>
                <a:cs typeface="Arial" pitchFamily="34" charset="0"/>
              </a:rPr>
              <a:t>Molecular </a:t>
            </a:r>
            <a:r>
              <a:rPr lang="en-US" sz="4000" u="sng" dirty="0">
                <a:latin typeface="Arial" pitchFamily="34" charset="0"/>
                <a:cs typeface="Arial" pitchFamily="34" charset="0"/>
              </a:rPr>
              <a:t>EDMs</a:t>
            </a:r>
          </a:p>
        </p:txBody>
      </p:sp>
      <p:sp>
        <p:nvSpPr>
          <p:cNvPr id="9" name="Content Placeholder 2"/>
          <p:cNvSpPr txBox="1">
            <a:spLocks/>
          </p:cNvSpPr>
          <p:nvPr/>
        </p:nvSpPr>
        <p:spPr>
          <a:xfrm>
            <a:off x="685800" y="1371600"/>
            <a:ext cx="8229600" cy="15240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lvl="0" indent="0">
              <a:spcBef>
                <a:spcPts val="638"/>
              </a:spcBef>
            </a:pPr>
            <a:r>
              <a:rPr lang="en-US" sz="2000" dirty="0" smtClean="0">
                <a:latin typeface="Arial" pitchFamily="34" charset="0"/>
                <a:cs typeface="Arial" pitchFamily="34" charset="0"/>
              </a:rPr>
              <a:t>Parity violation requires a fixed EDM projection onto spin axis</a:t>
            </a:r>
          </a:p>
          <a:p>
            <a:pPr marL="0" indent="0">
              <a:spcBef>
                <a:spcPts val="638"/>
              </a:spcBef>
            </a:pPr>
            <a:r>
              <a:rPr lang="en-US" sz="2000" dirty="0" smtClean="0">
                <a:latin typeface="Arial" pitchFamily="34" charset="0"/>
                <a:cs typeface="Arial" pitchFamily="34" charset="0"/>
              </a:rPr>
              <a:t>Molecules have additional degrees of freedom-EDMs </a:t>
            </a:r>
            <a:r>
              <a:rPr lang="en-US" sz="2000" dirty="0">
                <a:latin typeface="Arial" pitchFamily="34" charset="0"/>
                <a:cs typeface="Arial" pitchFamily="34" charset="0"/>
              </a:rPr>
              <a:t>have no definitive </a:t>
            </a:r>
            <a:r>
              <a:rPr lang="en-US" sz="2000" dirty="0" smtClean="0">
                <a:latin typeface="Arial" pitchFamily="34" charset="0"/>
                <a:cs typeface="Arial" pitchFamily="34" charset="0"/>
              </a:rPr>
              <a:t>spin projection</a:t>
            </a:r>
            <a:endParaRPr lang="en-US" sz="2000" u="sng" dirty="0">
              <a:latin typeface="Arial" pitchFamily="34" charset="0"/>
              <a:cs typeface="Arial"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871216"/>
            <a:ext cx="3505200" cy="35052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732942"/>
            <a:ext cx="4041504" cy="3806132"/>
          </a:xfrm>
          <a:prstGeom prst="rect">
            <a:avLst/>
          </a:prstGeom>
        </p:spPr>
      </p:pic>
    </p:spTree>
    <p:extLst>
      <p:ext uri="{BB962C8B-B14F-4D97-AF65-F5344CB8AC3E}">
        <p14:creationId xmlns:p14="http://schemas.microsoft.com/office/powerpoint/2010/main" val="1293450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43174" y="1136904"/>
            <a:ext cx="6600826" cy="5562600"/>
          </a:xfrm>
          <a:prstGeom prst="rect">
            <a:avLst/>
          </a:prstGeom>
        </p:spPr>
      </p:pic>
      <p:sp>
        <p:nvSpPr>
          <p:cNvPr id="3" name="Title 1"/>
          <p:cNvSpPr txBox="1">
            <a:spLocks/>
          </p:cNvSpPr>
          <p:nvPr/>
        </p:nvSpPr>
        <p:spPr>
          <a:xfrm>
            <a:off x="0" y="0"/>
            <a:ext cx="9144000" cy="1143000"/>
          </a:xfrm>
          <a:prstGeom prst="rect">
            <a:avLst/>
          </a:prstGeom>
        </p:spPr>
        <p:txBody>
          <a:bodyPr vert="horz" lIns="91440" tIns="45720" rIns="91440" bIns="4572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en-US" sz="4000" u="sng" dirty="0" smtClean="0">
                <a:latin typeface="Arial" pitchFamily="34" charset="0"/>
                <a:cs typeface="Arial" pitchFamily="34" charset="0"/>
              </a:rPr>
              <a:t>Cell Motion Causes</a:t>
            </a:r>
            <a:endParaRPr lang="en-US" sz="4000" u="sng" dirty="0">
              <a:latin typeface="Arial" pitchFamily="34" charset="0"/>
              <a:cs typeface="Arial" pitchFamily="34" charset="0"/>
            </a:endParaRPr>
          </a:p>
        </p:txBody>
      </p:sp>
      <p:sp>
        <p:nvSpPr>
          <p:cNvPr id="6" name="Content Placeholder 2"/>
          <p:cNvSpPr txBox="1">
            <a:spLocks/>
          </p:cNvSpPr>
          <p:nvPr/>
        </p:nvSpPr>
        <p:spPr>
          <a:xfrm>
            <a:off x="5791440" y="3886200"/>
            <a:ext cx="3352560" cy="2819400"/>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endParaRPr lang="en-US" sz="2000" dirty="0">
              <a:latin typeface="Arial" pitchFamily="34" charset="0"/>
              <a:cs typeface="Arial" pitchFamily="34" charset="0"/>
            </a:endParaRPr>
          </a:p>
        </p:txBody>
      </p:sp>
      <p:sp>
        <p:nvSpPr>
          <p:cNvPr id="7" name="Content Placeholder 2"/>
          <p:cNvSpPr txBox="1">
            <a:spLocks/>
          </p:cNvSpPr>
          <p:nvPr/>
        </p:nvSpPr>
        <p:spPr>
          <a:xfrm>
            <a:off x="248726" y="1676400"/>
            <a:ext cx="2646874" cy="5023104"/>
          </a:xfrm>
          <a:prstGeom prst="rect">
            <a:avLst/>
          </a:prstGeom>
        </p:spPr>
        <p:txBody>
          <a:bodyPr vert="horz" lIns="91440" tIns="45720" rIns="91440" bIns="45720" rtlCol="0">
            <a:normAutofit/>
          </a:bodyPr>
          <a:lstStyle>
            <a:defPPr marL="432000" lvl="0" indent="-324000" algn="l" rtl="0"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Microsoft YaHei" pitchFamily="2"/>
                <a:cs typeface="Mangal" pitchFamily="2"/>
              </a:defRPr>
            </a:defPPr>
            <a:lvl1pPr marL="432000" lvl="0" indent="-324000" algn="l" defTabSz="914400" rtl="0" eaLnBrk="1" latinLnBrk="0"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Microsoft YaHei" pitchFamily="2"/>
                <a:cs typeface="Mangal" pitchFamily="2"/>
              </a:defRPr>
            </a:lvl1pPr>
            <a:lvl2pPr marL="864000" lvl="1" indent="-324000" algn="l" defTabSz="914400" rtl="0" eaLnBrk="1" latinLnBrk="0" hangingPunct="1">
              <a:spcBef>
                <a:spcPts val="0"/>
              </a:spcBef>
              <a:spcAft>
                <a:spcPts val="1134"/>
              </a:spcAft>
              <a:buSzPct val="75000"/>
              <a:buFont typeface="StarSymbol"/>
              <a:buChar char="–"/>
              <a:defRPr lang="en-US" sz="2400" b="0" i="0" u="none" strike="noStrike" kern="1200" spc="0">
                <a:ln>
                  <a:noFill/>
                </a:ln>
                <a:solidFill>
                  <a:srgbClr val="000000"/>
                </a:solidFill>
                <a:latin typeface="Calibri"/>
                <a:ea typeface="Microsoft YaHei" pitchFamily="2"/>
                <a:cs typeface="Mangal" pitchFamily="2"/>
              </a:defRPr>
            </a:lvl2pPr>
            <a:lvl3pPr marL="1295999" lvl="2" indent="-288000" algn="l" defTabSz="914400" rtl="0" eaLnBrk="1" latinLnBrk="0" hangingPunct="1">
              <a:spcBef>
                <a:spcPts val="0"/>
              </a:spcBef>
              <a:spcAft>
                <a:spcPts val="850"/>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3pPr>
            <a:lvl4pPr marL="1728000" lvl="3" indent="-216000" algn="l" defTabSz="914400" rtl="0" eaLnBrk="1" latinLnBrk="0" hangingPunct="1">
              <a:spcBef>
                <a:spcPts val="0"/>
              </a:spcBef>
              <a:spcAft>
                <a:spcPts val="567"/>
              </a:spcAft>
              <a:buSzPct val="75000"/>
              <a:buFont typeface="StarSymbol"/>
              <a:buChar char="–"/>
              <a:defRPr lang="en-US" sz="2000" b="0" i="0" u="none" strike="noStrike" kern="1200" spc="0">
                <a:ln>
                  <a:noFill/>
                </a:ln>
                <a:solidFill>
                  <a:srgbClr val="000000"/>
                </a:solidFill>
                <a:latin typeface="Calibri"/>
                <a:ea typeface="Microsoft YaHei" pitchFamily="2"/>
                <a:cs typeface="Mangal" pitchFamily="2"/>
              </a:defRPr>
            </a:lvl4pPr>
            <a:lvl5pPr marL="2160000" lvl="4"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5pPr>
            <a:lvl6pPr marL="2592000" lvl="5"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6pPr>
            <a:lvl7pPr marL="3024000" lvl="6"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7pPr>
            <a:lvl8pPr marL="3456000" lvl="7"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8pPr>
            <a:lvl9pPr marL="3887999" lvl="8" indent="-216000" algn="l" defTabSz="914400" rtl="0" eaLnBrk="1" latinLnBrk="0"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Microsoft YaHei" pitchFamily="2"/>
                <a:cs typeface="Mangal" pitchFamily="2"/>
              </a:defRPr>
            </a:lvl9pPr>
          </a:lstStyle>
          <a:p>
            <a:pPr marL="0" indent="0">
              <a:spcBef>
                <a:spcPts val="638"/>
              </a:spcBef>
            </a:pPr>
            <a:r>
              <a:rPr lang="en-US" sz="2000" dirty="0" smtClean="0">
                <a:latin typeface="Arial" pitchFamily="34" charset="0"/>
                <a:cs typeface="Arial" pitchFamily="34" charset="0"/>
              </a:rPr>
              <a:t>Magnetic shielding defects may cause gradients</a:t>
            </a:r>
          </a:p>
          <a:p>
            <a:pPr marL="0" indent="0">
              <a:spcBef>
                <a:spcPts val="638"/>
              </a:spcBef>
            </a:pPr>
            <a:r>
              <a:rPr lang="en-US" sz="2000" dirty="0" smtClean="0">
                <a:latin typeface="Arial" pitchFamily="34" charset="0"/>
                <a:cs typeface="Arial" pitchFamily="34" charset="0"/>
              </a:rPr>
              <a:t>HV-correlated quadratic gradients appear larger on top</a:t>
            </a:r>
          </a:p>
          <a:p>
            <a:pPr marL="0" indent="0">
              <a:spcBef>
                <a:spcPts val="638"/>
              </a:spcBef>
            </a:pPr>
            <a:r>
              <a:rPr lang="en-US" sz="2000" dirty="0" smtClean="0">
                <a:latin typeface="Arial" pitchFamily="34" charset="0"/>
                <a:cs typeface="Arial" pitchFamily="34" charset="0"/>
              </a:rPr>
              <a:t>Welded shield seam is nearest outer top cell</a:t>
            </a:r>
          </a:p>
          <a:p>
            <a:pPr marL="0" indent="0">
              <a:spcBef>
                <a:spcPts val="638"/>
              </a:spcBef>
            </a:pPr>
            <a:r>
              <a:rPr lang="en-US" sz="2000" dirty="0" smtClean="0">
                <a:latin typeface="Arial" pitchFamily="34" charset="0"/>
                <a:cs typeface="Arial" pitchFamily="34" charset="0"/>
              </a:rPr>
              <a:t>Effect of cell motion changes from sequence to sequence</a:t>
            </a:r>
            <a:endParaRPr lang="en-US" sz="2000" dirty="0">
              <a:latin typeface="Arial" pitchFamily="34" charset="0"/>
              <a:cs typeface="Arial" pitchFamily="34" charset="0"/>
            </a:endParaRPr>
          </a:p>
          <a:p>
            <a:pPr marL="0" indent="0">
              <a:spcBef>
                <a:spcPts val="638"/>
              </a:spcBef>
            </a:pPr>
            <a:endParaRPr lang="en-US" sz="2000" dirty="0">
              <a:latin typeface="Arial" pitchFamily="34" charset="0"/>
              <a:cs typeface="Arial" pitchFamily="34" charset="0"/>
            </a:endParaRPr>
          </a:p>
        </p:txBody>
      </p:sp>
    </p:spTree>
    <p:extLst>
      <p:ext uri="{BB962C8B-B14F-4D97-AF65-F5344CB8AC3E}">
        <p14:creationId xmlns:p14="http://schemas.microsoft.com/office/powerpoint/2010/main" val="22665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8123</TotalTime>
  <Words>5517</Words>
  <Application>Microsoft Office PowerPoint</Application>
  <PresentationFormat>On-screen Show (4:3)</PresentationFormat>
  <Paragraphs>550</Paragraphs>
  <Slides>38</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Microsoft YaHei</vt:lpstr>
      <vt:lpstr>Arial</vt:lpstr>
      <vt:lpstr>Calibri</vt:lpstr>
      <vt:lpstr>Mangal</vt:lpstr>
      <vt:lpstr>Segoe UI</vt:lpstr>
      <vt:lpstr>StarSymbol</vt:lpstr>
      <vt:lpstr>Wingdings</vt:lpstr>
      <vt:lpstr>Office Theme</vt:lpstr>
      <vt:lpstr>199Hg EDM Measurement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Statistical Performance</vt:lpstr>
      <vt:lpstr>PowerPoint Presentation</vt:lpstr>
      <vt:lpstr>PowerPoint Presentation</vt:lpstr>
      <vt:lpstr>PowerPoint Presentation</vt:lpstr>
      <vt:lpstr>EDM Field Dependence</vt:lpstr>
      <vt:lpstr>Systematics: Cell Motion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Systematics: E2 Effects</vt:lpstr>
      <vt:lpstr>Null Result and New Limits</vt:lpstr>
      <vt:lpstr>PowerPoint Presentation</vt:lpstr>
      <vt:lpstr>PowerPoint Presentation</vt:lpstr>
      <vt:lpstr>PowerPoint Presentation</vt:lpstr>
      <vt:lpstr>CP violation and baryogenesis</vt:lpstr>
      <vt:lpstr>What does a B-violating process look like?</vt:lpstr>
      <vt:lpstr>Out-of equilibrium decay: Electroweak baryogenesis (EWBG) </vt:lpstr>
      <vt:lpstr>Where do the baryons actually come from?</vt:lpstr>
      <vt:lpstr>First-order phase transitions in EWBG</vt:lpstr>
      <vt:lpstr>Can this happen under the Standard Model?</vt:lpstr>
      <vt:lpstr>PowerPoint Presentation</vt:lpstr>
      <vt:lpstr>PowerPoint Presentation</vt:lpstr>
    </vt:vector>
  </TitlesOfParts>
  <Company>University of Washington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199Hg EDM measurement</dc:title>
  <dc:creator>pinke</dc:creator>
  <cp:lastModifiedBy>Brent Graner</cp:lastModifiedBy>
  <cp:revision>361</cp:revision>
  <dcterms:created xsi:type="dcterms:W3CDTF">2016-01-14T21:02:12Z</dcterms:created>
  <dcterms:modified xsi:type="dcterms:W3CDTF">2017-10-16T16:16:02Z</dcterms:modified>
</cp:coreProperties>
</file>