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359" r:id="rId3"/>
    <p:sldId id="361" r:id="rId4"/>
    <p:sldId id="360" r:id="rId5"/>
    <p:sldId id="363" r:id="rId6"/>
    <p:sldId id="355" r:id="rId7"/>
    <p:sldId id="354" r:id="rId8"/>
    <p:sldId id="364" r:id="rId9"/>
    <p:sldId id="362" r:id="rId10"/>
    <p:sldId id="358" r:id="rId11"/>
    <p:sldId id="357" r:id="rId12"/>
    <p:sldId id="356" r:id="rId13"/>
  </p:sldIdLst>
  <p:sldSz cx="9144000" cy="5143500" type="screen16x9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3F7C"/>
    <a:srgbClr val="56863E"/>
    <a:srgbClr val="F79646"/>
    <a:srgbClr val="00CC00"/>
    <a:srgbClr val="FFFF00"/>
    <a:srgbClr val="000000"/>
    <a:srgbClr val="CC3300"/>
    <a:srgbClr val="0094DA"/>
    <a:srgbClr val="003D80"/>
    <a:srgbClr val="8183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638" autoAdjust="0"/>
  </p:normalViewPr>
  <p:slideViewPr>
    <p:cSldViewPr snapToGrid="0" snapToObjects="1">
      <p:cViewPr varScale="1">
        <p:scale>
          <a:sx n="123" d="100"/>
          <a:sy n="123" d="100"/>
        </p:scale>
        <p:origin x="-435" y="-5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3" d="100"/>
          <a:sy n="63" d="100"/>
        </p:scale>
        <p:origin x="-3067" y="-67"/>
      </p:cViewPr>
      <p:guideLst>
        <p:guide orient="horz" pos="2932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2F132044-0CF3-FE4A-B3DD-AD83F8F3FA08}" type="datetimeFigureOut">
              <a:rPr lang="en-US" smtClean="0"/>
              <a:t>10/15/2017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EEF08EE0-F671-5A48-AE26-ED94D7DF6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503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388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388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5760721" y="1796554"/>
            <a:ext cx="3383279" cy="3346946"/>
          </a:xfrm>
          <a:prstGeom prst="rect">
            <a:avLst/>
          </a:prstGeom>
          <a:effectLst/>
        </p:spPr>
      </p:pic>
      <p:pic>
        <p:nvPicPr>
          <p:cNvPr id="8" name="Picture 7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8" y="265430"/>
            <a:ext cx="3149600" cy="8636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4010024" y="374064"/>
            <a:ext cx="4667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  <a:endParaRPr lang="en-US" sz="1200" baseline="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for particle and nuclear physics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and accelerator-based</a:t>
            </a:r>
            <a:r>
              <a:rPr lang="en-US" sz="1200" baseline="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 science</a:t>
            </a:r>
            <a:endParaRPr lang="en-US" sz="120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793998" y="14605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825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5760721" y="1796554"/>
            <a:ext cx="3383279" cy="3346946"/>
          </a:xfrm>
          <a:prstGeom prst="rect">
            <a:avLst/>
          </a:prstGeom>
          <a:effectLst/>
        </p:spPr>
      </p:pic>
      <p:pic>
        <p:nvPicPr>
          <p:cNvPr id="8" name="Picture 7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8" y="265430"/>
            <a:ext cx="3149600" cy="863600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3793998" y="14605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4010024" y="374064"/>
            <a:ext cx="4667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  <a:endParaRPr lang="en-US" sz="1200" baseline="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for particle and nuclear physics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and accelerator-based</a:t>
            </a:r>
            <a:r>
              <a:rPr lang="en-US" sz="1200" baseline="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 science</a:t>
            </a:r>
            <a:endParaRPr lang="en-US" sz="120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508862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  <a:endParaRPr lang="en-US" sz="800" dirty="0">
              <a:solidFill>
                <a:srgbClr val="0F2D68"/>
              </a:solidFill>
              <a:latin typeface="Myriad Web Pro" panose="020B0503030403020204" pitchFamily="34" charset="0"/>
              <a:ea typeface="ヒラギノ角ゴ Pro W3" pitchFamily="-111" charset="-128"/>
              <a:cs typeface="Myriad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2595533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  <a:endParaRPr lang="en-US" sz="800" dirty="0">
              <a:solidFill>
                <a:srgbClr val="0F2D68"/>
              </a:solidFill>
              <a:latin typeface="Myriad Web Pro" panose="020B0503030403020204" pitchFamily="34" charset="0"/>
              <a:ea typeface="ヒラギノ角ゴ Pro W3" pitchFamily="-111" charset="-128"/>
              <a:cs typeface="Myriad Pro Ligh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867150" y="1562100"/>
            <a:ext cx="3943350" cy="13234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CA" sz="40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Thank you!</a:t>
            </a:r>
          </a:p>
          <a:p>
            <a:pPr algn="ctr"/>
            <a:r>
              <a:rPr lang="en-CA" sz="4000" dirty="0" err="1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Merci</a:t>
            </a:r>
            <a:r>
              <a:rPr lang="en-CA" sz="40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!</a:t>
            </a:r>
            <a:endParaRPr lang="en-US" sz="3200" dirty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616700" y="430698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Follow us at </a:t>
            </a:r>
            <a:r>
              <a:rPr lang="en-CA" sz="1400" dirty="0" err="1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TRIUMFLab</a:t>
            </a:r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16" y="4744426"/>
            <a:ext cx="244673" cy="244673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241" y="4744426"/>
            <a:ext cx="252000" cy="252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05" y="4744426"/>
            <a:ext cx="309965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728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  <a:endParaRPr lang="en-US" sz="800" dirty="0">
              <a:solidFill>
                <a:srgbClr val="0F2D68"/>
              </a:solidFill>
              <a:latin typeface="Myriad Web Pro" panose="020B0503030403020204" pitchFamily="34" charset="0"/>
              <a:ea typeface="ヒラギノ角ゴ Pro W3" pitchFamily="-111" charset="-128"/>
              <a:cs typeface="Myriad Pro Light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616700" y="430698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Follow us at </a:t>
            </a:r>
            <a:r>
              <a:rPr lang="en-CA" sz="1400" dirty="0" err="1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TRIUMFLab</a:t>
            </a:r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16" y="4744426"/>
            <a:ext cx="244673" cy="244673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241" y="4744426"/>
            <a:ext cx="252000" cy="252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05" y="4744426"/>
            <a:ext cx="309965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024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2" r="18445"/>
          <a:stretch/>
        </p:blipFill>
        <p:spPr>
          <a:xfrm>
            <a:off x="3352800" y="0"/>
            <a:ext cx="57912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3352800" y="0"/>
            <a:ext cx="57912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3352800" cy="51435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TRIUMF_logo_whit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161" y="4706996"/>
            <a:ext cx="1028700" cy="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4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697D2CE-37C6-184F-9161-B93E1E3CF4A7}" type="datetimeFigureOut">
              <a:rPr lang="en-US" smtClean="0"/>
              <a:t>10/15/2017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8229600" cy="2972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467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697D2CE-37C6-184F-9161-B93E1E3CF4A7}" type="datetimeFigureOut">
              <a:rPr lang="en-US" smtClean="0"/>
              <a:t>10/15/2017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922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45" y="4619662"/>
            <a:ext cx="574513" cy="574513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52" y="4615949"/>
            <a:ext cx="575392" cy="575392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4587272" y="4611967"/>
            <a:ext cx="570880" cy="575388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57" y="4621079"/>
            <a:ext cx="575392" cy="575392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49" y="4621079"/>
            <a:ext cx="575392" cy="575392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42" y="4619662"/>
            <a:ext cx="575392" cy="575392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234" y="4621079"/>
            <a:ext cx="575392" cy="575392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8609626" y="4615949"/>
            <a:ext cx="579803" cy="575392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88" y="4621958"/>
            <a:ext cx="574513" cy="574513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95" y="4618245"/>
            <a:ext cx="575392" cy="575392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4885" y="4614263"/>
            <a:ext cx="570880" cy="575388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00" y="4623375"/>
            <a:ext cx="575392" cy="575392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92" y="4623375"/>
            <a:ext cx="575392" cy="575392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85" y="4621958"/>
            <a:ext cx="575392" cy="575392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077" y="4623375"/>
            <a:ext cx="575392" cy="575392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4007469" y="4618245"/>
            <a:ext cx="579803" cy="575392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345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45" y="4619662"/>
            <a:ext cx="574513" cy="574513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52" y="4615949"/>
            <a:ext cx="575392" cy="575392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4587272" y="4611967"/>
            <a:ext cx="570880" cy="575388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57" y="4621079"/>
            <a:ext cx="575392" cy="575392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49" y="4621079"/>
            <a:ext cx="575392" cy="575392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42" y="4619662"/>
            <a:ext cx="575392" cy="575392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234" y="4621079"/>
            <a:ext cx="575392" cy="575392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8609626" y="4615949"/>
            <a:ext cx="579803" cy="575392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88" y="4621958"/>
            <a:ext cx="574513" cy="574513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95" y="4618245"/>
            <a:ext cx="575392" cy="575392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4885" y="4614263"/>
            <a:ext cx="570880" cy="575388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00" y="4623375"/>
            <a:ext cx="575392" cy="575392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92" y="4623375"/>
            <a:ext cx="575392" cy="575392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85" y="4621958"/>
            <a:ext cx="575392" cy="575392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077" y="4623375"/>
            <a:ext cx="575392" cy="575392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4007469" y="4618245"/>
            <a:ext cx="579803" cy="575392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8229600" cy="363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65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0697D2CE-37C6-184F-9161-B93E1E3CF4A7}" type="datetimeFigureOut">
              <a:rPr lang="en-US" smtClean="0"/>
              <a:pPr/>
              <a:t>10/15/2017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276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772021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697D2CE-37C6-184F-9161-B93E1E3CF4A7}" type="datetimeFigureOut">
              <a:rPr lang="en-US" smtClean="0"/>
              <a:t>10/15/2017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11" name="Picture 10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12" name="Picture 11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3" name="Picture 12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5" name="Picture 14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6" name="Picture 15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7" name="Picture 16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722313" y="1896486"/>
            <a:ext cx="7772400" cy="1427163"/>
          </a:xfrm>
        </p:spPr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1788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500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109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9677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659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49677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97659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>
                <a:latin typeface="Myriad Pro SemiExt" pitchFamily="34" charset="0"/>
              </a:rPr>
              <a:t>Click to edit Master title style</a:t>
            </a:r>
            <a:endParaRPr lang="en-US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998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0697D2CE-37C6-184F-9161-B93E1E3CF4A7}" type="datetimeFigureOut">
              <a:rPr lang="en-US" smtClean="0"/>
              <a:pPr/>
              <a:t>10/15/2017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7588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0096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102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102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7256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>
                <a:latin typeface="Myriad Pro SemiExt" pitchFamily="34" charset="0"/>
              </a:rPr>
              <a:t>Click to edit Master title style</a:t>
            </a:r>
            <a:endParaRPr lang="en-US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2529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040" y="3884930"/>
            <a:ext cx="8280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040" y="744061"/>
            <a:ext cx="8280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040" y="4309983"/>
            <a:ext cx="8280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dirty="0" smtClean="0">
                <a:latin typeface="Myriad Pro SemiExt" pitchFamily="34" charset="0"/>
              </a:rPr>
              <a:t>Click to </a:t>
            </a:r>
            <a:r>
              <a:rPr lang="fr-CA" dirty="0" err="1" smtClean="0">
                <a:latin typeface="Myriad Pro SemiExt" pitchFamily="34" charset="0"/>
              </a:rPr>
              <a:t>edit</a:t>
            </a:r>
            <a:r>
              <a:rPr lang="fr-CA" dirty="0" smtClean="0">
                <a:latin typeface="Myriad Pro SemiExt" pitchFamily="34" charset="0"/>
              </a:rPr>
              <a:t> Master </a:t>
            </a:r>
            <a:r>
              <a:rPr lang="fr-CA" dirty="0" err="1" smtClean="0">
                <a:latin typeface="Myriad Pro SemiExt" pitchFamily="34" charset="0"/>
              </a:rPr>
              <a:t>title</a:t>
            </a:r>
            <a:r>
              <a:rPr lang="fr-CA" dirty="0" smtClean="0">
                <a:latin typeface="Myriad Pro SemiExt" pitchFamily="34" charset="0"/>
              </a:rPr>
              <a:t> style</a:t>
            </a:r>
            <a:endParaRPr lang="en-US" dirty="0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942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0697D2CE-37C6-184F-9161-B93E1E3CF4A7}" type="datetimeFigureOut">
              <a:rPr lang="en-US" smtClean="0"/>
              <a:pPr/>
              <a:t>10/15/2017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416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469900"/>
          </a:xfrm>
          <a:prstGeom prst="rect">
            <a:avLst/>
          </a:prstGeom>
          <a:solidFill>
            <a:srgbClr val="113F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Myriad Pro SemiExt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title</a:t>
            </a:r>
            <a:r>
              <a:rPr lang="fr-CA" dirty="0" smtClean="0"/>
              <a:t> </a:t>
            </a:r>
            <a:r>
              <a:rPr lang="fr-CA" dirty="0" err="1" smtClean="0"/>
              <a:t>stytle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078" y="714076"/>
            <a:ext cx="8229600" cy="41436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6" name="Picture 5" descr="TRIUMF_logo_white.ep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1904"/>
            <a:ext cx="1028700" cy="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410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1" r:id="rId2"/>
    <p:sldLayoutId id="2147483667" r:id="rId3"/>
    <p:sldLayoutId id="2147483663" r:id="rId4"/>
    <p:sldLayoutId id="2147483668" r:id="rId5"/>
    <p:sldLayoutId id="2147483665" r:id="rId6"/>
    <p:sldLayoutId id="2147483649" r:id="rId7"/>
    <p:sldLayoutId id="2147483670" r:id="rId8"/>
    <p:sldLayoutId id="2147483664" r:id="rId9"/>
    <p:sldLayoutId id="214748366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</p:sldLayoutIdLst>
  <p:txStyles>
    <p:titleStyle>
      <a:lvl1pPr algn="r" defTabSz="457200" rtl="0" eaLnBrk="1" latinLnBrk="0" hangingPunct="1">
        <a:spcBef>
          <a:spcPct val="0"/>
        </a:spcBef>
        <a:buNone/>
        <a:defRPr sz="2000" kern="1200">
          <a:solidFill>
            <a:srgbClr val="FFFFFF"/>
          </a:solidFill>
          <a:latin typeface="Myriad Pro SemiExt" pitchFamily="34" charset="0"/>
          <a:ea typeface="+mj-ea"/>
          <a:cs typeface="Myriad Pro SemiExt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www.theweathernetwork.com/ca/weather/british-columbia/harrison-hot-springs?wx_auto_reload" TargetMode="Externa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Image result for harrison hot spring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1"/>
          <a:stretch/>
        </p:blipFill>
        <p:spPr bwMode="auto">
          <a:xfrm>
            <a:off x="-20357" y="0"/>
            <a:ext cx="916435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20358" y="0"/>
            <a:ext cx="8144539" cy="135421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Myriad Pro" pitchFamily="34" charset="0"/>
                <a:ea typeface="+mj-ea"/>
                <a:cs typeface="Avenir Heavy"/>
              </a:rPr>
              <a:t>Welcome to Harrison Hot Springs and nEDM2017</a:t>
            </a:r>
          </a:p>
          <a:p>
            <a:r>
              <a:rPr lang="en-US" i="1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Myriad Pro" pitchFamily="34" charset="0"/>
                <a:ea typeface="+mj-ea"/>
                <a:cs typeface="Avenir Heavy"/>
              </a:rPr>
              <a:t>Some logistics</a:t>
            </a:r>
            <a:endParaRPr lang="en-US" i="1" dirty="0"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Myriad Pro" pitchFamily="34" charset="0"/>
              <a:ea typeface="+mj-ea"/>
              <a:cs typeface="Avenir Heavy"/>
            </a:endParaRPr>
          </a:p>
          <a:p>
            <a:endParaRPr lang="en-CA" dirty="0" smtClean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  <a:p>
            <a:r>
              <a:rPr lang="en-CA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R. Picker</a:t>
            </a:r>
            <a:endParaRPr lang="en-CA" sz="1400" dirty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</p:txBody>
      </p:sp>
      <p:sp>
        <p:nvSpPr>
          <p:cNvPr id="3" name="AutoShape 4" descr="Image result for harrison hot spring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" name="AutoShape 6" descr="Image result for harrison hot spring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562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569"/>
    </mc:Choice>
    <mc:Fallback xmlns="">
      <p:transition spd="slow" advTm="16569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harrison hot spring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36"/>
          <a:stretch/>
        </p:blipFill>
        <p:spPr bwMode="auto">
          <a:xfrm>
            <a:off x="2286002" y="469901"/>
            <a:ext cx="6857998" cy="4673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Harrison Hot Springs</a:t>
            </a:r>
            <a:endParaRPr lang="de-DE" dirty="0"/>
          </a:p>
        </p:txBody>
      </p:sp>
      <p:pic>
        <p:nvPicPr>
          <p:cNvPr id="3076" name="Picture 4" descr="Image result for harrison hot springs resort m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9901"/>
            <a:ext cx="4152899" cy="3322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34267" y="1100385"/>
            <a:ext cx="4090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6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x</a:t>
            </a:r>
            <a:endParaRPr lang="de-DE" sz="3600" dirty="0">
              <a:solidFill>
                <a:srgbClr val="FF000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28041" y="2705750"/>
            <a:ext cx="4090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6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x</a:t>
            </a:r>
            <a:endParaRPr lang="de-DE" sz="3600" dirty="0">
              <a:solidFill>
                <a:srgbClr val="FF000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96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Maps</a:t>
            </a:r>
            <a:endParaRPr lang="de-DE" dirty="0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701" y="1156488"/>
            <a:ext cx="5544519" cy="3347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 descr="Image result for harrison hot springs m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5" y="-1860"/>
            <a:ext cx="4006310" cy="514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427260" y="2054820"/>
            <a:ext cx="4090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6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x</a:t>
            </a:r>
            <a:endParaRPr lang="de-DE" sz="3600" dirty="0">
              <a:solidFill>
                <a:srgbClr val="FF000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5754" y="1781397"/>
            <a:ext cx="4090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6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x</a:t>
            </a:r>
            <a:endParaRPr lang="de-DE" sz="3600" dirty="0">
              <a:solidFill>
                <a:srgbClr val="FF000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98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Image result for harrison hot spring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1"/>
          <a:stretch/>
        </p:blipFill>
        <p:spPr bwMode="auto">
          <a:xfrm>
            <a:off x="-20357" y="0"/>
            <a:ext cx="916435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20358" y="0"/>
            <a:ext cx="8144539" cy="138499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CA" sz="2800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Myriad Pro" pitchFamily="34" charset="0"/>
                <a:ea typeface="+mj-ea"/>
                <a:cs typeface="Avenir Heavy"/>
              </a:rPr>
              <a:t>Pools are open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Myriad Pro" pitchFamily="34" charset="0"/>
                <a:ea typeface="+mj-ea"/>
                <a:cs typeface="Avenir Heavy"/>
              </a:rPr>
              <a:t>Outdoors: </a:t>
            </a:r>
            <a:r>
              <a:rPr lang="en-CA" sz="2800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Myriad Pro" pitchFamily="34" charset="0"/>
                <a:ea typeface="+mj-ea"/>
                <a:cs typeface="Avenir Heavy"/>
              </a:rPr>
              <a:t>8am-11pm</a:t>
            </a:r>
            <a:endParaRPr lang="en-CA" sz="2800" dirty="0" smtClean="0"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Myriad Pro" pitchFamily="34" charset="0"/>
              <a:ea typeface="+mj-ea"/>
              <a:cs typeface="Avenir Heavy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Myriad Pro" pitchFamily="34" charset="0"/>
                <a:ea typeface="+mj-ea"/>
                <a:cs typeface="Avenir Heavy"/>
              </a:rPr>
              <a:t>Indoors: </a:t>
            </a:r>
            <a:r>
              <a:rPr lang="en-CA" sz="2800" dirty="0" smtClean="0"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Myriad Pro" pitchFamily="34" charset="0"/>
                <a:ea typeface="+mj-ea"/>
                <a:cs typeface="Avenir Heavy"/>
              </a:rPr>
              <a:t>8am-1am</a:t>
            </a:r>
            <a:endParaRPr lang="en-CA" sz="1400" dirty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</p:txBody>
      </p:sp>
      <p:sp>
        <p:nvSpPr>
          <p:cNvPr id="3" name="AutoShape 4" descr="Image result for harrison hot spring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" name="AutoShape 6" descr="Image result for harrison hot spring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072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569"/>
    </mc:Choice>
    <mc:Fallback xmlns="">
      <p:transition spd="slow" advTm="16569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Weather yesterday…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9900"/>
            <a:ext cx="9144000" cy="20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517924"/>
            <a:ext cx="4688237" cy="2625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236" y="2517925"/>
            <a:ext cx="6052060" cy="26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301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Weather in Harrison </a:t>
            </a:r>
            <a:r>
              <a:rPr lang="en-CA" dirty="0" smtClean="0"/>
              <a:t>this week…</a:t>
            </a:r>
            <a:endParaRPr lang="en-CA" dirty="0"/>
          </a:p>
        </p:txBody>
      </p:sp>
      <p:sp>
        <p:nvSpPr>
          <p:cNvPr id="5" name="Rectangle 4"/>
          <p:cNvSpPr/>
          <p:nvPr/>
        </p:nvSpPr>
        <p:spPr>
          <a:xfrm>
            <a:off x="2646501" y="4857750"/>
            <a:ext cx="680483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050" dirty="0">
                <a:hlinkClick r:id="rId2"/>
              </a:rPr>
              <a:t>https://www.theweathernetwork.com/ca/weather/british-columbia/harrison-hot-springs?wx_auto_reload</a:t>
            </a:r>
            <a:r>
              <a:rPr lang="en-CA" sz="1050" dirty="0" smtClean="0"/>
              <a:t>=</a:t>
            </a:r>
          </a:p>
          <a:p>
            <a:endParaRPr lang="en-CA" sz="105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5" t="22539" r="38226" b="24220"/>
          <a:stretch/>
        </p:blipFill>
        <p:spPr bwMode="auto">
          <a:xfrm>
            <a:off x="619393" y="469901"/>
            <a:ext cx="6108858" cy="4089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602818" y="4122549"/>
            <a:ext cx="2581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Expected rain: </a:t>
            </a:r>
            <a:r>
              <a:rPr lang="en-CA" dirty="0" smtClean="0"/>
              <a:t>&gt;107.5mm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2753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Weather in </a:t>
            </a:r>
            <a:r>
              <a:rPr lang="en-CA" dirty="0" err="1" smtClean="0"/>
              <a:t>Ascona</a:t>
            </a:r>
            <a:r>
              <a:rPr lang="en-CA" dirty="0" smtClean="0"/>
              <a:t> 2014</a:t>
            </a:r>
            <a:endParaRPr lang="en-C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4279369"/>
              </p:ext>
            </p:extLst>
          </p:nvPr>
        </p:nvGraphicFramePr>
        <p:xfrm>
          <a:off x="287558" y="714373"/>
          <a:ext cx="8335446" cy="25311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9241">
                  <a:extLst>
                    <a:ext uri="{9D8B030D-6E8A-4147-A177-3AD203B41FA5}">
                      <a16:colId xmlns="" xmlns:a16="http://schemas.microsoft.com/office/drawing/2014/main" val="2308540223"/>
                    </a:ext>
                  </a:extLst>
                </a:gridCol>
                <a:gridCol w="1389241">
                  <a:extLst>
                    <a:ext uri="{9D8B030D-6E8A-4147-A177-3AD203B41FA5}">
                      <a16:colId xmlns="" xmlns:a16="http://schemas.microsoft.com/office/drawing/2014/main" val="2096411991"/>
                    </a:ext>
                  </a:extLst>
                </a:gridCol>
                <a:gridCol w="1389241">
                  <a:extLst>
                    <a:ext uri="{9D8B030D-6E8A-4147-A177-3AD203B41FA5}">
                      <a16:colId xmlns="" xmlns:a16="http://schemas.microsoft.com/office/drawing/2014/main" val="70578269"/>
                    </a:ext>
                  </a:extLst>
                </a:gridCol>
                <a:gridCol w="1389241">
                  <a:extLst>
                    <a:ext uri="{9D8B030D-6E8A-4147-A177-3AD203B41FA5}">
                      <a16:colId xmlns="" xmlns:a16="http://schemas.microsoft.com/office/drawing/2014/main" val="1018267247"/>
                    </a:ext>
                  </a:extLst>
                </a:gridCol>
                <a:gridCol w="1389241">
                  <a:extLst>
                    <a:ext uri="{9D8B030D-6E8A-4147-A177-3AD203B41FA5}">
                      <a16:colId xmlns="" xmlns:a16="http://schemas.microsoft.com/office/drawing/2014/main" val="1840277902"/>
                    </a:ext>
                  </a:extLst>
                </a:gridCol>
                <a:gridCol w="1389241">
                  <a:extLst>
                    <a:ext uri="{9D8B030D-6E8A-4147-A177-3AD203B41FA5}">
                      <a16:colId xmlns="" xmlns:a16="http://schemas.microsoft.com/office/drawing/2014/main" val="133688086"/>
                    </a:ext>
                  </a:extLst>
                </a:gridCol>
              </a:tblGrid>
              <a:tr h="610874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Sun Nov 2, 2014</a:t>
                      </a:r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Mon Nov 3,</a:t>
                      </a:r>
                      <a:r>
                        <a:rPr lang="en-CA" baseline="0" dirty="0" smtClean="0"/>
                        <a:t> 2014</a:t>
                      </a:r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Tue Nov 4, 2014</a:t>
                      </a:r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Wed Nov 5,  2014</a:t>
                      </a:r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Thu Nov</a:t>
                      </a:r>
                      <a:r>
                        <a:rPr lang="en-CA" baseline="0" dirty="0" smtClean="0"/>
                        <a:t> 6, 2014</a:t>
                      </a:r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6780044"/>
                  </a:ext>
                </a:extLst>
              </a:tr>
              <a:tr h="610874">
                <a:tc>
                  <a:txBody>
                    <a:bodyPr/>
                    <a:lstStyle/>
                    <a:p>
                      <a:r>
                        <a:rPr lang="en-CA" dirty="0" smtClean="0"/>
                        <a:t>Conditions</a:t>
                      </a:r>
                    </a:p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64303340"/>
                  </a:ext>
                </a:extLst>
              </a:tr>
              <a:tr h="61087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Temp</a:t>
                      </a:r>
                      <a:r>
                        <a:rPr lang="en-CA" baseline="0" dirty="0" smtClean="0"/>
                        <a:t> high</a:t>
                      </a:r>
                      <a:endParaRPr lang="en-CA" dirty="0" smtClean="0"/>
                    </a:p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14</a:t>
                      </a:r>
                      <a:r>
                        <a:rPr lang="en-CA" baseline="30000" dirty="0" smtClean="0"/>
                        <a:t>o</a:t>
                      </a:r>
                    </a:p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8</a:t>
                      </a:r>
                      <a:r>
                        <a:rPr lang="en-CA" baseline="30000" dirty="0" smtClean="0"/>
                        <a:t>o</a:t>
                      </a:r>
                    </a:p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7</a:t>
                      </a:r>
                      <a:r>
                        <a:rPr lang="en-CA" baseline="30000" dirty="0" smtClean="0"/>
                        <a:t>o</a:t>
                      </a:r>
                    </a:p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7</a:t>
                      </a:r>
                      <a:r>
                        <a:rPr lang="en-CA" baseline="30000" dirty="0" smtClean="0"/>
                        <a:t>o</a:t>
                      </a:r>
                    </a:p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8</a:t>
                      </a:r>
                      <a:r>
                        <a:rPr lang="en-CA" baseline="30000" dirty="0" smtClean="0"/>
                        <a:t>o</a:t>
                      </a:r>
                      <a:endParaRPr lang="en-CA" baseline="30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53066770"/>
                  </a:ext>
                </a:extLst>
              </a:tr>
              <a:tr h="610874">
                <a:tc>
                  <a:txBody>
                    <a:bodyPr/>
                    <a:lstStyle/>
                    <a:p>
                      <a:r>
                        <a:rPr lang="en-CA" dirty="0" smtClean="0"/>
                        <a:t>Rain</a:t>
                      </a:r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0mm</a:t>
                      </a:r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5.4mm</a:t>
                      </a:r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53.1mm</a:t>
                      </a:r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87.2mm</a:t>
                      </a:r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7.7mm</a:t>
                      </a:r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94780992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018" y="1355727"/>
            <a:ext cx="609600" cy="609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101" y="1355727"/>
            <a:ext cx="609600" cy="609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167" y="1355727"/>
            <a:ext cx="609600" cy="609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316" y="1355727"/>
            <a:ext cx="609600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465" y="1355727"/>
            <a:ext cx="609600" cy="60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02818" y="3351508"/>
            <a:ext cx="2059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Total rain: 153.4mm</a:t>
            </a:r>
            <a:endParaRPr lang="de-DE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549831" y="3944318"/>
            <a:ext cx="7171840" cy="91343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dirty="0" smtClean="0"/>
              <a:t>Rain seems to be a tradition…</a:t>
            </a:r>
          </a:p>
          <a:p>
            <a:pPr marL="0" indent="0">
              <a:buNone/>
            </a:pPr>
            <a:endParaRPr lang="en-CA" dirty="0" smtClean="0"/>
          </a:p>
          <a:p>
            <a:pPr marL="0" indent="0">
              <a:buFont typeface="Arial"/>
              <a:buNone/>
            </a:pPr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907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Dinner tonight</a:t>
            </a:r>
            <a:endParaRPr lang="de-DE" dirty="0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4" r="4892"/>
          <a:stretch/>
        </p:blipFill>
        <p:spPr bwMode="auto">
          <a:xfrm>
            <a:off x="5707251" y="1156488"/>
            <a:ext cx="3436749" cy="3347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384999" y="3108705"/>
            <a:ext cx="4090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6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x</a:t>
            </a:r>
            <a:endParaRPr lang="de-DE" sz="3600" dirty="0">
              <a:solidFill>
                <a:srgbClr val="FF000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0" y="714076"/>
            <a:ext cx="5548393" cy="4143674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Myriad Pro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 smtClean="0"/>
              <a:t>Dinner tonight will be at the Copper Room.</a:t>
            </a:r>
          </a:p>
          <a:p>
            <a:r>
              <a:rPr lang="en-CA" dirty="0" smtClean="0"/>
              <a:t>It is a more formal place.</a:t>
            </a:r>
          </a:p>
          <a:p>
            <a:r>
              <a:rPr lang="en-CA" dirty="0" smtClean="0"/>
              <a:t>Dress code is Dress Casual: please try not to wear running shoes, shorts or T-shirts.</a:t>
            </a:r>
          </a:p>
          <a:p>
            <a:pPr marL="0" indent="0">
              <a:buNone/>
            </a:pPr>
            <a:endParaRPr lang="en-CA" dirty="0" smtClean="0"/>
          </a:p>
          <a:p>
            <a:pPr marL="0" indent="0">
              <a:buFont typeface="Arial"/>
              <a:buNone/>
            </a:pPr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3202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36"/>
          <a:stretch/>
        </p:blipFill>
        <p:spPr bwMode="auto">
          <a:xfrm>
            <a:off x="-1" y="469901"/>
            <a:ext cx="9144001" cy="467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boat tour on Tuesday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14075"/>
            <a:ext cx="5606512" cy="4429425"/>
          </a:xfrm>
        </p:spPr>
        <p:txBody>
          <a:bodyPr>
            <a:normAutofit fontScale="85000" lnSpcReduction="10000"/>
          </a:bodyPr>
          <a:lstStyle/>
          <a:p>
            <a:r>
              <a:rPr lang="en-CA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There are still </a:t>
            </a:r>
            <a:r>
              <a:rPr lang="en-CA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a few </a:t>
            </a:r>
            <a:r>
              <a:rPr lang="en-CA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spots </a:t>
            </a:r>
            <a:r>
              <a:rPr lang="en-CA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open.</a:t>
            </a:r>
            <a:endParaRPr lang="en-CA" dirty="0" smtClean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  <a:p>
            <a:r>
              <a:rPr lang="en-CA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The trip will be along the river with chances to see wildlife.</a:t>
            </a:r>
          </a:p>
          <a:p>
            <a:r>
              <a:rPr lang="en-CA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There </a:t>
            </a:r>
            <a:r>
              <a:rPr lang="en-CA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is indoor space, but bring weather proof clothes.</a:t>
            </a:r>
          </a:p>
          <a:p>
            <a:r>
              <a:rPr lang="en-CA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Duration: 2h</a:t>
            </a:r>
          </a:p>
          <a:p>
            <a:r>
              <a:rPr lang="en-CA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Appetizers and a drink are </a:t>
            </a:r>
            <a:r>
              <a:rPr lang="en-CA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included</a:t>
            </a:r>
          </a:p>
          <a:p>
            <a:r>
              <a:rPr lang="en-CA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If you want to join, sign up and pay $10 with Jana, please!</a:t>
            </a:r>
          </a:p>
          <a:p>
            <a:endParaRPr lang="en-CA" dirty="0" smtClean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  <a:p>
            <a:r>
              <a:rPr lang="en-CA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Departure at </a:t>
            </a:r>
            <a:r>
              <a:rPr lang="en-CA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2pm </a:t>
            </a:r>
            <a:r>
              <a:rPr lang="en-CA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here:</a:t>
            </a:r>
          </a:p>
          <a:p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48" r="19916"/>
          <a:stretch/>
        </p:blipFill>
        <p:spPr bwMode="auto">
          <a:xfrm>
            <a:off x="5606512" y="469901"/>
            <a:ext cx="3537488" cy="4817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81702" y="599732"/>
            <a:ext cx="4090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6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x</a:t>
            </a:r>
            <a:endParaRPr lang="de-DE" sz="3600" dirty="0">
              <a:solidFill>
                <a:srgbClr val="FF000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756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TRIUMF tour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Friday at </a:t>
            </a:r>
            <a:r>
              <a:rPr lang="en-CA" dirty="0" smtClean="0"/>
              <a:t>11am</a:t>
            </a:r>
          </a:p>
          <a:p>
            <a:r>
              <a:rPr lang="en-CA" dirty="0" smtClean="0"/>
              <a:t>meet </a:t>
            </a:r>
            <a:r>
              <a:rPr lang="en-CA" dirty="0" smtClean="0"/>
              <a:t>at the lobby</a:t>
            </a:r>
          </a:p>
          <a:p>
            <a:r>
              <a:rPr lang="en-CA" dirty="0" smtClean="0"/>
              <a:t>First general </a:t>
            </a:r>
            <a:r>
              <a:rPr lang="en-CA" dirty="0" smtClean="0"/>
              <a:t>TRIUMF tour (ca 1h) </a:t>
            </a:r>
            <a:r>
              <a:rPr lang="en-CA" dirty="0" smtClean="0"/>
              <a:t>ending at </a:t>
            </a:r>
          </a:p>
          <a:p>
            <a:r>
              <a:rPr lang="en-CA" dirty="0" smtClean="0"/>
              <a:t>Then UCN area </a:t>
            </a:r>
          </a:p>
          <a:p>
            <a:r>
              <a:rPr lang="en-CA" dirty="0" smtClean="0"/>
              <a:t>Sharing taxis to the airport ($35) would make sense.</a:t>
            </a:r>
            <a:endParaRPr lang="en-CA" dirty="0" smtClean="0"/>
          </a:p>
          <a:p>
            <a:pPr marL="0" indent="0">
              <a:buNone/>
            </a:pPr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7322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scientific program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Allotted presentation time always includes </a:t>
            </a:r>
            <a:r>
              <a:rPr lang="en-CA" b="1" dirty="0" smtClean="0"/>
              <a:t>5 min for discussion</a:t>
            </a:r>
            <a:r>
              <a:rPr lang="en-CA" dirty="0" smtClean="0"/>
              <a:t>. Please allow for that.</a:t>
            </a:r>
          </a:p>
          <a:p>
            <a:r>
              <a:rPr lang="en-CA" dirty="0" smtClean="0"/>
              <a:t>We would like to use the Windows computer provided. It has </a:t>
            </a:r>
            <a:r>
              <a:rPr lang="en-CA" dirty="0" err="1" smtClean="0"/>
              <a:t>Powerpoint</a:t>
            </a:r>
            <a:r>
              <a:rPr lang="en-CA" dirty="0" smtClean="0"/>
              <a:t> and Adobe PDF installed and is connected to the sound system if you need it.</a:t>
            </a:r>
          </a:p>
          <a:p>
            <a:r>
              <a:rPr lang="en-CA" dirty="0" smtClean="0"/>
              <a:t>Your </a:t>
            </a:r>
            <a:r>
              <a:rPr lang="en-CA" dirty="0" smtClean="0"/>
              <a:t>slides: either </a:t>
            </a:r>
            <a:r>
              <a:rPr lang="en-CA" b="1" dirty="0" smtClean="0"/>
              <a:t>upload to </a:t>
            </a:r>
            <a:r>
              <a:rPr lang="en-CA" b="1" dirty="0" err="1" smtClean="0"/>
              <a:t>Indico</a:t>
            </a:r>
            <a:r>
              <a:rPr lang="en-CA" b="1" dirty="0" smtClean="0"/>
              <a:t> </a:t>
            </a:r>
            <a:r>
              <a:rPr lang="en-CA" dirty="0" smtClean="0"/>
              <a:t>or bring to the front via </a:t>
            </a:r>
            <a:r>
              <a:rPr lang="en-CA" b="1" dirty="0" smtClean="0"/>
              <a:t>USB </a:t>
            </a:r>
            <a:r>
              <a:rPr lang="en-CA" b="1" dirty="0" smtClean="0"/>
              <a:t>stick ahead of each session</a:t>
            </a:r>
            <a:r>
              <a:rPr lang="en-CA" dirty="0" smtClean="0"/>
              <a:t>.</a:t>
            </a: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311724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570" y="1774214"/>
            <a:ext cx="2501875" cy="906929"/>
          </a:xfrm>
        </p:spPr>
      </p:pic>
      <p:sp>
        <p:nvSpPr>
          <p:cNvPr id="4" name="AutoShape 2" descr="Image result for lan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Thank you for the financial support!</a:t>
            </a:r>
            <a:endParaRPr lang="en-CA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720" y="2776136"/>
            <a:ext cx="2319574" cy="6373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375" y="2820986"/>
            <a:ext cx="2324156" cy="67836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48" y="1840521"/>
            <a:ext cx="2128120" cy="88159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784" y="3561716"/>
            <a:ext cx="1433447" cy="12410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895" y="3681326"/>
            <a:ext cx="1539924" cy="105086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08876" y="717338"/>
            <a:ext cx="83549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CA" sz="2000" b="1" dirty="0" smtClean="0">
                <a:solidFill>
                  <a:schemeClr val="tx2"/>
                </a:solidFill>
              </a:rPr>
              <a:t>We wish everybody interesting, friendly, collaborative, productive,</a:t>
            </a:r>
          </a:p>
          <a:p>
            <a:pPr algn="r"/>
            <a:r>
              <a:rPr lang="en-CA" sz="2000" b="1" dirty="0" smtClean="0">
                <a:solidFill>
                  <a:schemeClr val="tx2"/>
                </a:solidFill>
              </a:rPr>
              <a:t> steaming, soaking and delicious workshop days in Harrison Hot Springs, BC!</a:t>
            </a:r>
            <a:endParaRPr lang="en-CA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992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dvAuto="0"/>
    </p:bldLst>
  </p:timing>
</p:sld>
</file>

<file path=ppt/theme/theme1.xml><?xml version="1.0" encoding="utf-8"?>
<a:theme xmlns:a="http://schemas.openxmlformats.org/drawingml/2006/main" name="201603_TRIUMF PPT Template_rev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201603_TRIUMF PPT Template_rev</Template>
  <TotalTime>0</TotalTime>
  <Words>345</Words>
  <Application>Microsoft Office PowerPoint</Application>
  <PresentationFormat>On-screen Show (16:9)</PresentationFormat>
  <Paragraphs>76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201603_TRIUMF PPT Template_rev</vt:lpstr>
      <vt:lpstr>PowerPoint Presentation</vt:lpstr>
      <vt:lpstr>Harrison Hot Springs</vt:lpstr>
      <vt:lpstr>Maps</vt:lpstr>
      <vt:lpstr>PowerPoint Presentation</vt:lpstr>
      <vt:lpstr>Weather yesterday…</vt:lpstr>
      <vt:lpstr>Weather in Harrison this week…</vt:lpstr>
      <vt:lpstr>The Weather in Ascona 2014</vt:lpstr>
      <vt:lpstr>Dinner tonight</vt:lpstr>
      <vt:lpstr>The boat tour on Tuesday</vt:lpstr>
      <vt:lpstr>The TRIUMF tour</vt:lpstr>
      <vt:lpstr>The scientific program</vt:lpstr>
      <vt:lpstr>Thank you for the financial support!</vt:lpstr>
    </vt:vector>
  </TitlesOfParts>
  <Company>TRIUMF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Ruediger Picker</dc:creator>
  <cp:lastModifiedBy>Ruediger Picker</cp:lastModifiedBy>
  <cp:revision>204</cp:revision>
  <cp:lastPrinted>2015-11-02T18:28:18Z</cp:lastPrinted>
  <dcterms:created xsi:type="dcterms:W3CDTF">2016-03-22T18:59:09Z</dcterms:created>
  <dcterms:modified xsi:type="dcterms:W3CDTF">2017-10-16T05:57:34Z</dcterms:modified>
</cp:coreProperties>
</file>