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9" r:id="rId4"/>
    <p:sldId id="270" r:id="rId5"/>
    <p:sldId id="262" r:id="rId6"/>
    <p:sldId id="263" r:id="rId7"/>
    <p:sldId id="265" r:id="rId8"/>
    <p:sldId id="266" r:id="rId9"/>
    <p:sldId id="267" r:id="rId10"/>
    <p:sldId id="284" r:id="rId11"/>
    <p:sldId id="268" r:id="rId12"/>
    <p:sldId id="286" r:id="rId13"/>
    <p:sldId id="279" r:id="rId14"/>
    <p:sldId id="283" r:id="rId15"/>
    <p:sldId id="282" r:id="rId16"/>
    <p:sldId id="280" r:id="rId17"/>
    <p:sldId id="272" r:id="rId18"/>
    <p:sldId id="289" r:id="rId19"/>
    <p:sldId id="273" r:id="rId20"/>
    <p:sldId id="276" r:id="rId21"/>
    <p:sldId id="277" r:id="rId22"/>
    <p:sldId id="290" r:id="rId23"/>
    <p:sldId id="291" r:id="rId24"/>
    <p:sldId id="285" r:id="rId25"/>
    <p:sldId id="287" r:id="rId2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92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wasaki\Documents\nEDM\NewUCNSource\HeliurmCryostat\Document\DesignMemo\Ver2\He-II%20temperature%20increas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ja-JP"/>
              <a:t>Temperature increase in He-II</a:t>
            </a:r>
          </a:p>
          <a:p>
            <a:pPr>
              <a:defRPr/>
            </a:pPr>
            <a:r>
              <a:rPr lang="en-US" altLang="ja-JP" sz="1800"/>
              <a:t>10 W heat load</a:t>
            </a:r>
            <a:endParaRPr lang="ja-JP" altLang="en-US" sz="180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Sheet1!$B$13</c:f>
              <c:strCache>
                <c:ptCount val="1"/>
                <c:pt idx="0">
                  <c:v>Φ100 mm</c:v>
                </c:pt>
              </c:strCache>
            </c:strRef>
          </c:tx>
          <c:xVal>
            <c:numRef>
              <c:f>Sheet1!$A$14:$A$19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xVal>
          <c:yVal>
            <c:numRef>
              <c:f>Sheet1!$B$14:$B$19</c:f>
              <c:numCache>
                <c:formatCode>General</c:formatCode>
                <c:ptCount val="6"/>
                <c:pt idx="0">
                  <c:v>1.1966900000003782</c:v>
                </c:pt>
                <c:pt idx="1">
                  <c:v>1.1970500000008351</c:v>
                </c:pt>
                <c:pt idx="2">
                  <c:v>1.1993500000013051</c:v>
                </c:pt>
                <c:pt idx="3">
                  <c:v>1.210450000000723</c:v>
                </c:pt>
                <c:pt idx="4">
                  <c:v>1.2453300000002969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Sheet1!$C$13</c:f>
              <c:strCache>
                <c:ptCount val="1"/>
                <c:pt idx="0">
                  <c:v>Φ150 mm</c:v>
                </c:pt>
              </c:strCache>
            </c:strRef>
          </c:tx>
          <c:xVal>
            <c:numRef>
              <c:f>Sheet1!$A$14:$A$19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xVal>
          <c:yVal>
            <c:numRef>
              <c:f>Sheet1!$C$14:$C$19</c:f>
              <c:numCache>
                <c:formatCode>General</c:formatCode>
                <c:ptCount val="6"/>
                <c:pt idx="0">
                  <c:v>1.044199999999379</c:v>
                </c:pt>
                <c:pt idx="1">
                  <c:v>1.047659999999857</c:v>
                </c:pt>
                <c:pt idx="2">
                  <c:v>1.0662200000004338</c:v>
                </c:pt>
                <c:pt idx="3">
                  <c:v>1.1205800000001349</c:v>
                </c:pt>
                <c:pt idx="4">
                  <c:v>1.2052900000000346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Sheet1!$D$13</c:f>
              <c:strCache>
                <c:ptCount val="1"/>
                <c:pt idx="0">
                  <c:v>Φ200 mm</c:v>
                </c:pt>
              </c:strCache>
            </c:strRef>
          </c:tx>
          <c:xVal>
            <c:numRef>
              <c:f>Sheet1!$A$14:$A$19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xVal>
          <c:yVal>
            <c:numRef>
              <c:f>Sheet1!$D$14:$D$19</c:f>
              <c:numCache>
                <c:formatCode>General</c:formatCode>
                <c:ptCount val="6"/>
                <c:pt idx="0">
                  <c:v>0.95193999999930801</c:v>
                </c:pt>
                <c:pt idx="1">
                  <c:v>0.96678999999969606</c:v>
                </c:pt>
                <c:pt idx="2">
                  <c:v>1.0187300000001227</c:v>
                </c:pt>
                <c:pt idx="3">
                  <c:v>1.1042800000000281</c:v>
                </c:pt>
                <c:pt idx="4">
                  <c:v>1.2010000000000065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949504"/>
        <c:axId val="187681024"/>
      </c:scatterChart>
      <c:valAx>
        <c:axId val="185949504"/>
        <c:scaling>
          <c:orientation val="minMax"/>
          <c:max val="1.3"/>
          <c:min val="0.70000000000000007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ja-JP" sz="1800"/>
                  <a:t>T</a:t>
                </a:r>
                <a:r>
                  <a:rPr lang="en-US" altLang="ja-JP" sz="1800" baseline="0"/>
                  <a:t> He-II low</a:t>
                </a:r>
                <a:endParaRPr lang="ja-JP" altLang="en-US" sz="1800"/>
              </a:p>
            </c:rich>
          </c:tx>
          <c:layout/>
          <c:overlay val="0"/>
        </c:title>
        <c:numFmt formatCode="#,##0.0_);[Red]\(#,##0.0\)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ja-JP"/>
          </a:p>
        </c:txPr>
        <c:crossAx val="187681024"/>
        <c:crosses val="autoZero"/>
        <c:crossBetween val="midCat"/>
      </c:valAx>
      <c:valAx>
        <c:axId val="187681024"/>
        <c:scaling>
          <c:orientation val="minMax"/>
          <c:max val="1.3"/>
          <c:min val="0.9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ja-JP" sz="1800"/>
                  <a:t>T He-II high</a:t>
                </a:r>
                <a:endParaRPr lang="ja-JP" altLang="en-US" sz="1800"/>
              </a:p>
            </c:rich>
          </c:tx>
          <c:layout/>
          <c:overlay val="0"/>
        </c:title>
        <c:numFmt formatCode="#,##0.0_);[Red]\(#,##0.0\)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ja-JP"/>
          </a:p>
        </c:txPr>
        <c:crossAx val="185949504"/>
        <c:crosses val="autoZero"/>
        <c:crossBetween val="midCat"/>
        <c:majorUnit val="0.1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C843-9193-474A-9337-22045F1911FA}" type="datetimeFigureOut">
              <a:rPr kumimoji="1" lang="ja-JP" altLang="en-US" smtClean="0"/>
              <a:t>2017/10/18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A8795-D6DB-47A7-8FCD-401098BEF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29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altLang="ja-JP" baseline="0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7CFC6-D051-4C52-978D-FEFEB8FD600D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kumimoji="1" lang="en-US" altLang="ja-JP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7CFC6-D051-4C52-978D-FEFEB8FD600D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AD4C-B5FA-4C65-A859-B16C9BFB140D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7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8229600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2017/9/14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zh-CN" altLang="en-US" smtClean="0"/>
              <a:t>日本物理学会　</a:t>
            </a:r>
            <a:r>
              <a:rPr kumimoji="1" lang="en-US" altLang="zh-CN" smtClean="0"/>
              <a:t>2017</a:t>
            </a:r>
            <a:r>
              <a:rPr kumimoji="1" lang="zh-CN" altLang="en-US" smtClean="0"/>
              <a:t>年秋季大会　宇都宮大学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9145016" cy="1470025"/>
          </a:xfrm>
        </p:spPr>
        <p:txBody>
          <a:bodyPr>
            <a:noAutofit/>
          </a:bodyPr>
          <a:lstStyle/>
          <a:p>
            <a:r>
              <a:rPr lang="en-US" altLang="ja-JP" sz="3000" dirty="0"/>
              <a:t>Development a High Intensity Ultra-Cold </a:t>
            </a:r>
            <a:r>
              <a:rPr lang="en-US" altLang="ja-JP" sz="3000" dirty="0" smtClean="0"/>
              <a:t>Neutron Source </a:t>
            </a:r>
            <a:br>
              <a:rPr lang="en-US" altLang="ja-JP" sz="3000" dirty="0" smtClean="0"/>
            </a:br>
            <a:r>
              <a:rPr lang="en-US" altLang="ja-JP" sz="3000" dirty="0" smtClean="0"/>
              <a:t>using </a:t>
            </a:r>
            <a:r>
              <a:rPr lang="en-US" altLang="ja-JP" sz="3000" dirty="0"/>
              <a:t>Superfluid Helium at TRIUMF</a:t>
            </a:r>
            <a:br>
              <a:rPr lang="en-US" altLang="ja-JP" sz="3000" dirty="0"/>
            </a:br>
            <a:endParaRPr kumimoji="1" lang="ja-JP" altLang="en-US" sz="3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>
                <a:solidFill>
                  <a:schemeClr val="tx1"/>
                </a:solidFill>
              </a:rPr>
              <a:t>Shinsuke </a:t>
            </a:r>
            <a:r>
              <a:rPr lang="en-US" altLang="ja-JP" sz="2800" dirty="0" smtClean="0">
                <a:solidFill>
                  <a:schemeClr val="tx1"/>
                </a:solidFill>
              </a:rPr>
              <a:t>Kawasaki (KEK)</a:t>
            </a:r>
          </a:p>
          <a:p>
            <a:r>
              <a:rPr lang="en-US" altLang="ja-JP" sz="2800" dirty="0" smtClean="0">
                <a:solidFill>
                  <a:schemeClr val="tx1"/>
                </a:solidFill>
              </a:rPr>
              <a:t>for </a:t>
            </a:r>
            <a:r>
              <a:rPr lang="en-US" altLang="ja-JP" sz="2800" dirty="0">
                <a:solidFill>
                  <a:schemeClr val="tx1"/>
                </a:solidFill>
              </a:rPr>
              <a:t>the TRIUMF Japanese-Canadian UCN Collaboration</a:t>
            </a:r>
          </a:p>
          <a:p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334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Ultra-Cold Neutron (UCN)</a:t>
            </a:r>
          </a:p>
          <a:p>
            <a:r>
              <a:rPr lang="en-US" altLang="ja-JP" dirty="0" smtClean="0"/>
              <a:t>UCN production by super thermal method</a:t>
            </a:r>
          </a:p>
          <a:p>
            <a:pPr lvl="1"/>
            <a:r>
              <a:rPr lang="en-US" altLang="ja-JP" dirty="0" smtClean="0"/>
              <a:t>storage time</a:t>
            </a:r>
          </a:p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 cryostat</a:t>
            </a:r>
          </a:p>
          <a:p>
            <a:r>
              <a:rPr lang="en-US" altLang="ja-JP" dirty="0" smtClean="0"/>
              <a:t>UCN source at TRIUMF</a:t>
            </a:r>
          </a:p>
          <a:p>
            <a:pPr lvl="1"/>
            <a:r>
              <a:rPr lang="en-US" altLang="ja-JP" dirty="0" smtClean="0"/>
              <a:t>Vertical source    </a:t>
            </a:r>
            <a:r>
              <a:rPr lang="en-US" altLang="ja-JP" sz="2200" dirty="0" smtClean="0"/>
              <a:t>&lt;- was discussed by R. Matsumiya yesterday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new UCN source</a:t>
            </a:r>
          </a:p>
          <a:p>
            <a:pPr lvl="2"/>
            <a:r>
              <a:rPr lang="en-US" altLang="ja-JP" dirty="0" smtClean="0"/>
              <a:t>with high cooling power</a:t>
            </a:r>
          </a:p>
          <a:p>
            <a:pPr lvl="2"/>
            <a:r>
              <a:rPr lang="en-US" altLang="ja-JP" dirty="0" smtClean="0"/>
              <a:t>cooling scheme</a:t>
            </a:r>
          </a:p>
          <a:p>
            <a:pPr lvl="3"/>
            <a:r>
              <a:rPr lang="en-US" altLang="ja-JP" dirty="0" smtClean="0"/>
              <a:t>temperature distribution</a:t>
            </a:r>
          </a:p>
          <a:p>
            <a:pPr lvl="2"/>
            <a:r>
              <a:rPr lang="en-US" altLang="ja-JP" dirty="0" smtClean="0"/>
              <a:t>UCN production figure of merit as a function temperature</a:t>
            </a:r>
          </a:p>
          <a:p>
            <a:r>
              <a:rPr lang="en-US" altLang="ja-JP" dirty="0" smtClean="0"/>
              <a:t>Summary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261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Ultra Cold Neutron (UCN) 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955A6-D956-4579-AF7E-6C9DB32F6C1E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4644008" y="1160160"/>
            <a:ext cx="4392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 smtClean="0"/>
              <a:t>Ultra Cold Neutron</a:t>
            </a:r>
            <a:endParaRPr lang="ja-JP" altLang="en-US" sz="2000" dirty="0" smtClean="0"/>
          </a:p>
          <a:p>
            <a:r>
              <a:rPr lang="ja-JP" altLang="en-US" dirty="0" smtClean="0"/>
              <a:t>　　</a:t>
            </a:r>
            <a:r>
              <a:rPr lang="en-US" altLang="ja-JP" dirty="0" smtClean="0"/>
              <a:t>Energy	</a:t>
            </a:r>
            <a:r>
              <a:rPr lang="ja-JP" altLang="en-US" dirty="0" smtClean="0"/>
              <a:t>～ </a:t>
            </a:r>
            <a:r>
              <a:rPr lang="en-US" altLang="ja-JP" dirty="0" smtClean="0"/>
              <a:t>100 </a:t>
            </a:r>
            <a:r>
              <a:rPr lang="en-US" altLang="ja-JP" dirty="0" err="1" smtClean="0"/>
              <a:t>neV</a:t>
            </a:r>
            <a:endParaRPr lang="en-US" altLang="ja-JP" dirty="0"/>
          </a:p>
          <a:p>
            <a:r>
              <a:rPr lang="en-US" altLang="ja-JP" dirty="0"/>
              <a:t> </a:t>
            </a:r>
            <a:r>
              <a:rPr lang="en-US" altLang="ja-JP" dirty="0" smtClean="0"/>
              <a:t>     Velocity</a:t>
            </a:r>
            <a:r>
              <a:rPr lang="ja-JP" altLang="en-US" dirty="0" smtClean="0"/>
              <a:t>	～ </a:t>
            </a:r>
            <a:r>
              <a:rPr lang="en-US" altLang="ja-JP" dirty="0" smtClean="0"/>
              <a:t>5 m/s</a:t>
            </a:r>
          </a:p>
          <a:p>
            <a:r>
              <a:rPr lang="ja-JP" altLang="en-US" dirty="0" smtClean="0"/>
              <a:t>　　</a:t>
            </a:r>
            <a:r>
              <a:rPr lang="en-US" altLang="ja-JP" dirty="0"/>
              <a:t>W</a:t>
            </a:r>
            <a:r>
              <a:rPr lang="en-US" altLang="ja-JP" dirty="0" smtClean="0"/>
              <a:t>ave length</a:t>
            </a:r>
            <a:r>
              <a:rPr lang="ja-JP" altLang="en-US" dirty="0" smtClean="0"/>
              <a:t>	～ </a:t>
            </a:r>
            <a:r>
              <a:rPr lang="en-US" altLang="ja-JP" dirty="0" smtClean="0"/>
              <a:t>50 nm</a:t>
            </a:r>
          </a:p>
          <a:p>
            <a:endParaRPr lang="en-US" altLang="ja-JP" sz="1200" dirty="0" smtClean="0"/>
          </a:p>
          <a:p>
            <a:r>
              <a:rPr lang="en-US" altLang="ja-JP" dirty="0" smtClean="0"/>
              <a:t>Interaction</a:t>
            </a:r>
            <a:endParaRPr lang="ja-JP" altLang="en-US" dirty="0" smtClean="0"/>
          </a:p>
          <a:p>
            <a:r>
              <a:rPr lang="ja-JP" altLang="en-US" dirty="0" smtClean="0"/>
              <a:t>　　</a:t>
            </a:r>
            <a:r>
              <a:rPr lang="en-US" altLang="ja-JP" dirty="0" smtClean="0"/>
              <a:t>Gravity</a:t>
            </a:r>
            <a:r>
              <a:rPr lang="ja-JP" altLang="en-US" dirty="0" smtClean="0"/>
              <a:t>　　	 </a:t>
            </a:r>
            <a:r>
              <a:rPr lang="en-US" altLang="ja-JP" dirty="0" smtClean="0"/>
              <a:t>100 neV/m</a:t>
            </a:r>
          </a:p>
          <a:p>
            <a:r>
              <a:rPr lang="ja-JP" altLang="en-US" dirty="0" smtClean="0"/>
              <a:t>　　</a:t>
            </a:r>
            <a:r>
              <a:rPr lang="en-US" altLang="ja-JP" dirty="0" smtClean="0"/>
              <a:t>Magnetic field</a:t>
            </a:r>
            <a:r>
              <a:rPr lang="ja-JP" altLang="en-US" dirty="0" smtClean="0"/>
              <a:t>	  </a:t>
            </a:r>
            <a:r>
              <a:rPr lang="en-US" altLang="ja-JP" dirty="0" smtClean="0"/>
              <a:t>60 neV/T</a:t>
            </a:r>
          </a:p>
          <a:p>
            <a:r>
              <a:rPr lang="ja-JP" altLang="en-US" dirty="0" smtClean="0"/>
              <a:t>　　</a:t>
            </a:r>
            <a:r>
              <a:rPr lang="en-US" altLang="ja-JP" dirty="0" smtClean="0"/>
              <a:t>Weak interaction</a:t>
            </a:r>
          </a:p>
          <a:p>
            <a:r>
              <a:rPr lang="en-US" altLang="ja-JP" dirty="0" smtClean="0"/>
              <a:t>          β-decay     n → p + e </a:t>
            </a:r>
          </a:p>
          <a:p>
            <a:r>
              <a:rPr lang="ja-JP" altLang="en-US" dirty="0" smtClean="0"/>
              <a:t>　　</a:t>
            </a:r>
            <a:r>
              <a:rPr lang="en-US" altLang="ja-JP" dirty="0" smtClean="0"/>
              <a:t>Strong interaction</a:t>
            </a:r>
          </a:p>
          <a:p>
            <a:r>
              <a:rPr lang="ja-JP" altLang="en-US" dirty="0" smtClean="0"/>
              <a:t>　　　</a:t>
            </a:r>
            <a:r>
              <a:rPr lang="en-US" altLang="ja-JP" dirty="0" smtClean="0"/>
              <a:t>Fermi potential  335 neV (</a:t>
            </a:r>
            <a:r>
              <a:rPr lang="en-US" altLang="ja-JP" baseline="30000" dirty="0" smtClean="0"/>
              <a:t>58</a:t>
            </a:r>
            <a:r>
              <a:rPr lang="en-US" altLang="ja-JP" dirty="0" smtClean="0"/>
              <a:t>Ni)</a:t>
            </a:r>
          </a:p>
          <a:p>
            <a:pPr lvl="1"/>
            <a:r>
              <a:rPr lang="ja-JP" altLang="en-US" sz="1400" dirty="0" smtClean="0"/>
              <a:t>　</a:t>
            </a:r>
            <a:r>
              <a:rPr lang="en-US" altLang="ja-JP" sz="1400" dirty="0" smtClean="0"/>
              <a:t>atom distance : ~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Å</a:t>
            </a:r>
          </a:p>
          <a:p>
            <a:pPr lvl="1"/>
            <a:r>
              <a:rPr lang="ja-JP" altLang="en-US" sz="1400" dirty="0" smtClean="0"/>
              <a:t>　</a:t>
            </a:r>
            <a:r>
              <a:rPr lang="en-US" altLang="ja-JP" sz="1400" dirty="0" smtClean="0"/>
              <a:t>UCN feels average nuclear potential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UCN can be confine material bottle</a:t>
            </a:r>
            <a:endParaRPr lang="en-US" altLang="ja-JP" dirty="0"/>
          </a:p>
          <a:p>
            <a:r>
              <a:rPr lang="en-US" altLang="ja-JP" dirty="0" smtClean="0"/>
              <a:t> </a:t>
            </a:r>
            <a:r>
              <a:rPr lang="ja-JP" altLang="en-US" dirty="0" smtClean="0"/>
              <a:t>→</a:t>
            </a:r>
            <a:r>
              <a:rPr lang="en-US" altLang="ja-JP" dirty="0" smtClean="0"/>
              <a:t>Use various experiments</a:t>
            </a:r>
          </a:p>
          <a:p>
            <a:r>
              <a:rPr lang="en-US" altLang="ja-JP" dirty="0" smtClean="0"/>
              <a:t>      </a:t>
            </a:r>
            <a:endParaRPr lang="en-US" altLang="ja-JP" dirty="0" smtClean="0">
              <a:solidFill>
                <a:srgbClr val="FF0000"/>
              </a:solidFill>
            </a:endParaRPr>
          </a:p>
        </p:txBody>
      </p:sp>
      <p:pic>
        <p:nvPicPr>
          <p:cNvPr id="8" name="Picture 1" descr="C:\Users\kawasaki\Documents\presentation\ISINN-20\fig\UCNPropert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72816"/>
            <a:ext cx="4357037" cy="3267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44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UCN production by super fluid Helium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955A6-D956-4579-AF7E-6C9DB32F6C1E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427984" y="3037016"/>
            <a:ext cx="4464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ja-JP" b="1" dirty="0" smtClean="0"/>
              <a:t>Feature of our source</a:t>
            </a:r>
            <a:endParaRPr kumimoji="1" lang="en-US" altLang="ja-JP" b="1" dirty="0" smtClean="0"/>
          </a:p>
          <a:p>
            <a:pPr marL="342900" indent="-342900"/>
            <a:r>
              <a:rPr kumimoji="1" lang="ja-JP" altLang="en-US" dirty="0" smtClean="0"/>
              <a:t>・</a:t>
            </a:r>
            <a:r>
              <a:rPr lang="en-US" altLang="ja-JP" dirty="0" smtClean="0"/>
              <a:t>spallation neutron </a:t>
            </a:r>
            <a:endParaRPr kumimoji="1" lang="en-US" altLang="ja-JP" dirty="0" smtClean="0"/>
          </a:p>
          <a:p>
            <a:pPr marL="342900" indent="-342900"/>
            <a:r>
              <a:rPr lang="en-US" altLang="ja-JP" dirty="0" smtClean="0"/>
              <a:t>	High neutron flux</a:t>
            </a:r>
          </a:p>
          <a:p>
            <a:pPr marL="800100" lvl="1" indent="-342900"/>
            <a:r>
              <a:rPr lang="en-US" altLang="ja-JP" dirty="0"/>
              <a:t>	</a:t>
            </a:r>
            <a:r>
              <a:rPr lang="en-US" altLang="ja-JP" dirty="0" smtClean="0"/>
              <a:t>small distance between target and UCN production volume</a:t>
            </a:r>
          </a:p>
          <a:p>
            <a:pPr marL="800100" lvl="1" indent="-342900"/>
            <a:endParaRPr kumimoji="1" lang="en-US" altLang="ja-JP" dirty="0" smtClean="0"/>
          </a:p>
          <a:p>
            <a:pPr marL="342900" indent="-342900"/>
            <a:r>
              <a:rPr lang="ja-JP" altLang="en-US" dirty="0" smtClean="0"/>
              <a:t>・</a:t>
            </a:r>
            <a:r>
              <a:rPr lang="en-US" altLang="ja-JP" dirty="0" smtClean="0"/>
              <a:t>Super-fluid Helium converter</a:t>
            </a:r>
          </a:p>
          <a:p>
            <a:pPr marL="342900" indent="-342900"/>
            <a:r>
              <a:rPr lang="en-US" altLang="ja-JP" dirty="0" smtClean="0"/>
              <a:t>	long storage lifetime</a:t>
            </a:r>
          </a:p>
          <a:p>
            <a:pPr marL="342900" indent="-342900"/>
            <a:r>
              <a:rPr lang="ja-JP" altLang="en-US" dirty="0" smtClean="0"/>
              <a:t>　</a:t>
            </a:r>
            <a:r>
              <a:rPr lang="en-US" altLang="ja-JP" dirty="0" smtClean="0"/>
              <a:t>	</a:t>
            </a:r>
            <a:r>
              <a:rPr lang="ja-JP" altLang="en-US" dirty="0" smtClean="0"/>
              <a:t>　</a:t>
            </a:r>
            <a:r>
              <a:rPr lang="en-US" altLang="ja-JP" dirty="0" smtClean="0"/>
              <a:t>up-scattering by phonon</a:t>
            </a:r>
            <a:endParaRPr kumimoji="1" lang="en-US" altLang="ja-JP" dirty="0" smtClean="0"/>
          </a:p>
          <a:p>
            <a:pPr marL="800100" lvl="1" indent="-342900"/>
            <a:r>
              <a:rPr lang="en-US" altLang="ja-JP" dirty="0" smtClean="0"/>
              <a:t>	</a:t>
            </a:r>
            <a:r>
              <a:rPr lang="en-US" altLang="ja-JP" dirty="0" err="1"/>
              <a:t>τ</a:t>
            </a:r>
            <a:r>
              <a:rPr lang="en-US" altLang="ja-JP" baseline="-25000" dirty="0" err="1"/>
              <a:t>s</a:t>
            </a:r>
            <a:r>
              <a:rPr lang="en-US" altLang="ja-JP" dirty="0"/>
              <a:t> = 600 s at </a:t>
            </a:r>
            <a:r>
              <a:rPr lang="en-US" altLang="ja-JP" dirty="0" err="1"/>
              <a:t>T</a:t>
            </a:r>
            <a:r>
              <a:rPr lang="en-US" altLang="ja-JP" baseline="-25000" dirty="0" err="1"/>
              <a:t>HeII</a:t>
            </a:r>
            <a:r>
              <a:rPr lang="en-US" altLang="ja-JP" dirty="0"/>
              <a:t> = 0.8 K</a:t>
            </a:r>
          </a:p>
          <a:p>
            <a:pPr marL="800100" lvl="1" indent="-342900"/>
            <a:r>
              <a:rPr lang="en-US" altLang="ja-JP" dirty="0"/>
              <a:t>	</a:t>
            </a:r>
            <a:r>
              <a:rPr lang="en-US" altLang="ja-JP" dirty="0" err="1"/>
              <a:t>τ</a:t>
            </a:r>
            <a:r>
              <a:rPr lang="en-US" altLang="ja-JP" baseline="-25000" dirty="0" err="1"/>
              <a:t>s</a:t>
            </a:r>
            <a:r>
              <a:rPr lang="en-US" altLang="ja-JP" dirty="0"/>
              <a:t> = </a:t>
            </a:r>
            <a:r>
              <a:rPr lang="en-US" altLang="ja-JP" dirty="0" smtClean="0"/>
              <a:t>36 </a:t>
            </a:r>
            <a:r>
              <a:rPr lang="en-US" altLang="ja-JP" dirty="0"/>
              <a:t>s at </a:t>
            </a:r>
            <a:r>
              <a:rPr lang="en-US" altLang="ja-JP" dirty="0" err="1"/>
              <a:t>T</a:t>
            </a:r>
            <a:r>
              <a:rPr lang="en-US" altLang="ja-JP" baseline="-25000" dirty="0" err="1"/>
              <a:t>HeII</a:t>
            </a:r>
            <a:r>
              <a:rPr lang="en-US" altLang="ja-JP" dirty="0"/>
              <a:t> </a:t>
            </a:r>
            <a:r>
              <a:rPr lang="en-US" altLang="ja-JP" dirty="0" smtClean="0"/>
              <a:t>= 1.2 K</a:t>
            </a:r>
          </a:p>
          <a:p>
            <a:pPr marL="800100" lvl="1" indent="-342900"/>
            <a:r>
              <a:rPr lang="en-US" altLang="ja-JP" dirty="0"/>
              <a:t>		 1</a:t>
            </a:r>
            <a:r>
              <a:rPr lang="en-US" altLang="ja-JP" dirty="0" smtClean="0"/>
              <a:t>⁄</a:t>
            </a:r>
            <a:r>
              <a:rPr lang="en-US" altLang="ja-JP" dirty="0"/>
              <a:t> </a:t>
            </a:r>
            <a:r>
              <a:rPr lang="en-US" altLang="ja-JP" dirty="0" err="1"/>
              <a:t>τ</a:t>
            </a:r>
            <a:r>
              <a:rPr lang="en-US" altLang="ja-JP" baseline="-25000" dirty="0" err="1"/>
              <a:t>s</a:t>
            </a:r>
            <a:r>
              <a:rPr lang="en-US" altLang="ja-JP" baseline="-25000" dirty="0"/>
              <a:t> </a:t>
            </a:r>
            <a:r>
              <a:rPr lang="en-US" altLang="ja-JP" baseline="-25000" dirty="0" smtClean="0"/>
              <a:t> </a:t>
            </a:r>
            <a:r>
              <a:rPr lang="ja-JP" altLang="en-US" dirty="0" smtClean="0"/>
              <a:t>∝ 𝑇</a:t>
            </a:r>
            <a:r>
              <a:rPr lang="en-US" altLang="ja-JP" baseline="30000" dirty="0" smtClean="0"/>
              <a:t>7</a:t>
            </a:r>
            <a:r>
              <a:rPr lang="en-US" altLang="ja-JP" dirty="0" smtClean="0"/>
              <a:t> </a:t>
            </a:r>
            <a:endParaRPr lang="en-US" altLang="ja-JP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427984" y="1124744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/>
              <a:t>UCN</a:t>
            </a:r>
            <a:r>
              <a:rPr lang="ja-JP" altLang="en-US" b="1" dirty="0"/>
              <a:t> </a:t>
            </a:r>
            <a:r>
              <a:rPr lang="en-US" altLang="ja-JP" b="1" dirty="0" err="1" smtClean="0"/>
              <a:t>procution</a:t>
            </a:r>
            <a:endParaRPr kumimoji="1" lang="en-US" altLang="ja-JP" b="1" dirty="0" smtClean="0"/>
          </a:p>
          <a:p>
            <a:r>
              <a:rPr lang="en-US" altLang="ja-JP" dirty="0" smtClean="0"/>
              <a:t>  spallation neutron </a:t>
            </a:r>
            <a:endParaRPr kumimoji="1" lang="en-US" altLang="ja-JP" dirty="0" smtClean="0"/>
          </a:p>
          <a:p>
            <a:r>
              <a:rPr lang="en-US" altLang="ja-JP" dirty="0" smtClean="0"/>
              <a:t>     </a:t>
            </a:r>
            <a:r>
              <a:rPr lang="ja-JP" altLang="en-US" dirty="0" smtClean="0"/>
              <a:t>　　　　↓</a:t>
            </a:r>
            <a:r>
              <a:rPr lang="en-US" altLang="ja-JP" dirty="0" smtClean="0"/>
              <a:t>  D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O, LD2 Moderator (300K, 20K)</a:t>
            </a:r>
          </a:p>
          <a:p>
            <a:r>
              <a:rPr lang="ja-JP" altLang="en-US" dirty="0" smtClean="0"/>
              <a:t>　</a:t>
            </a:r>
            <a:r>
              <a:rPr lang="en-US" altLang="ja-JP" dirty="0" smtClean="0"/>
              <a:t>cold neutron   </a:t>
            </a:r>
            <a:r>
              <a:rPr lang="ja-JP" altLang="en-US" dirty="0" smtClean="0"/>
              <a:t>　　～</a:t>
            </a:r>
            <a:r>
              <a:rPr lang="en-US" altLang="ja-JP" dirty="0" err="1" smtClean="0"/>
              <a:t>meV</a:t>
            </a:r>
            <a:endParaRPr lang="en-US" altLang="ja-JP" dirty="0" smtClean="0"/>
          </a:p>
          <a:p>
            <a:r>
              <a:rPr lang="en-US" altLang="ja-JP" dirty="0" smtClean="0"/>
              <a:t>	</a:t>
            </a:r>
            <a:r>
              <a:rPr lang="ja-JP" altLang="en-US" dirty="0" smtClean="0"/>
              <a:t>↓</a:t>
            </a:r>
            <a:r>
              <a:rPr lang="en-US" altLang="ja-JP" dirty="0" smtClean="0"/>
              <a:t>  Phonon scattering in He-II</a:t>
            </a:r>
          </a:p>
          <a:p>
            <a:r>
              <a:rPr kumimoji="1" lang="ja-JP" altLang="en-US" dirty="0" smtClean="0"/>
              <a:t>　</a:t>
            </a:r>
            <a:r>
              <a:rPr lang="en-US" altLang="ja-JP" dirty="0" smtClean="0"/>
              <a:t>Ultra cold neutron</a:t>
            </a:r>
            <a:r>
              <a:rPr kumimoji="1" lang="ja-JP" altLang="en-US" dirty="0" smtClean="0"/>
              <a:t>　～</a:t>
            </a:r>
            <a:r>
              <a:rPr kumimoji="1" lang="en-US" altLang="ja-JP" dirty="0" smtClean="0"/>
              <a:t>100neV</a:t>
            </a:r>
          </a:p>
        </p:txBody>
      </p:sp>
      <p:pic>
        <p:nvPicPr>
          <p:cNvPr id="19" name="Picture 1" descr="C:\Users\kawasaki\Documents\presentation\ISINN-20\fig\UCNproduc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88840"/>
            <a:ext cx="4104456" cy="31359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604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  UCN Storage Life </a:t>
            </a:r>
            <a:r>
              <a:rPr lang="en-US" altLang="ja-JP" dirty="0"/>
              <a:t>T</a:t>
            </a:r>
            <a:r>
              <a:rPr kumimoji="1" lang="en-US" altLang="ja-JP" dirty="0" smtClean="0"/>
              <a:t>ime</a:t>
            </a:r>
            <a:endParaRPr kumimoji="1" lang="ja-JP" altLang="en-US" sz="36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955A6-D956-4579-AF7E-6C9DB32F6C1E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107504" y="3645024"/>
                <a:ext cx="4832541" cy="24182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UCN Storage Life Time</a:t>
                </a:r>
              </a:p>
              <a:p>
                <a:endParaRPr kumimoji="1" lang="en-US" altLang="ja-JP" sz="105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/>
                                </a:rPr>
                                <m:t>𝑢𝑝</m:t>
                              </m:r>
                              <m:r>
                                <a:rPr lang="en-US" altLang="ja-JP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ja-JP" b="0" i="1" smtClean="0">
                                  <a:latin typeface="Cambria Math"/>
                                </a:rPr>
                                <m:t>𝑠𝑐𝑎𝑡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/>
                        </a:rPr>
                        <m:t>+</m:t>
                      </m:r>
                      <m:f>
                        <m:fPr>
                          <m:type m:val="skw"/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/>
                                </a:rPr>
                                <m:t>𝑎𝑏𝑠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/>
                        </a:rPr>
                        <m:t>+</m:t>
                      </m:r>
                      <m:f>
                        <m:fPr>
                          <m:type m:val="skw"/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/>
                                </a:rPr>
                                <m:t>𝑤𝑎𝑙𝑙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/>
                        </a:rPr>
                        <m:t>+</m:t>
                      </m:r>
                      <m:f>
                        <m:fPr>
                          <m:type m:val="skw"/>
                          <m:ctrlPr>
                            <a:rPr lang="en-US" altLang="ja-JP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en-US" altLang="ja-JP" b="0" dirty="0" smtClean="0"/>
              </a:p>
              <a:p>
                <a:endParaRPr lang="en-US" altLang="ja-JP" sz="700" dirty="0" smtClean="0"/>
              </a:p>
              <a:p>
                <a:r>
                  <a:rPr lang="en-US" altLang="ja-JP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:r>
                  <a:rPr lang="en-US" altLang="ja-JP" i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en-US" altLang="ja-JP" i="1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abs</a:t>
                </a:r>
                <a:r>
                  <a:rPr lang="en-US" altLang="ja-JP" i="1" dirty="0" smtClean="0"/>
                  <a:t> </a:t>
                </a:r>
                <a:r>
                  <a:rPr lang="en-US" altLang="ja-JP" i="1" dirty="0"/>
                  <a:t>	</a:t>
                </a:r>
                <a:r>
                  <a:rPr lang="en-US" altLang="ja-JP" dirty="0"/>
                  <a:t>: absorption by </a:t>
                </a:r>
                <a:r>
                  <a:rPr lang="en-US" altLang="ja-JP" baseline="30000" dirty="0"/>
                  <a:t>3</a:t>
                </a:r>
                <a:r>
                  <a:rPr lang="en-US" altLang="ja-JP" dirty="0"/>
                  <a:t>He </a:t>
                </a:r>
                <a:r>
                  <a:rPr lang="ja-JP" altLang="en-US" dirty="0"/>
                  <a:t>　　　</a:t>
                </a:r>
                <a:r>
                  <a:rPr lang="en-US" altLang="ja-JP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He/</a:t>
                </a:r>
                <a:r>
                  <a:rPr lang="en-US" altLang="ja-JP" baseline="30000" dirty="0">
                    <a:solidFill>
                      <a:srgbClr val="FF0000"/>
                    </a:solidFill>
                  </a:rPr>
                  <a:t>4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He &lt;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10</a:t>
                </a:r>
                <a:r>
                  <a:rPr lang="en-US" altLang="ja-JP" baseline="30000" dirty="0" smtClean="0">
                    <a:solidFill>
                      <a:srgbClr val="FF0000"/>
                    </a:solidFill>
                  </a:rPr>
                  <a:t>-11</a:t>
                </a:r>
              </a:p>
              <a:p>
                <a:r>
                  <a:rPr lang="en-US" altLang="ja-JP" dirty="0" smtClean="0"/>
                  <a:t>    </a:t>
                </a:r>
                <a:r>
                  <a:rPr lang="en-US" altLang="ja-JP" i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en-US" altLang="ja-JP" i="1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up</a:t>
                </a:r>
                <a:r>
                  <a:rPr lang="en-US" altLang="ja-JP" i="1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-scat</a:t>
                </a:r>
                <a:r>
                  <a:rPr lang="en-US" altLang="ja-JP" i="1" dirty="0" smtClean="0"/>
                  <a:t> 	</a:t>
                </a:r>
                <a:r>
                  <a:rPr lang="en-US" altLang="ja-JP" dirty="0" smtClean="0"/>
                  <a:t>: phonon up-scattering</a:t>
                </a:r>
                <a:r>
                  <a:rPr lang="ja-JP" altLang="en-US" dirty="0" smtClean="0"/>
                  <a:t>　</a:t>
                </a:r>
                <a:r>
                  <a:rPr lang="en-US" altLang="ja-JP" dirty="0" smtClean="0"/>
                  <a:t>	</a:t>
                </a:r>
                <a:r>
                  <a:rPr lang="ja-JP" altLang="en-US" dirty="0" smtClean="0">
                    <a:solidFill>
                      <a:srgbClr val="FF0000"/>
                    </a:solidFill>
                  </a:rPr>
                  <a:t>∝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T</a:t>
                </a:r>
                <a:r>
                  <a:rPr lang="en-US" altLang="ja-JP" baseline="30000" dirty="0" smtClean="0">
                    <a:solidFill>
                      <a:srgbClr val="FF0000"/>
                    </a:solidFill>
                  </a:rPr>
                  <a:t>-7</a:t>
                </a:r>
              </a:p>
              <a:p>
                <a:r>
                  <a:rPr lang="en-US" altLang="ja-JP" dirty="0"/>
                  <a:t> </a:t>
                </a:r>
                <a:r>
                  <a:rPr lang="ja-JP" altLang="en-US" dirty="0" smtClean="0"/>
                  <a:t>　</a:t>
                </a:r>
                <a:r>
                  <a:rPr lang="en-US" altLang="ja-JP" i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en-US" altLang="ja-JP" i="1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wall</a:t>
                </a:r>
                <a:r>
                  <a:rPr lang="en-US" altLang="ja-JP" i="1" dirty="0" smtClean="0"/>
                  <a:t> 	</a:t>
                </a:r>
                <a:r>
                  <a:rPr lang="en-US" altLang="ja-JP" dirty="0" smtClean="0"/>
                  <a:t>: wall loss		          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clean surface</a:t>
                </a:r>
              </a:p>
              <a:p>
                <a:r>
                  <a:rPr lang="ja-JP" alt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　</a:t>
                </a:r>
                <a:r>
                  <a:rPr lang="en-US" altLang="ja-JP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en-US" altLang="ja-JP" i="1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β</a:t>
                </a:r>
                <a:r>
                  <a:rPr lang="en-US" altLang="ja-JP" i="1" dirty="0" smtClean="0"/>
                  <a:t> </a:t>
                </a:r>
                <a:r>
                  <a:rPr lang="en-US" altLang="ja-JP" i="1" dirty="0"/>
                  <a:t>	</a:t>
                </a:r>
                <a:r>
                  <a:rPr lang="en-US" altLang="ja-JP" dirty="0"/>
                  <a:t>: </a:t>
                </a:r>
                <a:r>
                  <a:rPr lang="en-US" altLang="ja-JP" dirty="0" smtClean="0"/>
                  <a:t>β decay (886s)</a:t>
                </a:r>
              </a:p>
              <a:p>
                <a:endParaRPr kumimoji="1" lang="en-US" altLang="ja-JP" b="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645024"/>
                <a:ext cx="4832541" cy="2418226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290" r="-78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0839" name="Picture 7" descr="C:\Users\kawasaki\Documents\presentation\物理学会\物理学会2014年春季\fig\UCNProduc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98689"/>
            <a:ext cx="3239617" cy="222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321351" y="1059701"/>
            <a:ext cx="439466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UCN density</a:t>
            </a:r>
          </a:p>
          <a:p>
            <a:r>
              <a:rPr lang="en-US" altLang="ja-JP" dirty="0" smtClean="0"/>
              <a:t>    = </a:t>
            </a:r>
            <a:r>
              <a:rPr lang="en-US" altLang="ja-JP" dirty="0" err="1" smtClean="0"/>
              <a:t>Pτ</a:t>
            </a:r>
            <a:r>
              <a:rPr lang="ja-JP" altLang="en-US" dirty="0"/>
              <a:t> </a:t>
            </a:r>
            <a:r>
              <a:rPr lang="en-US" altLang="ja-JP" dirty="0" smtClean="0"/>
              <a:t>(1 – </a:t>
            </a:r>
            <a:r>
              <a:rPr lang="en-US" altLang="ja-JP" dirty="0" err="1" smtClean="0"/>
              <a:t>exp</a:t>
            </a:r>
            <a:r>
              <a:rPr lang="en-US" altLang="ja-JP" dirty="0" smtClean="0"/>
              <a:t>(-t/τ))</a:t>
            </a:r>
          </a:p>
          <a:p>
            <a:r>
              <a:rPr kumimoji="1" lang="en-US" altLang="ja-JP" dirty="0"/>
              <a:t> </a:t>
            </a:r>
            <a:r>
              <a:rPr kumimoji="1" lang="en-US" altLang="ja-JP" dirty="0" smtClean="0"/>
              <a:t>P : UCN production rate </a:t>
            </a:r>
            <a:r>
              <a:rPr kumimoji="1" lang="ja-JP" altLang="en-US" dirty="0" smtClean="0"/>
              <a:t>∝ </a:t>
            </a:r>
            <a:r>
              <a:rPr lang="en-US" altLang="ja-JP" dirty="0" smtClean="0"/>
              <a:t>cold neutron flux</a:t>
            </a:r>
            <a:endParaRPr kumimoji="1" lang="en-US" altLang="ja-JP" dirty="0" smtClean="0"/>
          </a:p>
          <a:p>
            <a:r>
              <a:rPr lang="en-US" altLang="ja-JP" dirty="0"/>
              <a:t> </a:t>
            </a:r>
            <a:r>
              <a:rPr lang="en-US" altLang="ja-JP" dirty="0" smtClean="0"/>
              <a:t>τ : Storage time</a:t>
            </a:r>
          </a:p>
          <a:p>
            <a:r>
              <a:rPr kumimoji="1" lang="en-US" altLang="ja-JP" dirty="0"/>
              <a:t> </a:t>
            </a:r>
            <a:r>
              <a:rPr kumimoji="1" lang="en-US" altLang="ja-JP" dirty="0" smtClean="0"/>
              <a:t>t : proton irradiation time</a:t>
            </a:r>
          </a:p>
          <a:p>
            <a:endParaRPr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 smtClean="0">
                <a:solidFill>
                  <a:srgbClr val="FF0000"/>
                </a:solidFill>
              </a:rPr>
              <a:t>large cold neutron flux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>
                <a:solidFill>
                  <a:srgbClr val="FF0000"/>
                </a:solidFill>
              </a:rPr>
              <a:t>long </a:t>
            </a:r>
            <a:r>
              <a:rPr kumimoji="1" lang="en-US" altLang="ja-JP" dirty="0" smtClean="0">
                <a:solidFill>
                  <a:srgbClr val="FF0000"/>
                </a:solidFill>
              </a:rPr>
              <a:t>τ </a:t>
            </a:r>
          </a:p>
          <a:p>
            <a:r>
              <a:rPr lang="en-US" altLang="ja-JP" dirty="0">
                <a:solidFill>
                  <a:srgbClr val="FF0000"/>
                </a:solidFill>
              </a:rPr>
              <a:t>	</a:t>
            </a:r>
            <a:r>
              <a:rPr lang="en-US" altLang="ja-JP" dirty="0" smtClean="0">
                <a:solidFill>
                  <a:srgbClr val="FF0000"/>
                </a:solidFill>
              </a:rPr>
              <a:t>are</a:t>
            </a:r>
            <a:r>
              <a:rPr kumimoji="1" lang="en-US" altLang="ja-JP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dirty="0" smtClean="0">
                <a:solidFill>
                  <a:srgbClr val="FF0000"/>
                </a:solidFill>
              </a:rPr>
              <a:t>important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683827" y="3121223"/>
            <a:ext cx="2996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UCN density during proton irradiation</a:t>
            </a:r>
            <a:endParaRPr kumimoji="1" lang="ja-JP" altLang="en-US" sz="14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580112" y="6077248"/>
            <a:ext cx="295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UCN Storage Time</a:t>
            </a:r>
            <a:r>
              <a:rPr lang="ja-JP" altLang="en-US" sz="1600" b="1" dirty="0"/>
              <a:t> </a:t>
            </a:r>
            <a:r>
              <a:rPr lang="en-US" altLang="ja-JP" sz="1600" b="1" dirty="0" smtClean="0"/>
              <a:t>measurement</a:t>
            </a:r>
          </a:p>
          <a:p>
            <a:r>
              <a:rPr kumimoji="1" lang="ja-JP" altLang="en-US" sz="1600" b="1" dirty="0"/>
              <a:t>　</a:t>
            </a:r>
            <a:r>
              <a:rPr kumimoji="1" lang="ja-JP" altLang="en-US" sz="1600" b="1" dirty="0" smtClean="0"/>
              <a:t>               </a:t>
            </a:r>
            <a:r>
              <a:rPr kumimoji="1" lang="en-US" altLang="ja-JP" sz="1600" b="1" dirty="0" smtClean="0"/>
              <a:t>at RCNP</a:t>
            </a:r>
            <a:endParaRPr kumimoji="1" lang="ja-JP" altLang="en-US" sz="1600" b="1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5149072" y="3566896"/>
            <a:ext cx="3671400" cy="2495904"/>
            <a:chOff x="5076056" y="3645024"/>
            <a:chExt cx="3671400" cy="2495904"/>
          </a:xfrm>
        </p:grpSpPr>
        <p:pic>
          <p:nvPicPr>
            <p:cNvPr id="15" name="Picture 2" descr="C:\Users\kawasaki\Documents\presentation\物理学会2011年秋季大会@弘前大学\fig\StorageLifetime_81sec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6056" y="3645024"/>
              <a:ext cx="3671400" cy="2495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正方形/長方形 4"/>
            <p:cNvSpPr/>
            <p:nvPr/>
          </p:nvSpPr>
          <p:spPr>
            <a:xfrm>
              <a:off x="6875752" y="4077072"/>
              <a:ext cx="1440664" cy="2880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37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3000"/>
          </a:xfrm>
        </p:spPr>
        <p:txBody>
          <a:bodyPr>
            <a:norm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cryostat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1412776"/>
            <a:ext cx="4320480" cy="5297234"/>
          </a:xfrm>
        </p:spPr>
        <p:txBody>
          <a:bodyPr>
            <a:normAutofit fontScale="62500" lnSpcReduction="20000"/>
          </a:bodyPr>
          <a:lstStyle/>
          <a:p>
            <a:r>
              <a:rPr lang="en-US" altLang="ja-JP" dirty="0" smtClean="0"/>
              <a:t>to keep He-II temp. 1.0K</a:t>
            </a:r>
          </a:p>
          <a:p>
            <a:r>
              <a:rPr lang="en-US" altLang="ja-JP" dirty="0" smtClean="0"/>
              <a:t>decompressed Helium 3</a:t>
            </a:r>
            <a:endParaRPr kumimoji="1" lang="en-US" altLang="ja-JP" dirty="0" smtClean="0"/>
          </a:p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vs </a:t>
            </a:r>
            <a:r>
              <a:rPr kumimoji="1" lang="en-US" altLang="ja-JP" baseline="30000" dirty="0" smtClean="0"/>
              <a:t>4</a:t>
            </a:r>
            <a:r>
              <a:rPr kumimoji="1" lang="en-US" altLang="ja-JP" dirty="0" smtClean="0"/>
              <a:t>He</a:t>
            </a:r>
          </a:p>
          <a:p>
            <a:pPr lvl="1"/>
            <a:r>
              <a:rPr lang="en-US" altLang="ja-JP" dirty="0" smtClean="0"/>
              <a:t>vapor pressure @ 0.8K</a:t>
            </a:r>
          </a:p>
          <a:p>
            <a:pPr lvl="2"/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He: 9 Torr</a:t>
            </a:r>
          </a:p>
          <a:p>
            <a:pPr lvl="2"/>
            <a:r>
              <a:rPr lang="en-US" altLang="ja-JP" baseline="30000" dirty="0" smtClean="0"/>
              <a:t>4</a:t>
            </a:r>
            <a:r>
              <a:rPr lang="en-US" altLang="ja-JP" dirty="0" smtClean="0"/>
              <a:t>He: 0.1 Torr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cooling power</a:t>
            </a:r>
          </a:p>
          <a:p>
            <a:pPr marL="457200" lvl="1" indent="0">
              <a:buNone/>
            </a:pPr>
            <a:r>
              <a:rPr lang="en-US" altLang="ja-JP" dirty="0"/>
              <a:t>	</a:t>
            </a:r>
            <a:r>
              <a:rPr lang="en-US" altLang="ja-JP" dirty="0" smtClean="0"/>
              <a:t>@ 1.0 K with 10, 000 m</a:t>
            </a:r>
            <a:r>
              <a:rPr lang="en-US" altLang="ja-JP" baseline="30000" dirty="0" smtClean="0"/>
              <a:t>3</a:t>
            </a:r>
            <a:r>
              <a:rPr lang="en-US" altLang="ja-JP" dirty="0" smtClean="0"/>
              <a:t>/hour pumping</a:t>
            </a:r>
            <a:endParaRPr kumimoji="1" lang="en-US" altLang="ja-JP" dirty="0" smtClean="0"/>
          </a:p>
          <a:p>
            <a:pPr lvl="2"/>
            <a:r>
              <a:rPr lang="en-US" altLang="ja-JP" baseline="30000" dirty="0"/>
              <a:t>3</a:t>
            </a:r>
            <a:r>
              <a:rPr lang="en-US" altLang="ja-JP" dirty="0"/>
              <a:t>He: </a:t>
            </a:r>
            <a:r>
              <a:rPr lang="en-US" altLang="ja-JP" dirty="0" smtClean="0"/>
              <a:t>48 W</a:t>
            </a:r>
            <a:endParaRPr lang="en-US" altLang="ja-JP" dirty="0"/>
          </a:p>
          <a:p>
            <a:pPr lvl="2"/>
            <a:r>
              <a:rPr lang="en-US" altLang="ja-JP" baseline="30000" dirty="0"/>
              <a:t>4</a:t>
            </a:r>
            <a:r>
              <a:rPr lang="en-US" altLang="ja-JP" dirty="0"/>
              <a:t>He: </a:t>
            </a:r>
            <a:r>
              <a:rPr lang="en-US" altLang="ja-JP" dirty="0" smtClean="0"/>
              <a:t>1.1 W</a:t>
            </a:r>
          </a:p>
          <a:p>
            <a:pPr lvl="1"/>
            <a:r>
              <a:rPr lang="en-US" altLang="ja-JP" dirty="0" smtClean="0"/>
              <a:t>Cooling power depend on temperature</a:t>
            </a:r>
          </a:p>
          <a:p>
            <a:pPr lvl="2"/>
            <a:r>
              <a:rPr lang="en-US" altLang="ja-JP" dirty="0" smtClean="0"/>
              <a:t>larger vapor pressure in higher temperature </a:t>
            </a:r>
          </a:p>
          <a:p>
            <a:r>
              <a:rPr lang="en-US" altLang="ja-JP" baseline="30000" dirty="0"/>
              <a:t>3</a:t>
            </a:r>
            <a:r>
              <a:rPr lang="en-US" altLang="ja-JP" dirty="0"/>
              <a:t>He</a:t>
            </a:r>
            <a:r>
              <a:rPr lang="ja-JP" altLang="en-US" dirty="0"/>
              <a:t> </a:t>
            </a:r>
            <a:r>
              <a:rPr lang="en-US" altLang="ja-JP" dirty="0"/>
              <a:t>cooling</a:t>
            </a:r>
          </a:p>
          <a:p>
            <a:pPr lvl="1">
              <a:buFont typeface="Arial" pitchFamily="34" charset="0"/>
              <a:buChar char="•"/>
            </a:pPr>
            <a:r>
              <a:rPr lang="en-US" altLang="ja-JP" dirty="0"/>
              <a:t>evaporated </a:t>
            </a:r>
            <a:r>
              <a:rPr lang="en-US" altLang="ja-JP" baseline="30000" dirty="0"/>
              <a:t>4</a:t>
            </a:r>
            <a:r>
              <a:rPr lang="en-US" altLang="ja-JP" dirty="0"/>
              <a:t>He gas</a:t>
            </a:r>
          </a:p>
          <a:p>
            <a:pPr lvl="1">
              <a:buFont typeface="Arial" pitchFamily="34" charset="0"/>
              <a:buChar char="•"/>
            </a:pPr>
            <a:r>
              <a:rPr lang="en-US" altLang="ja-JP" dirty="0"/>
              <a:t>liquid He bath	</a:t>
            </a:r>
            <a:r>
              <a:rPr lang="en-US" altLang="ja-JP" dirty="0" smtClean="0"/>
              <a:t>	4.2K</a:t>
            </a:r>
            <a:endParaRPr lang="en-US" altLang="ja-JP" dirty="0"/>
          </a:p>
          <a:p>
            <a:pPr lvl="1">
              <a:buFont typeface="Arial" pitchFamily="34" charset="0"/>
              <a:buChar char="•"/>
            </a:pPr>
            <a:r>
              <a:rPr lang="en-US" altLang="ja-JP" dirty="0"/>
              <a:t>1K pot (</a:t>
            </a:r>
            <a:r>
              <a:rPr lang="en-US" altLang="ja-JP" baseline="30000" dirty="0"/>
              <a:t>4</a:t>
            </a:r>
            <a:r>
              <a:rPr lang="en-US" altLang="ja-JP" dirty="0"/>
              <a:t>He pumping)	</a:t>
            </a:r>
            <a:r>
              <a:rPr lang="en-US" altLang="ja-JP" dirty="0" smtClean="0"/>
              <a:t>1.4K</a:t>
            </a:r>
            <a:endParaRPr lang="en-US" altLang="ja-JP" dirty="0"/>
          </a:p>
          <a:p>
            <a:pPr lvl="1">
              <a:buFont typeface="Arial" pitchFamily="34" charset="0"/>
              <a:buChar char="•"/>
            </a:pPr>
            <a:r>
              <a:rPr lang="en-US" altLang="ja-JP" baseline="30000" dirty="0"/>
              <a:t>3</a:t>
            </a:r>
            <a:r>
              <a:rPr lang="en-US" altLang="ja-JP" dirty="0"/>
              <a:t>He pumping	</a:t>
            </a:r>
            <a:r>
              <a:rPr lang="en-US" altLang="ja-JP" dirty="0" smtClean="0"/>
              <a:t>            </a:t>
            </a: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FF0000"/>
                </a:solidFill>
              </a:rPr>
              <a:t>&lt; </a:t>
            </a:r>
            <a:r>
              <a:rPr lang="en-US" altLang="ja-JP" dirty="0" smtClean="0">
                <a:solidFill>
                  <a:srgbClr val="FF0000"/>
                </a:solidFill>
              </a:rPr>
              <a:t>1.0K</a:t>
            </a:r>
            <a:endParaRPr lang="en-US" altLang="ja-JP" dirty="0">
              <a:solidFill>
                <a:srgbClr val="FF0000"/>
              </a:solidFill>
            </a:endParaRPr>
          </a:p>
          <a:p>
            <a:endParaRPr lang="en-US" altLang="ja-JP" dirty="0"/>
          </a:p>
          <a:p>
            <a:pPr lvl="2"/>
            <a:endParaRPr kumimoji="1" lang="en-US" altLang="ja-JP" dirty="0" smtClean="0"/>
          </a:p>
          <a:p>
            <a:pPr lvl="2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89441"/>
            <a:ext cx="3744416" cy="2382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460046" y="6525344"/>
            <a:ext cx="213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Helium flow diagram</a:t>
            </a:r>
            <a:endParaRPr kumimoji="1" lang="ja-JP" altLang="en-US" dirty="0"/>
          </a:p>
        </p:txBody>
      </p:sp>
      <p:pic>
        <p:nvPicPr>
          <p:cNvPr id="7" name="Picture 2" descr="C:\Users\kawasaki\Documents\nEDM\management\RCNP review\review\material\HeatExchangeDiagra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2"/>
            <a:ext cx="3289951" cy="289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21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UCN</a:t>
            </a:r>
            <a:r>
              <a:rPr lang="en-US" altLang="ja-JP" dirty="0"/>
              <a:t> </a:t>
            </a:r>
            <a:r>
              <a:rPr lang="en-US" altLang="ja-JP" dirty="0" smtClean="0"/>
              <a:t>Source</a:t>
            </a:r>
            <a:r>
              <a:rPr lang="ja-JP" altLang="en-US" dirty="0"/>
              <a:t> </a:t>
            </a:r>
            <a:r>
              <a:rPr kumimoji="1" lang="en-US" altLang="ja-JP" dirty="0" smtClean="0"/>
              <a:t>@ TRIUMF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146" name="Picture 2" descr="C:\Users\kawasaki\Documents\presentation\物理学会\物理学会2016年秋季\drawings\edm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" y="1287297"/>
            <a:ext cx="9082991" cy="370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83568" y="5013176"/>
            <a:ext cx="78522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Major Milestone</a:t>
            </a:r>
          </a:p>
          <a:p>
            <a:r>
              <a:rPr lang="ja-JP" altLang="en-US" dirty="0" smtClean="0"/>
              <a:t>✓</a:t>
            </a:r>
            <a:r>
              <a:rPr lang="en-US" altLang="ja-JP" dirty="0" smtClean="0"/>
              <a:t>- 2016	</a:t>
            </a:r>
            <a:r>
              <a:rPr lang="en-US" altLang="ja-JP" dirty="0"/>
              <a:t>	</a:t>
            </a:r>
            <a:r>
              <a:rPr lang="en-US" altLang="ja-JP" dirty="0" smtClean="0"/>
              <a:t>proton beam line for</a:t>
            </a:r>
            <a:r>
              <a:rPr lang="en-US" altLang="ja-JP" dirty="0"/>
              <a:t> </a:t>
            </a:r>
            <a:r>
              <a:rPr lang="en-US" altLang="ja-JP" dirty="0" smtClean="0"/>
              <a:t>UCN source(BL1U</a:t>
            </a:r>
            <a:r>
              <a:rPr lang="ja-JP" altLang="en-US" dirty="0" smtClean="0"/>
              <a:t> </a:t>
            </a:r>
            <a:r>
              <a:rPr lang="en-US" altLang="ja-JP" dirty="0"/>
              <a:t>500MeV, </a:t>
            </a:r>
            <a:r>
              <a:rPr lang="en-US" altLang="ja-JP" dirty="0" smtClean="0"/>
              <a:t>40μA)</a:t>
            </a:r>
            <a:r>
              <a:rPr lang="en-US" altLang="ja-JP" dirty="0"/>
              <a:t>	</a:t>
            </a:r>
            <a:r>
              <a:rPr lang="ja-JP" altLang="en-US" dirty="0" smtClean="0"/>
              <a:t>　</a:t>
            </a:r>
            <a:endParaRPr lang="en-US" altLang="ja-JP" dirty="0" smtClean="0"/>
          </a:p>
          <a:p>
            <a:r>
              <a:rPr lang="ja-JP" altLang="en-US" dirty="0" smtClean="0"/>
              <a:t>✓</a:t>
            </a:r>
            <a:r>
              <a:rPr lang="en-US" altLang="ja-JP" dirty="0" smtClean="0"/>
              <a:t>2016</a:t>
            </a:r>
            <a:r>
              <a:rPr lang="en-US" altLang="ja-JP" dirty="0"/>
              <a:t>		</a:t>
            </a:r>
            <a:r>
              <a:rPr lang="en-US" altLang="ja-JP" dirty="0" smtClean="0"/>
              <a:t>commissioning proton beam line and cold neutron production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　 </a:t>
            </a:r>
            <a:r>
              <a:rPr lang="en-US" altLang="ja-JP" dirty="0" smtClean="0"/>
              <a:t>2017</a:t>
            </a:r>
            <a:r>
              <a:rPr lang="en-US" altLang="ja-JP" dirty="0"/>
              <a:t>	</a:t>
            </a:r>
            <a:r>
              <a:rPr lang="ja-JP" altLang="en-US" dirty="0" smtClean="0"/>
              <a:t>　</a:t>
            </a:r>
            <a:r>
              <a:rPr lang="en-US" altLang="ja-JP" dirty="0" smtClean="0"/>
              <a:t>	UCN production by Vertical source (~ 1μA)</a:t>
            </a:r>
          </a:p>
          <a:p>
            <a:r>
              <a:rPr lang="ja-JP" altLang="en-US" dirty="0" smtClean="0">
                <a:solidFill>
                  <a:srgbClr val="FF0000"/>
                </a:solidFill>
              </a:rPr>
              <a:t>　 </a:t>
            </a:r>
            <a:r>
              <a:rPr lang="en-US" altLang="ja-JP" dirty="0" smtClean="0"/>
              <a:t>- 2020</a:t>
            </a:r>
            <a:r>
              <a:rPr lang="en-US" altLang="ja-JP" dirty="0"/>
              <a:t>	</a:t>
            </a:r>
            <a:r>
              <a:rPr lang="en-US" altLang="ja-JP" dirty="0" smtClean="0"/>
              <a:t>	High intensity UCN source</a:t>
            </a:r>
            <a:r>
              <a:rPr lang="ja-JP" altLang="en-US" dirty="0" smtClean="0"/>
              <a:t>　</a:t>
            </a:r>
            <a:r>
              <a:rPr lang="en-US" altLang="ja-JP" dirty="0" smtClean="0"/>
              <a:t>(40μA) </a:t>
            </a:r>
          </a:p>
        </p:txBody>
      </p:sp>
      <p:sp>
        <p:nvSpPr>
          <p:cNvPr id="14" name="円/楕円 13"/>
          <p:cNvSpPr/>
          <p:nvPr/>
        </p:nvSpPr>
        <p:spPr>
          <a:xfrm rot="1899372">
            <a:off x="21428" y="1355404"/>
            <a:ext cx="1652381" cy="7920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27584" y="1287297"/>
            <a:ext cx="747897" cy="369332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Kicker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 rot="1024883">
            <a:off x="4192384" y="3548986"/>
            <a:ext cx="2415415" cy="7197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 rot="2028576">
            <a:off x="155067" y="2067208"/>
            <a:ext cx="652743" cy="369332"/>
          </a:xfrm>
          <a:prstGeom prst="rect">
            <a:avLst/>
          </a:prstGeom>
          <a:solidFill>
            <a:srgbClr val="FFFFFF">
              <a:alpha val="69804"/>
            </a:srgbClr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2015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 rot="1050118">
            <a:off x="4372196" y="4251934"/>
            <a:ext cx="1698607" cy="369332"/>
          </a:xfrm>
          <a:prstGeom prst="rect">
            <a:avLst/>
          </a:prstGeom>
          <a:solidFill>
            <a:srgbClr val="FFFFFF">
              <a:alpha val="69804"/>
            </a:srgbClr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2015 shutdown</a:t>
            </a:r>
            <a:endParaRPr kumimoji="1" lang="ja-JP" altLang="en-US" dirty="0"/>
          </a:p>
        </p:txBody>
      </p:sp>
      <p:sp>
        <p:nvSpPr>
          <p:cNvPr id="17" name="円/楕円 16"/>
          <p:cNvSpPr/>
          <p:nvPr/>
        </p:nvSpPr>
        <p:spPr>
          <a:xfrm rot="1525755">
            <a:off x="1221125" y="2251874"/>
            <a:ext cx="3677361" cy="1321142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 rot="1643389">
            <a:off x="1900558" y="3570232"/>
            <a:ext cx="1643142" cy="369332"/>
          </a:xfrm>
          <a:prstGeom prst="rect">
            <a:avLst/>
          </a:prstGeom>
          <a:solidFill>
            <a:srgbClr val="FFFFFF">
              <a:alpha val="69804"/>
            </a:srgbClr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2014 shutdown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6516216" y="3403337"/>
            <a:ext cx="504056" cy="895204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118135" y="3481607"/>
            <a:ext cx="1643142" cy="369332"/>
          </a:xfrm>
          <a:prstGeom prst="rect">
            <a:avLst/>
          </a:prstGeom>
          <a:solidFill>
            <a:srgbClr val="FFFFFF">
              <a:alpha val="69804"/>
            </a:srgbClr>
          </a:solidFill>
          <a:ln w="38100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2017 shutdown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27584" y="2956302"/>
            <a:ext cx="1692451" cy="369332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Septum Magnet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15026" y="2588503"/>
            <a:ext cx="864339" cy="369332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Bender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0392" y="4067780"/>
            <a:ext cx="657552" cy="369332"/>
          </a:xfrm>
          <a:prstGeom prst="rect">
            <a:avLst/>
          </a:prstGeom>
          <a:solidFill>
            <a:srgbClr val="4F81BD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BL1A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355976" y="3203684"/>
            <a:ext cx="671979" cy="369332"/>
          </a:xfrm>
          <a:prstGeom prst="rect">
            <a:avLst/>
          </a:prstGeom>
          <a:solidFill>
            <a:srgbClr val="4F81BD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BL1U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92280" y="3933056"/>
            <a:ext cx="1738874" cy="646331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W target</a:t>
            </a:r>
          </a:p>
          <a:p>
            <a:r>
              <a:rPr kumimoji="1" lang="en-US" altLang="ja-JP" dirty="0" smtClean="0"/>
              <a:t>remote handling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220072" y="3218670"/>
            <a:ext cx="1122808" cy="369332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Q Magnet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16216" y="2915652"/>
            <a:ext cx="1296958" cy="369332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UCN Source</a:t>
            </a:r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 rot="2307647">
            <a:off x="6174473" y="3982525"/>
            <a:ext cx="933249" cy="507436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69218" y="4643844"/>
            <a:ext cx="1643142" cy="369332"/>
          </a:xfrm>
          <a:prstGeom prst="rect">
            <a:avLst/>
          </a:prstGeom>
          <a:solidFill>
            <a:srgbClr val="FFFFFF">
              <a:alpha val="69804"/>
            </a:srgbClr>
          </a:solid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2016 shutdown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580112" y="5136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98890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5" grpId="0" animBg="1"/>
      <p:bldP spid="18" grpId="0" animBg="1"/>
      <p:bldP spid="17" grpId="0" animBg="1"/>
      <p:bldP spid="20" grpId="0" animBg="1"/>
      <p:bldP spid="19" grpId="0" animBg="1"/>
      <p:bldP spid="22" grpId="0" animBg="1"/>
      <p:bldP spid="9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Vertical UCN source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58824" y="1340768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Vertical UCN source</a:t>
            </a:r>
          </a:p>
          <a:p>
            <a:pPr lvl="1"/>
            <a:r>
              <a:rPr lang="en-US" altLang="ja-JP" dirty="0" smtClean="0"/>
              <a:t>developed at RCNP</a:t>
            </a:r>
          </a:p>
          <a:p>
            <a:pPr lvl="2"/>
            <a:r>
              <a:rPr lang="en-US" altLang="ja-JP" dirty="0" err="1" smtClean="0"/>
              <a:t>T</a:t>
            </a:r>
            <a:r>
              <a:rPr lang="en-US" altLang="ja-JP" baseline="-25000" dirty="0" err="1" smtClean="0"/>
              <a:t>He</a:t>
            </a:r>
            <a:r>
              <a:rPr lang="en-US" altLang="ja-JP" baseline="-25000" dirty="0" smtClean="0"/>
              <a:t>-II</a:t>
            </a:r>
            <a:r>
              <a:rPr lang="en-US" altLang="ja-JP" dirty="0" smtClean="0"/>
              <a:t> : 0.8 K</a:t>
            </a:r>
          </a:p>
          <a:p>
            <a:pPr lvl="2"/>
            <a:r>
              <a:rPr lang="en-US" altLang="ja-JP" dirty="0" smtClean="0"/>
              <a:t>UCN life time:  </a:t>
            </a:r>
            <a:r>
              <a:rPr lang="en-US" altLang="ja-JP" dirty="0"/>
              <a:t>81 </a:t>
            </a:r>
            <a:r>
              <a:rPr lang="en-US" altLang="ja-JP" dirty="0" smtClean="0"/>
              <a:t>sec</a:t>
            </a:r>
          </a:p>
          <a:p>
            <a:pPr lvl="2"/>
            <a:r>
              <a:rPr lang="en-US" altLang="ja-JP" dirty="0" smtClean="0"/>
              <a:t>UCN</a:t>
            </a:r>
            <a:r>
              <a:rPr lang="en-US" altLang="ja-JP" dirty="0"/>
              <a:t> </a:t>
            </a:r>
            <a:r>
              <a:rPr lang="en-US" altLang="ja-JP" dirty="0" smtClean="0"/>
              <a:t>density:</a:t>
            </a:r>
            <a:r>
              <a:rPr lang="ja-JP" altLang="en-US" dirty="0" smtClean="0"/>
              <a:t>  </a:t>
            </a:r>
            <a:r>
              <a:rPr lang="en-US" altLang="ja-JP" dirty="0"/>
              <a:t>9</a:t>
            </a:r>
            <a:r>
              <a:rPr lang="en-US" altLang="ja-JP" dirty="0" smtClean="0"/>
              <a:t> </a:t>
            </a:r>
            <a:r>
              <a:rPr lang="en-US" altLang="ja-JP" dirty="0" smtClean="0"/>
              <a:t>UCN/cm</a:t>
            </a:r>
            <a:r>
              <a:rPr lang="en-US" altLang="ja-JP" baseline="30000" dirty="0" smtClean="0"/>
              <a:t>3</a:t>
            </a:r>
          </a:p>
          <a:p>
            <a:pPr lvl="3"/>
            <a:r>
              <a:rPr lang="en-US" altLang="ja-JP" dirty="0"/>
              <a:t>400 MeV</a:t>
            </a:r>
            <a:r>
              <a:rPr lang="ja-JP" altLang="en-US" dirty="0"/>
              <a:t> </a:t>
            </a:r>
            <a:r>
              <a:rPr lang="en-US" altLang="ja-JP" dirty="0"/>
              <a:t>× 1 </a:t>
            </a:r>
            <a:r>
              <a:rPr lang="en-US" altLang="ja-JP" dirty="0" err="1"/>
              <a:t>μA</a:t>
            </a:r>
            <a:r>
              <a:rPr lang="en-US" altLang="ja-JP" dirty="0"/>
              <a:t> = 0.4 </a:t>
            </a:r>
            <a:r>
              <a:rPr lang="en-US" altLang="ja-JP" dirty="0" smtClean="0"/>
              <a:t>kW</a:t>
            </a:r>
          </a:p>
          <a:p>
            <a:pPr marL="114300" indent="0">
              <a:buNone/>
            </a:pPr>
            <a:r>
              <a:rPr lang="ja-JP" altLang="en-US" sz="1500" dirty="0" smtClean="0"/>
              <a:t>　　</a:t>
            </a:r>
            <a:r>
              <a:rPr lang="en-US" altLang="ja-JP" sz="1500" dirty="0" smtClean="0"/>
              <a:t>Y, Masuda et. al., Phys. Rev. Lett. 108, (2012), 134801</a:t>
            </a:r>
            <a:endParaRPr lang="en-US" altLang="ja-JP" sz="1500" dirty="0"/>
          </a:p>
          <a:p>
            <a:pPr marL="1371600" lvl="3" indent="0">
              <a:buNone/>
            </a:pPr>
            <a:endParaRPr lang="en-US" altLang="ja-JP" sz="1500" dirty="0" smtClean="0"/>
          </a:p>
          <a:p>
            <a:pPr lvl="1"/>
            <a:r>
              <a:rPr lang="en-US" altLang="ja-JP" dirty="0" smtClean="0"/>
              <a:t>move to TRIUMF</a:t>
            </a:r>
          </a:p>
          <a:p>
            <a:pPr lvl="2"/>
            <a:r>
              <a:rPr lang="en-US" altLang="ja-JP" dirty="0" smtClean="0"/>
              <a:t>modification for safety requirement</a:t>
            </a:r>
          </a:p>
          <a:p>
            <a:pPr lvl="1"/>
            <a:r>
              <a:rPr lang="en-US" altLang="ja-JP" dirty="0" smtClean="0"/>
              <a:t>2017</a:t>
            </a:r>
            <a:r>
              <a:rPr lang="ja-JP" altLang="en-US" dirty="0"/>
              <a:t> </a:t>
            </a:r>
            <a:r>
              <a:rPr lang="en-US" altLang="ja-JP" dirty="0" smtClean="0"/>
              <a:t>Jan.  – Apr.   install at Meson hall </a:t>
            </a:r>
          </a:p>
          <a:p>
            <a:pPr lvl="1"/>
            <a:r>
              <a:rPr lang="en-US" altLang="ja-JP" dirty="0" smtClean="0"/>
              <a:t>2017</a:t>
            </a:r>
            <a:r>
              <a:rPr lang="ja-JP" altLang="en-US" dirty="0"/>
              <a:t> </a:t>
            </a:r>
            <a:r>
              <a:rPr lang="en-US" altLang="ja-JP" dirty="0" smtClean="0"/>
              <a:t>Nov.   UCN production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Picture 6" descr="C:\Users\kawasaki\Documents\presentation\ISINN-20\fig\CurrentSour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124744"/>
            <a:ext cx="4394851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064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new UCN source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95537" y="3573016"/>
            <a:ext cx="8291263" cy="313167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ja-JP" sz="4400" dirty="0"/>
              <a:t>proton beam power</a:t>
            </a:r>
          </a:p>
          <a:p>
            <a:pPr marL="0" indent="0">
              <a:buNone/>
            </a:pPr>
            <a:r>
              <a:rPr lang="en-US" altLang="ja-JP" sz="4400" dirty="0"/>
              <a:t>  0.4 kW at </a:t>
            </a:r>
            <a:r>
              <a:rPr lang="en-US" altLang="ja-JP" sz="4400" dirty="0" smtClean="0"/>
              <a:t>RCNP  </a:t>
            </a:r>
            <a:r>
              <a:rPr lang="en-US" altLang="ja-JP" sz="4400" dirty="0"/>
              <a:t>-&gt; 20 kW at TRIUMF</a:t>
            </a:r>
          </a:p>
          <a:p>
            <a:pPr marL="0" indent="0">
              <a:buNone/>
            </a:pPr>
            <a:r>
              <a:rPr lang="en-US" altLang="ja-JP" sz="4400" dirty="0"/>
              <a:t>A new helium cryostat which has high cooling power is necessary 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en-US" altLang="ja-JP" sz="3600" dirty="0" smtClean="0"/>
              <a:t>Heat </a:t>
            </a:r>
            <a:r>
              <a:rPr lang="en-US" altLang="ja-JP" sz="3600" dirty="0"/>
              <a:t>load on </a:t>
            </a:r>
            <a:r>
              <a:rPr lang="en-US" altLang="ja-JP" sz="3600" dirty="0" smtClean="0"/>
              <a:t>He-II depends </a:t>
            </a:r>
            <a:r>
              <a:rPr lang="en-US" altLang="ja-JP" sz="3600" dirty="0"/>
              <a:t>on geometry</a:t>
            </a:r>
          </a:p>
          <a:p>
            <a:pPr marL="285750" indent="-285750"/>
            <a:r>
              <a:rPr lang="en-US" altLang="ja-JP" sz="3600" dirty="0"/>
              <a:t>distance </a:t>
            </a:r>
            <a:r>
              <a:rPr lang="en-US" altLang="ja-JP" sz="3600" dirty="0" smtClean="0"/>
              <a:t>between </a:t>
            </a:r>
            <a:r>
              <a:rPr lang="en-US" altLang="ja-JP" sz="3600" dirty="0"/>
              <a:t>target and He-II</a:t>
            </a:r>
          </a:p>
          <a:p>
            <a:pPr marL="285750" indent="-285750"/>
            <a:r>
              <a:rPr lang="en-US" altLang="ja-JP" sz="3600" dirty="0"/>
              <a:t>cold moderator </a:t>
            </a:r>
          </a:p>
          <a:p>
            <a:pPr marL="285750" indent="-285750"/>
            <a:r>
              <a:rPr lang="en-US" altLang="ja-JP" sz="3600" dirty="0"/>
              <a:t>gamma </a:t>
            </a:r>
            <a:r>
              <a:rPr lang="en-US" altLang="ja-JP" sz="3600" dirty="0" smtClean="0"/>
              <a:t>shield              and so on</a:t>
            </a:r>
            <a:endParaRPr lang="en-US" altLang="ja-JP" sz="3600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7" name="右矢印 6"/>
          <p:cNvSpPr/>
          <p:nvPr/>
        </p:nvSpPr>
        <p:spPr>
          <a:xfrm>
            <a:off x="4788024" y="5301208"/>
            <a:ext cx="57606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36096" y="4985881"/>
            <a:ext cx="3563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 smtClean="0"/>
              <a:t>higher cold neutron flux cause higher heat 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 smtClean="0"/>
              <a:t>ratio of this </a:t>
            </a:r>
            <a:r>
              <a:rPr lang="en-US" altLang="ja-JP" sz="2000" dirty="0" smtClean="0"/>
              <a:t>is </a:t>
            </a:r>
            <a:r>
              <a:rPr lang="en-US" altLang="ja-JP" sz="2000" dirty="0" smtClean="0"/>
              <a:t>constant in some </a:t>
            </a:r>
            <a:r>
              <a:rPr lang="en-US" altLang="ja-JP" sz="2000" dirty="0" smtClean="0"/>
              <a:t>region</a:t>
            </a:r>
            <a:endParaRPr lang="en-US" altLang="ja-JP" sz="2000" dirty="0" smtClean="0"/>
          </a:p>
        </p:txBody>
      </p:sp>
      <p:pic>
        <p:nvPicPr>
          <p:cNvPr id="4098" name="Picture 2" descr="C:\Users\kawasaki\Documents\presentation\nEDM2017\Desig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6269812" cy="27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923928" y="6381328"/>
            <a:ext cx="2568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Optimization is </a:t>
            </a:r>
            <a:r>
              <a:rPr lang="en-US" altLang="ja-JP" dirty="0" smtClean="0"/>
              <a:t>necessary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039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955A6-D956-4579-AF7E-6C9DB32F6C1E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32" y="34412"/>
            <a:ext cx="8174524" cy="613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8244408" y="188640"/>
            <a:ext cx="399339" cy="36004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1558" y="5877272"/>
            <a:ext cx="8904938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5 – 9 times large cold neutron flux is </a:t>
            </a:r>
            <a:r>
              <a:rPr kumimoji="1" lang="en-US" altLang="ja-JP" sz="2400" dirty="0" err="1" smtClean="0"/>
              <a:t>achivable</a:t>
            </a:r>
            <a:r>
              <a:rPr kumimoji="1" lang="en-US" altLang="ja-JP" sz="2400" dirty="0" smtClean="0"/>
              <a:t> compared with ice D</a:t>
            </a:r>
            <a:r>
              <a:rPr kumimoji="1" lang="en-US" altLang="ja-JP" sz="2400" baseline="-25000" dirty="0" smtClean="0"/>
              <a:t>2</a:t>
            </a:r>
            <a:r>
              <a:rPr kumimoji="1" lang="en-US" altLang="ja-JP" sz="2400" dirty="0" smtClean="0"/>
              <a:t>O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4720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UCN Production Figure of Merit</a:t>
            </a:r>
            <a:br>
              <a:rPr lang="en-US" altLang="ja-JP" dirty="0" smtClean="0"/>
            </a:br>
            <a:r>
              <a:rPr lang="en-US" altLang="ja-JP" sz="2700" dirty="0" smtClean="0"/>
              <a:t>ideal case: </a:t>
            </a:r>
            <a:r>
              <a:rPr lang="en-US" altLang="ja-JP" sz="2700" baseline="30000" dirty="0" smtClean="0"/>
              <a:t>3</a:t>
            </a:r>
            <a:r>
              <a:rPr lang="en-US" altLang="ja-JP" sz="2700" dirty="0" smtClean="0"/>
              <a:t>He temperature is same as UCN production volume</a:t>
            </a:r>
            <a:endParaRPr kumimoji="1" lang="ja-JP" altLang="en-US" dirty="0"/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286852"/>
            <a:ext cx="4495589" cy="559853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UCN density</a:t>
            </a:r>
            <a:r>
              <a:rPr lang="ja-JP" altLang="en-US" dirty="0"/>
              <a:t> </a:t>
            </a:r>
            <a:r>
              <a:rPr lang="ja-JP" altLang="en-US" dirty="0" smtClean="0"/>
              <a:t>     </a:t>
            </a:r>
            <a:r>
              <a:rPr lang="en-US" altLang="ja-JP" dirty="0" smtClean="0"/>
              <a:t>ρ </a:t>
            </a:r>
            <a:r>
              <a:rPr lang="ja-JP" altLang="en-US" dirty="0"/>
              <a:t>∝</a:t>
            </a:r>
            <a:r>
              <a:rPr lang="en-US" altLang="ja-JP" dirty="0" smtClean="0"/>
              <a:t> P x τ</a:t>
            </a:r>
          </a:p>
          <a:p>
            <a:pPr lvl="1"/>
            <a:r>
              <a:rPr lang="en-US" altLang="ja-JP" dirty="0" smtClean="0"/>
              <a:t>P : production rate</a:t>
            </a:r>
          </a:p>
          <a:p>
            <a:pPr marL="457200" lvl="1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</a:t>
            </a:r>
            <a:r>
              <a:rPr lang="en-US" altLang="ja-JP" dirty="0"/>
              <a:t>	</a:t>
            </a:r>
            <a:r>
              <a:rPr lang="ja-JP" altLang="en-US" dirty="0" smtClean="0"/>
              <a:t>∝ </a:t>
            </a:r>
            <a:r>
              <a:rPr lang="en-US" altLang="ja-JP" dirty="0" smtClean="0"/>
              <a:t>cold neutron flux</a:t>
            </a:r>
          </a:p>
          <a:p>
            <a:pPr marL="457200" lvl="1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  </a:t>
            </a:r>
            <a:r>
              <a:rPr lang="ja-JP" altLang="en-US" dirty="0" smtClean="0"/>
              <a:t>∝ </a:t>
            </a:r>
            <a:r>
              <a:rPr lang="en-US" altLang="ja-JP" dirty="0" smtClean="0"/>
              <a:t>heat load </a:t>
            </a:r>
          </a:p>
          <a:p>
            <a:pPr marL="457200" lvl="1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  </a:t>
            </a:r>
            <a:r>
              <a:rPr lang="en-US" altLang="ja-JP" dirty="0"/>
              <a:t>=</a:t>
            </a:r>
            <a:r>
              <a:rPr lang="ja-JP" altLang="en-US" dirty="0" smtClean="0"/>
              <a:t> </a:t>
            </a:r>
            <a:r>
              <a:rPr lang="en-US" altLang="ja-JP" dirty="0" smtClean="0"/>
              <a:t>cooling power 			</a:t>
            </a:r>
            <a:r>
              <a:rPr lang="en-US" altLang="ja-JP" sz="2000" dirty="0" smtClean="0"/>
              <a:t>( function of T)</a:t>
            </a:r>
          </a:p>
          <a:p>
            <a:pPr marL="457200" lvl="1" indent="0">
              <a:buNone/>
            </a:pPr>
            <a:r>
              <a:rPr lang="en-US" altLang="ja-JP" sz="2000" dirty="0" smtClean="0"/>
              <a:t>	</a:t>
            </a:r>
            <a:r>
              <a:rPr lang="ja-JP" altLang="en-US" sz="2000" dirty="0" smtClean="0"/>
              <a:t>∝ </a:t>
            </a:r>
            <a:r>
              <a:rPr lang="en-US" altLang="ja-JP" sz="2000" dirty="0"/>
              <a:t>Vapor </a:t>
            </a:r>
            <a:r>
              <a:rPr lang="en-US" altLang="ja-JP" sz="2000" dirty="0" smtClean="0"/>
              <a:t>pressure  *  </a:t>
            </a:r>
            <a:r>
              <a:rPr lang="en-US" altLang="ja-JP" sz="2000" dirty="0"/>
              <a:t>latent heat</a:t>
            </a:r>
          </a:p>
          <a:p>
            <a:pPr marL="457200" lvl="1" indent="0">
              <a:buNone/>
            </a:pPr>
            <a:r>
              <a:rPr lang="en-US" altLang="ja-JP" sz="2000" dirty="0"/>
              <a:t>	</a:t>
            </a:r>
            <a:endParaRPr lang="en-US" altLang="ja-JP" sz="2000" dirty="0" smtClean="0"/>
          </a:p>
          <a:p>
            <a:pPr lvl="1"/>
            <a:r>
              <a:rPr lang="en-US" altLang="ja-JP" dirty="0" smtClean="0"/>
              <a:t>τ : UCN life time</a:t>
            </a:r>
          </a:p>
          <a:p>
            <a:pPr lvl="2"/>
            <a:r>
              <a:rPr lang="en-US" altLang="ja-JP" sz="2000" dirty="0" smtClean="0"/>
              <a:t>1/τ = 1/τ</a:t>
            </a:r>
            <a:r>
              <a:rPr lang="en-US" altLang="ja-JP" sz="2000" baseline="-25000" dirty="0" smtClean="0"/>
              <a:t>β</a:t>
            </a:r>
            <a:r>
              <a:rPr lang="en-US" altLang="ja-JP" sz="2000" dirty="0" smtClean="0"/>
              <a:t> + r*1/</a:t>
            </a:r>
            <a:r>
              <a:rPr lang="en-US" altLang="ja-JP" sz="2000" dirty="0" err="1" smtClean="0"/>
              <a:t>τ</a:t>
            </a:r>
            <a:r>
              <a:rPr lang="en-US" altLang="ja-JP" sz="2000" baseline="-25000" dirty="0" err="1" smtClean="0"/>
              <a:t>upscat</a:t>
            </a:r>
            <a:r>
              <a:rPr lang="en-US" altLang="ja-JP" sz="2000" dirty="0" smtClean="0"/>
              <a:t> + 1/</a:t>
            </a:r>
            <a:r>
              <a:rPr lang="en-US" altLang="ja-JP" sz="2000" dirty="0" err="1" smtClean="0"/>
              <a:t>τ</a:t>
            </a:r>
            <a:r>
              <a:rPr lang="en-US" altLang="ja-JP" sz="2000" baseline="-25000" dirty="0" err="1" smtClean="0"/>
              <a:t>wall</a:t>
            </a:r>
            <a:endParaRPr lang="en-US" altLang="ja-JP" sz="2000" dirty="0"/>
          </a:p>
          <a:p>
            <a:pPr lvl="3"/>
            <a:r>
              <a:rPr lang="en-US" altLang="ja-JP" dirty="0" smtClean="0"/>
              <a:t>τ</a:t>
            </a:r>
            <a:r>
              <a:rPr lang="en-US" altLang="ja-JP" baseline="-25000" dirty="0" smtClean="0"/>
              <a:t>β </a:t>
            </a:r>
            <a:r>
              <a:rPr lang="en-US" altLang="ja-JP" dirty="0" smtClean="0"/>
              <a:t>= 880s </a:t>
            </a:r>
          </a:p>
          <a:p>
            <a:pPr lvl="3"/>
            <a:r>
              <a:rPr kumimoji="1" lang="en-US" altLang="ja-JP" dirty="0"/>
              <a:t> </a:t>
            </a:r>
            <a:r>
              <a:rPr lang="en-US" altLang="ja-JP" dirty="0" err="1"/>
              <a:t>τ</a:t>
            </a:r>
            <a:r>
              <a:rPr lang="en-US" altLang="ja-JP" baseline="-25000" dirty="0" err="1"/>
              <a:t>upscat</a:t>
            </a:r>
            <a:r>
              <a:rPr kumimoji="1" lang="en-US" altLang="ja-JP" dirty="0" smtClean="0"/>
              <a:t>  </a:t>
            </a:r>
            <a:r>
              <a:rPr lang="ja-JP" altLang="en-US" dirty="0" smtClean="0"/>
              <a:t>∝ </a:t>
            </a:r>
            <a:r>
              <a:rPr lang="en-US" altLang="ja-JP" dirty="0" smtClean="0"/>
              <a:t>T</a:t>
            </a:r>
            <a:r>
              <a:rPr lang="en-US" altLang="ja-JP" baseline="30000" dirty="0" smtClean="0"/>
              <a:t>-7</a:t>
            </a:r>
            <a:endParaRPr lang="en-US" altLang="ja-JP" dirty="0" smtClean="0"/>
          </a:p>
          <a:p>
            <a:pPr lvl="3"/>
            <a:r>
              <a:rPr lang="en-US" altLang="ja-JP" dirty="0" smtClean="0"/>
              <a:t>1/</a:t>
            </a:r>
            <a:r>
              <a:rPr lang="en-US" altLang="ja-JP" dirty="0" err="1" smtClean="0"/>
              <a:t>τ</a:t>
            </a:r>
            <a:r>
              <a:rPr lang="en-US" altLang="ja-JP" baseline="-25000" dirty="0" err="1" smtClean="0"/>
              <a:t>wall</a:t>
            </a:r>
            <a:r>
              <a:rPr lang="en-US" altLang="ja-JP" dirty="0" smtClean="0"/>
              <a:t> : ~100sec (depend on surface quality)</a:t>
            </a:r>
            <a:endParaRPr lang="en-US" alt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59" y="1844824"/>
            <a:ext cx="4584953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4697503" y="5013176"/>
            <a:ext cx="43115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dirty="0" smtClean="0"/>
              <a:t>Figure of Merit (FOM) as a function of T</a:t>
            </a:r>
          </a:p>
          <a:p>
            <a:pPr algn="ctr"/>
            <a:r>
              <a:rPr lang="en-US" altLang="ja-JP" sz="2000" dirty="0" smtClean="0"/>
              <a:t>FOM </a:t>
            </a:r>
            <a:r>
              <a:rPr lang="en-US" altLang="ja-JP" sz="2000" dirty="0"/>
              <a:t>= Cooling power </a:t>
            </a:r>
            <a:r>
              <a:rPr lang="en-US" altLang="ja-JP" sz="2000" dirty="0" smtClean="0"/>
              <a:t>x </a:t>
            </a:r>
            <a:r>
              <a:rPr lang="en-US" altLang="ja-JP" sz="2000" dirty="0"/>
              <a:t>τ</a:t>
            </a:r>
          </a:p>
        </p:txBody>
      </p:sp>
      <p:sp>
        <p:nvSpPr>
          <p:cNvPr id="6" name="テキスト ボックス 5"/>
          <p:cNvSpPr txBox="1"/>
          <p:nvPr/>
        </p:nvSpPr>
        <p:spPr>
          <a:xfrm rot="16200000">
            <a:off x="4069134" y="3158634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a.u</a:t>
            </a:r>
            <a:r>
              <a:rPr kumimoji="1" lang="en-US" altLang="ja-JP" dirty="0" smtClean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707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In Reality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There is temperature difference between UCN production volume  and </a:t>
            </a:r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</a:t>
            </a:r>
          </a:p>
          <a:p>
            <a:pPr lvl="1"/>
            <a:r>
              <a:rPr lang="en-US" altLang="ja-JP" dirty="0" smtClean="0"/>
              <a:t>UCN lifetime</a:t>
            </a:r>
          </a:p>
          <a:p>
            <a:pPr lvl="2"/>
            <a:r>
              <a:rPr lang="en-US" altLang="ja-JP" dirty="0" smtClean="0"/>
              <a:t> temperature at UCN production volume</a:t>
            </a:r>
          </a:p>
          <a:p>
            <a:pPr lvl="1"/>
            <a:r>
              <a:rPr kumimoji="1" lang="en-US" altLang="ja-JP" dirty="0" smtClean="0"/>
              <a:t>cooling power</a:t>
            </a:r>
          </a:p>
          <a:p>
            <a:pPr lvl="2"/>
            <a:r>
              <a:rPr kumimoji="1" lang="en-US" altLang="ja-JP" dirty="0" smtClean="0"/>
              <a:t>  </a:t>
            </a:r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temperature</a:t>
            </a:r>
            <a:endParaRPr lang="en-US" altLang="ja-JP" dirty="0" smtClean="0"/>
          </a:p>
          <a:p>
            <a:r>
              <a:rPr kumimoji="1" lang="en-US" altLang="ja-JP" dirty="0" smtClean="0"/>
              <a:t>The temperatur</a:t>
            </a:r>
            <a:r>
              <a:rPr lang="en-US" altLang="ja-JP" dirty="0" smtClean="0"/>
              <a:t>e difference is caused by following reason</a:t>
            </a:r>
          </a:p>
          <a:p>
            <a:pPr lvl="1"/>
            <a:r>
              <a:rPr lang="en-US" altLang="ja-JP" dirty="0" smtClean="0"/>
              <a:t>deposit heat at UCN production volume</a:t>
            </a:r>
          </a:p>
          <a:p>
            <a:pPr lvl="1"/>
            <a:r>
              <a:rPr lang="en-US" altLang="ja-JP" dirty="0" smtClean="0"/>
              <a:t>Heat transfer in He-II</a:t>
            </a:r>
          </a:p>
          <a:p>
            <a:pPr lvl="1"/>
            <a:r>
              <a:rPr lang="en-US" altLang="ja-JP" dirty="0" smtClean="0"/>
              <a:t>Kapitza conductance of heat exchanger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16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Heat load on UCN production volume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8" y="1268760"/>
            <a:ext cx="8917030" cy="500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 rot="21026377">
            <a:off x="2583746" y="1349520"/>
            <a:ext cx="32854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Will be discussed by </a:t>
            </a:r>
            <a:r>
              <a:rPr lang="en-US" altLang="ja-JP" dirty="0" smtClean="0"/>
              <a:t>S. </a:t>
            </a:r>
            <a:r>
              <a:rPr lang="en-US" altLang="ja-JP" dirty="0"/>
              <a:t>Wolfgang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259632" y="4523188"/>
            <a:ext cx="237626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35897" y="4221088"/>
            <a:ext cx="208823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deal with such a huge heat load </a:t>
            </a:r>
            <a:r>
              <a:rPr lang="en-US" altLang="ja-JP" dirty="0" smtClean="0"/>
              <a:t>around</a:t>
            </a:r>
            <a:r>
              <a:rPr kumimoji="1" lang="en-US" altLang="ja-JP" dirty="0" smtClean="0"/>
              <a:t> </a:t>
            </a:r>
            <a:r>
              <a:rPr kumimoji="1" lang="en-US" altLang="ja-JP" dirty="0" smtClean="0"/>
              <a:t>1</a:t>
            </a:r>
            <a:r>
              <a:rPr lang="ja-JP" altLang="en-US" dirty="0"/>
              <a:t> </a:t>
            </a:r>
            <a:r>
              <a:rPr lang="en-US" altLang="ja-JP" dirty="0" smtClean="0"/>
              <a:t>K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663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kawasaki\Documents\presentation\nEDM2017\Desig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96" y="3944860"/>
            <a:ext cx="6269812" cy="27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Heat transfer between heating point and cooling point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2880320"/>
          </a:xfrm>
        </p:spPr>
        <p:txBody>
          <a:bodyPr>
            <a:normAutofit/>
          </a:bodyPr>
          <a:lstStyle/>
          <a:p>
            <a:r>
              <a:rPr kumimoji="1" lang="en-US" altLang="ja-JP" sz="2400" dirty="0" smtClean="0"/>
              <a:t>Heat transfer in He-II </a:t>
            </a:r>
          </a:p>
          <a:p>
            <a:pPr lvl="1"/>
            <a:r>
              <a:rPr kumimoji="1" lang="en-US" altLang="ja-JP" sz="2000" dirty="0" smtClean="0"/>
              <a:t>below 1 K, heat transfer is not good because of low fraction of normal fluid which convey heat (two fluid model)</a:t>
            </a:r>
          </a:p>
          <a:p>
            <a:r>
              <a:rPr lang="en-US" altLang="ja-JP" sz="2400" dirty="0" smtClean="0"/>
              <a:t>Kapitza conductance of heat exchanger</a:t>
            </a:r>
          </a:p>
          <a:p>
            <a:pPr lvl="1"/>
            <a:r>
              <a:rPr lang="en-US" altLang="ja-JP" sz="2000" dirty="0" smtClean="0"/>
              <a:t>Conductance at the surface between liquid and solid is small at low temperature</a:t>
            </a:r>
            <a:endParaRPr kumimoji="1" lang="en-US" altLang="ja-JP" sz="20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307319" y="3722934"/>
            <a:ext cx="144783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pumping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387707" y="5860828"/>
            <a:ext cx="136075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heat deposit</a:t>
            </a:r>
            <a:endParaRPr kumimoji="1" lang="ja-JP" altLang="en-US" dirty="0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841404" y="5739158"/>
            <a:ext cx="164352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Heat exchanger</a:t>
            </a:r>
            <a:endParaRPr kumimoji="1" lang="ja-JP" altLang="en-US" dirty="0"/>
          </a:p>
        </p:txBody>
      </p:sp>
      <p:sp>
        <p:nvSpPr>
          <p:cNvPr id="11" name="下矢印 10"/>
          <p:cNvSpPr/>
          <p:nvPr/>
        </p:nvSpPr>
        <p:spPr>
          <a:xfrm rot="10800000">
            <a:off x="3790166" y="4101558"/>
            <a:ext cx="360040" cy="782796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31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Superfluid Helium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15</a:t>
            </a:fld>
            <a:endParaRPr kumimoji="1" lang="ja-JP" altLang="en-US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285704"/>
              </p:ext>
            </p:extLst>
          </p:nvPr>
        </p:nvGraphicFramePr>
        <p:xfrm>
          <a:off x="1043608" y="1601480"/>
          <a:ext cx="460851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0"/>
                <a:gridCol w="1536170"/>
                <a:gridCol w="1536170"/>
              </a:tblGrid>
              <a:tr h="1390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Normal</a:t>
                      </a:r>
                      <a:r>
                        <a:rPr kumimoji="1" lang="en-US" altLang="ja-JP" baseline="0" dirty="0" smtClean="0"/>
                        <a:t> fluid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Superfluid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Viscosity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dirty="0" smtClean="0"/>
                        <a:t>Η</a:t>
                      </a:r>
                      <a:r>
                        <a:rPr kumimoji="1" lang="en-US" altLang="ja-JP" baseline="-25000" dirty="0" smtClean="0"/>
                        <a:t>n</a:t>
                      </a:r>
                      <a:endParaRPr kumimoji="1" lang="ja-JP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η</a:t>
                      </a:r>
                      <a:r>
                        <a:rPr kumimoji="1" lang="en-US" altLang="ja-JP" baseline="-25000" dirty="0" err="1" smtClean="0"/>
                        <a:t>s</a:t>
                      </a:r>
                      <a:r>
                        <a:rPr kumimoji="1" lang="en-US" altLang="ja-JP" dirty="0" smtClean="0"/>
                        <a:t> = 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Entropy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</a:t>
                      </a:r>
                      <a:r>
                        <a:rPr kumimoji="1" lang="en-US" altLang="ja-JP" baseline="-25000" dirty="0" smtClean="0"/>
                        <a:t>n</a:t>
                      </a:r>
                      <a:endParaRPr kumimoji="1" lang="ja-JP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S</a:t>
                      </a:r>
                      <a:r>
                        <a:rPr kumimoji="1" lang="en-US" altLang="ja-JP" baseline="-25000" dirty="0" err="1" smtClean="0"/>
                        <a:t>s</a:t>
                      </a:r>
                      <a:r>
                        <a:rPr kumimoji="1" lang="en-US" altLang="ja-JP" dirty="0" smtClean="0"/>
                        <a:t> = 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グループ化 5"/>
          <p:cNvGrpSpPr/>
          <p:nvPr/>
        </p:nvGrpSpPr>
        <p:grpSpPr>
          <a:xfrm>
            <a:off x="5990660" y="1484784"/>
            <a:ext cx="2736304" cy="2311213"/>
            <a:chOff x="6012160" y="4203098"/>
            <a:chExt cx="2736304" cy="2311213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09" r="50000"/>
            <a:stretch/>
          </p:blipFill>
          <p:spPr bwMode="auto">
            <a:xfrm>
              <a:off x="6012160" y="4203098"/>
              <a:ext cx="2736304" cy="2106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6662552" y="6237312"/>
              <a:ext cx="14355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10.1103/Physics.3.5</a:t>
              </a:r>
              <a:endParaRPr kumimoji="1" lang="ja-JP" altLang="en-US" sz="1200" dirty="0"/>
            </a:p>
          </p:txBody>
        </p:sp>
      </p:grpSp>
      <p:sp>
        <p:nvSpPr>
          <p:cNvPr id="7" name="テキスト ボックス 6"/>
          <p:cNvSpPr txBox="1"/>
          <p:nvPr/>
        </p:nvSpPr>
        <p:spPr>
          <a:xfrm>
            <a:off x="755576" y="4163596"/>
            <a:ext cx="5112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u="sng" dirty="0" smtClean="0"/>
              <a:t>Heat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Since superfluid has no entropy, heat is transported only by normal fluid.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Heat transport in low temperature (&lt; 1K) become small because of small fraction of normal fluid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55576" y="1130523"/>
            <a:ext cx="2255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/>
              <a:t>Two Fluid Model</a:t>
            </a:r>
            <a:endParaRPr kumimoji="1" lang="ja-JP" altLang="en-US" sz="2400" u="sng" dirty="0"/>
          </a:p>
        </p:txBody>
      </p:sp>
      <p:grpSp>
        <p:nvGrpSpPr>
          <p:cNvPr id="31" name="グループ化 30"/>
          <p:cNvGrpSpPr/>
          <p:nvPr/>
        </p:nvGrpSpPr>
        <p:grpSpPr>
          <a:xfrm>
            <a:off x="6824886" y="4374396"/>
            <a:ext cx="263202" cy="869451"/>
            <a:chOff x="2913350" y="5745609"/>
            <a:chExt cx="263202" cy="869451"/>
          </a:xfrm>
        </p:grpSpPr>
        <p:cxnSp>
          <p:nvCxnSpPr>
            <p:cNvPr id="20" name="直線コネクタ 19"/>
            <p:cNvCxnSpPr/>
            <p:nvPr/>
          </p:nvCxnSpPr>
          <p:spPr>
            <a:xfrm flipV="1">
              <a:off x="3044951" y="5745609"/>
              <a:ext cx="0" cy="17662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グループ化 29"/>
            <p:cNvGrpSpPr/>
            <p:nvPr/>
          </p:nvGrpSpPr>
          <p:grpSpPr>
            <a:xfrm>
              <a:off x="2913350" y="5924097"/>
              <a:ext cx="263202" cy="690963"/>
              <a:chOff x="2913350" y="5924097"/>
              <a:chExt cx="263202" cy="690963"/>
            </a:xfrm>
          </p:grpSpPr>
          <p:grpSp>
            <p:nvGrpSpPr>
              <p:cNvPr id="16" name="グループ化 15"/>
              <p:cNvGrpSpPr/>
              <p:nvPr/>
            </p:nvGrpSpPr>
            <p:grpSpPr>
              <a:xfrm>
                <a:off x="2913350" y="5924097"/>
                <a:ext cx="263202" cy="558655"/>
                <a:chOff x="2932584" y="5805264"/>
                <a:chExt cx="360041" cy="1253014"/>
              </a:xfrm>
            </p:grpSpPr>
            <p:cxnSp>
              <p:nvCxnSpPr>
                <p:cNvPr id="13" name="直線コネクタ 12"/>
                <p:cNvCxnSpPr/>
                <p:nvPr/>
              </p:nvCxnSpPr>
              <p:spPr>
                <a:xfrm flipH="1">
                  <a:off x="2932584" y="6538474"/>
                  <a:ext cx="360041" cy="20499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線コネクタ 17"/>
                <p:cNvCxnSpPr/>
                <p:nvPr/>
              </p:nvCxnSpPr>
              <p:spPr>
                <a:xfrm>
                  <a:off x="2932584" y="6744350"/>
                  <a:ext cx="360041" cy="20499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線コネクタ 21"/>
                <p:cNvCxnSpPr/>
                <p:nvPr/>
              </p:nvCxnSpPr>
              <p:spPr>
                <a:xfrm flipH="1">
                  <a:off x="2932584" y="5805264"/>
                  <a:ext cx="180021" cy="10249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コネクタ 22"/>
                <p:cNvCxnSpPr/>
                <p:nvPr/>
              </p:nvCxnSpPr>
              <p:spPr>
                <a:xfrm>
                  <a:off x="2932584" y="5914183"/>
                  <a:ext cx="360041" cy="20499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" name="グループ化 23"/>
                <p:cNvGrpSpPr/>
                <p:nvPr/>
              </p:nvGrpSpPr>
              <p:grpSpPr>
                <a:xfrm>
                  <a:off x="2932584" y="6127316"/>
                  <a:ext cx="360041" cy="410867"/>
                  <a:chOff x="2627784" y="5822516"/>
                  <a:chExt cx="360041" cy="410867"/>
                </a:xfrm>
              </p:grpSpPr>
              <p:cxnSp>
                <p:nvCxnSpPr>
                  <p:cNvPr id="25" name="直線コネクタ 24"/>
                  <p:cNvCxnSpPr/>
                  <p:nvPr/>
                </p:nvCxnSpPr>
                <p:spPr>
                  <a:xfrm flipH="1">
                    <a:off x="2627784" y="5822516"/>
                    <a:ext cx="360041" cy="20499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直線コネクタ 25"/>
                  <p:cNvCxnSpPr/>
                  <p:nvPr/>
                </p:nvCxnSpPr>
                <p:spPr>
                  <a:xfrm>
                    <a:off x="2627784" y="6028392"/>
                    <a:ext cx="360041" cy="20499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" name="直線コネクタ 26"/>
                <p:cNvCxnSpPr/>
                <p:nvPr/>
              </p:nvCxnSpPr>
              <p:spPr>
                <a:xfrm flipH="1">
                  <a:off x="3093610" y="6955782"/>
                  <a:ext cx="180021" cy="10249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9" name="直線コネクタ 28"/>
              <p:cNvCxnSpPr/>
              <p:nvPr/>
            </p:nvCxnSpPr>
            <p:spPr>
              <a:xfrm>
                <a:off x="3031065" y="6485752"/>
                <a:ext cx="0" cy="1293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テキスト ボックス 33"/>
          <p:cNvSpPr txBox="1"/>
          <p:nvPr/>
        </p:nvSpPr>
        <p:spPr>
          <a:xfrm>
            <a:off x="6553266" y="5238492"/>
            <a:ext cx="11816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/>
              <a:t>Heat source</a:t>
            </a:r>
            <a:endParaRPr kumimoji="1" lang="ja-JP" altLang="en-US" sz="1600" dirty="0"/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7382301" y="4725144"/>
            <a:ext cx="718091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 flipH="1">
            <a:off x="7382301" y="4950460"/>
            <a:ext cx="718091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7520136" y="436510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/>
              <a:t>v</a:t>
            </a:r>
            <a:r>
              <a:rPr lang="en-US" altLang="ja-JP" baseline="-25000" dirty="0" err="1" smtClean="0"/>
              <a:t>n</a:t>
            </a:r>
            <a:endParaRPr kumimoji="1" lang="ja-JP" altLang="en-US" baseline="-250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592144" y="4878452"/>
            <a:ext cx="34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v</a:t>
            </a:r>
            <a:r>
              <a:rPr kumimoji="1" lang="en-US" altLang="ja-JP" baseline="-25000" dirty="0" smtClean="0"/>
              <a:t>s</a:t>
            </a:r>
            <a:endParaRPr kumimoji="1" lang="ja-JP" altLang="en-US" baseline="-25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55576" y="2780928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Ratio of super/</a:t>
            </a:r>
            <a:r>
              <a:rPr lang="en-US" altLang="ja-JP" dirty="0" smtClean="0"/>
              <a:t>n</a:t>
            </a:r>
            <a:r>
              <a:rPr kumimoji="1" lang="en-US" altLang="ja-JP" dirty="0" smtClean="0"/>
              <a:t>ormal component depends on  temperature dependence.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fraction of normal mode become small in low temperature.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04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err="1" smtClean="0"/>
              <a:t>Gorter-Mellink</a:t>
            </a:r>
            <a:r>
              <a:rPr lang="en-US" altLang="ja-JP" dirty="0" smtClean="0"/>
              <a:t> Equation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5820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80" y="3861048"/>
            <a:ext cx="6984776" cy="2528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1462583" y="6381328"/>
            <a:ext cx="6349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f(T)</a:t>
            </a:r>
            <a:r>
              <a:rPr lang="en-US" altLang="ja-JP" baseline="30000" dirty="0" smtClean="0"/>
              <a:t>-1</a:t>
            </a:r>
            <a:r>
              <a:rPr lang="en-US" altLang="ja-JP" dirty="0" smtClean="0"/>
              <a:t> </a:t>
            </a:r>
            <a:r>
              <a:rPr lang="en-US" altLang="ja-JP" dirty="0"/>
              <a:t>: Heat transfer function of </a:t>
            </a:r>
            <a:r>
              <a:rPr lang="en-US" altLang="ja-JP" dirty="0" smtClean="0"/>
              <a:t>He-</a:t>
            </a:r>
            <a:r>
              <a:rPr lang="en-US" altLang="ja-JP" dirty="0"/>
              <a:t>I</a:t>
            </a:r>
            <a:r>
              <a:rPr lang="en-US" altLang="ja-JP" dirty="0" smtClean="0"/>
              <a:t>I based </a:t>
            </a:r>
            <a:r>
              <a:rPr lang="en-US" altLang="ja-JP" dirty="0"/>
              <a:t>on Two </a:t>
            </a:r>
            <a:r>
              <a:rPr lang="en-US" altLang="ja-JP" dirty="0" smtClean="0"/>
              <a:t>fluid </a:t>
            </a:r>
            <a:r>
              <a:rPr lang="en-US" altLang="ja-JP" dirty="0"/>
              <a:t>model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71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6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mtClean="0"/>
              <a:t>Temperature difference in He-II</a:t>
            </a:r>
            <a:endParaRPr lang="ja-JP" altLang="en-US" dirty="0"/>
          </a:p>
        </p:txBody>
      </p:sp>
      <p:graphicFrame>
        <p:nvGraphicFramePr>
          <p:cNvPr id="5" name="グラフ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568597"/>
              </p:ext>
            </p:extLst>
          </p:nvPr>
        </p:nvGraphicFramePr>
        <p:xfrm>
          <a:off x="1601924" y="2927308"/>
          <a:ext cx="6120680" cy="394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6300192" y="4077072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 = 1000mm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55"/>
          <a:stretch/>
        </p:blipFill>
        <p:spPr bwMode="auto">
          <a:xfrm>
            <a:off x="179512" y="1060659"/>
            <a:ext cx="8460432" cy="179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423239" y="2323482"/>
            <a:ext cx="2738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 : cross section of He-II</a:t>
            </a:r>
          </a:p>
          <a:p>
            <a:r>
              <a:rPr lang="en-US" altLang="ja-JP" dirty="0" smtClean="0"/>
              <a:t>L : distance of heat transfer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475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Kapitza Conductance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57200" y="1268760"/>
            <a:ext cx="4906888" cy="5256584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sz="2800" dirty="0"/>
              <a:t>Kapitza conductance, </a:t>
            </a:r>
            <a:r>
              <a:rPr lang="en-US" altLang="ja-JP" sz="2800" i="1" dirty="0" err="1"/>
              <a:t>h</a:t>
            </a:r>
            <a:r>
              <a:rPr lang="en-US" altLang="ja-JP" sz="2800" i="1" baseline="-25000" dirty="0" err="1"/>
              <a:t>K</a:t>
            </a:r>
            <a:r>
              <a:rPr lang="en-US" altLang="ja-JP" sz="2800" dirty="0"/>
              <a:t>(</a:t>
            </a:r>
            <a:r>
              <a:rPr lang="en-US" altLang="ja-JP" sz="2800" i="1" dirty="0"/>
              <a:t>T</a:t>
            </a:r>
            <a:r>
              <a:rPr lang="en-US" altLang="ja-JP" sz="2800" dirty="0"/>
              <a:t>) is a function of </a:t>
            </a:r>
            <a:r>
              <a:rPr lang="en-US" altLang="ja-JP" sz="2800" dirty="0" smtClean="0"/>
              <a:t>temperature</a:t>
            </a:r>
            <a:r>
              <a:rPr lang="en-US" altLang="ja-JP" sz="2800" dirty="0"/>
              <a:t>.</a:t>
            </a:r>
          </a:p>
          <a:p>
            <a:r>
              <a:rPr lang="en-US" altLang="ja-JP" sz="2800" dirty="0"/>
              <a:t>There are several theory on Kapitza conductance.</a:t>
            </a:r>
          </a:p>
          <a:p>
            <a:pPr lvl="1"/>
            <a:r>
              <a:rPr lang="en-US" altLang="ja-JP" sz="2400" dirty="0"/>
              <a:t>Phonon limit</a:t>
            </a:r>
          </a:p>
          <a:p>
            <a:pPr lvl="2"/>
            <a:r>
              <a:rPr lang="en-US" altLang="ja-JP" sz="2000" i="1" dirty="0" err="1"/>
              <a:t>h</a:t>
            </a:r>
            <a:r>
              <a:rPr lang="en-US" altLang="ja-JP" sz="2000" i="1" baseline="-25000" dirty="0" err="1"/>
              <a:t>K</a:t>
            </a:r>
            <a:r>
              <a:rPr lang="en-US" altLang="ja-JP" sz="2000" dirty="0"/>
              <a:t>(</a:t>
            </a:r>
            <a:r>
              <a:rPr lang="en-US" altLang="ja-JP" sz="2000" i="1" dirty="0"/>
              <a:t>T</a:t>
            </a:r>
            <a:r>
              <a:rPr lang="en-US" altLang="ja-JP" sz="2000" dirty="0"/>
              <a:t>) </a:t>
            </a:r>
            <a:r>
              <a:rPr lang="en-US" altLang="ja-JP" sz="2000" i="1" dirty="0"/>
              <a:t> ~ </a:t>
            </a:r>
            <a:r>
              <a:rPr lang="en-US" altLang="ja-JP" sz="2000" dirty="0"/>
              <a:t>4500 </a:t>
            </a:r>
            <a:r>
              <a:rPr lang="en-US" altLang="ja-JP" sz="2000" i="1" dirty="0"/>
              <a:t>T</a:t>
            </a:r>
            <a:r>
              <a:rPr lang="en-US" altLang="ja-JP" sz="2000" baseline="30000" dirty="0"/>
              <a:t>3 </a:t>
            </a:r>
            <a:r>
              <a:rPr lang="en-US" altLang="ja-JP" sz="2000" dirty="0"/>
              <a:t>[W/m</a:t>
            </a:r>
            <a:r>
              <a:rPr lang="en-US" altLang="ja-JP" sz="2000" baseline="30000" dirty="0"/>
              <a:t>2</a:t>
            </a:r>
            <a:r>
              <a:rPr lang="en-US" altLang="ja-JP" sz="2000" dirty="0"/>
              <a:t>K]</a:t>
            </a:r>
          </a:p>
          <a:p>
            <a:pPr lvl="3"/>
            <a:r>
              <a:rPr lang="en-US" altLang="ja-JP" sz="1800" dirty="0"/>
              <a:t>2</a:t>
            </a:r>
            <a:r>
              <a:rPr lang="en-US" altLang="ja-JP" sz="1800" dirty="0" smtClean="0"/>
              <a:t> </a:t>
            </a:r>
            <a:r>
              <a:rPr lang="en-US" altLang="ja-JP" sz="1800" dirty="0"/>
              <a:t>-</a:t>
            </a:r>
            <a:r>
              <a:rPr lang="en-US" altLang="ja-JP" sz="1800" i="1" dirty="0"/>
              <a:t> </a:t>
            </a:r>
            <a:r>
              <a:rPr lang="en-US" altLang="ja-JP" sz="1800" dirty="0" smtClean="0"/>
              <a:t>10 </a:t>
            </a:r>
            <a:r>
              <a:rPr lang="en-US" altLang="ja-JP" sz="1800" dirty="0"/>
              <a:t>times </a:t>
            </a:r>
            <a:r>
              <a:rPr lang="en-US" altLang="ja-JP" sz="1800" dirty="0" smtClean="0"/>
              <a:t>larger </a:t>
            </a:r>
            <a:r>
              <a:rPr lang="en-US" altLang="ja-JP" sz="1800" dirty="0"/>
              <a:t>than measured</a:t>
            </a:r>
          </a:p>
          <a:p>
            <a:pPr lvl="1"/>
            <a:r>
              <a:rPr lang="en-US" altLang="ja-JP" sz="2400" dirty="0" err="1" smtClean="0"/>
              <a:t>Khalatnikov</a:t>
            </a:r>
            <a:r>
              <a:rPr lang="en-US" altLang="ja-JP" sz="2400" dirty="0" smtClean="0"/>
              <a:t> theory</a:t>
            </a:r>
          </a:p>
          <a:p>
            <a:pPr lvl="2"/>
            <a:r>
              <a:rPr lang="en-US" altLang="ja-JP" sz="2000" i="1" dirty="0" err="1" smtClean="0"/>
              <a:t>h</a:t>
            </a:r>
            <a:r>
              <a:rPr lang="en-US" altLang="ja-JP" sz="2000" i="1" baseline="-25000" dirty="0" err="1" smtClean="0"/>
              <a:t>K</a:t>
            </a:r>
            <a:r>
              <a:rPr lang="en-US" altLang="ja-JP" sz="2000" dirty="0" smtClean="0"/>
              <a:t>(</a:t>
            </a:r>
            <a:r>
              <a:rPr lang="en-US" altLang="ja-JP" sz="2000" i="1" dirty="0" smtClean="0"/>
              <a:t>T</a:t>
            </a:r>
            <a:r>
              <a:rPr lang="en-US" altLang="ja-JP" sz="2000" dirty="0"/>
              <a:t>) ~</a:t>
            </a:r>
            <a:r>
              <a:rPr lang="en-US" altLang="ja-JP" sz="2000" i="1" dirty="0" smtClean="0"/>
              <a:t> </a:t>
            </a:r>
            <a:r>
              <a:rPr lang="en-US" altLang="ja-JP" sz="2000" dirty="0" smtClean="0"/>
              <a:t>20 </a:t>
            </a:r>
            <a:r>
              <a:rPr lang="en-US" altLang="ja-JP" sz="2000" i="1" dirty="0" smtClean="0"/>
              <a:t>T</a:t>
            </a:r>
            <a:r>
              <a:rPr lang="en-US" altLang="ja-JP" sz="2000" baseline="30000" dirty="0" smtClean="0"/>
              <a:t>3 </a:t>
            </a:r>
            <a:r>
              <a:rPr lang="en-US" altLang="ja-JP" sz="2000" dirty="0"/>
              <a:t>[</a:t>
            </a:r>
            <a:r>
              <a:rPr lang="en-US" altLang="ja-JP" sz="2000" dirty="0" smtClean="0"/>
              <a:t>W/m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K]</a:t>
            </a:r>
          </a:p>
          <a:p>
            <a:pPr lvl="3"/>
            <a:r>
              <a:rPr lang="en-US" altLang="ja-JP" sz="1800" dirty="0" smtClean="0"/>
              <a:t>10 </a:t>
            </a:r>
            <a:r>
              <a:rPr lang="en-US" altLang="ja-JP" sz="1800" dirty="0"/>
              <a:t>-</a:t>
            </a:r>
            <a:r>
              <a:rPr lang="en-US" altLang="ja-JP" sz="1800" i="1" dirty="0"/>
              <a:t> </a:t>
            </a:r>
            <a:r>
              <a:rPr lang="en-US" altLang="ja-JP" sz="1800" dirty="0"/>
              <a:t>100 times </a:t>
            </a:r>
            <a:r>
              <a:rPr lang="en-US" altLang="ja-JP" sz="1800" dirty="0" smtClean="0"/>
              <a:t>smaller </a:t>
            </a:r>
            <a:r>
              <a:rPr lang="en-US" altLang="ja-JP" sz="1800" dirty="0"/>
              <a:t>than </a:t>
            </a:r>
            <a:r>
              <a:rPr lang="en-US" altLang="ja-JP" sz="1800" dirty="0" smtClean="0"/>
              <a:t>measured</a:t>
            </a:r>
          </a:p>
          <a:p>
            <a:r>
              <a:rPr lang="en-US" altLang="ja-JP" sz="3000" dirty="0" smtClean="0"/>
              <a:t>Experimental data strongly depends on surface quality</a:t>
            </a:r>
          </a:p>
          <a:p>
            <a:pPr lvl="1"/>
            <a:r>
              <a:rPr lang="en-US" altLang="ja-JP" sz="2600" dirty="0" smtClean="0"/>
              <a:t>plan to measure </a:t>
            </a:r>
            <a:r>
              <a:rPr lang="en-US" altLang="ja-JP" sz="2600" dirty="0" smtClean="0"/>
              <a:t>Kapitza conductance of material before </a:t>
            </a:r>
            <a:r>
              <a:rPr lang="en-US" altLang="ja-JP" sz="2600" dirty="0" smtClean="0"/>
              <a:t>fabricating a heat exchanger</a:t>
            </a:r>
            <a:endParaRPr lang="en-US" altLang="ja-JP" sz="2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96752"/>
            <a:ext cx="3135201" cy="418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436098" y="5301208"/>
            <a:ext cx="36009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Kapitza conductance</a:t>
            </a:r>
          </a:p>
          <a:p>
            <a:pPr algn="ctr"/>
            <a:r>
              <a:rPr kumimoji="1" lang="en-US" altLang="ja-JP" dirty="0" smtClean="0"/>
              <a:t>between Copper and He-II</a:t>
            </a:r>
          </a:p>
          <a:p>
            <a:pPr algn="ctr"/>
            <a:r>
              <a:rPr lang="en-US" altLang="ja-JP" sz="1600" b="1" dirty="0" smtClean="0"/>
              <a:t>Helium cryogenics, Steven </a:t>
            </a:r>
            <a:r>
              <a:rPr lang="en-US" altLang="ja-JP" sz="1600" b="1" dirty="0"/>
              <a:t>W. Van </a:t>
            </a:r>
            <a:r>
              <a:rPr lang="en-US" altLang="ja-JP" sz="1600" b="1" dirty="0" err="1"/>
              <a:t>Sciver</a:t>
            </a:r>
            <a:endParaRPr kumimoji="1" lang="ja-JP" altLang="en-US" sz="16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084168" y="1187460"/>
            <a:ext cx="138531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Phonon limit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56176" y="3789040"/>
            <a:ext cx="19462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altLang="ja-JP" dirty="0" err="1"/>
              <a:t>Khalatnikov</a:t>
            </a:r>
            <a:r>
              <a:rPr lang="en-US" altLang="ja-JP" dirty="0"/>
              <a:t> </a:t>
            </a:r>
            <a:r>
              <a:rPr lang="en-US" altLang="ja-JP" dirty="0" smtClean="0"/>
              <a:t>theory</a:t>
            </a:r>
            <a:endParaRPr lang="en-US" altLang="ja-JP" dirty="0"/>
          </a:p>
        </p:txBody>
      </p:sp>
      <p:sp>
        <p:nvSpPr>
          <p:cNvPr id="9" name="円/楕円 8"/>
          <p:cNvSpPr/>
          <p:nvPr/>
        </p:nvSpPr>
        <p:spPr>
          <a:xfrm rot="20703385">
            <a:off x="5873761" y="2017690"/>
            <a:ext cx="2715330" cy="15921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98873" y="1233626"/>
            <a:ext cx="1423403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experimental</a:t>
            </a:r>
          </a:p>
          <a:p>
            <a:r>
              <a:rPr kumimoji="1" lang="en-US" altLang="ja-JP" dirty="0" smtClean="0"/>
              <a:t>data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4091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wasaki\Documents\nEDM\NewUCNSource\HeliurmCryostat\Document\DesignMemo\Ver4\HeatExchanger_ver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705" y="881020"/>
            <a:ext cx="6411655" cy="326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0"/>
            <a:ext cx="8507288" cy="1143000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Heat exchanger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72008" y="4371488"/>
            <a:ext cx="4572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2000" dirty="0"/>
              <a:t>Cu Heat exchanger should be plated by Ni </a:t>
            </a:r>
          </a:p>
          <a:p>
            <a:r>
              <a:rPr lang="en-US" altLang="ja-JP" sz="2000" dirty="0"/>
              <a:t>  </a:t>
            </a:r>
            <a:r>
              <a:rPr lang="en-US" altLang="ja-JP" dirty="0"/>
              <a:t>Kapitza conductance between Cu-Ni is large </a:t>
            </a:r>
            <a:r>
              <a:rPr lang="en-US" altLang="ja-JP" dirty="0" smtClean="0"/>
              <a:t>enough since </a:t>
            </a:r>
            <a:r>
              <a:rPr lang="en-US" altLang="ja-JP" dirty="0"/>
              <a:t>junction is </a:t>
            </a:r>
            <a:r>
              <a:rPr lang="en-US" altLang="ja-JP" dirty="0" smtClean="0"/>
              <a:t>solid-solid</a:t>
            </a:r>
            <a:endParaRPr lang="en-US" altLang="ja-JP" dirty="0"/>
          </a:p>
          <a:p>
            <a:endParaRPr lang="en-US" altLang="ja-JP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Kapitza conductance </a:t>
            </a:r>
            <a:r>
              <a:rPr lang="en-US" altLang="ja-JP" dirty="0"/>
              <a:t>between Ni and He-II</a:t>
            </a:r>
          </a:p>
          <a:p>
            <a:r>
              <a:rPr lang="en-US" altLang="ja-JP" dirty="0" smtClean="0"/>
              <a:t>           </a:t>
            </a:r>
            <a:r>
              <a:rPr lang="en-US" altLang="ja-JP" dirty="0" err="1"/>
              <a:t>h</a:t>
            </a:r>
            <a:r>
              <a:rPr lang="en-US" altLang="ja-JP" baseline="-25000" dirty="0" err="1"/>
              <a:t>K</a:t>
            </a:r>
            <a:r>
              <a:rPr lang="en-US" altLang="ja-JP" baseline="-25000" dirty="0"/>
              <a:t> Ni</a:t>
            </a:r>
            <a:r>
              <a:rPr lang="en-US" altLang="ja-JP" dirty="0"/>
              <a:t> (T) = f*</a:t>
            </a:r>
            <a:r>
              <a:rPr lang="en-US" altLang="ja-JP" dirty="0" err="1"/>
              <a:t>h_K</a:t>
            </a:r>
            <a:r>
              <a:rPr lang="en-US" altLang="ja-JP" baseline="-25000" dirty="0" err="1"/>
              <a:t>K_Cu</a:t>
            </a:r>
            <a:r>
              <a:rPr lang="en-US" altLang="ja-JP" dirty="0"/>
              <a:t>(T)            f = 0.61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Kapitza conductance between Cu and </a:t>
            </a:r>
            <a:r>
              <a:rPr lang="en-US" altLang="ja-JP" dirty="0" smtClean="0"/>
              <a:t>3He</a:t>
            </a:r>
          </a:p>
          <a:p>
            <a:r>
              <a:rPr lang="en-US" altLang="ja-JP" i="1" dirty="0" smtClean="0"/>
              <a:t>            </a:t>
            </a:r>
            <a:r>
              <a:rPr lang="en-US" altLang="ja-JP" i="1" dirty="0" err="1"/>
              <a:t>h</a:t>
            </a:r>
            <a:r>
              <a:rPr lang="en-US" altLang="ja-JP" i="1" baseline="-25000" dirty="0" err="1"/>
              <a:t>K</a:t>
            </a:r>
            <a:r>
              <a:rPr lang="en-US" altLang="ja-JP" dirty="0"/>
              <a:t>(HeII) = ( 1</a:t>
            </a:r>
            <a:r>
              <a:rPr lang="en-US" altLang="ja-JP" i="1" dirty="0"/>
              <a:t>.</a:t>
            </a:r>
            <a:r>
              <a:rPr lang="en-US" altLang="ja-JP" dirty="0"/>
              <a:t>2 –</a:t>
            </a:r>
            <a:r>
              <a:rPr lang="en-US" altLang="ja-JP" i="1" dirty="0"/>
              <a:t> </a:t>
            </a:r>
            <a:r>
              <a:rPr lang="en-US" altLang="ja-JP" dirty="0"/>
              <a:t>2</a:t>
            </a:r>
            <a:r>
              <a:rPr lang="en-US" altLang="ja-JP" i="1" dirty="0"/>
              <a:t>.</a:t>
            </a:r>
            <a:r>
              <a:rPr lang="en-US" altLang="ja-JP" dirty="0"/>
              <a:t>6 ) </a:t>
            </a:r>
            <a:r>
              <a:rPr lang="en-US" altLang="ja-JP" i="1" dirty="0"/>
              <a:t> </a:t>
            </a:r>
            <a:r>
              <a:rPr lang="en-US" altLang="ja-JP" i="1" dirty="0" err="1"/>
              <a:t>h</a:t>
            </a:r>
            <a:r>
              <a:rPr lang="en-US" altLang="ja-JP" i="1" baseline="-25000" dirty="0" err="1"/>
              <a:t>K</a:t>
            </a:r>
            <a:r>
              <a:rPr lang="en-US" altLang="ja-JP" dirty="0"/>
              <a:t>(3He)  </a:t>
            </a:r>
          </a:p>
          <a:p>
            <a:endParaRPr lang="en-US" altLang="ja-JP" dirty="0"/>
          </a:p>
        </p:txBody>
      </p:sp>
      <p:sp>
        <p:nvSpPr>
          <p:cNvPr id="11" name="正方形/長方形 10"/>
          <p:cNvSpPr/>
          <p:nvPr/>
        </p:nvSpPr>
        <p:spPr>
          <a:xfrm>
            <a:off x="5060339" y="4433044"/>
            <a:ext cx="38321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smtClean="0"/>
              <a:t>ex) average quality of Cu, </a:t>
            </a:r>
            <a:r>
              <a:rPr lang="en-US" altLang="ja-JP" sz="1600" dirty="0" smtClean="0"/>
              <a:t>10 W heat load</a:t>
            </a: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junction between He-II and Ni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sz="1600" dirty="0" err="1"/>
              <a:t>h</a:t>
            </a:r>
            <a:r>
              <a:rPr lang="en-US" altLang="ja-JP" sz="1600" baseline="-25000" dirty="0" err="1"/>
              <a:t>K</a:t>
            </a:r>
            <a:r>
              <a:rPr lang="en-US" altLang="ja-JP" sz="1600" baseline="-25000" dirty="0"/>
              <a:t> Ni</a:t>
            </a:r>
            <a:r>
              <a:rPr lang="en-US" altLang="ja-JP" sz="1600" dirty="0"/>
              <a:t> (1.0K) = 244 [w/m2 K]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ΔT </a:t>
            </a:r>
            <a:r>
              <a:rPr lang="en-US" altLang="ja-JP" sz="1600" baseline="-25000" dirty="0"/>
              <a:t>He-II – Ni </a:t>
            </a:r>
            <a:r>
              <a:rPr lang="en-US" altLang="ja-JP" sz="1600" dirty="0"/>
              <a:t>= 0.16 K                     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T </a:t>
            </a:r>
            <a:r>
              <a:rPr lang="en-US" altLang="ja-JP" sz="1600" baseline="-25000" dirty="0"/>
              <a:t>Ni</a:t>
            </a:r>
            <a:r>
              <a:rPr lang="en-US" altLang="ja-JP" sz="1600" dirty="0"/>
              <a:t> = 0.84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junction between Cu and 3He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sz="1600" dirty="0" err="1"/>
              <a:t>h</a:t>
            </a:r>
            <a:r>
              <a:rPr lang="en-US" altLang="ja-JP" sz="1600" baseline="-25000" dirty="0" err="1"/>
              <a:t>K</a:t>
            </a:r>
            <a:r>
              <a:rPr lang="en-US" altLang="ja-JP" sz="1600" baseline="-25000" dirty="0"/>
              <a:t> Ni</a:t>
            </a:r>
            <a:r>
              <a:rPr lang="en-US" altLang="ja-JP" sz="1600" dirty="0"/>
              <a:t> (0.84K) = 232 [w/m2 K]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ΔT </a:t>
            </a:r>
            <a:r>
              <a:rPr lang="en-US" altLang="ja-JP" sz="1600" baseline="-25000" dirty="0"/>
              <a:t>He-II – Ni </a:t>
            </a:r>
            <a:r>
              <a:rPr lang="en-US" altLang="ja-JP" sz="1600" dirty="0"/>
              <a:t>= 0.09 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T </a:t>
            </a:r>
            <a:r>
              <a:rPr lang="en-US" altLang="ja-JP" sz="1600" baseline="-25000" dirty="0"/>
              <a:t>3He</a:t>
            </a:r>
            <a:r>
              <a:rPr lang="en-US" altLang="ja-JP" sz="1600" dirty="0"/>
              <a:t> = 0.75 K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60032" y="2924944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He-II</a:t>
            </a:r>
            <a:endParaRPr kumimoji="1" lang="ja-JP" altLang="en-US" dirty="0"/>
          </a:p>
        </p:txBody>
      </p:sp>
      <p:cxnSp>
        <p:nvCxnSpPr>
          <p:cNvPr id="15" name="直線矢印コネクタ 14"/>
          <p:cNvCxnSpPr/>
          <p:nvPr/>
        </p:nvCxnSpPr>
        <p:spPr>
          <a:xfrm flipH="1">
            <a:off x="5940152" y="2060848"/>
            <a:ext cx="360040" cy="3701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376168" y="1691516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liq.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670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awasaki\Documents\presentation\nEDM2017\Design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" y="944282"/>
            <a:ext cx="5055169" cy="21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Equilibrium temperature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5291665" cy="345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5508104" y="1773971"/>
            <a:ext cx="3635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/>
              <a:t>Equilibrium temperature can be calculated as a function heat load.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 smtClean="0"/>
              <a:t>example)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d = 150 mm, L = 1,000 </a:t>
            </a:r>
            <a:r>
              <a:rPr lang="en-US" altLang="ja-JP" dirty="0" smtClean="0"/>
              <a:t>mm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pumping speed 10,000 </a:t>
            </a:r>
            <a:r>
              <a:rPr lang="en-US" altLang="ja-JP" dirty="0"/>
              <a:t>m</a:t>
            </a:r>
            <a:r>
              <a:rPr lang="en-US" altLang="ja-JP" baseline="30000" dirty="0"/>
              <a:t>3</a:t>
            </a:r>
            <a:r>
              <a:rPr lang="en-US" altLang="ja-JP" dirty="0"/>
              <a:t>/hour</a:t>
            </a:r>
            <a:endParaRPr lang="en-US" altLang="ja-JP" dirty="0" smtClean="0"/>
          </a:p>
          <a:p>
            <a:r>
              <a:rPr lang="en-US" altLang="ja-JP" dirty="0"/>
              <a:t> </a:t>
            </a:r>
            <a:r>
              <a:rPr lang="en-US" altLang="ja-JP" dirty="0" smtClean="0"/>
              <a:t>    Heat load : 10 W	     case</a:t>
            </a:r>
            <a:endParaRPr lang="en-US" altLang="ja-JP" dirty="0"/>
          </a:p>
          <a:p>
            <a:r>
              <a:rPr lang="en-US" altLang="ja-JP" dirty="0" smtClean="0"/>
              <a:t>    </a:t>
            </a:r>
            <a:endParaRPr lang="en-US" altLang="ja-JP" dirty="0" smtClean="0"/>
          </a:p>
          <a:p>
            <a:r>
              <a:rPr lang="en-US" altLang="ja-JP" dirty="0"/>
              <a:t> </a:t>
            </a:r>
            <a:r>
              <a:rPr lang="en-US" altLang="ja-JP" dirty="0" smtClean="0"/>
              <a:t>  </a:t>
            </a:r>
            <a:r>
              <a:rPr lang="en-US" altLang="ja-JP" dirty="0" smtClean="0"/>
              <a:t>Temperature </a:t>
            </a:r>
            <a:r>
              <a:rPr lang="en-US" altLang="ja-JP" dirty="0" smtClean="0"/>
              <a:t>distribution</a:t>
            </a:r>
          </a:p>
          <a:p>
            <a:pPr lvl="1"/>
            <a:r>
              <a:rPr lang="en-US" altLang="ja-JP" dirty="0" err="1" smtClean="0"/>
              <a:t>T</a:t>
            </a:r>
            <a:r>
              <a:rPr lang="en-US" altLang="ja-JP" baseline="-25000" dirty="0" err="1" smtClean="0"/>
              <a:t>He</a:t>
            </a:r>
            <a:r>
              <a:rPr lang="en-US" altLang="ja-JP" baseline="-25000" dirty="0" smtClean="0"/>
              <a:t>-II </a:t>
            </a:r>
            <a:r>
              <a:rPr lang="en-US" altLang="ja-JP" baseline="-25000" dirty="0"/>
              <a:t>H</a:t>
            </a:r>
            <a:r>
              <a:rPr lang="en-US" altLang="ja-JP" dirty="0"/>
              <a:t> :  1.06 K  (</a:t>
            </a:r>
            <a:r>
              <a:rPr lang="en-US" altLang="ja-JP" dirty="0" err="1"/>
              <a:t>τ</a:t>
            </a:r>
            <a:r>
              <a:rPr lang="en-US" altLang="ja-JP" baseline="-25000" dirty="0" err="1"/>
              <a:t>up</a:t>
            </a:r>
            <a:r>
              <a:rPr lang="en-US" altLang="ja-JP" baseline="-25000" dirty="0"/>
              <a:t>-scat</a:t>
            </a:r>
            <a:r>
              <a:rPr lang="en-US" altLang="ja-JP" dirty="0"/>
              <a:t> = 87 sec)</a:t>
            </a:r>
          </a:p>
          <a:p>
            <a:pPr lvl="1"/>
            <a:r>
              <a:rPr lang="en-US" altLang="ja-JP" dirty="0" err="1"/>
              <a:t>T</a:t>
            </a:r>
            <a:r>
              <a:rPr lang="en-US" altLang="ja-JP" baseline="-25000" dirty="0" err="1"/>
              <a:t>He</a:t>
            </a:r>
            <a:r>
              <a:rPr lang="en-US" altLang="ja-JP" baseline="-25000" dirty="0"/>
              <a:t>-II L</a:t>
            </a:r>
            <a:r>
              <a:rPr lang="en-US" altLang="ja-JP" dirty="0"/>
              <a:t>  : 1.00 K</a:t>
            </a:r>
          </a:p>
          <a:p>
            <a:pPr lvl="1"/>
            <a:r>
              <a:rPr lang="en-US" altLang="ja-JP" dirty="0" err="1"/>
              <a:t>T</a:t>
            </a:r>
            <a:r>
              <a:rPr lang="en-US" altLang="ja-JP" baseline="-25000" dirty="0" err="1"/>
              <a:t>Cu</a:t>
            </a:r>
            <a:r>
              <a:rPr lang="en-US" altLang="ja-JP" baseline="-25000" dirty="0"/>
              <a:t> H</a:t>
            </a:r>
            <a:r>
              <a:rPr lang="en-US" altLang="ja-JP" dirty="0"/>
              <a:t>    : 0.84K</a:t>
            </a:r>
          </a:p>
          <a:p>
            <a:pPr lvl="1"/>
            <a:r>
              <a:rPr lang="en-US" altLang="ja-JP" dirty="0" err="1"/>
              <a:t>T</a:t>
            </a:r>
            <a:r>
              <a:rPr lang="en-US" altLang="ja-JP" baseline="-25000" dirty="0" err="1"/>
              <a:t>Cu</a:t>
            </a:r>
            <a:r>
              <a:rPr lang="en-US" altLang="ja-JP" baseline="-25000" dirty="0"/>
              <a:t> L</a:t>
            </a:r>
            <a:r>
              <a:rPr lang="en-US" altLang="ja-JP" dirty="0"/>
              <a:t>    :  0.83 K</a:t>
            </a:r>
          </a:p>
          <a:p>
            <a:pPr lvl="1"/>
            <a:r>
              <a:rPr lang="en-US" altLang="ja-JP" dirty="0"/>
              <a:t>T</a:t>
            </a:r>
            <a:r>
              <a:rPr lang="en-US" altLang="ja-JP" baseline="-25000" dirty="0"/>
              <a:t>3He      </a:t>
            </a:r>
            <a:r>
              <a:rPr lang="en-US" altLang="ja-JP" dirty="0"/>
              <a:t>:  0.75 K</a:t>
            </a:r>
          </a:p>
          <a:p>
            <a:pPr lvl="1"/>
            <a:r>
              <a:rPr lang="en-US" altLang="ja-JP" dirty="0"/>
              <a:t>ΔT = 0.31 K</a:t>
            </a:r>
          </a:p>
          <a:p>
            <a:endParaRPr lang="en-US" altLang="ja-JP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067944" y="1844824"/>
            <a:ext cx="724878" cy="369332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dirty="0" err="1"/>
              <a:t>T</a:t>
            </a:r>
            <a:r>
              <a:rPr lang="en-US" altLang="ja-JP" baseline="-25000" dirty="0" err="1"/>
              <a:t>He</a:t>
            </a:r>
            <a:r>
              <a:rPr lang="en-US" altLang="ja-JP" baseline="-25000" dirty="0"/>
              <a:t>-II H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23728" y="1844824"/>
            <a:ext cx="633507" cy="338554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/>
              <a:t>T</a:t>
            </a:r>
            <a:r>
              <a:rPr lang="en-US" altLang="ja-JP" sz="1600" baseline="-25000" dirty="0" err="1" smtClean="0"/>
              <a:t>He</a:t>
            </a:r>
            <a:r>
              <a:rPr lang="en-US" altLang="ja-JP" sz="1600" baseline="-25000" dirty="0" smtClean="0"/>
              <a:t>-II L</a:t>
            </a:r>
            <a:endParaRPr kumimoji="1" lang="ja-JP" altLang="en-US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627784" y="1403484"/>
            <a:ext cx="5485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T</a:t>
            </a:r>
            <a:r>
              <a:rPr lang="en-US" altLang="ja-JP" baseline="-25000" dirty="0" smtClean="0"/>
              <a:t>3He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5576" y="2420888"/>
            <a:ext cx="194194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Cu Heat Exchanger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785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FOM in real case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2464" y="980728"/>
            <a:ext cx="81004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 smtClean="0"/>
              <a:t>temperature increase between UCN production volume and </a:t>
            </a:r>
            <a:r>
              <a:rPr lang="en-US" altLang="ja-JP" baseline="30000" dirty="0" smtClean="0"/>
              <a:t>3</a:t>
            </a:r>
            <a:r>
              <a:rPr lang="en-US" altLang="ja-JP" dirty="0" smtClean="0"/>
              <a:t>He is take into account</a:t>
            </a:r>
          </a:p>
          <a:p>
            <a:pPr algn="ctr"/>
            <a:r>
              <a:rPr lang="en-US" altLang="ja-JP" dirty="0" smtClean="0"/>
              <a:t>L = 1000mm, d = 150 mm </a:t>
            </a:r>
            <a:endParaRPr lang="en-US" altLang="ja-JP" dirty="0"/>
          </a:p>
          <a:p>
            <a:pPr algn="ctr"/>
            <a:r>
              <a:rPr lang="en-US" altLang="ja-JP" dirty="0" smtClean="0"/>
              <a:t>FOM </a:t>
            </a:r>
            <a:r>
              <a:rPr lang="en-US" altLang="ja-JP" dirty="0"/>
              <a:t>= Cooling </a:t>
            </a:r>
            <a:r>
              <a:rPr lang="en-US" altLang="ja-JP" dirty="0" smtClean="0"/>
              <a:t>power </a:t>
            </a:r>
            <a:r>
              <a:rPr lang="en-US" altLang="ja-JP" dirty="0"/>
              <a:t>x </a:t>
            </a:r>
            <a:r>
              <a:rPr lang="en-US" altLang="ja-JP" dirty="0" smtClean="0"/>
              <a:t>τ</a:t>
            </a:r>
          </a:p>
          <a:p>
            <a:pPr algn="ctr"/>
            <a:endParaRPr kumimoji="1" lang="ja-JP" altLang="en-US" dirty="0"/>
          </a:p>
        </p:txBody>
      </p:sp>
      <p:grpSp>
        <p:nvGrpSpPr>
          <p:cNvPr id="25" name="グループ化 24"/>
          <p:cNvGrpSpPr/>
          <p:nvPr/>
        </p:nvGrpSpPr>
        <p:grpSpPr>
          <a:xfrm>
            <a:off x="716480" y="2181058"/>
            <a:ext cx="7040202" cy="4583026"/>
            <a:chOff x="-1017674" y="2020135"/>
            <a:chExt cx="7040202" cy="458302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68"/>
            <a:stretch/>
          </p:blipFill>
          <p:spPr bwMode="auto">
            <a:xfrm>
              <a:off x="321937" y="2020135"/>
              <a:ext cx="5700591" cy="3386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テキスト ボックス 4"/>
            <p:cNvSpPr txBox="1"/>
            <p:nvPr/>
          </p:nvSpPr>
          <p:spPr>
            <a:xfrm rot="16200000">
              <a:off x="-519657" y="3504811"/>
              <a:ext cx="11796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FOM (</a:t>
              </a:r>
              <a:r>
                <a:rPr kumimoji="1" lang="en-US" altLang="ja-JP" dirty="0" err="1" smtClean="0"/>
                <a:t>a.u</a:t>
              </a:r>
              <a:r>
                <a:rPr kumimoji="1" lang="en-US" altLang="ja-JP" dirty="0" smtClean="0"/>
                <a:t>.)</a:t>
              </a:r>
              <a:endParaRPr kumimoji="1" lang="ja-JP" altLang="en-US" dirty="0"/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827584" y="4869160"/>
              <a:ext cx="475252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410492" y="4941168"/>
              <a:ext cx="593431" cy="16619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 smtClean="0"/>
                <a:t>0.87</a:t>
              </a:r>
            </a:p>
            <a:p>
              <a:pPr algn="ctr"/>
              <a:r>
                <a:rPr lang="en-US" altLang="ja-JP" dirty="0" smtClean="0"/>
                <a:t>0.80</a:t>
              </a:r>
            </a:p>
            <a:p>
              <a:pPr algn="ctr"/>
              <a:r>
                <a:rPr lang="en-US" altLang="ja-JP" dirty="0" smtClean="0"/>
                <a:t>0.65</a:t>
              </a:r>
            </a:p>
            <a:p>
              <a:pPr algn="ctr"/>
              <a:endParaRPr lang="en-US" altLang="ja-JP" sz="1200" dirty="0"/>
            </a:p>
            <a:p>
              <a:pPr algn="ctr"/>
              <a:r>
                <a:rPr lang="en-US" altLang="ja-JP" dirty="0" smtClean="0"/>
                <a:t>340</a:t>
              </a:r>
            </a:p>
            <a:p>
              <a:pPr algn="ctr"/>
              <a:r>
                <a:rPr lang="en-US" altLang="ja-JP" dirty="0" smtClean="0"/>
                <a:t>4.1 </a:t>
              </a:r>
              <a:endParaRPr lang="en-US" altLang="ja-JP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2022721" y="4941168"/>
              <a:ext cx="593431" cy="16619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 smtClean="0"/>
                <a:t>0.97</a:t>
              </a:r>
            </a:p>
            <a:p>
              <a:pPr algn="ctr"/>
              <a:r>
                <a:rPr lang="en-US" altLang="ja-JP" dirty="0" smtClean="0"/>
                <a:t>0.90</a:t>
              </a:r>
            </a:p>
            <a:p>
              <a:pPr algn="ctr"/>
              <a:r>
                <a:rPr lang="en-US" altLang="ja-JP" dirty="0" smtClean="0"/>
                <a:t>0.69</a:t>
              </a:r>
            </a:p>
            <a:p>
              <a:pPr algn="ctr"/>
              <a:endParaRPr lang="en-US" altLang="ja-JP" sz="1200" dirty="0"/>
            </a:p>
            <a:p>
              <a:pPr algn="ctr"/>
              <a:r>
                <a:rPr lang="en-US" altLang="ja-JP" dirty="0" smtClean="0"/>
                <a:t>160</a:t>
              </a:r>
            </a:p>
            <a:p>
              <a:pPr algn="ctr"/>
              <a:r>
                <a:rPr lang="en-US" altLang="ja-JP" dirty="0" smtClean="0"/>
                <a:t> 6.1</a:t>
              </a:r>
              <a:endParaRPr kumimoji="1" lang="ja-JP" altLang="en-US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2636369" y="4941168"/>
              <a:ext cx="646331" cy="16619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/>
                <a:t>1.07 </a:t>
              </a:r>
              <a:endParaRPr lang="en-US" altLang="ja-JP" dirty="0" smtClean="0"/>
            </a:p>
            <a:p>
              <a:pPr algn="ctr"/>
              <a:r>
                <a:rPr lang="en-US" altLang="ja-JP" dirty="0" smtClean="0"/>
                <a:t>1.00 </a:t>
              </a:r>
            </a:p>
            <a:p>
              <a:pPr algn="ctr"/>
              <a:r>
                <a:rPr lang="en-US" altLang="ja-JP" dirty="0" smtClean="0"/>
                <a:t>0.75</a:t>
              </a:r>
            </a:p>
            <a:p>
              <a:pPr algn="ctr"/>
              <a:endParaRPr lang="en-US" altLang="ja-JP" sz="1200" dirty="0"/>
            </a:p>
            <a:p>
              <a:pPr algn="ctr"/>
              <a:r>
                <a:rPr lang="en-US" altLang="ja-JP" dirty="0" smtClean="0"/>
                <a:t>58</a:t>
              </a:r>
            </a:p>
            <a:p>
              <a:pPr algn="ctr"/>
              <a:r>
                <a:rPr lang="en-US" altLang="ja-JP" dirty="0" smtClean="0"/>
                <a:t>9.8</a:t>
              </a:r>
              <a:endParaRPr lang="en-US" altLang="ja-JP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3787561" y="4941168"/>
              <a:ext cx="646331" cy="16619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/>
                <a:t>1.25 </a:t>
              </a:r>
              <a:endParaRPr lang="en-US" altLang="ja-JP" dirty="0" smtClean="0"/>
            </a:p>
            <a:p>
              <a:pPr algn="ctr"/>
              <a:r>
                <a:rPr lang="en-US" altLang="ja-JP" dirty="0" smtClean="0"/>
                <a:t>1.20</a:t>
              </a:r>
            </a:p>
            <a:p>
              <a:pPr algn="ctr"/>
              <a:r>
                <a:rPr lang="en-US" altLang="ja-JP" dirty="0" smtClean="0"/>
                <a:t>0.87 </a:t>
              </a:r>
            </a:p>
            <a:p>
              <a:pPr algn="ctr"/>
              <a:endParaRPr lang="en-US" altLang="ja-JP" sz="1200" dirty="0"/>
            </a:p>
            <a:p>
              <a:pPr algn="ctr"/>
              <a:r>
                <a:rPr lang="en-US" altLang="ja-JP" dirty="0" smtClean="0"/>
                <a:t>11</a:t>
              </a:r>
            </a:p>
            <a:p>
              <a:pPr algn="ctr"/>
              <a:r>
                <a:rPr lang="en-US" altLang="ja-JP" dirty="0" smtClean="0"/>
                <a:t>22</a:t>
              </a: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4362676" y="4941168"/>
              <a:ext cx="646331" cy="16619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/>
                <a:t>1.34 </a:t>
              </a:r>
              <a:endParaRPr lang="en-US" altLang="ja-JP" dirty="0" smtClean="0"/>
            </a:p>
            <a:p>
              <a:pPr algn="ctr"/>
              <a:r>
                <a:rPr lang="en-US" altLang="ja-JP" dirty="0" smtClean="0"/>
                <a:t>1.30</a:t>
              </a:r>
            </a:p>
            <a:p>
              <a:pPr algn="ctr"/>
              <a:r>
                <a:rPr lang="en-US" altLang="ja-JP" dirty="0" smtClean="0"/>
                <a:t>0.92</a:t>
              </a:r>
            </a:p>
            <a:p>
              <a:pPr algn="ctr"/>
              <a:endParaRPr lang="en-US" altLang="ja-JP" sz="1200" dirty="0"/>
            </a:p>
            <a:p>
              <a:pPr algn="ctr"/>
              <a:r>
                <a:rPr lang="en-US" altLang="ja-JP" dirty="0" smtClean="0"/>
                <a:t>6</a:t>
              </a:r>
            </a:p>
            <a:p>
              <a:pPr algn="ctr"/>
              <a:r>
                <a:rPr lang="en-US" altLang="ja-JP" dirty="0" smtClean="0"/>
                <a:t>31</a:t>
              </a:r>
              <a:endParaRPr lang="en-US" altLang="ja-JP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690412" y="4941168"/>
              <a:ext cx="601447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 smtClean="0"/>
                <a:t>T</a:t>
              </a:r>
              <a:r>
                <a:rPr kumimoji="1" lang="en-US" altLang="ja-JP" baseline="-25000" dirty="0" err="1" smtClean="0"/>
                <a:t>He</a:t>
              </a:r>
              <a:r>
                <a:rPr kumimoji="1" lang="en-US" altLang="ja-JP" baseline="-25000" dirty="0" smtClean="0"/>
                <a:t> H</a:t>
              </a:r>
            </a:p>
            <a:p>
              <a:r>
                <a:rPr lang="en-US" altLang="ja-JP" dirty="0" err="1"/>
                <a:t>T</a:t>
              </a:r>
              <a:r>
                <a:rPr lang="en-US" altLang="ja-JP" baseline="-25000" dirty="0" err="1"/>
                <a:t>He</a:t>
              </a:r>
              <a:r>
                <a:rPr lang="en-US" altLang="ja-JP" baseline="-25000" dirty="0"/>
                <a:t> L</a:t>
              </a:r>
              <a:endParaRPr lang="en-US" altLang="ja-JP" baseline="-25000" dirty="0" smtClean="0"/>
            </a:p>
            <a:p>
              <a:r>
                <a:rPr lang="en-US" altLang="ja-JP" dirty="0" smtClean="0"/>
                <a:t>T</a:t>
              </a:r>
              <a:r>
                <a:rPr lang="en-US" altLang="ja-JP" baseline="-25000" dirty="0" smtClean="0"/>
                <a:t>3He</a:t>
              </a:r>
              <a:endParaRPr kumimoji="1" lang="ja-JP" altLang="en-US" baseline="-25000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3184328" y="4941168"/>
              <a:ext cx="646331" cy="16619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/>
                <a:t>1.15 </a:t>
              </a:r>
              <a:endParaRPr lang="en-US" altLang="ja-JP" dirty="0" smtClean="0"/>
            </a:p>
            <a:p>
              <a:pPr algn="ctr"/>
              <a:r>
                <a:rPr lang="en-US" altLang="ja-JP" dirty="0" smtClean="0"/>
                <a:t>1.10</a:t>
              </a:r>
            </a:p>
            <a:p>
              <a:pPr algn="ctr"/>
              <a:r>
                <a:rPr lang="en-US" altLang="ja-JP" dirty="0" smtClean="0"/>
                <a:t>0.81</a:t>
              </a:r>
            </a:p>
            <a:p>
              <a:pPr algn="ctr"/>
              <a:endParaRPr lang="en-US" altLang="ja-JP" sz="1200" dirty="0"/>
            </a:p>
            <a:p>
              <a:pPr algn="ctr"/>
              <a:r>
                <a:rPr lang="en-US" altLang="ja-JP" dirty="0" smtClean="0"/>
                <a:t>24</a:t>
              </a:r>
            </a:p>
            <a:p>
              <a:pPr algn="ctr"/>
              <a:r>
                <a:rPr lang="en-US" altLang="ja-JP" dirty="0" smtClean="0"/>
                <a:t>15 </a:t>
              </a:r>
              <a:endParaRPr lang="en-US" altLang="ja-JP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-1017674" y="5218167"/>
              <a:ext cx="17027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Temperature [K]</a:t>
              </a:r>
              <a:endParaRPr kumimoji="1" lang="ja-JP" altLang="en-US" dirty="0"/>
            </a:p>
          </p:txBody>
        </p:sp>
      </p:grpSp>
      <p:sp>
        <p:nvSpPr>
          <p:cNvPr id="26" name="テキスト ボックス 25"/>
          <p:cNvSpPr txBox="1"/>
          <p:nvPr/>
        </p:nvSpPr>
        <p:spPr>
          <a:xfrm>
            <a:off x="1043608" y="6084004"/>
            <a:ext cx="1914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dirty="0" err="1" smtClean="0"/>
              <a:t>τ</a:t>
            </a:r>
            <a:r>
              <a:rPr lang="en-US" altLang="ja-JP" baseline="-25000" dirty="0" err="1" smtClean="0"/>
              <a:t>up-scatt</a:t>
            </a:r>
            <a:r>
              <a:rPr lang="en-US" altLang="ja-JP" dirty="0" smtClean="0"/>
              <a:t> [s]</a:t>
            </a:r>
          </a:p>
          <a:p>
            <a:pPr algn="r"/>
            <a:r>
              <a:rPr kumimoji="1" lang="en-US" altLang="ja-JP" dirty="0" smtClean="0"/>
              <a:t>cooling power [W]</a:t>
            </a:r>
          </a:p>
        </p:txBody>
      </p:sp>
    </p:spTree>
    <p:extLst>
      <p:ext uri="{BB962C8B-B14F-4D97-AF65-F5344CB8AC3E}">
        <p14:creationId xmlns:p14="http://schemas.microsoft.com/office/powerpoint/2010/main" val="323058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Effect of He-II Volume ratio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62" y="3487811"/>
            <a:ext cx="440351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08784"/>
            <a:ext cx="4104657" cy="3044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C:\Users\kawasaki\Documents\presentation\nEDM2017\Desig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9" y="1196752"/>
            <a:ext cx="463987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4932040" y="1124744"/>
            <a:ext cx="41276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Volume ratio of He-II and Vacuum is also important parameter.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Total lifetime is increase when volume ratio is small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UCN scattering with vapor He become serious when He-II temperature above 1.4 K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326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He-II cryostat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ja-JP" dirty="0" smtClean="0"/>
              <a:t>A new He-II cryostat is been developing</a:t>
            </a:r>
          </a:p>
          <a:p>
            <a:pPr lvl="1"/>
            <a:r>
              <a:rPr lang="en-US" altLang="ja-JP" dirty="0" smtClean="0"/>
              <a:t>TRIUMF proton beam line BL1U</a:t>
            </a:r>
          </a:p>
          <a:p>
            <a:pPr marL="457200" lvl="1" indent="0">
              <a:buNone/>
            </a:pPr>
            <a:r>
              <a:rPr lang="en-US" altLang="ja-JP" dirty="0"/>
              <a:t>	</a:t>
            </a:r>
            <a:r>
              <a:rPr lang="en-US" altLang="ja-JP" dirty="0" smtClean="0"/>
              <a:t>	500 MeV × 40 </a:t>
            </a:r>
            <a:r>
              <a:rPr lang="en-US" altLang="ja-JP" dirty="0" err="1" smtClean="0"/>
              <a:t>μA</a:t>
            </a:r>
            <a:r>
              <a:rPr lang="en-US" altLang="ja-JP" dirty="0" smtClean="0"/>
              <a:t> = 20 kW</a:t>
            </a:r>
          </a:p>
          <a:p>
            <a:pPr lvl="1"/>
            <a:r>
              <a:rPr lang="en-US" altLang="ja-JP" dirty="0" smtClean="0"/>
              <a:t>necessary cooling power is around 10 W at 1.0 K</a:t>
            </a:r>
            <a:endParaRPr lang="en-US" altLang="ja-JP" dirty="0"/>
          </a:p>
          <a:p>
            <a:pPr lvl="1"/>
            <a:r>
              <a:rPr lang="en-US" altLang="ja-JP" dirty="0" smtClean="0"/>
              <a:t>Heat conductance is important</a:t>
            </a:r>
          </a:p>
          <a:p>
            <a:pPr lvl="2"/>
            <a:r>
              <a:rPr lang="en-US" altLang="ja-JP" dirty="0" smtClean="0"/>
              <a:t>inside He-II</a:t>
            </a:r>
          </a:p>
          <a:p>
            <a:pPr lvl="2"/>
            <a:r>
              <a:rPr kumimoji="1" lang="en-US" altLang="ja-JP" dirty="0" smtClean="0"/>
              <a:t>Kapitza conductance between He-II/3He and heat exchanger</a:t>
            </a:r>
          </a:p>
          <a:p>
            <a:pPr lvl="1"/>
            <a:r>
              <a:rPr lang="en-US" altLang="ja-JP" dirty="0" smtClean="0"/>
              <a:t>FOM can be calculated as a function of temperature</a:t>
            </a:r>
            <a:endParaRPr lang="en-US" altLang="ja-JP" dirty="0"/>
          </a:p>
          <a:p>
            <a:pPr marL="457200" lvl="1" indent="0">
              <a:buNone/>
            </a:pPr>
            <a:r>
              <a:rPr lang="en-US" altLang="ja-JP" dirty="0" smtClean="0"/>
              <a:t>	FOM = cooling power × UCN life time</a:t>
            </a:r>
          </a:p>
          <a:p>
            <a:pPr lvl="1"/>
            <a:r>
              <a:rPr lang="en-US" altLang="ja-JP" dirty="0" smtClean="0"/>
              <a:t>Optimum working temperature is around 1.0 – 1.2K</a:t>
            </a:r>
          </a:p>
          <a:p>
            <a:pPr lvl="1"/>
            <a:endParaRPr lang="en-US" altLang="ja-JP" dirty="0" smtClean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Second</a:t>
            </a:r>
            <a:r>
              <a:rPr lang="en-US" altLang="ja-JP" dirty="0" smtClean="0"/>
              <a:t> </a:t>
            </a:r>
            <a:r>
              <a:rPr lang="en-US" altLang="ja-JP" dirty="0" smtClean="0"/>
              <a:t>UCN port : Y switch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3568" y="4293096"/>
            <a:ext cx="8003232" cy="2376264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/>
              <a:t>Bend is necessary for radiation protection</a:t>
            </a:r>
          </a:p>
          <a:p>
            <a:pPr lvl="1"/>
            <a:r>
              <a:rPr lang="en-US" altLang="ja-JP" dirty="0"/>
              <a:t>not to see target area </a:t>
            </a:r>
            <a:r>
              <a:rPr lang="en-US" altLang="ja-JP" dirty="0" smtClean="0"/>
              <a:t>directly</a:t>
            </a:r>
            <a:endParaRPr lang="ja-JP" altLang="en-US" dirty="0"/>
          </a:p>
          <a:p>
            <a:r>
              <a:rPr lang="en-US" altLang="ja-JP" dirty="0" smtClean="0"/>
              <a:t>Y switch can be diverted UCN to another area.</a:t>
            </a:r>
          </a:p>
          <a:p>
            <a:pPr lvl="1"/>
            <a:r>
              <a:rPr kumimoji="1" lang="en-US" altLang="ja-JP" dirty="0" smtClean="0"/>
              <a:t>R&amp;D for UCN guide, </a:t>
            </a:r>
            <a:r>
              <a:rPr kumimoji="1" lang="en-US" altLang="ja-JP" dirty="0" smtClean="0"/>
              <a:t>detector </a:t>
            </a:r>
            <a:r>
              <a:rPr kumimoji="1" lang="en-US" altLang="ja-JP" dirty="0" smtClean="0"/>
              <a:t>and so on</a:t>
            </a:r>
          </a:p>
          <a:p>
            <a:pPr lvl="1"/>
            <a:r>
              <a:rPr lang="en-US" altLang="ja-JP" dirty="0" smtClean="0"/>
              <a:t>open for user facility in future</a:t>
            </a:r>
            <a:endParaRPr kumimoji="1" lang="en-US" altLang="ja-JP" dirty="0" smtClean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6007199" cy="292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円/楕円 3"/>
          <p:cNvSpPr/>
          <p:nvPr/>
        </p:nvSpPr>
        <p:spPr>
          <a:xfrm>
            <a:off x="5436096" y="1628800"/>
            <a:ext cx="1224136" cy="1656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17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040560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 smtClean="0"/>
              <a:t>We will start UCN production with vertical UCN source comes from RCNP</a:t>
            </a:r>
          </a:p>
          <a:p>
            <a:pPr lvl="1"/>
            <a:r>
              <a:rPr lang="en-US" altLang="ja-JP" dirty="0" smtClean="0"/>
              <a:t>limit of proton beam power is </a:t>
            </a:r>
            <a:r>
              <a:rPr lang="ja-JP" altLang="en-US" dirty="0" smtClean="0"/>
              <a:t>～</a:t>
            </a:r>
            <a:r>
              <a:rPr lang="en-US" altLang="ja-JP" dirty="0" smtClean="0"/>
              <a:t>0.5 kW due to small cooling power</a:t>
            </a:r>
          </a:p>
          <a:p>
            <a:r>
              <a:rPr lang="en-US" altLang="ja-JP" dirty="0" smtClean="0"/>
              <a:t>High intensity UCN source is been developed</a:t>
            </a:r>
          </a:p>
          <a:p>
            <a:pPr lvl="1"/>
            <a:r>
              <a:rPr lang="en-US" altLang="ja-JP" dirty="0" smtClean="0"/>
              <a:t>proton beam power : 500 MeV * 40 </a:t>
            </a:r>
            <a:r>
              <a:rPr lang="en-US" altLang="ja-JP" dirty="0" err="1" smtClean="0"/>
              <a:t>μA</a:t>
            </a:r>
            <a:r>
              <a:rPr lang="ja-JP" altLang="en-US" dirty="0"/>
              <a:t> </a:t>
            </a:r>
            <a:r>
              <a:rPr lang="en-US" altLang="ja-JP" dirty="0" smtClean="0"/>
              <a:t>= 20 kW</a:t>
            </a:r>
          </a:p>
          <a:p>
            <a:pPr lvl="1"/>
            <a:r>
              <a:rPr lang="en-US" altLang="ja-JP" dirty="0" smtClean="0"/>
              <a:t>new </a:t>
            </a:r>
            <a:r>
              <a:rPr lang="en-US" altLang="ja-JP" baseline="30000" dirty="0" smtClean="0"/>
              <a:t>3</a:t>
            </a:r>
            <a:r>
              <a:rPr lang="en-US" altLang="ja-JP" dirty="0" smtClean="0"/>
              <a:t>He cryostat with higher cooling power</a:t>
            </a:r>
          </a:p>
          <a:p>
            <a:pPr lvl="2"/>
            <a:r>
              <a:rPr lang="en-US" altLang="ja-JP" dirty="0" smtClean="0"/>
              <a:t>necessary cooling power : ~10  W at 1.0 K  </a:t>
            </a:r>
          </a:p>
          <a:p>
            <a:pPr lvl="1"/>
            <a:r>
              <a:rPr lang="en-US" altLang="ja-JP" dirty="0" smtClean="0"/>
              <a:t>FOM can be calculated as a temperature</a:t>
            </a:r>
          </a:p>
          <a:p>
            <a:pPr lvl="2"/>
            <a:r>
              <a:rPr lang="en-US" altLang="ja-JP" dirty="0" smtClean="0"/>
              <a:t>optimum temperature </a:t>
            </a:r>
            <a:r>
              <a:rPr lang="en-US" altLang="ja-JP" dirty="0" smtClean="0"/>
              <a:t>is 1.0 – 1.2 </a:t>
            </a:r>
            <a:r>
              <a:rPr lang="en-US" altLang="ja-JP" dirty="0" smtClean="0"/>
              <a:t>K</a:t>
            </a:r>
          </a:p>
          <a:p>
            <a:pPr lvl="1"/>
            <a:r>
              <a:rPr lang="en-US" altLang="ja-JP" dirty="0" smtClean="0"/>
              <a:t>Final optimization is on going</a:t>
            </a:r>
          </a:p>
          <a:p>
            <a:pPr lvl="2"/>
            <a:r>
              <a:rPr lang="en-US" altLang="ja-JP" dirty="0" smtClean="0">
                <a:solidFill>
                  <a:srgbClr val="000000"/>
                </a:solidFill>
              </a:rPr>
              <a:t>&gt; 2.3×10</a:t>
            </a:r>
            <a:r>
              <a:rPr lang="en-US" altLang="ja-JP" baseline="30000" dirty="0" smtClean="0">
                <a:solidFill>
                  <a:srgbClr val="000000"/>
                </a:solidFill>
              </a:rPr>
              <a:t>7</a:t>
            </a:r>
            <a:r>
              <a:rPr lang="en-US" altLang="ja-JP" dirty="0" smtClean="0">
                <a:solidFill>
                  <a:srgbClr val="000000"/>
                </a:solidFill>
              </a:rPr>
              <a:t>UCN/sec. </a:t>
            </a:r>
          </a:p>
          <a:p>
            <a:pPr lvl="2"/>
            <a:r>
              <a:rPr lang="en-US" altLang="ja-JP" dirty="0" smtClean="0">
                <a:solidFill>
                  <a:srgbClr val="000000"/>
                </a:solidFill>
              </a:rPr>
              <a:t>&gt; 600 UCN/cc at EDM cell    -&gt; statistical error of  10</a:t>
            </a:r>
            <a:r>
              <a:rPr lang="en-US" altLang="ja-JP" baseline="30000" dirty="0" smtClean="0">
                <a:solidFill>
                  <a:srgbClr val="000000"/>
                </a:solidFill>
              </a:rPr>
              <a:t>-27</a:t>
            </a:r>
            <a:r>
              <a:rPr lang="en-US" altLang="ja-JP" dirty="0" smtClean="0">
                <a:solidFill>
                  <a:srgbClr val="000000"/>
                </a:solidFill>
              </a:rPr>
              <a:t> ecm / 100 MT day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Plan to produce UCN from 2020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55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Meeting</Template>
  <TotalTime>2598</TotalTime>
  <Words>1232</Words>
  <Application>Microsoft Office PowerPoint</Application>
  <PresentationFormat>画面に合わせる (4:3)</PresentationFormat>
  <Paragraphs>372</Paragraphs>
  <Slides>25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6" baseType="lpstr">
      <vt:lpstr>Meeting</vt:lpstr>
      <vt:lpstr>Development a High Intensity Ultra-Cold Neutron Source  using Superfluid Helium at TRIUMF </vt:lpstr>
      <vt:lpstr>outline</vt:lpstr>
      <vt:lpstr>Ultra Cold Neutron (UCN) </vt:lpstr>
      <vt:lpstr>UCN production by super fluid Helium</vt:lpstr>
      <vt:lpstr>  UCN Storage Life Time</vt:lpstr>
      <vt:lpstr>3He cryostat</vt:lpstr>
      <vt:lpstr>UCN Source @ TRIUMF</vt:lpstr>
      <vt:lpstr>Vertical UCN source</vt:lpstr>
      <vt:lpstr>new UCN source</vt:lpstr>
      <vt:lpstr>PowerPoint プレゼンテーション</vt:lpstr>
      <vt:lpstr>UCN Production Figure of Merit ideal case: 3He temperature is same as UCN production volume</vt:lpstr>
      <vt:lpstr>In Reality</vt:lpstr>
      <vt:lpstr>Heat load on UCN production volume</vt:lpstr>
      <vt:lpstr>Heat transfer between heating point and cooling point</vt:lpstr>
      <vt:lpstr>Superfluid Helium</vt:lpstr>
      <vt:lpstr>Gorter-Mellink Equation</vt:lpstr>
      <vt:lpstr>PowerPoint プレゼンテーション</vt:lpstr>
      <vt:lpstr>Kapitza Conductance</vt:lpstr>
      <vt:lpstr>Heat exchanger</vt:lpstr>
      <vt:lpstr>Equilibrium temperature</vt:lpstr>
      <vt:lpstr>FOM in real case</vt:lpstr>
      <vt:lpstr>Effect of He-II Volume ratio</vt:lpstr>
      <vt:lpstr>He-II cryostat</vt:lpstr>
      <vt:lpstr>Second UCN port : Y switch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a High Intensity Ultra-Cold Neutron using Superfluid Helium at TRIUMF </dc:title>
  <dc:creator>kawasaki</dc:creator>
  <cp:lastModifiedBy>kawasaki</cp:lastModifiedBy>
  <cp:revision>85</cp:revision>
  <dcterms:created xsi:type="dcterms:W3CDTF">2017-10-12T01:57:22Z</dcterms:created>
  <dcterms:modified xsi:type="dcterms:W3CDTF">2017-10-18T15:26:31Z</dcterms:modified>
</cp:coreProperties>
</file>