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8" r:id="rId6"/>
    <p:sldId id="269" r:id="rId7"/>
    <p:sldId id="270" r:id="rId8"/>
    <p:sldId id="271" r:id="rId9"/>
    <p:sldId id="272" r:id="rId10"/>
    <p:sldId id="265" r:id="rId11"/>
    <p:sldId id="273" r:id="rId12"/>
    <p:sldId id="266" r:id="rId13"/>
    <p:sldId id="267" r:id="rId14"/>
    <p:sldId id="274" r:id="rId15"/>
  </p:sldIdLst>
  <p:sldSz cx="11887200" cy="73152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374" autoAdjust="0"/>
  </p:normalViewPr>
  <p:slideViewPr>
    <p:cSldViewPr>
      <p:cViewPr varScale="1">
        <p:scale>
          <a:sx n="63" d="100"/>
          <a:sy n="63" d="100"/>
        </p:scale>
        <p:origin x="-834" y="-114"/>
      </p:cViewPr>
      <p:guideLst>
        <p:guide orient="horz" pos="2304"/>
        <p:guide pos="374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CA9B1B-77AD-4846-AECA-094254B8C679}" type="datetimeFigureOut">
              <a:rPr lang="en-US" smtClean="0"/>
              <a:t>2/14/2020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2938" y="685800"/>
            <a:ext cx="55721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B3FE3B-E585-4782-B632-573827D57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355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SM doesn’t contain enough CP violation in order</a:t>
            </a:r>
            <a:r>
              <a:rPr lang="en-US" baseline="0" dirty="0" smtClean="0"/>
              <a:t> to explain particle creation. The non-zero </a:t>
            </a:r>
            <a:r>
              <a:rPr lang="en-US" baseline="0" dirty="0" err="1" smtClean="0"/>
              <a:t>nEDM</a:t>
            </a:r>
            <a:r>
              <a:rPr lang="en-US" baseline="0" dirty="0" smtClean="0"/>
              <a:t> is a source of CP violation that could explain baryon asymmetry. If the </a:t>
            </a:r>
            <a:r>
              <a:rPr lang="en-US" baseline="0" dirty="0" err="1" smtClean="0"/>
              <a:t>nEDM</a:t>
            </a:r>
            <a:r>
              <a:rPr lang="en-US" baseline="0" dirty="0" smtClean="0"/>
              <a:t> found, it could contribute to our understanding of extensions of the SM. The TRIUMF </a:t>
            </a:r>
            <a:r>
              <a:rPr lang="en-US" baseline="0" dirty="0" err="1" smtClean="0"/>
              <a:t>colaboration</a:t>
            </a:r>
            <a:r>
              <a:rPr lang="en-US" baseline="0" dirty="0" smtClean="0"/>
              <a:t> aims to improve the sensitivity by a factor of 30 with a goal of sensitivity of 10^-27e.cm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B3FE3B-E585-4782-B632-573827D57AA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6994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1541" y="2272456"/>
            <a:ext cx="10104120" cy="15680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83080" y="4145280"/>
            <a:ext cx="8321040" cy="18694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8A9BD-6E8B-42C9-AA35-89DB43D8DE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998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8A9BD-6E8B-42C9-AA35-89DB43D8DE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2444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9008" y="4700695"/>
            <a:ext cx="10104120" cy="145288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9008" y="3100495"/>
            <a:ext cx="10104120" cy="160019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8A9BD-6E8B-42C9-AA35-89DB43D8DE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743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360" y="1706882"/>
            <a:ext cx="5250180" cy="482769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42660" y="1706882"/>
            <a:ext cx="5250180" cy="482769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8A9BD-6E8B-42C9-AA35-89DB43D8DE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719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1637455"/>
            <a:ext cx="5252244" cy="682413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60" y="2319868"/>
            <a:ext cx="5252244" cy="421470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38532" y="1637455"/>
            <a:ext cx="5254308" cy="682413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38532" y="2319868"/>
            <a:ext cx="5254308" cy="421470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8A9BD-6E8B-42C9-AA35-89DB43D8DE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520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8A9BD-6E8B-42C9-AA35-89DB43D8DE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775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8A9BD-6E8B-42C9-AA35-89DB43D8DE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40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2" y="291253"/>
            <a:ext cx="3910806" cy="123952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7565" y="291256"/>
            <a:ext cx="6645275" cy="624332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2" y="1530776"/>
            <a:ext cx="3910806" cy="500380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8A9BD-6E8B-42C9-AA35-89DB43D8DE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293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9976" y="5120641"/>
            <a:ext cx="7132320" cy="60452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29976" y="653627"/>
            <a:ext cx="7132320" cy="438912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29976" y="5725162"/>
            <a:ext cx="7132320" cy="8585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8A9BD-6E8B-42C9-AA35-89DB43D8DE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293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8A9BD-6E8B-42C9-AA35-89DB43D8DE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682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18220" y="292950"/>
            <a:ext cx="2674620" cy="624162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292950"/>
            <a:ext cx="7825740" cy="62416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8A9BD-6E8B-42C9-AA35-89DB43D8DE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4404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5"/>
          <p:cNvSpPr>
            <a:spLocks noGrp="1"/>
          </p:cNvSpPr>
          <p:nvPr>
            <p:ph type="title"/>
          </p:nvPr>
        </p:nvSpPr>
        <p:spPr>
          <a:xfrm>
            <a:off x="594360" y="94132"/>
            <a:ext cx="10698480" cy="6463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176474" y="6975191"/>
            <a:ext cx="2773680" cy="389467"/>
          </a:xfrm>
        </p:spPr>
        <p:txBody>
          <a:bodyPr/>
          <a:lstStyle/>
          <a:p>
            <a:fld id="{F94B0CFC-23A2-9D44-9A30-32105C0DF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570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4361" y="457868"/>
            <a:ext cx="10698480" cy="5198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1" y="1137922"/>
            <a:ext cx="10698480" cy="53966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3602" y="6780109"/>
            <a:ext cx="406146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03182" y="6780109"/>
            <a:ext cx="108966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98A8A9BD-6E8B-42C9-AA35-89DB43D8DE2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6787977"/>
            <a:ext cx="2076257" cy="3619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998" y="6694994"/>
            <a:ext cx="1935302" cy="538927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575640" y="6692721"/>
            <a:ext cx="10732842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959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3200" b="1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7" Type="http://schemas.openxmlformats.org/officeDocument/2006/relationships/image" Target="../media/image240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8854" y="1706881"/>
            <a:ext cx="9882415" cy="1568027"/>
          </a:xfrm>
        </p:spPr>
        <p:txBody>
          <a:bodyPr/>
          <a:lstStyle/>
          <a:p>
            <a:pPr algn="ctr"/>
            <a:r>
              <a:rPr lang="en-US" sz="3600" dirty="0"/>
              <a:t>Environmental Magnetic Fields for the Neutron Electric Dipole Moment Experiment at TRIUMF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27882" y="3901440"/>
            <a:ext cx="7430351" cy="650240"/>
          </a:xfrm>
        </p:spPr>
        <p:txBody>
          <a:bodyPr>
            <a:normAutofit/>
          </a:bodyPr>
          <a:lstStyle/>
          <a:p>
            <a:r>
              <a:rPr lang="en-CA" sz="2400" dirty="0">
                <a:solidFill>
                  <a:schemeClr val="accent6">
                    <a:lumMod val="50000"/>
                  </a:schemeClr>
                </a:solidFill>
              </a:rPr>
              <a:t>By: Maedeh </a:t>
            </a:r>
            <a:r>
              <a:rPr lang="en-CA" sz="2400" dirty="0" smtClean="0">
                <a:solidFill>
                  <a:schemeClr val="accent6">
                    <a:lumMod val="50000"/>
                  </a:schemeClr>
                </a:solidFill>
              </a:rPr>
              <a:t>Lavvaf</a:t>
            </a:r>
            <a:endParaRPr lang="en-CA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1111" y="5486400"/>
            <a:ext cx="60343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Magnetically Shielded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Room (MSR)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Mapping the magnetic field in TUCAN area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8A9BD-6E8B-42C9-AA35-89DB43D8DE21}" type="slidenum">
              <a:rPr lang="en-US" smtClean="0">
                <a:solidFill>
                  <a:schemeClr val="tx2">
                    <a:lumMod val="50000"/>
                  </a:schemeClr>
                </a:solidFill>
              </a:rPr>
              <a:t>1</a:t>
            </a:fld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596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/>
              <a:t>nEDM</a:t>
            </a:r>
            <a:r>
              <a:rPr lang="en-CA" dirty="0"/>
              <a:t> Experiment Motivation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533400" y="1926311"/>
                <a:ext cx="6116674" cy="3323987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2000" dirty="0" smtClean="0"/>
                  <a:t>Helps explain matter-antimatter asymmetry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2000" dirty="0" smtClean="0"/>
                  <a:t>Under the time reversal,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000" dirty="0" smtClean="0"/>
                  <a:t>is reversed, but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000" dirty="0" smtClean="0"/>
                  <a:t>is not.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2000" dirty="0" smtClean="0"/>
                  <a:t>T violation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000" dirty="0" smtClean="0"/>
                  <a:t> CP violation under CPT symmetry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2000" dirty="0" smtClean="0"/>
                  <a:t>Beyond Standard Model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sSup>
                      <m:sSupPr>
                        <m:ctrlPr>
                          <a:rPr lang="en-US" sz="200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29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𝑒𝑐𝑚</m:t>
                    </m:r>
                  </m:oMath>
                </a14:m>
                <a:endParaRPr lang="en-US" sz="2000" dirty="0" smtClean="0"/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2000" dirty="0" smtClean="0"/>
                  <a:t>Standard Model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sSup>
                      <m:sSupPr>
                        <m:ctrlPr>
                          <a:rPr lang="en-US" sz="2000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30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𝑒𝑐𝑚</m:t>
                    </m:r>
                  </m:oMath>
                </a14:m>
                <a:endParaRPr lang="en-US" sz="2000" dirty="0" smtClean="0"/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2000" dirty="0" smtClean="0"/>
                  <a:t>Current limit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1</m:t>
                    </m:r>
                    <m:r>
                      <a:rPr lang="en-US" sz="2000" b="0" i="1" smtClean="0">
                        <a:latin typeface="Cambria Math"/>
                      </a:rPr>
                      <m:t>.</m:t>
                    </m:r>
                    <m:r>
                      <a:rPr lang="en-US" sz="2000" b="0" i="1" smtClean="0">
                        <a:latin typeface="Cambria Math"/>
                      </a:rPr>
                      <m:t>8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∗</m:t>
                    </m:r>
                    <m:sSup>
                      <m:sSupPr>
                        <m:ctrlPr>
                          <a:rPr lang="en-US" sz="2000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26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𝑒𝑐𝑚</m:t>
                    </m:r>
                  </m:oMath>
                </a14:m>
                <a:endParaRPr lang="en-US" sz="2000" dirty="0" smtClean="0">
                  <a:ea typeface="Cambria Math" panose="02040503050406030204" pitchFamily="18" charset="0"/>
                </a:endParaRP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2000" dirty="0" smtClean="0"/>
                  <a:t>TUCAN target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sSup>
                      <m:sSupPr>
                        <m:ctrlPr>
                          <a:rPr lang="en-US" sz="2000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27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𝑒𝑐𝑚</m:t>
                    </m:r>
                  </m:oMath>
                </a14:m>
                <a:r>
                  <a:rPr lang="en-US" sz="2000" dirty="0" smtClean="0"/>
                  <a:t> by a factor of 30</a:t>
                </a:r>
                <a:endParaRPr lang="en-US" sz="20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1926311"/>
                <a:ext cx="6116674" cy="3323987"/>
              </a:xfrm>
              <a:prstGeom prst="rect">
                <a:avLst/>
              </a:prstGeom>
              <a:blipFill rotWithShape="1">
                <a:blip r:embed="rId3"/>
                <a:stretch>
                  <a:fillRect l="-897" r="-100" b="-11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lum bright="-20000" contrast="40000"/>
          </a:blip>
          <a:srcRect r="2235" b="4776"/>
          <a:stretch/>
        </p:blipFill>
        <p:spPr>
          <a:xfrm>
            <a:off x="6793333" y="2604611"/>
            <a:ext cx="4712867" cy="1967389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8A9BD-6E8B-42C9-AA35-89DB43D8DE2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170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TUCAN </a:t>
            </a:r>
            <a:r>
              <a:rPr lang="en-CA" dirty="0" err="1"/>
              <a:t>nEDM</a:t>
            </a:r>
            <a:r>
              <a:rPr lang="en-CA" dirty="0"/>
              <a:t> Experiment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8A9BD-6E8B-42C9-AA35-89DB43D8DE21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3CA2F8E0-97D7-45F3-85E9-12A9C4FBD0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r="48669"/>
          <a:stretch/>
        </p:blipFill>
        <p:spPr>
          <a:xfrm>
            <a:off x="76200" y="1371600"/>
            <a:ext cx="5808453" cy="519871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172200" y="1944469"/>
            <a:ext cx="5474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Goal: </a:t>
            </a:r>
            <a:r>
              <a:rPr lang="en-CA" dirty="0"/>
              <a:t>10^-27 e.cm within 400 measurement </a:t>
            </a:r>
            <a:r>
              <a:rPr lang="en-CA" dirty="0" smtClean="0"/>
              <a:t>days</a:t>
            </a:r>
            <a:endParaRPr lang="en-CA" dirty="0"/>
          </a:p>
          <a:p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1213830"/>
              </p:ext>
            </p:extLst>
          </p:nvPr>
        </p:nvGraphicFramePr>
        <p:xfrm>
          <a:off x="6189799" y="3048000"/>
          <a:ext cx="5374256" cy="13716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391368"/>
                <a:gridCol w="1982888"/>
              </a:tblGrid>
              <a:tr h="222225">
                <a:tc>
                  <a:txBody>
                    <a:bodyPr/>
                    <a:lstStyle/>
                    <a:p>
                      <a:r>
                        <a:rPr lang="en-US" dirty="0" smtClean="0"/>
                        <a:t>Experiment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Timeline </a:t>
                      </a:r>
                      <a:endParaRPr lang="en-US" dirty="0"/>
                    </a:p>
                  </a:txBody>
                  <a:tcPr/>
                </a:tc>
              </a:tr>
              <a:tr h="22222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 smtClean="0"/>
                        <a:t>Detailed design and build 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Now -2022</a:t>
                      </a:r>
                      <a:endParaRPr lang="en-US" dirty="0"/>
                    </a:p>
                  </a:txBody>
                  <a:tcPr/>
                </a:tc>
              </a:tr>
              <a:tr h="388893">
                <a:tc>
                  <a:txBody>
                    <a:bodyPr/>
                    <a:lstStyle/>
                    <a:p>
                      <a:r>
                        <a:rPr lang="en-CA" dirty="0" smtClean="0"/>
                        <a:t>Installation and Commissioning nEDM apparatus nEDM run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 smtClean="0"/>
                        <a:t>2023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6939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TUCAN </a:t>
            </a:r>
            <a:r>
              <a:rPr lang="en-CA" dirty="0"/>
              <a:t>Magnetically Shielded Room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8A9BD-6E8B-42C9-AA35-89DB43D8DE21}" type="slidenum">
              <a:rPr lang="en-US" smtClean="0"/>
              <a:t>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5548BEF1-F34D-4071-9336-BF93A2FC61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400" t="58919" r="35630" b="9733"/>
          <a:stretch/>
        </p:blipFill>
        <p:spPr>
          <a:xfrm>
            <a:off x="802960" y="2784405"/>
            <a:ext cx="4631857" cy="34639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9A7F831C-43F3-44A3-83A4-1506E2CEDD9D}"/>
              </a:ext>
            </a:extLst>
          </p:cNvPr>
          <p:cNvSpPr txBox="1"/>
          <p:nvPr/>
        </p:nvSpPr>
        <p:spPr>
          <a:xfrm>
            <a:off x="609600" y="1447800"/>
            <a:ext cx="1108572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/>
              <a:t>A Magnetically Shielded Room (MSR) is a multi-layer room built with high permeability </a:t>
            </a:r>
            <a:r>
              <a:rPr lang="en-US" sz="2300" dirty="0" smtClean="0"/>
              <a:t>material, such </a:t>
            </a:r>
            <a:r>
              <a:rPr lang="en-US" sz="2300" dirty="0"/>
              <a:t>as </a:t>
            </a:r>
            <a:r>
              <a:rPr lang="en-US" sz="2300" dirty="0" err="1"/>
              <a:t>mumetal</a:t>
            </a:r>
            <a:r>
              <a:rPr lang="en-US" sz="2300" dirty="0"/>
              <a:t>, and high conductivity sheet materials, such as copper. </a:t>
            </a:r>
            <a:endParaRPr lang="en-CA" sz="2300" dirty="0"/>
          </a:p>
        </p:txBody>
      </p:sp>
      <p:pic>
        <p:nvPicPr>
          <p:cNvPr id="7" name="Grafik 6">
            <a:extLst>
              <a:ext uri="{FF2B5EF4-FFF2-40B4-BE49-F238E27FC236}">
                <a16:creationId xmlns="" xmlns:a16="http://schemas.microsoft.com/office/drawing/2014/main" id="{81C2E231-1AA3-9E4E-8839-FC4906EC70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3155" y="2784404"/>
            <a:ext cx="4509528" cy="34639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05989151-110E-4E44-A7C0-06B67E957DC7}"/>
              </a:ext>
            </a:extLst>
          </p:cNvPr>
          <p:cNvSpPr txBox="1"/>
          <p:nvPr/>
        </p:nvSpPr>
        <p:spPr>
          <a:xfrm>
            <a:off x="2442443" y="6268844"/>
            <a:ext cx="10412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dirty="0">
                <a:latin typeface="+mj-lt"/>
              </a:rPr>
              <a:t>Side View </a:t>
            </a:r>
          </a:p>
        </p:txBody>
      </p:sp>
    </p:spTree>
    <p:extLst>
      <p:ext uri="{BB962C8B-B14F-4D97-AF65-F5344CB8AC3E}">
        <p14:creationId xmlns:p14="http://schemas.microsoft.com/office/powerpoint/2010/main" val="3770614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MSR Outer Layer Saturation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8A9BD-6E8B-42C9-AA35-89DB43D8DE21}" type="slidenum">
              <a:rPr lang="en-US" smtClean="0"/>
              <a:t>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D3DD41A-A67D-48AF-805E-C5E7EFE82F4F}"/>
              </a:ext>
            </a:extLst>
          </p:cNvPr>
          <p:cNvSpPr txBox="1"/>
          <p:nvPr/>
        </p:nvSpPr>
        <p:spPr>
          <a:xfrm>
            <a:off x="7086600" y="5924490"/>
            <a:ext cx="4682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/>
              <a:t>Need to use actual field at TRIUMF site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C37F28E7-72E2-4DF4-901A-14E73E9CC29D}"/>
              </a:ext>
            </a:extLst>
          </p:cNvPr>
          <p:cNvSpPr txBox="1"/>
          <p:nvPr/>
        </p:nvSpPr>
        <p:spPr>
          <a:xfrm>
            <a:off x="503241" y="1139279"/>
            <a:ext cx="1123155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900" b="1" dirty="0"/>
              <a:t>Unique Challenge:  </a:t>
            </a:r>
            <a:r>
              <a:rPr lang="en-CA" sz="1900" dirty="0"/>
              <a:t>Saturation </a:t>
            </a:r>
            <a:r>
              <a:rPr lang="en-CA" sz="1900" dirty="0" smtClean="0"/>
              <a:t>(0.7 </a:t>
            </a:r>
            <a:r>
              <a:rPr lang="en-CA" sz="1900" dirty="0"/>
              <a:t>T) of the </a:t>
            </a:r>
            <a:r>
              <a:rPr lang="en-CA" sz="1900" dirty="0" smtClean="0"/>
              <a:t>MSR most </a:t>
            </a:r>
            <a:r>
              <a:rPr lang="en-CA" sz="1900" dirty="0"/>
              <a:t>outer layer from the TRIUMF Cyclotron fringe field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E34F1A83-C0D5-4AE6-836E-05FF734D4904}"/>
              </a:ext>
            </a:extLst>
          </p:cNvPr>
          <p:cNvSpPr txBox="1"/>
          <p:nvPr/>
        </p:nvSpPr>
        <p:spPr>
          <a:xfrm>
            <a:off x="7677114" y="5285198"/>
            <a:ext cx="24534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Opera FEA (static mu=1M</a:t>
            </a:r>
            <a:r>
              <a:rPr lang="en-CA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  <a:p>
            <a:r>
              <a:rPr lang="en-CA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Using B=350 µT Vertical </a:t>
            </a:r>
            <a:r>
              <a:rPr lang="en-CA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Field</a:t>
            </a:r>
            <a:endParaRPr lang="en-CA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80060C70-6172-4BEA-AFD9-FDF7D467B16B}"/>
              </a:ext>
            </a:extLst>
          </p:cNvPr>
          <p:cNvSpPr txBox="1"/>
          <p:nvPr/>
        </p:nvSpPr>
        <p:spPr>
          <a:xfrm>
            <a:off x="403718" y="5955268"/>
            <a:ext cx="5548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MSR  </a:t>
            </a:r>
            <a:r>
              <a:rPr lang="en-CA" dirty="0" err="1"/>
              <a:t>outerlayer</a:t>
            </a:r>
            <a:r>
              <a:rPr lang="en-CA" dirty="0"/>
              <a:t>  &gt; 0.1 T, especially near the holes</a:t>
            </a:r>
          </a:p>
        </p:txBody>
      </p:sp>
      <p:sp>
        <p:nvSpPr>
          <p:cNvPr id="9" name="Arrow: Right 33">
            <a:extLst>
              <a:ext uri="{FF2B5EF4-FFF2-40B4-BE49-F238E27FC236}">
                <a16:creationId xmlns="" xmlns:a16="http://schemas.microsoft.com/office/drawing/2014/main" id="{3B9DCFFC-CF69-4964-86D7-7D3BCEC93FFF}"/>
              </a:ext>
            </a:extLst>
          </p:cNvPr>
          <p:cNvSpPr/>
          <p:nvPr/>
        </p:nvSpPr>
        <p:spPr>
          <a:xfrm>
            <a:off x="5867400" y="6076324"/>
            <a:ext cx="755823" cy="159995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93EC3B1-0F15-4FBE-A167-2001E2DD52B3}"/>
              </a:ext>
            </a:extLst>
          </p:cNvPr>
          <p:cNvSpPr txBox="1"/>
          <p:nvPr/>
        </p:nvSpPr>
        <p:spPr>
          <a:xfrm>
            <a:off x="7876550" y="2684435"/>
            <a:ext cx="21019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Saturation near big holes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6439981" y="1726647"/>
            <a:ext cx="5083673" cy="3649312"/>
            <a:chOff x="6605109" y="1618729"/>
            <a:chExt cx="5214024" cy="3421230"/>
          </a:xfrm>
        </p:grpSpPr>
        <p:grpSp>
          <p:nvGrpSpPr>
            <p:cNvPr id="12" name="Group 11"/>
            <p:cNvGrpSpPr/>
            <p:nvPr/>
          </p:nvGrpSpPr>
          <p:grpSpPr>
            <a:xfrm>
              <a:off x="6663907" y="1838578"/>
              <a:ext cx="5155226" cy="3201381"/>
              <a:chOff x="6663907" y="1838578"/>
              <a:chExt cx="5155226" cy="3201381"/>
            </a:xfrm>
          </p:grpSpPr>
          <p:pic>
            <p:nvPicPr>
              <p:cNvPr id="14" name="Picture 13" descr="A screenshot of a computer&#10;&#10;Description automatically generated">
                <a:extLst>
                  <a:ext uri="{FF2B5EF4-FFF2-40B4-BE49-F238E27FC236}">
                    <a16:creationId xmlns="" xmlns:a16="http://schemas.microsoft.com/office/drawing/2014/main" id="{DC87DD93-D90D-4A16-915B-ADF50E66C79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10863" t="3896" r="33547" b="8685"/>
              <a:stretch/>
            </p:blipFill>
            <p:spPr>
              <a:xfrm>
                <a:off x="7433384" y="2017107"/>
                <a:ext cx="4385749" cy="2858156"/>
              </a:xfrm>
              <a:prstGeom prst="rect">
                <a:avLst/>
              </a:prstGeom>
            </p:spPr>
          </p:pic>
          <p:grpSp>
            <p:nvGrpSpPr>
              <p:cNvPr id="15" name="Group 14"/>
              <p:cNvGrpSpPr/>
              <p:nvPr/>
            </p:nvGrpSpPr>
            <p:grpSpPr>
              <a:xfrm>
                <a:off x="6663907" y="1838578"/>
                <a:ext cx="917016" cy="3201381"/>
                <a:chOff x="6663907" y="1838578"/>
                <a:chExt cx="917016" cy="3201381"/>
              </a:xfrm>
            </p:grpSpPr>
            <p:pic>
              <p:nvPicPr>
                <p:cNvPr id="16" name="Picture 15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663907" y="1945856"/>
                  <a:ext cx="207295" cy="3001648"/>
                </a:xfrm>
                <a:prstGeom prst="rect">
                  <a:avLst/>
                </a:prstGeom>
              </p:spPr>
            </p:pic>
            <p:sp>
              <p:nvSpPr>
                <p:cNvPr id="17" name="TextBox 16"/>
                <p:cNvSpPr txBox="1"/>
                <p:nvPr/>
              </p:nvSpPr>
              <p:spPr>
                <a:xfrm>
                  <a:off x="6794998" y="1838578"/>
                  <a:ext cx="624195" cy="24525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0.95</a:t>
                  </a:r>
                  <a:endPara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18" name="TextBox 17"/>
                <p:cNvSpPr txBox="1"/>
                <p:nvPr/>
              </p:nvSpPr>
              <p:spPr>
                <a:xfrm>
                  <a:off x="6794998" y="2255043"/>
                  <a:ext cx="454613" cy="24525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0.8</a:t>
                  </a:r>
                  <a:endPara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19" name="TextBox 18"/>
                <p:cNvSpPr txBox="1"/>
                <p:nvPr/>
              </p:nvSpPr>
              <p:spPr>
                <a:xfrm>
                  <a:off x="6795002" y="2591577"/>
                  <a:ext cx="454613" cy="24525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0.7</a:t>
                  </a:r>
                  <a:endPara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20" name="TextBox 19"/>
                <p:cNvSpPr txBox="1"/>
                <p:nvPr/>
              </p:nvSpPr>
              <p:spPr>
                <a:xfrm>
                  <a:off x="6795002" y="2905035"/>
                  <a:ext cx="454613" cy="24525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0.6</a:t>
                  </a:r>
                  <a:endPara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21" name="TextBox 20"/>
                <p:cNvSpPr txBox="1"/>
                <p:nvPr/>
              </p:nvSpPr>
              <p:spPr>
                <a:xfrm>
                  <a:off x="6794999" y="3225080"/>
                  <a:ext cx="454613" cy="24525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0.5</a:t>
                  </a:r>
                  <a:endPara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22" name="TextBox 21"/>
                <p:cNvSpPr txBox="1"/>
                <p:nvPr/>
              </p:nvSpPr>
              <p:spPr>
                <a:xfrm>
                  <a:off x="6795000" y="3525304"/>
                  <a:ext cx="454613" cy="24525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0.4</a:t>
                  </a:r>
                  <a:endPara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6795002" y="3872452"/>
                  <a:ext cx="454613" cy="24525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0.3</a:t>
                  </a:r>
                  <a:endPara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6795002" y="4186777"/>
                  <a:ext cx="454613" cy="24525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0.2</a:t>
                  </a:r>
                  <a:endPara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6795002" y="4519342"/>
                  <a:ext cx="454613" cy="24525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0.1</a:t>
                  </a:r>
                  <a:endPara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6786046" y="4794700"/>
                  <a:ext cx="794877" cy="24525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0.18E-3</a:t>
                  </a:r>
                  <a:endPara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</p:grpSp>
        <p:sp>
          <p:nvSpPr>
            <p:cNvPr id="13" name="TextBox 12"/>
            <p:cNvSpPr txBox="1"/>
            <p:nvPr/>
          </p:nvSpPr>
          <p:spPr>
            <a:xfrm>
              <a:off x="6605109" y="1618729"/>
              <a:ext cx="1628168" cy="2596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Surface B field (T)</a:t>
              </a:r>
              <a:endPara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545193" y="1722377"/>
            <a:ext cx="5493715" cy="3775110"/>
            <a:chOff x="559171" y="1745353"/>
            <a:chExt cx="5634578" cy="3539166"/>
          </a:xfrm>
        </p:grpSpPr>
        <p:pic>
          <p:nvPicPr>
            <p:cNvPr id="28" name="Picture 27">
              <a:extLst>
                <a:ext uri="{FF2B5EF4-FFF2-40B4-BE49-F238E27FC236}">
                  <a16:creationId xmlns="" xmlns:a16="http://schemas.microsoft.com/office/drawing/2014/main" id="{AD31E834-9DFA-4140-B793-1985FEFCB1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9517" r="1481"/>
            <a:stretch/>
          </p:blipFill>
          <p:spPr>
            <a:xfrm>
              <a:off x="1362075" y="1895728"/>
              <a:ext cx="4831674" cy="3388791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1046" y="2028322"/>
              <a:ext cx="338358" cy="3123601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559171" y="1745353"/>
              <a:ext cx="1405842" cy="2596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Surface B field </a:t>
              </a:r>
              <a:r>
                <a:rPr lang="en-CA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(T)</a:t>
              </a:r>
              <a:endPara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852112" y="4902688"/>
              <a:ext cx="592207" cy="2452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1.3E-6</a:t>
              </a: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852112" y="1957072"/>
              <a:ext cx="460679" cy="2452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0.32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52112" y="2589327"/>
              <a:ext cx="460679" cy="2452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0.25</a:t>
              </a: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52112" y="3063783"/>
              <a:ext cx="460679" cy="2452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0.20</a:t>
              </a: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852112" y="3542622"/>
              <a:ext cx="460679" cy="2452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0.15</a:t>
              </a: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52112" y="3989131"/>
              <a:ext cx="460679" cy="2452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0.10</a:t>
              </a: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852112" y="4482268"/>
              <a:ext cx="460679" cy="2452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0.05</a:t>
              </a: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E34F1A83-C0D5-4AE6-836E-05FF734D4904}"/>
              </a:ext>
            </a:extLst>
          </p:cNvPr>
          <p:cNvSpPr txBox="1"/>
          <p:nvPr/>
        </p:nvSpPr>
        <p:spPr>
          <a:xfrm>
            <a:off x="1446156" y="5327363"/>
            <a:ext cx="24534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Opera FEA (static mu=1M</a:t>
            </a:r>
            <a:r>
              <a:rPr lang="en-CA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  <a:p>
            <a:r>
              <a:rPr lang="en-CA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Using B=350 µT Vertical </a:t>
            </a:r>
            <a:r>
              <a:rPr lang="en-CA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Field</a:t>
            </a:r>
            <a:endParaRPr lang="en-CA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293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Field Mapping with TRIUMF cyclotron </a:t>
            </a:r>
            <a:r>
              <a:rPr lang="en-CA" dirty="0" smtClean="0"/>
              <a:t>on/off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8A9BD-6E8B-42C9-AA35-89DB43D8DE21}" type="slidenum">
              <a:rPr lang="en-US" smtClean="0"/>
              <a:t>6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1004456" y="1524000"/>
            <a:ext cx="6996544" cy="4513163"/>
            <a:chOff x="1524000" y="0"/>
            <a:chExt cx="9274573" cy="6900716"/>
          </a:xfrm>
        </p:grpSpPr>
        <p:pic>
          <p:nvPicPr>
            <p:cNvPr id="6" name="Picture 5" descr="A construction site&#10;&#10;Description automatically generated">
              <a:extLst>
                <a:ext uri="{FF2B5EF4-FFF2-40B4-BE49-F238E27FC236}">
                  <a16:creationId xmlns="" xmlns:a16="http://schemas.microsoft.com/office/drawing/2014/main" id="{685B1B14-172D-43AC-8469-5D8D1E472C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4000" y="0"/>
              <a:ext cx="9144000" cy="6858000"/>
            </a:xfrm>
            <a:prstGeom prst="rect">
              <a:avLst/>
            </a:prstGeom>
          </p:spPr>
        </p:pic>
        <p:grpSp>
          <p:nvGrpSpPr>
            <p:cNvPr id="7" name="Group 6">
              <a:extLst>
                <a:ext uri="{FF2B5EF4-FFF2-40B4-BE49-F238E27FC236}">
                  <a16:creationId xmlns="" xmlns:a16="http://schemas.microsoft.com/office/drawing/2014/main" id="{CAA509CD-42D7-402A-BE18-44E2220C0B3F}"/>
                </a:ext>
              </a:extLst>
            </p:cNvPr>
            <p:cNvGrpSpPr/>
            <p:nvPr/>
          </p:nvGrpSpPr>
          <p:grpSpPr>
            <a:xfrm>
              <a:off x="4282751" y="3060441"/>
              <a:ext cx="5766318" cy="3470989"/>
              <a:chOff x="4282751" y="3060441"/>
              <a:chExt cx="5766318" cy="3470989"/>
            </a:xfrm>
          </p:grpSpPr>
          <p:cxnSp>
            <p:nvCxnSpPr>
              <p:cNvPr id="14" name="Straight Connector 13">
                <a:extLst>
                  <a:ext uri="{FF2B5EF4-FFF2-40B4-BE49-F238E27FC236}">
                    <a16:creationId xmlns="" xmlns:a16="http://schemas.microsoft.com/office/drawing/2014/main" id="{5375D6DE-BB3F-4F8E-9A98-788FFEA517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82751" y="3918857"/>
                <a:ext cx="3405673" cy="2612572"/>
              </a:xfrm>
              <a:prstGeom prst="line">
                <a:avLst/>
              </a:prstGeom>
              <a:ln w="571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="" xmlns:a16="http://schemas.microsoft.com/office/drawing/2014/main" id="{14CDB842-5F53-484A-8C59-BC2160F8EA3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46033" y="3060441"/>
                <a:ext cx="3303036" cy="1455575"/>
              </a:xfrm>
              <a:prstGeom prst="line">
                <a:avLst/>
              </a:prstGeom>
              <a:ln w="571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="" xmlns:a16="http://schemas.microsoft.com/office/drawing/2014/main" id="{A4B3D0E3-7F2B-497A-AB2A-0873ADE0805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88424" y="4516016"/>
                <a:ext cx="2360645" cy="2015414"/>
              </a:xfrm>
              <a:prstGeom prst="line">
                <a:avLst/>
              </a:prstGeom>
              <a:ln w="571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="" xmlns:a16="http://schemas.microsoft.com/office/drawing/2014/main" id="{CC78F95A-61A8-4C02-934A-DBF9D0455C0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82751" y="3060441"/>
                <a:ext cx="2463282" cy="886409"/>
              </a:xfrm>
              <a:prstGeom prst="line">
                <a:avLst/>
              </a:prstGeom>
              <a:ln w="571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" name="Straight Connector 7">
              <a:extLst>
                <a:ext uri="{FF2B5EF4-FFF2-40B4-BE49-F238E27FC236}">
                  <a16:creationId xmlns="" xmlns:a16="http://schemas.microsoft.com/office/drawing/2014/main" id="{34785ED0-CE19-4DF6-81AA-00A28B38D560}"/>
                </a:ext>
              </a:extLst>
            </p:cNvPr>
            <p:cNvCxnSpPr>
              <a:cxnSpLocks/>
            </p:cNvCxnSpPr>
            <p:nvPr/>
          </p:nvCxnSpPr>
          <p:spPr>
            <a:xfrm>
              <a:off x="3461657" y="4096139"/>
              <a:ext cx="3072881" cy="2785187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="" xmlns:a16="http://schemas.microsoft.com/office/drawing/2014/main" id="{1F3CC700-F281-4A83-92A3-F5EA032E0A15}"/>
                </a:ext>
              </a:extLst>
            </p:cNvPr>
            <p:cNvCxnSpPr>
              <a:cxnSpLocks/>
            </p:cNvCxnSpPr>
            <p:nvPr/>
          </p:nvCxnSpPr>
          <p:spPr>
            <a:xfrm>
              <a:off x="6347539" y="3021369"/>
              <a:ext cx="4300439" cy="1929543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="" xmlns:a16="http://schemas.microsoft.com/office/drawing/2014/main" id="{7D3A3FD4-DAFE-4590-AE8F-A4EFCF38F2B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61657" y="3021368"/>
              <a:ext cx="2885882" cy="1074771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="" xmlns:a16="http://schemas.microsoft.com/office/drawing/2014/main" id="{16440BB5-380D-4453-83D5-4AEE3756987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868746" y="4950912"/>
              <a:ext cx="1779232" cy="1949804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5CE321EA-858A-4EE3-9134-2450F1458E6F}"/>
                </a:ext>
              </a:extLst>
            </p:cNvPr>
            <p:cNvSpPr txBox="1"/>
            <p:nvPr/>
          </p:nvSpPr>
          <p:spPr>
            <a:xfrm>
              <a:off x="8914140" y="3154406"/>
              <a:ext cx="1763872" cy="10823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2000" b="1" dirty="0">
                  <a:ln>
                    <a:solidFill>
                      <a:schemeClr val="tx1"/>
                    </a:solidFill>
                  </a:ln>
                  <a:solidFill>
                    <a:srgbClr val="FF0000"/>
                  </a:solidFill>
                </a:rPr>
                <a:t>MSR foot print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1008DE3C-CAC2-4DA8-A73D-C719B50FA999}"/>
                </a:ext>
              </a:extLst>
            </p:cNvPr>
            <p:cNvSpPr txBox="1"/>
            <p:nvPr/>
          </p:nvSpPr>
          <p:spPr>
            <a:xfrm>
              <a:off x="9034701" y="5697990"/>
              <a:ext cx="1763872" cy="108237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sz="2000" b="1" dirty="0">
                  <a:ln>
                    <a:solidFill>
                      <a:schemeClr val="tx1"/>
                    </a:solidFill>
                  </a:ln>
                  <a:solidFill>
                    <a:srgbClr val="00B0F0"/>
                  </a:solidFill>
                </a:rPr>
                <a:t>Mapping foot print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8305800" y="2438400"/>
            <a:ext cx="3047999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Map area:</a:t>
            </a:r>
          </a:p>
          <a:p>
            <a:r>
              <a:rPr lang="en-US" sz="2400" dirty="0" err="1" smtClean="0"/>
              <a:t>X</a:t>
            </a:r>
            <a:r>
              <a:rPr lang="en-US" sz="1400" dirty="0" err="1" smtClean="0"/>
              <a:t>tot</a:t>
            </a:r>
            <a:r>
              <a:rPr lang="en-US" sz="2400" dirty="0" smtClean="0"/>
              <a:t> =400cm</a:t>
            </a:r>
          </a:p>
          <a:p>
            <a:r>
              <a:rPr lang="en-US" sz="2400" dirty="0" err="1" smtClean="0"/>
              <a:t>Y</a:t>
            </a:r>
            <a:r>
              <a:rPr lang="en-US" sz="1400" dirty="0" err="1" smtClean="0"/>
              <a:t>tot</a:t>
            </a:r>
            <a:r>
              <a:rPr lang="en-US" sz="2400" dirty="0" smtClean="0"/>
              <a:t> =500cm</a:t>
            </a:r>
          </a:p>
          <a:p>
            <a:r>
              <a:rPr lang="en-US" sz="2400" dirty="0" err="1" smtClean="0"/>
              <a:t>Z</a:t>
            </a:r>
            <a:r>
              <a:rPr lang="en-US" sz="1400" dirty="0" err="1" smtClean="0"/>
              <a:t>tot</a:t>
            </a:r>
            <a:r>
              <a:rPr lang="en-US" sz="2400" dirty="0" smtClean="0"/>
              <a:t> =350cm</a:t>
            </a:r>
          </a:p>
          <a:p>
            <a:r>
              <a:rPr lang="en-US" sz="2000" dirty="0" smtClean="0"/>
              <a:t>in </a:t>
            </a:r>
            <a:r>
              <a:rPr lang="en-US" sz="2000" dirty="0"/>
              <a:t>40 </a:t>
            </a:r>
            <a:r>
              <a:rPr lang="en-US" sz="2000" dirty="0" smtClean="0"/>
              <a:t>cm increments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64750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Field </a:t>
            </a:r>
            <a:r>
              <a:rPr lang="en-CA" dirty="0" smtClean="0"/>
              <a:t>Mapping </a:t>
            </a:r>
            <a:r>
              <a:rPr lang="en-CA" dirty="0"/>
              <a:t>with TRIUMF cyclotron </a:t>
            </a:r>
            <a:r>
              <a:rPr lang="en-CA" dirty="0" smtClean="0"/>
              <a:t>on/off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8A9BD-6E8B-42C9-AA35-89DB43D8DE21}" type="slidenum">
              <a:rPr lang="en-US" smtClean="0"/>
              <a:t>7</a:t>
            </a:fld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1420213" y="1671320"/>
            <a:ext cx="3929458" cy="3738880"/>
            <a:chOff x="4049262" y="1187020"/>
            <a:chExt cx="4030213" cy="3505200"/>
          </a:xfrm>
        </p:grpSpPr>
        <p:pic>
          <p:nvPicPr>
            <p:cNvPr id="7" name="Picture 6">
              <a:extLst>
                <a:ext uri="{FF2B5EF4-FFF2-40B4-BE49-F238E27FC236}">
                  <a16:creationId xmlns="" xmlns:a16="http://schemas.microsoft.com/office/drawing/2014/main" id="{32F583E1-7202-400A-946A-9A22875D5D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3160" r="33680"/>
            <a:stretch/>
          </p:blipFill>
          <p:spPr>
            <a:xfrm>
              <a:off x="4049262" y="1187020"/>
              <a:ext cx="4030213" cy="3505200"/>
            </a:xfrm>
            <a:prstGeom prst="rect">
              <a:avLst/>
            </a:prstGeom>
          </p:spPr>
        </p:pic>
        <p:sp>
          <p:nvSpPr>
            <p:cNvPr id="8" name="Rectangle 6">
              <a:extLst>
                <a:ext uri="{FF2B5EF4-FFF2-40B4-BE49-F238E27FC236}">
                  <a16:creationId xmlns="" xmlns:a16="http://schemas.microsoft.com/office/drawing/2014/main" id="{03CCB7FF-912E-460D-96BD-C3A461A70E42}"/>
                </a:ext>
              </a:extLst>
            </p:cNvPr>
            <p:cNvSpPr/>
            <p:nvPr/>
          </p:nvSpPr>
          <p:spPr>
            <a:xfrm>
              <a:off x="4868562" y="2047462"/>
              <a:ext cx="1426221" cy="1848678"/>
            </a:xfrm>
            <a:custGeom>
              <a:avLst/>
              <a:gdLst>
                <a:gd name="connsiteX0" fmla="*/ 0 w 1189383"/>
                <a:gd name="connsiteY0" fmla="*/ 0 h 1848678"/>
                <a:gd name="connsiteX1" fmla="*/ 1189383 w 1189383"/>
                <a:gd name="connsiteY1" fmla="*/ 0 h 1848678"/>
                <a:gd name="connsiteX2" fmla="*/ 1189383 w 1189383"/>
                <a:gd name="connsiteY2" fmla="*/ 1848678 h 1848678"/>
                <a:gd name="connsiteX3" fmla="*/ 0 w 1189383"/>
                <a:gd name="connsiteY3" fmla="*/ 1848678 h 1848678"/>
                <a:gd name="connsiteX4" fmla="*/ 0 w 1189383"/>
                <a:gd name="connsiteY4" fmla="*/ 0 h 1848678"/>
                <a:gd name="connsiteX0" fmla="*/ 0 w 1209262"/>
                <a:gd name="connsiteY0" fmla="*/ 556591 h 1848678"/>
                <a:gd name="connsiteX1" fmla="*/ 1209262 w 1209262"/>
                <a:gd name="connsiteY1" fmla="*/ 0 h 1848678"/>
                <a:gd name="connsiteX2" fmla="*/ 1209262 w 1209262"/>
                <a:gd name="connsiteY2" fmla="*/ 1848678 h 1848678"/>
                <a:gd name="connsiteX3" fmla="*/ 19879 w 1209262"/>
                <a:gd name="connsiteY3" fmla="*/ 1848678 h 1848678"/>
                <a:gd name="connsiteX4" fmla="*/ 0 w 1209262"/>
                <a:gd name="connsiteY4" fmla="*/ 556591 h 1848678"/>
                <a:gd name="connsiteX0" fmla="*/ 0 w 1209262"/>
                <a:gd name="connsiteY0" fmla="*/ 556591 h 1848678"/>
                <a:gd name="connsiteX1" fmla="*/ 1209262 w 1209262"/>
                <a:gd name="connsiteY1" fmla="*/ 0 h 1848678"/>
                <a:gd name="connsiteX2" fmla="*/ 1149628 w 1209262"/>
                <a:gd name="connsiteY2" fmla="*/ 1252331 h 1848678"/>
                <a:gd name="connsiteX3" fmla="*/ 19879 w 1209262"/>
                <a:gd name="connsiteY3" fmla="*/ 1848678 h 1848678"/>
                <a:gd name="connsiteX4" fmla="*/ 0 w 1209262"/>
                <a:gd name="connsiteY4" fmla="*/ 556591 h 1848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9262" h="1848678">
                  <a:moveTo>
                    <a:pt x="0" y="556591"/>
                  </a:moveTo>
                  <a:lnTo>
                    <a:pt x="1209262" y="0"/>
                  </a:lnTo>
                  <a:lnTo>
                    <a:pt x="1149628" y="1252331"/>
                  </a:lnTo>
                  <a:lnTo>
                    <a:pt x="19879" y="1848678"/>
                  </a:lnTo>
                  <a:lnTo>
                    <a:pt x="0" y="556591"/>
                  </a:lnTo>
                  <a:close/>
                </a:path>
              </a:pathLst>
            </a:custGeom>
            <a:noFill/>
            <a:ln w="38100">
              <a:solidFill>
                <a:srgbClr val="0009C4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92" t="6170" b="6610"/>
          <a:stretch/>
        </p:blipFill>
        <p:spPr>
          <a:xfrm>
            <a:off x="6307315" y="1433136"/>
            <a:ext cx="4208285" cy="4097556"/>
          </a:xfrm>
          <a:prstGeom prst="rect">
            <a:avLst/>
          </a:prstGeom>
        </p:spPr>
      </p:pic>
      <p:sp>
        <p:nvSpPr>
          <p:cNvPr id="11" name="Up-Down Arrow 10"/>
          <p:cNvSpPr/>
          <p:nvPr/>
        </p:nvSpPr>
        <p:spPr>
          <a:xfrm>
            <a:off x="5349672" y="1967780"/>
            <a:ext cx="465300" cy="3290020"/>
          </a:xfrm>
          <a:prstGeom prst="up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en-US" dirty="0" smtClean="0"/>
              <a:t>120 </a:t>
            </a:r>
            <a:r>
              <a:rPr lang="en-US" dirty="0" smtClean="0"/>
              <a:t>µT</a:t>
            </a:r>
            <a:endParaRPr lang="en-US" dirty="0"/>
          </a:p>
        </p:txBody>
      </p:sp>
      <p:sp>
        <p:nvSpPr>
          <p:cNvPr id="12" name="Up-Down Arrow 11"/>
          <p:cNvSpPr/>
          <p:nvPr/>
        </p:nvSpPr>
        <p:spPr>
          <a:xfrm>
            <a:off x="10707298" y="1676400"/>
            <a:ext cx="429886" cy="3616007"/>
          </a:xfrm>
          <a:prstGeom prst="up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en-US" dirty="0" smtClean="0"/>
              <a:t>505 </a:t>
            </a:r>
            <a:r>
              <a:rPr lang="en-US" dirty="0"/>
              <a:t>µT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391400" y="1371600"/>
            <a:ext cx="1473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Cyclotron Off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65524" y="1371600"/>
            <a:ext cx="1460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Cyclotron On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="" xmlns:a16="http://schemas.microsoft.com/office/drawing/2014/main" id="{B89918E1-DA0A-41C0-AFAA-D32E66A8843B}"/>
              </a:ext>
            </a:extLst>
          </p:cNvPr>
          <p:cNvSpPr txBox="1">
            <a:spLocks/>
          </p:cNvSpPr>
          <p:nvPr/>
        </p:nvSpPr>
        <p:spPr>
          <a:xfrm>
            <a:off x="955067" y="5562600"/>
            <a:ext cx="5445733" cy="971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CMU Bright Roman" panose="02000603000000000000" pitchFamily="2" charset="0"/>
                <a:ea typeface="CMU Bright Roman" panose="02000603000000000000" pitchFamily="2" charset="0"/>
                <a:cs typeface="CMU Bright Roman" panose="02000603000000000000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MU Bright Roman" panose="02000603000000000000" pitchFamily="2" charset="0"/>
                <a:ea typeface="CMU Bright Roman" panose="02000603000000000000" pitchFamily="2" charset="0"/>
                <a:cs typeface="CMU Bright Roman" panose="02000603000000000000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MU Bright Roman" panose="02000603000000000000" pitchFamily="2" charset="0"/>
                <a:ea typeface="CMU Bright Roman" panose="02000603000000000000" pitchFamily="2" charset="0"/>
                <a:cs typeface="CMU Bright Roman" panose="02000603000000000000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CMU Bright Roman" panose="02000603000000000000" pitchFamily="2" charset="0"/>
                <a:ea typeface="CMU Bright Roman" panose="02000603000000000000" pitchFamily="2" charset="0"/>
                <a:cs typeface="CMU Bright Roman" panose="02000603000000000000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CMU Bright Roman" panose="02000603000000000000" pitchFamily="2" charset="0"/>
                <a:ea typeface="CMU Bright Roman" panose="02000603000000000000" pitchFamily="2" charset="0"/>
                <a:cs typeface="CMU Bright Roman" panose="02000603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|B| ≃ 370 µT at strongest points</a:t>
            </a:r>
          </a:p>
          <a:p>
            <a:pPr lvl="1"/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MSR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height above the floor: 1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m</a:t>
            </a:r>
          </a:p>
          <a:p>
            <a:pPr lvl="1"/>
            <a:r>
              <a:rPr lang="en-CA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Z axis is height from </a:t>
            </a:r>
            <a:r>
              <a:rPr lang="en-CA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floor</a:t>
            </a:r>
            <a:endParaRPr lang="en-CA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83678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Opera scalar potential applied to boundary/ result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8A9BD-6E8B-42C9-AA35-89DB43D8DE21}" type="slidenum">
              <a:rPr lang="en-US" smtClean="0"/>
              <a:t>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41C63A2-4DD8-415A-8B2D-604AEAB2007A}"/>
              </a:ext>
            </a:extLst>
          </p:cNvPr>
          <p:cNvSpPr txBox="1"/>
          <p:nvPr/>
        </p:nvSpPr>
        <p:spPr>
          <a:xfrm>
            <a:off x="7974004" y="5650468"/>
            <a:ext cx="290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Max field is </a:t>
            </a:r>
            <a:r>
              <a:rPr lang="en-CA" dirty="0" smtClean="0"/>
              <a:t>0.5 T</a:t>
            </a:r>
            <a:endParaRPr lang="en-CA" dirty="0"/>
          </a:p>
        </p:txBody>
      </p:sp>
      <p:sp>
        <p:nvSpPr>
          <p:cNvPr id="7" name="TextBox 6"/>
          <p:cNvSpPr txBox="1"/>
          <p:nvPr/>
        </p:nvSpPr>
        <p:spPr>
          <a:xfrm>
            <a:off x="3713946" y="6213724"/>
            <a:ext cx="4743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Need An external B field compensation system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545193" y="1295400"/>
            <a:ext cx="5493715" cy="3633675"/>
            <a:chOff x="559171" y="1745353"/>
            <a:chExt cx="5634578" cy="3539166"/>
          </a:xfrm>
        </p:grpSpPr>
        <p:pic>
          <p:nvPicPr>
            <p:cNvPr id="10" name="Picture 9">
              <a:extLst>
                <a:ext uri="{FF2B5EF4-FFF2-40B4-BE49-F238E27FC236}">
                  <a16:creationId xmlns="" xmlns:a16="http://schemas.microsoft.com/office/drawing/2014/main" id="{AD31E834-9DFA-4140-B793-1985FEFCB1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9517" r="1481"/>
            <a:stretch/>
          </p:blipFill>
          <p:spPr>
            <a:xfrm>
              <a:off x="1362075" y="1895728"/>
              <a:ext cx="4831674" cy="3388791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1046" y="2028322"/>
              <a:ext cx="338358" cy="3123601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559171" y="1745353"/>
              <a:ext cx="1405842" cy="2596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Surface B field </a:t>
              </a:r>
              <a:r>
                <a:rPr lang="en-CA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(T)</a:t>
              </a:r>
              <a:endPara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52112" y="4902688"/>
              <a:ext cx="592207" cy="2452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1.3E-6</a:t>
              </a: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52112" y="1957072"/>
              <a:ext cx="460679" cy="2452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0.32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52112" y="2589327"/>
              <a:ext cx="460679" cy="2452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0.25</a:t>
              </a: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52112" y="3063783"/>
              <a:ext cx="460679" cy="2452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0.20</a:t>
              </a: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52112" y="3542622"/>
              <a:ext cx="460679" cy="2452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0.15</a:t>
              </a: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52112" y="3989131"/>
              <a:ext cx="460679" cy="2452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0.10</a:t>
              </a: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52112" y="4482268"/>
              <a:ext cx="460679" cy="2452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0.05</a:t>
              </a: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E34F1A83-C0D5-4AE6-836E-05FF734D4904}"/>
              </a:ext>
            </a:extLst>
          </p:cNvPr>
          <p:cNvSpPr txBox="1"/>
          <p:nvPr/>
        </p:nvSpPr>
        <p:spPr>
          <a:xfrm>
            <a:off x="1446156" y="5062650"/>
            <a:ext cx="24534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Opera FEA (static mu=1M</a:t>
            </a:r>
            <a:r>
              <a:rPr lang="en-CA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  <a:p>
            <a:r>
              <a:rPr lang="en-CA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Using B=350 µT Vertical </a:t>
            </a:r>
            <a:r>
              <a:rPr lang="en-CA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Field</a:t>
            </a:r>
            <a:endParaRPr lang="en-CA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141C63A2-4DD8-415A-8B2D-604AEAB2007A}"/>
              </a:ext>
            </a:extLst>
          </p:cNvPr>
          <p:cNvSpPr txBox="1"/>
          <p:nvPr/>
        </p:nvSpPr>
        <p:spPr>
          <a:xfrm>
            <a:off x="1559243" y="5650468"/>
            <a:ext cx="290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Max field is </a:t>
            </a:r>
            <a:r>
              <a:rPr lang="en-CA" dirty="0" smtClean="0"/>
              <a:t>0.3 T</a:t>
            </a:r>
            <a:endParaRPr lang="en-CA" dirty="0"/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E34F1A83-C0D5-4AE6-836E-05FF734D4904}"/>
              </a:ext>
            </a:extLst>
          </p:cNvPr>
          <p:cNvSpPr txBox="1"/>
          <p:nvPr/>
        </p:nvSpPr>
        <p:spPr>
          <a:xfrm>
            <a:off x="7909708" y="5029200"/>
            <a:ext cx="23326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Opera FEA (static mu=1M</a:t>
            </a:r>
            <a:r>
              <a:rPr lang="en-CA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  <a:p>
            <a:r>
              <a:rPr lang="en-CA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Using B=350 µT </a:t>
            </a:r>
            <a:r>
              <a:rPr lang="en-CA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</a:t>
            </a:r>
            <a:r>
              <a:rPr lang="en-CA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ctual Field</a:t>
            </a:r>
            <a:endParaRPr lang="en-CA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6387558" y="1219200"/>
            <a:ext cx="5436439" cy="3681474"/>
            <a:chOff x="6387558" y="1219200"/>
            <a:chExt cx="5436439" cy="3681474"/>
          </a:xfrm>
        </p:grpSpPr>
        <p:sp>
          <p:nvSpPr>
            <p:cNvPr id="6" name="TextBox 5"/>
            <p:cNvSpPr txBox="1"/>
            <p:nvPr/>
          </p:nvSpPr>
          <p:spPr>
            <a:xfrm>
              <a:off x="8025847" y="1219200"/>
              <a:ext cx="1431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Cyclotron on</a:t>
              </a:r>
              <a:endParaRPr lang="en-US" dirty="0"/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4"/>
            <a:srcRect l="13661"/>
            <a:stretch/>
          </p:blipFill>
          <p:spPr>
            <a:xfrm>
              <a:off x="6858000" y="1600200"/>
              <a:ext cx="4965997" cy="3300474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87558" y="1597152"/>
              <a:ext cx="329899" cy="3207013"/>
            </a:xfrm>
            <a:prstGeom prst="rect">
              <a:avLst/>
            </a:prstGeom>
          </p:spPr>
        </p:pic>
        <p:sp>
          <p:nvSpPr>
            <p:cNvPr id="24" name="TextBox 23"/>
            <p:cNvSpPr txBox="1"/>
            <p:nvPr/>
          </p:nvSpPr>
          <p:spPr>
            <a:xfrm>
              <a:off x="6661598" y="4548275"/>
              <a:ext cx="47000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2E-6</a:t>
              </a: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661598" y="1524000"/>
              <a:ext cx="44916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0.52</a:t>
              </a: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661598" y="2173138"/>
              <a:ext cx="44916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0.42</a:t>
              </a: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661598" y="2660264"/>
              <a:ext cx="44916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0.34</a:t>
              </a: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661598" y="3151890"/>
              <a:ext cx="44916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0.26</a:t>
              </a: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661598" y="3610322"/>
              <a:ext cx="44916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0.18</a:t>
              </a: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661598" y="4116628"/>
              <a:ext cx="37061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0.1</a:t>
              </a: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400800" y="1295400"/>
              <a:ext cx="1370696" cy="2666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Surface B field </a:t>
              </a:r>
              <a:r>
                <a:rPr lang="en-CA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(T)</a:t>
              </a:r>
              <a:endPara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43277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>
              <a:lnSpc>
                <a:spcPct val="200000"/>
              </a:lnSpc>
            </a:pPr>
            <a:r>
              <a:rPr lang="en-CA" sz="2800" dirty="0"/>
              <a:t>Going to measure the </a:t>
            </a:r>
            <a:r>
              <a:rPr lang="en-CA" sz="2800" dirty="0" err="1" smtClean="0"/>
              <a:t>nEDM</a:t>
            </a:r>
            <a:endParaRPr lang="en-CA" sz="2800" dirty="0"/>
          </a:p>
          <a:p>
            <a:pPr marL="285750" indent="-285750">
              <a:lnSpc>
                <a:spcPct val="200000"/>
              </a:lnSpc>
            </a:pPr>
            <a:r>
              <a:rPr lang="en-CA" sz="2800" dirty="0"/>
              <a:t>Going to use an MSR at TRIUMF</a:t>
            </a:r>
          </a:p>
          <a:p>
            <a:pPr marL="285750" indent="-285750">
              <a:lnSpc>
                <a:spcPct val="200000"/>
              </a:lnSpc>
            </a:pPr>
            <a:r>
              <a:rPr lang="en-CA" sz="2800" dirty="0"/>
              <a:t>Mapped the magnetic field </a:t>
            </a:r>
          </a:p>
          <a:p>
            <a:pPr marL="285750" indent="-285750">
              <a:lnSpc>
                <a:spcPct val="200000"/>
              </a:lnSpc>
            </a:pPr>
            <a:r>
              <a:rPr lang="en-US" sz="2800" dirty="0"/>
              <a:t>Need An external B field compensation system</a:t>
            </a:r>
          </a:p>
          <a:p>
            <a:pPr marL="285750" indent="-285750">
              <a:lnSpc>
                <a:spcPct val="200000"/>
              </a:lnSpc>
            </a:pPr>
            <a:endParaRPr lang="en-CA" sz="2800" dirty="0"/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8A9BD-6E8B-42C9-AA35-89DB43D8DE21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656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FE5DED01-96BE-45DE-B14F-9602FC9AF4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80" t="38947" r="5962" b="17975"/>
          <a:stretch/>
        </p:blipFill>
        <p:spPr>
          <a:xfrm>
            <a:off x="1900023" y="1559685"/>
            <a:ext cx="7576874" cy="2250315"/>
          </a:xfrm>
          <a:prstGeom prst="rect">
            <a:avLst/>
          </a:prstGeom>
        </p:spPr>
      </p:pic>
      <p:pic>
        <p:nvPicPr>
          <p:cNvPr id="10" name="Picture 9" descr="A screenshot of a cell phone&#10;&#10;Description automatically generated">
            <a:extLst>
              <a:ext uri="{FF2B5EF4-FFF2-40B4-BE49-F238E27FC236}">
                <a16:creationId xmlns="" xmlns:a16="http://schemas.microsoft.com/office/drawing/2014/main" id="{C7D65886-8F48-45DD-87F2-68935F62F3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9033" y="4495800"/>
            <a:ext cx="3657167" cy="1778046"/>
          </a:xfrm>
          <a:prstGeom prst="rect">
            <a:avLst/>
          </a:prstGeom>
        </p:spPr>
      </p:pic>
      <p:pic>
        <p:nvPicPr>
          <p:cNvPr id="11" name="Picture 10" descr="A close up of a clock&#10;&#10;Description automatically generated">
            <a:extLst>
              <a:ext uri="{FF2B5EF4-FFF2-40B4-BE49-F238E27FC236}">
                <a16:creationId xmlns="" xmlns:a16="http://schemas.microsoft.com/office/drawing/2014/main" id="{18A0BBA2-B138-4D7B-A1A1-A37DC8F116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8720" y="5029200"/>
            <a:ext cx="1346597" cy="711200"/>
          </a:xfrm>
          <a:prstGeom prst="rect">
            <a:avLst/>
          </a:prstGeom>
        </p:spPr>
      </p:pic>
      <p:pic>
        <p:nvPicPr>
          <p:cNvPr id="12" name="Picture 11" descr="A picture containing food&#10;&#10;Description automatically generated">
            <a:extLst>
              <a:ext uri="{FF2B5EF4-FFF2-40B4-BE49-F238E27FC236}">
                <a16:creationId xmlns="" xmlns:a16="http://schemas.microsoft.com/office/drawing/2014/main" id="{30547BCE-3747-412B-BC61-D03B339304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41642" y="4984328"/>
            <a:ext cx="2504127" cy="916722"/>
          </a:xfrm>
          <a:prstGeom prst="rect">
            <a:avLst/>
          </a:prstGeom>
        </p:spPr>
      </p:pic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203182" y="6780109"/>
            <a:ext cx="1089660" cy="389467"/>
          </a:xfrm>
        </p:spPr>
        <p:txBody>
          <a:bodyPr/>
          <a:lstStyle/>
          <a:p>
            <a:fld id="{98A8A9BD-6E8B-42C9-AA35-89DB43D8DE21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562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156110" y="2971800"/>
            <a:ext cx="1854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Backup slides</a:t>
            </a:r>
            <a:endParaRPr lang="en-US" sz="2400" dirty="0">
              <a:latin typeface="+mj-lt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203182" y="6780109"/>
            <a:ext cx="1089660" cy="389467"/>
          </a:xfrm>
        </p:spPr>
        <p:txBody>
          <a:bodyPr/>
          <a:lstStyle/>
          <a:p>
            <a:fld id="{98A8A9BD-6E8B-42C9-AA35-89DB43D8DE21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567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6FC33DB-BFE1-427F-901B-E9DE90260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Decomposition into spherical harmonics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F5C38716-9F2E-4402-B183-6B2FA3110D97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1567029" y="2075517"/>
            <a:ext cx="1090591" cy="304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1589E17E-3AD8-4D38-AAB9-9F2C969486E4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179554" y="2037092"/>
            <a:ext cx="3008772" cy="747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838E5F39-74A4-4860-B8DF-FA25ABBCD8DE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6913589" y="1654236"/>
            <a:ext cx="3833271" cy="120268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926C6C5-DEBD-4F7E-9F7E-866C0CFAF7B6}"/>
              </a:ext>
            </a:extLst>
          </p:cNvPr>
          <p:cNvSpPr/>
          <p:nvPr/>
        </p:nvSpPr>
        <p:spPr>
          <a:xfrm>
            <a:off x="879694" y="820423"/>
            <a:ext cx="107814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Use Decomposition as found in C. Abel et.al, Phys. Rev. A 99, 042112 (2019)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6E06082E-96D6-4804-94F0-918DBFF485E1}"/>
              </a:ext>
            </a:extLst>
          </p:cNvPr>
          <p:cNvSpPr/>
          <p:nvPr/>
        </p:nvSpPr>
        <p:spPr>
          <a:xfrm>
            <a:off x="373203" y="3079723"/>
            <a:ext cx="106984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66CD"/>
                </a:solidFill>
                <a:latin typeface="LiberationSans"/>
              </a:rPr>
              <a:t>Where </a:t>
            </a:r>
            <a:r>
              <a:rPr lang="el-GR" sz="2400" dirty="0">
                <a:solidFill>
                  <a:srgbClr val="0066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400" dirty="0" err="1">
                <a:solidFill>
                  <a:srgbClr val="0066CD"/>
                </a:solidFill>
                <a:latin typeface="LiberationSans"/>
              </a:rPr>
              <a:t>i,l,m</a:t>
            </a:r>
            <a:r>
              <a:rPr lang="en-US" sz="1400" dirty="0">
                <a:solidFill>
                  <a:srgbClr val="0066CD"/>
                </a:solidFill>
                <a:latin typeface="LiberationSans"/>
              </a:rPr>
              <a:t> </a:t>
            </a:r>
            <a:r>
              <a:rPr lang="en-US" sz="2400" dirty="0">
                <a:solidFill>
                  <a:srgbClr val="0066CD"/>
                </a:solidFill>
                <a:latin typeface="LiberationSans"/>
              </a:rPr>
              <a:t>are the x, y, and z derivatives of the scalar basis functions. </a:t>
            </a:r>
            <a:r>
              <a:rPr lang="en-US" sz="2400" dirty="0" err="1">
                <a:solidFill>
                  <a:srgbClr val="0066CD"/>
                </a:solidFill>
                <a:latin typeface="LiberationSans"/>
              </a:rPr>
              <a:t>G</a:t>
            </a:r>
            <a:r>
              <a:rPr lang="en-US" sz="1400" dirty="0" err="1">
                <a:solidFill>
                  <a:srgbClr val="0066CD"/>
                </a:solidFill>
                <a:latin typeface="LiberationSans"/>
              </a:rPr>
              <a:t>l,m</a:t>
            </a:r>
            <a:r>
              <a:rPr lang="en-US" sz="1400" dirty="0">
                <a:solidFill>
                  <a:srgbClr val="0066CD"/>
                </a:solidFill>
                <a:latin typeface="LiberationSans"/>
              </a:rPr>
              <a:t> </a:t>
            </a:r>
            <a:r>
              <a:rPr lang="en-US" sz="2400" dirty="0">
                <a:solidFill>
                  <a:srgbClr val="0066CD"/>
                </a:solidFill>
                <a:latin typeface="LiberationSans"/>
              </a:rPr>
              <a:t>are then </a:t>
            </a:r>
            <a:r>
              <a:rPr lang="en-US" sz="2400" dirty="0" smtClean="0">
                <a:solidFill>
                  <a:srgbClr val="0066CD"/>
                </a:solidFill>
                <a:latin typeface="LiberationSans"/>
              </a:rPr>
              <a:t>the coefficients </a:t>
            </a:r>
            <a:r>
              <a:rPr lang="en-US" sz="2400" dirty="0">
                <a:solidFill>
                  <a:srgbClr val="0066CD"/>
                </a:solidFill>
                <a:latin typeface="LiberationSans"/>
              </a:rPr>
              <a:t>that describe the magnetic field in </a:t>
            </a:r>
            <a:r>
              <a:rPr lang="en-CA" sz="2400" dirty="0">
                <a:solidFill>
                  <a:srgbClr val="0066CD"/>
                </a:solidFill>
                <a:latin typeface="LiberationSans"/>
              </a:rPr>
              <a:t>the volume by gradient.</a:t>
            </a:r>
            <a:endParaRPr lang="en-CA" sz="2400" dirty="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58D6069C-E12C-48E2-A30B-58A3BBAC1C33}"/>
              </a:ext>
            </a:extLst>
          </p:cNvPr>
          <p:cNvSpPr txBox="1"/>
          <p:nvPr/>
        </p:nvSpPr>
        <p:spPr>
          <a:xfrm>
            <a:off x="677301" y="44571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A" dirty="0"/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EE2F638B-7678-487D-BA54-B3814CA7508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0597" t="74737" r="19419" b="9474"/>
          <a:stretch/>
        </p:blipFill>
        <p:spPr>
          <a:xfrm>
            <a:off x="6788139" y="4408036"/>
            <a:ext cx="3566249" cy="173386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CF256DDC-3781-406A-BFDA-602B7D37AA26}"/>
              </a:ext>
            </a:extLst>
          </p:cNvPr>
          <p:cNvSpPr txBox="1"/>
          <p:nvPr/>
        </p:nvSpPr>
        <p:spPr>
          <a:xfrm>
            <a:off x="655330" y="6060525"/>
            <a:ext cx="75096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/>
              <a:t>Fit our magnetic Field maps up to 3</a:t>
            </a:r>
            <a:r>
              <a:rPr lang="en-CA" sz="2800" baseline="30000" dirty="0"/>
              <a:t>rd</a:t>
            </a:r>
            <a:r>
              <a:rPr lang="en-CA" sz="2800" dirty="0"/>
              <a:t> order in B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E255026D-7532-4F5C-ADF1-63C52DB9CCB5}"/>
              </a:ext>
            </a:extLst>
          </p:cNvPr>
          <p:cNvSpPr txBox="1"/>
          <p:nvPr/>
        </p:nvSpPr>
        <p:spPr>
          <a:xfrm>
            <a:off x="91233" y="1484212"/>
            <a:ext cx="16219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dirty="0"/>
              <a:t>In free space,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="" xmlns:a16="http://schemas.microsoft.com/office/drawing/2014/main" id="{887F09F7-AA1F-4986-B2B5-1429734BDDC4}"/>
                  </a:ext>
                </a:extLst>
              </p:cNvPr>
              <p:cNvSpPr txBox="1"/>
              <p:nvPr/>
            </p:nvSpPr>
            <p:spPr>
              <a:xfrm>
                <a:off x="373204" y="4627881"/>
                <a:ext cx="2106446" cy="51405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sz="32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CA" sz="32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CA" sz="32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CA" sz="3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sz="32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CA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CA" sz="32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CA" sz="32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CA" sz="32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</m:oMath>
                  </m:oMathPara>
                </a14:m>
                <a:endParaRPr lang="en-CA" sz="32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887F09F7-AA1F-4986-B2B5-1429734BDD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204" y="4627881"/>
                <a:ext cx="2106446" cy="514051"/>
              </a:xfrm>
              <a:prstGeom prst="rect">
                <a:avLst/>
              </a:prstGeom>
              <a:blipFill rotWithShape="1">
                <a:blip r:embed="rId6"/>
                <a:stretch>
                  <a:fillRect b="-11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="" xmlns:a16="http://schemas.microsoft.com/office/drawing/2014/main" id="{394A30AF-5B70-4BF9-95D2-B913A0532BAD}"/>
                  </a:ext>
                </a:extLst>
              </p:cNvPr>
              <p:cNvSpPr txBox="1"/>
              <p:nvPr/>
            </p:nvSpPr>
            <p:spPr>
              <a:xfrm>
                <a:off x="3450557" y="4627881"/>
                <a:ext cx="2568808" cy="51405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sz="32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CA" sz="32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CA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CA" sz="3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sz="32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CA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CA" sz="3200" b="0" i="1" smtClean="0">
                              <a:latin typeface="Cambria Math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CA" sz="32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CA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b>
                              <m:r>
                                <a:rPr lang="en-CA" sz="32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  <m:r>
                            <a:rPr lang="en-CA" sz="32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CA" sz="32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</m:oMath>
                  </m:oMathPara>
                </a14:m>
                <a:endParaRPr lang="en-CA" sz="32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94A30AF-5B70-4BF9-95D2-B913A0532B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9030" y="4338636"/>
                <a:ext cx="2634675" cy="51405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203182" y="6780109"/>
            <a:ext cx="1089660" cy="389467"/>
          </a:xfrm>
        </p:spPr>
        <p:txBody>
          <a:bodyPr/>
          <a:lstStyle/>
          <a:p>
            <a:fld id="{98A8A9BD-6E8B-42C9-AA35-89DB43D8DE21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53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6FC33DB-BFE1-427F-901B-E9DE90260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58539"/>
            <a:ext cx="10698480" cy="646375"/>
          </a:xfrm>
        </p:spPr>
        <p:txBody>
          <a:bodyPr>
            <a:normAutofit/>
          </a:bodyPr>
          <a:lstStyle/>
          <a:p>
            <a:r>
              <a:rPr lang="en-CA" dirty="0"/>
              <a:t>Comparison of B field from GLMs to measured field maps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954" y="1631713"/>
            <a:ext cx="2694825" cy="14916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954" y="3306555"/>
            <a:ext cx="2694825" cy="14916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441" y="5023220"/>
            <a:ext cx="2725761" cy="14916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128" y="1589891"/>
            <a:ext cx="2802186" cy="153344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128" y="3306553"/>
            <a:ext cx="2802186" cy="153344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125" y="5023220"/>
            <a:ext cx="2802186" cy="153344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120393" y="1054530"/>
            <a:ext cx="888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Python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7496506" y="1054530"/>
            <a:ext cx="780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Opera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48560" y="1054530"/>
            <a:ext cx="1444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Cyclotron off</a:t>
            </a:r>
            <a:endParaRPr lang="en-US" dirty="0"/>
          </a:p>
        </p:txBody>
      </p:sp>
      <p:sp>
        <p:nvSpPr>
          <p:cNvPr id="1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203182" y="6780109"/>
            <a:ext cx="1089660" cy="389467"/>
          </a:xfrm>
        </p:spPr>
        <p:txBody>
          <a:bodyPr/>
          <a:lstStyle/>
          <a:p>
            <a:fld id="{98A8A9BD-6E8B-42C9-AA35-89DB43D8DE21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439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Magnetic </a:t>
            </a:r>
            <a:r>
              <a:rPr lang="en-US" dirty="0" smtClean="0"/>
              <a:t>Permeability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613" y="852488"/>
            <a:ext cx="8943975" cy="561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203182" y="6780109"/>
            <a:ext cx="1089660" cy="389467"/>
          </a:xfrm>
        </p:spPr>
        <p:txBody>
          <a:bodyPr/>
          <a:lstStyle/>
          <a:p>
            <a:fld id="{98A8A9BD-6E8B-42C9-AA35-89DB43D8DE21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396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edeh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Maedeh</Template>
  <TotalTime>253</TotalTime>
  <Words>634</Words>
  <Application>Microsoft Office PowerPoint</Application>
  <PresentationFormat>Custom</PresentationFormat>
  <Paragraphs>126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Maedeh</vt:lpstr>
      <vt:lpstr>Environmental Magnetic Fields for the Neutron Electric Dipole Moment Experiment at TRIUMF</vt:lpstr>
      <vt:lpstr>nEDM Experiment Motivation</vt:lpstr>
      <vt:lpstr>TUCAN nEDM Experiment</vt:lpstr>
      <vt:lpstr>TUCAN Magnetically Shielded Room </vt:lpstr>
      <vt:lpstr>MSR Outer Layer Saturation</vt:lpstr>
      <vt:lpstr>Field Mapping with TRIUMF cyclotron on/off</vt:lpstr>
      <vt:lpstr>Field Mapping with TRIUMF cyclotron on/off</vt:lpstr>
      <vt:lpstr>Opera scalar potential applied to boundary/ result </vt:lpstr>
      <vt:lpstr>Summary</vt:lpstr>
      <vt:lpstr>PowerPoint Presentation</vt:lpstr>
      <vt:lpstr>PowerPoint Presentation</vt:lpstr>
      <vt:lpstr>Decomposition into spherical harmonics</vt:lpstr>
      <vt:lpstr>Comparison of B field from GLMs to measured field maps</vt:lpstr>
      <vt:lpstr>Magnetic Permeability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Environmental Magnetic Fields for the Neutron Electric Dipole Moment Experiment at TRIUMF</dc:title>
  <dc:creator>sadaf</dc:creator>
  <cp:lastModifiedBy>sadaf</cp:lastModifiedBy>
  <cp:revision>20</cp:revision>
  <dcterms:created xsi:type="dcterms:W3CDTF">2020-02-14T08:40:53Z</dcterms:created>
  <dcterms:modified xsi:type="dcterms:W3CDTF">2020-02-14T13:05:03Z</dcterms:modified>
</cp:coreProperties>
</file>