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y="5143500" cx="9144000"/>
  <p:notesSz cx="6858000" cy="9144000"/>
  <p:embeddedFontLst>
    <p:embeddedFont>
      <p:font typeface="Raleway"/>
      <p:regular r:id="rId29"/>
      <p:bold r:id="rId30"/>
      <p:italic r:id="rId31"/>
      <p:boldItalic r:id="rId32"/>
    </p:embeddedFont>
    <p:embeddedFont>
      <p:font typeface="La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Author clrIdx="0" id="0" initials="" lastIdx="1" name="Beryl Bell"/>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A1434E3C-332E-4D02-8879-8C413EA4A8FD}">
  <a:tblStyle styleId="{A1434E3C-332E-4D02-8879-8C413EA4A8F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font" Target="fonts/Raleway-regular.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aleway-italic.fntdata"/><Relationship Id="rId30" Type="http://schemas.openxmlformats.org/officeDocument/2006/relationships/font" Target="fonts/Raleway-bold.fntdata"/><Relationship Id="rId11" Type="http://schemas.openxmlformats.org/officeDocument/2006/relationships/slide" Target="slides/slide4.xml"/><Relationship Id="rId33" Type="http://schemas.openxmlformats.org/officeDocument/2006/relationships/font" Target="fonts/Lato-regular.fntdata"/><Relationship Id="rId10" Type="http://schemas.openxmlformats.org/officeDocument/2006/relationships/slide" Target="slides/slide3.xml"/><Relationship Id="rId32" Type="http://schemas.openxmlformats.org/officeDocument/2006/relationships/font" Target="fonts/Raleway-boldItalic.fntdata"/><Relationship Id="rId13" Type="http://schemas.openxmlformats.org/officeDocument/2006/relationships/slide" Target="slides/slide6.xml"/><Relationship Id="rId35" Type="http://schemas.openxmlformats.org/officeDocument/2006/relationships/font" Target="fonts/Lato-italic.fntdata"/><Relationship Id="rId12" Type="http://schemas.openxmlformats.org/officeDocument/2006/relationships/slide" Target="slides/slide5.xml"/><Relationship Id="rId34" Type="http://schemas.openxmlformats.org/officeDocument/2006/relationships/font" Target="fonts/Lato-bold.fntdata"/><Relationship Id="rId15" Type="http://schemas.openxmlformats.org/officeDocument/2006/relationships/slide" Target="slides/slide8.xml"/><Relationship Id="rId14" Type="http://schemas.openxmlformats.org/officeDocument/2006/relationships/slide" Target="slides/slide7.xml"/><Relationship Id="rId36" Type="http://schemas.openxmlformats.org/officeDocument/2006/relationships/font" Target="fonts/Lato-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 authorId="0" idx="1" dt="2020-02-11T19:51:22.993">
    <p:pos x="6000" y="0"/>
    <p:text>collaboration list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7ca869ff3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7ca869ff3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6eed79d44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eed79d44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7ca869ff3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7ca869ff3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say nano not 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7d507b2e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d507b2e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7ca869ff3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7ca869ff3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7ca869ff32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ca869ff32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accent1"/>
              </a:buClr>
              <a:buSzPts val="1300"/>
              <a:buFont typeface="Lato"/>
              <a:buChar char="●"/>
            </a:pPr>
            <a:r>
              <a:t/>
            </a:r>
            <a:endParaRPr sz="1300">
              <a:solidFill>
                <a:schemeClr val="accent1"/>
              </a:solidFill>
              <a:latin typeface="Lato"/>
              <a:ea typeface="Lato"/>
              <a:cs typeface="Lato"/>
              <a:sym typeface="Lato"/>
            </a:endParaRPr>
          </a:p>
          <a:p>
            <a:pPr indent="-298450" lvl="1" marL="914400" rtl="0" algn="l">
              <a:lnSpc>
                <a:spcPct val="115000"/>
              </a:lnSpc>
              <a:spcBef>
                <a:spcPts val="0"/>
              </a:spcBef>
              <a:spcAft>
                <a:spcPts val="0"/>
              </a:spcAft>
              <a:buClr>
                <a:schemeClr val="accent1"/>
              </a:buClr>
              <a:buSzPts val="1100"/>
              <a:buFont typeface="Lato"/>
              <a:buChar char="○"/>
            </a:pPr>
            <a:r>
              <a:rPr lang="en">
                <a:solidFill>
                  <a:schemeClr val="accent1"/>
                </a:solidFill>
                <a:latin typeface="Lato"/>
                <a:ea typeface="Lato"/>
                <a:cs typeface="Lato"/>
                <a:sym typeface="Lato"/>
              </a:rPr>
              <a:t>Pulse shape discrimination allows for an exclusion of most of these signals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7d80570aec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7d80570aec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http://large.stanford.edu/courses/2012/ph241/lam1/images/f1big.png</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7d2dca2de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d2dca2de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7d2dca2de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7d2dca2de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7d2dca2d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7d2dca2d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7ca869ff3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7ca869ff3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mention that source was at rcnp-&gt; triumf</a:t>
            </a:r>
            <a:endParaRPr/>
          </a:p>
          <a:p>
            <a:pPr indent="0" lvl="0" marL="0" rtl="0" algn="l">
              <a:spcBef>
                <a:spcPts val="0"/>
              </a:spcBef>
              <a:spcAft>
                <a:spcPts val="0"/>
              </a:spcAft>
              <a:buNone/>
            </a:pPr>
            <a:r>
              <a:rPr lang="en"/>
              <a:t>define RCNP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7d507b2ef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7d507b2ef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Spend time on filling and emptying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Google Shape;221;g7cf6d6bb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7cf6d6bb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7ca869ff32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7ca869ff32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7ca869ff32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7ca869ff3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7ca869ff32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7ca869ff32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7d2dca2de1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7d2dca2de1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7d2dca2de1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7d2dca2de1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Google Shape;277;g7ca869ff32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7ca869ff3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7d80570aec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7d80570ae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image" Target="../media/image13.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jpg"/><Relationship Id="rId4" Type="http://schemas.openxmlformats.org/officeDocument/2006/relationships/image" Target="../media/image14.jpg"/><Relationship Id="rId5"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19.png"/><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omments" Target="../comments/commen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image" Target="../media/image22.png"/><Relationship Id="rId5" Type="http://schemas.openxmlformats.org/officeDocument/2006/relationships/image" Target="../media/image28.png"/><Relationship Id="rId6"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4952100" cy="274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Simulation  and Data Comparison of Ultra Cold Neutron Experiments for TUCAN Collaboration </a:t>
            </a:r>
            <a:endParaRPr sz="3600"/>
          </a:p>
        </p:txBody>
      </p:sp>
      <p:sp>
        <p:nvSpPr>
          <p:cNvPr id="87" name="Google Shape;87;p13"/>
          <p:cNvSpPr txBox="1"/>
          <p:nvPr>
            <p:ph idx="1" type="subTitle"/>
          </p:nvPr>
        </p:nvSpPr>
        <p:spPr>
          <a:xfrm>
            <a:off x="598677" y="4460475"/>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Beryl Bell, Msc McGill University, TUCAN Collaboration </a:t>
            </a:r>
            <a:endParaRPr/>
          </a:p>
        </p:txBody>
      </p:sp>
      <p:sp>
        <p:nvSpPr>
          <p:cNvPr id="88" name="Google Shape;88;p13"/>
          <p:cNvSpPr txBox="1"/>
          <p:nvPr/>
        </p:nvSpPr>
        <p:spPr>
          <a:xfrm>
            <a:off x="5681400" y="2140275"/>
            <a:ext cx="3186300" cy="23202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Background</a:t>
            </a:r>
            <a:endParaRPr sz="1300">
              <a:solidFill>
                <a:schemeClr val="accent1"/>
              </a:solidFill>
              <a:latin typeface="Lato"/>
              <a:ea typeface="Lato"/>
              <a:cs typeface="Lato"/>
              <a:sym typeface="Lato"/>
            </a:endParaRPr>
          </a:p>
          <a:p>
            <a:pPr indent="-311150" lvl="0" marL="4572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A Detector Efficiency Comparison</a:t>
            </a:r>
            <a:endParaRPr sz="1100">
              <a:solidFill>
                <a:schemeClr val="accent1"/>
              </a:solidFill>
              <a:latin typeface="Lato"/>
              <a:ea typeface="Lato"/>
              <a:cs typeface="Lato"/>
              <a:sym typeface="Lato"/>
            </a:endParaRPr>
          </a:p>
          <a:p>
            <a:pPr indent="-298450" lvl="1" marL="914400" rtl="0" algn="l">
              <a:lnSpc>
                <a:spcPct val="115000"/>
              </a:lnSpc>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The Detector setup </a:t>
            </a:r>
            <a:endParaRPr sz="1100">
              <a:solidFill>
                <a:schemeClr val="accent1"/>
              </a:solidFill>
              <a:latin typeface="Lato"/>
              <a:ea typeface="Lato"/>
              <a:cs typeface="Lato"/>
              <a:sym typeface="Lato"/>
            </a:endParaRPr>
          </a:p>
          <a:p>
            <a:pPr indent="-298450" lvl="1" marL="914400" rtl="0" algn="l">
              <a:lnSpc>
                <a:spcPct val="115000"/>
              </a:lnSpc>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The results given EW bias in rotary valve</a:t>
            </a:r>
            <a:endParaRPr sz="1100">
              <a:solidFill>
                <a:schemeClr val="accent1"/>
              </a:solidFill>
              <a:latin typeface="Lato"/>
              <a:ea typeface="Lato"/>
              <a:cs typeface="Lato"/>
              <a:sym typeface="Lato"/>
            </a:endParaRPr>
          </a:p>
          <a:p>
            <a:pPr indent="-311150" lvl="0" marL="4572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Simulations of the Spectrum and RCNP</a:t>
            </a:r>
            <a:endParaRPr sz="1100">
              <a:solidFill>
                <a:schemeClr val="accent1"/>
              </a:solidFill>
              <a:latin typeface="Lato"/>
              <a:ea typeface="Lato"/>
              <a:cs typeface="Lato"/>
              <a:sym typeface="Lato"/>
            </a:endParaRPr>
          </a:p>
          <a:p>
            <a:pPr indent="-298450" lvl="1" marL="914400" rtl="0" algn="l">
              <a:lnSpc>
                <a:spcPct val="115000"/>
              </a:lnSpc>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Spectrum Introduction</a:t>
            </a:r>
            <a:endParaRPr sz="1100">
              <a:solidFill>
                <a:schemeClr val="accent1"/>
              </a:solidFill>
              <a:latin typeface="Lato"/>
              <a:ea typeface="Lato"/>
              <a:cs typeface="Lato"/>
              <a:sym typeface="Lato"/>
            </a:endParaRPr>
          </a:p>
          <a:p>
            <a:pPr indent="-298450" lvl="1" marL="914400" rtl="0" algn="l">
              <a:lnSpc>
                <a:spcPct val="115000"/>
              </a:lnSpc>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The Simulation and </a:t>
            </a:r>
            <a:r>
              <a:rPr lang="en" sz="1100">
                <a:solidFill>
                  <a:schemeClr val="accent1"/>
                </a:solidFill>
                <a:latin typeface="Lato"/>
                <a:ea typeface="Lato"/>
                <a:cs typeface="Lato"/>
                <a:sym typeface="Lato"/>
              </a:rPr>
              <a:t>discrepancies</a:t>
            </a:r>
            <a:r>
              <a:rPr lang="en" sz="1100">
                <a:solidFill>
                  <a:schemeClr val="accent1"/>
                </a:solidFill>
                <a:latin typeface="Lato"/>
                <a:ea typeface="Lato"/>
                <a:cs typeface="Lato"/>
                <a:sym typeface="Lato"/>
              </a:rPr>
              <a:t>  </a:t>
            </a:r>
            <a:endParaRPr>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4"/>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Background</a:t>
            </a:r>
            <a:endParaRPr/>
          </a:p>
        </p:txBody>
      </p:sp>
      <p:sp>
        <p:nvSpPr>
          <p:cNvPr id="94" name="Google Shape;94;p1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Collaboration</a:t>
            </a:r>
            <a:endParaRPr/>
          </a:p>
        </p:txBody>
      </p:sp>
      <p:sp>
        <p:nvSpPr>
          <p:cNvPr id="100" name="Google Shape;100;p15"/>
          <p:cNvSpPr txBox="1"/>
          <p:nvPr>
            <p:ph idx="1" type="body"/>
          </p:nvPr>
        </p:nvSpPr>
        <p:spPr>
          <a:xfrm>
            <a:off x="729450" y="2078875"/>
            <a:ext cx="45864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a:t>
            </a:r>
            <a:r>
              <a:rPr lang="en"/>
              <a:t>RIUMF </a:t>
            </a:r>
            <a:r>
              <a:rPr b="1" lang="en"/>
              <a:t>U</a:t>
            </a:r>
            <a:r>
              <a:rPr lang="en"/>
              <a:t>ltra</a:t>
            </a:r>
            <a:r>
              <a:rPr b="1" lang="en"/>
              <a:t>C</a:t>
            </a:r>
            <a:r>
              <a:rPr lang="en"/>
              <a:t>old </a:t>
            </a:r>
            <a:r>
              <a:rPr b="1" lang="en"/>
              <a:t>A</a:t>
            </a:r>
            <a:r>
              <a:rPr lang="en"/>
              <a:t>dvanced</a:t>
            </a:r>
            <a:r>
              <a:rPr b="1" lang="en"/>
              <a:t> N</a:t>
            </a:r>
            <a:r>
              <a:rPr lang="en"/>
              <a:t>eutron </a:t>
            </a:r>
            <a:r>
              <a:rPr lang="en"/>
              <a:t>Collaboration</a:t>
            </a:r>
            <a:endParaRPr/>
          </a:p>
          <a:p>
            <a:pPr indent="0" lvl="0" marL="0" rtl="0" algn="l">
              <a:spcBef>
                <a:spcPts val="1600"/>
              </a:spcBef>
              <a:spcAft>
                <a:spcPts val="0"/>
              </a:spcAft>
              <a:buNone/>
            </a:pPr>
            <a:r>
              <a:rPr lang="en"/>
              <a:t>Goals</a:t>
            </a:r>
            <a:endParaRPr/>
          </a:p>
          <a:p>
            <a:pPr indent="-311150" lvl="0" marL="457200" rtl="0" algn="l">
              <a:lnSpc>
                <a:spcPct val="115000"/>
              </a:lnSpc>
              <a:spcBef>
                <a:spcPts val="1600"/>
              </a:spcBef>
              <a:spcAft>
                <a:spcPts val="0"/>
              </a:spcAft>
              <a:buSzPts val="1300"/>
              <a:buAutoNum type="arabicParenR"/>
            </a:pPr>
            <a:r>
              <a:rPr lang="en"/>
              <a:t>Next generation ultra cold neutron source</a:t>
            </a:r>
            <a:endParaRPr/>
          </a:p>
          <a:p>
            <a:pPr indent="-311150" lvl="0" marL="457200" rtl="0" algn="l">
              <a:lnSpc>
                <a:spcPct val="115000"/>
              </a:lnSpc>
              <a:spcBef>
                <a:spcPts val="0"/>
              </a:spcBef>
              <a:spcAft>
                <a:spcPts val="0"/>
              </a:spcAft>
              <a:buSzPts val="1300"/>
              <a:buAutoNum type="arabicParenR"/>
            </a:pPr>
            <a:r>
              <a:rPr lang="en"/>
              <a:t>Order of magnitude improvement on sensitivity of neutron electric dipole measurement </a:t>
            </a:r>
            <a:endParaRPr/>
          </a:p>
        </p:txBody>
      </p:sp>
      <p:sp>
        <p:nvSpPr>
          <p:cNvPr id="101" name="Google Shape;101;p1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2" name="Google Shape;102;p15"/>
          <p:cNvPicPr preferRelativeResize="0"/>
          <p:nvPr/>
        </p:nvPicPr>
        <p:blipFill>
          <a:blip r:embed="rId3">
            <a:alphaModFix/>
          </a:blip>
          <a:stretch>
            <a:fillRect/>
          </a:stretch>
        </p:blipFill>
        <p:spPr>
          <a:xfrm>
            <a:off x="5453970" y="1695713"/>
            <a:ext cx="3244274" cy="30274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Ultra Cold Neutron Refresher</a:t>
            </a:r>
            <a:endParaRPr/>
          </a:p>
        </p:txBody>
      </p:sp>
      <p:sp>
        <p:nvSpPr>
          <p:cNvPr id="108" name="Google Shape;108;p16"/>
          <p:cNvSpPr txBox="1"/>
          <p:nvPr>
            <p:ph idx="1" type="body"/>
          </p:nvPr>
        </p:nvSpPr>
        <p:spPr>
          <a:xfrm>
            <a:off x="729450" y="2078875"/>
            <a:ext cx="50628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Ultra Cold Neutrons (UCNs) are neutrons with less than 300 neV of </a:t>
            </a:r>
            <a:r>
              <a:rPr lang="en"/>
              <a:t>kinetic</a:t>
            </a:r>
            <a:r>
              <a:rPr lang="en"/>
              <a:t> energy  </a:t>
            </a:r>
            <a:endParaRPr/>
          </a:p>
          <a:p>
            <a:pPr indent="0" lvl="0" marL="0" rtl="0" algn="l">
              <a:spcBef>
                <a:spcPts val="1600"/>
              </a:spcBef>
              <a:spcAft>
                <a:spcPts val="0"/>
              </a:spcAft>
              <a:buNone/>
            </a:pPr>
            <a:r>
              <a:rPr lang="en"/>
              <a:t>In this energy range UCN can be treated as a thin gas. They interact with materials as a constant Fermi potential, rather than as individual atoms. </a:t>
            </a:r>
            <a:endParaRPr/>
          </a:p>
          <a:p>
            <a:pPr indent="0" lvl="0" marL="0" rtl="0" algn="l">
              <a:spcBef>
                <a:spcPts val="1600"/>
              </a:spcBef>
              <a:spcAft>
                <a:spcPts val="1600"/>
              </a:spcAft>
              <a:buNone/>
            </a:pPr>
            <a:r>
              <a:rPr lang="en"/>
              <a:t>This enables the containment and transport of UCN in materials with </a:t>
            </a:r>
            <a:r>
              <a:rPr lang="en"/>
              <a:t>sufficiently</a:t>
            </a:r>
            <a:r>
              <a:rPr lang="en"/>
              <a:t> high Fermi Potentials </a:t>
            </a:r>
            <a:endParaRPr/>
          </a:p>
        </p:txBody>
      </p:sp>
      <p:sp>
        <p:nvSpPr>
          <p:cNvPr id="109" name="Google Shape;109;p1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0" name="Google Shape;110;p16"/>
          <p:cNvPicPr preferRelativeResize="0"/>
          <p:nvPr/>
        </p:nvPicPr>
        <p:blipFill>
          <a:blip r:embed="rId3">
            <a:alphaModFix/>
          </a:blip>
          <a:stretch>
            <a:fillRect/>
          </a:stretch>
        </p:blipFill>
        <p:spPr>
          <a:xfrm>
            <a:off x="6303800" y="1717000"/>
            <a:ext cx="2435859" cy="2984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id="115" name="Google Shape;115;p17"/>
          <p:cNvPicPr preferRelativeResize="0"/>
          <p:nvPr/>
        </p:nvPicPr>
        <p:blipFill>
          <a:blip r:embed="rId3">
            <a:alphaModFix/>
          </a:blip>
          <a:stretch>
            <a:fillRect/>
          </a:stretch>
        </p:blipFill>
        <p:spPr>
          <a:xfrm>
            <a:off x="667088" y="1853850"/>
            <a:ext cx="7242475" cy="3023350"/>
          </a:xfrm>
          <a:prstGeom prst="rect">
            <a:avLst/>
          </a:prstGeom>
          <a:noFill/>
          <a:ln>
            <a:noFill/>
          </a:ln>
        </p:spPr>
      </p:pic>
      <p:sp>
        <p:nvSpPr>
          <p:cNvPr id="116" name="Google Shape;116;p1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Monitor Detector</a:t>
            </a:r>
            <a:endParaRPr/>
          </a:p>
        </p:txBody>
      </p:sp>
      <p:sp>
        <p:nvSpPr>
          <p:cNvPr id="117" name="Google Shape;117;p17"/>
          <p:cNvSpPr txBox="1"/>
          <p:nvPr/>
        </p:nvSpPr>
        <p:spPr>
          <a:xfrm>
            <a:off x="6937725" y="2265013"/>
            <a:ext cx="2264700" cy="94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45818E"/>
                </a:solidFill>
              </a:rPr>
              <a:t>He3 Detector used to monitor UCN production</a:t>
            </a:r>
            <a:endParaRPr b="1">
              <a:solidFill>
                <a:srgbClr val="45818E"/>
              </a:solidFill>
            </a:endParaRPr>
          </a:p>
          <a:p>
            <a:pPr indent="0" lvl="0" marL="0" rtl="0" algn="l">
              <a:spcBef>
                <a:spcPts val="0"/>
              </a:spcBef>
              <a:spcAft>
                <a:spcPts val="0"/>
              </a:spcAft>
              <a:buNone/>
            </a:pPr>
            <a:r>
              <a:t/>
            </a:r>
            <a:endParaRPr b="1" sz="2000">
              <a:solidFill>
                <a:srgbClr val="45818E"/>
              </a:solidFill>
            </a:endParaRPr>
          </a:p>
          <a:p>
            <a:pPr indent="0" lvl="0" marL="0" rtl="0" algn="l">
              <a:spcBef>
                <a:spcPts val="0"/>
              </a:spcBef>
              <a:spcAft>
                <a:spcPts val="0"/>
              </a:spcAft>
              <a:buNone/>
            </a:pPr>
            <a:r>
              <a:t/>
            </a:r>
            <a:endParaRPr b="1" sz="2000">
              <a:solidFill>
                <a:srgbClr val="45818E"/>
              </a:solidFill>
            </a:endParaRPr>
          </a:p>
          <a:p>
            <a:pPr indent="0" lvl="0" marL="0" rtl="0" algn="l">
              <a:spcBef>
                <a:spcPts val="0"/>
              </a:spcBef>
              <a:spcAft>
                <a:spcPts val="0"/>
              </a:spcAft>
              <a:buNone/>
            </a:pPr>
            <a:r>
              <a:t/>
            </a:r>
            <a:endParaRPr sz="1800">
              <a:solidFill>
                <a:srgbClr val="45818E"/>
              </a:solidFill>
            </a:endParaRPr>
          </a:p>
          <a:p>
            <a:pPr indent="0" lvl="0" marL="0" rtl="0" algn="l">
              <a:spcBef>
                <a:spcPts val="0"/>
              </a:spcBef>
              <a:spcAft>
                <a:spcPts val="0"/>
              </a:spcAft>
              <a:buNone/>
            </a:pPr>
            <a:r>
              <a:t/>
            </a:r>
            <a:endParaRPr sz="1800">
              <a:solidFill>
                <a:srgbClr val="45818E"/>
              </a:solidFill>
            </a:endParaRPr>
          </a:p>
        </p:txBody>
      </p:sp>
      <p:sp>
        <p:nvSpPr>
          <p:cNvPr id="118" name="Google Shape;118;p17"/>
          <p:cNvSpPr/>
          <p:nvPr/>
        </p:nvSpPr>
        <p:spPr>
          <a:xfrm>
            <a:off x="6747625" y="3125452"/>
            <a:ext cx="375900" cy="345000"/>
          </a:xfrm>
          <a:prstGeom prst="ellipse">
            <a:avLst/>
          </a:prstGeom>
          <a:noFill/>
          <a:ln cap="flat" cmpd="sng" w="38100">
            <a:solidFill>
              <a:srgbClr val="45818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7"/>
          <p:cNvSpPr/>
          <p:nvPr/>
        </p:nvSpPr>
        <p:spPr>
          <a:xfrm>
            <a:off x="6937727" y="3470575"/>
            <a:ext cx="375900" cy="345000"/>
          </a:xfrm>
          <a:prstGeom prst="ellipse">
            <a:avLst/>
          </a:prstGeom>
          <a:noFill/>
          <a:ln cap="flat" cmpd="sng" w="3810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1" name="Google Shape;121;p17"/>
          <p:cNvSpPr txBox="1"/>
          <p:nvPr/>
        </p:nvSpPr>
        <p:spPr>
          <a:xfrm>
            <a:off x="6542150" y="3845763"/>
            <a:ext cx="2346900" cy="8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E69138"/>
                </a:solidFill>
              </a:rPr>
              <a:t>Li6 Detector used to count transmitted UCN</a:t>
            </a:r>
            <a:endParaRPr b="1">
              <a:solidFill>
                <a:srgbClr val="E69138"/>
              </a:solidFill>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18"/>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Detectors and Models</a:t>
            </a:r>
            <a:endParaRPr/>
          </a:p>
        </p:txBody>
      </p:sp>
      <p:sp>
        <p:nvSpPr>
          <p:cNvPr id="127" name="Google Shape;127;p1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1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Li6 Glass Detector</a:t>
            </a:r>
            <a:endParaRPr/>
          </a:p>
        </p:txBody>
      </p:sp>
      <p:sp>
        <p:nvSpPr>
          <p:cNvPr id="133" name="Google Shape;133;p19"/>
          <p:cNvSpPr txBox="1"/>
          <p:nvPr>
            <p:ph idx="1" type="body"/>
          </p:nvPr>
        </p:nvSpPr>
        <p:spPr>
          <a:xfrm>
            <a:off x="142700" y="1929050"/>
            <a:ext cx="43191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Scintillating glass detector doped with Li6 </a:t>
            </a:r>
            <a:endParaRPr/>
          </a:p>
          <a:p>
            <a:pPr indent="-311150" lvl="0" marL="457200" rtl="0" algn="l">
              <a:spcBef>
                <a:spcPts val="0"/>
              </a:spcBef>
              <a:spcAft>
                <a:spcPts val="0"/>
              </a:spcAft>
              <a:buSzPts val="1300"/>
              <a:buChar char="●"/>
            </a:pPr>
            <a:r>
              <a:rPr lang="en"/>
              <a:t>Neutron capture cross section on the order of 10^5  bn</a:t>
            </a:r>
            <a:endParaRPr/>
          </a:p>
          <a:p>
            <a:pPr indent="-311150" lvl="0" marL="457200" rtl="0" algn="l">
              <a:spcBef>
                <a:spcPts val="0"/>
              </a:spcBef>
              <a:spcAft>
                <a:spcPts val="0"/>
              </a:spcAft>
              <a:buSzPts val="1300"/>
              <a:buChar char="●"/>
            </a:pPr>
            <a:r>
              <a:rPr lang="en"/>
              <a:t>Background from thermal neutrons and gamma ray interactions </a:t>
            </a:r>
            <a:endParaRPr/>
          </a:p>
        </p:txBody>
      </p:sp>
      <p:pic>
        <p:nvPicPr>
          <p:cNvPr id="134" name="Google Shape;134;p19"/>
          <p:cNvPicPr preferRelativeResize="0"/>
          <p:nvPr/>
        </p:nvPicPr>
        <p:blipFill>
          <a:blip r:embed="rId3">
            <a:alphaModFix/>
          </a:blip>
          <a:stretch>
            <a:fillRect/>
          </a:stretch>
        </p:blipFill>
        <p:spPr>
          <a:xfrm>
            <a:off x="5009925" y="1053425"/>
            <a:ext cx="3408214" cy="3036651"/>
          </a:xfrm>
          <a:prstGeom prst="rect">
            <a:avLst/>
          </a:prstGeom>
          <a:noFill/>
          <a:ln>
            <a:noFill/>
          </a:ln>
        </p:spPr>
      </p:pic>
      <p:sp>
        <p:nvSpPr>
          <p:cNvPr id="135" name="Google Shape;135;p1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6" name="Google Shape;136;p19"/>
          <p:cNvPicPr preferRelativeResize="0"/>
          <p:nvPr/>
        </p:nvPicPr>
        <p:blipFill>
          <a:blip r:embed="rId4">
            <a:alphaModFix/>
          </a:blip>
          <a:stretch>
            <a:fillRect/>
          </a:stretch>
        </p:blipFill>
        <p:spPr>
          <a:xfrm>
            <a:off x="4301325" y="4266350"/>
            <a:ext cx="4377400" cy="705146"/>
          </a:xfrm>
          <a:prstGeom prst="rect">
            <a:avLst/>
          </a:prstGeom>
          <a:noFill/>
          <a:ln>
            <a:noFill/>
          </a:ln>
        </p:spPr>
      </p:pic>
      <p:sp>
        <p:nvSpPr>
          <p:cNvPr id="137" name="Google Shape;137;p19"/>
          <p:cNvSpPr/>
          <p:nvPr/>
        </p:nvSpPr>
        <p:spPr>
          <a:xfrm>
            <a:off x="314525" y="4103450"/>
            <a:ext cx="3802200" cy="705300"/>
          </a:xfrm>
          <a:prstGeom prst="rect">
            <a:avLst/>
          </a:prstGeom>
          <a:solidFill>
            <a:srgbClr val="76A5A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9"/>
          <p:cNvSpPr/>
          <p:nvPr/>
        </p:nvSpPr>
        <p:spPr>
          <a:xfrm>
            <a:off x="314525" y="3417650"/>
            <a:ext cx="3802200" cy="705300"/>
          </a:xfrm>
          <a:prstGeom prst="rect">
            <a:avLst/>
          </a:prstGeom>
          <a:solidFill>
            <a:srgbClr val="A2C4C9"/>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2616200" y="3725900"/>
            <a:ext cx="16572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Lato"/>
                <a:ea typeface="Lato"/>
                <a:cs typeface="Lato"/>
                <a:sym typeface="Lato"/>
              </a:rPr>
              <a:t>Li6 Depleted</a:t>
            </a:r>
            <a:endParaRPr b="1" sz="1800">
              <a:latin typeface="Lato"/>
              <a:ea typeface="Lato"/>
              <a:cs typeface="Lato"/>
              <a:sym typeface="Lato"/>
            </a:endParaRPr>
          </a:p>
        </p:txBody>
      </p:sp>
      <p:sp>
        <p:nvSpPr>
          <p:cNvPr id="140" name="Google Shape;140;p19"/>
          <p:cNvSpPr txBox="1"/>
          <p:nvPr/>
        </p:nvSpPr>
        <p:spPr>
          <a:xfrm>
            <a:off x="2616200" y="4411700"/>
            <a:ext cx="16572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Lato"/>
                <a:ea typeface="Lato"/>
                <a:cs typeface="Lato"/>
                <a:sym typeface="Lato"/>
              </a:rPr>
              <a:t>Li6 Enriched</a:t>
            </a:r>
            <a:endParaRPr b="1" sz="1800">
              <a:latin typeface="Lato"/>
              <a:ea typeface="Lato"/>
              <a:cs typeface="Lato"/>
              <a:sym typeface="Lato"/>
            </a:endParaRPr>
          </a:p>
        </p:txBody>
      </p:sp>
      <p:cxnSp>
        <p:nvCxnSpPr>
          <p:cNvPr id="141" name="Google Shape;141;p19"/>
          <p:cNvCxnSpPr/>
          <p:nvPr/>
        </p:nvCxnSpPr>
        <p:spPr>
          <a:xfrm>
            <a:off x="482600" y="3162300"/>
            <a:ext cx="666900" cy="952500"/>
          </a:xfrm>
          <a:prstGeom prst="straightConnector1">
            <a:avLst/>
          </a:prstGeom>
          <a:noFill/>
          <a:ln cap="flat" cmpd="sng" w="28575">
            <a:solidFill>
              <a:srgbClr val="B45F06"/>
            </a:solidFill>
            <a:prstDash val="solid"/>
            <a:round/>
            <a:headEnd len="med" w="med" type="none"/>
            <a:tailEnd len="med" w="med" type="triangle"/>
          </a:ln>
        </p:spPr>
      </p:cxnSp>
      <p:cxnSp>
        <p:nvCxnSpPr>
          <p:cNvPr id="142" name="Google Shape;142;p19"/>
          <p:cNvCxnSpPr/>
          <p:nvPr/>
        </p:nvCxnSpPr>
        <p:spPr>
          <a:xfrm>
            <a:off x="1149500" y="4142675"/>
            <a:ext cx="323700" cy="543600"/>
          </a:xfrm>
          <a:prstGeom prst="straightConnector1">
            <a:avLst/>
          </a:prstGeom>
          <a:noFill/>
          <a:ln cap="flat" cmpd="sng" w="28575">
            <a:solidFill>
              <a:srgbClr val="990000"/>
            </a:solidFill>
            <a:prstDash val="solid"/>
            <a:round/>
            <a:headEnd len="med" w="med" type="none"/>
            <a:tailEnd len="med" w="med" type="triangle"/>
          </a:ln>
        </p:spPr>
      </p:cxnSp>
      <p:cxnSp>
        <p:nvCxnSpPr>
          <p:cNvPr id="143" name="Google Shape;143;p19"/>
          <p:cNvCxnSpPr/>
          <p:nvPr/>
        </p:nvCxnSpPr>
        <p:spPr>
          <a:xfrm flipH="1" rot="10800000">
            <a:off x="1149500" y="3695675"/>
            <a:ext cx="723900" cy="447000"/>
          </a:xfrm>
          <a:prstGeom prst="straightConnector1">
            <a:avLst/>
          </a:prstGeom>
          <a:noFill/>
          <a:ln cap="flat" cmpd="sng" w="28575">
            <a:solidFill>
              <a:srgbClr val="351C75"/>
            </a:solidFill>
            <a:prstDash val="solid"/>
            <a:round/>
            <a:headEnd len="med" w="med" type="none"/>
            <a:tailEnd len="med" w="med" type="triangle"/>
          </a:ln>
        </p:spPr>
      </p:cxnSp>
      <p:sp>
        <p:nvSpPr>
          <p:cNvPr id="144" name="Google Shape;144;p19"/>
          <p:cNvSpPr txBox="1"/>
          <p:nvPr/>
        </p:nvSpPr>
        <p:spPr>
          <a:xfrm>
            <a:off x="6350" y="2876550"/>
            <a:ext cx="1028700" cy="23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E69138"/>
                </a:solidFill>
                <a:latin typeface="Lato"/>
                <a:ea typeface="Lato"/>
                <a:cs typeface="Lato"/>
                <a:sym typeface="Lato"/>
              </a:rPr>
              <a:t>UCN</a:t>
            </a:r>
            <a:endParaRPr b="1">
              <a:solidFill>
                <a:srgbClr val="E69138"/>
              </a:solidFill>
              <a:latin typeface="Lato"/>
              <a:ea typeface="Lato"/>
              <a:cs typeface="Lato"/>
              <a:sym typeface="Lato"/>
            </a:endParaRPr>
          </a:p>
        </p:txBody>
      </p:sp>
      <p:sp>
        <p:nvSpPr>
          <p:cNvPr id="145" name="Google Shape;145;p19"/>
          <p:cNvSpPr txBox="1"/>
          <p:nvPr/>
        </p:nvSpPr>
        <p:spPr>
          <a:xfrm>
            <a:off x="1911350" y="3486150"/>
            <a:ext cx="1028700" cy="23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351C75"/>
                </a:solidFill>
                <a:latin typeface="Lato"/>
                <a:ea typeface="Lato"/>
                <a:cs typeface="Lato"/>
                <a:sym typeface="Lato"/>
              </a:rPr>
              <a:t>Triton</a:t>
            </a:r>
            <a:endParaRPr b="1">
              <a:solidFill>
                <a:srgbClr val="351C75"/>
              </a:solidFill>
              <a:latin typeface="Lato"/>
              <a:ea typeface="Lato"/>
              <a:cs typeface="Lato"/>
              <a:sym typeface="Lato"/>
            </a:endParaRPr>
          </a:p>
        </p:txBody>
      </p:sp>
      <p:sp>
        <p:nvSpPr>
          <p:cNvPr id="146" name="Google Shape;146;p19"/>
          <p:cNvSpPr txBox="1"/>
          <p:nvPr/>
        </p:nvSpPr>
        <p:spPr>
          <a:xfrm>
            <a:off x="1530350" y="4400550"/>
            <a:ext cx="1028700" cy="23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990000"/>
                </a:solidFill>
                <a:latin typeface="Lato"/>
                <a:ea typeface="Lato"/>
                <a:cs typeface="Lato"/>
                <a:sym typeface="Lato"/>
              </a:rPr>
              <a:t>Alpha</a:t>
            </a:r>
            <a:endParaRPr b="1">
              <a:solidFill>
                <a:srgbClr val="990000"/>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2" name="Google Shape;152;p20"/>
          <p:cNvSpPr txBox="1"/>
          <p:nvPr>
            <p:ph type="title"/>
          </p:nvPr>
        </p:nvSpPr>
        <p:spPr>
          <a:xfrm>
            <a:off x="842750" y="118530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He3 Detector</a:t>
            </a:r>
            <a:endParaRPr/>
          </a:p>
        </p:txBody>
      </p:sp>
      <p:sp>
        <p:nvSpPr>
          <p:cNvPr id="153" name="Google Shape;153;p20"/>
          <p:cNvSpPr txBox="1"/>
          <p:nvPr>
            <p:ph idx="1" type="body"/>
          </p:nvPr>
        </p:nvSpPr>
        <p:spPr>
          <a:xfrm>
            <a:off x="612550" y="1795700"/>
            <a:ext cx="38427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Gas proportional counter injected with He3 </a:t>
            </a:r>
            <a:endParaRPr/>
          </a:p>
          <a:p>
            <a:pPr indent="-311150" lvl="0" marL="457200" rtl="0" algn="l">
              <a:spcBef>
                <a:spcPts val="0"/>
              </a:spcBef>
              <a:spcAft>
                <a:spcPts val="0"/>
              </a:spcAft>
              <a:buSzPts val="1300"/>
              <a:buChar char="●"/>
            </a:pPr>
            <a:r>
              <a:rPr lang="en"/>
              <a:t>Sensitive to slow moving neutrons </a:t>
            </a:r>
            <a:endParaRPr/>
          </a:p>
        </p:txBody>
      </p:sp>
      <p:pic>
        <p:nvPicPr>
          <p:cNvPr id="154" name="Google Shape;154;p20"/>
          <p:cNvPicPr preferRelativeResize="0"/>
          <p:nvPr/>
        </p:nvPicPr>
        <p:blipFill>
          <a:blip r:embed="rId3">
            <a:alphaModFix/>
          </a:blip>
          <a:stretch>
            <a:fillRect/>
          </a:stretch>
        </p:blipFill>
        <p:spPr>
          <a:xfrm>
            <a:off x="1226037" y="2788063"/>
            <a:ext cx="2615725" cy="1961786"/>
          </a:xfrm>
          <a:prstGeom prst="rect">
            <a:avLst/>
          </a:prstGeom>
          <a:noFill/>
          <a:ln>
            <a:noFill/>
          </a:ln>
        </p:spPr>
      </p:pic>
      <p:cxnSp>
        <p:nvCxnSpPr>
          <p:cNvPr id="155" name="Google Shape;155;p20"/>
          <p:cNvCxnSpPr/>
          <p:nvPr/>
        </p:nvCxnSpPr>
        <p:spPr>
          <a:xfrm>
            <a:off x="4924425" y="1313600"/>
            <a:ext cx="1485900" cy="1486800"/>
          </a:xfrm>
          <a:prstGeom prst="straightConnector1">
            <a:avLst/>
          </a:prstGeom>
          <a:noFill/>
          <a:ln cap="flat" cmpd="sng" w="28575">
            <a:solidFill>
              <a:srgbClr val="E69138"/>
            </a:solidFill>
            <a:prstDash val="solid"/>
            <a:round/>
            <a:headEnd len="med" w="med" type="none"/>
            <a:tailEnd len="med" w="med" type="triangle"/>
          </a:ln>
        </p:spPr>
      </p:cxnSp>
      <p:sp>
        <p:nvSpPr>
          <p:cNvPr id="156" name="Google Shape;156;p20"/>
          <p:cNvSpPr/>
          <p:nvPr/>
        </p:nvSpPr>
        <p:spPr>
          <a:xfrm>
            <a:off x="6334125" y="2724200"/>
            <a:ext cx="548700" cy="5352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7" name="Google Shape;157;p20"/>
          <p:cNvCxnSpPr>
            <a:stCxn id="156" idx="4"/>
          </p:cNvCxnSpPr>
          <p:nvPr/>
        </p:nvCxnSpPr>
        <p:spPr>
          <a:xfrm>
            <a:off x="6608475" y="3259400"/>
            <a:ext cx="12300" cy="1309800"/>
          </a:xfrm>
          <a:prstGeom prst="straightConnector1">
            <a:avLst/>
          </a:prstGeom>
          <a:noFill/>
          <a:ln cap="flat" cmpd="sng" w="9525">
            <a:solidFill>
              <a:srgbClr val="A4C2F4"/>
            </a:solidFill>
            <a:prstDash val="solid"/>
            <a:round/>
            <a:headEnd len="med" w="med" type="none"/>
            <a:tailEnd len="med" w="med" type="triangle"/>
          </a:ln>
        </p:spPr>
      </p:cxnSp>
      <p:cxnSp>
        <p:nvCxnSpPr>
          <p:cNvPr id="158" name="Google Shape;158;p20"/>
          <p:cNvCxnSpPr>
            <a:stCxn id="156" idx="6"/>
          </p:cNvCxnSpPr>
          <p:nvPr/>
        </p:nvCxnSpPr>
        <p:spPr>
          <a:xfrm>
            <a:off x="6882825" y="2991800"/>
            <a:ext cx="1182000" cy="0"/>
          </a:xfrm>
          <a:prstGeom prst="straightConnector1">
            <a:avLst/>
          </a:prstGeom>
          <a:noFill/>
          <a:ln cap="flat" cmpd="sng" w="9525">
            <a:solidFill>
              <a:srgbClr val="1155CC"/>
            </a:solidFill>
            <a:prstDash val="solid"/>
            <a:round/>
            <a:headEnd len="med" w="med" type="none"/>
            <a:tailEnd len="med" w="med" type="triangle"/>
          </a:ln>
        </p:spPr>
      </p:cxnSp>
      <p:sp>
        <p:nvSpPr>
          <p:cNvPr id="159" name="Google Shape;159;p20"/>
          <p:cNvSpPr txBox="1"/>
          <p:nvPr/>
        </p:nvSpPr>
        <p:spPr>
          <a:xfrm>
            <a:off x="5354000" y="1185300"/>
            <a:ext cx="18876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E69138"/>
                </a:solidFill>
                <a:latin typeface="Lato"/>
                <a:ea typeface="Lato"/>
                <a:cs typeface="Lato"/>
                <a:sym typeface="Lato"/>
              </a:rPr>
              <a:t>UCN</a:t>
            </a:r>
            <a:endParaRPr b="1" sz="2400">
              <a:solidFill>
                <a:srgbClr val="E69138"/>
              </a:solidFill>
              <a:latin typeface="Lato"/>
              <a:ea typeface="Lato"/>
              <a:cs typeface="Lato"/>
              <a:sym typeface="Lato"/>
            </a:endParaRPr>
          </a:p>
        </p:txBody>
      </p:sp>
      <p:sp>
        <p:nvSpPr>
          <p:cNvPr id="160" name="Google Shape;160;p20"/>
          <p:cNvSpPr txBox="1"/>
          <p:nvPr/>
        </p:nvSpPr>
        <p:spPr>
          <a:xfrm>
            <a:off x="6340275" y="2795000"/>
            <a:ext cx="5487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4CCCC"/>
                </a:solidFill>
                <a:latin typeface="Lato"/>
                <a:ea typeface="Lato"/>
                <a:cs typeface="Lato"/>
                <a:sym typeface="Lato"/>
              </a:rPr>
              <a:t>He3</a:t>
            </a:r>
            <a:endParaRPr b="1">
              <a:solidFill>
                <a:srgbClr val="F4CCCC"/>
              </a:solidFill>
              <a:latin typeface="Lato"/>
              <a:ea typeface="Lato"/>
              <a:cs typeface="Lato"/>
              <a:sym typeface="Lato"/>
            </a:endParaRPr>
          </a:p>
        </p:txBody>
      </p:sp>
      <p:sp>
        <p:nvSpPr>
          <p:cNvPr id="161" name="Google Shape;161;p20"/>
          <p:cNvSpPr txBox="1"/>
          <p:nvPr/>
        </p:nvSpPr>
        <p:spPr>
          <a:xfrm>
            <a:off x="7261600" y="2471900"/>
            <a:ext cx="964800" cy="2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He-1</a:t>
            </a:r>
            <a:endParaRPr>
              <a:latin typeface="Lato"/>
              <a:ea typeface="Lato"/>
              <a:cs typeface="Lato"/>
              <a:sym typeface="Lato"/>
            </a:endParaRPr>
          </a:p>
        </p:txBody>
      </p:sp>
      <p:sp>
        <p:nvSpPr>
          <p:cNvPr id="162" name="Google Shape;162;p20"/>
          <p:cNvSpPr txBox="1"/>
          <p:nvPr/>
        </p:nvSpPr>
        <p:spPr>
          <a:xfrm>
            <a:off x="6732575" y="4056800"/>
            <a:ext cx="8022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He-3</a:t>
            </a:r>
            <a:endParaRPr>
              <a:latin typeface="Lato"/>
              <a:ea typeface="Lato"/>
              <a:cs typeface="Lato"/>
              <a:sym typeface="Lato"/>
            </a:endParaRPr>
          </a:p>
        </p:txBody>
      </p:sp>
      <p:pic>
        <p:nvPicPr>
          <p:cNvPr id="163" name="Google Shape;163;p20"/>
          <p:cNvPicPr preferRelativeResize="0"/>
          <p:nvPr/>
        </p:nvPicPr>
        <p:blipFill>
          <a:blip r:embed="rId4">
            <a:alphaModFix/>
          </a:blip>
          <a:stretch>
            <a:fillRect/>
          </a:stretch>
        </p:blipFill>
        <p:spPr>
          <a:xfrm>
            <a:off x="4366750" y="1285774"/>
            <a:ext cx="4483451" cy="3280951"/>
          </a:xfrm>
          <a:prstGeom prst="rect">
            <a:avLst/>
          </a:prstGeom>
          <a:noFill/>
          <a:ln>
            <a:noFill/>
          </a:ln>
        </p:spPr>
      </p:pic>
      <p:pic>
        <p:nvPicPr>
          <p:cNvPr id="164" name="Google Shape;164;p20"/>
          <p:cNvPicPr preferRelativeResize="0"/>
          <p:nvPr/>
        </p:nvPicPr>
        <p:blipFill>
          <a:blip r:embed="rId5">
            <a:alphaModFix/>
          </a:blip>
          <a:stretch>
            <a:fillRect/>
          </a:stretch>
        </p:blipFill>
        <p:spPr>
          <a:xfrm>
            <a:off x="5294025" y="4263100"/>
            <a:ext cx="2628900" cy="571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Symmetric positioning in experiment </a:t>
            </a:r>
            <a:endParaRPr/>
          </a:p>
        </p:txBody>
      </p:sp>
      <p:pic>
        <p:nvPicPr>
          <p:cNvPr id="170" name="Google Shape;170;p21"/>
          <p:cNvPicPr preferRelativeResize="0"/>
          <p:nvPr/>
        </p:nvPicPr>
        <p:blipFill>
          <a:blip r:embed="rId3">
            <a:alphaModFix/>
          </a:blip>
          <a:stretch>
            <a:fillRect/>
          </a:stretch>
        </p:blipFill>
        <p:spPr>
          <a:xfrm>
            <a:off x="315900" y="2455265"/>
            <a:ext cx="4857749" cy="2367710"/>
          </a:xfrm>
          <a:prstGeom prst="rect">
            <a:avLst/>
          </a:prstGeom>
          <a:noFill/>
          <a:ln>
            <a:noFill/>
          </a:ln>
        </p:spPr>
      </p:pic>
      <p:sp>
        <p:nvSpPr>
          <p:cNvPr id="171" name="Google Shape;171;p2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2" name="Google Shape;172;p21"/>
          <p:cNvSpPr/>
          <p:nvPr/>
        </p:nvSpPr>
        <p:spPr>
          <a:xfrm>
            <a:off x="1491275" y="4822975"/>
            <a:ext cx="4233600" cy="152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1"/>
          <p:cNvSpPr txBox="1"/>
          <p:nvPr/>
        </p:nvSpPr>
        <p:spPr>
          <a:xfrm>
            <a:off x="913187" y="2247450"/>
            <a:ext cx="770100" cy="4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Lato"/>
                <a:ea typeface="Lato"/>
                <a:cs typeface="Lato"/>
                <a:sym typeface="Lato"/>
              </a:rPr>
              <a:t>East</a:t>
            </a:r>
            <a:endParaRPr sz="2400">
              <a:latin typeface="Lato"/>
              <a:ea typeface="Lato"/>
              <a:cs typeface="Lato"/>
              <a:sym typeface="Lato"/>
            </a:endParaRPr>
          </a:p>
        </p:txBody>
      </p:sp>
      <p:sp>
        <p:nvSpPr>
          <p:cNvPr id="174" name="Google Shape;174;p21"/>
          <p:cNvSpPr txBox="1"/>
          <p:nvPr/>
        </p:nvSpPr>
        <p:spPr>
          <a:xfrm>
            <a:off x="3168774" y="2247450"/>
            <a:ext cx="1061400" cy="4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Lato"/>
                <a:ea typeface="Lato"/>
                <a:cs typeface="Lato"/>
                <a:sym typeface="Lato"/>
              </a:rPr>
              <a:t>West</a:t>
            </a:r>
            <a:endParaRPr sz="2400">
              <a:latin typeface="Lato"/>
              <a:ea typeface="Lato"/>
              <a:cs typeface="Lato"/>
              <a:sym typeface="Lato"/>
            </a:endParaRPr>
          </a:p>
        </p:txBody>
      </p:sp>
      <p:pic>
        <p:nvPicPr>
          <p:cNvPr id="175" name="Google Shape;175;p21"/>
          <p:cNvPicPr preferRelativeResize="0"/>
          <p:nvPr/>
        </p:nvPicPr>
        <p:blipFill rotWithShape="1">
          <a:blip r:embed="rId4">
            <a:alphaModFix/>
          </a:blip>
          <a:srcRect b="0" l="17143" r="17149" t="0"/>
          <a:stretch/>
        </p:blipFill>
        <p:spPr>
          <a:xfrm>
            <a:off x="5307600" y="3704825"/>
            <a:ext cx="1173024" cy="1045025"/>
          </a:xfrm>
          <a:prstGeom prst="rect">
            <a:avLst/>
          </a:prstGeom>
          <a:noFill/>
          <a:ln>
            <a:noFill/>
          </a:ln>
        </p:spPr>
      </p:pic>
      <p:sp>
        <p:nvSpPr>
          <p:cNvPr id="176" name="Google Shape;176;p21"/>
          <p:cNvSpPr txBox="1"/>
          <p:nvPr/>
        </p:nvSpPr>
        <p:spPr>
          <a:xfrm>
            <a:off x="5588525" y="2061675"/>
            <a:ext cx="18222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Lato"/>
                <a:ea typeface="Lato"/>
                <a:cs typeface="Lato"/>
                <a:sym typeface="Lato"/>
              </a:rPr>
              <a:t>Measurable:</a:t>
            </a:r>
            <a:endParaRPr b="1" sz="1800">
              <a:latin typeface="Lato"/>
              <a:ea typeface="Lato"/>
              <a:cs typeface="Lato"/>
              <a:sym typeface="Lato"/>
            </a:endParaRPr>
          </a:p>
        </p:txBody>
      </p:sp>
      <p:pic>
        <p:nvPicPr>
          <p:cNvPr id="177" name="Google Shape;177;p21"/>
          <p:cNvPicPr preferRelativeResize="0"/>
          <p:nvPr/>
        </p:nvPicPr>
        <p:blipFill>
          <a:blip r:embed="rId5">
            <a:alphaModFix/>
          </a:blip>
          <a:stretch>
            <a:fillRect/>
          </a:stretch>
        </p:blipFill>
        <p:spPr>
          <a:xfrm>
            <a:off x="5420518" y="2433725"/>
            <a:ext cx="3664482" cy="627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2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 and </a:t>
            </a:r>
            <a:r>
              <a:rPr lang="en"/>
              <a:t>Asymmetries</a:t>
            </a:r>
            <a:r>
              <a:rPr lang="en"/>
              <a:t> </a:t>
            </a:r>
            <a:endParaRPr/>
          </a:p>
        </p:txBody>
      </p:sp>
      <p:pic>
        <p:nvPicPr>
          <p:cNvPr id="183" name="Google Shape;183;p22"/>
          <p:cNvPicPr preferRelativeResize="0"/>
          <p:nvPr/>
        </p:nvPicPr>
        <p:blipFill>
          <a:blip r:embed="rId3">
            <a:alphaModFix/>
          </a:blip>
          <a:stretch>
            <a:fillRect/>
          </a:stretch>
        </p:blipFill>
        <p:spPr>
          <a:xfrm>
            <a:off x="152400" y="1932125"/>
            <a:ext cx="4268650" cy="2898775"/>
          </a:xfrm>
          <a:prstGeom prst="rect">
            <a:avLst/>
          </a:prstGeom>
          <a:noFill/>
          <a:ln>
            <a:noFill/>
          </a:ln>
        </p:spPr>
      </p:pic>
      <p:pic>
        <p:nvPicPr>
          <p:cNvPr id="184" name="Google Shape;184;p22"/>
          <p:cNvPicPr preferRelativeResize="0"/>
          <p:nvPr/>
        </p:nvPicPr>
        <p:blipFill>
          <a:blip r:embed="rId4">
            <a:alphaModFix/>
          </a:blip>
          <a:stretch>
            <a:fillRect/>
          </a:stretch>
        </p:blipFill>
        <p:spPr>
          <a:xfrm>
            <a:off x="4572003" y="1884375"/>
            <a:ext cx="4268650" cy="2898762"/>
          </a:xfrm>
          <a:prstGeom prst="rect">
            <a:avLst/>
          </a:prstGeom>
          <a:noFill/>
          <a:ln>
            <a:noFill/>
          </a:ln>
        </p:spPr>
      </p:pic>
      <p:sp>
        <p:nvSpPr>
          <p:cNvPr id="185" name="Google Shape;185;p2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22"/>
          <p:cNvSpPr txBox="1"/>
          <p:nvPr/>
        </p:nvSpPr>
        <p:spPr>
          <a:xfrm>
            <a:off x="574675" y="4498450"/>
            <a:ext cx="982200" cy="6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Lato"/>
                <a:ea typeface="Lato"/>
                <a:cs typeface="Lato"/>
                <a:sym typeface="Lato"/>
              </a:rPr>
              <a:t>East</a:t>
            </a:r>
            <a:endParaRPr sz="2400">
              <a:latin typeface="Lato"/>
              <a:ea typeface="Lato"/>
              <a:cs typeface="Lato"/>
              <a:sym typeface="Lato"/>
            </a:endParaRPr>
          </a:p>
        </p:txBody>
      </p:sp>
      <p:sp>
        <p:nvSpPr>
          <p:cNvPr id="187" name="Google Shape;187;p22"/>
          <p:cNvSpPr txBox="1"/>
          <p:nvPr/>
        </p:nvSpPr>
        <p:spPr>
          <a:xfrm>
            <a:off x="5008275" y="4471750"/>
            <a:ext cx="982200" cy="6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Lato"/>
                <a:ea typeface="Lato"/>
                <a:cs typeface="Lato"/>
                <a:sym typeface="Lato"/>
              </a:rPr>
              <a:t>West</a:t>
            </a:r>
            <a:endParaRPr sz="2400">
              <a:latin typeface="Lato"/>
              <a:ea typeface="Lato"/>
              <a:cs typeface="Lato"/>
              <a:sym typeface="Lato"/>
            </a:endParaRPr>
          </a:p>
        </p:txBody>
      </p:sp>
      <p:pic>
        <p:nvPicPr>
          <p:cNvPr id="188" name="Google Shape;188;p22"/>
          <p:cNvPicPr preferRelativeResize="0"/>
          <p:nvPr/>
        </p:nvPicPr>
        <p:blipFill>
          <a:blip r:embed="rId5">
            <a:alphaModFix/>
          </a:blip>
          <a:stretch>
            <a:fillRect/>
          </a:stretch>
        </p:blipFill>
        <p:spPr>
          <a:xfrm>
            <a:off x="5990475" y="1063275"/>
            <a:ext cx="2581275" cy="790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2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 and Asymmetries </a:t>
            </a:r>
            <a:endParaRPr/>
          </a:p>
        </p:txBody>
      </p:sp>
      <p:pic>
        <p:nvPicPr>
          <p:cNvPr id="194" name="Google Shape;194;p23"/>
          <p:cNvPicPr preferRelativeResize="0"/>
          <p:nvPr/>
        </p:nvPicPr>
        <p:blipFill rotWithShape="1">
          <a:blip r:embed="rId3">
            <a:alphaModFix/>
          </a:blip>
          <a:srcRect b="70823" l="20829" r="0" t="0"/>
          <a:stretch/>
        </p:blipFill>
        <p:spPr>
          <a:xfrm>
            <a:off x="4983000" y="1991625"/>
            <a:ext cx="3138651" cy="884850"/>
          </a:xfrm>
          <a:prstGeom prst="rect">
            <a:avLst/>
          </a:prstGeom>
          <a:noFill/>
          <a:ln>
            <a:noFill/>
          </a:ln>
        </p:spPr>
      </p:pic>
      <p:sp>
        <p:nvSpPr>
          <p:cNvPr id="195" name="Google Shape;195;p23"/>
          <p:cNvSpPr txBox="1"/>
          <p:nvPr/>
        </p:nvSpPr>
        <p:spPr>
          <a:xfrm>
            <a:off x="729450" y="1853850"/>
            <a:ext cx="3360900" cy="11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The ratio between the Li6 and He3 detectors is slightly different between the two runs </a:t>
            </a:r>
            <a:endParaRPr>
              <a:latin typeface="Lato"/>
              <a:ea typeface="Lato"/>
              <a:cs typeface="Lato"/>
              <a:sym typeface="Lato"/>
            </a:endParaRPr>
          </a:p>
        </p:txBody>
      </p:sp>
      <p:sp>
        <p:nvSpPr>
          <p:cNvPr id="196" name="Google Shape;196;p2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97" name="Google Shape;197;p23"/>
          <p:cNvPicPr preferRelativeResize="0"/>
          <p:nvPr/>
        </p:nvPicPr>
        <p:blipFill rotWithShape="1">
          <a:blip r:embed="rId4">
            <a:alphaModFix/>
          </a:blip>
          <a:srcRect b="62451" l="38305" r="0" t="0"/>
          <a:stretch/>
        </p:blipFill>
        <p:spPr>
          <a:xfrm>
            <a:off x="4775675" y="3014262"/>
            <a:ext cx="3553299" cy="1005750"/>
          </a:xfrm>
          <a:prstGeom prst="rect">
            <a:avLst/>
          </a:prstGeom>
          <a:noFill/>
          <a:ln>
            <a:noFill/>
          </a:ln>
        </p:spPr>
      </p:pic>
      <p:sp>
        <p:nvSpPr>
          <p:cNvPr id="198" name="Google Shape;198;p23"/>
          <p:cNvSpPr txBox="1"/>
          <p:nvPr/>
        </p:nvSpPr>
        <p:spPr>
          <a:xfrm>
            <a:off x="633300" y="3014250"/>
            <a:ext cx="3553200" cy="10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a:t>
            </a:r>
            <a:r>
              <a:rPr lang="en">
                <a:latin typeface="Lato"/>
                <a:ea typeface="Lato"/>
                <a:cs typeface="Lato"/>
                <a:sym typeface="Lato"/>
              </a:rPr>
              <a:t>he comparison of the Li6 and the He3  on opposite sides shows an apparent  asymmetry in the rotary valve which would account for the difference in ratios </a:t>
            </a:r>
            <a:endParaRPr>
              <a:latin typeface="Lato"/>
              <a:ea typeface="Lato"/>
              <a:cs typeface="Lato"/>
              <a:sym typeface="Lato"/>
            </a:endParaRPr>
          </a:p>
        </p:txBody>
      </p:sp>
      <p:pic>
        <p:nvPicPr>
          <p:cNvPr id="199" name="Google Shape;199;p23"/>
          <p:cNvPicPr preferRelativeResize="0"/>
          <p:nvPr/>
        </p:nvPicPr>
        <p:blipFill>
          <a:blip r:embed="rId5">
            <a:alphaModFix/>
          </a:blip>
          <a:stretch>
            <a:fillRect/>
          </a:stretch>
        </p:blipFill>
        <p:spPr>
          <a:xfrm>
            <a:off x="2611075" y="4157775"/>
            <a:ext cx="4292879" cy="1013850"/>
          </a:xfrm>
          <a:prstGeom prst="rect">
            <a:avLst/>
          </a:prstGeom>
          <a:noFill/>
          <a:ln>
            <a:noFill/>
          </a:ln>
        </p:spPr>
      </p:pic>
      <p:sp>
        <p:nvSpPr>
          <p:cNvPr id="200" name="Google Shape;200;p23"/>
          <p:cNvSpPr/>
          <p:nvPr/>
        </p:nvSpPr>
        <p:spPr>
          <a:xfrm>
            <a:off x="6759000" y="2237650"/>
            <a:ext cx="359100" cy="1104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3"/>
          <p:cNvSpPr/>
          <p:nvPr/>
        </p:nvSpPr>
        <p:spPr>
          <a:xfrm>
            <a:off x="7521000" y="2237650"/>
            <a:ext cx="359100" cy="1104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3"/>
          <p:cNvSpPr txBox="1"/>
          <p:nvPr/>
        </p:nvSpPr>
        <p:spPr>
          <a:xfrm>
            <a:off x="6766600" y="2144025"/>
            <a:ext cx="6630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latin typeface="Lato"/>
                <a:ea typeface="Lato"/>
                <a:cs typeface="Lato"/>
                <a:sym typeface="Lato"/>
              </a:rPr>
              <a:t>East</a:t>
            </a:r>
            <a:endParaRPr b="1" sz="800">
              <a:latin typeface="Lato"/>
              <a:ea typeface="Lato"/>
              <a:cs typeface="Lato"/>
              <a:sym typeface="Lato"/>
            </a:endParaRPr>
          </a:p>
        </p:txBody>
      </p:sp>
      <p:sp>
        <p:nvSpPr>
          <p:cNvPr id="203" name="Google Shape;203;p23"/>
          <p:cNvSpPr txBox="1"/>
          <p:nvPr/>
        </p:nvSpPr>
        <p:spPr>
          <a:xfrm>
            <a:off x="7528600" y="2144025"/>
            <a:ext cx="6630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latin typeface="Lato"/>
                <a:ea typeface="Lato"/>
                <a:cs typeface="Lato"/>
                <a:sym typeface="Lato"/>
              </a:rPr>
              <a:t>West</a:t>
            </a:r>
            <a:endParaRPr b="1" sz="800">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24"/>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RCNP</a:t>
            </a:r>
            <a:r>
              <a:rPr lang="en" sz="2400"/>
              <a:t>(Research Center for </a:t>
            </a:r>
            <a:r>
              <a:rPr lang="en" sz="2400"/>
              <a:t>Nuclear</a:t>
            </a:r>
            <a:r>
              <a:rPr lang="en" sz="2400"/>
              <a:t> Physics) </a:t>
            </a:r>
            <a:endParaRPr sz="2400"/>
          </a:p>
          <a:p>
            <a:pPr indent="0" lvl="0" marL="0" rtl="0" algn="l">
              <a:spcBef>
                <a:spcPts val="0"/>
              </a:spcBef>
              <a:spcAft>
                <a:spcPts val="0"/>
              </a:spcAft>
              <a:buNone/>
            </a:pPr>
            <a:r>
              <a:rPr lang="en"/>
              <a:t>Spectrum Analysis </a:t>
            </a:r>
            <a:endParaRPr/>
          </a:p>
        </p:txBody>
      </p:sp>
      <p:sp>
        <p:nvSpPr>
          <p:cNvPr id="209" name="Google Shape;209;p2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2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UCN Spectrum and Measurement</a:t>
            </a:r>
            <a:endParaRPr/>
          </a:p>
        </p:txBody>
      </p:sp>
      <p:pic>
        <p:nvPicPr>
          <p:cNvPr id="215" name="Google Shape;215;p25"/>
          <p:cNvPicPr preferRelativeResize="0"/>
          <p:nvPr/>
        </p:nvPicPr>
        <p:blipFill>
          <a:blip r:embed="rId3">
            <a:alphaModFix/>
          </a:blip>
          <a:stretch>
            <a:fillRect/>
          </a:stretch>
        </p:blipFill>
        <p:spPr>
          <a:xfrm>
            <a:off x="4141175" y="1843449"/>
            <a:ext cx="4184965" cy="3157900"/>
          </a:xfrm>
          <a:prstGeom prst="rect">
            <a:avLst/>
          </a:prstGeom>
          <a:noFill/>
          <a:ln>
            <a:noFill/>
          </a:ln>
        </p:spPr>
      </p:pic>
      <p:sp>
        <p:nvSpPr>
          <p:cNvPr id="216" name="Google Shape;216;p2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5"/>
          <p:cNvSpPr txBox="1"/>
          <p:nvPr>
            <p:ph idx="1" type="body"/>
          </p:nvPr>
        </p:nvSpPr>
        <p:spPr>
          <a:xfrm>
            <a:off x="521975" y="2016150"/>
            <a:ext cx="3619200" cy="261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produced UCN energy </a:t>
            </a:r>
            <a:r>
              <a:rPr lang="en"/>
              <a:t>spectrum</a:t>
            </a:r>
            <a:r>
              <a:rPr lang="en"/>
              <a:t> is expected to follow the form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This spectrum influences the how well the guides can be expected to contain the UCN in the production and transport process, and the materials have an energy dependant interaction with the neutrons .</a:t>
            </a:r>
            <a:endParaRPr/>
          </a:p>
          <a:p>
            <a:pPr indent="0" lvl="0" marL="0" rtl="0" algn="l">
              <a:spcBef>
                <a:spcPts val="1600"/>
              </a:spcBef>
              <a:spcAft>
                <a:spcPts val="1600"/>
              </a:spcAft>
              <a:buNone/>
            </a:pPr>
            <a:r>
              <a:t/>
            </a:r>
            <a:endParaRPr/>
          </a:p>
        </p:txBody>
      </p:sp>
      <p:pic>
        <p:nvPicPr>
          <p:cNvPr id="218" name="Google Shape;218;p25"/>
          <p:cNvPicPr preferRelativeResize="0"/>
          <p:nvPr/>
        </p:nvPicPr>
        <p:blipFill>
          <a:blip r:embed="rId4">
            <a:alphaModFix/>
          </a:blip>
          <a:stretch>
            <a:fillRect/>
          </a:stretch>
        </p:blipFill>
        <p:spPr>
          <a:xfrm>
            <a:off x="959525" y="2571750"/>
            <a:ext cx="2523086" cy="535200"/>
          </a:xfrm>
          <a:prstGeom prst="rect">
            <a:avLst/>
          </a:prstGeom>
          <a:noFill/>
          <a:ln>
            <a:noFill/>
          </a:ln>
        </p:spPr>
      </p:pic>
      <p:pic>
        <p:nvPicPr>
          <p:cNvPr id="219" name="Google Shape;219;p25"/>
          <p:cNvPicPr preferRelativeResize="0"/>
          <p:nvPr/>
        </p:nvPicPr>
        <p:blipFill>
          <a:blip r:embed="rId5">
            <a:alphaModFix/>
          </a:blip>
          <a:stretch>
            <a:fillRect/>
          </a:stretch>
        </p:blipFill>
        <p:spPr>
          <a:xfrm>
            <a:off x="5385500" y="1190200"/>
            <a:ext cx="2869750" cy="38111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2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sp>
        <p:nvSpPr>
          <p:cNvPr id="224" name="Google Shape;224;p2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Simulations </a:t>
            </a:r>
            <a:endParaRPr/>
          </a:p>
        </p:txBody>
      </p:sp>
      <p:pic>
        <p:nvPicPr>
          <p:cNvPr id="225" name="Google Shape;225;p26"/>
          <p:cNvPicPr preferRelativeResize="0"/>
          <p:nvPr/>
        </p:nvPicPr>
        <p:blipFill rotWithShape="1">
          <a:blip r:embed="rId3">
            <a:alphaModFix/>
          </a:blip>
          <a:srcRect b="0" l="0" r="38503" t="0"/>
          <a:stretch/>
        </p:blipFill>
        <p:spPr>
          <a:xfrm>
            <a:off x="4700734" y="1587500"/>
            <a:ext cx="4097191" cy="3289600"/>
          </a:xfrm>
          <a:prstGeom prst="rect">
            <a:avLst/>
          </a:prstGeom>
          <a:noFill/>
          <a:ln>
            <a:noFill/>
          </a:ln>
        </p:spPr>
      </p:pic>
      <p:graphicFrame>
        <p:nvGraphicFramePr>
          <p:cNvPr id="226" name="Google Shape;226;p26"/>
          <p:cNvGraphicFramePr/>
          <p:nvPr/>
        </p:nvGraphicFramePr>
        <p:xfrm>
          <a:off x="7601050" y="1853838"/>
          <a:ext cx="3000000" cy="3000000"/>
        </p:xfrm>
        <a:graphic>
          <a:graphicData uri="http://schemas.openxmlformats.org/drawingml/2006/table">
            <a:tbl>
              <a:tblPr>
                <a:noFill/>
                <a:tableStyleId>{A1434E3C-332E-4D02-8879-8C413EA4A8FD}</a:tableStyleId>
              </a:tblPr>
              <a:tblGrid>
                <a:gridCol w="559275"/>
                <a:gridCol w="864475"/>
              </a:tblGrid>
              <a:tr h="454600">
                <a:tc>
                  <a:txBody>
                    <a:bodyPr/>
                    <a:lstStyle/>
                    <a:p>
                      <a:pPr indent="0" lvl="0" marL="0" rtl="0" algn="l">
                        <a:spcBef>
                          <a:spcPts val="0"/>
                        </a:spcBef>
                        <a:spcAft>
                          <a:spcPts val="0"/>
                        </a:spcAft>
                        <a:buNone/>
                      </a:pPr>
                      <a:r>
                        <a:rPr lang="en" sz="800"/>
                        <a:t>Plate Height (cm)</a:t>
                      </a:r>
                      <a:endParaRPr sz="800"/>
                    </a:p>
                  </a:txBody>
                  <a:tcPr marT="91425" marB="91425" marR="91425" marL="91425">
                    <a:lnB cap="flat" cmpd="sng" w="38100">
                      <a:solidFill>
                        <a:srgbClr val="9E9E9E"/>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t>Storage Lifetime </a:t>
                      </a:r>
                      <a:endParaRPr sz="800"/>
                    </a:p>
                    <a:p>
                      <a:pPr indent="0" lvl="0" marL="0" rtl="0" algn="l">
                        <a:spcBef>
                          <a:spcPts val="0"/>
                        </a:spcBef>
                        <a:spcAft>
                          <a:spcPts val="0"/>
                        </a:spcAft>
                        <a:buNone/>
                      </a:pPr>
                      <a:r>
                        <a:rPr lang="en" sz="800"/>
                        <a:t>Simulated (s)</a:t>
                      </a:r>
                      <a:endParaRPr sz="800"/>
                    </a:p>
                  </a:txBody>
                  <a:tcPr marT="91425" marB="91425" marR="91425" marL="91425">
                    <a:lnB cap="flat" cmpd="sng" w="38100">
                      <a:solidFill>
                        <a:srgbClr val="9E9E9E"/>
                      </a:solidFill>
                      <a:prstDash val="solid"/>
                      <a:round/>
                      <a:headEnd len="sm" w="sm" type="none"/>
                      <a:tailEnd len="sm" w="sm" type="none"/>
                    </a:lnB>
                    <a:solidFill>
                      <a:srgbClr val="FFFFFF"/>
                    </a:solidFill>
                  </a:tcPr>
                </a:tc>
              </a:tr>
              <a:tr h="251500">
                <a:tc>
                  <a:txBody>
                    <a:bodyPr/>
                    <a:lstStyle/>
                    <a:p>
                      <a:pPr indent="0" lvl="0" marL="0" rtl="0" algn="l">
                        <a:spcBef>
                          <a:spcPts val="0"/>
                        </a:spcBef>
                        <a:spcAft>
                          <a:spcPts val="0"/>
                        </a:spcAft>
                        <a:buNone/>
                      </a:pPr>
                      <a:r>
                        <a:rPr b="1" lang="en" sz="900"/>
                        <a:t>10</a:t>
                      </a:r>
                      <a:endParaRPr b="1" sz="900"/>
                    </a:p>
                  </a:txBody>
                  <a:tcPr marT="91425" marB="91425" marR="91425" marL="91425">
                    <a:lnT cap="flat" cmpd="sng" w="38100">
                      <a:solidFill>
                        <a:srgbClr val="9E9E9E"/>
                      </a:solidFill>
                      <a:prstDash val="solid"/>
                      <a:round/>
                      <a:headEnd len="sm" w="sm" type="none"/>
                      <a:tailEnd len="sm" w="sm" type="none"/>
                    </a:lnT>
                    <a:solidFill>
                      <a:srgbClr val="AB8F94"/>
                    </a:solidFill>
                  </a:tcPr>
                </a:tc>
                <a:tc>
                  <a:txBody>
                    <a:bodyPr/>
                    <a:lstStyle/>
                    <a:p>
                      <a:pPr indent="0" lvl="0" marL="0" rtl="0" algn="l">
                        <a:spcBef>
                          <a:spcPts val="0"/>
                        </a:spcBef>
                        <a:spcAft>
                          <a:spcPts val="0"/>
                        </a:spcAft>
                        <a:buNone/>
                      </a:pPr>
                      <a:r>
                        <a:rPr b="1" lang="en" sz="900"/>
                        <a:t>289</a:t>
                      </a:r>
                      <a:r>
                        <a:rPr b="1" lang="en" sz="900"/>
                        <a:t> ∓ 7</a:t>
                      </a:r>
                      <a:endParaRPr b="1" sz="900"/>
                    </a:p>
                  </a:txBody>
                  <a:tcPr marT="91425" marB="91425" marR="91425" marL="91425">
                    <a:lnT cap="flat" cmpd="sng" w="38100">
                      <a:solidFill>
                        <a:srgbClr val="9E9E9E"/>
                      </a:solidFill>
                      <a:prstDash val="solid"/>
                      <a:round/>
                      <a:headEnd len="sm" w="sm" type="none"/>
                      <a:tailEnd len="sm" w="sm" type="none"/>
                    </a:lnT>
                    <a:solidFill>
                      <a:srgbClr val="AB8F94"/>
                    </a:solidFill>
                  </a:tcPr>
                </a:tc>
              </a:tr>
              <a:tr h="251500">
                <a:tc>
                  <a:txBody>
                    <a:bodyPr/>
                    <a:lstStyle/>
                    <a:p>
                      <a:pPr indent="0" lvl="0" marL="0" rtl="0" algn="l">
                        <a:spcBef>
                          <a:spcPts val="0"/>
                        </a:spcBef>
                        <a:spcAft>
                          <a:spcPts val="0"/>
                        </a:spcAft>
                        <a:buNone/>
                      </a:pPr>
                      <a:r>
                        <a:rPr b="1" lang="en" sz="900"/>
                        <a:t>20</a:t>
                      </a:r>
                      <a:endParaRPr b="1" sz="900"/>
                    </a:p>
                  </a:txBody>
                  <a:tcPr marT="91425" marB="91425" marR="91425" marL="91425">
                    <a:solidFill>
                      <a:srgbClr val="CF5E61"/>
                    </a:solidFill>
                  </a:tcPr>
                </a:tc>
                <a:tc>
                  <a:txBody>
                    <a:bodyPr/>
                    <a:lstStyle/>
                    <a:p>
                      <a:pPr indent="0" lvl="0" marL="0" rtl="0" algn="l">
                        <a:spcBef>
                          <a:spcPts val="0"/>
                        </a:spcBef>
                        <a:spcAft>
                          <a:spcPts val="0"/>
                        </a:spcAft>
                        <a:buNone/>
                      </a:pPr>
                      <a:r>
                        <a:rPr b="1" lang="en" sz="900"/>
                        <a:t>234</a:t>
                      </a:r>
                      <a:r>
                        <a:rPr b="1" lang="en" sz="900"/>
                        <a:t> ∓ 8</a:t>
                      </a:r>
                      <a:endParaRPr b="1" sz="900"/>
                    </a:p>
                  </a:txBody>
                  <a:tcPr marT="91425" marB="91425" marR="91425" marL="91425">
                    <a:solidFill>
                      <a:srgbClr val="CF5E61"/>
                    </a:solidFill>
                  </a:tcPr>
                </a:tc>
              </a:tr>
              <a:tr h="251500">
                <a:tc>
                  <a:txBody>
                    <a:bodyPr/>
                    <a:lstStyle/>
                    <a:p>
                      <a:pPr indent="0" lvl="0" marL="0" rtl="0" algn="l">
                        <a:spcBef>
                          <a:spcPts val="0"/>
                        </a:spcBef>
                        <a:spcAft>
                          <a:spcPts val="0"/>
                        </a:spcAft>
                        <a:buNone/>
                      </a:pPr>
                      <a:r>
                        <a:rPr b="1" lang="en" sz="900"/>
                        <a:t>30</a:t>
                      </a:r>
                      <a:endParaRPr b="1" sz="900"/>
                    </a:p>
                  </a:txBody>
                  <a:tcPr marT="91425" marB="91425" marR="91425" marL="91425">
                    <a:solidFill>
                      <a:srgbClr val="BF8278"/>
                    </a:solidFill>
                  </a:tcPr>
                </a:tc>
                <a:tc>
                  <a:txBody>
                    <a:bodyPr/>
                    <a:lstStyle/>
                    <a:p>
                      <a:pPr indent="0" lvl="0" marL="0" rtl="0" algn="l">
                        <a:spcBef>
                          <a:spcPts val="0"/>
                        </a:spcBef>
                        <a:spcAft>
                          <a:spcPts val="0"/>
                        </a:spcAft>
                        <a:buNone/>
                      </a:pPr>
                      <a:r>
                        <a:rPr b="1" lang="en" sz="900"/>
                        <a:t>190</a:t>
                      </a:r>
                      <a:r>
                        <a:rPr b="1" lang="en" sz="900"/>
                        <a:t> ∓ 4</a:t>
                      </a:r>
                      <a:endParaRPr b="1" sz="900"/>
                    </a:p>
                  </a:txBody>
                  <a:tcPr marT="91425" marB="91425" marR="91425" marL="91425">
                    <a:solidFill>
                      <a:srgbClr val="BF8278"/>
                    </a:solidFill>
                  </a:tcPr>
                </a:tc>
              </a:tr>
              <a:tr h="251500">
                <a:tc>
                  <a:txBody>
                    <a:bodyPr/>
                    <a:lstStyle/>
                    <a:p>
                      <a:pPr indent="0" lvl="0" marL="0" rtl="0" algn="l">
                        <a:spcBef>
                          <a:spcPts val="0"/>
                        </a:spcBef>
                        <a:spcAft>
                          <a:spcPts val="0"/>
                        </a:spcAft>
                        <a:buNone/>
                      </a:pPr>
                      <a:r>
                        <a:rPr b="1" lang="en" sz="900"/>
                        <a:t>40</a:t>
                      </a:r>
                      <a:endParaRPr b="1" sz="900"/>
                    </a:p>
                  </a:txBody>
                  <a:tcPr marT="91425" marB="91425" marR="91425" marL="91425">
                    <a:solidFill>
                      <a:srgbClr val="C7997D"/>
                    </a:solidFill>
                  </a:tcPr>
                </a:tc>
                <a:tc>
                  <a:txBody>
                    <a:bodyPr/>
                    <a:lstStyle/>
                    <a:p>
                      <a:pPr indent="0" lvl="0" marL="0" rtl="0" algn="l">
                        <a:spcBef>
                          <a:spcPts val="0"/>
                        </a:spcBef>
                        <a:spcAft>
                          <a:spcPts val="0"/>
                        </a:spcAft>
                        <a:buNone/>
                      </a:pPr>
                      <a:r>
                        <a:rPr b="1" lang="en" sz="900"/>
                        <a:t>167</a:t>
                      </a:r>
                      <a:r>
                        <a:rPr b="1" lang="en" sz="900"/>
                        <a:t> ∓ 3</a:t>
                      </a:r>
                      <a:endParaRPr b="1" sz="900"/>
                    </a:p>
                  </a:txBody>
                  <a:tcPr marT="91425" marB="91425" marR="91425" marL="91425">
                    <a:solidFill>
                      <a:srgbClr val="C7997D"/>
                    </a:solidFill>
                  </a:tcPr>
                </a:tc>
              </a:tr>
              <a:tr h="251500">
                <a:tc>
                  <a:txBody>
                    <a:bodyPr/>
                    <a:lstStyle/>
                    <a:p>
                      <a:pPr indent="0" lvl="0" marL="0" rtl="0" algn="l">
                        <a:spcBef>
                          <a:spcPts val="0"/>
                        </a:spcBef>
                        <a:spcAft>
                          <a:spcPts val="0"/>
                        </a:spcAft>
                        <a:buNone/>
                      </a:pPr>
                      <a:r>
                        <a:rPr b="1" lang="en" sz="900"/>
                        <a:t>50</a:t>
                      </a:r>
                      <a:endParaRPr b="1" sz="900"/>
                    </a:p>
                  </a:txBody>
                  <a:tcPr marT="91425" marB="91425" marR="91425" marL="91425">
                    <a:solidFill>
                      <a:srgbClr val="BD9E82"/>
                    </a:solidFill>
                  </a:tcPr>
                </a:tc>
                <a:tc>
                  <a:txBody>
                    <a:bodyPr/>
                    <a:lstStyle/>
                    <a:p>
                      <a:pPr indent="0" lvl="0" marL="0" rtl="0" algn="l">
                        <a:spcBef>
                          <a:spcPts val="0"/>
                        </a:spcBef>
                        <a:spcAft>
                          <a:spcPts val="0"/>
                        </a:spcAft>
                        <a:buNone/>
                      </a:pPr>
                      <a:r>
                        <a:rPr b="1" lang="en" sz="900"/>
                        <a:t>156</a:t>
                      </a:r>
                      <a:r>
                        <a:rPr b="1" lang="en" sz="900"/>
                        <a:t> ∓ 2</a:t>
                      </a:r>
                      <a:endParaRPr b="1" sz="900"/>
                    </a:p>
                  </a:txBody>
                  <a:tcPr marT="91425" marB="91425" marR="91425" marL="91425">
                    <a:solidFill>
                      <a:srgbClr val="BD9E82"/>
                    </a:solidFill>
                  </a:tcPr>
                </a:tc>
              </a:tr>
              <a:tr h="100000">
                <a:tc>
                  <a:txBody>
                    <a:bodyPr/>
                    <a:lstStyle/>
                    <a:p>
                      <a:pPr indent="0" lvl="0" marL="0" rtl="0" algn="l">
                        <a:spcBef>
                          <a:spcPts val="0"/>
                        </a:spcBef>
                        <a:spcAft>
                          <a:spcPts val="0"/>
                        </a:spcAft>
                        <a:buNone/>
                      </a:pPr>
                      <a:r>
                        <a:rPr b="1" lang="en" sz="900"/>
                        <a:t>80</a:t>
                      </a:r>
                      <a:endParaRPr b="1" sz="900"/>
                    </a:p>
                  </a:txBody>
                  <a:tcPr marT="91425" marB="91425" marR="91425" marL="91425">
                    <a:solidFill>
                      <a:srgbClr val="DEBA87"/>
                    </a:solidFill>
                  </a:tcPr>
                </a:tc>
                <a:tc>
                  <a:txBody>
                    <a:bodyPr/>
                    <a:lstStyle/>
                    <a:p>
                      <a:pPr indent="0" lvl="0" marL="0" rtl="0" algn="l">
                        <a:spcBef>
                          <a:spcPts val="0"/>
                        </a:spcBef>
                        <a:spcAft>
                          <a:spcPts val="0"/>
                        </a:spcAft>
                        <a:buNone/>
                      </a:pPr>
                      <a:r>
                        <a:rPr b="1" lang="en" sz="900"/>
                        <a:t>127 ∓ 1</a:t>
                      </a:r>
                      <a:endParaRPr b="1" sz="900"/>
                    </a:p>
                  </a:txBody>
                  <a:tcPr marT="91425" marB="91425" marR="91425" marL="91425">
                    <a:solidFill>
                      <a:srgbClr val="DEBA87"/>
                    </a:solidFill>
                  </a:tcPr>
                </a:tc>
              </a:tr>
            </a:tbl>
          </a:graphicData>
        </a:graphic>
      </p:graphicFrame>
      <p:sp>
        <p:nvSpPr>
          <p:cNvPr id="227" name="Google Shape;227;p2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6"/>
          <p:cNvSpPr txBox="1"/>
          <p:nvPr>
            <p:ph idx="1" type="body"/>
          </p:nvPr>
        </p:nvSpPr>
        <p:spPr>
          <a:xfrm>
            <a:off x="474900" y="1833250"/>
            <a:ext cx="4097100" cy="275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simulations done in PENTrack  of the energy spectrum of the RCNP source </a:t>
            </a:r>
            <a:r>
              <a:rPr lang="en"/>
              <a:t>differs</a:t>
            </a:r>
            <a:r>
              <a:rPr lang="en"/>
              <a:t> from the experimental data in the trend of the longer lifetimes with lower lifetimes at higher plate levels </a:t>
            </a:r>
            <a:endParaRPr/>
          </a:p>
          <a:p>
            <a:pPr indent="0" lvl="0" marL="0" rtl="0" algn="l">
              <a:spcBef>
                <a:spcPts val="1600"/>
              </a:spcBef>
              <a:spcAft>
                <a:spcPts val="0"/>
              </a:spcAft>
              <a:buNone/>
            </a:pPr>
            <a:r>
              <a:rPr lang="en"/>
              <a:t>Potential causes </a:t>
            </a:r>
            <a:endParaRPr/>
          </a:p>
          <a:p>
            <a:pPr indent="-311150" lvl="0" marL="457200" rtl="0" algn="l">
              <a:spcBef>
                <a:spcPts val="1600"/>
              </a:spcBef>
              <a:spcAft>
                <a:spcPts val="0"/>
              </a:spcAft>
              <a:buSzPts val="1300"/>
              <a:buChar char="●"/>
            </a:pPr>
            <a:r>
              <a:rPr lang="en"/>
              <a:t>The absorber plate has been modeled as a better absorber than it is.</a:t>
            </a:r>
            <a:endParaRPr/>
          </a:p>
          <a:p>
            <a:pPr indent="-311150" lvl="0" marL="457200" rtl="0" algn="l">
              <a:spcBef>
                <a:spcPts val="0"/>
              </a:spcBef>
              <a:spcAft>
                <a:spcPts val="0"/>
              </a:spcAft>
              <a:buSzPts val="1300"/>
              <a:buChar char="●"/>
            </a:pPr>
            <a:r>
              <a:rPr lang="en"/>
              <a:t>Wall loss probability is energy independent </a:t>
            </a:r>
            <a:endParaRPr/>
          </a:p>
        </p:txBody>
      </p:sp>
      <p:sp>
        <p:nvSpPr>
          <p:cNvPr id="229" name="Google Shape;229;p26"/>
          <p:cNvSpPr/>
          <p:nvPr/>
        </p:nvSpPr>
        <p:spPr>
          <a:xfrm>
            <a:off x="5391550" y="1174075"/>
            <a:ext cx="3301500" cy="660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6"/>
          <p:cNvSpPr txBox="1"/>
          <p:nvPr/>
        </p:nvSpPr>
        <p:spPr>
          <a:xfrm>
            <a:off x="7214825" y="3941550"/>
            <a:ext cx="248100" cy="1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
        <p:nvSpPr>
          <p:cNvPr id="231" name="Google Shape;231;p26"/>
          <p:cNvSpPr txBox="1"/>
          <p:nvPr/>
        </p:nvSpPr>
        <p:spPr>
          <a:xfrm>
            <a:off x="8054400" y="4571550"/>
            <a:ext cx="1034700" cy="29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Lato"/>
                <a:ea typeface="Lato"/>
                <a:cs typeface="Lato"/>
                <a:sym typeface="Lato"/>
              </a:rPr>
              <a:t>delay time (s)</a:t>
            </a:r>
            <a:endParaRPr sz="800">
              <a:latin typeface="Lato"/>
              <a:ea typeface="Lato"/>
              <a:cs typeface="Lato"/>
              <a:sym typeface="Lato"/>
            </a:endParaRPr>
          </a:p>
        </p:txBody>
      </p:sp>
      <p:sp>
        <p:nvSpPr>
          <p:cNvPr id="232" name="Google Shape;232;p26"/>
          <p:cNvSpPr txBox="1"/>
          <p:nvPr/>
        </p:nvSpPr>
        <p:spPr>
          <a:xfrm rot="-5400000">
            <a:off x="4125000" y="2741300"/>
            <a:ext cx="1491900" cy="29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Lato"/>
                <a:ea typeface="Lato"/>
                <a:cs typeface="Lato"/>
                <a:sym typeface="Lato"/>
              </a:rPr>
              <a:t>percent UCN detected</a:t>
            </a:r>
            <a:endParaRPr sz="800">
              <a:latin typeface="Lato"/>
              <a:ea typeface="Lato"/>
              <a:cs typeface="Lato"/>
              <a:sym typeface="Lato"/>
            </a:endParaRPr>
          </a:p>
        </p:txBody>
      </p:sp>
      <p:sp>
        <p:nvSpPr>
          <p:cNvPr id="233" name="Google Shape;233;p26"/>
          <p:cNvSpPr txBox="1"/>
          <p:nvPr/>
        </p:nvSpPr>
        <p:spPr>
          <a:xfrm>
            <a:off x="5518300" y="1389450"/>
            <a:ext cx="3048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Simulated RCNP Storage Lifetimes </a:t>
            </a:r>
            <a:endParaRPr>
              <a:latin typeface="Lato"/>
              <a:ea typeface="Lato"/>
              <a:cs typeface="Lato"/>
              <a:sym typeface="Lato"/>
            </a:endParaRPr>
          </a:p>
        </p:txBody>
      </p:sp>
      <p:pic>
        <p:nvPicPr>
          <p:cNvPr id="234" name="Google Shape;234;p26"/>
          <p:cNvPicPr preferRelativeResize="0"/>
          <p:nvPr/>
        </p:nvPicPr>
        <p:blipFill>
          <a:blip r:embed="rId4">
            <a:alphaModFix/>
          </a:blip>
          <a:stretch>
            <a:fillRect/>
          </a:stretch>
        </p:blipFill>
        <p:spPr>
          <a:xfrm>
            <a:off x="6079675" y="2009050"/>
            <a:ext cx="1339300" cy="468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2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a:t>
            </a:r>
            <a:endParaRPr/>
          </a:p>
        </p:txBody>
      </p:sp>
      <p:sp>
        <p:nvSpPr>
          <p:cNvPr id="240" name="Google Shape;240;p27"/>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Symmetric</a:t>
            </a:r>
            <a:r>
              <a:rPr lang="en"/>
              <a:t> comparisons of He3 and Li6 detectors gave relative efficiencies of the two .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Simulation of the RCNP UCN source are currently lacking in their ability to well represent the loss of the slow </a:t>
            </a:r>
            <a:r>
              <a:rPr lang="en"/>
              <a:t>neutron</a:t>
            </a:r>
            <a:r>
              <a:rPr lang="en"/>
              <a:t> population</a:t>
            </a:r>
            <a:endParaRPr/>
          </a:p>
        </p:txBody>
      </p:sp>
      <p:sp>
        <p:nvSpPr>
          <p:cNvPr id="241" name="Google Shape;241;p2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28"/>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t>
            </a:r>
            <a:endParaRPr/>
          </a:p>
        </p:txBody>
      </p:sp>
      <p:sp>
        <p:nvSpPr>
          <p:cNvPr id="247" name="Google Shape;247;p2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29"/>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Extra Slides</a:t>
            </a:r>
            <a:endParaRPr/>
          </a:p>
        </p:txBody>
      </p:sp>
      <p:sp>
        <p:nvSpPr>
          <p:cNvPr id="253" name="Google Shape;253;p2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3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Rotary Valve </a:t>
            </a:r>
            <a:endParaRPr/>
          </a:p>
        </p:txBody>
      </p:sp>
      <p:pic>
        <p:nvPicPr>
          <p:cNvPr id="259" name="Google Shape;259;p30"/>
          <p:cNvPicPr preferRelativeResize="0"/>
          <p:nvPr/>
        </p:nvPicPr>
        <p:blipFill>
          <a:blip r:embed="rId3">
            <a:alphaModFix/>
          </a:blip>
          <a:stretch>
            <a:fillRect/>
          </a:stretch>
        </p:blipFill>
        <p:spPr>
          <a:xfrm>
            <a:off x="4438350" y="1853850"/>
            <a:ext cx="3979800" cy="2984850"/>
          </a:xfrm>
          <a:prstGeom prst="rect">
            <a:avLst/>
          </a:prstGeom>
          <a:noFill/>
          <a:ln>
            <a:noFill/>
          </a:ln>
        </p:spPr>
      </p:pic>
      <p:sp>
        <p:nvSpPr>
          <p:cNvPr id="260" name="Google Shape;260;p30"/>
          <p:cNvSpPr txBox="1"/>
          <p:nvPr/>
        </p:nvSpPr>
        <p:spPr>
          <a:xfrm>
            <a:off x="771100" y="1920450"/>
            <a:ext cx="3273600" cy="292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Valve with square guide which allows for the UCN to be sent in different directions.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In this experiment, alternating UCN producing shots are sent to the He3 and Li6 detector.</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Potential</a:t>
            </a:r>
            <a:r>
              <a:rPr lang="en">
                <a:latin typeface="Lato"/>
                <a:ea typeface="Lato"/>
                <a:cs typeface="Lato"/>
                <a:sym typeface="Lato"/>
              </a:rPr>
              <a:t> asymmetries in the valve </a:t>
            </a:r>
            <a:endParaRPr>
              <a:latin typeface="Lato"/>
              <a:ea typeface="Lato"/>
              <a:cs typeface="Lato"/>
              <a:sym typeface="Lato"/>
            </a:endParaRPr>
          </a:p>
        </p:txBody>
      </p:sp>
      <p:sp>
        <p:nvSpPr>
          <p:cNvPr id="261" name="Google Shape;261;p3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3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TUCAN18-020/021</a:t>
            </a:r>
            <a:endParaRPr/>
          </a:p>
        </p:txBody>
      </p:sp>
      <p:pic>
        <p:nvPicPr>
          <p:cNvPr id="267" name="Google Shape;267;p31"/>
          <p:cNvPicPr preferRelativeResize="0"/>
          <p:nvPr/>
        </p:nvPicPr>
        <p:blipFill>
          <a:blip r:embed="rId3">
            <a:alphaModFix/>
          </a:blip>
          <a:stretch>
            <a:fillRect/>
          </a:stretch>
        </p:blipFill>
        <p:spPr>
          <a:xfrm>
            <a:off x="152400" y="2079700"/>
            <a:ext cx="8839199" cy="2094239"/>
          </a:xfrm>
          <a:prstGeom prst="rect">
            <a:avLst/>
          </a:prstGeom>
          <a:noFill/>
          <a:ln>
            <a:noFill/>
          </a:ln>
        </p:spPr>
      </p:pic>
      <p:sp>
        <p:nvSpPr>
          <p:cNvPr id="268" name="Google Shape;268;p31"/>
          <p:cNvSpPr/>
          <p:nvPr/>
        </p:nvSpPr>
        <p:spPr>
          <a:xfrm>
            <a:off x="94575" y="1920450"/>
            <a:ext cx="3295200" cy="23787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1"/>
          <p:cNvSpPr/>
          <p:nvPr/>
        </p:nvSpPr>
        <p:spPr>
          <a:xfrm>
            <a:off x="7143525" y="1920525"/>
            <a:ext cx="1876800" cy="2378700"/>
          </a:xfrm>
          <a:prstGeom prst="rect">
            <a:avLst/>
          </a:prstGeom>
          <a:no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1"/>
          <p:cNvSpPr txBox="1"/>
          <p:nvPr/>
        </p:nvSpPr>
        <p:spPr>
          <a:xfrm>
            <a:off x="160050" y="4539275"/>
            <a:ext cx="17022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Lato"/>
                <a:ea typeface="Lato"/>
                <a:cs typeface="Lato"/>
                <a:sym typeface="Lato"/>
              </a:rPr>
              <a:t>Production Volume</a:t>
            </a:r>
            <a:endParaRPr>
              <a:solidFill>
                <a:srgbClr val="FF0000"/>
              </a:solidFill>
              <a:latin typeface="Lato"/>
              <a:ea typeface="Lato"/>
              <a:cs typeface="Lato"/>
              <a:sym typeface="Lato"/>
            </a:endParaRPr>
          </a:p>
        </p:txBody>
      </p:sp>
      <p:sp>
        <p:nvSpPr>
          <p:cNvPr id="271" name="Google Shape;271;p31"/>
          <p:cNvSpPr txBox="1"/>
          <p:nvPr/>
        </p:nvSpPr>
        <p:spPr>
          <a:xfrm>
            <a:off x="6663400" y="4539275"/>
            <a:ext cx="23283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FF"/>
                </a:solidFill>
                <a:latin typeface="Lato"/>
                <a:ea typeface="Lato"/>
                <a:cs typeface="Lato"/>
                <a:sym typeface="Lato"/>
              </a:rPr>
              <a:t>Rotary Valve and Detectors </a:t>
            </a:r>
            <a:endParaRPr>
              <a:solidFill>
                <a:srgbClr val="0000FF"/>
              </a:solidFill>
              <a:latin typeface="Lato"/>
              <a:ea typeface="Lato"/>
              <a:cs typeface="Lato"/>
              <a:sym typeface="Lato"/>
            </a:endParaRPr>
          </a:p>
        </p:txBody>
      </p:sp>
      <p:sp>
        <p:nvSpPr>
          <p:cNvPr id="272" name="Google Shape;272;p3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3" name="Google Shape;273;p31"/>
          <p:cNvSpPr/>
          <p:nvPr/>
        </p:nvSpPr>
        <p:spPr>
          <a:xfrm>
            <a:off x="3465975" y="1920525"/>
            <a:ext cx="316800" cy="929100"/>
          </a:xfrm>
          <a:prstGeom prst="rect">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1"/>
          <p:cNvSpPr txBox="1"/>
          <p:nvPr/>
        </p:nvSpPr>
        <p:spPr>
          <a:xfrm>
            <a:off x="3465975" y="2916300"/>
            <a:ext cx="6879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9900"/>
                </a:solidFill>
                <a:latin typeface="Lato"/>
                <a:ea typeface="Lato"/>
                <a:cs typeface="Lato"/>
                <a:sym typeface="Lato"/>
              </a:rPr>
              <a:t>Valve</a:t>
            </a:r>
            <a:endParaRPr>
              <a:solidFill>
                <a:srgbClr val="FF9900"/>
              </a:solidFill>
              <a:latin typeface="Lato"/>
              <a:ea typeface="Lato"/>
              <a:cs typeface="Lato"/>
              <a:sym typeface="Lato"/>
            </a:endParaRPr>
          </a:p>
        </p:txBody>
      </p:sp>
      <p:sp>
        <p:nvSpPr>
          <p:cNvPr id="275" name="Google Shape;275;p31"/>
          <p:cNvSpPr/>
          <p:nvPr/>
        </p:nvSpPr>
        <p:spPr>
          <a:xfrm rot="1596210">
            <a:off x="7305248" y="3425985"/>
            <a:ext cx="399943" cy="233580"/>
          </a:xfrm>
          <a:prstGeom prst="roundRect">
            <a:avLst>
              <a:gd fmla="val 16667" name="adj"/>
            </a:avLst>
          </a:prstGeom>
          <a:solidFill>
            <a:srgbClr val="434343"/>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3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RCNP setup</a:t>
            </a:r>
            <a:endParaRPr/>
          </a:p>
        </p:txBody>
      </p:sp>
      <p:pic>
        <p:nvPicPr>
          <p:cNvPr id="281" name="Google Shape;281;p32"/>
          <p:cNvPicPr preferRelativeResize="0"/>
          <p:nvPr/>
        </p:nvPicPr>
        <p:blipFill>
          <a:blip r:embed="rId3">
            <a:alphaModFix/>
          </a:blip>
          <a:stretch>
            <a:fillRect/>
          </a:stretch>
        </p:blipFill>
        <p:spPr>
          <a:xfrm>
            <a:off x="2778825" y="1853850"/>
            <a:ext cx="4477409" cy="2995599"/>
          </a:xfrm>
          <a:prstGeom prst="rect">
            <a:avLst/>
          </a:prstGeom>
          <a:noFill/>
          <a:ln>
            <a:noFill/>
          </a:ln>
        </p:spPr>
      </p:pic>
      <p:sp>
        <p:nvSpPr>
          <p:cNvPr id="282" name="Google Shape;282;p32"/>
          <p:cNvSpPr/>
          <p:nvPr/>
        </p:nvSpPr>
        <p:spPr>
          <a:xfrm>
            <a:off x="6270575" y="1571275"/>
            <a:ext cx="1134900" cy="18987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2"/>
          <p:cNvSpPr/>
          <p:nvPr/>
        </p:nvSpPr>
        <p:spPr>
          <a:xfrm>
            <a:off x="6685225" y="3959650"/>
            <a:ext cx="854400" cy="790200"/>
          </a:xfrm>
          <a:prstGeom prst="rect">
            <a:avLst/>
          </a:prstGeom>
          <a:no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2"/>
          <p:cNvSpPr/>
          <p:nvPr/>
        </p:nvSpPr>
        <p:spPr>
          <a:xfrm>
            <a:off x="2582425" y="3070175"/>
            <a:ext cx="1134900" cy="18987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2"/>
          <p:cNvSpPr txBox="1"/>
          <p:nvPr/>
        </p:nvSpPr>
        <p:spPr>
          <a:xfrm>
            <a:off x="2124175" y="2411025"/>
            <a:ext cx="2051400" cy="53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Production Volume</a:t>
            </a:r>
            <a:endParaRPr>
              <a:latin typeface="Lato"/>
              <a:ea typeface="Lato"/>
              <a:cs typeface="Lato"/>
              <a:sym typeface="Lato"/>
            </a:endParaRPr>
          </a:p>
        </p:txBody>
      </p:sp>
      <p:sp>
        <p:nvSpPr>
          <p:cNvPr id="286" name="Google Shape;286;p32"/>
          <p:cNvSpPr txBox="1"/>
          <p:nvPr/>
        </p:nvSpPr>
        <p:spPr>
          <a:xfrm>
            <a:off x="5006825" y="894750"/>
            <a:ext cx="3662400" cy="53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latin typeface="Lato"/>
                <a:ea typeface="Lato"/>
                <a:cs typeface="Lato"/>
                <a:sym typeface="Lato"/>
              </a:rPr>
              <a:t>Spectrum</a:t>
            </a:r>
            <a:r>
              <a:rPr lang="en">
                <a:solidFill>
                  <a:srgbClr val="FF0000"/>
                </a:solidFill>
                <a:latin typeface="Lato"/>
                <a:ea typeface="Lato"/>
                <a:cs typeface="Lato"/>
                <a:sym typeface="Lato"/>
              </a:rPr>
              <a:t> Bottle with Adjustable Plate</a:t>
            </a:r>
            <a:endParaRPr>
              <a:solidFill>
                <a:srgbClr val="FF0000"/>
              </a:solidFill>
              <a:latin typeface="Lato"/>
              <a:ea typeface="Lato"/>
              <a:cs typeface="Lato"/>
              <a:sym typeface="Lato"/>
            </a:endParaRPr>
          </a:p>
        </p:txBody>
      </p:sp>
      <p:sp>
        <p:nvSpPr>
          <p:cNvPr id="287" name="Google Shape;287;p32"/>
          <p:cNvSpPr txBox="1"/>
          <p:nvPr/>
        </p:nvSpPr>
        <p:spPr>
          <a:xfrm>
            <a:off x="6043075" y="4749850"/>
            <a:ext cx="2138700" cy="21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FF"/>
                </a:solidFill>
                <a:latin typeface="Lato"/>
                <a:ea typeface="Lato"/>
                <a:cs typeface="Lato"/>
                <a:sym typeface="Lato"/>
              </a:rPr>
              <a:t>Helium Gas Detector </a:t>
            </a:r>
            <a:endParaRPr>
              <a:solidFill>
                <a:srgbClr val="0000FF"/>
              </a:solidFill>
              <a:latin typeface="Lato"/>
              <a:ea typeface="Lato"/>
              <a:cs typeface="Lato"/>
              <a:sym typeface="Lato"/>
            </a:endParaRPr>
          </a:p>
        </p:txBody>
      </p:sp>
      <p:sp>
        <p:nvSpPr>
          <p:cNvPr id="288" name="Google Shape;288;p3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p3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Monitor Counts</a:t>
            </a:r>
            <a:endParaRPr/>
          </a:p>
        </p:txBody>
      </p:sp>
      <p:pic>
        <p:nvPicPr>
          <p:cNvPr id="294" name="Google Shape;294;p33"/>
          <p:cNvPicPr preferRelativeResize="0"/>
          <p:nvPr/>
        </p:nvPicPr>
        <p:blipFill>
          <a:blip r:embed="rId3">
            <a:alphaModFix/>
          </a:blip>
          <a:stretch>
            <a:fillRect/>
          </a:stretch>
        </p:blipFill>
        <p:spPr>
          <a:xfrm>
            <a:off x="261725" y="1963457"/>
            <a:ext cx="2268581" cy="1731868"/>
          </a:xfrm>
          <a:prstGeom prst="rect">
            <a:avLst/>
          </a:prstGeom>
          <a:noFill/>
          <a:ln>
            <a:noFill/>
          </a:ln>
        </p:spPr>
      </p:pic>
      <p:sp>
        <p:nvSpPr>
          <p:cNvPr id="295" name="Google Shape;295;p33"/>
          <p:cNvSpPr txBox="1"/>
          <p:nvPr/>
        </p:nvSpPr>
        <p:spPr>
          <a:xfrm>
            <a:off x="2616130" y="1955475"/>
            <a:ext cx="1532700" cy="7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t>Integrate counts in He3 Detector during irradiation (first 60 seconds) </a:t>
            </a:r>
            <a:endParaRPr sz="800"/>
          </a:p>
        </p:txBody>
      </p:sp>
      <p:sp>
        <p:nvSpPr>
          <p:cNvPr id="296" name="Google Shape;296;p33"/>
          <p:cNvSpPr/>
          <p:nvPr/>
        </p:nvSpPr>
        <p:spPr>
          <a:xfrm>
            <a:off x="535769" y="2195073"/>
            <a:ext cx="927981" cy="1268537"/>
          </a:xfrm>
          <a:custGeom>
            <a:rect b="b" l="l" r="r" t="t"/>
            <a:pathLst>
              <a:path extrusionOk="0" h="98222" w="81384">
                <a:moveTo>
                  <a:pt x="0" y="98222"/>
                </a:moveTo>
                <a:cubicBezTo>
                  <a:pt x="21097" y="61306"/>
                  <a:pt x="43350" y="19007"/>
                  <a:pt x="81384" y="0"/>
                </a:cubicBezTo>
              </a:path>
            </a:pathLst>
          </a:custGeom>
          <a:noFill/>
          <a:ln cap="flat" cmpd="sng" w="9525">
            <a:solidFill>
              <a:srgbClr val="FF0000"/>
            </a:solidFill>
            <a:prstDash val="solid"/>
            <a:round/>
            <a:headEnd len="med" w="med" type="none"/>
            <a:tailEnd len="med" w="med" type="none"/>
          </a:ln>
        </p:spPr>
      </p:sp>
      <p:pic>
        <p:nvPicPr>
          <p:cNvPr id="297" name="Google Shape;297;p33"/>
          <p:cNvPicPr preferRelativeResize="0"/>
          <p:nvPr/>
        </p:nvPicPr>
        <p:blipFill>
          <a:blip r:embed="rId4">
            <a:alphaModFix/>
          </a:blip>
          <a:stretch>
            <a:fillRect/>
          </a:stretch>
        </p:blipFill>
        <p:spPr>
          <a:xfrm>
            <a:off x="2816015" y="2668279"/>
            <a:ext cx="1132889" cy="481129"/>
          </a:xfrm>
          <a:prstGeom prst="rect">
            <a:avLst/>
          </a:prstGeom>
          <a:noFill/>
          <a:ln>
            <a:noFill/>
          </a:ln>
        </p:spPr>
      </p:pic>
      <p:pic>
        <p:nvPicPr>
          <p:cNvPr id="298" name="Google Shape;298;p33"/>
          <p:cNvPicPr preferRelativeResize="0"/>
          <p:nvPr/>
        </p:nvPicPr>
        <p:blipFill>
          <a:blip r:embed="rId3">
            <a:alphaModFix/>
          </a:blip>
          <a:stretch>
            <a:fillRect/>
          </a:stretch>
        </p:blipFill>
        <p:spPr>
          <a:xfrm>
            <a:off x="4468950" y="2050846"/>
            <a:ext cx="2516368" cy="1723929"/>
          </a:xfrm>
          <a:prstGeom prst="rect">
            <a:avLst/>
          </a:prstGeom>
          <a:noFill/>
          <a:ln>
            <a:noFill/>
          </a:ln>
        </p:spPr>
      </p:pic>
      <p:sp>
        <p:nvSpPr>
          <p:cNvPr id="299" name="Google Shape;299;p33"/>
          <p:cNvSpPr txBox="1"/>
          <p:nvPr/>
        </p:nvSpPr>
        <p:spPr>
          <a:xfrm>
            <a:off x="7080512" y="2042900"/>
            <a:ext cx="1700100" cy="7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t>Instantaneous Number of UCN in volume after production</a:t>
            </a:r>
            <a:endParaRPr sz="800"/>
          </a:p>
        </p:txBody>
      </p:sp>
      <p:cxnSp>
        <p:nvCxnSpPr>
          <p:cNvPr id="300" name="Google Shape;300;p33"/>
          <p:cNvCxnSpPr>
            <a:stCxn id="298" idx="2"/>
            <a:endCxn id="298" idx="0"/>
          </p:cNvCxnSpPr>
          <p:nvPr/>
        </p:nvCxnSpPr>
        <p:spPr>
          <a:xfrm rot="10800000">
            <a:off x="5727134" y="2050975"/>
            <a:ext cx="0" cy="1723800"/>
          </a:xfrm>
          <a:prstGeom prst="straightConnector1">
            <a:avLst/>
          </a:prstGeom>
          <a:noFill/>
          <a:ln cap="flat" cmpd="sng" w="9525">
            <a:solidFill>
              <a:srgbClr val="FF0000"/>
            </a:solidFill>
            <a:prstDash val="solid"/>
            <a:round/>
            <a:headEnd len="med" w="med" type="none"/>
            <a:tailEnd len="med" w="med" type="none"/>
          </a:ln>
        </p:spPr>
      </p:cxnSp>
      <p:pic>
        <p:nvPicPr>
          <p:cNvPr id="301" name="Google Shape;301;p33"/>
          <p:cNvPicPr preferRelativeResize="0"/>
          <p:nvPr/>
        </p:nvPicPr>
        <p:blipFill>
          <a:blip r:embed="rId5">
            <a:alphaModFix/>
          </a:blip>
          <a:stretch>
            <a:fillRect/>
          </a:stretch>
        </p:blipFill>
        <p:spPr>
          <a:xfrm>
            <a:off x="7470777" y="2752441"/>
            <a:ext cx="919533" cy="242736"/>
          </a:xfrm>
          <a:prstGeom prst="rect">
            <a:avLst/>
          </a:prstGeom>
          <a:noFill/>
          <a:ln>
            <a:noFill/>
          </a:ln>
        </p:spPr>
      </p:pic>
      <p:pic>
        <p:nvPicPr>
          <p:cNvPr id="302" name="Google Shape;302;p33"/>
          <p:cNvPicPr preferRelativeResize="0"/>
          <p:nvPr/>
        </p:nvPicPr>
        <p:blipFill>
          <a:blip r:embed="rId6">
            <a:alphaModFix/>
          </a:blip>
          <a:stretch>
            <a:fillRect/>
          </a:stretch>
        </p:blipFill>
        <p:spPr>
          <a:xfrm>
            <a:off x="2234275" y="3909550"/>
            <a:ext cx="5094975" cy="1048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