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75" r:id="rId5"/>
    <p:sldId id="305" r:id="rId6"/>
    <p:sldId id="382" r:id="rId7"/>
    <p:sldId id="378" r:id="rId8"/>
    <p:sldId id="379" r:id="rId9"/>
    <p:sldId id="376" r:id="rId10"/>
    <p:sldId id="380" r:id="rId11"/>
    <p:sldId id="393" r:id="rId12"/>
    <p:sldId id="396" r:id="rId13"/>
    <p:sldId id="397" r:id="rId14"/>
    <p:sldId id="394" r:id="rId15"/>
    <p:sldId id="392" r:id="rId16"/>
    <p:sldId id="381" r:id="rId17"/>
    <p:sldId id="383" r:id="rId18"/>
    <p:sldId id="390" r:id="rId19"/>
    <p:sldId id="385" r:id="rId20"/>
    <p:sldId id="386" r:id="rId21"/>
    <p:sldId id="398" r:id="rId22"/>
    <p:sldId id="399" r:id="rId23"/>
    <p:sldId id="387" r:id="rId24"/>
    <p:sldId id="388" r:id="rId25"/>
    <p:sldId id="38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993" autoAdjust="0"/>
  </p:normalViewPr>
  <p:slideViewPr>
    <p:cSldViewPr snapToGrid="0" snapToObjects="1">
      <p:cViewPr varScale="1">
        <p:scale>
          <a:sx n="114" d="100"/>
          <a:sy n="114" d="100"/>
        </p:scale>
        <p:origin x="210" y="102"/>
      </p:cViewPr>
      <p:guideLst/>
    </p:cSldViewPr>
  </p:slideViewPr>
  <p:outlineViewPr>
    <p:cViewPr>
      <p:scale>
        <a:sx n="33" d="100"/>
        <a:sy n="33" d="100"/>
      </p:scale>
      <p:origin x="0" y="-44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269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nisma\Desktop\Work\Summaries\Reports\Free%20Excited%20Effective%20Mass\Finite%20Size%20Effec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024930402258042"/>
          <c:y val="6.7804353835003051E-2"/>
          <c:w val="0.8024766571830183"/>
          <c:h val="0.68216325690119761"/>
        </c:manualLayout>
      </c:layout>
      <c:scatterChart>
        <c:scatterStyle val="smoothMarker"/>
        <c:varyColors val="0"/>
        <c:ser>
          <c:idx val="1"/>
          <c:order val="0"/>
          <c:spPr>
            <a:ln w="412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28D4-41C4-BCD0-C69A86279F09}"/>
              </c:ext>
            </c:extLst>
          </c:dPt>
          <c:xVal>
            <c:numRef>
              <c:f>'TDL of FREE'!$B$14:$T$14</c:f>
              <c:numCache>
                <c:formatCode>General</c:formatCode>
                <c:ptCount val="19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15</c:v>
                </c:pt>
                <c:pt idx="4">
                  <c:v>39</c:v>
                </c:pt>
                <c:pt idx="5">
                  <c:v>55</c:v>
                </c:pt>
                <c:pt idx="6">
                  <c:v>67</c:v>
                </c:pt>
                <c:pt idx="7">
                  <c:v>115</c:v>
                </c:pt>
                <c:pt idx="8">
                  <c:v>163</c:v>
                </c:pt>
                <c:pt idx="9">
                  <c:v>187</c:v>
                </c:pt>
                <c:pt idx="10">
                  <c:v>247</c:v>
                </c:pt>
                <c:pt idx="11">
                  <c:v>295</c:v>
                </c:pt>
                <c:pt idx="12">
                  <c:v>343</c:v>
                </c:pt>
                <c:pt idx="13">
                  <c:v>359</c:v>
                </c:pt>
                <c:pt idx="14">
                  <c:v>407</c:v>
                </c:pt>
                <c:pt idx="15">
                  <c:v>503</c:v>
                </c:pt>
                <c:pt idx="16">
                  <c:v>513</c:v>
                </c:pt>
                <c:pt idx="17">
                  <c:v>611</c:v>
                </c:pt>
                <c:pt idx="18">
                  <c:v>683</c:v>
                </c:pt>
              </c:numCache>
            </c:numRef>
          </c:xVal>
          <c:yVal>
            <c:numRef>
              <c:f>'TDL of FREE'!$B$24:$T$24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 formatCode="0.00E+00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8D4-41C4-BCD0-C69A86279F09}"/>
            </c:ext>
          </c:extLst>
        </c:ser>
        <c:ser>
          <c:idx val="0"/>
          <c:order val="1"/>
          <c:spPr>
            <a:ln w="349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/>
            </c:spPr>
          </c:marker>
          <c:dPt>
            <c:idx val="3"/>
            <c:marker>
              <c:symbol val="circle"/>
              <c:size val="5"/>
              <c:spPr>
                <a:solidFill>
                  <a:srgbClr val="92D050"/>
                </a:solidFill>
                <a:ln w="44450">
                  <a:solidFill>
                    <a:srgbClr val="92D050"/>
                  </a:solidFill>
                </a:ln>
                <a:effectLst/>
              </c:spPr>
            </c:marker>
            <c:bubble3D val="0"/>
            <c:spPr>
              <a:ln w="34925" cap="rnd">
                <a:solidFill>
                  <a:srgbClr val="00B05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8D4-41C4-BCD0-C69A86279F09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1"/>
                </a:solidFill>
                <a:ln w="2857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4925" cap="rnd">
                <a:solidFill>
                  <a:srgbClr val="00B05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8D4-41C4-BCD0-C69A86279F09}"/>
              </c:ext>
            </c:extLst>
          </c:dPt>
          <c:xVal>
            <c:numRef>
              <c:f>'TDL of FREE'!$E$14:$T$14</c:f>
              <c:numCache>
                <c:formatCode>General</c:formatCode>
                <c:ptCount val="16"/>
                <c:pt idx="0">
                  <c:v>15</c:v>
                </c:pt>
                <c:pt idx="1">
                  <c:v>39</c:v>
                </c:pt>
                <c:pt idx="2">
                  <c:v>55</c:v>
                </c:pt>
                <c:pt idx="3">
                  <c:v>67</c:v>
                </c:pt>
                <c:pt idx="4">
                  <c:v>115</c:v>
                </c:pt>
                <c:pt idx="5">
                  <c:v>163</c:v>
                </c:pt>
                <c:pt idx="6">
                  <c:v>187</c:v>
                </c:pt>
                <c:pt idx="7">
                  <c:v>247</c:v>
                </c:pt>
                <c:pt idx="8">
                  <c:v>295</c:v>
                </c:pt>
                <c:pt idx="9">
                  <c:v>343</c:v>
                </c:pt>
                <c:pt idx="10">
                  <c:v>359</c:v>
                </c:pt>
                <c:pt idx="11">
                  <c:v>407</c:v>
                </c:pt>
                <c:pt idx="12">
                  <c:v>503</c:v>
                </c:pt>
                <c:pt idx="13">
                  <c:v>513</c:v>
                </c:pt>
                <c:pt idx="14">
                  <c:v>611</c:v>
                </c:pt>
                <c:pt idx="15">
                  <c:v>683</c:v>
                </c:pt>
              </c:numCache>
            </c:numRef>
          </c:xVal>
          <c:yVal>
            <c:numRef>
              <c:f>'TDL of FREE'!$E$15:$T$15</c:f>
              <c:numCache>
                <c:formatCode>General</c:formatCode>
                <c:ptCount val="16"/>
                <c:pt idx="0">
                  <c:v>5.1962635729805529E-2</c:v>
                </c:pt>
                <c:pt idx="1">
                  <c:v>-3.7080627622412266E-2</c:v>
                </c:pt>
                <c:pt idx="2">
                  <c:v>-3.4756808959551355E-2</c:v>
                </c:pt>
                <c:pt idx="3">
                  <c:v>-1.3977085781031739E-3</c:v>
                </c:pt>
                <c:pt idx="4">
                  <c:v>1.3338035648745361E-2</c:v>
                </c:pt>
                <c:pt idx="5">
                  <c:v>-2.4674169867043516E-2</c:v>
                </c:pt>
                <c:pt idx="6">
                  <c:v>-7.8825295996401978E-3</c:v>
                </c:pt>
                <c:pt idx="7">
                  <c:v>5.3440994485032256E-3</c:v>
                </c:pt>
                <c:pt idx="8">
                  <c:v>7.5182368504123076E-6</c:v>
                </c:pt>
                <c:pt idx="9">
                  <c:v>-6.4007534640275754E-3</c:v>
                </c:pt>
                <c:pt idx="10">
                  <c:v>-6.1437664589583107E-3</c:v>
                </c:pt>
                <c:pt idx="11">
                  <c:v>-2.0319743778488553E-3</c:v>
                </c:pt>
                <c:pt idx="12">
                  <c:v>-8.7847180216922283E-3</c:v>
                </c:pt>
                <c:pt idx="13">
                  <c:v>-6.9912767948252519E-3</c:v>
                </c:pt>
                <c:pt idx="14">
                  <c:v>1.2979210708154998E-3</c:v>
                </c:pt>
                <c:pt idx="15">
                  <c:v>-5.1739139052531247E-4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28D4-41C4-BCD0-C69A86279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820816"/>
        <c:axId val="2058462256"/>
      </c:scatterChart>
      <c:valAx>
        <c:axId val="53820816"/>
        <c:scaling>
          <c:orientation val="minMax"/>
          <c:max val="4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000">
                    <a:solidFill>
                      <a:schemeClr val="tx2"/>
                    </a:solidFill>
                  </a:rPr>
                  <a:t>Number of Particles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8462256"/>
        <c:crossesAt val="-10"/>
        <c:crossBetween val="midCat"/>
      </c:valAx>
      <c:valAx>
        <c:axId val="2058462256"/>
        <c:scaling>
          <c:orientation val="minMax"/>
          <c:min val="-8.0000000000000016E-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800" dirty="0">
                    <a:solidFill>
                      <a:schemeClr val="tx2"/>
                    </a:solidFill>
                  </a:rPr>
                  <a:t>Deviation from TDL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208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F17359-000A-9044-B834-9FBD0018D5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98B882-BA21-D947-B59A-B375F7B018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73F5E-F60B-3D42-A6DD-6D5611C2F6EE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9AD5B-1A75-1A4A-8459-A96AB79E9D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9C6818-84EB-2D43-AA44-FC64C4595B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8A1AC-D174-D44D-BB31-612041F19A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170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02FD2-47A1-409F-AFE3-F062712A3C35}" type="datetimeFigureOut">
              <a:rPr lang="en-CA" smtClean="0"/>
              <a:t>2020-02-11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BF5C6-1851-40BB-B8DC-098823266F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01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946" y="0"/>
            <a:ext cx="6098946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7905" y="5286196"/>
            <a:ext cx="4179375" cy="356462"/>
          </a:xfrm>
        </p:spPr>
        <p:txBody>
          <a:bodyPr lIns="0" rIns="0">
            <a:normAutofit/>
          </a:bodyPr>
          <a:lstStyle>
            <a:lvl1pPr marL="0" indent="0" algn="r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7905" y="2715790"/>
            <a:ext cx="4179376" cy="2387600"/>
          </a:xfrm>
        </p:spPr>
        <p:txBody>
          <a:bodyPr lIns="0" rIns="0" anchor="b">
            <a:normAutofit/>
          </a:bodyPr>
          <a:lstStyle>
            <a:lvl1pPr algn="r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90A1-A930-7E45-A0C6-7B528BC17B68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289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3055" y="0"/>
            <a:ext cx="6098946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525627-537D-D740-918D-FD8895672A9F}"/>
              </a:ext>
            </a:extLst>
          </p:cNvPr>
          <p:cNvCxnSpPr>
            <a:cxnSpLocks/>
          </p:cNvCxnSpPr>
          <p:nvPr userDrawn="1"/>
        </p:nvCxnSpPr>
        <p:spPr>
          <a:xfrm>
            <a:off x="0" y="1720312"/>
            <a:ext cx="609305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24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4319" y="0"/>
            <a:ext cx="11057681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525627-537D-D740-918D-FD8895672A9F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6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1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4FF4E3-951F-F040-800F-0DDAC2CCC507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42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C7D1-D8D4-49EC-ACD1-1204966F0D58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321" y="339645"/>
            <a:ext cx="1013436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27322" y="1507066"/>
            <a:ext cx="10134371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8CECE2-CD4D-4A44-927A-53FFE158AF1C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79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932F-8116-4E5A-9EB9-D0737773AE99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011521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10115221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A21F7CE-A4E6-574A-B490-8FC432772886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512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F605-4617-4D06-94BF-1BE0D6091D05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11369070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F93E56-30EE-384E-9A8A-090C645582DB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057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91DF7114-976E-3345-A7C4-77F951EA42C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C5C00-C9F9-4931-97AC-5E891A097A3F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321" y="339645"/>
            <a:ext cx="1013436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27322" y="1507066"/>
            <a:ext cx="10134371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8CECE2-CD4D-4A44-927A-53FFE158AF1C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06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CCA2E80D-B045-2346-9C1F-70BFBD4AF7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2C391-453B-4A47-B7F7-D261BF6257E1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11369070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0B4699-8C04-D74B-BFAF-27221E81DEBB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87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15342"/>
            <a:ext cx="5822209" cy="4427316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1B97752-63E3-7E41-86AA-8084AC3E48D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7905" y="5286196"/>
            <a:ext cx="4179375" cy="356462"/>
          </a:xfrm>
        </p:spPr>
        <p:txBody>
          <a:bodyPr lIns="0" rIns="0">
            <a:normAutofit/>
          </a:bodyPr>
          <a:lstStyle>
            <a:lvl1pPr marL="0" indent="0" algn="r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5521CA-473D-274E-A252-50E49A3EF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7905" y="2715790"/>
            <a:ext cx="4179376" cy="2387600"/>
          </a:xfrm>
        </p:spPr>
        <p:txBody>
          <a:bodyPr lIns="0" rIns="0" anchor="b">
            <a:normAutofit/>
          </a:bodyPr>
          <a:lstStyle>
            <a:lvl1pPr algn="r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1328B3-338C-BB43-A9F5-AACCE2E54E86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695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928264"/>
            <a:ext cx="5822209" cy="4427316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1B97752-63E3-7E41-86AA-8084AC3E48D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7905" y="4498670"/>
            <a:ext cx="4179375" cy="356462"/>
          </a:xfrm>
        </p:spPr>
        <p:txBody>
          <a:bodyPr lIns="0" rIns="0">
            <a:normAutofit/>
          </a:bodyPr>
          <a:lstStyle>
            <a:lvl1pPr marL="0" indent="0" algn="r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5521CA-473D-274E-A252-50E49A3EF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7905" y="1928264"/>
            <a:ext cx="4179376" cy="2387600"/>
          </a:xfrm>
        </p:spPr>
        <p:txBody>
          <a:bodyPr lIns="0" rIns="0" anchor="b">
            <a:normAutofit/>
          </a:bodyPr>
          <a:lstStyle>
            <a:lvl1pPr algn="r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27254B-5501-7248-A89F-42912B5A8BD2}"/>
              </a:ext>
            </a:extLst>
          </p:cNvPr>
          <p:cNvCxnSpPr>
            <a:cxnSpLocks/>
          </p:cNvCxnSpPr>
          <p:nvPr userDrawn="1"/>
        </p:nvCxnSpPr>
        <p:spPr>
          <a:xfrm>
            <a:off x="0" y="1405468"/>
            <a:ext cx="12192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005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21" descr="Woman on tablet ">
            <a:extLst>
              <a:ext uri="{FF2B5EF4-FFF2-40B4-BE49-F238E27FC236}">
                <a16:creationId xmlns:a16="http://schemas.microsoft.com/office/drawing/2014/main" id="{79F82B97-E9C9-C740-AE3A-A0BB4822DD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4487" y="0"/>
            <a:ext cx="11067514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4487" y="-1"/>
            <a:ext cx="11067514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4B436F-A511-A141-900B-BA20A19A1BCE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087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21" descr="Woman on tablet ">
            <a:extLst>
              <a:ext uri="{FF2B5EF4-FFF2-40B4-BE49-F238E27FC236}">
                <a16:creationId xmlns:a16="http://schemas.microsoft.com/office/drawing/2014/main" id="{79F82B97-E9C9-C740-AE3A-A0BB4822DD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57CAA2-2658-B441-A787-4B54C65D3BF1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238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482977"/>
            <a:ext cx="10668000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832AA92-D0AC-8247-A360-19A5932C4E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35662" y="339644"/>
            <a:ext cx="5014993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AD9F76-09D6-0D4E-99ED-D9391C974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0856" y="339644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8C2B99-ED08-1F48-BE5D-40E40D09C7B7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87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8843" y="3482977"/>
            <a:ext cx="10961177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9B33817-49F3-B440-A271-466603AE1964}"/>
              </a:ext>
            </a:extLst>
          </p:cNvPr>
          <p:cNvCxnSpPr>
            <a:cxnSpLocks/>
          </p:cNvCxnSpPr>
          <p:nvPr userDrawn="1"/>
        </p:nvCxnSpPr>
        <p:spPr>
          <a:xfrm>
            <a:off x="0" y="421214"/>
            <a:ext cx="12192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576316B-7498-2E42-9B52-88BF1C9DF4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67465" y="568512"/>
            <a:ext cx="6002556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51775DA-49A0-2F4D-9F21-5D20DA6BA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844" y="568512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456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482977"/>
            <a:ext cx="12192000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C0F668-C1BA-A349-A542-9E54E73E8178}"/>
              </a:ext>
            </a:extLst>
          </p:cNvPr>
          <p:cNvCxnSpPr>
            <a:cxnSpLocks/>
          </p:cNvCxnSpPr>
          <p:nvPr userDrawn="1"/>
        </p:nvCxnSpPr>
        <p:spPr>
          <a:xfrm>
            <a:off x="4961621" y="339644"/>
            <a:ext cx="0" cy="2806512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832AA92-D0AC-8247-A360-19A5932C4E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1244" y="339644"/>
            <a:ext cx="6002556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AD9F76-09D6-0D4E-99ED-D9391C974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623" y="339644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326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482977"/>
            <a:ext cx="12192000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832AA92-D0AC-8247-A360-19A5932C4E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1244" y="568512"/>
            <a:ext cx="6002556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AD9F76-09D6-0D4E-99ED-D9391C974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623" y="568512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414763-7D4F-994A-AAA9-7DC46C19D816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706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65A-3FC7-4454-9E53-42D233B45CCE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321" y="339645"/>
            <a:ext cx="1013436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8CECE2-CD4D-4A44-927A-53FFE158AF1C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1B2D7F8-9505-6148-BEA2-27C4290FF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7321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9ADB053-F5D5-D34D-B6E3-A8AB7297F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7963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75E12F7-C53F-EB47-8D86-3CE7D6B2A8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627322" y="1468740"/>
            <a:ext cx="4672156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C3895DE-E9F7-5A41-91A4-BC8DE509CF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67963" y="1468740"/>
            <a:ext cx="469516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07371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56AD8-A396-4C84-B43A-A50FDCDB12DC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013436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1B2D7F8-9505-6148-BEA2-27C4290FF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623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9ADB053-F5D5-D34D-B6E3-A8AB7297F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3265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75E12F7-C53F-EB47-8D86-3CE7D6B2A8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2624" y="1468740"/>
            <a:ext cx="4672156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C3895DE-E9F7-5A41-91A4-BC8DE509CF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33265" y="1468740"/>
            <a:ext cx="469516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28CCA37-00BD-0A43-8647-67DD0510A7E3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196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13C53-5D76-4FA8-8D32-C33C2AC35766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CD5966-5C30-E943-A71E-F48460A377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F969977-F5DB-3A45-9E9E-556F0938C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623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6D6BBCB-7852-8449-BC02-C5471A775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25055FA-EC63-034E-B383-78552FAEA37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2623" y="146874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63F1262-F0B7-5B4F-A1EE-7A2D9835E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6874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5F5877A-6F1B-5C4C-8792-78CDE344D0E0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816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C5233AE2-5078-C34D-8EAD-6F7B344F52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4699EEF-FB75-1A46-B6B6-39CCF65A9EA4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1C4-A3C0-4FB4-B36C-21A3697828BC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CD5966-5C30-E943-A71E-F48460A377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F969977-F5DB-3A45-9E9E-556F0938C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623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6D6BBCB-7852-8449-BC02-C5471A775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25055FA-EC63-034E-B383-78552FAEA37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2623" y="146874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63F1262-F0B7-5B4F-A1EE-7A2D9835E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6874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5F5877A-6F1B-5C4C-8792-78CDE344D0E0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969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92623" y="588936"/>
            <a:ext cx="11432584" cy="5976637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41291C-383F-CF4B-AB8E-2B40741A62AF}"/>
              </a:ext>
            </a:extLst>
          </p:cNvPr>
          <p:cNvCxnSpPr>
            <a:cxnSpLocks/>
          </p:cNvCxnSpPr>
          <p:nvPr userDrawn="1"/>
        </p:nvCxnSpPr>
        <p:spPr>
          <a:xfrm>
            <a:off x="0" y="292426"/>
            <a:ext cx="1219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34C5937-11C0-4E5A-867C-7AB68EA53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9577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92623" y="292426"/>
            <a:ext cx="10219457" cy="6273148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516C013-C8E5-B44C-B6D6-DE71D0CC52C4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4E2D069-321B-434C-BB63-530EE51B6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21835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134319" y="0"/>
            <a:ext cx="1105768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A0415B-CCA3-7142-BDAA-6DAC63FB634C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040D77-4CF4-4BFB-9FFB-8C9746D39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9264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3A34E77-65E8-214A-93DD-907ECB950F42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9C15D6B-DF62-4A31-87F3-2084A6C59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78934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DA99-CF62-4A4F-AA86-1B14B58ECD8F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93359" y="1"/>
            <a:ext cx="5198641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8661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45581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907ACF-A34F-FE4A-8511-B7FE12F69496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257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76D6-400B-4B4A-9FEA-6487C962427F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98641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11877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08797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4037ED-B73E-2946-8FAC-2803EA71C585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2672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4319" y="1"/>
            <a:ext cx="11057681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952F-6372-4C33-8E73-1B626BCE513E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8661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45581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907ACF-A34F-FE4A-8511-B7FE12F69496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394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C95D9-7523-4FA7-80CC-B430FC8B48D7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69E9592-D634-1947-B3FB-EB3B7F16FF28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6D456EAF-F3B8-AF4A-90FF-4B0693C56A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7FB4ADF-1B3E-A442-B2C9-518CBE763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9966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46059" y="292426"/>
            <a:ext cx="6297515" cy="6273148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3354" y="4418889"/>
            <a:ext cx="3289100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3355" y="5080791"/>
            <a:ext cx="3289100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9C4094-208E-7E4A-848A-F76A1573073A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3550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445942" y="292426"/>
            <a:ext cx="6297515" cy="6273148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2" y="4418889"/>
            <a:ext cx="4609683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2" y="5080791"/>
            <a:ext cx="4609683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E71BC7-72EE-294C-9A39-61A77EE295A0}"/>
              </a:ext>
            </a:extLst>
          </p:cNvPr>
          <p:cNvCxnSpPr>
            <a:cxnSpLocks/>
          </p:cNvCxnSpPr>
          <p:nvPr userDrawn="1"/>
        </p:nvCxnSpPr>
        <p:spPr>
          <a:xfrm>
            <a:off x="392623" y="5080791"/>
            <a:ext cx="4609683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7384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5581" y="4418889"/>
            <a:ext cx="3289100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45582" y="5080791"/>
            <a:ext cx="3289100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6AC280-5A8D-B048-BECC-9C306F32508F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9061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F4417F7-7CDE-DF44-9B0E-AC44EE99BF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2" y="3429000"/>
            <a:ext cx="4609683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2" y="4090902"/>
            <a:ext cx="4609683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9F22032-BAB9-744C-B14E-54350BBD1C71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2380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D3754-1908-4391-A5DE-E0DF0F166C05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2" y="339645"/>
            <a:ext cx="1021945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B3776AA3-9860-D247-8A43-85FD58FFFD43}"/>
              </a:ext>
            </a:extLst>
          </p:cNvPr>
          <p:cNvSpPr/>
          <p:nvPr/>
        </p:nvSpPr>
        <p:spPr>
          <a:xfrm>
            <a:off x="392622" y="229400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682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7" name="Rectangle: Rounded Corners 16">
            <a:extLst>
              <a:ext uri="{FF2B5EF4-FFF2-40B4-BE49-F238E27FC236}">
                <a16:creationId xmlns:a16="http://schemas.microsoft.com/office/drawing/2014/main" id="{F5244B71-4557-B64C-8C28-456C7623AE5B}"/>
              </a:ext>
            </a:extLst>
          </p:cNvPr>
          <p:cNvSpPr/>
          <p:nvPr userDrawn="1"/>
        </p:nvSpPr>
        <p:spPr>
          <a:xfrm>
            <a:off x="392622" y="3519693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682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Rectangle: Rounded Corners 16">
            <a:extLst>
              <a:ext uri="{FF2B5EF4-FFF2-40B4-BE49-F238E27FC236}">
                <a16:creationId xmlns:a16="http://schemas.microsoft.com/office/drawing/2014/main" id="{1A5F3004-02A9-1E43-A3E5-8ABCD5ED1A1C}"/>
              </a:ext>
            </a:extLst>
          </p:cNvPr>
          <p:cNvSpPr/>
          <p:nvPr userDrawn="1"/>
        </p:nvSpPr>
        <p:spPr>
          <a:xfrm>
            <a:off x="392622" y="4784289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4682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8" name="Rectangle: Rounded Corners 16">
            <a:extLst>
              <a:ext uri="{FF2B5EF4-FFF2-40B4-BE49-F238E27FC236}">
                <a16:creationId xmlns:a16="http://schemas.microsoft.com/office/drawing/2014/main" id="{491E125D-06D1-A343-A3C9-CBC63A66CDC0}"/>
              </a:ext>
            </a:extLst>
          </p:cNvPr>
          <p:cNvSpPr/>
          <p:nvPr userDrawn="1"/>
        </p:nvSpPr>
        <p:spPr>
          <a:xfrm>
            <a:off x="5605550" y="229400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683052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0" name="Rectangle: Rounded Corners 16">
            <a:extLst>
              <a:ext uri="{FF2B5EF4-FFF2-40B4-BE49-F238E27FC236}">
                <a16:creationId xmlns:a16="http://schemas.microsoft.com/office/drawing/2014/main" id="{9DDF7684-5C6D-B344-A059-87C2BDD8657A}"/>
              </a:ext>
            </a:extLst>
          </p:cNvPr>
          <p:cNvSpPr/>
          <p:nvPr userDrawn="1"/>
        </p:nvSpPr>
        <p:spPr>
          <a:xfrm>
            <a:off x="5610992" y="3519693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683052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2" name="Rectangle: Rounded Corners 16">
            <a:extLst>
              <a:ext uri="{FF2B5EF4-FFF2-40B4-BE49-F238E27FC236}">
                <a16:creationId xmlns:a16="http://schemas.microsoft.com/office/drawing/2014/main" id="{FE14D617-9285-9D4D-84E4-7BBD145B397E}"/>
              </a:ext>
            </a:extLst>
          </p:cNvPr>
          <p:cNvSpPr/>
          <p:nvPr userDrawn="1"/>
        </p:nvSpPr>
        <p:spPr>
          <a:xfrm>
            <a:off x="5610992" y="4784289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683052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22571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222570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22571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1222570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22571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1222570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500441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6500441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500441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6500441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500441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6500441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8A232C0-1AC5-164D-B8B6-CC8F07CF2E21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307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062B911-2FD7-4D8A-B378-ACCFB7337AE7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F93E56-30EE-384E-9A8A-090C645582DB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B3776AA3-9860-D247-8A43-85FD58FFFD43}"/>
              </a:ext>
            </a:extLst>
          </p:cNvPr>
          <p:cNvSpPr/>
          <p:nvPr/>
        </p:nvSpPr>
        <p:spPr>
          <a:xfrm>
            <a:off x="392623" y="2356447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683" y="2428792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7" name="Rectangle: Rounded Corners 16">
            <a:extLst>
              <a:ext uri="{FF2B5EF4-FFF2-40B4-BE49-F238E27FC236}">
                <a16:creationId xmlns:a16="http://schemas.microsoft.com/office/drawing/2014/main" id="{F5244B71-4557-B64C-8C28-456C7623AE5B}"/>
              </a:ext>
            </a:extLst>
          </p:cNvPr>
          <p:cNvSpPr/>
          <p:nvPr userDrawn="1"/>
        </p:nvSpPr>
        <p:spPr>
          <a:xfrm>
            <a:off x="392623" y="3582132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683" y="3654477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Rectangle: Rounded Corners 16">
            <a:extLst>
              <a:ext uri="{FF2B5EF4-FFF2-40B4-BE49-F238E27FC236}">
                <a16:creationId xmlns:a16="http://schemas.microsoft.com/office/drawing/2014/main" id="{1A5F3004-02A9-1E43-A3E5-8ABCD5ED1A1C}"/>
              </a:ext>
            </a:extLst>
          </p:cNvPr>
          <p:cNvSpPr/>
          <p:nvPr userDrawn="1"/>
        </p:nvSpPr>
        <p:spPr>
          <a:xfrm>
            <a:off x="392623" y="484672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4683" y="491907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8" name="Rectangle: Rounded Corners 16">
            <a:extLst>
              <a:ext uri="{FF2B5EF4-FFF2-40B4-BE49-F238E27FC236}">
                <a16:creationId xmlns:a16="http://schemas.microsoft.com/office/drawing/2014/main" id="{491E125D-06D1-A343-A3C9-CBC63A66CDC0}"/>
              </a:ext>
            </a:extLst>
          </p:cNvPr>
          <p:cNvSpPr/>
          <p:nvPr userDrawn="1"/>
        </p:nvSpPr>
        <p:spPr>
          <a:xfrm>
            <a:off x="6472581" y="2356447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544641" y="2428792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0" name="Rectangle: Rounded Corners 16">
            <a:extLst>
              <a:ext uri="{FF2B5EF4-FFF2-40B4-BE49-F238E27FC236}">
                <a16:creationId xmlns:a16="http://schemas.microsoft.com/office/drawing/2014/main" id="{9DDF7684-5C6D-B344-A059-87C2BDD8657A}"/>
              </a:ext>
            </a:extLst>
          </p:cNvPr>
          <p:cNvSpPr/>
          <p:nvPr userDrawn="1"/>
        </p:nvSpPr>
        <p:spPr>
          <a:xfrm>
            <a:off x="6472581" y="3582132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44641" y="3654477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2" name="Rectangle: Rounded Corners 16">
            <a:extLst>
              <a:ext uri="{FF2B5EF4-FFF2-40B4-BE49-F238E27FC236}">
                <a16:creationId xmlns:a16="http://schemas.microsoft.com/office/drawing/2014/main" id="{FE14D617-9285-9D4D-84E4-7BBD145B397E}"/>
              </a:ext>
            </a:extLst>
          </p:cNvPr>
          <p:cNvSpPr/>
          <p:nvPr userDrawn="1"/>
        </p:nvSpPr>
        <p:spPr>
          <a:xfrm>
            <a:off x="6472581" y="484672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44641" y="491907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13862" y="2574890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213862" y="2328032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13862" y="3807945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1213862" y="3561087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13862" y="5068709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1213862" y="4821851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358765" y="2574890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7358764" y="2328032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358765" y="3807945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7358764" y="3561087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358765" y="5068709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7358764" y="4821851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40267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D2B2CC15-A5D6-7646-B184-255F86FB708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79854-5325-41FC-8181-1F54043060F8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FEFF75-79D2-EE46-877B-299D1510E6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8661" y="339645"/>
            <a:ext cx="10113030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30896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30896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30896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49266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49266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949266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88785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2488784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488785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2488784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488785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2488784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766655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7766655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766655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7766655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766655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7766655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D604C81-B013-4641-9B16-5E9ECBD30CBA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1681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C76CA39F-4826-EC4A-B911-A0B38E489269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E2F7E7-E617-44CE-8DDF-5C44F9CB3D12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FEFF75-79D2-EE46-877B-299D1510E6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974810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F93E56-30EE-384E-9A8A-090C645582DB}"/>
              </a:ext>
            </a:extLst>
          </p:cNvPr>
          <p:cNvCxnSpPr>
            <a:cxnSpLocks/>
          </p:cNvCxnSpPr>
          <p:nvPr userDrawn="1"/>
        </p:nvCxnSpPr>
        <p:spPr>
          <a:xfrm>
            <a:off x="392623" y="2038081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683" y="221546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683" y="3441149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4683" y="4705745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544641" y="221546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44641" y="3441149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44641" y="4705745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13862" y="2361562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213862" y="2114704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13862" y="3594617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1213862" y="3347759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13862" y="4855381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1213862" y="4608523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358765" y="2361562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7358764" y="2114704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358765" y="3594617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7358764" y="3347759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358765" y="4855381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7358764" y="4608523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AF7CBB0-F32C-B84C-AEEA-FA0944BBB865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58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902FA6-24E0-3C4A-8B7A-F529DB122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45A71-C369-2A42-A14F-2BD1985F7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70798-FB93-8742-9A92-FA7A241AFA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E4C0D-95B9-401D-A0E1-F47FC216C634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2A715-D537-DD4B-8BE6-1E573155F1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9E735-B191-784C-98F7-65384DACA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6627B-E4D5-2947-8E88-B8403972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8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3" r:id="rId2"/>
    <p:sldLayoutId id="2147483670" r:id="rId3"/>
    <p:sldLayoutId id="2147483674" r:id="rId4"/>
    <p:sldLayoutId id="2147483661" r:id="rId5"/>
    <p:sldLayoutId id="2147483676" r:id="rId6"/>
    <p:sldLayoutId id="2147483675" r:id="rId7"/>
    <p:sldLayoutId id="2147483677" r:id="rId8"/>
    <p:sldLayoutId id="2147483678" r:id="rId9"/>
    <p:sldLayoutId id="2147483679" r:id="rId10"/>
    <p:sldLayoutId id="2147483681" r:id="rId11"/>
    <p:sldLayoutId id="2147483682" r:id="rId12"/>
    <p:sldLayoutId id="2147483686" r:id="rId13"/>
    <p:sldLayoutId id="2147483683" r:id="rId14"/>
    <p:sldLayoutId id="2147483685" r:id="rId15"/>
    <p:sldLayoutId id="2147483684" r:id="rId16"/>
    <p:sldLayoutId id="2147483680" r:id="rId17"/>
    <p:sldLayoutId id="2147483691" r:id="rId18"/>
    <p:sldLayoutId id="2147483692" r:id="rId19"/>
    <p:sldLayoutId id="2147483693" r:id="rId20"/>
    <p:sldLayoutId id="2147483694" r:id="rId21"/>
    <p:sldLayoutId id="2147483688" r:id="rId22"/>
    <p:sldLayoutId id="2147483687" r:id="rId23"/>
    <p:sldLayoutId id="2147483689" r:id="rId24"/>
    <p:sldLayoutId id="2147483690" r:id="rId25"/>
    <p:sldLayoutId id="2147483695" r:id="rId26"/>
    <p:sldLayoutId id="2147483696" r:id="rId27"/>
    <p:sldLayoutId id="2147483697" r:id="rId28"/>
    <p:sldLayoutId id="2147483698" r:id="rId29"/>
    <p:sldLayoutId id="2147483703" r:id="rId30"/>
    <p:sldLayoutId id="2147483704" r:id="rId31"/>
    <p:sldLayoutId id="2147483705" r:id="rId32"/>
    <p:sldLayoutId id="2147483706" r:id="rId33"/>
    <p:sldLayoutId id="2147483700" r:id="rId34"/>
    <p:sldLayoutId id="2147483699" r:id="rId35"/>
    <p:sldLayoutId id="2147483701" r:id="rId36"/>
    <p:sldLayoutId id="2147483702" r:id="rId3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0.pn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0.png"/><Relationship Id="rId5" Type="http://schemas.openxmlformats.org/officeDocument/2006/relationships/image" Target="../media/image17.png"/><Relationship Id="rId4" Type="http://schemas.openxmlformats.org/officeDocument/2006/relationships/image" Target="../media/image1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348254" y="4978780"/>
            <a:ext cx="4179375" cy="1181717"/>
          </a:xfrm>
        </p:spPr>
        <p:txBody>
          <a:bodyPr>
            <a:normAutofit/>
          </a:bodyPr>
          <a:lstStyle/>
          <a:p>
            <a:r>
              <a:rPr lang="en-US" dirty="0"/>
              <a:t>Nawar Ismail</a:t>
            </a:r>
          </a:p>
          <a:p>
            <a:r>
              <a:rPr lang="en-US" dirty="0"/>
              <a:t>Mateusz </a:t>
            </a:r>
            <a:r>
              <a:rPr lang="en-US" dirty="0" err="1"/>
              <a:t>Buraczynski</a:t>
            </a:r>
            <a:endParaRPr lang="en-US" dirty="0"/>
          </a:p>
          <a:p>
            <a:r>
              <a:rPr lang="en-US" dirty="0"/>
              <a:t>Alexandros </a:t>
            </a:r>
            <a:r>
              <a:rPr lang="en-US" dirty="0" err="1"/>
              <a:t>Gezerlis</a:t>
            </a:r>
            <a:endParaRPr lang="en-US" dirty="0"/>
          </a:p>
          <a:p>
            <a:endParaRPr lang="id-ID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2514" y="234892"/>
            <a:ext cx="10813409" cy="358498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Non-perturbative  Extraction</a:t>
            </a:r>
            <a:b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of the </a:t>
            </a:r>
            <a:b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Effective Mass</a:t>
            </a:r>
            <a:b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in</a:t>
            </a:r>
            <a:b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Neutron Matter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4610F51-C920-4594-8587-67C50E5C56CE}"/>
              </a:ext>
            </a:extLst>
          </p:cNvPr>
          <p:cNvSpPr txBox="1">
            <a:spLocks/>
          </p:cNvSpPr>
          <p:nvPr/>
        </p:nvSpPr>
        <p:spPr>
          <a:xfrm>
            <a:off x="8754058" y="4978779"/>
            <a:ext cx="4179375" cy="118171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 cap="all" spc="300" baseline="0">
                <a:solidFill>
                  <a:schemeClr val="bg1"/>
                </a:solidFill>
                <a:latin typeface="Speak Pro" panose="020B0504020101020102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Feb 15, 2020</a:t>
            </a:r>
          </a:p>
          <a:p>
            <a:r>
              <a:rPr lang="en-US" dirty="0"/>
              <a:t>University of </a:t>
            </a:r>
            <a:r>
              <a:rPr lang="en-US" dirty="0" err="1"/>
              <a:t>guelph</a:t>
            </a:r>
            <a:endParaRPr lang="en-US" dirty="0"/>
          </a:p>
          <a:p>
            <a:r>
              <a:rPr lang="en-US" dirty="0"/>
              <a:t>Department of physics</a:t>
            </a:r>
            <a:endParaRPr lang="id-ID" dirty="0"/>
          </a:p>
        </p:txBody>
      </p:sp>
      <p:pic>
        <p:nvPicPr>
          <p:cNvPr id="1026" name="Picture 2" descr="Image result for wnppc&quot;">
            <a:extLst>
              <a:ext uri="{FF2B5EF4-FFF2-40B4-BE49-F238E27FC236}">
                <a16:creationId xmlns:a16="http://schemas.microsoft.com/office/drawing/2014/main" id="{62225050-D1D1-49FB-B7C3-302CE7CC5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266" y="3904911"/>
            <a:ext cx="1685904" cy="140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78535784-885B-451F-B985-E62358628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654" y="5390909"/>
            <a:ext cx="2743777" cy="146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4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F6D744-C740-4919-99E4-4FEA8E1906FF}"/>
              </a:ext>
            </a:extLst>
          </p:cNvPr>
          <p:cNvSpPr/>
          <p:nvPr/>
        </p:nvSpPr>
        <p:spPr>
          <a:xfrm>
            <a:off x="3657600" y="1543569"/>
            <a:ext cx="7071919" cy="1526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BD7BF7-01BE-4681-9C5E-6E309B9331DF}"/>
              </a:ext>
            </a:extLst>
          </p:cNvPr>
          <p:cNvSpPr/>
          <p:nvPr/>
        </p:nvSpPr>
        <p:spPr>
          <a:xfrm>
            <a:off x="3657600" y="3171071"/>
            <a:ext cx="7071919" cy="1526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8361CA-CCFF-4BD4-8A70-8BA3F2B24A7C}"/>
              </a:ext>
            </a:extLst>
          </p:cNvPr>
          <p:cNvSpPr/>
          <p:nvPr/>
        </p:nvSpPr>
        <p:spPr>
          <a:xfrm>
            <a:off x="3657600" y="4798573"/>
            <a:ext cx="7071919" cy="1526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1B2ABF-1B8C-4375-95D1-544CFC494DB8}"/>
              </a:ext>
            </a:extLst>
          </p:cNvPr>
          <p:cNvSpPr txBox="1"/>
          <p:nvPr/>
        </p:nvSpPr>
        <p:spPr>
          <a:xfrm>
            <a:off x="1853823" y="1983801"/>
            <a:ext cx="1384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Motivation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1FB5E2-2931-4542-A16F-905D810D7354}"/>
              </a:ext>
            </a:extLst>
          </p:cNvPr>
          <p:cNvSpPr txBox="1"/>
          <p:nvPr/>
        </p:nvSpPr>
        <p:spPr>
          <a:xfrm>
            <a:off x="1853823" y="3611303"/>
            <a:ext cx="1384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Methods &amp; Techniques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A02B4D-5645-4C3D-AE14-4A5F1BB20B86}"/>
              </a:ext>
            </a:extLst>
          </p:cNvPr>
          <p:cNvSpPr txBox="1"/>
          <p:nvPr/>
        </p:nvSpPr>
        <p:spPr>
          <a:xfrm>
            <a:off x="1853823" y="5238805"/>
            <a:ext cx="1661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Interpretations &amp; Results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EC9C05B-5110-473A-B2C5-09CD82B9A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90164" y="1697157"/>
            <a:ext cx="1229044" cy="1229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89348D-8E73-4E85-BF2E-E666F4E02B3D}"/>
              </a:ext>
            </a:extLst>
          </p:cNvPr>
          <p:cNvSpPr/>
          <p:nvPr/>
        </p:nvSpPr>
        <p:spPr>
          <a:xfrm>
            <a:off x="6773739" y="2063786"/>
            <a:ext cx="1061894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Neutron Matter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CE6F35A-30C5-42D4-A8FD-C74B19656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7087" y="3299356"/>
            <a:ext cx="1229044" cy="1229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EA36D9-70EC-425B-9F2A-CAEF2FE6F790}"/>
              </a:ext>
            </a:extLst>
          </p:cNvPr>
          <p:cNvSpPr/>
          <p:nvPr/>
        </p:nvSpPr>
        <p:spPr>
          <a:xfrm>
            <a:off x="5570662" y="3665985"/>
            <a:ext cx="1061894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Effective Mass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185270D-0251-4693-802D-994ABAA7E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32489" y="3273896"/>
            <a:ext cx="1229044" cy="1229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D1047D-597A-4935-B393-E916D6307D3C}"/>
              </a:ext>
            </a:extLst>
          </p:cNvPr>
          <p:cNvSpPr/>
          <p:nvPr/>
        </p:nvSpPr>
        <p:spPr>
          <a:xfrm>
            <a:off x="8116064" y="3640525"/>
            <a:ext cx="1061894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Quantum Monte Carlo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B3CACC6-C39F-40C4-B956-F2E348FB16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73739" y="4946610"/>
            <a:ext cx="1229044" cy="1229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118EC9-045A-4EBB-BEAC-210D918DBD52}"/>
              </a:ext>
            </a:extLst>
          </p:cNvPr>
          <p:cNvSpPr/>
          <p:nvPr/>
        </p:nvSpPr>
        <p:spPr>
          <a:xfrm>
            <a:off x="6773739" y="5436350"/>
            <a:ext cx="1296470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Extrapolation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6838ADC-3514-45C9-B5E9-FF23C9326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77958" y="4946610"/>
            <a:ext cx="1229044" cy="1229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D37756-1247-4C76-9771-7FF81E3E1382}"/>
              </a:ext>
            </a:extLst>
          </p:cNvPr>
          <p:cNvSpPr/>
          <p:nvPr/>
        </p:nvSpPr>
        <p:spPr>
          <a:xfrm>
            <a:off x="9261532" y="5233425"/>
            <a:ext cx="1145469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Density Dependence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EE5B623-B8DC-489D-8295-44BCFD7EC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1618" y="4946610"/>
            <a:ext cx="1229044" cy="1229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DB16343-0969-48BD-9495-342E11846276}"/>
              </a:ext>
            </a:extLst>
          </p:cNvPr>
          <p:cNvSpPr/>
          <p:nvPr/>
        </p:nvSpPr>
        <p:spPr>
          <a:xfrm>
            <a:off x="4425193" y="5436350"/>
            <a:ext cx="1061894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Extraction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3AFA7B-B048-4331-A47E-5875F5A25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297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E93AABDC-C3FD-F345-990B-6E2D88310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15FCB-0039-EF4F-AFE0-33905D919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7321" y="1417740"/>
            <a:ext cx="9144143" cy="5167618"/>
          </a:xfrm>
        </p:spPr>
        <p:txBody>
          <a:bodyPr>
            <a:normAutofit/>
          </a:bodyPr>
          <a:lstStyle/>
          <a:p>
            <a:r>
              <a:rPr lang="en-US" sz="2000" dirty="0"/>
              <a:t>Neutron Matter (NM)</a:t>
            </a:r>
          </a:p>
          <a:p>
            <a:pPr lvl="1"/>
            <a:r>
              <a:rPr lang="en-US" sz="2000" dirty="0"/>
              <a:t>Inner crust of neutron stars</a:t>
            </a:r>
          </a:p>
          <a:p>
            <a:pPr lvl="1"/>
            <a:r>
              <a:rPr lang="en-US" sz="2000" dirty="0"/>
              <a:t>Testing state-of-the-art nuclear forces</a:t>
            </a:r>
          </a:p>
          <a:p>
            <a:pPr lvl="1"/>
            <a:r>
              <a:rPr lang="en-US" sz="2000" dirty="0"/>
              <a:t>EOS, pairing gap, static response of NM</a:t>
            </a:r>
          </a:p>
          <a:p>
            <a:pPr lvl="1"/>
            <a:endParaRPr lang="en-US" sz="2000" dirty="0"/>
          </a:p>
          <a:p>
            <a:r>
              <a:rPr lang="en-US" sz="2000" dirty="0"/>
              <a:t>Effective Mass</a:t>
            </a:r>
          </a:p>
          <a:p>
            <a:pPr lvl="1"/>
            <a:r>
              <a:rPr lang="en-US" sz="2000" dirty="0"/>
              <a:t>Captures many-body physics</a:t>
            </a:r>
          </a:p>
          <a:p>
            <a:pPr lvl="1"/>
            <a:r>
              <a:rPr lang="en-US" sz="2000" dirty="0"/>
              <a:t>Energy Density Functionals (EDF)</a:t>
            </a:r>
          </a:p>
          <a:p>
            <a:pPr lvl="2"/>
            <a:r>
              <a:rPr lang="en-US" sz="2000" dirty="0"/>
              <a:t>Many-body properties expressed as single particle-density</a:t>
            </a:r>
          </a:p>
          <a:p>
            <a:pPr lvl="2"/>
            <a:r>
              <a:rPr lang="en-US" sz="2000" dirty="0"/>
              <a:t>Requires precise determination of parameters</a:t>
            </a:r>
          </a:p>
          <a:p>
            <a:pPr lvl="1"/>
            <a:r>
              <a:rPr lang="en-US" sz="2000" dirty="0"/>
              <a:t>Systematic, model-independent extraction</a:t>
            </a:r>
          </a:p>
          <a:p>
            <a:pPr lvl="1"/>
            <a:r>
              <a:rPr lang="en-US" sz="2000" dirty="0"/>
              <a:t>Observables: Thermal index, maximum mass, static response, heat-capacity</a:t>
            </a:r>
          </a:p>
        </p:txBody>
      </p:sp>
      <p:pic>
        <p:nvPicPr>
          <p:cNvPr id="1026" name="Picture 2" descr="Image result for neutron star inner crust">
            <a:extLst>
              <a:ext uri="{FF2B5EF4-FFF2-40B4-BE49-F238E27FC236}">
                <a16:creationId xmlns:a16="http://schemas.microsoft.com/office/drawing/2014/main" id="{E8B0D6ED-3319-4F20-AD2E-9E4408470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090" y="642064"/>
            <a:ext cx="4362600" cy="305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511142-034A-4E3E-96FC-93877B579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067487-9CC1-4A79-8A95-8E1397E28C9D}"/>
              </a:ext>
            </a:extLst>
          </p:cNvPr>
          <p:cNvSpPr/>
          <p:nvPr/>
        </p:nvSpPr>
        <p:spPr>
          <a:xfrm>
            <a:off x="7516679" y="369446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sz="1100" dirty="0"/>
              <a:t>X. Roca-</a:t>
            </a:r>
            <a:r>
              <a:rPr lang="en-CA" sz="1100" dirty="0" err="1"/>
              <a:t>Maza</a:t>
            </a:r>
            <a:r>
              <a:rPr lang="en-CA" sz="1100" dirty="0"/>
              <a:t>, J. </a:t>
            </a:r>
            <a:r>
              <a:rPr lang="en-CA" sz="1100" dirty="0" err="1"/>
              <a:t>Piekarewicz</a:t>
            </a:r>
            <a:r>
              <a:rPr lang="en-CA" sz="1100" dirty="0"/>
              <a:t>, T. Garcia-Galvez, and M. </a:t>
            </a:r>
            <a:r>
              <a:rPr lang="en-CA" sz="1100" dirty="0" err="1"/>
              <a:t>Centelles</a:t>
            </a:r>
            <a:r>
              <a:rPr lang="en-CA" sz="1100" dirty="0"/>
              <a:t> (2011)</a:t>
            </a:r>
          </a:p>
        </p:txBody>
      </p:sp>
    </p:spTree>
    <p:extLst>
      <p:ext uri="{BB962C8B-B14F-4D97-AF65-F5344CB8AC3E}">
        <p14:creationId xmlns:p14="http://schemas.microsoft.com/office/powerpoint/2010/main" val="102327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E93AABDC-C3FD-F345-990B-6E2D88310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Effective Mass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315FCB-0039-EF4F-AFE0-33905D91929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627321" y="1417740"/>
                <a:ext cx="9144143" cy="4759224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Landau’s Fermi Liquid Theory</a:t>
                </a:r>
              </a:p>
              <a:p>
                <a:pPr lvl="1"/>
                <a:r>
                  <a:rPr lang="en-US" sz="2000" dirty="0"/>
                  <a:t>Treat interacting particle as non-interacting with associated </a:t>
                </a:r>
                <a:r>
                  <a:rPr lang="en-US" sz="2000" i="1" dirty="0"/>
                  <a:t>cloud</a:t>
                </a:r>
              </a:p>
              <a:p>
                <a:pPr lvl="1"/>
                <a:endParaRPr lang="en-US" sz="2000" dirty="0"/>
              </a:p>
              <a:p>
                <a:pPr lvl="1"/>
                <a:r>
                  <a:rPr lang="en-US" sz="2000" dirty="0"/>
                  <a:t>Add excited particle to system in ground state </a:t>
                </a:r>
              </a:p>
              <a:p>
                <a:pPr lvl="2"/>
                <a:r>
                  <a:rPr lang="en-US" sz="2000" dirty="0"/>
                  <a:t>Experiences change to mass</a:t>
                </a:r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lvl="1"/>
                <a:r>
                  <a:rPr lang="en-US" sz="2000" dirty="0"/>
                  <a:t>Few characteristic numbers called Landau parameters,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CA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en-CA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CA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CA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</m:oMath>
                </a14:m>
                <a:endParaRPr lang="en-US" sz="2000" dirty="0"/>
              </a:p>
              <a:p>
                <a:pPr lvl="1"/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315FCB-0039-EF4F-AFE0-33905D9192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627321" y="1417740"/>
                <a:ext cx="9144143" cy="4759224"/>
              </a:xfrm>
              <a:blipFill>
                <a:blip r:embed="rId2"/>
                <a:stretch>
                  <a:fillRect l="-600" t="-76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A605C57F-026B-4FD8-8319-EA6BD6FEE87C}"/>
              </a:ext>
            </a:extLst>
          </p:cNvPr>
          <p:cNvGrpSpPr/>
          <p:nvPr/>
        </p:nvGrpSpPr>
        <p:grpSpPr>
          <a:xfrm>
            <a:off x="3488895" y="4495191"/>
            <a:ext cx="6411220" cy="2010056"/>
            <a:chOff x="5417581" y="4931419"/>
            <a:chExt cx="6411220" cy="201005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CDD285F-AED0-4A5D-97B9-1B4CCDCBC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7581" y="4931419"/>
              <a:ext cx="6411220" cy="201005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0CFB8D9-FC25-4759-BC75-9F21F234C61F}"/>
                </a:ext>
              </a:extLst>
            </p:cNvPr>
            <p:cNvSpPr/>
            <p:nvPr/>
          </p:nvSpPr>
          <p:spPr>
            <a:xfrm>
              <a:off x="9949343" y="5319857"/>
              <a:ext cx="1434518" cy="494950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A63B85-932E-4D03-9FD8-B612E9ACC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26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E93AABDC-C3FD-F345-990B-6E2D88310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Quantum Monte Carlo (QMC)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315FCB-0039-EF4F-AFE0-33905D91929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627321" y="1417739"/>
                <a:ext cx="9144143" cy="5202131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Many-body problem requires high dimensional integrals</a:t>
                </a:r>
              </a:p>
              <a:p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r>
                  <a:rPr lang="en-US" sz="2000" dirty="0"/>
                  <a:t>Hamiltonian in, ground-state energy out</a:t>
                </a:r>
              </a:p>
              <a:p>
                <a:pPr lvl="1"/>
                <a:r>
                  <a:rPr lang="en-US" sz="2000" dirty="0"/>
                  <a:t>Auxiliary Field Diffusion Monte Carlo (AFDMC)</a:t>
                </a:r>
              </a:p>
              <a:p>
                <a:pPr lvl="1"/>
                <a:r>
                  <a:rPr lang="en-US" sz="2000" dirty="0"/>
                  <a:t>Variational upper bound on energy</a:t>
                </a:r>
              </a:p>
              <a:p>
                <a:pPr lvl="1"/>
                <a:endParaRPr lang="en-CA" sz="20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CA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CA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en-CA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/>
                  <a:t>, limits us to small particle numbers</a:t>
                </a:r>
              </a:p>
              <a:p>
                <a:pPr lvl="1"/>
                <a:r>
                  <a:rPr lang="en-US" sz="2000" dirty="0"/>
                  <a:t>Periodic boundary condition</a:t>
                </a:r>
              </a:p>
              <a:p>
                <a:pPr lvl="1"/>
                <a:r>
                  <a:rPr lang="en-US" sz="2000" dirty="0"/>
                  <a:t>Finite Size Effects (FSE)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315FCB-0039-EF4F-AFE0-33905D9192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627321" y="1417739"/>
                <a:ext cx="9144143" cy="5202131"/>
              </a:xfrm>
              <a:blipFill>
                <a:blip r:embed="rId2"/>
                <a:stretch>
                  <a:fillRect l="-600" t="-70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888ADFA-0B41-4466-8B37-D1248A357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966" y="1539476"/>
            <a:ext cx="4452034" cy="222277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8EB7C5C-2E86-4DF9-8BFD-7F9EC0E3817C}"/>
              </a:ext>
            </a:extLst>
          </p:cNvPr>
          <p:cNvGrpSpPr/>
          <p:nvPr/>
        </p:nvGrpSpPr>
        <p:grpSpPr>
          <a:xfrm>
            <a:off x="6096000" y="3756528"/>
            <a:ext cx="5923348" cy="3013281"/>
            <a:chOff x="6569776" y="3756528"/>
            <a:chExt cx="5923348" cy="3013281"/>
          </a:xfrm>
        </p:grpSpPr>
        <p:graphicFrame>
          <p:nvGraphicFramePr>
            <p:cNvPr id="20" name="Chart 19">
              <a:extLst>
                <a:ext uri="{FF2B5EF4-FFF2-40B4-BE49-F238E27FC236}">
                  <a16:creationId xmlns:a16="http://schemas.microsoft.com/office/drawing/2014/main" id="{B6DBFB0F-14D8-4EC9-8D24-43BD68FB770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84593171"/>
                </p:ext>
              </p:extLst>
            </p:nvPr>
          </p:nvGraphicFramePr>
          <p:xfrm>
            <a:off x="6569776" y="3756528"/>
            <a:ext cx="5923348" cy="30132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472C11E-112E-4F4F-B8D4-A78E80E0DE44}"/>
                </a:ext>
              </a:extLst>
            </p:cNvPr>
            <p:cNvSpPr txBox="1"/>
            <p:nvPr/>
          </p:nvSpPr>
          <p:spPr>
            <a:xfrm>
              <a:off x="8963529" y="5616686"/>
              <a:ext cx="2008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 Light"/>
                </a:rPr>
                <a:t>Too Difficult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F42C970-7728-43DC-8077-07F805FA1552}"/>
                </a:ext>
              </a:extLst>
            </p:cNvPr>
            <p:cNvCxnSpPr>
              <a:cxnSpLocks/>
            </p:cNvCxnSpPr>
            <p:nvPr/>
          </p:nvCxnSpPr>
          <p:spPr>
            <a:xfrm>
              <a:off x="9083550" y="5571559"/>
              <a:ext cx="3198682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E20613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0068EB8-F949-4DF1-8FF6-C49920CC30D8}"/>
                </a:ext>
              </a:extLst>
            </p:cNvPr>
            <p:cNvSpPr txBox="1"/>
            <p:nvPr/>
          </p:nvSpPr>
          <p:spPr>
            <a:xfrm flipH="1">
              <a:off x="7722852" y="5632718"/>
              <a:ext cx="1587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 Light"/>
                </a:rPr>
                <a:t>Too Poor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91AEDE2F-E5ED-4B46-B856-816CC23488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3275" y="5571559"/>
              <a:ext cx="397945" cy="1"/>
            </a:xfrm>
            <a:prstGeom prst="straightConnector1">
              <a:avLst/>
            </a:prstGeom>
            <a:noFill/>
            <a:ln w="76200" cap="flat" cmpd="sng" algn="ctr">
              <a:solidFill>
                <a:srgbClr val="E20613"/>
              </a:solidFill>
              <a:prstDash val="solid"/>
              <a:miter lim="800000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8A0A397-B893-4FB5-A06E-7560D0CD5C41}"/>
                  </a:ext>
                </a:extLst>
              </p:cNvPr>
              <p:cNvSpPr/>
              <p:nvPr/>
            </p:nvSpPr>
            <p:spPr>
              <a:xfrm>
                <a:off x="2569383" y="1831858"/>
                <a:ext cx="3764749" cy="8190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CA" i="1" dirty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CA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A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 dirty="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CA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CA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CA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CA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CA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CA" dirty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CA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CA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en-CA" i="1" dirty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CA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CA" i="1" dirty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CA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CA" i="1" dirty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CA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CA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CA" i="1" dirty="0">
                                  <a:latin typeface="Cambria Math" panose="02040503050406030204" pitchFamily="18" charset="0"/>
                                </a:rPr>
                                <m:t>𝑖𝑗𝑘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CA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i="1" dirty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CA" i="1" dirty="0">
                                      <a:latin typeface="Cambria Math" panose="02040503050406030204" pitchFamily="18" charset="0"/>
                                    </a:rPr>
                                    <m:t>𝑖𝑗𝑘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8A0A397-B893-4FB5-A06E-7560D0CD5C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383" y="1831858"/>
                <a:ext cx="3764749" cy="8190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C1DAF250-EA46-4318-A669-6C4363AE4F7B}"/>
              </a:ext>
            </a:extLst>
          </p:cNvPr>
          <p:cNvSpPr/>
          <p:nvPr/>
        </p:nvSpPr>
        <p:spPr>
          <a:xfrm>
            <a:off x="1199051" y="5916215"/>
            <a:ext cx="36197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/>
              <a:t>Hear more: Today 20:30-20:45</a:t>
            </a:r>
          </a:p>
          <a:p>
            <a:r>
              <a:rPr lang="en-CA" dirty="0" err="1"/>
              <a:t>Palkanoglou</a:t>
            </a:r>
            <a:r>
              <a:rPr lang="en-CA" dirty="0"/>
              <a:t>, Georgios</a:t>
            </a:r>
          </a:p>
          <a:p>
            <a:r>
              <a:rPr lang="en-CA" dirty="0"/>
              <a:t>The pairing gap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2EA15-5B31-4294-8539-013D31B5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310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Extraction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103B77D-5E13-494E-9F16-434241E294D6}"/>
                  </a:ext>
                </a:extLst>
              </p:cNvPr>
              <p:cNvSpPr/>
              <p:nvPr/>
            </p:nvSpPr>
            <p:spPr>
              <a:xfrm>
                <a:off x="2834397" y="2274700"/>
                <a:ext cx="2886781" cy="5724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CA" sz="20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CA" sz="2000">
                        <a:latin typeface="Cambria Math" panose="02040503050406030204" pitchFamily="18" charset="0"/>
                      </a:rPr>
                      <m:t>Δ</m:t>
                    </m:r>
                    <m:sSup>
                      <m:sSupPr>
                        <m:ctrlPr>
                          <a:rPr lang="en-CA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d>
                          <m:dPr>
                            <m:ctrlPr>
                              <a:rPr lang="en-CA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sup>
                    </m:sSup>
                    <m:r>
                      <a:rPr lang="en-CA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CA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CA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sz="2000" i="1">
                                <a:latin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en-CA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CA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CA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CA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CA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103B77D-5E13-494E-9F16-434241E294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397" y="2274700"/>
                <a:ext cx="2886781" cy="57240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A9893CAF-CD19-4954-867B-E1486E0A1D98}"/>
              </a:ext>
            </a:extLst>
          </p:cNvPr>
          <p:cNvSpPr txBox="1"/>
          <p:nvPr/>
        </p:nvSpPr>
        <p:spPr>
          <a:xfrm>
            <a:off x="1367260" y="1521046"/>
            <a:ext cx="7340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Effective mass obtained from fit to quasi-particle d</a:t>
            </a:r>
            <a:r>
              <a:rPr lang="en-CA" sz="2000" b="0" dirty="0"/>
              <a:t>ispersion relation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FA550C7-90C6-430D-ABEC-1C13D58BE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295" y="3183204"/>
            <a:ext cx="4829175" cy="12001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CC2F873-B2A9-40EB-AFAC-EC850196998E}"/>
                  </a:ext>
                </a:extLst>
              </p:cNvPr>
              <p:cNvSpPr txBox="1"/>
              <p:nvPr/>
            </p:nvSpPr>
            <p:spPr>
              <a:xfrm>
                <a:off x="1791656" y="4637542"/>
                <a:ext cx="3929522" cy="1248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sz="2000" b="0" i="0" smtClean="0">
                          <a:latin typeface="Cambria Math" panose="02040503050406030204" pitchFamily="18" charset="0"/>
                        </a:rPr>
                        <m:t>Δ</m:t>
                      </m:r>
                      <m:sSup>
                        <m:sSupPr>
                          <m:ctrlPr>
                            <a:rPr lang="en-CA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d>
                            <m:dPr>
                              <m:ctrlPr>
                                <a:rPr lang="en-CA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sSubSup>
                        <m:sSubSupPr>
                          <m:ctrlPr>
                            <a:rPr lang="en-CA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d>
                            <m:dPr>
                              <m:ctrlPr>
                                <a:rPr lang="en-CA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sup>
                      </m:sSubSup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CA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𝜉</m:t>
                      </m:r>
                      <m:sSub>
                        <m:sSubPr>
                          <m:ctrlPr>
                            <a:rPr lang="en-CA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n-CA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sz="2000">
                          <a:latin typeface="Cambria Math" panose="02040503050406030204" pitchFamily="18" charset="0"/>
                        </a:rPr>
                        <m:t>Δ</m:t>
                      </m:r>
                      <m:sSup>
                        <m:sSup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d>
                            <m:dPr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r>
                        <a:rPr lang="en-CA" sz="2000" i="1">
                          <a:latin typeface="Cambria Math" panose="02040503050406030204" pitchFamily="18" charset="0"/>
                        </a:rPr>
                        <m:t>≡</m:t>
                      </m:r>
                      <m:sSubSup>
                        <m:sSubSup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d>
                            <m:dPr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sup>
                      </m:sSubSup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CA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b>
                        <m:sSub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CC2F873-B2A9-40EB-AFAC-EC8501969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656" y="4637542"/>
                <a:ext cx="3929522" cy="12486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>
            <a:extLst>
              <a:ext uri="{FF2B5EF4-FFF2-40B4-BE49-F238E27FC236}">
                <a16:creationId xmlns:a16="http://schemas.microsoft.com/office/drawing/2014/main" id="{4278CC6E-1689-4674-B1A0-B52404C206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158283" y="2274701"/>
            <a:ext cx="6003857" cy="43277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5B3C8D-C1E3-48DE-8D4B-92B734D1FA1B}"/>
              </a:ext>
            </a:extLst>
          </p:cNvPr>
          <p:cNvSpPr txBox="1"/>
          <p:nvPr/>
        </p:nvSpPr>
        <p:spPr>
          <a:xfrm>
            <a:off x="1791656" y="6140405"/>
            <a:ext cx="4295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Need energy and momentum calculations!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7C199-8037-4A85-8D88-DF0622878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86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Extrapolation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55843C-1BCA-4F2E-8053-A24428F391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62253" y="2417700"/>
            <a:ext cx="4491487" cy="32137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1BD3A3-E9B5-48E9-861C-C4B231E2883D}"/>
                  </a:ext>
                </a:extLst>
              </p:cNvPr>
              <p:cNvSpPr txBox="1"/>
              <p:nvPr/>
            </p:nvSpPr>
            <p:spPr>
              <a:xfrm>
                <a:off x="2177283" y="1776542"/>
                <a:ext cx="26347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𝑇𝐿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CA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CA" sz="2400" dirty="0"/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CA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CA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CA" sz="24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CA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CA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endParaRPr lang="en-CA" sz="2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1BD3A3-E9B5-48E9-861C-C4B231E28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7283" y="1776542"/>
                <a:ext cx="2634719" cy="461665"/>
              </a:xfrm>
              <a:prstGeom prst="rect">
                <a:avLst/>
              </a:prstGeom>
              <a:blipFill>
                <a:blip r:embed="rId3"/>
                <a:stretch>
                  <a:fillRect l="-463" t="-10526" r="-463" b="-289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880504A-AA86-41E4-91C7-CA0763F9B23F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3494642" y="2238207"/>
            <a:ext cx="1" cy="276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53195A2-4D92-44B2-A9D6-2F116B788821}"/>
              </a:ext>
            </a:extLst>
          </p:cNvPr>
          <p:cNvSpPr txBox="1"/>
          <p:nvPr/>
        </p:nvSpPr>
        <p:spPr>
          <a:xfrm>
            <a:off x="1224792" y="1277184"/>
            <a:ext cx="7935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Replace (analytic) </a:t>
            </a:r>
            <a:r>
              <a:rPr lang="en-CA" sz="2000" dirty="0">
                <a:solidFill>
                  <a:srgbClr val="00B050"/>
                </a:solidFill>
              </a:rPr>
              <a:t>kinetic energy </a:t>
            </a:r>
            <a:r>
              <a:rPr lang="en-CA" sz="2000" dirty="0"/>
              <a:t>with </a:t>
            </a:r>
            <a:r>
              <a:rPr lang="en-CA" sz="2000" dirty="0">
                <a:solidFill>
                  <a:srgbClr val="7030A0"/>
                </a:solidFill>
              </a:rPr>
              <a:t>macroscopic value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AD627-441C-4042-8F80-50639EE2AFD6}"/>
              </a:ext>
            </a:extLst>
          </p:cNvPr>
          <p:cNvSpPr txBox="1"/>
          <p:nvPr/>
        </p:nvSpPr>
        <p:spPr>
          <a:xfrm>
            <a:off x="1627321" y="5859973"/>
            <a:ext cx="4614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Reduces FSEs to ~10%</a:t>
            </a:r>
          </a:p>
          <a:p>
            <a:r>
              <a:rPr lang="en-CA" sz="2000" dirty="0"/>
              <a:t>Large N to ~1%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FF7237-C44F-4325-BA12-019B7C307DD8}"/>
                  </a:ext>
                </a:extLst>
              </p:cNvPr>
              <p:cNvSpPr txBox="1"/>
              <p:nvPr/>
            </p:nvSpPr>
            <p:spPr>
              <a:xfrm>
                <a:off x="4812001" y="1810363"/>
                <a:ext cx="23590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CA" dirty="0"/>
                  <a:t> Energy Per Particle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FF7237-C44F-4325-BA12-019B7C307D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2001" y="1810363"/>
                <a:ext cx="2359097" cy="369332"/>
              </a:xfrm>
              <a:prstGeom prst="rect">
                <a:avLst/>
              </a:prstGeom>
              <a:blipFill>
                <a:blip r:embed="rId4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1B581D-3F7B-4EF0-A4CA-39DF797C3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272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Extrapolation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FD0966-3E4A-4F34-BE0D-45610D41A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2078" y="2514361"/>
            <a:ext cx="5530557" cy="30410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EAA8B-A82F-4BBD-A0DB-87CEAC0E56DC}"/>
                  </a:ext>
                </a:extLst>
              </p:cNvPr>
              <p:cNvSpPr txBox="1"/>
              <p:nvPr/>
            </p:nvSpPr>
            <p:spPr>
              <a:xfrm>
                <a:off x="7087839" y="1776542"/>
                <a:ext cx="3219036" cy="497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𝑇𝐿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EAA8B-A82F-4BBD-A0DB-87CEAC0E5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839" y="1776542"/>
                <a:ext cx="3219036" cy="4971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F13021B-B424-4364-ADF7-523205913ECB}"/>
              </a:ext>
            </a:extLst>
          </p:cNvPr>
          <p:cNvCxnSpPr>
            <a:cxnSpLocks/>
            <a:stCxn id="13" idx="2"/>
            <a:endCxn id="11" idx="0"/>
          </p:cNvCxnSpPr>
          <p:nvPr/>
        </p:nvCxnSpPr>
        <p:spPr>
          <a:xfrm>
            <a:off x="8697357" y="2273666"/>
            <a:ext cx="0" cy="24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E2F2A7E0-22E4-47A6-9D91-2E97549400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1180" y="4567531"/>
            <a:ext cx="2043550" cy="1619417"/>
          </a:xfrm>
          <a:prstGeom prst="rect">
            <a:avLst/>
          </a:prstGeom>
        </p:spPr>
      </p:pic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C93F9B9B-4116-4AFE-BCA5-67048CC34D8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14616" y="3965656"/>
            <a:ext cx="1073789" cy="1042570"/>
          </a:xfrm>
          <a:prstGeom prst="curvedConnector3">
            <a:avLst>
              <a:gd name="adj1" fmla="val 119531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A21C0DF3-4A8C-4255-A958-E596B4000C93}"/>
              </a:ext>
            </a:extLst>
          </p:cNvPr>
          <p:cNvSpPr/>
          <p:nvPr/>
        </p:nvSpPr>
        <p:spPr>
          <a:xfrm>
            <a:off x="6367257" y="2514361"/>
            <a:ext cx="780160" cy="2745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273098-6AB9-464C-B157-DE0D16F9AE81}"/>
              </a:ext>
            </a:extLst>
          </p:cNvPr>
          <p:cNvSpPr/>
          <p:nvPr/>
        </p:nvSpPr>
        <p:spPr>
          <a:xfrm>
            <a:off x="6752147" y="3038524"/>
            <a:ext cx="780160" cy="5714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EDC194-BE15-42CF-835A-B10717109DD3}"/>
              </a:ext>
            </a:extLst>
          </p:cNvPr>
          <p:cNvSpPr/>
          <p:nvPr/>
        </p:nvSpPr>
        <p:spPr>
          <a:xfrm>
            <a:off x="7633210" y="2986136"/>
            <a:ext cx="780160" cy="5714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D0B74E-F940-46B7-80D3-AFE19E66AE40}"/>
              </a:ext>
            </a:extLst>
          </p:cNvPr>
          <p:cNvSpPr/>
          <p:nvPr/>
        </p:nvSpPr>
        <p:spPr>
          <a:xfrm>
            <a:off x="7979620" y="2695696"/>
            <a:ext cx="3782070" cy="28597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F8361D-7244-4F1E-966B-B88803293175}"/>
              </a:ext>
            </a:extLst>
          </p:cNvPr>
          <p:cNvSpPr/>
          <p:nvPr/>
        </p:nvSpPr>
        <p:spPr>
          <a:xfrm>
            <a:off x="7365884" y="5165344"/>
            <a:ext cx="780160" cy="5714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DF05C8-AC18-46C6-BDF5-7668B55E0DCB}"/>
              </a:ext>
            </a:extLst>
          </p:cNvPr>
          <p:cNvSpPr/>
          <p:nvPr/>
        </p:nvSpPr>
        <p:spPr>
          <a:xfrm>
            <a:off x="8542847" y="1642553"/>
            <a:ext cx="1764028" cy="935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9E3CD-25D8-4288-8701-8F0EEA2F63E2}"/>
              </a:ext>
            </a:extLst>
          </p:cNvPr>
          <p:cNvSpPr/>
          <p:nvPr/>
        </p:nvSpPr>
        <p:spPr>
          <a:xfrm>
            <a:off x="7308544" y="1733221"/>
            <a:ext cx="780160" cy="5714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FBBFFE-AFC2-48EA-8519-116270B1C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314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Extrapolation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FD0966-3E4A-4F34-BE0D-45610D41A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2078" y="2514361"/>
            <a:ext cx="5530557" cy="30410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EAA8B-A82F-4BBD-A0DB-87CEAC0E56DC}"/>
                  </a:ext>
                </a:extLst>
              </p:cNvPr>
              <p:cNvSpPr txBox="1"/>
              <p:nvPr/>
            </p:nvSpPr>
            <p:spPr>
              <a:xfrm>
                <a:off x="7087839" y="1776542"/>
                <a:ext cx="3219036" cy="497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𝑇𝐿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EAA8B-A82F-4BBD-A0DB-87CEAC0E5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839" y="1776542"/>
                <a:ext cx="3219036" cy="4971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F13021B-B424-4364-ADF7-523205913ECB}"/>
              </a:ext>
            </a:extLst>
          </p:cNvPr>
          <p:cNvCxnSpPr>
            <a:cxnSpLocks/>
            <a:stCxn id="13" idx="2"/>
            <a:endCxn id="11" idx="0"/>
          </p:cNvCxnSpPr>
          <p:nvPr/>
        </p:nvCxnSpPr>
        <p:spPr>
          <a:xfrm>
            <a:off x="8697357" y="2273666"/>
            <a:ext cx="0" cy="24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E2F2A7E0-22E4-47A6-9D91-2E97549400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1180" y="4567531"/>
            <a:ext cx="2043550" cy="1619417"/>
          </a:xfrm>
          <a:prstGeom prst="rect">
            <a:avLst/>
          </a:prstGeom>
        </p:spPr>
      </p:pic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C93F9B9B-4116-4AFE-BCA5-67048CC34D8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14616" y="3965656"/>
            <a:ext cx="1073789" cy="1042570"/>
          </a:xfrm>
          <a:prstGeom prst="curvedConnector3">
            <a:avLst>
              <a:gd name="adj1" fmla="val 119531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FD0B74E-F940-46B7-80D3-AFE19E66AE40}"/>
              </a:ext>
            </a:extLst>
          </p:cNvPr>
          <p:cNvSpPr/>
          <p:nvPr/>
        </p:nvSpPr>
        <p:spPr>
          <a:xfrm>
            <a:off x="7979620" y="2695696"/>
            <a:ext cx="3782070" cy="28597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F8361D-7244-4F1E-966B-B88803293175}"/>
              </a:ext>
            </a:extLst>
          </p:cNvPr>
          <p:cNvSpPr/>
          <p:nvPr/>
        </p:nvSpPr>
        <p:spPr>
          <a:xfrm>
            <a:off x="7365884" y="5165344"/>
            <a:ext cx="780160" cy="5714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DF05C8-AC18-46C6-BDF5-7668B55E0DCB}"/>
              </a:ext>
            </a:extLst>
          </p:cNvPr>
          <p:cNvSpPr/>
          <p:nvPr/>
        </p:nvSpPr>
        <p:spPr>
          <a:xfrm>
            <a:off x="9394706" y="1623737"/>
            <a:ext cx="912169" cy="935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873614-15DC-4EB8-9355-EEC7424A292A}"/>
              </a:ext>
            </a:extLst>
          </p:cNvPr>
          <p:cNvSpPr/>
          <p:nvPr/>
        </p:nvSpPr>
        <p:spPr>
          <a:xfrm>
            <a:off x="8482537" y="2287282"/>
            <a:ext cx="912169" cy="935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67BBB9-36AC-4456-86A6-50B63EBD6A8E}"/>
              </a:ext>
            </a:extLst>
          </p:cNvPr>
          <p:cNvSpPr/>
          <p:nvPr/>
        </p:nvSpPr>
        <p:spPr>
          <a:xfrm>
            <a:off x="7233875" y="1702215"/>
            <a:ext cx="912169" cy="5714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B3B82-9707-41FE-B46B-F0454AC3E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520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Extrapolation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FD0966-3E4A-4F34-BE0D-45610D41A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2078" y="2514361"/>
            <a:ext cx="5530557" cy="30410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EAA8B-A82F-4BBD-A0DB-87CEAC0E56DC}"/>
                  </a:ext>
                </a:extLst>
              </p:cNvPr>
              <p:cNvSpPr txBox="1"/>
              <p:nvPr/>
            </p:nvSpPr>
            <p:spPr>
              <a:xfrm>
                <a:off x="7087839" y="1776542"/>
                <a:ext cx="3219036" cy="497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𝑇𝐿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EAA8B-A82F-4BBD-A0DB-87CEAC0E5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839" y="1776542"/>
                <a:ext cx="3219036" cy="4971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F13021B-B424-4364-ADF7-523205913ECB}"/>
              </a:ext>
            </a:extLst>
          </p:cNvPr>
          <p:cNvCxnSpPr>
            <a:cxnSpLocks/>
            <a:stCxn id="13" idx="2"/>
            <a:endCxn id="11" idx="0"/>
          </p:cNvCxnSpPr>
          <p:nvPr/>
        </p:nvCxnSpPr>
        <p:spPr>
          <a:xfrm>
            <a:off x="8697357" y="2273666"/>
            <a:ext cx="0" cy="24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E2F2A7E0-22E4-47A6-9D91-2E97549400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1180" y="4567531"/>
            <a:ext cx="2043550" cy="1619417"/>
          </a:xfrm>
          <a:prstGeom prst="rect">
            <a:avLst/>
          </a:prstGeom>
        </p:spPr>
      </p:pic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C93F9B9B-4116-4AFE-BCA5-67048CC34D8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14616" y="3965656"/>
            <a:ext cx="1073789" cy="1042570"/>
          </a:xfrm>
          <a:prstGeom prst="curvedConnector3">
            <a:avLst>
              <a:gd name="adj1" fmla="val 119531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FD0B74E-F940-46B7-80D3-AFE19E66AE40}"/>
              </a:ext>
            </a:extLst>
          </p:cNvPr>
          <p:cNvSpPr/>
          <p:nvPr/>
        </p:nvSpPr>
        <p:spPr>
          <a:xfrm>
            <a:off x="10837150" y="3222829"/>
            <a:ext cx="1031000" cy="28597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66F00-E9B2-45E7-87FE-7D651638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F0173-0251-4BF3-BC7F-22E5A860C1DE}"/>
              </a:ext>
            </a:extLst>
          </p:cNvPr>
          <p:cNvSpPr/>
          <p:nvPr/>
        </p:nvSpPr>
        <p:spPr>
          <a:xfrm>
            <a:off x="7021585" y="1776542"/>
            <a:ext cx="1132511" cy="6310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6317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Extrapolation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FD0966-3E4A-4F34-BE0D-45610D41A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2078" y="2514361"/>
            <a:ext cx="5530557" cy="304109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EAA8B-A82F-4BBD-A0DB-87CEAC0E56DC}"/>
                  </a:ext>
                </a:extLst>
              </p:cNvPr>
              <p:cNvSpPr txBox="1"/>
              <p:nvPr/>
            </p:nvSpPr>
            <p:spPr>
              <a:xfrm>
                <a:off x="7087839" y="1776542"/>
                <a:ext cx="3219036" cy="497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𝑇𝐿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CA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r>
                            <a:rPr lang="en-CA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CA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a:rPr lang="en-CA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EAA8B-A82F-4BBD-A0DB-87CEAC0E5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839" y="1776542"/>
                <a:ext cx="3219036" cy="4971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F13021B-B424-4364-ADF7-523205913ECB}"/>
              </a:ext>
            </a:extLst>
          </p:cNvPr>
          <p:cNvCxnSpPr>
            <a:cxnSpLocks/>
            <a:stCxn id="13" idx="2"/>
            <a:endCxn id="11" idx="0"/>
          </p:cNvCxnSpPr>
          <p:nvPr/>
        </p:nvCxnSpPr>
        <p:spPr>
          <a:xfrm>
            <a:off x="8697357" y="2273666"/>
            <a:ext cx="0" cy="24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E2F2A7E0-22E4-47A6-9D91-2E9754940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180" y="4567531"/>
            <a:ext cx="2043550" cy="1619417"/>
          </a:xfrm>
          <a:prstGeom prst="rect">
            <a:avLst/>
          </a:prstGeom>
        </p:spPr>
      </p:pic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C93F9B9B-4116-4AFE-BCA5-67048CC34D8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14616" y="3965656"/>
            <a:ext cx="1073789" cy="1042570"/>
          </a:xfrm>
          <a:prstGeom prst="curvedConnector3">
            <a:avLst>
              <a:gd name="adj1" fmla="val 119531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3F0488A-527F-42B6-A2BC-9E9B7C03D552}"/>
              </a:ext>
            </a:extLst>
          </p:cNvPr>
          <p:cNvSpPr txBox="1"/>
          <p:nvPr/>
        </p:nvSpPr>
        <p:spPr>
          <a:xfrm>
            <a:off x="4876800" y="1342197"/>
            <a:ext cx="735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Replace (analytic) </a:t>
            </a:r>
            <a:r>
              <a:rPr lang="en-CA" sz="2000" dirty="0">
                <a:solidFill>
                  <a:srgbClr val="00B050"/>
                </a:solidFill>
              </a:rPr>
              <a:t>ground-state momentum </a:t>
            </a:r>
            <a:r>
              <a:rPr lang="en-CA" sz="2000" dirty="0"/>
              <a:t>with </a:t>
            </a:r>
            <a:r>
              <a:rPr lang="en-CA" sz="2000" dirty="0">
                <a:solidFill>
                  <a:srgbClr val="7030A0"/>
                </a:solidFill>
              </a:rPr>
              <a:t>macroscopic value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7E3D09-0FCC-4B4E-A38A-F9964365F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258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Extrapolation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55843C-1BCA-4F2E-8053-A24428F391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62253" y="2417700"/>
            <a:ext cx="4491487" cy="32137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FD0966-3E4A-4F34-BE0D-45610D41A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078" y="2514361"/>
            <a:ext cx="5530557" cy="30410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1BD3A3-E9B5-48E9-861C-C4B231E2883D}"/>
                  </a:ext>
                </a:extLst>
              </p:cNvPr>
              <p:cNvSpPr txBox="1"/>
              <p:nvPr/>
            </p:nvSpPr>
            <p:spPr>
              <a:xfrm>
                <a:off x="2177283" y="1776542"/>
                <a:ext cx="26347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𝑇𝐿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CA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CA" sz="2400" dirty="0"/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CA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CA" sz="24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endParaRPr lang="en-CA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1BD3A3-E9B5-48E9-861C-C4B231E28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7283" y="1776542"/>
                <a:ext cx="2634719" cy="461665"/>
              </a:xfrm>
              <a:prstGeom prst="rect">
                <a:avLst/>
              </a:prstGeom>
              <a:blipFill>
                <a:blip r:embed="rId4"/>
                <a:stretch>
                  <a:fillRect l="-463" t="-10526" r="-463" b="-289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EAA8B-A82F-4BBD-A0DB-87CEAC0E56DC}"/>
                  </a:ext>
                </a:extLst>
              </p:cNvPr>
              <p:cNvSpPr txBox="1"/>
              <p:nvPr/>
            </p:nvSpPr>
            <p:spPr>
              <a:xfrm>
                <a:off x="7087839" y="1776542"/>
                <a:ext cx="3219036" cy="497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𝑇𝐿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EAA8B-A82F-4BBD-A0DB-87CEAC0E5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839" y="1776542"/>
                <a:ext cx="3219036" cy="4971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81ED04-D7FC-48CD-A512-C2AE949D0E8C}"/>
                  </a:ext>
                </a:extLst>
              </p:cNvPr>
              <p:cNvSpPr txBox="1"/>
              <p:nvPr/>
            </p:nvSpPr>
            <p:spPr>
              <a:xfrm>
                <a:off x="3494643" y="5872188"/>
                <a:ext cx="5202714" cy="833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𝑇𝐿</m:t>
                          </m:r>
                        </m:sub>
                        <m:sup>
                          <m:d>
                            <m:d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CA" sz="2400" b="0" i="1" smtClean="0">
                                      <a:latin typeface="Cambria Math" panose="02040503050406030204" pitchFamily="18" charset="0"/>
                                    </a:rPr>
                                    <m:t>𝑇𝐿</m:t>
                                  </m:r>
                                </m:sub>
                              </m:sSub>
                            </m:e>
                          </m:d>
                        </m:sup>
                      </m:sSub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en-CA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d>
                            <m:d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CA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d>
                            <m:d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sSubSup>
                        <m:sSub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𝑇𝐿</m:t>
                          </m:r>
                        </m:sub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81ED04-D7FC-48CD-A512-C2AE949D0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4643" y="5872188"/>
                <a:ext cx="5202714" cy="8334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880504A-AA86-41E4-91C7-CA0763F9B23F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3494642" y="2238207"/>
            <a:ext cx="1" cy="179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A11F3C7-300D-485E-A7B7-F2C22823A3FB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8068100" y="5555460"/>
            <a:ext cx="629257" cy="459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F13021B-B424-4364-ADF7-523205913ECB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8697357" y="2273666"/>
            <a:ext cx="0" cy="2052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9838CDD-D1FD-4776-A44A-859A21D13A4C}"/>
              </a:ext>
            </a:extLst>
          </p:cNvPr>
          <p:cNvCxnSpPr>
            <a:cxnSpLocks/>
          </p:cNvCxnSpPr>
          <p:nvPr/>
        </p:nvCxnSpPr>
        <p:spPr>
          <a:xfrm>
            <a:off x="3811460" y="5671440"/>
            <a:ext cx="382745" cy="401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897382-F1F5-4CFD-A98F-A92596A3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490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321" y="339645"/>
            <a:ext cx="10134369" cy="1002552"/>
          </a:xfrm>
        </p:spPr>
        <p:txBody>
          <a:bodyPr/>
          <a:lstStyle/>
          <a:p>
            <a:r>
              <a:rPr lang="en-US" dirty="0"/>
              <a:t>N-Dependences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B32A397-BBF4-4EA8-81A9-46DAD89A9C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73707" y="1342197"/>
            <a:ext cx="6142093" cy="44585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7D71DA0-4A7B-4E6C-B4C0-5E4DF90915CB}"/>
                  </a:ext>
                </a:extLst>
              </p:cNvPr>
              <p:cNvSpPr txBox="1"/>
              <p:nvPr/>
            </p:nvSpPr>
            <p:spPr>
              <a:xfrm>
                <a:off x="1442906" y="1788139"/>
                <a:ext cx="4429388" cy="2887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sz="2000" dirty="0"/>
                  <a:t>Two sets of curves: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CA" sz="2000" dirty="0"/>
                  <a:t>Quasiparticle energy (</a:t>
                </a:r>
                <a14:m>
                  <m:oMath xmlns:m="http://schemas.openxmlformats.org/officeDocument/2006/math">
                    <m:r>
                      <a:rPr lang="en-CA" sz="20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CA" sz="2000" i="1">
                        <a:latin typeface="Cambria Math" panose="02040503050406030204" pitchFamily="18" charset="0"/>
                      </a:rPr>
                      <m:t>≤140)</m:t>
                    </m:r>
                  </m:oMath>
                </a14:m>
                <a:endParaRPr lang="en-CA" sz="20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CA" sz="2000" dirty="0"/>
                  <a:t>Multiple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𝑇𝐿</m:t>
                        </m:r>
                      </m:sub>
                      <m:sup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CA" sz="2000" dirty="0"/>
                  <a:t> fit over all data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CA" sz="2000">
                        <a:latin typeface="Cambria Math" panose="02040503050406030204" pitchFamily="18" charset="0"/>
                      </a:rPr>
                      <m:t>Δ</m:t>
                    </m:r>
                    <m:sSup>
                      <m:sSupPr>
                        <m:ctrlPr>
                          <a:rPr lang="en-CA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d>
                          <m:dPr>
                            <m:ctrlPr>
                              <a:rPr lang="en-CA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sup>
                    </m:sSup>
                    <m:r>
                      <a:rPr lang="en-CA" sz="2000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CA" sz="2000" i="1">
                        <a:latin typeface="Cambria Math" panose="02040503050406030204" pitchFamily="18" charset="0"/>
                      </a:rPr>
                      <m:t>𝑎</m:t>
                    </m:r>
                    <m:sSubSup>
                      <m:sSubSupPr>
                        <m:ctrlPr>
                          <a:rPr lang="en-CA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𝑇𝐿</m:t>
                        </m:r>
                      </m:sub>
                      <m:sup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CA" sz="2000" i="1">
                        <a:latin typeface="Cambria Math" panose="02040503050406030204" pitchFamily="18" charset="0"/>
                      </a:rPr>
                      <m:t>                         </m:t>
                    </m:r>
                  </m:oMath>
                </a14:m>
                <a:endParaRPr lang="en-CA" sz="2000" dirty="0"/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CA" sz="2000" dirty="0"/>
                  <a:t>Captures overall trend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CA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sz="2000" dirty="0"/>
                  <a:t>Structure from FSE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CA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≈66</m:t>
                    </m:r>
                  </m:oMath>
                </a14:m>
                <a:r>
                  <a:rPr lang="en-CA" sz="2000" dirty="0"/>
                  <a:t> is best choice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7D71DA0-4A7B-4E6C-B4C0-5E4DF9091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06" y="1788139"/>
                <a:ext cx="4429388" cy="2887778"/>
              </a:xfrm>
              <a:prstGeom prst="rect">
                <a:avLst/>
              </a:prstGeom>
              <a:blipFill>
                <a:blip r:embed="rId3"/>
                <a:stretch>
                  <a:fillRect l="-1240" t="-1055" b="-274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F3317489-99F2-4DDF-8D1A-F2B0D476ADEC}"/>
              </a:ext>
            </a:extLst>
          </p:cNvPr>
          <p:cNvSpPr/>
          <p:nvPr/>
        </p:nvSpPr>
        <p:spPr>
          <a:xfrm>
            <a:off x="6657975" y="1342197"/>
            <a:ext cx="409575" cy="40013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5DFE61-588E-4FBF-9F04-95BF03533625}"/>
              </a:ext>
            </a:extLst>
          </p:cNvPr>
          <p:cNvSpPr/>
          <p:nvPr/>
        </p:nvSpPr>
        <p:spPr>
          <a:xfrm>
            <a:off x="9553575" y="3428999"/>
            <a:ext cx="2562225" cy="19145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234134-0B72-4EA7-97CB-A2767BC86ABE}"/>
              </a:ext>
            </a:extLst>
          </p:cNvPr>
          <p:cNvSpPr/>
          <p:nvPr/>
        </p:nvSpPr>
        <p:spPr>
          <a:xfrm>
            <a:off x="7524750" y="3048001"/>
            <a:ext cx="1619250" cy="229552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FCAEAC-80A9-419C-B9EB-9A50DE289D68}"/>
              </a:ext>
            </a:extLst>
          </p:cNvPr>
          <p:cNvSpPr txBox="1"/>
          <p:nvPr/>
        </p:nvSpPr>
        <p:spPr>
          <a:xfrm>
            <a:off x="6096000" y="5734080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Overestimate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B7720C-EEE6-480B-B3B9-5E2A7B6E8A8D}"/>
              </a:ext>
            </a:extLst>
          </p:cNvPr>
          <p:cNvSpPr txBox="1"/>
          <p:nvPr/>
        </p:nvSpPr>
        <p:spPr>
          <a:xfrm>
            <a:off x="10201275" y="5767448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Underestimate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23BB57-0CE5-4FE6-AD25-FB575EF2AAE6}"/>
              </a:ext>
            </a:extLst>
          </p:cNvPr>
          <p:cNvSpPr txBox="1"/>
          <p:nvPr/>
        </p:nvSpPr>
        <p:spPr>
          <a:xfrm>
            <a:off x="7639050" y="5757923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Representative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4F1A034-B080-4A51-AF85-67B694CA0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95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538E4A-6DC2-44D7-86A7-0EBA19A6A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45199" y="1983384"/>
            <a:ext cx="6163145" cy="453497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321" y="339645"/>
            <a:ext cx="10134369" cy="1002552"/>
          </a:xfrm>
        </p:spPr>
        <p:txBody>
          <a:bodyPr/>
          <a:lstStyle/>
          <a:p>
            <a:r>
              <a:rPr lang="en-US" dirty="0"/>
              <a:t>Density-Dependences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7D71DA0-4A7B-4E6C-B4C0-5E4DF90915CB}"/>
                  </a:ext>
                </a:extLst>
              </p:cNvPr>
              <p:cNvSpPr txBox="1"/>
              <p:nvPr/>
            </p:nvSpPr>
            <p:spPr>
              <a:xfrm>
                <a:off x="1442906" y="1788139"/>
                <a:ext cx="4429388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Low Density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Steady Decrease</a:t>
                </a:r>
              </a:p>
              <a:p>
                <a:pPr lvl="1"/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Connect to Observables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000" i="1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Used in EDFs to Model Dynamic &amp; Macroscopic Simulations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7D71DA0-4A7B-4E6C-B4C0-5E4DF9091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06" y="1788139"/>
                <a:ext cx="4429388" cy="2554545"/>
              </a:xfrm>
              <a:prstGeom prst="rect">
                <a:avLst/>
              </a:prstGeom>
              <a:blipFill>
                <a:blip r:embed="rId3"/>
                <a:stretch>
                  <a:fillRect t="-1193" b="-334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14C834C-318D-4020-B48B-3918EE003CC4}"/>
              </a:ext>
            </a:extLst>
          </p:cNvPr>
          <p:cNvSpPr txBox="1"/>
          <p:nvPr/>
        </p:nvSpPr>
        <p:spPr>
          <a:xfrm>
            <a:off x="8094565" y="1450137"/>
            <a:ext cx="3667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Ab initio</a:t>
            </a:r>
            <a:endParaRPr lang="en-CA" dirty="0">
              <a:solidFill>
                <a:srgbClr val="0070C0"/>
              </a:solidFill>
            </a:endParaRPr>
          </a:p>
          <a:p>
            <a:r>
              <a:rPr lang="en-CA" dirty="0">
                <a:solidFill>
                  <a:srgbClr val="0070C0"/>
                </a:solidFill>
              </a:rPr>
              <a:t>Phenomenological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D79529-6A3B-434B-B8D2-DB3BC5C2E9CF}"/>
              </a:ext>
            </a:extLst>
          </p:cNvPr>
          <p:cNvSpPr txBox="1"/>
          <p:nvPr/>
        </p:nvSpPr>
        <p:spPr>
          <a:xfrm>
            <a:off x="1123950" y="5741432"/>
            <a:ext cx="1495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Potential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26075D-F6E5-4545-96CD-C28138F6E715}"/>
              </a:ext>
            </a:extLst>
          </p:cNvPr>
          <p:cNvSpPr/>
          <p:nvPr/>
        </p:nvSpPr>
        <p:spPr>
          <a:xfrm>
            <a:off x="2524124" y="5462508"/>
            <a:ext cx="1495425" cy="92718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83E8AA-5241-4072-851B-7F0C7F9C1200}"/>
              </a:ext>
            </a:extLst>
          </p:cNvPr>
          <p:cNvSpPr txBox="1"/>
          <p:nvPr/>
        </p:nvSpPr>
        <p:spPr>
          <a:xfrm>
            <a:off x="4345025" y="5602932"/>
            <a:ext cx="143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Density-Dependence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458CFA5-0E5D-4D4C-AF28-037B29FEEC2B}"/>
              </a:ext>
            </a:extLst>
          </p:cNvPr>
          <p:cNvSpPr/>
          <p:nvPr/>
        </p:nvSpPr>
        <p:spPr>
          <a:xfrm>
            <a:off x="2152650" y="5741432"/>
            <a:ext cx="29527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93B06D0-6A67-4FD1-AADD-FCCD1530D819}"/>
              </a:ext>
            </a:extLst>
          </p:cNvPr>
          <p:cNvSpPr/>
          <p:nvPr/>
        </p:nvSpPr>
        <p:spPr>
          <a:xfrm>
            <a:off x="4090985" y="5762030"/>
            <a:ext cx="29527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2838B0-82AB-49E1-B908-5CBCDBB5CAD3}"/>
              </a:ext>
            </a:extLst>
          </p:cNvPr>
          <p:cNvSpPr txBox="1"/>
          <p:nvPr/>
        </p:nvSpPr>
        <p:spPr>
          <a:xfrm>
            <a:off x="2617837" y="5739289"/>
            <a:ext cx="1655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QMC, Fitting</a:t>
            </a:r>
          </a:p>
          <a:p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7AC874-9D5A-4D10-9DC7-AD65F30488FC}"/>
              </a:ext>
            </a:extLst>
          </p:cNvPr>
          <p:cNvSpPr txBox="1"/>
          <p:nvPr/>
        </p:nvSpPr>
        <p:spPr>
          <a:xfrm>
            <a:off x="1628945" y="6526044"/>
            <a:ext cx="3959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No Additional Parameters or Tuning!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BBF8F6-1474-4C86-9B67-BCE241C84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440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D4821A-6B4C-4DB1-B60A-3438D5F94D66}"/>
              </a:ext>
            </a:extLst>
          </p:cNvPr>
          <p:cNvSpPr txBox="1"/>
          <p:nvPr/>
        </p:nvSpPr>
        <p:spPr>
          <a:xfrm>
            <a:off x="1182848" y="1552127"/>
            <a:ext cx="896783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Winter Nuclear &amp; Particle Physics Conference (WNPPC)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Colleagues and Collaborators: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i="1" dirty="0"/>
              <a:t>Mateusz </a:t>
            </a:r>
            <a:r>
              <a:rPr lang="en-US" sz="2000" i="1" dirty="0" err="1"/>
              <a:t>Buraczynski</a:t>
            </a:r>
            <a:r>
              <a:rPr lang="en-US" sz="2000" i="1" dirty="0"/>
              <a:t> &amp; Alexandros </a:t>
            </a:r>
            <a:r>
              <a:rPr lang="en-US" sz="2000" i="1" dirty="0" err="1"/>
              <a:t>Gezerlis</a:t>
            </a:r>
            <a:endParaRPr lang="en-US" sz="20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D. Lacroix, A. Boulet, S. Gandolfi, M. Grasso, I. </a:t>
            </a:r>
            <a:r>
              <a:rPr lang="en-US" sz="2000" dirty="0" err="1"/>
              <a:t>Tews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Support: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Natural Sciences and Engineering Research Council (NSERC) of Canada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Canada Foundation for Innovation (CFI)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Early Researcher Award (ERA) program of the Ontario Ministry of Research, Innovation and Science.</a:t>
            </a:r>
          </a:p>
          <a:p>
            <a:endParaRPr lang="en-US" sz="2000" dirty="0"/>
          </a:p>
          <a:p>
            <a:r>
              <a:rPr lang="en-US" sz="2000" dirty="0"/>
              <a:t>Computation Resources: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SHARCNET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NERSC</a:t>
            </a:r>
            <a:endParaRPr lang="en-CA" sz="2000" dirty="0"/>
          </a:p>
        </p:txBody>
      </p:sp>
      <p:pic>
        <p:nvPicPr>
          <p:cNvPr id="4" name="Picture 2" descr="Image result for wnppc&quot;">
            <a:extLst>
              <a:ext uri="{FF2B5EF4-FFF2-40B4-BE49-F238E27FC236}">
                <a16:creationId xmlns:a16="http://schemas.microsoft.com/office/drawing/2014/main" id="{B702620A-410B-4670-ACA6-5DF437BBE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048" y="1060332"/>
            <a:ext cx="1685904" cy="140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B29DF2F-26C0-42D7-94D3-5D07BDCEE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352" y="3080233"/>
            <a:ext cx="1973036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A3236266-07E9-4259-BF02-CB061D6FA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751" y="4724787"/>
            <a:ext cx="3457059" cy="1162172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5112C1E-7CAA-4100-80C0-754F10E60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479" y="5388200"/>
            <a:ext cx="44577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91073D-9A11-48CC-9194-36487D9D3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16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178B4-CDED-454C-BED2-2E2B10ADA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316552C-0C4E-4F29-A82C-1C951A0B1511}"/>
              </a:ext>
            </a:extLst>
          </p:cNvPr>
          <p:cNvSpPr/>
          <p:nvPr/>
        </p:nvSpPr>
        <p:spPr>
          <a:xfrm>
            <a:off x="1627321" y="2928328"/>
            <a:ext cx="1409493" cy="1048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4B1F1D-1F61-465F-91FD-D9786381BED2}"/>
              </a:ext>
            </a:extLst>
          </p:cNvPr>
          <p:cNvSpPr/>
          <p:nvPr/>
        </p:nvSpPr>
        <p:spPr>
          <a:xfrm>
            <a:off x="1734968" y="3234056"/>
            <a:ext cx="1216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Motivation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F2FD6D3-C9C2-44A4-8362-D90307C1AA38}"/>
              </a:ext>
            </a:extLst>
          </p:cNvPr>
          <p:cNvSpPr/>
          <p:nvPr/>
        </p:nvSpPr>
        <p:spPr>
          <a:xfrm>
            <a:off x="4030892" y="1890324"/>
            <a:ext cx="1929611" cy="1048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1D4636-307E-47B2-8D78-444B4DAD1345}"/>
              </a:ext>
            </a:extLst>
          </p:cNvPr>
          <p:cNvSpPr/>
          <p:nvPr/>
        </p:nvSpPr>
        <p:spPr>
          <a:xfrm>
            <a:off x="4236547" y="2225110"/>
            <a:ext cx="1523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Effective Mass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AA7CDA0-3698-41BA-948E-37E5309F8703}"/>
              </a:ext>
            </a:extLst>
          </p:cNvPr>
          <p:cNvSpPr/>
          <p:nvPr/>
        </p:nvSpPr>
        <p:spPr>
          <a:xfrm>
            <a:off x="4030892" y="3805472"/>
            <a:ext cx="1929611" cy="1048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A06D0CD-FF55-4AB5-9969-DC9F02CD0612}"/>
              </a:ext>
            </a:extLst>
          </p:cNvPr>
          <p:cNvSpPr/>
          <p:nvPr/>
        </p:nvSpPr>
        <p:spPr>
          <a:xfrm>
            <a:off x="4665318" y="4140258"/>
            <a:ext cx="660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QMC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EC1FBBA-C02B-4C06-9DD2-D187237D22FF}"/>
              </a:ext>
            </a:extLst>
          </p:cNvPr>
          <p:cNvSpPr/>
          <p:nvPr/>
        </p:nvSpPr>
        <p:spPr>
          <a:xfrm>
            <a:off x="7015170" y="1629636"/>
            <a:ext cx="1929611" cy="1048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12EB45-FC0F-4019-9E22-6A52372666F6}"/>
              </a:ext>
            </a:extLst>
          </p:cNvPr>
          <p:cNvSpPr/>
          <p:nvPr/>
        </p:nvSpPr>
        <p:spPr>
          <a:xfrm>
            <a:off x="7386281" y="1964422"/>
            <a:ext cx="11312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Extraction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8FADEBF-5018-48A7-A5EA-6708725F676C}"/>
              </a:ext>
            </a:extLst>
          </p:cNvPr>
          <p:cNvSpPr/>
          <p:nvPr/>
        </p:nvSpPr>
        <p:spPr>
          <a:xfrm>
            <a:off x="6987080" y="2830803"/>
            <a:ext cx="1929611" cy="1048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78454-6CF8-46AF-9CB2-7D3BB69F8CAD}"/>
              </a:ext>
            </a:extLst>
          </p:cNvPr>
          <p:cNvSpPr/>
          <p:nvPr/>
        </p:nvSpPr>
        <p:spPr>
          <a:xfrm>
            <a:off x="7192735" y="3165589"/>
            <a:ext cx="1438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Extrapolation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5635822-EB61-43B2-BAFE-319F159792D0}"/>
              </a:ext>
            </a:extLst>
          </p:cNvPr>
          <p:cNvSpPr/>
          <p:nvPr/>
        </p:nvSpPr>
        <p:spPr>
          <a:xfrm>
            <a:off x="6970141" y="4066159"/>
            <a:ext cx="1929611" cy="1048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77D82B6-3EF5-48F2-88C4-6367CDE2DCD0}"/>
              </a:ext>
            </a:extLst>
          </p:cNvPr>
          <p:cNvSpPr/>
          <p:nvPr/>
        </p:nvSpPr>
        <p:spPr>
          <a:xfrm>
            <a:off x="7192735" y="4400945"/>
            <a:ext cx="1593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N-Dependence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EEE9699-2223-479B-9294-6A8B0B094B82}"/>
              </a:ext>
            </a:extLst>
          </p:cNvPr>
          <p:cNvSpPr/>
          <p:nvPr/>
        </p:nvSpPr>
        <p:spPr>
          <a:xfrm>
            <a:off x="9630979" y="2830803"/>
            <a:ext cx="2130711" cy="1048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A1D8451-D391-43CD-90B2-F7CDEC0133CF}"/>
              </a:ext>
            </a:extLst>
          </p:cNvPr>
          <p:cNvSpPr/>
          <p:nvPr/>
        </p:nvSpPr>
        <p:spPr>
          <a:xfrm>
            <a:off x="9630979" y="3144477"/>
            <a:ext cx="2130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Density Dependence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Table 16">
                <a:extLst>
                  <a:ext uri="{FF2B5EF4-FFF2-40B4-BE49-F238E27FC236}">
                    <a16:creationId xmlns:a16="http://schemas.microsoft.com/office/drawing/2014/main" id="{F995BE88-5219-4E3E-8771-9DDBC957B1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26894904"/>
                  </p:ext>
                </p:extLst>
              </p:nvPr>
            </p:nvGraphicFramePr>
            <p:xfrm>
              <a:off x="1190655" y="5304324"/>
              <a:ext cx="10754828" cy="1188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24561">
                      <a:extLst>
                        <a:ext uri="{9D8B030D-6E8A-4147-A177-3AD203B41FA5}">
                          <a16:colId xmlns:a16="http://schemas.microsoft.com/office/drawing/2014/main" val="2163974165"/>
                        </a:ext>
                      </a:extLst>
                    </a:gridCol>
                    <a:gridCol w="3028865">
                      <a:extLst>
                        <a:ext uri="{9D8B030D-6E8A-4147-A177-3AD203B41FA5}">
                          <a16:colId xmlns:a16="http://schemas.microsoft.com/office/drawing/2014/main" val="414998969"/>
                        </a:ext>
                      </a:extLst>
                    </a:gridCol>
                    <a:gridCol w="2612695">
                      <a:extLst>
                        <a:ext uri="{9D8B030D-6E8A-4147-A177-3AD203B41FA5}">
                          <a16:colId xmlns:a16="http://schemas.microsoft.com/office/drawing/2014/main" val="1827045673"/>
                        </a:ext>
                      </a:extLst>
                    </a:gridCol>
                    <a:gridCol w="2688707">
                      <a:extLst>
                        <a:ext uri="{9D8B030D-6E8A-4147-A177-3AD203B41FA5}">
                          <a16:colId xmlns:a16="http://schemas.microsoft.com/office/drawing/2014/main" val="2045180523"/>
                        </a:ext>
                      </a:extLst>
                    </a:gridCol>
                  </a:tblGrid>
                  <a:tr h="1048767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Neutron Stars</a:t>
                          </a:r>
                        </a:p>
                        <a:p>
                          <a:r>
                            <a:rPr lang="en-CA" dirty="0"/>
                            <a:t>EDFs</a:t>
                          </a:r>
                        </a:p>
                        <a:p>
                          <a:r>
                            <a:rPr lang="en-CA" dirty="0"/>
                            <a:t>Model-Independence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Interacting </a:t>
                          </a:r>
                          <a14:m>
                            <m:oMath xmlns:m="http://schemas.openxmlformats.org/officeDocument/2006/math">
                              <m:r>
                                <a:rPr lang="en-CA" b="1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CA" dirty="0"/>
                            <a:t> Non-interacting</a:t>
                          </a:r>
                        </a:p>
                        <a:p>
                          <a:r>
                            <a:rPr lang="en-CA" dirty="0"/>
                            <a:t>Many-body problem</a:t>
                          </a:r>
                        </a:p>
                        <a:p>
                          <a14:m>
                            <m:oMath xmlns:m="http://schemas.openxmlformats.org/officeDocument/2006/math">
                              <m:r>
                                <a:rPr lang="en-CA" b="1" i="1" smtClean="0">
                                  <a:latin typeface="Cambria Math" panose="02040503050406030204" pitchFamily="18" charset="0"/>
                                </a:rPr>
                                <m:t>𝑶</m:t>
                              </m:r>
                              <m:d>
                                <m:dPr>
                                  <m:ctrlPr>
                                    <a:rPr lang="en-CA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CA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CA" b="1" i="1" smtClean="0">
                                          <a:latin typeface="Cambria Math" panose="02040503050406030204" pitchFamily="18" charset="0"/>
                                        </a:rPr>
                                        <m:t>𝑵</m:t>
                                      </m:r>
                                    </m:e>
                                    <m:sup>
                                      <m:r>
                                        <a:rPr lang="en-CA" b="1" i="1" smtClean="0"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CA" b="1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CA" dirty="0"/>
                            <a:t> FSEs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Quadratic Fit</a:t>
                          </a:r>
                        </a:p>
                        <a:p>
                          <a:r>
                            <a:rPr lang="en-CA" dirty="0"/>
                            <a:t>Extrapolated </a:t>
                          </a:r>
                          <a14:m>
                            <m:oMath xmlns:m="http://schemas.openxmlformats.org/officeDocument/2006/math">
                              <m:r>
                                <a:rPr lang="en-CA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CA" b="1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𝚫</m:t>
                              </m:r>
                              <m:r>
                                <a:rPr lang="en-CA" b="1" i="1" smtClean="0"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oMath>
                          </a14:m>
                          <a:endParaRPr lang="en-CA" dirty="0"/>
                        </a:p>
                        <a:p>
                          <a14:m>
                            <m:oMath xmlns:m="http://schemas.openxmlformats.org/officeDocument/2006/math">
                              <m:r>
                                <a:rPr lang="en-CA" b="1" i="1" smtClean="0"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  <m:r>
                                <a:rPr lang="en-CA" b="1" i="1" smtClean="0">
                                  <a:latin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en-CA" b="1" i="1" smtClean="0">
                                  <a:latin typeface="Cambria Math" panose="02040503050406030204" pitchFamily="18" charset="0"/>
                                </a:rPr>
                                <m:t>𝟔𝟔</m:t>
                              </m:r>
                            </m:oMath>
                          </a14:m>
                          <a:r>
                            <a:rPr lang="en-CA" dirty="0"/>
                            <a:t> is best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Matches low </a:t>
                          </a:r>
                          <a14:m>
                            <m:oMath xmlns:m="http://schemas.openxmlformats.org/officeDocument/2006/math">
                              <m:r>
                                <a:rPr lang="en-CA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oMath>
                          </a14:m>
                          <a:r>
                            <a:rPr lang="en-CA" dirty="0"/>
                            <a:t> limit</a:t>
                          </a:r>
                        </a:p>
                        <a:p>
                          <a:r>
                            <a:rPr lang="en-CA" dirty="0"/>
                            <a:t>Steady decrease</a:t>
                          </a:r>
                        </a:p>
                        <a:p>
                          <a:r>
                            <a:rPr lang="en-CA" dirty="0"/>
                            <a:t>Use in EDF, DFT</a:t>
                          </a:r>
                        </a:p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6253444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" name="Table 16">
                <a:extLst>
                  <a:ext uri="{FF2B5EF4-FFF2-40B4-BE49-F238E27FC236}">
                    <a16:creationId xmlns:a16="http://schemas.microsoft.com/office/drawing/2014/main" id="{F995BE88-5219-4E3E-8771-9DDBC957B1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26894904"/>
                  </p:ext>
                </p:extLst>
              </p:nvPr>
            </p:nvGraphicFramePr>
            <p:xfrm>
              <a:off x="1190655" y="5304324"/>
              <a:ext cx="10754828" cy="1188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24561">
                      <a:extLst>
                        <a:ext uri="{9D8B030D-6E8A-4147-A177-3AD203B41FA5}">
                          <a16:colId xmlns:a16="http://schemas.microsoft.com/office/drawing/2014/main" val="2163974165"/>
                        </a:ext>
                      </a:extLst>
                    </a:gridCol>
                    <a:gridCol w="3028865">
                      <a:extLst>
                        <a:ext uri="{9D8B030D-6E8A-4147-A177-3AD203B41FA5}">
                          <a16:colId xmlns:a16="http://schemas.microsoft.com/office/drawing/2014/main" val="414998969"/>
                        </a:ext>
                      </a:extLst>
                    </a:gridCol>
                    <a:gridCol w="2612695">
                      <a:extLst>
                        <a:ext uri="{9D8B030D-6E8A-4147-A177-3AD203B41FA5}">
                          <a16:colId xmlns:a16="http://schemas.microsoft.com/office/drawing/2014/main" val="1827045673"/>
                        </a:ext>
                      </a:extLst>
                    </a:gridCol>
                    <a:gridCol w="2688707">
                      <a:extLst>
                        <a:ext uri="{9D8B030D-6E8A-4147-A177-3AD203B41FA5}">
                          <a16:colId xmlns:a16="http://schemas.microsoft.com/office/drawing/2014/main" val="2045180523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Neutron Stars</a:t>
                          </a:r>
                        </a:p>
                        <a:p>
                          <a:r>
                            <a:rPr lang="en-CA" dirty="0"/>
                            <a:t>EDFs</a:t>
                          </a:r>
                        </a:p>
                        <a:p>
                          <a:r>
                            <a:rPr lang="en-CA" dirty="0"/>
                            <a:t>Model-Independence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282" t="-2551" r="-175855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8858" t="-2551" r="-103730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54" t="-2551" r="-907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25344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D7201B-5F6B-4AEA-9C55-B61DEAB0E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711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23B06E-1090-4AA8-9B51-709188A81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23" y="457596"/>
            <a:ext cx="5715950" cy="4105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3CEF18-8761-4EDB-B686-9580DB97C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57596"/>
            <a:ext cx="5688345" cy="407756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36B2E8-3A2E-4FA6-AE65-AD8A77E96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D347C-B04A-4520-A335-54D2C9740941}"/>
              </a:ext>
            </a:extLst>
          </p:cNvPr>
          <p:cNvSpPr/>
          <p:nvPr/>
        </p:nvSpPr>
        <p:spPr>
          <a:xfrm>
            <a:off x="1378589" y="5362813"/>
            <a:ext cx="11221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B. Friedman and V. R. </a:t>
            </a:r>
            <a:r>
              <a:rPr lang="en-US" dirty="0" err="1"/>
              <a:t>Pandharipande</a:t>
            </a:r>
            <a:r>
              <a:rPr lang="en-US" dirty="0"/>
              <a:t>, </a:t>
            </a:r>
            <a:r>
              <a:rPr lang="en-US" dirty="0" err="1"/>
              <a:t>Nucl</a:t>
            </a:r>
            <a:r>
              <a:rPr lang="en-US" dirty="0"/>
              <a:t>. Phys. A361, 502 (1981).</a:t>
            </a:r>
            <a:endParaRPr lang="en-CA" dirty="0"/>
          </a:p>
          <a:p>
            <a:r>
              <a:rPr lang="en-CA" dirty="0"/>
              <a:t>J. Wambach, T. L. Ainsworth, and D. Pines, </a:t>
            </a:r>
            <a:r>
              <a:rPr lang="en-CA" dirty="0" err="1"/>
              <a:t>Nucl</a:t>
            </a:r>
            <a:r>
              <a:rPr lang="en-CA" dirty="0"/>
              <a:t>. Phys. A 555, 128 (1993).</a:t>
            </a:r>
          </a:p>
          <a:p>
            <a:r>
              <a:rPr lang="en-CA" dirty="0"/>
              <a:t>A. </a:t>
            </a:r>
            <a:r>
              <a:rPr lang="en-CA" dirty="0" err="1"/>
              <a:t>Schwenk</a:t>
            </a:r>
            <a:r>
              <a:rPr lang="en-CA" dirty="0"/>
              <a:t>, B. </a:t>
            </a:r>
            <a:r>
              <a:rPr lang="en-CA" dirty="0" err="1"/>
              <a:t>Friman</a:t>
            </a:r>
            <a:r>
              <a:rPr lang="en-CA" dirty="0"/>
              <a:t>, and G. E. Brown, </a:t>
            </a:r>
            <a:r>
              <a:rPr lang="en-CA" dirty="0" err="1"/>
              <a:t>Nucl</a:t>
            </a:r>
            <a:r>
              <a:rPr lang="en-CA" dirty="0"/>
              <a:t>. Phys. A 713, 191 (2003).</a:t>
            </a:r>
          </a:p>
          <a:p>
            <a:r>
              <a:rPr lang="en-CA" dirty="0"/>
              <a:t>C. </a:t>
            </a:r>
            <a:r>
              <a:rPr lang="en-CA" dirty="0" err="1"/>
              <a:t>Drischler</a:t>
            </a:r>
            <a:r>
              <a:rPr lang="en-CA" dirty="0"/>
              <a:t>, V. </a:t>
            </a:r>
            <a:r>
              <a:rPr lang="en-CA" dirty="0" err="1"/>
              <a:t>Som`a</a:t>
            </a:r>
            <a:r>
              <a:rPr lang="en-CA" dirty="0"/>
              <a:t>, and A. </a:t>
            </a:r>
            <a:r>
              <a:rPr lang="en-CA" dirty="0" err="1"/>
              <a:t>Schwenk</a:t>
            </a:r>
            <a:r>
              <a:rPr lang="en-CA" dirty="0"/>
              <a:t>, Phys. Rev. C 89, 025806 (2014).</a:t>
            </a:r>
          </a:p>
        </p:txBody>
      </p:sp>
    </p:spTree>
    <p:extLst>
      <p:ext uri="{BB962C8B-B14F-4D97-AF65-F5344CB8AC3E}">
        <p14:creationId xmlns:p14="http://schemas.microsoft.com/office/powerpoint/2010/main" val="3844214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8D2CAB-8B14-4B2D-B685-9AF9641B19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14550" y="24870"/>
            <a:ext cx="8842874" cy="683313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47628E-9079-485E-A691-1971783CC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96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0603DC-1E88-4B44-A1EA-531E1FFF3B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72039" y="114301"/>
            <a:ext cx="9247922" cy="662983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4DF672-A490-43EB-9495-E2DE6F4AC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12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E8A98C-18D8-491A-A4FC-E26A3B98E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335" y="128127"/>
            <a:ext cx="8983329" cy="660174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AEC2BF-16C5-4842-B2AE-9E818B240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449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90DC2F-B044-459B-BF00-83ACD2178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021" y="0"/>
            <a:ext cx="1035995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73B15A-C327-44AD-84CD-90429EDC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154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68D734-FE4F-42EB-955D-B84AD595B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202" y="0"/>
            <a:ext cx="9399595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025895-6BE9-4947-9CFF-E4345EC8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120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T Template_Modern Clean Sophisticated_01_AS - v6" id="{0AA3A176-5614-4CF7-97C7-387B0FB7AD04}" vid="{229230A5-5D58-4AD6-A6F9-E951DED424C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73">
    <a:dk1>
      <a:srgbClr val="000000"/>
    </a:dk1>
    <a:lt1>
      <a:sysClr val="window" lastClr="FFFFFF"/>
    </a:lt1>
    <a:dk2>
      <a:srgbClr val="585858"/>
    </a:dk2>
    <a:lt2>
      <a:srgbClr val="E3E3E3"/>
    </a:lt2>
    <a:accent1>
      <a:srgbClr val="E20613"/>
    </a:accent1>
    <a:accent2>
      <a:srgbClr val="A9C038"/>
    </a:accent2>
    <a:accent3>
      <a:srgbClr val="11AEC7"/>
    </a:accent3>
    <a:accent4>
      <a:srgbClr val="F59F26"/>
    </a:accent4>
    <a:accent5>
      <a:srgbClr val="0062A9"/>
    </a:accent5>
    <a:accent6>
      <a:srgbClr val="EB6047"/>
    </a:accent6>
    <a:hlink>
      <a:srgbClr val="8ED9F6"/>
    </a:hlink>
    <a:folHlink>
      <a:srgbClr val="C00000"/>
    </a:folHlink>
  </a:clrScheme>
  <a:fontScheme name="Modern 01">
    <a:majorFont>
      <a:latin typeface="Century Gothic"/>
      <a:ea typeface=""/>
      <a:cs typeface=""/>
    </a:majorFont>
    <a:minorFont>
      <a:latin typeface="Segoe UI Ligh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480f6609812271f56e53f2aff71704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b48d77c16982ba2890c3fe2b4c067b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0B52848-9F15-412E-907E-592D80B16D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A621F2-4F72-4D03-9533-F4606037C0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4045008-BD42-4B24-A6F5-0E1C58790533}">
  <ds:schemaRefs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16c05727-aa75-4e4a-9b5f-8a80a1165891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clean sophisticated presentation</Template>
  <TotalTime>0</TotalTime>
  <Words>690</Words>
  <Application>Microsoft Office PowerPoint</Application>
  <PresentationFormat>Widescreen</PresentationFormat>
  <Paragraphs>172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Sagona ExtraLight</vt:lpstr>
      <vt:lpstr>Segoe UI</vt:lpstr>
      <vt:lpstr>Segoe UI Light</vt:lpstr>
      <vt:lpstr>Speak Pro</vt:lpstr>
      <vt:lpstr>Office Theme</vt:lpstr>
      <vt:lpstr>Non-perturbative  Extraction of the  Effective Mass in Neutron Matter</vt:lpstr>
      <vt:lpstr>Overview</vt:lpstr>
      <vt:lpstr>Motivation</vt:lpstr>
      <vt:lpstr>Effective Mass</vt:lpstr>
      <vt:lpstr>Quantum Monte Carlo (QMC)</vt:lpstr>
      <vt:lpstr>Extraction</vt:lpstr>
      <vt:lpstr>Extrapolation</vt:lpstr>
      <vt:lpstr>Extrapolation</vt:lpstr>
      <vt:lpstr>Extrapolation</vt:lpstr>
      <vt:lpstr>Extrapolation</vt:lpstr>
      <vt:lpstr>Extrapolation</vt:lpstr>
      <vt:lpstr>Extrapolation</vt:lpstr>
      <vt:lpstr>N-Dependences</vt:lpstr>
      <vt:lpstr>Density-Dependences</vt:lpstr>
      <vt:lpstr>Acknowledgements</vt:lpstr>
      <vt:lpstr>Summary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2020-01-31T19:44:56Z</dcterms:created>
  <dcterms:modified xsi:type="dcterms:W3CDTF">2020-02-14T01:16:09Z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