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1" r:id="rId6"/>
    <p:sldId id="276" r:id="rId7"/>
    <p:sldId id="281" r:id="rId8"/>
    <p:sldId id="269" r:id="rId9"/>
    <p:sldId id="262" r:id="rId10"/>
    <p:sldId id="263" r:id="rId11"/>
    <p:sldId id="265" r:id="rId12"/>
    <p:sldId id="264" r:id="rId13"/>
    <p:sldId id="266" r:id="rId14"/>
    <p:sldId id="280" r:id="rId15"/>
    <p:sldId id="270" r:id="rId16"/>
    <p:sldId id="272" r:id="rId17"/>
    <p:sldId id="279" r:id="rId18"/>
    <p:sldId id="273" r:id="rId19"/>
    <p:sldId id="274" r:id="rId20"/>
    <p:sldId id="282" r:id="rId21"/>
    <p:sldId id="275" r:id="rId22"/>
    <p:sldId id="277" r:id="rId23"/>
    <p:sldId id="283" r:id="rId24"/>
    <p:sldId id="278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F3"/>
    <a:srgbClr val="FF7BEF"/>
    <a:srgbClr val="FFFFFF"/>
    <a:srgbClr val="ED87D6"/>
    <a:srgbClr val="77A1E6"/>
    <a:srgbClr val="6E86E6"/>
    <a:srgbClr val="90CAB2"/>
    <a:srgbClr val="1B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48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BE9E4-4BD2-8148-BA3B-0C9451F34264}" type="datetimeFigureOut">
              <a:rPr lang="en-US" smtClean="0"/>
              <a:t>2/14/20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3FA1E-68D7-8A4E-91CD-CDC6DE296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41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75E75-FD5A-344A-9A77-E9A56F48B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889D5B-E319-C44B-A17E-20617E549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ADD44-4360-DB4F-AA76-F05A5294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D3A1-78AC-5E45-9006-1A2D1DBFA124}" type="datetime1">
              <a:rPr lang="en-US" smtClean="0"/>
              <a:t>2/14/20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513A7-529F-4945-9684-2CD3FFC43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18C9E-3F06-E642-AF7B-C9B7D2DA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84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41638-9037-2E47-9B75-ACCBC379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4FCEA-1588-2B4B-9FF5-CA92DA9FB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33647-EDF3-7046-ABFB-5DB9275C5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41FC-8A75-404B-B982-8FAD8E264D13}" type="datetime1">
              <a:rPr lang="en-US" smtClean="0"/>
              <a:t>2/14/20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E549A-98EC-694F-87EB-1EACE69B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C037E-554D-4647-9288-5CC6B7796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7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BCA8-88B7-E44D-9179-8E8FFC05E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AE553-BD07-0F48-9659-754A7230E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A3670-31AB-114F-9F2F-318F58CE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6D1C-F68D-7E47-8960-31773B688D72}" type="datetime1">
              <a:rPr lang="en-US" smtClean="0"/>
              <a:t>2/14/20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049AF-A486-5E4E-AB2B-4C0EB1659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E7CDE-AC5E-CC47-8A07-8B534A7E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32355-19EB-B846-A247-1ADE5B1B5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021C-EF6E-5742-8BDC-B944B16CD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2EB99-3853-7B4B-AA8B-C22CD5A57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5E51C-1C2B-9A48-B968-4FFD3B553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0199F-F918-1B49-8EC9-C262D06DEED6}" type="datetime1">
              <a:rPr lang="en-US" smtClean="0"/>
              <a:t>2/14/20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A6D23-1DF9-6841-BBAB-8F584DB6A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905C5-BED4-2041-BDFF-A427DA801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8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42B51-EAAE-2943-B990-59ADA16D3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DF7F1-8C02-DC48-98A1-FEDA96E1C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A3443-E1B9-214F-B3ED-290D50E4F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61E26C-5B09-5141-90A0-8230E1063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B011CB-802F-A645-B2C0-B482C4C808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79F164-D08E-734B-9D40-22733F75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BD2ED-B493-574D-B77F-97F5BA710B29}" type="datetime1">
              <a:rPr lang="en-US" smtClean="0"/>
              <a:t>2/14/20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8947DE-DCCE-654B-A891-EC089EDA0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A166F6-C280-0E4F-8101-84FBEBD7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3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6754-9704-374B-82D5-887200A1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655C1F-9974-664C-9E66-8F67863F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BB50D-9D58-264D-BA2C-2CB0A3EC2870}" type="datetime1">
              <a:rPr lang="en-US" smtClean="0"/>
              <a:t>2/14/20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A9EF90-59CA-DC4F-BCC9-21E851929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F1BF3-685E-D140-9043-219BBCF7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0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207F50-E940-EC41-AE61-294BA47B7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0876-7F25-0F44-B8F0-713E3284A95D}" type="datetime1">
              <a:rPr lang="en-US" smtClean="0"/>
              <a:t>2/14/20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680F3-CCED-1746-B5BB-FD4ADDAA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40BEF-4772-EF4B-A62E-8EA88A58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49F7-1D19-8147-8D19-9C64D54E5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9EEE7-FA63-5B45-94FA-36C947884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22146-8E40-5B4D-B4DA-48C0E3A1F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2E4DB-B2D6-8C40-957C-B945069BB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6432-DCFD-A140-8C80-EAC0279D66B0}" type="datetime1">
              <a:rPr lang="en-US" smtClean="0"/>
              <a:t>2/14/20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E575D-E7EA-0A40-92C3-8DDBE09C4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C9F08-7F50-094C-AB31-764E5F83D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04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755EE-EFB0-AD44-A7DD-D2434CD82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07B04B-8CEB-CB49-AC88-EB0631798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E3AF1-B6F6-8648-AC26-90033803B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ACE2F-5AD6-644A-BE5B-B98DA68A4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991C-DE2A-4C40-A78B-792B1E083940}" type="datetime1">
              <a:rPr lang="en-US" smtClean="0"/>
              <a:t>2/14/20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B83FF-8887-9141-8C59-D9AB114C1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22CF3-E455-6E48-9D10-044273F3E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4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CEAF6-C624-9443-BEEB-4CF932DD6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51690-7DFB-DE47-B8C9-86ABA74C1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0FA34-FA65-FC4C-BA60-9EBBF1B6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CABE8-2D65-8542-A7D7-F5FC49B15453}" type="datetime1">
              <a:rPr lang="en-US" smtClean="0"/>
              <a:t>2/14/20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2DB8-D8B4-954D-81AA-618E36C2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B4FB1-885B-BB48-BC59-4C74F740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56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6C694D-CB38-9D42-88FB-9F8968649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1D43A5-5488-BC42-AD85-5E659DA57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0D095-2D3A-874A-8C83-F3FFE4B49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635-71EE-6044-88C8-8EB6C59EAE39}" type="datetime1">
              <a:rPr lang="en-US" smtClean="0"/>
              <a:t>2/14/20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BBE5E-947E-1248-94B0-78981B7E4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1F65F-FC4B-174F-8FE0-B9EC0428B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8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AD4FF0-019B-6C4F-A7D3-F1949F877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8D3CD-F444-EA48-9227-9130F423D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62E4A-7439-4D47-93E0-0D89632A6F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C8E51-01E3-3A41-8E2C-8BC07655301B}" type="datetime1">
              <a:rPr lang="en-US" smtClean="0"/>
              <a:t>2/14/20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F82E2-20BB-ED43-B1B1-8C53AA992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7306D-8A05-7C45-A44A-C689FD3FE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C82C-7CE2-3A42-BD15-4E816483D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DD13-0EA6-BA43-A721-B00D10919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975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Charged 𝜋 - Meson Studies at Jefferson Lab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8C8BD-068A-2E43-8481-5CBC65C1B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38906"/>
            <a:ext cx="9144000" cy="1655762"/>
          </a:xfrm>
        </p:spPr>
        <p:txBody>
          <a:bodyPr>
            <a:normAutofit fontScale="850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800" b="1" u="sng" dirty="0">
                <a:solidFill>
                  <a:schemeClr val="bg1"/>
                </a:solidFill>
              </a:rPr>
              <a:t>Ali Usman</a:t>
            </a:r>
            <a:r>
              <a:rPr lang="en-US" sz="2800" b="1" u="sng" baseline="30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, G. M. Huber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, D. Gaskell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, T. Horn</a:t>
            </a:r>
            <a:r>
              <a:rPr lang="en-US" baseline="30000" dirty="0">
                <a:solidFill>
                  <a:schemeClr val="bg1"/>
                </a:solidFill>
              </a:rPr>
              <a:t>3</a:t>
            </a:r>
            <a:r>
              <a:rPr lang="en-US" dirty="0">
                <a:solidFill>
                  <a:schemeClr val="bg1"/>
                </a:solidFill>
              </a:rPr>
              <a:t>, P. Markowitz</a:t>
            </a:r>
            <a:r>
              <a:rPr lang="en-US" baseline="30000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,</a:t>
            </a:r>
          </a:p>
          <a:p>
            <a:r>
              <a:rPr lang="en-US" dirty="0">
                <a:solidFill>
                  <a:schemeClr val="bg1"/>
                </a:solidFill>
              </a:rPr>
              <a:t> S. J. D. Kay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, R. L. Trotta</a:t>
            </a:r>
            <a:r>
              <a:rPr lang="en-US" baseline="30000" dirty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V. Kumar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  <a:endParaRPr lang="en-US" i="1" dirty="0">
              <a:solidFill>
                <a:schemeClr val="bg1"/>
              </a:solidFill>
            </a:endParaRPr>
          </a:p>
          <a:p>
            <a:endParaRPr lang="en-US" sz="1800" i="1" dirty="0">
              <a:solidFill>
                <a:schemeClr val="bg1"/>
              </a:solidFill>
            </a:endParaRPr>
          </a:p>
          <a:p>
            <a:r>
              <a:rPr lang="en-US" sz="1800" i="1" dirty="0">
                <a:solidFill>
                  <a:schemeClr val="bg1"/>
                </a:solidFill>
              </a:rPr>
              <a:t>On behalf of Hall C Collaboration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82E8A1-C88C-4446-9715-25684AE91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49" y="5103417"/>
            <a:ext cx="2509086" cy="1569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A9E638-CE9E-3043-BCB6-31650C729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729" y="5208354"/>
            <a:ext cx="3525408" cy="1402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9E2842-0F12-D847-AE66-220ABA517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023" y="5284787"/>
            <a:ext cx="3325091" cy="103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9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Scientific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7BC0E-7E0C-E34A-B391-7EE52B8B3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959"/>
            <a:ext cx="10515600" cy="45727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 How do the properties of mesons arise from their constituents?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 What is the role of the form factor in the understanding of internal structure of meson?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 Which theoretical model accurately predicts pion form factor at high Q</a:t>
            </a:r>
            <a:r>
              <a:rPr lang="en-US" sz="3600" baseline="30000" dirty="0">
                <a:solidFill>
                  <a:schemeClr val="bg1"/>
                </a:solidFill>
              </a:rPr>
              <a:t>2 </a:t>
            </a:r>
            <a:r>
              <a:rPr lang="en-US" sz="36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5803D-7761-E54F-9388-A55F0CA4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153F8-7B75-D843-91CE-B9E14440D8DB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FEF16-377F-EC41-9CFE-FE696E12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A3C19-31BC-4B49-896C-AB2278886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2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4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47879"/>
                <a:ext cx="7148513" cy="1320818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 Two well known hadronic states:</a:t>
                </a:r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Baryons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𝑞𝑞𝑞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)</a:t>
                </a:r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Mesons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47879"/>
                <a:ext cx="7148513" cy="1320818"/>
              </a:xfrm>
              <a:blipFill>
                <a:blip r:embed="rId2"/>
                <a:stretch>
                  <a:fillRect l="-1418" t="-666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EA58DF3-94FD-DC41-94BF-AEA4FBD59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317" y="1093023"/>
            <a:ext cx="3149282" cy="216513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429F09-1395-A943-949E-BB3823C9EBF3}"/>
              </a:ext>
            </a:extLst>
          </p:cNvPr>
          <p:cNvSpPr txBox="1">
            <a:spLocks/>
          </p:cNvSpPr>
          <p:nvPr/>
        </p:nvSpPr>
        <p:spPr>
          <a:xfrm>
            <a:off x="838204" y="4981911"/>
            <a:ext cx="10515595" cy="1418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Reasons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 Parton interactions are different from nucleon interactions.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 Quark scale is smaller than the nucleon scale.</a:t>
            </a:r>
          </a:p>
          <a:p>
            <a:pPr>
              <a:buFont typeface="Wingdings" pitchFamily="2" charset="2"/>
              <a:buChar char="Ø"/>
            </a:pP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B07DFE89-E7CA-3640-8349-E9602A12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05381-5CF6-1148-B105-9A3EE611E43B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AE31CEC0-2A03-9346-8AB7-94CD86625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8CC4C77F-9956-E341-A3FB-9D633F97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3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C38DCDE-C2CC-0448-938A-F8847902204E}"/>
              </a:ext>
            </a:extLst>
          </p:cNvPr>
          <p:cNvSpPr/>
          <p:nvPr/>
        </p:nvSpPr>
        <p:spPr>
          <a:xfrm>
            <a:off x="6414392" y="4524345"/>
            <a:ext cx="993094" cy="18313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39E866-EF8C-B740-AE5A-63C39AD7621F}"/>
                  </a:ext>
                </a:extLst>
              </p:cNvPr>
              <p:cNvSpPr txBox="1"/>
              <p:nvPr/>
            </p:nvSpPr>
            <p:spPr>
              <a:xfrm>
                <a:off x="7348657" y="4315522"/>
                <a:ext cx="3006977" cy="565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 938 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39E866-EF8C-B740-AE5A-63C39AD76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657" y="4315522"/>
                <a:ext cx="3006977" cy="565091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Arrow 13">
            <a:extLst>
              <a:ext uri="{FF2B5EF4-FFF2-40B4-BE49-F238E27FC236}">
                <a16:creationId xmlns:a16="http://schemas.microsoft.com/office/drawing/2014/main" id="{FB36FE21-EA87-AA45-8204-4739D92AC44F}"/>
              </a:ext>
            </a:extLst>
          </p:cNvPr>
          <p:cNvSpPr/>
          <p:nvPr/>
        </p:nvSpPr>
        <p:spPr>
          <a:xfrm>
            <a:off x="2311980" y="3560029"/>
            <a:ext cx="836282" cy="165407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DF263D-7B6E-7D4A-B0E3-3B7D01C55046}"/>
                  </a:ext>
                </a:extLst>
              </p:cNvPr>
              <p:cNvSpPr txBox="1"/>
              <p:nvPr/>
            </p:nvSpPr>
            <p:spPr>
              <a:xfrm>
                <a:off x="252773" y="3408557"/>
                <a:ext cx="216418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𝑢𝑢𝑑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 9 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DF263D-7B6E-7D4A-B0E3-3B7D01C55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73" y="3408557"/>
                <a:ext cx="2164182" cy="400110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4736592-554E-5F49-8BDF-5C0B0F349BC9}"/>
              </a:ext>
            </a:extLst>
          </p:cNvPr>
          <p:cNvSpPr txBox="1">
            <a:spLocks/>
          </p:cNvSpPr>
          <p:nvPr/>
        </p:nvSpPr>
        <p:spPr>
          <a:xfrm>
            <a:off x="834486" y="2515762"/>
            <a:ext cx="7148513" cy="1320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Mass Comparison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D41FEF-F1E7-0840-A86B-93684D509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1452" y="2971260"/>
            <a:ext cx="3151909" cy="229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6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Pion – An ideal Candidate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14425"/>
                <a:ext cx="5814848" cy="5080701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Pion is lightest meson with only two valence quarks (up and down).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Pion is positronium atom of QCD.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Crucial in the understanding of dynamical mass generation.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The residual nuclear force is carried by </a:t>
                </a:r>
                <a:r>
                  <a:rPr lang="en-US" dirty="0" err="1">
                    <a:solidFill>
                      <a:schemeClr val="bg1"/>
                    </a:solidFill>
                  </a:rPr>
                  <a:t>pions</a:t>
                </a:r>
                <a:r>
                  <a:rPr lang="en-US" dirty="0">
                    <a:solidFill>
                      <a:schemeClr val="bg1"/>
                    </a:solidFill>
                  </a:rPr>
                  <a:t> inside a nucleus.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Charged Pion decay</a:t>
                </a:r>
              </a:p>
              <a:p>
                <a:pPr marL="457200" lvl="1" indent="0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		</a:t>
                </a:r>
              </a:p>
              <a:p>
                <a:pPr marL="457200" lvl="1" indent="0">
                  <a:buNone/>
                </a:pPr>
                <a:r>
                  <a:rPr lang="en-US" b="0" dirty="0">
                    <a:solidFill>
                      <a:schemeClr val="bg1"/>
                    </a:solidFill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pPr marL="457200" lvl="1" indent="0">
                  <a:buNone/>
                </a:pPr>
                <a:r>
                  <a:rPr lang="en-US" b="0" dirty="0">
                    <a:solidFill>
                      <a:schemeClr val="bg1"/>
                    </a:solidFill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μ</m:t>
                                </m:r>
                              </m:sub>
                            </m:sSub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14425"/>
                <a:ext cx="5814848" cy="5080701"/>
              </a:xfrm>
              <a:blipFill>
                <a:blip r:embed="rId2"/>
                <a:stretch>
                  <a:fillRect l="-1743" t="-1995" r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1025D8D-2C8D-864D-A166-79B465CE4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832" y="1287747"/>
            <a:ext cx="4700544" cy="187332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66F53DD-9F9D-F34A-8B7B-5AABE839FC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75132"/>
              </p:ext>
            </p:extLst>
          </p:nvPr>
        </p:nvGraphicFramePr>
        <p:xfrm>
          <a:off x="7148788" y="3516361"/>
          <a:ext cx="4141952" cy="26787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70976">
                  <a:extLst>
                    <a:ext uri="{9D8B030D-6E8A-4147-A177-3AD203B41FA5}">
                      <a16:colId xmlns:a16="http://schemas.microsoft.com/office/drawing/2014/main" val="1300881843"/>
                    </a:ext>
                  </a:extLst>
                </a:gridCol>
                <a:gridCol w="2070976">
                  <a:extLst>
                    <a:ext uri="{9D8B030D-6E8A-4147-A177-3AD203B41FA5}">
                      <a16:colId xmlns:a16="http://schemas.microsoft.com/office/drawing/2014/main" val="1477551404"/>
                    </a:ext>
                  </a:extLst>
                </a:gridCol>
              </a:tblGrid>
              <a:tr h="53575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Charge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+1e/-1e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937438"/>
                  </a:ext>
                </a:extLst>
              </a:tr>
              <a:tr h="5357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Spin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471209"/>
                  </a:ext>
                </a:extLst>
              </a:tr>
              <a:tr h="5357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139.57 MeV/c</a:t>
                      </a:r>
                      <a:r>
                        <a:rPr lang="en-US" sz="2000" baseline="30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508532"/>
                  </a:ext>
                </a:extLst>
              </a:tr>
              <a:tr h="5357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Life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2.6 x 10</a:t>
                      </a:r>
                      <a:r>
                        <a:rPr lang="en-US" sz="2000" baseline="30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-6</a:t>
                      </a:r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2433126"/>
                  </a:ext>
                </a:extLst>
              </a:tr>
              <a:tr h="5357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Charge Radius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0.659 ± 0.004 </a:t>
                      </a:r>
                      <a:r>
                        <a:rPr lang="en-US" sz="2000" dirty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fm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8995854"/>
                  </a:ext>
                </a:extLst>
              </a:tr>
            </a:tbl>
          </a:graphicData>
        </a:graphic>
      </p:graphicFrame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AE6723-33AD-5348-A6ED-1DD7C4C95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9351-0179-5C48-AA56-727331978C76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0D3C846-394C-9C4B-BC89-41BDCB03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5F37EC4-D496-BA47-893A-C099E204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4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138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1" y="1203633"/>
                <a:ext cx="7315199" cy="4673058"/>
              </a:xfrm>
            </p:spPr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Elastic scattering of electrons from </a:t>
                </a:r>
                <a:r>
                  <a:rPr lang="en-US" dirty="0" err="1">
                    <a:solidFill>
                      <a:schemeClr val="bg1"/>
                    </a:solidFill>
                  </a:rPr>
                  <a:t>pions</a:t>
                </a:r>
                <a:r>
                  <a:rPr lang="en-US" dirty="0">
                    <a:solidFill>
                      <a:schemeClr val="bg1"/>
                    </a:solidFill>
                  </a:rPr>
                  <a:t> gives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 ′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 No stable pion target for direct measurement.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 Scatter electrons off a proton target to produce </a:t>
                </a:r>
                <a:r>
                  <a:rPr lang="en-US" dirty="0" err="1">
                    <a:solidFill>
                      <a:schemeClr val="bg1"/>
                    </a:solidFill>
                  </a:rPr>
                  <a:t>pions</a:t>
                </a:r>
                <a:r>
                  <a:rPr lang="en-US" dirty="0">
                    <a:solidFill>
                      <a:schemeClr val="bg1"/>
                    </a:solidFill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 Reaction is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−′</m:t>
                            </m:r>
                          </m:sup>
                        </m:s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b="1" dirty="0">
                  <a:solidFill>
                    <a:schemeClr val="bg1"/>
                  </a:solidFill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Need a precise measurement of the cross-section of this reaction.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203633"/>
                <a:ext cx="7315199" cy="4673058"/>
              </a:xfrm>
              <a:blipFill>
                <a:blip r:embed="rId2"/>
                <a:stretch>
                  <a:fillRect l="-1386" t="-2168" r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5EADC-7CB3-CF4C-AA6C-74E9F36BD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A281-4C5B-3345-9B29-DC31620C73BF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4C619-3A94-DB4E-832B-95617B5A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6CE26-CE83-3440-A2EB-680C55915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5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196B80-7269-2349-9792-A697A57D2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Exclusive Pion Electroproduction</a:t>
            </a:r>
          </a:p>
        </p:txBody>
      </p:sp>
      <p:pic>
        <p:nvPicPr>
          <p:cNvPr id="2050" name="Picture 2" descr="https://lh4.googleusercontent.com/whH4aFK0nfVQilrTqsT9iAGcwfRsRItBx0UvoyBMl0_sQkiCQJj9W3J55dp4VOvPSUZFcPYZ2vZ6ZDOCt_tEgXCQ-EvemZsxl7elxgFm_aybHxCOYDNPFqnMp6oUxXGmf83OudXsIzY">
            <a:extLst>
              <a:ext uri="{FF2B5EF4-FFF2-40B4-BE49-F238E27FC236}">
                <a16:creationId xmlns:a16="http://schemas.microsoft.com/office/drawing/2014/main" id="{CF48E4B8-25D9-684B-9F6C-396AFECF8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641" y="2118848"/>
            <a:ext cx="3439109" cy="264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FABA9B-1D28-534B-A908-2874A8CCE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56" y="1142193"/>
            <a:ext cx="7633359" cy="459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9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Cross-Section and L/T Separation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14425"/>
                <a:ext cx="10515600" cy="5272088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The physical cross-section can be decomposed into four structure functions.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𝑑𝑡𝑑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den>
                    </m:f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90CAB2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90CAB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90CAB2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90CAB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90CAB2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90CAB2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solidFill>
                              <a:srgbClr val="90CAB2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77A1E6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solidFill>
                              <a:srgbClr val="77A1E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77A1E6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77A1E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7A1E6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i="1">
                                <a:solidFill>
                                  <a:srgbClr val="77A1E6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</m:rad>
                    <m:f>
                      <m:fPr>
                        <m:ctrlPr>
                          <a:rPr lang="en-US" i="1">
                            <a:solidFill>
                              <a:srgbClr val="77A1E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7A1E6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77A1E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77A1E6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77A1E6"/>
                                </a:solidFill>
                                <a:latin typeface="Cambria Math" panose="02040503050406030204" pitchFamily="18" charset="0"/>
                              </a:rPr>
                              <m:t>𝐿𝑇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77A1E6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solidFill>
                          <a:srgbClr val="77A1E6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77A1E6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b="0" i="1" smtClean="0">
                        <a:solidFill>
                          <a:srgbClr val="77A1E6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ED87D6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f>
                      <m:fPr>
                        <m:ctrlPr>
                          <a:rPr lang="en-US" i="1">
                            <a:solidFill>
                              <a:srgbClr val="ED87D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ED87D6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ED87D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ED87D6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ED87D6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solidFill>
                                  <a:srgbClr val="ED87D6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ED87D6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solidFill>
                          <a:srgbClr val="ED87D6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b="0" i="1" smtClean="0">
                        <a:solidFill>
                          <a:srgbClr val="ED87D6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rgbClr val="ED87D6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bg1"/>
                  </a:solidFill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These structure functions depend on “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” → polarization of virtual photon.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“</a:t>
                </a:r>
                <a:r>
                  <a:rPr lang="en-US" dirty="0" err="1">
                    <a:solidFill>
                      <a:schemeClr val="bg1"/>
                    </a:solidFill>
                  </a:rPr>
                  <a:t>Rosenbluth</a:t>
                </a:r>
                <a:r>
                  <a:rPr lang="en-US" dirty="0">
                    <a:solidFill>
                      <a:schemeClr val="bg1"/>
                    </a:solidFill>
                  </a:rPr>
                  <a:t> Separation technique” is used to separate the longitudinal and transverse cross-section terms.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The successful separation requires a range of kinematic settings.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14425"/>
                <a:ext cx="10515600" cy="5272088"/>
              </a:xfrm>
              <a:blipFill>
                <a:blip r:embed="rId2"/>
                <a:stretch>
                  <a:fillRect l="-965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A11E9-DA62-954D-A6B1-154A6F800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5C073-0067-134F-A2ED-40ECB5536097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49208-DF71-E441-893D-C6F8CBD09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9D03A-6E6F-DF46-9ED9-6EB9EF9C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6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59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Pion Form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14425"/>
                <a:ext cx="10515600" cy="5272088"/>
              </a:xfrm>
            </p:spPr>
            <p:txBody>
              <a:bodyPr>
                <a:normAutofit fontScale="92500"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Form factor describes the orientation of the momentum of the </a:t>
                </a:r>
                <a:r>
                  <a:rPr lang="en-US" dirty="0" err="1">
                    <a:solidFill>
                      <a:schemeClr val="bg1"/>
                    </a:solidFill>
                  </a:rPr>
                  <a:t>partons</a:t>
                </a:r>
                <a:r>
                  <a:rPr lang="en-US" dirty="0">
                    <a:solidFill>
                      <a:schemeClr val="bg1"/>
                    </a:solidFill>
                  </a:rPr>
                  <a:t> inside a hadron.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Pion form factor,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, can be extracted from the longitudinal cross-section.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In Born term model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appear as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baseline="-2500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den>
                    </m:f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7BE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b="0" i="1" baseline="-25000" smtClean="0">
                        <a:solidFill>
                          <a:srgbClr val="FF7BE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baseline="-25000" smtClean="0">
                        <a:solidFill>
                          <a:srgbClr val="FF7BE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𝑁𝑁</m:t>
                    </m:r>
                    <m:d>
                      <m:dPr>
                        <m:ctrlPr>
                          <a:rPr lang="en-US" b="0" i="1" baseline="-25000" smtClean="0">
                            <a:solidFill>
                              <a:srgbClr val="FF7BE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7BE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</m:e>
                      <m:sup>
                        <m: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sSubSup>
                      <m:sSubSup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p>
                            <m:r>
                              <a:rPr lang="en-US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e>
                    </m:d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bg1"/>
                  </a:solidFill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is cleanest case for studying transition from non-perturbative QCD to the perturbative QCD region.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Previous experimental measurements are limited and don’t give enough information.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14425"/>
                <a:ext cx="10515600" cy="5272088"/>
              </a:xfrm>
              <a:blipFill>
                <a:blip r:embed="rId2"/>
                <a:stretch>
                  <a:fillRect l="-844" t="-1683" b="-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5EADC-7CB3-CF4C-AA6C-74E9F36BD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1F2C-52F7-C843-86FA-2B1AE3694D35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4C619-3A94-DB4E-832B-95617B5A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6CE26-CE83-3440-A2EB-680C55915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7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8B05DF11-55BA-2E4D-B11E-2473D4E2157B}"/>
              </a:ext>
            </a:extLst>
          </p:cNvPr>
          <p:cNvSpPr/>
          <p:nvPr/>
        </p:nvSpPr>
        <p:spPr>
          <a:xfrm>
            <a:off x="5694425" y="3482002"/>
            <a:ext cx="296917" cy="683172"/>
          </a:xfrm>
          <a:prstGeom prst="downArrow">
            <a:avLst/>
          </a:prstGeom>
          <a:solidFill>
            <a:srgbClr val="FF5DF3"/>
          </a:solidFill>
          <a:ln>
            <a:solidFill>
              <a:srgbClr val="FF5DF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7EF263A9-F9AF-8E4B-921A-0C8977E296B4}"/>
              </a:ext>
            </a:extLst>
          </p:cNvPr>
          <p:cNvSpPr/>
          <p:nvPr/>
        </p:nvSpPr>
        <p:spPr>
          <a:xfrm>
            <a:off x="7270332" y="3493150"/>
            <a:ext cx="296917" cy="683172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5D95A8-805F-8A43-95CA-F6890F28EE11}"/>
              </a:ext>
            </a:extLst>
          </p:cNvPr>
          <p:cNvSpPr txBox="1"/>
          <p:nvPr/>
        </p:nvSpPr>
        <p:spPr>
          <a:xfrm>
            <a:off x="4934120" y="4120711"/>
            <a:ext cx="1871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5DF3"/>
                </a:solidFill>
              </a:rPr>
              <a:t>Coupling constant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47F3C6-D7C1-2942-844F-5710B2319488}"/>
              </a:ext>
            </a:extLst>
          </p:cNvPr>
          <p:cNvSpPr txBox="1"/>
          <p:nvPr/>
        </p:nvSpPr>
        <p:spPr>
          <a:xfrm>
            <a:off x="6931078" y="4130580"/>
            <a:ext cx="1311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Form Factor</a:t>
            </a:r>
          </a:p>
        </p:txBody>
      </p:sp>
    </p:spTree>
    <p:extLst>
      <p:ext uri="{BB962C8B-B14F-4D97-AF65-F5344CB8AC3E}">
        <p14:creationId xmlns:p14="http://schemas.microsoft.com/office/powerpoint/2010/main" val="2810299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Limitations of Previous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7BC0E-7E0C-E34A-B391-7EE52B8B3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88" y="1411308"/>
            <a:ext cx="5783317" cy="503699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Only have experimental results at low Q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Difficult to validate theoretical predictions at low Q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At high Q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, the theoretical predictions deviate from each other.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Need experimental data to validate any of the predictions at high Q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Need a specific facility to study </a:t>
            </a:r>
            <a:r>
              <a:rPr lang="en-US" dirty="0" err="1">
                <a:solidFill>
                  <a:schemeClr val="bg1"/>
                </a:solidFill>
              </a:rPr>
              <a:t>pions</a:t>
            </a:r>
            <a:r>
              <a:rPr lang="en-US" dirty="0">
                <a:solidFill>
                  <a:schemeClr val="bg1"/>
                </a:solidFill>
              </a:rPr>
              <a:t> at high Q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E12F3E-7B77-4145-B0D8-158C7F4F6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682" y="1669382"/>
            <a:ext cx="4956749" cy="3519237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C1A561F-A826-4C4F-A619-2AB4C0FF4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B8A73-F414-CC43-A252-D64B60FE8EEB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366A827-D164-3F42-8F76-738CD8429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76A16DA-6B91-4A4E-AC0F-FA83C279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8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3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Jefferson Lab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89220" y="1084262"/>
                <a:ext cx="5291138" cy="5272088"/>
              </a:xfrm>
            </p:spPr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Located in Newport News, VA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Continuous Electron Beam Accelerator Facility (CEBAF)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Consists of two superconducting LINACs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Capable of delivering a 12 GeV electron beam of up to 200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Four Experimental Halls which perform unique experiments.</a:t>
                </a:r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All four halls can run simultaneously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89220" y="1084262"/>
                <a:ext cx="5291138" cy="5272088"/>
              </a:xfrm>
              <a:blipFill>
                <a:blip r:embed="rId2"/>
                <a:stretch>
                  <a:fillRect l="-2163" t="-1679" r="-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C479F1-204C-A94A-A815-5610730B6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C0D-3163-E244-8164-C8A7F1475D46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D8639-5CCD-604C-AB12-0DC6527B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246FC-9D78-4644-9F12-D9B8F93D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9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B0EBAA-04E7-FF47-9E56-3F0C0F17A4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289"/>
          <a:stretch/>
        </p:blipFill>
        <p:spPr>
          <a:xfrm>
            <a:off x="660151" y="1032123"/>
            <a:ext cx="4648119" cy="49657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701875-2E65-C643-824C-1581E34CDE9A}"/>
              </a:ext>
            </a:extLst>
          </p:cNvPr>
          <p:cNvSpPr/>
          <p:nvPr/>
        </p:nvSpPr>
        <p:spPr>
          <a:xfrm>
            <a:off x="4251366" y="3040083"/>
            <a:ext cx="973777" cy="4275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11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Experimental Hall 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2F712A-F4B5-5E43-8787-E77664E29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0815" y="957264"/>
            <a:ext cx="5155530" cy="297595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AF365F-EEB9-E64E-8462-0121F0418F33}"/>
              </a:ext>
            </a:extLst>
          </p:cNvPr>
          <p:cNvSpPr txBox="1">
            <a:spLocks/>
          </p:cNvSpPr>
          <p:nvPr/>
        </p:nvSpPr>
        <p:spPr>
          <a:xfrm>
            <a:off x="838200" y="1114424"/>
            <a:ext cx="5455721" cy="50963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Specifically designed to measure precise cross-sections and form factors for mesons.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Two advanced rotatable magnetic spectrometers.</a:t>
            </a:r>
          </a:p>
          <a:p>
            <a:pPr marL="457200" lvl="1" indent="0">
              <a:buNone/>
            </a:pPr>
            <a:endParaRPr lang="en-US" sz="1300" dirty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High Momentum Spectrometer (HMS)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Super High Momentum Spectrometer (SHMS)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Particles of specific momentum are studied by using a dipole.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Capable of working at very high rates and different configurations.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0820110-3982-4F4B-81AA-B788F2422C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552486"/>
              </p:ext>
            </p:extLst>
          </p:nvPr>
        </p:nvGraphicFramePr>
        <p:xfrm>
          <a:off x="6510815" y="4376579"/>
          <a:ext cx="5155530" cy="174819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33133">
                  <a:extLst>
                    <a:ext uri="{9D8B030D-6E8A-4147-A177-3AD203B41FA5}">
                      <a16:colId xmlns:a16="http://schemas.microsoft.com/office/drawing/2014/main" val="2266691721"/>
                    </a:ext>
                  </a:extLst>
                </a:gridCol>
                <a:gridCol w="1068779">
                  <a:extLst>
                    <a:ext uri="{9D8B030D-6E8A-4147-A177-3AD203B41FA5}">
                      <a16:colId xmlns:a16="http://schemas.microsoft.com/office/drawing/2014/main" val="488893237"/>
                    </a:ext>
                  </a:extLst>
                </a:gridCol>
                <a:gridCol w="997528">
                  <a:extLst>
                    <a:ext uri="{9D8B030D-6E8A-4147-A177-3AD203B41FA5}">
                      <a16:colId xmlns:a16="http://schemas.microsoft.com/office/drawing/2014/main" val="4112601051"/>
                    </a:ext>
                  </a:extLst>
                </a:gridCol>
                <a:gridCol w="973776">
                  <a:extLst>
                    <a:ext uri="{9D8B030D-6E8A-4147-A177-3AD203B41FA5}">
                      <a16:colId xmlns:a16="http://schemas.microsoft.com/office/drawing/2014/main" val="1293002738"/>
                    </a:ext>
                  </a:extLst>
                </a:gridCol>
                <a:gridCol w="1382314">
                  <a:extLst>
                    <a:ext uri="{9D8B030D-6E8A-4147-A177-3AD203B41FA5}">
                      <a16:colId xmlns:a16="http://schemas.microsoft.com/office/drawing/2014/main" val="1417530070"/>
                    </a:ext>
                  </a:extLst>
                </a:gridCol>
              </a:tblGrid>
              <a:tr h="5540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Spec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Angle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Particle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Rate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Momentum range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493228"/>
                  </a:ext>
                </a:extLst>
              </a:tr>
              <a:tr h="5540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HMS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10.5 - 90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Electron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&lt; 1 MHz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0.5-7 GeV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9813546"/>
                  </a:ext>
                </a:extLst>
              </a:tr>
              <a:tr h="5540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SHMS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5.5 - 40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Meson 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&lt; 1 MHz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0.5-11 GeV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1345938"/>
                  </a:ext>
                </a:extLst>
              </a:tr>
            </a:tbl>
          </a:graphicData>
        </a:graphic>
      </p:graphicFrame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1B06D95-F67E-314B-85B0-BF475154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F7B5-1C2C-2149-B58C-22614B640D2F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AA1605-4645-5F43-8118-345ABC3BC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6658A6D-2E0F-EE4F-8DC5-2AD61880D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10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18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Super High Momentum Spectrometer (SHMS)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8FC7CC-89E7-E541-8340-7398BD997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5C099-9CE7-D245-BE88-F8CA718A48FF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F643929-EB1E-E34D-A40A-54DCC2AC3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58A5D4-29D6-A44F-8368-480297ECD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11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CB040E-D28D-9F48-AD9D-7120BFE4F4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088"/>
          <a:stretch/>
        </p:blipFill>
        <p:spPr>
          <a:xfrm>
            <a:off x="1992836" y="1080549"/>
            <a:ext cx="8032115" cy="4996002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4080929-59C5-E242-AB4C-C6270FBB45F1}"/>
              </a:ext>
            </a:extLst>
          </p:cNvPr>
          <p:cNvCxnSpPr/>
          <p:nvPr/>
        </p:nvCxnSpPr>
        <p:spPr>
          <a:xfrm>
            <a:off x="2066309" y="4108860"/>
            <a:ext cx="665018" cy="127066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9ACCF44-F340-5D45-878C-FDC1284614AC}"/>
              </a:ext>
            </a:extLst>
          </p:cNvPr>
          <p:cNvSpPr txBox="1"/>
          <p:nvPr/>
        </p:nvSpPr>
        <p:spPr>
          <a:xfrm>
            <a:off x="2575957" y="5352130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584DCC-FF41-5342-83DD-F017188DCC2F}"/>
              </a:ext>
            </a:extLst>
          </p:cNvPr>
          <p:cNvSpPr txBox="1"/>
          <p:nvPr/>
        </p:nvSpPr>
        <p:spPr>
          <a:xfrm>
            <a:off x="3488375" y="5314528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Q1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A3A98-D7C5-7D4E-8D53-AD347CC10271}"/>
              </a:ext>
            </a:extLst>
          </p:cNvPr>
          <p:cNvSpPr txBox="1"/>
          <p:nvPr/>
        </p:nvSpPr>
        <p:spPr>
          <a:xfrm>
            <a:off x="4198912" y="5300674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Q2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50969D-24E0-6F44-90EB-DDF60B64BBA0}"/>
              </a:ext>
            </a:extLst>
          </p:cNvPr>
          <p:cNvSpPr txBox="1"/>
          <p:nvPr/>
        </p:nvSpPr>
        <p:spPr>
          <a:xfrm>
            <a:off x="5194460" y="5274949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Q3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CF077D-3799-4C4B-BD97-DC5A7D3C201C}"/>
              </a:ext>
            </a:extLst>
          </p:cNvPr>
          <p:cNvSpPr txBox="1"/>
          <p:nvPr/>
        </p:nvSpPr>
        <p:spPr>
          <a:xfrm>
            <a:off x="5845628" y="5261090"/>
            <a:ext cx="1015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Dipole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B450DE-3178-014F-897F-11B0577274FC}"/>
              </a:ext>
            </a:extLst>
          </p:cNvPr>
          <p:cNvSpPr txBox="1"/>
          <p:nvPr/>
        </p:nvSpPr>
        <p:spPr>
          <a:xfrm>
            <a:off x="7874336" y="4997858"/>
            <a:ext cx="1386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Beamline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5867D3-A647-D549-8C09-2C7564CFE150}"/>
              </a:ext>
            </a:extLst>
          </p:cNvPr>
          <p:cNvSpPr txBox="1"/>
          <p:nvPr/>
        </p:nvSpPr>
        <p:spPr>
          <a:xfrm>
            <a:off x="8299863" y="4532742"/>
            <a:ext cx="183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Detector Hut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C393910-C254-CE4C-9ACA-A82469AFC1C7}"/>
              </a:ext>
            </a:extLst>
          </p:cNvPr>
          <p:cNvCxnSpPr/>
          <p:nvPr/>
        </p:nvCxnSpPr>
        <p:spPr>
          <a:xfrm>
            <a:off x="3073731" y="4083131"/>
            <a:ext cx="665018" cy="127066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FFC04A7-FBD3-FA41-97A5-34680D315D11}"/>
              </a:ext>
            </a:extLst>
          </p:cNvPr>
          <p:cNvCxnSpPr/>
          <p:nvPr/>
        </p:nvCxnSpPr>
        <p:spPr>
          <a:xfrm>
            <a:off x="3798126" y="4095004"/>
            <a:ext cx="665018" cy="127066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04BE93F-A12C-4E4C-91C4-628F491BB366}"/>
              </a:ext>
            </a:extLst>
          </p:cNvPr>
          <p:cNvCxnSpPr/>
          <p:nvPr/>
        </p:nvCxnSpPr>
        <p:spPr>
          <a:xfrm>
            <a:off x="4686793" y="3998023"/>
            <a:ext cx="665018" cy="127066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D3B492F-9202-6847-9A6E-EEC9C3CDEC94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5316195" y="3665514"/>
            <a:ext cx="1036944" cy="159557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A18EBF3-729E-4349-ACF4-B0B37350BA04}"/>
              </a:ext>
            </a:extLst>
          </p:cNvPr>
          <p:cNvCxnSpPr>
            <a:cxnSpLocks/>
          </p:cNvCxnSpPr>
          <p:nvPr/>
        </p:nvCxnSpPr>
        <p:spPr>
          <a:xfrm>
            <a:off x="7606151" y="3817914"/>
            <a:ext cx="789701" cy="122744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6803BB8-2270-894D-B66E-7AF0BED8A4AE}"/>
              </a:ext>
            </a:extLst>
          </p:cNvPr>
          <p:cNvCxnSpPr/>
          <p:nvPr/>
        </p:nvCxnSpPr>
        <p:spPr>
          <a:xfrm>
            <a:off x="8488873" y="3346857"/>
            <a:ext cx="665018" cy="127066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167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High Momentum Spectrometer (HMS)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B1FEFA5-D3C3-C946-AAC5-4DDC85F22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9F490-C612-1340-9D4A-50ABB698F808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DA8E30B-36EE-F34A-BF91-6CBE9039D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F6B991A-5F6A-834E-B023-C882E1BBE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12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1B5E63-6C78-794F-AAA1-F5F5AA16A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025"/>
          <a:stretch/>
        </p:blipFill>
        <p:spPr>
          <a:xfrm>
            <a:off x="1915107" y="1187269"/>
            <a:ext cx="8257701" cy="4929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638F7D-14EC-1D49-BF7F-7BE528AE6C5D}"/>
              </a:ext>
            </a:extLst>
          </p:cNvPr>
          <p:cNvSpPr txBox="1"/>
          <p:nvPr/>
        </p:nvSpPr>
        <p:spPr>
          <a:xfrm>
            <a:off x="2505436" y="4625881"/>
            <a:ext cx="183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Detector Hut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C7C1CC-AEEA-D644-AD29-4964960D7D56}"/>
              </a:ext>
            </a:extLst>
          </p:cNvPr>
          <p:cNvSpPr txBox="1"/>
          <p:nvPr/>
        </p:nvSpPr>
        <p:spPr>
          <a:xfrm>
            <a:off x="4457077" y="5034205"/>
            <a:ext cx="1015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Dipole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B77937-2F9F-BC41-BDCE-8B1B58E367F0}"/>
              </a:ext>
            </a:extLst>
          </p:cNvPr>
          <p:cNvSpPr txBox="1"/>
          <p:nvPr/>
        </p:nvSpPr>
        <p:spPr>
          <a:xfrm>
            <a:off x="6542313" y="5625255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Q3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9D3E36-EF1B-0C49-9D44-A002BD5CB741}"/>
              </a:ext>
            </a:extLst>
          </p:cNvPr>
          <p:cNvSpPr txBox="1"/>
          <p:nvPr/>
        </p:nvSpPr>
        <p:spPr>
          <a:xfrm>
            <a:off x="8046527" y="1690580"/>
            <a:ext cx="2204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Target Chamber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843E635-96FC-9F45-AC97-EBA1568207F2}"/>
              </a:ext>
            </a:extLst>
          </p:cNvPr>
          <p:cNvCxnSpPr/>
          <p:nvPr/>
        </p:nvCxnSpPr>
        <p:spPr>
          <a:xfrm>
            <a:off x="2695703" y="3431971"/>
            <a:ext cx="665018" cy="127066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3DBF2F8-B136-634A-811F-37B355F7B3C1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4296890" y="3905008"/>
            <a:ext cx="667698" cy="112919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5BFE978-483C-674D-9387-596866C89F14}"/>
              </a:ext>
            </a:extLst>
          </p:cNvPr>
          <p:cNvCxnSpPr>
            <a:cxnSpLocks/>
          </p:cNvCxnSpPr>
          <p:nvPr/>
        </p:nvCxnSpPr>
        <p:spPr>
          <a:xfrm>
            <a:off x="6365175" y="4602131"/>
            <a:ext cx="367512" cy="105948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B159621-A188-B44B-BE4D-29DD5A21BCFB}"/>
              </a:ext>
            </a:extLst>
          </p:cNvPr>
          <p:cNvSpPr txBox="1"/>
          <p:nvPr/>
        </p:nvSpPr>
        <p:spPr>
          <a:xfrm>
            <a:off x="7680366" y="5528280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Q2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2A7458C-6BD9-8444-924D-D0990CD80C57}"/>
              </a:ext>
            </a:extLst>
          </p:cNvPr>
          <p:cNvCxnSpPr>
            <a:cxnSpLocks/>
          </p:cNvCxnSpPr>
          <p:nvPr/>
        </p:nvCxnSpPr>
        <p:spPr>
          <a:xfrm>
            <a:off x="7503228" y="4505156"/>
            <a:ext cx="367512" cy="105948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FDA94F1-13D6-DE42-A5C1-86C98448D009}"/>
              </a:ext>
            </a:extLst>
          </p:cNvPr>
          <p:cNvSpPr txBox="1"/>
          <p:nvPr/>
        </p:nvSpPr>
        <p:spPr>
          <a:xfrm>
            <a:off x="8756071" y="5306917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Q1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2EECEFA-518F-B946-9A95-958233884C7E}"/>
              </a:ext>
            </a:extLst>
          </p:cNvPr>
          <p:cNvCxnSpPr>
            <a:cxnSpLocks/>
          </p:cNvCxnSpPr>
          <p:nvPr/>
        </p:nvCxnSpPr>
        <p:spPr>
          <a:xfrm>
            <a:off x="8904514" y="4433899"/>
            <a:ext cx="177138" cy="90999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379E0EE-2F5D-294D-A4D5-B4B4C6816A15}"/>
              </a:ext>
            </a:extLst>
          </p:cNvPr>
          <p:cNvCxnSpPr>
            <a:cxnSpLocks/>
          </p:cNvCxnSpPr>
          <p:nvPr/>
        </p:nvCxnSpPr>
        <p:spPr>
          <a:xfrm>
            <a:off x="9130894" y="2152245"/>
            <a:ext cx="511870" cy="97482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59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SHMS Detector System</a:t>
            </a:r>
          </a:p>
        </p:txBody>
      </p:sp>
      <p:graphicFrame>
        <p:nvGraphicFramePr>
          <p:cNvPr id="21" name="Group 3">
            <a:extLst>
              <a:ext uri="{FF2B5EF4-FFF2-40B4-BE49-F238E27FC236}">
                <a16:creationId xmlns:a16="http://schemas.microsoft.com/office/drawing/2014/main" id="{366376A0-AAB7-4A47-B646-61C12FFD4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552935"/>
              </p:ext>
            </p:extLst>
          </p:nvPr>
        </p:nvGraphicFramePr>
        <p:xfrm>
          <a:off x="7145316" y="1417426"/>
          <a:ext cx="4455827" cy="4353008"/>
        </p:xfrm>
        <a:graphic>
          <a:graphicData uri="http://schemas.openxmlformats.org/drawingml/2006/table">
            <a:tbl>
              <a:tblPr/>
              <a:tblGrid>
                <a:gridCol w="1163642">
                  <a:extLst>
                    <a:ext uri="{9D8B030D-6E8A-4147-A177-3AD203B41FA5}">
                      <a16:colId xmlns:a16="http://schemas.microsoft.com/office/drawing/2014/main" val="944991699"/>
                    </a:ext>
                  </a:extLst>
                </a:gridCol>
                <a:gridCol w="1860675">
                  <a:extLst>
                    <a:ext uri="{9D8B030D-6E8A-4147-A177-3AD203B41FA5}">
                      <a16:colId xmlns:a16="http://schemas.microsoft.com/office/drawing/2014/main" val="232376430"/>
                    </a:ext>
                  </a:extLst>
                </a:gridCol>
                <a:gridCol w="1431510">
                  <a:extLst>
                    <a:ext uri="{9D8B030D-6E8A-4147-A177-3AD203B41FA5}">
                      <a16:colId xmlns:a16="http://schemas.microsoft.com/office/drawing/2014/main" val="3862683363"/>
                    </a:ext>
                  </a:extLst>
                </a:gridCol>
              </a:tblGrid>
              <a:tr h="267868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DETECTOR</a:t>
                      </a:r>
                    </a:p>
                  </a:txBody>
                  <a:tcPr marL="81646" marR="81646" marT="44991" marB="42456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PURPOSE</a:t>
                      </a:r>
                    </a:p>
                  </a:txBody>
                  <a:tcPr marL="81646" marR="81646" marT="44991" marB="42456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NOTES</a:t>
                      </a:r>
                    </a:p>
                  </a:txBody>
                  <a:tcPr marL="81646" marR="81646" marT="44991" marB="42456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503772"/>
                  </a:ext>
                </a:extLst>
              </a:tr>
              <a:tr h="440686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S1XY, S2XY Hodoscopes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Lowest-level Trigger.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Time reference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WenQuanYi Zen Hei Sharp" charset="0"/>
                        <a:cs typeface="WenQuanYi Zen Hei Sharp" charset="0"/>
                      </a:endParaRPr>
                    </a:p>
                  </a:txBody>
                  <a:tcPr marL="41476" marR="41476" marT="56973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329899"/>
                  </a:ext>
                </a:extLst>
              </a:tr>
              <a:tr h="612065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Drift Chambers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Momentum Measurement.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Tracking.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5mm max. drift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300 micron resolution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418214"/>
                  </a:ext>
                </a:extLst>
              </a:tr>
              <a:tr h="956260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Noble-Gas Cerenkov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WenQuanYi Zen Hei Sharp" charset="0"/>
                        <a:cs typeface="WenQuanYi Zen Hei Sharp" charset="0"/>
                      </a:endParaRP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Particle ID, Trigger.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e</a:t>
                      </a:r>
                      <a:r>
                        <a:rPr kumimoji="0" lang="en-US" alt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±</a:t>
                      </a: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/</a:t>
                      </a:r>
                      <a:r>
                        <a:rPr kumimoji="0" lang="el-G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reekC" charset="0"/>
                          <a:ea typeface="GreekC" charset="0"/>
                          <a:cs typeface="GreekC" charset="0"/>
                        </a:rPr>
                        <a:t>π</a:t>
                      </a:r>
                      <a:r>
                        <a:rPr kumimoji="0" lang="en-US" alt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±</a:t>
                      </a: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reekC" charset="0"/>
                          <a:ea typeface="GreekC" charset="0"/>
                          <a:cs typeface="GreekC" charset="0"/>
                        </a:rPr>
                        <a:t> </a:t>
                      </a: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GreekC" charset="0"/>
                          <a:cs typeface="GreekC" charset="0"/>
                        </a:rPr>
                        <a:t>at high momentum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(replace by vacuum at low p)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Vary </a:t>
                      </a:r>
                      <a:r>
                        <a:rPr kumimoji="0" lang="en-US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Ar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/Ne mixture to set index at </a:t>
                      </a:r>
                      <a:r>
                        <a:rPr kumimoji="0" lang="el-G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reekC" charset="0"/>
                          <a:ea typeface="GreekC" charset="0"/>
                          <a:cs typeface="GreekC" charset="0"/>
                        </a:rPr>
                        <a:t>π</a:t>
                      </a:r>
                      <a:r>
                        <a:rPr kumimoji="0" lang="en-US" alt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±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 threshold.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017788"/>
                  </a:ext>
                </a:extLst>
              </a:tr>
              <a:tr h="807925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Heavy-Gas Cerenkov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WenQuanYi Zen Hei Sharp" charset="0"/>
                        <a:cs typeface="WenQuanYi Zen Hei Sharp" charset="0"/>
                      </a:endParaRP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Particle ID, Trigger.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l-G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reekC" charset="0"/>
                          <a:ea typeface="GreekC" charset="0"/>
                          <a:cs typeface="GreekC" charset="0"/>
                        </a:rPr>
                        <a:t>π</a:t>
                      </a:r>
                      <a:r>
                        <a:rPr kumimoji="0" lang="en-US" alt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±</a:t>
                      </a: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/K</a:t>
                      </a:r>
                      <a:r>
                        <a:rPr kumimoji="0" lang="en-US" alt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±</a:t>
                      </a: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 discrimination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C</a:t>
                      </a:r>
                      <a:r>
                        <a:rPr kumimoji="0" lang="en-US" altLang="en-US" sz="12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4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F</a:t>
                      </a:r>
                      <a:r>
                        <a:rPr kumimoji="0" lang="en-US" altLang="en-US" sz="12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8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O – Vary pressure to set index at K</a:t>
                      </a:r>
                      <a:r>
                        <a:rPr kumimoji="0" lang="en-US" alt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±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 threshold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444537"/>
                  </a:ext>
                </a:extLst>
              </a:tr>
              <a:tr h="394601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Aerogel Cerenkov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WenQuanYi Zen Hei Sharp" charset="0"/>
                        <a:cs typeface="WenQuanYi Zen Hei Sharp" charset="0"/>
                      </a:endParaRP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Particle ID, K+/p discrimination 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n= 1.011,1.015,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1.03,1.05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099513"/>
                  </a:ext>
                </a:extLst>
              </a:tr>
              <a:tr h="612065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Preshower / Shower Counters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Particle ID, Trigger.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9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WenQuanYi Zen Hei Sharp" charset="0"/>
                          <a:cs typeface="WenQuanYi Zen Hei Sharp" charset="0"/>
                        </a:rPr>
                        <a:t>Electron tag</a:t>
                      </a:r>
                    </a:p>
                  </a:txBody>
                  <a:tcPr marL="41476" marR="41476" marT="44991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5pPr>
                      <a:lvl6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6pPr>
                      <a:lvl7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7pPr>
                      <a:lvl8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8pPr>
                      <a:lvl9pPr indent="-228600" defTabSz="4572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WenQuanYi Zen Hei Sharp" charset="0"/>
                          <a:cs typeface="WenQuanYi Zen Hei Sharp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</a:tabLst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WenQuanYi Zen Hei Sharp" charset="0"/>
                        <a:cs typeface="WenQuanYi Zen Hei Sharp" charset="0"/>
                      </a:endParaRPr>
                    </a:p>
                  </a:txBody>
                  <a:tcPr marL="41476" marR="41476" marT="56973" marB="42456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259318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BA355ADD-3E14-8944-A4B7-F3E804688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81" y="1406916"/>
            <a:ext cx="5883994" cy="4363518"/>
          </a:xfrm>
          <a:prstGeom prst="rect">
            <a:avLst/>
          </a:prstGeom>
        </p:spPr>
      </p:pic>
      <p:sp>
        <p:nvSpPr>
          <p:cNvPr id="25" name="Text Box 80">
            <a:extLst>
              <a:ext uri="{FF2B5EF4-FFF2-40B4-BE49-F238E27FC236}">
                <a16:creationId xmlns:a16="http://schemas.microsoft.com/office/drawing/2014/main" id="{818ECC44-B0F8-0A4E-89FD-9D13A285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680" y="5180536"/>
            <a:ext cx="1470395" cy="588571"/>
          </a:xfrm>
          <a:prstGeom prst="rect">
            <a:avLst/>
          </a:prstGeom>
          <a:solidFill>
            <a:srgbClr val="EEECE1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>
              <a:lnSpc>
                <a:spcPct val="9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1pPr>
            <a:lvl2pPr>
              <a:lnSpc>
                <a:spcPct val="9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2pPr>
            <a:lvl3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3pPr>
            <a:lvl4pPr>
              <a:lnSpc>
                <a:spcPct val="9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4pPr>
            <a:lvl5pPr>
              <a:lnSpc>
                <a:spcPct val="9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Zen Hei Sharp" charset="0"/>
                <a:cs typeface="WenQuanYi Zen Hei Sharp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89" b="1" dirty="0">
                <a:latin typeface="Calibri" panose="020F0502020204030204" pitchFamily="34" charset="0"/>
              </a:rPr>
              <a:t>Incident Particles through SHMS magnet optics</a:t>
            </a:r>
          </a:p>
        </p:txBody>
      </p: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36F3D49B-8A53-0B47-ACB7-B6917D298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B95C-D50A-3249-87A5-D3A6E48F687C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841866F4-F75A-9C49-BFBA-C28B1A987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A9542C4-9D6E-AA44-A7C0-9A85E05A4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13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00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Projected Results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50D56E-01AB-1847-BA46-0878019B0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621" y="1969012"/>
            <a:ext cx="5997666" cy="42582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D900C1-7BD0-C34E-BD66-A20F45FB5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043" y="1963189"/>
            <a:ext cx="5997666" cy="42582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EBC740-B3A3-6B49-B847-4550733AC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68" y="1968581"/>
            <a:ext cx="5997666" cy="42582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795DC0F-CAA1-084C-A8D0-9CA695319E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8044" y="1960583"/>
            <a:ext cx="5997666" cy="4258278"/>
          </a:xfrm>
          <a:prstGeom prst="rect">
            <a:avLst/>
          </a:prstGeom>
        </p:spPr>
      </p:pic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830C826B-2ADF-B040-8365-B9397CBDB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1967-24AF-5E46-842F-F5C80A2E9699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22B7502A-818E-DA48-A28E-C8A4DEFF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8FFF185-8755-A64A-A35D-0F1DA87B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14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8A47B7-A4C5-CE4F-AA1E-28E80BA29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519"/>
            <a:ext cx="10515600" cy="79243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Two experiments were proposed for meson form factor </a:t>
            </a:r>
            <a:r>
              <a:rPr lang="en-US">
                <a:solidFill>
                  <a:schemeClr val="bg1"/>
                </a:solidFill>
              </a:rPr>
              <a:t>studies for </a:t>
            </a:r>
            <a:r>
              <a:rPr lang="en-US" dirty="0">
                <a:solidFill>
                  <a:schemeClr val="bg1"/>
                </a:solidFill>
              </a:rPr>
              <a:t>12 GeV upgrade at Jefferson Lab.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FEEFB7-66F1-B24A-9D84-A3D3EA22635D}"/>
              </a:ext>
            </a:extLst>
          </p:cNvPr>
          <p:cNvSpPr txBox="1"/>
          <p:nvPr/>
        </p:nvSpPr>
        <p:spPr>
          <a:xfrm>
            <a:off x="591014" y="3052406"/>
            <a:ext cx="20072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 E12-09-011 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Mainly focused on Kaon studies but will also be used for </a:t>
            </a:r>
            <a:r>
              <a:rPr lang="en-US" dirty="0" err="1">
                <a:solidFill>
                  <a:schemeClr val="bg1"/>
                </a:solidFill>
              </a:rPr>
              <a:t>pions</a:t>
            </a:r>
            <a:r>
              <a:rPr lang="en-US" dirty="0">
                <a:solidFill>
                  <a:schemeClr val="bg1"/>
                </a:solidFill>
              </a:rPr>
              <a:t> due to high pion yield.</a:t>
            </a:r>
          </a:p>
          <a:p>
            <a:pPr algn="just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888E1-00B5-3942-8D20-9AA811958643}"/>
              </a:ext>
            </a:extLst>
          </p:cNvPr>
          <p:cNvSpPr txBox="1"/>
          <p:nvPr/>
        </p:nvSpPr>
        <p:spPr>
          <a:xfrm>
            <a:off x="9490557" y="2963198"/>
            <a:ext cx="18632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E12-06-101 </a:t>
            </a:r>
          </a:p>
          <a:p>
            <a:pPr algn="just"/>
            <a:r>
              <a:rPr lang="en-US" dirty="0">
                <a:solidFill>
                  <a:srgbClr val="C00000"/>
                </a:solidFill>
              </a:rPr>
              <a:t>(High Priority)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Actual pion form factor experiment which is planned to study high Q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, up to 6 GeV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766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Experiment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7BC0E-7E0C-E34A-B391-7EE52B8B3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4425"/>
            <a:ext cx="5142186" cy="52720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E12-09-011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19180F-3236-E443-8FB5-CE258EB6C61D}"/>
              </a:ext>
            </a:extLst>
          </p:cNvPr>
          <p:cNvSpPr txBox="1">
            <a:spLocks/>
          </p:cNvSpPr>
          <p:nvPr/>
        </p:nvSpPr>
        <p:spPr>
          <a:xfrm>
            <a:off x="6182698" y="1098663"/>
            <a:ext cx="5142186" cy="527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E12-06-101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A3D0B38-18D0-E542-B310-15135D025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158923"/>
              </p:ext>
            </p:extLst>
          </p:nvPr>
        </p:nvGraphicFramePr>
        <p:xfrm>
          <a:off x="701570" y="2054479"/>
          <a:ext cx="5452212" cy="37302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17404">
                  <a:extLst>
                    <a:ext uri="{9D8B030D-6E8A-4147-A177-3AD203B41FA5}">
                      <a16:colId xmlns:a16="http://schemas.microsoft.com/office/drawing/2014/main" val="3276297794"/>
                    </a:ext>
                  </a:extLst>
                </a:gridCol>
                <a:gridCol w="1817404">
                  <a:extLst>
                    <a:ext uri="{9D8B030D-6E8A-4147-A177-3AD203B41FA5}">
                      <a16:colId xmlns:a16="http://schemas.microsoft.com/office/drawing/2014/main" val="1156411592"/>
                    </a:ext>
                  </a:extLst>
                </a:gridCol>
                <a:gridCol w="1817404">
                  <a:extLst>
                    <a:ext uri="{9D8B030D-6E8A-4147-A177-3AD203B41FA5}">
                      <a16:colId xmlns:a16="http://schemas.microsoft.com/office/drawing/2014/main" val="3623465671"/>
                    </a:ext>
                  </a:extLst>
                </a:gridCol>
              </a:tblGrid>
              <a:tr h="69479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Data Collection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Fall 2018 – Spring 2019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42431"/>
                  </a:ext>
                </a:extLst>
              </a:tr>
              <a:tr h="69479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Calibrations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Fall 2019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311802"/>
                  </a:ext>
                </a:extLst>
              </a:tr>
              <a:tr h="69479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Efficiencies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In-Progress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Now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346242"/>
                  </a:ext>
                </a:extLst>
              </a:tr>
              <a:tr h="69479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Cross-Section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Next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242285"/>
                  </a:ext>
                </a:extLst>
              </a:tr>
              <a:tr h="69479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Form Factor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Next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65492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467C148-1965-C44D-85FB-A21531272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37154"/>
              </p:ext>
            </p:extLst>
          </p:nvPr>
        </p:nvGraphicFramePr>
        <p:xfrm>
          <a:off x="6495274" y="2054479"/>
          <a:ext cx="5261298" cy="374212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53766">
                  <a:extLst>
                    <a:ext uri="{9D8B030D-6E8A-4147-A177-3AD203B41FA5}">
                      <a16:colId xmlns:a16="http://schemas.microsoft.com/office/drawing/2014/main" val="3276297794"/>
                    </a:ext>
                  </a:extLst>
                </a:gridCol>
                <a:gridCol w="1753766">
                  <a:extLst>
                    <a:ext uri="{9D8B030D-6E8A-4147-A177-3AD203B41FA5}">
                      <a16:colId xmlns:a16="http://schemas.microsoft.com/office/drawing/2014/main" val="2741430149"/>
                    </a:ext>
                  </a:extLst>
                </a:gridCol>
                <a:gridCol w="1753766">
                  <a:extLst>
                    <a:ext uri="{9D8B030D-6E8A-4147-A177-3AD203B41FA5}">
                      <a16:colId xmlns:a16="http://schemas.microsoft.com/office/drawing/2014/main" val="669814844"/>
                    </a:ext>
                  </a:extLst>
                </a:gridCol>
              </a:tblGrid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= 2.8 GeV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Summer - 2019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42431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= 3.7 GeV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Summer - 2019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311802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= 4.2 GeV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Summer - 2019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160618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= 4.5 GeV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Summer - 2019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242285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= 6.0 GeV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Scheduled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Summer - 2021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808412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= 8.0 GeV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Scheduled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Summer - 2021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32163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= 9.9 GeV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Scheduled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Summer - 2021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654926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 = 6.7 GeV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Planned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371480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 = 8.8 GeV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Planned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911855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 = 9.2 GeV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Planned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419077"/>
                  </a:ext>
                </a:extLst>
              </a:tr>
              <a:tr h="3401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en-US" sz="1600" b="1" baseline="-25000" dirty="0" err="1">
                          <a:solidFill>
                            <a:schemeClr val="bg1"/>
                          </a:solidFill>
                        </a:rPr>
                        <a:t>b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 = 11.0 GeV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Planned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688943"/>
                  </a:ext>
                </a:extLst>
              </a:tr>
            </a:tbl>
          </a:graphicData>
        </a:graphic>
      </p:graphicFrame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0904300-0BA8-714A-BB9F-6F54E9AD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C3AA-8ADC-8C4F-8983-6F6C144EA469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C0BD01C-71B6-A04D-9B07-4241A44B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0551A3-4847-7C4C-9831-562638FD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15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926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Calibrations - Drift Chambers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2A85ED-0806-D848-B85C-46C7CCD58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671" y="2109582"/>
            <a:ext cx="6922492" cy="396099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AC9B4-BA50-5E46-8126-E05EB4FF6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029E-0D1A-F745-9F14-51377623A40B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8C900-1D7F-3148-8B16-86BAEE1E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FD3D3-4C50-E945-BB8D-77436B10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16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CDA6B-35FC-314E-B2C9-E4DB3F870586}"/>
              </a:ext>
            </a:extLst>
          </p:cNvPr>
          <p:cNvSpPr txBox="1"/>
          <p:nvPr/>
        </p:nvSpPr>
        <p:spPr>
          <a:xfrm>
            <a:off x="6426433" y="3592509"/>
            <a:ext cx="2399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Before calibration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EE4743-EE38-1C4A-807C-BC54472B9511}"/>
              </a:ext>
            </a:extLst>
          </p:cNvPr>
          <p:cNvSpPr txBox="1"/>
          <p:nvPr/>
        </p:nvSpPr>
        <p:spPr>
          <a:xfrm>
            <a:off x="6426433" y="3938571"/>
            <a:ext cx="2207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1B0099"/>
                </a:solidFill>
              </a:rPr>
              <a:t>After calibration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00AB95A-2E26-3B48-88F2-44A45D4DEF07}"/>
              </a:ext>
            </a:extLst>
          </p:cNvPr>
          <p:cNvSpPr txBox="1">
            <a:spLocks/>
          </p:cNvSpPr>
          <p:nvPr/>
        </p:nvSpPr>
        <p:spPr>
          <a:xfrm>
            <a:off x="838200" y="1047519"/>
            <a:ext cx="10515600" cy="7924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Residual is the difference between final track position and the hit location obtained from individual drift chamber planes.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6DB662-0FB7-B740-B11E-9E185BA47A97}"/>
              </a:ext>
            </a:extLst>
          </p:cNvPr>
          <p:cNvSpPr txBox="1"/>
          <p:nvPr/>
        </p:nvSpPr>
        <p:spPr>
          <a:xfrm>
            <a:off x="3437313" y="2984630"/>
            <a:ext cx="1202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HMS DC</a:t>
            </a:r>
          </a:p>
        </p:txBody>
      </p:sp>
    </p:spTree>
    <p:extLst>
      <p:ext uri="{BB962C8B-B14F-4D97-AF65-F5344CB8AC3E}">
        <p14:creationId xmlns:p14="http://schemas.microsoft.com/office/powerpoint/2010/main" val="1939967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Calibrations - Calorimeter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4B159D-6C0E-D243-B77D-E9A17581B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0A6F-4523-4945-A782-5F13BCBB4635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3F598-7EEA-9C43-9217-E0F2F261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627B04-01A7-A24E-A827-D56E73B6B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17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D3E7EB-2C84-FA4D-A19D-9F21630DF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292" y="1940348"/>
            <a:ext cx="6387417" cy="42582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58D208-929D-8344-84C5-E70417039AA6}"/>
                  </a:ext>
                </a:extLst>
              </p:cNvPr>
              <p:cNvSpPr txBox="1"/>
              <p:nvPr/>
            </p:nvSpPr>
            <p:spPr>
              <a:xfrm>
                <a:off x="2805655" y="2352908"/>
                <a:ext cx="4471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dirty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58D208-929D-8344-84C5-E70417039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655" y="2352908"/>
                <a:ext cx="44711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A8FD00-AA7D-BD4F-8D9D-062E6D51D929}"/>
                  </a:ext>
                </a:extLst>
              </p:cNvPr>
              <p:cNvSpPr txBox="1"/>
              <p:nvPr/>
            </p:nvSpPr>
            <p:spPr>
              <a:xfrm>
                <a:off x="8382236" y="5920794"/>
                <a:ext cx="4567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E/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A8FD00-AA7D-BD4F-8D9D-062E6D51D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236" y="5920794"/>
                <a:ext cx="456728" cy="307777"/>
              </a:xfrm>
              <a:prstGeom prst="rect">
                <a:avLst/>
              </a:prstGeom>
              <a:blipFill>
                <a:blip r:embed="rId4"/>
                <a:stretch>
                  <a:fillRect l="-555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6B5DB18-F25A-A24F-B04A-FFD8426D1232}"/>
              </a:ext>
            </a:extLst>
          </p:cNvPr>
          <p:cNvSpPr txBox="1">
            <a:spLocks/>
          </p:cNvSpPr>
          <p:nvPr/>
        </p:nvSpPr>
        <p:spPr>
          <a:xfrm>
            <a:off x="849351" y="1047519"/>
            <a:ext cx="10515600" cy="792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Momentum distribution for electrons.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D30284E-992F-3B41-AF16-C150DBC83DB1}"/>
              </a:ext>
            </a:extLst>
          </p:cNvPr>
          <p:cNvCxnSpPr>
            <a:cxnSpLocks/>
          </p:cNvCxnSpPr>
          <p:nvPr/>
        </p:nvCxnSpPr>
        <p:spPr>
          <a:xfrm flipH="1">
            <a:off x="8838966" y="5364480"/>
            <a:ext cx="823194" cy="727562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719761-4CC1-1140-A3D6-DD537255675E}"/>
                  </a:ext>
                </a:extLst>
              </p:cNvPr>
              <p:cNvSpPr txBox="1"/>
              <p:nvPr/>
            </p:nvSpPr>
            <p:spPr>
              <a:xfrm>
                <a:off x="9662160" y="4481791"/>
                <a:ext cx="2468880" cy="1477328"/>
              </a:xfrm>
              <a:prstGeom prst="rect">
                <a:avLst/>
              </a:prstGeom>
              <a:noFill/>
              <a:ln w="508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E/p  - Normalized energy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Deposited energy/ particle momentum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Expect E/p = 1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719761-4CC1-1140-A3D6-DD5372556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2160" y="4481791"/>
                <a:ext cx="2468880" cy="1477328"/>
              </a:xfrm>
              <a:prstGeom prst="rect">
                <a:avLst/>
              </a:prstGeom>
              <a:blipFill>
                <a:blip r:embed="rId5"/>
                <a:stretch>
                  <a:fillRect l="-503" b="-3306"/>
                </a:stretch>
              </a:blipFill>
              <a:ln w="508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1BA032B-96DF-9F45-99C2-8EFF0A2B2BDD}"/>
              </a:ext>
            </a:extLst>
          </p:cNvPr>
          <p:cNvSpPr txBox="1"/>
          <p:nvPr/>
        </p:nvSpPr>
        <p:spPr>
          <a:xfrm>
            <a:off x="206306" y="2712677"/>
            <a:ext cx="2468880" cy="120032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Deviation of particle momentum from spectrometer central momentum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B3A6AA7-878D-804B-92E6-8C40678FCDF6}"/>
              </a:ext>
            </a:extLst>
          </p:cNvPr>
          <p:cNvCxnSpPr>
            <a:cxnSpLocks/>
          </p:cNvCxnSpPr>
          <p:nvPr/>
        </p:nvCxnSpPr>
        <p:spPr>
          <a:xfrm flipV="1">
            <a:off x="2209800" y="2497105"/>
            <a:ext cx="692492" cy="215572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C30F6D5-B728-8F4C-901E-87E122CAF4B7}"/>
              </a:ext>
            </a:extLst>
          </p:cNvPr>
          <p:cNvSpPr txBox="1"/>
          <p:nvPr/>
        </p:nvSpPr>
        <p:spPr>
          <a:xfrm>
            <a:off x="3345873" y="199403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HMS</a:t>
            </a:r>
          </a:p>
        </p:txBody>
      </p:sp>
    </p:spTree>
    <p:extLst>
      <p:ext uri="{BB962C8B-B14F-4D97-AF65-F5344CB8AC3E}">
        <p14:creationId xmlns:p14="http://schemas.microsoft.com/office/powerpoint/2010/main" val="1435205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Hodoscope</a:t>
            </a:r>
            <a:r>
              <a:rPr lang="en-US" b="1" dirty="0">
                <a:solidFill>
                  <a:schemeClr val="bg1"/>
                </a:solidFill>
              </a:rPr>
              <a:t> &amp; Cerenkov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C887C-360F-9648-8FE6-99E03ED6C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7D91-F9C3-EA43-8E73-C6C4F8971240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9A204-568A-7545-91E3-D496622CF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52358-0C2A-674A-99A8-AF041FCE7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18</a:t>
            </a:fld>
            <a:endParaRPr lang="en-US" sz="1600" b="1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59FE336-FB28-2946-A3FE-09B4FDC94F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023645"/>
                <a:ext cx="4363192" cy="79243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𝑠h𝑚𝑠</m:t>
                        </m:r>
                      </m:sub>
                    </m:sSub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 baseline="-250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 baseline="-250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59FE336-FB28-2946-A3FE-09B4FDC94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023645"/>
                <a:ext cx="4363192" cy="792434"/>
              </a:xfrm>
              <a:prstGeom prst="rect">
                <a:avLst/>
              </a:prstGeom>
              <a:blipFill>
                <a:blip r:embed="rId2"/>
                <a:stretch>
                  <a:fillRect t="-1587"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lh4.googleusercontent.com/SH4VLoHclK5o9r19W7Xf8K4MPfNkgSSFO5lBc1raf9KNWAF2z5fws7Rlcv8mGFkr4jO_aMeJQETWobSLOF9qnS1ikciMtrrRB4exhcNT57GS8BIAeOLjwX7CBGdu3tqye9_d9S3E0oA">
            <a:extLst>
              <a:ext uri="{FF2B5EF4-FFF2-40B4-BE49-F238E27FC236}">
                <a16:creationId xmlns:a16="http://schemas.microsoft.com/office/drawing/2014/main" id="{E519A13E-485A-E243-9802-980549713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995" y="2123766"/>
            <a:ext cx="5481459" cy="38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01BA23-963D-F94C-A845-37B0E650F74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23347" y="2142723"/>
            <a:ext cx="4927428" cy="38221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FE0CB94-A758-FA47-9E15-854EA32B0498}"/>
              </a:ext>
            </a:extLst>
          </p:cNvPr>
          <p:cNvSpPr txBox="1"/>
          <p:nvPr/>
        </p:nvSpPr>
        <p:spPr>
          <a:xfrm>
            <a:off x="6979710" y="3050935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F56FA2-E686-604E-9587-24B598A5233C}"/>
              </a:ext>
            </a:extLst>
          </p:cNvPr>
          <p:cNvSpPr txBox="1"/>
          <p:nvPr/>
        </p:nvSpPr>
        <p:spPr>
          <a:xfrm>
            <a:off x="8416630" y="5735417"/>
            <a:ext cx="1071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 (ns)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CE855D7-483F-E447-A7AD-F358BDE5BE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02128" y="1083552"/>
                <a:ext cx="4363192" cy="79243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𝐻𝑀𝑆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𝑡𝑟𝑖𝑔</m:t>
                        </m:r>
                      </m:sub>
                    </m:sSub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𝐻𝑀𝑆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𝐶𝑒𝑟</m:t>
                        </m:r>
                      </m:sub>
                    </m:sSub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CE855D7-483F-E447-A7AD-F358BDE5B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128" y="1083552"/>
                <a:ext cx="4363192" cy="7924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9665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Summary and Outlook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14425"/>
                <a:ext cx="10515600" cy="1830656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is a key variable in our understanding of quark momentum distribution.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>
                    <a:solidFill>
                      <a:schemeClr val="bg1"/>
                    </a:solidFill>
                  </a:rPr>
                  <a:t> Hall C at Jefferson lab is the only facility in the world which can measure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to a very high precision.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7BC0E-7E0C-E34A-B391-7EE52B8B3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14425"/>
                <a:ext cx="10515600" cy="1830656"/>
              </a:xfrm>
              <a:blipFill>
                <a:blip r:embed="rId2"/>
                <a:stretch>
                  <a:fillRect l="-965" t="-5517" b="-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D978A-0BFD-BC4E-95B7-EB5F8CC23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FCC7-6CC0-854B-AA53-FC15940BC20D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CFFA0-1600-8143-B5AB-83C16C0DE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573E4-FD17-6148-911C-DE4B8845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19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84C30F-F3C0-5842-B242-8D27D5CB4ECD}"/>
              </a:ext>
            </a:extLst>
          </p:cNvPr>
          <p:cNvSpPr txBox="1">
            <a:spLocks/>
          </p:cNvSpPr>
          <p:nvPr/>
        </p:nvSpPr>
        <p:spPr>
          <a:xfrm>
            <a:off x="838204" y="4981911"/>
            <a:ext cx="10515595" cy="1418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 Results coming soon (hopefully)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				</a:t>
            </a:r>
            <a:r>
              <a:rPr lang="en-US" sz="4000" dirty="0">
                <a:solidFill>
                  <a:schemeClr val="bg1"/>
                </a:solidFill>
              </a:rPr>
              <a:t>Stay Tuned!!!</a:t>
            </a:r>
            <a:endParaRPr lang="en-US" sz="26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FA7B46-6DF1-E148-B1AA-E45AC968C923}"/>
              </a:ext>
            </a:extLst>
          </p:cNvPr>
          <p:cNvSpPr txBox="1">
            <a:spLocks/>
          </p:cNvSpPr>
          <p:nvPr/>
        </p:nvSpPr>
        <p:spPr>
          <a:xfrm>
            <a:off x="848105" y="3139251"/>
            <a:ext cx="4816430" cy="1418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E12-09-011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 Data Collection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 Analysis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8AB1512-18EA-8445-B48A-4E5937837201}"/>
              </a:ext>
            </a:extLst>
          </p:cNvPr>
          <p:cNvSpPr txBox="1">
            <a:spLocks/>
          </p:cNvSpPr>
          <p:nvPr/>
        </p:nvSpPr>
        <p:spPr>
          <a:xfrm>
            <a:off x="6213760" y="3184771"/>
            <a:ext cx="4816430" cy="1418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E12-06-101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 Data Collection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>
                <a:solidFill>
                  <a:srgbClr val="FFC000"/>
                </a:solidFill>
              </a:rPr>
              <a:t>Will continue in 2021-2023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B05B88B6-325C-F44E-A1D2-058E9546717A}"/>
              </a:ext>
            </a:extLst>
          </p:cNvPr>
          <p:cNvSpPr/>
          <p:nvPr/>
        </p:nvSpPr>
        <p:spPr>
          <a:xfrm>
            <a:off x="3455719" y="3716978"/>
            <a:ext cx="831273" cy="237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2BD6F83-1F28-C34F-B06F-2D190C088402}"/>
              </a:ext>
            </a:extLst>
          </p:cNvPr>
          <p:cNvSpPr/>
          <p:nvPr/>
        </p:nvSpPr>
        <p:spPr>
          <a:xfrm>
            <a:off x="2468091" y="4201885"/>
            <a:ext cx="831273" cy="237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49F08-3483-974C-8499-4C6A57AC5718}"/>
              </a:ext>
            </a:extLst>
          </p:cNvPr>
          <p:cNvSpPr txBox="1"/>
          <p:nvPr/>
        </p:nvSpPr>
        <p:spPr>
          <a:xfrm>
            <a:off x="3455719" y="4158549"/>
            <a:ext cx="1215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In Progress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800205-CD69-F947-8B57-5566F0FEB8A4}"/>
              </a:ext>
            </a:extLst>
          </p:cNvPr>
          <p:cNvSpPr txBox="1"/>
          <p:nvPr/>
        </p:nvSpPr>
        <p:spPr>
          <a:xfrm>
            <a:off x="4327592" y="3662940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Done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F887763A-947B-824E-82A5-326032ED6149}"/>
              </a:ext>
            </a:extLst>
          </p:cNvPr>
          <p:cNvSpPr/>
          <p:nvPr/>
        </p:nvSpPr>
        <p:spPr>
          <a:xfrm>
            <a:off x="8785754" y="3762498"/>
            <a:ext cx="831273" cy="237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1465D4-C23B-1740-BF93-46C1427FB5EE}"/>
              </a:ext>
            </a:extLst>
          </p:cNvPr>
          <p:cNvSpPr txBox="1"/>
          <p:nvPr/>
        </p:nvSpPr>
        <p:spPr>
          <a:xfrm>
            <a:off x="9657627" y="3708460"/>
            <a:ext cx="1494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Partially Done</a:t>
            </a:r>
          </a:p>
        </p:txBody>
      </p:sp>
      <p:pic>
        <p:nvPicPr>
          <p:cNvPr id="1026" name="Picture 2" descr="Image result for emoticons">
            <a:extLst>
              <a:ext uri="{FF2B5EF4-FFF2-40B4-BE49-F238E27FC236}">
                <a16:creationId xmlns:a16="http://schemas.microsoft.com/office/drawing/2014/main" id="{156B7AB4-62E3-BF42-AFDF-8BAF94BF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781" y="4655519"/>
            <a:ext cx="1835218" cy="183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79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Collaborators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7BC0E-7E0C-E34A-B391-7EE52B8B3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5272088"/>
          </a:xfrm>
        </p:spPr>
        <p:txBody>
          <a:bodyPr/>
          <a:lstStyle/>
          <a:p>
            <a:pPr marL="0" indent="0" algn="ctr">
              <a:buNone/>
            </a:pPr>
            <a:r>
              <a:rPr lang="en-US" baseline="30000" dirty="0">
                <a:solidFill>
                  <a:schemeClr val="bg1"/>
                </a:solidFill>
              </a:rPr>
              <a:t>1 </a:t>
            </a:r>
            <a:r>
              <a:rPr lang="en-US" dirty="0">
                <a:solidFill>
                  <a:schemeClr val="bg1"/>
                </a:solidFill>
              </a:rPr>
              <a:t>University of Regina</a:t>
            </a:r>
          </a:p>
          <a:p>
            <a:pPr marL="0" indent="0" algn="ctr">
              <a:buNone/>
            </a:pPr>
            <a:r>
              <a:rPr lang="en-US" baseline="30000" dirty="0">
                <a:solidFill>
                  <a:schemeClr val="bg1"/>
                </a:solidFill>
              </a:rPr>
              <a:t>2 </a:t>
            </a:r>
            <a:r>
              <a:rPr lang="en-US" dirty="0">
                <a:solidFill>
                  <a:schemeClr val="bg1"/>
                </a:solidFill>
              </a:rPr>
              <a:t>Thomas Jefferson National Accelerator Facility (</a:t>
            </a:r>
            <a:r>
              <a:rPr lang="en-US" dirty="0" err="1">
                <a:solidFill>
                  <a:schemeClr val="bg1"/>
                </a:solidFill>
              </a:rPr>
              <a:t>JLab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en-US" baseline="30000" dirty="0">
                <a:solidFill>
                  <a:schemeClr val="bg1"/>
                </a:solidFill>
              </a:rPr>
              <a:t>3 </a:t>
            </a:r>
            <a:r>
              <a:rPr lang="en-US" dirty="0">
                <a:solidFill>
                  <a:schemeClr val="bg1"/>
                </a:solidFill>
              </a:rPr>
              <a:t>Catholic University of America</a:t>
            </a:r>
          </a:p>
          <a:p>
            <a:pPr marL="0" indent="0" algn="ctr">
              <a:buNone/>
            </a:pPr>
            <a:r>
              <a:rPr lang="en-US" baseline="30000" dirty="0">
                <a:solidFill>
                  <a:schemeClr val="bg1"/>
                </a:solidFill>
              </a:rPr>
              <a:t>4 </a:t>
            </a:r>
            <a:r>
              <a:rPr lang="en-US" dirty="0">
                <a:solidFill>
                  <a:schemeClr val="bg1"/>
                </a:solidFill>
              </a:rPr>
              <a:t>Florida International University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A4DFE4-82B5-EE40-BF14-B212E112A0C5}"/>
              </a:ext>
            </a:extLst>
          </p:cNvPr>
          <p:cNvSpPr txBox="1">
            <a:spLocks/>
          </p:cNvSpPr>
          <p:nvPr/>
        </p:nvSpPr>
        <p:spPr>
          <a:xfrm>
            <a:off x="838200" y="4500857"/>
            <a:ext cx="10515600" cy="849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rgbClr val="FF0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F490B7-4A51-2D49-9670-AFD1945374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58" b="18614"/>
          <a:stretch/>
        </p:blipFill>
        <p:spPr>
          <a:xfrm>
            <a:off x="0" y="3162692"/>
            <a:ext cx="12192000" cy="369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05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7059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782581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7BC0E-7E0C-E34A-B391-7EE52B8B3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527208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901B4-CFE4-E349-9228-7764F732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7FC70-283D-0845-8991-D12C40C79CB1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F77A5-591D-D14A-AAE7-52BE20F0B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A80F5-0F75-C243-9835-E94D7168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22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8753DC-1ABE-7D4E-B926-F6D1F3F8F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405" y="1138587"/>
            <a:ext cx="8327300" cy="464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66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Hodoscope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7BC0E-7E0C-E34A-B391-7EE52B8B3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527208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901B4-CFE4-E349-9228-7764F732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7FC70-283D-0845-8991-D12C40C79CB1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F77A5-591D-D14A-AAE7-52BE20F0B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A80F5-0F75-C243-9835-E94D7168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23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973ABD-5B2A-9849-9491-97A54AB65BB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06816" y="1597884"/>
            <a:ext cx="5420171" cy="36442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6B8A33-40BC-EE43-A120-1A45233AC8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350606" y="1573492"/>
            <a:ext cx="5420171" cy="36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23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Calorimeter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901B4-CFE4-E349-9228-7764F732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2DAD6-A199-A04B-B484-5AEEFB2AC710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F77A5-591D-D14A-AAE7-52BE20F0B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A80F5-0F75-C243-9835-E94D7168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24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724BF0-076E-C647-BF07-B49E29B2D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74532" y="-96939"/>
            <a:ext cx="4842935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61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A52-9D4E-3447-99E4-3A99A937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42"/>
            <a:ext cx="10515600" cy="849322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The Pion in perturbative QCD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D978A-0BFD-BC4E-95B7-EB5F8CC23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FCC7-6CC0-854B-AA53-FC15940BC20D}" type="datetime1">
              <a:rPr lang="en-US" sz="1600" b="1" smtClean="0">
                <a:solidFill>
                  <a:schemeClr val="bg1"/>
                </a:solidFill>
              </a:rPr>
              <a:t>2/14/20</a:t>
            </a:fld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CFFA0-1600-8143-B5AB-83C16C0DE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b="1">
                <a:solidFill>
                  <a:schemeClr val="bg1"/>
                </a:solidFill>
              </a:rPr>
              <a:t>Ali Usman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573E4-FD17-6148-911C-DE4B8845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C82C-7CE2-3A42-BD15-4E816483D3C8}" type="slidenum">
              <a:rPr lang="en-US" sz="1600" b="1" smtClean="0">
                <a:solidFill>
                  <a:schemeClr val="bg1"/>
                </a:solidFill>
              </a:rPr>
              <a:t>25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ECBDC6A8-9762-0744-ACBE-CE4CD6AAA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887302"/>
            <a:ext cx="1066899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5111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At very large </a:t>
            </a:r>
            <a:r>
              <a:rPr lang="en-US" altLang="en-US" sz="2000" i="1" dirty="0">
                <a:solidFill>
                  <a:schemeClr val="bg1"/>
                </a:solidFill>
                <a:cs typeface="Times New Roman" panose="02020603050405020304" pitchFamily="18" charset="0"/>
              </a:rPr>
              <a:t>Q</a:t>
            </a:r>
            <a:r>
              <a:rPr lang="en-US" altLang="en-US" sz="2000" i="1" baseline="30000" dirty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, pion form factor (</a:t>
            </a:r>
            <a:r>
              <a:rPr lang="en-US" altLang="en-US" sz="2000" i="1" dirty="0">
                <a:solidFill>
                  <a:schemeClr val="bg1"/>
                </a:solidFill>
                <a:cs typeface="Times New Roman" panose="02020603050405020304" pitchFamily="18" charset="0"/>
              </a:rPr>
              <a:t>F</a:t>
            </a:r>
            <a:r>
              <a:rPr lang="el-GR" altLang="en-US" sz="2000" i="1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π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) can be calculated using </a:t>
            </a:r>
            <a:r>
              <a:rPr lang="en-US" altLang="en-US" sz="2000" dirty="0" err="1">
                <a:solidFill>
                  <a:schemeClr val="bg1"/>
                </a:solidFill>
                <a:latin typeface="Arial" panose="020B0604020202020204" pitchFamily="34" charset="0"/>
              </a:rPr>
              <a:t>pQCD</a:t>
            </a:r>
            <a:r>
              <a:rPr lang="en-US" altLang="en-US" sz="2000" dirty="0">
                <a:solidFill>
                  <a:schemeClr val="bg1"/>
                </a:solidFill>
                <a:latin typeface="Times" panose="02020603050405020304" pitchFamily="18" charset="0"/>
              </a:rPr>
              <a:t> </a:t>
            </a:r>
          </a:p>
          <a:p>
            <a:pPr>
              <a:defRPr/>
            </a:pP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at asymptotically high </a:t>
            </a:r>
            <a:r>
              <a:rPr lang="en-US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Q</a:t>
            </a:r>
            <a:r>
              <a:rPr lang="en-US" altLang="en-US" sz="2000" baseline="30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the pion distribution amplitude becomes</a:t>
            </a: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and </a:t>
            </a:r>
            <a:r>
              <a:rPr lang="en-US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el-GR" altLang="en-US" sz="2000" i="1" baseline="-25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π</a:t>
            </a:r>
            <a:r>
              <a:rPr lang="en-US" altLang="en-US" sz="2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takes the very simple form</a:t>
            </a:r>
            <a:endParaRPr lang="el-GR" altLang="en-US" sz="2000" dirty="0">
              <a:solidFill>
                <a:schemeClr val="bg1"/>
              </a:solidFill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				G.P.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Lepage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, S.J.  Brodsky,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Phys.Lett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87B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(1979)359.</a:t>
            </a:r>
          </a:p>
          <a:p>
            <a:pPr>
              <a:defRPr/>
            </a:pPr>
            <a:endParaRPr lang="en-US" altLang="en-US" sz="800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This only relies on asymptotic freedom in QCD, </a:t>
            </a:r>
            <a:r>
              <a:rPr lang="en-US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i.e. </a:t>
            </a:r>
            <a:r>
              <a:rPr lang="en-US" altLang="en-US" sz="2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∂</a:t>
            </a:r>
            <a:r>
              <a:rPr lang="el-GR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altLang="en-US" sz="2000" i="1" baseline="-25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/</a:t>
            </a:r>
            <a:r>
              <a:rPr lang="el-GR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∂μ</a:t>
            </a:r>
            <a:r>
              <a:rPr lang="en-US" altLang="en-US" sz="2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)&lt;0 as </a:t>
            </a:r>
            <a:r>
              <a:rPr lang="el-GR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μ</a:t>
            </a:r>
            <a:r>
              <a:rPr lang="el-GR" altLang="en-US" sz="2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lang="en-US" altLang="en-US" sz="2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∞.</a:t>
            </a:r>
          </a:p>
          <a:p>
            <a:pPr>
              <a:defRPr/>
            </a:pPr>
            <a:endParaRPr lang="el-GR" altLang="en-US" sz="1600" dirty="0">
              <a:solidFill>
                <a:schemeClr val="bg1"/>
              </a:solidFill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alt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Q</a:t>
            </a:r>
            <a:r>
              <a:rPr lang="en-US" altLang="en-US" sz="2000" b="1" i="1" baseline="30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el-GR" altLang="en-US" sz="2000" b="1" i="1" baseline="-25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π</a:t>
            </a:r>
            <a:r>
              <a:rPr lang="en-US" altLang="en-US" sz="2000" b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should behave like </a:t>
            </a:r>
            <a:r>
              <a:rPr lang="el-GR" alt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altLang="en-US" sz="2000" b="1" i="1" baseline="-25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(Q</a:t>
            </a:r>
            <a:r>
              <a:rPr lang="en-US" altLang="en-US" sz="2000" b="1" i="1" baseline="30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even for moderately large </a:t>
            </a:r>
            <a:r>
              <a:rPr lang="en-US" alt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Q</a:t>
            </a:r>
            <a:r>
              <a:rPr lang="en-US" altLang="en-US" sz="2000" b="1" i="1" baseline="30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Can study the renormalization of </a:t>
            </a:r>
            <a:r>
              <a:rPr lang="el-GR" altLang="en-US" sz="2000" i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altLang="en-US" sz="2000" i="1" baseline="-25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quark-gluon coupling, and QCD’s transition between asymptotic freedom and confinement.</a:t>
            </a:r>
          </a:p>
        </p:txBody>
      </p:sp>
      <p:graphicFrame>
        <p:nvGraphicFramePr>
          <p:cNvPr id="20" name="Object 3">
            <a:extLst>
              <a:ext uri="{FF2B5EF4-FFF2-40B4-BE49-F238E27FC236}">
                <a16:creationId xmlns:a16="http://schemas.microsoft.com/office/drawing/2014/main" id="{9571A1CF-5748-7B45-A46F-B36D80906B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783126"/>
              </p:ext>
            </p:extLst>
          </p:nvPr>
        </p:nvGraphicFramePr>
        <p:xfrm>
          <a:off x="3278188" y="1306326"/>
          <a:ext cx="418465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Equation" r:id="rId3" imgW="56172100" imgH="9652000" progId="Equation.3">
                  <p:embed/>
                </p:oleObj>
              </mc:Choice>
              <mc:Fallback>
                <p:oleObj name="Equation" r:id="rId3" imgW="56172100" imgH="9652000" progId="Equation.3">
                  <p:embed/>
                  <p:pic>
                    <p:nvPicPr>
                      <p:cNvPr id="7176" name="Object 3">
                        <a:extLst>
                          <a:ext uri="{FF2B5EF4-FFF2-40B4-BE49-F238E27FC236}">
                            <a16:creationId xmlns:a16="http://schemas.microsoft.com/office/drawing/2014/main" id="{B11921A8-6A13-5D4A-AD24-B13D2CF5E2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8188" y="1306326"/>
                        <a:ext cx="4184650" cy="7350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>
            <a:extLst>
              <a:ext uri="{FF2B5EF4-FFF2-40B4-BE49-F238E27FC236}">
                <a16:creationId xmlns:a16="http://schemas.microsoft.com/office/drawing/2014/main" id="{6DF9CC7F-1455-4F47-97C8-9F4F368931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074358"/>
              </p:ext>
            </p:extLst>
          </p:nvPr>
        </p:nvGraphicFramePr>
        <p:xfrm>
          <a:off x="3838575" y="2472047"/>
          <a:ext cx="24765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Equation" r:id="rId5" imgW="32766000" imgH="10528300" progId="Equation.3">
                  <p:embed/>
                </p:oleObj>
              </mc:Choice>
              <mc:Fallback>
                <p:oleObj name="Equation" r:id="rId5" imgW="32766000" imgH="10528300" progId="Equation.3">
                  <p:embed/>
                  <p:pic>
                    <p:nvPicPr>
                      <p:cNvPr id="7177" name="Object 4">
                        <a:extLst>
                          <a:ext uri="{FF2B5EF4-FFF2-40B4-BE49-F238E27FC236}">
                            <a16:creationId xmlns:a16="http://schemas.microsoft.com/office/drawing/2014/main" id="{DC8DDA80-5A67-334C-AF85-1A8BDABA5F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8575" y="2472047"/>
                        <a:ext cx="2476500" cy="784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5">
            <a:extLst>
              <a:ext uri="{FF2B5EF4-FFF2-40B4-BE49-F238E27FC236}">
                <a16:creationId xmlns:a16="http://schemas.microsoft.com/office/drawing/2014/main" id="{EC0CF6A6-11CC-D44D-A879-D07DDA6348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374789"/>
              </p:ext>
            </p:extLst>
          </p:nvPr>
        </p:nvGraphicFramePr>
        <p:xfrm>
          <a:off x="2954338" y="3655111"/>
          <a:ext cx="3141662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Equation" r:id="rId7" imgW="40957500" imgH="8483600" progId="Equation.3">
                  <p:embed/>
                </p:oleObj>
              </mc:Choice>
              <mc:Fallback>
                <p:oleObj name="Equation" r:id="rId7" imgW="40957500" imgH="8483600" progId="Equation.3">
                  <p:embed/>
                  <p:pic>
                    <p:nvPicPr>
                      <p:cNvPr id="7178" name="Object 5">
                        <a:extLst>
                          <a:ext uri="{FF2B5EF4-FFF2-40B4-BE49-F238E27FC236}">
                            <a16:creationId xmlns:a16="http://schemas.microsoft.com/office/drawing/2014/main" id="{7A894318-C003-0149-B238-65532B39ED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4338" y="3655111"/>
                        <a:ext cx="3141662" cy="6683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6395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22951</TotalTime>
  <Words>1410</Words>
  <Application>Microsoft Macintosh PowerPoint</Application>
  <PresentationFormat>Widescreen</PresentationFormat>
  <Paragraphs>342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Brush Script MT</vt:lpstr>
      <vt:lpstr>Arial</vt:lpstr>
      <vt:lpstr>Calibri</vt:lpstr>
      <vt:lpstr>Calibri Light</vt:lpstr>
      <vt:lpstr>Cambria Math</vt:lpstr>
      <vt:lpstr>GreekC</vt:lpstr>
      <vt:lpstr>Symbol</vt:lpstr>
      <vt:lpstr>Times</vt:lpstr>
      <vt:lpstr>Times New Roman</vt:lpstr>
      <vt:lpstr>WenQuanYi Zen Hei Sharp</vt:lpstr>
      <vt:lpstr>Wingdings</vt:lpstr>
      <vt:lpstr>Office Theme</vt:lpstr>
      <vt:lpstr>Equation</vt:lpstr>
      <vt:lpstr>Charged 𝜋 - Meson Studies at Jefferson Lab</vt:lpstr>
      <vt:lpstr>Scientific Motivation</vt:lpstr>
      <vt:lpstr>Introduction</vt:lpstr>
      <vt:lpstr>Pion – An ideal Candidate</vt:lpstr>
      <vt:lpstr>Exclusive Pion Electroproduction</vt:lpstr>
      <vt:lpstr>Cross-Section and L/T Separation</vt:lpstr>
      <vt:lpstr>Pion Form Factor</vt:lpstr>
      <vt:lpstr>Limitations of Previous Studies</vt:lpstr>
      <vt:lpstr>Jefferson Lab</vt:lpstr>
      <vt:lpstr>Experimental Hall C</vt:lpstr>
      <vt:lpstr>Super High Momentum Spectrometer (SHMS)</vt:lpstr>
      <vt:lpstr>High Momentum Spectrometer (HMS)</vt:lpstr>
      <vt:lpstr>SHMS Detector System</vt:lpstr>
      <vt:lpstr>Projected Results</vt:lpstr>
      <vt:lpstr>Experiment Status</vt:lpstr>
      <vt:lpstr>Calibrations - Drift Chambers</vt:lpstr>
      <vt:lpstr>Calibrations - Calorimeter</vt:lpstr>
      <vt:lpstr>Hodoscope &amp; Cerenkov</vt:lpstr>
      <vt:lpstr>Summary and Outlook</vt:lpstr>
      <vt:lpstr>Collaborators</vt:lpstr>
      <vt:lpstr>Backup Slides</vt:lpstr>
      <vt:lpstr>DC</vt:lpstr>
      <vt:lpstr>Hodoscope</vt:lpstr>
      <vt:lpstr>Calorimeter</vt:lpstr>
      <vt:lpstr>The Pion in perturbative QCD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Charged 𝜋 - Meson Studies at Jefferson Lab</dc:title>
  <dc:creator>choudaryaliusman@gmail.com</dc:creator>
  <cp:lastModifiedBy>choudaryaliusman@gmail.com</cp:lastModifiedBy>
  <cp:revision>160</cp:revision>
  <dcterms:created xsi:type="dcterms:W3CDTF">2020-01-29T03:06:16Z</dcterms:created>
  <dcterms:modified xsi:type="dcterms:W3CDTF">2020-02-15T04:50:27Z</dcterms:modified>
</cp:coreProperties>
</file>