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9"/>
  </p:notesMasterIdLst>
  <p:sldIdLst>
    <p:sldId id="256" r:id="rId2"/>
    <p:sldId id="257" r:id="rId3"/>
    <p:sldId id="258" r:id="rId4"/>
    <p:sldId id="261" r:id="rId5"/>
    <p:sldId id="262" r:id="rId6"/>
    <p:sldId id="263" r:id="rId7"/>
    <p:sldId id="264" r:id="rId8"/>
    <p:sldId id="293" r:id="rId9"/>
    <p:sldId id="268" r:id="rId10"/>
    <p:sldId id="277" r:id="rId11"/>
    <p:sldId id="278" r:id="rId12"/>
    <p:sldId id="307" r:id="rId13"/>
    <p:sldId id="308" r:id="rId14"/>
    <p:sldId id="291" r:id="rId15"/>
    <p:sldId id="294" r:id="rId16"/>
    <p:sldId id="304" r:id="rId17"/>
    <p:sldId id="309" r:id="rId18"/>
    <p:sldId id="306" r:id="rId19"/>
    <p:sldId id="295" r:id="rId20"/>
    <p:sldId id="296" r:id="rId21"/>
    <p:sldId id="297" r:id="rId22"/>
    <p:sldId id="298" r:id="rId23"/>
    <p:sldId id="299" r:id="rId24"/>
    <p:sldId id="300" r:id="rId25"/>
    <p:sldId id="301" r:id="rId26"/>
    <p:sldId id="302" r:id="rId27"/>
    <p:sldId id="303"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42C59A-7BD6-47B7-85FE-4CFEFE14D933}">
  <a:tblStyle styleId="{7142C59A-7BD6-47B7-85FE-4CFEFE14D9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8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Good morning, I’m </a:t>
            </a:r>
            <a:r>
              <a:rPr lang="en-GB" dirty="0" err="1"/>
              <a:t>nathan</a:t>
            </a:r>
            <a:r>
              <a:rPr lang="en-GB" dirty="0"/>
              <a:t>, from the alpha collaboration. Which is a group based at CERN performing measurements on antimatter. </a:t>
            </a:r>
            <a:r>
              <a:rPr lang="en-GB" dirty="0" err="1"/>
              <a:t>THe</a:t>
            </a:r>
            <a:r>
              <a:rPr lang="en-GB" dirty="0"/>
              <a:t> next big experimental goal for us is a measurement of the gravitational interaction between matter and antimatter. They keys systematic of that experiment will boil down to magnetic field characterization. That is a problem we have started to work on but not yet fully solved. So in addition to telling you about our experiment, I’m also here to search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5952c9c5f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5952c9c5f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What is antimatter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b8bc574dc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b8bc574d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universe is made almost entirely of matter. Which is wierd since we beleive that matter and antimatter should be symmetry. THat fact goes by the name of the BAP, and  ..experimentally we have observed almost nothing about about. It is ALPHA’s goal to fill in the antimatter half of this library with experiments and observations that we hope will provide clues towards the resolution of the bayron assym prob. And help answer the question of why the universe is made of mostly matter.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5b5ea8ec17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5b5ea8ec17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….which we then use to make antihydrogen. We do this by smushing them together with positrons obtained from our own radioactive, sodium 22 source...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5b5ea8ec17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5b5ea8ec17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5b5ea8ec17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5b5ea8ec17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952c9c5ff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952c9c5f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on axis** label to add</a:t>
            </a:r>
            <a:endParaRPr/>
          </a:p>
          <a:p>
            <a:pPr marL="0" lvl="0" indent="0" algn="l" rtl="0">
              <a:spcBef>
                <a:spcPts val="0"/>
              </a:spcBef>
              <a:spcAft>
                <a:spcPts val="0"/>
              </a:spcAft>
              <a:buNone/>
            </a:pPr>
            <a:endParaRPr/>
          </a:p>
          <a:p>
            <a:pPr marL="0" lvl="0" indent="0" algn="l" rtl="0">
              <a:spcBef>
                <a:spcPts val="0"/>
              </a:spcBef>
              <a:spcAft>
                <a:spcPts val="0"/>
              </a:spcAft>
              <a:buNone/>
            </a:pPr>
            <a:r>
              <a:rPr lang="en-GB"/>
              <a:t>Talk about mirror coils mirror coils mirror coils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952c9c5ff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952c9c5f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on axis** label to add</a:t>
            </a:r>
            <a:endParaRPr/>
          </a:p>
          <a:p>
            <a:pPr marL="0" lvl="0" indent="0" algn="l" rtl="0">
              <a:spcBef>
                <a:spcPts val="0"/>
              </a:spcBef>
              <a:spcAft>
                <a:spcPts val="0"/>
              </a:spcAft>
              <a:buNone/>
            </a:pPr>
            <a:endParaRPr/>
          </a:p>
          <a:p>
            <a:pPr marL="0" lvl="0" indent="0" algn="l" rtl="0">
              <a:spcBef>
                <a:spcPts val="0"/>
              </a:spcBef>
              <a:spcAft>
                <a:spcPts val="0"/>
              </a:spcAft>
              <a:buNone/>
            </a:pPr>
            <a:r>
              <a:rPr lang="en-GB"/>
              <a:t>Talk about mirror coils mirror coils mirror coils</a:t>
            </a:r>
            <a:endParaRPr/>
          </a:p>
        </p:txBody>
      </p:sp>
    </p:spTree>
    <p:extLst>
      <p:ext uri="{BB962C8B-B14F-4D97-AF65-F5344CB8AC3E}">
        <p14:creationId xmlns:p14="http://schemas.microsoft.com/office/powerpoint/2010/main" val="3873609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5b838b097e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5b838b097e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59a01b859d_0_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59a01b859d_0_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Next is AL powder probe.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a:t>What is this package and why, constraints / backgroind /design desicions </a:t>
            </a:r>
            <a:endParaRPr/>
          </a:p>
          <a:p>
            <a:pPr marL="0" lvl="0" indent="0" algn="l" rtl="0">
              <a:spcBef>
                <a:spcPts val="0"/>
              </a:spcBef>
              <a:spcAft>
                <a:spcPts val="0"/>
              </a:spcAft>
              <a:buNone/>
            </a:pPr>
            <a:endParaRPr/>
          </a:p>
          <a:p>
            <a:pPr marL="0" lvl="0" indent="0" algn="l" rtl="0">
              <a:spcBef>
                <a:spcPts val="0"/>
              </a:spcBef>
              <a:spcAft>
                <a:spcPts val="0"/>
              </a:spcAft>
              <a:buNone/>
            </a:pPr>
            <a:r>
              <a:rPr lang="en-GB"/>
              <a:t>Add coax,  brighten figure, remove green coil</a:t>
            </a:r>
            <a:endParaRPr/>
          </a:p>
          <a:p>
            <a:pPr marL="0" lvl="0" indent="0" algn="l" rtl="0">
              <a:spcBef>
                <a:spcPts val="0"/>
              </a:spcBef>
              <a:spcAft>
                <a:spcPts val="0"/>
              </a:spcAft>
              <a:buNone/>
            </a:pPr>
            <a:endParaRPr/>
          </a:p>
          <a:p>
            <a:pPr marL="0" lvl="0" indent="0" algn="l" rtl="0">
              <a:spcBef>
                <a:spcPts val="0"/>
              </a:spcBef>
              <a:spcAft>
                <a:spcPts val="0"/>
              </a:spcAft>
              <a:buNone/>
            </a:pPr>
            <a:r>
              <a:rPr lang="en-GB"/>
              <a:t>Mirror coils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59a01b859d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59a01b859d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MICRO meter symbol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59a01b859d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59a01b859d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MICRO meter symbol </a:t>
            </a:r>
            <a:endParaRPr/>
          </a:p>
        </p:txBody>
      </p:sp>
    </p:spTree>
    <p:extLst>
      <p:ext uri="{BB962C8B-B14F-4D97-AF65-F5344CB8AC3E}">
        <p14:creationId xmlns:p14="http://schemas.microsoft.com/office/powerpoint/2010/main" val="2098314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5b838b097e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5b838b097e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Partial delta symbol</a:t>
            </a:r>
            <a:endParaRPr/>
          </a:p>
        </p:txBody>
      </p:sp>
    </p:spTree>
    <p:extLst>
      <p:ext uri="{BB962C8B-B14F-4D97-AF65-F5344CB8AC3E}">
        <p14:creationId xmlns:p14="http://schemas.microsoft.com/office/powerpoint/2010/main" val="2517325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5c74d2f53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5c74d2f53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No E notation</a:t>
            </a:r>
            <a:endParaRPr/>
          </a:p>
          <a:p>
            <a:pPr marL="0" lvl="0" indent="0" algn="l" rtl="0">
              <a:spcBef>
                <a:spcPts val="0"/>
              </a:spcBef>
              <a:spcAft>
                <a:spcPts val="0"/>
              </a:spcAft>
              <a:buNone/>
            </a:pPr>
            <a:r>
              <a:rPr lang="en-GB"/>
              <a:t>Helium-3?? Maybe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5c74d2f53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5c74d2f53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No E notation</a:t>
            </a:r>
            <a:endParaRPr/>
          </a:p>
          <a:p>
            <a:pPr marL="0" lvl="0" indent="0" algn="l" rtl="0">
              <a:spcBef>
                <a:spcPts val="0"/>
              </a:spcBef>
              <a:spcAft>
                <a:spcPts val="0"/>
              </a:spcAft>
              <a:buNone/>
            </a:pPr>
            <a:r>
              <a:rPr lang="en-GB"/>
              <a:t>Helium-3?? Maybe </a:t>
            </a:r>
            <a:endParaRPr/>
          </a:p>
        </p:txBody>
      </p:sp>
    </p:spTree>
    <p:extLst>
      <p:ext uri="{BB962C8B-B14F-4D97-AF65-F5344CB8AC3E}">
        <p14:creationId xmlns:p14="http://schemas.microsoft.com/office/powerpoint/2010/main" val="1437614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5b8bc574dc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5b8bc574d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Next lofty goal for that group is to driectly measure the gravitational interaction of matter and antimatter….No one has ever done that before...it sounds complicated, but in essensce, we are just “dropping” anti-matter atoms and carefully observing how the “fall”.</a:t>
            </a:r>
            <a:endParaRPr/>
          </a:p>
        </p:txBody>
      </p:sp>
    </p:spTree>
    <p:extLst>
      <p:ext uri="{BB962C8B-B14F-4D97-AF65-F5344CB8AC3E}">
        <p14:creationId xmlns:p14="http://schemas.microsoft.com/office/powerpoint/2010/main" val="248044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5b838b097e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5b838b097e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3258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59a01b859d_0_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59a01b859d_0_6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5945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9a01b859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9a01b859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1979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5b89da138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5b89da138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3579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59b3f3c458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59b3f3c458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817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5b8c1c56ff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5b8c1c56ff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5088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59a01b859d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59a01b859d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2068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59a01b859d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59a01b859d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rubber NMR sensros is embedded in our annhilation detector. Which is sort of the easiest of the difficult environments for magnetometers at alpha….We have space and access constraints and therfore chose to use small samples, tuning capacitors a long distance from probe.</a:t>
            </a:r>
            <a:endParaRPr/>
          </a:p>
          <a:p>
            <a:pPr marL="457200" lvl="0" indent="-298450" algn="l" rtl="0">
              <a:spcBef>
                <a:spcPts val="0"/>
              </a:spcBef>
              <a:spcAft>
                <a:spcPts val="0"/>
              </a:spcAft>
              <a:buSzPts val="1100"/>
              <a:buChar char="-"/>
            </a:pPr>
            <a:r>
              <a:rPr lang="en-GB"/>
              <a:t>Its not as good as metrolab or state of the art in the literature...but it is good enough for us. Its main flaw for us is it the location...</a:t>
            </a:r>
            <a:endParaRPr/>
          </a:p>
          <a:p>
            <a:pPr marL="457200" lvl="0" indent="-298450" algn="l" rtl="0">
              <a:spcBef>
                <a:spcPts val="0"/>
              </a:spcBef>
              <a:spcAft>
                <a:spcPts val="0"/>
              </a:spcAft>
              <a:buSzPts val="1100"/>
              <a:buChar char="-"/>
            </a:pPr>
            <a:r>
              <a:rPr lang="en-GB"/>
              <a:t>Its for envir. Diag</a:t>
            </a:r>
            <a:endParaRPr/>
          </a:p>
          <a:p>
            <a:pPr marL="457200" lvl="0" indent="-298450" algn="l" rtl="0">
              <a:spcBef>
                <a:spcPts val="0"/>
              </a:spcBef>
              <a:spcAft>
                <a:spcPts val="0"/>
              </a:spcAft>
              <a:buSzPts val="1100"/>
              <a:buChar char="-"/>
            </a:pPr>
            <a:r>
              <a:rPr lang="en-GB"/>
              <a:t>Its at wrong location</a:t>
            </a:r>
            <a:endParaRPr/>
          </a:p>
        </p:txBody>
      </p:sp>
    </p:spTree>
    <p:extLst>
      <p:ext uri="{BB962C8B-B14F-4D97-AF65-F5344CB8AC3E}">
        <p14:creationId xmlns:p14="http://schemas.microsoft.com/office/powerpoint/2010/main" val="2790255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59a01b859d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59a01b859d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Not state of the art, metrolab, epfl better, but its what you expect for this probe configuration...</a:t>
            </a:r>
            <a:endParaRPr/>
          </a:p>
        </p:txBody>
      </p:sp>
    </p:spTree>
    <p:extLst>
      <p:ext uri="{BB962C8B-B14F-4D97-AF65-F5344CB8AC3E}">
        <p14:creationId xmlns:p14="http://schemas.microsoft.com/office/powerpoint/2010/main" val="1538507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4.ti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5.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29.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2.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696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sz="4800" dirty="0" err="1"/>
              <a:t>Magnetometry</a:t>
            </a:r>
            <a:r>
              <a:rPr lang="en-GB" sz="4800" dirty="0"/>
              <a:t> for Gravitational Measurements of Antihydrogen</a:t>
            </a:r>
            <a:endParaRPr sz="4800" dirty="0"/>
          </a:p>
        </p:txBody>
      </p:sp>
      <p:sp>
        <p:nvSpPr>
          <p:cNvPr id="55" name="Google Shape;55;p13"/>
          <p:cNvSpPr txBox="1">
            <a:spLocks noGrp="1"/>
          </p:cNvSpPr>
          <p:nvPr>
            <p:ph type="subTitle" idx="1"/>
          </p:nvPr>
        </p:nvSpPr>
        <p:spPr>
          <a:xfrm>
            <a:off x="311700" y="3059925"/>
            <a:ext cx="8520600" cy="176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2400" dirty="0"/>
              <a:t>Nathan Evetts</a:t>
            </a:r>
            <a:endParaRPr sz="2400" dirty="0"/>
          </a:p>
          <a:p>
            <a:pPr marL="0" lvl="0" indent="0" algn="ctr" rtl="0">
              <a:spcBef>
                <a:spcPts val="0"/>
              </a:spcBef>
              <a:spcAft>
                <a:spcPts val="0"/>
              </a:spcAft>
              <a:buNone/>
            </a:pPr>
            <a:r>
              <a:rPr lang="en-GB" sz="2400" dirty="0"/>
              <a:t>for the ALPHA Collaboration</a:t>
            </a:r>
            <a:endParaRPr sz="2400" dirty="0"/>
          </a:p>
          <a:p>
            <a:pPr marL="0" lvl="0" indent="0" algn="ctr" rtl="0">
              <a:spcBef>
                <a:spcPts val="0"/>
              </a:spcBef>
              <a:spcAft>
                <a:spcPts val="0"/>
              </a:spcAft>
              <a:buNone/>
            </a:pPr>
            <a:r>
              <a:rPr lang="en-GB" sz="2400" dirty="0" smtClean="0"/>
              <a:t>WNPPC, 2020</a:t>
            </a:r>
            <a:endParaRPr sz="2400" dirty="0"/>
          </a:p>
        </p:txBody>
      </p:sp>
      <p:sp>
        <p:nvSpPr>
          <p:cNvPr id="56" name="Google Shape;5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3697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Outline</a:t>
            </a:r>
            <a:endParaRPr/>
          </a:p>
        </p:txBody>
      </p:sp>
      <p:sp>
        <p:nvSpPr>
          <p:cNvPr id="62" name="Google Shape;62;p14"/>
          <p:cNvSpPr txBox="1">
            <a:spLocks noGrp="1"/>
          </p:cNvSpPr>
          <p:nvPr>
            <p:ph type="body" idx="1"/>
          </p:nvPr>
        </p:nvSpPr>
        <p:spPr>
          <a:xfrm>
            <a:off x="311700" y="1091050"/>
            <a:ext cx="8520600" cy="36612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GB" dirty="0"/>
              <a:t>How to measure the gravitational force on an anti-atom</a:t>
            </a:r>
            <a:endParaRPr dirty="0"/>
          </a:p>
          <a:p>
            <a:pPr marL="457200" marR="0" lvl="0" indent="0" algn="l" rtl="0">
              <a:lnSpc>
                <a:spcPct val="115000"/>
              </a:lnSpc>
              <a:spcBef>
                <a:spcPts val="1600"/>
              </a:spcBef>
              <a:spcAft>
                <a:spcPts val="0"/>
              </a:spcAft>
              <a:buNone/>
            </a:pPr>
            <a:endParaRPr dirty="0"/>
          </a:p>
          <a:p>
            <a:pPr marL="457200" lvl="0" indent="-342900" algn="l" rtl="0">
              <a:spcBef>
                <a:spcPts val="1600"/>
              </a:spcBef>
              <a:spcAft>
                <a:spcPts val="0"/>
              </a:spcAft>
              <a:buSzPts val="1800"/>
              <a:buChar char="●"/>
            </a:pPr>
            <a:r>
              <a:rPr lang="en-US" dirty="0" smtClean="0"/>
              <a:t>Systematic characterization</a:t>
            </a:r>
            <a:endParaRPr lang="en-GB" dirty="0" smtClean="0"/>
          </a:p>
          <a:p>
            <a:pPr lvl="1" indent="-342900">
              <a:buSzPts val="1800"/>
              <a:buChar char="●"/>
            </a:pPr>
            <a:r>
              <a:rPr lang="en-GB" dirty="0" smtClean="0"/>
              <a:t>Nuclear Magnetic Resonance (NMR)</a:t>
            </a:r>
            <a:r>
              <a:rPr lang="en-GB" dirty="0" smtClean="0"/>
              <a:t>  </a:t>
            </a:r>
            <a:r>
              <a:rPr lang="en-GB" dirty="0" err="1" smtClean="0"/>
              <a:t>Magnetometry</a:t>
            </a:r>
            <a:endParaRPr dirty="0"/>
          </a:p>
          <a:p>
            <a:pPr marL="914400" lvl="0" indent="0" algn="l" rtl="0">
              <a:spcBef>
                <a:spcPts val="1600"/>
              </a:spcBef>
              <a:spcAft>
                <a:spcPts val="0"/>
              </a:spcAft>
              <a:buNone/>
            </a:pPr>
            <a:endParaRPr sz="1800" dirty="0"/>
          </a:p>
          <a:p>
            <a:pPr marL="457200" lvl="0" indent="-342900" algn="l" rtl="0">
              <a:spcBef>
                <a:spcPts val="1600"/>
              </a:spcBef>
              <a:spcAft>
                <a:spcPts val="0"/>
              </a:spcAft>
              <a:buSzPts val="1800"/>
              <a:buChar char="●"/>
            </a:pPr>
            <a:r>
              <a:rPr lang="en-GB" sz="1800" dirty="0" smtClean="0"/>
              <a:t>Low </a:t>
            </a:r>
            <a:r>
              <a:rPr lang="en-GB" sz="1800" dirty="0"/>
              <a:t>temperature NMR challenge</a:t>
            </a:r>
            <a:endParaRPr sz="1800" dirty="0"/>
          </a:p>
        </p:txBody>
      </p:sp>
      <p:sp>
        <p:nvSpPr>
          <p:cNvPr id="63" name="Google Shape;6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Asymmetry in the Universe</a:t>
            </a:r>
            <a:endParaRPr/>
          </a:p>
        </p:txBody>
      </p:sp>
      <p:sp>
        <p:nvSpPr>
          <p:cNvPr id="69" name="Google Shape;69;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3</a:t>
            </a:fld>
            <a:endParaRPr/>
          </a:p>
        </p:txBody>
      </p:sp>
      <p:pic>
        <p:nvPicPr>
          <p:cNvPr id="70" name="Google Shape;70;p15"/>
          <p:cNvPicPr preferRelativeResize="0"/>
          <p:nvPr/>
        </p:nvPicPr>
        <p:blipFill>
          <a:blip r:embed="rId3">
            <a:alphaModFix/>
          </a:blip>
          <a:stretch>
            <a:fillRect/>
          </a:stretch>
        </p:blipFill>
        <p:spPr>
          <a:xfrm>
            <a:off x="1984000" y="1119950"/>
            <a:ext cx="5583074" cy="3820975"/>
          </a:xfrm>
          <a:prstGeom prst="rect">
            <a:avLst/>
          </a:prstGeom>
          <a:noFill/>
          <a:ln>
            <a:noFill/>
          </a:ln>
        </p:spPr>
      </p:pic>
      <p:sp>
        <p:nvSpPr>
          <p:cNvPr id="71" name="Google Shape;71;p15"/>
          <p:cNvSpPr txBox="1"/>
          <p:nvPr/>
        </p:nvSpPr>
        <p:spPr>
          <a:xfrm>
            <a:off x="407100" y="940525"/>
            <a:ext cx="35805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i="1"/>
              <a:t>Why study antimatter?</a:t>
            </a:r>
            <a:endParaRPr sz="1800" i="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txBox="1">
            <a:spLocks noGrp="1"/>
          </p:cNvSpPr>
          <p:nvPr>
            <p:ph type="title"/>
          </p:nvPr>
        </p:nvSpPr>
        <p:spPr>
          <a:xfrm>
            <a:off x="456950" y="405325"/>
            <a:ext cx="3491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Antihydrogen recipe</a:t>
            </a:r>
            <a:endParaRPr/>
          </a:p>
        </p:txBody>
      </p:sp>
      <p:sp>
        <p:nvSpPr>
          <p:cNvPr id="104" name="Google Shape;104;p18"/>
          <p:cNvSpPr txBox="1">
            <a:spLocks noGrp="1"/>
          </p:cNvSpPr>
          <p:nvPr>
            <p:ph type="body" idx="1"/>
          </p:nvPr>
        </p:nvSpPr>
        <p:spPr>
          <a:xfrm>
            <a:off x="508525" y="1194925"/>
            <a:ext cx="7771200" cy="2650500"/>
          </a:xfrm>
          <a:prstGeom prst="rect">
            <a:avLst/>
          </a:prstGeom>
        </p:spPr>
        <p:txBody>
          <a:bodyPr spcFirstLastPara="1" wrap="square" lIns="91425" tIns="91425" rIns="91425" bIns="91425" anchor="t" anchorCtr="0">
            <a:noAutofit/>
          </a:bodyPr>
          <a:lstStyle/>
          <a:p>
            <a:pPr marL="457200" marR="0" lvl="0" indent="-419100" algn="l" rtl="0">
              <a:lnSpc>
                <a:spcPct val="115000"/>
              </a:lnSpc>
              <a:spcBef>
                <a:spcPts val="0"/>
              </a:spcBef>
              <a:spcAft>
                <a:spcPts val="0"/>
              </a:spcAft>
              <a:buSzPts val="3000"/>
              <a:buAutoNum type="arabicPeriod"/>
            </a:pPr>
            <a:r>
              <a:rPr lang="en-GB" sz="3000" dirty="0"/>
              <a:t>~10</a:t>
            </a:r>
            <a:r>
              <a:rPr lang="en-GB" sz="3000" baseline="30000" dirty="0"/>
              <a:t>4</a:t>
            </a:r>
            <a:r>
              <a:rPr lang="en-GB" sz="3000" dirty="0"/>
              <a:t> antiprotons </a:t>
            </a:r>
            <a:r>
              <a:rPr lang="en-GB" i="1" dirty="0"/>
              <a:t>(from Antiproton Decelerator, CERN)</a:t>
            </a:r>
            <a:endParaRPr i="1" dirty="0"/>
          </a:p>
          <a:p>
            <a:pPr marL="457200" marR="0" lvl="0" indent="-419100" algn="l" rtl="0">
              <a:lnSpc>
                <a:spcPct val="115000"/>
              </a:lnSpc>
              <a:spcBef>
                <a:spcPts val="0"/>
              </a:spcBef>
              <a:spcAft>
                <a:spcPts val="0"/>
              </a:spcAft>
              <a:buSzPts val="3000"/>
              <a:buAutoNum type="arabicPeriod"/>
            </a:pPr>
            <a:r>
              <a:rPr lang="en-GB" sz="3000" dirty="0"/>
              <a:t>~10</a:t>
            </a:r>
            <a:r>
              <a:rPr lang="en-GB" sz="3000" baseline="30000" dirty="0"/>
              <a:t>6</a:t>
            </a:r>
            <a:r>
              <a:rPr lang="en-GB" sz="3000" dirty="0"/>
              <a:t> positrons </a:t>
            </a:r>
            <a:r>
              <a:rPr lang="en-GB" i="1" dirty="0"/>
              <a:t>(from beta decay , Na</a:t>
            </a:r>
            <a:r>
              <a:rPr lang="en-GB" i="1" baseline="30000" dirty="0"/>
              <a:t>22 </a:t>
            </a:r>
            <a:r>
              <a:rPr lang="en-GB" i="1" dirty="0"/>
              <a:t>source)</a:t>
            </a:r>
            <a:endParaRPr i="1" dirty="0"/>
          </a:p>
          <a:p>
            <a:pPr marL="457200" marR="0" lvl="0" indent="-419100" algn="l" rtl="0">
              <a:lnSpc>
                <a:spcPct val="115000"/>
              </a:lnSpc>
              <a:spcBef>
                <a:spcPts val="0"/>
              </a:spcBef>
              <a:spcAft>
                <a:spcPts val="0"/>
              </a:spcAft>
              <a:buSzPts val="3000"/>
              <a:buAutoNum type="arabicPeriod"/>
            </a:pPr>
            <a:r>
              <a:rPr lang="en-GB" sz="3000" dirty="0"/>
              <a:t>Cool to ~20 K </a:t>
            </a:r>
            <a:endParaRPr lang="en-GB" i="1" dirty="0"/>
          </a:p>
          <a:p>
            <a:pPr marL="457200" marR="0" lvl="0" indent="-419100" algn="l" rtl="0">
              <a:lnSpc>
                <a:spcPct val="115000"/>
              </a:lnSpc>
              <a:spcBef>
                <a:spcPts val="0"/>
              </a:spcBef>
              <a:spcAft>
                <a:spcPts val="0"/>
              </a:spcAft>
              <a:buSzPts val="3000"/>
              <a:buAutoNum type="arabicPeriod"/>
            </a:pPr>
            <a:r>
              <a:rPr lang="en-GB" sz="3000" dirty="0" smtClean="0"/>
              <a:t>Mix</a:t>
            </a:r>
            <a:r>
              <a:rPr lang="en-GB" sz="3000" dirty="0"/>
              <a:t>!</a:t>
            </a:r>
            <a:endParaRPr sz="3000" dirty="0"/>
          </a:p>
          <a:p>
            <a:pPr marL="0" lvl="0" indent="0" algn="l" rtl="0">
              <a:spcBef>
                <a:spcPts val="1600"/>
              </a:spcBef>
              <a:spcAft>
                <a:spcPts val="1600"/>
              </a:spcAft>
              <a:buNone/>
            </a:pPr>
            <a:endParaRPr dirty="0"/>
          </a:p>
        </p:txBody>
      </p:sp>
      <p:pic>
        <p:nvPicPr>
          <p:cNvPr id="105" name="Google Shape;105;p18"/>
          <p:cNvPicPr preferRelativeResize="0"/>
          <p:nvPr/>
        </p:nvPicPr>
        <p:blipFill>
          <a:blip r:embed="rId3">
            <a:alphaModFix/>
          </a:blip>
          <a:stretch>
            <a:fillRect/>
          </a:stretch>
        </p:blipFill>
        <p:spPr>
          <a:xfrm>
            <a:off x="3221975" y="3163775"/>
            <a:ext cx="5170199" cy="1554300"/>
          </a:xfrm>
          <a:prstGeom prst="rect">
            <a:avLst/>
          </a:prstGeom>
          <a:noFill/>
          <a:ln>
            <a:noFill/>
          </a:ln>
        </p:spPr>
      </p:pic>
      <p:sp>
        <p:nvSpPr>
          <p:cNvPr id="106" name="Google Shape;10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306103" y="240081"/>
            <a:ext cx="4675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Antihydrogen Magnetic Trap</a:t>
            </a:r>
            <a:endParaRPr dirty="0"/>
          </a:p>
        </p:txBody>
      </p:sp>
      <p:sp>
        <p:nvSpPr>
          <p:cNvPr id="112" name="Google Shape;112;p19"/>
          <p:cNvSpPr txBox="1">
            <a:spLocks noGrp="1"/>
          </p:cNvSpPr>
          <p:nvPr>
            <p:ph type="body" idx="1"/>
          </p:nvPr>
        </p:nvSpPr>
        <p:spPr>
          <a:xfrm>
            <a:off x="28449" y="999580"/>
            <a:ext cx="7239551" cy="1858391"/>
          </a:xfrm>
          <a:prstGeom prst="rect">
            <a:avLst/>
          </a:prstGeom>
        </p:spPr>
        <p:txBody>
          <a:bodyPr spcFirstLastPara="1" wrap="square" lIns="91425" tIns="91425" rIns="91425" bIns="91425" anchor="t" anchorCtr="0">
            <a:noAutofit/>
          </a:bodyPr>
          <a:lstStyle/>
          <a:p>
            <a:pPr marL="457200" marR="0" lvl="0" indent="-381000" algn="l" rtl="0">
              <a:lnSpc>
                <a:spcPct val="115000"/>
              </a:lnSpc>
              <a:spcBef>
                <a:spcPts val="0"/>
              </a:spcBef>
              <a:spcAft>
                <a:spcPts val="0"/>
              </a:spcAft>
              <a:buClr>
                <a:schemeClr val="dk2"/>
              </a:buClr>
              <a:buSzPts val="2400"/>
              <a:buFont typeface="Arial"/>
              <a:buChar char="●"/>
            </a:pPr>
            <a:r>
              <a:rPr lang="en-GB" sz="2400" dirty="0"/>
              <a:t>Vertical Magnetic Trap </a:t>
            </a:r>
            <a:endParaRPr sz="2400" dirty="0"/>
          </a:p>
          <a:p>
            <a:pPr marL="457200" marR="0" lvl="0" indent="-381000" algn="l" rtl="0">
              <a:lnSpc>
                <a:spcPct val="115000"/>
              </a:lnSpc>
              <a:spcBef>
                <a:spcPts val="0"/>
              </a:spcBef>
              <a:spcAft>
                <a:spcPts val="0"/>
              </a:spcAft>
              <a:buSzPts val="2400"/>
              <a:buChar char="●"/>
            </a:pPr>
            <a:r>
              <a:rPr lang="en-GB" sz="2400" dirty="0"/>
              <a:t>Trap depth ~ 0.5 K</a:t>
            </a:r>
            <a:endParaRPr sz="2400" dirty="0"/>
          </a:p>
          <a:p>
            <a:pPr marL="457200" marR="0" lvl="0" indent="-381000" algn="l" rtl="0">
              <a:lnSpc>
                <a:spcPct val="115000"/>
              </a:lnSpc>
              <a:spcBef>
                <a:spcPts val="0"/>
              </a:spcBef>
              <a:spcAft>
                <a:spcPts val="0"/>
              </a:spcAft>
              <a:buSzPts val="2400"/>
              <a:buChar char="●"/>
            </a:pPr>
            <a:r>
              <a:rPr lang="en-GB" sz="2400" dirty="0"/>
              <a:t>~1000 anti-atoms trapped per </a:t>
            </a:r>
            <a:r>
              <a:rPr lang="en-GB" sz="2400" dirty="0" smtClean="0"/>
              <a:t>day </a:t>
            </a:r>
            <a:r>
              <a:rPr lang="en-GB" sz="1200" i="1" dirty="0" smtClean="0"/>
              <a:t>(ALPHA2 performance)</a:t>
            </a:r>
            <a:endParaRPr sz="1200" i="1" dirty="0"/>
          </a:p>
        </p:txBody>
      </p:sp>
      <p:pic>
        <p:nvPicPr>
          <p:cNvPr id="113" name="Google Shape;113;p19"/>
          <p:cNvPicPr preferRelativeResize="0"/>
          <p:nvPr/>
        </p:nvPicPr>
        <p:blipFill>
          <a:blip r:embed="rId3">
            <a:alphaModFix/>
          </a:blip>
          <a:stretch>
            <a:fillRect/>
          </a:stretch>
        </p:blipFill>
        <p:spPr>
          <a:xfrm>
            <a:off x="3830209" y="1111399"/>
            <a:ext cx="1600200" cy="404691"/>
          </a:xfrm>
          <a:prstGeom prst="rect">
            <a:avLst/>
          </a:prstGeom>
          <a:noFill/>
          <a:ln>
            <a:noFill/>
          </a:ln>
        </p:spPr>
      </p:pic>
      <p:sp>
        <p:nvSpPr>
          <p:cNvPr id="114" name="Google Shape;11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5</a:t>
            </a:fld>
            <a:endParaRPr/>
          </a:p>
        </p:txBody>
      </p:sp>
      <p:pic>
        <p:nvPicPr>
          <p:cNvPr id="115" name="Google Shape;115;p19"/>
          <p:cNvPicPr preferRelativeResize="0"/>
          <p:nvPr/>
        </p:nvPicPr>
        <p:blipFill>
          <a:blip r:embed="rId4">
            <a:alphaModFix/>
          </a:blip>
          <a:stretch>
            <a:fillRect/>
          </a:stretch>
        </p:blipFill>
        <p:spPr>
          <a:xfrm>
            <a:off x="201000" y="2563200"/>
            <a:ext cx="8174143" cy="2632975"/>
          </a:xfrm>
          <a:prstGeom prst="rect">
            <a:avLst/>
          </a:prstGeom>
          <a:noFill/>
          <a:ln>
            <a:noFill/>
          </a:ln>
        </p:spPr>
      </p:pic>
      <p:pic>
        <p:nvPicPr>
          <p:cNvPr id="116" name="Google Shape;116;p19"/>
          <p:cNvPicPr preferRelativeResize="0"/>
          <p:nvPr/>
        </p:nvPicPr>
        <p:blipFill>
          <a:blip r:embed="rId5">
            <a:alphaModFix/>
          </a:blip>
          <a:stretch>
            <a:fillRect/>
          </a:stretch>
        </p:blipFill>
        <p:spPr>
          <a:xfrm rot="-5400000">
            <a:off x="6115168" y="906091"/>
            <a:ext cx="3136275" cy="1421275"/>
          </a:xfrm>
          <a:prstGeom prst="rect">
            <a:avLst/>
          </a:prstGeom>
          <a:noFill/>
          <a:ln>
            <a:noFill/>
          </a:ln>
        </p:spPr>
      </p:pic>
      <p:sp>
        <p:nvSpPr>
          <p:cNvPr id="117" name="Google Shape;117;p19"/>
          <p:cNvSpPr txBox="1"/>
          <p:nvPr/>
        </p:nvSpPr>
        <p:spPr>
          <a:xfrm>
            <a:off x="8555422" y="1547883"/>
            <a:ext cx="703344" cy="607749"/>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Mirror </a:t>
            </a:r>
            <a:endParaRPr lang="en-GB" dirty="0" smtClean="0"/>
          </a:p>
          <a:p>
            <a:pPr marL="0" lvl="0" indent="0" algn="l" rtl="0">
              <a:spcBef>
                <a:spcPts val="0"/>
              </a:spcBef>
              <a:spcAft>
                <a:spcPts val="0"/>
              </a:spcAft>
              <a:buNone/>
            </a:pPr>
            <a:r>
              <a:rPr lang="en-GB" dirty="0" smtClean="0"/>
              <a:t>coils</a:t>
            </a:r>
            <a:endParaRPr dirty="0"/>
          </a:p>
        </p:txBody>
      </p:sp>
      <p:cxnSp>
        <p:nvCxnSpPr>
          <p:cNvPr id="118" name="Google Shape;118;p19"/>
          <p:cNvCxnSpPr>
            <a:stCxn id="117" idx="1"/>
          </p:cNvCxnSpPr>
          <p:nvPr/>
        </p:nvCxnSpPr>
        <p:spPr>
          <a:xfrm flipH="1" flipV="1">
            <a:off x="8278446" y="1137184"/>
            <a:ext cx="276976" cy="714574"/>
          </a:xfrm>
          <a:prstGeom prst="straightConnector1">
            <a:avLst/>
          </a:prstGeom>
          <a:noFill/>
          <a:ln w="9525" cap="flat" cmpd="sng">
            <a:solidFill>
              <a:schemeClr val="dk2"/>
            </a:solidFill>
            <a:prstDash val="solid"/>
            <a:round/>
            <a:headEnd type="none" w="med" len="med"/>
            <a:tailEnd type="none" w="med" len="med"/>
          </a:ln>
        </p:spPr>
      </p:cxnSp>
      <p:cxnSp>
        <p:nvCxnSpPr>
          <p:cNvPr id="119" name="Google Shape;119;p19"/>
          <p:cNvCxnSpPr>
            <a:stCxn id="117" idx="1"/>
          </p:cNvCxnSpPr>
          <p:nvPr/>
        </p:nvCxnSpPr>
        <p:spPr>
          <a:xfrm flipH="1">
            <a:off x="8190546" y="1851758"/>
            <a:ext cx="364876" cy="702926"/>
          </a:xfrm>
          <a:prstGeom prst="straightConnector1">
            <a:avLst/>
          </a:prstGeom>
          <a:noFill/>
          <a:ln w="9525" cap="flat" cmpd="sng">
            <a:solidFill>
              <a:schemeClr val="dk2"/>
            </a:solidFill>
            <a:prstDash val="solid"/>
            <a:round/>
            <a:headEnd type="none" w="med" len="med"/>
            <a:tailEnd type="none" w="med" len="med"/>
          </a:ln>
        </p:spPr>
      </p:cxnSp>
      <p:sp>
        <p:nvSpPr>
          <p:cNvPr id="120" name="Google Shape;120;p19"/>
          <p:cNvSpPr txBox="1"/>
          <p:nvPr/>
        </p:nvSpPr>
        <p:spPr>
          <a:xfrm>
            <a:off x="5915705" y="11181"/>
            <a:ext cx="1767600" cy="4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err="1"/>
              <a:t>Octupole</a:t>
            </a:r>
            <a:r>
              <a:rPr lang="en-GB" dirty="0"/>
              <a:t> coil</a:t>
            </a:r>
            <a:endParaRPr dirty="0"/>
          </a:p>
        </p:txBody>
      </p:sp>
      <p:cxnSp>
        <p:nvCxnSpPr>
          <p:cNvPr id="121" name="Google Shape;121;p19"/>
          <p:cNvCxnSpPr/>
          <p:nvPr/>
        </p:nvCxnSpPr>
        <p:spPr>
          <a:xfrm flipH="1">
            <a:off x="7083972" y="201062"/>
            <a:ext cx="505038" cy="39019"/>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31" name="Google Shape;131;p20"/>
          <p:cNvSpPr txBox="1">
            <a:spLocks noGrp="1"/>
          </p:cNvSpPr>
          <p:nvPr>
            <p:ph type="title"/>
          </p:nvPr>
        </p:nvSpPr>
        <p:spPr>
          <a:xfrm>
            <a:off x="318299" y="216775"/>
            <a:ext cx="7139775"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Annihilation detection</a:t>
            </a:r>
            <a:endParaRPr dirty="0"/>
          </a:p>
        </p:txBody>
      </p:sp>
      <p:sp>
        <p:nvSpPr>
          <p:cNvPr id="135" name="Google Shape;13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6</a:t>
            </a:fld>
            <a:endParaRPr/>
          </a:p>
        </p:txBody>
      </p:sp>
      <p:pic>
        <p:nvPicPr>
          <p:cNvPr id="3" name="Picture 2"/>
          <p:cNvPicPr>
            <a:picLocks noChangeAspect="1"/>
          </p:cNvPicPr>
          <p:nvPr/>
        </p:nvPicPr>
        <p:blipFill>
          <a:blip r:embed="rId3"/>
          <a:stretch>
            <a:fillRect/>
          </a:stretch>
        </p:blipFill>
        <p:spPr>
          <a:xfrm>
            <a:off x="2990216" y="651641"/>
            <a:ext cx="5808569" cy="4491859"/>
          </a:xfrm>
          <a:prstGeom prst="rect">
            <a:avLst/>
          </a:prstGeom>
        </p:spPr>
      </p:pic>
      <p:sp>
        <p:nvSpPr>
          <p:cNvPr id="16" name="Google Shape;128;p20"/>
          <p:cNvSpPr txBox="1">
            <a:spLocks/>
          </p:cNvSpPr>
          <p:nvPr/>
        </p:nvSpPr>
        <p:spPr>
          <a:xfrm>
            <a:off x="-101784" y="2287970"/>
            <a:ext cx="3716700" cy="1219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r>
              <a:rPr lang="en-GB" dirty="0" smtClean="0"/>
              <a:t>Single atom resolution</a:t>
            </a:r>
          </a:p>
          <a:p>
            <a:r>
              <a:rPr lang="en-GB" dirty="0" smtClean="0"/>
              <a:t>Vertex resolution ~ 6mm</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Antihydrogen Gravity Experiment</a:t>
            </a:r>
            <a:endParaRPr/>
          </a:p>
        </p:txBody>
      </p:sp>
      <p:sp>
        <p:nvSpPr>
          <p:cNvPr id="141" name="Google Shape;141;p21"/>
          <p:cNvSpPr txBox="1">
            <a:spLocks noGrp="1"/>
          </p:cNvSpPr>
          <p:nvPr>
            <p:ph type="body" idx="1"/>
          </p:nvPr>
        </p:nvSpPr>
        <p:spPr>
          <a:xfrm>
            <a:off x="311700" y="572700"/>
            <a:ext cx="8520600" cy="3416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GB" dirty="0"/>
              <a:t>Release antiatoms from magnetic trap, infer gravity from annihilation patterns </a:t>
            </a:r>
            <a:endParaRPr dirty="0"/>
          </a:p>
        </p:txBody>
      </p:sp>
      <p:pic>
        <p:nvPicPr>
          <p:cNvPr id="142" name="Google Shape;142;p21"/>
          <p:cNvPicPr preferRelativeResize="0"/>
          <p:nvPr/>
        </p:nvPicPr>
        <p:blipFill>
          <a:blip r:embed="rId3">
            <a:alphaModFix/>
          </a:blip>
          <a:stretch>
            <a:fillRect/>
          </a:stretch>
        </p:blipFill>
        <p:spPr>
          <a:xfrm>
            <a:off x="311700" y="1356175"/>
            <a:ext cx="8106076" cy="3787325"/>
          </a:xfrm>
          <a:prstGeom prst="rect">
            <a:avLst/>
          </a:prstGeom>
          <a:noFill/>
          <a:ln>
            <a:noFill/>
          </a:ln>
        </p:spPr>
      </p:pic>
      <p:sp>
        <p:nvSpPr>
          <p:cNvPr id="143" name="Google Shape;14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7</a:t>
            </a:fld>
            <a:endParaRPr/>
          </a:p>
        </p:txBody>
      </p:sp>
      <p:pic>
        <p:nvPicPr>
          <p:cNvPr id="144" name="Google Shape;144;p21"/>
          <p:cNvPicPr preferRelativeResize="0"/>
          <p:nvPr/>
        </p:nvPicPr>
        <p:blipFill>
          <a:blip r:embed="rId4">
            <a:alphaModFix/>
          </a:blip>
          <a:stretch>
            <a:fillRect/>
          </a:stretch>
        </p:blipFill>
        <p:spPr>
          <a:xfrm rot="-5400000">
            <a:off x="6306668" y="2636719"/>
            <a:ext cx="1668476" cy="756125"/>
          </a:xfrm>
          <a:prstGeom prst="rect">
            <a:avLst/>
          </a:prstGeom>
          <a:noFill/>
          <a:ln>
            <a:noFill/>
          </a:ln>
        </p:spPr>
      </p:pic>
      <p:sp>
        <p:nvSpPr>
          <p:cNvPr id="145" name="Google Shape;145;p21"/>
          <p:cNvSpPr txBox="1"/>
          <p:nvPr/>
        </p:nvSpPr>
        <p:spPr>
          <a:xfrm>
            <a:off x="940900" y="1092775"/>
            <a:ext cx="2433900" cy="26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On-axis potential energy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11700" y="349061"/>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Antihydrogen Gravity Experiment</a:t>
            </a:r>
            <a:endParaRPr dirty="0"/>
          </a:p>
        </p:txBody>
      </p:sp>
      <p:sp>
        <p:nvSpPr>
          <p:cNvPr id="141" name="Google Shape;141;p21"/>
          <p:cNvSpPr txBox="1">
            <a:spLocks noGrp="1"/>
          </p:cNvSpPr>
          <p:nvPr>
            <p:ph type="body" idx="1"/>
          </p:nvPr>
        </p:nvSpPr>
        <p:spPr>
          <a:xfrm>
            <a:off x="311700" y="1246817"/>
            <a:ext cx="8520600" cy="3416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US" dirty="0" smtClean="0"/>
              <a:t>“Size” of gravitational signal (magnetic units)</a:t>
            </a:r>
            <a:endParaRPr dirty="0"/>
          </a:p>
        </p:txBody>
      </p:sp>
      <p:sp>
        <p:nvSpPr>
          <p:cNvPr id="143" name="Google Shape;14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8</a:t>
            </a:fld>
            <a:endParaRPr/>
          </a:p>
        </p:txBody>
      </p:sp>
      <p:pic>
        <p:nvPicPr>
          <p:cNvPr id="3" name="Picture 2"/>
          <p:cNvPicPr>
            <a:picLocks noChangeAspect="1"/>
          </p:cNvPicPr>
          <p:nvPr/>
        </p:nvPicPr>
        <p:blipFill>
          <a:blip r:embed="rId3"/>
          <a:stretch>
            <a:fillRect/>
          </a:stretch>
        </p:blipFill>
        <p:spPr>
          <a:xfrm>
            <a:off x="2224087" y="2562356"/>
            <a:ext cx="4695825" cy="638175"/>
          </a:xfrm>
          <a:prstGeom prst="rect">
            <a:avLst/>
          </a:prstGeom>
        </p:spPr>
      </p:pic>
    </p:spTree>
    <p:extLst>
      <p:ext uri="{BB962C8B-B14F-4D97-AF65-F5344CB8AC3E}">
        <p14:creationId xmlns:p14="http://schemas.microsoft.com/office/powerpoint/2010/main" val="1585315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5"/>
          <p:cNvSpPr txBox="1">
            <a:spLocks noGrp="1"/>
          </p:cNvSpPr>
          <p:nvPr>
            <p:ph type="title"/>
          </p:nvPr>
        </p:nvSpPr>
        <p:spPr>
          <a:xfrm>
            <a:off x="178675" y="363849"/>
            <a:ext cx="9133491"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700" dirty="0" err="1"/>
              <a:t>Magnetometry</a:t>
            </a:r>
            <a:r>
              <a:rPr lang="en-GB" sz="2700" dirty="0"/>
              <a:t> </a:t>
            </a:r>
            <a:r>
              <a:rPr lang="en-GB" sz="2700" dirty="0" smtClean="0"/>
              <a:t>with Nuclear Magnetic Resonance (NMR)</a:t>
            </a:r>
            <a:endParaRPr sz="2700" dirty="0"/>
          </a:p>
        </p:txBody>
      </p:sp>
      <p:sp>
        <p:nvSpPr>
          <p:cNvPr id="200" name="Google Shape;20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spcBef>
                <a:spcPts val="1600"/>
              </a:spcBef>
            </a:pPr>
            <a:r>
              <a:rPr lang="en-US" dirty="0" smtClean="0"/>
              <a:t>Spin precession induces voltage in a coil</a:t>
            </a:r>
          </a:p>
          <a:p>
            <a:pPr marL="285750" indent="-285750">
              <a:spcBef>
                <a:spcPts val="1600"/>
              </a:spcBef>
            </a:pPr>
            <a:endParaRPr lang="en-US" dirty="0"/>
          </a:p>
          <a:p>
            <a:pPr marL="0" indent="0">
              <a:spcBef>
                <a:spcPts val="1600"/>
              </a:spcBef>
              <a:buNone/>
            </a:pPr>
            <a:endParaRPr lang="en-US" dirty="0"/>
          </a:p>
          <a:p>
            <a:pPr marL="0" indent="0">
              <a:spcBef>
                <a:spcPts val="1600"/>
              </a:spcBef>
              <a:buNone/>
            </a:pPr>
            <a:endParaRPr lang="en-US" dirty="0" smtClean="0"/>
          </a:p>
          <a:p>
            <a:pPr marL="0" indent="0">
              <a:spcBef>
                <a:spcPts val="1600"/>
              </a:spcBef>
              <a:buNone/>
            </a:pPr>
            <a:endParaRPr lang="en-US" dirty="0" smtClean="0"/>
          </a:p>
          <a:p>
            <a:pPr marL="285750" indent="-285750">
              <a:spcBef>
                <a:spcPts val="1600"/>
              </a:spcBef>
            </a:pPr>
            <a:endParaRPr lang="en-US" dirty="0" smtClean="0"/>
          </a:p>
          <a:p>
            <a:pPr marL="285750" indent="-285750">
              <a:spcBef>
                <a:spcPts val="1600"/>
              </a:spcBef>
            </a:pPr>
            <a:r>
              <a:rPr lang="en-US" dirty="0" smtClean="0"/>
              <a:t>Precession </a:t>
            </a:r>
            <a:r>
              <a:rPr lang="en-US" dirty="0" smtClean="0"/>
              <a:t>frequency </a:t>
            </a:r>
            <a:r>
              <a:rPr lang="en-US" dirty="0" smtClean="0"/>
              <a:t>proportional to magnetic </a:t>
            </a:r>
            <a:r>
              <a:rPr lang="en-US" dirty="0" smtClean="0"/>
              <a:t>field</a:t>
            </a: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
        <p:nvSpPr>
          <p:cNvPr id="201" name="Google Shape;201;p25"/>
          <p:cNvSpPr txBox="1">
            <a:spLocks noGrp="1"/>
          </p:cNvSpPr>
          <p:nvPr>
            <p:ph type="sldNum" idx="12"/>
          </p:nvPr>
        </p:nvSpPr>
        <p:spPr>
          <a:xfrm>
            <a:off x="8557950" y="4703625"/>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9</a:t>
            </a:fld>
            <a:endParaRPr/>
          </a:p>
        </p:txBody>
      </p:sp>
      <p:pic>
        <p:nvPicPr>
          <p:cNvPr id="204" name="Google Shape;204;p25"/>
          <p:cNvPicPr preferRelativeResize="0"/>
          <p:nvPr/>
        </p:nvPicPr>
        <p:blipFill>
          <a:blip r:embed="rId3">
            <a:alphaModFix/>
          </a:blip>
          <a:stretch>
            <a:fillRect/>
          </a:stretch>
        </p:blipFill>
        <p:spPr>
          <a:xfrm>
            <a:off x="956425" y="1883059"/>
            <a:ext cx="2995575" cy="2259050"/>
          </a:xfrm>
          <a:prstGeom prst="rect">
            <a:avLst/>
          </a:prstGeom>
          <a:noFill/>
          <a:ln>
            <a:noFill/>
          </a:ln>
        </p:spPr>
      </p:pic>
      <p:pic>
        <p:nvPicPr>
          <p:cNvPr id="205" name="Google Shape;205;p25"/>
          <p:cNvPicPr preferRelativeResize="0"/>
          <p:nvPr/>
        </p:nvPicPr>
        <p:blipFill>
          <a:blip r:embed="rId4">
            <a:alphaModFix/>
          </a:blip>
          <a:stretch>
            <a:fillRect/>
          </a:stretch>
        </p:blipFill>
        <p:spPr>
          <a:xfrm>
            <a:off x="2010000" y="1988609"/>
            <a:ext cx="366000" cy="496425"/>
          </a:xfrm>
          <a:prstGeom prst="rect">
            <a:avLst/>
          </a:prstGeom>
          <a:noFill/>
          <a:ln>
            <a:noFill/>
          </a:ln>
        </p:spPr>
      </p:pic>
      <p:sp>
        <p:nvSpPr>
          <p:cNvPr id="206" name="Google Shape;206;p25"/>
          <p:cNvSpPr txBox="1"/>
          <p:nvPr/>
        </p:nvSpPr>
        <p:spPr>
          <a:xfrm>
            <a:off x="178675" y="3813628"/>
            <a:ext cx="1555500" cy="3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Spin precession</a:t>
            </a:r>
            <a:endParaRPr dirty="0"/>
          </a:p>
        </p:txBody>
      </p:sp>
      <p:pic>
        <p:nvPicPr>
          <p:cNvPr id="2" name="Picture 1"/>
          <p:cNvPicPr>
            <a:picLocks noChangeAspect="1"/>
          </p:cNvPicPr>
          <p:nvPr/>
        </p:nvPicPr>
        <p:blipFill>
          <a:blip r:embed="rId5"/>
          <a:stretch>
            <a:fillRect/>
          </a:stretch>
        </p:blipFill>
        <p:spPr>
          <a:xfrm>
            <a:off x="6321143" y="4215750"/>
            <a:ext cx="1410860" cy="841001"/>
          </a:xfrm>
          <a:prstGeom prst="rect">
            <a:avLst/>
          </a:prstGeom>
        </p:spPr>
      </p:pic>
      <p:sp>
        <p:nvSpPr>
          <p:cNvPr id="9" name="Google Shape;206;p25"/>
          <p:cNvSpPr txBox="1"/>
          <p:nvPr/>
        </p:nvSpPr>
        <p:spPr>
          <a:xfrm>
            <a:off x="2889334" y="3410910"/>
            <a:ext cx="1555500" cy="3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Detection coil</a:t>
            </a:r>
            <a:endParaRPr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1135" y="1598914"/>
            <a:ext cx="3545594" cy="2578614"/>
          </a:xfrm>
          <a:prstGeom prst="rect">
            <a:avLst/>
          </a:prstGeom>
        </p:spPr>
      </p:pic>
      <p:sp>
        <p:nvSpPr>
          <p:cNvPr id="5" name="TextBox 4"/>
          <p:cNvSpPr txBox="1"/>
          <p:nvPr/>
        </p:nvSpPr>
        <p:spPr>
          <a:xfrm rot="16200000">
            <a:off x="4395136" y="1947165"/>
            <a:ext cx="1411997" cy="307777"/>
          </a:xfrm>
          <a:prstGeom prst="rect">
            <a:avLst/>
          </a:prstGeom>
          <a:solidFill>
            <a:schemeClr val="bg1"/>
          </a:solidFill>
        </p:spPr>
        <p:txBody>
          <a:bodyPr wrap="square" rtlCol="0">
            <a:spAutoFit/>
          </a:bodyPr>
          <a:lstStyle/>
          <a:p>
            <a:r>
              <a:rPr lang="en-US" dirty="0" smtClean="0"/>
              <a:t>Coil Voltage</a:t>
            </a:r>
            <a:endParaRPr lang="en-GB" dirty="0"/>
          </a:p>
        </p:txBody>
      </p:sp>
      <p:sp>
        <p:nvSpPr>
          <p:cNvPr id="13" name="TextBox 12"/>
          <p:cNvSpPr txBox="1"/>
          <p:nvPr/>
        </p:nvSpPr>
        <p:spPr>
          <a:xfrm>
            <a:off x="7732003" y="2981054"/>
            <a:ext cx="1411997" cy="307777"/>
          </a:xfrm>
          <a:prstGeom prst="rect">
            <a:avLst/>
          </a:prstGeom>
          <a:solidFill>
            <a:schemeClr val="bg1"/>
          </a:solidFill>
        </p:spPr>
        <p:txBody>
          <a:bodyPr wrap="square" rtlCol="0">
            <a:spAutoFit/>
          </a:bodyPr>
          <a:lstStyle/>
          <a:p>
            <a:r>
              <a:rPr lang="en-US" dirty="0" smtClean="0"/>
              <a:t>Time</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34"/>
          <p:cNvSpPr txBox="1">
            <a:spLocks noGrp="1"/>
          </p:cNvSpPr>
          <p:nvPr>
            <p:ph type="sldNum" idx="12"/>
          </p:nvPr>
        </p:nvSpPr>
        <p:spPr>
          <a:xfrm>
            <a:off x="8624858" y="48156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10</a:t>
            </a:fld>
            <a:endParaRPr/>
          </a:p>
        </p:txBody>
      </p:sp>
      <p:pic>
        <p:nvPicPr>
          <p:cNvPr id="361" name="Google Shape;361;p34"/>
          <p:cNvPicPr preferRelativeResize="0"/>
          <p:nvPr/>
        </p:nvPicPr>
        <p:blipFill>
          <a:blip r:embed="rId3">
            <a:alphaModFix/>
          </a:blip>
          <a:stretch>
            <a:fillRect/>
          </a:stretch>
        </p:blipFill>
        <p:spPr>
          <a:xfrm>
            <a:off x="2917709" y="1647493"/>
            <a:ext cx="1612825" cy="32653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6" name="Google Shape;366;p34"/>
          <p:cNvSpPr txBox="1"/>
          <p:nvPr/>
        </p:nvSpPr>
        <p:spPr>
          <a:xfrm>
            <a:off x="4708391" y="4552209"/>
            <a:ext cx="1303200" cy="5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Hand wound NMR coil</a:t>
            </a:r>
            <a:endParaRPr dirty="0"/>
          </a:p>
        </p:txBody>
      </p:sp>
      <p:cxnSp>
        <p:nvCxnSpPr>
          <p:cNvPr id="368" name="Google Shape;368;p34"/>
          <p:cNvCxnSpPr/>
          <p:nvPr/>
        </p:nvCxnSpPr>
        <p:spPr>
          <a:xfrm flipH="1" flipV="1">
            <a:off x="4384700" y="4715443"/>
            <a:ext cx="351054" cy="1"/>
          </a:xfrm>
          <a:prstGeom prst="straightConnector1">
            <a:avLst/>
          </a:prstGeom>
          <a:noFill/>
          <a:ln w="9525" cap="flat" cmpd="sng">
            <a:solidFill>
              <a:srgbClr val="000000"/>
            </a:solidFill>
            <a:prstDash val="solid"/>
            <a:round/>
            <a:headEnd type="none" w="med" len="med"/>
            <a:tailEnd type="triangle" w="med" len="med"/>
          </a:ln>
        </p:spPr>
      </p:cxnSp>
      <p:cxnSp>
        <p:nvCxnSpPr>
          <p:cNvPr id="374" name="Google Shape;374;p34"/>
          <p:cNvCxnSpPr>
            <a:endCxn id="2" idx="3"/>
          </p:cNvCxnSpPr>
          <p:nvPr/>
        </p:nvCxnSpPr>
        <p:spPr>
          <a:xfrm flipH="1">
            <a:off x="2297403" y="1573023"/>
            <a:ext cx="545685" cy="574227"/>
          </a:xfrm>
          <a:prstGeom prst="straightConnector1">
            <a:avLst/>
          </a:prstGeom>
          <a:noFill/>
          <a:ln w="9525" cap="flat" cmpd="sng">
            <a:solidFill>
              <a:schemeClr val="dk2"/>
            </a:solidFill>
            <a:prstDash val="solid"/>
            <a:round/>
            <a:headEnd type="none" w="med" len="med"/>
            <a:tailEnd type="none" w="med" len="med"/>
          </a:ln>
        </p:spPr>
      </p:cxnSp>
      <p:cxnSp>
        <p:nvCxnSpPr>
          <p:cNvPr id="376" name="Google Shape;376;p34"/>
          <p:cNvCxnSpPr/>
          <p:nvPr/>
        </p:nvCxnSpPr>
        <p:spPr>
          <a:xfrm>
            <a:off x="3931550" y="1879251"/>
            <a:ext cx="557700" cy="0"/>
          </a:xfrm>
          <a:prstGeom prst="straightConnector1">
            <a:avLst/>
          </a:prstGeom>
          <a:noFill/>
          <a:ln w="28575" cap="flat" cmpd="sng">
            <a:solidFill>
              <a:srgbClr val="000000"/>
            </a:solidFill>
            <a:prstDash val="solid"/>
            <a:round/>
            <a:headEnd type="none" w="med" len="med"/>
            <a:tailEnd type="none" w="med" len="med"/>
          </a:ln>
        </p:spPr>
      </p:cxnSp>
      <p:sp>
        <p:nvSpPr>
          <p:cNvPr id="377" name="Google Shape;377;p34"/>
          <p:cNvSpPr txBox="1"/>
          <p:nvPr/>
        </p:nvSpPr>
        <p:spPr>
          <a:xfrm>
            <a:off x="3865400" y="1563301"/>
            <a:ext cx="1038600" cy="21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10mm</a:t>
            </a:r>
            <a:endParaRPr/>
          </a:p>
        </p:txBody>
      </p:sp>
      <p:sp>
        <p:nvSpPr>
          <p:cNvPr id="378" name="Google Shape;378;p34"/>
          <p:cNvSpPr txBox="1">
            <a:spLocks noGrp="1"/>
          </p:cNvSpPr>
          <p:nvPr>
            <p:ph type="title"/>
          </p:nvPr>
        </p:nvSpPr>
        <p:spPr>
          <a:xfrm>
            <a:off x="475454" y="265121"/>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t>Cryogenic NMR probes</a:t>
            </a:r>
            <a:r>
              <a:rPr lang="en-GB" sz="1800" i="1" dirty="0"/>
              <a:t>  Mirror coil diagnostic</a:t>
            </a:r>
            <a:endParaRPr sz="1800" i="1" dirty="0"/>
          </a:p>
          <a:p>
            <a:pPr marL="0" lvl="0" indent="0" algn="l" rtl="0">
              <a:spcBef>
                <a:spcPts val="0"/>
              </a:spcBef>
              <a:spcAft>
                <a:spcPts val="0"/>
              </a:spcAft>
              <a:buNone/>
            </a:pPr>
            <a:endParaRPr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9180" y="1851922"/>
            <a:ext cx="3054509" cy="2290882"/>
          </a:xfrm>
          <a:prstGeom prst="rect">
            <a:avLst/>
          </a:prstGeom>
        </p:spPr>
      </p:pic>
      <p:sp>
        <p:nvSpPr>
          <p:cNvPr id="26" name="Rectangle 25"/>
          <p:cNvSpPr/>
          <p:nvPr/>
        </p:nvSpPr>
        <p:spPr>
          <a:xfrm>
            <a:off x="5199637" y="3829896"/>
            <a:ext cx="3270854" cy="312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4" name="Straight Connector 53"/>
          <p:cNvCxnSpPr/>
          <p:nvPr/>
        </p:nvCxnSpPr>
        <p:spPr>
          <a:xfrm>
            <a:off x="7784031" y="3906444"/>
            <a:ext cx="575434" cy="1533"/>
          </a:xfrm>
          <a:prstGeom prst="line">
            <a:avLst/>
          </a:prstGeom>
          <a:ln cap="rnd">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7742052" y="3925262"/>
            <a:ext cx="978195" cy="307777"/>
          </a:xfrm>
          <a:prstGeom prst="rect">
            <a:avLst/>
          </a:prstGeom>
          <a:noFill/>
        </p:spPr>
        <p:txBody>
          <a:bodyPr wrap="square" rtlCol="0">
            <a:spAutoFit/>
          </a:bodyPr>
          <a:lstStyle/>
          <a:p>
            <a:r>
              <a:rPr lang="en-US" dirty="0" smtClean="0"/>
              <a:t>10µm</a:t>
            </a:r>
            <a:endParaRPr lang="en-GB" dirty="0"/>
          </a:p>
        </p:txBody>
      </p:sp>
      <p:cxnSp>
        <p:nvCxnSpPr>
          <p:cNvPr id="56" name="Google Shape;374;p34"/>
          <p:cNvCxnSpPr/>
          <p:nvPr/>
        </p:nvCxnSpPr>
        <p:spPr>
          <a:xfrm flipH="1">
            <a:off x="4384701" y="1851922"/>
            <a:ext cx="974479" cy="2799072"/>
          </a:xfrm>
          <a:prstGeom prst="straightConnector1">
            <a:avLst/>
          </a:prstGeom>
          <a:noFill/>
          <a:ln w="9525" cap="flat" cmpd="sng">
            <a:solidFill>
              <a:schemeClr val="dk2"/>
            </a:solidFill>
            <a:prstDash val="solid"/>
            <a:round/>
            <a:headEnd type="none" w="med" len="med"/>
            <a:tailEnd type="none" w="med" len="med"/>
          </a:ln>
        </p:spPr>
      </p:cxnSp>
      <p:cxnSp>
        <p:nvCxnSpPr>
          <p:cNvPr id="59" name="Google Shape;374;p34"/>
          <p:cNvCxnSpPr/>
          <p:nvPr/>
        </p:nvCxnSpPr>
        <p:spPr>
          <a:xfrm flipH="1">
            <a:off x="4397147" y="3826729"/>
            <a:ext cx="962033" cy="824265"/>
          </a:xfrm>
          <a:prstGeom prst="straightConnector1">
            <a:avLst/>
          </a:prstGeom>
          <a:noFill/>
          <a:ln w="9525" cap="flat" cmpd="sng">
            <a:solidFill>
              <a:schemeClr val="dk2"/>
            </a:solidFill>
            <a:prstDash val="solid"/>
            <a:round/>
            <a:headEnd type="none" w="med" len="med"/>
            <a:tailEnd type="none" w="med" len="med"/>
          </a:ln>
        </p:spPr>
      </p:cxnSp>
      <p:sp>
        <p:nvSpPr>
          <p:cNvPr id="62" name="Google Shape;362;p34"/>
          <p:cNvSpPr txBox="1"/>
          <p:nvPr/>
        </p:nvSpPr>
        <p:spPr>
          <a:xfrm>
            <a:off x="5371626" y="3718839"/>
            <a:ext cx="2562523" cy="5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t>NMR </a:t>
            </a:r>
            <a:r>
              <a:rPr lang="en-GB" sz="1200" dirty="0" smtClean="0"/>
              <a:t>sample</a:t>
            </a:r>
            <a:r>
              <a:rPr lang="en-GB" dirty="0" smtClean="0"/>
              <a:t>:</a:t>
            </a:r>
          </a:p>
          <a:p>
            <a:pPr marL="0" lvl="0" indent="0" algn="l" rtl="0">
              <a:spcBef>
                <a:spcPts val="0"/>
              </a:spcBef>
              <a:spcAft>
                <a:spcPts val="0"/>
              </a:spcAft>
              <a:buNone/>
            </a:pPr>
            <a:r>
              <a:rPr lang="en-US" dirty="0" smtClean="0"/>
              <a:t>Aluminum micro-particles</a:t>
            </a:r>
            <a:endParaRPr dirty="0"/>
          </a:p>
        </p:txBody>
      </p:sp>
      <p:pic>
        <p:nvPicPr>
          <p:cNvPr id="27" name="Google Shape;144;p21"/>
          <p:cNvPicPr preferRelativeResize="0"/>
          <p:nvPr/>
        </p:nvPicPr>
        <p:blipFill>
          <a:blip r:embed="rId5">
            <a:alphaModFix/>
          </a:blip>
          <a:stretch>
            <a:fillRect/>
          </a:stretch>
        </p:blipFill>
        <p:spPr>
          <a:xfrm rot="-5400000">
            <a:off x="-696428" y="1996363"/>
            <a:ext cx="3841985" cy="1741122"/>
          </a:xfrm>
          <a:prstGeom prst="rect">
            <a:avLst/>
          </a:prstGeom>
          <a:noFill/>
          <a:ln>
            <a:noFill/>
          </a:ln>
        </p:spPr>
      </p:pic>
      <p:sp>
        <p:nvSpPr>
          <p:cNvPr id="2" name="Rectangle 1"/>
          <p:cNvSpPr/>
          <p:nvPr/>
        </p:nvSpPr>
        <p:spPr>
          <a:xfrm>
            <a:off x="2122706" y="2072628"/>
            <a:ext cx="174697" cy="14924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2121817" y="3713626"/>
            <a:ext cx="174697" cy="14924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Google Shape;374;p34"/>
          <p:cNvCxnSpPr>
            <a:endCxn id="2" idx="3"/>
          </p:cNvCxnSpPr>
          <p:nvPr/>
        </p:nvCxnSpPr>
        <p:spPr>
          <a:xfrm flipH="1" flipV="1">
            <a:off x="2297403" y="2147250"/>
            <a:ext cx="563504" cy="2765583"/>
          </a:xfrm>
          <a:prstGeom prst="straightConnector1">
            <a:avLst/>
          </a:prstGeom>
          <a:noFill/>
          <a:ln w="9525" cap="flat" cmpd="sng">
            <a:solidFill>
              <a:schemeClr val="dk2"/>
            </a:solidFill>
            <a:prstDash val="solid"/>
            <a:round/>
            <a:headEnd type="none" w="med" len="med"/>
            <a:tailEnd type="none" w="med" len="med"/>
          </a:ln>
        </p:spPr>
      </p:cxnSp>
      <p:sp>
        <p:nvSpPr>
          <p:cNvPr id="13" name="TextBox 12"/>
          <p:cNvSpPr txBox="1"/>
          <p:nvPr/>
        </p:nvSpPr>
        <p:spPr>
          <a:xfrm>
            <a:off x="2296514" y="1018974"/>
            <a:ext cx="6423733" cy="307777"/>
          </a:xfrm>
          <a:prstGeom prst="rect">
            <a:avLst/>
          </a:prstGeom>
          <a:noFill/>
        </p:spPr>
        <p:txBody>
          <a:bodyPr wrap="square" rtlCol="0">
            <a:spAutoFit/>
          </a:bodyPr>
          <a:lstStyle/>
          <a:p>
            <a:r>
              <a:rPr lang="en-US" dirty="0" smtClean="0"/>
              <a:t>Difficult environment: Cryogenic, poor physical access, non-uniform field, etc… </a:t>
            </a:r>
            <a:endParaRPr lang="en-GB" dirty="0"/>
          </a:p>
        </p:txBody>
      </p:sp>
      <p:sp>
        <p:nvSpPr>
          <p:cNvPr id="40" name="Google Shape;366;p34"/>
          <p:cNvSpPr txBox="1"/>
          <p:nvPr/>
        </p:nvSpPr>
        <p:spPr>
          <a:xfrm>
            <a:off x="2216264" y="4603192"/>
            <a:ext cx="1128875" cy="418617"/>
          </a:xfrm>
          <a:prstGeom prst="rect">
            <a:avLst/>
          </a:prstGeom>
          <a:solidFill>
            <a:schemeClr val="bg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smtClean="0"/>
              <a:t>Hall sensor+ thermometer</a:t>
            </a:r>
            <a:endParaRPr sz="1200" dirty="0"/>
          </a:p>
        </p:txBody>
      </p:sp>
      <p:cxnSp>
        <p:nvCxnSpPr>
          <p:cNvPr id="43" name="Google Shape;368;p34"/>
          <p:cNvCxnSpPr/>
          <p:nvPr/>
        </p:nvCxnSpPr>
        <p:spPr>
          <a:xfrm flipV="1">
            <a:off x="3134688" y="4447431"/>
            <a:ext cx="258286" cy="268012"/>
          </a:xfrm>
          <a:prstGeom prst="straightConnector1">
            <a:avLst/>
          </a:prstGeom>
          <a:noFill/>
          <a:ln w="9525" cap="flat" cmpd="sng">
            <a:solidFill>
              <a:srgbClr val="000000"/>
            </a:solidFill>
            <a:prstDash val="solid"/>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5"/>
          <p:cNvSpPr txBox="1">
            <a:spLocks noGrp="1"/>
          </p:cNvSpPr>
          <p:nvPr>
            <p:ph type="title"/>
          </p:nvPr>
        </p:nvSpPr>
        <p:spPr>
          <a:xfrm>
            <a:off x="361128" y="111728"/>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Aluminium NMR signal </a:t>
            </a:r>
            <a:r>
              <a:rPr lang="en-GB" sz="1800" dirty="0"/>
              <a:t>(at T~15K)</a:t>
            </a:r>
            <a:endParaRPr sz="1800" dirty="0"/>
          </a:p>
        </p:txBody>
      </p:sp>
      <p:sp>
        <p:nvSpPr>
          <p:cNvPr id="387" name="Google Shape;387;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GB"/>
              <a:t>11</a:t>
            </a:fld>
            <a:endParaRPr/>
          </a:p>
        </p:txBody>
      </p:sp>
      <p:sp>
        <p:nvSpPr>
          <p:cNvPr id="397" name="Google Shape;397;p35"/>
          <p:cNvSpPr/>
          <p:nvPr/>
        </p:nvSpPr>
        <p:spPr>
          <a:xfrm>
            <a:off x="-360500" y="683107"/>
            <a:ext cx="1193656" cy="3997768"/>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590" y="879249"/>
            <a:ext cx="7514868" cy="4264251"/>
          </a:xfrm>
          <a:prstGeom prst="rect">
            <a:avLst/>
          </a:prstGeom>
        </p:spPr>
      </p:pic>
      <p:cxnSp>
        <p:nvCxnSpPr>
          <p:cNvPr id="11" name="Google Shape;389;p35"/>
          <p:cNvCxnSpPr/>
          <p:nvPr/>
        </p:nvCxnSpPr>
        <p:spPr>
          <a:xfrm flipV="1">
            <a:off x="3449578" y="2266731"/>
            <a:ext cx="1707130" cy="188036"/>
          </a:xfrm>
          <a:prstGeom prst="straightConnector1">
            <a:avLst/>
          </a:prstGeom>
          <a:noFill/>
          <a:ln w="9525" cap="flat" cmpd="sng">
            <a:solidFill>
              <a:schemeClr val="dk2"/>
            </a:solidFill>
            <a:prstDash val="solid"/>
            <a:round/>
            <a:headEnd type="none" w="med" len="med"/>
            <a:tailEnd type="none" w="med" len="med"/>
          </a:ln>
        </p:spPr>
      </p:cxnSp>
      <p:sp>
        <p:nvSpPr>
          <p:cNvPr id="12" name="Google Shape;398;p35"/>
          <p:cNvSpPr txBox="1"/>
          <p:nvPr/>
        </p:nvSpPr>
        <p:spPr>
          <a:xfrm rot="-5400000">
            <a:off x="-616701" y="2181132"/>
            <a:ext cx="2899713" cy="71908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600" dirty="0"/>
              <a:t>Power spectrum (arb.)</a:t>
            </a:r>
            <a:endParaRPr sz="1600" dirty="0"/>
          </a:p>
        </p:txBody>
      </p:sp>
      <p:pic>
        <p:nvPicPr>
          <p:cNvPr id="13" name="Picture 12"/>
          <p:cNvPicPr>
            <a:picLocks noChangeAspect="1"/>
          </p:cNvPicPr>
          <p:nvPr/>
        </p:nvPicPr>
        <p:blipFill>
          <a:blip r:embed="rId4"/>
          <a:stretch>
            <a:fillRect/>
          </a:stretch>
        </p:blipFill>
        <p:spPr>
          <a:xfrm>
            <a:off x="5156708" y="1990936"/>
            <a:ext cx="2825837" cy="5515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5"/>
          <p:cNvSpPr txBox="1">
            <a:spLocks noGrp="1"/>
          </p:cNvSpPr>
          <p:nvPr>
            <p:ph type="title"/>
          </p:nvPr>
        </p:nvSpPr>
        <p:spPr>
          <a:xfrm>
            <a:off x="361128" y="111728"/>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Aluminium NMR signal </a:t>
            </a:r>
            <a:r>
              <a:rPr lang="en-GB" sz="1800" dirty="0"/>
              <a:t>(at T~15K)</a:t>
            </a:r>
            <a:endParaRPr sz="1800" dirty="0"/>
          </a:p>
        </p:txBody>
      </p:sp>
      <p:sp>
        <p:nvSpPr>
          <p:cNvPr id="387" name="Google Shape;387;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GB"/>
              <a:t>12</a:t>
            </a:fld>
            <a:endParaRPr/>
          </a:p>
        </p:txBody>
      </p:sp>
      <p:sp>
        <p:nvSpPr>
          <p:cNvPr id="397" name="Google Shape;397;p35"/>
          <p:cNvSpPr/>
          <p:nvPr/>
        </p:nvSpPr>
        <p:spPr>
          <a:xfrm>
            <a:off x="-360500" y="683107"/>
            <a:ext cx="1193656" cy="3997768"/>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590" y="879249"/>
            <a:ext cx="7514868" cy="4264251"/>
          </a:xfrm>
          <a:prstGeom prst="rect">
            <a:avLst/>
          </a:prstGeom>
        </p:spPr>
      </p:pic>
      <p:cxnSp>
        <p:nvCxnSpPr>
          <p:cNvPr id="11" name="Google Shape;389;p35"/>
          <p:cNvCxnSpPr/>
          <p:nvPr/>
        </p:nvCxnSpPr>
        <p:spPr>
          <a:xfrm flipV="1">
            <a:off x="3449578" y="2266731"/>
            <a:ext cx="1707130" cy="188036"/>
          </a:xfrm>
          <a:prstGeom prst="straightConnector1">
            <a:avLst/>
          </a:prstGeom>
          <a:noFill/>
          <a:ln w="9525" cap="flat" cmpd="sng">
            <a:solidFill>
              <a:schemeClr val="dk2"/>
            </a:solidFill>
            <a:prstDash val="solid"/>
            <a:round/>
            <a:headEnd type="none" w="med" len="med"/>
            <a:tailEnd type="none" w="med" len="med"/>
          </a:ln>
        </p:spPr>
      </p:cxnSp>
      <p:sp>
        <p:nvSpPr>
          <p:cNvPr id="12" name="Google Shape;398;p35"/>
          <p:cNvSpPr txBox="1"/>
          <p:nvPr/>
        </p:nvSpPr>
        <p:spPr>
          <a:xfrm rot="-5400000">
            <a:off x="-616701" y="2181132"/>
            <a:ext cx="2899713" cy="71908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600" dirty="0"/>
              <a:t>Power spectrum (arb.)</a:t>
            </a:r>
            <a:endParaRPr sz="1600" dirty="0"/>
          </a:p>
        </p:txBody>
      </p:sp>
      <p:pic>
        <p:nvPicPr>
          <p:cNvPr id="13" name="Picture 12"/>
          <p:cNvPicPr>
            <a:picLocks noChangeAspect="1"/>
          </p:cNvPicPr>
          <p:nvPr/>
        </p:nvPicPr>
        <p:blipFill>
          <a:blip r:embed="rId4"/>
          <a:stretch>
            <a:fillRect/>
          </a:stretch>
        </p:blipFill>
        <p:spPr>
          <a:xfrm>
            <a:off x="5156708" y="1990936"/>
            <a:ext cx="2825837" cy="551590"/>
          </a:xfrm>
          <a:prstGeom prst="rect">
            <a:avLst/>
          </a:prstGeom>
        </p:spPr>
      </p:pic>
      <p:pic>
        <p:nvPicPr>
          <p:cNvPr id="9" name="Picture 8"/>
          <p:cNvPicPr>
            <a:picLocks noChangeAspect="1"/>
          </p:cNvPicPr>
          <p:nvPr/>
        </p:nvPicPr>
        <p:blipFill>
          <a:blip r:embed="rId5"/>
          <a:stretch>
            <a:fillRect/>
          </a:stretch>
        </p:blipFill>
        <p:spPr>
          <a:xfrm>
            <a:off x="4574306" y="2894413"/>
            <a:ext cx="3408239" cy="463189"/>
          </a:xfrm>
          <a:prstGeom prst="rect">
            <a:avLst/>
          </a:prstGeom>
        </p:spPr>
      </p:pic>
    </p:spTree>
    <p:extLst>
      <p:ext uri="{BB962C8B-B14F-4D97-AF65-F5344CB8AC3E}">
        <p14:creationId xmlns:p14="http://schemas.microsoft.com/office/powerpoint/2010/main" val="222708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344357" y="171893"/>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Magnetometer Performance Expectations</a:t>
            </a:r>
            <a:endParaRPr dirty="0"/>
          </a:p>
        </p:txBody>
      </p:sp>
      <p:pic>
        <p:nvPicPr>
          <p:cNvPr id="497" name="Google Shape;497;p46"/>
          <p:cNvPicPr preferRelativeResize="0"/>
          <p:nvPr/>
        </p:nvPicPr>
        <p:blipFill>
          <a:blip r:embed="rId3">
            <a:alphaModFix/>
          </a:blip>
          <a:stretch>
            <a:fillRect/>
          </a:stretch>
        </p:blipFill>
        <p:spPr>
          <a:xfrm>
            <a:off x="2153530" y="2832264"/>
            <a:ext cx="1331767" cy="280055"/>
          </a:xfrm>
          <a:prstGeom prst="rect">
            <a:avLst/>
          </a:prstGeom>
          <a:noFill/>
          <a:ln>
            <a:noFill/>
          </a:ln>
        </p:spPr>
      </p:pic>
      <p:sp>
        <p:nvSpPr>
          <p:cNvPr id="503" name="Google Shape;503;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13</a:t>
            </a:fld>
            <a:endParaRPr/>
          </a:p>
        </p:txBody>
      </p:sp>
      <p:pic>
        <p:nvPicPr>
          <p:cNvPr id="505" name="Google Shape;505;p46"/>
          <p:cNvPicPr preferRelativeResize="0"/>
          <p:nvPr/>
        </p:nvPicPr>
        <p:blipFill>
          <a:blip r:embed="rId4">
            <a:alphaModFix/>
          </a:blip>
          <a:stretch>
            <a:fillRect/>
          </a:stretch>
        </p:blipFill>
        <p:spPr>
          <a:xfrm>
            <a:off x="2153529" y="3518776"/>
            <a:ext cx="1537975" cy="380738"/>
          </a:xfrm>
          <a:prstGeom prst="rect">
            <a:avLst/>
          </a:prstGeom>
          <a:noFill/>
          <a:ln>
            <a:noFill/>
          </a:ln>
        </p:spPr>
      </p:pic>
      <p:graphicFrame>
        <p:nvGraphicFramePr>
          <p:cNvPr id="3" name="Table 2"/>
          <p:cNvGraphicFramePr>
            <a:graphicFrameLocks noGrp="1"/>
          </p:cNvGraphicFramePr>
          <p:nvPr>
            <p:extLst>
              <p:ext uri="{D42A27DB-BD31-4B8C-83A1-F6EECF244321}">
                <p14:modId xmlns:p14="http://schemas.microsoft.com/office/powerpoint/2010/main" val="1310068488"/>
              </p:ext>
            </p:extLst>
          </p:nvPr>
        </p:nvGraphicFramePr>
        <p:xfrm>
          <a:off x="130102" y="2244321"/>
          <a:ext cx="3614584" cy="2707215"/>
        </p:xfrm>
        <a:graphic>
          <a:graphicData uri="http://schemas.openxmlformats.org/drawingml/2006/table">
            <a:tbl>
              <a:tblPr firstRow="1" bandRow="1">
                <a:tableStyleId>{7142C59A-7BD6-47B7-85FE-4CFEFE14D933}</a:tableStyleId>
              </a:tblPr>
              <a:tblGrid>
                <a:gridCol w="898608">
                  <a:extLst>
                    <a:ext uri="{9D8B030D-6E8A-4147-A177-3AD203B41FA5}">
                      <a16:colId xmlns:a16="http://schemas.microsoft.com/office/drawing/2014/main" val="2091800431"/>
                    </a:ext>
                  </a:extLst>
                </a:gridCol>
                <a:gridCol w="1067113">
                  <a:extLst>
                    <a:ext uri="{9D8B030D-6E8A-4147-A177-3AD203B41FA5}">
                      <a16:colId xmlns:a16="http://schemas.microsoft.com/office/drawing/2014/main" val="2844996746"/>
                    </a:ext>
                  </a:extLst>
                </a:gridCol>
                <a:gridCol w="1648863">
                  <a:extLst>
                    <a:ext uri="{9D8B030D-6E8A-4147-A177-3AD203B41FA5}">
                      <a16:colId xmlns:a16="http://schemas.microsoft.com/office/drawing/2014/main" val="2644649978"/>
                    </a:ext>
                  </a:extLst>
                </a:gridCol>
              </a:tblGrid>
              <a:tr h="386605">
                <a:tc>
                  <a:txBody>
                    <a:bodyPr/>
                    <a:lstStyle/>
                    <a:p>
                      <a:r>
                        <a:rPr lang="en-US" sz="1200" b="1" dirty="0" smtClean="0"/>
                        <a:t>Sensor parameter</a:t>
                      </a:r>
                      <a:endParaRPr lang="en-GB" sz="1200" b="1" dirty="0"/>
                    </a:p>
                  </a:txBody>
                  <a:tcPr marL="51961" marR="51961" marT="25980" marB="25980"/>
                </a:tc>
                <a:tc>
                  <a:txBody>
                    <a:bodyPr/>
                    <a:lstStyle/>
                    <a:p>
                      <a:r>
                        <a:rPr lang="en-US" sz="1200" b="1" dirty="0" smtClean="0"/>
                        <a:t>“Physics”</a:t>
                      </a:r>
                      <a:endParaRPr lang="en-GB" sz="1200" b="1" dirty="0"/>
                    </a:p>
                  </a:txBody>
                  <a:tcPr marL="51961" marR="51961" marT="25980" marB="25980"/>
                </a:tc>
                <a:tc>
                  <a:txBody>
                    <a:bodyPr/>
                    <a:lstStyle/>
                    <a:p>
                      <a:r>
                        <a:rPr lang="en-US" sz="1200" b="1" dirty="0" smtClean="0"/>
                        <a:t>Estimate</a:t>
                      </a:r>
                      <a:endParaRPr lang="en-GB" sz="1200" b="1" dirty="0"/>
                    </a:p>
                  </a:txBody>
                  <a:tcPr marL="51961" marR="51961" marT="25980" marB="25980"/>
                </a:tc>
                <a:extLst>
                  <a:ext uri="{0D108BD9-81ED-4DB2-BD59-A6C34878D82A}">
                    <a16:rowId xmlns:a16="http://schemas.microsoft.com/office/drawing/2014/main" val="2194451945"/>
                  </a:ext>
                </a:extLst>
              </a:tr>
              <a:tr h="555863">
                <a:tc>
                  <a:txBody>
                    <a:bodyPr/>
                    <a:lstStyle/>
                    <a:p>
                      <a:r>
                        <a:rPr lang="en-US" sz="1200" dirty="0" smtClean="0"/>
                        <a:t>NMR linewidth</a:t>
                      </a:r>
                    </a:p>
                    <a:p>
                      <a:r>
                        <a:rPr lang="en-US" sz="1200" dirty="0" smtClean="0"/>
                        <a:t>[2]</a:t>
                      </a:r>
                      <a:endParaRPr lang="en-GB" sz="1200" dirty="0"/>
                    </a:p>
                  </a:txBody>
                  <a:tcPr marL="51961" marR="51961" marT="25980" marB="25980"/>
                </a:tc>
                <a:tc>
                  <a:txBody>
                    <a:bodyPr/>
                    <a:lstStyle/>
                    <a:p>
                      <a:r>
                        <a:rPr lang="en-US" sz="1200" dirty="0" smtClean="0"/>
                        <a:t>Dipolar broadening (“T2”)</a:t>
                      </a:r>
                      <a:endParaRPr lang="en-GB" sz="1200" dirty="0"/>
                    </a:p>
                  </a:txBody>
                  <a:tcPr marL="51961" marR="51961" marT="25980" marB="25980"/>
                </a:tc>
                <a:tc>
                  <a:txBody>
                    <a:bodyPr/>
                    <a:lstStyle/>
                    <a:p>
                      <a:endParaRPr lang="en-GB" sz="1200" dirty="0"/>
                    </a:p>
                  </a:txBody>
                  <a:tcPr marL="51961" marR="51961" marT="25980" marB="25980"/>
                </a:tc>
                <a:extLst>
                  <a:ext uri="{0D108BD9-81ED-4DB2-BD59-A6C34878D82A}">
                    <a16:rowId xmlns:a16="http://schemas.microsoft.com/office/drawing/2014/main" val="2756195950"/>
                  </a:ext>
                </a:extLst>
              </a:tr>
              <a:tr h="894378">
                <a:tc>
                  <a:txBody>
                    <a:bodyPr/>
                    <a:lstStyle/>
                    <a:p>
                      <a:r>
                        <a:rPr lang="en-US" sz="1200" dirty="0" smtClean="0"/>
                        <a:t>Signal-to-noise</a:t>
                      </a:r>
                      <a:r>
                        <a:rPr lang="en-US" sz="1200" baseline="0" dirty="0" smtClean="0"/>
                        <a:t> ratio [2]</a:t>
                      </a:r>
                      <a:endParaRPr lang="en-GB" sz="1200" dirty="0"/>
                    </a:p>
                  </a:txBody>
                  <a:tcPr marL="51961" marR="51961" marT="25980" marB="25980"/>
                </a:tc>
                <a:tc>
                  <a:txBody>
                    <a:bodyPr/>
                    <a:lstStyle/>
                    <a:p>
                      <a:r>
                        <a:rPr lang="en-US" sz="1200" dirty="0" smtClean="0"/>
                        <a:t>Spin</a:t>
                      </a:r>
                      <a:r>
                        <a:rPr lang="en-US" sz="1200" baseline="0" dirty="0" smtClean="0"/>
                        <a:t> magnetization</a:t>
                      </a:r>
                    </a:p>
                    <a:p>
                      <a:r>
                        <a:rPr lang="en-US" sz="1200" baseline="0" dirty="0" smtClean="0"/>
                        <a:t>Probe construction</a:t>
                      </a:r>
                    </a:p>
                    <a:p>
                      <a:r>
                        <a:rPr lang="en-US" sz="1200" baseline="0" dirty="0" smtClean="0"/>
                        <a:t>…complicated</a:t>
                      </a:r>
                      <a:endParaRPr lang="en-GB" sz="1200" dirty="0"/>
                    </a:p>
                  </a:txBody>
                  <a:tcPr marL="51961" marR="51961" marT="25980" marB="25980"/>
                </a:tc>
                <a:tc>
                  <a:txBody>
                    <a:bodyPr/>
                    <a:lstStyle/>
                    <a:p>
                      <a:endParaRPr lang="en-GB" sz="1200" dirty="0"/>
                    </a:p>
                  </a:txBody>
                  <a:tcPr marL="51961" marR="51961" marT="25980" marB="25980"/>
                </a:tc>
                <a:extLst>
                  <a:ext uri="{0D108BD9-81ED-4DB2-BD59-A6C34878D82A}">
                    <a16:rowId xmlns:a16="http://schemas.microsoft.com/office/drawing/2014/main" val="1849479984"/>
                  </a:ext>
                </a:extLst>
              </a:tr>
              <a:tr h="722535">
                <a:tc>
                  <a:txBody>
                    <a:bodyPr/>
                    <a:lstStyle/>
                    <a:p>
                      <a:r>
                        <a:rPr lang="en-US" sz="1200" dirty="0" smtClean="0"/>
                        <a:t>Repetition</a:t>
                      </a:r>
                      <a:r>
                        <a:rPr lang="en-US" sz="1200" baseline="0" dirty="0" smtClean="0"/>
                        <a:t> time</a:t>
                      </a:r>
                    </a:p>
                    <a:p>
                      <a:r>
                        <a:rPr lang="en-US" sz="1200" baseline="0" dirty="0" smtClean="0"/>
                        <a:t>[3]</a:t>
                      </a:r>
                      <a:endParaRPr lang="en-GB" sz="1200" dirty="0"/>
                    </a:p>
                  </a:txBody>
                  <a:tcPr marL="51961" marR="51961" marT="25980" marB="25980"/>
                </a:tc>
                <a:tc>
                  <a:txBody>
                    <a:bodyPr/>
                    <a:lstStyle/>
                    <a:p>
                      <a:r>
                        <a:rPr lang="en-US" sz="1200" dirty="0" smtClean="0"/>
                        <a:t>Spin lattice</a:t>
                      </a:r>
                      <a:r>
                        <a:rPr lang="en-US" sz="1200" baseline="0" dirty="0" smtClean="0"/>
                        <a:t> relaxation time</a:t>
                      </a:r>
                      <a:endParaRPr lang="en-GB" sz="1200" dirty="0"/>
                    </a:p>
                  </a:txBody>
                  <a:tcPr marL="51961" marR="51961" marT="25980" marB="25980"/>
                </a:tc>
                <a:tc>
                  <a:txBody>
                    <a:bodyPr/>
                    <a:lstStyle/>
                    <a:p>
                      <a:endParaRPr lang="en-GB" sz="1200" dirty="0"/>
                    </a:p>
                  </a:txBody>
                  <a:tcPr marL="51961" marR="51961" marT="25980" marB="25980"/>
                </a:tc>
                <a:extLst>
                  <a:ext uri="{0D108BD9-81ED-4DB2-BD59-A6C34878D82A}">
                    <a16:rowId xmlns:a16="http://schemas.microsoft.com/office/drawing/2014/main" val="1906332192"/>
                  </a:ext>
                </a:extLst>
              </a:tr>
            </a:tbl>
          </a:graphicData>
        </a:graphic>
      </p:graphicFrame>
      <p:pic>
        <p:nvPicPr>
          <p:cNvPr id="21" name="Google Shape;498;p46"/>
          <p:cNvPicPr preferRelativeResize="0"/>
          <p:nvPr/>
        </p:nvPicPr>
        <p:blipFill>
          <a:blip r:embed="rId5">
            <a:alphaModFix/>
          </a:blip>
          <a:stretch>
            <a:fillRect/>
          </a:stretch>
        </p:blipFill>
        <p:spPr>
          <a:xfrm>
            <a:off x="2153530" y="4374513"/>
            <a:ext cx="1429270" cy="353459"/>
          </a:xfrm>
          <a:prstGeom prst="rect">
            <a:avLst/>
          </a:prstGeom>
          <a:noFill/>
          <a:ln>
            <a:noFill/>
          </a:ln>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7577" y="1151050"/>
            <a:ext cx="5356423" cy="3039459"/>
          </a:xfrm>
          <a:prstGeom prst="rect">
            <a:avLst/>
          </a:prstGeom>
        </p:spPr>
      </p:pic>
      <p:sp>
        <p:nvSpPr>
          <p:cNvPr id="4" name="TextBox 3"/>
          <p:cNvSpPr txBox="1"/>
          <p:nvPr/>
        </p:nvSpPr>
        <p:spPr>
          <a:xfrm>
            <a:off x="117465" y="1169641"/>
            <a:ext cx="1850571" cy="492443"/>
          </a:xfrm>
          <a:prstGeom prst="rect">
            <a:avLst/>
          </a:prstGeom>
          <a:noFill/>
        </p:spPr>
        <p:txBody>
          <a:bodyPr wrap="square" rtlCol="0">
            <a:spAutoFit/>
          </a:bodyPr>
          <a:lstStyle/>
          <a:p>
            <a:r>
              <a:rPr lang="en-US" dirty="0" smtClean="0"/>
              <a:t>Sensor precision [1]:</a:t>
            </a:r>
          </a:p>
          <a:p>
            <a:r>
              <a:rPr lang="en-US" sz="1200" i="1" dirty="0" smtClean="0"/>
              <a:t>(statistical lower limit)</a:t>
            </a:r>
            <a:endParaRPr lang="en-GB" sz="1200" i="1" dirty="0"/>
          </a:p>
        </p:txBody>
      </p:sp>
      <p:pic>
        <p:nvPicPr>
          <p:cNvPr id="12" name="Google Shape;416;p37"/>
          <p:cNvPicPr preferRelativeResize="0"/>
          <p:nvPr/>
        </p:nvPicPr>
        <p:blipFill>
          <a:blip r:embed="rId7">
            <a:alphaModFix/>
          </a:blip>
          <a:stretch>
            <a:fillRect/>
          </a:stretch>
        </p:blipFill>
        <p:spPr>
          <a:xfrm>
            <a:off x="4111194" y="4647997"/>
            <a:ext cx="4445792" cy="190100"/>
          </a:xfrm>
          <a:prstGeom prst="rect">
            <a:avLst/>
          </a:prstGeom>
          <a:noFill/>
          <a:ln>
            <a:noFill/>
          </a:ln>
        </p:spPr>
      </p:pic>
      <p:pic>
        <p:nvPicPr>
          <p:cNvPr id="13" name="Google Shape;425;p38"/>
          <p:cNvPicPr preferRelativeResize="0"/>
          <p:nvPr/>
        </p:nvPicPr>
        <p:blipFill>
          <a:blip r:embed="rId8">
            <a:alphaModFix/>
          </a:blip>
          <a:stretch>
            <a:fillRect/>
          </a:stretch>
        </p:blipFill>
        <p:spPr>
          <a:xfrm>
            <a:off x="4103804" y="4844053"/>
            <a:ext cx="4550625" cy="209596"/>
          </a:xfrm>
          <a:prstGeom prst="rect">
            <a:avLst/>
          </a:prstGeom>
          <a:noFill/>
          <a:ln>
            <a:noFill/>
          </a:ln>
        </p:spPr>
      </p:pic>
      <p:pic>
        <p:nvPicPr>
          <p:cNvPr id="14" name="Google Shape;508;p46"/>
          <p:cNvPicPr preferRelativeResize="0"/>
          <p:nvPr/>
        </p:nvPicPr>
        <p:blipFill>
          <a:blip r:embed="rId9">
            <a:alphaModFix/>
          </a:blip>
          <a:stretch>
            <a:fillRect/>
          </a:stretch>
        </p:blipFill>
        <p:spPr>
          <a:xfrm>
            <a:off x="4104829" y="4417179"/>
            <a:ext cx="2552800" cy="194248"/>
          </a:xfrm>
          <a:prstGeom prst="rect">
            <a:avLst/>
          </a:prstGeom>
          <a:noFill/>
          <a:ln>
            <a:noFill/>
          </a:ln>
        </p:spPr>
      </p:pic>
      <p:cxnSp>
        <p:nvCxnSpPr>
          <p:cNvPr id="15" name="Straight Arrow Connector 14"/>
          <p:cNvCxnSpPr/>
          <p:nvPr/>
        </p:nvCxnSpPr>
        <p:spPr>
          <a:xfrm>
            <a:off x="4987381" y="2726937"/>
            <a:ext cx="33745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a:off x="5704114" y="2716051"/>
            <a:ext cx="3048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6" name="Picture 5"/>
          <p:cNvPicPr>
            <a:picLocks noChangeAspect="1"/>
          </p:cNvPicPr>
          <p:nvPr/>
        </p:nvPicPr>
        <p:blipFill>
          <a:blip r:embed="rId10"/>
          <a:stretch>
            <a:fillRect/>
          </a:stretch>
        </p:blipFill>
        <p:spPr>
          <a:xfrm>
            <a:off x="6465788" y="2516026"/>
            <a:ext cx="1781175" cy="400050"/>
          </a:xfrm>
          <a:prstGeom prst="rect">
            <a:avLst/>
          </a:prstGeom>
        </p:spPr>
      </p:pic>
      <p:sp>
        <p:nvSpPr>
          <p:cNvPr id="19" name="TextBox 18"/>
          <p:cNvSpPr txBox="1"/>
          <p:nvPr/>
        </p:nvSpPr>
        <p:spPr>
          <a:xfrm>
            <a:off x="87211" y="1941296"/>
            <a:ext cx="2389181" cy="307777"/>
          </a:xfrm>
          <a:prstGeom prst="rect">
            <a:avLst/>
          </a:prstGeom>
          <a:noFill/>
        </p:spPr>
        <p:txBody>
          <a:bodyPr wrap="square" rtlCol="0">
            <a:spAutoFit/>
          </a:bodyPr>
          <a:lstStyle/>
          <a:p>
            <a:r>
              <a:rPr lang="en-US" dirty="0" smtClean="0"/>
              <a:t>Other important parameters</a:t>
            </a:r>
            <a:endParaRPr lang="en-GB" dirty="0"/>
          </a:p>
        </p:txBody>
      </p:sp>
      <p:sp>
        <p:nvSpPr>
          <p:cNvPr id="20" name="TextBox 19"/>
          <p:cNvSpPr txBox="1"/>
          <p:nvPr/>
        </p:nvSpPr>
        <p:spPr>
          <a:xfrm>
            <a:off x="3787577" y="4343496"/>
            <a:ext cx="383277" cy="738664"/>
          </a:xfrm>
          <a:prstGeom prst="rect">
            <a:avLst/>
          </a:prstGeom>
          <a:noFill/>
        </p:spPr>
        <p:txBody>
          <a:bodyPr wrap="square" rtlCol="0">
            <a:spAutoFit/>
          </a:bodyPr>
          <a:lstStyle/>
          <a:p>
            <a:r>
              <a:rPr lang="en-US" dirty="0" smtClean="0"/>
              <a:t>[1]</a:t>
            </a:r>
          </a:p>
          <a:p>
            <a:r>
              <a:rPr lang="en-US" dirty="0" smtClean="0"/>
              <a:t>[2]</a:t>
            </a:r>
          </a:p>
          <a:p>
            <a:r>
              <a:rPr lang="en-US" dirty="0" smtClean="0"/>
              <a:t>[3]</a:t>
            </a:r>
            <a:endParaRPr lang="en-GB" dirty="0"/>
          </a:p>
        </p:txBody>
      </p:sp>
      <p:sp>
        <p:nvSpPr>
          <p:cNvPr id="7" name="Rectangle 6"/>
          <p:cNvSpPr/>
          <p:nvPr/>
        </p:nvSpPr>
        <p:spPr>
          <a:xfrm>
            <a:off x="117465" y="889274"/>
            <a:ext cx="3574039" cy="9195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9753600" y="1415862"/>
            <a:ext cx="184731" cy="307777"/>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11"/>
          <a:stretch>
            <a:fillRect/>
          </a:stretch>
        </p:blipFill>
        <p:spPr>
          <a:xfrm>
            <a:off x="1908337" y="1067820"/>
            <a:ext cx="1638388" cy="542869"/>
          </a:xfrm>
          <a:prstGeom prst="rect">
            <a:avLst/>
          </a:prstGeom>
        </p:spPr>
      </p:pic>
      <p:sp>
        <p:nvSpPr>
          <p:cNvPr id="17" name="TextBox 16"/>
          <p:cNvSpPr txBox="1"/>
          <p:nvPr/>
        </p:nvSpPr>
        <p:spPr>
          <a:xfrm>
            <a:off x="6025626" y="2546744"/>
            <a:ext cx="1172221" cy="369332"/>
          </a:xfrm>
          <a:prstGeom prst="rect">
            <a:avLst/>
          </a:prstGeom>
          <a:solidFill>
            <a:schemeClr val="bg1"/>
          </a:solidFill>
        </p:spPr>
        <p:txBody>
          <a:bodyPr wrap="square" rtlCol="0">
            <a:spAutoFit/>
          </a:bodyPr>
          <a:lstStyle/>
          <a:p>
            <a:r>
              <a:rPr lang="en-US" sz="1800" dirty="0" smtClean="0"/>
              <a:t>Linewidth</a:t>
            </a:r>
            <a:endParaRPr lang="en-GB" sz="1800" dirty="0"/>
          </a:p>
        </p:txBody>
      </p:sp>
    </p:spTree>
    <p:extLst>
      <p:ext uri="{BB962C8B-B14F-4D97-AF65-F5344CB8AC3E}">
        <p14:creationId xmlns:p14="http://schemas.microsoft.com/office/powerpoint/2010/main" val="1771820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8" name="Google Shape;528;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14</a:t>
            </a:fld>
            <a:endParaRPr/>
          </a:p>
        </p:txBody>
      </p:sp>
      <p:sp>
        <p:nvSpPr>
          <p:cNvPr id="533" name="Google Shape;533;p48"/>
          <p:cNvSpPr txBox="1"/>
          <p:nvPr/>
        </p:nvSpPr>
        <p:spPr>
          <a:xfrm>
            <a:off x="16367" y="1069733"/>
            <a:ext cx="37008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dirty="0"/>
              <a:t>Materials I’d like to </a:t>
            </a:r>
            <a:r>
              <a:rPr lang="en-GB" b="1" dirty="0" smtClean="0"/>
              <a:t>characterize</a:t>
            </a:r>
            <a:endParaRPr b="1" dirty="0"/>
          </a:p>
        </p:txBody>
      </p:sp>
      <p:sp>
        <p:nvSpPr>
          <p:cNvPr id="534" name="Google Shape;534;p48"/>
          <p:cNvSpPr txBox="1"/>
          <p:nvPr/>
        </p:nvSpPr>
        <p:spPr>
          <a:xfrm>
            <a:off x="16367" y="4110523"/>
            <a:ext cx="37008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t>… and a dozen others...</a:t>
            </a:r>
            <a:endParaRPr dirty="0"/>
          </a:p>
        </p:txBody>
      </p:sp>
      <p:sp>
        <p:nvSpPr>
          <p:cNvPr id="13" name="Google Shape;387;p35"/>
          <p:cNvSpPr txBox="1">
            <a:spLocks/>
          </p:cNvSpPr>
          <p:nvPr/>
        </p:nvSpPr>
        <p:spPr>
          <a:xfrm>
            <a:off x="13387254" y="3709096"/>
            <a:ext cx="289003" cy="20731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buSzPts val="1100"/>
            </a:pPr>
            <a:fld id="{00000000-1234-1234-1234-123412341234}" type="slidenum">
              <a:rPr lang="en-GB" smtClean="0"/>
              <a:pPr>
                <a:buSzPts val="1100"/>
              </a:pPr>
              <a:t>14</a:t>
            </a:fld>
            <a:endParaRPr lang="en-GB"/>
          </a:p>
        </p:txBody>
      </p:sp>
      <p:graphicFrame>
        <p:nvGraphicFramePr>
          <p:cNvPr id="23" name="Google Shape;526;p48"/>
          <p:cNvGraphicFramePr/>
          <p:nvPr>
            <p:extLst>
              <p:ext uri="{D42A27DB-BD31-4B8C-83A1-F6EECF244321}">
                <p14:modId xmlns:p14="http://schemas.microsoft.com/office/powerpoint/2010/main" val="2469462285"/>
              </p:ext>
            </p:extLst>
          </p:nvPr>
        </p:nvGraphicFramePr>
        <p:xfrm>
          <a:off x="445766" y="1549798"/>
          <a:ext cx="2825498" cy="2556594"/>
        </p:xfrm>
        <a:graphic>
          <a:graphicData uri="http://schemas.openxmlformats.org/drawingml/2006/table">
            <a:tbl>
              <a:tblPr>
                <a:noFill/>
                <a:tableStyleId>{7142C59A-7BD6-47B7-85FE-4CFEFE14D933}</a:tableStyleId>
              </a:tblPr>
              <a:tblGrid>
                <a:gridCol w="1144116">
                  <a:extLst>
                    <a:ext uri="{9D8B030D-6E8A-4147-A177-3AD203B41FA5}">
                      <a16:colId xmlns:a16="http://schemas.microsoft.com/office/drawing/2014/main" val="20000"/>
                    </a:ext>
                  </a:extLst>
                </a:gridCol>
                <a:gridCol w="1681382">
                  <a:extLst>
                    <a:ext uri="{9D8B030D-6E8A-4147-A177-3AD203B41FA5}">
                      <a16:colId xmlns:a16="http://schemas.microsoft.com/office/drawing/2014/main" val="20001"/>
                    </a:ext>
                  </a:extLst>
                </a:gridCol>
              </a:tblGrid>
              <a:tr h="342896">
                <a:tc>
                  <a:txBody>
                    <a:bodyPr/>
                    <a:lstStyle/>
                    <a:p>
                      <a:pPr marL="0" lvl="0" indent="0" algn="l" rtl="0">
                        <a:spcBef>
                          <a:spcPts val="0"/>
                        </a:spcBef>
                        <a:spcAft>
                          <a:spcPts val="0"/>
                        </a:spcAft>
                        <a:buNone/>
                      </a:pPr>
                      <a:r>
                        <a:rPr lang="en-GB" sz="1600" b="1" dirty="0" smtClean="0"/>
                        <a:t>Material</a:t>
                      </a:r>
                      <a:endParaRPr sz="1600" b="1" dirty="0"/>
                    </a:p>
                  </a:txBody>
                  <a:tcPr marL="91425" marR="91425" marT="91425" marB="91425"/>
                </a:tc>
                <a:tc>
                  <a:txBody>
                    <a:bodyPr/>
                    <a:lstStyle/>
                    <a:p>
                      <a:pPr marL="0" lvl="0" indent="0" algn="l" rtl="0">
                        <a:spcBef>
                          <a:spcPts val="0"/>
                        </a:spcBef>
                        <a:spcAft>
                          <a:spcPts val="0"/>
                        </a:spcAft>
                        <a:buNone/>
                      </a:pPr>
                      <a:r>
                        <a:rPr lang="en-GB" sz="1600" b="1" dirty="0" smtClean="0"/>
                        <a:t>Linewidth</a:t>
                      </a:r>
                      <a:endParaRPr sz="1600" b="1" dirty="0"/>
                    </a:p>
                  </a:txBody>
                  <a:tcPr marL="91425" marR="91425" marT="91425" marB="91425"/>
                </a:tc>
                <a:extLst>
                  <a:ext uri="{0D108BD9-81ED-4DB2-BD59-A6C34878D82A}">
                    <a16:rowId xmlns:a16="http://schemas.microsoft.com/office/drawing/2014/main" val="10000"/>
                  </a:ext>
                </a:extLst>
              </a:tr>
              <a:tr h="453168">
                <a:tc>
                  <a:txBody>
                    <a:bodyPr/>
                    <a:lstStyle/>
                    <a:p>
                      <a:pPr marL="0" lvl="0" indent="0" algn="l" rtl="0">
                        <a:spcBef>
                          <a:spcPts val="0"/>
                        </a:spcBef>
                        <a:spcAft>
                          <a:spcPts val="0"/>
                        </a:spcAft>
                        <a:buNone/>
                      </a:pPr>
                      <a:r>
                        <a:rPr lang="en-US" dirty="0" smtClean="0"/>
                        <a:t>Lead</a:t>
                      </a:r>
                      <a:endParaRPr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160 </a:t>
                      </a:r>
                      <a:r>
                        <a:rPr lang="en-US" dirty="0" smtClean="0"/>
                        <a:t>µT</a:t>
                      </a:r>
                    </a:p>
                  </a:txBody>
                  <a:tcPr marL="91425" marR="91425" marT="91425" marB="91425"/>
                </a:tc>
                <a:extLst>
                  <a:ext uri="{0D108BD9-81ED-4DB2-BD59-A6C34878D82A}">
                    <a16:rowId xmlns:a16="http://schemas.microsoft.com/office/drawing/2014/main" val="2087348058"/>
                  </a:ext>
                </a:extLst>
              </a:tr>
              <a:tr h="611784">
                <a:tc>
                  <a:txBody>
                    <a:bodyPr/>
                    <a:lstStyle/>
                    <a:p>
                      <a:pPr marL="0" lvl="0" indent="0" algn="l" rtl="0">
                        <a:spcBef>
                          <a:spcPts val="0"/>
                        </a:spcBef>
                        <a:spcAft>
                          <a:spcPts val="0"/>
                        </a:spcAft>
                        <a:buNone/>
                      </a:pPr>
                      <a:r>
                        <a:rPr lang="en-GB" dirty="0"/>
                        <a:t>Indium Phosphide</a:t>
                      </a:r>
                      <a:endParaRPr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smtClean="0"/>
                        <a:t>230 </a:t>
                      </a:r>
                      <a:r>
                        <a:rPr lang="en-US" dirty="0" smtClean="0"/>
                        <a:t>µT</a:t>
                      </a:r>
                    </a:p>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1"/>
                  </a:ext>
                </a:extLst>
              </a:tr>
              <a:tr h="611784">
                <a:tc>
                  <a:txBody>
                    <a:bodyPr/>
                    <a:lstStyle/>
                    <a:p>
                      <a:pPr marL="0" lvl="0" indent="0" algn="l" rtl="0">
                        <a:spcBef>
                          <a:spcPts val="0"/>
                        </a:spcBef>
                        <a:spcAft>
                          <a:spcPts val="0"/>
                        </a:spcAft>
                        <a:buNone/>
                      </a:pPr>
                      <a:r>
                        <a:rPr lang="en-GB" dirty="0"/>
                        <a:t>Titanium - Phosphide</a:t>
                      </a:r>
                      <a:endParaRPr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smtClean="0"/>
                        <a:t>200 </a:t>
                      </a:r>
                      <a:r>
                        <a:rPr lang="en-US" dirty="0" smtClean="0"/>
                        <a:t>µT</a:t>
                      </a:r>
                    </a:p>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2"/>
                  </a:ext>
                </a:extLst>
              </a:tr>
              <a:tr h="453168">
                <a:tc>
                  <a:txBody>
                    <a:bodyPr/>
                    <a:lstStyle/>
                    <a:p>
                      <a:pPr marL="0" lvl="0" indent="0" algn="l" rtl="0">
                        <a:spcBef>
                          <a:spcPts val="0"/>
                        </a:spcBef>
                        <a:spcAft>
                          <a:spcPts val="0"/>
                        </a:spcAft>
                        <a:buNone/>
                      </a:pPr>
                      <a:r>
                        <a:rPr lang="en-GB" dirty="0"/>
                        <a:t>Rubber</a:t>
                      </a:r>
                      <a:endParaRPr dirty="0"/>
                    </a:p>
                  </a:txBody>
                  <a:tcPr marL="91425" marR="91425" marT="91425" marB="91425"/>
                </a:tc>
                <a:tc>
                  <a:txBody>
                    <a:bodyPr/>
                    <a:lstStyle/>
                    <a:p>
                      <a:pPr marL="0" lvl="0" indent="0" algn="l" rtl="0">
                        <a:spcBef>
                          <a:spcPts val="0"/>
                        </a:spcBef>
                        <a:spcAft>
                          <a:spcPts val="0"/>
                        </a:spcAft>
                        <a:buNone/>
                      </a:pPr>
                      <a:r>
                        <a:rPr lang="en-GB" dirty="0" smtClean="0"/>
                        <a:t>2000 </a:t>
                      </a:r>
                      <a:r>
                        <a:rPr lang="en-US" dirty="0" smtClean="0"/>
                        <a:t>µT</a:t>
                      </a:r>
                      <a:endParaRPr dirty="0"/>
                    </a:p>
                  </a:txBody>
                  <a:tcPr marL="91425" marR="91425" marT="91425" marB="91425"/>
                </a:tc>
                <a:extLst>
                  <a:ext uri="{0D108BD9-81ED-4DB2-BD59-A6C34878D82A}">
                    <a16:rowId xmlns:a16="http://schemas.microsoft.com/office/drawing/2014/main" val="10003"/>
                  </a:ext>
                </a:extLst>
              </a:tr>
            </a:tbl>
          </a:graphicData>
        </a:graphic>
      </p:graphicFrame>
      <p:sp>
        <p:nvSpPr>
          <p:cNvPr id="40" name="TextBox 39"/>
          <p:cNvSpPr txBox="1"/>
          <p:nvPr/>
        </p:nvSpPr>
        <p:spPr>
          <a:xfrm>
            <a:off x="5979564" y="1069733"/>
            <a:ext cx="1524797" cy="307777"/>
          </a:xfrm>
          <a:prstGeom prst="rect">
            <a:avLst/>
          </a:prstGeom>
          <a:noFill/>
        </p:spPr>
        <p:txBody>
          <a:bodyPr wrap="square" rtlCol="0">
            <a:spAutoFit/>
          </a:bodyPr>
          <a:lstStyle/>
          <a:p>
            <a:r>
              <a:rPr lang="en-US" dirty="0" smtClean="0"/>
              <a:t>Current solution</a:t>
            </a:r>
          </a:p>
        </p:txBody>
      </p:sp>
      <p:sp>
        <p:nvSpPr>
          <p:cNvPr id="15" name="Google Shape;493;p46"/>
          <p:cNvSpPr txBox="1">
            <a:spLocks noGrp="1"/>
          </p:cNvSpPr>
          <p:nvPr>
            <p:ph type="title"/>
          </p:nvPr>
        </p:nvSpPr>
        <p:spPr>
          <a:xfrm>
            <a:off x="333471" y="26830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Magnetometer Performance Expectations</a:t>
            </a:r>
            <a:endParaRPr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7577" y="1151050"/>
            <a:ext cx="5356423" cy="3039459"/>
          </a:xfrm>
          <a:prstGeom prst="rect">
            <a:avLst/>
          </a:prstGeom>
        </p:spPr>
      </p:pic>
      <p:cxnSp>
        <p:nvCxnSpPr>
          <p:cNvPr id="18" name="Straight Arrow Connector 17"/>
          <p:cNvCxnSpPr/>
          <p:nvPr/>
        </p:nvCxnSpPr>
        <p:spPr>
          <a:xfrm>
            <a:off x="4987381" y="2726937"/>
            <a:ext cx="33745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H="1">
            <a:off x="5704114" y="2716051"/>
            <a:ext cx="3048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1" name="Picture 20"/>
          <p:cNvPicPr>
            <a:picLocks noChangeAspect="1"/>
          </p:cNvPicPr>
          <p:nvPr/>
        </p:nvPicPr>
        <p:blipFill>
          <a:blip r:embed="rId4"/>
          <a:stretch>
            <a:fillRect/>
          </a:stretch>
        </p:blipFill>
        <p:spPr>
          <a:xfrm>
            <a:off x="6465788" y="2526912"/>
            <a:ext cx="1781175" cy="400050"/>
          </a:xfrm>
          <a:prstGeom prst="rect">
            <a:avLst/>
          </a:prstGeom>
        </p:spPr>
      </p:pic>
      <p:sp>
        <p:nvSpPr>
          <p:cNvPr id="24" name="TextBox 23"/>
          <p:cNvSpPr txBox="1"/>
          <p:nvPr/>
        </p:nvSpPr>
        <p:spPr>
          <a:xfrm>
            <a:off x="6025626" y="2546744"/>
            <a:ext cx="1172221" cy="369332"/>
          </a:xfrm>
          <a:prstGeom prst="rect">
            <a:avLst/>
          </a:prstGeom>
          <a:solidFill>
            <a:schemeClr val="bg1"/>
          </a:solidFill>
        </p:spPr>
        <p:txBody>
          <a:bodyPr wrap="square" rtlCol="0">
            <a:spAutoFit/>
          </a:bodyPr>
          <a:lstStyle/>
          <a:p>
            <a:r>
              <a:rPr lang="en-US" sz="1800" dirty="0" smtClean="0"/>
              <a:t>Linewidth</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8" name="Google Shape;528;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15</a:t>
            </a:fld>
            <a:endParaRPr/>
          </a:p>
        </p:txBody>
      </p:sp>
      <p:sp>
        <p:nvSpPr>
          <p:cNvPr id="533" name="Google Shape;533;p48"/>
          <p:cNvSpPr txBox="1"/>
          <p:nvPr/>
        </p:nvSpPr>
        <p:spPr>
          <a:xfrm>
            <a:off x="0" y="1123424"/>
            <a:ext cx="37008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dirty="0"/>
              <a:t>Materials I’d like to </a:t>
            </a:r>
            <a:r>
              <a:rPr lang="en-GB" b="1" dirty="0" smtClean="0"/>
              <a:t>characterize</a:t>
            </a:r>
            <a:endParaRPr b="1" dirty="0"/>
          </a:p>
        </p:txBody>
      </p:sp>
      <p:sp>
        <p:nvSpPr>
          <p:cNvPr id="534" name="Google Shape;534;p48"/>
          <p:cNvSpPr txBox="1"/>
          <p:nvPr/>
        </p:nvSpPr>
        <p:spPr>
          <a:xfrm>
            <a:off x="0" y="4331362"/>
            <a:ext cx="37008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t>… and a dozen others...</a:t>
            </a:r>
            <a:endParaRPr dirty="0"/>
          </a:p>
        </p:txBody>
      </p:sp>
      <p:sp>
        <p:nvSpPr>
          <p:cNvPr id="13" name="Google Shape;387;p35"/>
          <p:cNvSpPr txBox="1">
            <a:spLocks/>
          </p:cNvSpPr>
          <p:nvPr/>
        </p:nvSpPr>
        <p:spPr>
          <a:xfrm>
            <a:off x="13387254" y="3709096"/>
            <a:ext cx="289003" cy="20731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buSzPts val="1100"/>
            </a:pPr>
            <a:fld id="{00000000-1234-1234-1234-123412341234}" type="slidenum">
              <a:rPr lang="en-GB" smtClean="0"/>
              <a:pPr>
                <a:buSzPts val="1100"/>
              </a:pPr>
              <a:t>15</a:t>
            </a:fld>
            <a:endParaRPr lang="en-GB"/>
          </a:p>
        </p:txBody>
      </p:sp>
      <p:sp>
        <p:nvSpPr>
          <p:cNvPr id="17" name="Google Shape;397;p35"/>
          <p:cNvSpPr/>
          <p:nvPr/>
        </p:nvSpPr>
        <p:spPr>
          <a:xfrm>
            <a:off x="4467210" y="1434820"/>
            <a:ext cx="647715" cy="2274276"/>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Google Shape;142;p21"/>
          <p:cNvPicPr preferRelativeResize="0"/>
          <p:nvPr/>
        </p:nvPicPr>
        <p:blipFill>
          <a:blip r:embed="rId3">
            <a:alphaModFix/>
          </a:blip>
          <a:stretch>
            <a:fillRect/>
          </a:stretch>
        </p:blipFill>
        <p:spPr>
          <a:xfrm>
            <a:off x="3611275" y="2078213"/>
            <a:ext cx="5532726" cy="2585003"/>
          </a:xfrm>
          <a:prstGeom prst="rect">
            <a:avLst/>
          </a:prstGeom>
          <a:noFill/>
          <a:ln>
            <a:noFill/>
          </a:ln>
        </p:spPr>
      </p:pic>
      <p:sp>
        <p:nvSpPr>
          <p:cNvPr id="2" name="TextBox 1"/>
          <p:cNvSpPr txBox="1"/>
          <p:nvPr/>
        </p:nvSpPr>
        <p:spPr>
          <a:xfrm>
            <a:off x="3768248" y="1003253"/>
            <a:ext cx="4463144" cy="523220"/>
          </a:xfrm>
          <a:prstGeom prst="rect">
            <a:avLst/>
          </a:prstGeom>
          <a:noFill/>
        </p:spPr>
        <p:txBody>
          <a:bodyPr wrap="square" rtlCol="0">
            <a:spAutoFit/>
          </a:bodyPr>
          <a:lstStyle/>
          <a:p>
            <a:pPr algn="ctr"/>
            <a:r>
              <a:rPr lang="en-US" b="1" dirty="0" smtClean="0"/>
              <a:t>Goal: </a:t>
            </a:r>
            <a:endParaRPr lang="en-US" b="1" dirty="0" smtClean="0"/>
          </a:p>
          <a:p>
            <a:pPr algn="ctr"/>
            <a:r>
              <a:rPr lang="en-US" dirty="0" smtClean="0"/>
              <a:t>obtain </a:t>
            </a:r>
            <a:r>
              <a:rPr lang="en-US" dirty="0" smtClean="0"/>
              <a:t>precision relevant to a gravity experiment</a:t>
            </a:r>
            <a:endParaRPr lang="en-GB" dirty="0"/>
          </a:p>
        </p:txBody>
      </p:sp>
      <p:pic>
        <p:nvPicPr>
          <p:cNvPr id="5" name="Picture 4"/>
          <p:cNvPicPr>
            <a:picLocks noChangeAspect="1"/>
          </p:cNvPicPr>
          <p:nvPr/>
        </p:nvPicPr>
        <p:blipFill>
          <a:blip r:embed="rId4"/>
          <a:stretch>
            <a:fillRect/>
          </a:stretch>
        </p:blipFill>
        <p:spPr>
          <a:xfrm>
            <a:off x="4615542" y="1565964"/>
            <a:ext cx="3008727" cy="408894"/>
          </a:xfrm>
          <a:prstGeom prst="rect">
            <a:avLst/>
          </a:prstGeom>
        </p:spPr>
      </p:pic>
      <p:graphicFrame>
        <p:nvGraphicFramePr>
          <p:cNvPr id="12" name="Google Shape;526;p48"/>
          <p:cNvGraphicFramePr/>
          <p:nvPr>
            <p:extLst>
              <p:ext uri="{D42A27DB-BD31-4B8C-83A1-F6EECF244321}">
                <p14:modId xmlns:p14="http://schemas.microsoft.com/office/powerpoint/2010/main" val="1264659671"/>
              </p:ext>
            </p:extLst>
          </p:nvPr>
        </p:nvGraphicFramePr>
        <p:xfrm>
          <a:off x="438134" y="1645896"/>
          <a:ext cx="2825498" cy="2556594"/>
        </p:xfrm>
        <a:graphic>
          <a:graphicData uri="http://schemas.openxmlformats.org/drawingml/2006/table">
            <a:tbl>
              <a:tblPr>
                <a:noFill/>
                <a:tableStyleId>{7142C59A-7BD6-47B7-85FE-4CFEFE14D933}</a:tableStyleId>
              </a:tblPr>
              <a:tblGrid>
                <a:gridCol w="1144116">
                  <a:extLst>
                    <a:ext uri="{9D8B030D-6E8A-4147-A177-3AD203B41FA5}">
                      <a16:colId xmlns:a16="http://schemas.microsoft.com/office/drawing/2014/main" val="20000"/>
                    </a:ext>
                  </a:extLst>
                </a:gridCol>
                <a:gridCol w="1681382">
                  <a:extLst>
                    <a:ext uri="{9D8B030D-6E8A-4147-A177-3AD203B41FA5}">
                      <a16:colId xmlns:a16="http://schemas.microsoft.com/office/drawing/2014/main" val="20001"/>
                    </a:ext>
                  </a:extLst>
                </a:gridCol>
              </a:tblGrid>
              <a:tr h="342896">
                <a:tc>
                  <a:txBody>
                    <a:bodyPr/>
                    <a:lstStyle/>
                    <a:p>
                      <a:pPr marL="0" lvl="0" indent="0" algn="l" rtl="0">
                        <a:spcBef>
                          <a:spcPts val="0"/>
                        </a:spcBef>
                        <a:spcAft>
                          <a:spcPts val="0"/>
                        </a:spcAft>
                        <a:buNone/>
                      </a:pPr>
                      <a:r>
                        <a:rPr lang="en-GB" sz="1600" b="1" dirty="0" smtClean="0"/>
                        <a:t>Material</a:t>
                      </a:r>
                      <a:endParaRPr sz="1600" b="1" dirty="0"/>
                    </a:p>
                  </a:txBody>
                  <a:tcPr marL="91425" marR="91425" marT="91425" marB="91425"/>
                </a:tc>
                <a:tc>
                  <a:txBody>
                    <a:bodyPr/>
                    <a:lstStyle/>
                    <a:p>
                      <a:pPr marL="0" lvl="0" indent="0" algn="l" rtl="0">
                        <a:spcBef>
                          <a:spcPts val="0"/>
                        </a:spcBef>
                        <a:spcAft>
                          <a:spcPts val="0"/>
                        </a:spcAft>
                        <a:buNone/>
                      </a:pPr>
                      <a:r>
                        <a:rPr lang="en-GB" sz="1600" b="1" dirty="0" smtClean="0"/>
                        <a:t>Linewidth</a:t>
                      </a:r>
                      <a:endParaRPr sz="1600" b="1" dirty="0"/>
                    </a:p>
                  </a:txBody>
                  <a:tcPr marL="91425" marR="91425" marT="91425" marB="91425"/>
                </a:tc>
                <a:extLst>
                  <a:ext uri="{0D108BD9-81ED-4DB2-BD59-A6C34878D82A}">
                    <a16:rowId xmlns:a16="http://schemas.microsoft.com/office/drawing/2014/main" val="10000"/>
                  </a:ext>
                </a:extLst>
              </a:tr>
              <a:tr h="453168">
                <a:tc>
                  <a:txBody>
                    <a:bodyPr/>
                    <a:lstStyle/>
                    <a:p>
                      <a:pPr marL="0" lvl="0" indent="0" algn="l" rtl="0">
                        <a:spcBef>
                          <a:spcPts val="0"/>
                        </a:spcBef>
                        <a:spcAft>
                          <a:spcPts val="0"/>
                        </a:spcAft>
                        <a:buNone/>
                      </a:pPr>
                      <a:r>
                        <a:rPr lang="en-US" dirty="0" smtClean="0"/>
                        <a:t>Lead</a:t>
                      </a:r>
                      <a:endParaRPr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160 </a:t>
                      </a:r>
                      <a:r>
                        <a:rPr lang="en-US" dirty="0" smtClean="0"/>
                        <a:t>µT</a:t>
                      </a:r>
                    </a:p>
                  </a:txBody>
                  <a:tcPr marL="91425" marR="91425" marT="91425" marB="91425"/>
                </a:tc>
                <a:extLst>
                  <a:ext uri="{0D108BD9-81ED-4DB2-BD59-A6C34878D82A}">
                    <a16:rowId xmlns:a16="http://schemas.microsoft.com/office/drawing/2014/main" val="2087348058"/>
                  </a:ext>
                </a:extLst>
              </a:tr>
              <a:tr h="611784">
                <a:tc>
                  <a:txBody>
                    <a:bodyPr/>
                    <a:lstStyle/>
                    <a:p>
                      <a:pPr marL="0" lvl="0" indent="0" algn="l" rtl="0">
                        <a:spcBef>
                          <a:spcPts val="0"/>
                        </a:spcBef>
                        <a:spcAft>
                          <a:spcPts val="0"/>
                        </a:spcAft>
                        <a:buNone/>
                      </a:pPr>
                      <a:r>
                        <a:rPr lang="en-GB" dirty="0"/>
                        <a:t>Indium Phosphide</a:t>
                      </a:r>
                      <a:endParaRPr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smtClean="0"/>
                        <a:t>230 </a:t>
                      </a:r>
                      <a:r>
                        <a:rPr lang="en-US" dirty="0" smtClean="0"/>
                        <a:t>µT</a:t>
                      </a:r>
                    </a:p>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1"/>
                  </a:ext>
                </a:extLst>
              </a:tr>
              <a:tr h="611784">
                <a:tc>
                  <a:txBody>
                    <a:bodyPr/>
                    <a:lstStyle/>
                    <a:p>
                      <a:pPr marL="0" lvl="0" indent="0" algn="l" rtl="0">
                        <a:spcBef>
                          <a:spcPts val="0"/>
                        </a:spcBef>
                        <a:spcAft>
                          <a:spcPts val="0"/>
                        </a:spcAft>
                        <a:buNone/>
                      </a:pPr>
                      <a:r>
                        <a:rPr lang="en-GB" dirty="0"/>
                        <a:t>Titanium - Phosphide</a:t>
                      </a:r>
                      <a:endParaRPr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dirty="0" smtClean="0"/>
                        <a:t>200 </a:t>
                      </a:r>
                      <a:r>
                        <a:rPr lang="en-US" dirty="0" smtClean="0"/>
                        <a:t>µT</a:t>
                      </a:r>
                    </a:p>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2"/>
                  </a:ext>
                </a:extLst>
              </a:tr>
              <a:tr h="453168">
                <a:tc>
                  <a:txBody>
                    <a:bodyPr/>
                    <a:lstStyle/>
                    <a:p>
                      <a:pPr marL="0" lvl="0" indent="0" algn="l" rtl="0">
                        <a:spcBef>
                          <a:spcPts val="0"/>
                        </a:spcBef>
                        <a:spcAft>
                          <a:spcPts val="0"/>
                        </a:spcAft>
                        <a:buNone/>
                      </a:pPr>
                      <a:r>
                        <a:rPr lang="en-GB"/>
                        <a:t>Rubber</a:t>
                      </a:r>
                      <a:endParaRPr/>
                    </a:p>
                  </a:txBody>
                  <a:tcPr marL="91425" marR="91425" marT="91425" marB="91425"/>
                </a:tc>
                <a:tc>
                  <a:txBody>
                    <a:bodyPr/>
                    <a:lstStyle/>
                    <a:p>
                      <a:pPr marL="0" lvl="0" indent="0" algn="l" rtl="0">
                        <a:spcBef>
                          <a:spcPts val="0"/>
                        </a:spcBef>
                        <a:spcAft>
                          <a:spcPts val="0"/>
                        </a:spcAft>
                        <a:buNone/>
                      </a:pPr>
                      <a:r>
                        <a:rPr lang="en-GB" dirty="0" smtClean="0"/>
                        <a:t>2000 </a:t>
                      </a:r>
                      <a:r>
                        <a:rPr lang="en-US" dirty="0" smtClean="0"/>
                        <a:t>µT</a:t>
                      </a:r>
                      <a:endParaRPr dirty="0"/>
                    </a:p>
                  </a:txBody>
                  <a:tcPr marL="91425" marR="91425" marT="91425" marB="91425"/>
                </a:tc>
                <a:extLst>
                  <a:ext uri="{0D108BD9-81ED-4DB2-BD59-A6C34878D82A}">
                    <a16:rowId xmlns:a16="http://schemas.microsoft.com/office/drawing/2014/main" val="10003"/>
                  </a:ext>
                </a:extLst>
              </a:tr>
            </a:tbl>
          </a:graphicData>
        </a:graphic>
      </p:graphicFrame>
      <p:sp>
        <p:nvSpPr>
          <p:cNvPr id="15" name="Google Shape;493;p46"/>
          <p:cNvSpPr txBox="1">
            <a:spLocks/>
          </p:cNvSpPr>
          <p:nvPr/>
        </p:nvSpPr>
        <p:spPr>
          <a:xfrm>
            <a:off x="355242" y="319166"/>
            <a:ext cx="85206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smtClean="0"/>
              <a:t>NMR samples to Enable 1% gravity sensitivity?</a:t>
            </a:r>
            <a:endParaRPr lang="en-US" dirty="0"/>
          </a:p>
        </p:txBody>
      </p:sp>
    </p:spTree>
    <p:extLst>
      <p:ext uri="{BB962C8B-B14F-4D97-AF65-F5344CB8AC3E}">
        <p14:creationId xmlns:p14="http://schemas.microsoft.com/office/powerpoint/2010/main" val="4121485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8139" y="2076320"/>
            <a:ext cx="8520600" cy="572700"/>
          </a:xfrm>
        </p:spPr>
        <p:txBody>
          <a:bodyPr/>
          <a:lstStyle/>
          <a:p>
            <a:r>
              <a:rPr lang="en-US" dirty="0" smtClean="0"/>
              <a:t>Thank you</a:t>
            </a:r>
            <a:endParaRPr lang="en-GB"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16</a:t>
            </a:fld>
            <a:endParaRPr lang="en-GB"/>
          </a:p>
        </p:txBody>
      </p:sp>
    </p:spTree>
    <p:extLst>
      <p:ext uri="{BB962C8B-B14F-4D97-AF65-F5344CB8AC3E}">
        <p14:creationId xmlns:p14="http://schemas.microsoft.com/office/powerpoint/2010/main" val="3735262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910" y="225749"/>
            <a:ext cx="8520600" cy="572700"/>
          </a:xfrm>
        </p:spPr>
        <p:txBody>
          <a:bodyPr/>
          <a:lstStyle/>
          <a:p>
            <a:r>
              <a:rPr lang="en-US" dirty="0" smtClean="0"/>
              <a:t>Building ALPHA-g</a:t>
            </a:r>
            <a:endParaRPr lang="en-GB"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17</a:t>
            </a:fld>
            <a:endParaRPr lang="en-GB"/>
          </a:p>
        </p:txBody>
      </p:sp>
      <p:pic>
        <p:nvPicPr>
          <p:cNvPr id="3" name="build ime laps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33124" y="992867"/>
            <a:ext cx="6858000" cy="3867150"/>
          </a:xfrm>
          <a:prstGeom prst="rect">
            <a:avLst/>
          </a:prstGeom>
        </p:spPr>
      </p:pic>
    </p:spTree>
    <p:extLst>
      <p:ext uri="{BB962C8B-B14F-4D97-AF65-F5344CB8AC3E}">
        <p14:creationId xmlns:p14="http://schemas.microsoft.com/office/powerpoint/2010/main" val="23382431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p:nvPr/>
        </p:nvSpPr>
        <p:spPr>
          <a:xfrm>
            <a:off x="6584903" y="881108"/>
            <a:ext cx="1520700" cy="415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 name="Google Shape;87;p17"/>
          <p:cNvPicPr preferRelativeResize="0"/>
          <p:nvPr/>
        </p:nvPicPr>
        <p:blipFill>
          <a:blip r:embed="rId3">
            <a:alphaModFix/>
          </a:blip>
          <a:stretch>
            <a:fillRect/>
          </a:stretch>
        </p:blipFill>
        <p:spPr>
          <a:xfrm>
            <a:off x="1431430" y="1584345"/>
            <a:ext cx="5913098" cy="2619975"/>
          </a:xfrm>
          <a:prstGeom prst="rect">
            <a:avLst/>
          </a:prstGeom>
          <a:noFill/>
          <a:ln>
            <a:noFill/>
          </a:ln>
        </p:spPr>
      </p:pic>
      <p:sp>
        <p:nvSpPr>
          <p:cNvPr id="89" name="Google Shape;89;p17"/>
          <p:cNvSpPr txBox="1"/>
          <p:nvPr/>
        </p:nvSpPr>
        <p:spPr>
          <a:xfrm>
            <a:off x="2904702" y="2326750"/>
            <a:ext cx="660300" cy="42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CPT</a:t>
            </a:r>
            <a:endParaRPr dirty="0"/>
          </a:p>
        </p:txBody>
      </p:sp>
      <p:pic>
        <p:nvPicPr>
          <p:cNvPr id="90" name="Google Shape;90;p17"/>
          <p:cNvPicPr preferRelativeResize="0"/>
          <p:nvPr/>
        </p:nvPicPr>
        <p:blipFill>
          <a:blip r:embed="rId4">
            <a:alphaModFix/>
          </a:blip>
          <a:stretch>
            <a:fillRect/>
          </a:stretch>
        </p:blipFill>
        <p:spPr>
          <a:xfrm>
            <a:off x="5942174" y="1159166"/>
            <a:ext cx="1380501" cy="1363975"/>
          </a:xfrm>
          <a:prstGeom prst="rect">
            <a:avLst/>
          </a:prstGeom>
          <a:noFill/>
          <a:ln>
            <a:noFill/>
          </a:ln>
        </p:spPr>
      </p:pic>
      <p:sp>
        <p:nvSpPr>
          <p:cNvPr id="91" name="Google Shape;91;p17"/>
          <p:cNvSpPr txBox="1"/>
          <p:nvPr/>
        </p:nvSpPr>
        <p:spPr>
          <a:xfrm>
            <a:off x="1653929" y="734375"/>
            <a:ext cx="16686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Hydrogen</a:t>
            </a:r>
            <a:endParaRPr dirty="0"/>
          </a:p>
        </p:txBody>
      </p:sp>
      <p:sp>
        <p:nvSpPr>
          <p:cNvPr id="92" name="Google Shape;92;p17"/>
          <p:cNvSpPr txBox="1"/>
          <p:nvPr/>
        </p:nvSpPr>
        <p:spPr>
          <a:xfrm>
            <a:off x="4057853" y="4303183"/>
            <a:ext cx="10644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Anti-Earth</a:t>
            </a:r>
            <a:endParaRPr dirty="0"/>
          </a:p>
        </p:txBody>
      </p:sp>
      <p:sp>
        <p:nvSpPr>
          <p:cNvPr id="93" name="Google Shape;93;p17"/>
          <p:cNvSpPr txBox="1"/>
          <p:nvPr/>
        </p:nvSpPr>
        <p:spPr>
          <a:xfrm>
            <a:off x="5896303" y="753633"/>
            <a:ext cx="16686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Anti-Hydrogen</a:t>
            </a:r>
            <a:endParaRPr dirty="0"/>
          </a:p>
        </p:txBody>
      </p:sp>
      <p:sp>
        <p:nvSpPr>
          <p:cNvPr id="96" name="Google Shape;96;p17"/>
          <p:cNvSpPr txBox="1"/>
          <p:nvPr/>
        </p:nvSpPr>
        <p:spPr>
          <a:xfrm>
            <a:off x="6364211" y="4223363"/>
            <a:ext cx="10644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Earth</a:t>
            </a:r>
            <a:endParaRPr dirty="0"/>
          </a:p>
        </p:txBody>
      </p:sp>
      <p:sp>
        <p:nvSpPr>
          <p:cNvPr id="97" name="Google Shape;97;p17"/>
          <p:cNvSpPr txBox="1">
            <a:spLocks noGrp="1"/>
          </p:cNvSpPr>
          <p:nvPr>
            <p:ph type="title"/>
          </p:nvPr>
        </p:nvSpPr>
        <p:spPr>
          <a:xfrm>
            <a:off x="210766" y="57982"/>
            <a:ext cx="8584500" cy="54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Matter - antimatter gravitational interaction</a:t>
            </a:r>
            <a:endParaRPr dirty="0"/>
          </a:p>
        </p:txBody>
      </p:sp>
      <p:sp>
        <p:nvSpPr>
          <p:cNvPr id="98" name="Google Shape;9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18</a:t>
            </a:fld>
            <a:endParaRPr/>
          </a:p>
        </p:txBody>
      </p:sp>
      <p:pic>
        <p:nvPicPr>
          <p:cNvPr id="15" name="Google Shape;88;p17"/>
          <p:cNvPicPr preferRelativeResize="0"/>
          <p:nvPr/>
        </p:nvPicPr>
        <p:blipFill>
          <a:blip r:embed="rId5">
            <a:alphaModFix/>
          </a:blip>
          <a:stretch>
            <a:fillRect/>
          </a:stretch>
        </p:blipFill>
        <p:spPr>
          <a:xfrm>
            <a:off x="1495350" y="1089008"/>
            <a:ext cx="1323274" cy="1307450"/>
          </a:xfrm>
          <a:prstGeom prst="rect">
            <a:avLst/>
          </a:prstGeom>
          <a:noFill/>
          <a:ln>
            <a:noFill/>
          </a:ln>
        </p:spPr>
      </p:pic>
      <p:pic>
        <p:nvPicPr>
          <p:cNvPr id="16" name="Google Shape;90;p17"/>
          <p:cNvPicPr preferRelativeResize="0"/>
          <p:nvPr/>
        </p:nvPicPr>
        <p:blipFill>
          <a:blip r:embed="rId4">
            <a:alphaModFix/>
          </a:blip>
          <a:stretch>
            <a:fillRect/>
          </a:stretch>
        </p:blipFill>
        <p:spPr>
          <a:xfrm>
            <a:off x="3711645" y="1089008"/>
            <a:ext cx="1380501" cy="1363975"/>
          </a:xfrm>
          <a:prstGeom prst="rect">
            <a:avLst/>
          </a:prstGeom>
          <a:noFill/>
          <a:ln>
            <a:noFill/>
          </a:ln>
        </p:spPr>
      </p:pic>
      <p:sp>
        <p:nvSpPr>
          <p:cNvPr id="17" name="Google Shape;93;p17"/>
          <p:cNvSpPr txBox="1"/>
          <p:nvPr/>
        </p:nvSpPr>
        <p:spPr>
          <a:xfrm>
            <a:off x="3687003" y="707089"/>
            <a:ext cx="16686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Anti-Hydrogen</a:t>
            </a:r>
            <a:endParaRPr dirty="0"/>
          </a:p>
        </p:txBody>
      </p:sp>
      <p:sp>
        <p:nvSpPr>
          <p:cNvPr id="18" name="Google Shape;96;p17"/>
          <p:cNvSpPr txBox="1"/>
          <p:nvPr/>
        </p:nvSpPr>
        <p:spPr>
          <a:xfrm>
            <a:off x="1882316" y="4276005"/>
            <a:ext cx="10644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Earth</a:t>
            </a:r>
            <a:endParaRPr dirty="0"/>
          </a:p>
        </p:txBody>
      </p:sp>
      <p:sp>
        <p:nvSpPr>
          <p:cNvPr id="2" name="Right Arrow 1"/>
          <p:cNvSpPr/>
          <p:nvPr/>
        </p:nvSpPr>
        <p:spPr>
          <a:xfrm>
            <a:off x="2865924" y="2636926"/>
            <a:ext cx="737855" cy="2942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908624" y="4625683"/>
            <a:ext cx="2236291" cy="461665"/>
          </a:xfrm>
          <a:prstGeom prst="rect">
            <a:avLst/>
          </a:prstGeom>
          <a:noFill/>
        </p:spPr>
        <p:txBody>
          <a:bodyPr wrap="square" rtlCol="0">
            <a:spAutoFit/>
          </a:bodyPr>
          <a:lstStyle/>
          <a:p>
            <a:r>
              <a:rPr lang="en-US" sz="1200" i="1" dirty="0" smtClean="0"/>
              <a:t>Tests Equivalence principle </a:t>
            </a:r>
          </a:p>
          <a:p>
            <a:r>
              <a:rPr lang="en-US" sz="1200" i="1" dirty="0" smtClean="0"/>
              <a:t>(Our experiment)</a:t>
            </a:r>
            <a:endParaRPr lang="en-GB" sz="1200" i="1" dirty="0"/>
          </a:p>
        </p:txBody>
      </p:sp>
      <p:sp>
        <p:nvSpPr>
          <p:cNvPr id="5" name="Rectangle 4"/>
          <p:cNvSpPr/>
          <p:nvPr/>
        </p:nvSpPr>
        <p:spPr>
          <a:xfrm>
            <a:off x="5514428" y="672395"/>
            <a:ext cx="2194574" cy="3953288"/>
          </a:xfrm>
          <a:prstGeom prst="rect">
            <a:avLst/>
          </a:prstGeom>
          <a:noFill/>
          <a:ln w="19050">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a:off x="5131457" y="2636926"/>
            <a:ext cx="737855" cy="2942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Google Shape;89;p17"/>
          <p:cNvSpPr txBox="1"/>
          <p:nvPr/>
        </p:nvSpPr>
        <p:spPr>
          <a:xfrm>
            <a:off x="5162246" y="2283377"/>
            <a:ext cx="594655" cy="334506"/>
          </a:xfrm>
          <a:prstGeom prst="rect">
            <a:avLst/>
          </a:prstGeom>
          <a:solidFill>
            <a:schemeClr val="bg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t>
            </a:r>
            <a:endParaRPr dirty="0"/>
          </a:p>
        </p:txBody>
      </p:sp>
    </p:spTree>
    <p:extLst>
      <p:ext uri="{BB962C8B-B14F-4D97-AF65-F5344CB8AC3E}">
        <p14:creationId xmlns:p14="http://schemas.microsoft.com/office/powerpoint/2010/main" val="3599396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Magnetometry Overview</a:t>
            </a:r>
            <a:endParaRPr/>
          </a:p>
        </p:txBody>
      </p:sp>
      <p:sp>
        <p:nvSpPr>
          <p:cNvPr id="200" name="Google Shape;20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GB"/>
              <a:t>Electron cyclotron resonance</a:t>
            </a:r>
            <a:endParaRPr/>
          </a:p>
          <a:p>
            <a:pPr marL="914400" lvl="1" indent="-317500" algn="l" rtl="0">
              <a:spcBef>
                <a:spcPts val="0"/>
              </a:spcBef>
              <a:spcAft>
                <a:spcPts val="0"/>
              </a:spcAft>
              <a:buSzPts val="1400"/>
              <a:buChar char="○"/>
            </a:pPr>
            <a:r>
              <a:rPr lang="en-GB"/>
              <a:t>Pro: Measures field in-situ</a:t>
            </a:r>
            <a:endParaRPr/>
          </a:p>
          <a:p>
            <a:pPr marL="914400" lvl="1" indent="-317500" algn="l" rtl="0">
              <a:spcBef>
                <a:spcPts val="0"/>
              </a:spcBef>
              <a:spcAft>
                <a:spcPts val="0"/>
              </a:spcAft>
              <a:buSzPts val="1400"/>
              <a:buChar char="○"/>
            </a:pPr>
            <a:r>
              <a:rPr lang="en-GB"/>
              <a:t>Con: not fully understood</a:t>
            </a:r>
            <a:endParaRPr/>
          </a:p>
          <a:p>
            <a:pPr marL="0" lvl="0" indent="0" algn="l" rtl="0">
              <a:spcBef>
                <a:spcPts val="1600"/>
              </a:spcBef>
              <a:spcAft>
                <a:spcPts val="0"/>
              </a:spcAft>
              <a:buNone/>
            </a:pPr>
            <a:endParaRPr/>
          </a:p>
          <a:p>
            <a:pPr marL="457200" marR="0" lvl="0" indent="-342900" algn="l" rtl="0">
              <a:lnSpc>
                <a:spcPct val="115000"/>
              </a:lnSpc>
              <a:spcBef>
                <a:spcPts val="1600"/>
              </a:spcBef>
              <a:spcAft>
                <a:spcPts val="0"/>
              </a:spcAft>
              <a:buSzPts val="1800"/>
              <a:buAutoNum type="arabicPeriod"/>
            </a:pPr>
            <a:r>
              <a:rPr lang="en-GB"/>
              <a:t>Nuclear magnetic resonance (NMR)</a:t>
            </a:r>
            <a:endParaRPr/>
          </a:p>
          <a:p>
            <a:pPr marL="914400" marR="0" lvl="1" indent="-317500" algn="l" rtl="0">
              <a:lnSpc>
                <a:spcPct val="115000"/>
              </a:lnSpc>
              <a:spcBef>
                <a:spcPts val="0"/>
              </a:spcBef>
              <a:spcAft>
                <a:spcPts val="0"/>
              </a:spcAft>
              <a:buSzPts val="1400"/>
              <a:buChar char="○"/>
            </a:pPr>
            <a:r>
              <a:rPr lang="en-GB"/>
              <a:t>Rubber samples</a:t>
            </a:r>
            <a:endParaRPr/>
          </a:p>
          <a:p>
            <a:pPr marL="1371600" marR="0" lvl="2" indent="-317500" algn="l" rtl="0">
              <a:lnSpc>
                <a:spcPct val="115000"/>
              </a:lnSpc>
              <a:spcBef>
                <a:spcPts val="0"/>
              </a:spcBef>
              <a:spcAft>
                <a:spcPts val="0"/>
              </a:spcAft>
              <a:buSzPts val="1400"/>
              <a:buChar char="■"/>
            </a:pPr>
            <a:r>
              <a:rPr lang="en-GB"/>
              <a:t>Pro: Sufficient resolution</a:t>
            </a:r>
            <a:endParaRPr/>
          </a:p>
          <a:p>
            <a:pPr marL="1371600" marR="0" lvl="2" indent="-317500" algn="l" rtl="0">
              <a:lnSpc>
                <a:spcPct val="115000"/>
              </a:lnSpc>
              <a:spcBef>
                <a:spcPts val="0"/>
              </a:spcBef>
              <a:spcAft>
                <a:spcPts val="0"/>
              </a:spcAft>
              <a:buSzPts val="1400"/>
              <a:buChar char="■"/>
            </a:pPr>
            <a:r>
              <a:rPr lang="en-GB"/>
              <a:t>Con: Best at room temperature</a:t>
            </a:r>
            <a:endParaRPr/>
          </a:p>
          <a:p>
            <a:pPr marL="914400" marR="0" lvl="1" indent="-317500" algn="l" rtl="0">
              <a:lnSpc>
                <a:spcPct val="115000"/>
              </a:lnSpc>
              <a:spcBef>
                <a:spcPts val="0"/>
              </a:spcBef>
              <a:spcAft>
                <a:spcPts val="0"/>
              </a:spcAft>
              <a:buSzPts val="1400"/>
              <a:buChar char="○"/>
            </a:pPr>
            <a:r>
              <a:rPr lang="en-GB"/>
              <a:t>Aluminium micro-powder samples</a:t>
            </a:r>
            <a:endParaRPr/>
          </a:p>
          <a:p>
            <a:pPr marL="1371600" lvl="2" indent="-317500" algn="l" rtl="0">
              <a:spcBef>
                <a:spcPts val="0"/>
              </a:spcBef>
              <a:spcAft>
                <a:spcPts val="0"/>
              </a:spcAft>
              <a:buSzPts val="1400"/>
              <a:buChar char="■"/>
            </a:pPr>
            <a:r>
              <a:rPr lang="en-GB"/>
              <a:t>Pro: Works at Low temperatures</a:t>
            </a:r>
            <a:endParaRPr/>
          </a:p>
          <a:p>
            <a:pPr marL="1371600" lvl="2" indent="-317500" algn="l" rtl="0">
              <a:spcBef>
                <a:spcPts val="0"/>
              </a:spcBef>
              <a:spcAft>
                <a:spcPts val="0"/>
              </a:spcAft>
              <a:buSzPts val="1400"/>
              <a:buChar char="■"/>
            </a:pPr>
            <a:r>
              <a:rPr lang="en-GB"/>
              <a:t>Con: Weaker field resolution</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201" name="Google Shape;201;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19</a:t>
            </a:fld>
            <a:endParaRPr/>
          </a:p>
        </p:txBody>
      </p:sp>
      <p:pic>
        <p:nvPicPr>
          <p:cNvPr id="202" name="Google Shape;202;p25"/>
          <p:cNvPicPr preferRelativeResize="0"/>
          <p:nvPr/>
        </p:nvPicPr>
        <p:blipFill>
          <a:blip r:embed="rId3">
            <a:alphaModFix/>
          </a:blip>
          <a:stretch>
            <a:fillRect/>
          </a:stretch>
        </p:blipFill>
        <p:spPr>
          <a:xfrm>
            <a:off x="6706675" y="1469098"/>
            <a:ext cx="1765775" cy="681200"/>
          </a:xfrm>
          <a:prstGeom prst="rect">
            <a:avLst/>
          </a:prstGeom>
          <a:noFill/>
          <a:ln>
            <a:noFill/>
          </a:ln>
        </p:spPr>
      </p:pic>
      <p:pic>
        <p:nvPicPr>
          <p:cNvPr id="203" name="Google Shape;203;p25"/>
          <p:cNvPicPr preferRelativeResize="0"/>
          <p:nvPr/>
        </p:nvPicPr>
        <p:blipFill>
          <a:blip r:embed="rId4">
            <a:alphaModFix/>
          </a:blip>
          <a:stretch>
            <a:fillRect/>
          </a:stretch>
        </p:blipFill>
        <p:spPr>
          <a:xfrm>
            <a:off x="4572000" y="1440775"/>
            <a:ext cx="1703050" cy="737850"/>
          </a:xfrm>
          <a:prstGeom prst="rect">
            <a:avLst/>
          </a:prstGeom>
          <a:noFill/>
          <a:ln>
            <a:noFill/>
          </a:ln>
        </p:spPr>
      </p:pic>
      <p:pic>
        <p:nvPicPr>
          <p:cNvPr id="204" name="Google Shape;204;p25"/>
          <p:cNvPicPr preferRelativeResize="0"/>
          <p:nvPr/>
        </p:nvPicPr>
        <p:blipFill>
          <a:blip r:embed="rId5">
            <a:alphaModFix/>
          </a:blip>
          <a:stretch>
            <a:fillRect/>
          </a:stretch>
        </p:blipFill>
        <p:spPr>
          <a:xfrm>
            <a:off x="5911450" y="2797775"/>
            <a:ext cx="2995575" cy="2259050"/>
          </a:xfrm>
          <a:prstGeom prst="rect">
            <a:avLst/>
          </a:prstGeom>
          <a:noFill/>
          <a:ln>
            <a:noFill/>
          </a:ln>
        </p:spPr>
      </p:pic>
      <p:pic>
        <p:nvPicPr>
          <p:cNvPr id="205" name="Google Shape;205;p25"/>
          <p:cNvPicPr preferRelativeResize="0"/>
          <p:nvPr/>
        </p:nvPicPr>
        <p:blipFill>
          <a:blip r:embed="rId6">
            <a:alphaModFix/>
          </a:blip>
          <a:stretch>
            <a:fillRect/>
          </a:stretch>
        </p:blipFill>
        <p:spPr>
          <a:xfrm>
            <a:off x="6965025" y="2903325"/>
            <a:ext cx="366000" cy="496425"/>
          </a:xfrm>
          <a:prstGeom prst="rect">
            <a:avLst/>
          </a:prstGeom>
          <a:noFill/>
          <a:ln>
            <a:noFill/>
          </a:ln>
        </p:spPr>
      </p:pic>
      <p:sp>
        <p:nvSpPr>
          <p:cNvPr id="206" name="Google Shape;206;p25"/>
          <p:cNvSpPr txBox="1"/>
          <p:nvPr/>
        </p:nvSpPr>
        <p:spPr>
          <a:xfrm>
            <a:off x="5151175" y="4703625"/>
            <a:ext cx="1555500" cy="3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Spin precession</a:t>
            </a:r>
            <a:endParaRPr/>
          </a:p>
        </p:txBody>
      </p:sp>
    </p:spTree>
    <p:extLst>
      <p:ext uri="{BB962C8B-B14F-4D97-AF65-F5344CB8AC3E}">
        <p14:creationId xmlns:p14="http://schemas.microsoft.com/office/powerpoint/2010/main" val="3927822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6"/>
          <p:cNvSpPr txBox="1">
            <a:spLocks noGrp="1"/>
          </p:cNvSpPr>
          <p:nvPr>
            <p:ph type="title"/>
          </p:nvPr>
        </p:nvSpPr>
        <p:spPr>
          <a:xfrm>
            <a:off x="418400" y="360450"/>
            <a:ext cx="7679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Magnetometry with Plasmas</a:t>
            </a:r>
            <a:endParaRPr/>
          </a:p>
        </p:txBody>
      </p:sp>
      <p:sp>
        <p:nvSpPr>
          <p:cNvPr id="212" name="Google Shape;212;p26"/>
          <p:cNvSpPr txBox="1"/>
          <p:nvPr/>
        </p:nvSpPr>
        <p:spPr>
          <a:xfrm>
            <a:off x="61850" y="1399050"/>
            <a:ext cx="8392800" cy="8871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Working principle: plasmas heat when irradiated at the cyclotron frequency</a:t>
            </a:r>
            <a:endParaRPr sz="2400"/>
          </a:p>
        </p:txBody>
      </p:sp>
      <p:pic>
        <p:nvPicPr>
          <p:cNvPr id="213" name="Google Shape;213;p26"/>
          <p:cNvPicPr preferRelativeResize="0"/>
          <p:nvPr/>
        </p:nvPicPr>
        <p:blipFill>
          <a:blip r:embed="rId3">
            <a:alphaModFix/>
          </a:blip>
          <a:stretch>
            <a:fillRect/>
          </a:stretch>
        </p:blipFill>
        <p:spPr>
          <a:xfrm>
            <a:off x="-1306282" y="-953432"/>
            <a:ext cx="1724675" cy="747214"/>
          </a:xfrm>
          <a:prstGeom prst="rect">
            <a:avLst/>
          </a:prstGeom>
          <a:noFill/>
          <a:ln>
            <a:noFill/>
          </a:ln>
        </p:spPr>
      </p:pic>
      <p:pic>
        <p:nvPicPr>
          <p:cNvPr id="214" name="Google Shape;214;p26"/>
          <p:cNvPicPr preferRelativeResize="0"/>
          <p:nvPr/>
        </p:nvPicPr>
        <p:blipFill>
          <a:blip r:embed="rId4">
            <a:alphaModFix/>
          </a:blip>
          <a:stretch>
            <a:fillRect/>
          </a:stretch>
        </p:blipFill>
        <p:spPr>
          <a:xfrm>
            <a:off x="6491450" y="3018916"/>
            <a:ext cx="2140725" cy="825837"/>
          </a:xfrm>
          <a:prstGeom prst="rect">
            <a:avLst/>
          </a:prstGeom>
          <a:noFill/>
          <a:ln>
            <a:noFill/>
          </a:ln>
        </p:spPr>
      </p:pic>
      <p:pic>
        <p:nvPicPr>
          <p:cNvPr id="215" name="Google Shape;215;p26"/>
          <p:cNvPicPr preferRelativeResize="0"/>
          <p:nvPr/>
        </p:nvPicPr>
        <p:blipFill>
          <a:blip r:embed="rId3">
            <a:alphaModFix/>
          </a:blip>
          <a:stretch>
            <a:fillRect/>
          </a:stretch>
        </p:blipFill>
        <p:spPr>
          <a:xfrm>
            <a:off x="3593525" y="3043438"/>
            <a:ext cx="2047350" cy="887025"/>
          </a:xfrm>
          <a:prstGeom prst="rect">
            <a:avLst/>
          </a:prstGeom>
          <a:noFill/>
          <a:ln>
            <a:noFill/>
          </a:ln>
        </p:spPr>
      </p:pic>
      <p:pic>
        <p:nvPicPr>
          <p:cNvPr id="216" name="Google Shape;216;p26"/>
          <p:cNvPicPr preferRelativeResize="0"/>
          <p:nvPr/>
        </p:nvPicPr>
        <p:blipFill>
          <a:blip r:embed="rId5">
            <a:alphaModFix/>
          </a:blip>
          <a:stretch>
            <a:fillRect/>
          </a:stretch>
        </p:blipFill>
        <p:spPr>
          <a:xfrm flipH="1">
            <a:off x="1143450" y="3258350"/>
            <a:ext cx="1276350" cy="457200"/>
          </a:xfrm>
          <a:prstGeom prst="rect">
            <a:avLst/>
          </a:prstGeom>
          <a:noFill/>
          <a:ln>
            <a:noFill/>
          </a:ln>
        </p:spPr>
      </p:pic>
      <p:sp>
        <p:nvSpPr>
          <p:cNvPr id="217" name="Google Shape;217;p26"/>
          <p:cNvSpPr txBox="1"/>
          <p:nvPr/>
        </p:nvSpPr>
        <p:spPr>
          <a:xfrm>
            <a:off x="640275" y="2752050"/>
            <a:ext cx="2282700" cy="4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incoming microwave pulse</a:t>
            </a:r>
            <a:endParaRPr/>
          </a:p>
        </p:txBody>
      </p:sp>
      <p:sp>
        <p:nvSpPr>
          <p:cNvPr id="218" name="Google Shape;218;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20</a:t>
            </a:fld>
            <a:endParaRPr/>
          </a:p>
        </p:txBody>
      </p:sp>
    </p:spTree>
    <p:extLst>
      <p:ext uri="{BB962C8B-B14F-4D97-AF65-F5344CB8AC3E}">
        <p14:creationId xmlns:p14="http://schemas.microsoft.com/office/powerpoint/2010/main" val="253442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7"/>
          <p:cNvSpPr txBox="1">
            <a:spLocks noGrp="1"/>
          </p:cNvSpPr>
          <p:nvPr>
            <p:ph type="title"/>
          </p:nvPr>
        </p:nvSpPr>
        <p:spPr>
          <a:xfrm>
            <a:off x="261400" y="134650"/>
            <a:ext cx="3727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Magnetometry with Plasmas</a:t>
            </a:r>
            <a:endParaRPr/>
          </a:p>
        </p:txBody>
      </p:sp>
      <p:sp>
        <p:nvSpPr>
          <p:cNvPr id="224" name="Google Shape;224;p27"/>
          <p:cNvSpPr txBox="1"/>
          <p:nvPr/>
        </p:nvSpPr>
        <p:spPr>
          <a:xfrm>
            <a:off x="6674000" y="539450"/>
            <a:ext cx="1869300" cy="125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B ~ 1 T</a:t>
            </a:r>
            <a:endParaRPr/>
          </a:p>
          <a:p>
            <a:pPr marL="0" lvl="0" indent="0" algn="l" rtl="0">
              <a:spcBef>
                <a:spcPts val="0"/>
              </a:spcBef>
              <a:spcAft>
                <a:spcPts val="0"/>
              </a:spcAft>
              <a:buNone/>
            </a:pPr>
            <a:r>
              <a:rPr lang="en-GB"/>
              <a:t>F ~ 30GHz</a:t>
            </a:r>
            <a:endParaRPr/>
          </a:p>
          <a:p>
            <a:pPr marL="0" lvl="0" indent="0" algn="l" rtl="0">
              <a:spcBef>
                <a:spcPts val="0"/>
              </a:spcBef>
              <a:spcAft>
                <a:spcPts val="0"/>
              </a:spcAft>
              <a:buNone/>
            </a:pPr>
            <a:endParaRPr/>
          </a:p>
        </p:txBody>
      </p:sp>
      <p:pic>
        <p:nvPicPr>
          <p:cNvPr id="225" name="Google Shape;225;p27"/>
          <p:cNvPicPr preferRelativeResize="0"/>
          <p:nvPr/>
        </p:nvPicPr>
        <p:blipFill>
          <a:blip r:embed="rId3">
            <a:alphaModFix/>
          </a:blip>
          <a:stretch>
            <a:fillRect/>
          </a:stretch>
        </p:blipFill>
        <p:spPr>
          <a:xfrm>
            <a:off x="3914100" y="175742"/>
            <a:ext cx="5229899" cy="3257433"/>
          </a:xfrm>
          <a:prstGeom prst="rect">
            <a:avLst/>
          </a:prstGeom>
          <a:noFill/>
          <a:ln>
            <a:noFill/>
          </a:ln>
        </p:spPr>
      </p:pic>
      <p:sp>
        <p:nvSpPr>
          <p:cNvPr id="226" name="Google Shape;226;p27"/>
          <p:cNvSpPr txBox="1"/>
          <p:nvPr/>
        </p:nvSpPr>
        <p:spPr>
          <a:xfrm>
            <a:off x="-104000" y="1066588"/>
            <a:ext cx="4093200" cy="14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a:p>
            <a:pPr marL="457200" lvl="0" indent="-317500" algn="l" rtl="0">
              <a:spcBef>
                <a:spcPts val="0"/>
              </a:spcBef>
              <a:spcAft>
                <a:spcPts val="0"/>
              </a:spcAft>
              <a:buSzPts val="1400"/>
              <a:buChar char="●"/>
            </a:pPr>
            <a:r>
              <a:rPr lang="en-GB"/>
              <a:t>Plasmas are “hot” when microwave frequency matches cyclotron frequency</a:t>
            </a:r>
            <a:endParaRPr/>
          </a:p>
          <a:p>
            <a:pPr marL="457200" lvl="0" indent="-317500" algn="l" rtl="0">
              <a:spcBef>
                <a:spcPts val="0"/>
              </a:spcBef>
              <a:spcAft>
                <a:spcPts val="0"/>
              </a:spcAft>
              <a:buSzPts val="1400"/>
              <a:buChar char="●"/>
            </a:pPr>
            <a:r>
              <a:rPr lang="en-GB"/>
              <a:t>Technique to measure plasma temperature: </a:t>
            </a:r>
            <a:endParaRPr/>
          </a:p>
          <a:p>
            <a:pPr marL="457200" lvl="0" indent="0" algn="l" rtl="0">
              <a:spcBef>
                <a:spcPts val="0"/>
              </a:spcBef>
              <a:spcAft>
                <a:spcPts val="0"/>
              </a:spcAft>
              <a:buNone/>
            </a:pPr>
            <a:r>
              <a:rPr lang="en-GB" sz="1200" b="1" i="1">
                <a:solidFill>
                  <a:schemeClr val="dk1"/>
                </a:solidFill>
              </a:rPr>
              <a:t>Phys. Fluids B 4 3432–9 1992</a:t>
            </a:r>
            <a:endParaRPr sz="1200" b="1" i="1">
              <a:solidFill>
                <a:schemeClr val="dk1"/>
              </a:solidFill>
            </a:endParaRPr>
          </a:p>
          <a:p>
            <a:pPr marL="457200" lvl="0" indent="0" algn="l" rtl="0">
              <a:spcBef>
                <a:spcPts val="0"/>
              </a:spcBef>
              <a:spcAft>
                <a:spcPts val="0"/>
              </a:spcAft>
              <a:buNone/>
            </a:pPr>
            <a:r>
              <a:rPr lang="en-GB" sz="1200" b="1" i="1">
                <a:solidFill>
                  <a:schemeClr val="dk1"/>
                </a:solidFill>
              </a:rPr>
              <a:t>New J. Phys. 16 (2014) 013037. </a:t>
            </a:r>
            <a:endParaRPr sz="1200" b="1" i="1">
              <a:solidFill>
                <a:schemeClr val="dk1"/>
              </a:solidFill>
            </a:endParaRPr>
          </a:p>
        </p:txBody>
      </p:sp>
      <p:pic>
        <p:nvPicPr>
          <p:cNvPr id="227" name="Google Shape;227;p27"/>
          <p:cNvPicPr preferRelativeResize="0"/>
          <p:nvPr/>
        </p:nvPicPr>
        <p:blipFill>
          <a:blip r:embed="rId4">
            <a:alphaModFix/>
          </a:blip>
          <a:stretch>
            <a:fillRect/>
          </a:stretch>
        </p:blipFill>
        <p:spPr>
          <a:xfrm>
            <a:off x="-1306282" y="-953432"/>
            <a:ext cx="1724675" cy="747214"/>
          </a:xfrm>
          <a:prstGeom prst="rect">
            <a:avLst/>
          </a:prstGeom>
          <a:noFill/>
          <a:ln>
            <a:noFill/>
          </a:ln>
        </p:spPr>
      </p:pic>
      <p:pic>
        <p:nvPicPr>
          <p:cNvPr id="228" name="Google Shape;228;p27"/>
          <p:cNvPicPr preferRelativeResize="0"/>
          <p:nvPr/>
        </p:nvPicPr>
        <p:blipFill>
          <a:blip r:embed="rId4">
            <a:alphaModFix/>
          </a:blip>
          <a:stretch>
            <a:fillRect/>
          </a:stretch>
        </p:blipFill>
        <p:spPr>
          <a:xfrm>
            <a:off x="6855800" y="707350"/>
            <a:ext cx="1505700" cy="652350"/>
          </a:xfrm>
          <a:prstGeom prst="rect">
            <a:avLst/>
          </a:prstGeom>
          <a:noFill/>
          <a:ln>
            <a:noFill/>
          </a:ln>
        </p:spPr>
      </p:pic>
      <p:pic>
        <p:nvPicPr>
          <p:cNvPr id="229" name="Google Shape;229;p27"/>
          <p:cNvPicPr preferRelativeResize="0"/>
          <p:nvPr/>
        </p:nvPicPr>
        <p:blipFill>
          <a:blip r:embed="rId5">
            <a:alphaModFix/>
          </a:blip>
          <a:stretch>
            <a:fillRect/>
          </a:stretch>
        </p:blipFill>
        <p:spPr>
          <a:xfrm>
            <a:off x="6963762" y="1555672"/>
            <a:ext cx="1289788" cy="497575"/>
          </a:xfrm>
          <a:prstGeom prst="rect">
            <a:avLst/>
          </a:prstGeom>
          <a:noFill/>
          <a:ln>
            <a:noFill/>
          </a:ln>
        </p:spPr>
      </p:pic>
      <p:sp>
        <p:nvSpPr>
          <p:cNvPr id="230" name="Google Shape;230;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21</a:t>
            </a:fld>
            <a:endParaRPr/>
          </a:p>
        </p:txBody>
      </p:sp>
      <p:pic>
        <p:nvPicPr>
          <p:cNvPr id="231" name="Google Shape;231;p27"/>
          <p:cNvPicPr preferRelativeResize="0"/>
          <p:nvPr/>
        </p:nvPicPr>
        <p:blipFill>
          <a:blip r:embed="rId6">
            <a:alphaModFix/>
          </a:blip>
          <a:stretch>
            <a:fillRect/>
          </a:stretch>
        </p:blipFill>
        <p:spPr>
          <a:xfrm>
            <a:off x="0" y="3693601"/>
            <a:ext cx="9144002" cy="1193648"/>
          </a:xfrm>
          <a:prstGeom prst="rect">
            <a:avLst/>
          </a:prstGeom>
          <a:noFill/>
          <a:ln>
            <a:noFill/>
          </a:ln>
        </p:spPr>
      </p:pic>
      <p:sp>
        <p:nvSpPr>
          <p:cNvPr id="232" name="Google Shape;232;p27"/>
          <p:cNvSpPr txBox="1"/>
          <p:nvPr/>
        </p:nvSpPr>
        <p:spPr>
          <a:xfrm>
            <a:off x="121225" y="3004525"/>
            <a:ext cx="1724700" cy="33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Electron plasma (~10</a:t>
            </a:r>
            <a:r>
              <a:rPr lang="en-GB" baseline="30000"/>
              <a:t>4</a:t>
            </a:r>
            <a:r>
              <a:rPr lang="en-GB"/>
              <a:t> particles)</a:t>
            </a:r>
            <a:endParaRPr/>
          </a:p>
        </p:txBody>
      </p:sp>
      <p:sp>
        <p:nvSpPr>
          <p:cNvPr id="233" name="Google Shape;233;p27"/>
          <p:cNvSpPr txBox="1"/>
          <p:nvPr/>
        </p:nvSpPr>
        <p:spPr>
          <a:xfrm>
            <a:off x="1711725" y="2665513"/>
            <a:ext cx="1724700" cy="33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Penning trap electrodes</a:t>
            </a:r>
            <a:endParaRPr/>
          </a:p>
        </p:txBody>
      </p:sp>
      <p:sp>
        <p:nvSpPr>
          <p:cNvPr id="234" name="Google Shape;234;p27"/>
          <p:cNvSpPr txBox="1"/>
          <p:nvPr/>
        </p:nvSpPr>
        <p:spPr>
          <a:xfrm>
            <a:off x="2403575" y="3343525"/>
            <a:ext cx="2082600" cy="33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Microwave pulse</a:t>
            </a:r>
            <a:endParaRPr/>
          </a:p>
        </p:txBody>
      </p:sp>
      <p:cxnSp>
        <p:nvCxnSpPr>
          <p:cNvPr id="235" name="Google Shape;235;p27"/>
          <p:cNvCxnSpPr/>
          <p:nvPr/>
        </p:nvCxnSpPr>
        <p:spPr>
          <a:xfrm>
            <a:off x="853075" y="3550275"/>
            <a:ext cx="576900" cy="740100"/>
          </a:xfrm>
          <a:prstGeom prst="straightConnector1">
            <a:avLst/>
          </a:prstGeom>
          <a:noFill/>
          <a:ln w="19050" cap="flat" cmpd="sng">
            <a:solidFill>
              <a:srgbClr val="000000"/>
            </a:solidFill>
            <a:prstDash val="solid"/>
            <a:round/>
            <a:headEnd type="none" w="med" len="med"/>
            <a:tailEnd type="none" w="med" len="med"/>
          </a:ln>
        </p:spPr>
      </p:cxnSp>
      <p:cxnSp>
        <p:nvCxnSpPr>
          <p:cNvPr id="236" name="Google Shape;236;p27"/>
          <p:cNvCxnSpPr/>
          <p:nvPr/>
        </p:nvCxnSpPr>
        <p:spPr>
          <a:xfrm flipH="1">
            <a:off x="1794025" y="3208875"/>
            <a:ext cx="405000" cy="993600"/>
          </a:xfrm>
          <a:prstGeom prst="straightConnector1">
            <a:avLst/>
          </a:prstGeom>
          <a:noFill/>
          <a:ln w="19050" cap="flat" cmpd="sng">
            <a:solidFill>
              <a:srgbClr val="000000"/>
            </a:solidFill>
            <a:prstDash val="solid"/>
            <a:round/>
            <a:headEnd type="none" w="med" len="med"/>
            <a:tailEnd type="none" w="med" len="med"/>
          </a:ln>
        </p:spPr>
      </p:cxnSp>
      <p:cxnSp>
        <p:nvCxnSpPr>
          <p:cNvPr id="237" name="Google Shape;237;p27"/>
          <p:cNvCxnSpPr/>
          <p:nvPr/>
        </p:nvCxnSpPr>
        <p:spPr>
          <a:xfrm flipH="1">
            <a:off x="2647075" y="3625550"/>
            <a:ext cx="263400" cy="552000"/>
          </a:xfrm>
          <a:prstGeom prst="straightConnector1">
            <a:avLst/>
          </a:prstGeom>
          <a:noFill/>
          <a:ln w="19050" cap="flat" cmpd="sng">
            <a:solidFill>
              <a:srgbClr val="000000"/>
            </a:solidFill>
            <a:prstDash val="solid"/>
            <a:round/>
            <a:headEnd type="none" w="med" len="med"/>
            <a:tailEnd type="none" w="med" len="med"/>
          </a:ln>
        </p:spPr>
      </p:cxnSp>
      <p:sp>
        <p:nvSpPr>
          <p:cNvPr id="238" name="Google Shape;238;p27"/>
          <p:cNvSpPr txBox="1"/>
          <p:nvPr/>
        </p:nvSpPr>
        <p:spPr>
          <a:xfrm>
            <a:off x="7539275" y="257950"/>
            <a:ext cx="1818000" cy="32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i="1"/>
              <a:t>Data by Eric Hunter</a:t>
            </a:r>
            <a:endParaRPr sz="1100" i="1"/>
          </a:p>
        </p:txBody>
      </p:sp>
      <p:sp>
        <p:nvSpPr>
          <p:cNvPr id="239" name="Google Shape;239;p27"/>
          <p:cNvSpPr txBox="1"/>
          <p:nvPr/>
        </p:nvSpPr>
        <p:spPr>
          <a:xfrm>
            <a:off x="2521575" y="4798575"/>
            <a:ext cx="21558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a:t>Antihydrogen trap</a:t>
            </a:r>
            <a:endParaRPr sz="1200"/>
          </a:p>
        </p:txBody>
      </p:sp>
      <p:cxnSp>
        <p:nvCxnSpPr>
          <p:cNvPr id="240" name="Google Shape;240;p27"/>
          <p:cNvCxnSpPr/>
          <p:nvPr/>
        </p:nvCxnSpPr>
        <p:spPr>
          <a:xfrm rot="10800000">
            <a:off x="1656075" y="4854125"/>
            <a:ext cx="865500" cy="138000"/>
          </a:xfrm>
          <a:prstGeom prst="straightConnector1">
            <a:avLst/>
          </a:prstGeom>
          <a:noFill/>
          <a:ln w="19050" cap="flat" cmpd="sng">
            <a:solidFill>
              <a:srgbClr val="000000"/>
            </a:solidFill>
            <a:prstDash val="solid"/>
            <a:round/>
            <a:headEnd type="none" w="med" len="med"/>
            <a:tailEnd type="none" w="med" len="med"/>
          </a:ln>
        </p:spPr>
      </p:cxnSp>
    </p:spTree>
    <p:extLst>
      <p:ext uri="{BB962C8B-B14F-4D97-AF65-F5344CB8AC3E}">
        <p14:creationId xmlns:p14="http://schemas.microsoft.com/office/powerpoint/2010/main" val="3168962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8"/>
          <p:cNvSpPr txBox="1">
            <a:spLocks noGrp="1"/>
          </p:cNvSpPr>
          <p:nvPr>
            <p:ph type="title"/>
          </p:nvPr>
        </p:nvSpPr>
        <p:spPr>
          <a:xfrm>
            <a:off x="261400" y="134650"/>
            <a:ext cx="7679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Magnetometry with Plasmas</a:t>
            </a:r>
            <a:endParaRPr/>
          </a:p>
        </p:txBody>
      </p:sp>
      <p:sp>
        <p:nvSpPr>
          <p:cNvPr id="246" name="Google Shape;246;p28"/>
          <p:cNvSpPr txBox="1"/>
          <p:nvPr/>
        </p:nvSpPr>
        <p:spPr>
          <a:xfrm>
            <a:off x="162175" y="829450"/>
            <a:ext cx="5900400" cy="17994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Complicated particle motion creates “side-bands”</a:t>
            </a:r>
            <a:endParaRPr sz="1800"/>
          </a:p>
          <a:p>
            <a:pPr marL="914400" lvl="1" indent="-342900" algn="l" rtl="0">
              <a:spcBef>
                <a:spcPts val="0"/>
              </a:spcBef>
              <a:spcAft>
                <a:spcPts val="0"/>
              </a:spcAft>
              <a:buSzPts val="1800"/>
              <a:buChar char="○"/>
            </a:pPr>
            <a:r>
              <a:rPr lang="en-GB" sz="1800"/>
              <a:t>Must identify “carrier” frequency</a:t>
            </a:r>
            <a:endParaRPr sz="1800"/>
          </a:p>
          <a:p>
            <a:pPr marL="914400" lvl="1" indent="-342900" algn="l" rtl="0">
              <a:spcBef>
                <a:spcPts val="0"/>
              </a:spcBef>
              <a:spcAft>
                <a:spcPts val="0"/>
              </a:spcAft>
              <a:buSzPts val="1800"/>
              <a:buChar char="○"/>
            </a:pPr>
            <a:r>
              <a:rPr lang="en-GB" sz="1800"/>
              <a:t>Preliminary resolution &lt; 1ppm</a:t>
            </a:r>
            <a:endParaRPr sz="1800"/>
          </a:p>
        </p:txBody>
      </p:sp>
      <p:pic>
        <p:nvPicPr>
          <p:cNvPr id="247" name="Google Shape;247;p28"/>
          <p:cNvPicPr preferRelativeResize="0"/>
          <p:nvPr/>
        </p:nvPicPr>
        <p:blipFill>
          <a:blip r:embed="rId3">
            <a:alphaModFix/>
          </a:blip>
          <a:stretch>
            <a:fillRect/>
          </a:stretch>
        </p:blipFill>
        <p:spPr>
          <a:xfrm>
            <a:off x="-1306282" y="-953432"/>
            <a:ext cx="1724675" cy="747214"/>
          </a:xfrm>
          <a:prstGeom prst="rect">
            <a:avLst/>
          </a:prstGeom>
          <a:noFill/>
          <a:ln>
            <a:noFill/>
          </a:ln>
        </p:spPr>
      </p:pic>
      <p:pic>
        <p:nvPicPr>
          <p:cNvPr id="248" name="Google Shape;248;p28"/>
          <p:cNvPicPr preferRelativeResize="0"/>
          <p:nvPr/>
        </p:nvPicPr>
        <p:blipFill>
          <a:blip r:embed="rId4">
            <a:alphaModFix/>
          </a:blip>
          <a:stretch>
            <a:fillRect/>
          </a:stretch>
        </p:blipFill>
        <p:spPr>
          <a:xfrm>
            <a:off x="5912650" y="1522075"/>
            <a:ext cx="2996400" cy="3465149"/>
          </a:xfrm>
          <a:prstGeom prst="rect">
            <a:avLst/>
          </a:prstGeom>
          <a:noFill/>
          <a:ln>
            <a:noFill/>
          </a:ln>
        </p:spPr>
      </p:pic>
      <p:pic>
        <p:nvPicPr>
          <p:cNvPr id="249" name="Google Shape;249;p28"/>
          <p:cNvPicPr preferRelativeResize="0"/>
          <p:nvPr/>
        </p:nvPicPr>
        <p:blipFill>
          <a:blip r:embed="rId5">
            <a:alphaModFix/>
          </a:blip>
          <a:stretch>
            <a:fillRect/>
          </a:stretch>
        </p:blipFill>
        <p:spPr>
          <a:xfrm>
            <a:off x="261400" y="1763338"/>
            <a:ext cx="5274750" cy="3285375"/>
          </a:xfrm>
          <a:prstGeom prst="rect">
            <a:avLst/>
          </a:prstGeom>
          <a:noFill/>
          <a:ln>
            <a:noFill/>
          </a:ln>
        </p:spPr>
      </p:pic>
      <p:pic>
        <p:nvPicPr>
          <p:cNvPr id="250" name="Google Shape;250;p28"/>
          <p:cNvPicPr preferRelativeResize="0"/>
          <p:nvPr/>
        </p:nvPicPr>
        <p:blipFill>
          <a:blip r:embed="rId6">
            <a:alphaModFix/>
          </a:blip>
          <a:stretch>
            <a:fillRect/>
          </a:stretch>
        </p:blipFill>
        <p:spPr>
          <a:xfrm rot="5400000" flipH="1">
            <a:off x="6651500" y="472313"/>
            <a:ext cx="1276350" cy="457200"/>
          </a:xfrm>
          <a:prstGeom prst="rect">
            <a:avLst/>
          </a:prstGeom>
          <a:noFill/>
          <a:ln>
            <a:noFill/>
          </a:ln>
        </p:spPr>
      </p:pic>
      <p:sp>
        <p:nvSpPr>
          <p:cNvPr id="251" name="Google Shape;251;p28"/>
          <p:cNvSpPr txBox="1"/>
          <p:nvPr/>
        </p:nvSpPr>
        <p:spPr>
          <a:xfrm>
            <a:off x="7601025" y="296050"/>
            <a:ext cx="1186800" cy="4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Microwave pulse</a:t>
            </a:r>
            <a:endParaRPr/>
          </a:p>
        </p:txBody>
      </p:sp>
      <p:sp>
        <p:nvSpPr>
          <p:cNvPr id="252" name="Google Shape;252;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22</a:t>
            </a:fld>
            <a:endParaRPr/>
          </a:p>
        </p:txBody>
      </p:sp>
      <p:sp>
        <p:nvSpPr>
          <p:cNvPr id="253" name="Google Shape;253;p28"/>
          <p:cNvSpPr txBox="1"/>
          <p:nvPr/>
        </p:nvSpPr>
        <p:spPr>
          <a:xfrm>
            <a:off x="2772475" y="2750950"/>
            <a:ext cx="2195400" cy="4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“Carrier” frequency</a:t>
            </a:r>
            <a:endParaRPr/>
          </a:p>
          <a:p>
            <a:pPr marL="0" lvl="0" indent="0" algn="l" rtl="0">
              <a:spcBef>
                <a:spcPts val="0"/>
              </a:spcBef>
              <a:spcAft>
                <a:spcPts val="0"/>
              </a:spcAft>
              <a:buNone/>
            </a:pPr>
            <a:r>
              <a:rPr lang="en-GB" sz="1200" i="1"/>
              <a:t>cyclotron resonance</a:t>
            </a:r>
            <a:endParaRPr sz="1200" i="1"/>
          </a:p>
        </p:txBody>
      </p:sp>
      <p:cxnSp>
        <p:nvCxnSpPr>
          <p:cNvPr id="254" name="Google Shape;254;p28"/>
          <p:cNvCxnSpPr/>
          <p:nvPr/>
        </p:nvCxnSpPr>
        <p:spPr>
          <a:xfrm flipH="1">
            <a:off x="2458975" y="2956600"/>
            <a:ext cx="313500" cy="292500"/>
          </a:xfrm>
          <a:prstGeom prst="straightConnector1">
            <a:avLst/>
          </a:prstGeom>
          <a:noFill/>
          <a:ln w="9525" cap="flat" cmpd="sng">
            <a:solidFill>
              <a:schemeClr val="dk2"/>
            </a:solidFill>
            <a:prstDash val="solid"/>
            <a:round/>
            <a:headEnd type="none" w="med" len="med"/>
            <a:tailEnd type="triangle" w="med" len="med"/>
          </a:ln>
        </p:spPr>
      </p:cxnSp>
      <p:sp>
        <p:nvSpPr>
          <p:cNvPr id="255" name="Google Shape;255;p28"/>
          <p:cNvSpPr txBox="1"/>
          <p:nvPr/>
        </p:nvSpPr>
        <p:spPr>
          <a:xfrm>
            <a:off x="3881225" y="1863725"/>
            <a:ext cx="1818000" cy="32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i="1"/>
              <a:t>Data by Eric Hunter</a:t>
            </a:r>
            <a:endParaRPr sz="1100" i="1"/>
          </a:p>
        </p:txBody>
      </p:sp>
    </p:spTree>
    <p:extLst>
      <p:ext uri="{BB962C8B-B14F-4D97-AF65-F5344CB8AC3E}">
        <p14:creationId xmlns:p14="http://schemas.microsoft.com/office/powerpoint/2010/main" val="1778226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9"/>
          <p:cNvSpPr txBox="1">
            <a:spLocks noGrp="1"/>
          </p:cNvSpPr>
          <p:nvPr>
            <p:ph type="title"/>
          </p:nvPr>
        </p:nvSpPr>
        <p:spPr>
          <a:xfrm>
            <a:off x="311700" y="2546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Problem with Cyclotron Resonance Method</a:t>
            </a:r>
            <a:endParaRPr/>
          </a:p>
        </p:txBody>
      </p:sp>
      <p:sp>
        <p:nvSpPr>
          <p:cNvPr id="261" name="Google Shape;261;p29"/>
          <p:cNvSpPr txBox="1"/>
          <p:nvPr/>
        </p:nvSpPr>
        <p:spPr>
          <a:xfrm>
            <a:off x="201725" y="3598875"/>
            <a:ext cx="5682000" cy="14175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a:t>Can’t be used for “precision” gravity region</a:t>
            </a:r>
            <a:endParaRPr/>
          </a:p>
          <a:p>
            <a:pPr marL="914400" lvl="1" indent="-317500" algn="l" rtl="0">
              <a:spcBef>
                <a:spcPts val="0"/>
              </a:spcBef>
              <a:spcAft>
                <a:spcPts val="0"/>
              </a:spcAft>
              <a:buSzPts val="1400"/>
              <a:buChar char="○"/>
            </a:pPr>
            <a:r>
              <a:rPr lang="en-GB"/>
              <a:t>Penning trap electrodes impractical</a:t>
            </a:r>
            <a:endParaRPr/>
          </a:p>
        </p:txBody>
      </p:sp>
      <p:sp>
        <p:nvSpPr>
          <p:cNvPr id="262" name="Google Shape;262;p29"/>
          <p:cNvSpPr/>
          <p:nvPr/>
        </p:nvSpPr>
        <p:spPr>
          <a:xfrm rot="5400000">
            <a:off x="4586350" y="1127500"/>
            <a:ext cx="263400" cy="1503900"/>
          </a:xfrm>
          <a:prstGeom prst="leftBrace">
            <a:avLst>
              <a:gd name="adj1" fmla="val 8333"/>
              <a:gd name="adj2" fmla="val 5000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9"/>
          <p:cNvSpPr txBox="1"/>
          <p:nvPr/>
        </p:nvSpPr>
        <p:spPr>
          <a:xfrm>
            <a:off x="3494975" y="1132363"/>
            <a:ext cx="2562600" cy="45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t>Precision gravity experiment (no Penning trap)</a:t>
            </a:r>
            <a:endParaRPr/>
          </a:p>
        </p:txBody>
      </p:sp>
      <p:sp>
        <p:nvSpPr>
          <p:cNvPr id="264" name="Google Shape;264;p29"/>
          <p:cNvSpPr txBox="1"/>
          <p:nvPr/>
        </p:nvSpPr>
        <p:spPr>
          <a:xfrm>
            <a:off x="6057575" y="3964250"/>
            <a:ext cx="28728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Need to know fields here</a:t>
            </a:r>
            <a:endParaRPr/>
          </a:p>
        </p:txBody>
      </p:sp>
      <p:sp>
        <p:nvSpPr>
          <p:cNvPr id="265" name="Google Shape;265;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23</a:t>
            </a:fld>
            <a:endParaRPr/>
          </a:p>
        </p:txBody>
      </p:sp>
      <p:pic>
        <p:nvPicPr>
          <p:cNvPr id="266" name="Google Shape;266;p29"/>
          <p:cNvPicPr preferRelativeResize="0"/>
          <p:nvPr/>
        </p:nvPicPr>
        <p:blipFill>
          <a:blip r:embed="rId3">
            <a:alphaModFix/>
          </a:blip>
          <a:stretch>
            <a:fillRect/>
          </a:stretch>
        </p:blipFill>
        <p:spPr>
          <a:xfrm>
            <a:off x="0" y="1994551"/>
            <a:ext cx="9144002" cy="1193648"/>
          </a:xfrm>
          <a:prstGeom prst="rect">
            <a:avLst/>
          </a:prstGeom>
          <a:noFill/>
          <a:ln>
            <a:noFill/>
          </a:ln>
        </p:spPr>
      </p:pic>
      <p:sp>
        <p:nvSpPr>
          <p:cNvPr id="267" name="Google Shape;267;p29"/>
          <p:cNvSpPr/>
          <p:nvPr/>
        </p:nvSpPr>
        <p:spPr>
          <a:xfrm>
            <a:off x="4091550" y="2540413"/>
            <a:ext cx="188100" cy="188100"/>
          </a:xfrm>
          <a:prstGeom prst="star5">
            <a:avLst>
              <a:gd name="adj" fmla="val 19098"/>
              <a:gd name="hf" fmla="val 105146"/>
              <a:gd name="vf" fmla="val 110557"/>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9"/>
          <p:cNvSpPr/>
          <p:nvPr/>
        </p:nvSpPr>
        <p:spPr>
          <a:xfrm>
            <a:off x="5140950" y="2540413"/>
            <a:ext cx="188100" cy="188100"/>
          </a:xfrm>
          <a:prstGeom prst="star5">
            <a:avLst>
              <a:gd name="adj" fmla="val 19098"/>
              <a:gd name="hf" fmla="val 105146"/>
              <a:gd name="vf" fmla="val 110557"/>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9" name="Google Shape;269;p29"/>
          <p:cNvCxnSpPr>
            <a:endCxn id="267" idx="3"/>
          </p:cNvCxnSpPr>
          <p:nvPr/>
        </p:nvCxnSpPr>
        <p:spPr>
          <a:xfrm rot="10800000">
            <a:off x="4243726" y="2728512"/>
            <a:ext cx="1947300" cy="1304700"/>
          </a:xfrm>
          <a:prstGeom prst="straightConnector1">
            <a:avLst/>
          </a:prstGeom>
          <a:noFill/>
          <a:ln w="19050" cap="flat" cmpd="sng">
            <a:solidFill>
              <a:srgbClr val="000000"/>
            </a:solidFill>
            <a:prstDash val="solid"/>
            <a:round/>
            <a:headEnd type="none" w="med" len="med"/>
            <a:tailEnd type="none" w="med" len="med"/>
          </a:ln>
        </p:spPr>
      </p:cxnSp>
      <p:cxnSp>
        <p:nvCxnSpPr>
          <p:cNvPr id="270" name="Google Shape;270;p29"/>
          <p:cNvCxnSpPr>
            <a:endCxn id="268" idx="3"/>
          </p:cNvCxnSpPr>
          <p:nvPr/>
        </p:nvCxnSpPr>
        <p:spPr>
          <a:xfrm rot="10800000">
            <a:off x="5293126" y="2728512"/>
            <a:ext cx="879000" cy="1279800"/>
          </a:xfrm>
          <a:prstGeom prst="straightConnector1">
            <a:avLst/>
          </a:prstGeom>
          <a:noFill/>
          <a:ln w="19050" cap="flat" cmpd="sng">
            <a:solidFill>
              <a:srgbClr val="000000"/>
            </a:solidFill>
            <a:prstDash val="solid"/>
            <a:round/>
            <a:headEnd type="none" w="med" len="med"/>
            <a:tailEnd type="none" w="med" len="med"/>
          </a:ln>
        </p:spPr>
      </p:cxnSp>
      <p:pic>
        <p:nvPicPr>
          <p:cNvPr id="271" name="Google Shape;271;p29"/>
          <p:cNvPicPr preferRelativeResize="0"/>
          <p:nvPr/>
        </p:nvPicPr>
        <p:blipFill>
          <a:blip r:embed="rId4">
            <a:alphaModFix/>
          </a:blip>
          <a:stretch>
            <a:fillRect/>
          </a:stretch>
        </p:blipFill>
        <p:spPr>
          <a:xfrm>
            <a:off x="5140950" y="4292663"/>
            <a:ext cx="3017122" cy="472425"/>
          </a:xfrm>
          <a:prstGeom prst="rect">
            <a:avLst/>
          </a:prstGeom>
          <a:noFill/>
          <a:ln>
            <a:noFill/>
          </a:ln>
        </p:spPr>
      </p:pic>
    </p:spTree>
    <p:extLst>
      <p:ext uri="{BB962C8B-B14F-4D97-AF65-F5344CB8AC3E}">
        <p14:creationId xmlns:p14="http://schemas.microsoft.com/office/powerpoint/2010/main" val="3133301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Magnetometry Overview</a:t>
            </a:r>
            <a:endParaRPr/>
          </a:p>
        </p:txBody>
      </p:sp>
      <p:sp>
        <p:nvSpPr>
          <p:cNvPr id="277" name="Google Shape;277;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AutoNum type="arabicPeriod"/>
            </a:pPr>
            <a:r>
              <a:rPr lang="en-GB" sz="1400"/>
              <a:t>Electron cyclotron resonance</a:t>
            </a:r>
            <a:endParaRPr sz="1400"/>
          </a:p>
          <a:p>
            <a:pPr marL="914400" lvl="1" indent="-304800" algn="l" rtl="0">
              <a:spcBef>
                <a:spcPts val="0"/>
              </a:spcBef>
              <a:spcAft>
                <a:spcPts val="0"/>
              </a:spcAft>
              <a:buSzPts val="1200"/>
              <a:buChar char="○"/>
            </a:pPr>
            <a:r>
              <a:rPr lang="en-GB" sz="1200"/>
              <a:t>Pro: Measures field in-situ</a:t>
            </a:r>
            <a:endParaRPr sz="1200"/>
          </a:p>
          <a:p>
            <a:pPr marL="914400" lvl="1" indent="-304800" algn="l" rtl="0">
              <a:spcBef>
                <a:spcPts val="0"/>
              </a:spcBef>
              <a:spcAft>
                <a:spcPts val="0"/>
              </a:spcAft>
              <a:buSzPts val="1200"/>
              <a:buChar char="○"/>
            </a:pPr>
            <a:r>
              <a:rPr lang="en-GB" sz="1200"/>
              <a:t>Con: not fully understood</a:t>
            </a:r>
            <a:endParaRPr sz="1200"/>
          </a:p>
          <a:p>
            <a:pPr marL="0" lvl="0" indent="0" algn="l" rtl="0">
              <a:spcBef>
                <a:spcPts val="1600"/>
              </a:spcBef>
              <a:spcAft>
                <a:spcPts val="0"/>
              </a:spcAft>
              <a:buNone/>
            </a:pPr>
            <a:endParaRPr/>
          </a:p>
          <a:p>
            <a:pPr marL="457200" marR="0" lvl="0" indent="-381000" algn="l" rtl="0">
              <a:lnSpc>
                <a:spcPct val="115000"/>
              </a:lnSpc>
              <a:spcBef>
                <a:spcPts val="1600"/>
              </a:spcBef>
              <a:spcAft>
                <a:spcPts val="0"/>
              </a:spcAft>
              <a:buSzPts val="2400"/>
              <a:buAutoNum type="arabicPeriod"/>
            </a:pPr>
            <a:r>
              <a:rPr lang="en-GB" sz="2400" b="1"/>
              <a:t>Nuclear magnetic resonance (NMR)</a:t>
            </a:r>
            <a:endParaRPr sz="2400" b="1"/>
          </a:p>
          <a:p>
            <a:pPr marL="914400" marR="0" lvl="1" indent="-317500" algn="l" rtl="0">
              <a:lnSpc>
                <a:spcPct val="115000"/>
              </a:lnSpc>
              <a:spcBef>
                <a:spcPts val="0"/>
              </a:spcBef>
              <a:spcAft>
                <a:spcPts val="0"/>
              </a:spcAft>
              <a:buSzPts val="1400"/>
              <a:buChar char="○"/>
            </a:pPr>
            <a:r>
              <a:rPr lang="en-GB"/>
              <a:t>Rubber samples</a:t>
            </a:r>
            <a:endParaRPr/>
          </a:p>
          <a:p>
            <a:pPr marL="1371600" marR="0" lvl="2" indent="-317500" algn="l" rtl="0">
              <a:lnSpc>
                <a:spcPct val="115000"/>
              </a:lnSpc>
              <a:spcBef>
                <a:spcPts val="0"/>
              </a:spcBef>
              <a:spcAft>
                <a:spcPts val="0"/>
              </a:spcAft>
              <a:buSzPts val="1400"/>
              <a:buChar char="■"/>
            </a:pPr>
            <a:r>
              <a:rPr lang="en-GB"/>
              <a:t>Pro: Sufficient resolution</a:t>
            </a:r>
            <a:endParaRPr/>
          </a:p>
          <a:p>
            <a:pPr marL="1371600" marR="0" lvl="2" indent="-317500" algn="l" rtl="0">
              <a:lnSpc>
                <a:spcPct val="115000"/>
              </a:lnSpc>
              <a:spcBef>
                <a:spcPts val="0"/>
              </a:spcBef>
              <a:spcAft>
                <a:spcPts val="0"/>
              </a:spcAft>
              <a:buSzPts val="1400"/>
              <a:buChar char="■"/>
            </a:pPr>
            <a:r>
              <a:rPr lang="en-GB"/>
              <a:t>Con: Best at room temperature</a:t>
            </a:r>
            <a:endParaRPr/>
          </a:p>
          <a:p>
            <a:pPr marL="914400" marR="0" lvl="1" indent="-317500" algn="l" rtl="0">
              <a:lnSpc>
                <a:spcPct val="115000"/>
              </a:lnSpc>
              <a:spcBef>
                <a:spcPts val="0"/>
              </a:spcBef>
              <a:spcAft>
                <a:spcPts val="0"/>
              </a:spcAft>
              <a:buSzPts val="1400"/>
              <a:buChar char="○"/>
            </a:pPr>
            <a:r>
              <a:rPr lang="en-GB"/>
              <a:t>Aluminium micro-powder samples</a:t>
            </a:r>
            <a:endParaRPr/>
          </a:p>
          <a:p>
            <a:pPr marL="1371600" lvl="2" indent="-317500" algn="l" rtl="0">
              <a:spcBef>
                <a:spcPts val="0"/>
              </a:spcBef>
              <a:spcAft>
                <a:spcPts val="0"/>
              </a:spcAft>
              <a:buSzPts val="1400"/>
              <a:buChar char="■"/>
            </a:pPr>
            <a:r>
              <a:rPr lang="en-GB"/>
              <a:t>Pro: Works at Low temperatures</a:t>
            </a:r>
            <a:endParaRPr/>
          </a:p>
          <a:p>
            <a:pPr marL="1371600" lvl="2" indent="-317500" algn="l" rtl="0">
              <a:spcBef>
                <a:spcPts val="0"/>
              </a:spcBef>
              <a:spcAft>
                <a:spcPts val="0"/>
              </a:spcAft>
              <a:buSzPts val="1400"/>
              <a:buChar char="■"/>
            </a:pPr>
            <a:r>
              <a:rPr lang="en-GB"/>
              <a:t>Con: Weaker field resolution</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278" name="Google Shape;278;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24</a:t>
            </a:fld>
            <a:endParaRPr/>
          </a:p>
        </p:txBody>
      </p:sp>
      <p:pic>
        <p:nvPicPr>
          <p:cNvPr id="279" name="Google Shape;279;p30"/>
          <p:cNvPicPr preferRelativeResize="0"/>
          <p:nvPr/>
        </p:nvPicPr>
        <p:blipFill>
          <a:blip r:embed="rId3">
            <a:alphaModFix/>
          </a:blip>
          <a:stretch>
            <a:fillRect/>
          </a:stretch>
        </p:blipFill>
        <p:spPr>
          <a:xfrm>
            <a:off x="6016675" y="1333048"/>
            <a:ext cx="1145800" cy="442026"/>
          </a:xfrm>
          <a:prstGeom prst="rect">
            <a:avLst/>
          </a:prstGeom>
          <a:noFill/>
          <a:ln>
            <a:noFill/>
          </a:ln>
        </p:spPr>
      </p:pic>
      <p:pic>
        <p:nvPicPr>
          <p:cNvPr id="280" name="Google Shape;280;p30"/>
          <p:cNvPicPr preferRelativeResize="0"/>
          <p:nvPr/>
        </p:nvPicPr>
        <p:blipFill>
          <a:blip r:embed="rId4">
            <a:alphaModFix/>
          </a:blip>
          <a:stretch>
            <a:fillRect/>
          </a:stretch>
        </p:blipFill>
        <p:spPr>
          <a:xfrm>
            <a:off x="4572000" y="1305850"/>
            <a:ext cx="1145810" cy="496425"/>
          </a:xfrm>
          <a:prstGeom prst="rect">
            <a:avLst/>
          </a:prstGeom>
          <a:noFill/>
          <a:ln>
            <a:noFill/>
          </a:ln>
        </p:spPr>
      </p:pic>
      <p:pic>
        <p:nvPicPr>
          <p:cNvPr id="281" name="Google Shape;281;p30"/>
          <p:cNvPicPr preferRelativeResize="0"/>
          <p:nvPr/>
        </p:nvPicPr>
        <p:blipFill>
          <a:blip r:embed="rId5">
            <a:alphaModFix/>
          </a:blip>
          <a:stretch>
            <a:fillRect/>
          </a:stretch>
        </p:blipFill>
        <p:spPr>
          <a:xfrm>
            <a:off x="5773450" y="2672100"/>
            <a:ext cx="3162226" cy="2384726"/>
          </a:xfrm>
          <a:prstGeom prst="rect">
            <a:avLst/>
          </a:prstGeom>
          <a:noFill/>
          <a:ln>
            <a:noFill/>
          </a:ln>
        </p:spPr>
      </p:pic>
      <p:pic>
        <p:nvPicPr>
          <p:cNvPr id="282" name="Google Shape;282;p30"/>
          <p:cNvPicPr preferRelativeResize="0"/>
          <p:nvPr/>
        </p:nvPicPr>
        <p:blipFill>
          <a:blip r:embed="rId6">
            <a:alphaModFix/>
          </a:blip>
          <a:stretch>
            <a:fillRect/>
          </a:stretch>
        </p:blipFill>
        <p:spPr>
          <a:xfrm>
            <a:off x="6965025" y="2903325"/>
            <a:ext cx="366000" cy="496425"/>
          </a:xfrm>
          <a:prstGeom prst="rect">
            <a:avLst/>
          </a:prstGeom>
          <a:noFill/>
          <a:ln>
            <a:noFill/>
          </a:ln>
        </p:spPr>
      </p:pic>
      <p:sp>
        <p:nvSpPr>
          <p:cNvPr id="283" name="Google Shape;283;p30"/>
          <p:cNvSpPr txBox="1"/>
          <p:nvPr/>
        </p:nvSpPr>
        <p:spPr>
          <a:xfrm>
            <a:off x="5151175" y="4703625"/>
            <a:ext cx="1555500" cy="3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Spin precession</a:t>
            </a:r>
            <a:endParaRPr/>
          </a:p>
        </p:txBody>
      </p:sp>
    </p:spTree>
    <p:extLst>
      <p:ext uri="{BB962C8B-B14F-4D97-AF65-F5344CB8AC3E}">
        <p14:creationId xmlns:p14="http://schemas.microsoft.com/office/powerpoint/2010/main" val="1027900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1"/>
          <p:cNvSpPr txBox="1">
            <a:spLocks noGrp="1"/>
          </p:cNvSpPr>
          <p:nvPr>
            <p:ph type="title"/>
          </p:nvPr>
        </p:nvSpPr>
        <p:spPr>
          <a:xfrm>
            <a:off x="623400" y="2898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NMR System</a:t>
            </a:r>
            <a:endParaRPr/>
          </a:p>
        </p:txBody>
      </p:sp>
      <p:sp>
        <p:nvSpPr>
          <p:cNvPr id="289" name="Google Shape;289;p31"/>
          <p:cNvSpPr/>
          <p:nvPr/>
        </p:nvSpPr>
        <p:spPr>
          <a:xfrm>
            <a:off x="501800" y="1668500"/>
            <a:ext cx="1693500" cy="7905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NMR spectrometer</a:t>
            </a:r>
            <a:endParaRPr/>
          </a:p>
          <a:p>
            <a:pPr marL="0" lvl="0" indent="0" algn="l" rtl="0">
              <a:spcBef>
                <a:spcPts val="0"/>
              </a:spcBef>
              <a:spcAft>
                <a:spcPts val="0"/>
              </a:spcAft>
              <a:buClr>
                <a:schemeClr val="dk1"/>
              </a:buClr>
              <a:buSzPts val="1100"/>
              <a:buFont typeface="Arial"/>
              <a:buNone/>
            </a:pPr>
            <a:r>
              <a:rPr lang="en-GB" sz="1100" i="1">
                <a:solidFill>
                  <a:schemeClr val="dk1"/>
                </a:solidFill>
              </a:rPr>
              <a:t>Tecmag APOLLO</a:t>
            </a:r>
            <a:endParaRPr sz="1100" i="1"/>
          </a:p>
        </p:txBody>
      </p:sp>
      <p:sp>
        <p:nvSpPr>
          <p:cNvPr id="290" name="Google Shape;290;p31"/>
          <p:cNvSpPr/>
          <p:nvPr/>
        </p:nvSpPr>
        <p:spPr>
          <a:xfrm>
            <a:off x="2717863" y="2322725"/>
            <a:ext cx="1693500" cy="7905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Low Noise Amplifier</a:t>
            </a:r>
            <a:endParaRPr/>
          </a:p>
          <a:p>
            <a:pPr marL="0" lvl="0" indent="0" algn="l" rtl="0">
              <a:spcBef>
                <a:spcPts val="0"/>
              </a:spcBef>
              <a:spcAft>
                <a:spcPts val="0"/>
              </a:spcAft>
              <a:buNone/>
            </a:pPr>
            <a:r>
              <a:rPr lang="en-GB" sz="1100" i="1"/>
              <a:t>Miteq AU 1114</a:t>
            </a:r>
            <a:endParaRPr sz="1100" i="1"/>
          </a:p>
        </p:txBody>
      </p:sp>
      <p:sp>
        <p:nvSpPr>
          <p:cNvPr id="291" name="Google Shape;291;p31"/>
          <p:cNvSpPr/>
          <p:nvPr/>
        </p:nvSpPr>
        <p:spPr>
          <a:xfrm>
            <a:off x="6618000" y="1864800"/>
            <a:ext cx="1200600" cy="7905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Multiplexer</a:t>
            </a:r>
            <a:endParaRPr/>
          </a:p>
        </p:txBody>
      </p:sp>
      <p:sp>
        <p:nvSpPr>
          <p:cNvPr id="292" name="Google Shape;292;p31"/>
          <p:cNvSpPr/>
          <p:nvPr/>
        </p:nvSpPr>
        <p:spPr>
          <a:xfrm>
            <a:off x="2717863" y="1358625"/>
            <a:ext cx="1693500" cy="7905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10W Power Amplifier</a:t>
            </a:r>
            <a:endParaRPr/>
          </a:p>
          <a:p>
            <a:pPr marL="0" lvl="0" indent="0" algn="l" rtl="0">
              <a:spcBef>
                <a:spcPts val="0"/>
              </a:spcBef>
              <a:spcAft>
                <a:spcPts val="0"/>
              </a:spcAft>
              <a:buNone/>
            </a:pPr>
            <a:r>
              <a:rPr lang="en-GB" sz="1100" i="1"/>
              <a:t>Spincore</a:t>
            </a:r>
            <a:r>
              <a:rPr lang="en-GB"/>
              <a:t> </a:t>
            </a:r>
            <a:endParaRPr/>
          </a:p>
        </p:txBody>
      </p:sp>
      <p:cxnSp>
        <p:nvCxnSpPr>
          <p:cNvPr id="293" name="Google Shape;293;p31"/>
          <p:cNvCxnSpPr>
            <a:endCxn id="292" idx="1"/>
          </p:cNvCxnSpPr>
          <p:nvPr/>
        </p:nvCxnSpPr>
        <p:spPr>
          <a:xfrm>
            <a:off x="2195263" y="1753275"/>
            <a:ext cx="522600" cy="600"/>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294" name="Google Shape;294;p31"/>
          <p:cNvCxnSpPr/>
          <p:nvPr/>
        </p:nvCxnSpPr>
        <p:spPr>
          <a:xfrm>
            <a:off x="2195300" y="2187950"/>
            <a:ext cx="520800" cy="365100"/>
          </a:xfrm>
          <a:prstGeom prst="bentConnector3">
            <a:avLst>
              <a:gd name="adj1" fmla="val 50000"/>
            </a:avLst>
          </a:prstGeom>
          <a:noFill/>
          <a:ln w="19050" cap="flat" cmpd="sng">
            <a:solidFill>
              <a:srgbClr val="000000"/>
            </a:solidFill>
            <a:prstDash val="solid"/>
            <a:round/>
            <a:headEnd type="none" w="med" len="med"/>
            <a:tailEnd type="none" w="med" len="med"/>
          </a:ln>
        </p:spPr>
      </p:cxnSp>
      <p:sp>
        <p:nvSpPr>
          <p:cNvPr id="295" name="Google Shape;295;p31"/>
          <p:cNvSpPr/>
          <p:nvPr/>
        </p:nvSpPr>
        <p:spPr>
          <a:xfrm>
            <a:off x="4787063" y="1864800"/>
            <a:ext cx="1460400" cy="7905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Duplexer </a:t>
            </a:r>
            <a:endParaRPr/>
          </a:p>
          <a:p>
            <a:pPr marL="0" lvl="0" indent="0" algn="l" rtl="0">
              <a:spcBef>
                <a:spcPts val="0"/>
              </a:spcBef>
              <a:spcAft>
                <a:spcPts val="0"/>
              </a:spcAft>
              <a:buNone/>
            </a:pPr>
            <a:r>
              <a:rPr lang="en-GB" sz="1100" i="1"/>
              <a:t>crossed diodes: noise gate, </a:t>
            </a:r>
            <a:endParaRPr sz="1100" i="1"/>
          </a:p>
          <a:p>
            <a:pPr marL="0" lvl="0" indent="0" algn="l" rtl="0">
              <a:spcBef>
                <a:spcPts val="0"/>
              </a:spcBef>
              <a:spcAft>
                <a:spcPts val="0"/>
              </a:spcAft>
              <a:buNone/>
            </a:pPr>
            <a:r>
              <a:rPr lang="en-GB" sz="1100" i="1"/>
              <a:t>Rx protection</a:t>
            </a:r>
            <a:endParaRPr sz="1100" i="1"/>
          </a:p>
        </p:txBody>
      </p:sp>
      <p:cxnSp>
        <p:nvCxnSpPr>
          <p:cNvPr id="296" name="Google Shape;296;p31"/>
          <p:cNvCxnSpPr/>
          <p:nvPr/>
        </p:nvCxnSpPr>
        <p:spPr>
          <a:xfrm>
            <a:off x="4407538" y="1753275"/>
            <a:ext cx="372300" cy="360600"/>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297" name="Google Shape;297;p31"/>
          <p:cNvCxnSpPr>
            <a:stCxn id="290" idx="3"/>
          </p:cNvCxnSpPr>
          <p:nvPr/>
        </p:nvCxnSpPr>
        <p:spPr>
          <a:xfrm rot="10800000" flipH="1">
            <a:off x="4411363" y="2396075"/>
            <a:ext cx="349500" cy="321900"/>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298" name="Google Shape;298;p31"/>
          <p:cNvCxnSpPr/>
          <p:nvPr/>
        </p:nvCxnSpPr>
        <p:spPr>
          <a:xfrm>
            <a:off x="6266300" y="2013500"/>
            <a:ext cx="345000" cy="0"/>
          </a:xfrm>
          <a:prstGeom prst="straightConnector1">
            <a:avLst/>
          </a:prstGeom>
          <a:noFill/>
          <a:ln w="19050" cap="flat" cmpd="sng">
            <a:solidFill>
              <a:srgbClr val="000000"/>
            </a:solidFill>
            <a:prstDash val="solid"/>
            <a:round/>
            <a:headEnd type="none" w="med" len="med"/>
            <a:tailEnd type="none" w="med" len="med"/>
          </a:ln>
        </p:spPr>
      </p:cxnSp>
      <p:cxnSp>
        <p:nvCxnSpPr>
          <p:cNvPr id="299" name="Google Shape;299;p31"/>
          <p:cNvCxnSpPr/>
          <p:nvPr/>
        </p:nvCxnSpPr>
        <p:spPr>
          <a:xfrm>
            <a:off x="6273000" y="2187950"/>
            <a:ext cx="345000" cy="0"/>
          </a:xfrm>
          <a:prstGeom prst="straightConnector1">
            <a:avLst/>
          </a:prstGeom>
          <a:noFill/>
          <a:ln w="19050" cap="flat" cmpd="sng">
            <a:solidFill>
              <a:srgbClr val="000000"/>
            </a:solidFill>
            <a:prstDash val="solid"/>
            <a:round/>
            <a:headEnd type="none" w="med" len="med"/>
            <a:tailEnd type="none" w="med" len="med"/>
          </a:ln>
        </p:spPr>
      </p:cxnSp>
      <p:cxnSp>
        <p:nvCxnSpPr>
          <p:cNvPr id="300" name="Google Shape;300;p31"/>
          <p:cNvCxnSpPr/>
          <p:nvPr/>
        </p:nvCxnSpPr>
        <p:spPr>
          <a:xfrm>
            <a:off x="6273000" y="2370500"/>
            <a:ext cx="345000" cy="0"/>
          </a:xfrm>
          <a:prstGeom prst="straightConnector1">
            <a:avLst/>
          </a:prstGeom>
          <a:noFill/>
          <a:ln w="19050" cap="flat" cmpd="sng">
            <a:solidFill>
              <a:srgbClr val="000000"/>
            </a:solidFill>
            <a:prstDash val="solid"/>
            <a:round/>
            <a:headEnd type="none" w="med" len="med"/>
            <a:tailEnd type="none" w="med" len="med"/>
          </a:ln>
        </p:spPr>
      </p:cxnSp>
      <p:pic>
        <p:nvPicPr>
          <p:cNvPr id="301" name="Google Shape;301;p31"/>
          <p:cNvPicPr preferRelativeResize="0"/>
          <p:nvPr/>
        </p:nvPicPr>
        <p:blipFill>
          <a:blip r:embed="rId3">
            <a:alphaModFix/>
          </a:blip>
          <a:stretch>
            <a:fillRect/>
          </a:stretch>
        </p:blipFill>
        <p:spPr>
          <a:xfrm>
            <a:off x="6618000" y="2655300"/>
            <a:ext cx="403925" cy="439125"/>
          </a:xfrm>
          <a:prstGeom prst="rect">
            <a:avLst/>
          </a:prstGeom>
          <a:noFill/>
          <a:ln>
            <a:noFill/>
          </a:ln>
        </p:spPr>
      </p:pic>
      <p:pic>
        <p:nvPicPr>
          <p:cNvPr id="302" name="Google Shape;302;p31"/>
          <p:cNvPicPr preferRelativeResize="0"/>
          <p:nvPr/>
        </p:nvPicPr>
        <p:blipFill>
          <a:blip r:embed="rId3">
            <a:alphaModFix/>
          </a:blip>
          <a:stretch>
            <a:fillRect/>
          </a:stretch>
        </p:blipFill>
        <p:spPr>
          <a:xfrm>
            <a:off x="7414675" y="2655300"/>
            <a:ext cx="403925" cy="439125"/>
          </a:xfrm>
          <a:prstGeom prst="rect">
            <a:avLst/>
          </a:prstGeom>
          <a:noFill/>
          <a:ln>
            <a:noFill/>
          </a:ln>
        </p:spPr>
      </p:pic>
      <p:cxnSp>
        <p:nvCxnSpPr>
          <p:cNvPr id="303" name="Google Shape;303;p31"/>
          <p:cNvCxnSpPr/>
          <p:nvPr/>
        </p:nvCxnSpPr>
        <p:spPr>
          <a:xfrm rot="-5400000">
            <a:off x="7694700" y="1573025"/>
            <a:ext cx="580200" cy="263100"/>
          </a:xfrm>
          <a:prstGeom prst="bentConnector3">
            <a:avLst>
              <a:gd name="adj1" fmla="val 0"/>
            </a:avLst>
          </a:prstGeom>
          <a:noFill/>
          <a:ln w="19050" cap="flat" cmpd="sng">
            <a:solidFill>
              <a:srgbClr val="000000"/>
            </a:solidFill>
            <a:prstDash val="solid"/>
            <a:round/>
            <a:headEnd type="none" w="med" len="med"/>
            <a:tailEnd type="none" w="med" len="med"/>
          </a:ln>
        </p:spPr>
      </p:cxnSp>
      <p:sp>
        <p:nvSpPr>
          <p:cNvPr id="304" name="Google Shape;304;p31"/>
          <p:cNvSpPr/>
          <p:nvPr/>
        </p:nvSpPr>
        <p:spPr>
          <a:xfrm>
            <a:off x="8217075" y="151350"/>
            <a:ext cx="838200" cy="2700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Probe 1</a:t>
            </a:r>
            <a:endParaRPr/>
          </a:p>
        </p:txBody>
      </p:sp>
      <p:cxnSp>
        <p:nvCxnSpPr>
          <p:cNvPr id="305" name="Google Shape;305;p31"/>
          <p:cNvCxnSpPr/>
          <p:nvPr/>
        </p:nvCxnSpPr>
        <p:spPr>
          <a:xfrm rot="-5400000" flipH="1">
            <a:off x="7686850" y="2725600"/>
            <a:ext cx="745800" cy="387900"/>
          </a:xfrm>
          <a:prstGeom prst="bentConnector3">
            <a:avLst>
              <a:gd name="adj1" fmla="val 1683"/>
            </a:avLst>
          </a:prstGeom>
          <a:noFill/>
          <a:ln w="19050" cap="flat" cmpd="sng">
            <a:solidFill>
              <a:srgbClr val="000000"/>
            </a:solidFill>
            <a:prstDash val="solid"/>
            <a:round/>
            <a:headEnd type="none" w="med" len="med"/>
            <a:tailEnd type="none" w="med" len="med"/>
          </a:ln>
        </p:spPr>
      </p:cxnSp>
      <p:sp>
        <p:nvSpPr>
          <p:cNvPr id="306" name="Google Shape;306;p31"/>
          <p:cNvSpPr/>
          <p:nvPr/>
        </p:nvSpPr>
        <p:spPr>
          <a:xfrm>
            <a:off x="8116350" y="4468600"/>
            <a:ext cx="838200" cy="2700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Probe N</a:t>
            </a:r>
            <a:endParaRPr/>
          </a:p>
        </p:txBody>
      </p:sp>
      <p:sp>
        <p:nvSpPr>
          <p:cNvPr id="307" name="Google Shape;307;p31"/>
          <p:cNvSpPr/>
          <p:nvPr/>
        </p:nvSpPr>
        <p:spPr>
          <a:xfrm>
            <a:off x="7414675" y="999150"/>
            <a:ext cx="1127100" cy="4392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Impedance match</a:t>
            </a:r>
            <a:endParaRPr/>
          </a:p>
        </p:txBody>
      </p:sp>
      <p:cxnSp>
        <p:nvCxnSpPr>
          <p:cNvPr id="308" name="Google Shape;308;p31"/>
          <p:cNvCxnSpPr>
            <a:stCxn id="307" idx="0"/>
            <a:endCxn id="304" idx="1"/>
          </p:cNvCxnSpPr>
          <p:nvPr/>
        </p:nvCxnSpPr>
        <p:spPr>
          <a:xfrm rot="-5400000">
            <a:off x="7741225" y="523350"/>
            <a:ext cx="712800" cy="238800"/>
          </a:xfrm>
          <a:prstGeom prst="bentConnector2">
            <a:avLst/>
          </a:prstGeom>
          <a:noFill/>
          <a:ln w="19050" cap="flat" cmpd="sng">
            <a:solidFill>
              <a:srgbClr val="000000"/>
            </a:solidFill>
            <a:prstDash val="solid"/>
            <a:round/>
            <a:headEnd type="none" w="med" len="med"/>
            <a:tailEnd type="none" w="med" len="med"/>
          </a:ln>
        </p:spPr>
      </p:cxnSp>
      <p:sp>
        <p:nvSpPr>
          <p:cNvPr id="309" name="Google Shape;309;p31"/>
          <p:cNvSpPr/>
          <p:nvPr/>
        </p:nvSpPr>
        <p:spPr>
          <a:xfrm>
            <a:off x="7928175" y="3305625"/>
            <a:ext cx="1127100" cy="439200"/>
          </a:xfrm>
          <a:prstGeom prst="rect">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Impedance match</a:t>
            </a:r>
            <a:endParaRPr/>
          </a:p>
        </p:txBody>
      </p:sp>
      <p:cxnSp>
        <p:nvCxnSpPr>
          <p:cNvPr id="310" name="Google Shape;310;p31"/>
          <p:cNvCxnSpPr>
            <a:stCxn id="306" idx="0"/>
            <a:endCxn id="309" idx="2"/>
          </p:cNvCxnSpPr>
          <p:nvPr/>
        </p:nvCxnSpPr>
        <p:spPr>
          <a:xfrm rot="5400000" flipH="1">
            <a:off x="8151600" y="4084750"/>
            <a:ext cx="723900" cy="43800"/>
          </a:xfrm>
          <a:prstGeom prst="bentConnector3">
            <a:avLst>
              <a:gd name="adj1" fmla="val 49991"/>
            </a:avLst>
          </a:prstGeom>
          <a:noFill/>
          <a:ln w="19050" cap="flat" cmpd="sng">
            <a:solidFill>
              <a:srgbClr val="000000"/>
            </a:solidFill>
            <a:prstDash val="solid"/>
            <a:round/>
            <a:headEnd type="none" w="med" len="med"/>
            <a:tailEnd type="none" w="med" len="med"/>
          </a:ln>
        </p:spPr>
      </p:cxnSp>
      <p:sp>
        <p:nvSpPr>
          <p:cNvPr id="311" name="Google Shape;311;p31"/>
          <p:cNvSpPr txBox="1"/>
          <p:nvPr/>
        </p:nvSpPr>
        <p:spPr>
          <a:xfrm>
            <a:off x="501800" y="3554800"/>
            <a:ext cx="4716900" cy="10095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Commercial subsystems / electronics</a:t>
            </a:r>
            <a:endParaRPr sz="1800"/>
          </a:p>
          <a:p>
            <a:pPr marL="457200" lvl="0" indent="-342900" algn="l" rtl="0">
              <a:spcBef>
                <a:spcPts val="0"/>
              </a:spcBef>
              <a:spcAft>
                <a:spcPts val="0"/>
              </a:spcAft>
              <a:buSzPts val="1800"/>
              <a:buChar char="●"/>
            </a:pPr>
            <a:r>
              <a:rPr lang="en-GB" sz="1800"/>
              <a:t>Custom NMR probes</a:t>
            </a:r>
            <a:endParaRPr sz="1800"/>
          </a:p>
        </p:txBody>
      </p:sp>
      <p:pic>
        <p:nvPicPr>
          <p:cNvPr id="312" name="Google Shape;312;p31"/>
          <p:cNvPicPr preferRelativeResize="0"/>
          <p:nvPr/>
        </p:nvPicPr>
        <p:blipFill>
          <a:blip r:embed="rId4">
            <a:alphaModFix/>
          </a:blip>
          <a:stretch>
            <a:fillRect/>
          </a:stretch>
        </p:blipFill>
        <p:spPr>
          <a:xfrm>
            <a:off x="6532800" y="3165724"/>
            <a:ext cx="403925" cy="579111"/>
          </a:xfrm>
          <a:prstGeom prst="rect">
            <a:avLst/>
          </a:prstGeom>
          <a:noFill/>
          <a:ln>
            <a:noFill/>
          </a:ln>
        </p:spPr>
      </p:pic>
      <p:pic>
        <p:nvPicPr>
          <p:cNvPr id="313" name="Google Shape;313;p31"/>
          <p:cNvPicPr preferRelativeResize="0"/>
          <p:nvPr/>
        </p:nvPicPr>
        <p:blipFill>
          <a:blip r:embed="rId5">
            <a:alphaModFix/>
          </a:blip>
          <a:stretch>
            <a:fillRect/>
          </a:stretch>
        </p:blipFill>
        <p:spPr>
          <a:xfrm>
            <a:off x="7287500" y="3223900"/>
            <a:ext cx="403925" cy="462753"/>
          </a:xfrm>
          <a:prstGeom prst="rect">
            <a:avLst/>
          </a:prstGeom>
          <a:noFill/>
          <a:ln>
            <a:noFill/>
          </a:ln>
        </p:spPr>
      </p:pic>
      <p:sp>
        <p:nvSpPr>
          <p:cNvPr id="314" name="Google Shape;314;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GB"/>
              <a:t>25</a:t>
            </a:fld>
            <a:endParaRPr/>
          </a:p>
        </p:txBody>
      </p:sp>
    </p:spTree>
    <p:extLst>
      <p:ext uri="{BB962C8B-B14F-4D97-AF65-F5344CB8AC3E}">
        <p14:creationId xmlns:p14="http://schemas.microsoft.com/office/powerpoint/2010/main" val="1665292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p32"/>
          <p:cNvPicPr preferRelativeResize="0"/>
          <p:nvPr/>
        </p:nvPicPr>
        <p:blipFill>
          <a:blip r:embed="rId3">
            <a:alphaModFix/>
          </a:blip>
          <a:stretch>
            <a:fillRect/>
          </a:stretch>
        </p:blipFill>
        <p:spPr>
          <a:xfrm>
            <a:off x="6630022" y="0"/>
            <a:ext cx="2304004" cy="5143500"/>
          </a:xfrm>
          <a:prstGeom prst="rect">
            <a:avLst/>
          </a:prstGeom>
          <a:noFill/>
          <a:ln>
            <a:noFill/>
          </a:ln>
        </p:spPr>
      </p:pic>
      <p:sp>
        <p:nvSpPr>
          <p:cNvPr id="320" name="Google Shape;320;p32"/>
          <p:cNvSpPr txBox="1">
            <a:spLocks noGrp="1"/>
          </p:cNvSpPr>
          <p:nvPr>
            <p:ph type="title"/>
          </p:nvPr>
        </p:nvSpPr>
        <p:spPr>
          <a:xfrm>
            <a:off x="125750" y="174138"/>
            <a:ext cx="8987700" cy="112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Room temperature NMR / Hall package</a:t>
            </a:r>
            <a:endParaRPr/>
          </a:p>
        </p:txBody>
      </p:sp>
      <p:sp>
        <p:nvSpPr>
          <p:cNvPr id="321" name="Google Shape;321;p32"/>
          <p:cNvSpPr/>
          <p:nvPr/>
        </p:nvSpPr>
        <p:spPr>
          <a:xfrm>
            <a:off x="7278375" y="2170845"/>
            <a:ext cx="50100" cy="106800"/>
          </a:xfrm>
          <a:prstGeom prst="rect">
            <a:avLst/>
          </a:prstGeom>
          <a:solidFill>
            <a:srgbClr val="FF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2" name="Google Shape;322;p32"/>
          <p:cNvPicPr preferRelativeResize="0"/>
          <p:nvPr/>
        </p:nvPicPr>
        <p:blipFill>
          <a:blip r:embed="rId4">
            <a:alphaModFix/>
          </a:blip>
          <a:stretch>
            <a:fillRect/>
          </a:stretch>
        </p:blipFill>
        <p:spPr>
          <a:xfrm>
            <a:off x="2374569" y="1298262"/>
            <a:ext cx="3926756" cy="2180875"/>
          </a:xfrm>
          <a:prstGeom prst="rect">
            <a:avLst/>
          </a:prstGeom>
          <a:noFill/>
          <a:ln w="19050" cap="flat" cmpd="sng">
            <a:solidFill>
              <a:srgbClr val="000000"/>
            </a:solidFill>
            <a:prstDash val="solid"/>
            <a:round/>
            <a:headEnd type="none" w="sm" len="sm"/>
            <a:tailEnd type="none" w="sm" len="sm"/>
          </a:ln>
        </p:spPr>
      </p:pic>
      <p:cxnSp>
        <p:nvCxnSpPr>
          <p:cNvPr id="323" name="Google Shape;323;p32"/>
          <p:cNvCxnSpPr/>
          <p:nvPr/>
        </p:nvCxnSpPr>
        <p:spPr>
          <a:xfrm>
            <a:off x="6351675" y="1330550"/>
            <a:ext cx="943200" cy="852000"/>
          </a:xfrm>
          <a:prstGeom prst="straightConnector1">
            <a:avLst/>
          </a:prstGeom>
          <a:noFill/>
          <a:ln w="19050" cap="flat" cmpd="sng">
            <a:solidFill>
              <a:srgbClr val="000000"/>
            </a:solidFill>
            <a:prstDash val="solid"/>
            <a:round/>
            <a:headEnd type="none" w="med" len="med"/>
            <a:tailEnd type="none" w="med" len="med"/>
          </a:ln>
        </p:spPr>
      </p:cxnSp>
      <p:cxnSp>
        <p:nvCxnSpPr>
          <p:cNvPr id="324" name="Google Shape;324;p32"/>
          <p:cNvCxnSpPr>
            <a:endCxn id="321" idx="2"/>
          </p:cNvCxnSpPr>
          <p:nvPr/>
        </p:nvCxnSpPr>
        <p:spPr>
          <a:xfrm rot="10800000" flipH="1">
            <a:off x="6354225" y="2277645"/>
            <a:ext cx="949200" cy="1203300"/>
          </a:xfrm>
          <a:prstGeom prst="straightConnector1">
            <a:avLst/>
          </a:prstGeom>
          <a:noFill/>
          <a:ln w="19050" cap="flat" cmpd="sng">
            <a:solidFill>
              <a:srgbClr val="000000"/>
            </a:solidFill>
            <a:prstDash val="solid"/>
            <a:round/>
            <a:headEnd type="none" w="med" len="med"/>
            <a:tailEnd type="none" w="med" len="med"/>
          </a:ln>
        </p:spPr>
      </p:cxnSp>
      <p:pic>
        <p:nvPicPr>
          <p:cNvPr id="325" name="Google Shape;325;p32"/>
          <p:cNvPicPr preferRelativeResize="0"/>
          <p:nvPr/>
        </p:nvPicPr>
        <p:blipFill>
          <a:blip r:embed="rId5">
            <a:alphaModFix/>
          </a:blip>
          <a:stretch>
            <a:fillRect/>
          </a:stretch>
        </p:blipFill>
        <p:spPr>
          <a:xfrm>
            <a:off x="428375" y="2808887"/>
            <a:ext cx="3370227" cy="1598899"/>
          </a:xfrm>
          <a:prstGeom prst="rect">
            <a:avLst/>
          </a:prstGeom>
          <a:noFill/>
          <a:ln>
            <a:noFill/>
          </a:ln>
        </p:spPr>
      </p:pic>
      <p:sp>
        <p:nvSpPr>
          <p:cNvPr id="326" name="Google Shape;326;p32"/>
          <p:cNvSpPr txBox="1"/>
          <p:nvPr/>
        </p:nvSpPr>
        <p:spPr>
          <a:xfrm>
            <a:off x="4417725" y="3807263"/>
            <a:ext cx="20826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3-axis Hall sensor</a:t>
            </a:r>
            <a:endParaRPr/>
          </a:p>
          <a:p>
            <a:pPr marL="0" lvl="0" indent="0" algn="l" rtl="0">
              <a:spcBef>
                <a:spcPts val="0"/>
              </a:spcBef>
              <a:spcAft>
                <a:spcPts val="0"/>
              </a:spcAft>
              <a:buNone/>
            </a:pPr>
            <a:r>
              <a:rPr lang="en-GB" i="1"/>
              <a:t>Metrolab MV2</a:t>
            </a:r>
            <a:endParaRPr i="1"/>
          </a:p>
        </p:txBody>
      </p:sp>
      <p:sp>
        <p:nvSpPr>
          <p:cNvPr id="327" name="Google Shape;327;p32"/>
          <p:cNvSpPr txBox="1"/>
          <p:nvPr/>
        </p:nvSpPr>
        <p:spPr>
          <a:xfrm>
            <a:off x="291975" y="4521038"/>
            <a:ext cx="20826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Natural Rubber NMR sample V ~ 4mm</a:t>
            </a:r>
            <a:r>
              <a:rPr lang="en-GB" baseline="30000"/>
              <a:t>3</a:t>
            </a:r>
            <a:endParaRPr baseline="30000"/>
          </a:p>
        </p:txBody>
      </p:sp>
      <p:sp>
        <p:nvSpPr>
          <p:cNvPr id="328" name="Google Shape;328;p32"/>
          <p:cNvSpPr txBox="1"/>
          <p:nvPr/>
        </p:nvSpPr>
        <p:spPr>
          <a:xfrm>
            <a:off x="599175" y="1629975"/>
            <a:ext cx="1775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~8m coax to impedance match</a:t>
            </a:r>
            <a:endParaRPr/>
          </a:p>
        </p:txBody>
      </p:sp>
      <p:cxnSp>
        <p:nvCxnSpPr>
          <p:cNvPr id="329" name="Google Shape;329;p32"/>
          <p:cNvCxnSpPr/>
          <p:nvPr/>
        </p:nvCxnSpPr>
        <p:spPr>
          <a:xfrm rot="10800000" flipH="1">
            <a:off x="2134000" y="1874025"/>
            <a:ext cx="1220700" cy="177900"/>
          </a:xfrm>
          <a:prstGeom prst="straightConnector1">
            <a:avLst/>
          </a:prstGeom>
          <a:noFill/>
          <a:ln w="19050" cap="flat" cmpd="sng">
            <a:solidFill>
              <a:srgbClr val="000000"/>
            </a:solidFill>
            <a:prstDash val="solid"/>
            <a:round/>
            <a:headEnd type="none" w="med" len="med"/>
            <a:tailEnd type="none" w="med" len="med"/>
          </a:ln>
        </p:spPr>
      </p:cxnSp>
      <p:cxnSp>
        <p:nvCxnSpPr>
          <p:cNvPr id="330" name="Google Shape;330;p32"/>
          <p:cNvCxnSpPr/>
          <p:nvPr/>
        </p:nvCxnSpPr>
        <p:spPr>
          <a:xfrm flipH="1">
            <a:off x="905150" y="4192163"/>
            <a:ext cx="125400" cy="363900"/>
          </a:xfrm>
          <a:prstGeom prst="straightConnector1">
            <a:avLst/>
          </a:prstGeom>
          <a:noFill/>
          <a:ln w="19050" cap="flat" cmpd="sng">
            <a:solidFill>
              <a:srgbClr val="000000"/>
            </a:solidFill>
            <a:prstDash val="solid"/>
            <a:round/>
            <a:headEnd type="none" w="med" len="med"/>
            <a:tailEnd type="none" w="med" len="med"/>
          </a:ln>
        </p:spPr>
      </p:cxnSp>
      <p:cxnSp>
        <p:nvCxnSpPr>
          <p:cNvPr id="331" name="Google Shape;331;p32"/>
          <p:cNvCxnSpPr>
            <a:endCxn id="326" idx="1"/>
          </p:cNvCxnSpPr>
          <p:nvPr/>
        </p:nvCxnSpPr>
        <p:spPr>
          <a:xfrm>
            <a:off x="3713325" y="3964163"/>
            <a:ext cx="704400" cy="39900"/>
          </a:xfrm>
          <a:prstGeom prst="straightConnector1">
            <a:avLst/>
          </a:prstGeom>
          <a:noFill/>
          <a:ln w="19050" cap="flat" cmpd="sng">
            <a:solidFill>
              <a:srgbClr val="000000"/>
            </a:solidFill>
            <a:prstDash val="solid"/>
            <a:round/>
            <a:headEnd type="none" w="med" len="med"/>
            <a:tailEnd type="none" w="med" len="med"/>
          </a:ln>
        </p:spPr>
      </p:cxnSp>
      <p:sp>
        <p:nvSpPr>
          <p:cNvPr id="332" name="Google Shape;332;p32"/>
          <p:cNvSpPr txBox="1">
            <a:spLocks noGrp="1"/>
          </p:cNvSpPr>
          <p:nvPr>
            <p:ph type="sldNum" idx="12"/>
          </p:nvPr>
        </p:nvSpPr>
        <p:spPr>
          <a:xfrm>
            <a:off x="8521883"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GB"/>
              <a:t>26</a:t>
            </a:fld>
            <a:endParaRPr/>
          </a:p>
        </p:txBody>
      </p:sp>
      <p:sp>
        <p:nvSpPr>
          <p:cNvPr id="333" name="Google Shape;333;p32"/>
          <p:cNvSpPr txBox="1"/>
          <p:nvPr/>
        </p:nvSpPr>
        <p:spPr>
          <a:xfrm rot="-5400000">
            <a:off x="6715125" y="2377225"/>
            <a:ext cx="2523000" cy="5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rgbClr val="FFFFFF"/>
                </a:solidFill>
              </a:rPr>
              <a:t>Annihilation detector</a:t>
            </a:r>
            <a:endParaRPr sz="1800" b="1">
              <a:solidFill>
                <a:srgbClr val="FFFFFF"/>
              </a:solidFill>
            </a:endParaRPr>
          </a:p>
        </p:txBody>
      </p:sp>
      <p:sp>
        <p:nvSpPr>
          <p:cNvPr id="334" name="Google Shape;334;p32"/>
          <p:cNvSpPr txBox="1"/>
          <p:nvPr/>
        </p:nvSpPr>
        <p:spPr>
          <a:xfrm rot="-5400000">
            <a:off x="7002500" y="2298903"/>
            <a:ext cx="2840700" cy="54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rgbClr val="FFFFFF"/>
                </a:solidFill>
              </a:rPr>
              <a:t>External solenoid ~1T</a:t>
            </a:r>
            <a:endParaRPr sz="1800" b="1">
              <a:solidFill>
                <a:srgbClr val="FFFFFF"/>
              </a:solidFill>
            </a:endParaRPr>
          </a:p>
        </p:txBody>
      </p:sp>
      <p:cxnSp>
        <p:nvCxnSpPr>
          <p:cNvPr id="335" name="Google Shape;335;p32"/>
          <p:cNvCxnSpPr/>
          <p:nvPr/>
        </p:nvCxnSpPr>
        <p:spPr>
          <a:xfrm>
            <a:off x="428375" y="2695600"/>
            <a:ext cx="432900" cy="0"/>
          </a:xfrm>
          <a:prstGeom prst="straightConnector1">
            <a:avLst/>
          </a:prstGeom>
          <a:noFill/>
          <a:ln w="28575" cap="flat" cmpd="sng">
            <a:solidFill>
              <a:srgbClr val="000000"/>
            </a:solidFill>
            <a:prstDash val="solid"/>
            <a:round/>
            <a:headEnd type="none" w="med" len="med"/>
            <a:tailEnd type="none" w="med" len="med"/>
          </a:ln>
        </p:spPr>
      </p:cxnSp>
      <p:sp>
        <p:nvSpPr>
          <p:cNvPr id="336" name="Google Shape;336;p32"/>
          <p:cNvSpPr txBox="1"/>
          <p:nvPr/>
        </p:nvSpPr>
        <p:spPr>
          <a:xfrm>
            <a:off x="326150" y="2355300"/>
            <a:ext cx="1038600" cy="21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5mm</a:t>
            </a:r>
            <a:endParaRPr/>
          </a:p>
        </p:txBody>
      </p:sp>
      <p:sp>
        <p:nvSpPr>
          <p:cNvPr id="337" name="Google Shape;337;p32"/>
          <p:cNvSpPr txBox="1"/>
          <p:nvPr/>
        </p:nvSpPr>
        <p:spPr>
          <a:xfrm>
            <a:off x="232550" y="697650"/>
            <a:ext cx="4035600" cy="28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i="1"/>
              <a:t>Environmental field monitor</a:t>
            </a:r>
            <a:endParaRPr sz="1800" i="1"/>
          </a:p>
        </p:txBody>
      </p:sp>
      <p:pic>
        <p:nvPicPr>
          <p:cNvPr id="338" name="Google Shape;338;p32"/>
          <p:cNvPicPr preferRelativeResize="0"/>
          <p:nvPr/>
        </p:nvPicPr>
        <p:blipFill>
          <a:blip r:embed="rId6">
            <a:alphaModFix/>
          </a:blip>
          <a:stretch>
            <a:fillRect/>
          </a:stretch>
        </p:blipFill>
        <p:spPr>
          <a:xfrm>
            <a:off x="2601800" y="4914650"/>
            <a:ext cx="4035600" cy="190250"/>
          </a:xfrm>
          <a:prstGeom prst="rect">
            <a:avLst/>
          </a:prstGeom>
          <a:noFill/>
          <a:ln>
            <a:noFill/>
          </a:ln>
        </p:spPr>
      </p:pic>
      <p:sp>
        <p:nvSpPr>
          <p:cNvPr id="339" name="Google Shape;339;p32"/>
          <p:cNvSpPr txBox="1"/>
          <p:nvPr/>
        </p:nvSpPr>
        <p:spPr>
          <a:xfrm>
            <a:off x="2546650" y="4609700"/>
            <a:ext cx="2860200" cy="21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Possible improvement:</a:t>
            </a:r>
            <a:endParaRPr/>
          </a:p>
        </p:txBody>
      </p:sp>
    </p:spTree>
    <p:extLst>
      <p:ext uri="{BB962C8B-B14F-4D97-AF65-F5344CB8AC3E}">
        <p14:creationId xmlns:p14="http://schemas.microsoft.com/office/powerpoint/2010/main" val="2064314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3"/>
          <p:cNvSpPr txBox="1">
            <a:spLocks noGrp="1"/>
          </p:cNvSpPr>
          <p:nvPr>
            <p:ph type="title"/>
          </p:nvPr>
        </p:nvSpPr>
        <p:spPr>
          <a:xfrm>
            <a:off x="311700" y="266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Rubber NMR Probe Performance</a:t>
            </a:r>
            <a:endParaRPr/>
          </a:p>
        </p:txBody>
      </p:sp>
      <p:pic>
        <p:nvPicPr>
          <p:cNvPr id="345" name="Google Shape;345;p33"/>
          <p:cNvPicPr preferRelativeResize="0"/>
          <p:nvPr/>
        </p:nvPicPr>
        <p:blipFill>
          <a:blip r:embed="rId3">
            <a:alphaModFix/>
          </a:blip>
          <a:stretch>
            <a:fillRect/>
          </a:stretch>
        </p:blipFill>
        <p:spPr>
          <a:xfrm>
            <a:off x="473125" y="948550"/>
            <a:ext cx="8197747" cy="4194951"/>
          </a:xfrm>
          <a:prstGeom prst="rect">
            <a:avLst/>
          </a:prstGeom>
          <a:noFill/>
          <a:ln>
            <a:noFill/>
          </a:ln>
        </p:spPr>
      </p:pic>
      <p:sp>
        <p:nvSpPr>
          <p:cNvPr id="346" name="Google Shape;346;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GB"/>
              <a:t>27</a:t>
            </a:fld>
            <a:endParaRPr/>
          </a:p>
        </p:txBody>
      </p:sp>
      <p:cxnSp>
        <p:nvCxnSpPr>
          <p:cNvPr id="347" name="Google Shape;347;p33"/>
          <p:cNvCxnSpPr>
            <a:endCxn id="348" idx="1"/>
          </p:cNvCxnSpPr>
          <p:nvPr/>
        </p:nvCxnSpPr>
        <p:spPr>
          <a:xfrm>
            <a:off x="4227550" y="1768872"/>
            <a:ext cx="836100" cy="1071600"/>
          </a:xfrm>
          <a:prstGeom prst="straightConnector1">
            <a:avLst/>
          </a:prstGeom>
          <a:noFill/>
          <a:ln w="9525" cap="flat" cmpd="sng">
            <a:solidFill>
              <a:schemeClr val="dk2"/>
            </a:solidFill>
            <a:prstDash val="solid"/>
            <a:round/>
            <a:headEnd type="none" w="med" len="med"/>
            <a:tailEnd type="none" w="med" len="med"/>
          </a:ln>
        </p:spPr>
      </p:cxnSp>
      <p:pic>
        <p:nvPicPr>
          <p:cNvPr id="348" name="Google Shape;348;p33"/>
          <p:cNvPicPr preferRelativeResize="0"/>
          <p:nvPr/>
        </p:nvPicPr>
        <p:blipFill>
          <a:blip r:embed="rId4">
            <a:alphaModFix/>
          </a:blip>
          <a:stretch>
            <a:fillRect/>
          </a:stretch>
        </p:blipFill>
        <p:spPr>
          <a:xfrm>
            <a:off x="5063650" y="2554122"/>
            <a:ext cx="3860422" cy="572700"/>
          </a:xfrm>
          <a:prstGeom prst="rect">
            <a:avLst/>
          </a:prstGeom>
          <a:noFill/>
          <a:ln>
            <a:noFill/>
          </a:ln>
        </p:spPr>
      </p:pic>
      <p:sp>
        <p:nvSpPr>
          <p:cNvPr id="349" name="Google Shape;349;p33"/>
          <p:cNvSpPr/>
          <p:nvPr/>
        </p:nvSpPr>
        <p:spPr>
          <a:xfrm>
            <a:off x="414000" y="1354875"/>
            <a:ext cx="1041300" cy="3487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3"/>
          <p:cNvSpPr txBox="1"/>
          <p:nvPr/>
        </p:nvSpPr>
        <p:spPr>
          <a:xfrm rot="-5400000">
            <a:off x="69400" y="2367875"/>
            <a:ext cx="2529600" cy="6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600"/>
              <a:t>Power spectrum (arb.)</a:t>
            </a:r>
            <a:endParaRPr sz="1600"/>
          </a:p>
        </p:txBody>
      </p:sp>
    </p:spTree>
    <p:extLst>
      <p:ext uri="{BB962C8B-B14F-4D97-AF65-F5344CB8AC3E}">
        <p14:creationId xmlns:p14="http://schemas.microsoft.com/office/powerpoint/2010/main" val="193538965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10554</TotalTime>
  <Words>1200</Words>
  <Application>Microsoft Office PowerPoint</Application>
  <PresentationFormat>On-screen Show (16:9)</PresentationFormat>
  <Paragraphs>268</Paragraphs>
  <Slides>27</Slides>
  <Notes>25</Notes>
  <HiddenSlides>0</HiddenSlides>
  <MMClips>1</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27</vt:i4>
      </vt:variant>
    </vt:vector>
  </HeadingPairs>
  <TitlesOfParts>
    <vt:vector size="29" baseType="lpstr">
      <vt:lpstr>Arial</vt:lpstr>
      <vt:lpstr>Simple Light</vt:lpstr>
      <vt:lpstr>Magnetometry for Gravitational Measurements of Antihydrogen</vt:lpstr>
      <vt:lpstr>Outline</vt:lpstr>
      <vt:lpstr>Asymmetry in the Universe</vt:lpstr>
      <vt:lpstr>Antihydrogen recipe</vt:lpstr>
      <vt:lpstr>Antihydrogen Magnetic Trap</vt:lpstr>
      <vt:lpstr>Annihilation detection</vt:lpstr>
      <vt:lpstr>Antihydrogen Gravity Experiment</vt:lpstr>
      <vt:lpstr>Antihydrogen Gravity Experiment</vt:lpstr>
      <vt:lpstr>Magnetometry with Nuclear Magnetic Resonance (NMR)</vt:lpstr>
      <vt:lpstr>Cryogenic NMR probes  Mirror coil diagnostic </vt:lpstr>
      <vt:lpstr>Aluminium NMR signal (at T~15K)</vt:lpstr>
      <vt:lpstr>Aluminium NMR signal (at T~15K)</vt:lpstr>
      <vt:lpstr>Magnetometer Performance Expectations</vt:lpstr>
      <vt:lpstr>Magnetometer Performance Expectations</vt:lpstr>
      <vt:lpstr>PowerPoint Presentation</vt:lpstr>
      <vt:lpstr>Thank you</vt:lpstr>
      <vt:lpstr>Building ALPHA-g</vt:lpstr>
      <vt:lpstr>Matter - antimatter gravitational interaction</vt:lpstr>
      <vt:lpstr>Magnetometry Overview</vt:lpstr>
      <vt:lpstr>Magnetometry with Plasmas</vt:lpstr>
      <vt:lpstr>Magnetometry with Plasmas</vt:lpstr>
      <vt:lpstr>Magnetometry with Plasmas</vt:lpstr>
      <vt:lpstr>Problem with Cyclotron Resonance Method</vt:lpstr>
      <vt:lpstr>Magnetometry Overview</vt:lpstr>
      <vt:lpstr>NMR System</vt:lpstr>
      <vt:lpstr>Room temperature NMR / Hall package</vt:lpstr>
      <vt:lpstr>Rubber NMR Probe Performance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Magnetometry for Gravitational Measurements of Antihydrogen</dc:title>
  <cp:lastModifiedBy>Nathan Andrew Evetts</cp:lastModifiedBy>
  <cp:revision>56</cp:revision>
  <dcterms:modified xsi:type="dcterms:W3CDTF">2020-02-15T06:32:19Z</dcterms:modified>
</cp:coreProperties>
</file>