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3" r:id="rId1"/>
  </p:sldMasterIdLst>
  <p:notesMasterIdLst>
    <p:notesMasterId r:id="rId14"/>
  </p:notesMasterIdLst>
  <p:sldIdLst>
    <p:sldId id="256" r:id="rId2"/>
    <p:sldId id="258" r:id="rId3"/>
    <p:sldId id="263" r:id="rId4"/>
    <p:sldId id="260" r:id="rId5"/>
    <p:sldId id="262" r:id="rId6"/>
    <p:sldId id="290" r:id="rId7"/>
    <p:sldId id="259" r:id="rId8"/>
    <p:sldId id="264" r:id="rId9"/>
    <p:sldId id="270" r:id="rId10"/>
    <p:sldId id="289" r:id="rId11"/>
    <p:sldId id="28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28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3A1029-4C3D-41C0-87E5-5A1C437B1896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63EBD6-7515-46F7-A2EF-735931D24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345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A8717-EBD3-4854-9B74-BC6F8374C891}" type="datetime1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 Samiur Rahman Mir | University of Alberta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E506-2842-4285-8235-E17FE76D9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381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212492" y="6369565"/>
            <a:ext cx="2743200" cy="365125"/>
          </a:xfrm>
        </p:spPr>
        <p:txBody>
          <a:bodyPr/>
          <a:lstStyle/>
          <a:p>
            <a:fld id="{D494FDBB-61FA-4570-90CD-B2B2AA453E47}" type="datetime1">
              <a:rPr lang="en-US" smtClean="0"/>
              <a:t>2/15/2020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36373" y="6404233"/>
            <a:ext cx="4114800" cy="365125"/>
          </a:xfrm>
        </p:spPr>
        <p:txBody>
          <a:bodyPr/>
          <a:lstStyle/>
          <a:p>
            <a:r>
              <a:rPr lang="en-US" smtClean="0"/>
              <a:t>Md Samiur Rahman Mir | University of Alberta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E506-2842-4285-8235-E17FE76D9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611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DBEB1-2659-41B5-8C76-0D5A7DFEF52E}" type="datetime1">
              <a:rPr lang="en-US" smtClean="0"/>
              <a:t>2/15/2020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 Samiur Rahman Mir | University of Alberta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E506-2842-4285-8235-E17FE76D9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87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54395-1843-4DA8-A447-8C5920D4B08A}" type="datetime1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 Samiur Rahman Mir | University of Alberta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E506-2842-4285-8235-E17FE76D9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478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CE110-A051-40D4-8FCD-1F372F75E314}" type="datetime1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 Samiur Rahman Mir | University of Alberta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E506-2842-4285-8235-E17FE76D9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474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E7207-A8B5-4467-9CBB-9A60AC8A2ACC}" type="datetime1">
              <a:rPr lang="en-US" smtClean="0"/>
              <a:t>2/15/2020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 Samiur Rahman Mir | University of Alberta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E506-2842-4285-8235-E17FE76D9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77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8EA7F-3855-4376-90AB-774446615CFB}" type="datetime1">
              <a:rPr lang="en-US" smtClean="0"/>
              <a:t>2/15/2020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 Samiur Rahman Mir | University of Alberta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E506-2842-4285-8235-E17FE76D9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051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D8172-4733-4C63-B6B1-5D30AF6CBC65}" type="datetime1">
              <a:rPr lang="en-US" smtClean="0"/>
              <a:t>2/15/2020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 Samiur Rahman Mir | University of Alberta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E506-2842-4285-8235-E17FE76D9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061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BF459-ED05-4CFC-BCEA-E582F065E590}" type="datetime1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 Samiur Rahman Mir | University of Alberta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E506-2842-4285-8235-E17FE76D9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983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0CC88-35C0-49EF-9CE5-04BF02CCED8E}" type="datetime1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 Samiur Rahman Mir | University of Alberta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E506-2842-4285-8235-E17FE76D9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608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50C1B-56CE-42CB-BC62-39DE89047324}" type="datetime1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 Samiur Rahman Mir | University of Alberta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E506-2842-4285-8235-E17FE76D9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1999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91110-2C82-4E3F-9045-8C7CE525060F}" type="datetime1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 Samiur Rahman Mir | University of Alberta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E506-2842-4285-8235-E17FE76D9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07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B36900-C95D-4179-AAC4-D09331401186}" type="datetime1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Md Samiur Rahman Mir | University of Alberta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36E506-2842-4285-8235-E17FE76D9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849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7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  <p:sldLayoutId id="2147483874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957942"/>
            <a:ext cx="10058400" cy="1756083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chemeClr val="accent1"/>
                </a:solidFill>
              </a:rPr>
              <a:t>Single Photon Decay </a:t>
            </a:r>
            <a:r>
              <a:rPr lang="en-US" sz="6000" b="1">
                <a:solidFill>
                  <a:schemeClr val="accent1"/>
                </a:solidFill>
              </a:rPr>
              <a:t>of </a:t>
            </a:r>
            <a:r>
              <a:rPr lang="en-US" sz="6000" b="1" smtClean="0">
                <a:solidFill>
                  <a:schemeClr val="accent1"/>
                </a:solidFill>
              </a:rPr>
              <a:t>The </a:t>
            </a:r>
            <a:r>
              <a:rPr lang="en-US" b="1" smtClean="0">
                <a:solidFill>
                  <a:schemeClr val="accent1"/>
                </a:solidFill>
              </a:rPr>
              <a:t>P</a:t>
            </a:r>
            <a:r>
              <a:rPr lang="en-US" sz="6000" b="1" smtClean="0">
                <a:solidFill>
                  <a:schemeClr val="accent1"/>
                </a:solidFill>
              </a:rPr>
              <a:t>ositronium</a:t>
            </a:r>
            <a:r>
              <a:rPr lang="en-US" sz="6000" b="1" dirty="0" smtClean="0">
                <a:solidFill>
                  <a:schemeClr val="accent1"/>
                </a:solidFill>
              </a:rPr>
              <a:t> Ion</a:t>
            </a:r>
            <a:endParaRPr lang="en-US" sz="6000" b="1" dirty="0">
              <a:solidFill>
                <a:schemeClr val="accent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5360" y="3291840"/>
            <a:ext cx="10058400" cy="1514301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dirty="0">
                <a:latin typeface="+mn-lt"/>
              </a:rPr>
              <a:t>Md </a:t>
            </a:r>
            <a:r>
              <a:rPr lang="en-US" dirty="0" err="1">
                <a:latin typeface="+mn-lt"/>
              </a:rPr>
              <a:t>Samiur</a:t>
            </a:r>
            <a:r>
              <a:rPr lang="en-US" dirty="0">
                <a:latin typeface="+mn-lt"/>
              </a:rPr>
              <a:t> Rahman </a:t>
            </a:r>
            <a:r>
              <a:rPr lang="en-US" dirty="0" smtClean="0">
                <a:latin typeface="+mn-lt"/>
              </a:rPr>
              <a:t>Mir</a:t>
            </a:r>
          </a:p>
          <a:p>
            <a:pPr algn="ctr"/>
            <a:r>
              <a:rPr lang="en-US" dirty="0" smtClean="0">
                <a:latin typeface="+mn-lt"/>
              </a:rPr>
              <a:t>Supervisor: Dr. Andrzej </a:t>
            </a:r>
            <a:r>
              <a:rPr lang="en-US" dirty="0" err="1" smtClean="0">
                <a:latin typeface="+mn-lt"/>
              </a:rPr>
              <a:t>Czarnecki</a:t>
            </a:r>
            <a:endParaRPr lang="en-US" dirty="0" smtClean="0">
              <a:latin typeface="+mn-lt"/>
            </a:endParaRPr>
          </a:p>
          <a:p>
            <a:r>
              <a:rPr lang="en-US" dirty="0"/>
              <a:t>Winter Nuclear and Particle Physics Conference </a:t>
            </a:r>
            <a:endParaRPr lang="en-US" dirty="0" smtClean="0"/>
          </a:p>
          <a:p>
            <a:r>
              <a:rPr lang="en-US" dirty="0" smtClean="0"/>
              <a:t>Banff, 16 February 2020</a:t>
            </a:r>
            <a:endParaRPr lang="en-US" dirty="0">
              <a:latin typeface="+mn-lt"/>
            </a:endParaRPr>
          </a:p>
          <a:p>
            <a:pPr algn="ctr"/>
            <a:endParaRPr lang="en-US" dirty="0">
              <a:latin typeface="+mn-lt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975360" y="2830286"/>
            <a:ext cx="10058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375" y="5303598"/>
            <a:ext cx="2849385" cy="6707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8537" y="4940923"/>
            <a:ext cx="1993296" cy="1268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66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770119" y="3296194"/>
                <a:ext cx="3932237" cy="1600200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dirty="0" smtClean="0"/>
                  <a:t>Positronium(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𝑃𝑠</m:t>
                    </m:r>
                  </m:oMath>
                </a14:m>
                <a:r>
                  <a:rPr lang="en-US" dirty="0" smtClean="0"/>
                  <a:t>) </a:t>
                </a:r>
                <a:r>
                  <a:rPr lang="en-US" dirty="0" smtClean="0"/>
                  <a:t>is an exotic atom of simplest structure consisting an electron and positron.</a:t>
                </a:r>
                <a:r>
                  <a:rPr lang="en-US" dirty="0"/>
                  <a:t/>
                </a:r>
                <a:br>
                  <a:rPr lang="en-US" dirty="0"/>
                </a:br>
                <a:r>
                  <a:rPr lang="en-US" dirty="0"/>
                  <a:t/>
                </a:r>
                <a:br>
                  <a:rPr lang="en-US" dirty="0"/>
                </a:br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770119" y="3296194"/>
                <a:ext cx="3932237" cy="1600200"/>
              </a:xfrm>
              <a:blipFill>
                <a:blip r:embed="rId2"/>
                <a:stretch>
                  <a:fillRect l="-3256" t="-618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745" y="987425"/>
            <a:ext cx="4973086" cy="4873625"/>
          </a:xfr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E506-2842-4285-8235-E17FE76D91ED}" type="slidenum">
              <a:rPr lang="en-US" smtClean="0"/>
              <a:t>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7556" y="6356349"/>
            <a:ext cx="4114800" cy="365125"/>
          </a:xfrm>
        </p:spPr>
        <p:txBody>
          <a:bodyPr/>
          <a:lstStyle/>
          <a:p>
            <a:r>
              <a:rPr lang="en-US" dirty="0" err="1" smtClean="0"/>
              <a:t>Md</a:t>
            </a:r>
            <a:r>
              <a:rPr lang="en-US" dirty="0" smtClean="0"/>
              <a:t> </a:t>
            </a:r>
            <a:r>
              <a:rPr lang="en-US" dirty="0" err="1" smtClean="0"/>
              <a:t>Samiur</a:t>
            </a:r>
            <a:r>
              <a:rPr lang="en-US" dirty="0" smtClean="0"/>
              <a:t> Rahman Mir | University of Alberta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616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7868" y="98343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Positronium can have two </a:t>
            </a:r>
            <a:r>
              <a:rPr lang="en-US" dirty="0" smtClean="0"/>
              <a:t>possible spin </a:t>
            </a:r>
            <a:r>
              <a:rPr lang="en-US" dirty="0"/>
              <a:t>states in its ground </a:t>
            </a:r>
            <a:r>
              <a:rPr lang="en-US" dirty="0" smtClean="0"/>
              <a:t>state.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666" y="1541711"/>
            <a:ext cx="7967192" cy="3843548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B36E506-2842-4285-8235-E17FE76D91ED}" type="slidenum">
              <a:rPr lang="en-US" smtClean="0"/>
              <a:t>3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07474" y="5756366"/>
            <a:ext cx="2643699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Para-positronium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197634" y="5687924"/>
            <a:ext cx="2643699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Ortho-positronium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644" y="1737765"/>
            <a:ext cx="7803556" cy="3764606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 Samiur Rahman Mir | University of Alberta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17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dirty="0" smtClean="0">
                    <a:solidFill>
                      <a:schemeClr val="accent1"/>
                    </a:solidFill>
                  </a:rPr>
                  <a:t> annihilation</a:t>
                </a:r>
                <a:endParaRPr lang="en-US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When a positron and an electron collide, they annihilate each other very quickly. </a:t>
            </a:r>
          </a:p>
          <a:p>
            <a:pPr marL="0" indent="0">
              <a:buNone/>
            </a:pPr>
            <a:r>
              <a:rPr lang="en-US" dirty="0" smtClean="0"/>
              <a:t>Lifetime of:</a:t>
            </a:r>
          </a:p>
          <a:p>
            <a:pPr marL="0" indent="0">
              <a:buNone/>
            </a:pPr>
            <a:r>
              <a:rPr lang="en-US" dirty="0" smtClean="0"/>
              <a:t>para-</a:t>
            </a:r>
            <a:r>
              <a:rPr lang="en-US" dirty="0" err="1" smtClean="0"/>
              <a:t>positronium</a:t>
            </a:r>
            <a:r>
              <a:rPr lang="en-US" dirty="0" smtClean="0"/>
              <a:t>			 0.1244 ns</a:t>
            </a:r>
          </a:p>
          <a:p>
            <a:pPr marL="0" indent="0">
              <a:buNone/>
            </a:pPr>
            <a:r>
              <a:rPr lang="en-US" dirty="0" err="1" smtClean="0"/>
              <a:t>ortho-positronium</a:t>
            </a:r>
            <a:r>
              <a:rPr lang="en-US" dirty="0" smtClean="0"/>
              <a:t> </a:t>
            </a:r>
            <a:r>
              <a:rPr lang="en-US" dirty="0" smtClean="0"/>
              <a:t>		 138.6 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E506-2842-4285-8235-E17FE76D91ED}" type="slidenum">
              <a:rPr lang="en-US" smtClean="0"/>
              <a:t>4</a:t>
            </a:fld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3709851" y="3387634"/>
            <a:ext cx="1236617" cy="1828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3709851" y="3864581"/>
            <a:ext cx="1236617" cy="1828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 Samiur Rahman Mir | University of Alberta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42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 smtClean="0">
                <a:solidFill>
                  <a:schemeClr val="accent1"/>
                </a:solidFill>
              </a:rPr>
              <a:t>Single photon annihilation</a:t>
            </a:r>
            <a:endParaRPr lang="en-US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775063" y="1690688"/>
                <a:ext cx="10578737" cy="4486275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𝑃𝑠</m:t>
                    </m:r>
                  </m:oMath>
                </a14:m>
                <a:r>
                  <a:rPr lang="en-US" dirty="0" smtClean="0"/>
                  <a:t> can not decay into single </a:t>
                </a:r>
                <a:r>
                  <a:rPr lang="en-US" dirty="0" smtClean="0"/>
                  <a:t>photon at rest frame, </a:t>
                </a:r>
                <a:r>
                  <a:rPr lang="en-US" dirty="0" smtClean="0"/>
                  <a:t>because of 4-momentum conservation.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≠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(Two time like vector don’t add up to one null-like vector in </a:t>
                </a:r>
                <a:r>
                  <a:rPr lang="en-US" dirty="0" err="1" smtClean="0"/>
                  <a:t>spacetime</a:t>
                </a:r>
                <a:r>
                  <a:rPr lang="en-US" dirty="0" smtClean="0"/>
                  <a:t>.)</a:t>
                </a:r>
                <a:br>
                  <a:rPr lang="en-US" dirty="0" smtClean="0"/>
                </a:br>
                <a:r>
                  <a:rPr lang="en-US" dirty="0" smtClean="0"/>
                  <a:t/>
                </a:r>
                <a:br>
                  <a:rPr lang="en-US" dirty="0" smtClean="0"/>
                </a:br>
                <a:endParaRPr lang="en-US" dirty="0"/>
              </a:p>
            </p:txBody>
          </p:sp>
        </mc:Choice>
        <mc:Fallback>
          <p:sp>
            <p:nvSpPr>
              <p:cNvPr id="4" name="Tex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75063" y="1690688"/>
                <a:ext cx="10578737" cy="4486275"/>
              </a:xfrm>
              <a:blipFill>
                <a:blip r:embed="rId2"/>
                <a:stretch>
                  <a:fillRect l="-1152" t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E506-2842-4285-8235-E17FE76D91ED}" type="slidenum">
              <a:rPr lang="en-US" smtClean="0"/>
              <a:t>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 Samiur Rahman Mir | University of Alberta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81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 smtClean="0">
                <a:solidFill>
                  <a:schemeClr val="accent1"/>
                </a:solidFill>
              </a:rPr>
              <a:t>Single photon annihilation</a:t>
            </a:r>
            <a:endParaRPr lang="en-US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775063" y="1690688"/>
                <a:ext cx="10578737" cy="4486275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dirty="0" smtClean="0"/>
                  <a:t>When </a:t>
                </a:r>
                <a:r>
                  <a:rPr lang="en-US" dirty="0" err="1" smtClean="0"/>
                  <a:t>positronium</a:t>
                </a:r>
                <a:r>
                  <a:rPr lang="en-US" dirty="0" smtClean="0"/>
                  <a:t> captures another electron and creates a bound state, </a:t>
                </a:r>
                <a:r>
                  <a:rPr lang="en-US" dirty="0"/>
                  <a:t>it becomes </a:t>
                </a:r>
                <a:r>
                  <a:rPr lang="en-US" dirty="0" err="1" smtClean="0"/>
                  <a:t>positronium</a:t>
                </a:r>
                <a:r>
                  <a:rPr lang="en-US" dirty="0" smtClean="0"/>
                  <a:t> </a:t>
                </a:r>
                <a:r>
                  <a:rPr lang="en-US" dirty="0" smtClean="0"/>
                  <a:t>ion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can decay into single </a:t>
                </a:r>
                <a:r>
                  <a:rPr lang="en-US" dirty="0" smtClean="0"/>
                  <a:t>photon at rest frame. </a:t>
                </a:r>
                <a:r>
                  <a:rPr lang="en-US" dirty="0"/>
                  <a:t/>
                </a:r>
                <a:br>
                  <a:rPr lang="en-US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f>
                                      <m:f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m:rPr>
                                            <m:brk m:alnAt="7"/>
                                          </m:r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5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num>
                                      <m:den>
                                        <m:r>
                                          <m:rPr>
                                            <m:brk m:alnAt="7"/>
                                          </m:r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den>
                                    </m:f>
                                  </m:e>
                                </m:m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1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en-US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r>
                                                  <m:rPr>
                                                    <m:brk m:alnAt="7"/>
                                                  </m:rP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</m:t>
                                                </m:r>
                                              </m:e>
                                            </m:mr>
                                            <m:mr>
                                              <m:e>
                                                <m:f>
                                                  <m:fPr>
                                                    <m:ctrlP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fPr>
                                                  <m:num>
                                                    <m: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4</m:t>
                                                    </m:r>
                                                    <m: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𝑚</m:t>
                                                    </m:r>
                                                  </m:num>
                                                  <m:den>
                                                    <m:r>
                                                      <m:rPr>
                                                        <m:brk m:alnAt="7"/>
                                                      </m:rP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3</m:t>
                                                    </m:r>
                                                  </m:den>
                                                </m:f>
                                              </m:e>
                                            </m:mr>
                                          </m:m>
                                        </m:e>
                                      </m:mr>
                                    </m:m>
                                  </m:e>
                                </m:mr>
                              </m:m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𝑓𝑟𝑒𝑒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f>
                                      <m:f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4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num>
                                      <m:den>
                                        <m:r>
                                          <m:rPr>
                                            <m:brk m:alnAt="7"/>
                                          </m:r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den>
                                    </m:f>
                                  </m:e>
                                </m:m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m>
                                            <m:mPr>
                                              <m:mcs>
                                                <m:mc>
                                                  <m:mcPr>
                                                    <m:count m:val="1"/>
                                                    <m:mcJc m:val="center"/>
                                                  </m:mcPr>
                                                </m:mc>
                                              </m:mcs>
                                              <m:ctrlPr>
                                                <a:rPr lang="en-US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mPr>
                                            <m:mr>
                                              <m:e>
                                                <m:r>
                                                  <m:rPr>
                                                    <m:brk m:alnAt="7"/>
                                                  </m:rP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</m:t>
                                                </m:r>
                                              </m:e>
                                            </m:mr>
                                            <m:mr>
                                              <m:e>
                                                <m: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−</m:t>
                                                </m:r>
                                                <m:f>
                                                  <m:fPr>
                                                    <m:ctrlP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fPr>
                                                  <m:num>
                                                    <m: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4</m:t>
                                                    </m:r>
                                                    <m: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𝑚</m:t>
                                                    </m:r>
                                                  </m:num>
                                                  <m:den>
                                                    <m:r>
                                                      <m:rPr>
                                                        <m:brk m:alnAt="7"/>
                                                      </m:rP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3</m:t>
                                                    </m:r>
                                                  </m:den>
                                                </m:f>
                                              </m:e>
                                            </m:mr>
                                          </m:m>
                                        </m:e>
                                      </m:mr>
                                    </m:m>
                                  </m:e>
                                </m:mr>
                              </m:m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4" name="Tex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75063" y="1690688"/>
                <a:ext cx="10578737" cy="4486275"/>
              </a:xfrm>
              <a:blipFill>
                <a:blip r:embed="rId2"/>
                <a:stretch>
                  <a:fillRect l="-10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E506-2842-4285-8235-E17FE76D91ED}" type="slidenum">
              <a:rPr lang="en-US" smtClean="0"/>
              <a:t>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 Samiur Rahman Mir | University of Alberta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82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There are 8 possible ways this decay can occur</a:t>
            </a:r>
            <a:r>
              <a:rPr lang="en-US" dirty="0" smtClean="0"/>
              <a:t>. </a:t>
            </a:r>
            <a:br>
              <a:rPr lang="en-US" dirty="0" smtClean="0"/>
            </a:br>
            <a:r>
              <a:rPr lang="en-US" dirty="0"/>
              <a:t>4</a:t>
            </a:r>
            <a:r>
              <a:rPr lang="en-US" dirty="0" smtClean="0"/>
              <a:t> are shown below, other 4 diagrams come from switching electrons.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262" y="1855574"/>
            <a:ext cx="3957711" cy="226763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130" y="4123208"/>
            <a:ext cx="3900556" cy="204967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369" y="1831799"/>
            <a:ext cx="3867236" cy="226763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369" y="4004994"/>
            <a:ext cx="4070915" cy="226517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E506-2842-4285-8235-E17FE76D91ED}" type="slidenum">
              <a:rPr lang="en-US" smtClean="0"/>
              <a:t>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03216" y="6356349"/>
            <a:ext cx="4114800" cy="365125"/>
          </a:xfrm>
        </p:spPr>
        <p:txBody>
          <a:bodyPr/>
          <a:lstStyle/>
          <a:p>
            <a:r>
              <a:rPr lang="en-US" dirty="0" err="1" smtClean="0"/>
              <a:t>Md</a:t>
            </a:r>
            <a:r>
              <a:rPr lang="en-US" dirty="0" smtClean="0"/>
              <a:t> </a:t>
            </a:r>
            <a:r>
              <a:rPr lang="en-US" dirty="0" err="1" smtClean="0"/>
              <a:t>Samiur</a:t>
            </a:r>
            <a:r>
              <a:rPr lang="en-US" dirty="0" smtClean="0"/>
              <a:t> Rahman Mir | University of Alberta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3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accent1"/>
                </a:solidFill>
              </a:rPr>
              <a:t>Triplet decay 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254" y="457200"/>
            <a:ext cx="4808637" cy="2819644"/>
          </a:xfr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 Placeholder 3"/>
              <p:cNvSpPr>
                <a:spLocks noGrp="1"/>
              </p:cNvSpPr>
              <p:nvPr>
                <p:ph type="body" sz="half" idx="2"/>
              </p:nvPr>
            </p:nvSpPr>
            <p:spPr>
              <a:xfrm>
                <a:off x="839788" y="2057400"/>
                <a:ext cx="4437606" cy="3811588"/>
              </a:xfrm>
            </p:spPr>
            <p:txBody>
              <a:bodyPr>
                <a:no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sz="2800" dirty="0" smtClean="0"/>
                  <a:t> in </a:t>
                </a:r>
                <a:r>
                  <a:rPr lang="en-US" sz="2800" dirty="0"/>
                  <a:t>triplet </a:t>
                </a:r>
                <a:r>
                  <a:rPr lang="en-US" sz="2800" dirty="0" smtClean="0"/>
                  <a:t>state, will </a:t>
                </a:r>
                <a:r>
                  <a:rPr lang="en-US" sz="2800" dirty="0"/>
                  <a:t>decay into a virtual </a:t>
                </a:r>
                <a:r>
                  <a:rPr lang="en-US" sz="2800" dirty="0" smtClean="0"/>
                  <a:t>photon.</a:t>
                </a:r>
                <a:endParaRPr lang="en-US" sz="28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800" dirty="0" smtClean="0"/>
                  <a:t>The virtual photon is </a:t>
                </a:r>
                <a:r>
                  <a:rPr lang="en-US" sz="2800" dirty="0" smtClean="0"/>
                  <a:t>absorbed by the other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sz="2800" dirty="0" smtClean="0"/>
                  <a:t> and a real photon is released. </a:t>
                </a:r>
                <a:endParaRPr lang="en-US" sz="2800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800" dirty="0" smtClean="0"/>
                  <a:t>Order </a:t>
                </a:r>
                <a:r>
                  <a:rPr lang="en-US" sz="2800" dirty="0" smtClean="0"/>
                  <a:t>of these two events gives us two different diagrams.</a:t>
                </a:r>
                <a:endParaRPr lang="en-US" sz="2800" dirty="0"/>
              </a:p>
            </p:txBody>
          </p:sp>
        </mc:Choice>
        <mc:Fallback>
          <p:sp>
            <p:nvSpPr>
              <p:cNvPr id="4" name="Tex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839788" y="2057400"/>
                <a:ext cx="4437606" cy="3811588"/>
              </a:xfrm>
              <a:blipFill>
                <a:blip r:embed="rId3"/>
                <a:stretch>
                  <a:fillRect l="-2473" t="-2720" r="-2198" b="-41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2944" y="3276844"/>
            <a:ext cx="4922947" cy="2781541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E506-2842-4285-8235-E17FE76D91ED}" type="slidenum">
              <a:rPr lang="en-US" smtClean="0"/>
              <a:t>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20337" y="6431008"/>
            <a:ext cx="4114800" cy="365125"/>
          </a:xfrm>
        </p:spPr>
        <p:txBody>
          <a:bodyPr/>
          <a:lstStyle/>
          <a:p>
            <a:r>
              <a:rPr lang="en-US" dirty="0" err="1" smtClean="0"/>
              <a:t>Md</a:t>
            </a:r>
            <a:r>
              <a:rPr lang="en-US" dirty="0" smtClean="0"/>
              <a:t> </a:t>
            </a:r>
            <a:r>
              <a:rPr lang="en-US" dirty="0" err="1" smtClean="0"/>
              <a:t>Samiur</a:t>
            </a:r>
            <a:r>
              <a:rPr lang="en-US" dirty="0" smtClean="0"/>
              <a:t> Rahman Mir | University of Alberta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37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accent1"/>
                </a:solidFill>
              </a:rPr>
              <a:t>Singlet decay 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735" y="457200"/>
            <a:ext cx="4884843" cy="3238781"/>
          </a:xfr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 Placeholder 3"/>
              <p:cNvSpPr>
                <a:spLocks noGrp="1"/>
              </p:cNvSpPr>
              <p:nvPr>
                <p:ph type="body" sz="half" idx="2"/>
              </p:nvPr>
            </p:nvSpPr>
            <p:spPr>
              <a:xfrm>
                <a:off x="839788" y="2057400"/>
                <a:ext cx="4411481" cy="3811588"/>
              </a:xfrm>
            </p:spPr>
            <p:txBody>
              <a:bodyPr>
                <a:no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sz="2800" dirty="0" smtClean="0"/>
                  <a:t> in singlet state, will </a:t>
                </a:r>
                <a:r>
                  <a:rPr lang="en-US" sz="2800" dirty="0"/>
                  <a:t>decay into </a:t>
                </a:r>
                <a:r>
                  <a:rPr lang="en-US" sz="2800" dirty="0" smtClean="0"/>
                  <a:t>two photons, one virtual and one real.</a:t>
                </a:r>
                <a:endParaRPr lang="en-US" sz="28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800" dirty="0" smtClean="0"/>
                  <a:t>The virtual </a:t>
                </a:r>
                <a:r>
                  <a:rPr lang="en-US" sz="2800" dirty="0" smtClean="0"/>
                  <a:t>photon is absorbed by the other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sz="2800" dirty="0" smtClean="0"/>
                  <a:t>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800" dirty="0" smtClean="0"/>
                  <a:t>Different vertices releasing real photon give us 2 different diagrams.</a:t>
                </a:r>
                <a:endParaRPr lang="en-US" sz="2800" dirty="0"/>
              </a:p>
            </p:txBody>
          </p:sp>
        </mc:Choice>
        <mc:Fallback>
          <p:sp>
            <p:nvSpPr>
              <p:cNvPr id="4" name="Tex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839788" y="2057400"/>
                <a:ext cx="4411481" cy="3811588"/>
              </a:xfrm>
              <a:blipFill>
                <a:blip r:embed="rId3"/>
                <a:stretch>
                  <a:fillRect l="-2490" t="-2720" r="-2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889" y="3606303"/>
            <a:ext cx="4770533" cy="309398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E506-2842-4285-8235-E17FE76D91ED}" type="slidenum">
              <a:rPr lang="en-US" smtClean="0"/>
              <a:t>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57225" y="6364151"/>
            <a:ext cx="4114800" cy="365125"/>
          </a:xfrm>
        </p:spPr>
        <p:txBody>
          <a:bodyPr/>
          <a:lstStyle/>
          <a:p>
            <a:r>
              <a:rPr lang="en-US" dirty="0" err="1" smtClean="0"/>
              <a:t>Md</a:t>
            </a:r>
            <a:r>
              <a:rPr lang="en-US" dirty="0" smtClean="0"/>
              <a:t> </a:t>
            </a:r>
            <a:r>
              <a:rPr lang="en-US" dirty="0" err="1" smtClean="0"/>
              <a:t>Samiur</a:t>
            </a:r>
            <a:r>
              <a:rPr lang="en-US" dirty="0" smtClean="0"/>
              <a:t> Rahman Mir | University of Alberta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08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>
                    <a:solidFill>
                      <a:schemeClr val="accent1"/>
                    </a:solidFill>
                  </a:rPr>
                  <a:t>Total amplitude for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pPr marL="0" indent="0">
                  <a:buNone/>
                </a:pPr>
                <a:r>
                  <a:rPr lang="en-US" dirty="0" smtClean="0">
                    <a:solidFill>
                      <a:schemeClr val="tx1"/>
                    </a:solidFill>
                  </a:rPr>
                  <a:t>We </a:t>
                </a:r>
                <a:r>
                  <a:rPr lang="en-US" dirty="0">
                    <a:solidFill>
                      <a:schemeClr val="tx1"/>
                    </a:solidFill>
                  </a:rPr>
                  <a:t>will add the amplitudes for singlet and triplet decay to have total amplitude. </a:t>
                </a:r>
                <a14:m>
                  <m:oMath xmlns:m="http://schemas.openxmlformats.org/officeDocument/2006/math">
                    <m:r>
                      <a:rPr lang="en-US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</m:sSub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endParaRPr lang="en-US" dirty="0" smtClean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𝑅𝑒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m:rPr>
                              <m:nor/>
                            </m:rPr>
                            <a:rPr lang="en-US" b="0" i="0" smtClean="0">
                              <a:solidFill>
                                <a:schemeClr val="tx1"/>
                              </a:solidFill>
                            </a:rPr>
                            <m:t>∗</m:t>
                          </m:r>
                        </m:sup>
                      </m:sSubSup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We used a symbolic language FORM to find the results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pPr marL="0" indent="0">
                  <a:buNone/>
                </a:pPr>
                <a:endParaRPr lang="en-US" dirty="0" smtClean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=24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(4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p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sz="10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(4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p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sz="10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m:rPr>
                              <m:nor/>
                            </m:rPr>
                            <a:rPr lang="en-US">
                              <a:solidFill>
                                <a:schemeClr val="tx1"/>
                              </a:solidFill>
                            </a:rPr>
                            <m:t>∗</m:t>
                          </m:r>
                        </m:sup>
                      </m:sSubSup>
                      <m:sSub>
                        <m:sSub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(4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p>
                              <m: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28" t="-26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E506-2842-4285-8235-E17FE76D91ED}" type="slidenum">
              <a:rPr lang="en-US" smtClean="0"/>
              <a:t>10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8891451" y="3048000"/>
                <a:ext cx="2917372" cy="14518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2000" dirty="0"/>
                  <a:t> = fine-structure constant (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~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137</m:t>
                        </m:r>
                      </m:den>
                    </m:f>
                  </m:oMath>
                </a14:m>
                <a:r>
                  <a:rPr lang="en-US" sz="2000" dirty="0"/>
                  <a:t>)</a:t>
                </a:r>
              </a:p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000" dirty="0"/>
                  <a:t> = the rest mass of </a:t>
                </a:r>
                <a:r>
                  <a:rPr lang="en-US" sz="2000" dirty="0" smtClean="0"/>
                  <a:t>electron</a:t>
                </a:r>
                <a:endParaRPr lang="en-US" sz="20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1451" y="3048000"/>
                <a:ext cx="2917372" cy="1451872"/>
              </a:xfrm>
              <a:prstGeom prst="rect">
                <a:avLst/>
              </a:prstGeom>
              <a:blipFill>
                <a:blip r:embed="rId4"/>
                <a:stretch>
                  <a:fillRect l="-2301" t="-2101" b="-67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/>
          <p:cNvCxnSpPr/>
          <p:nvPr/>
        </p:nvCxnSpPr>
        <p:spPr>
          <a:xfrm>
            <a:off x="8610600" y="2978331"/>
            <a:ext cx="0" cy="16633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 Samiur Rahman Mir | University of Alberta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36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Decay rate</a:t>
            </a:r>
            <a:endParaRPr lang="en-US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We assume the weakly bound state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dirty="0" smtClean="0"/>
                  <a:t> where particles are moving very slowly with respect to each other in the CM frame. So we can set velocity as 0 in first order approximation.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64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27</m:t>
                          </m:r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0,0,</m:t>
                                  </m:r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sz="1000" dirty="0" smtClean="0"/>
              </a:p>
              <a:p>
                <a:pPr marL="0" indent="0">
                  <a:buNone/>
                </a:pPr>
                <a:r>
                  <a:rPr lang="en-US" dirty="0" smtClean="0"/>
                  <a:t>Previously S. I. </a:t>
                </a:r>
                <a:r>
                  <a:rPr lang="en-US" dirty="0" err="1"/>
                  <a:t>Kryuchkov</a:t>
                </a:r>
                <a:r>
                  <a:rPr lang="en-US" dirty="0"/>
                  <a:t> published a paper on the one photon annihilation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Ps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dirty="0"/>
                  <a:t> ion. </a:t>
                </a: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Our </a:t>
                </a:r>
                <a:r>
                  <a:rPr lang="en-US" dirty="0"/>
                  <a:t>work reproduced the same result using FORM.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B36E506-2842-4285-8235-E17FE76D91ED}" type="slidenum">
              <a:rPr lang="en-US" smtClean="0"/>
              <a:t>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 Samiur Rahman Mir | University of Alberta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75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Conclusion</a:t>
            </a:r>
            <a:endParaRPr lang="en-US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Investigated 3-body bound system annihilation using Feynman diagram and verified the result with previous literature</a:t>
                </a:r>
              </a:p>
              <a:p>
                <a:r>
                  <a:rPr lang="en-US" dirty="0" smtClean="0"/>
                  <a:t>Motivation for current work (to lowest order):</a:t>
                </a:r>
                <a:endParaRPr lang="en-US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 smtClean="0"/>
                  <a:t> (requires 36 diagrams</a:t>
                </a:r>
                <a:r>
                  <a:rPr lang="en-US" dirty="0" smtClean="0"/>
                  <a:t>) (Presented by M </a:t>
                </a:r>
                <a:r>
                  <a:rPr lang="en-US" dirty="0" err="1" smtClean="0"/>
                  <a:t>Mubasher</a:t>
                </a:r>
                <a:r>
                  <a:rPr lang="en-US" dirty="0" smtClean="0"/>
                  <a:t>)</a:t>
                </a:r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(requires </a:t>
                </a:r>
                <a:r>
                  <a:rPr lang="en-US" dirty="0" smtClean="0"/>
                  <a:t>40 </a:t>
                </a:r>
                <a:r>
                  <a:rPr lang="en-US" dirty="0"/>
                  <a:t>diagrams</a:t>
                </a:r>
                <a:r>
                  <a:rPr lang="en-US" dirty="0" smtClean="0"/>
                  <a:t>) (we are working on it)</a:t>
                </a:r>
                <a:endParaRPr lang="en-US" dirty="0" smtClean="0"/>
              </a:p>
              <a:p>
                <a:r>
                  <a:rPr lang="en-US" dirty="0" smtClean="0"/>
                  <a:t>Next work: Our main goal is to learn the </a:t>
                </a:r>
                <a:r>
                  <a:rPr lang="en-US" dirty="0" smtClean="0"/>
                  <a:t>calculation of 3-body decay </a:t>
                </a:r>
                <a:r>
                  <a:rPr lang="en-US" dirty="0" smtClean="0"/>
                  <a:t>in QED regime and </a:t>
                </a:r>
                <a:r>
                  <a:rPr lang="en-US" dirty="0" smtClean="0"/>
                  <a:t>later apply </a:t>
                </a:r>
                <a:r>
                  <a:rPr lang="en-US" dirty="0" smtClean="0"/>
                  <a:t>it for hadronic </a:t>
                </a:r>
                <a:r>
                  <a:rPr lang="en-US" dirty="0" smtClean="0"/>
                  <a:t>state</a:t>
                </a: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B36E506-2842-4285-8235-E17FE76D91ED}" type="slidenum">
              <a:rPr lang="en-US" smtClean="0"/>
              <a:t>12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 Samiur Rahman Mir | University of Alberta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50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682</TotalTime>
  <Words>272</Words>
  <Application>Microsoft Office PowerPoint</Application>
  <PresentationFormat>Widescreen</PresentationFormat>
  <Paragraphs>79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Office Theme</vt:lpstr>
      <vt:lpstr>Single Photon Decay of The Positronium Ion</vt:lpstr>
      <vt:lpstr>Positronium(Ps) is an exotic atom of simplest structure consisting an electron and positron.  </vt:lpstr>
      <vt:lpstr>Positronium can have two possible spin states in its ground state.  </vt:lpstr>
      <vt:lpstr>e^+ e^- annihilation</vt:lpstr>
      <vt:lpstr> Single photon annihilation</vt:lpstr>
      <vt:lpstr> Single photon annihilation</vt:lpstr>
      <vt:lpstr>There are 8 possible ways this decay can occur.  4 are shown below, other 4 diagrams come from switching electrons.</vt:lpstr>
      <vt:lpstr>Triplet decay </vt:lpstr>
      <vt:lpstr>Singlet decay </vt:lpstr>
      <vt:lpstr>Total amplitude for Ps^-→e^- γ</vt:lpstr>
      <vt:lpstr>Decay rate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Single Photon Decay of positronium ion</dc:title>
  <dc:creator>samiurrahmanmir@outlook.com</dc:creator>
  <cp:lastModifiedBy>samiurrahmanmir@outlook.com</cp:lastModifiedBy>
  <cp:revision>50</cp:revision>
  <dcterms:created xsi:type="dcterms:W3CDTF">2020-02-11T04:49:24Z</dcterms:created>
  <dcterms:modified xsi:type="dcterms:W3CDTF">2020-02-16T04:00:26Z</dcterms:modified>
</cp:coreProperties>
</file>