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notesMasterIdLst>
    <p:notesMasterId r:id="rId16"/>
  </p:notesMasterIdLst>
  <p:sldIdLst>
    <p:sldId id="256" r:id="rId2"/>
    <p:sldId id="257" r:id="rId3"/>
    <p:sldId id="266" r:id="rId4"/>
    <p:sldId id="258" r:id="rId5"/>
    <p:sldId id="271" r:id="rId6"/>
    <p:sldId id="275" r:id="rId7"/>
    <p:sldId id="269" r:id="rId8"/>
    <p:sldId id="272" r:id="rId9"/>
    <p:sldId id="261" r:id="rId10"/>
    <p:sldId id="262" r:id="rId11"/>
    <p:sldId id="263" r:id="rId12"/>
    <p:sldId id="264" r:id="rId13"/>
    <p:sldId id="273" r:id="rId14"/>
    <p:sldId id="274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59">
          <p15:clr>
            <a:srgbClr val="A4A3A4"/>
          </p15:clr>
        </p15:guide>
        <p15:guide id="2" pos="4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754" y="82"/>
      </p:cViewPr>
      <p:guideLst>
        <p:guide orient="horz" pos="859"/>
        <p:guide pos="42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154DE-D32F-45FF-88C9-A5A58EE939E1}" type="datetimeFigureOut">
              <a:rPr lang="en-CA" smtClean="0"/>
              <a:t>15/02/2020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9340C-B4A0-4A69-867C-40E48FD152C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687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B9340C-B4A0-4A69-867C-40E48FD152CF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229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038" y="1597819"/>
            <a:ext cx="7777162" cy="1102519"/>
          </a:xfrm>
        </p:spPr>
        <p:txBody>
          <a:bodyPr lIns="0" tIns="0" rIns="0" bIns="0" anchor="t">
            <a:normAutofit/>
          </a:bodyPr>
          <a:lstStyle>
            <a:lvl1pPr algn="l">
              <a:defRPr sz="3600" b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772400" cy="1314450"/>
          </a:xfrm>
        </p:spPr>
        <p:txBody>
          <a:bodyPr lIns="0" bIns="0">
            <a:normAutofit/>
          </a:bodyPr>
          <a:lstStyle>
            <a:lvl1pPr marL="0" indent="0" algn="l">
              <a:buNone/>
              <a:defRPr sz="1800" b="1" i="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4871671"/>
            <a:ext cx="90977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8788" y="4871671"/>
            <a:ext cx="3177013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871671"/>
            <a:ext cx="1904949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0" tIns="0" rIns="0" bIns="0"/>
          <a:lstStyle>
            <a:lvl1pPr marL="228600" indent="-228600">
              <a:defRPr sz="2400">
                <a:latin typeface="Palatino Linotype"/>
                <a:cs typeface="Palatino Linotype"/>
              </a:defRPr>
            </a:lvl1pPr>
            <a:lvl2pPr marL="455613" indent="-227013">
              <a:defRPr sz="2400">
                <a:latin typeface="Palatino Linotype"/>
                <a:cs typeface="Palatino Linotype"/>
              </a:defRPr>
            </a:lvl2pPr>
            <a:lvl3pPr marL="684213" indent="-228600">
              <a:defRPr sz="2400">
                <a:latin typeface="Palatino Linotype"/>
                <a:cs typeface="Palatino Linotype"/>
              </a:defRPr>
            </a:lvl3pPr>
            <a:lvl4pPr marL="911225" indent="-227013">
              <a:defRPr>
                <a:latin typeface="Palatino Linotype"/>
                <a:cs typeface="Palatino Linotype"/>
              </a:defRPr>
            </a:lvl4pPr>
            <a:lvl5pPr marL="1139825" indent="-228600">
              <a:defRPr>
                <a:latin typeface="Palatino Linotype"/>
                <a:cs typeface="Palatino Linotyp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305176"/>
            <a:ext cx="7808913" cy="1021556"/>
          </a:xfrm>
        </p:spPr>
        <p:txBody>
          <a:bodyPr anchor="t">
            <a:normAutofit/>
          </a:bodyPr>
          <a:lstStyle>
            <a:lvl1pPr algn="l">
              <a:defRPr sz="3600" b="0" i="0" cap="none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2180035"/>
            <a:ext cx="7813675" cy="1050013"/>
          </a:xfrm>
        </p:spPr>
        <p:txBody>
          <a:bodyPr lIns="0" tIns="0" rIns="0" bIns="0" anchor="b"/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362868"/>
            <a:ext cx="3814762" cy="3311129"/>
          </a:xfrm>
        </p:spPr>
        <p:txBody>
          <a:bodyPr lIns="0" tIns="0" rIns="0" bIns="0"/>
          <a:lstStyle>
            <a:lvl1pPr>
              <a:defRPr sz="2400" b="0" i="0">
                <a:latin typeface="Palatino Linotype"/>
                <a:cs typeface="Palatino Linotype"/>
              </a:defRPr>
            </a:lvl1pPr>
            <a:lvl2pPr>
              <a:defRPr sz="2400" b="0" i="0">
                <a:latin typeface="Palatino Linotype"/>
                <a:cs typeface="Palatino Linotype"/>
              </a:defRPr>
            </a:lvl2pPr>
            <a:lvl3pPr>
              <a:defRPr sz="1800" b="0" i="0">
                <a:latin typeface="Palatino Linotype"/>
                <a:cs typeface="Palatino Linotype"/>
              </a:defRPr>
            </a:lvl3pPr>
            <a:lvl4pPr>
              <a:defRPr sz="1800" b="0" i="0">
                <a:latin typeface="Palatino Linotype"/>
                <a:cs typeface="Palatino Linotype"/>
              </a:defRPr>
            </a:lvl4pPr>
            <a:lvl5pPr>
              <a:defRPr sz="1800" b="0" i="0">
                <a:latin typeface="Palatino Linotype"/>
                <a:cs typeface="Palatino Linotyp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2991" y="1362868"/>
            <a:ext cx="3883809" cy="3311129"/>
          </a:xfrm>
        </p:spPr>
        <p:txBody>
          <a:bodyPr lIns="0" tIns="0" rIns="0"/>
          <a:lstStyle>
            <a:lvl1pPr>
              <a:defRPr sz="2400" b="0" i="0">
                <a:latin typeface="Palatino Linotype"/>
                <a:cs typeface="Palatino Linotype"/>
              </a:defRPr>
            </a:lvl1pPr>
            <a:lvl2pPr>
              <a:defRPr sz="2400" b="0" i="0">
                <a:latin typeface="Palatino Linotype"/>
                <a:cs typeface="Palatino Linotype"/>
              </a:defRPr>
            </a:lvl2pPr>
            <a:lvl3pPr>
              <a:defRPr sz="1800" b="0" i="0">
                <a:latin typeface="Palatino Linotype"/>
                <a:cs typeface="Palatino Linotype"/>
              </a:defRPr>
            </a:lvl3pPr>
            <a:lvl4pPr>
              <a:defRPr sz="1800" b="0" i="0">
                <a:latin typeface="Palatino Linotype"/>
                <a:cs typeface="Palatino Linotype"/>
              </a:defRPr>
            </a:lvl4pPr>
            <a:lvl5pPr>
              <a:defRPr sz="1800" b="0" i="0">
                <a:latin typeface="Palatino Linotype"/>
                <a:cs typeface="Palatino Linotyp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958632"/>
            <a:ext cx="2784475" cy="665549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62624"/>
            <a:ext cx="5111750" cy="339685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1039" y="1721874"/>
            <a:ext cx="2784475" cy="30376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28766"/>
            <a:ext cx="5486400" cy="425054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1" y="1363266"/>
            <a:ext cx="7772349" cy="28658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53820"/>
            <a:ext cx="5486400" cy="603647"/>
          </a:xfrm>
        </p:spPr>
        <p:txBody>
          <a:bodyPr/>
          <a:lstStyle>
            <a:lvl1pPr marL="0" indent="0">
              <a:buNone/>
              <a:defRPr sz="1400" b="1" i="0">
                <a:latin typeface="Calibri"/>
                <a:cs typeface="Calibr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363266"/>
            <a:ext cx="8005762" cy="338105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363265"/>
            <a:ext cx="2057400" cy="33627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63265"/>
            <a:ext cx="6019800" cy="33627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E4EA02-745D-4F43-B8D1-0CAB0831E10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2015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1"/>
            <a:ext cx="6122987" cy="708290"/>
          </a:xfrm>
          <a:prstGeom prst="rect">
            <a:avLst/>
          </a:prstGeom>
        </p:spPr>
        <p:txBody>
          <a:bodyPr vert="horz" lIns="0" tIns="45720" rIns="9144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363267"/>
            <a:ext cx="8005762" cy="3231356"/>
          </a:xfrm>
          <a:prstGeom prst="rect">
            <a:avLst/>
          </a:prstGeom>
        </p:spPr>
        <p:txBody>
          <a:bodyPr vert="horz" lIns="0" tIns="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4871671"/>
            <a:ext cx="90977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8788" y="4871671"/>
            <a:ext cx="3177013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871671"/>
            <a:ext cx="1904949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37617-F04D-2D48-8B5D-62F0364B9B5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</p:sldLayoutIdLst>
  <p:hf hdr="0" ftr="0" dt="0"/>
  <p:txStyles>
    <p:titleStyle>
      <a:lvl1pPr algn="l" defTabSz="457200" rtl="0" eaLnBrk="1" latinLnBrk="0" hangingPunct="1">
        <a:lnSpc>
          <a:spcPts val="24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Palatino Linotype"/>
          <a:ea typeface="+mn-ea"/>
          <a:cs typeface="Palatino Linotype"/>
        </a:defRPr>
      </a:lvl1pPr>
      <a:lvl2pPr marL="455613" indent="-227013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Palatino Linotype"/>
          <a:ea typeface="+mn-ea"/>
          <a:cs typeface="Palatino Linotype"/>
        </a:defRPr>
      </a:lvl2pPr>
      <a:lvl3pPr marL="684213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Palatino Linotype"/>
          <a:ea typeface="+mn-ea"/>
          <a:cs typeface="Palatino Linotype"/>
        </a:defRPr>
      </a:lvl3pPr>
      <a:lvl4pPr marL="911225" indent="-227013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Palatino Linotype"/>
          <a:ea typeface="+mn-ea"/>
          <a:cs typeface="Palatino Linotype"/>
        </a:defRPr>
      </a:lvl4pPr>
      <a:lvl5pPr marL="1139825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Palatino Linotype"/>
          <a:ea typeface="+mn-ea"/>
          <a:cs typeface="Palatino Linotyp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Analysis of electron drift properties and fluctuations for NEWS-G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Jean-Marie Coquillat</a:t>
            </a:r>
          </a:p>
          <a:p>
            <a:r>
              <a:rPr lang="en-US" dirty="0"/>
              <a:t>WNPPC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2D00D-D54A-440C-9E2F-C7F3572D01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A4C043-FF72-405A-AB31-378196FFE5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72CDA5-4FE9-48E6-B633-97639C4E73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79" r="15920"/>
          <a:stretch/>
        </p:blipFill>
        <p:spPr>
          <a:xfrm>
            <a:off x="3546136" y="3117744"/>
            <a:ext cx="2051727" cy="17539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NEWS-G detector summary</a:t>
            </a:r>
          </a:p>
        </p:txBody>
      </p:sp>
      <p:pic>
        <p:nvPicPr>
          <p:cNvPr id="6" name="Picture 5" descr="A picture containing indoor, table, sitting, small&#10;&#10;Description automatically generated">
            <a:extLst>
              <a:ext uri="{FF2B5EF4-FFF2-40B4-BE49-F238E27FC236}">
                <a16:creationId xmlns:a16="http://schemas.microsoft.com/office/drawing/2014/main" id="{A41CFC2B-9A47-41E8-B1CE-4F2DD16FA4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1"/>
          <a:stretch/>
        </p:blipFill>
        <p:spPr>
          <a:xfrm>
            <a:off x="4471988" y="2221811"/>
            <a:ext cx="4672012" cy="2700233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1039" y="1298973"/>
            <a:ext cx="8091487" cy="3231356"/>
          </a:xfrm>
        </p:spPr>
        <p:txBody>
          <a:bodyPr/>
          <a:lstStyle/>
          <a:p>
            <a:r>
              <a:rPr lang="en-US" dirty="0"/>
              <a:t>Spherical proportional counter filled with gas</a:t>
            </a:r>
          </a:p>
          <a:p>
            <a:r>
              <a:rPr lang="en-US" dirty="0"/>
              <a:t>Trying to detect low mass WIMPs</a:t>
            </a:r>
          </a:p>
          <a:p>
            <a:r>
              <a:rPr lang="en-US" dirty="0"/>
              <a:t>Current data analysis from LSM</a:t>
            </a:r>
            <a:br>
              <a:rPr lang="en-US" dirty="0"/>
            </a:br>
            <a:r>
              <a:rPr lang="en-US" dirty="0"/>
              <a:t>runs of Ne and CH</a:t>
            </a:r>
            <a:r>
              <a:rPr lang="en-US" baseline="-25000" dirty="0"/>
              <a:t>4</a:t>
            </a:r>
            <a:r>
              <a:rPr lang="en-US" dirty="0"/>
              <a:t> </a:t>
            </a:r>
          </a:p>
          <a:p>
            <a:r>
              <a:rPr lang="en-US" dirty="0"/>
              <a:t>Installation ongoing</a:t>
            </a:r>
            <a:br>
              <a:rPr lang="en-US" dirty="0"/>
            </a:br>
            <a:r>
              <a:rPr lang="en-US" dirty="0"/>
              <a:t>in SNOLAB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D624FB-6D36-4761-A0E5-5D5188487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CAC736-CC25-4FF5-B620-53D6BEBED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212" y="3432262"/>
            <a:ext cx="1464469" cy="1612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48EA15-8C56-4509-A6F5-C5B91492DD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48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6CBC0-B5E5-43C6-9D25-4588BA5B8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Event detection</a:t>
            </a:r>
          </a:p>
        </p:txBody>
      </p:sp>
      <p:pic>
        <p:nvPicPr>
          <p:cNvPr id="3" name="event_drift12cm_5electrons">
            <a:hlinkClick r:id="" action="ppaction://media"/>
            <a:extLst>
              <a:ext uri="{FF2B5EF4-FFF2-40B4-BE49-F238E27FC236}">
                <a16:creationId xmlns:a16="http://schemas.microsoft.com/office/drawing/2014/main" id="{19B5FA08-6245-4315-BA26-6745F35C797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891.774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1039" y="1251978"/>
            <a:ext cx="7027067" cy="394867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E5940B-FD1E-4EE8-AFE5-6FB5C28E8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20BCF5-4156-4893-A41E-77BD0C9B7811}"/>
              </a:ext>
            </a:extLst>
          </p:cNvPr>
          <p:cNvSpPr txBox="1"/>
          <p:nvPr/>
        </p:nvSpPr>
        <p:spPr>
          <a:xfrm>
            <a:off x="7765256" y="4086225"/>
            <a:ext cx="1243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Animation by Philippe Gros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5F2FDA-45AA-4796-9000-ADEF8D5E43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F8CA37-2701-4C2C-8DED-F40473F020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644" y="1531069"/>
            <a:ext cx="3885928" cy="33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36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AADCC-642D-4C91-BB86-626D66114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Drift time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FF2E8F-DDCB-49B6-B49B-7A73AF900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1" y="1698340"/>
            <a:ext cx="4457700" cy="344515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B5DE9-70CB-4AA3-971C-9E1DB4766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695" y="1143000"/>
            <a:ext cx="4541044" cy="4000499"/>
          </a:xfrm>
        </p:spPr>
        <p:txBody>
          <a:bodyPr>
            <a:normAutofit/>
          </a:bodyPr>
          <a:lstStyle/>
          <a:p>
            <a:r>
              <a:rPr lang="en-CA" dirty="0"/>
              <a:t>Drift time: Mean time for e</a:t>
            </a:r>
            <a:r>
              <a:rPr lang="en-CA" baseline="30000" dirty="0"/>
              <a:t>-</a:t>
            </a:r>
            <a:r>
              <a:rPr lang="en-CA" dirty="0"/>
              <a:t> to travel from surface of the sphere to the central anode</a:t>
            </a:r>
          </a:p>
          <a:p>
            <a:endParaRPr lang="en-CA" dirty="0"/>
          </a:p>
          <a:p>
            <a:r>
              <a:rPr lang="en-CA" dirty="0"/>
              <a:t>Allows characterization of the detector, e.g. for simulations</a:t>
            </a:r>
          </a:p>
          <a:p>
            <a:endParaRPr lang="en-CA" dirty="0"/>
          </a:p>
          <a:p>
            <a:r>
              <a:rPr lang="en-CA" dirty="0"/>
              <a:t>Measured with a laser using a photodetector and the photoelectric effect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19A70-A1FC-4B6C-824E-B83808CAD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A628B6-6FD4-4E5B-8521-FC95847383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063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71B8-49DB-4718-970D-A77D94F2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Calculation of Drift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3F914-8987-4129-BA76-807FF5C17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49C08D-B15D-4E17-9C2E-C528ACF51379}"/>
                  </a:ext>
                </a:extLst>
              </p:cNvPr>
              <p:cNvSpPr txBox="1"/>
              <p:nvPr/>
            </p:nvSpPr>
            <p:spPr>
              <a:xfrm>
                <a:off x="900165" y="4704287"/>
                <a:ext cx="6624305" cy="30239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350" i="0" dirty="0" smtClean="0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 sz="135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350" i="0" dirty="0" err="1">
                          <a:latin typeface="Cambria Math" panose="02040503050406030204" pitchFamily="18" charset="0"/>
                        </a:rPr>
                        <m:t>Δt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350" i="0" dirty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350" i="0" dirty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350" i="0" dirty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350" i="0" dirty="0">
                          <a:latin typeface="Cambria Math" panose="02040503050406030204" pitchFamily="18" charset="0"/>
                        </a:rPr>
                        <m:t>shift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350" i="0" dirty="0">
                          <a:latin typeface="Cambria Math" panose="02040503050406030204" pitchFamily="18" charset="0"/>
                        </a:rPr>
                        <m:t>between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350" i="0" dirty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350" i="0" dirty="0">
                          <a:latin typeface="Cambria Math" panose="02040503050406030204" pitchFamily="18" charset="0"/>
                        </a:rPr>
                        <m:t>two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350" i="0" dirty="0">
                          <a:latin typeface="Cambria Math" panose="02040503050406030204" pitchFamily="18" charset="0"/>
                        </a:rPr>
                        <m:t>channels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sz="1350" i="0" dirty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sz="1350" i="0" dirty="0" err="1">
                          <a:latin typeface="Cambria Math" panose="02040503050406030204" pitchFamily="18" charset="0"/>
                        </a:rPr>
                        <m:t>ch</m:t>
                      </m:r>
                      <m:r>
                        <a:rPr lang="en-US" sz="1350" i="0" dirty="0" err="1">
                          <a:latin typeface="Cambria Math" panose="02040503050406030204" pitchFamily="18" charset="0"/>
                        </a:rPr>
                        <m:t>. 2]−</m:t>
                      </m:r>
                      <m:r>
                        <m:rPr>
                          <m:sty m:val="p"/>
                        </m:rPr>
                        <a:rPr lang="en-US" sz="1350" i="0" dirty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en-US" sz="1350" i="0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sz="1350" i="0" dirty="0" err="1">
                          <a:latin typeface="Cambria Math" panose="02040503050406030204" pitchFamily="18" charset="0"/>
                        </a:rPr>
                        <m:t>ch</m:t>
                      </m:r>
                      <m:r>
                        <a:rPr lang="en-US" sz="1350" i="0" dirty="0" err="1">
                          <a:latin typeface="Cambria Math" panose="02040503050406030204" pitchFamily="18" charset="0"/>
                        </a:rPr>
                        <m:t>. 1])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49C08D-B15D-4E17-9C2E-C528ACF513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165" y="4704287"/>
                <a:ext cx="6624305" cy="302390"/>
              </a:xfrm>
              <a:prstGeom prst="rect">
                <a:avLst/>
              </a:prstGeom>
              <a:blipFill>
                <a:blip r:embed="rId2"/>
                <a:stretch>
                  <a:fillRect t="-2041" b="-2244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905F1D7E-6203-44F2-9BB0-4217833A634D}"/>
              </a:ext>
            </a:extLst>
          </p:cNvPr>
          <p:cNvGrpSpPr/>
          <p:nvPr/>
        </p:nvGrpSpPr>
        <p:grpSpPr>
          <a:xfrm>
            <a:off x="29410" y="1299065"/>
            <a:ext cx="4357527" cy="2592000"/>
            <a:chOff x="72000" y="864000"/>
            <a:chExt cx="5810036" cy="3456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AAC2E1-6BAF-4B0D-A7CC-86FE078E9752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72000" y="1584000"/>
              <a:ext cx="5472000" cy="2736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TextShape 2">
              <a:extLst>
                <a:ext uri="{FF2B5EF4-FFF2-40B4-BE49-F238E27FC236}">
                  <a16:creationId xmlns:a16="http://schemas.microsoft.com/office/drawing/2014/main" id="{3D870E5B-5936-4574-869C-5BF7F028582C}"/>
                </a:ext>
              </a:extLst>
            </p:cNvPr>
            <p:cNvSpPr txBox="1"/>
            <p:nvPr/>
          </p:nvSpPr>
          <p:spPr>
            <a:xfrm>
              <a:off x="288000" y="864000"/>
              <a:ext cx="4350439" cy="432000"/>
            </a:xfrm>
            <a:prstGeom prst="rect">
              <a:avLst/>
            </a:prstGeom>
            <a:noFill/>
            <a:ln>
              <a:noFill/>
            </a:ln>
          </p:spPr>
          <p:txBody>
            <a:bodyPr lIns="67500" tIns="33750" rIns="67500" bIns="33750" anchor="t"/>
            <a:lstStyle/>
            <a:p>
              <a:r>
                <a:rPr lang="en-CA" sz="135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Start of photodetector pulse [channel 2]</a:t>
              </a:r>
            </a:p>
          </p:txBody>
        </p:sp>
        <p:cxnSp>
          <p:nvCxnSpPr>
            <p:cNvPr id="9" name="Line 3">
              <a:extLst>
                <a:ext uri="{FF2B5EF4-FFF2-40B4-BE49-F238E27FC236}">
                  <a16:creationId xmlns:a16="http://schemas.microsoft.com/office/drawing/2014/main" id="{83070B30-6F6C-4227-A292-6729AAEA4EAF}"/>
                </a:ext>
              </a:extLst>
            </p:cNvPr>
            <p:cNvCxnSpPr/>
            <p:nvPr/>
          </p:nvCxnSpPr>
          <p:spPr>
            <a:xfrm>
              <a:off x="1734959" y="1189933"/>
              <a:ext cx="567060" cy="826965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med"/>
            </a:ln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3125142-24B1-49EC-9AF3-02FB29EBDE23}"/>
                </a:ext>
              </a:extLst>
            </p:cNvPr>
            <p:cNvSpPr txBox="1"/>
            <p:nvPr/>
          </p:nvSpPr>
          <p:spPr>
            <a:xfrm>
              <a:off x="3138836" y="2414007"/>
              <a:ext cx="274320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350" dirty="0"/>
                <a:t>Trapezoidal filter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EB94E9-2118-43C7-8D3C-ABAA0E7F37FC}"/>
              </a:ext>
            </a:extLst>
          </p:cNvPr>
          <p:cNvGrpSpPr/>
          <p:nvPr/>
        </p:nvGrpSpPr>
        <p:grpSpPr>
          <a:xfrm>
            <a:off x="4166750" y="1199767"/>
            <a:ext cx="5599888" cy="2970000"/>
            <a:chOff x="5567400" y="864000"/>
            <a:chExt cx="7466517" cy="3960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1319D9-957C-4436-949B-F8977D04F598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5567400" y="1512000"/>
              <a:ext cx="6624720" cy="3312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TextShape 4">
              <a:extLst>
                <a:ext uri="{FF2B5EF4-FFF2-40B4-BE49-F238E27FC236}">
                  <a16:creationId xmlns:a16="http://schemas.microsoft.com/office/drawing/2014/main" id="{2E169395-5BB9-490F-A732-A4E6346A9CFA}"/>
                </a:ext>
              </a:extLst>
            </p:cNvPr>
            <p:cNvSpPr txBox="1"/>
            <p:nvPr/>
          </p:nvSpPr>
          <p:spPr>
            <a:xfrm>
              <a:off x="8640000" y="864000"/>
              <a:ext cx="504000" cy="432000"/>
            </a:xfrm>
            <a:prstGeom prst="rect">
              <a:avLst/>
            </a:prstGeom>
            <a:noFill/>
            <a:ln>
              <a:noFill/>
            </a:ln>
          </p:spPr>
          <p:txBody>
            <a:bodyPr lIns="67500" tIns="33750" rIns="67500" bIns="33750"/>
            <a:lstStyle/>
            <a:p>
              <a:r>
                <a:rPr lang="en-CA" sz="900" spc="-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Rise 25%</a:t>
              </a:r>
            </a:p>
          </p:txBody>
        </p:sp>
        <p:sp>
          <p:nvSpPr>
            <p:cNvPr id="14" name="TextShape 5">
              <a:extLst>
                <a:ext uri="{FF2B5EF4-FFF2-40B4-BE49-F238E27FC236}">
                  <a16:creationId xmlns:a16="http://schemas.microsoft.com/office/drawing/2014/main" id="{3BCEA627-9FB4-492D-9C5D-B7F820524638}"/>
                </a:ext>
              </a:extLst>
            </p:cNvPr>
            <p:cNvSpPr txBox="1"/>
            <p:nvPr/>
          </p:nvSpPr>
          <p:spPr>
            <a:xfrm>
              <a:off x="9216000" y="864000"/>
              <a:ext cx="504000" cy="432000"/>
            </a:xfrm>
            <a:prstGeom prst="rect">
              <a:avLst/>
            </a:prstGeom>
            <a:noFill/>
            <a:ln>
              <a:noFill/>
            </a:ln>
          </p:spPr>
          <p:txBody>
            <a:bodyPr lIns="67500" tIns="33750" rIns="67500" bIns="33750"/>
            <a:lstStyle/>
            <a:p>
              <a:r>
                <a:rPr lang="en-CA" sz="900" spc="-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Rise 75%</a:t>
              </a:r>
            </a:p>
          </p:txBody>
        </p:sp>
        <p:sp>
          <p:nvSpPr>
            <p:cNvPr id="15" name="TextShape 6">
              <a:extLst>
                <a:ext uri="{FF2B5EF4-FFF2-40B4-BE49-F238E27FC236}">
                  <a16:creationId xmlns:a16="http://schemas.microsoft.com/office/drawing/2014/main" id="{FB500038-AD76-4B89-AA60-66CB137A24E7}"/>
                </a:ext>
              </a:extLst>
            </p:cNvPr>
            <p:cNvSpPr txBox="1"/>
            <p:nvPr/>
          </p:nvSpPr>
          <p:spPr>
            <a:xfrm>
              <a:off x="9792000" y="864000"/>
              <a:ext cx="504000" cy="432000"/>
            </a:xfrm>
            <a:prstGeom prst="rect">
              <a:avLst/>
            </a:prstGeom>
            <a:noFill/>
            <a:ln>
              <a:noFill/>
            </a:ln>
          </p:spPr>
          <p:txBody>
            <a:bodyPr lIns="67500" tIns="33750" rIns="67500" bIns="33750"/>
            <a:lstStyle/>
            <a:p>
              <a:r>
                <a:rPr lang="en-CA" sz="900" spc="-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Rise 90%</a:t>
              </a:r>
            </a:p>
          </p:txBody>
        </p:sp>
        <p:sp>
          <p:nvSpPr>
            <p:cNvPr id="16" name="TextShape 7">
              <a:extLst>
                <a:ext uri="{FF2B5EF4-FFF2-40B4-BE49-F238E27FC236}">
                  <a16:creationId xmlns:a16="http://schemas.microsoft.com/office/drawing/2014/main" id="{98CB2A02-98DF-49A0-91D6-3F956473D1F0}"/>
                </a:ext>
              </a:extLst>
            </p:cNvPr>
            <p:cNvSpPr txBox="1"/>
            <p:nvPr/>
          </p:nvSpPr>
          <p:spPr>
            <a:xfrm>
              <a:off x="8064000" y="864000"/>
              <a:ext cx="504000" cy="432000"/>
            </a:xfrm>
            <a:prstGeom prst="rect">
              <a:avLst/>
            </a:prstGeom>
            <a:noFill/>
            <a:ln>
              <a:noFill/>
            </a:ln>
          </p:spPr>
          <p:txBody>
            <a:bodyPr lIns="67500" tIns="33750" rIns="67500" bIns="33750"/>
            <a:lstStyle/>
            <a:p>
              <a:r>
                <a:rPr lang="en-CA" sz="900" spc="-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Rise 10%</a:t>
              </a:r>
            </a:p>
          </p:txBody>
        </p:sp>
        <p:cxnSp>
          <p:nvCxnSpPr>
            <p:cNvPr id="17" name="Line 8">
              <a:extLst>
                <a:ext uri="{FF2B5EF4-FFF2-40B4-BE49-F238E27FC236}">
                  <a16:creationId xmlns:a16="http://schemas.microsoft.com/office/drawing/2014/main" id="{5048E325-2407-45B0-94B2-5F4B6BCCA34F}"/>
                </a:ext>
              </a:extLst>
            </p:cNvPr>
            <p:cNvCxnSpPr>
              <a:stCxn id="16" idx="2"/>
            </p:cNvCxnSpPr>
            <p:nvPr/>
          </p:nvCxnSpPr>
          <p:spPr>
            <a:xfrm>
              <a:off x="8316000" y="1296000"/>
              <a:ext cx="612360" cy="800640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med"/>
            </a:ln>
          </p:spPr>
        </p:cxnSp>
        <p:cxnSp>
          <p:nvCxnSpPr>
            <p:cNvPr id="18" name="Line 9">
              <a:extLst>
                <a:ext uri="{FF2B5EF4-FFF2-40B4-BE49-F238E27FC236}">
                  <a16:creationId xmlns:a16="http://schemas.microsoft.com/office/drawing/2014/main" id="{B09E6ED4-BF1F-4A19-8842-4F8EB7A8B676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8892000" y="1296000"/>
              <a:ext cx="124560" cy="720360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med"/>
            </a:ln>
          </p:spPr>
        </p:cxnSp>
        <p:cxnSp>
          <p:nvCxnSpPr>
            <p:cNvPr id="19" name="Line 10">
              <a:extLst>
                <a:ext uri="{FF2B5EF4-FFF2-40B4-BE49-F238E27FC236}">
                  <a16:creationId xmlns:a16="http://schemas.microsoft.com/office/drawing/2014/main" id="{117173B7-DDC6-4C12-84E7-A2B720AA0729}"/>
                </a:ext>
              </a:extLst>
            </p:cNvPr>
            <p:cNvCxnSpPr>
              <a:stCxn id="14" idx="2"/>
            </p:cNvCxnSpPr>
            <p:nvPr/>
          </p:nvCxnSpPr>
          <p:spPr>
            <a:xfrm flipH="1">
              <a:off x="9160200" y="1296000"/>
              <a:ext cx="308160" cy="728640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med"/>
            </a:ln>
          </p:spPr>
        </p:cxnSp>
        <p:cxnSp>
          <p:nvCxnSpPr>
            <p:cNvPr id="20" name="Line 11">
              <a:extLst>
                <a:ext uri="{FF2B5EF4-FFF2-40B4-BE49-F238E27FC236}">
                  <a16:creationId xmlns:a16="http://schemas.microsoft.com/office/drawing/2014/main" id="{555A057E-B164-419D-A326-5D68280646B1}"/>
                </a:ext>
              </a:extLst>
            </p:cNvPr>
            <p:cNvCxnSpPr>
              <a:stCxn id="15" idx="2"/>
            </p:cNvCxnSpPr>
            <p:nvPr/>
          </p:nvCxnSpPr>
          <p:spPr>
            <a:xfrm flipH="1">
              <a:off x="9468000" y="1296000"/>
              <a:ext cx="576360" cy="792360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med"/>
            </a:ln>
          </p:spPr>
        </p:cxnSp>
        <p:sp>
          <p:nvSpPr>
            <p:cNvPr id="21" name="TextShape 12">
              <a:extLst>
                <a:ext uri="{FF2B5EF4-FFF2-40B4-BE49-F238E27FC236}">
                  <a16:creationId xmlns:a16="http://schemas.microsoft.com/office/drawing/2014/main" id="{F27A035A-A1B2-4D59-ADE6-CA0A7FB4FE66}"/>
                </a:ext>
              </a:extLst>
            </p:cNvPr>
            <p:cNvSpPr txBox="1"/>
            <p:nvPr/>
          </p:nvSpPr>
          <p:spPr>
            <a:xfrm>
              <a:off x="6192000" y="3528000"/>
              <a:ext cx="504000" cy="432000"/>
            </a:xfrm>
            <a:prstGeom prst="rect">
              <a:avLst/>
            </a:prstGeom>
            <a:noFill/>
            <a:ln>
              <a:noFill/>
            </a:ln>
          </p:spPr>
          <p:txBody>
            <a:bodyPr lIns="67500" tIns="33750" rIns="67500" bIns="33750"/>
            <a:lstStyle/>
            <a:p>
              <a:r>
                <a:rPr lang="en-CA" sz="900" spc="-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0%</a:t>
              </a:r>
            </a:p>
          </p:txBody>
        </p:sp>
        <p:sp>
          <p:nvSpPr>
            <p:cNvPr id="22" name="TextShape 13">
              <a:extLst>
                <a:ext uri="{FF2B5EF4-FFF2-40B4-BE49-F238E27FC236}">
                  <a16:creationId xmlns:a16="http://schemas.microsoft.com/office/drawing/2014/main" id="{FD55E636-11EB-41F0-913B-6B2596CAF017}"/>
                </a:ext>
              </a:extLst>
            </p:cNvPr>
            <p:cNvSpPr txBox="1"/>
            <p:nvPr/>
          </p:nvSpPr>
          <p:spPr>
            <a:xfrm>
              <a:off x="11304000" y="2232000"/>
              <a:ext cx="576000" cy="432000"/>
            </a:xfrm>
            <a:prstGeom prst="rect">
              <a:avLst/>
            </a:prstGeom>
            <a:noFill/>
            <a:ln>
              <a:noFill/>
            </a:ln>
          </p:spPr>
          <p:txBody>
            <a:bodyPr lIns="67500" tIns="33750" rIns="67500" bIns="33750"/>
            <a:lstStyle/>
            <a:p>
              <a:r>
                <a:rPr lang="en-CA" sz="900" spc="-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100%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17BEBB2-C790-433B-BFD2-147DF9C91F8A}"/>
                </a:ext>
              </a:extLst>
            </p:cNvPr>
            <p:cNvSpPr txBox="1"/>
            <p:nvPr/>
          </p:nvSpPr>
          <p:spPr>
            <a:xfrm>
              <a:off x="10290717" y="979449"/>
              <a:ext cx="2743200" cy="33855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South [channel 1]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24ABEF-95F0-451D-813C-07EEFD82DE42}"/>
                </a:ext>
              </a:extLst>
            </p:cNvPr>
            <p:cNvSpPr txBox="1"/>
            <p:nvPr/>
          </p:nvSpPr>
          <p:spPr>
            <a:xfrm>
              <a:off x="9718056" y="3389739"/>
              <a:ext cx="2390079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350" dirty="0"/>
                <a:t>Double deconvolved integral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6B4FA79-F643-4898-9041-8BAB721DD191}"/>
                  </a:ext>
                </a:extLst>
              </p:cNvPr>
              <p:cNvSpPr txBox="1"/>
              <p:nvPr/>
            </p:nvSpPr>
            <p:spPr>
              <a:xfrm>
                <a:off x="445558" y="4213945"/>
                <a:ext cx="7533518" cy="4066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sz="1400" b="0" i="0" smtClean="0">
                          <a:latin typeface="Cambria Math" panose="02040503050406030204" pitchFamily="18" charset="0"/>
                        </a:rPr>
                        <m:t>Drift</m:t>
                      </m:r>
                      <m:r>
                        <a:rPr lang="en-CA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CA" sz="1400" b="0" i="0" smtClean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en-CA" sz="1400" b="0" i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CA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CA" sz="1400" dirty="0">
                              <a:ea typeface="+mn-lt"/>
                              <a:cs typeface="+mn-lt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CA" sz="1400" dirty="0">
                              <a:ea typeface="+mn-lt"/>
                              <a:cs typeface="+mn-lt"/>
                            </a:rPr>
                            <m:t>Rise</m:t>
                          </m:r>
                          <m:r>
                            <m:rPr>
                              <m:nor/>
                            </m:rPr>
                            <a:rPr lang="en-CA" sz="1400" dirty="0">
                              <a:ea typeface="+mn-lt"/>
                              <a:cs typeface="+mn-lt"/>
                            </a:rPr>
                            <m:t> 10% + </m:t>
                          </m:r>
                          <m:r>
                            <m:rPr>
                              <m:nor/>
                            </m:rPr>
                            <a:rPr lang="en-CA" sz="1400" dirty="0">
                              <a:ea typeface="+mn-lt"/>
                              <a:cs typeface="+mn-lt"/>
                            </a:rPr>
                            <m:t>Rise</m:t>
                          </m:r>
                          <m:r>
                            <m:rPr>
                              <m:nor/>
                            </m:rPr>
                            <a:rPr lang="en-CA" sz="1400" dirty="0">
                              <a:ea typeface="+mn-lt"/>
                              <a:cs typeface="+mn-lt"/>
                            </a:rPr>
                            <m:t> 25% + </m:t>
                          </m:r>
                          <m:r>
                            <m:rPr>
                              <m:nor/>
                            </m:rPr>
                            <a:rPr lang="en-CA" sz="1400" dirty="0">
                              <a:ea typeface="+mn-lt"/>
                              <a:cs typeface="+mn-lt"/>
                            </a:rPr>
                            <m:t>Rise</m:t>
                          </m:r>
                          <m:r>
                            <m:rPr>
                              <m:nor/>
                            </m:rPr>
                            <a:rPr lang="en-CA" sz="1400" dirty="0">
                              <a:ea typeface="+mn-lt"/>
                              <a:cs typeface="+mn-lt"/>
                            </a:rPr>
                            <m:t> 75% + </m:t>
                          </m:r>
                          <m:r>
                            <m:rPr>
                              <m:nor/>
                            </m:rPr>
                            <a:rPr lang="en-CA" sz="1400" dirty="0">
                              <a:ea typeface="+mn-lt"/>
                              <a:cs typeface="+mn-lt"/>
                            </a:rPr>
                            <m:t>Rise</m:t>
                          </m:r>
                          <m:r>
                            <m:rPr>
                              <m:nor/>
                            </m:rPr>
                            <a:rPr lang="en-CA" sz="1400" dirty="0">
                              <a:ea typeface="+mn-lt"/>
                              <a:cs typeface="+mn-lt"/>
                            </a:rPr>
                            <m:t> 90%)</m:t>
                          </m:r>
                        </m:num>
                        <m:den>
                          <m:r>
                            <a:rPr lang="en-CA" sz="14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CA" sz="1400" dirty="0">
                          <a:ea typeface="+mn-lt"/>
                          <a:cs typeface="+mn-lt"/>
                        </a:rPr>
                        <m:t>−</m:t>
                      </m:r>
                      <m:r>
                        <m:rPr>
                          <m:nor/>
                        </m:rPr>
                        <a:rPr lang="en-CA" sz="1400" dirty="0">
                          <a:cs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CA" sz="1400" dirty="0">
                          <a:cs typeface="Arial"/>
                        </a:rPr>
                        <m:t>Start</m:t>
                      </m:r>
                      <m:r>
                        <m:rPr>
                          <m:nor/>
                        </m:rPr>
                        <a:rPr lang="en-CA" sz="1400" dirty="0">
                          <a:cs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CA" sz="1400" dirty="0">
                          <a:cs typeface="Arial"/>
                        </a:rPr>
                        <m:t>of</m:t>
                      </m:r>
                      <m:r>
                        <m:rPr>
                          <m:nor/>
                        </m:rPr>
                        <a:rPr lang="en-CA" sz="1400" dirty="0">
                          <a:cs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CA" sz="1400" dirty="0">
                          <a:cs typeface="Arial"/>
                        </a:rPr>
                        <m:t>photodetector</m:t>
                      </m:r>
                      <m:r>
                        <m:rPr>
                          <m:nor/>
                        </m:rPr>
                        <a:rPr lang="en-CA" sz="1400" dirty="0">
                          <a:cs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CA" sz="1400" dirty="0">
                          <a:cs typeface="Arial"/>
                        </a:rPr>
                        <m:t>pulse</m:t>
                      </m:r>
                      <m:r>
                        <m:rPr>
                          <m:nor/>
                        </m:rPr>
                        <a:rPr lang="en-CA" sz="1400" dirty="0">
                          <a:cs typeface="Arial"/>
                        </a:rPr>
                        <m:t>    +    </m:t>
                      </m:r>
                      <m:r>
                        <m:rPr>
                          <m:nor/>
                        </m:rPr>
                        <a:rPr lang="en-US" sz="1400" dirty="0">
                          <a:cs typeface="Arial"/>
                        </a:rPr>
                        <m:t>Δt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6B4FA79-F643-4898-9041-8BAB721DD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58" y="4213945"/>
                <a:ext cx="7533518" cy="406650"/>
              </a:xfrm>
              <a:prstGeom prst="rect">
                <a:avLst/>
              </a:prstGeom>
              <a:blipFill>
                <a:blip r:embed="rId5"/>
                <a:stretch>
                  <a:fillRect t="-1493" b="-134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28A2B015-8A97-42A6-9095-FD3B48C5A8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92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E47AD-8585-424A-80FA-B20D34260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Calculation of Drift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F5864-C95F-4421-A6B1-64FC198B6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5D909-5A57-4B00-9C9E-17C7B3C103A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47859" y="1233332"/>
            <a:ext cx="5788609" cy="3788724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236C36-5EBF-4884-BFDA-F63E50525E33}"/>
              </a:ext>
            </a:extLst>
          </p:cNvPr>
          <p:cNvSpPr txBox="1"/>
          <p:nvPr/>
        </p:nvSpPr>
        <p:spPr>
          <a:xfrm>
            <a:off x="6229350" y="2571750"/>
            <a:ext cx="2307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Gaussian fit applied to the distribution to find the mean drift time and its uncertainty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41B69B-5023-4C60-A5C4-B51101A431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66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63D7-1D96-49F7-90BD-227AF06C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Drift time results – Gas and laser current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026802-32C0-4065-AF5A-94191EEF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7D5CEC74-47B8-40C3-958B-B442844EA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55532"/>
            <a:ext cx="5181246" cy="388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111FC191-321B-4AF1-B30C-4759538E7A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" t="6866" r="7313" b="2216"/>
          <a:stretch/>
        </p:blipFill>
        <p:spPr bwMode="auto">
          <a:xfrm>
            <a:off x="5124151" y="1354622"/>
            <a:ext cx="3695163" cy="279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A56BF1-B849-4834-9F65-EBACE7922463}"/>
              </a:ext>
            </a:extLst>
          </p:cNvPr>
          <p:cNvSpPr txBox="1"/>
          <p:nvPr/>
        </p:nvSpPr>
        <p:spPr>
          <a:xfrm>
            <a:off x="5003603" y="4225340"/>
            <a:ext cx="399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Neon: V = 1500 V, P = 1 bar</a:t>
            </a:r>
          </a:p>
          <a:p>
            <a:r>
              <a:rPr lang="en-CA" dirty="0"/>
              <a:t>Methane: V=2030 V, P = 0.135 bar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EAE96F-C7EC-4EAE-8BAF-909D38FB11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46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C5CF4-3EA4-4C4B-A04F-C6B145FA7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Drift time results – Rate and radioactive source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1512DD-2B11-486B-A5C2-87715EAD3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Image 8">
            <a:extLst>
              <a:ext uri="{FF2B5EF4-FFF2-40B4-BE49-F238E27FC236}">
                <a16:creationId xmlns:a16="http://schemas.microsoft.com/office/drawing/2014/main" id="{1574A50C-640A-40D7-BD3E-7A58AFB71687}"/>
              </a:ext>
            </a:extLst>
          </p:cNvPr>
          <p:cNvPicPr/>
          <p:nvPr/>
        </p:nvPicPr>
        <p:blipFill rotWithShape="1">
          <a:blip r:embed="rId2"/>
          <a:srcRect r="5084"/>
          <a:stretch/>
        </p:blipFill>
        <p:spPr>
          <a:xfrm>
            <a:off x="3935526" y="3357754"/>
            <a:ext cx="2086656" cy="1671445"/>
          </a:xfrm>
          <a:prstGeom prst="rect">
            <a:avLst/>
          </a:prstGeom>
          <a:ln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C445E6D-E3A5-44C1-8E1D-0B78573F20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" t="6297" r="9009" b="1448"/>
          <a:stretch/>
        </p:blipFill>
        <p:spPr bwMode="auto">
          <a:xfrm>
            <a:off x="0" y="1721049"/>
            <a:ext cx="4056968" cy="314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6">
            <a:extLst>
              <a:ext uri="{FF2B5EF4-FFF2-40B4-BE49-F238E27FC236}">
                <a16:creationId xmlns:a16="http://schemas.microsoft.com/office/drawing/2014/main" id="{3F1F72BC-F09F-490B-85D6-86F3F492D63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056969" y="1493044"/>
            <a:ext cx="2086656" cy="1785937"/>
          </a:xfrm>
          <a:prstGeom prst="rect">
            <a:avLst/>
          </a:prstGeom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38354E3-EC2C-474E-B1F4-A73D7B4E9079}"/>
              </a:ext>
            </a:extLst>
          </p:cNvPr>
          <p:cNvGrpSpPr/>
          <p:nvPr/>
        </p:nvGrpSpPr>
        <p:grpSpPr>
          <a:xfrm>
            <a:off x="5988895" y="2074789"/>
            <a:ext cx="3145742" cy="2822506"/>
            <a:chOff x="2837986" y="3137610"/>
            <a:chExt cx="4898909" cy="3717267"/>
          </a:xfrm>
        </p:grpSpPr>
        <p:pic>
          <p:nvPicPr>
            <p:cNvPr id="9" name="Picture 4" descr="A screenshot of a cell phone&#10;&#10;Description generated with very high confidence">
              <a:extLst>
                <a:ext uri="{FF2B5EF4-FFF2-40B4-BE49-F238E27FC236}">
                  <a16:creationId xmlns:a16="http://schemas.microsoft.com/office/drawing/2014/main" id="{92391936-40E4-4060-9717-604DDA19C2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332" t="7198" r="9322" b="1948"/>
            <a:stretch/>
          </p:blipFill>
          <p:spPr>
            <a:xfrm>
              <a:off x="2837986" y="3137610"/>
              <a:ext cx="4898909" cy="371726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D1FEFB-7B3F-44AF-8F1E-8E6B8CF46EF8}"/>
                </a:ext>
              </a:extLst>
            </p:cNvPr>
            <p:cNvSpPr txBox="1"/>
            <p:nvPr/>
          </p:nvSpPr>
          <p:spPr>
            <a:xfrm>
              <a:off x="3446690" y="3547494"/>
              <a:ext cx="1321420" cy="3648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No source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655520-B054-484B-90B4-02939A9648F7}"/>
                </a:ext>
              </a:extLst>
            </p:cNvPr>
            <p:cNvSpPr txBox="1"/>
            <p:nvPr/>
          </p:nvSpPr>
          <p:spPr>
            <a:xfrm>
              <a:off x="6908434" y="5980921"/>
              <a:ext cx="828460" cy="3648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Ar-37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FD7A190-9897-40FB-9607-318A808767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69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0A764-2037-42CB-99A5-0AD49584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Fluctuations in the drift time</a:t>
            </a:r>
          </a:p>
        </p:txBody>
      </p:sp>
      <p:pic>
        <p:nvPicPr>
          <p:cNvPr id="5" name="Image 6">
            <a:extLst>
              <a:ext uri="{FF2B5EF4-FFF2-40B4-BE49-F238E27FC236}">
                <a16:creationId xmlns:a16="http://schemas.microsoft.com/office/drawing/2014/main" id="{F2D2CA5E-3468-42CF-B740-33BD96293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6098"/>
            <a:ext cx="5395165" cy="36587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A96CB-ACAC-4162-9DBD-7EB907A47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10AC74-5344-4343-965E-EE9CD667A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751" y="1261120"/>
            <a:ext cx="2890779" cy="1953567"/>
          </a:xfrm>
          <a:prstGeom prst="rect">
            <a:avLst/>
          </a:prstGeom>
        </p:spPr>
      </p:pic>
      <p:pic>
        <p:nvPicPr>
          <p:cNvPr id="7" name="Image 7">
            <a:extLst>
              <a:ext uri="{FF2B5EF4-FFF2-40B4-BE49-F238E27FC236}">
                <a16:creationId xmlns:a16="http://schemas.microsoft.com/office/drawing/2014/main" id="{ECF7A1F5-684C-4D9A-92C1-191A2C1CE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6641" y="3155017"/>
            <a:ext cx="2993003" cy="20297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67584B-D122-48A2-9CC7-C799FA7AAB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60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14F82-71F7-40FC-9777-69069B253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Alphas in the detector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6E006-8A8E-4E09-B140-600E17192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5FED14F-5644-4FE8-94D9-68BB4E8AD1C3}"/>
              </a:ext>
            </a:extLst>
          </p:cNvPr>
          <p:cNvGrpSpPr/>
          <p:nvPr/>
        </p:nvGrpSpPr>
        <p:grpSpPr>
          <a:xfrm>
            <a:off x="4107656" y="1407319"/>
            <a:ext cx="5036344" cy="3464352"/>
            <a:chOff x="2955131" y="1912007"/>
            <a:chExt cx="4845844" cy="3286262"/>
          </a:xfrm>
        </p:grpSpPr>
        <p:pic>
          <p:nvPicPr>
            <p:cNvPr id="6" name="Picture 5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E89D213F-5C2C-4B94-942F-E3572AA92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5131" y="1912007"/>
              <a:ext cx="4845844" cy="3286262"/>
            </a:xfrm>
            <a:prstGeom prst="rect">
              <a:avLst/>
            </a:prstGeom>
          </p:spPr>
        </p:pic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1F6EE63-4E82-45B2-986D-2CE5F2598FCC}"/>
                </a:ext>
              </a:extLst>
            </p:cNvPr>
            <p:cNvSpPr/>
            <p:nvPr/>
          </p:nvSpPr>
          <p:spPr>
            <a:xfrm>
              <a:off x="5286375" y="4562476"/>
              <a:ext cx="1378744" cy="273844"/>
            </a:xfrm>
            <a:prstGeom prst="roundRect">
              <a:avLst>
                <a:gd name="adj" fmla="val 3893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68" name="Picture 67">
            <a:extLst>
              <a:ext uri="{FF2B5EF4-FFF2-40B4-BE49-F238E27FC236}">
                <a16:creationId xmlns:a16="http://schemas.microsoft.com/office/drawing/2014/main" id="{BC2DA08E-19C7-41A2-A070-739F98B05B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56"/>
          <a:stretch/>
        </p:blipFill>
        <p:spPr>
          <a:xfrm>
            <a:off x="277314" y="969367"/>
            <a:ext cx="3505302" cy="352074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753152E8-DB20-43E4-8403-F91460675A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7CBDDA42-8B13-43A5-B5E1-B9F61B453575}"/>
              </a:ext>
            </a:extLst>
          </p:cNvPr>
          <p:cNvSpPr txBox="1"/>
          <p:nvPr/>
        </p:nvSpPr>
        <p:spPr>
          <a:xfrm>
            <a:off x="131207" y="4490107"/>
            <a:ext cx="4376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“Space charge effect”: Drift of ions slowly perturbate the electric field</a:t>
            </a:r>
          </a:p>
        </p:txBody>
      </p:sp>
    </p:spTree>
    <p:extLst>
      <p:ext uri="{BB962C8B-B14F-4D97-AF65-F5344CB8AC3E}">
        <p14:creationId xmlns:p14="http://schemas.microsoft.com/office/powerpoint/2010/main" val="3718861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9B1FB-806B-47DB-ABEF-067629A8F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Fluctuations effects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428D6-0336-4980-9030-30F8C3D9E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C4ED54-28A5-4DE2-9F1C-916D50FA70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t="6107" r="9102"/>
          <a:stretch/>
        </p:blipFill>
        <p:spPr bwMode="auto">
          <a:xfrm>
            <a:off x="204180" y="1816560"/>
            <a:ext cx="4367820" cy="308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03BAED-97C2-4063-B6AB-F23D07038316}"/>
              </a:ext>
            </a:extLst>
          </p:cNvPr>
          <p:cNvSpPr txBox="1"/>
          <p:nvPr/>
        </p:nvSpPr>
        <p:spPr>
          <a:xfrm>
            <a:off x="992982" y="1128713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Clear correlation between the different fluctuations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997DED-3798-4B83-B1A1-5BBFE60E5F31}"/>
              </a:ext>
            </a:extLst>
          </p:cNvPr>
          <p:cNvSpPr txBox="1"/>
          <p:nvPr/>
        </p:nvSpPr>
        <p:spPr>
          <a:xfrm>
            <a:off x="5143500" y="1561027"/>
            <a:ext cx="374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Problem:</a:t>
            </a:r>
          </a:p>
          <a:p>
            <a:endParaRPr lang="en-CA" dirty="0"/>
          </a:p>
          <a:p>
            <a:r>
              <a:rPr lang="en-CA" dirty="0"/>
              <a:t>A lot of seemingly “good events” created because of this phenomenon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DD89EA-E5CD-40CB-B507-E30F5F0503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23BC1B-E29F-46AA-82EA-A9E14442F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077" y="2847249"/>
            <a:ext cx="2096169" cy="196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30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BF246-05AD-4CDE-BD49-8C4B08BA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Solution: Cuts on alphas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AECFA-7CDF-4A0D-9316-562852ED6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363267"/>
            <a:ext cx="3556452" cy="3231356"/>
          </a:xfrm>
        </p:spPr>
        <p:txBody>
          <a:bodyPr/>
          <a:lstStyle/>
          <a:p>
            <a:r>
              <a:rPr lang="en-CA" dirty="0"/>
              <a:t>Event selection on all four indicators</a:t>
            </a:r>
          </a:p>
          <a:p>
            <a:endParaRPr lang="en-CA" dirty="0"/>
          </a:p>
          <a:p>
            <a:r>
              <a:rPr lang="en-CA" dirty="0"/>
              <a:t>5-second dead time cut</a:t>
            </a:r>
          </a:p>
          <a:p>
            <a:endParaRPr lang="en-CA" dirty="0"/>
          </a:p>
          <a:p>
            <a:r>
              <a:rPr lang="en-CA" dirty="0"/>
              <a:t>Around 85% of total time kept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24024-192F-4224-A44E-BAEBD5B39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59A4F7-6A09-4B5E-B53A-BD407C2F32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" t="7726" r="8387" b="5893"/>
          <a:stretch/>
        </p:blipFill>
        <p:spPr bwMode="auto">
          <a:xfrm>
            <a:off x="4237490" y="1564481"/>
            <a:ext cx="4906364" cy="330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0D412D-A942-40ED-8BD0-DB08232826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819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792F1-0097-4B9D-AB1F-37C518CD7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What’s next for SNOLAB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3FD85-DFBF-43C6-A4A3-0BB6D7CEE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06" y="1363267"/>
            <a:ext cx="4484975" cy="3231356"/>
          </a:xfrm>
        </p:spPr>
        <p:txBody>
          <a:bodyPr/>
          <a:lstStyle/>
          <a:p>
            <a:r>
              <a:rPr lang="en-CA" dirty="0"/>
              <a:t>Removing the alpha source</a:t>
            </a:r>
          </a:p>
          <a:p>
            <a:pPr lvl="1"/>
            <a:r>
              <a:rPr lang="en-CA" dirty="0"/>
              <a:t>Etching on inner surface</a:t>
            </a:r>
          </a:p>
          <a:p>
            <a:pPr lvl="1"/>
            <a:r>
              <a:rPr lang="en-CA" dirty="0"/>
              <a:t>Waiting for Po disintegration</a:t>
            </a:r>
          </a:p>
          <a:p>
            <a:endParaRPr lang="en-CA" dirty="0"/>
          </a:p>
          <a:p>
            <a:r>
              <a:rPr lang="en-CA" dirty="0"/>
              <a:t>More event selection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0100D-044C-4648-9F7F-D024454E5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D86032-0D1C-4755-9F9E-88CFA4F7FB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  <p:pic>
        <p:nvPicPr>
          <p:cNvPr id="8" name="Picture 7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D1572853-8C58-4EF3-AA40-777F00B95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281" y="1464470"/>
            <a:ext cx="4037519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76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2980B-213A-4AE3-B671-FA13B6776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86681-D0B5-428A-9B62-CFDEF7FEC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078831"/>
            <a:ext cx="8005762" cy="2957513"/>
          </a:xfrm>
        </p:spPr>
        <p:txBody>
          <a:bodyPr/>
          <a:lstStyle/>
          <a:p>
            <a:r>
              <a:rPr lang="en-US" sz="1600" dirty="0"/>
              <a:t>Q. Arnaud et al., First results from the NEWS-G direct dark matter search experiment at the LSM, </a:t>
            </a:r>
            <a:r>
              <a:rPr lang="en-US" sz="1600" dirty="0" err="1"/>
              <a:t>Astroparticle</a:t>
            </a:r>
            <a:r>
              <a:rPr lang="en-US" sz="1600" dirty="0"/>
              <a:t> Physics97(2018) 54-52.</a:t>
            </a:r>
          </a:p>
          <a:p>
            <a:r>
              <a:rPr lang="en-US" sz="1600" dirty="0"/>
              <a:t>Q. Arnaud et al., Precision laser-based measurements of the  single  electron response  of  SPCs  for  the  NEWS-G light dark matter search experiment, arXiv:1902.08960</a:t>
            </a:r>
          </a:p>
          <a:p>
            <a:r>
              <a:rPr lang="en-US" sz="1600" dirty="0"/>
              <a:t>A. </a:t>
            </a:r>
            <a:r>
              <a:rPr lang="en-US" sz="1600" dirty="0" err="1"/>
              <a:t>Dastgheibi-Fard</a:t>
            </a:r>
            <a:r>
              <a:rPr lang="en-US" sz="1600" dirty="0"/>
              <a:t> &amp; G. </a:t>
            </a:r>
            <a:r>
              <a:rPr lang="en-US" sz="1600" dirty="0" err="1"/>
              <a:t>Gerbier</a:t>
            </a:r>
            <a:r>
              <a:rPr lang="en-US" sz="1600" dirty="0"/>
              <a:t>, Development of Spherical Proportional Counter for light </a:t>
            </a:r>
            <a:r>
              <a:rPr lang="en-US" sz="1600"/>
              <a:t>WIMP search within </a:t>
            </a:r>
            <a:r>
              <a:rPr lang="en-US" sz="1600" dirty="0"/>
              <a:t>NEWS-G collaboration, arXiv:1904.01944</a:t>
            </a:r>
            <a:endParaRPr lang="en-CA" sz="1600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And thanks to all members of NEWS-G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B7ECB-FB4A-420D-84C8-32AAA110A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7617-F04D-2D48-8B5D-62F0364B9B5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86844E-10E7-4EC3-8904-775E4155CD4A}"/>
              </a:ext>
            </a:extLst>
          </p:cNvPr>
          <p:cNvSpPr txBox="1"/>
          <p:nvPr/>
        </p:nvSpPr>
        <p:spPr>
          <a:xfrm>
            <a:off x="2736056" y="1150144"/>
            <a:ext cx="3107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i="1" dirty="0">
                <a:latin typeface="Cambria" panose="02040503050406030204" pitchFamily="18" charset="0"/>
              </a:rPr>
              <a:t>Thank you!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63844A-3822-4E1F-B844-8D55034ACA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79" r="15920"/>
          <a:stretch/>
        </p:blipFill>
        <p:spPr>
          <a:xfrm>
            <a:off x="8151019" y="197997"/>
            <a:ext cx="885825" cy="7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508198"/>
      </p:ext>
    </p:extLst>
  </p:cSld>
  <p:clrMapOvr>
    <a:masterClrMapping/>
  </p:clrMapOvr>
</p:sld>
</file>

<file path=ppt/theme/theme1.xml><?xml version="1.0" encoding="utf-8"?>
<a:theme xmlns:a="http://schemas.openxmlformats.org/drawingml/2006/main" name="Queen's PPT template 2011">
  <a:themeElements>
    <a:clrScheme name="Queen's triclour">
      <a:dk1>
        <a:sysClr val="windowText" lastClr="000000"/>
      </a:dk1>
      <a:lt1>
        <a:sysClr val="window" lastClr="FFFFFF"/>
      </a:lt1>
      <a:dk2>
        <a:srgbClr val="061D38"/>
      </a:dk2>
      <a:lt2>
        <a:srgbClr val="FFFFFF"/>
      </a:lt2>
      <a:accent1>
        <a:srgbClr val="910A29"/>
      </a:accent1>
      <a:accent2>
        <a:srgbClr val="F1AB1F"/>
      </a:accent2>
      <a:accent3>
        <a:srgbClr val="061D38"/>
      </a:accent3>
      <a:accent4>
        <a:srgbClr val="CDCDCD"/>
      </a:accent4>
      <a:accent5>
        <a:srgbClr val="7E7E7E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Queen's PPT template 2011.thmx</Template>
  <TotalTime>0</TotalTime>
  <Words>415</Words>
  <Application>Microsoft Office PowerPoint</Application>
  <PresentationFormat>On-screen Show (16:9)</PresentationFormat>
  <Paragraphs>79</Paragraphs>
  <Slides>14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</vt:lpstr>
      <vt:lpstr>Cambria Math</vt:lpstr>
      <vt:lpstr>Palatino Linotype</vt:lpstr>
      <vt:lpstr>Queen's PPT template 2011</vt:lpstr>
      <vt:lpstr>Analysis of electron drift properties and fluctuations for NEWS-G</vt:lpstr>
      <vt:lpstr>NEWS-G detector summary</vt:lpstr>
      <vt:lpstr>Event detection</vt:lpstr>
      <vt:lpstr>Drift time</vt:lpstr>
      <vt:lpstr>Calculation of Drift Time</vt:lpstr>
      <vt:lpstr>Calculation of Drift Time</vt:lpstr>
      <vt:lpstr>Drift time results – Gas and laser current </vt:lpstr>
      <vt:lpstr>Drift time results – Rate and radioactive source</vt:lpstr>
      <vt:lpstr>Fluctuations in the drift time</vt:lpstr>
      <vt:lpstr>Alphas in the detector</vt:lpstr>
      <vt:lpstr>Fluctuations effects</vt:lpstr>
      <vt:lpstr>Solution: Cuts on alphas</vt:lpstr>
      <vt:lpstr>What’s next for SNOLAB</vt:lpstr>
      <vt:lpstr>References</vt:lpstr>
    </vt:vector>
  </TitlesOfParts>
  <Company>Queen's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Larry Harris</dc:creator>
  <cp:lastModifiedBy>Jean-Marie Coquillat</cp:lastModifiedBy>
  <cp:revision>63</cp:revision>
  <dcterms:created xsi:type="dcterms:W3CDTF">2011-07-05T18:52:53Z</dcterms:created>
  <dcterms:modified xsi:type="dcterms:W3CDTF">2020-02-15T19:36:43Z</dcterms:modified>
</cp:coreProperties>
</file>