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Lst>
  <p:sldSz cx="9144000" cy="5143500" type="screen16x9"/>
  <p:notesSz cx="9144000" cy="5143500"/>
  <p:embeddedFontLst>
    <p:embeddedFont>
      <p:font typeface="Calibri" panose="020F0502020204030204" pitchFamily="34" charset="0"/>
      <p:regular r:id="rId27"/>
      <p:bold r:id="rId28"/>
      <p:italic r:id="rId29"/>
      <p:boldItalic r:id="rId30"/>
    </p:embeddedFont>
    <p:embeddedFont>
      <p:font typeface="Oxygen" panose="020B0604020202020204" charset="0"/>
      <p:bold r:id="rId31"/>
    </p:embeddedFont>
    <p:embeddedFont>
      <p:font typeface="Roboto" panose="020B0604020202020204" charset="0"/>
      <p:regular r:id="rId32"/>
      <p:bold r:id="rId33"/>
    </p:embeddedFont>
    <p:embeddedFont>
      <p:font typeface="Source Sans Pro" panose="020B0503030403020204" pitchFamily="34" charset="0"/>
      <p:regular r:id="rId34"/>
      <p:bold r:id="rId35"/>
      <p:italic r:id="rId36"/>
      <p:boldItalic r:id="rId37"/>
    </p:embeddedFont>
  </p:embeddedFontLst>
  <p:defaultTextStyle>
    <a:defPPr>
      <a:defRPr lang="en-US"/>
    </a:defPPr>
    <a:lvl1pPr marL="0"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38" autoAdjust="0"/>
    <p:restoredTop sz="56401" autoAdjust="0"/>
  </p:normalViewPr>
  <p:slideViewPr>
    <p:cSldViewPr>
      <p:cViewPr varScale="1">
        <p:scale>
          <a:sx n="53" d="100"/>
          <a:sy n="53" d="100"/>
        </p:scale>
        <p:origin x="1536" y="72"/>
      </p:cViewPr>
      <p:guideLst>
        <p:guide orient="horz" pos="2160"/>
        <p:guide pos="2880"/>
      </p:guideLst>
    </p:cSldViewPr>
  </p:slideViewPr>
  <p:outlineViewPr>
    <p:cViewPr>
      <p:scale>
        <a:sx n="33" d="100"/>
        <a:sy n="33" d="100"/>
      </p:scale>
      <p:origin x="0" y="-918"/>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B65459-4C01-9248-BDAA-F28591FAF6F5}" type="datetimeFigureOut">
              <a:rPr lang="en-US" smtClean="0"/>
              <a:t>2/13/2020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327042-6B61-B148-8485-8BBBFAA13D24}" type="slidenum">
              <a:rPr lang="en-US" smtClean="0"/>
              <a:t>‹#›</a:t>
            </a:fld>
            <a:endParaRPr lang="en-US"/>
          </a:p>
        </p:txBody>
      </p:sp>
    </p:spTree>
    <p:extLst>
      <p:ext uri="{BB962C8B-B14F-4D97-AF65-F5344CB8AC3E}">
        <p14:creationId xmlns:p14="http://schemas.microsoft.com/office/powerpoint/2010/main" val="1080321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Why do we study the existence of dark matter? What's the motivation? There exist many astronomical phenomena that cannot be explained by our current understanding of physics. The existence of dark matter would explain many of these observations.</a:t>
            </a:r>
          </a:p>
          <a:p>
            <a:r>
              <a:rPr lang="en-CA" dirty="0"/>
              <a:t>This in itself is a 'detection' method of dark matter, as astronomical observations reveal the existence of dark matter. Some of these observations include galaxy rotation curves, velocity dispersion, and gravitational lensing, which is shown in the picture. You can see the object in front curving the light from behind to create this halo effect. From observations, the galaxy shouldn’t have enough mass to create this effect, meaning something else is giving it extra mass.</a:t>
            </a:r>
          </a:p>
          <a:p>
            <a:r>
              <a:rPr lang="en-CA" dirty="0"/>
              <a:t>Other methods include direct detection, with sensitive detectors such as SNOLAB that try to detect DM-nuclei scattering; indirect detection consists of products of DM decay or annihilation (ex: gamma rays) which may occur in the middle of galaxies or stars; production of dark matter is what we try to do at colliders such as the LHC.</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The LHC, a 27km circumference collider, uses proton-proton beam collisions to study both Standard Model and Beyond Standard Model physics. The most recent results are from Run II, which ran from 2015-2018 at a center of mass energy of 13 </a:t>
            </a:r>
            <a:r>
              <a:rPr lang="en-CA" dirty="0" err="1"/>
              <a:t>TeV</a:t>
            </a:r>
            <a:r>
              <a:rPr lang="en-CA" dirty="0"/>
              <a:t>. So far, the LHC has collected 140 fb-1 (10^{-43} m^{-2}) of data so far, with the next run to start in 2021 at 13 </a:t>
            </a:r>
            <a:r>
              <a:rPr lang="en-CA" dirty="0" err="1"/>
              <a:t>TeV</a:t>
            </a:r>
            <a:r>
              <a:rPr lang="en-CA" dirty="0"/>
              <a:t>, with the goal of reaching 14 </a:t>
            </a:r>
            <a:r>
              <a:rPr lang="en-CA" dirty="0" err="1"/>
              <a:t>TeV</a:t>
            </a:r>
            <a:r>
              <a:rPr lang="en-CA" dirty="0"/>
              <a:t>. The ATLAS detector is cylindrical in shape, with nearly 4pi coverage. Although a dark matter particle has not yet been detected, we can use the collected data to make exclusion plots for parameters of interest. Missing transverse momentum is usually the quantity of interest during these studies, which I will discuss more in detail in a few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This is a quick overview of the ATLAS detector with its three main components: the tracking inner detector, calorimeter, and  muon detection system, which consists of a muon detector and magnet system. As you can see there is nearly 4$\pi$ coverage other than the beam pipe on each end. You can click on the link here for more information on the detector, and it will redirect you to the ATLAS site.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In principle, transverse momentum in particle collider final states should add to zero by conservation of momentum. Certain processes that may occur in colliders can give weakly interacting or undetected particles in the final state, giving the illusion of the violation of momentum conservation. This is known as missing transverse momentum, MET, or $E_T^{miss}$. We use the $E_T^{miss}$ notation for the magnitude of missing transverse momentum. A process example would be invisible Z decay to two neutrinos, or it could simply happen by poor signal reconstruction. This is an important observable, as we cannot detect dark matter directly. More information can be found through this link here, which will redirect you to a published article on $E_T^{miss}$ reconstruction with the ATLAS detector.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One signature that gives a final state including $E_T^{miss}$ is the Mono-X signature. Some examples include Mono-jet and Mono-Higgs. In this analysis, we are interested in Mono-$Z$, where the Z decays to two same-flavour leptons, either </a:t>
            </a:r>
            <a:r>
              <a:rPr lang="en-CA" dirty="0" err="1"/>
              <a:t>ee</a:t>
            </a:r>
            <a:r>
              <a:rPr lang="en-CA" dirty="0"/>
              <a:t> or </a:t>
            </a:r>
            <a:r>
              <a:rPr lang="en-CA" dirty="0" err="1"/>
              <a:t>mumu</a:t>
            </a:r>
            <a:r>
              <a:rPr lang="en-CA" dirty="0"/>
              <a:t>. Two models that can give this signature is the simplified model, with vector or axial-vector mediator, and the 2 Higgs Doublet model with a </a:t>
            </a:r>
            <a:r>
              <a:rPr lang="en-CA" dirty="0" err="1"/>
              <a:t>pseudoscalar</a:t>
            </a:r>
            <a:r>
              <a:rPr lang="en-CA" dirty="0"/>
              <a:t> mediator. Here, dark matter is assumed to be a Dirac fermion, and the Higgs is assumed to be a heavy Higgs, not Standard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Unfortunately, many backgrounds exist that may give off this signature. Therefore, in order to reduce these backgrounds, we must make selection cuts on the data. The main background is $ZZ$, where one $Z$ is signature, and the other goes to neutrinos that are invisible to the detector. This gives 59$\%$ of the total background and is irreducible.</a:t>
            </a:r>
          </a:p>
          <a:p>
            <a:r>
              <a:rPr lang="en-CA" dirty="0"/>
              <a:t>The selection criteria we have to hone in on the signal we want and reduce background are that an event needs to have only one lepton pair with same flavour, opposite charge; veto events with a third lepton with $</a:t>
            </a:r>
            <a:r>
              <a:rPr lang="en-CA" dirty="0" err="1"/>
              <a:t>p_T</a:t>
            </a:r>
            <a:r>
              <a:rPr lang="en-CA" dirty="0"/>
              <a:t> &gt;$ 7 GeV, which reduces the second largest background $WZ$; the total mass of the leptons must be in the $Z$ mass window: </a:t>
            </a:r>
            <a:r>
              <a:rPr lang="en-CA" dirty="0" err="1"/>
              <a:t>ie</a:t>
            </a:r>
            <a:r>
              <a:rPr lang="en-CA" dirty="0"/>
              <a:t> between 76 and 106 GeV, which reduces $WW$ background; $E_T^{miss}$ must be greater than 90 GeV, reduces $Z$+jets; angle between the two leptons must be $&lt;$ 1.8, as the $Z$ is boosted, making the leptons more columnated, reduces $Z$+jets; b-jet veto, reduces $t\overline{t}$.\\</a:t>
            </a:r>
          </a:p>
        </p:txBody>
      </p:sp>
      <p:sp>
        <p:nvSpPr>
          <p:cNvPr id="4" name="Slide Number Placeholder 3"/>
          <p:cNvSpPr>
            <a:spLocks noGrp="1"/>
          </p:cNvSpPr>
          <p:nvPr>
            <p:ph type="sldNum" sz="quarter" idx="5"/>
          </p:nvPr>
        </p:nvSpPr>
        <p:spPr/>
        <p:txBody>
          <a:bodyPr/>
          <a:lstStyle/>
          <a:p>
            <a:fld id="{69327042-6B61-B148-8485-8BBBFAA13D24}" type="slidenum">
              <a:rPr lang="en-US" smtClean="0"/>
              <a:t>7</a:t>
            </a:fld>
            <a:endParaRPr lang="en-US"/>
          </a:p>
        </p:txBody>
      </p:sp>
    </p:spTree>
    <p:extLst>
      <p:ext uri="{BB962C8B-B14F-4D97-AF65-F5344CB8AC3E}">
        <p14:creationId xmlns:p14="http://schemas.microsoft.com/office/powerpoint/2010/main" val="507838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This is a published result of the background in the $</a:t>
            </a:r>
            <a:r>
              <a:rPr lang="en-CA" dirty="0" err="1"/>
              <a:t>ee</a:t>
            </a:r>
            <a:r>
              <a:rPr lang="en-CA" dirty="0"/>
              <a:t>+\mu\mu$ combined channel. It is a histogram of the $E_T^{miss}$, with the total number of events being on the vertical axis. Can see that the data, which is the black dots, is compatible with the background only hypothesis, as there is not a significant amount of excess or deficit. Because we have no excess, we try to exclude dark matter models.</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The vector/axial-vector simplified model has 6 free parameters: $</a:t>
            </a:r>
            <a:r>
              <a:rPr lang="en-CA" dirty="0" err="1"/>
              <a:t>g_q</a:t>
            </a:r>
            <a:r>
              <a:rPr lang="en-CA" dirty="0"/>
              <a:t>$, $</a:t>
            </a:r>
            <a:r>
              <a:rPr lang="en-CA" dirty="0" err="1"/>
              <a:t>g_l</a:t>
            </a:r>
            <a:r>
              <a:rPr lang="en-CA" dirty="0"/>
              <a:t>$, $g_\chi$, which are coupling to quarks, leptons and DM respectively, where </a:t>
            </a:r>
            <a:r>
              <a:rPr lang="en-CA" dirty="0" err="1"/>
              <a:t>g_l</a:t>
            </a:r>
            <a:r>
              <a:rPr lang="en-CA" dirty="0"/>
              <a:t> is 0, meaning it is a leptophobic model, which is the less excluded model so far and the most interesting to look at. We also have $m_\chi$, the dark matter mass; $m_{med}$, the mediator mass, and $\Gamma_{med}$, the mediator width.</a:t>
            </a:r>
          </a:p>
          <a:p>
            <a:r>
              <a:rPr lang="en-CA" dirty="0"/>
              <a:t>This is a contour plot for $m_\chi$ and $m_{med}$ for the axial vector model. The dashed line is the expected limit, with the $\pm1\sigma$ band in green, and the observed limit is the solid line. We can exclude anything underneath this line parameter-wise.\\</a:t>
            </a:r>
          </a:p>
          <a:p>
            <a:endParaRPr lang="en-CA" dirty="0"/>
          </a:p>
          <a:p>
            <a:r>
              <a:rPr lang="en-US" dirty="0"/>
              <a:t>---------------------------------------------</a:t>
            </a:r>
          </a:p>
          <a:p>
            <a:r>
              <a:rPr lang="en-CA" dirty="0"/>
              <a:t>Relic density line: assuming this is the only true model, and DM falls directly on the relic density line, it would be compatible with the relic density of the universe - would be the only source of DM\\</a:t>
            </a:r>
          </a:p>
          <a:p>
            <a:r>
              <a:rPr lang="en-CA" dirty="0"/>
              <a:t>Leptophobic model: less excluded model so far, most interesting to look at\\</a:t>
            </a:r>
          </a:p>
          <a:p>
            <a:r>
              <a:rPr lang="en-CA" dirty="0"/>
              <a:t>Above $m_{med}=2m_\chi$ line, highly suppressed, off-shell, less likely to see anything\\</a:t>
            </a:r>
          </a:p>
          <a:p>
            <a:r>
              <a:rPr lang="en-CA" dirty="0"/>
              <a:t>Mediator width: consequence of the model, can be calculated - here assuming minimal width</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The Two-Higgs Doublet model has 5 free parameters: $</a:t>
            </a:r>
            <a:r>
              <a:rPr lang="en-CA" dirty="0" err="1"/>
              <a:t>m_A</a:t>
            </a:r>
            <a:r>
              <a:rPr lang="en-CA" dirty="0"/>
              <a:t>$, the heavy $A$ mass, is set to $</a:t>
            </a:r>
            <a:r>
              <a:rPr lang="en-CA" dirty="0" err="1"/>
              <a:t>m_H</a:t>
            </a:r>
            <a:r>
              <a:rPr lang="en-CA" dirty="0"/>
              <a:t> = m_{H\pm}$; $</a:t>
            </a:r>
            <a:r>
              <a:rPr lang="en-CA" dirty="0" err="1"/>
              <a:t>m_a</a:t>
            </a:r>
            <a:r>
              <a:rPr lang="en-CA" dirty="0"/>
              <a:t>$, the mass of the mediator, sin$\theta$, the mixing angle between heavy $A$ and mediator $a$, tan$\beta$, the ratio of the vacuum expectation values of the Higgs doublets, and $m_\chi$, the dark matter mass. Here we have the two main contributing Feynman diagrams, the resonant and box diagrams, which are both gg induced.\\</a:t>
            </a:r>
          </a:p>
          <a:p>
            <a:r>
              <a:rPr lang="en-CA" dirty="0"/>
              <a:t>----------------------</a:t>
            </a:r>
          </a:p>
          <a:p>
            <a:r>
              <a:rPr lang="en-CA" dirty="0"/>
              <a:t>Top diagram more important for low tan$\beta$ values, bottom more important for tan$\beta$$</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These results are from JHEP, for 36 fb$^{-1}$. The first is the contour plot for $</a:t>
            </a:r>
            <a:r>
              <a:rPr lang="en-CA" dirty="0" err="1"/>
              <a:t>m_H</a:t>
            </a:r>
            <a:r>
              <a:rPr lang="en-CA" dirty="0"/>
              <a:t>$ and $</a:t>
            </a:r>
            <a:r>
              <a:rPr lang="en-CA" dirty="0" err="1"/>
              <a:t>m_a</a:t>
            </a:r>
            <a:r>
              <a:rPr lang="en-CA" dirty="0"/>
              <a:t>$, and the second is for tan$\beta$ and $</a:t>
            </a:r>
            <a:r>
              <a:rPr lang="en-CA" dirty="0" err="1"/>
              <a:t>m_a</a:t>
            </a:r>
            <a:r>
              <a:rPr lang="en-CA" dirty="0"/>
              <a:t>$. These are both for $</a:t>
            </a:r>
            <a:r>
              <a:rPr lang="en-CA" dirty="0" err="1"/>
              <a:t>ee</a:t>
            </a:r>
            <a:r>
              <a:rPr lang="en-CA" dirty="0"/>
              <a:t>_\mu\mu$ combined channels, where again, we can exclude anything underneath the solid line.</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Clearly, we can study these models more in depth by simulating them. In order to make it less taxing to simulate each point on the grid, we have two reweighting techniques that we can use. </a:t>
            </a:r>
            <a:r>
              <a:rPr lang="en-CA" dirty="0" err="1"/>
              <a:t>MadGraph</a:t>
            </a:r>
            <a:r>
              <a:rPr lang="en-CA" dirty="0"/>
              <a:t> reweighting uses all kinematic variables in the matrix element ratios, which we can use to 'reweight' nominal points to other target points. </a:t>
            </a:r>
            <a:r>
              <a:rPr lang="en-CA" dirty="0" err="1"/>
              <a:t>MadGraph</a:t>
            </a:r>
            <a:r>
              <a:rPr lang="en-CA" dirty="0"/>
              <a:t> reweighting does not work for masses, as the ratio of matrix elements does not work well - phase space does not overlap well between point and target point. So instead we can use histogram reweighting, which takes 2D histograms of kinematic variables characterizing the event ($</a:t>
            </a:r>
            <a:r>
              <a:rPr lang="en-CA" dirty="0" err="1"/>
              <a:t>p_T</a:t>
            </a:r>
            <a:r>
              <a:rPr lang="en-CA" dirty="0"/>
              <a:t>(\chi\chi)$ and $</a:t>
            </a:r>
            <a:r>
              <a:rPr lang="en-CA" dirty="0" err="1"/>
              <a:t>p_T</a:t>
            </a:r>
            <a:r>
              <a:rPr lang="en-CA" dirty="0"/>
              <a:t>(</a:t>
            </a:r>
            <a:r>
              <a:rPr lang="en-CA" dirty="0" err="1"/>
              <a:t>ll</a:t>
            </a:r>
            <a:r>
              <a:rPr lang="en-CA" dirty="0"/>
              <a:t>)$ have been found to work well). It takes the ratio of the target parameter point histogram to the fully simulated histogram for a given model parameter point. We can then use these ratios to obtain an event weight to emulate distributions to a target point.\\</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To better illustrate </a:t>
            </a:r>
            <a:r>
              <a:rPr lang="en-CA" dirty="0" err="1"/>
              <a:t>MadGraph</a:t>
            </a:r>
            <a:r>
              <a:rPr lang="en-CA" dirty="0"/>
              <a:t> reweighting, dots have been added to an existing contour plot to show how the points are generated - black dots are fully reconstructed points, which is CPU-intensive, and the red are emulated points using reweighting techniques. As you can see, instead of fully reconstructing every point in parameter space, we can reweight a nominal point to a target point, covering more parameter space in less time and using less storage.</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To validate these techniques, we have closure tests for both of them. Here are examples of some of the tested distributions. The first is a closure test of </a:t>
            </a:r>
            <a:r>
              <a:rPr lang="en-CA" dirty="0" err="1"/>
              <a:t>MadGraph</a:t>
            </a:r>
            <a:r>
              <a:rPr lang="en-CA" dirty="0"/>
              <a:t> reweighting, where the red line is tan$\beta$ with a nominal value of 1.0, reweighted to a target value of 20.0. The blue is tan$\beta$ done with the full simulation to validate the technique. You can see that the ratio between the two curves, given on the bottom, is close to 1, within 10$\%$. The ratio of the error bars near the end are from low-statistic areas and not a concern. For histogram reweighting, here is an example of a MET distribution, with mass of $H$ and light $a$ reweighted from 1000, 150 to 800 and 350, respectively, in blue. The fully reconstructed events are in black.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CA" dirty="0"/>
              <a:t>To further study parameter limits in a low mass search, we can use </a:t>
            </a:r>
            <a:r>
              <a:rPr lang="en-CA" dirty="0" err="1"/>
              <a:t>MadGraph</a:t>
            </a:r>
            <a:r>
              <a:rPr lang="en-CA" dirty="0"/>
              <a:t> reweighting to simulate a dark matter signal, with </a:t>
            </a:r>
            <a:r>
              <a:rPr lang="en-CA" dirty="0" err="1"/>
              <a:t>Delphes</a:t>
            </a:r>
            <a:r>
              <a:rPr lang="en-CA" dirty="0"/>
              <a:t> to simulate ATLAS and Pythia for jets and hadronization. We can check the validity of the simulation by comparing the background and kinematic distributions (36 fb$^{-1}$) from the full analysis by my </a:t>
            </a:r>
            <a:r>
              <a:rPr lang="en-CA" dirty="0" err="1"/>
              <a:t>coworker</a:t>
            </a:r>
            <a:r>
              <a:rPr lang="en-CA" dirty="0"/>
              <a:t> Kayla. After validating, we can not only use this technique on simulated signals to better understand the model, but also on data (note: 140 fb$^{-1}$ soon to be unblinded). Then we can extract parameter limits using the frequentist profiled likelihood method for a dark matter mass scan between 1 and 500 GeV. </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To conclude, there is lots of evidence for the existence of dark matter, and the LHC is trying to produce dark matter with proton-proton beam </a:t>
            </a:r>
            <a:r>
              <a:rPr lang="en-CA" dirty="0" err="1"/>
              <a:t>collisons</a:t>
            </a:r>
            <a:r>
              <a:rPr lang="en-CA" dirty="0"/>
              <a:t>, with ATLAS trying to detect it. The simplified and 2HDMa models give the mono-Z signature which is the focus of this particular analysis. We know what the backgrounds of this signature are and how to reduce them. If no discovery is made after analyzing the data, we can use it to create exclusion ranges for model parameters. To better understand these models, we can simulate them efficiently by using the validated reweighted techniques mentioned. After simulating the model and validating the analysis, we can extend model parameter scans and extract limits to create exclusion contour plots.</a:t>
            </a:r>
          </a:p>
        </p:txBody>
      </p:sp>
      <p:sp>
        <p:nvSpPr>
          <p:cNvPr id="4" name="Slide Number Placeholder 3"/>
          <p:cNvSpPr>
            <a:spLocks noGrp="1"/>
          </p:cNvSpPr>
          <p:nvPr>
            <p:ph type="sldNum" sz="quarter" idx="5"/>
          </p:nvPr>
        </p:nvSpPr>
        <p:spPr/>
        <p:txBody>
          <a:bodyPr/>
          <a:lstStyle/>
          <a:p>
            <a:fld id="{69327042-6B61-B148-8485-8BBBFAA13D24}" type="slidenum">
              <a:rPr lang="en-US" smtClean="0"/>
              <a:t>16</a:t>
            </a:fld>
            <a:endParaRPr lang="en-US"/>
          </a:p>
        </p:txBody>
      </p:sp>
    </p:spTree>
    <p:extLst>
      <p:ext uri="{BB962C8B-B14F-4D97-AF65-F5344CB8AC3E}">
        <p14:creationId xmlns:p14="http://schemas.microsoft.com/office/powerpoint/2010/main" val="2302024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p:cNvSpPr>
            <a:spLocks noGrp="1" noChangeArrowheads="1"/>
          </p:cNvSpPr>
          <p:nvPr>
            <p:ph type="body" idx="1"/>
          </p:nvPr>
        </p:nvSpPr>
        <p:spPr>
          <a:noFill/>
          <a:ln/>
        </p:spPr>
        <p:txBody>
          <a:bodyPr vert="horz" rtlCol="0"/>
          <a:lstStyle/>
          <a:p>
            <a:r>
              <a:rPr lang="en-US" dirty="0"/>
              <a:t>ee+mumu channel,vector mediator, dirac dark matter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Observed data yield and expectations for signal and background. First error is statistical, second is systematic. 'Other' backgrounds: W + jets, VVV, </a:t>
            </a:r>
            <a:r>
              <a:rPr lang="en-CA" sz="1200" b="0" i="0" kern="1200" dirty="0" err="1">
                <a:solidFill>
                  <a:schemeClr val="tx1"/>
                </a:solidFill>
                <a:effectLst/>
                <a:latin typeface="+mn-lt"/>
                <a:ea typeface="+mn-ea"/>
                <a:cs typeface="+mn-cs"/>
              </a:rPr>
              <a:t>ttV</a:t>
            </a:r>
            <a:r>
              <a:rPr lang="en-CA" sz="1200" b="0" i="0" kern="1200" dirty="0">
                <a:solidFill>
                  <a:schemeClr val="tx1"/>
                </a:solidFill>
                <a:effectLst/>
                <a:latin typeface="+mn-lt"/>
                <a:ea typeface="+mn-ea"/>
                <a:cs typeface="+mn-cs"/>
              </a:rPr>
              <a:t>(V). The observed data is slightly more excessive than expected, and causes a worse limit since there is no discovery. About 2.2$\sigma$ significance for this data yield, need about 5$\sigma$+ for discovery, 3-5$\sigma$ for evidence.</a:t>
            </a:r>
          </a:p>
        </p:txBody>
      </p:sp>
      <p:sp>
        <p:nvSpPr>
          <p:cNvPr id="4" name="Slide Number Placeholder 3"/>
          <p:cNvSpPr>
            <a:spLocks noGrp="1"/>
          </p:cNvSpPr>
          <p:nvPr>
            <p:ph type="sldNum" sz="quarter" idx="5"/>
          </p:nvPr>
        </p:nvSpPr>
        <p:spPr/>
        <p:txBody>
          <a:bodyPr/>
          <a:lstStyle/>
          <a:p>
            <a:fld id="{69327042-6B61-B148-8485-8BBBFAA13D24}" type="slidenum">
              <a:rPr lang="en-US" smtClean="0"/>
              <a:t>24</a:t>
            </a:fld>
            <a:endParaRPr lang="en-US"/>
          </a:p>
        </p:txBody>
      </p:sp>
    </p:spTree>
    <p:extLst>
      <p:ext uri="{BB962C8B-B14F-4D97-AF65-F5344CB8AC3E}">
        <p14:creationId xmlns:p14="http://schemas.microsoft.com/office/powerpoint/2010/main" val="3974315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title"/>
          </p:nvPr>
        </p:nvSpPr>
        <p:spPr>
          <a:xfrm>
            <a:off x="1351643" y="2271771"/>
            <a:ext cx="6436178" cy="776702"/>
          </a:xfrm>
          <a:prstGeom prst="rect">
            <a:avLst/>
          </a:prstGeom>
        </p:spPr>
        <p:txBody>
          <a:bodyPr vert="horz" rtlCol="0" anchor="b"/>
          <a:lstStyle>
            <a:lvl1pPr lvl="0" algn="ctr">
              <a:defRPr lang="en-US" sz="4400" dirty="0"/>
            </a:lvl1pPr>
          </a:lstStyle>
          <a:p>
            <a:r>
              <a:rPr lang="en-US" dirty="0"/>
              <a:t>Click to edit Master title style</a:t>
            </a:r>
          </a:p>
        </p:txBody>
      </p:sp>
      <p:sp>
        <p:nvSpPr>
          <p:cNvPr id="3" name="Subtitle 2"/>
          <p:cNvSpPr>
            <a:spLocks noGrp="1"/>
          </p:cNvSpPr>
          <p:nvPr>
            <p:ph type="subTitle" idx="1"/>
          </p:nvPr>
        </p:nvSpPr>
        <p:spPr>
          <a:xfrm>
            <a:off x="1351643" y="3056695"/>
            <a:ext cx="6436178" cy="494945"/>
          </a:xfrm>
          <a:prstGeom prst="rect">
            <a:avLst/>
          </a:prstGeom>
        </p:spPr>
        <p:txBody>
          <a:bodyPr vert="horz" lIns="91440" rtlCol="0" anchor="t">
            <a:noAutofit/>
          </a:bodyPr>
          <a:lstStyle>
            <a:lvl1pPr marL="0" lvl="0" indent="0" algn="ctr">
              <a:lnSpc>
                <a:spcPct val="100000"/>
              </a:lnSpc>
              <a:spcBef>
                <a:spcPts val="0"/>
              </a:spcBef>
              <a:buNone/>
              <a:defRPr lang="en-US" sz="1400" i="0" baseline="0" dirty="0">
                <a:solidFill>
                  <a:srgbClr val="347279"/>
                </a:solidFill>
                <a:latin typeface="+mn-lt"/>
              </a:defRPr>
            </a:lvl1pPr>
            <a:lvl2pPr marL="457200" lvl="1" indent="0" algn="ctr">
              <a:buNone/>
              <a:defRPr lang="en-US" dirty="0">
                <a:solidFill>
                  <a:schemeClr val="tx1">
                    <a:tint val="75000"/>
                  </a:schemeClr>
                </a:solidFill>
              </a:defRPr>
            </a:lvl2pPr>
            <a:lvl3pPr marL="914400" lvl="2" indent="0" algn="ctr">
              <a:buNone/>
              <a:defRPr lang="en-US" dirty="0">
                <a:solidFill>
                  <a:schemeClr val="tx1">
                    <a:tint val="75000"/>
                  </a:schemeClr>
                </a:solidFill>
              </a:defRPr>
            </a:lvl3pPr>
            <a:lvl4pPr marL="1371600" lvl="3" indent="0" algn="ctr">
              <a:buNone/>
              <a:defRPr lang="en-US" dirty="0">
                <a:solidFill>
                  <a:schemeClr val="tx1">
                    <a:tint val="75000"/>
                  </a:schemeClr>
                </a:solidFill>
              </a:defRPr>
            </a:lvl4pPr>
            <a:lvl5pPr marL="1828800" lvl="4" indent="0" algn="ctr">
              <a:buNone/>
              <a:defRPr lang="en-US" dirty="0">
                <a:solidFill>
                  <a:schemeClr val="tx1">
                    <a:tint val="75000"/>
                  </a:schemeClr>
                </a:solidFill>
              </a:defRPr>
            </a:lvl5pPr>
            <a:lvl6pPr marL="2286000" lvl="5" indent="0" algn="ctr">
              <a:buNone/>
              <a:defRPr lang="en-US" dirty="0">
                <a:solidFill>
                  <a:schemeClr val="tx1">
                    <a:tint val="75000"/>
                  </a:schemeClr>
                </a:solidFill>
              </a:defRPr>
            </a:lvl6pPr>
            <a:lvl7pPr marL="2743200" lvl="6" indent="0" algn="ctr">
              <a:buNone/>
              <a:defRPr lang="en-US" dirty="0">
                <a:solidFill>
                  <a:schemeClr val="tx1">
                    <a:tint val="75000"/>
                  </a:schemeClr>
                </a:solidFill>
              </a:defRPr>
            </a:lvl7pPr>
            <a:lvl8pPr marL="3200400" lvl="7" indent="0" algn="ctr">
              <a:buNone/>
              <a:defRPr lang="en-US" dirty="0">
                <a:solidFill>
                  <a:schemeClr val="tx1">
                    <a:tint val="75000"/>
                  </a:schemeClr>
                </a:solidFill>
              </a:defRPr>
            </a:lvl8pPr>
            <a:lvl9pPr marL="3657600" lvl="8" indent="0" algn="ctr">
              <a:buNone/>
              <a:defRPr lang="en-US" dirty="0">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12"/>
          </p:nvPr>
        </p:nvSpPr>
        <p:spPr/>
        <p:txBody>
          <a:bodyPr vert="horz" rtlCol="0"/>
          <a:lstStyle>
            <a:lvl1pPr lvl="0"/>
          </a:lstStyle>
          <a:p>
            <a:fld id="{E91E557A-3ADF-4F00-9948-E96A8E539D11}" type="slidenum">
              <a:t>‹#›</a:t>
            </a:fld>
            <a:endParaRPr lang="en-US" dirty="0"/>
          </a:p>
        </p:txBody>
      </p:sp>
      <p:sp>
        <p:nvSpPr>
          <p:cNvPr id="5" name="Footer Placeholder 4"/>
          <p:cNvSpPr>
            <a:spLocks noGrp="1"/>
          </p:cNvSpPr>
          <p:nvPr>
            <p:ph type="ftr" sz="quarter" idx="11"/>
          </p:nvPr>
        </p:nvSpPr>
        <p:spPr>
          <a:xfrm>
            <a:off x="2648237" y="4695825"/>
            <a:ext cx="4285963" cy="285750"/>
          </a:xfrm>
        </p:spPr>
        <p:txBody>
          <a:bodyPr vert="horz" rtlCol="0"/>
          <a:lstStyle>
            <a:lvl1pPr lvl="0">
              <a:defRPr spc="0" baseline="0"/>
            </a:lvl1pPr>
          </a:lstStyle>
          <a:p>
            <a:r>
              <a:rPr lang="en-CA"/>
              <a:t>Samantha Taylor - UVic</a:t>
            </a:r>
          </a:p>
        </p:txBody>
      </p:sp>
      <p:sp>
        <p:nvSpPr>
          <p:cNvPr id="6" name="Date Placeholder 3"/>
          <p:cNvSpPr>
            <a:spLocks noGrp="1"/>
          </p:cNvSpPr>
          <p:nvPr>
            <p:ph type="dt" sz="half" idx="10"/>
          </p:nvPr>
        </p:nvSpPr>
        <p:spPr>
          <a:xfrm>
            <a:off x="762000" y="4695033"/>
            <a:ext cx="1752600" cy="285750"/>
          </a:xfrm>
        </p:spPr>
        <p:txBody>
          <a:bodyPr vert="horz" rtlCol="0"/>
          <a:lstStyle>
            <a:lvl1pPr lvl="0">
              <a:defRPr spc="0" baseline="0"/>
            </a:lvl1pPr>
          </a:lstStyle>
          <a:p>
            <a:r>
              <a:rPr lang="en-CA"/>
              <a:t>WNPPC - February 2020</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7"/>
          <p:cNvSpPr>
            <a:spLocks noGrp="1"/>
          </p:cNvSpPr>
          <p:nvPr>
            <p:ph type="title"/>
          </p:nvPr>
        </p:nvSpPr>
        <p:spPr/>
        <p:txBody>
          <a:bodyPr vert="horz" rtlCol="0"/>
          <a:lstStyle>
            <a:lvl1pPr lvl="0"/>
          </a:lstStyle>
          <a:p>
            <a:r>
              <a:rPr lang="en-US" dirty="0"/>
              <a:t>Click to edit Master title style</a:t>
            </a:r>
          </a:p>
        </p:txBody>
      </p:sp>
      <p:sp>
        <p:nvSpPr>
          <p:cNvPr id="3" name="Content Placeholder 2"/>
          <p:cNvSpPr>
            <a:spLocks noGrp="1"/>
          </p:cNvSpPr>
          <p:nvPr>
            <p:ph idx="1"/>
          </p:nvPr>
        </p:nvSpPr>
        <p:spPr/>
        <p:txBody>
          <a:bodyPr vert="horz" rtlCol="0"/>
          <a:lstStyle>
            <a:lvl1pPr lvl="0"/>
            <a:lvl2pPr lvl="1"/>
            <a:lvl3pPr lvl="2"/>
            <a:lvl4pPr lvl="3"/>
            <a:lvl5pPr lvl="4"/>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p:cNvSpPr>
            <a:spLocks noGrp="1"/>
          </p:cNvSpPr>
          <p:nvPr>
            <p:ph type="sldNum" sz="quarter" idx="12"/>
          </p:nvPr>
        </p:nvSpPr>
        <p:spPr/>
        <p:txBody>
          <a:bodyPr vert="horz" rtlCol="0"/>
          <a:lstStyle/>
          <a:p>
            <a:fld id="{87041B9E-8DA1-42F2-8E3E-AEF6190CB1DC}" type="slidenum">
              <a:t>‹#›</a:t>
            </a:fld>
            <a:endParaRPr lang="en-US" dirty="0"/>
          </a:p>
        </p:txBody>
      </p:sp>
      <p:sp>
        <p:nvSpPr>
          <p:cNvPr id="5" name="Footer Placeholder 3"/>
          <p:cNvSpPr>
            <a:spLocks noGrp="1"/>
          </p:cNvSpPr>
          <p:nvPr>
            <p:ph type="ftr" sz="quarter" idx="11"/>
          </p:nvPr>
        </p:nvSpPr>
        <p:spPr>
          <a:xfrm>
            <a:off x="2648237" y="4695825"/>
            <a:ext cx="4285963" cy="285750"/>
          </a:xfrm>
        </p:spPr>
        <p:txBody>
          <a:bodyPr vert="horz" rtlCol="0"/>
          <a:lstStyle>
            <a:lvl1pPr>
              <a:defRPr baseline="0"/>
            </a:lvl1pPr>
          </a:lstStyle>
          <a:p>
            <a:r>
              <a:rPr lang="en-CA"/>
              <a:t>Samantha Taylor - UVic</a:t>
            </a:r>
          </a:p>
        </p:txBody>
      </p:sp>
      <p:sp>
        <p:nvSpPr>
          <p:cNvPr id="6" name="Date Placeholder 1"/>
          <p:cNvSpPr>
            <a:spLocks noGrp="1"/>
          </p:cNvSpPr>
          <p:nvPr>
            <p:ph type="dt" sz="half" idx="10"/>
          </p:nvPr>
        </p:nvSpPr>
        <p:spPr>
          <a:xfrm>
            <a:off x="762000" y="4695033"/>
            <a:ext cx="1752600" cy="285750"/>
          </a:xfrm>
        </p:spPr>
        <p:txBody>
          <a:bodyPr vert="horz" rtlCol="0"/>
          <a:lstStyle>
            <a:lvl1pPr>
              <a:defRPr baseline="0"/>
            </a:lvl1pPr>
          </a:lstStyle>
          <a:p>
            <a:r>
              <a:rPr lang="en-CA"/>
              <a:t>WNPPC - February 2020</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ext Placeholder 2"/>
          <p:cNvSpPr>
            <a:spLocks noGrp="1"/>
          </p:cNvSpPr>
          <p:nvPr>
            <p:ph type="body"/>
          </p:nvPr>
        </p:nvSpPr>
        <p:spPr>
          <a:xfrm>
            <a:off x="762000" y="2192059"/>
            <a:ext cx="7620000" cy="511812"/>
          </a:xfrm>
          <a:prstGeom prst="rect">
            <a:avLst/>
          </a:prstGeom>
        </p:spPr>
        <p:txBody>
          <a:bodyPr vert="horz" rtlCol="0" anchor="b">
            <a:normAutofit/>
          </a:bodyPr>
          <a:lstStyle>
            <a:lvl1pPr marL="0" lvl="0" indent="0">
              <a:lnSpc>
                <a:spcPct val="100000"/>
              </a:lnSpc>
              <a:buNone/>
              <a:defRPr lang="en-US" sz="1400" i="0" dirty="0">
                <a:solidFill>
                  <a:srgbClr val="347279"/>
                </a:solidFill>
                <a:latin typeface="+mn-lt"/>
              </a:defRPr>
            </a:lvl1pPr>
            <a:lvl2pPr marL="457200" lvl="1" indent="0">
              <a:buNone/>
              <a:defRPr lang="en-US" sz="1800" dirty="0">
                <a:solidFill>
                  <a:schemeClr val="tx1">
                    <a:tint val="75000"/>
                  </a:schemeClr>
                </a:solidFill>
              </a:defRPr>
            </a:lvl2pPr>
            <a:lvl3pPr marL="914400" lvl="2" indent="0">
              <a:buNone/>
              <a:defRPr lang="en-US" sz="1600" dirty="0">
                <a:solidFill>
                  <a:schemeClr val="tx1">
                    <a:tint val="75000"/>
                  </a:schemeClr>
                </a:solidFill>
              </a:defRPr>
            </a:lvl3pPr>
            <a:lvl4pPr marL="1371600" lvl="3" indent="0">
              <a:buNone/>
              <a:defRPr lang="en-US" sz="1400" dirty="0">
                <a:solidFill>
                  <a:schemeClr val="tx1">
                    <a:tint val="75000"/>
                  </a:schemeClr>
                </a:solidFill>
              </a:defRPr>
            </a:lvl4pPr>
            <a:lvl5pPr marL="1828800" lvl="4" indent="0">
              <a:buNone/>
              <a:defRPr lang="en-US" sz="1400" dirty="0">
                <a:solidFill>
                  <a:schemeClr val="tx1">
                    <a:tint val="75000"/>
                  </a:schemeClr>
                </a:solidFill>
              </a:defRPr>
            </a:lvl5pPr>
            <a:lvl6pPr marL="2286000" lvl="5" indent="0">
              <a:buNone/>
              <a:defRPr lang="en-US" sz="1400" dirty="0">
                <a:solidFill>
                  <a:schemeClr val="tx1">
                    <a:tint val="75000"/>
                  </a:schemeClr>
                </a:solidFill>
              </a:defRPr>
            </a:lvl6pPr>
            <a:lvl7pPr marL="2743200" lvl="6" indent="0">
              <a:buNone/>
              <a:defRPr lang="en-US" sz="1400" dirty="0">
                <a:solidFill>
                  <a:schemeClr val="tx1">
                    <a:tint val="75000"/>
                  </a:schemeClr>
                </a:solidFill>
              </a:defRPr>
            </a:lvl7pPr>
            <a:lvl8pPr marL="3200400" lvl="7" indent="0">
              <a:buNone/>
              <a:defRPr lang="en-US" sz="1400" dirty="0">
                <a:solidFill>
                  <a:schemeClr val="tx1">
                    <a:tint val="75000"/>
                  </a:schemeClr>
                </a:solidFill>
              </a:defRPr>
            </a:lvl8pPr>
            <a:lvl9pPr marL="3657600" lvl="8" indent="0">
              <a:buNone/>
              <a:defRPr lang="en-US" sz="1400" dirty="0">
                <a:solidFill>
                  <a:schemeClr val="tx1">
                    <a:tint val="75000"/>
                  </a:schemeClr>
                </a:solidFill>
              </a:defRPr>
            </a:lvl9pPr>
          </a:lstStyle>
          <a:p>
            <a:pPr lvl="0"/>
            <a:r>
              <a:rPr lang="en-US" dirty="0"/>
              <a:t>Click to edit Master text styles</a:t>
            </a:r>
          </a:p>
        </p:txBody>
      </p:sp>
      <p:sp>
        <p:nvSpPr>
          <p:cNvPr id="3" name="Title 1"/>
          <p:cNvSpPr>
            <a:spLocks noGrp="1"/>
          </p:cNvSpPr>
          <p:nvPr>
            <p:ph type="title" idx="1"/>
          </p:nvPr>
        </p:nvSpPr>
        <p:spPr>
          <a:xfrm>
            <a:off x="762000" y="2735662"/>
            <a:ext cx="7620000" cy="882263"/>
          </a:xfrm>
          <a:prstGeom prst="rect">
            <a:avLst/>
          </a:prstGeom>
        </p:spPr>
        <p:txBody>
          <a:bodyPr vert="horz" rtlCol="0" anchor="t"/>
          <a:lstStyle>
            <a:lvl1pPr lvl="0">
              <a:defRPr lang="en-US" sz="4000" dirty="0"/>
            </a:lvl1pPr>
          </a:lstStyle>
          <a:p>
            <a:r>
              <a:rPr lang="en-US" dirty="0"/>
              <a:t>Click to edit Master title style</a:t>
            </a:r>
          </a:p>
        </p:txBody>
      </p:sp>
      <p:sp>
        <p:nvSpPr>
          <p:cNvPr id="4" name="Slide Number Placeholder 5"/>
          <p:cNvSpPr>
            <a:spLocks noGrp="1"/>
          </p:cNvSpPr>
          <p:nvPr>
            <p:ph type="sldNum" sz="quarter" idx="12"/>
          </p:nvPr>
        </p:nvSpPr>
        <p:spPr/>
        <p:txBody>
          <a:bodyPr vert="horz" rtlCol="0"/>
          <a:lstStyle>
            <a:lvl1pPr lvl="0"/>
          </a:lstStyle>
          <a:p>
            <a:fld id="{F804B0EA-9C41-45A4-851B-F977D62FE92B}" type="slidenum">
              <a:t>‹#›</a:t>
            </a:fld>
            <a:endParaRPr lang="en-US" dirty="0"/>
          </a:p>
        </p:txBody>
      </p:sp>
      <p:sp>
        <p:nvSpPr>
          <p:cNvPr id="5" name="Footer Placeholder 4"/>
          <p:cNvSpPr>
            <a:spLocks noGrp="1"/>
          </p:cNvSpPr>
          <p:nvPr>
            <p:ph type="ftr" sz="quarter" idx="11"/>
          </p:nvPr>
        </p:nvSpPr>
        <p:spPr>
          <a:xfrm>
            <a:off x="2667000" y="4695033"/>
            <a:ext cx="4267200" cy="285750"/>
          </a:xfrm>
        </p:spPr>
        <p:txBody>
          <a:bodyPr vert="horz" rtlCol="0"/>
          <a:lstStyle>
            <a:lvl1pPr lvl="0"/>
          </a:lstStyle>
          <a:p>
            <a:r>
              <a:rPr lang="en-US" dirty="0"/>
              <a:t>Samantha Taylor - UVic</a:t>
            </a:r>
          </a:p>
        </p:txBody>
      </p:sp>
      <p:sp>
        <p:nvSpPr>
          <p:cNvPr id="6" name="Date Placeholder 3"/>
          <p:cNvSpPr>
            <a:spLocks noGrp="1"/>
          </p:cNvSpPr>
          <p:nvPr>
            <p:ph type="dt" sz="half" idx="10"/>
          </p:nvPr>
        </p:nvSpPr>
        <p:spPr>
          <a:xfrm>
            <a:off x="762001" y="4695033"/>
            <a:ext cx="1752600" cy="285750"/>
          </a:xfrm>
        </p:spPr>
        <p:txBody>
          <a:bodyPr vert="horz" rtlCol="0"/>
          <a:lstStyle>
            <a:lvl1pPr lvl="0"/>
          </a:lstStyle>
          <a:p>
            <a:r>
              <a:rPr lang="en-US" dirty="0"/>
              <a:t>WNPPC - February 2020</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rtlCol="0"/>
          <a:lstStyle>
            <a:lvl1pPr lvl="0"/>
          </a:lstStyle>
          <a:p>
            <a:r>
              <a:rPr lang="en-US" dirty="0"/>
              <a:t>Click to edit Master title style</a:t>
            </a:r>
          </a:p>
        </p:txBody>
      </p:sp>
      <p:sp>
        <p:nvSpPr>
          <p:cNvPr id="3" name="Content Placeholder 2"/>
          <p:cNvSpPr>
            <a:spLocks noGrp="1"/>
          </p:cNvSpPr>
          <p:nvPr>
            <p:ph idx="1"/>
          </p:nvPr>
        </p:nvSpPr>
        <p:spPr>
          <a:xfrm>
            <a:off x="762000" y="1403352"/>
            <a:ext cx="3619500" cy="3069050"/>
          </a:xfrm>
        </p:spPr>
        <p:txBody>
          <a:bodyPr vert="horz" rtlCol="0"/>
          <a:lstStyle>
            <a:lvl1pPr lvl="0"/>
            <a:lvl2pPr lvl="1"/>
            <a:lvl3pPr lvl="2"/>
            <a:lvl4pPr lvl="3"/>
            <a:lvl5pPr lvl="4"/>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2"/>
          </p:nvPr>
        </p:nvSpPr>
        <p:spPr>
          <a:xfrm>
            <a:off x="4752975" y="1403352"/>
            <a:ext cx="3619500" cy="3069050"/>
          </a:xfrm>
        </p:spPr>
        <p:txBody>
          <a:bodyPr vert="horz" rtlCol="0"/>
          <a:lstStyle>
            <a:lvl1pPr lvl="0"/>
            <a:lvl2pPr lvl="1"/>
            <a:lvl3pPr lvl="2"/>
            <a:lvl4pPr lvl="3"/>
            <a:lvl5pPr lvl="4"/>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6"/>
          <p:cNvSpPr>
            <a:spLocks noGrp="1"/>
          </p:cNvSpPr>
          <p:nvPr>
            <p:ph type="sldNum" sz="quarter" idx="12"/>
          </p:nvPr>
        </p:nvSpPr>
        <p:spPr/>
        <p:txBody>
          <a:bodyPr vert="horz" rtlCol="0"/>
          <a:lstStyle/>
          <a:p>
            <a:fld id="{319F9AB3-46F2-478C-818A-608EBB4142B1}" type="slidenum">
              <a:t>‹#›</a:t>
            </a:fld>
            <a:endParaRPr lang="en-US" dirty="0"/>
          </a:p>
        </p:txBody>
      </p:sp>
      <p:sp>
        <p:nvSpPr>
          <p:cNvPr id="6" name="Footer Placeholder 5"/>
          <p:cNvSpPr>
            <a:spLocks noGrp="1"/>
          </p:cNvSpPr>
          <p:nvPr>
            <p:ph type="ftr" sz="quarter" idx="11"/>
          </p:nvPr>
        </p:nvSpPr>
        <p:spPr>
          <a:xfrm>
            <a:off x="2598255" y="4695033"/>
            <a:ext cx="4412146" cy="285750"/>
          </a:xfrm>
        </p:spPr>
        <p:txBody>
          <a:bodyPr vert="horz" rtlCol="0"/>
          <a:lstStyle/>
          <a:p>
            <a:r>
              <a:rPr lang="en-US" dirty="0"/>
              <a:t>Samantha Taylor - UVic</a:t>
            </a:r>
          </a:p>
        </p:txBody>
      </p:sp>
      <p:sp>
        <p:nvSpPr>
          <p:cNvPr id="7" name="Date Placeholder 4"/>
          <p:cNvSpPr>
            <a:spLocks noGrp="1"/>
          </p:cNvSpPr>
          <p:nvPr>
            <p:ph type="dt" sz="half" idx="10"/>
          </p:nvPr>
        </p:nvSpPr>
        <p:spPr>
          <a:xfrm>
            <a:off x="762000" y="4695033"/>
            <a:ext cx="1752600" cy="285750"/>
          </a:xfrm>
        </p:spPr>
        <p:txBody>
          <a:bodyPr vert="horz" rtlCol="0"/>
          <a:lstStyle/>
          <a:p>
            <a:r>
              <a:rPr lang="en-US" dirty="0"/>
              <a:t>WNPPC - February 2020</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ext Placeholder 2"/>
          <p:cNvSpPr>
            <a:spLocks noGrp="1"/>
          </p:cNvSpPr>
          <p:nvPr>
            <p:ph type="body"/>
          </p:nvPr>
        </p:nvSpPr>
        <p:spPr>
          <a:xfrm>
            <a:off x="762000" y="1400175"/>
            <a:ext cx="3619500" cy="540644"/>
          </a:xfrm>
          <a:prstGeom prst="rect">
            <a:avLst/>
          </a:prstGeom>
        </p:spPr>
        <p:txBody>
          <a:bodyPr vert="horz" rtlCol="0" anchor="ctr">
            <a:normAutofit/>
          </a:bodyPr>
          <a:lstStyle>
            <a:lvl1pPr marL="0" lvl="0" indent="0">
              <a:buNone/>
              <a:defRPr lang="en-US" sz="1600" i="0" cap="none" dirty="0">
                <a:solidFill>
                  <a:srgbClr val="347279"/>
                </a:solidFill>
                <a:latin typeface="+mn-lt"/>
              </a:defRPr>
            </a:lvl1pPr>
            <a:lvl2pPr marL="457200" lvl="1" indent="0">
              <a:buNone/>
              <a:defRPr lang="en-US" sz="2000" b="1" dirty="0">
                <a:latin typeface="+mn-lt"/>
              </a:defRPr>
            </a:lvl2pPr>
            <a:lvl3pPr marL="914400" lvl="2" indent="0">
              <a:buNone/>
              <a:defRPr lang="en-US" sz="1800" b="1" dirty="0">
                <a:latin typeface="+mn-lt"/>
              </a:defRPr>
            </a:lvl3pPr>
            <a:lvl4pPr marL="1371600" lvl="3" indent="0">
              <a:buNone/>
              <a:defRPr lang="en-US" sz="1600" b="1" dirty="0">
                <a:latin typeface="+mn-lt"/>
              </a:defRPr>
            </a:lvl4pPr>
            <a:lvl5pPr marL="1828800" lvl="4" indent="0">
              <a:buNone/>
              <a:defRPr lang="en-US" sz="1600" b="1" dirty="0">
                <a:latin typeface="+mn-lt"/>
              </a:defRPr>
            </a:lvl5pPr>
            <a:lvl6pPr marL="2286000" lvl="5" indent="0">
              <a:buNone/>
              <a:defRPr lang="en-US" sz="1600" b="1" dirty="0">
                <a:latin typeface="+mn-lt"/>
              </a:defRPr>
            </a:lvl6pPr>
            <a:lvl7pPr marL="2743200" lvl="6" indent="0">
              <a:buNone/>
              <a:defRPr lang="en-US" sz="1600" b="1" dirty="0">
                <a:latin typeface="+mn-lt"/>
              </a:defRPr>
            </a:lvl7pPr>
            <a:lvl8pPr marL="3200400" lvl="7" indent="0">
              <a:buNone/>
              <a:defRPr lang="en-US" sz="1600" b="1" dirty="0">
                <a:latin typeface="+mn-lt"/>
              </a:defRPr>
            </a:lvl8pPr>
            <a:lvl9pPr marL="3657600" lvl="8" indent="0">
              <a:buNone/>
              <a:defRPr lang="en-US" sz="1600" b="1" dirty="0">
                <a:latin typeface="+mn-lt"/>
              </a:defRPr>
            </a:lvl9pPr>
          </a:lstStyle>
          <a:p>
            <a:pPr lvl="0"/>
            <a:r>
              <a:rPr lang="en-US" dirty="0"/>
              <a:t>Click to edit Master text styles</a:t>
            </a:r>
          </a:p>
        </p:txBody>
      </p:sp>
      <p:sp>
        <p:nvSpPr>
          <p:cNvPr id="3" name="Text Placeholder 4"/>
          <p:cNvSpPr>
            <a:spLocks noGrp="1"/>
          </p:cNvSpPr>
          <p:nvPr>
            <p:ph type="body" idx="1"/>
          </p:nvPr>
        </p:nvSpPr>
        <p:spPr>
          <a:xfrm>
            <a:off x="4754717" y="1400175"/>
            <a:ext cx="3619500" cy="540644"/>
          </a:xfrm>
          <a:prstGeom prst="rect">
            <a:avLst/>
          </a:prstGeom>
        </p:spPr>
        <p:txBody>
          <a:bodyPr vert="horz" rtlCol="0" anchor="ctr">
            <a:normAutofit/>
          </a:bodyPr>
          <a:lstStyle>
            <a:lvl1pPr marL="0" lvl="0" indent="0">
              <a:buNone/>
              <a:defRPr lang="en-US" sz="1600" i="0" cap="none" dirty="0">
                <a:solidFill>
                  <a:srgbClr val="347279"/>
                </a:solidFill>
                <a:latin typeface="+mn-lt"/>
              </a:defRPr>
            </a:lvl1pPr>
            <a:lvl2pPr marL="457200" lvl="1" indent="0">
              <a:buNone/>
              <a:defRPr lang="en-US" sz="2000" b="1" dirty="0">
                <a:latin typeface="+mn-lt"/>
              </a:defRPr>
            </a:lvl2pPr>
            <a:lvl3pPr marL="914400" lvl="2" indent="0">
              <a:buNone/>
              <a:defRPr lang="en-US" sz="1800" b="1" dirty="0">
                <a:latin typeface="+mn-lt"/>
              </a:defRPr>
            </a:lvl3pPr>
            <a:lvl4pPr marL="1371600" lvl="3" indent="0">
              <a:buNone/>
              <a:defRPr lang="en-US" sz="1600" b="1" dirty="0">
                <a:latin typeface="+mn-lt"/>
              </a:defRPr>
            </a:lvl4pPr>
            <a:lvl5pPr marL="1828800" lvl="4" indent="0">
              <a:buNone/>
              <a:defRPr lang="en-US" sz="1600" b="1" dirty="0">
                <a:latin typeface="+mn-lt"/>
              </a:defRPr>
            </a:lvl5pPr>
            <a:lvl6pPr marL="2286000" lvl="5" indent="0">
              <a:buNone/>
              <a:defRPr lang="en-US" sz="1600" b="1" dirty="0">
                <a:latin typeface="+mn-lt"/>
              </a:defRPr>
            </a:lvl6pPr>
            <a:lvl7pPr marL="2743200" lvl="6" indent="0">
              <a:buNone/>
              <a:defRPr lang="en-US" sz="1600" b="1" dirty="0">
                <a:latin typeface="+mn-lt"/>
              </a:defRPr>
            </a:lvl7pPr>
            <a:lvl8pPr marL="3200400" lvl="7" indent="0">
              <a:buNone/>
              <a:defRPr lang="en-US" sz="1600" b="1" dirty="0">
                <a:latin typeface="+mn-lt"/>
              </a:defRPr>
            </a:lvl8pPr>
            <a:lvl9pPr marL="3657600" lvl="8" indent="0">
              <a:buNone/>
              <a:defRPr lang="en-US" sz="1600" b="1" dirty="0">
                <a:latin typeface="+mn-lt"/>
              </a:defRPr>
            </a:lvl9pPr>
          </a:lstStyle>
          <a:p>
            <a:pPr lvl="0"/>
            <a:r>
              <a:rPr lang="en-US" dirty="0"/>
              <a:t>Click to edit Master text styles</a:t>
            </a:r>
          </a:p>
        </p:txBody>
      </p:sp>
      <p:sp>
        <p:nvSpPr>
          <p:cNvPr id="4" name="Content Placeholder 2"/>
          <p:cNvSpPr>
            <a:spLocks noGrp="1"/>
          </p:cNvSpPr>
          <p:nvPr>
            <p:ph idx="2"/>
          </p:nvPr>
        </p:nvSpPr>
        <p:spPr>
          <a:xfrm>
            <a:off x="762000" y="1961537"/>
            <a:ext cx="3619500" cy="2510865"/>
          </a:xfrm>
        </p:spPr>
        <p:txBody>
          <a:bodyPr vert="horz" rtlCol="0"/>
          <a:lstStyle>
            <a:lvl1pPr lvl="0"/>
            <a:lvl2pPr lvl="1"/>
            <a:lvl3pPr lvl="2"/>
            <a:lvl4pPr lvl="3"/>
            <a:lvl5pPr lvl="4"/>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idx="3"/>
          </p:nvPr>
        </p:nvSpPr>
        <p:spPr/>
        <p:txBody>
          <a:bodyPr vert="horz" rtlCol="0"/>
          <a:lstStyle>
            <a:lvl1pPr lvl="0"/>
          </a:lstStyle>
          <a:p>
            <a:r>
              <a:rPr lang="en-US" dirty="0"/>
              <a:t>Click to edit Master title style</a:t>
            </a:r>
          </a:p>
        </p:txBody>
      </p:sp>
      <p:sp>
        <p:nvSpPr>
          <p:cNvPr id="6" name="Content Placeholder 2"/>
          <p:cNvSpPr>
            <a:spLocks noGrp="1"/>
          </p:cNvSpPr>
          <p:nvPr>
            <p:ph idx="4"/>
          </p:nvPr>
        </p:nvSpPr>
        <p:spPr>
          <a:xfrm>
            <a:off x="4751443" y="1961537"/>
            <a:ext cx="3619500" cy="2510865"/>
          </a:xfrm>
        </p:spPr>
        <p:txBody>
          <a:bodyPr vert="horz" rtlCol="0"/>
          <a:lstStyle>
            <a:lvl1pPr lvl="0"/>
            <a:lvl2pPr lvl="1"/>
            <a:lvl3pPr lvl="2"/>
            <a:lvl4pPr lvl="3"/>
            <a:lvl5pPr lvl="4"/>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4"/>
          <p:cNvSpPr>
            <a:spLocks noGrp="1"/>
          </p:cNvSpPr>
          <p:nvPr>
            <p:ph type="dt" sz="half" idx="10"/>
          </p:nvPr>
        </p:nvSpPr>
        <p:spPr>
          <a:xfrm>
            <a:off x="761999" y="4695033"/>
            <a:ext cx="1805225" cy="285750"/>
          </a:xfrm>
        </p:spPr>
        <p:txBody>
          <a:bodyPr vert="horz" rtlCol="0"/>
          <a:lstStyle>
            <a:lvl1pPr>
              <a:defRPr spc="0" baseline="0"/>
            </a:lvl1pPr>
          </a:lstStyle>
          <a:p>
            <a:r>
              <a:rPr lang="en-CA"/>
              <a:t>WNPPC - February 2020</a:t>
            </a:r>
          </a:p>
        </p:txBody>
      </p:sp>
      <p:sp>
        <p:nvSpPr>
          <p:cNvPr id="8" name="Footer Placeholder 5"/>
          <p:cNvSpPr>
            <a:spLocks noGrp="1"/>
          </p:cNvSpPr>
          <p:nvPr>
            <p:ph type="ftr" sz="quarter" idx="11"/>
          </p:nvPr>
        </p:nvSpPr>
        <p:spPr/>
        <p:txBody>
          <a:bodyPr vert="horz" rtlCol="0"/>
          <a:lstStyle>
            <a:lvl1pPr>
              <a:defRPr spc="0" baseline="0"/>
            </a:lvl1pPr>
          </a:lstStyle>
          <a:p>
            <a:r>
              <a:rPr lang="en-CA"/>
              <a:t>Samantha Taylor - UVic</a:t>
            </a:r>
          </a:p>
        </p:txBody>
      </p:sp>
      <p:sp>
        <p:nvSpPr>
          <p:cNvPr id="9" name="Slide Number Placeholder 6"/>
          <p:cNvSpPr>
            <a:spLocks noGrp="1"/>
          </p:cNvSpPr>
          <p:nvPr>
            <p:ph type="sldNum" sz="quarter" idx="12"/>
          </p:nvPr>
        </p:nvSpPr>
        <p:spPr/>
        <p:txBody>
          <a:bodyPr vert="horz" rtlCol="0"/>
          <a:lstStyle/>
          <a:p>
            <a:fld id="{BC84A879-7FEC-46A9-8854-805F5D97E5E1}" type="slidenum">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0" y="1914525"/>
            <a:ext cx="7620000" cy="857250"/>
          </a:xfrm>
        </p:spPr>
        <p:txBody>
          <a:bodyPr vert="horz" rtlCol="0" anchor="ctr"/>
          <a:lstStyle>
            <a:lvl1pPr lvl="0" algn="ctr">
              <a:defRPr lang="en-US" sz="3600" dirty="0"/>
            </a:lvl1pPr>
          </a:lstStyle>
          <a:p>
            <a:r>
              <a:rPr lang="en-US" dirty="0"/>
              <a:t>Click to edit Master title style</a:t>
            </a:r>
          </a:p>
        </p:txBody>
      </p:sp>
      <p:sp>
        <p:nvSpPr>
          <p:cNvPr id="3" name="Slide Number Placeholder 3"/>
          <p:cNvSpPr>
            <a:spLocks noGrp="1"/>
          </p:cNvSpPr>
          <p:nvPr>
            <p:ph type="sldNum" sz="quarter" idx="12"/>
          </p:nvPr>
        </p:nvSpPr>
        <p:spPr/>
        <p:txBody>
          <a:bodyPr vert="horz" rtlCol="0"/>
          <a:lstStyle/>
          <a:p>
            <a:fld id="{7CCB5D53-F071-4E44-A3CB-CC19DBE331BC}" type="slidenum">
              <a:t>‹#›</a:t>
            </a:fld>
            <a:endParaRPr lang="en-US" dirty="0"/>
          </a:p>
        </p:txBody>
      </p:sp>
      <p:sp>
        <p:nvSpPr>
          <p:cNvPr id="4" name="Footer Placeholder 2"/>
          <p:cNvSpPr>
            <a:spLocks noGrp="1"/>
          </p:cNvSpPr>
          <p:nvPr>
            <p:ph type="ftr" sz="quarter" idx="11"/>
          </p:nvPr>
        </p:nvSpPr>
        <p:spPr/>
        <p:txBody>
          <a:bodyPr vert="horz" rtlCol="0"/>
          <a:lstStyle/>
          <a:p>
            <a:r>
              <a:rPr lang="en-US" dirty="0"/>
              <a:t>Samantha Taylor - UVic</a:t>
            </a:r>
          </a:p>
        </p:txBody>
      </p:sp>
      <p:sp>
        <p:nvSpPr>
          <p:cNvPr id="5" name="Date Placeholder 1"/>
          <p:cNvSpPr>
            <a:spLocks noGrp="1"/>
          </p:cNvSpPr>
          <p:nvPr>
            <p:ph type="dt" sz="half" idx="10"/>
          </p:nvPr>
        </p:nvSpPr>
        <p:spPr/>
        <p:txBody>
          <a:bodyPr vert="horz" rtlCol="0"/>
          <a:lstStyle/>
          <a:p>
            <a:r>
              <a:rPr lang="en-US" dirty="0"/>
              <a:t>WNPPC - February 2020</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vert="horz" rtlCol="0"/>
          <a:lstStyle/>
          <a:p>
            <a:fld id="{2D2A051A-70B5-4D0D-AA2D-C6B7858A0D63}" type="slidenum">
              <a:t>‹#›</a:t>
            </a:fld>
            <a:endParaRPr lang="en-US" dirty="0"/>
          </a:p>
        </p:txBody>
      </p:sp>
      <p:sp>
        <p:nvSpPr>
          <p:cNvPr id="3" name="Footer Placeholder 2"/>
          <p:cNvSpPr>
            <a:spLocks noGrp="1"/>
          </p:cNvSpPr>
          <p:nvPr>
            <p:ph type="ftr" sz="quarter" idx="11"/>
          </p:nvPr>
        </p:nvSpPr>
        <p:spPr>
          <a:xfrm>
            <a:off x="2590801" y="4695033"/>
            <a:ext cx="4419600" cy="285750"/>
          </a:xfrm>
        </p:spPr>
        <p:txBody>
          <a:bodyPr vert="horz" rtlCol="0"/>
          <a:lstStyle>
            <a:lvl1pPr>
              <a:defRPr spc="0" baseline="0"/>
            </a:lvl1pPr>
          </a:lstStyle>
          <a:p>
            <a:r>
              <a:rPr lang="en-CA"/>
              <a:t>Samantha Taylor - UVic</a:t>
            </a:r>
          </a:p>
        </p:txBody>
      </p:sp>
      <p:sp>
        <p:nvSpPr>
          <p:cNvPr id="4" name="Date Placeholder 1"/>
          <p:cNvSpPr>
            <a:spLocks noGrp="1"/>
          </p:cNvSpPr>
          <p:nvPr>
            <p:ph type="dt" sz="half" idx="10"/>
          </p:nvPr>
        </p:nvSpPr>
        <p:spPr>
          <a:xfrm>
            <a:off x="762000" y="4695033"/>
            <a:ext cx="1828800" cy="285750"/>
          </a:xfrm>
        </p:spPr>
        <p:txBody>
          <a:bodyPr vert="horz" rtlCol="0"/>
          <a:lstStyle>
            <a:lvl1pPr>
              <a:defRPr spc="0" baseline="0"/>
            </a:lvl1pPr>
          </a:lstStyle>
          <a:p>
            <a:r>
              <a:rPr lang="en-CA"/>
              <a:t>WNPPC - February 2020</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rtlCol="0"/>
          <a:lstStyle>
            <a:lvl1pPr lvl="0"/>
          </a:lstStyle>
          <a:p>
            <a:r>
              <a:rPr lang="en-US" dirty="0"/>
              <a:t>Click to edit Master title style</a:t>
            </a:r>
          </a:p>
        </p:txBody>
      </p:sp>
      <p:sp>
        <p:nvSpPr>
          <p:cNvPr id="3" name="Text Placeholder 3"/>
          <p:cNvSpPr>
            <a:spLocks noGrp="1"/>
          </p:cNvSpPr>
          <p:nvPr>
            <p:ph type="body" idx="1"/>
          </p:nvPr>
        </p:nvSpPr>
        <p:spPr>
          <a:xfrm>
            <a:off x="762000" y="1455900"/>
            <a:ext cx="2822399" cy="2984400"/>
          </a:xfrm>
        </p:spPr>
        <p:txBody>
          <a:bodyPr vert="horz" lIns="91440" tIns="93600" rIns="91440" bIns="45720" rtlCol="0" anchor="t">
            <a:normAutofit/>
          </a:bodyPr>
          <a:lstStyle>
            <a:lvl1pPr marL="0" lvl="0" indent="0">
              <a:lnSpc>
                <a:spcPct val="100000"/>
              </a:lnSpc>
              <a:buNone/>
              <a:defRPr lang="en-US" dirty="0">
                <a:latin typeface="+mn-lt"/>
              </a:defRPr>
            </a:lvl1pPr>
          </a:lstStyle>
          <a:p>
            <a:r>
              <a:rPr lang="en-US" dirty="0"/>
              <a:t>Click to edit Master text styles</a:t>
            </a:r>
          </a:p>
        </p:txBody>
      </p:sp>
      <p:sp>
        <p:nvSpPr>
          <p:cNvPr id="4" name="Content Placeholder 2"/>
          <p:cNvSpPr>
            <a:spLocks noGrp="1"/>
          </p:cNvSpPr>
          <p:nvPr>
            <p:ph idx="2"/>
          </p:nvPr>
        </p:nvSpPr>
        <p:spPr>
          <a:xfrm>
            <a:off x="3776758" y="1447800"/>
            <a:ext cx="4605242" cy="3000375"/>
          </a:xfrm>
        </p:spPr>
        <p:txBody>
          <a:bodyPr vert="horz" rtlCol="0"/>
          <a:lstStyle>
            <a:lvl1pPr lvl="0"/>
            <a:lvl2pPr lvl="1"/>
            <a:lvl3pPr lvl="2"/>
            <a:lvl4pPr lvl="3"/>
            <a:lvl5pPr lvl="4"/>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3"/>
          <p:cNvSpPr>
            <a:spLocks noGrp="1"/>
          </p:cNvSpPr>
          <p:nvPr>
            <p:ph type="sldNum" sz="quarter" idx="12"/>
          </p:nvPr>
        </p:nvSpPr>
        <p:spPr/>
        <p:txBody>
          <a:bodyPr vert="horz" rtlCol="0"/>
          <a:lstStyle/>
          <a:p>
            <a:fld id="{BE85B0A6-C01E-4A48-B53D-D9F805B0B8A0}" type="slidenum">
              <a:t>‹#›</a:t>
            </a:fld>
            <a:endParaRPr lang="en-US" dirty="0"/>
          </a:p>
        </p:txBody>
      </p:sp>
      <p:sp>
        <p:nvSpPr>
          <p:cNvPr id="6" name="Footer Placeholder 2"/>
          <p:cNvSpPr>
            <a:spLocks noGrp="1"/>
          </p:cNvSpPr>
          <p:nvPr>
            <p:ph type="ftr" sz="quarter" idx="11"/>
          </p:nvPr>
        </p:nvSpPr>
        <p:spPr/>
        <p:txBody>
          <a:bodyPr vert="horz" rtlCol="0"/>
          <a:lstStyle/>
          <a:p>
            <a:r>
              <a:rPr lang="en-US" dirty="0"/>
              <a:t>Samantha Taylor - UVic</a:t>
            </a:r>
          </a:p>
        </p:txBody>
      </p:sp>
      <p:sp>
        <p:nvSpPr>
          <p:cNvPr id="7" name="Date Placeholder 1"/>
          <p:cNvSpPr>
            <a:spLocks noGrp="1"/>
          </p:cNvSpPr>
          <p:nvPr>
            <p:ph type="dt" sz="half" idx="10"/>
          </p:nvPr>
        </p:nvSpPr>
        <p:spPr/>
        <p:txBody>
          <a:bodyPr vert="horz" rtlCol="0"/>
          <a:lstStyle/>
          <a:p>
            <a:r>
              <a:rPr lang="en-US" dirty="0"/>
              <a:t>WNPPC - February 2020</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Rectangle 16"/>
          <p:cNvSpPr/>
          <p:nvPr/>
        </p:nvSpPr>
        <p:spPr>
          <a:xfrm>
            <a:off x="3718307" y="1437411"/>
            <a:ext cx="4663693" cy="3037029"/>
          </a:xfrm>
          <a:prstGeom prst="rect">
            <a:avLst/>
          </a:prstGeom>
          <a:noFill/>
          <a:ln w="6350" cap="flat">
            <a:solidFill>
              <a:schemeClr val="bg1">
                <a:lumMod val="75000"/>
              </a:schemeClr>
            </a:solidFill>
            <a:miter lim="800000"/>
          </a:ln>
          <a:effectLst/>
        </p:spPr>
        <p:style>
          <a:lnRef idx="1">
            <a:schemeClr val="accent1"/>
          </a:lnRef>
          <a:fillRef idx="3">
            <a:schemeClr val="accent1"/>
          </a:fillRef>
          <a:effectRef idx="0">
            <a:schemeClr val="accent1"/>
          </a:effectRef>
          <a:fontRef idx="minor">
            <a:srgbClr val="FFFFFF"/>
          </a:fontRef>
        </p:style>
        <p:txBody>
          <a:bodyPr vert="horz" rtlCol="0" anchor="ctr"/>
          <a:lstStyle/>
          <a:p>
            <a:pPr algn="ctr"/>
            <a:endParaRPr lang="en-US" dirty="0">
              <a:latin typeface="+mn-lt"/>
            </a:endParaRPr>
          </a:p>
        </p:txBody>
      </p:sp>
      <p:sp>
        <p:nvSpPr>
          <p:cNvPr id="3" name="Title 1"/>
          <p:cNvSpPr>
            <a:spLocks noGrp="1"/>
          </p:cNvSpPr>
          <p:nvPr>
            <p:ph type="title"/>
          </p:nvPr>
        </p:nvSpPr>
        <p:spPr/>
        <p:txBody>
          <a:bodyPr vert="horz" rtlCol="0"/>
          <a:lstStyle>
            <a:lvl1pPr lvl="0"/>
          </a:lstStyle>
          <a:p>
            <a:r>
              <a:rPr lang="en-US" dirty="0"/>
              <a:t>Click to edit Master title style</a:t>
            </a:r>
          </a:p>
        </p:txBody>
      </p:sp>
      <p:sp>
        <p:nvSpPr>
          <p:cNvPr id="4" name="Text Placeholder 3"/>
          <p:cNvSpPr>
            <a:spLocks noGrp="1"/>
          </p:cNvSpPr>
          <p:nvPr>
            <p:ph type="body" idx="1"/>
          </p:nvPr>
        </p:nvSpPr>
        <p:spPr>
          <a:xfrm>
            <a:off x="762000" y="1455900"/>
            <a:ext cx="2822399" cy="2984400"/>
          </a:xfrm>
        </p:spPr>
        <p:txBody>
          <a:bodyPr vert="horz" lIns="91440" tIns="93600" rIns="91440" bIns="45720" rtlCol="0" anchor="t">
            <a:normAutofit/>
          </a:bodyPr>
          <a:lstStyle>
            <a:lvl1pPr marL="0" lvl="0" indent="0">
              <a:lnSpc>
                <a:spcPct val="100000"/>
              </a:lnSpc>
              <a:buNone/>
              <a:defRPr lang="en-US" dirty="0">
                <a:latin typeface="+mn-lt"/>
              </a:defRPr>
            </a:lvl1pPr>
          </a:lstStyle>
          <a:p>
            <a:r>
              <a:rPr lang="en-US" dirty="0"/>
              <a:t>Click to edit Master text styles</a:t>
            </a:r>
          </a:p>
        </p:txBody>
      </p:sp>
      <p:sp>
        <p:nvSpPr>
          <p:cNvPr id="5" name="Picture Placeholder 2"/>
          <p:cNvSpPr>
            <a:spLocks noGrp="1"/>
          </p:cNvSpPr>
          <p:nvPr>
            <p:ph type="pic" idx="2"/>
          </p:nvPr>
        </p:nvSpPr>
        <p:spPr>
          <a:xfrm>
            <a:off x="3775220" y="1492944"/>
            <a:ext cx="4543283" cy="2925962"/>
          </a:xfrm>
          <a:solidFill>
            <a:schemeClr val="bg1">
              <a:lumMod val="95000"/>
            </a:schemeClr>
          </a:solidFill>
          <a:ln w="38100">
            <a:noFill/>
            <a:miter lim="800000"/>
          </a:ln>
        </p:spPr>
        <p:txBody>
          <a:bodyPr vert="horz" rtlCol="0"/>
          <a:lstStyle/>
          <a:p>
            <a:r>
              <a:rPr lang="en-US" dirty="0"/>
              <a:t>Click icon to add picture</a:t>
            </a:r>
          </a:p>
        </p:txBody>
      </p:sp>
      <p:sp>
        <p:nvSpPr>
          <p:cNvPr id="6" name="Slide Number Placeholder 4"/>
          <p:cNvSpPr>
            <a:spLocks noGrp="1"/>
          </p:cNvSpPr>
          <p:nvPr>
            <p:ph type="sldNum" sz="quarter" idx="12"/>
          </p:nvPr>
        </p:nvSpPr>
        <p:spPr/>
        <p:txBody>
          <a:bodyPr vert="horz" rtlCol="0"/>
          <a:lstStyle/>
          <a:p>
            <a:fld id="{27C6BE40-1722-4558-8B6D-7E919338D287}" type="slidenum">
              <a:t>‹#›</a:t>
            </a:fld>
            <a:endParaRPr lang="en-US" dirty="0"/>
          </a:p>
        </p:txBody>
      </p:sp>
      <p:sp>
        <p:nvSpPr>
          <p:cNvPr id="7" name="Footer Placeholder 3"/>
          <p:cNvSpPr>
            <a:spLocks noGrp="1"/>
          </p:cNvSpPr>
          <p:nvPr>
            <p:ph type="ftr" sz="quarter" idx="11"/>
          </p:nvPr>
        </p:nvSpPr>
        <p:spPr/>
        <p:txBody>
          <a:bodyPr vert="horz" rtlCol="0"/>
          <a:lstStyle/>
          <a:p>
            <a:r>
              <a:rPr lang="en-US" dirty="0"/>
              <a:t>Samantha Taylor - UVic</a:t>
            </a:r>
          </a:p>
        </p:txBody>
      </p:sp>
      <p:sp>
        <p:nvSpPr>
          <p:cNvPr id="8" name="Date Placeholder 1"/>
          <p:cNvSpPr>
            <a:spLocks noGrp="1"/>
          </p:cNvSpPr>
          <p:nvPr>
            <p:ph type="dt" sz="half" idx="10"/>
          </p:nvPr>
        </p:nvSpPr>
        <p:spPr/>
        <p:txBody>
          <a:bodyPr vert="horz" rtlCol="0"/>
          <a:lstStyle/>
          <a:p>
            <a:r>
              <a:rPr lang="en-US" dirty="0"/>
              <a:t>WNPPC - February 2020</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Text, and Images">
    <p:spTree>
      <p:nvGrpSpPr>
        <p:cNvPr id="1" name=""/>
        <p:cNvGrpSpPr/>
        <p:nvPr/>
      </p:nvGrpSpPr>
      <p:grpSpPr>
        <a:xfrm>
          <a:off x="0" y="0"/>
          <a:ext cx="0" cy="0"/>
          <a:chOff x="0" y="0"/>
          <a:chExt cx="0" cy="0"/>
        </a:xfrm>
      </p:grpSpPr>
      <p:sp>
        <p:nvSpPr>
          <p:cNvPr id="2" name="Rectangle 19"/>
          <p:cNvSpPr/>
          <p:nvPr/>
        </p:nvSpPr>
        <p:spPr>
          <a:xfrm>
            <a:off x="774703" y="1417637"/>
            <a:ext cx="1850529" cy="2192337"/>
          </a:xfrm>
          <a:prstGeom prst="rect">
            <a:avLst/>
          </a:prstGeom>
          <a:noFill/>
          <a:ln w="6350" cap="flat">
            <a:solidFill>
              <a:schemeClr val="tx1">
                <a:alpha val="48000"/>
                <a:lumMod val="50000"/>
                <a:lumOff val="50000"/>
              </a:schemeClr>
            </a:solidFill>
            <a:prstDash val="solid"/>
            <a:miter lim="800000"/>
          </a:ln>
          <a:effectLst/>
        </p:spPr>
        <p:style>
          <a:lnRef idx="1">
            <a:schemeClr val="accent1"/>
          </a:lnRef>
          <a:fillRef idx="3">
            <a:schemeClr val="accent1"/>
          </a:fillRef>
          <a:effectRef idx="0">
            <a:schemeClr val="accent1"/>
          </a:effectRef>
          <a:fontRef idx="minor">
            <a:srgbClr val="FFFFFF"/>
          </a:fontRef>
        </p:style>
        <p:txBody>
          <a:bodyPr vert="horz" rtlCol="0" anchor="ctr"/>
          <a:lstStyle/>
          <a:p>
            <a:pPr algn="ctr"/>
            <a:endParaRPr lang="en-US" dirty="0">
              <a:latin typeface="+mn-lt"/>
            </a:endParaRPr>
          </a:p>
        </p:txBody>
      </p:sp>
      <p:sp>
        <p:nvSpPr>
          <p:cNvPr id="3" name="Rectangle 20"/>
          <p:cNvSpPr/>
          <p:nvPr/>
        </p:nvSpPr>
        <p:spPr>
          <a:xfrm>
            <a:off x="2774950" y="1417637"/>
            <a:ext cx="3580319" cy="2192337"/>
          </a:xfrm>
          <a:prstGeom prst="rect">
            <a:avLst/>
          </a:prstGeom>
          <a:noFill/>
          <a:ln w="6350" cap="flat">
            <a:solidFill>
              <a:schemeClr val="tx1">
                <a:alpha val="48000"/>
                <a:lumMod val="50000"/>
                <a:lumOff val="50000"/>
              </a:schemeClr>
            </a:solidFill>
            <a:prstDash val="solid"/>
            <a:miter lim="800000"/>
          </a:ln>
          <a:effectLst/>
        </p:spPr>
        <p:style>
          <a:lnRef idx="1">
            <a:schemeClr val="accent1"/>
          </a:lnRef>
          <a:fillRef idx="3">
            <a:schemeClr val="accent1"/>
          </a:fillRef>
          <a:effectRef idx="0">
            <a:schemeClr val="accent1"/>
          </a:effectRef>
          <a:fontRef idx="minor">
            <a:srgbClr val="FFFFFF"/>
          </a:fontRef>
        </p:style>
        <p:txBody>
          <a:bodyPr vert="horz" rtlCol="0" anchor="ctr"/>
          <a:lstStyle/>
          <a:p>
            <a:pPr algn="ctr"/>
            <a:endParaRPr lang="en-US" dirty="0">
              <a:latin typeface="+mn-lt"/>
            </a:endParaRPr>
          </a:p>
        </p:txBody>
      </p:sp>
      <p:sp>
        <p:nvSpPr>
          <p:cNvPr id="4" name="Rectangle 22"/>
          <p:cNvSpPr/>
          <p:nvPr/>
        </p:nvSpPr>
        <p:spPr>
          <a:xfrm>
            <a:off x="6496050" y="1417637"/>
            <a:ext cx="1882776" cy="2192337"/>
          </a:xfrm>
          <a:custGeom>
            <a:avLst/>
            <a:gdLst/>
            <a:ahLst/>
            <a:cxnLst/>
            <a:rect l="0" t="0" r="r" b="b"/>
            <a:pathLst>
              <a:path w="1882776" h="2192337">
                <a:moveTo>
                  <a:pt x="9525" y="0"/>
                </a:moveTo>
                <a:lnTo>
                  <a:pt x="1882777" y="0"/>
                </a:lnTo>
                <a:lnTo>
                  <a:pt x="1882777" y="2192337"/>
                </a:lnTo>
                <a:lnTo>
                  <a:pt x="9525" y="2192337"/>
                </a:lnTo>
                <a:close/>
              </a:path>
            </a:pathLst>
          </a:custGeom>
          <a:noFill/>
          <a:ln w="6350" cap="flat">
            <a:solidFill>
              <a:schemeClr val="tx1">
                <a:alpha val="48000"/>
                <a:lumMod val="50000"/>
                <a:lumOff val="50000"/>
              </a:schemeClr>
            </a:solidFill>
            <a:prstDash val="solid"/>
            <a:miter lim="800000"/>
          </a:ln>
          <a:effectLst/>
        </p:spPr>
        <p:style>
          <a:lnRef idx="1">
            <a:schemeClr val="accent1"/>
          </a:lnRef>
          <a:fillRef idx="3">
            <a:schemeClr val="accent1"/>
          </a:fillRef>
          <a:effectRef idx="0">
            <a:schemeClr val="accent1"/>
          </a:effectRef>
          <a:fontRef idx="minor">
            <a:srgbClr val="FFFFFF"/>
          </a:fontRef>
        </p:style>
        <p:txBody>
          <a:bodyPr vert="horz" rtlCol="0" anchor="ctr"/>
          <a:lstStyle/>
          <a:p>
            <a:pPr algn="ctr"/>
            <a:endParaRPr lang="en-US" dirty="0">
              <a:latin typeface="+mn-lt"/>
            </a:endParaRPr>
          </a:p>
        </p:txBody>
      </p:sp>
      <p:sp>
        <p:nvSpPr>
          <p:cNvPr id="5" name="Title 1"/>
          <p:cNvSpPr>
            <a:spLocks noGrp="1"/>
          </p:cNvSpPr>
          <p:nvPr>
            <p:ph type="title"/>
          </p:nvPr>
        </p:nvSpPr>
        <p:spPr/>
        <p:txBody>
          <a:bodyPr vert="horz" rtlCol="0"/>
          <a:lstStyle>
            <a:lvl1pPr lvl="0"/>
          </a:lstStyle>
          <a:p>
            <a:r>
              <a:rPr lang="en-US" dirty="0"/>
              <a:t>Click to edit Master title style</a:t>
            </a:r>
          </a:p>
        </p:txBody>
      </p:sp>
      <p:sp>
        <p:nvSpPr>
          <p:cNvPr id="6" name="Picture Placeholder 2"/>
          <p:cNvSpPr>
            <a:spLocks noGrp="1"/>
          </p:cNvSpPr>
          <p:nvPr>
            <p:ph type="pic" idx="1"/>
          </p:nvPr>
        </p:nvSpPr>
        <p:spPr>
          <a:xfrm>
            <a:off x="835027" y="1474787"/>
            <a:ext cx="1723499" cy="2074863"/>
          </a:xfrm>
          <a:solidFill>
            <a:schemeClr val="bg1">
              <a:lumMod val="95000"/>
            </a:schemeClr>
          </a:solidFill>
          <a:ln w="38100">
            <a:noFill/>
            <a:miter lim="800000"/>
          </a:ln>
        </p:spPr>
        <p:txBody>
          <a:bodyPr vert="horz" rtlCol="0"/>
          <a:lstStyle/>
          <a:p>
            <a:r>
              <a:rPr lang="en-US" dirty="0"/>
              <a:t>Click icon to add picture</a:t>
            </a:r>
          </a:p>
        </p:txBody>
      </p:sp>
      <p:sp>
        <p:nvSpPr>
          <p:cNvPr id="7" name="Content Placeholder 2"/>
          <p:cNvSpPr>
            <a:spLocks noGrp="1"/>
          </p:cNvSpPr>
          <p:nvPr>
            <p:ph type="body" idx="2"/>
          </p:nvPr>
        </p:nvSpPr>
        <p:spPr>
          <a:xfrm>
            <a:off x="762000" y="3810000"/>
            <a:ext cx="1847850" cy="523875"/>
          </a:xfrm>
          <a:prstGeom prst="rect">
            <a:avLst/>
          </a:prstGeom>
        </p:spPr>
        <p:txBody>
          <a:bodyPr vert="horz" rtlCol="0" anchor="t">
            <a:normAutofit/>
          </a:bodyPr>
          <a:lstStyle>
            <a:lvl1pPr marL="0" lvl="0" indent="0" algn="ctr">
              <a:lnSpc>
                <a:spcPct val="100000"/>
              </a:lnSpc>
              <a:buFont typeface="Arial"/>
              <a:buNone/>
              <a:defRPr lang="en-US" sz="1200" dirty="0">
                <a:solidFill>
                  <a:schemeClr val="tx1">
                    <a:lumMod val="85000"/>
                    <a:lumOff val="15000"/>
                  </a:schemeClr>
                </a:solidFill>
                <a:latin typeface="+mn-lt"/>
              </a:defRPr>
            </a:lvl1pPr>
            <a:lvl2pPr lvl="1">
              <a:lnSpc>
                <a:spcPct val="129999"/>
              </a:lnSpc>
              <a:defRPr lang="en-US" sz="1000" dirty="0">
                <a:solidFill>
                  <a:schemeClr val="bg1">
                    <a:lumMod val="65000"/>
                  </a:schemeClr>
                </a:solidFill>
              </a:defRPr>
            </a:lvl2pPr>
            <a:lvl3pPr lvl="2">
              <a:lnSpc>
                <a:spcPts val="1200"/>
              </a:lnSpc>
              <a:defRPr lang="en-US" sz="1050" i="1" dirty="0">
                <a:solidFill>
                  <a:schemeClr val="tx2">
                    <a:lumMod val="50000"/>
                    <a:lumOff val="50000"/>
                  </a:schemeClr>
                </a:solidFill>
              </a:defRPr>
            </a:lvl3pPr>
            <a:lvl4pPr lvl="3">
              <a:lnSpc>
                <a:spcPts val="1200"/>
              </a:lnSpc>
              <a:defRPr lang="en-US" sz="1050" i="0" dirty="0">
                <a:solidFill>
                  <a:schemeClr val="tx2">
                    <a:lumMod val="50000"/>
                    <a:lumOff val="50000"/>
                  </a:schemeClr>
                </a:solidFill>
              </a:defRPr>
            </a:lvl4pPr>
            <a:lvl5pPr lvl="4">
              <a:lnSpc>
                <a:spcPts val="1200"/>
              </a:lnSpc>
              <a:buFont typeface="Arial"/>
              <a:buChar char="»"/>
              <a:defRPr lang="en-US" sz="1050" i="1" dirty="0">
                <a:solidFill>
                  <a:schemeClr val="tx2">
                    <a:lumMod val="50000"/>
                    <a:lumOff val="50000"/>
                  </a:schemeClr>
                </a:solidFill>
              </a:defRPr>
            </a:lvl5pPr>
          </a:lstStyle>
          <a:p>
            <a:pPr lvl="0"/>
            <a:r>
              <a:rPr lang="en-US" dirty="0"/>
              <a:t>Click to edit Master text styles</a:t>
            </a:r>
          </a:p>
        </p:txBody>
      </p:sp>
      <p:sp>
        <p:nvSpPr>
          <p:cNvPr id="8" name="Picture Placeholder 2"/>
          <p:cNvSpPr>
            <a:spLocks noGrp="1"/>
          </p:cNvSpPr>
          <p:nvPr>
            <p:ph type="pic" idx="3"/>
          </p:nvPr>
        </p:nvSpPr>
        <p:spPr>
          <a:xfrm>
            <a:off x="2835275" y="1474787"/>
            <a:ext cx="3459670" cy="2074863"/>
          </a:xfrm>
          <a:solidFill>
            <a:schemeClr val="bg1">
              <a:lumMod val="95000"/>
            </a:schemeClr>
          </a:solidFill>
          <a:ln w="38100">
            <a:noFill/>
            <a:miter lim="800000"/>
          </a:ln>
        </p:spPr>
        <p:txBody>
          <a:bodyPr vert="horz" rtlCol="0"/>
          <a:lstStyle/>
          <a:p>
            <a:r>
              <a:rPr lang="en-US" dirty="0"/>
              <a:t>Click icon to add picture</a:t>
            </a:r>
          </a:p>
        </p:txBody>
      </p:sp>
      <p:sp>
        <p:nvSpPr>
          <p:cNvPr id="9" name="Content Placeholder 2"/>
          <p:cNvSpPr>
            <a:spLocks noGrp="1"/>
          </p:cNvSpPr>
          <p:nvPr>
            <p:ph type="body" idx="4"/>
          </p:nvPr>
        </p:nvSpPr>
        <p:spPr>
          <a:xfrm>
            <a:off x="2777561" y="3810000"/>
            <a:ext cx="3577708" cy="523875"/>
          </a:xfrm>
          <a:prstGeom prst="rect">
            <a:avLst/>
          </a:prstGeom>
        </p:spPr>
        <p:txBody>
          <a:bodyPr vert="horz" rtlCol="0" anchor="t">
            <a:normAutofit/>
          </a:bodyPr>
          <a:lstStyle>
            <a:lvl1pPr marL="0" lvl="0" indent="0" algn="ctr">
              <a:lnSpc>
                <a:spcPct val="100000"/>
              </a:lnSpc>
              <a:buFont typeface="Arial"/>
              <a:buNone/>
              <a:defRPr lang="en-US" sz="1200" dirty="0">
                <a:solidFill>
                  <a:schemeClr val="tx1">
                    <a:lumMod val="85000"/>
                    <a:lumOff val="15000"/>
                  </a:schemeClr>
                </a:solidFill>
                <a:latin typeface="+mn-lt"/>
              </a:defRPr>
            </a:lvl1pPr>
            <a:lvl2pPr lvl="1">
              <a:lnSpc>
                <a:spcPct val="129999"/>
              </a:lnSpc>
              <a:defRPr lang="en-US" sz="1000" dirty="0">
                <a:solidFill>
                  <a:schemeClr val="bg1">
                    <a:lumMod val="65000"/>
                  </a:schemeClr>
                </a:solidFill>
              </a:defRPr>
            </a:lvl2pPr>
            <a:lvl3pPr lvl="2">
              <a:lnSpc>
                <a:spcPts val="1200"/>
              </a:lnSpc>
              <a:defRPr lang="en-US" sz="1050" i="1" dirty="0">
                <a:solidFill>
                  <a:schemeClr val="tx2">
                    <a:lumMod val="50000"/>
                    <a:lumOff val="50000"/>
                  </a:schemeClr>
                </a:solidFill>
              </a:defRPr>
            </a:lvl3pPr>
            <a:lvl4pPr lvl="3">
              <a:lnSpc>
                <a:spcPts val="1200"/>
              </a:lnSpc>
              <a:defRPr lang="en-US" sz="1050" i="0" dirty="0">
                <a:solidFill>
                  <a:schemeClr val="tx2">
                    <a:lumMod val="50000"/>
                    <a:lumOff val="50000"/>
                  </a:schemeClr>
                </a:solidFill>
              </a:defRPr>
            </a:lvl4pPr>
            <a:lvl5pPr lvl="4">
              <a:lnSpc>
                <a:spcPts val="1200"/>
              </a:lnSpc>
              <a:buFont typeface="Arial"/>
              <a:buChar char="»"/>
              <a:defRPr lang="en-US" sz="1050" i="1" dirty="0">
                <a:solidFill>
                  <a:schemeClr val="tx2">
                    <a:lumMod val="50000"/>
                    <a:lumOff val="50000"/>
                  </a:schemeClr>
                </a:solidFill>
              </a:defRPr>
            </a:lvl5pPr>
          </a:lstStyle>
          <a:p>
            <a:pPr lvl="0"/>
            <a:r>
              <a:rPr lang="en-US" dirty="0"/>
              <a:t>Click to edit Master text styles</a:t>
            </a:r>
          </a:p>
        </p:txBody>
      </p:sp>
      <p:sp>
        <p:nvSpPr>
          <p:cNvPr id="10" name="Picture Placeholder 2"/>
          <p:cNvSpPr>
            <a:spLocks noGrp="1"/>
          </p:cNvSpPr>
          <p:nvPr>
            <p:ph type="pic" idx="5"/>
          </p:nvPr>
        </p:nvSpPr>
        <p:spPr>
          <a:xfrm>
            <a:off x="6581774" y="1474787"/>
            <a:ext cx="1724025" cy="2074863"/>
          </a:xfrm>
          <a:solidFill>
            <a:schemeClr val="bg1">
              <a:lumMod val="95000"/>
            </a:schemeClr>
          </a:solidFill>
          <a:ln w="38100">
            <a:noFill/>
            <a:miter lim="800000"/>
          </a:ln>
        </p:spPr>
        <p:txBody>
          <a:bodyPr vert="horz" rtlCol="0"/>
          <a:lstStyle/>
          <a:p>
            <a:r>
              <a:rPr lang="en-US" dirty="0"/>
              <a:t>Click icon to add picture</a:t>
            </a:r>
          </a:p>
        </p:txBody>
      </p:sp>
      <p:sp>
        <p:nvSpPr>
          <p:cNvPr id="11" name="Content Placeholder 2"/>
          <p:cNvSpPr>
            <a:spLocks noGrp="1"/>
          </p:cNvSpPr>
          <p:nvPr>
            <p:ph type="body" idx="6"/>
          </p:nvPr>
        </p:nvSpPr>
        <p:spPr>
          <a:xfrm>
            <a:off x="6496050" y="3810000"/>
            <a:ext cx="1882775" cy="523875"/>
          </a:xfrm>
          <a:prstGeom prst="rect">
            <a:avLst/>
          </a:prstGeom>
        </p:spPr>
        <p:txBody>
          <a:bodyPr vert="horz" rtlCol="0" anchor="t">
            <a:normAutofit/>
          </a:bodyPr>
          <a:lstStyle>
            <a:lvl1pPr marL="0" lvl="0" indent="0" algn="ctr">
              <a:lnSpc>
                <a:spcPct val="100000"/>
              </a:lnSpc>
              <a:buFont typeface="Arial"/>
              <a:buNone/>
              <a:defRPr lang="en-US" sz="1200" dirty="0">
                <a:solidFill>
                  <a:schemeClr val="tx1">
                    <a:lumMod val="85000"/>
                    <a:lumOff val="15000"/>
                  </a:schemeClr>
                </a:solidFill>
                <a:latin typeface="+mn-lt"/>
              </a:defRPr>
            </a:lvl1pPr>
            <a:lvl2pPr lvl="1">
              <a:lnSpc>
                <a:spcPct val="129999"/>
              </a:lnSpc>
              <a:defRPr lang="en-US" sz="1000" dirty="0">
                <a:solidFill>
                  <a:schemeClr val="bg1">
                    <a:lumMod val="65000"/>
                  </a:schemeClr>
                </a:solidFill>
              </a:defRPr>
            </a:lvl2pPr>
            <a:lvl3pPr lvl="2">
              <a:lnSpc>
                <a:spcPts val="1200"/>
              </a:lnSpc>
              <a:defRPr lang="en-US" sz="1050" i="1" dirty="0">
                <a:solidFill>
                  <a:schemeClr val="tx2">
                    <a:lumMod val="50000"/>
                    <a:lumOff val="50000"/>
                  </a:schemeClr>
                </a:solidFill>
              </a:defRPr>
            </a:lvl3pPr>
            <a:lvl4pPr lvl="3">
              <a:lnSpc>
                <a:spcPts val="1200"/>
              </a:lnSpc>
              <a:defRPr lang="en-US" sz="1050" i="0" dirty="0">
                <a:solidFill>
                  <a:schemeClr val="tx2">
                    <a:lumMod val="50000"/>
                    <a:lumOff val="50000"/>
                  </a:schemeClr>
                </a:solidFill>
              </a:defRPr>
            </a:lvl4pPr>
            <a:lvl5pPr lvl="4">
              <a:lnSpc>
                <a:spcPts val="1200"/>
              </a:lnSpc>
              <a:buFont typeface="Arial"/>
              <a:buChar char="»"/>
              <a:defRPr lang="en-US" sz="1050" i="1" dirty="0">
                <a:solidFill>
                  <a:schemeClr val="tx2">
                    <a:lumMod val="50000"/>
                    <a:lumOff val="50000"/>
                  </a:schemeClr>
                </a:solidFill>
              </a:defRPr>
            </a:lvl5pPr>
          </a:lstStyle>
          <a:p>
            <a:pPr lvl="0"/>
            <a:r>
              <a:rPr lang="en-US" dirty="0"/>
              <a:t>Click to edit Master text styles</a:t>
            </a:r>
          </a:p>
        </p:txBody>
      </p:sp>
      <p:sp>
        <p:nvSpPr>
          <p:cNvPr id="12" name="Slide Number Placeholder 4"/>
          <p:cNvSpPr>
            <a:spLocks noGrp="1"/>
          </p:cNvSpPr>
          <p:nvPr>
            <p:ph type="sldNum" sz="quarter" idx="12"/>
          </p:nvPr>
        </p:nvSpPr>
        <p:spPr/>
        <p:txBody>
          <a:bodyPr vert="horz" rtlCol="0"/>
          <a:lstStyle/>
          <a:p>
            <a:fld id="{5EB00844-C2AF-49BF-92BF-85D09A512FD2}" type="slidenum">
              <a:t>‹#›</a:t>
            </a:fld>
            <a:endParaRPr lang="en-US" dirty="0"/>
          </a:p>
        </p:txBody>
      </p:sp>
      <p:sp>
        <p:nvSpPr>
          <p:cNvPr id="13" name="Footer Placeholder 3"/>
          <p:cNvSpPr>
            <a:spLocks noGrp="1"/>
          </p:cNvSpPr>
          <p:nvPr>
            <p:ph type="ftr" sz="quarter" idx="11"/>
          </p:nvPr>
        </p:nvSpPr>
        <p:spPr/>
        <p:txBody>
          <a:bodyPr vert="horz" rtlCol="0"/>
          <a:lstStyle/>
          <a:p>
            <a:r>
              <a:rPr lang="en-US" dirty="0"/>
              <a:t>Samantha Taylor - UVic</a:t>
            </a:r>
          </a:p>
        </p:txBody>
      </p:sp>
      <p:sp>
        <p:nvSpPr>
          <p:cNvPr id="14" name="Date Placeholder 1"/>
          <p:cNvSpPr>
            <a:spLocks noGrp="1"/>
          </p:cNvSpPr>
          <p:nvPr>
            <p:ph type="dt" sz="half" idx="10"/>
          </p:nvPr>
        </p:nvSpPr>
        <p:spPr/>
        <p:txBody>
          <a:bodyPr vert="horz" rtlCol="0"/>
          <a:lstStyle/>
          <a:p>
            <a:r>
              <a:rPr lang="en-US" dirty="0"/>
              <a:t>WNPPC - February 2020</a:t>
            </a:r>
          </a:p>
        </p:txBody>
      </p:sp>
    </p:spTree>
    <p:custDataLst>
      <p:tags r:id="rId1"/>
    </p:custData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Images">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rtlCol="0"/>
          <a:lstStyle>
            <a:lvl1pPr lvl="0"/>
          </a:lstStyle>
          <a:p>
            <a:r>
              <a:rPr lang="en-US" dirty="0"/>
              <a:t>Click to edit Master title style</a:t>
            </a:r>
          </a:p>
        </p:txBody>
      </p:sp>
      <p:sp>
        <p:nvSpPr>
          <p:cNvPr id="3" name="Picture Placeholder 2"/>
          <p:cNvSpPr>
            <a:spLocks noGrp="1"/>
          </p:cNvSpPr>
          <p:nvPr>
            <p:ph type="pic" idx="1"/>
          </p:nvPr>
        </p:nvSpPr>
        <p:spPr>
          <a:xfrm>
            <a:off x="304800" y="1733550"/>
            <a:ext cx="2095500" cy="2190750"/>
          </a:xfrm>
          <a:solidFill>
            <a:schemeClr val="bg1">
              <a:lumMod val="95000"/>
            </a:schemeClr>
          </a:solidFill>
          <a:ln w="38100">
            <a:noFill/>
            <a:miter lim="800000"/>
          </a:ln>
        </p:spPr>
        <p:txBody>
          <a:bodyPr vert="horz" rtlCol="0"/>
          <a:lstStyle/>
          <a:p>
            <a:r>
              <a:rPr lang="en-US" dirty="0"/>
              <a:t>Click icon to add picture</a:t>
            </a:r>
          </a:p>
        </p:txBody>
      </p:sp>
      <p:sp>
        <p:nvSpPr>
          <p:cNvPr id="4" name="Picture Placeholder 2"/>
          <p:cNvSpPr>
            <a:spLocks noGrp="1"/>
          </p:cNvSpPr>
          <p:nvPr>
            <p:ph type="pic" idx="2"/>
          </p:nvPr>
        </p:nvSpPr>
        <p:spPr>
          <a:xfrm>
            <a:off x="2470150" y="1733550"/>
            <a:ext cx="2095500" cy="2190750"/>
          </a:xfrm>
          <a:solidFill>
            <a:schemeClr val="bg1">
              <a:lumMod val="95000"/>
            </a:schemeClr>
          </a:solidFill>
          <a:ln w="38100">
            <a:noFill/>
            <a:miter lim="800000"/>
          </a:ln>
        </p:spPr>
        <p:txBody>
          <a:bodyPr vert="horz" rtlCol="0"/>
          <a:lstStyle/>
          <a:p>
            <a:r>
              <a:rPr lang="en-US" dirty="0"/>
              <a:t>Click icon to add picture</a:t>
            </a:r>
          </a:p>
        </p:txBody>
      </p:sp>
      <p:sp>
        <p:nvSpPr>
          <p:cNvPr id="5" name="Picture Placeholder 2"/>
          <p:cNvSpPr>
            <a:spLocks noGrp="1"/>
          </p:cNvSpPr>
          <p:nvPr>
            <p:ph type="pic" idx="3"/>
          </p:nvPr>
        </p:nvSpPr>
        <p:spPr>
          <a:xfrm>
            <a:off x="4635500" y="1733550"/>
            <a:ext cx="2095500" cy="2190750"/>
          </a:xfrm>
          <a:solidFill>
            <a:schemeClr val="bg1">
              <a:lumMod val="95000"/>
            </a:schemeClr>
          </a:solidFill>
          <a:ln w="38100">
            <a:noFill/>
            <a:miter lim="800000"/>
          </a:ln>
        </p:spPr>
        <p:txBody>
          <a:bodyPr vert="horz" rtlCol="0"/>
          <a:lstStyle/>
          <a:p>
            <a:r>
              <a:rPr lang="en-US" dirty="0"/>
              <a:t>Click icon to add picture</a:t>
            </a:r>
          </a:p>
        </p:txBody>
      </p:sp>
      <p:sp>
        <p:nvSpPr>
          <p:cNvPr id="6" name="Picture Placeholder 2"/>
          <p:cNvSpPr>
            <a:spLocks noGrp="1"/>
          </p:cNvSpPr>
          <p:nvPr>
            <p:ph type="pic" idx="4"/>
          </p:nvPr>
        </p:nvSpPr>
        <p:spPr>
          <a:xfrm>
            <a:off x="6800850" y="1733550"/>
            <a:ext cx="2095500" cy="2190750"/>
          </a:xfrm>
          <a:solidFill>
            <a:schemeClr val="bg1">
              <a:lumMod val="95000"/>
            </a:schemeClr>
          </a:solidFill>
          <a:ln w="38100">
            <a:noFill/>
            <a:miter lim="800000"/>
          </a:ln>
        </p:spPr>
        <p:txBody>
          <a:bodyPr vert="horz" rtlCol="0"/>
          <a:lstStyle/>
          <a:p>
            <a:r>
              <a:rPr lang="en-US" dirty="0"/>
              <a:t>Click icon to add picture</a:t>
            </a:r>
          </a:p>
        </p:txBody>
      </p:sp>
      <p:sp>
        <p:nvSpPr>
          <p:cNvPr id="7" name="Slide Number Placeholder 4"/>
          <p:cNvSpPr>
            <a:spLocks noGrp="1"/>
          </p:cNvSpPr>
          <p:nvPr>
            <p:ph type="sldNum" sz="quarter" idx="12"/>
          </p:nvPr>
        </p:nvSpPr>
        <p:spPr/>
        <p:txBody>
          <a:bodyPr vert="horz" rtlCol="0"/>
          <a:lstStyle/>
          <a:p>
            <a:fld id="{BCB82BDD-8BF8-4105-BC08-0297E326AE18}" type="slidenum">
              <a:t>‹#›</a:t>
            </a:fld>
            <a:endParaRPr lang="en-US" dirty="0"/>
          </a:p>
        </p:txBody>
      </p:sp>
      <p:sp>
        <p:nvSpPr>
          <p:cNvPr id="8" name="Footer Placeholder 3"/>
          <p:cNvSpPr>
            <a:spLocks noGrp="1"/>
          </p:cNvSpPr>
          <p:nvPr>
            <p:ph type="ftr" sz="quarter" idx="11"/>
          </p:nvPr>
        </p:nvSpPr>
        <p:spPr/>
        <p:txBody>
          <a:bodyPr vert="horz" rtlCol="0"/>
          <a:lstStyle/>
          <a:p>
            <a:r>
              <a:rPr lang="en-US" dirty="0"/>
              <a:t>Samantha Taylor - UVic</a:t>
            </a:r>
          </a:p>
        </p:txBody>
      </p:sp>
      <p:sp>
        <p:nvSpPr>
          <p:cNvPr id="9" name="Date Placeholder 1"/>
          <p:cNvSpPr>
            <a:spLocks noGrp="1"/>
          </p:cNvSpPr>
          <p:nvPr>
            <p:ph type="dt" sz="half" idx="10"/>
          </p:nvPr>
        </p:nvSpPr>
        <p:spPr/>
        <p:txBody>
          <a:bodyPr vert="horz" rtlCol="0"/>
          <a:lstStyle/>
          <a:p>
            <a:r>
              <a:rPr lang="en-US" dirty="0"/>
              <a:t>WNPPC - February 2020</a:t>
            </a:r>
          </a:p>
        </p:txBody>
      </p:sp>
    </p:spTree>
    <p:custDataLst>
      <p:tags r:id="rId1"/>
    </p:custData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ideMaster1">
    <p:bg>
      <p:bgPr>
        <a:solidFill>
          <a:schemeClr val="bg1"/>
        </a:solidFill>
        <a:effectLst/>
      </p:bgPr>
    </p:bg>
    <p:spTree>
      <p:nvGrpSpPr>
        <p:cNvPr id="1" name=""/>
        <p:cNvGrpSpPr/>
        <p:nvPr/>
      </p:nvGrpSpPr>
      <p:grpSpPr>
        <a:xfrm>
          <a:off x="0" y="0"/>
          <a:ext cx="0" cy="0"/>
          <a:chOff x="0" y="0"/>
          <a:chExt cx="0" cy="0"/>
        </a:xfrm>
      </p:grpSpPr>
      <p:sp>
        <p:nvSpPr>
          <p:cNvPr id="2" name="Slide Number Placeholder 5" hidden="1"/>
          <p:cNvSpPr txBox="1">
            <a:spLocks noGrp="1"/>
          </p:cNvSpPr>
          <p:nvPr/>
        </p:nvSpPr>
        <p:spPr>
          <a:xfrm>
            <a:off x="6123448" y="4771233"/>
            <a:ext cx="2133600" cy="273844"/>
          </a:xfrm>
          <a:prstGeom prst="rect">
            <a:avLst/>
          </a:prstGeom>
          <a:effectLst/>
        </p:spPr>
        <p:txBody>
          <a:bodyPr vert="horz" lIns="91440" tIns="45720" rIns="91440" bIns="45720" numCol="1" spcCol="0" rtlCol="0" anchor="ctr"/>
          <a:lstStyle>
            <a:lvl1pPr marL="0" lvl="0" algn="r" rtl="0">
              <a:lnSpc>
                <a:spcPct val="100000"/>
              </a:lnSpc>
              <a:defRPr lang="en-US" sz="600" i="0" dirty="0">
                <a:solidFill>
                  <a:schemeClr val="bg1">
                    <a:lumMod val="50000"/>
                  </a:schemeClr>
                </a:solidFill>
                <a:latin typeface="Roboto"/>
              </a:defRPr>
            </a:lvl1pPr>
            <a:lvl2pPr marL="457200" lvl="1" algn="l" rtl="0">
              <a:lnSpc>
                <a:spcPct val="100000"/>
              </a:lnSpc>
              <a:defRPr lang="en-US" sz="1800" dirty="0">
                <a:solidFill>
                  <a:schemeClr val="tx1"/>
                </a:solidFill>
                <a:latin typeface="Roboto"/>
              </a:defRPr>
            </a:lvl2pPr>
            <a:lvl3pPr marL="914400" lvl="2" algn="l" rtl="0">
              <a:lnSpc>
                <a:spcPct val="100000"/>
              </a:lnSpc>
              <a:defRPr lang="en-US" sz="1800" dirty="0">
                <a:solidFill>
                  <a:schemeClr val="tx1"/>
                </a:solidFill>
                <a:latin typeface="Roboto"/>
              </a:defRPr>
            </a:lvl3pPr>
            <a:lvl4pPr marL="1371600" lvl="3" algn="l" rtl="0">
              <a:lnSpc>
                <a:spcPct val="100000"/>
              </a:lnSpc>
              <a:defRPr lang="en-US" sz="1800" dirty="0">
                <a:solidFill>
                  <a:schemeClr val="tx1"/>
                </a:solidFill>
                <a:latin typeface="Roboto"/>
              </a:defRPr>
            </a:lvl4pPr>
            <a:lvl5pPr marL="1828800" lvl="4" algn="l" rtl="0">
              <a:lnSpc>
                <a:spcPct val="100000"/>
              </a:lnSpc>
              <a:defRPr lang="en-US" sz="1800" dirty="0">
                <a:solidFill>
                  <a:schemeClr val="tx1"/>
                </a:solidFill>
                <a:latin typeface="Roboto"/>
              </a:defRPr>
            </a:lvl5pPr>
            <a:lvl6pPr marL="2286000" lvl="5" algn="l" rtl="0">
              <a:lnSpc>
                <a:spcPct val="100000"/>
              </a:lnSpc>
              <a:defRPr lang="en-US" sz="1800" dirty="0">
                <a:solidFill>
                  <a:schemeClr val="tx1"/>
                </a:solidFill>
                <a:latin typeface="Roboto"/>
              </a:defRPr>
            </a:lvl6pPr>
            <a:lvl7pPr marL="2743200" lvl="6" algn="l" rtl="0">
              <a:lnSpc>
                <a:spcPct val="100000"/>
              </a:lnSpc>
              <a:defRPr lang="en-US" sz="1800" dirty="0">
                <a:solidFill>
                  <a:schemeClr val="tx1"/>
                </a:solidFill>
                <a:latin typeface="Roboto"/>
              </a:defRPr>
            </a:lvl7pPr>
            <a:lvl8pPr marL="3200400" lvl="7" algn="l" rtl="0">
              <a:lnSpc>
                <a:spcPct val="100000"/>
              </a:lnSpc>
              <a:defRPr lang="en-US" sz="1800" dirty="0">
                <a:solidFill>
                  <a:schemeClr val="tx1"/>
                </a:solidFill>
                <a:latin typeface="Roboto"/>
              </a:defRPr>
            </a:lvl8pPr>
            <a:lvl9pPr marL="3657600" lvl="8" algn="l" rtl="0">
              <a:lnSpc>
                <a:spcPct val="100000"/>
              </a:lnSpc>
              <a:defRPr lang="en-US" sz="1800" dirty="0">
                <a:solidFill>
                  <a:schemeClr val="tx1"/>
                </a:solidFill>
                <a:latin typeface="Roboto"/>
              </a:defRPr>
            </a:lvl9pPr>
          </a:lstStyle>
          <a:p>
            <a:pPr marL="0" lvl="0" algn="r" rtl="0">
              <a:defRPr lang="en-US" sz="600" i="0" dirty="0">
                <a:solidFill>
                  <a:schemeClr val="bg1">
                    <a:lumMod val="50000"/>
                  </a:schemeClr>
                </a:solidFill>
                <a:latin typeface="+mn-lt"/>
              </a:defRPr>
            </a:pPr>
            <a:r>
              <a:rPr lang="en-US" dirty="0"/>
              <a:t>&lt;#&gt;</a:t>
            </a:r>
          </a:p>
        </p:txBody>
      </p:sp>
      <p:sp>
        <p:nvSpPr>
          <p:cNvPr id="3" name="Footer Placeholder 4" hidden="1"/>
          <p:cNvSpPr txBox="1">
            <a:spLocks noGrp="1"/>
          </p:cNvSpPr>
          <p:nvPr/>
        </p:nvSpPr>
        <p:spPr>
          <a:xfrm>
            <a:off x="3124200" y="4771233"/>
            <a:ext cx="2895600" cy="273844"/>
          </a:xfrm>
          <a:prstGeom prst="rect">
            <a:avLst/>
          </a:prstGeom>
          <a:effectLst/>
        </p:spPr>
        <p:txBody>
          <a:bodyPr vert="horz" lIns="91440" tIns="45720" rIns="91440" bIns="45720" numCol="1" spcCol="0" rtlCol="0" anchor="ctr"/>
          <a:lstStyle>
            <a:lvl1pPr marL="0" lvl="0" algn="ctr" rtl="0">
              <a:lnSpc>
                <a:spcPct val="100000"/>
              </a:lnSpc>
              <a:defRPr lang="en-US" sz="600" i="0" dirty="0">
                <a:solidFill>
                  <a:schemeClr val="bg1">
                    <a:lumMod val="50000"/>
                  </a:schemeClr>
                </a:solidFill>
                <a:latin typeface="Roboto"/>
              </a:defRPr>
            </a:lvl1pPr>
            <a:lvl2pPr marL="457200" lvl="1" algn="l" rtl="0">
              <a:lnSpc>
                <a:spcPct val="100000"/>
              </a:lnSpc>
              <a:defRPr lang="en-US" sz="1800" dirty="0">
                <a:solidFill>
                  <a:schemeClr val="tx1"/>
                </a:solidFill>
                <a:latin typeface="Roboto"/>
              </a:defRPr>
            </a:lvl2pPr>
            <a:lvl3pPr marL="914400" lvl="2" algn="l" rtl="0">
              <a:lnSpc>
                <a:spcPct val="100000"/>
              </a:lnSpc>
              <a:defRPr lang="en-US" sz="1800" dirty="0">
                <a:solidFill>
                  <a:schemeClr val="tx1"/>
                </a:solidFill>
                <a:latin typeface="Roboto"/>
              </a:defRPr>
            </a:lvl3pPr>
            <a:lvl4pPr marL="1371600" lvl="3" algn="l" rtl="0">
              <a:lnSpc>
                <a:spcPct val="100000"/>
              </a:lnSpc>
              <a:defRPr lang="en-US" sz="1800" dirty="0">
                <a:solidFill>
                  <a:schemeClr val="tx1"/>
                </a:solidFill>
                <a:latin typeface="Roboto"/>
              </a:defRPr>
            </a:lvl4pPr>
            <a:lvl5pPr marL="1828800" lvl="4" algn="l" rtl="0">
              <a:lnSpc>
                <a:spcPct val="100000"/>
              </a:lnSpc>
              <a:defRPr lang="en-US" sz="1800" dirty="0">
                <a:solidFill>
                  <a:schemeClr val="tx1"/>
                </a:solidFill>
                <a:latin typeface="Roboto"/>
              </a:defRPr>
            </a:lvl5pPr>
            <a:lvl6pPr marL="2286000" lvl="5" algn="l" rtl="0">
              <a:lnSpc>
                <a:spcPct val="100000"/>
              </a:lnSpc>
              <a:defRPr lang="en-US" sz="1800" dirty="0">
                <a:solidFill>
                  <a:schemeClr val="tx1"/>
                </a:solidFill>
                <a:latin typeface="Roboto"/>
              </a:defRPr>
            </a:lvl6pPr>
            <a:lvl7pPr marL="2743200" lvl="6" algn="l" rtl="0">
              <a:lnSpc>
                <a:spcPct val="100000"/>
              </a:lnSpc>
              <a:defRPr lang="en-US" sz="1800" dirty="0">
                <a:solidFill>
                  <a:schemeClr val="tx1"/>
                </a:solidFill>
                <a:latin typeface="Roboto"/>
              </a:defRPr>
            </a:lvl7pPr>
            <a:lvl8pPr marL="3200400" lvl="7" algn="l" rtl="0">
              <a:lnSpc>
                <a:spcPct val="100000"/>
              </a:lnSpc>
              <a:defRPr lang="en-US" sz="1800" dirty="0">
                <a:solidFill>
                  <a:schemeClr val="tx1"/>
                </a:solidFill>
                <a:latin typeface="Roboto"/>
              </a:defRPr>
            </a:lvl8pPr>
            <a:lvl9pPr marL="3657600" lvl="8" algn="l" rtl="0">
              <a:lnSpc>
                <a:spcPct val="100000"/>
              </a:lnSpc>
              <a:defRPr lang="en-US" sz="1800" dirty="0">
                <a:solidFill>
                  <a:schemeClr val="tx1"/>
                </a:solidFill>
                <a:latin typeface="Roboto"/>
              </a:defRPr>
            </a:lvl9pPr>
          </a:lstStyle>
          <a:p>
            <a:pPr marL="0" lvl="0" algn="ctr" rtl="0">
              <a:defRPr lang="en-US" sz="600" i="0" dirty="0">
                <a:solidFill>
                  <a:schemeClr val="bg1">
                    <a:lumMod val="50000"/>
                  </a:schemeClr>
                </a:solidFill>
                <a:latin typeface="+mn-lt"/>
              </a:defRPr>
            </a:pPr>
            <a:r>
              <a:rPr lang="en-US" dirty="0"/>
              <a:t>Footer</a:t>
            </a:r>
          </a:p>
        </p:txBody>
      </p:sp>
      <p:sp>
        <p:nvSpPr>
          <p:cNvPr id="4" name="Date Placeholder 3" hidden="1"/>
          <p:cNvSpPr txBox="1">
            <a:spLocks noGrp="1"/>
          </p:cNvSpPr>
          <p:nvPr/>
        </p:nvSpPr>
        <p:spPr>
          <a:xfrm>
            <a:off x="894633" y="4771233"/>
            <a:ext cx="2133600" cy="273844"/>
          </a:xfrm>
          <a:prstGeom prst="rect">
            <a:avLst/>
          </a:prstGeom>
          <a:effectLst/>
        </p:spPr>
        <p:txBody>
          <a:bodyPr vert="horz" lIns="91440" tIns="45720" rIns="91440" bIns="45720" numCol="1" spcCol="0" rtlCol="0" anchor="ctr"/>
          <a:lstStyle>
            <a:lvl1pPr marL="0" lvl="0" algn="l" rtl="0">
              <a:lnSpc>
                <a:spcPct val="100000"/>
              </a:lnSpc>
              <a:defRPr lang="en-US" sz="600" i="0" dirty="0">
                <a:solidFill>
                  <a:schemeClr val="bg1">
                    <a:lumMod val="50000"/>
                  </a:schemeClr>
                </a:solidFill>
                <a:latin typeface="Roboto"/>
              </a:defRPr>
            </a:lvl1pPr>
            <a:lvl2pPr marL="457200" lvl="1" algn="l" rtl="0">
              <a:lnSpc>
                <a:spcPct val="100000"/>
              </a:lnSpc>
              <a:defRPr lang="en-US" sz="1800" dirty="0">
                <a:solidFill>
                  <a:schemeClr val="tx1"/>
                </a:solidFill>
                <a:latin typeface="Roboto"/>
              </a:defRPr>
            </a:lvl2pPr>
            <a:lvl3pPr marL="914400" lvl="2" algn="l" rtl="0">
              <a:lnSpc>
                <a:spcPct val="100000"/>
              </a:lnSpc>
              <a:defRPr lang="en-US" sz="1800" dirty="0">
                <a:solidFill>
                  <a:schemeClr val="tx1"/>
                </a:solidFill>
                <a:latin typeface="Roboto"/>
              </a:defRPr>
            </a:lvl3pPr>
            <a:lvl4pPr marL="1371600" lvl="3" algn="l" rtl="0">
              <a:lnSpc>
                <a:spcPct val="100000"/>
              </a:lnSpc>
              <a:defRPr lang="en-US" sz="1800" dirty="0">
                <a:solidFill>
                  <a:schemeClr val="tx1"/>
                </a:solidFill>
                <a:latin typeface="Roboto"/>
              </a:defRPr>
            </a:lvl4pPr>
            <a:lvl5pPr marL="1828800" lvl="4" algn="l" rtl="0">
              <a:lnSpc>
                <a:spcPct val="100000"/>
              </a:lnSpc>
              <a:defRPr lang="en-US" sz="1800" dirty="0">
                <a:solidFill>
                  <a:schemeClr val="tx1"/>
                </a:solidFill>
                <a:latin typeface="Roboto"/>
              </a:defRPr>
            </a:lvl5pPr>
            <a:lvl6pPr marL="2286000" lvl="5" algn="l" rtl="0">
              <a:lnSpc>
                <a:spcPct val="100000"/>
              </a:lnSpc>
              <a:defRPr lang="en-US" sz="1800" dirty="0">
                <a:solidFill>
                  <a:schemeClr val="tx1"/>
                </a:solidFill>
                <a:latin typeface="Roboto"/>
              </a:defRPr>
            </a:lvl6pPr>
            <a:lvl7pPr marL="2743200" lvl="6" algn="l" rtl="0">
              <a:lnSpc>
                <a:spcPct val="100000"/>
              </a:lnSpc>
              <a:defRPr lang="en-US" sz="1800" dirty="0">
                <a:solidFill>
                  <a:schemeClr val="tx1"/>
                </a:solidFill>
                <a:latin typeface="Roboto"/>
              </a:defRPr>
            </a:lvl7pPr>
            <a:lvl8pPr marL="3200400" lvl="7" algn="l" rtl="0">
              <a:lnSpc>
                <a:spcPct val="100000"/>
              </a:lnSpc>
              <a:defRPr lang="en-US" sz="1800" dirty="0">
                <a:solidFill>
                  <a:schemeClr val="tx1"/>
                </a:solidFill>
                <a:latin typeface="Roboto"/>
              </a:defRPr>
            </a:lvl8pPr>
            <a:lvl9pPr marL="3657600" lvl="8" algn="l" rtl="0">
              <a:lnSpc>
                <a:spcPct val="100000"/>
              </a:lnSpc>
              <a:defRPr lang="en-US" sz="1800" dirty="0">
                <a:solidFill>
                  <a:schemeClr val="tx1"/>
                </a:solidFill>
                <a:latin typeface="Roboto"/>
              </a:defRPr>
            </a:lvl9pPr>
          </a:lstStyle>
          <a:p>
            <a:pPr marL="0" lvl="0" algn="l" rtl="0">
              <a:defRPr lang="en-US" sz="600" i="0" dirty="0">
                <a:solidFill>
                  <a:schemeClr val="bg1">
                    <a:lumMod val="50000"/>
                  </a:schemeClr>
                </a:solidFill>
                <a:latin typeface="+mn-lt"/>
              </a:defRPr>
            </a:pPr>
            <a:r>
              <a:rPr lang="en-US" dirty="0"/>
              <a:t>Date</a:t>
            </a:r>
          </a:p>
        </p:txBody>
      </p:sp>
      <p:sp>
        <p:nvSpPr>
          <p:cNvPr id="5" name="Slide Number Placeholder 5" hidden="1"/>
          <p:cNvSpPr txBox="1">
            <a:spLocks noGrp="1"/>
          </p:cNvSpPr>
          <p:nvPr/>
        </p:nvSpPr>
        <p:spPr>
          <a:xfrm>
            <a:off x="6123448" y="4771233"/>
            <a:ext cx="2133600" cy="273844"/>
          </a:xfrm>
          <a:prstGeom prst="rect">
            <a:avLst/>
          </a:prstGeom>
          <a:effectLst/>
        </p:spPr>
        <p:txBody>
          <a:bodyPr vert="horz" lIns="91440" tIns="45720" rIns="91440" bIns="45720" numCol="1" spcCol="0" rtlCol="0" anchor="ctr"/>
          <a:lstStyle>
            <a:lvl1pPr marL="0" lvl="0" algn="r" rtl="0">
              <a:lnSpc>
                <a:spcPct val="100000"/>
              </a:lnSpc>
              <a:defRPr lang="en-US" sz="600" i="0" dirty="0">
                <a:solidFill>
                  <a:schemeClr val="bg1">
                    <a:lumMod val="50000"/>
                  </a:schemeClr>
                </a:solidFill>
                <a:latin typeface="Roboto"/>
              </a:defRPr>
            </a:lvl1pPr>
            <a:lvl2pPr marL="457200" lvl="1" algn="l" rtl="0">
              <a:lnSpc>
                <a:spcPct val="100000"/>
              </a:lnSpc>
              <a:defRPr lang="en-US" sz="1800" dirty="0">
                <a:solidFill>
                  <a:schemeClr val="tx1"/>
                </a:solidFill>
                <a:latin typeface="Roboto"/>
              </a:defRPr>
            </a:lvl2pPr>
            <a:lvl3pPr marL="914400" lvl="2" algn="l" rtl="0">
              <a:lnSpc>
                <a:spcPct val="100000"/>
              </a:lnSpc>
              <a:defRPr lang="en-US" sz="1800" dirty="0">
                <a:solidFill>
                  <a:schemeClr val="tx1"/>
                </a:solidFill>
                <a:latin typeface="Roboto"/>
              </a:defRPr>
            </a:lvl3pPr>
            <a:lvl4pPr marL="1371600" lvl="3" algn="l" rtl="0">
              <a:lnSpc>
                <a:spcPct val="100000"/>
              </a:lnSpc>
              <a:defRPr lang="en-US" sz="1800" dirty="0">
                <a:solidFill>
                  <a:schemeClr val="tx1"/>
                </a:solidFill>
                <a:latin typeface="Roboto"/>
              </a:defRPr>
            </a:lvl4pPr>
            <a:lvl5pPr marL="1828800" lvl="4" algn="l" rtl="0">
              <a:lnSpc>
                <a:spcPct val="100000"/>
              </a:lnSpc>
              <a:defRPr lang="en-US" sz="1800" dirty="0">
                <a:solidFill>
                  <a:schemeClr val="tx1"/>
                </a:solidFill>
                <a:latin typeface="Roboto"/>
              </a:defRPr>
            </a:lvl5pPr>
            <a:lvl6pPr marL="2286000" lvl="5" algn="l" rtl="0">
              <a:lnSpc>
                <a:spcPct val="100000"/>
              </a:lnSpc>
              <a:defRPr lang="en-US" sz="1800" dirty="0">
                <a:solidFill>
                  <a:schemeClr val="tx1"/>
                </a:solidFill>
                <a:latin typeface="Roboto"/>
              </a:defRPr>
            </a:lvl6pPr>
            <a:lvl7pPr marL="2743200" lvl="6" algn="l" rtl="0">
              <a:lnSpc>
                <a:spcPct val="100000"/>
              </a:lnSpc>
              <a:defRPr lang="en-US" sz="1800" dirty="0">
                <a:solidFill>
                  <a:schemeClr val="tx1"/>
                </a:solidFill>
                <a:latin typeface="Roboto"/>
              </a:defRPr>
            </a:lvl7pPr>
            <a:lvl8pPr marL="3200400" lvl="7" algn="l" rtl="0">
              <a:lnSpc>
                <a:spcPct val="100000"/>
              </a:lnSpc>
              <a:defRPr lang="en-US" sz="1800" dirty="0">
                <a:solidFill>
                  <a:schemeClr val="tx1"/>
                </a:solidFill>
                <a:latin typeface="Roboto"/>
              </a:defRPr>
            </a:lvl8pPr>
            <a:lvl9pPr marL="3657600" lvl="8" algn="l" rtl="0">
              <a:lnSpc>
                <a:spcPct val="100000"/>
              </a:lnSpc>
              <a:defRPr lang="en-US" sz="1800" dirty="0">
                <a:solidFill>
                  <a:schemeClr val="tx1"/>
                </a:solidFill>
                <a:latin typeface="Roboto"/>
              </a:defRPr>
            </a:lvl9pPr>
          </a:lstStyle>
          <a:p>
            <a:pPr marL="0" lvl="0" algn="r" rtl="0">
              <a:defRPr lang="en-US" sz="600" i="0" dirty="0">
                <a:solidFill>
                  <a:schemeClr val="bg1">
                    <a:lumMod val="50000"/>
                  </a:schemeClr>
                </a:solidFill>
                <a:latin typeface="+mn-lt"/>
              </a:defRPr>
            </a:pPr>
            <a:r>
              <a:rPr lang="en-US" dirty="0"/>
              <a:t>&lt;#&gt;</a:t>
            </a:r>
          </a:p>
        </p:txBody>
      </p:sp>
      <p:sp>
        <p:nvSpPr>
          <p:cNvPr id="6" name="Footer Placeholder 4" hidden="1"/>
          <p:cNvSpPr txBox="1">
            <a:spLocks noGrp="1"/>
          </p:cNvSpPr>
          <p:nvPr/>
        </p:nvSpPr>
        <p:spPr>
          <a:xfrm>
            <a:off x="3124200" y="4771233"/>
            <a:ext cx="2895600" cy="273844"/>
          </a:xfrm>
          <a:prstGeom prst="rect">
            <a:avLst/>
          </a:prstGeom>
          <a:effectLst/>
        </p:spPr>
        <p:txBody>
          <a:bodyPr vert="horz" lIns="91440" tIns="45720" rIns="91440" bIns="45720" numCol="1" spcCol="0" rtlCol="0" anchor="ctr"/>
          <a:lstStyle>
            <a:lvl1pPr marL="0" lvl="0" algn="ctr" rtl="0">
              <a:lnSpc>
                <a:spcPct val="100000"/>
              </a:lnSpc>
              <a:defRPr lang="en-US" sz="600" i="0" dirty="0">
                <a:solidFill>
                  <a:schemeClr val="bg1">
                    <a:lumMod val="50000"/>
                  </a:schemeClr>
                </a:solidFill>
                <a:latin typeface="Roboto"/>
              </a:defRPr>
            </a:lvl1pPr>
            <a:lvl2pPr marL="457200" lvl="1" algn="l" rtl="0">
              <a:lnSpc>
                <a:spcPct val="100000"/>
              </a:lnSpc>
              <a:defRPr lang="en-US" sz="1800" dirty="0">
                <a:solidFill>
                  <a:schemeClr val="tx1"/>
                </a:solidFill>
                <a:latin typeface="Roboto"/>
              </a:defRPr>
            </a:lvl2pPr>
            <a:lvl3pPr marL="914400" lvl="2" algn="l" rtl="0">
              <a:lnSpc>
                <a:spcPct val="100000"/>
              </a:lnSpc>
              <a:defRPr lang="en-US" sz="1800" dirty="0">
                <a:solidFill>
                  <a:schemeClr val="tx1"/>
                </a:solidFill>
                <a:latin typeface="Roboto"/>
              </a:defRPr>
            </a:lvl3pPr>
            <a:lvl4pPr marL="1371600" lvl="3" algn="l" rtl="0">
              <a:lnSpc>
                <a:spcPct val="100000"/>
              </a:lnSpc>
              <a:defRPr lang="en-US" sz="1800" dirty="0">
                <a:solidFill>
                  <a:schemeClr val="tx1"/>
                </a:solidFill>
                <a:latin typeface="Roboto"/>
              </a:defRPr>
            </a:lvl4pPr>
            <a:lvl5pPr marL="1828800" lvl="4" algn="l" rtl="0">
              <a:lnSpc>
                <a:spcPct val="100000"/>
              </a:lnSpc>
              <a:defRPr lang="en-US" sz="1800" dirty="0">
                <a:solidFill>
                  <a:schemeClr val="tx1"/>
                </a:solidFill>
                <a:latin typeface="Roboto"/>
              </a:defRPr>
            </a:lvl5pPr>
            <a:lvl6pPr marL="2286000" lvl="5" algn="l" rtl="0">
              <a:lnSpc>
                <a:spcPct val="100000"/>
              </a:lnSpc>
              <a:defRPr lang="en-US" sz="1800" dirty="0">
                <a:solidFill>
                  <a:schemeClr val="tx1"/>
                </a:solidFill>
                <a:latin typeface="Roboto"/>
              </a:defRPr>
            </a:lvl6pPr>
            <a:lvl7pPr marL="2743200" lvl="6" algn="l" rtl="0">
              <a:lnSpc>
                <a:spcPct val="100000"/>
              </a:lnSpc>
              <a:defRPr lang="en-US" sz="1800" dirty="0">
                <a:solidFill>
                  <a:schemeClr val="tx1"/>
                </a:solidFill>
                <a:latin typeface="Roboto"/>
              </a:defRPr>
            </a:lvl7pPr>
            <a:lvl8pPr marL="3200400" lvl="7" algn="l" rtl="0">
              <a:lnSpc>
                <a:spcPct val="100000"/>
              </a:lnSpc>
              <a:defRPr lang="en-US" sz="1800" dirty="0">
                <a:solidFill>
                  <a:schemeClr val="tx1"/>
                </a:solidFill>
                <a:latin typeface="Roboto"/>
              </a:defRPr>
            </a:lvl8pPr>
            <a:lvl9pPr marL="3657600" lvl="8" algn="l" rtl="0">
              <a:lnSpc>
                <a:spcPct val="100000"/>
              </a:lnSpc>
              <a:defRPr lang="en-US" sz="1800" dirty="0">
                <a:solidFill>
                  <a:schemeClr val="tx1"/>
                </a:solidFill>
                <a:latin typeface="Roboto"/>
              </a:defRPr>
            </a:lvl9pPr>
          </a:lstStyle>
          <a:p>
            <a:pPr marL="0" lvl="0" algn="ctr" rtl="0">
              <a:defRPr lang="en-US" sz="600" i="0" dirty="0">
                <a:solidFill>
                  <a:schemeClr val="bg1">
                    <a:lumMod val="50000"/>
                  </a:schemeClr>
                </a:solidFill>
                <a:latin typeface="+mn-lt"/>
              </a:defRPr>
            </a:pPr>
            <a:r>
              <a:rPr lang="en-US" dirty="0"/>
              <a:t>Footer</a:t>
            </a:r>
          </a:p>
        </p:txBody>
      </p:sp>
      <p:sp>
        <p:nvSpPr>
          <p:cNvPr id="7" name="Date Placeholder 3" hidden="1"/>
          <p:cNvSpPr txBox="1">
            <a:spLocks noGrp="1"/>
          </p:cNvSpPr>
          <p:nvPr/>
        </p:nvSpPr>
        <p:spPr>
          <a:xfrm>
            <a:off x="894633" y="4771233"/>
            <a:ext cx="2133600" cy="273844"/>
          </a:xfrm>
          <a:prstGeom prst="rect">
            <a:avLst/>
          </a:prstGeom>
          <a:effectLst/>
        </p:spPr>
        <p:txBody>
          <a:bodyPr vert="horz" lIns="91440" tIns="45720" rIns="91440" bIns="45720" numCol="1" spcCol="0" rtlCol="0" anchor="ctr"/>
          <a:lstStyle>
            <a:lvl1pPr marL="0" lvl="0" algn="l" rtl="0">
              <a:lnSpc>
                <a:spcPct val="100000"/>
              </a:lnSpc>
              <a:defRPr lang="en-US" sz="600" i="0" dirty="0">
                <a:solidFill>
                  <a:schemeClr val="bg1">
                    <a:lumMod val="50000"/>
                  </a:schemeClr>
                </a:solidFill>
                <a:latin typeface="Roboto"/>
              </a:defRPr>
            </a:lvl1pPr>
            <a:lvl2pPr marL="457200" lvl="1" algn="l" rtl="0">
              <a:lnSpc>
                <a:spcPct val="100000"/>
              </a:lnSpc>
              <a:defRPr lang="en-US" sz="1800" dirty="0">
                <a:solidFill>
                  <a:schemeClr val="tx1"/>
                </a:solidFill>
                <a:latin typeface="Roboto"/>
              </a:defRPr>
            </a:lvl2pPr>
            <a:lvl3pPr marL="914400" lvl="2" algn="l" rtl="0">
              <a:lnSpc>
                <a:spcPct val="100000"/>
              </a:lnSpc>
              <a:defRPr lang="en-US" sz="1800" dirty="0">
                <a:solidFill>
                  <a:schemeClr val="tx1"/>
                </a:solidFill>
                <a:latin typeface="Roboto"/>
              </a:defRPr>
            </a:lvl3pPr>
            <a:lvl4pPr marL="1371600" lvl="3" algn="l" rtl="0">
              <a:lnSpc>
                <a:spcPct val="100000"/>
              </a:lnSpc>
              <a:defRPr lang="en-US" sz="1800" dirty="0">
                <a:solidFill>
                  <a:schemeClr val="tx1"/>
                </a:solidFill>
                <a:latin typeface="Roboto"/>
              </a:defRPr>
            </a:lvl4pPr>
            <a:lvl5pPr marL="1828800" lvl="4" algn="l" rtl="0">
              <a:lnSpc>
                <a:spcPct val="100000"/>
              </a:lnSpc>
              <a:defRPr lang="en-US" sz="1800" dirty="0">
                <a:solidFill>
                  <a:schemeClr val="tx1"/>
                </a:solidFill>
                <a:latin typeface="Roboto"/>
              </a:defRPr>
            </a:lvl5pPr>
            <a:lvl6pPr marL="2286000" lvl="5" algn="l" rtl="0">
              <a:lnSpc>
                <a:spcPct val="100000"/>
              </a:lnSpc>
              <a:defRPr lang="en-US" sz="1800" dirty="0">
                <a:solidFill>
                  <a:schemeClr val="tx1"/>
                </a:solidFill>
                <a:latin typeface="Roboto"/>
              </a:defRPr>
            </a:lvl6pPr>
            <a:lvl7pPr marL="2743200" lvl="6" algn="l" rtl="0">
              <a:lnSpc>
                <a:spcPct val="100000"/>
              </a:lnSpc>
              <a:defRPr lang="en-US" sz="1800" dirty="0">
                <a:solidFill>
                  <a:schemeClr val="tx1"/>
                </a:solidFill>
                <a:latin typeface="Roboto"/>
              </a:defRPr>
            </a:lvl7pPr>
            <a:lvl8pPr marL="3200400" lvl="7" algn="l" rtl="0">
              <a:lnSpc>
                <a:spcPct val="100000"/>
              </a:lnSpc>
              <a:defRPr lang="en-US" sz="1800" dirty="0">
                <a:solidFill>
                  <a:schemeClr val="tx1"/>
                </a:solidFill>
                <a:latin typeface="Roboto"/>
              </a:defRPr>
            </a:lvl8pPr>
            <a:lvl9pPr marL="3657600" lvl="8" algn="l" rtl="0">
              <a:lnSpc>
                <a:spcPct val="100000"/>
              </a:lnSpc>
              <a:defRPr lang="en-US" sz="1800" dirty="0">
                <a:solidFill>
                  <a:schemeClr val="tx1"/>
                </a:solidFill>
                <a:latin typeface="Roboto"/>
              </a:defRPr>
            </a:lvl9pPr>
          </a:lstStyle>
          <a:p>
            <a:pPr marL="0" lvl="0" algn="l" rtl="0">
              <a:defRPr lang="en-US" sz="600" i="0" dirty="0">
                <a:solidFill>
                  <a:schemeClr val="bg1">
                    <a:lumMod val="50000"/>
                  </a:schemeClr>
                </a:solidFill>
                <a:latin typeface="+mn-lt"/>
              </a:defRPr>
            </a:pPr>
            <a:r>
              <a:rPr lang="en-US" dirty="0"/>
              <a:t>Date</a:t>
            </a:r>
          </a:p>
        </p:txBody>
      </p:sp>
      <p:sp>
        <p:nvSpPr>
          <p:cNvPr id="8" name="Slide Number Placeholder 5" hidden="1"/>
          <p:cNvSpPr txBox="1">
            <a:spLocks noGrp="1"/>
          </p:cNvSpPr>
          <p:nvPr/>
        </p:nvSpPr>
        <p:spPr>
          <a:xfrm>
            <a:off x="6123448" y="4771233"/>
            <a:ext cx="2133600" cy="273844"/>
          </a:xfrm>
          <a:prstGeom prst="rect">
            <a:avLst/>
          </a:prstGeom>
          <a:effectLst/>
        </p:spPr>
        <p:txBody>
          <a:bodyPr vert="horz" lIns="91440" tIns="45720" rIns="91440" bIns="45720" numCol="1" spcCol="0" rtlCol="0" anchor="ctr"/>
          <a:lstStyle>
            <a:lvl1pPr marL="0" lvl="0" algn="r" rtl="0">
              <a:lnSpc>
                <a:spcPct val="100000"/>
              </a:lnSpc>
              <a:defRPr lang="en-US" sz="600" i="0" dirty="0">
                <a:solidFill>
                  <a:schemeClr val="bg1">
                    <a:lumMod val="50000"/>
                  </a:schemeClr>
                </a:solidFill>
                <a:latin typeface="Roboto"/>
              </a:defRPr>
            </a:lvl1pPr>
            <a:lvl2pPr marL="457200" lvl="1" algn="l" rtl="0">
              <a:lnSpc>
                <a:spcPct val="100000"/>
              </a:lnSpc>
              <a:defRPr lang="en-US" sz="1800" dirty="0">
                <a:solidFill>
                  <a:schemeClr val="tx1"/>
                </a:solidFill>
                <a:latin typeface="Roboto"/>
              </a:defRPr>
            </a:lvl2pPr>
            <a:lvl3pPr marL="914400" lvl="2" algn="l" rtl="0">
              <a:lnSpc>
                <a:spcPct val="100000"/>
              </a:lnSpc>
              <a:defRPr lang="en-US" sz="1800" dirty="0">
                <a:solidFill>
                  <a:schemeClr val="tx1"/>
                </a:solidFill>
                <a:latin typeface="Roboto"/>
              </a:defRPr>
            </a:lvl3pPr>
            <a:lvl4pPr marL="1371600" lvl="3" algn="l" rtl="0">
              <a:lnSpc>
                <a:spcPct val="100000"/>
              </a:lnSpc>
              <a:defRPr lang="en-US" sz="1800" dirty="0">
                <a:solidFill>
                  <a:schemeClr val="tx1"/>
                </a:solidFill>
                <a:latin typeface="Roboto"/>
              </a:defRPr>
            </a:lvl4pPr>
            <a:lvl5pPr marL="1828800" lvl="4" algn="l" rtl="0">
              <a:lnSpc>
                <a:spcPct val="100000"/>
              </a:lnSpc>
              <a:defRPr lang="en-US" sz="1800" dirty="0">
                <a:solidFill>
                  <a:schemeClr val="tx1"/>
                </a:solidFill>
                <a:latin typeface="Roboto"/>
              </a:defRPr>
            </a:lvl5pPr>
            <a:lvl6pPr marL="2286000" lvl="5" algn="l" rtl="0">
              <a:lnSpc>
                <a:spcPct val="100000"/>
              </a:lnSpc>
              <a:defRPr lang="en-US" sz="1800" dirty="0">
                <a:solidFill>
                  <a:schemeClr val="tx1"/>
                </a:solidFill>
                <a:latin typeface="Roboto"/>
              </a:defRPr>
            </a:lvl6pPr>
            <a:lvl7pPr marL="2743200" lvl="6" algn="l" rtl="0">
              <a:lnSpc>
                <a:spcPct val="100000"/>
              </a:lnSpc>
              <a:defRPr lang="en-US" sz="1800" dirty="0">
                <a:solidFill>
                  <a:schemeClr val="tx1"/>
                </a:solidFill>
                <a:latin typeface="Roboto"/>
              </a:defRPr>
            </a:lvl7pPr>
            <a:lvl8pPr marL="3200400" lvl="7" algn="l" rtl="0">
              <a:lnSpc>
                <a:spcPct val="100000"/>
              </a:lnSpc>
              <a:defRPr lang="en-US" sz="1800" dirty="0">
                <a:solidFill>
                  <a:schemeClr val="tx1"/>
                </a:solidFill>
                <a:latin typeface="Roboto"/>
              </a:defRPr>
            </a:lvl8pPr>
            <a:lvl9pPr marL="3657600" lvl="8" algn="l" rtl="0">
              <a:lnSpc>
                <a:spcPct val="100000"/>
              </a:lnSpc>
              <a:defRPr lang="en-US" sz="1800" dirty="0">
                <a:solidFill>
                  <a:schemeClr val="tx1"/>
                </a:solidFill>
                <a:latin typeface="Roboto"/>
              </a:defRPr>
            </a:lvl9pPr>
          </a:lstStyle>
          <a:p>
            <a:pPr marL="0" lvl="0" algn="r" rtl="0">
              <a:defRPr lang="en-US" sz="600" i="0" dirty="0">
                <a:solidFill>
                  <a:schemeClr val="bg1">
                    <a:lumMod val="50000"/>
                  </a:schemeClr>
                </a:solidFill>
                <a:latin typeface="+mn-lt"/>
              </a:defRPr>
            </a:pPr>
            <a:r>
              <a:rPr lang="en-US" dirty="0"/>
              <a:t>&lt;#&gt;</a:t>
            </a:r>
          </a:p>
        </p:txBody>
      </p:sp>
      <p:sp>
        <p:nvSpPr>
          <p:cNvPr id="9" name="Footer Placeholder 4" hidden="1"/>
          <p:cNvSpPr txBox="1">
            <a:spLocks noGrp="1"/>
          </p:cNvSpPr>
          <p:nvPr/>
        </p:nvSpPr>
        <p:spPr>
          <a:xfrm>
            <a:off x="3124200" y="4771233"/>
            <a:ext cx="2895600" cy="273844"/>
          </a:xfrm>
          <a:prstGeom prst="rect">
            <a:avLst/>
          </a:prstGeom>
          <a:effectLst/>
        </p:spPr>
        <p:txBody>
          <a:bodyPr vert="horz" lIns="91440" tIns="45720" rIns="91440" bIns="45720" numCol="1" spcCol="0" rtlCol="0" anchor="ctr"/>
          <a:lstStyle>
            <a:lvl1pPr marL="0" lvl="0" algn="ctr" rtl="0">
              <a:lnSpc>
                <a:spcPct val="100000"/>
              </a:lnSpc>
              <a:defRPr lang="en-US" sz="600" i="0" dirty="0">
                <a:solidFill>
                  <a:schemeClr val="bg1">
                    <a:lumMod val="50000"/>
                  </a:schemeClr>
                </a:solidFill>
                <a:latin typeface="Roboto"/>
              </a:defRPr>
            </a:lvl1pPr>
            <a:lvl2pPr marL="457200" lvl="1" algn="l" rtl="0">
              <a:lnSpc>
                <a:spcPct val="100000"/>
              </a:lnSpc>
              <a:defRPr lang="en-US" sz="1800" dirty="0">
                <a:solidFill>
                  <a:schemeClr val="tx1"/>
                </a:solidFill>
                <a:latin typeface="Roboto"/>
              </a:defRPr>
            </a:lvl2pPr>
            <a:lvl3pPr marL="914400" lvl="2" algn="l" rtl="0">
              <a:lnSpc>
                <a:spcPct val="100000"/>
              </a:lnSpc>
              <a:defRPr lang="en-US" sz="1800" dirty="0">
                <a:solidFill>
                  <a:schemeClr val="tx1"/>
                </a:solidFill>
                <a:latin typeface="Roboto"/>
              </a:defRPr>
            </a:lvl3pPr>
            <a:lvl4pPr marL="1371600" lvl="3" algn="l" rtl="0">
              <a:lnSpc>
                <a:spcPct val="100000"/>
              </a:lnSpc>
              <a:defRPr lang="en-US" sz="1800" dirty="0">
                <a:solidFill>
                  <a:schemeClr val="tx1"/>
                </a:solidFill>
                <a:latin typeface="Roboto"/>
              </a:defRPr>
            </a:lvl4pPr>
            <a:lvl5pPr marL="1828800" lvl="4" algn="l" rtl="0">
              <a:lnSpc>
                <a:spcPct val="100000"/>
              </a:lnSpc>
              <a:defRPr lang="en-US" sz="1800" dirty="0">
                <a:solidFill>
                  <a:schemeClr val="tx1"/>
                </a:solidFill>
                <a:latin typeface="Roboto"/>
              </a:defRPr>
            </a:lvl5pPr>
            <a:lvl6pPr marL="2286000" lvl="5" algn="l" rtl="0">
              <a:lnSpc>
                <a:spcPct val="100000"/>
              </a:lnSpc>
              <a:defRPr lang="en-US" sz="1800" dirty="0">
                <a:solidFill>
                  <a:schemeClr val="tx1"/>
                </a:solidFill>
                <a:latin typeface="Roboto"/>
              </a:defRPr>
            </a:lvl6pPr>
            <a:lvl7pPr marL="2743200" lvl="6" algn="l" rtl="0">
              <a:lnSpc>
                <a:spcPct val="100000"/>
              </a:lnSpc>
              <a:defRPr lang="en-US" sz="1800" dirty="0">
                <a:solidFill>
                  <a:schemeClr val="tx1"/>
                </a:solidFill>
                <a:latin typeface="Roboto"/>
              </a:defRPr>
            </a:lvl7pPr>
            <a:lvl8pPr marL="3200400" lvl="7" algn="l" rtl="0">
              <a:lnSpc>
                <a:spcPct val="100000"/>
              </a:lnSpc>
              <a:defRPr lang="en-US" sz="1800" dirty="0">
                <a:solidFill>
                  <a:schemeClr val="tx1"/>
                </a:solidFill>
                <a:latin typeface="Roboto"/>
              </a:defRPr>
            </a:lvl8pPr>
            <a:lvl9pPr marL="3657600" lvl="8" algn="l" rtl="0">
              <a:lnSpc>
                <a:spcPct val="100000"/>
              </a:lnSpc>
              <a:defRPr lang="en-US" sz="1800" dirty="0">
                <a:solidFill>
                  <a:schemeClr val="tx1"/>
                </a:solidFill>
                <a:latin typeface="Roboto"/>
              </a:defRPr>
            </a:lvl9pPr>
          </a:lstStyle>
          <a:p>
            <a:pPr marL="0" lvl="0" algn="ctr" rtl="0">
              <a:defRPr lang="en-US" sz="600" i="0" dirty="0">
                <a:solidFill>
                  <a:schemeClr val="bg1">
                    <a:lumMod val="50000"/>
                  </a:schemeClr>
                </a:solidFill>
                <a:latin typeface="+mn-lt"/>
              </a:defRPr>
            </a:pPr>
            <a:r>
              <a:rPr lang="en-US" dirty="0"/>
              <a:t>Footer</a:t>
            </a:r>
          </a:p>
        </p:txBody>
      </p:sp>
      <p:sp>
        <p:nvSpPr>
          <p:cNvPr id="10" name="Date Placeholder 3" hidden="1"/>
          <p:cNvSpPr txBox="1">
            <a:spLocks noGrp="1"/>
          </p:cNvSpPr>
          <p:nvPr/>
        </p:nvSpPr>
        <p:spPr>
          <a:xfrm>
            <a:off x="894633" y="4771233"/>
            <a:ext cx="2133600" cy="273844"/>
          </a:xfrm>
          <a:prstGeom prst="rect">
            <a:avLst/>
          </a:prstGeom>
          <a:effectLst/>
        </p:spPr>
        <p:txBody>
          <a:bodyPr vert="horz" lIns="91440" tIns="45720" rIns="91440" bIns="45720" numCol="1" spcCol="0" rtlCol="0" anchor="ctr"/>
          <a:lstStyle>
            <a:lvl1pPr marL="0" lvl="0" algn="l" rtl="0">
              <a:lnSpc>
                <a:spcPct val="100000"/>
              </a:lnSpc>
              <a:defRPr lang="en-US" sz="600" i="0" dirty="0">
                <a:solidFill>
                  <a:schemeClr val="bg1">
                    <a:lumMod val="50000"/>
                  </a:schemeClr>
                </a:solidFill>
                <a:latin typeface="Roboto"/>
              </a:defRPr>
            </a:lvl1pPr>
            <a:lvl2pPr marL="457200" lvl="1" algn="l" rtl="0">
              <a:lnSpc>
                <a:spcPct val="100000"/>
              </a:lnSpc>
              <a:defRPr lang="en-US" sz="1800" dirty="0">
                <a:solidFill>
                  <a:schemeClr val="tx1"/>
                </a:solidFill>
                <a:latin typeface="Roboto"/>
              </a:defRPr>
            </a:lvl2pPr>
            <a:lvl3pPr marL="914400" lvl="2" algn="l" rtl="0">
              <a:lnSpc>
                <a:spcPct val="100000"/>
              </a:lnSpc>
              <a:defRPr lang="en-US" sz="1800" dirty="0">
                <a:solidFill>
                  <a:schemeClr val="tx1"/>
                </a:solidFill>
                <a:latin typeface="Roboto"/>
              </a:defRPr>
            </a:lvl3pPr>
            <a:lvl4pPr marL="1371600" lvl="3" algn="l" rtl="0">
              <a:lnSpc>
                <a:spcPct val="100000"/>
              </a:lnSpc>
              <a:defRPr lang="en-US" sz="1800" dirty="0">
                <a:solidFill>
                  <a:schemeClr val="tx1"/>
                </a:solidFill>
                <a:latin typeface="Roboto"/>
              </a:defRPr>
            </a:lvl4pPr>
            <a:lvl5pPr marL="1828800" lvl="4" algn="l" rtl="0">
              <a:lnSpc>
                <a:spcPct val="100000"/>
              </a:lnSpc>
              <a:defRPr lang="en-US" sz="1800" dirty="0">
                <a:solidFill>
                  <a:schemeClr val="tx1"/>
                </a:solidFill>
                <a:latin typeface="Roboto"/>
              </a:defRPr>
            </a:lvl5pPr>
            <a:lvl6pPr marL="2286000" lvl="5" algn="l" rtl="0">
              <a:lnSpc>
                <a:spcPct val="100000"/>
              </a:lnSpc>
              <a:defRPr lang="en-US" sz="1800" dirty="0">
                <a:solidFill>
                  <a:schemeClr val="tx1"/>
                </a:solidFill>
                <a:latin typeface="Roboto"/>
              </a:defRPr>
            </a:lvl6pPr>
            <a:lvl7pPr marL="2743200" lvl="6" algn="l" rtl="0">
              <a:lnSpc>
                <a:spcPct val="100000"/>
              </a:lnSpc>
              <a:defRPr lang="en-US" sz="1800" dirty="0">
                <a:solidFill>
                  <a:schemeClr val="tx1"/>
                </a:solidFill>
                <a:latin typeface="Roboto"/>
              </a:defRPr>
            </a:lvl7pPr>
            <a:lvl8pPr marL="3200400" lvl="7" algn="l" rtl="0">
              <a:lnSpc>
                <a:spcPct val="100000"/>
              </a:lnSpc>
              <a:defRPr lang="en-US" sz="1800" dirty="0">
                <a:solidFill>
                  <a:schemeClr val="tx1"/>
                </a:solidFill>
                <a:latin typeface="Roboto"/>
              </a:defRPr>
            </a:lvl8pPr>
            <a:lvl9pPr marL="3657600" lvl="8" algn="l" rtl="0">
              <a:lnSpc>
                <a:spcPct val="100000"/>
              </a:lnSpc>
              <a:defRPr lang="en-US" sz="1800" dirty="0">
                <a:solidFill>
                  <a:schemeClr val="tx1"/>
                </a:solidFill>
                <a:latin typeface="Roboto"/>
              </a:defRPr>
            </a:lvl9pPr>
          </a:lstStyle>
          <a:p>
            <a:pPr marL="0" lvl="0" algn="l" rtl="0">
              <a:defRPr lang="en-US" sz="600" i="0" dirty="0">
                <a:solidFill>
                  <a:schemeClr val="bg1">
                    <a:lumMod val="50000"/>
                  </a:schemeClr>
                </a:solidFill>
                <a:latin typeface="+mn-lt"/>
              </a:defRPr>
            </a:pPr>
            <a:r>
              <a:rPr lang="en-US" dirty="0"/>
              <a:t>Date</a:t>
            </a:r>
          </a:p>
        </p:txBody>
      </p:sp>
      <p:sp>
        <p:nvSpPr>
          <p:cNvPr id="11" name="Title Placeholder 1"/>
          <p:cNvSpPr>
            <a:spLocks noGrp="1"/>
          </p:cNvSpPr>
          <p:nvPr>
            <p:ph type="title"/>
          </p:nvPr>
        </p:nvSpPr>
        <p:spPr>
          <a:xfrm>
            <a:off x="762000" y="349045"/>
            <a:ext cx="7620000" cy="857250"/>
          </a:xfrm>
          <a:prstGeom prst="rect">
            <a:avLst/>
          </a:prstGeom>
        </p:spPr>
        <p:txBody>
          <a:bodyPr vert="horz" lIns="91440" tIns="45720" rIns="91440" bIns="45720" rtlCol="0" anchor="b">
            <a:noAutofit/>
          </a:bodyPr>
          <a:lstStyle/>
          <a:p>
            <a:r>
              <a:rPr lang="en-US" dirty="0"/>
              <a:t>Click to edit Master title style</a:t>
            </a:r>
          </a:p>
        </p:txBody>
      </p:sp>
      <p:sp>
        <p:nvSpPr>
          <p:cNvPr id="12" name="Text Placeholder 2"/>
          <p:cNvSpPr>
            <a:spLocks noGrp="1"/>
          </p:cNvSpPr>
          <p:nvPr>
            <p:ph type="body" idx="1"/>
          </p:nvPr>
        </p:nvSpPr>
        <p:spPr>
          <a:xfrm>
            <a:off x="762000" y="1428750"/>
            <a:ext cx="7620000" cy="3048000"/>
          </a:xfrm>
          <a:prstGeom prst="rect">
            <a:avLst/>
          </a:prstGeom>
        </p:spPr>
        <p:txBody>
          <a:bodyPr vert="horz" lIns="91440" tIns="9360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5"/>
          <p:cNvSpPr>
            <a:spLocks noGrp="1"/>
          </p:cNvSpPr>
          <p:nvPr>
            <p:ph type="sldNum" sz="quarter" idx="4"/>
          </p:nvPr>
        </p:nvSpPr>
        <p:spPr>
          <a:xfrm>
            <a:off x="7767815" y="4695033"/>
            <a:ext cx="613018" cy="285750"/>
          </a:xfrm>
          <a:prstGeom prst="rect">
            <a:avLst/>
          </a:prstGeom>
        </p:spPr>
        <p:txBody>
          <a:bodyPr vert="horz" lIns="91440" tIns="45720" rIns="91440" bIns="45720" rtlCol="0" anchor="ctr"/>
          <a:lstStyle>
            <a:lvl1pPr lvl="0" algn="r">
              <a:defRPr lang="en-US" sz="1000" i="0" dirty="0">
                <a:solidFill>
                  <a:srgbClr val="347279"/>
                </a:solidFill>
                <a:latin typeface="+mn-lt"/>
              </a:defRPr>
            </a:lvl1pPr>
          </a:lstStyle>
          <a:p>
            <a:fld id="{38445914-836A-4426-9FDF-34826A7F66D4}" type="slidenum">
              <a:t>‹#›</a:t>
            </a:fld>
            <a:endParaRPr lang="en-US" dirty="0"/>
          </a:p>
        </p:txBody>
      </p:sp>
      <p:sp>
        <p:nvSpPr>
          <p:cNvPr id="14" name="Footer Placeholder 4"/>
          <p:cNvSpPr>
            <a:spLocks noGrp="1"/>
          </p:cNvSpPr>
          <p:nvPr>
            <p:ph type="ftr" sz="quarter" idx="3"/>
          </p:nvPr>
        </p:nvSpPr>
        <p:spPr>
          <a:xfrm>
            <a:off x="2643425" y="4695825"/>
            <a:ext cx="4290775" cy="285750"/>
          </a:xfrm>
          <a:prstGeom prst="rect">
            <a:avLst/>
          </a:prstGeom>
        </p:spPr>
        <p:txBody>
          <a:bodyPr vert="horz" lIns="91440" tIns="45720" rIns="91440" bIns="45720" rtlCol="0" anchor="ctr"/>
          <a:lstStyle>
            <a:lvl1pPr lvl="0" algn="ctr">
              <a:defRPr lang="en-US" sz="1000" i="0" spc="0" baseline="0" dirty="0">
                <a:solidFill>
                  <a:srgbClr val="347279"/>
                </a:solidFill>
                <a:latin typeface="+mn-lt"/>
              </a:defRPr>
            </a:lvl1pPr>
          </a:lstStyle>
          <a:p>
            <a:r>
              <a:rPr lang="en-CA"/>
              <a:t>Samantha Taylor - UVic</a:t>
            </a:r>
          </a:p>
        </p:txBody>
      </p:sp>
      <p:sp>
        <p:nvSpPr>
          <p:cNvPr id="15" name="Date Placeholder 3"/>
          <p:cNvSpPr>
            <a:spLocks noGrp="1"/>
          </p:cNvSpPr>
          <p:nvPr>
            <p:ph type="dt" sz="half" idx="2"/>
          </p:nvPr>
        </p:nvSpPr>
        <p:spPr>
          <a:xfrm>
            <a:off x="762000" y="4695033"/>
            <a:ext cx="1828800" cy="285750"/>
          </a:xfrm>
          <a:prstGeom prst="rect">
            <a:avLst/>
          </a:prstGeom>
        </p:spPr>
        <p:txBody>
          <a:bodyPr vert="horz" lIns="91440" tIns="45720" rIns="91440" bIns="45720" rtlCol="0" anchor="ctr"/>
          <a:lstStyle>
            <a:lvl1pPr lvl="0" algn="l">
              <a:defRPr lang="en-US" sz="1000" i="0" spc="0" baseline="0" dirty="0">
                <a:solidFill>
                  <a:srgbClr val="347279"/>
                </a:solidFill>
                <a:latin typeface="+mn-lt"/>
              </a:defRPr>
            </a:lvl1pPr>
          </a:lstStyle>
          <a:p>
            <a:r>
              <a:rPr lang="en-CA" dirty="0"/>
              <a:t>WNPPC - February 2020</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p:txStyles>
    <p:titleStyle>
      <a:lvl1pPr lvl="0" algn="l" rtl="0">
        <a:lnSpc>
          <a:spcPct val="100000"/>
        </a:lnSpc>
        <a:spcBef>
          <a:spcPct val="0"/>
        </a:spcBef>
        <a:buNone/>
        <a:defRPr lang="en-US" sz="3200" b="1" i="0" dirty="0">
          <a:solidFill>
            <a:schemeClr val="tx1"/>
          </a:solidFill>
          <a:latin typeface="+mj-lt"/>
        </a:defRPr>
      </a:lvl1pPr>
    </p:titleStyle>
    <p:bodyStyle>
      <a:lvl1pPr marL="342900" lvl="0" indent="-342900" algn="l" rtl="0">
        <a:spcBef>
          <a:spcPts val="1200"/>
        </a:spcBef>
        <a:buClr>
          <a:schemeClr val="accent1"/>
        </a:buClr>
        <a:buFont typeface="Arial"/>
        <a:buChar char="•"/>
        <a:defRPr lang="en-US" sz="1600" i="0" dirty="0">
          <a:solidFill>
            <a:schemeClr val="tx1"/>
          </a:solidFill>
          <a:latin typeface="+mn-lt"/>
        </a:defRPr>
      </a:lvl1pPr>
      <a:lvl2pPr marL="742950" lvl="1" indent="-285750" algn="l" rtl="0">
        <a:spcBef>
          <a:spcPts val="300"/>
        </a:spcBef>
        <a:buClr>
          <a:schemeClr val="tx1">
            <a:lumMod val="50000"/>
            <a:lumOff val="50000"/>
          </a:schemeClr>
        </a:buClr>
        <a:buFont typeface="Arial"/>
        <a:buChar char="-"/>
        <a:defRPr lang="en-US" sz="1400" i="0" dirty="0">
          <a:solidFill>
            <a:schemeClr val="bg1">
              <a:lumMod val="50000"/>
            </a:schemeClr>
          </a:solidFill>
          <a:latin typeface="+mn-lt"/>
        </a:defRPr>
      </a:lvl2pPr>
      <a:lvl3pPr marL="1143000" lvl="2" indent="-228600" algn="l" rtl="0">
        <a:spcBef>
          <a:spcPts val="300"/>
        </a:spcBef>
        <a:buClr>
          <a:schemeClr val="tx1">
            <a:lumMod val="50000"/>
            <a:lumOff val="50000"/>
          </a:schemeClr>
        </a:buClr>
        <a:buFont typeface="Arial"/>
        <a:buChar char="-"/>
        <a:defRPr lang="en-US" sz="1200" i="0" dirty="0">
          <a:solidFill>
            <a:schemeClr val="bg1">
              <a:lumMod val="50000"/>
            </a:schemeClr>
          </a:solidFill>
          <a:latin typeface="+mn-lt"/>
        </a:defRPr>
      </a:lvl3pPr>
      <a:lvl4pPr marL="1600200" lvl="3" indent="-228600" algn="l" rtl="0">
        <a:spcBef>
          <a:spcPts val="300"/>
        </a:spcBef>
        <a:buClr>
          <a:schemeClr val="tx1">
            <a:lumMod val="50000"/>
            <a:lumOff val="50000"/>
          </a:schemeClr>
        </a:buClr>
        <a:buFont typeface="Arial"/>
        <a:buChar char="-"/>
        <a:defRPr lang="en-US" sz="1000" i="0" dirty="0">
          <a:solidFill>
            <a:schemeClr val="bg1">
              <a:lumMod val="50000"/>
            </a:schemeClr>
          </a:solidFill>
          <a:latin typeface="+mn-lt"/>
        </a:defRPr>
      </a:lvl4pPr>
      <a:lvl5pPr marL="2057400" lvl="4" indent="-228600" algn="l" rtl="0">
        <a:spcBef>
          <a:spcPts val="300"/>
        </a:spcBef>
        <a:buClr>
          <a:schemeClr val="tx1">
            <a:lumMod val="50000"/>
            <a:lumOff val="50000"/>
          </a:schemeClr>
        </a:buClr>
        <a:buFont typeface="Arial"/>
        <a:buChar char="-"/>
        <a:defRPr lang="en-US" sz="900" i="0" dirty="0">
          <a:solidFill>
            <a:schemeClr val="bg1">
              <a:lumMod val="50000"/>
            </a:schemeClr>
          </a:solidFill>
          <a:latin typeface="+mn-lt"/>
        </a:defRPr>
      </a:lvl5pPr>
      <a:lvl6pPr marL="2514600" lvl="5" indent="-228600" algn="l" rtl="0">
        <a:spcBef>
          <a:spcPct val="20000"/>
        </a:spcBef>
        <a:buFont typeface="Arial"/>
        <a:buChar char="-"/>
        <a:defRPr lang="en-US" sz="900" i="0" dirty="0">
          <a:solidFill>
            <a:schemeClr val="bg1">
              <a:lumMod val="50000"/>
            </a:schemeClr>
          </a:solidFill>
          <a:latin typeface="+mn-lt"/>
        </a:defRPr>
      </a:lvl6pPr>
      <a:lvl7pPr marL="2971800" lvl="6" indent="-228600" algn="l" rtl="0">
        <a:spcBef>
          <a:spcPct val="20000"/>
        </a:spcBef>
        <a:buFont typeface="Arial"/>
        <a:buChar char="-"/>
        <a:defRPr lang="en-US" sz="900" i="0" dirty="0">
          <a:solidFill>
            <a:schemeClr val="bg1">
              <a:lumMod val="50000"/>
            </a:schemeClr>
          </a:solidFill>
          <a:latin typeface="+mn-lt"/>
        </a:defRPr>
      </a:lvl7pPr>
      <a:lvl8pPr marL="3429000" lvl="7" indent="-228600" algn="l" rtl="0">
        <a:spcBef>
          <a:spcPct val="20000"/>
        </a:spcBef>
        <a:buFont typeface="Arial"/>
        <a:buChar char="-"/>
        <a:defRPr lang="en-US" sz="900" i="0" dirty="0">
          <a:solidFill>
            <a:schemeClr val="bg1">
              <a:lumMod val="50000"/>
            </a:schemeClr>
          </a:solidFill>
          <a:latin typeface="+mn-lt"/>
        </a:defRPr>
      </a:lvl8pPr>
      <a:lvl9pPr marL="3886200" lvl="8" indent="-228600" algn="l" rtl="0">
        <a:spcBef>
          <a:spcPct val="20000"/>
        </a:spcBef>
        <a:buFont typeface="Arial"/>
        <a:buChar char="-"/>
        <a:defRPr lang="en-US" sz="900" i="0" dirty="0">
          <a:solidFill>
            <a:schemeClr val="bg1">
              <a:lumMod val="50000"/>
            </a:schemeClr>
          </a:solidFill>
          <a:latin typeface="+mn-lt"/>
        </a:defRPr>
      </a:lvl9pPr>
    </p:bodyStyle>
    <p:otherStyle>
      <a:lvl1pPr marL="0"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atlas.cern/discover/detector"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arxiv.org/abs/1802.08168"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5.xml"/><Relationship Id="rId7" Type="http://schemas.openxmlformats.org/officeDocument/2006/relationships/image" Target="../media/image12.png"/><Relationship Id="rId2" Type="http://schemas.openxmlformats.org/officeDocument/2006/relationships/slideLayout" Target="../slideLayouts/slideLayout5.xml"/><Relationship Id="rId1" Type="http://schemas.openxmlformats.org/officeDocument/2006/relationships/tags" Target="../tags/tag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hyperlink" Target="https://arxiv.org/pdf/1708.09624.pdf" TargetMode="External"/><Relationship Id="rId4" Type="http://schemas.openxmlformats.org/officeDocument/2006/relationships/hyperlink" Target="https://arxiv.org/abs/1708.09624"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8.xml"/><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hyperlink" Target="https://arxiv.org/abs/1708.09624" TargetMode="External"/><Relationship Id="rId5" Type="http://schemas.openxmlformats.org/officeDocument/2006/relationships/image" Target="../media/image16.png"/><Relationship Id="rId10" Type="http://schemas.openxmlformats.org/officeDocument/2006/relationships/image" Target="../media/image20.png"/><Relationship Id="rId4" Type="http://schemas.openxmlformats.org/officeDocument/2006/relationships/image" Target="../media/image10.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9.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5.png"/><Relationship Id="rId4" Type="http://schemas.openxmlformats.org/officeDocument/2006/relationships/image" Target="../media/image9.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hyperlink" Target="https://arxiv.org/abs/1903.01400" TargetMode="Externa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hyperlink" Target="https://link.springer.com/content/pdf/10.1007%2FJHEP05%282019%29142.pdf" TargetMode="Externa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arxiv.org/abs/1903.01400" TargetMode="External"/><Relationship Id="rId4" Type="http://schemas.openxmlformats.org/officeDocument/2006/relationships/hyperlink" Target="https://link.springer.com/content/pdf/10.1007%2FJHEP05%282019%29142.pdf"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hyperlink" Target="https://atlas.web.cern.ch/Atlas/GROUPS/PHYSICS/PAPERS/HIGG-2016-28/" TargetMode="Externa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hyperlink" Target="https://arxiv.org/abs/1903.01400" TargetMode="Externa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30.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hyperlink" Target="https://arxiv.org/abs/1903.01400"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hyperlink" Target="https://arxiv.org/abs/1708.09624" TargetMode="Externa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Subtitle 2"/>
          <p:cNvSpPr>
            <a:spLocks noGrp="1"/>
          </p:cNvSpPr>
          <p:nvPr>
            <p:ph type="subTitle" idx="1"/>
          </p:nvPr>
        </p:nvSpPr>
        <p:spPr>
          <a:xfrm>
            <a:off x="2416797" y="3064745"/>
            <a:ext cx="4310414" cy="1538078"/>
          </a:xfrm>
        </p:spPr>
        <p:txBody>
          <a:bodyPr vert="horz" rtlCol="0"/>
          <a:lstStyle/>
          <a:p>
            <a:pPr>
              <a:lnSpc>
                <a:spcPct val="125000"/>
              </a:lnSpc>
            </a:pPr>
            <a:r>
              <a:rPr lang="en-US" sz="1600" dirty="0" err="1">
                <a:solidFill>
                  <a:srgbClr val="347279"/>
                </a:solidFill>
                <a:latin typeface="Arial" panose="020B0604020202020204" pitchFamily="34" charset="0"/>
                <a:ea typeface="Arial Unicode MS" panose="020B0604020202020204" pitchFamily="34" charset="-128"/>
                <a:cs typeface="Arial" panose="020B0604020202020204" pitchFamily="34" charset="0"/>
              </a:rPr>
              <a:t>WNPPC</a:t>
            </a:r>
            <a:r>
              <a:rPr lang="en-US" sz="1600" dirty="0">
                <a:solidFill>
                  <a:srgbClr val="347279"/>
                </a:solidFill>
                <a:latin typeface="Arial" panose="020B0604020202020204" pitchFamily="34" charset="0"/>
                <a:ea typeface="Arial Unicode MS" panose="020B0604020202020204" pitchFamily="34" charset="-128"/>
                <a:cs typeface="Arial" panose="020B0604020202020204" pitchFamily="34" charset="0"/>
              </a:rPr>
              <a:t>, February 13-16, 2020</a:t>
            </a:r>
          </a:p>
          <a:p>
            <a:pPr>
              <a:lnSpc>
                <a:spcPct val="125000"/>
              </a:lnSpc>
            </a:pPr>
            <a:r>
              <a:rPr lang="en-US" sz="1600" dirty="0">
                <a:solidFill>
                  <a:srgbClr val="347279"/>
                </a:solidFill>
                <a:latin typeface="Arial" panose="020B0604020202020204" pitchFamily="34" charset="0"/>
                <a:ea typeface="Arial Unicode MS" panose="020B0604020202020204" pitchFamily="34" charset="-128"/>
                <a:cs typeface="Arial" panose="020B0604020202020204" pitchFamily="34" charset="0"/>
              </a:rPr>
              <a:t>Samantha Taylor</a:t>
            </a:r>
          </a:p>
          <a:p>
            <a:pPr>
              <a:lnSpc>
                <a:spcPct val="125000"/>
              </a:lnSpc>
            </a:pPr>
            <a:r>
              <a:rPr lang="en-US" sz="1600" dirty="0">
                <a:solidFill>
                  <a:srgbClr val="347279"/>
                </a:solidFill>
                <a:latin typeface="Arial" panose="020B0604020202020204" pitchFamily="34" charset="0"/>
                <a:ea typeface="Arial Unicode MS" panose="020B0604020202020204" pitchFamily="34" charset="-128"/>
                <a:cs typeface="Arial" panose="020B0604020202020204" pitchFamily="34" charset="0"/>
              </a:rPr>
              <a:t>Supervisor: Michel </a:t>
            </a:r>
            <a:r>
              <a:rPr lang="en-US" sz="1600" dirty="0" err="1">
                <a:solidFill>
                  <a:srgbClr val="347279"/>
                </a:solidFill>
                <a:latin typeface="Arial" panose="020B0604020202020204" pitchFamily="34" charset="0"/>
                <a:ea typeface="Arial Unicode MS" panose="020B0604020202020204" pitchFamily="34" charset="-128"/>
                <a:cs typeface="Arial" panose="020B0604020202020204" pitchFamily="34" charset="0"/>
              </a:rPr>
              <a:t>Lefebvre</a:t>
            </a:r>
          </a:p>
          <a:p>
            <a:pPr>
              <a:lnSpc>
                <a:spcPct val="125000"/>
              </a:lnSpc>
            </a:pPr>
            <a:r>
              <a:rPr lang="en-US" sz="1600" dirty="0">
                <a:solidFill>
                  <a:srgbClr val="347279"/>
                </a:solidFill>
                <a:latin typeface="Arial" panose="020B0604020202020204" pitchFamily="34" charset="0"/>
                <a:ea typeface="Arial Unicode MS" panose="020B0604020202020204" pitchFamily="34" charset="-128"/>
                <a:cs typeface="Arial" panose="020B0604020202020204" pitchFamily="34" charset="0"/>
              </a:rPr>
              <a:t>University of Victoria</a:t>
            </a:r>
          </a:p>
        </p:txBody>
      </p:sp>
      <p:sp>
        <p:nvSpPr>
          <p:cNvPr id="3" name="TextBox 2"/>
          <p:cNvSpPr txBox="1"/>
          <p:nvPr>
            <p:custDataLst>
              <p:tags r:id="rId1"/>
            </p:custDataLst>
          </p:nvPr>
        </p:nvSpPr>
        <p:spPr>
          <a:xfrm>
            <a:off x="678094" y="967465"/>
            <a:ext cx="7787811" cy="1604285"/>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endParaRPr dirty="0"/>
          </a:p>
          <a:p>
            <a:pPr algn="ctr">
              <a:defRPr lang="en-US" sz="1400" dirty="0"/>
            </a:pPr>
            <a:r>
              <a:rPr lang="en-US" sz="2800" b="1" dirty="0">
                <a:ea typeface="Arial Unicode MS" panose="020B0604020202020204" pitchFamily="34" charset="-128"/>
                <a:cs typeface="Arial Unicode MS" panose="020B0604020202020204" pitchFamily="34" charset="-128"/>
              </a:rPr>
              <a:t>Search</a:t>
            </a:r>
            <a:r>
              <a:rPr lang="en-US" sz="2800" b="1" dirty="0" err="1">
                <a:ea typeface="Arial Unicode MS" panose="020B0604020202020204" pitchFamily="34" charset="-128"/>
                <a:cs typeface="Arial Unicode MS" panose="020B0604020202020204" pitchFamily="34" charset="-128"/>
              </a:rPr>
              <a:t> </a:t>
            </a:r>
            <a:r>
              <a:rPr lang="en-US" sz="2800" b="1" dirty="0">
                <a:ea typeface="Arial Unicode MS" panose="020B0604020202020204" pitchFamily="34" charset="-128"/>
                <a:cs typeface="Arial Unicode MS" panose="020B0604020202020204" pitchFamily="34" charset="-128"/>
              </a:rPr>
              <a:t>for</a:t>
            </a:r>
            <a:r>
              <a:rPr lang="en-US" sz="2800" b="1" dirty="0" err="1">
                <a:ea typeface="Arial Unicode MS" panose="020B0604020202020204" pitchFamily="34" charset="-128"/>
                <a:cs typeface="Arial Unicode MS" panose="020B0604020202020204" pitchFamily="34" charset="-128"/>
              </a:rPr>
              <a:t> mono-Z </a:t>
            </a:r>
            <a:r>
              <a:rPr lang="en-US" sz="2800" b="1" dirty="0">
                <a:ea typeface="Arial Unicode MS" panose="020B0604020202020204" pitchFamily="34" charset="-128"/>
                <a:cs typeface="Arial Unicode MS" panose="020B0604020202020204" pitchFamily="34" charset="-128"/>
              </a:rPr>
              <a:t>signature</a:t>
            </a:r>
            <a:r>
              <a:rPr lang="en-US" sz="2800" b="1" dirty="0" err="1">
                <a:ea typeface="Arial Unicode MS" panose="020B0604020202020204" pitchFamily="34" charset="-128"/>
                <a:cs typeface="Arial Unicode MS" panose="020B0604020202020204" pitchFamily="34" charset="-128"/>
              </a:rPr>
              <a:t> </a:t>
            </a:r>
            <a:r>
              <a:rPr lang="en-US" sz="2800" b="1" dirty="0">
                <a:ea typeface="Arial Unicode MS" panose="020B0604020202020204" pitchFamily="34" charset="-128"/>
                <a:cs typeface="Arial Unicode MS" panose="020B0604020202020204" pitchFamily="34" charset="-128"/>
              </a:rPr>
              <a:t>dark</a:t>
            </a:r>
            <a:r>
              <a:rPr lang="en-US" sz="2800" b="1" dirty="0" err="1">
                <a:ea typeface="Arial Unicode MS" panose="020B0604020202020204" pitchFamily="34" charset="-128"/>
                <a:cs typeface="Arial Unicode MS" panose="020B0604020202020204" pitchFamily="34" charset="-128"/>
              </a:rPr>
              <a:t> </a:t>
            </a:r>
            <a:r>
              <a:rPr lang="en-US" sz="2800" b="1" dirty="0">
                <a:ea typeface="Arial Unicode MS" panose="020B0604020202020204" pitchFamily="34" charset="-128"/>
                <a:cs typeface="Arial Unicode MS" panose="020B0604020202020204" pitchFamily="34" charset="-128"/>
              </a:rPr>
              <a:t>matter</a:t>
            </a:r>
            <a:r>
              <a:rPr lang="en-US" sz="2800" b="1" dirty="0" err="1">
                <a:ea typeface="Arial Unicode MS" panose="020B0604020202020204" pitchFamily="34" charset="-128"/>
                <a:cs typeface="Arial Unicode MS" panose="020B0604020202020204" pitchFamily="34" charset="-128"/>
              </a:rPr>
              <a:t> </a:t>
            </a:r>
            <a:r>
              <a:rPr lang="en-US" sz="2800" b="1" dirty="0">
                <a:ea typeface="Arial Unicode MS" panose="020B0604020202020204" pitchFamily="34" charset="-128"/>
                <a:cs typeface="Arial Unicode MS" panose="020B0604020202020204" pitchFamily="34" charset="-128"/>
              </a:rPr>
              <a:t>with</a:t>
            </a:r>
            <a:r>
              <a:rPr lang="en-US" sz="2800" b="1" dirty="0" err="1">
                <a:ea typeface="Arial Unicode MS" panose="020B0604020202020204" pitchFamily="34" charset="-128"/>
                <a:cs typeface="Arial Unicode MS" panose="020B0604020202020204" pitchFamily="34" charset="-128"/>
              </a:rPr>
              <a:t> </a:t>
            </a:r>
            <a:r>
              <a:rPr lang="en-US" sz="2800" b="1" dirty="0">
                <a:ea typeface="Arial Unicode MS" panose="020B0604020202020204" pitchFamily="34" charset="-128"/>
                <a:cs typeface="Arial Unicode MS" panose="020B0604020202020204" pitchFamily="34" charset="-128"/>
              </a:rPr>
              <a:t>the</a:t>
            </a:r>
            <a:r>
              <a:rPr lang="en-US" sz="2800" b="1" dirty="0" err="1">
                <a:ea typeface="Arial Unicode MS" panose="020B0604020202020204" pitchFamily="34" charset="-128"/>
                <a:cs typeface="Arial Unicode MS" panose="020B0604020202020204" pitchFamily="34" charset="-128"/>
              </a:rPr>
              <a:t> </a:t>
            </a:r>
            <a:r>
              <a:rPr lang="en-US" sz="2800" b="1" dirty="0">
                <a:ea typeface="Arial Unicode MS" panose="020B0604020202020204" pitchFamily="34" charset="-128"/>
                <a:cs typeface="Arial Unicode MS" panose="020B0604020202020204" pitchFamily="34" charset="-128"/>
              </a:rPr>
              <a:t>ATLAS</a:t>
            </a:r>
            <a:r>
              <a:rPr lang="en-US" sz="2800" b="1" dirty="0" err="1">
                <a:ea typeface="Arial Unicode MS" panose="020B0604020202020204" pitchFamily="34" charset="-128"/>
                <a:cs typeface="Arial Unicode MS" panose="020B0604020202020204" pitchFamily="34" charset="-128"/>
              </a:rPr>
              <a:t> </a:t>
            </a:r>
            <a:r>
              <a:rPr lang="en-US" sz="2800" b="1" dirty="0">
                <a:ea typeface="Arial Unicode MS" panose="020B0604020202020204" pitchFamily="34" charset="-128"/>
                <a:cs typeface="Arial Unicode MS" panose="020B0604020202020204" pitchFamily="34" charset="-128"/>
              </a:rPr>
              <a:t>detector</a:t>
            </a:r>
            <a:r>
              <a:rPr lang="en-US" sz="2800" b="1" dirty="0" err="1">
                <a:ea typeface="Arial Unicode MS" panose="020B0604020202020204" pitchFamily="34" charset="-128"/>
                <a:cs typeface="Arial Unicode MS" panose="020B0604020202020204" pitchFamily="34" charset="-128"/>
              </a:rPr>
              <a:t> </a:t>
            </a:r>
            <a:r>
              <a:rPr lang="en-US" sz="2800" b="1" dirty="0">
                <a:ea typeface="Arial Unicode MS" panose="020B0604020202020204" pitchFamily="34" charset="-128"/>
                <a:cs typeface="Arial Unicode MS" panose="020B0604020202020204" pitchFamily="34" charset="-128"/>
              </a:rPr>
              <a:t>at</a:t>
            </a:r>
            <a:r>
              <a:rPr lang="en-US" sz="2800" b="1" dirty="0" err="1">
                <a:ea typeface="Arial Unicode MS" panose="020B0604020202020204" pitchFamily="34" charset="-128"/>
                <a:cs typeface="Arial Unicode MS" panose="020B0604020202020204" pitchFamily="34" charset="-128"/>
              </a:rPr>
              <a:t> </a:t>
            </a:r>
            <a:r>
              <a:rPr lang="en-US" sz="2800" b="1" dirty="0">
                <a:ea typeface="Arial Unicode MS" panose="020B0604020202020204" pitchFamily="34" charset="-128"/>
                <a:cs typeface="Arial Unicode MS" panose="020B0604020202020204" pitchFamily="34" charset="-128"/>
              </a:rPr>
              <a:t>the</a:t>
            </a:r>
            <a:r>
              <a:rPr lang="en-US" sz="2800" b="1" dirty="0" err="1">
                <a:ea typeface="Arial Unicode MS" panose="020B0604020202020204" pitchFamily="34" charset="-128"/>
                <a:cs typeface="Arial Unicode MS" panose="020B0604020202020204" pitchFamily="34" charset="-128"/>
              </a:rPr>
              <a:t> LHC</a:t>
            </a:r>
          </a:p>
          <a:p>
            <a:pPr algn="ctr">
              <a:defRPr lang="en-US" sz="1400" dirty="0"/>
            </a:pPr>
            <a:endParaRPr lang="en-US" sz="2800" b="1" dirty="0" err="1">
              <a:latin typeface="Oxygen"/>
            </a:endParaRPr>
          </a:p>
        </p:txBody>
      </p:sp>
      <p:pic>
        <p:nvPicPr>
          <p:cNvPr id="4" name="Picture 3"/>
          <p:cNvPicPr>
            <a:picLocks noChangeAspect="1"/>
          </p:cNvPicPr>
          <p:nvPr/>
        </p:nvPicPr>
        <p:blipFill>
          <a:blip r:embed="rId3"/>
          <a:stretch>
            <a:fillRect/>
          </a:stretch>
        </p:blipFill>
        <p:spPr>
          <a:xfrm>
            <a:off x="6183964" y="3038639"/>
            <a:ext cx="2708184" cy="1360392"/>
          </a:xfrm>
          <a:prstGeom prst="rect">
            <a:avLst/>
          </a:prstGeom>
        </p:spPr>
      </p:pic>
      <p:pic>
        <p:nvPicPr>
          <p:cNvPr id="5" name="Picture 4"/>
          <p:cNvPicPr>
            <a:picLocks noChangeAspect="1"/>
          </p:cNvPicPr>
          <p:nvPr/>
        </p:nvPicPr>
        <p:blipFill>
          <a:blip r:embed="rId4"/>
          <a:stretch>
            <a:fillRect/>
          </a:stretch>
        </p:blipFill>
        <p:spPr>
          <a:xfrm>
            <a:off x="304801" y="2844753"/>
            <a:ext cx="2667000" cy="1403397"/>
          </a:xfrm>
          <a:prstGeom prst="rect">
            <a:avLst/>
          </a:prstGeom>
        </p:spPr>
      </p:pic>
      <p:cxnSp>
        <p:nvCxnSpPr>
          <p:cNvPr id="13" name="Straight Connector 12">
            <a:extLst>
              <a:ext uri="{FF2B5EF4-FFF2-40B4-BE49-F238E27FC236}">
                <a16:creationId xmlns:a16="http://schemas.microsoft.com/office/drawing/2014/main" id="{FEB0A0BE-520C-410C-9C1A-6BCBAE2C96C9}"/>
              </a:ext>
            </a:extLst>
          </p:cNvPr>
          <p:cNvCxnSpPr>
            <a:cxnSpLocks/>
          </p:cNvCxnSpPr>
          <p:nvPr/>
        </p:nvCxnSpPr>
        <p:spPr>
          <a:xfrm>
            <a:off x="0" y="895350"/>
            <a:ext cx="9144000" cy="0"/>
          </a:xfrm>
          <a:prstGeom prst="line">
            <a:avLst/>
          </a:prstGeom>
          <a:ln w="28575" cap="flat">
            <a:gradFill>
              <a:gsLst>
                <a:gs pos="96000">
                  <a:schemeClr val="accent1">
                    <a:lumMod val="5000"/>
                    <a:lumOff val="95000"/>
                  </a:schemeClr>
                </a:gs>
                <a:gs pos="1000">
                  <a:srgbClr val="002060"/>
                </a:gs>
              </a:gsLst>
              <a:lin ang="6600000" scaled="0"/>
            </a:gradFill>
            <a:prstDash val="solid"/>
            <a:round/>
          </a:ln>
        </p:spPr>
      </p:cxnSp>
      <p:cxnSp>
        <p:nvCxnSpPr>
          <p:cNvPr id="14" name="Straight Connector 13">
            <a:extLst>
              <a:ext uri="{FF2B5EF4-FFF2-40B4-BE49-F238E27FC236}">
                <a16:creationId xmlns:a16="http://schemas.microsoft.com/office/drawing/2014/main" id="{0310EE87-BDC2-4A5E-8653-B2BDCD507506}"/>
              </a:ext>
            </a:extLst>
          </p:cNvPr>
          <p:cNvCxnSpPr>
            <a:cxnSpLocks/>
          </p:cNvCxnSpPr>
          <p:nvPr/>
        </p:nvCxnSpPr>
        <p:spPr>
          <a:xfrm>
            <a:off x="0" y="2419350"/>
            <a:ext cx="9144000" cy="0"/>
          </a:xfrm>
          <a:prstGeom prst="line">
            <a:avLst/>
          </a:prstGeom>
          <a:ln w="28575" cap="flat">
            <a:gradFill>
              <a:gsLst>
                <a:gs pos="4000">
                  <a:schemeClr val="accent1">
                    <a:lumMod val="5000"/>
                    <a:lumOff val="95000"/>
                  </a:schemeClr>
                </a:gs>
                <a:gs pos="100000">
                  <a:srgbClr val="002060"/>
                </a:gs>
              </a:gsLst>
              <a:lin ang="6600000" scaled="0"/>
            </a:gradFill>
            <a:prstDash val="solid"/>
            <a:roun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a:spLocks noGrp="1"/>
          </p:cNvSpPr>
          <p:nvPr>
            <p:ph type="body"/>
          </p:nvPr>
        </p:nvSpPr>
        <p:spPr>
          <a:xfrm>
            <a:off x="655482" y="1061075"/>
            <a:ext cx="3619500" cy="540644"/>
          </a:xfrm>
        </p:spPr>
        <p:txBody>
          <a:bodyPr vert="horz" rtlCol="0"/>
          <a:lstStyle/>
          <a:p>
            <a:r>
              <a:rPr lang="en-US" b="1" dirty="0">
                <a:solidFill>
                  <a:srgbClr val="347279"/>
                </a:solidFill>
                <a:latin typeface="Arial" panose="020B0604020202020204" pitchFamily="34" charset="0"/>
                <a:cs typeface="Arial" panose="020B0604020202020204" pitchFamily="34" charset="0"/>
              </a:rPr>
              <a:t>Motivation</a:t>
            </a:r>
          </a:p>
        </p:txBody>
      </p:sp>
      <p:sp>
        <p:nvSpPr>
          <p:cNvPr id="3" name="Text Placeholder 4"/>
          <p:cNvSpPr>
            <a:spLocks noGrp="1"/>
          </p:cNvSpPr>
          <p:nvPr>
            <p:ph type="body" idx="1"/>
          </p:nvPr>
        </p:nvSpPr>
        <p:spPr>
          <a:xfrm>
            <a:off x="4610100" y="1061075"/>
            <a:ext cx="3619500" cy="540644"/>
          </a:xfrm>
        </p:spPr>
        <p:txBody>
          <a:bodyPr vert="horz" rtlCol="0"/>
          <a:lstStyle/>
          <a:p>
            <a:r>
              <a:rPr lang="en-US" b="1" dirty="0">
                <a:solidFill>
                  <a:srgbClr val="347279"/>
                </a:solidFill>
                <a:latin typeface="Arial" panose="020B0604020202020204" pitchFamily="34" charset="0"/>
                <a:cs typeface="Arial" panose="020B0604020202020204" pitchFamily="34" charset="0"/>
              </a:rPr>
              <a:t>Detection</a:t>
            </a:r>
            <a:r>
              <a:rPr lang="en-US" b="1" dirty="0">
                <a:latin typeface="Arial" panose="020B0604020202020204" pitchFamily="34" charset="0"/>
                <a:cs typeface="Arial" panose="020B0604020202020204" pitchFamily="34" charset="0"/>
              </a:rPr>
              <a:t> </a:t>
            </a:r>
            <a:r>
              <a:rPr lang="en-US" b="1" dirty="0">
                <a:solidFill>
                  <a:srgbClr val="347279"/>
                </a:solidFill>
                <a:latin typeface="Arial" panose="020B0604020202020204" pitchFamily="34" charset="0"/>
                <a:cs typeface="Arial" panose="020B0604020202020204" pitchFamily="34" charset="0"/>
              </a:rPr>
              <a:t>methods</a:t>
            </a:r>
          </a:p>
        </p:txBody>
      </p:sp>
      <p:sp>
        <p:nvSpPr>
          <p:cNvPr id="4" name="Content Placeholder 2"/>
          <p:cNvSpPr>
            <a:spLocks noGrp="1"/>
          </p:cNvSpPr>
          <p:nvPr>
            <p:ph idx="2"/>
          </p:nvPr>
        </p:nvSpPr>
        <p:spPr>
          <a:xfrm>
            <a:off x="627145" y="1469536"/>
            <a:ext cx="3954618" cy="2510866"/>
          </a:xfrm>
        </p:spPr>
        <p:txBody>
          <a:bodyPr vert="horz" rtlCol="0">
            <a:normAutofit/>
          </a:bodyPr>
          <a:lstStyle/>
          <a:p>
            <a:r>
              <a:rPr lang="en-US" sz="1400" dirty="0">
                <a:latin typeface="Arial" panose="020B0604020202020204" pitchFamily="34" charset="0"/>
                <a:ea typeface="Arial Unicode MS" panose="020B0604020202020204" pitchFamily="34" charset="-128"/>
                <a:cs typeface="Arial" panose="020B0604020202020204" pitchFamily="34" charset="0"/>
              </a:rPr>
              <a:t>Astronomical observations reveal the existence of dark matter</a:t>
            </a:r>
          </a:p>
          <a:p>
            <a:r>
              <a:rPr lang="en-US" sz="1400" dirty="0">
                <a:latin typeface="Arial" panose="020B0604020202020204" pitchFamily="34" charset="0"/>
                <a:ea typeface="Arial Unicode MS" panose="020B0604020202020204" pitchFamily="34" charset="-128"/>
                <a:cs typeface="Arial" panose="020B0604020202020204" pitchFamily="34" charset="0"/>
              </a:rPr>
              <a:t>The nature of dark matter is not explained by our current knowledge of physics</a:t>
            </a:r>
          </a:p>
        </p:txBody>
      </p:sp>
      <p:sp>
        <p:nvSpPr>
          <p:cNvPr id="5" name="Content Placeholder 2"/>
          <p:cNvSpPr>
            <a:spLocks noGrp="1"/>
          </p:cNvSpPr>
          <p:nvPr>
            <p:ph idx="4"/>
          </p:nvPr>
        </p:nvSpPr>
        <p:spPr>
          <a:xfrm>
            <a:off x="4581763" y="1487424"/>
            <a:ext cx="4011711" cy="2760726"/>
          </a:xfrm>
        </p:spPr>
        <p:txBody>
          <a:bodyPr vert="horz" rtlCol="0">
            <a:noAutofit/>
          </a:bodyPr>
          <a:lstStyle/>
          <a:p>
            <a:r>
              <a:rPr lang="en-US" sz="1400" dirty="0">
                <a:latin typeface="Arial" panose="020B0604020202020204" pitchFamily="34" charset="0"/>
                <a:ea typeface="Arial Unicode MS" panose="020B0604020202020204" pitchFamily="34" charset="-128"/>
                <a:cs typeface="Arial" panose="020B0604020202020204" pitchFamily="34" charset="0"/>
              </a:rPr>
              <a:t>Astronomical observations</a:t>
            </a:r>
          </a:p>
          <a:p>
            <a:pPr lvl="1"/>
            <a:r>
              <a:rPr lang="en-US" sz="1200" dirty="0">
                <a:latin typeface="Arial" panose="020B0604020202020204" pitchFamily="34" charset="0"/>
                <a:ea typeface="Arial Unicode MS" panose="020B0604020202020204" pitchFamily="34" charset="-128"/>
                <a:cs typeface="Arial" panose="020B0604020202020204" pitchFamily="34" charset="0"/>
              </a:rPr>
              <a:t>Ex: galaxy rotation curves, velocity dispersion, gravitational lensing</a:t>
            </a:r>
          </a:p>
          <a:p>
            <a:r>
              <a:rPr lang="en-US" sz="1400" dirty="0">
                <a:latin typeface="Arial" panose="020B0604020202020204" pitchFamily="34" charset="0"/>
                <a:ea typeface="Arial Unicode MS" panose="020B0604020202020204" pitchFamily="34" charset="-128"/>
                <a:cs typeface="Arial" panose="020B0604020202020204" pitchFamily="34" charset="0"/>
              </a:rPr>
              <a:t>Direct detection</a:t>
            </a:r>
          </a:p>
          <a:p>
            <a:pPr lvl="1"/>
            <a:r>
              <a:rPr lang="en-US" sz="1200" dirty="0">
                <a:latin typeface="Arial" panose="020B0604020202020204" pitchFamily="34" charset="0"/>
                <a:ea typeface="Arial Unicode MS" panose="020B0604020202020204" pitchFamily="34" charset="-128"/>
                <a:cs typeface="Arial" panose="020B0604020202020204" pitchFamily="34" charset="0"/>
              </a:rPr>
              <a:t>ie: DM</a:t>
            </a:r>
            <a:r>
              <a:rPr lang="en-US" sz="1200" dirty="0" err="1">
                <a:latin typeface="Arial" panose="020B0604020202020204" pitchFamily="34" charset="0"/>
                <a:ea typeface="Arial Unicode MS" panose="020B0604020202020204" pitchFamily="34" charset="-128"/>
                <a:cs typeface="Arial" panose="020B0604020202020204" pitchFamily="34" charset="0"/>
              </a:rPr>
              <a:t> - </a:t>
            </a:r>
            <a:r>
              <a:rPr lang="en-US" sz="1200" dirty="0">
                <a:latin typeface="Arial" panose="020B0604020202020204" pitchFamily="34" charset="0"/>
                <a:ea typeface="Arial Unicode MS" panose="020B0604020202020204" pitchFamily="34" charset="-128"/>
                <a:cs typeface="Arial" panose="020B0604020202020204" pitchFamily="34" charset="0"/>
              </a:rPr>
              <a:t>nuclei scattering </a:t>
            </a:r>
          </a:p>
          <a:p>
            <a:r>
              <a:rPr lang="en-US" sz="1400" dirty="0">
                <a:latin typeface="Arial" panose="020B0604020202020204" pitchFamily="34" charset="0"/>
                <a:ea typeface="Arial Unicode MS" panose="020B0604020202020204" pitchFamily="34" charset="-128"/>
                <a:cs typeface="Arial" panose="020B0604020202020204" pitchFamily="34" charset="0"/>
              </a:rPr>
              <a:t>Indirect detection</a:t>
            </a:r>
          </a:p>
          <a:p>
            <a:pPr lvl="1"/>
            <a:r>
              <a:rPr lang="en-US" sz="1200" dirty="0">
                <a:latin typeface="Arial" panose="020B0604020202020204" pitchFamily="34" charset="0"/>
                <a:ea typeface="Arial Unicode MS" panose="020B0604020202020204" pitchFamily="34" charset="-128"/>
                <a:cs typeface="Arial" panose="020B0604020202020204" pitchFamily="34" charset="0"/>
              </a:rPr>
              <a:t>ie: products of DM decay/annihilation </a:t>
            </a:r>
          </a:p>
          <a:p>
            <a:r>
              <a:rPr lang="en-US" sz="1400" dirty="0">
                <a:latin typeface="Arial" panose="020B0604020202020204" pitchFamily="34" charset="0"/>
                <a:ea typeface="Arial Unicode MS" panose="020B0604020202020204" pitchFamily="34" charset="-128"/>
                <a:cs typeface="Arial" panose="020B0604020202020204" pitchFamily="34" charset="0"/>
              </a:rPr>
              <a:t>Production of dark matter</a:t>
            </a:r>
          </a:p>
          <a:p>
            <a:pPr lvl="1"/>
            <a:r>
              <a:rPr lang="en-US" sz="1200" dirty="0">
                <a:latin typeface="Arial" panose="020B0604020202020204" pitchFamily="34" charset="0"/>
                <a:ea typeface="Arial Unicode MS" panose="020B0604020202020204" pitchFamily="34" charset="-128"/>
                <a:cs typeface="Arial" panose="020B0604020202020204" pitchFamily="34" charset="0"/>
              </a:rPr>
              <a:t>ie: DM as product from particle collisions</a:t>
            </a:r>
          </a:p>
          <a:p>
            <a:pPr lvl="1"/>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6" name="Date Placeholder 4"/>
          <p:cNvSpPr>
            <a:spLocks noGrp="1"/>
          </p:cNvSpPr>
          <p:nvPr>
            <p:ph type="dt" sz="half" idx="10"/>
          </p:nvPr>
        </p:nvSpPr>
        <p:spPr/>
        <p:txBody>
          <a:bodyPr vert="horz" rtlCol="0"/>
          <a:lstStyle/>
          <a:p>
            <a:r>
              <a:rPr lang="en-US" dirty="0"/>
              <a:t>WNPPC - February 2020</a:t>
            </a:r>
          </a:p>
        </p:txBody>
      </p:sp>
      <p:sp>
        <p:nvSpPr>
          <p:cNvPr id="7" name="Footer Placeholder 5"/>
          <p:cNvSpPr>
            <a:spLocks noGrp="1"/>
          </p:cNvSpPr>
          <p:nvPr>
            <p:ph type="ftr" sz="quarter" idx="11"/>
          </p:nvPr>
        </p:nvSpPr>
        <p:spPr/>
        <p:txBody>
          <a:bodyPr vert="horz" rtlCol="0"/>
          <a:lstStyle/>
          <a:p>
            <a:r>
              <a:rPr lang="en-US" dirty="0"/>
              <a:t>Samantha Taylor - UVic</a:t>
            </a:r>
          </a:p>
        </p:txBody>
      </p:sp>
      <p:sp>
        <p:nvSpPr>
          <p:cNvPr id="8" name="Slide Number Placeholder 6"/>
          <p:cNvSpPr>
            <a:spLocks noGrp="1"/>
          </p:cNvSpPr>
          <p:nvPr>
            <p:ph type="sldNum" sz="quarter" idx="12"/>
          </p:nvPr>
        </p:nvSpPr>
        <p:spPr>
          <a:xfrm>
            <a:off x="7757541" y="4695034"/>
            <a:ext cx="613018" cy="285750"/>
          </a:xfrm>
        </p:spPr>
        <p:txBody>
          <a:bodyPr vert="horz" rtlCol="0"/>
          <a:lstStyle/>
          <a:p>
            <a:fld id="{77E283F5-DAFA-4A1D-B96F-3ABABE839D1D}" type="slidenum">
              <a:t>2</a:t>
            </a:fld>
            <a:endParaRPr lang="en-US" dirty="0"/>
          </a:p>
        </p:txBody>
      </p:sp>
      <p:pic>
        <p:nvPicPr>
          <p:cNvPr id="9" name="Picture 8"/>
          <p:cNvPicPr>
            <a:picLocks noChangeAspect="1"/>
          </p:cNvPicPr>
          <p:nvPr/>
        </p:nvPicPr>
        <p:blipFill>
          <a:blip r:embed="rId4">
            <a:lum/>
            <a:extLst>
              <a:ext uri="{0A73B65A-6AAE-40C6-8020-D0E3967B4B84}">
                <a14:imgProps xmlns:a14="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a14:imgLayer>
                    <a14:imgEffect>
                      <a14:brightnessContrast bright="0" contrast="0"/>
                    </a14:imgEffect>
                  </a14:imgLayer>
                </a14:imgProps>
              </a:ext>
              <a:ext uri="{AC8B66AB-1717-45BD-A078-BD6B65B3061B}">
                <a14:useLocalDpi xmlns:a14="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val="0"/>
              </a:ext>
            </a:extLst>
          </a:blip>
          <a:stretch>
            <a:fillRect/>
          </a:stretch>
        </p:blipFill>
        <p:spPr>
          <a:xfrm>
            <a:off x="1324150" y="2737415"/>
            <a:ext cx="2486150" cy="1828800"/>
          </a:xfrm>
          <a:prstGeom prst="round2DiagRect">
            <a:avLst>
              <a:gd name="adj1" fmla="val 18506"/>
              <a:gd name="adj2" fmla="val 0"/>
            </a:avLst>
          </a:prstGeom>
          <a:ln w="19050" cap="flat">
            <a:noFill/>
            <a:prstDash val="solid"/>
            <a:round/>
          </a:ln>
          <a:effectLst>
            <a:outerShdw blurRad="50800" dist="19050" dir="2700000">
              <a:srgbClr val="5B5B5B">
                <a:alpha val="100000"/>
              </a:srgbClr>
            </a:outerShdw>
          </a:effectLst>
        </p:spPr>
      </p:pic>
      <p:sp>
        <p:nvSpPr>
          <p:cNvPr id="10" name="TextBox 9"/>
          <p:cNvSpPr txBox="1"/>
          <p:nvPr>
            <p:custDataLst>
              <p:tags r:id="rId1"/>
            </p:custDataLst>
          </p:nvPr>
        </p:nvSpPr>
        <p:spPr>
          <a:xfrm>
            <a:off x="762000"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50" dirty="0">
                <a:latin typeface="+mn-lt"/>
              </a:rPr>
              <a:t>Dark matter</a:t>
            </a:r>
          </a:p>
        </p:txBody>
      </p:sp>
      <p:cxnSp>
        <p:nvCxnSpPr>
          <p:cNvPr id="14" name="Straight Connector 13">
            <a:extLst>
              <a:ext uri="{FF2B5EF4-FFF2-40B4-BE49-F238E27FC236}">
                <a16:creationId xmlns:a16="http://schemas.microsoft.com/office/drawing/2014/main" id="{0D205525-D262-4697-9CBA-DF100FEF92A6}"/>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34" name="Straight Connector 33">
            <a:extLst>
              <a:ext uri="{FF2B5EF4-FFF2-40B4-BE49-F238E27FC236}">
                <a16:creationId xmlns:a16="http://schemas.microsoft.com/office/drawing/2014/main" id="{1F3A23F2-8205-4AF3-8169-F5A2BB5F238E}"/>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1428750"/>
            <a:ext cx="7620000" cy="3048000"/>
          </a:xfrm>
        </p:spPr>
        <p:txBody>
          <a:bodyPr vert="horz" rtlCol="0">
            <a:normAutofit fontScale="92500" lnSpcReduction="10000"/>
          </a:bodyPr>
          <a:lstStyle/>
          <a:p>
            <a:r>
              <a:rPr lang="en-US" sz="1400" i="1" dirty="0">
                <a:latin typeface="Arial" panose="020B0604020202020204" pitchFamily="34" charset="0"/>
                <a:ea typeface="Arial Unicode MS" panose="020B0604020202020204" pitchFamily="34" charset="-128"/>
                <a:cs typeface="Arial" panose="020B0604020202020204" pitchFamily="34" charset="0"/>
              </a:rPr>
              <a:t>pp</a:t>
            </a:r>
            <a:r>
              <a:rPr lang="en-US" sz="1400" dirty="0">
                <a:latin typeface="Arial" panose="020B0604020202020204" pitchFamily="34" charset="0"/>
                <a:ea typeface="Arial Unicode MS" panose="020B0604020202020204" pitchFamily="34" charset="-128"/>
                <a:cs typeface="Arial" panose="020B0604020202020204" pitchFamily="34" charset="0"/>
              </a:rPr>
              <a:t> beam collisions</a:t>
            </a:r>
          </a:p>
          <a:p>
            <a:r>
              <a:rPr lang="en-US" sz="1400" dirty="0">
                <a:latin typeface="Arial" panose="020B0604020202020204" pitchFamily="34" charset="0"/>
                <a:ea typeface="Arial Unicode MS" panose="020B0604020202020204" pitchFamily="34" charset="-128"/>
                <a:cs typeface="Arial" panose="020B0604020202020204" pitchFamily="34" charset="0"/>
              </a:rPr>
              <a:t>Most recent results from Run II (2015-2018) at 13 </a:t>
            </a:r>
            <a:r>
              <a:rPr lang="en-US" sz="1400" dirty="0" err="1">
                <a:latin typeface="Arial" panose="020B0604020202020204" pitchFamily="34" charset="0"/>
                <a:ea typeface="Arial Unicode MS" panose="020B0604020202020204" pitchFamily="34" charset="-128"/>
                <a:cs typeface="Arial" panose="020B0604020202020204" pitchFamily="34" charset="0"/>
              </a:rPr>
              <a:t>TeV</a:t>
            </a:r>
          </a:p>
          <a:p>
            <a:r>
              <a:rPr lang="en-US" sz="1400" dirty="0">
                <a:latin typeface="Arial" panose="020B0604020202020204" pitchFamily="34" charset="0"/>
                <a:ea typeface="Arial Unicode MS" panose="020B0604020202020204" pitchFamily="34" charset="-128"/>
                <a:cs typeface="Arial" panose="020B0604020202020204" pitchFamily="34" charset="0"/>
              </a:rPr>
              <a:t>Collection of 140 fb</a:t>
            </a:r>
            <a:r>
              <a:rPr lang="en-US" sz="1400" baseline="30000" dirty="0">
                <a:latin typeface="Arial" panose="020B0604020202020204" pitchFamily="34" charset="0"/>
                <a:ea typeface="Arial Unicode MS" panose="020B0604020202020204" pitchFamily="34" charset="-128"/>
                <a:cs typeface="Arial" panose="020B0604020202020204" pitchFamily="34" charset="0"/>
              </a:rPr>
              <a:t>-1</a:t>
            </a:r>
            <a:r>
              <a:rPr lang="en-US" sz="1400" dirty="0">
                <a:latin typeface="Arial" panose="020B0604020202020204" pitchFamily="34" charset="0"/>
                <a:ea typeface="Arial Unicode MS" panose="020B0604020202020204" pitchFamily="34" charset="-128"/>
                <a:cs typeface="Arial" panose="020B0604020202020204" pitchFamily="34" charset="0"/>
              </a:rPr>
              <a:t> of data so far</a:t>
            </a:r>
          </a:p>
          <a:p>
            <a:r>
              <a:rPr lang="en-US" sz="1400" dirty="0">
                <a:latin typeface="Arial" panose="020B0604020202020204" pitchFamily="34" charset="0"/>
                <a:ea typeface="Arial Unicode MS" panose="020B0604020202020204" pitchFamily="34" charset="-128"/>
                <a:cs typeface="Arial" panose="020B0604020202020204" pitchFamily="34" charset="0"/>
              </a:rPr>
              <a:t>Run III to operate 2021-2024 at 13-14 </a:t>
            </a:r>
            <a:r>
              <a:rPr lang="en-US" sz="1400" dirty="0" err="1">
                <a:latin typeface="Arial" panose="020B0604020202020204" pitchFamily="34" charset="0"/>
                <a:ea typeface="Arial Unicode MS" panose="020B0604020202020204" pitchFamily="34" charset="-128"/>
                <a:cs typeface="Arial" panose="020B0604020202020204" pitchFamily="34" charset="0"/>
              </a:rPr>
              <a:t>TeV</a:t>
            </a:r>
          </a:p>
          <a:p>
            <a:endParaRPr lang="en-US" sz="1400" dirty="0" err="1">
              <a:latin typeface="Arial" panose="020B0604020202020204" pitchFamily="34" charset="0"/>
              <a:ea typeface="Arial Unicode MS" panose="020B0604020202020204" pitchFamily="34" charset="-128"/>
              <a:cs typeface="Arial" panose="020B0604020202020204" pitchFamily="34" charset="0"/>
            </a:endParaRPr>
          </a:p>
          <a:p>
            <a:r>
              <a:rPr lang="en-US" sz="1400" dirty="0">
                <a:latin typeface="Arial" panose="020B0604020202020204" pitchFamily="34" charset="0"/>
                <a:ea typeface="Arial Unicode MS" panose="020B0604020202020204" pitchFamily="34" charset="-128"/>
                <a:cs typeface="Arial" panose="020B0604020202020204" pitchFamily="34" charset="0"/>
              </a:rPr>
              <a:t>Cylindrical</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detector</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with</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nearly</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4π</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coverage</a:t>
            </a:r>
          </a:p>
          <a:p>
            <a:r>
              <a:rPr lang="en-US" sz="1400" dirty="0">
                <a:latin typeface="Arial" panose="020B0604020202020204" pitchFamily="34" charset="0"/>
                <a:ea typeface="Arial Unicode MS" panose="020B0604020202020204" pitchFamily="34" charset="-128"/>
                <a:cs typeface="Arial" panose="020B0604020202020204" pitchFamily="34" charset="0"/>
              </a:rPr>
              <a:t>Dark</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matter</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particle</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not</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yet</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detected</a:t>
            </a:r>
          </a:p>
          <a:p>
            <a:r>
              <a:rPr lang="en-US" sz="1400" dirty="0">
                <a:latin typeface="Arial" panose="020B0604020202020204" pitchFamily="34" charset="0"/>
                <a:ea typeface="Arial Unicode MS" panose="020B0604020202020204" pitchFamily="34" charset="-128"/>
                <a:cs typeface="Arial" panose="020B0604020202020204" pitchFamily="34" charset="0"/>
              </a:rPr>
              <a:t>Use</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data</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collected</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to</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make</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exclusion</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plots</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for</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parameters</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of</a:t>
            </a:r>
            <a:r>
              <a:rPr lang="en-US" sz="1400" dirty="0" err="1">
                <a:latin typeface="Arial" panose="020B0604020202020204" pitchFamily="34" charset="0"/>
                <a:ea typeface="Arial Unicode MS" panose="020B0604020202020204" pitchFamily="34" charset="-128"/>
                <a:cs typeface="Arial" panose="020B0604020202020204" pitchFamily="34" charset="0"/>
              </a:rPr>
              <a:t> </a:t>
            </a:r>
            <a:r>
              <a:rPr lang="en-US" sz="1400" dirty="0">
                <a:latin typeface="Arial" panose="020B0604020202020204" pitchFamily="34" charset="0"/>
                <a:ea typeface="Arial Unicode MS" panose="020B0604020202020204" pitchFamily="34" charset="-128"/>
                <a:cs typeface="Arial" panose="020B0604020202020204" pitchFamily="34" charset="0"/>
              </a:rPr>
              <a:t>interest</a:t>
            </a:r>
          </a:p>
          <a:p>
            <a:r>
              <a:rPr lang="en-US" sz="1400" i="1" dirty="0">
                <a:latin typeface="Arial" panose="020B0604020202020204" pitchFamily="34" charset="0"/>
                <a:ea typeface="Arial Unicode MS" panose="020B0604020202020204" pitchFamily="34" charset="-128"/>
                <a:cs typeface="Arial" panose="020B0604020202020204" pitchFamily="34" charset="0"/>
              </a:rPr>
              <a:t>Missing transverse momentum</a:t>
            </a:r>
            <a:r>
              <a:rPr lang="en-US" sz="1400" dirty="0">
                <a:latin typeface="Arial" panose="020B0604020202020204" pitchFamily="34" charset="0"/>
                <a:ea typeface="Arial Unicode MS" panose="020B0604020202020204" pitchFamily="34" charset="-128"/>
                <a:cs typeface="Arial" panose="020B0604020202020204" pitchFamily="34" charset="0"/>
              </a:rPr>
              <a:t> is usually the main discriminant </a:t>
            </a:r>
          </a:p>
        </p:txBody>
      </p:sp>
      <p:sp>
        <p:nvSpPr>
          <p:cNvPr id="3" name="Slide Number Placeholder 4"/>
          <p:cNvSpPr>
            <a:spLocks noGrp="1"/>
          </p:cNvSpPr>
          <p:nvPr>
            <p:ph type="sldNum" sz="quarter" idx="12"/>
          </p:nvPr>
        </p:nvSpPr>
        <p:spPr/>
        <p:txBody>
          <a:bodyPr vert="horz" rtlCol="0"/>
          <a:lstStyle/>
          <a:p>
            <a:fld id="{C4342E0B-7556-449A-9615-56D5AA663157}" type="slidenum">
              <a:t>3</a:t>
            </a:fld>
            <a:endParaRPr lang="en-US" dirty="0"/>
          </a:p>
        </p:txBody>
      </p:sp>
      <p:sp>
        <p:nvSpPr>
          <p:cNvPr id="4" name="Footer Placeholder 3"/>
          <p:cNvSpPr>
            <a:spLocks noGrp="1"/>
          </p:cNvSpPr>
          <p:nvPr>
            <p:ph type="ftr" sz="quarter" idx="11"/>
          </p:nvPr>
        </p:nvSpPr>
        <p:spPr/>
        <p:txBody>
          <a:bodyPr vert="horz" rtlCol="0"/>
          <a:lstStyle/>
          <a:p>
            <a:r>
              <a:rPr lang="en-US" dirty="0"/>
              <a:t>Samantha Taylor - UVic</a:t>
            </a:r>
          </a:p>
        </p:txBody>
      </p:sp>
      <p:sp>
        <p:nvSpPr>
          <p:cNvPr id="5" name="Date Placeholder 1"/>
          <p:cNvSpPr>
            <a:spLocks noGrp="1"/>
          </p:cNvSpPr>
          <p:nvPr>
            <p:ph type="dt" sz="half" idx="10"/>
          </p:nvPr>
        </p:nvSpPr>
        <p:spPr/>
        <p:txBody>
          <a:bodyPr vert="horz" rtlCol="0"/>
          <a:lstStyle/>
          <a:p>
            <a:r>
              <a:rPr lang="en-US" dirty="0"/>
              <a:t>WNPPC - February 2020</a:t>
            </a:r>
          </a:p>
        </p:txBody>
      </p:sp>
      <p:sp>
        <p:nvSpPr>
          <p:cNvPr id="6" name="TextBox 5"/>
          <p:cNvSpPr txBox="1">
            <a:spLocks noGrp="1"/>
          </p:cNvSpPr>
          <p:nvPr/>
        </p:nvSpPr>
        <p:spPr>
          <a:xfrm>
            <a:off x="457200" y="1123950"/>
            <a:ext cx="1128836" cy="351596"/>
          </a:xfrm>
          <a:prstGeom prst="rect">
            <a:avLst/>
          </a:prstGeom>
        </p:spPr>
        <p:txBody>
          <a:bodyPr vert="horz" rtlCol="0"/>
          <a:lstStyle/>
          <a:p>
            <a:r>
              <a:rPr lang="en-US" b="1" spc="50" dirty="0" err="1">
                <a:solidFill>
                  <a:srgbClr val="347279"/>
                </a:solidFill>
                <a:latin typeface="Arial" panose="020B0604020202020204" pitchFamily="34" charset="0"/>
                <a:cs typeface="Arial" panose="020B0604020202020204" pitchFamily="34" charset="0"/>
              </a:rPr>
              <a:t>LHC</a:t>
            </a:r>
          </a:p>
        </p:txBody>
      </p:sp>
      <p:sp>
        <p:nvSpPr>
          <p:cNvPr id="7" name="TextBox 6"/>
          <p:cNvSpPr txBox="1">
            <a:spLocks noGrp="1"/>
          </p:cNvSpPr>
          <p:nvPr/>
        </p:nvSpPr>
        <p:spPr>
          <a:xfrm>
            <a:off x="457200" y="2800350"/>
            <a:ext cx="1371600" cy="435521"/>
          </a:xfrm>
          <a:prstGeom prst="rect">
            <a:avLst/>
          </a:prstGeom>
        </p:spPr>
        <p:txBody>
          <a:bodyPr vert="horz" rtlCol="0"/>
          <a:lstStyle/>
          <a:p>
            <a:r>
              <a:rPr lang="en-US" b="1" spc="50" dirty="0">
                <a:solidFill>
                  <a:srgbClr val="347279"/>
                </a:solidFill>
                <a:latin typeface="Arial" panose="020B0604020202020204" pitchFamily="34" charset="0"/>
                <a:cs typeface="Arial" panose="020B0604020202020204" pitchFamily="34" charset="0"/>
              </a:rPr>
              <a:t>ATLAS</a:t>
            </a:r>
          </a:p>
        </p:txBody>
      </p:sp>
      <p:pic>
        <p:nvPicPr>
          <p:cNvPr id="8" name="Picture 7"/>
          <p:cNvPicPr>
            <a:picLocks noChangeAspect="1"/>
          </p:cNvPicPr>
          <p:nvPr/>
        </p:nvPicPr>
        <p:blipFill>
          <a:blip r:embed="rId4">
            <a:lum/>
            <a:extLst>
              <a:ext uri="{708C80F6-7582-4B8F-8C79-5ED42AAC3BD5}">
                <a14:imgProps xmlns:a14="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a14:imgLayer>
                    <a14:imgEffect>
                      <a14:brightnessContrast bright="0" contrast="0"/>
                    </a14:imgEffect>
                  </a14:imgLayer>
                </a14:imgProps>
              </a:ext>
              <a:ext uri="{B7A02473-ADEC-43D9-B163-6CC47E31781C}">
                <a14:useLocalDpi xmlns:a14="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val="0"/>
              </a:ext>
            </a:extLst>
          </a:blip>
          <a:stretch>
            <a:fillRect/>
          </a:stretch>
        </p:blipFill>
        <p:spPr>
          <a:xfrm>
            <a:off x="5257800" y="1076325"/>
            <a:ext cx="3497523" cy="2554204"/>
          </a:xfrm>
          <a:prstGeom prst="round2DiagRect">
            <a:avLst>
              <a:gd name="adj1" fmla="val 18452"/>
              <a:gd name="adj2" fmla="val 0"/>
            </a:avLst>
          </a:prstGeom>
          <a:ln w="19050" cap="flat">
            <a:noFill/>
            <a:prstDash val="solid"/>
            <a:round/>
          </a:ln>
          <a:effectLst>
            <a:outerShdw blurRad="50800" dist="19050" dir="2700000">
              <a:srgbClr val="5B5B5B">
                <a:alpha val="100000"/>
              </a:srgbClr>
            </a:outerShdw>
          </a:effectLst>
        </p:spPr>
      </p:pic>
      <p:sp>
        <p:nvSpPr>
          <p:cNvPr id="9" name="TextBox 8"/>
          <p:cNvSpPr txBox="1"/>
          <p:nvPr>
            <p:custDataLst>
              <p:tags r:id="rId1"/>
            </p:custDataLst>
          </p:nvPr>
        </p:nvSpPr>
        <p:spPr>
          <a:xfrm>
            <a:off x="762000"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50" dirty="0">
                <a:latin typeface="+mn-lt"/>
              </a:rPr>
              <a:t>Dark matter production</a:t>
            </a:r>
          </a:p>
        </p:txBody>
      </p:sp>
      <p:cxnSp>
        <p:nvCxnSpPr>
          <p:cNvPr id="14" name="Straight Connector 13">
            <a:extLst>
              <a:ext uri="{FF2B5EF4-FFF2-40B4-BE49-F238E27FC236}">
                <a16:creationId xmlns:a16="http://schemas.microsoft.com/office/drawing/2014/main" id="{5E490DF7-F7AE-4AE3-9134-B92F52378637}"/>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5" name="Straight Connector 14">
            <a:extLst>
              <a:ext uri="{FF2B5EF4-FFF2-40B4-BE49-F238E27FC236}">
                <a16:creationId xmlns:a16="http://schemas.microsoft.com/office/drawing/2014/main" id="{9BC78746-FFA2-41B8-84D5-CBB2BE33C4A7}"/>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vert="horz" rtlCol="0"/>
          <a:lstStyle/>
          <a:p>
            <a:fld id="{0C24C3FC-2490-4436-B7B3-F9BA3767CE6A}" type="slidenum">
              <a:t>4</a:t>
            </a:fld>
            <a:endParaRPr lang="en-US" dirty="0"/>
          </a:p>
        </p:txBody>
      </p:sp>
      <p:sp>
        <p:nvSpPr>
          <p:cNvPr id="3" name="Footer Placeholder 2"/>
          <p:cNvSpPr>
            <a:spLocks noGrp="1"/>
          </p:cNvSpPr>
          <p:nvPr>
            <p:ph type="ftr" sz="quarter" idx="11"/>
          </p:nvPr>
        </p:nvSpPr>
        <p:spPr/>
        <p:txBody>
          <a:bodyPr vert="horz" rtlCol="0"/>
          <a:lstStyle/>
          <a:p>
            <a:r>
              <a:rPr lang="en-US" dirty="0"/>
              <a:t>Samantha Taylor - UVic</a:t>
            </a:r>
          </a:p>
        </p:txBody>
      </p:sp>
      <p:sp>
        <p:nvSpPr>
          <p:cNvPr id="4" name="Date Placeholder 1"/>
          <p:cNvSpPr>
            <a:spLocks noGrp="1"/>
          </p:cNvSpPr>
          <p:nvPr>
            <p:ph type="dt" sz="half" idx="10"/>
          </p:nvPr>
        </p:nvSpPr>
        <p:spPr/>
        <p:txBody>
          <a:bodyPr vert="horz" rtlCol="0"/>
          <a:lstStyle/>
          <a:p>
            <a:r>
              <a:rPr lang="en-US" dirty="0"/>
              <a:t>WNPPC - February 2020</a:t>
            </a:r>
          </a:p>
        </p:txBody>
      </p:sp>
      <p:pic>
        <p:nvPicPr>
          <p:cNvPr id="5" name="Picture 4"/>
          <p:cNvPicPr>
            <a:picLocks noChangeAspect="1"/>
          </p:cNvPicPr>
          <p:nvPr/>
        </p:nvPicPr>
        <p:blipFill>
          <a:blip r:embed="rId3"/>
          <a:stretch>
            <a:fillRect/>
          </a:stretch>
        </p:blipFill>
        <p:spPr>
          <a:xfrm>
            <a:off x="1066800" y="87073"/>
            <a:ext cx="7731699" cy="4969354"/>
          </a:xfrm>
          <a:prstGeom prst="rect">
            <a:avLst/>
          </a:prstGeom>
        </p:spPr>
      </p:pic>
      <p:sp>
        <p:nvSpPr>
          <p:cNvPr id="6" name="TextBox 5">
            <a:extLst>
              <a:ext uri="{FF2B5EF4-FFF2-40B4-BE49-F238E27FC236}">
                <a16:creationId xmlns:a16="http://schemas.microsoft.com/office/drawing/2014/main" id="{B54E29CF-9BB4-4986-B930-918FBE0946C4}"/>
              </a:ext>
            </a:extLst>
          </p:cNvPr>
          <p:cNvSpPr txBox="1"/>
          <p:nvPr/>
        </p:nvSpPr>
        <p:spPr>
          <a:xfrm>
            <a:off x="228600" y="361950"/>
            <a:ext cx="2146742" cy="584775"/>
          </a:xfrm>
          <a:prstGeom prst="rect">
            <a:avLst/>
          </a:prstGeom>
          <a:noFill/>
        </p:spPr>
        <p:txBody>
          <a:bodyPr wrap="none" rtlCol="0">
            <a:spAutoFit/>
          </a:bodyPr>
          <a:lstStyle/>
          <a:p>
            <a:r>
              <a:rPr lang="en-CA" sz="1600" dirty="0"/>
              <a:t>Quick overview of the</a:t>
            </a:r>
          </a:p>
          <a:p>
            <a:pPr algn="ctr"/>
            <a:r>
              <a:rPr lang="en-CA" sz="1600" b="1" dirty="0">
                <a:hlinkClick r:id="rId4"/>
              </a:rPr>
              <a:t>ATLAS detector</a:t>
            </a:r>
            <a:endParaRPr lang="en-CA" sz="16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762000" y="1235040"/>
            <a:ext cx="7618838" cy="3048000"/>
          </a:xfrm>
        </p:spPr>
        <p:txBody>
          <a:bodyPr vert="horz" rtlCol="0">
            <a:normAutofit/>
          </a:bodyPr>
          <a:lstStyle/>
          <a:p>
            <a:r>
              <a:rPr lang="en-US" kern="1500" spc="20" dirty="0">
                <a:latin typeface="Arial" panose="020B0604020202020204" pitchFamily="34" charset="0"/>
                <a:cs typeface="Arial" panose="020B0604020202020204" pitchFamily="34" charset="0"/>
              </a:rPr>
              <a:t>In principle, transverse momentum in particle collider final states should add to zero via conservation of momentum</a:t>
            </a:r>
          </a:p>
          <a:p>
            <a:r>
              <a:rPr lang="en-US" kern="1500" spc="20" dirty="0">
                <a:latin typeface="Arial" panose="020B0604020202020204" pitchFamily="34" charset="0"/>
                <a:cs typeface="Arial" panose="020B0604020202020204" pitchFamily="34" charset="0"/>
              </a:rPr>
              <a:t>Certain processes give weakly-interacting/undetected particles in final state, giving the </a:t>
            </a:r>
            <a:r>
              <a:rPr lang="en-US" i="1" kern="1500" spc="20" dirty="0">
                <a:latin typeface="Arial" panose="020B0604020202020204" pitchFamily="34" charset="0"/>
                <a:cs typeface="Arial" panose="020B0604020202020204" pitchFamily="34" charset="0"/>
              </a:rPr>
              <a:t>illusion</a:t>
            </a:r>
            <a:r>
              <a:rPr lang="en-US" kern="1500" spc="20" dirty="0">
                <a:latin typeface="Arial" panose="020B0604020202020204" pitchFamily="34" charset="0"/>
                <a:cs typeface="Arial" panose="020B0604020202020204" pitchFamily="34" charset="0"/>
              </a:rPr>
              <a:t> of the violation of momentum conservation (missing transverse momentum, MET, or           )</a:t>
            </a:r>
          </a:p>
          <a:p>
            <a:pPr lvl="1"/>
            <a:r>
              <a:rPr lang="en-US" kern="1500" spc="20" dirty="0">
                <a:latin typeface="Arial" panose="020B0604020202020204" pitchFamily="34" charset="0"/>
                <a:cs typeface="Arial" panose="020B0604020202020204" pitchFamily="34" charset="0"/>
              </a:rPr>
              <a:t>Ex: invisible </a:t>
            </a:r>
            <a:r>
              <a:rPr lang="en-US" i="1" kern="1500" spc="20" dirty="0">
                <a:latin typeface="Arial" panose="020B0604020202020204" pitchFamily="34" charset="0"/>
                <a:cs typeface="Arial" panose="020B0604020202020204" pitchFamily="34" charset="0"/>
              </a:rPr>
              <a:t>Z</a:t>
            </a:r>
            <a:r>
              <a:rPr lang="en-US" kern="1500" spc="20" dirty="0">
                <a:latin typeface="Arial" panose="020B0604020202020204" pitchFamily="34" charset="0"/>
                <a:cs typeface="Arial" panose="020B0604020202020204" pitchFamily="34" charset="0"/>
              </a:rPr>
              <a:t> decay to two neutrinos, poor signal reconstruction</a:t>
            </a:r>
          </a:p>
          <a:p>
            <a:r>
              <a:rPr lang="en-US" kern="1500" spc="20" dirty="0">
                <a:latin typeface="Arial" panose="020B0604020202020204" pitchFamily="34" charset="0"/>
                <a:cs typeface="Arial" panose="020B0604020202020204" pitchFamily="34" charset="0"/>
              </a:rPr>
              <a:t>Can search for the existence of DM by studying</a:t>
            </a:r>
          </a:p>
          <a:p>
            <a:pPr lvl="1"/>
            <a:r>
              <a:rPr lang="en-US" kern="1500" spc="20" dirty="0">
                <a:latin typeface="Arial" panose="020B0604020202020204" pitchFamily="34" charset="0"/>
                <a:cs typeface="Arial" panose="020B0604020202020204" pitchFamily="34" charset="0"/>
              </a:rPr>
              <a:t>Important observable! </a:t>
            </a:r>
          </a:p>
          <a:p>
            <a:r>
              <a:rPr lang="en-US" kern="1500" spc="20" dirty="0">
                <a:latin typeface="Arial" panose="020B0604020202020204" pitchFamily="34" charset="0"/>
                <a:cs typeface="Arial" panose="020B0604020202020204" pitchFamily="34" charset="0"/>
              </a:rPr>
              <a:t>More info on          : </a:t>
            </a:r>
            <a:r>
              <a:rPr lang="en-US" b="1" kern="1500" spc="20" dirty="0">
                <a:latin typeface="Arial" panose="020B0604020202020204" pitchFamily="34" charset="0"/>
                <a:cs typeface="Arial" panose="020B0604020202020204" pitchFamily="34" charset="0"/>
                <a:hlinkClick r:id="rId4"/>
              </a:rPr>
              <a:t>Eur.Phys.J. C78 (2018) no.11, 903</a:t>
            </a:r>
            <a:endParaRPr lang="en-US" b="1" kern="1500" spc="20" dirty="0">
              <a:latin typeface="Arial" panose="020B0604020202020204" pitchFamily="34" charset="0"/>
              <a:cs typeface="Arial" panose="020B0604020202020204" pitchFamily="34" charset="0"/>
            </a:endParaRPr>
          </a:p>
        </p:txBody>
      </p:sp>
      <p:sp>
        <p:nvSpPr>
          <p:cNvPr id="3" name="Slide Number Placeholder 4"/>
          <p:cNvSpPr>
            <a:spLocks noGrp="1"/>
          </p:cNvSpPr>
          <p:nvPr>
            <p:ph type="sldNum" sz="quarter" idx="12"/>
          </p:nvPr>
        </p:nvSpPr>
        <p:spPr/>
        <p:txBody>
          <a:bodyPr vert="horz" rtlCol="0"/>
          <a:lstStyle/>
          <a:p>
            <a:fld id="{017CEF8E-2D87-4AA6-B54C-7ABF0C91CC62}" type="slidenum">
              <a:t>5</a:t>
            </a:fld>
            <a:endParaRPr lang="en-US" dirty="0"/>
          </a:p>
        </p:txBody>
      </p:sp>
      <p:sp>
        <p:nvSpPr>
          <p:cNvPr id="4" name="Footer Placeholder 3"/>
          <p:cNvSpPr>
            <a:spLocks noGrp="1"/>
          </p:cNvSpPr>
          <p:nvPr>
            <p:ph type="ftr" sz="quarter" idx="11"/>
          </p:nvPr>
        </p:nvSpPr>
        <p:spPr/>
        <p:txBody>
          <a:bodyPr vert="horz" rtlCol="0"/>
          <a:lstStyle/>
          <a:p>
            <a:r>
              <a:rPr lang="en-US" dirty="0"/>
              <a:t>Samantha Taylor - UVic</a:t>
            </a:r>
          </a:p>
        </p:txBody>
      </p:sp>
      <p:sp>
        <p:nvSpPr>
          <p:cNvPr id="5" name="TextBox 4"/>
          <p:cNvSpPr txBox="1"/>
          <p:nvPr>
            <p:custDataLst>
              <p:tags r:id="rId1"/>
            </p:custDataLst>
          </p:nvPr>
        </p:nvSpPr>
        <p:spPr>
          <a:xfrm>
            <a:off x="762000"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50" dirty="0">
                <a:latin typeface="+mn-lt"/>
              </a:rPr>
              <a:t>Missing transverse momentum</a:t>
            </a:r>
          </a:p>
        </p:txBody>
      </p:sp>
      <p:sp>
        <p:nvSpPr>
          <p:cNvPr id="6" name="Date Placeholder 1"/>
          <p:cNvSpPr>
            <a:spLocks noGrp="1"/>
          </p:cNvSpPr>
          <p:nvPr>
            <p:ph type="dt" sz="half" idx="10"/>
          </p:nvPr>
        </p:nvSpPr>
        <p:spPr/>
        <p:txBody>
          <a:bodyPr vert="horz" rtlCol="0"/>
          <a:lstStyle/>
          <a:p>
            <a:r>
              <a:rPr lang="en-US" dirty="0"/>
              <a:t>WNPPC - February 2020</a:t>
            </a:r>
          </a:p>
        </p:txBody>
      </p:sp>
      <p:pic>
        <p:nvPicPr>
          <p:cNvPr id="7" name="Picture 6"/>
          <p:cNvPicPr>
            <a:picLocks noChangeAspect="1"/>
          </p:cNvPicPr>
          <p:nvPr/>
        </p:nvPicPr>
        <p:blipFill>
          <a:blip r:embed="rId5"/>
          <a:stretch>
            <a:fillRect/>
          </a:stretch>
        </p:blipFill>
        <p:spPr>
          <a:xfrm>
            <a:off x="6629400" y="3105150"/>
            <a:ext cx="1795433" cy="1721653"/>
          </a:xfrm>
          <a:prstGeom prst="rect">
            <a:avLst/>
          </a:prstGeom>
        </p:spPr>
      </p:pic>
      <p:pic>
        <p:nvPicPr>
          <p:cNvPr id="8" name="Picture 7"/>
          <p:cNvPicPr>
            <a:picLocks noChangeAspect="1"/>
          </p:cNvPicPr>
          <p:nvPr/>
        </p:nvPicPr>
        <p:blipFill>
          <a:blip r:embed="rId6"/>
          <a:stretch>
            <a:fillRect/>
          </a:stretch>
        </p:blipFill>
        <p:spPr>
          <a:xfrm>
            <a:off x="4191000" y="2435723"/>
            <a:ext cx="518445" cy="272053"/>
          </a:xfrm>
          <a:prstGeom prst="rect">
            <a:avLst/>
          </a:prstGeom>
        </p:spPr>
      </p:pic>
      <p:pic>
        <p:nvPicPr>
          <p:cNvPr id="9" name="Picture 8"/>
          <p:cNvPicPr>
            <a:picLocks noChangeAspect="1"/>
          </p:cNvPicPr>
          <p:nvPr/>
        </p:nvPicPr>
        <p:blipFill>
          <a:blip r:embed="rId6"/>
          <a:stretch>
            <a:fillRect/>
          </a:stretch>
        </p:blipFill>
        <p:spPr>
          <a:xfrm>
            <a:off x="5653755" y="3081604"/>
            <a:ext cx="518445" cy="272053"/>
          </a:xfrm>
          <a:prstGeom prst="rect">
            <a:avLst/>
          </a:prstGeom>
        </p:spPr>
      </p:pic>
      <p:pic>
        <p:nvPicPr>
          <p:cNvPr id="10" name="Picture 9"/>
          <p:cNvPicPr>
            <a:picLocks noChangeAspect="1"/>
          </p:cNvPicPr>
          <p:nvPr/>
        </p:nvPicPr>
        <p:blipFill>
          <a:blip r:embed="rId6"/>
          <a:stretch>
            <a:fillRect/>
          </a:stretch>
        </p:blipFill>
        <p:spPr>
          <a:xfrm>
            <a:off x="2438400" y="3747497"/>
            <a:ext cx="518445" cy="272053"/>
          </a:xfrm>
          <a:prstGeom prst="rect">
            <a:avLst/>
          </a:prstGeom>
        </p:spPr>
      </p:pic>
      <p:cxnSp>
        <p:nvCxnSpPr>
          <p:cNvPr id="15" name="Straight Connector 14">
            <a:extLst>
              <a:ext uri="{FF2B5EF4-FFF2-40B4-BE49-F238E27FC236}">
                <a16:creationId xmlns:a16="http://schemas.microsoft.com/office/drawing/2014/main" id="{B168EAFB-D1F0-4D76-BE21-16ED2FD95E85}"/>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6" name="Straight Connector 15">
            <a:extLst>
              <a:ext uri="{FF2B5EF4-FFF2-40B4-BE49-F238E27FC236}">
                <a16:creationId xmlns:a16="http://schemas.microsoft.com/office/drawing/2014/main" id="{196BB366-E2BC-4C68-AFAC-D4099DEF0A57}"/>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8462" y="1123950"/>
            <a:ext cx="5574744" cy="1649320"/>
          </a:xfrm>
          <a:prstGeom prst="rect">
            <a:avLst/>
          </a:prstGeom>
        </p:spPr>
        <p:txBody>
          <a:bodyPr vert="horz" lIns="95250" tIns="47625" rIns="95250" bIns="47625" rtlCol="0" anchor="t">
            <a:spAutoFit/>
          </a:bodyPr>
          <a:lstStyle/>
          <a:p>
            <a:pPr marL="342900" indent="-342900" algn="l">
              <a:lnSpc>
                <a:spcPct val="150000"/>
              </a:lnSpc>
              <a:buClr>
                <a:schemeClr val="accent1"/>
              </a:buClr>
              <a:buChar char="•"/>
              <a:defRPr lang="en-US" sz="1400" dirty="0"/>
            </a:pPr>
            <a:r>
              <a:rPr lang="en-US" i="1" dirty="0" err="1">
                <a:latin typeface="Arial" panose="020B0604020202020204" pitchFamily="34" charset="0"/>
                <a:cs typeface="Arial" panose="020B0604020202020204" pitchFamily="34" charset="0"/>
              </a:rPr>
              <a:t>Mono-X</a:t>
            </a:r>
            <a:r>
              <a:rPr lang="en-US" dirty="0">
                <a:latin typeface="Arial" panose="020B0604020202020204" pitchFamily="34" charset="0"/>
                <a:cs typeface="Arial" panose="020B0604020202020204" pitchFamily="34" charset="0"/>
              </a:rPr>
              <a:t> signature: large             and one energetic particle</a:t>
            </a:r>
          </a:p>
          <a:p>
            <a:pPr marL="457200" lvl="1" indent="0" algn="l">
              <a:lnSpc>
                <a:spcPct val="150000"/>
              </a:lnSpc>
              <a:buClr>
                <a:schemeClr val="accent1"/>
              </a:buClr>
              <a:buNone/>
              <a:defRPr lang="en-US" sz="1400" dirty="0"/>
            </a:pPr>
            <a:r>
              <a:rPr lang="en-US" sz="1200" dirty="0" err="1">
                <a:solidFill>
                  <a:schemeClr val="tx1">
                    <a:lumMod val="50000"/>
                    <a:lumOff val="50000"/>
                  </a:schemeClr>
                </a:solidFill>
                <a:latin typeface="Arial" panose="020B0604020202020204" pitchFamily="34" charset="0"/>
                <a:cs typeface="Arial" panose="020B0604020202020204" pitchFamily="34" charset="0"/>
              </a:rPr>
              <a:t>-</a:t>
            </a:r>
            <a:r>
              <a:rPr lang="en-US" sz="1200" dirty="0">
                <a:solidFill>
                  <a:schemeClr val="tx1">
                    <a:lumMod val="50000"/>
                    <a:lumOff val="50000"/>
                  </a:schemeClr>
                </a:solidFill>
                <a:latin typeface="Arial" panose="020B0604020202020204" pitchFamily="34" charset="0"/>
                <a:cs typeface="Arial" panose="020B0604020202020204" pitchFamily="34" charset="0"/>
              </a:rPr>
              <a:t>    Ex: Mono-jet, </a:t>
            </a:r>
            <a:r>
              <a:rPr lang="en-US" sz="1200" dirty="0" err="1">
                <a:solidFill>
                  <a:schemeClr val="tx1">
                    <a:lumMod val="50000"/>
                    <a:lumOff val="50000"/>
                  </a:schemeClr>
                </a:solidFill>
                <a:latin typeface="Arial" panose="020B0604020202020204" pitchFamily="34" charset="0"/>
                <a:cs typeface="Arial" panose="020B0604020202020204" pitchFamily="34" charset="0"/>
              </a:rPr>
              <a:t>Mono-Higgs</a:t>
            </a:r>
          </a:p>
          <a:p>
            <a:pPr marL="342900" indent="-342900" algn="l">
              <a:lnSpc>
                <a:spcPct val="150000"/>
              </a:lnSpc>
              <a:buClr>
                <a:schemeClr val="accent1"/>
              </a:buClr>
              <a:buChar char="•"/>
              <a:defRPr lang="en-US" sz="1400" dirty="0"/>
            </a:pPr>
            <a:r>
              <a:rPr lang="en-US" dirty="0">
                <a:latin typeface="Arial" panose="020B0604020202020204" pitchFamily="34" charset="0"/>
                <a:cs typeface="Arial" panose="020B0604020202020204" pitchFamily="34" charset="0"/>
              </a:rPr>
              <a:t>Interested in </a:t>
            </a:r>
            <a:r>
              <a:rPr lang="en-US" i="1" dirty="0" err="1">
                <a:latin typeface="Arial" panose="020B0604020202020204" pitchFamily="34" charset="0"/>
                <a:cs typeface="Arial" panose="020B0604020202020204" pitchFamily="34" charset="0"/>
              </a:rPr>
              <a:t>Mono-Z</a:t>
            </a:r>
            <a:r>
              <a:rPr lang="en-US" dirty="0">
                <a:latin typeface="Arial" panose="020B0604020202020204" pitchFamily="34" charset="0"/>
                <a:cs typeface="Arial" panose="020B0604020202020204" pitchFamily="34" charset="0"/>
              </a:rPr>
              <a:t> signature in this analysis</a:t>
            </a:r>
          </a:p>
          <a:p>
            <a:pPr marL="342900" indent="-342900" algn="l">
              <a:lnSpc>
                <a:spcPct val="150000"/>
              </a:lnSpc>
              <a:buClr>
                <a:schemeClr val="accent1"/>
              </a:buClr>
              <a:buChar char="•"/>
              <a:defRPr lang="en-US" sz="1400" dirty="0"/>
            </a:pPr>
            <a:r>
              <a:rPr lang="en-US" dirty="0">
                <a:latin typeface="Arial" panose="020B0604020202020204" pitchFamily="34" charset="0"/>
                <a:cs typeface="Arial" panose="020B0604020202020204" pitchFamily="34" charset="0"/>
              </a:rPr>
              <a:t>Final state is              and</a:t>
            </a:r>
            <a:r>
              <a:rPr lang="en-US" i="1" dirty="0">
                <a:latin typeface="Arial" panose="020B0604020202020204" pitchFamily="34" charset="0"/>
                <a:cs typeface="Arial" panose="020B0604020202020204" pitchFamily="34" charset="0"/>
              </a:rPr>
              <a:t> Z</a:t>
            </a:r>
            <a:r>
              <a:rPr lang="en-US" dirty="0">
                <a:latin typeface="Arial" panose="020B0604020202020204" pitchFamily="34" charset="0"/>
                <a:cs typeface="Arial" panose="020B0604020202020204" pitchFamily="34" charset="0"/>
              </a:rPr>
              <a:t> boson</a:t>
            </a:r>
          </a:p>
          <a:p>
            <a:pPr marL="342900" indent="-342900" algn="l">
              <a:lnSpc>
                <a:spcPct val="150000"/>
              </a:lnSpc>
              <a:buClr>
                <a:schemeClr val="accent1"/>
              </a:buClr>
              <a:buChar char="•"/>
              <a:defRPr lang="en-US" sz="1400" dirty="0"/>
            </a:pPr>
            <a:r>
              <a:rPr lang="en-US" i="1" dirty="0">
                <a:latin typeface="Arial" panose="020B0604020202020204" pitchFamily="34" charset="0"/>
                <a:cs typeface="Arial" panose="020B0604020202020204" pitchFamily="34" charset="0"/>
              </a:rPr>
              <a:t>Z</a:t>
            </a:r>
            <a:r>
              <a:rPr lang="en-US" dirty="0">
                <a:latin typeface="Arial" panose="020B0604020202020204" pitchFamily="34" charset="0"/>
                <a:cs typeface="Arial" panose="020B0604020202020204" pitchFamily="34" charset="0"/>
              </a:rPr>
              <a:t> decays to two </a:t>
            </a:r>
            <a:r>
              <a:rPr lang="en-US" dirty="0" err="1">
                <a:latin typeface="Arial" panose="020B0604020202020204" pitchFamily="34" charset="0"/>
                <a:cs typeface="Arial" panose="020B0604020202020204" pitchFamily="34" charset="0"/>
              </a:rPr>
              <a:t>same-flavour</a:t>
            </a:r>
            <a:r>
              <a:rPr lang="en-US" dirty="0">
                <a:latin typeface="Arial" panose="020B0604020202020204" pitchFamily="34" charset="0"/>
                <a:cs typeface="Arial" panose="020B0604020202020204" pitchFamily="34" charset="0"/>
              </a:rPr>
              <a:t> leptons (</a:t>
            </a:r>
            <a:r>
              <a:rPr lang="en-US" i="1" dirty="0">
                <a:latin typeface="Arial" panose="020B0604020202020204" pitchFamily="34" charset="0"/>
                <a:cs typeface="Arial" panose="020B0604020202020204" pitchFamily="34" charset="0"/>
              </a:rPr>
              <a:t>e</a:t>
            </a:r>
            <a:r>
              <a:rPr lang="en-US" i="1" baseline="30000"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e</a:t>
            </a:r>
            <a:r>
              <a:rPr lang="en-US" i="1" baseline="30000"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 or </a:t>
            </a:r>
            <a:r>
              <a:rPr lang="en-US" i="1" dirty="0" err="1">
                <a:latin typeface="Arial" panose="020B0604020202020204" pitchFamily="34" charset="0"/>
                <a:cs typeface="Arial" panose="020B0604020202020204" pitchFamily="34" charset="0"/>
              </a:rPr>
              <a:t>μ</a:t>
            </a:r>
            <a:r>
              <a:rPr lang="en-US" i="1" baseline="30000" dirty="0">
                <a:latin typeface="Arial" panose="020B0604020202020204" pitchFamily="34" charset="0"/>
                <a:cs typeface="Arial" panose="020B0604020202020204" pitchFamily="34" charset="0"/>
              </a:rPr>
              <a:t>+</a:t>
            </a:r>
            <a:r>
              <a:rPr lang="en-US" i="1" dirty="0" err="1">
                <a:latin typeface="Arial" panose="020B0604020202020204" pitchFamily="34" charset="0"/>
                <a:cs typeface="Arial" panose="020B0604020202020204" pitchFamily="34" charset="0"/>
              </a:rPr>
              <a:t>μ</a:t>
            </a:r>
            <a:r>
              <a:rPr lang="en-US" i="1" baseline="30000"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p>
        </p:txBody>
      </p:sp>
      <p:sp>
        <p:nvSpPr>
          <p:cNvPr id="3" name="Text Placeholder 2"/>
          <p:cNvSpPr>
            <a:spLocks noGrp="1"/>
          </p:cNvSpPr>
          <p:nvPr>
            <p:ph type="body"/>
          </p:nvPr>
        </p:nvSpPr>
        <p:spPr>
          <a:xfrm>
            <a:off x="366760" y="2952750"/>
            <a:ext cx="1915039" cy="540648"/>
          </a:xfrm>
        </p:spPr>
        <p:txBody>
          <a:bodyPr vert="horz" rtlCol="0">
            <a:normAutofit/>
          </a:bodyPr>
          <a:lstStyle/>
          <a:p>
            <a:r>
              <a:rPr lang="en-US" b="1" spc="50" dirty="0">
                <a:solidFill>
                  <a:srgbClr val="347279"/>
                </a:solidFill>
                <a:latin typeface="Arial" panose="020B0604020202020204" pitchFamily="34" charset="0"/>
                <a:cs typeface="Arial" panose="020B0604020202020204" pitchFamily="34" charset="0"/>
              </a:rPr>
              <a:t>Simplified model</a:t>
            </a:r>
          </a:p>
        </p:txBody>
      </p:sp>
      <p:sp>
        <p:nvSpPr>
          <p:cNvPr id="4" name="Text Placeholder 4"/>
          <p:cNvSpPr>
            <a:spLocks noGrp="1"/>
          </p:cNvSpPr>
          <p:nvPr>
            <p:ph type="body" idx="1"/>
          </p:nvPr>
        </p:nvSpPr>
        <p:spPr>
          <a:xfrm>
            <a:off x="4366336" y="2952750"/>
            <a:ext cx="1353062" cy="540648"/>
          </a:xfrm>
        </p:spPr>
        <p:txBody>
          <a:bodyPr vert="horz" rtlCol="0"/>
          <a:lstStyle/>
          <a:p>
            <a:r>
              <a:rPr lang="en-US" b="1" spc="50" dirty="0">
                <a:solidFill>
                  <a:srgbClr val="347279"/>
                </a:solidFill>
                <a:latin typeface="Arial" panose="020B0604020202020204" pitchFamily="34" charset="0"/>
                <a:cs typeface="Arial" panose="020B0604020202020204" pitchFamily="34" charset="0"/>
              </a:rPr>
              <a:t>2HDMa</a:t>
            </a:r>
          </a:p>
        </p:txBody>
      </p:sp>
      <p:sp>
        <p:nvSpPr>
          <p:cNvPr id="5" name="Content Placeholder 2"/>
          <p:cNvSpPr>
            <a:spLocks noGrp="1"/>
          </p:cNvSpPr>
          <p:nvPr>
            <p:ph idx="2"/>
          </p:nvPr>
        </p:nvSpPr>
        <p:spPr>
          <a:xfrm>
            <a:off x="407079" y="3366402"/>
            <a:ext cx="1874720" cy="1338948"/>
          </a:xfrm>
        </p:spPr>
        <p:txBody>
          <a:bodyPr vert="horz" rtlCol="0"/>
          <a:lstStyle/>
          <a:p>
            <a:r>
              <a:rPr lang="en-US" sz="1400" dirty="0">
                <a:latin typeface="Arial" panose="020B0604020202020204" pitchFamily="34" charset="0"/>
                <a:cs typeface="Arial" panose="020B0604020202020204" pitchFamily="34" charset="0"/>
              </a:rPr>
              <a:t>Vector or </a:t>
            </a:r>
            <a:r>
              <a:rPr lang="en-US" sz="1400" dirty="0" err="1">
                <a:latin typeface="Arial" panose="020B0604020202020204" pitchFamily="34" charset="0"/>
                <a:cs typeface="Arial" panose="020B0604020202020204" pitchFamily="34" charset="0"/>
              </a:rPr>
              <a:t>axial-vector</a:t>
            </a:r>
            <a:r>
              <a:rPr lang="en-US" sz="1400" dirty="0">
                <a:latin typeface="Arial" panose="020B0604020202020204" pitchFamily="34" charset="0"/>
                <a:cs typeface="Arial" panose="020B0604020202020204" pitchFamily="34" charset="0"/>
              </a:rPr>
              <a:t> mediators</a:t>
            </a:r>
          </a:p>
        </p:txBody>
      </p:sp>
      <p:sp>
        <p:nvSpPr>
          <p:cNvPr id="6" name="Content Placeholder 2"/>
          <p:cNvSpPr>
            <a:spLocks noGrp="1"/>
          </p:cNvSpPr>
          <p:nvPr>
            <p:ph idx="4"/>
          </p:nvPr>
        </p:nvSpPr>
        <p:spPr>
          <a:xfrm>
            <a:off x="4343400" y="3381871"/>
            <a:ext cx="2058943" cy="1317488"/>
          </a:xfrm>
        </p:spPr>
        <p:txBody>
          <a:bodyPr vert="horz" rtlCol="0"/>
          <a:lstStyle/>
          <a:p>
            <a:r>
              <a:rPr lang="en-US" sz="1400" dirty="0">
                <a:latin typeface="Arial" panose="020B0604020202020204" pitchFamily="34" charset="0"/>
                <a:cs typeface="Arial" panose="020B0604020202020204" pitchFamily="34" charset="0"/>
              </a:rPr>
              <a:t>Two Higgs doublet model plus pseudoscalar mediator</a:t>
            </a:r>
          </a:p>
        </p:txBody>
      </p:sp>
      <p:sp>
        <p:nvSpPr>
          <p:cNvPr id="7" name="Date Placeholder 4"/>
          <p:cNvSpPr>
            <a:spLocks noGrp="1"/>
          </p:cNvSpPr>
          <p:nvPr>
            <p:ph type="dt" sz="half" idx="10"/>
          </p:nvPr>
        </p:nvSpPr>
        <p:spPr/>
        <p:txBody>
          <a:bodyPr vert="horz" rtlCol="0"/>
          <a:lstStyle/>
          <a:p>
            <a:r>
              <a:rPr lang="en-US" dirty="0"/>
              <a:t>WNPPC - February 2020</a:t>
            </a:r>
          </a:p>
        </p:txBody>
      </p:sp>
      <p:sp>
        <p:nvSpPr>
          <p:cNvPr id="8" name="Footer Placeholder 5"/>
          <p:cNvSpPr>
            <a:spLocks noGrp="1"/>
          </p:cNvSpPr>
          <p:nvPr>
            <p:ph type="ftr" sz="quarter" idx="11"/>
          </p:nvPr>
        </p:nvSpPr>
        <p:spPr/>
        <p:txBody>
          <a:bodyPr vert="horz" rtlCol="0"/>
          <a:lstStyle/>
          <a:p>
            <a:r>
              <a:rPr lang="en-US" dirty="0"/>
              <a:t>Samantha Taylor - UVic</a:t>
            </a:r>
          </a:p>
        </p:txBody>
      </p:sp>
      <p:sp>
        <p:nvSpPr>
          <p:cNvPr id="9" name="Slide Number Placeholder 6"/>
          <p:cNvSpPr>
            <a:spLocks noGrp="1"/>
          </p:cNvSpPr>
          <p:nvPr>
            <p:ph type="sldNum" sz="quarter" idx="12"/>
          </p:nvPr>
        </p:nvSpPr>
        <p:spPr/>
        <p:txBody>
          <a:bodyPr vert="horz" rtlCol="0"/>
          <a:lstStyle/>
          <a:p>
            <a:fld id="{112606D6-A4A8-479C-B2E3-1E5EF0D36783}" type="slidenum">
              <a:t>6</a:t>
            </a:fld>
            <a:endParaRPr lang="en-US" dirty="0"/>
          </a:p>
        </p:txBody>
      </p:sp>
      <p:pic>
        <p:nvPicPr>
          <p:cNvPr id="10" name="Picture 9"/>
          <p:cNvPicPr>
            <a:picLocks noChangeAspect="1"/>
          </p:cNvPicPr>
          <p:nvPr/>
        </p:nvPicPr>
        <p:blipFill>
          <a:blip r:embed="rId4"/>
          <a:stretch>
            <a:fillRect/>
          </a:stretch>
        </p:blipFill>
        <p:spPr>
          <a:xfrm>
            <a:off x="6273499" y="3057125"/>
            <a:ext cx="2718101" cy="1539868"/>
          </a:xfrm>
          <a:prstGeom prst="rect">
            <a:avLst/>
          </a:prstGeom>
          <a:ln w="28575" cap="flat">
            <a:noFill/>
            <a:prstDash val="solid"/>
            <a:round/>
          </a:ln>
          <a:effectLst/>
        </p:spPr>
      </p:pic>
      <p:pic>
        <p:nvPicPr>
          <p:cNvPr id="11" name="Picture 10"/>
          <p:cNvPicPr>
            <a:picLocks noChangeAspect="1"/>
          </p:cNvPicPr>
          <p:nvPr/>
        </p:nvPicPr>
        <p:blipFill>
          <a:blip r:embed="rId5"/>
          <a:stretch>
            <a:fillRect/>
          </a:stretch>
        </p:blipFill>
        <p:spPr>
          <a:xfrm>
            <a:off x="2380936" y="3096121"/>
            <a:ext cx="1886264" cy="1526981"/>
          </a:xfrm>
          <a:prstGeom prst="rect">
            <a:avLst/>
          </a:prstGeom>
          <a:ln w="28575" cap="flat">
            <a:noFill/>
            <a:prstDash val="solid"/>
            <a:round/>
          </a:ln>
          <a:effectLst/>
        </p:spPr>
      </p:pic>
      <p:sp>
        <p:nvSpPr>
          <p:cNvPr id="12" name="TextBox 11"/>
          <p:cNvSpPr txBox="1"/>
          <p:nvPr>
            <p:custDataLst>
              <p:tags r:id="rId1"/>
            </p:custDataLst>
          </p:nvPr>
        </p:nvSpPr>
        <p:spPr>
          <a:xfrm>
            <a:off x="762000"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50" dirty="0">
                <a:latin typeface="+mn-lt"/>
              </a:rPr>
              <a:t>Models and signature</a:t>
            </a:r>
          </a:p>
        </p:txBody>
      </p:sp>
      <p:pic>
        <p:nvPicPr>
          <p:cNvPr id="13" name="Picture 12"/>
          <p:cNvPicPr>
            <a:picLocks noChangeAspect="1"/>
          </p:cNvPicPr>
          <p:nvPr/>
        </p:nvPicPr>
        <p:blipFill>
          <a:blip r:embed="rId6"/>
          <a:stretch>
            <a:fillRect/>
          </a:stretch>
        </p:blipFill>
        <p:spPr>
          <a:xfrm>
            <a:off x="5478208" y="1791073"/>
            <a:ext cx="3057525" cy="390525"/>
          </a:xfrm>
          <a:prstGeom prst="rect">
            <a:avLst/>
          </a:prstGeom>
        </p:spPr>
      </p:pic>
      <p:grpSp>
        <p:nvGrpSpPr>
          <p:cNvPr id="14" name="Group 13"/>
          <p:cNvGrpSpPr>
            <a:grpSpLocks noChangeAspect="1"/>
          </p:cNvGrpSpPr>
          <p:nvPr/>
        </p:nvGrpSpPr>
        <p:grpSpPr>
          <a:xfrm>
            <a:off x="7288444" y="2219164"/>
            <a:ext cx="851687" cy="352586"/>
            <a:chOff x="7326544" y="1952091"/>
            <a:chExt cx="851687" cy="352586"/>
          </a:xfrm>
        </p:grpSpPr>
        <p:pic>
          <p:nvPicPr>
            <p:cNvPr id="15" name="Picture 14"/>
            <p:cNvPicPr>
              <a:picLocks noChangeAspect="1"/>
            </p:cNvPicPr>
            <p:nvPr/>
          </p:nvPicPr>
          <p:blipFill>
            <a:blip r:embed="rId7"/>
            <a:stretch>
              <a:fillRect/>
            </a:stretch>
          </p:blipFill>
          <p:spPr>
            <a:xfrm>
              <a:off x="7326544" y="2055256"/>
              <a:ext cx="851687" cy="249421"/>
            </a:xfrm>
            <a:prstGeom prst="rect">
              <a:avLst/>
            </a:prstGeom>
          </p:spPr>
        </p:pic>
        <p:cxnSp>
          <p:nvCxnSpPr>
            <p:cNvPr id="16" name="Straight Connector 15"/>
            <p:cNvCxnSpPr/>
            <p:nvPr/>
          </p:nvCxnSpPr>
          <p:spPr>
            <a:xfrm rot="10800000" flipH="1" flipV="1">
              <a:off x="7343022" y="1952091"/>
              <a:ext cx="0" cy="287674"/>
            </a:xfrm>
            <a:prstGeom prst="line">
              <a:avLst/>
            </a:prstGeom>
            <a:ln w="19050" cap="flat">
              <a:solidFill>
                <a:schemeClr val="tx1"/>
              </a:solidFill>
              <a:prstDash val="solid"/>
              <a:round/>
            </a:ln>
          </p:spPr>
          <p:style>
            <a:lnRef idx="1">
              <a:schemeClr val="accent1"/>
            </a:lnRef>
            <a:fillRef idx="1">
              <a:schemeClr val="accent1"/>
            </a:fillRef>
            <a:effectRef idx="0">
              <a:schemeClr val="accent1"/>
            </a:effectRef>
            <a:fontRef idx="minor">
              <a:srgbClr val="FFFFFF"/>
            </a:fontRef>
          </p:style>
        </p:cxnSp>
      </p:grpSp>
      <p:pic>
        <p:nvPicPr>
          <p:cNvPr id="17" name="Picture 16"/>
          <p:cNvPicPr>
            <a:picLocks noChangeAspect="1"/>
          </p:cNvPicPr>
          <p:nvPr/>
        </p:nvPicPr>
        <p:blipFill>
          <a:blip r:embed="rId8"/>
          <a:stretch>
            <a:fillRect/>
          </a:stretch>
        </p:blipFill>
        <p:spPr>
          <a:xfrm>
            <a:off x="3131677" y="1200150"/>
            <a:ext cx="518445" cy="272053"/>
          </a:xfrm>
          <a:prstGeom prst="rect">
            <a:avLst/>
          </a:prstGeom>
        </p:spPr>
      </p:pic>
      <p:pic>
        <p:nvPicPr>
          <p:cNvPr id="18" name="Picture 17"/>
          <p:cNvPicPr>
            <a:picLocks noChangeAspect="1"/>
          </p:cNvPicPr>
          <p:nvPr/>
        </p:nvPicPr>
        <p:blipFill>
          <a:blip r:embed="rId8"/>
          <a:stretch>
            <a:fillRect/>
          </a:stretch>
        </p:blipFill>
        <p:spPr>
          <a:xfrm>
            <a:off x="2243699" y="2114550"/>
            <a:ext cx="518445" cy="272053"/>
          </a:xfrm>
          <a:prstGeom prst="rect">
            <a:avLst/>
          </a:prstGeom>
        </p:spPr>
      </p:pic>
      <p:cxnSp>
        <p:nvCxnSpPr>
          <p:cNvPr id="23" name="Straight Connector 22">
            <a:extLst>
              <a:ext uri="{FF2B5EF4-FFF2-40B4-BE49-F238E27FC236}">
                <a16:creationId xmlns:a16="http://schemas.microsoft.com/office/drawing/2014/main" id="{CAB2AC55-D29C-4532-A56B-33154BE1086F}"/>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24" name="Straight Connector 23">
            <a:extLst>
              <a:ext uri="{FF2B5EF4-FFF2-40B4-BE49-F238E27FC236}">
                <a16:creationId xmlns:a16="http://schemas.microsoft.com/office/drawing/2014/main" id="{CFD1EFCB-11C6-4054-8920-F2C41B7EEF47}"/>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2174761-7640-4CAF-A219-D53DDDE9A7E2}"/>
              </a:ext>
            </a:extLst>
          </p:cNvPr>
          <p:cNvSpPr>
            <a:spLocks noGrp="1"/>
          </p:cNvSpPr>
          <p:nvPr>
            <p:ph type="sldNum" sz="quarter" idx="12"/>
          </p:nvPr>
        </p:nvSpPr>
        <p:spPr/>
        <p:txBody>
          <a:bodyPr/>
          <a:lstStyle/>
          <a:p>
            <a:fld id="{E91E557A-3ADF-4F00-9948-E96A8E539D11}" type="slidenum">
              <a:rPr lang="en-CA" smtClean="0"/>
              <a:t>7</a:t>
            </a:fld>
            <a:endParaRPr lang="en-CA" dirty="0"/>
          </a:p>
        </p:txBody>
      </p:sp>
      <p:sp>
        <p:nvSpPr>
          <p:cNvPr id="5" name="Footer Placeholder 4">
            <a:extLst>
              <a:ext uri="{FF2B5EF4-FFF2-40B4-BE49-F238E27FC236}">
                <a16:creationId xmlns:a16="http://schemas.microsoft.com/office/drawing/2014/main" id="{264708BE-E45C-45DE-AEB0-0B560847BB56}"/>
              </a:ext>
            </a:extLst>
          </p:cNvPr>
          <p:cNvSpPr>
            <a:spLocks noGrp="1"/>
          </p:cNvSpPr>
          <p:nvPr>
            <p:ph type="ftr" sz="quarter" idx="11"/>
          </p:nvPr>
        </p:nvSpPr>
        <p:spPr/>
        <p:txBody>
          <a:bodyPr/>
          <a:lstStyle/>
          <a:p>
            <a:r>
              <a:rPr lang="en-US"/>
              <a:t>Samantha Taylor - UVic</a:t>
            </a:r>
            <a:endParaRPr lang="en-US" dirty="0"/>
          </a:p>
        </p:txBody>
      </p:sp>
      <p:sp>
        <p:nvSpPr>
          <p:cNvPr id="6" name="Date Placeholder 5">
            <a:extLst>
              <a:ext uri="{FF2B5EF4-FFF2-40B4-BE49-F238E27FC236}">
                <a16:creationId xmlns:a16="http://schemas.microsoft.com/office/drawing/2014/main" id="{B581A4EA-93FB-41BC-951C-2319F981444D}"/>
              </a:ext>
            </a:extLst>
          </p:cNvPr>
          <p:cNvSpPr>
            <a:spLocks noGrp="1"/>
          </p:cNvSpPr>
          <p:nvPr>
            <p:ph type="dt" sz="half" idx="10"/>
          </p:nvPr>
        </p:nvSpPr>
        <p:spPr/>
        <p:txBody>
          <a:bodyPr/>
          <a:lstStyle/>
          <a:p>
            <a:r>
              <a:rPr lang="en-US"/>
              <a:t>WNPPC - February 2020</a:t>
            </a:r>
            <a:endParaRPr lang="en-US" dirty="0"/>
          </a:p>
        </p:txBody>
      </p:sp>
      <p:pic>
        <p:nvPicPr>
          <p:cNvPr id="8" name="Picture 7" descr="A picture containing device&#10;&#10;Description automatically generated">
            <a:extLst>
              <a:ext uri="{FF2B5EF4-FFF2-40B4-BE49-F238E27FC236}">
                <a16:creationId xmlns:a16="http://schemas.microsoft.com/office/drawing/2014/main" id="{90714FCC-C5E0-4F77-89D4-6DA0E7C40D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047750"/>
            <a:ext cx="2351903" cy="3585419"/>
          </a:xfrm>
          <a:prstGeom prst="rect">
            <a:avLst/>
          </a:prstGeom>
        </p:spPr>
      </p:pic>
      <p:sp>
        <p:nvSpPr>
          <p:cNvPr id="9" name="TextBox 8">
            <a:extLst>
              <a:ext uri="{FF2B5EF4-FFF2-40B4-BE49-F238E27FC236}">
                <a16:creationId xmlns:a16="http://schemas.microsoft.com/office/drawing/2014/main" id="{75E3E279-F886-4ADA-9A7F-28FF5F8237F1}"/>
              </a:ext>
            </a:extLst>
          </p:cNvPr>
          <p:cNvSpPr txBox="1"/>
          <p:nvPr>
            <p:custDataLst>
              <p:tags r:id="rId1"/>
            </p:custDataLst>
          </p:nvPr>
        </p:nvSpPr>
        <p:spPr>
          <a:xfrm>
            <a:off x="762000"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40" dirty="0">
                <a:latin typeface="+mn-lt"/>
              </a:rPr>
              <a:t>Event selection and main backgrounds</a:t>
            </a:r>
          </a:p>
        </p:txBody>
      </p:sp>
      <p:pic>
        <p:nvPicPr>
          <p:cNvPr id="13" name="Picture 12" descr="A picture containing object, clock&#10;&#10;Description automatically generated">
            <a:extLst>
              <a:ext uri="{FF2B5EF4-FFF2-40B4-BE49-F238E27FC236}">
                <a16:creationId xmlns:a16="http://schemas.microsoft.com/office/drawing/2014/main" id="{49D26EBB-A478-4CC2-AE96-C4B95C8DFE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8341" y="1179084"/>
            <a:ext cx="5457059" cy="3373866"/>
          </a:xfrm>
          <a:prstGeom prst="rect">
            <a:avLst/>
          </a:prstGeom>
        </p:spPr>
      </p:pic>
      <p:cxnSp>
        <p:nvCxnSpPr>
          <p:cNvPr id="12" name="Straight Connector 11">
            <a:extLst>
              <a:ext uri="{FF2B5EF4-FFF2-40B4-BE49-F238E27FC236}">
                <a16:creationId xmlns:a16="http://schemas.microsoft.com/office/drawing/2014/main" id="{3AE31A7A-5D38-48B7-AFAB-5AD4B75B2A0D}"/>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4" name="Straight Connector 13">
            <a:extLst>
              <a:ext uri="{FF2B5EF4-FFF2-40B4-BE49-F238E27FC236}">
                <a16:creationId xmlns:a16="http://schemas.microsoft.com/office/drawing/2014/main" id="{2E77C402-E80F-4AD6-B928-4E5DA6E06082}"/>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vert="horz" rtlCol="0"/>
          <a:lstStyle/>
          <a:p>
            <a:fld id="{E92F857D-62D3-4CE8-81FF-3641D8418B78}" type="slidenum">
              <a:t>8</a:t>
            </a:fld>
            <a:endParaRPr lang="en-US" dirty="0"/>
          </a:p>
        </p:txBody>
      </p:sp>
      <p:sp>
        <p:nvSpPr>
          <p:cNvPr id="3" name="Footer Placeholder 2"/>
          <p:cNvSpPr>
            <a:spLocks noGrp="1"/>
          </p:cNvSpPr>
          <p:nvPr>
            <p:ph type="ftr" sz="quarter" idx="11"/>
          </p:nvPr>
        </p:nvSpPr>
        <p:spPr/>
        <p:txBody>
          <a:bodyPr vert="horz" rtlCol="0"/>
          <a:lstStyle/>
          <a:p>
            <a:r>
              <a:rPr lang="en-US" dirty="0"/>
              <a:t>Samantha Taylor - UVic</a:t>
            </a:r>
          </a:p>
        </p:txBody>
      </p:sp>
      <p:sp>
        <p:nvSpPr>
          <p:cNvPr id="4" name="Date Placeholder 1"/>
          <p:cNvSpPr>
            <a:spLocks noGrp="1"/>
          </p:cNvSpPr>
          <p:nvPr>
            <p:ph type="dt" sz="half" idx="10"/>
          </p:nvPr>
        </p:nvSpPr>
        <p:spPr/>
        <p:txBody>
          <a:bodyPr vert="horz" rtlCol="0"/>
          <a:lstStyle/>
          <a:p>
            <a:r>
              <a:rPr lang="en-US" dirty="0"/>
              <a:t>WNPPC - February 2020</a:t>
            </a:r>
          </a:p>
        </p:txBody>
      </p:sp>
      <p:pic>
        <p:nvPicPr>
          <p:cNvPr id="5" name="Picture 4"/>
          <p:cNvPicPr>
            <a:picLocks noChangeAspect="1"/>
          </p:cNvPicPr>
          <p:nvPr/>
        </p:nvPicPr>
        <p:blipFill>
          <a:blip r:embed="rId3"/>
          <a:stretch>
            <a:fillRect/>
          </a:stretch>
        </p:blipFill>
        <p:spPr>
          <a:xfrm>
            <a:off x="2064229" y="203034"/>
            <a:ext cx="5015531" cy="4285631"/>
          </a:xfrm>
          <a:prstGeom prst="rect">
            <a:avLst/>
          </a:prstGeom>
        </p:spPr>
      </p:pic>
      <p:sp>
        <p:nvSpPr>
          <p:cNvPr id="6" name="TextBox 5"/>
          <p:cNvSpPr txBox="1">
            <a:spLocks noGrp="1"/>
          </p:cNvSpPr>
          <p:nvPr/>
        </p:nvSpPr>
        <p:spPr>
          <a:xfrm>
            <a:off x="2984887" y="4484741"/>
            <a:ext cx="3693309" cy="586406"/>
          </a:xfrm>
          <a:prstGeom prst="rect">
            <a:avLst/>
          </a:prstGeom>
        </p:spPr>
        <p:txBody>
          <a:bodyPr vert="horz" rtlCol="0">
            <a:normAutofit lnSpcReduction="10000"/>
          </a:bodyPr>
          <a:lstStyle/>
          <a:p>
            <a:r>
              <a:rPr lang="en-US" sz="1200" dirty="0">
                <a:latin typeface="Arial" panose="020B0604020202020204" pitchFamily="34" charset="0"/>
                <a:cs typeface="Arial" panose="020B0604020202020204" pitchFamily="34" charset="0"/>
              </a:rPr>
              <a:t>Published results in </a:t>
            </a:r>
            <a:r>
              <a:rPr lang="en-US" sz="1200" b="1" dirty="0">
                <a:latin typeface="Arial" panose="020B0604020202020204" pitchFamily="34" charset="0"/>
                <a:cs typeface="Arial" panose="020B0604020202020204" pitchFamily="34" charset="0"/>
                <a:hlinkClick r:id="rId4"/>
              </a:rPr>
              <a:t>Phys. Lett. B 776 (2017) 318</a:t>
            </a:r>
            <a:br>
              <a:rPr lang="en-US" sz="1200" b="1" dirty="0">
                <a:latin typeface="Arial" panose="020B0604020202020204" pitchFamily="34" charset="0"/>
                <a:cs typeface="Arial" panose="020B0604020202020204" pitchFamily="34" charset="0"/>
                <a:hlinkClick r:id="rId5"/>
              </a:rPr>
            </a:br>
            <a:br>
              <a:rPr lang="en-US" sz="1200" b="1" dirty="0">
                <a:latin typeface="Arial" panose="020B0604020202020204" pitchFamily="34" charset="0"/>
                <a:cs typeface="Arial" panose="020B0604020202020204" pitchFamily="34" charset="0"/>
                <a:hlinkClick r:id="rId5"/>
              </a:rPr>
            </a:br>
            <a:endParaRPr lang="en-US" sz="1200" b="1" dirty="0">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722737" y="914400"/>
            <a:ext cx="7620000" cy="3048000"/>
          </a:xfrm>
        </p:spPr>
        <p:txBody>
          <a:bodyPr vert="horz" rtlCol="0"/>
          <a:lstStyle/>
          <a:p>
            <a:pPr>
              <a:lnSpc>
                <a:spcPct val="150000"/>
              </a:lnSpc>
            </a:pPr>
            <a:r>
              <a:rPr lang="en-US" dirty="0">
                <a:latin typeface="Arial" panose="020B0604020202020204" pitchFamily="34" charset="0"/>
                <a:cs typeface="Arial" panose="020B0604020202020204" pitchFamily="34" charset="0"/>
              </a:rPr>
              <a:t>6 free parameters:</a:t>
            </a:r>
          </a:p>
          <a:p>
            <a:pPr lvl="1">
              <a:lnSpc>
                <a:spcPct val="150000"/>
              </a:lnSpc>
            </a:pPr>
            <a:r>
              <a:rPr lang="en-US" dirty="0">
                <a:latin typeface="Arial" panose="020B0604020202020204" pitchFamily="34" charset="0"/>
                <a:cs typeface="Arial" panose="020B0604020202020204" pitchFamily="34" charset="0"/>
              </a:rPr>
              <a:t>Coupling to quarks, leptons, DM</a:t>
            </a:r>
          </a:p>
          <a:p>
            <a:pPr lvl="2">
              <a:lnSpc>
                <a:spcPct val="150000"/>
              </a:lnSpc>
            </a:pPr>
            <a:r>
              <a:rPr lang="en-US" i="1" dirty="0" err="1">
                <a:latin typeface="Arial" panose="020B0604020202020204" pitchFamily="34" charset="0"/>
                <a:cs typeface="Arial" panose="020B0604020202020204" pitchFamily="34" charset="0"/>
              </a:rPr>
              <a:t>g</a:t>
            </a:r>
            <a:r>
              <a:rPr lang="en-US" i="1" baseline="-25000" dirty="0" err="1">
                <a:latin typeface="Arial" panose="020B0604020202020204" pitchFamily="34" charset="0"/>
                <a:cs typeface="Arial" panose="020B0604020202020204" pitchFamily="34" charset="0"/>
              </a:rPr>
              <a:t>q</a:t>
            </a:r>
            <a:r>
              <a:rPr lang="en-US" i="1" dirty="0">
                <a:latin typeface="Arial" panose="020B0604020202020204" pitchFamily="34" charset="0"/>
                <a:cs typeface="Arial" panose="020B0604020202020204" pitchFamily="34" charset="0"/>
              </a:rPr>
              <a:t> </a:t>
            </a:r>
            <a:r>
              <a:rPr lang="en-US" i="0" dirty="0">
                <a:latin typeface="Arial" panose="020B0604020202020204" pitchFamily="34" charset="0"/>
                <a:cs typeface="Arial" panose="020B0604020202020204" pitchFamily="34" charset="0"/>
              </a:rPr>
              <a:t>= 0.25,</a:t>
            </a:r>
            <a:r>
              <a:rPr lang="en-US" i="1" dirty="0">
                <a:latin typeface="Arial" panose="020B0604020202020204" pitchFamily="34" charset="0"/>
                <a:cs typeface="Arial" panose="020B0604020202020204" pitchFamily="34" charset="0"/>
              </a:rPr>
              <a:t> g</a:t>
            </a:r>
            <a:r>
              <a:rPr lang="en-US" i="1" baseline="-25000" dirty="0">
                <a:latin typeface="Arial" panose="020B0604020202020204" pitchFamily="34" charset="0"/>
                <a:cs typeface="Arial" panose="020B0604020202020204" pitchFamily="34" charset="0"/>
              </a:rPr>
              <a:t>l </a:t>
            </a:r>
            <a:r>
              <a:rPr lang="en-US" i="0" dirty="0">
                <a:latin typeface="Arial" panose="020B0604020202020204" pitchFamily="34" charset="0"/>
                <a:cs typeface="Arial" panose="020B0604020202020204" pitchFamily="34" charset="0"/>
              </a:rPr>
              <a:t>= 0.00, </a:t>
            </a:r>
            <a:r>
              <a:rPr lang="en-US" i="1" dirty="0" err="1">
                <a:latin typeface="Arial" panose="020B0604020202020204" pitchFamily="34" charset="0"/>
                <a:cs typeface="Arial" panose="020B0604020202020204" pitchFamily="34" charset="0"/>
              </a:rPr>
              <a:t>g</a:t>
            </a:r>
            <a:r>
              <a:rPr lang="en-US" i="1" baseline="-25000" dirty="0" err="1">
                <a:latin typeface="Arial" panose="020B0604020202020204" pitchFamily="34" charset="0"/>
                <a:cs typeface="Arial" panose="020B0604020202020204" pitchFamily="34" charset="0"/>
              </a:rPr>
              <a:t>χ</a:t>
            </a:r>
            <a:r>
              <a:rPr lang="en-US" i="1" dirty="0" err="1">
                <a:latin typeface="Arial" panose="020B0604020202020204" pitchFamily="34" charset="0"/>
                <a:cs typeface="Arial" panose="020B0604020202020204" pitchFamily="34" charset="0"/>
              </a:rPr>
              <a:t> </a:t>
            </a:r>
            <a:r>
              <a:rPr lang="en-US" i="0" dirty="0" err="1">
                <a:latin typeface="Arial" panose="020B0604020202020204" pitchFamily="34" charset="0"/>
                <a:cs typeface="Arial" panose="020B0604020202020204" pitchFamily="34" charset="0"/>
              </a:rPr>
              <a:t>= </a:t>
            </a:r>
            <a:r>
              <a:rPr lang="en-US" i="0" dirty="0">
                <a:latin typeface="Arial" panose="020B0604020202020204" pitchFamily="34" charset="0"/>
                <a:cs typeface="Arial" panose="020B0604020202020204" pitchFamily="34" charset="0"/>
              </a:rPr>
              <a:t>1.00</a:t>
            </a:r>
          </a:p>
          <a:p>
            <a:pPr lvl="1">
              <a:lnSpc>
                <a:spcPct val="150000"/>
              </a:lnSpc>
            </a:pPr>
            <a:r>
              <a:rPr lang="en-US" dirty="0">
                <a:latin typeface="Arial" panose="020B0604020202020204" pitchFamily="34" charset="0"/>
                <a:cs typeface="Arial" panose="020B0604020202020204" pitchFamily="34" charset="0"/>
              </a:rPr>
              <a:t>Dark matter mass</a:t>
            </a:r>
          </a:p>
          <a:p>
            <a:pPr lvl="1">
              <a:lnSpc>
                <a:spcPct val="150000"/>
              </a:lnSpc>
            </a:pPr>
            <a:r>
              <a:rPr lang="en-US" dirty="0">
                <a:latin typeface="Arial" panose="020B0604020202020204" pitchFamily="34" charset="0"/>
                <a:cs typeface="Arial" panose="020B0604020202020204" pitchFamily="34" charset="0"/>
              </a:rPr>
              <a:t>Mediator mass</a:t>
            </a:r>
          </a:p>
          <a:p>
            <a:pPr lvl="1">
              <a:lnSpc>
                <a:spcPct val="150000"/>
              </a:lnSpc>
            </a:pPr>
            <a:r>
              <a:rPr lang="en-US" dirty="0">
                <a:latin typeface="Arial" panose="020B0604020202020204" pitchFamily="34" charset="0"/>
                <a:cs typeface="Arial" panose="020B0604020202020204" pitchFamily="34" charset="0"/>
              </a:rPr>
              <a:t>Mediator width</a:t>
            </a:r>
          </a:p>
        </p:txBody>
      </p:sp>
      <p:sp>
        <p:nvSpPr>
          <p:cNvPr id="3" name="Slide Number Placeholder 4"/>
          <p:cNvSpPr>
            <a:spLocks noGrp="1"/>
          </p:cNvSpPr>
          <p:nvPr>
            <p:ph type="sldNum" sz="quarter" idx="12"/>
          </p:nvPr>
        </p:nvSpPr>
        <p:spPr/>
        <p:txBody>
          <a:bodyPr vert="horz" rtlCol="0"/>
          <a:lstStyle/>
          <a:p>
            <a:fld id="{3822A7A7-B061-4BD0-9837-65AB5874C534}" type="slidenum">
              <a:t>9</a:t>
            </a:fld>
            <a:endParaRPr lang="en-US" dirty="0"/>
          </a:p>
        </p:txBody>
      </p:sp>
      <p:sp>
        <p:nvSpPr>
          <p:cNvPr id="4" name="Footer Placeholder 3"/>
          <p:cNvSpPr>
            <a:spLocks noGrp="1"/>
          </p:cNvSpPr>
          <p:nvPr>
            <p:ph type="ftr" sz="quarter" idx="11"/>
          </p:nvPr>
        </p:nvSpPr>
        <p:spPr/>
        <p:txBody>
          <a:bodyPr vert="horz" rtlCol="0"/>
          <a:lstStyle/>
          <a:p>
            <a:r>
              <a:rPr lang="en-US" dirty="0"/>
              <a:t>Samantha Taylor - UVic</a:t>
            </a:r>
          </a:p>
        </p:txBody>
      </p:sp>
      <p:sp>
        <p:nvSpPr>
          <p:cNvPr id="5" name="Date Placeholder 1"/>
          <p:cNvSpPr>
            <a:spLocks noGrp="1"/>
          </p:cNvSpPr>
          <p:nvPr>
            <p:ph type="dt" sz="half" idx="10"/>
          </p:nvPr>
        </p:nvSpPr>
        <p:spPr/>
        <p:txBody>
          <a:bodyPr vert="horz" rtlCol="0"/>
          <a:lstStyle/>
          <a:p>
            <a:r>
              <a:rPr lang="en-US" dirty="0"/>
              <a:t>WNPPC - February 2020</a:t>
            </a:r>
          </a:p>
        </p:txBody>
      </p:sp>
      <p:pic>
        <p:nvPicPr>
          <p:cNvPr id="6" name="Picture 5"/>
          <p:cNvPicPr>
            <a:picLocks noChangeAspect="1"/>
          </p:cNvPicPr>
          <p:nvPr/>
        </p:nvPicPr>
        <p:blipFill>
          <a:blip r:embed="rId4"/>
          <a:stretch>
            <a:fillRect/>
          </a:stretch>
        </p:blipFill>
        <p:spPr>
          <a:xfrm>
            <a:off x="1263606" y="3188827"/>
            <a:ext cx="1860594" cy="1506207"/>
          </a:xfrm>
          <a:prstGeom prst="rect">
            <a:avLst/>
          </a:prstGeom>
          <a:ln w="28575" cap="flat">
            <a:noFill/>
            <a:prstDash val="solid"/>
            <a:round/>
          </a:ln>
          <a:effectLst/>
        </p:spPr>
      </p:pic>
      <p:pic>
        <p:nvPicPr>
          <p:cNvPr id="7" name="Picture 6"/>
          <p:cNvPicPr>
            <a:picLocks noChangeAspect="1"/>
          </p:cNvPicPr>
          <p:nvPr/>
        </p:nvPicPr>
        <p:blipFill>
          <a:blip r:embed="rId5"/>
          <a:stretch>
            <a:fillRect/>
          </a:stretch>
        </p:blipFill>
        <p:spPr>
          <a:xfrm>
            <a:off x="4154119" y="955176"/>
            <a:ext cx="4816821" cy="3271256"/>
          </a:xfrm>
          <a:prstGeom prst="rect">
            <a:avLst/>
          </a:prstGeom>
          <a:ln w="28575" cap="flat">
            <a:noFill/>
            <a:prstDash val="solid"/>
            <a:round/>
          </a:ln>
        </p:spPr>
      </p:pic>
      <p:sp>
        <p:nvSpPr>
          <p:cNvPr id="8" name="TextBox 7"/>
          <p:cNvSpPr txBox="1">
            <a:spLocks noGrp="1"/>
          </p:cNvSpPr>
          <p:nvPr/>
        </p:nvSpPr>
        <p:spPr>
          <a:xfrm>
            <a:off x="4983080" y="4267991"/>
            <a:ext cx="3518697" cy="513559"/>
          </a:xfrm>
          <a:prstGeom prst="rect">
            <a:avLst/>
          </a:prstGeom>
        </p:spPr>
        <p:txBody>
          <a:bodyPr vert="horz" rtlCol="0">
            <a:normAutofit fontScale="92500"/>
          </a:bodyPr>
          <a:lstStyle/>
          <a:p>
            <a:pPr algn="ctr"/>
            <a:r>
              <a:rPr lang="en-US" sz="1200" dirty="0">
                <a:latin typeface="Arial" panose="020B0604020202020204" pitchFamily="34" charset="0"/>
                <a:cs typeface="Arial" panose="020B0604020202020204" pitchFamily="34" charset="0"/>
              </a:rPr>
              <a:t>Published results in </a:t>
            </a:r>
            <a:r>
              <a:rPr lang="en-US" sz="1200" b="1" dirty="0">
                <a:latin typeface="Arial" panose="020B0604020202020204" pitchFamily="34" charset="0"/>
                <a:cs typeface="Arial" panose="020B0604020202020204" pitchFamily="34" charset="0"/>
                <a:hlinkClick r:id="rId6"/>
              </a:rPr>
              <a:t>Phys. Lett. B 776 (2017) 318</a:t>
            </a:r>
            <a:endParaRPr lang="en-US" sz="1200" b="1"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140fb</a:t>
            </a:r>
            <a:r>
              <a:rPr lang="en-US" sz="1200" baseline="30000" dirty="0">
                <a:latin typeface="Arial" panose="020B0604020202020204" pitchFamily="34" charset="0"/>
                <a:cs typeface="Arial" panose="020B0604020202020204" pitchFamily="34" charset="0"/>
              </a:rPr>
              <a:t>-1</a:t>
            </a:r>
            <a:r>
              <a:rPr lang="en-US" sz="1200" dirty="0">
                <a:latin typeface="Arial" panose="020B0604020202020204" pitchFamily="34" charset="0"/>
                <a:cs typeface="Arial" panose="020B0604020202020204" pitchFamily="34" charset="0"/>
              </a:rPr>
              <a:t> result coming soon with Run II data</a:t>
            </a:r>
          </a:p>
        </p:txBody>
      </p:sp>
      <p:sp>
        <p:nvSpPr>
          <p:cNvPr id="9" name="TextBox 8"/>
          <p:cNvSpPr txBox="1"/>
          <p:nvPr>
            <p:custDataLst>
              <p:tags r:id="rId1"/>
            </p:custDataLst>
          </p:nvPr>
        </p:nvSpPr>
        <p:spPr>
          <a:xfrm>
            <a:off x="762000"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50" dirty="0">
                <a:latin typeface="+mn-lt"/>
              </a:rPr>
              <a:t>Simplified model (V/AV) and 36 fb</a:t>
            </a:r>
            <a:r>
              <a:rPr lang="en-US" sz="2400" b="1" spc="50" baseline="30000" dirty="0">
                <a:latin typeface="+mn-lt"/>
              </a:rPr>
              <a:t>-1</a:t>
            </a:r>
            <a:r>
              <a:rPr lang="en-US" sz="2400" b="1" spc="50" dirty="0">
                <a:latin typeface="+mn-lt"/>
              </a:rPr>
              <a:t> result</a:t>
            </a:r>
          </a:p>
        </p:txBody>
      </p:sp>
      <p:pic>
        <p:nvPicPr>
          <p:cNvPr id="10" name="Picture 9"/>
          <p:cNvPicPr>
            <a:picLocks noChangeAspect="1"/>
          </p:cNvPicPr>
          <p:nvPr/>
        </p:nvPicPr>
        <p:blipFill>
          <a:blip r:embed="rId7"/>
          <a:stretch>
            <a:fillRect/>
          </a:stretch>
        </p:blipFill>
        <p:spPr>
          <a:xfrm>
            <a:off x="262947" y="1500768"/>
            <a:ext cx="955195" cy="204254"/>
          </a:xfrm>
          <a:prstGeom prst="rect">
            <a:avLst/>
          </a:prstGeom>
        </p:spPr>
      </p:pic>
      <p:pic>
        <p:nvPicPr>
          <p:cNvPr id="11" name="Picture 10"/>
          <p:cNvPicPr>
            <a:picLocks noChangeAspect="1"/>
          </p:cNvPicPr>
          <p:nvPr/>
        </p:nvPicPr>
        <p:blipFill>
          <a:blip r:embed="rId8"/>
          <a:stretch>
            <a:fillRect/>
          </a:stretch>
        </p:blipFill>
        <p:spPr>
          <a:xfrm>
            <a:off x="714984" y="2161641"/>
            <a:ext cx="382857" cy="216950"/>
          </a:xfrm>
          <a:prstGeom prst="rect">
            <a:avLst/>
          </a:prstGeom>
        </p:spPr>
      </p:pic>
      <p:pic>
        <p:nvPicPr>
          <p:cNvPr id="12" name="Picture 11"/>
          <p:cNvPicPr>
            <a:picLocks noChangeAspect="1"/>
          </p:cNvPicPr>
          <p:nvPr/>
        </p:nvPicPr>
        <p:blipFill>
          <a:blip r:embed="rId9"/>
          <a:stretch>
            <a:fillRect/>
          </a:stretch>
        </p:blipFill>
        <p:spPr>
          <a:xfrm>
            <a:off x="531409" y="2552700"/>
            <a:ext cx="639156" cy="167544"/>
          </a:xfrm>
          <a:prstGeom prst="rect">
            <a:avLst/>
          </a:prstGeom>
        </p:spPr>
      </p:pic>
      <p:pic>
        <p:nvPicPr>
          <p:cNvPr id="13" name="Picture 12"/>
          <p:cNvPicPr>
            <a:picLocks noChangeAspect="1"/>
          </p:cNvPicPr>
          <p:nvPr/>
        </p:nvPicPr>
        <p:blipFill>
          <a:blip r:embed="rId10"/>
          <a:stretch>
            <a:fillRect/>
          </a:stretch>
        </p:blipFill>
        <p:spPr>
          <a:xfrm>
            <a:off x="607342" y="2864720"/>
            <a:ext cx="544630" cy="227428"/>
          </a:xfrm>
          <a:prstGeom prst="rect">
            <a:avLst/>
          </a:prstGeom>
        </p:spPr>
      </p:pic>
      <p:cxnSp>
        <p:nvCxnSpPr>
          <p:cNvPr id="18" name="Straight Connector 17">
            <a:extLst>
              <a:ext uri="{FF2B5EF4-FFF2-40B4-BE49-F238E27FC236}">
                <a16:creationId xmlns:a16="http://schemas.microsoft.com/office/drawing/2014/main" id="{401AF8A5-9173-4B40-9E90-5A429FAF44BD}"/>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9" name="Straight Connector 18">
            <a:extLst>
              <a:ext uri="{FF2B5EF4-FFF2-40B4-BE49-F238E27FC236}">
                <a16:creationId xmlns:a16="http://schemas.microsoft.com/office/drawing/2014/main" id="{EFBE5F93-60D6-4439-8C58-AB3CD0B21448}"/>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1707214" y="1276350"/>
            <a:ext cx="6674786" cy="3048000"/>
          </a:xfrm>
        </p:spPr>
        <p:txBody>
          <a:bodyPr vert="horz" rtlCol="0">
            <a:normAutofit/>
          </a:bodyPr>
          <a:lstStyle/>
          <a:p>
            <a:pPr>
              <a:lnSpc>
                <a:spcPct val="150000"/>
              </a:lnSpc>
            </a:pPr>
            <a:r>
              <a:rPr lang="en-US" i="1" dirty="0">
                <a:latin typeface="Arial" panose="020B0604020202020204" pitchFamily="34" charset="0"/>
                <a:cs typeface="Arial" panose="020B0604020202020204" pitchFamily="34" charset="0"/>
              </a:rPr>
              <a:t>gg</a:t>
            </a:r>
            <a:r>
              <a:rPr lang="en-US" dirty="0">
                <a:latin typeface="Arial" panose="020B0604020202020204" pitchFamily="34" charset="0"/>
                <a:cs typeface="Arial" panose="020B0604020202020204" pitchFamily="34" charset="0"/>
              </a:rPr>
              <a:t>-induced leading order diagrams</a:t>
            </a:r>
          </a:p>
          <a:p>
            <a:pPr>
              <a:lnSpc>
                <a:spcPct val="150000"/>
              </a:lnSpc>
            </a:pPr>
            <a:r>
              <a:rPr lang="en-US" dirty="0">
                <a:latin typeface="Arial" panose="020B0604020202020204" pitchFamily="34" charset="0"/>
                <a:cs typeface="Arial" panose="020B0604020202020204" pitchFamily="34" charset="0"/>
              </a:rPr>
              <a:t>5 free parameters:</a:t>
            </a:r>
          </a:p>
          <a:p>
            <a:pPr lvl="1">
              <a:lnSpc>
                <a:spcPct val="150000"/>
              </a:lnSpc>
            </a:pPr>
            <a:r>
              <a:rPr lang="en-US" dirty="0">
                <a:latin typeface="Arial" panose="020B0604020202020204" pitchFamily="34" charset="0"/>
                <a:cs typeface="Arial" panose="020B0604020202020204" pitchFamily="34" charset="0"/>
              </a:rPr>
              <a:t>Mass of </a:t>
            </a:r>
            <a:r>
              <a:rPr lang="en-US" i="1" dirty="0">
                <a:latin typeface="Arial" panose="020B0604020202020204" pitchFamily="34" charset="0"/>
                <a:cs typeface="Arial" panose="020B0604020202020204" pitchFamily="34" charset="0"/>
              </a:rPr>
              <a:t>A, H, H+/-</a:t>
            </a:r>
          </a:p>
          <a:p>
            <a:pPr lvl="1">
              <a:lnSpc>
                <a:spcPct val="150000"/>
              </a:lnSpc>
            </a:pPr>
            <a:r>
              <a:rPr lang="en-US" dirty="0">
                <a:latin typeface="Arial" panose="020B0604020202020204" pitchFamily="34" charset="0"/>
                <a:cs typeface="Arial" panose="020B0604020202020204" pitchFamily="34" charset="0"/>
              </a:rPr>
              <a:t>Mass of </a:t>
            </a:r>
            <a:r>
              <a:rPr lang="en-US" dirty="0" err="1">
                <a:latin typeface="Arial" panose="020B0604020202020204" pitchFamily="34" charset="0"/>
                <a:cs typeface="Arial" panose="020B0604020202020204" pitchFamily="34" charset="0"/>
              </a:rPr>
              <a:t>pseudoscalar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a</a:t>
            </a:r>
          </a:p>
          <a:p>
            <a:pPr lvl="1">
              <a:lnSpc>
                <a:spcPct val="150000"/>
              </a:lnSpc>
            </a:pPr>
            <a:r>
              <a:rPr lang="en-US" dirty="0">
                <a:latin typeface="Arial" panose="020B0604020202020204" pitchFamily="34" charset="0"/>
                <a:cs typeface="Arial" panose="020B0604020202020204" pitchFamily="34" charset="0"/>
              </a:rPr>
              <a:t>Mixing angle between </a:t>
            </a:r>
            <a:r>
              <a:rPr lang="en-US" i="1" dirty="0">
                <a:latin typeface="Arial" panose="020B0604020202020204" pitchFamily="34" charset="0"/>
                <a:cs typeface="Arial" panose="020B0604020202020204" pitchFamily="34" charset="0"/>
              </a:rPr>
              <a:t>A, a</a:t>
            </a:r>
          </a:p>
          <a:p>
            <a:pPr lvl="1">
              <a:lnSpc>
                <a:spcPct val="150000"/>
              </a:lnSpc>
            </a:pPr>
            <a:r>
              <a:rPr lang="en-US" dirty="0">
                <a:latin typeface="Arial" panose="020B0604020202020204" pitchFamily="34" charset="0"/>
                <a:cs typeface="Arial" panose="020B0604020202020204" pitchFamily="34" charset="0"/>
              </a:rPr>
              <a:t>Ratio of VEVs of Higgs doublets</a:t>
            </a:r>
          </a:p>
          <a:p>
            <a:pPr lvl="1">
              <a:lnSpc>
                <a:spcPct val="150000"/>
              </a:lnSpc>
            </a:pPr>
            <a:r>
              <a:rPr lang="en-US" dirty="0">
                <a:latin typeface="Arial" panose="020B0604020202020204" pitchFamily="34" charset="0"/>
                <a:cs typeface="Arial" panose="020B0604020202020204" pitchFamily="34" charset="0"/>
              </a:rPr>
              <a:t>Dark matter mass</a:t>
            </a:r>
          </a:p>
        </p:txBody>
      </p:sp>
      <p:sp>
        <p:nvSpPr>
          <p:cNvPr id="3" name="Slide Number Placeholder 4"/>
          <p:cNvSpPr>
            <a:spLocks noGrp="1"/>
          </p:cNvSpPr>
          <p:nvPr>
            <p:ph type="sldNum" sz="quarter" idx="12"/>
          </p:nvPr>
        </p:nvSpPr>
        <p:spPr/>
        <p:txBody>
          <a:bodyPr vert="horz" rtlCol="0"/>
          <a:lstStyle/>
          <a:p>
            <a:fld id="{98B09033-4D32-49DE-8BC8-4CFFC67DCDD2}" type="slidenum">
              <a:t>10</a:t>
            </a:fld>
            <a:endParaRPr lang="en-US" dirty="0"/>
          </a:p>
        </p:txBody>
      </p:sp>
      <p:sp>
        <p:nvSpPr>
          <p:cNvPr id="4" name="Footer Placeholder 3"/>
          <p:cNvSpPr>
            <a:spLocks noGrp="1"/>
          </p:cNvSpPr>
          <p:nvPr>
            <p:ph type="ftr" sz="quarter" idx="11"/>
          </p:nvPr>
        </p:nvSpPr>
        <p:spPr/>
        <p:txBody>
          <a:bodyPr vert="horz" rtlCol="0"/>
          <a:lstStyle/>
          <a:p>
            <a:r>
              <a:rPr lang="en-US" dirty="0"/>
              <a:t>Samantha Taylor - UVic</a:t>
            </a:r>
          </a:p>
        </p:txBody>
      </p:sp>
      <p:sp>
        <p:nvSpPr>
          <p:cNvPr id="5" name="Date Placeholder 1"/>
          <p:cNvSpPr>
            <a:spLocks noGrp="1"/>
          </p:cNvSpPr>
          <p:nvPr>
            <p:ph type="dt" sz="half" idx="10"/>
          </p:nvPr>
        </p:nvSpPr>
        <p:spPr/>
        <p:txBody>
          <a:bodyPr vert="horz" rtlCol="0"/>
          <a:lstStyle/>
          <a:p>
            <a:r>
              <a:rPr lang="en-US" dirty="0"/>
              <a:t>WNPPC - February 2020</a:t>
            </a:r>
          </a:p>
        </p:txBody>
      </p:sp>
      <p:pic>
        <p:nvPicPr>
          <p:cNvPr id="6" name="Picture 5"/>
          <p:cNvPicPr>
            <a:picLocks noChangeAspect="1"/>
          </p:cNvPicPr>
          <p:nvPr/>
        </p:nvPicPr>
        <p:blipFill>
          <a:blip r:embed="rId4"/>
          <a:stretch>
            <a:fillRect/>
          </a:stretch>
        </p:blipFill>
        <p:spPr>
          <a:xfrm>
            <a:off x="5684670" y="1256590"/>
            <a:ext cx="2715872" cy="1538601"/>
          </a:xfrm>
          <a:prstGeom prst="rect">
            <a:avLst/>
          </a:prstGeom>
          <a:ln w="28575" cap="flat">
            <a:noFill/>
            <a:prstDash val="solid"/>
            <a:round/>
          </a:ln>
        </p:spPr>
      </p:pic>
      <p:pic>
        <p:nvPicPr>
          <p:cNvPr id="7" name="Picture 6"/>
          <p:cNvPicPr>
            <a:picLocks noChangeAspect="1"/>
          </p:cNvPicPr>
          <p:nvPr/>
        </p:nvPicPr>
        <p:blipFill>
          <a:blip r:embed="rId5"/>
          <a:stretch>
            <a:fillRect/>
          </a:stretch>
        </p:blipFill>
        <p:spPr>
          <a:xfrm>
            <a:off x="5918891" y="2848289"/>
            <a:ext cx="2313422" cy="1532496"/>
          </a:xfrm>
          <a:prstGeom prst="rect">
            <a:avLst/>
          </a:prstGeom>
          <a:ln w="28575" cap="flat">
            <a:noFill/>
            <a:prstDash val="solid"/>
            <a:round/>
          </a:ln>
        </p:spPr>
      </p:pic>
      <p:sp>
        <p:nvSpPr>
          <p:cNvPr id="8" name="TextBox 7"/>
          <p:cNvSpPr txBox="1"/>
          <p:nvPr>
            <p:custDataLst>
              <p:tags r:id="rId1"/>
            </p:custDataLst>
          </p:nvPr>
        </p:nvSpPr>
        <p:spPr>
          <a:xfrm>
            <a:off x="750684"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50" dirty="0">
                <a:latin typeface="+mn-lt"/>
              </a:rPr>
              <a:t>2HDMa</a:t>
            </a:r>
          </a:p>
        </p:txBody>
      </p:sp>
      <p:pic>
        <p:nvPicPr>
          <p:cNvPr id="9" name="Picture 8"/>
          <p:cNvPicPr>
            <a:picLocks noChangeAspect="1"/>
          </p:cNvPicPr>
          <p:nvPr/>
        </p:nvPicPr>
        <p:blipFill>
          <a:blip r:embed="rId6"/>
          <a:stretch>
            <a:fillRect/>
          </a:stretch>
        </p:blipFill>
        <p:spPr>
          <a:xfrm>
            <a:off x="1707214" y="2749420"/>
            <a:ext cx="410346" cy="194376"/>
          </a:xfrm>
          <a:prstGeom prst="rect">
            <a:avLst/>
          </a:prstGeom>
        </p:spPr>
      </p:pic>
      <p:pic>
        <p:nvPicPr>
          <p:cNvPr id="10" name="Picture 9"/>
          <p:cNvPicPr>
            <a:picLocks noChangeAspect="1"/>
          </p:cNvPicPr>
          <p:nvPr/>
        </p:nvPicPr>
        <p:blipFill>
          <a:blip r:embed="rId7"/>
          <a:stretch>
            <a:fillRect/>
          </a:stretch>
        </p:blipFill>
        <p:spPr>
          <a:xfrm>
            <a:off x="1707214" y="3081423"/>
            <a:ext cx="405784" cy="170859"/>
          </a:xfrm>
          <a:prstGeom prst="rect">
            <a:avLst/>
          </a:prstGeom>
        </p:spPr>
      </p:pic>
      <p:pic>
        <p:nvPicPr>
          <p:cNvPr id="11" name="Picture 10"/>
          <p:cNvPicPr>
            <a:picLocks noChangeAspect="1"/>
          </p:cNvPicPr>
          <p:nvPr/>
        </p:nvPicPr>
        <p:blipFill>
          <a:blip r:embed="rId8"/>
          <a:stretch>
            <a:fillRect/>
          </a:stretch>
        </p:blipFill>
        <p:spPr>
          <a:xfrm>
            <a:off x="1621365" y="3425381"/>
            <a:ext cx="505615" cy="222904"/>
          </a:xfrm>
          <a:prstGeom prst="rect">
            <a:avLst/>
          </a:prstGeom>
        </p:spPr>
      </p:pic>
      <p:pic>
        <p:nvPicPr>
          <p:cNvPr id="12" name="Picture 11"/>
          <p:cNvPicPr>
            <a:picLocks noChangeAspect="1"/>
          </p:cNvPicPr>
          <p:nvPr/>
        </p:nvPicPr>
        <p:blipFill>
          <a:blip r:embed="rId9"/>
          <a:stretch>
            <a:fillRect/>
          </a:stretch>
        </p:blipFill>
        <p:spPr>
          <a:xfrm>
            <a:off x="1743990" y="3806381"/>
            <a:ext cx="382990" cy="217027"/>
          </a:xfrm>
          <a:prstGeom prst="rect">
            <a:avLst/>
          </a:prstGeom>
        </p:spPr>
      </p:pic>
      <p:pic>
        <p:nvPicPr>
          <p:cNvPr id="13" name="Picture 12"/>
          <p:cNvPicPr>
            <a:picLocks noChangeAspect="1"/>
          </p:cNvPicPr>
          <p:nvPr/>
        </p:nvPicPr>
        <p:blipFill>
          <a:blip r:embed="rId10"/>
          <a:stretch>
            <a:fillRect/>
          </a:stretch>
        </p:blipFill>
        <p:spPr>
          <a:xfrm>
            <a:off x="255204" y="2396681"/>
            <a:ext cx="1871776" cy="157734"/>
          </a:xfrm>
          <a:prstGeom prst="rect">
            <a:avLst/>
          </a:prstGeom>
        </p:spPr>
      </p:pic>
      <p:cxnSp>
        <p:nvCxnSpPr>
          <p:cNvPr id="16" name="Straight Connector 15">
            <a:extLst>
              <a:ext uri="{FF2B5EF4-FFF2-40B4-BE49-F238E27FC236}">
                <a16:creationId xmlns:a16="http://schemas.microsoft.com/office/drawing/2014/main" id="{A57BD3D0-7683-4449-A4C9-E598E7BAA1A6}"/>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7" name="Straight Connector 16">
            <a:extLst>
              <a:ext uri="{FF2B5EF4-FFF2-40B4-BE49-F238E27FC236}">
                <a16:creationId xmlns:a16="http://schemas.microsoft.com/office/drawing/2014/main" id="{B89828E8-6707-469B-8481-7B1552B3758D}"/>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p:txBody>
          <a:bodyPr vert="horz" rtlCol="0"/>
          <a:lstStyle/>
          <a:p>
            <a:fld id="{797D947F-328B-417F-BF82-8AC402CBD89E}" type="slidenum">
              <a:t>11</a:t>
            </a:fld>
            <a:endParaRPr lang="en-US" dirty="0"/>
          </a:p>
        </p:txBody>
      </p:sp>
      <p:sp>
        <p:nvSpPr>
          <p:cNvPr id="3" name="Footer Placeholder 3"/>
          <p:cNvSpPr>
            <a:spLocks noGrp="1"/>
          </p:cNvSpPr>
          <p:nvPr>
            <p:ph type="ftr" sz="quarter" idx="11"/>
          </p:nvPr>
        </p:nvSpPr>
        <p:spPr/>
        <p:txBody>
          <a:bodyPr vert="horz" rtlCol="0"/>
          <a:lstStyle/>
          <a:p>
            <a:r>
              <a:rPr lang="en-US" dirty="0"/>
              <a:t>Samantha Taylor </a:t>
            </a:r>
            <a:r>
              <a:rPr lang="en-US" dirty="0" err="1"/>
              <a:t>-</a:t>
            </a:r>
            <a:r>
              <a:rPr lang="en-US" dirty="0"/>
              <a:t> </a:t>
            </a:r>
            <a:r>
              <a:rPr lang="en-US" dirty="0" err="1"/>
              <a:t>UVic</a:t>
            </a:r>
          </a:p>
        </p:txBody>
      </p:sp>
      <p:sp>
        <p:nvSpPr>
          <p:cNvPr id="4" name="Date Placeholder 1"/>
          <p:cNvSpPr>
            <a:spLocks noGrp="1"/>
          </p:cNvSpPr>
          <p:nvPr>
            <p:ph type="dt" sz="half" idx="10"/>
          </p:nvPr>
        </p:nvSpPr>
        <p:spPr/>
        <p:txBody>
          <a:bodyPr vert="horz" rtlCol="0"/>
          <a:lstStyle/>
          <a:p>
            <a:r>
              <a:rPr lang="en-US" dirty="0"/>
              <a:t>WNPPC - February 2020</a:t>
            </a:r>
          </a:p>
        </p:txBody>
      </p:sp>
      <p:sp>
        <p:nvSpPr>
          <p:cNvPr id="5" name="TextBox 4"/>
          <p:cNvSpPr txBox="1"/>
          <p:nvPr>
            <p:custDataLst>
              <p:tags r:id="rId1"/>
            </p:custDataLst>
          </p:nvPr>
        </p:nvSpPr>
        <p:spPr>
          <a:xfrm>
            <a:off x="750684"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50" dirty="0">
                <a:latin typeface="+mn-lt"/>
              </a:rPr>
              <a:t>36 fb</a:t>
            </a:r>
            <a:r>
              <a:rPr lang="en-US" sz="2400" b="1" spc="50" baseline="30000" dirty="0">
                <a:latin typeface="+mn-lt"/>
              </a:rPr>
              <a:t>-1</a:t>
            </a:r>
            <a:r>
              <a:rPr lang="en-US" sz="2400" b="1" spc="50" dirty="0">
                <a:latin typeface="+mn-lt"/>
              </a:rPr>
              <a:t> result (2HDMa)</a:t>
            </a:r>
          </a:p>
        </p:txBody>
      </p:sp>
      <p:pic>
        <p:nvPicPr>
          <p:cNvPr id="6" name="Picture 5"/>
          <p:cNvPicPr>
            <a:picLocks noChangeAspect="1"/>
          </p:cNvPicPr>
          <p:nvPr/>
        </p:nvPicPr>
        <p:blipFill>
          <a:blip r:embed="rId4"/>
          <a:stretch>
            <a:fillRect/>
          </a:stretch>
        </p:blipFill>
        <p:spPr>
          <a:xfrm>
            <a:off x="485241" y="1201664"/>
            <a:ext cx="4017816" cy="2729350"/>
          </a:xfrm>
          <a:prstGeom prst="rect">
            <a:avLst/>
          </a:prstGeom>
        </p:spPr>
      </p:pic>
      <p:pic>
        <p:nvPicPr>
          <p:cNvPr id="7" name="Picture 6"/>
          <p:cNvPicPr>
            <a:picLocks noChangeAspect="1"/>
          </p:cNvPicPr>
          <p:nvPr/>
        </p:nvPicPr>
        <p:blipFill>
          <a:blip r:embed="rId5"/>
          <a:stretch>
            <a:fillRect/>
          </a:stretch>
        </p:blipFill>
        <p:spPr>
          <a:xfrm>
            <a:off x="4671631" y="1201664"/>
            <a:ext cx="3962238" cy="2728855"/>
          </a:xfrm>
          <a:prstGeom prst="rect">
            <a:avLst/>
          </a:prstGeom>
        </p:spPr>
      </p:pic>
      <p:sp>
        <p:nvSpPr>
          <p:cNvPr id="8" name="TextBox 7">
            <a:hlinkClick r:id="rId6"/>
          </p:cNvPr>
          <p:cNvSpPr txBox="1"/>
          <p:nvPr/>
        </p:nvSpPr>
        <p:spPr>
          <a:xfrm>
            <a:off x="2489377" y="4143908"/>
            <a:ext cx="4165254" cy="342401"/>
          </a:xfrm>
          <a:prstGeom prst="rect">
            <a:avLst/>
          </a:prstGeom>
        </p:spPr>
        <p:txBody>
          <a:bodyPr vert="horz" lIns="95250" tIns="47625" rIns="95250" bIns="47625" rtlCol="0" anchor="t">
            <a:spAutoFit/>
          </a:bodyPr>
          <a:lstStyle/>
          <a:p>
            <a:pPr>
              <a:defRPr lang="en-US" sz="1400" dirty="0"/>
            </a:pPr>
            <a:r>
              <a:rPr lang="en-US" sz="1600" u="none" dirty="0">
                <a:solidFill>
                  <a:schemeClr val="tx1"/>
                </a:solidFill>
                <a:latin typeface="Arial" panose="020B0604020202020204" pitchFamily="34" charset="0"/>
                <a:cs typeface="Arial" panose="020B0604020202020204" pitchFamily="34" charset="0"/>
              </a:rPr>
              <a:t>Published</a:t>
            </a:r>
            <a:r>
              <a:rPr lang="en-US" sz="1600" u="none" dirty="0" err="1">
                <a:solidFill>
                  <a:schemeClr val="tx1"/>
                </a:solidFill>
                <a:latin typeface="Arial" panose="020B0604020202020204" pitchFamily="34" charset="0"/>
                <a:cs typeface="Arial" panose="020B0604020202020204" pitchFamily="34" charset="0"/>
              </a:rPr>
              <a:t> </a:t>
            </a:r>
            <a:r>
              <a:rPr lang="en-US" sz="1600" u="none" dirty="0">
                <a:solidFill>
                  <a:schemeClr val="tx1"/>
                </a:solidFill>
                <a:latin typeface="Arial" panose="020B0604020202020204" pitchFamily="34" charset="0"/>
                <a:cs typeface="Arial" panose="020B0604020202020204" pitchFamily="34" charset="0"/>
              </a:rPr>
              <a:t>results</a:t>
            </a:r>
            <a:r>
              <a:rPr lang="en-US" sz="1600" u="none" dirty="0" err="1">
                <a:solidFill>
                  <a:schemeClr val="tx1"/>
                </a:solidFill>
                <a:latin typeface="Arial" panose="020B0604020202020204" pitchFamily="34" charset="0"/>
                <a:cs typeface="Arial" panose="020B0604020202020204" pitchFamily="34" charset="0"/>
              </a:rPr>
              <a:t> </a:t>
            </a:r>
            <a:r>
              <a:rPr lang="en-US" sz="1600" u="none" dirty="0">
                <a:solidFill>
                  <a:schemeClr val="tx1"/>
                </a:solidFill>
                <a:latin typeface="Arial" panose="020B0604020202020204" pitchFamily="34" charset="0"/>
                <a:cs typeface="Arial" panose="020B0604020202020204" pitchFamily="34" charset="0"/>
              </a:rPr>
              <a:t>from</a:t>
            </a:r>
            <a:r>
              <a:rPr lang="en-US" sz="1600" u="none" dirty="0" err="1">
                <a:solidFill>
                  <a:schemeClr val="tx1"/>
                </a:solidFill>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hlinkClick r:id="rId7"/>
              </a:rPr>
              <a:t>JHEP </a:t>
            </a:r>
            <a:r>
              <a:rPr lang="en-US" sz="1600" b="1" dirty="0">
                <a:latin typeface="Arial" panose="020B0604020202020204" pitchFamily="34" charset="0"/>
                <a:cs typeface="Arial" panose="020B0604020202020204" pitchFamily="34" charset="0"/>
                <a:hlinkClick r:id="rId7"/>
              </a:rPr>
              <a:t>05</a:t>
            </a:r>
            <a:r>
              <a:rPr lang="en-US" sz="1600" b="1" dirty="0" err="1">
                <a:latin typeface="Arial" panose="020B0604020202020204" pitchFamily="34" charset="0"/>
                <a:cs typeface="Arial" panose="020B0604020202020204" pitchFamily="34" charset="0"/>
                <a:hlinkClick r:id="rId7"/>
              </a:rPr>
              <a:t> (</a:t>
            </a:r>
            <a:r>
              <a:rPr lang="en-US" sz="1600" b="1" dirty="0">
                <a:latin typeface="Arial" panose="020B0604020202020204" pitchFamily="34" charset="0"/>
                <a:cs typeface="Arial" panose="020B0604020202020204" pitchFamily="34" charset="0"/>
                <a:hlinkClick r:id="rId7"/>
              </a:rPr>
              <a:t>2019</a:t>
            </a:r>
            <a:r>
              <a:rPr lang="en-US" sz="1600" b="1" dirty="0" err="1">
                <a:latin typeface="Arial" panose="020B0604020202020204" pitchFamily="34" charset="0"/>
                <a:cs typeface="Arial" panose="020B0604020202020204" pitchFamily="34" charset="0"/>
                <a:hlinkClick r:id="rId7"/>
              </a:rPr>
              <a:t>) </a:t>
            </a:r>
            <a:r>
              <a:rPr lang="en-US" sz="1600" b="1" dirty="0">
                <a:latin typeface="Arial" panose="020B0604020202020204" pitchFamily="34" charset="0"/>
                <a:cs typeface="Arial" panose="020B0604020202020204" pitchFamily="34" charset="0"/>
                <a:hlinkClick r:id="rId7"/>
              </a:rPr>
              <a:t>142</a:t>
            </a:r>
            <a:r>
              <a:rPr lang="en-US" sz="1600" b="1" dirty="0" err="1">
                <a:latin typeface="Arial" panose="020B0604020202020204" pitchFamily="34" charset="0"/>
                <a:cs typeface="Arial" panose="020B0604020202020204" pitchFamily="34" charset="0"/>
              </a:rPr>
              <a:t>  </a:t>
            </a:r>
          </a:p>
        </p:txBody>
      </p:sp>
      <p:cxnSp>
        <p:nvCxnSpPr>
          <p:cNvPr id="11" name="Straight Connector 10">
            <a:extLst>
              <a:ext uri="{FF2B5EF4-FFF2-40B4-BE49-F238E27FC236}">
                <a16:creationId xmlns:a16="http://schemas.microsoft.com/office/drawing/2014/main" id="{CE389073-85D1-4F68-A5A4-419733D8BDC3}"/>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2" name="Straight Connector 11">
            <a:extLst>
              <a:ext uri="{FF2B5EF4-FFF2-40B4-BE49-F238E27FC236}">
                <a16:creationId xmlns:a16="http://schemas.microsoft.com/office/drawing/2014/main" id="{9A8B642F-4791-4DD8-B1D3-5EA1E17FDB62}"/>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a:spLocks noGrp="1"/>
          </p:cNvSpPr>
          <p:nvPr>
            <p:ph type="body"/>
          </p:nvPr>
        </p:nvSpPr>
        <p:spPr>
          <a:xfrm>
            <a:off x="762000" y="1061123"/>
            <a:ext cx="3619500" cy="540644"/>
          </a:xfrm>
        </p:spPr>
        <p:txBody>
          <a:bodyPr vert="horz" rtlCol="0"/>
          <a:lstStyle/>
          <a:p>
            <a:r>
              <a:rPr lang="en-US" b="1" spc="50" dirty="0" err="1">
                <a:latin typeface="Arial" panose="020B0604020202020204" pitchFamily="34" charset="0"/>
                <a:cs typeface="Arial" panose="020B0604020202020204" pitchFamily="34" charset="0"/>
              </a:rPr>
              <a:t>MadGraph</a:t>
            </a:r>
            <a:r>
              <a:rPr lang="en-US" b="1" spc="50" dirty="0">
                <a:latin typeface="Arial" panose="020B0604020202020204" pitchFamily="34" charset="0"/>
                <a:cs typeface="Arial" panose="020B0604020202020204" pitchFamily="34" charset="0"/>
              </a:rPr>
              <a:t> </a:t>
            </a:r>
            <a:r>
              <a:rPr lang="en-US" b="1" spc="50" dirty="0" err="1">
                <a:latin typeface="Arial" panose="020B0604020202020204" pitchFamily="34" charset="0"/>
                <a:cs typeface="Arial" panose="020B0604020202020204" pitchFamily="34" charset="0"/>
              </a:rPr>
              <a:t>reweighting</a:t>
            </a:r>
          </a:p>
        </p:txBody>
      </p:sp>
      <p:sp>
        <p:nvSpPr>
          <p:cNvPr id="3" name="Text Placeholder 4"/>
          <p:cNvSpPr>
            <a:spLocks noGrp="1"/>
          </p:cNvSpPr>
          <p:nvPr>
            <p:ph type="body" idx="1"/>
          </p:nvPr>
        </p:nvSpPr>
        <p:spPr>
          <a:xfrm>
            <a:off x="4754718" y="1061123"/>
            <a:ext cx="3619500" cy="540644"/>
          </a:xfrm>
        </p:spPr>
        <p:txBody>
          <a:bodyPr vert="horz" rtlCol="0"/>
          <a:lstStyle/>
          <a:p>
            <a:r>
              <a:rPr lang="en-US" b="1" spc="50" dirty="0">
                <a:latin typeface="Arial" panose="020B0604020202020204" pitchFamily="34" charset="0"/>
                <a:cs typeface="Arial" panose="020B0604020202020204" pitchFamily="34" charset="0"/>
              </a:rPr>
              <a:t>Histogram </a:t>
            </a:r>
            <a:r>
              <a:rPr lang="en-US" b="1" spc="50" dirty="0" err="1">
                <a:latin typeface="Arial" panose="020B0604020202020204" pitchFamily="34" charset="0"/>
                <a:cs typeface="Arial" panose="020B0604020202020204" pitchFamily="34" charset="0"/>
              </a:rPr>
              <a:t>reweighting</a:t>
            </a:r>
          </a:p>
        </p:txBody>
      </p:sp>
      <p:sp>
        <p:nvSpPr>
          <p:cNvPr id="4" name="Content Placeholder 2"/>
          <p:cNvSpPr>
            <a:spLocks noGrp="1"/>
          </p:cNvSpPr>
          <p:nvPr>
            <p:ph idx="2"/>
          </p:nvPr>
        </p:nvSpPr>
        <p:spPr>
          <a:xfrm>
            <a:off x="762000" y="1601771"/>
            <a:ext cx="3810000" cy="2870635"/>
          </a:xfrm>
        </p:spPr>
        <p:txBody>
          <a:bodyPr vert="horz" rtlCol="0">
            <a:normAutofit lnSpcReduction="10000"/>
          </a:bodyPr>
          <a:lstStyle/>
          <a:p>
            <a:r>
              <a:rPr lang="en-US" kern="1600" spc="20" dirty="0">
                <a:solidFill>
                  <a:schemeClr val="tx1"/>
                </a:solidFill>
                <a:latin typeface="Arial" panose="020B0604020202020204" pitchFamily="34" charset="0"/>
                <a:ea typeface="Arial Unicode MS" panose="020B0604020202020204" pitchFamily="34" charset="-128"/>
                <a:cs typeface="Arial" panose="020B0604020202020204" pitchFamily="34" charset="0"/>
              </a:rPr>
              <a:t>Many model parameter points are needed for limit scans</a:t>
            </a:r>
          </a:p>
          <a:p>
            <a:pPr lvl="1"/>
            <a:r>
              <a:rPr lang="en-US" kern="1600" spc="20" dirty="0">
                <a:solidFill>
                  <a:schemeClr val="tx1"/>
                </a:solidFill>
                <a:latin typeface="Arial" panose="020B0604020202020204" pitchFamily="34" charset="0"/>
                <a:ea typeface="Arial Unicode MS" panose="020B0604020202020204" pitchFamily="34" charset="-128"/>
                <a:cs typeface="Arial" panose="020B0604020202020204" pitchFamily="34" charset="0"/>
              </a:rPr>
              <a:t>Full ATLAS simulation CPU intensive</a:t>
            </a:r>
          </a:p>
          <a:p>
            <a:r>
              <a:rPr lang="en-US" kern="1600" spc="20" dirty="0">
                <a:solidFill>
                  <a:schemeClr val="tx1"/>
                </a:solidFill>
                <a:latin typeface="Arial" panose="020B0604020202020204" pitchFamily="34" charset="0"/>
                <a:ea typeface="Arial Unicode MS" panose="020B0604020202020204" pitchFamily="34" charset="-128"/>
                <a:cs typeface="Arial" panose="020B0604020202020204" pitchFamily="34" charset="0"/>
              </a:rPr>
              <a:t>Instead, only need to fully simulate a few model parameter points using </a:t>
            </a:r>
            <a:r>
              <a:rPr lang="en-US" kern="1600" spc="2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MadGraph</a:t>
            </a:r>
          </a:p>
          <a:p>
            <a:r>
              <a:rPr lang="en-US" kern="1600" spc="20" dirty="0">
                <a:solidFill>
                  <a:schemeClr val="tx1"/>
                </a:solidFill>
                <a:latin typeface="Arial" panose="020B0604020202020204" pitchFamily="34" charset="0"/>
                <a:ea typeface="Arial Unicode MS" panose="020B0604020202020204" pitchFamily="34" charset="-128"/>
                <a:cs typeface="Arial" panose="020B0604020202020204" pitchFamily="34" charset="0"/>
              </a:rPr>
              <a:t>Produce distributions using event </a:t>
            </a:r>
            <a:r>
              <a:rPr lang="en-US" kern="1600" spc="2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reweighting </a:t>
            </a:r>
            <a:r>
              <a:rPr lang="en-US" kern="1600" spc="20" dirty="0">
                <a:solidFill>
                  <a:schemeClr val="tx1"/>
                </a:solidFill>
                <a:latin typeface="Arial" panose="020B0604020202020204" pitchFamily="34" charset="0"/>
                <a:ea typeface="Arial Unicode MS" panose="020B0604020202020204" pitchFamily="34" charset="-128"/>
                <a:cs typeface="Arial" panose="020B0604020202020204" pitchFamily="34" charset="0"/>
              </a:rPr>
              <a:t>to</a:t>
            </a:r>
            <a:r>
              <a:rPr lang="en-US" kern="1600" spc="2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en-US" kern="1600" spc="20" dirty="0">
                <a:solidFill>
                  <a:schemeClr val="tx1"/>
                </a:solidFill>
                <a:latin typeface="Arial" panose="020B0604020202020204" pitchFamily="34" charset="0"/>
                <a:ea typeface="Arial Unicode MS" panose="020B0604020202020204" pitchFamily="34" charset="-128"/>
                <a:cs typeface="Arial" panose="020B0604020202020204" pitchFamily="34" charset="0"/>
              </a:rPr>
              <a:t>other</a:t>
            </a:r>
            <a:r>
              <a:rPr lang="en-US" kern="1600" spc="2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en-US" kern="1600" spc="20" dirty="0">
                <a:solidFill>
                  <a:schemeClr val="tx1"/>
                </a:solidFill>
                <a:latin typeface="Arial" panose="020B0604020202020204" pitchFamily="34" charset="0"/>
                <a:ea typeface="Arial Unicode MS" panose="020B0604020202020204" pitchFamily="34" charset="-128"/>
                <a:cs typeface="Arial" panose="020B0604020202020204" pitchFamily="34" charset="0"/>
              </a:rPr>
              <a:t>target</a:t>
            </a:r>
            <a:r>
              <a:rPr lang="en-US" kern="1600" spc="2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en-US" kern="1600" spc="20" dirty="0">
                <a:solidFill>
                  <a:schemeClr val="tx1"/>
                </a:solidFill>
                <a:latin typeface="Arial" panose="020B0604020202020204" pitchFamily="34" charset="0"/>
                <a:ea typeface="Arial Unicode MS" panose="020B0604020202020204" pitchFamily="34" charset="-128"/>
                <a:cs typeface="Arial" panose="020B0604020202020204" pitchFamily="34" charset="0"/>
              </a:rPr>
              <a:t>points</a:t>
            </a:r>
          </a:p>
          <a:p>
            <a:r>
              <a:rPr lang="en-US" kern="1600" spc="20" dirty="0">
                <a:solidFill>
                  <a:schemeClr val="tx1"/>
                </a:solidFill>
                <a:latin typeface="Arial" panose="020B0604020202020204" pitchFamily="34" charset="0"/>
                <a:ea typeface="Arial Unicode MS" panose="020B0604020202020204" pitchFamily="34" charset="-128"/>
                <a:cs typeface="Arial" panose="020B0604020202020204" pitchFamily="34" charset="0"/>
              </a:rPr>
              <a:t>Based on matrix element ratios</a:t>
            </a:r>
          </a:p>
        </p:txBody>
      </p:sp>
      <p:sp>
        <p:nvSpPr>
          <p:cNvPr id="5" name="Content Placeholder 2"/>
          <p:cNvSpPr>
            <a:spLocks noGrp="1"/>
          </p:cNvSpPr>
          <p:nvPr>
            <p:ph idx="4"/>
          </p:nvPr>
        </p:nvSpPr>
        <p:spPr>
          <a:xfrm>
            <a:off x="4751440" y="1601771"/>
            <a:ext cx="4011559" cy="2870635"/>
          </a:xfrm>
        </p:spPr>
        <p:txBody>
          <a:bodyPr vert="horz" rtlCol="0">
            <a:normAutofit lnSpcReduction="10000"/>
          </a:bodyPr>
          <a:lstStyle/>
          <a:p>
            <a:r>
              <a:rPr lang="en-US" dirty="0">
                <a:latin typeface="Arial" panose="020B0604020202020204" pitchFamily="34" charset="0"/>
                <a:cs typeface="Arial" panose="020B0604020202020204" pitchFamily="34" charset="0"/>
              </a:rPr>
              <a:t>2D histograms of two kinematic variables, </a:t>
            </a:r>
            <a:r>
              <a:rPr lang="en-US" i="1" dirty="0" err="1">
                <a:latin typeface="Arial" panose="020B0604020202020204" pitchFamily="34" charset="0"/>
                <a:cs typeface="Arial" panose="020B0604020202020204" pitchFamily="34" charset="0"/>
              </a:rPr>
              <a:t>p</a:t>
            </a:r>
            <a:r>
              <a:rPr lang="en-US" i="1" baseline="-25000" dirty="0" err="1">
                <a:latin typeface="Arial" panose="020B0604020202020204" pitchFamily="34" charset="0"/>
                <a:cs typeface="Arial" panose="020B0604020202020204" pitchFamily="34" charset="0"/>
              </a:rPr>
              <a:t>T</a:t>
            </a:r>
            <a:r>
              <a:rPr lang="en-US" i="0" dirty="0">
                <a:latin typeface="Arial" panose="020B0604020202020204" pitchFamily="34" charset="0"/>
                <a:cs typeface="Arial" panose="020B0604020202020204" pitchFamily="34" charset="0"/>
              </a:rPr>
              <a:t>(</a:t>
            </a:r>
            <a:r>
              <a:rPr lang="en-US" i="1" dirty="0" err="1">
                <a:latin typeface="Arial" panose="020B0604020202020204" pitchFamily="34" charset="0"/>
                <a:cs typeface="Arial" panose="020B0604020202020204" pitchFamily="34" charset="0"/>
              </a:rPr>
              <a:t>χχ</a:t>
            </a:r>
            <a:r>
              <a:rPr lang="en-US" i="0"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and </a:t>
            </a:r>
            <a:r>
              <a:rPr lang="en-US" i="1" dirty="0" err="1">
                <a:latin typeface="Arial" panose="020B0604020202020204" pitchFamily="34" charset="0"/>
                <a:cs typeface="Arial" panose="020B0604020202020204" pitchFamily="34" charset="0"/>
              </a:rPr>
              <a:t>p</a:t>
            </a:r>
            <a:r>
              <a:rPr lang="en-US" i="1" baseline="-25000" dirty="0" err="1">
                <a:latin typeface="Arial" panose="020B0604020202020204" pitchFamily="34" charset="0"/>
                <a:cs typeface="Arial" panose="020B0604020202020204" pitchFamily="34" charset="0"/>
              </a:rPr>
              <a:t>T</a:t>
            </a:r>
            <a:r>
              <a:rPr lang="en-US"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ll</a:t>
            </a:r>
            <a:r>
              <a:rPr lang="en-US" dirty="0">
                <a:latin typeface="Arial" panose="020B0604020202020204" pitchFamily="34" charset="0"/>
                <a:cs typeface="Arial" panose="020B0604020202020204" pitchFamily="34" charset="0"/>
              </a:rPr>
              <a:t>), characterizing the event</a:t>
            </a:r>
          </a:p>
          <a:p>
            <a:r>
              <a:rPr lang="en-US" dirty="0">
                <a:latin typeface="Arial" panose="020B0604020202020204" pitchFamily="34" charset="0"/>
                <a:cs typeface="Arial" panose="020B0604020202020204" pitchFamily="34" charset="0"/>
              </a:rPr>
              <a:t>Take ratio of target parameter point histogram to fully simulated histogram for a given model parameter point</a:t>
            </a:r>
          </a:p>
          <a:p>
            <a:r>
              <a:rPr lang="en-US" dirty="0">
                <a:latin typeface="Arial" panose="020B0604020202020204" pitchFamily="34" charset="0"/>
                <a:cs typeface="Arial" panose="020B0604020202020204" pitchFamily="34" charset="0"/>
              </a:rPr>
              <a:t>Use these ratios to obtain an event weight to emulate distributions to target point </a:t>
            </a:r>
          </a:p>
          <a:p>
            <a:endParaRPr lang="en-US" dirty="0">
              <a:latin typeface="Arial" panose="020B0604020202020204" pitchFamily="34" charset="0"/>
              <a:cs typeface="Arial" panose="020B0604020202020204" pitchFamily="34" charset="0"/>
            </a:endParaRPr>
          </a:p>
        </p:txBody>
      </p:sp>
      <p:sp>
        <p:nvSpPr>
          <p:cNvPr id="6" name="Date Placeholder 4"/>
          <p:cNvSpPr>
            <a:spLocks noGrp="1"/>
          </p:cNvSpPr>
          <p:nvPr>
            <p:ph type="dt" sz="half" idx="10"/>
          </p:nvPr>
        </p:nvSpPr>
        <p:spPr/>
        <p:txBody>
          <a:bodyPr vert="horz" rtlCol="0"/>
          <a:lstStyle/>
          <a:p>
            <a:r>
              <a:rPr lang="en-US" dirty="0"/>
              <a:t>WNPPC - February 2020</a:t>
            </a:r>
          </a:p>
        </p:txBody>
      </p:sp>
      <p:sp>
        <p:nvSpPr>
          <p:cNvPr id="7" name="Footer Placeholder 5"/>
          <p:cNvSpPr>
            <a:spLocks noGrp="1"/>
          </p:cNvSpPr>
          <p:nvPr>
            <p:ph type="ftr" sz="quarter" idx="11"/>
          </p:nvPr>
        </p:nvSpPr>
        <p:spPr/>
        <p:txBody>
          <a:bodyPr vert="horz" rtlCol="0"/>
          <a:lstStyle/>
          <a:p>
            <a:r>
              <a:rPr lang="en-US" dirty="0"/>
              <a:t>Samantha Taylor - UVic</a:t>
            </a:r>
          </a:p>
        </p:txBody>
      </p:sp>
      <p:sp>
        <p:nvSpPr>
          <p:cNvPr id="8" name="Slide Number Placeholder 6"/>
          <p:cNvSpPr>
            <a:spLocks noGrp="1"/>
          </p:cNvSpPr>
          <p:nvPr>
            <p:ph type="sldNum" sz="quarter" idx="12"/>
          </p:nvPr>
        </p:nvSpPr>
        <p:spPr/>
        <p:txBody>
          <a:bodyPr vert="horz" rtlCol="0"/>
          <a:lstStyle/>
          <a:p>
            <a:fld id="{7CE42AA3-9CCA-4915-9DFC-2E7A3D1BC9B8}" type="slidenum">
              <a:t>12</a:t>
            </a:fld>
            <a:endParaRPr lang="en-US" dirty="0"/>
          </a:p>
        </p:txBody>
      </p:sp>
      <p:sp>
        <p:nvSpPr>
          <p:cNvPr id="9" name="TextBox 8"/>
          <p:cNvSpPr txBox="1"/>
          <p:nvPr>
            <p:custDataLst>
              <p:tags r:id="rId1"/>
            </p:custDataLst>
          </p:nvPr>
        </p:nvSpPr>
        <p:spPr>
          <a:xfrm>
            <a:off x="750684"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50" dirty="0">
                <a:latin typeface="+mn-lt"/>
              </a:rPr>
              <a:t>Reweighting techniques</a:t>
            </a:r>
          </a:p>
        </p:txBody>
      </p:sp>
      <p:cxnSp>
        <p:nvCxnSpPr>
          <p:cNvPr id="12" name="Straight Connector 11">
            <a:extLst>
              <a:ext uri="{FF2B5EF4-FFF2-40B4-BE49-F238E27FC236}">
                <a16:creationId xmlns:a16="http://schemas.microsoft.com/office/drawing/2014/main" id="{0EE58BDF-D919-4216-B595-7F9063A9EAD7}"/>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3" name="Straight Connector 12">
            <a:extLst>
              <a:ext uri="{FF2B5EF4-FFF2-40B4-BE49-F238E27FC236}">
                <a16:creationId xmlns:a16="http://schemas.microsoft.com/office/drawing/2014/main" id="{122AF2EF-4DC9-4955-BEA9-A2EEB516EC78}"/>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p:txBody>
          <a:bodyPr vert="horz" rtlCol="0"/>
          <a:lstStyle/>
          <a:p>
            <a:fld id="{9F4456ED-F094-40C6-B5E3-13356B773FF6}" type="slidenum">
              <a:t>13</a:t>
            </a:fld>
            <a:endParaRPr lang="en-US" dirty="0"/>
          </a:p>
        </p:txBody>
      </p:sp>
      <p:sp>
        <p:nvSpPr>
          <p:cNvPr id="3" name="Footer Placeholder 3"/>
          <p:cNvSpPr>
            <a:spLocks noGrp="1"/>
          </p:cNvSpPr>
          <p:nvPr>
            <p:ph type="ftr" sz="quarter" idx="11"/>
          </p:nvPr>
        </p:nvSpPr>
        <p:spPr/>
        <p:txBody>
          <a:bodyPr vert="horz" rtlCol="0"/>
          <a:lstStyle/>
          <a:p>
            <a:r>
              <a:rPr lang="en-US" dirty="0"/>
              <a:t>Samantha Taylor </a:t>
            </a:r>
            <a:r>
              <a:rPr lang="en-US" dirty="0" err="1"/>
              <a:t>-</a:t>
            </a:r>
            <a:r>
              <a:rPr lang="en-US" dirty="0"/>
              <a:t> </a:t>
            </a:r>
            <a:r>
              <a:rPr lang="en-US" dirty="0" err="1"/>
              <a:t>UVic</a:t>
            </a:r>
          </a:p>
        </p:txBody>
      </p:sp>
      <p:sp>
        <p:nvSpPr>
          <p:cNvPr id="4" name="Date Placeholder 1"/>
          <p:cNvSpPr>
            <a:spLocks noGrp="1"/>
          </p:cNvSpPr>
          <p:nvPr>
            <p:ph type="dt" sz="half" idx="10"/>
          </p:nvPr>
        </p:nvSpPr>
        <p:spPr/>
        <p:txBody>
          <a:bodyPr vert="horz" rtlCol="0"/>
          <a:lstStyle/>
          <a:p>
            <a:r>
              <a:rPr lang="en-US" dirty="0"/>
              <a:t>WNPPC - February 2020</a:t>
            </a:r>
          </a:p>
        </p:txBody>
      </p:sp>
      <p:grpSp>
        <p:nvGrpSpPr>
          <p:cNvPr id="5" name="Group 4"/>
          <p:cNvGrpSpPr>
            <a:grpSpLocks noChangeAspect="1"/>
          </p:cNvGrpSpPr>
          <p:nvPr/>
        </p:nvGrpSpPr>
        <p:grpSpPr>
          <a:xfrm>
            <a:off x="724147" y="209550"/>
            <a:ext cx="5783018" cy="3928472"/>
            <a:chOff x="2481357" y="484708"/>
            <a:chExt cx="5783018" cy="3928472"/>
          </a:xfrm>
        </p:grpSpPr>
        <p:pic>
          <p:nvPicPr>
            <p:cNvPr id="6" name="Picture 5"/>
            <p:cNvPicPr>
              <a:picLocks noChangeAspect="1"/>
            </p:cNvPicPr>
            <p:nvPr/>
          </p:nvPicPr>
          <p:blipFill>
            <a:blip r:embed="rId3"/>
            <a:stretch>
              <a:fillRect/>
            </a:stretch>
          </p:blipFill>
          <p:spPr>
            <a:xfrm>
              <a:off x="2481357" y="484708"/>
              <a:ext cx="5783018" cy="3928472"/>
            </a:xfrm>
            <a:prstGeom prst="rect">
              <a:avLst/>
            </a:prstGeom>
          </p:spPr>
        </p:pic>
        <p:sp>
          <p:nvSpPr>
            <p:cNvPr id="7" name="TextBox 6"/>
            <p:cNvSpPr txBox="1"/>
            <p:nvPr/>
          </p:nvSpPr>
          <p:spPr>
            <a:xfrm>
              <a:off x="3084881" y="1431264"/>
              <a:ext cx="5098418" cy="927177"/>
            </a:xfrm>
            <a:prstGeom prst="rect">
              <a:avLst/>
            </a:prstGeom>
          </p:spPr>
          <p:txBody>
            <a:bodyPr vert="horz" lIns="95250" tIns="47625" rIns="95250" bIns="47625" rtlCol="0" anchor="t">
              <a:spAutoFit/>
            </a:bodyPr>
            <a:lstStyle/>
            <a:p>
              <a:pPr>
                <a:defRPr lang="en-US" sz="1400" dirty="0"/>
              </a:pPr>
              <a:r>
                <a:rPr lang="en-US" sz="5400" dirty="0"/>
                <a:t>. . . . . . . . . .</a:t>
              </a:r>
              <a:r>
                <a:rPr lang="en-US" sz="5400" dirty="0">
                  <a:solidFill>
                    <a:schemeClr val="accent1">
                      <a:lumMod val="75000"/>
                    </a:schemeClr>
                  </a:solidFill>
                </a:rPr>
                <a:t> . . . </a:t>
              </a:r>
            </a:p>
          </p:txBody>
        </p:sp>
        <p:sp>
          <p:nvSpPr>
            <p:cNvPr id="8" name="TextBox 7"/>
            <p:cNvSpPr txBox="1"/>
            <p:nvPr/>
          </p:nvSpPr>
          <p:spPr>
            <a:xfrm>
              <a:off x="3084881" y="1703908"/>
              <a:ext cx="5098418" cy="927177"/>
            </a:xfrm>
            <a:prstGeom prst="rect">
              <a:avLst/>
            </a:prstGeom>
          </p:spPr>
          <p:txBody>
            <a:bodyPr vert="horz" lIns="95250" tIns="47625" rIns="95250" bIns="47625" rtlCol="0" anchor="t">
              <a:spAutoFit/>
            </a:bodyPr>
            <a:lstStyle/>
            <a:p>
              <a:pPr>
                <a:defRPr lang="en-US" sz="1400" dirty="0"/>
              </a:pPr>
              <a:r>
                <a:rPr lang="en-US" sz="5400" dirty="0"/>
                <a:t>. . . . . . . . . .</a:t>
              </a:r>
              <a:r>
                <a:rPr lang="en-US" sz="5400" dirty="0">
                  <a:solidFill>
                    <a:schemeClr val="accent1">
                      <a:lumMod val="75000"/>
                    </a:schemeClr>
                  </a:solidFill>
                </a:rPr>
                <a:t> . . . </a:t>
              </a:r>
            </a:p>
          </p:txBody>
        </p:sp>
        <p:sp>
          <p:nvSpPr>
            <p:cNvPr id="9" name="TextBox 8"/>
            <p:cNvSpPr txBox="1"/>
            <p:nvPr/>
          </p:nvSpPr>
          <p:spPr>
            <a:xfrm>
              <a:off x="3084881" y="2008708"/>
              <a:ext cx="5098418" cy="927177"/>
            </a:xfrm>
            <a:prstGeom prst="rect">
              <a:avLst/>
            </a:prstGeom>
          </p:spPr>
          <p:txBody>
            <a:bodyPr vert="horz" lIns="95250" tIns="47625" rIns="95250" bIns="47625" rtlCol="0" anchor="t">
              <a:spAutoFit/>
            </a:bodyPr>
            <a:lstStyle/>
            <a:p>
              <a:pPr>
                <a:defRPr lang="en-US" sz="1400" dirty="0"/>
              </a:pPr>
              <a:r>
                <a:rPr lang="en-US" sz="5400" dirty="0">
                  <a:solidFill>
                    <a:schemeClr val="accent1">
                      <a:lumMod val="75000"/>
                    </a:schemeClr>
                  </a:solidFill>
                </a:rPr>
                <a:t>. . . . .</a:t>
              </a:r>
              <a:r>
                <a:rPr lang="en-US" sz="5400" dirty="0"/>
                <a:t> . . . . .</a:t>
              </a:r>
              <a:r>
                <a:rPr lang="en-US" sz="5400" dirty="0">
                  <a:solidFill>
                    <a:schemeClr val="accent1">
                      <a:lumMod val="75000"/>
                    </a:schemeClr>
                  </a:solidFill>
                </a:rPr>
                <a:t> . . . </a:t>
              </a:r>
            </a:p>
          </p:txBody>
        </p:sp>
        <p:sp>
          <p:nvSpPr>
            <p:cNvPr id="10" name="TextBox 9"/>
            <p:cNvSpPr txBox="1"/>
            <p:nvPr/>
          </p:nvSpPr>
          <p:spPr>
            <a:xfrm>
              <a:off x="3084881" y="2313508"/>
              <a:ext cx="5098418" cy="927177"/>
            </a:xfrm>
            <a:prstGeom prst="rect">
              <a:avLst/>
            </a:prstGeom>
          </p:spPr>
          <p:txBody>
            <a:bodyPr vert="horz" lIns="95250" tIns="47625" rIns="95250" bIns="47625" rtlCol="0" anchor="t">
              <a:spAutoFit/>
            </a:bodyPr>
            <a:lstStyle/>
            <a:p>
              <a:pPr>
                <a:defRPr lang="en-US" sz="1400" dirty="0"/>
              </a:pPr>
              <a:r>
                <a:rPr lang="en-US" sz="5400" dirty="0">
                  <a:solidFill>
                    <a:schemeClr val="accent1">
                      <a:lumMod val="75000"/>
                    </a:schemeClr>
                  </a:solidFill>
                </a:rPr>
                <a:t>. . . . .</a:t>
              </a:r>
              <a:r>
                <a:rPr lang="en-US" sz="5400" dirty="0"/>
                <a:t> </a:t>
              </a:r>
              <a:r>
                <a:rPr lang="en-US" sz="5400" dirty="0">
                  <a:solidFill>
                    <a:schemeClr val="accent1">
                      <a:lumMod val="75000"/>
                    </a:schemeClr>
                  </a:solidFill>
                </a:rPr>
                <a:t>. .</a:t>
              </a:r>
              <a:r>
                <a:rPr lang="en-US" sz="5400" dirty="0"/>
                <a:t> . . </a:t>
              </a:r>
              <a:r>
                <a:rPr lang="en-US" sz="5400" dirty="0">
                  <a:solidFill>
                    <a:schemeClr val="accent1">
                      <a:lumMod val="75000"/>
                    </a:schemeClr>
                  </a:solidFill>
                </a:rPr>
                <a:t>. . . . </a:t>
              </a:r>
            </a:p>
          </p:txBody>
        </p:sp>
        <p:sp>
          <p:nvSpPr>
            <p:cNvPr id="11" name="TextBox 10"/>
            <p:cNvSpPr txBox="1"/>
            <p:nvPr/>
          </p:nvSpPr>
          <p:spPr>
            <a:xfrm>
              <a:off x="3084881" y="2650464"/>
              <a:ext cx="5098418" cy="927177"/>
            </a:xfrm>
            <a:prstGeom prst="rect">
              <a:avLst/>
            </a:prstGeom>
          </p:spPr>
          <p:txBody>
            <a:bodyPr vert="horz" lIns="95250" tIns="47625" rIns="95250" bIns="47625" rtlCol="0" anchor="t">
              <a:spAutoFit/>
            </a:bodyPr>
            <a:lstStyle/>
            <a:p>
              <a:pPr>
                <a:defRPr lang="en-US" sz="1400" dirty="0"/>
              </a:pPr>
              <a:r>
                <a:rPr lang="en-US" sz="5400" dirty="0">
                  <a:solidFill>
                    <a:schemeClr val="accent1">
                      <a:lumMod val="75000"/>
                    </a:schemeClr>
                  </a:solidFill>
                </a:rPr>
                <a:t>. . . . .</a:t>
              </a:r>
              <a:r>
                <a:rPr lang="en-US" sz="5400" dirty="0"/>
                <a:t> </a:t>
              </a:r>
              <a:r>
                <a:rPr lang="en-US" sz="5400" dirty="0">
                  <a:solidFill>
                    <a:schemeClr val="tx1"/>
                  </a:solidFill>
                </a:rPr>
                <a:t>. .</a:t>
              </a:r>
              <a:r>
                <a:rPr lang="en-US" sz="5400" dirty="0"/>
                <a:t> . . </a:t>
              </a:r>
              <a:r>
                <a:rPr lang="en-US" sz="5400" dirty="0">
                  <a:solidFill>
                    <a:schemeClr val="accent1">
                      <a:lumMod val="75000"/>
                    </a:schemeClr>
                  </a:solidFill>
                </a:rPr>
                <a:t>. . . . </a:t>
              </a:r>
            </a:p>
          </p:txBody>
        </p:sp>
        <p:sp>
          <p:nvSpPr>
            <p:cNvPr id="12" name="TextBox 11"/>
            <p:cNvSpPr txBox="1"/>
            <p:nvPr/>
          </p:nvSpPr>
          <p:spPr>
            <a:xfrm>
              <a:off x="3084881" y="2923108"/>
              <a:ext cx="5098418" cy="927177"/>
            </a:xfrm>
            <a:prstGeom prst="rect">
              <a:avLst/>
            </a:prstGeom>
          </p:spPr>
          <p:txBody>
            <a:bodyPr vert="horz" lIns="95250" tIns="47625" rIns="95250" bIns="47625" rtlCol="0" anchor="t">
              <a:spAutoFit/>
            </a:bodyPr>
            <a:lstStyle/>
            <a:p>
              <a:pPr>
                <a:defRPr lang="en-US" sz="1400" dirty="0"/>
              </a:pPr>
              <a:r>
                <a:rPr lang="en-US" sz="5400" dirty="0">
                  <a:solidFill>
                    <a:schemeClr val="accent1">
                      <a:lumMod val="75000"/>
                    </a:schemeClr>
                  </a:solidFill>
                </a:rPr>
                <a:t>. . . </a:t>
              </a:r>
              <a:r>
                <a:rPr lang="en-US" sz="5400" dirty="0">
                  <a:solidFill>
                    <a:schemeClr val="tx1"/>
                  </a:solidFill>
                </a:rPr>
                <a:t>. .</a:t>
              </a:r>
              <a:r>
                <a:rPr lang="en-US" sz="5400" dirty="0"/>
                <a:t> </a:t>
              </a:r>
              <a:r>
                <a:rPr lang="en-US" sz="5400" dirty="0">
                  <a:solidFill>
                    <a:schemeClr val="tx1"/>
                  </a:solidFill>
                </a:rPr>
                <a:t>. .</a:t>
              </a:r>
              <a:r>
                <a:rPr lang="en-US" sz="5400" dirty="0"/>
                <a:t> </a:t>
              </a:r>
              <a:r>
                <a:rPr lang="en-US" sz="5400" dirty="0">
                  <a:solidFill>
                    <a:schemeClr val="accent1">
                      <a:lumMod val="75000"/>
                    </a:schemeClr>
                  </a:solidFill>
                </a:rPr>
                <a:t>. .</a:t>
              </a:r>
              <a:r>
                <a:rPr lang="en-US" sz="5400" dirty="0"/>
                <a:t> </a:t>
              </a:r>
              <a:r>
                <a:rPr lang="en-US" sz="5400" dirty="0">
                  <a:solidFill>
                    <a:schemeClr val="accent1">
                      <a:lumMod val="75000"/>
                    </a:schemeClr>
                  </a:solidFill>
                </a:rPr>
                <a:t>. . . . </a:t>
              </a:r>
            </a:p>
          </p:txBody>
        </p:sp>
        <p:sp>
          <p:nvSpPr>
            <p:cNvPr id="13" name="TextBox 12"/>
            <p:cNvSpPr txBox="1"/>
            <p:nvPr/>
          </p:nvSpPr>
          <p:spPr>
            <a:xfrm>
              <a:off x="3084881" y="3221964"/>
              <a:ext cx="5179494" cy="927177"/>
            </a:xfrm>
            <a:prstGeom prst="rect">
              <a:avLst/>
            </a:prstGeom>
          </p:spPr>
          <p:txBody>
            <a:bodyPr vert="horz" wrap="square" lIns="95250" tIns="47625" rIns="95250" bIns="47625" rtlCol="0" anchor="t">
              <a:spAutoFit/>
            </a:bodyPr>
            <a:lstStyle/>
            <a:p>
              <a:pPr>
                <a:defRPr lang="en-US" sz="1400" dirty="0"/>
              </a:pPr>
              <a:r>
                <a:rPr lang="en-US" sz="5400" dirty="0">
                  <a:solidFill>
                    <a:schemeClr val="tx1"/>
                  </a:solidFill>
                </a:rPr>
                <a:t>. . .</a:t>
              </a:r>
              <a:r>
                <a:rPr lang="en-US" sz="5400" dirty="0">
                  <a:solidFill>
                    <a:schemeClr val="accent1">
                      <a:lumMod val="75000"/>
                    </a:schemeClr>
                  </a:solidFill>
                </a:rPr>
                <a:t> </a:t>
              </a:r>
              <a:r>
                <a:rPr lang="en-US" sz="5400" dirty="0">
                  <a:solidFill>
                    <a:schemeClr val="tx1"/>
                  </a:solidFill>
                </a:rPr>
                <a:t>. .</a:t>
              </a:r>
              <a:r>
                <a:rPr lang="en-US" sz="5400" dirty="0"/>
                <a:t> </a:t>
              </a:r>
              <a:r>
                <a:rPr lang="en-US" sz="5400" dirty="0">
                  <a:solidFill>
                    <a:schemeClr val="tx1"/>
                  </a:solidFill>
                </a:rPr>
                <a:t>. .</a:t>
              </a:r>
              <a:r>
                <a:rPr lang="en-US" sz="5400" dirty="0"/>
                <a:t> </a:t>
              </a:r>
              <a:r>
                <a:rPr lang="en-US" sz="5400" dirty="0">
                  <a:solidFill>
                    <a:schemeClr val="accent1">
                      <a:lumMod val="75000"/>
                    </a:schemeClr>
                  </a:solidFill>
                </a:rPr>
                <a:t>. .</a:t>
              </a:r>
              <a:r>
                <a:rPr lang="en-US" sz="5400" dirty="0"/>
                <a:t> </a:t>
              </a:r>
              <a:r>
                <a:rPr lang="en-US" sz="5400" dirty="0">
                  <a:solidFill>
                    <a:schemeClr val="accent1">
                      <a:lumMod val="75000"/>
                    </a:schemeClr>
                  </a:solidFill>
                </a:rPr>
                <a:t>. . . . </a:t>
              </a:r>
            </a:p>
          </p:txBody>
        </p:sp>
      </p:grpSp>
      <p:grpSp>
        <p:nvGrpSpPr>
          <p:cNvPr id="14" name="Group 13"/>
          <p:cNvGrpSpPr>
            <a:grpSpLocks noChangeAspect="1"/>
          </p:cNvGrpSpPr>
          <p:nvPr/>
        </p:nvGrpSpPr>
        <p:grpSpPr>
          <a:xfrm>
            <a:off x="6553200" y="504819"/>
            <a:ext cx="2297334" cy="1276021"/>
            <a:chOff x="64417" y="1600662"/>
            <a:chExt cx="2297334" cy="1276021"/>
          </a:xfrm>
        </p:grpSpPr>
        <p:sp>
          <p:nvSpPr>
            <p:cNvPr id="15" name="TextBox 14"/>
            <p:cNvSpPr txBox="1"/>
            <p:nvPr/>
          </p:nvSpPr>
          <p:spPr>
            <a:xfrm>
              <a:off x="64417" y="1943175"/>
              <a:ext cx="415423" cy="927177"/>
            </a:xfrm>
            <a:prstGeom prst="rect">
              <a:avLst/>
            </a:prstGeom>
          </p:spPr>
          <p:txBody>
            <a:bodyPr vert="horz" lIns="95250" tIns="47625" rIns="95250" bIns="47625" rtlCol="0" anchor="t">
              <a:spAutoFit/>
            </a:bodyPr>
            <a:lstStyle/>
            <a:p>
              <a:pPr>
                <a:defRPr lang="en-US" sz="1400" dirty="0"/>
              </a:pPr>
              <a:r>
                <a:rPr lang="en-US" sz="5400" dirty="0">
                  <a:solidFill>
                    <a:schemeClr val="accent1">
                      <a:lumMod val="75000"/>
                    </a:schemeClr>
                  </a:solidFill>
                  <a:latin typeface="Arial" panose="020B0604020202020204" pitchFamily="34" charset="0"/>
                  <a:cs typeface="Arial" panose="020B0604020202020204" pitchFamily="34" charset="0"/>
                </a:rPr>
                <a:t>.</a:t>
              </a:r>
            </a:p>
          </p:txBody>
        </p:sp>
        <p:sp>
          <p:nvSpPr>
            <p:cNvPr id="16" name="TextBox 15"/>
            <p:cNvSpPr txBox="1"/>
            <p:nvPr/>
          </p:nvSpPr>
          <p:spPr>
            <a:xfrm>
              <a:off x="76758" y="1600662"/>
              <a:ext cx="423872" cy="927177"/>
            </a:xfrm>
            <a:prstGeom prst="rect">
              <a:avLst/>
            </a:prstGeom>
          </p:spPr>
          <p:txBody>
            <a:bodyPr vert="horz" lIns="95250" tIns="47625" rIns="95250" bIns="47625" rtlCol="0" anchor="t">
              <a:spAutoFit/>
            </a:bodyPr>
            <a:lstStyle/>
            <a:p>
              <a:pPr>
                <a:defRPr lang="en-US" sz="1400" dirty="0"/>
              </a:pPr>
              <a:r>
                <a:rPr lang="en-US" sz="5400" dirty="0">
                  <a:solidFill>
                    <a:schemeClr val="tx1"/>
                  </a:solidFill>
                  <a:latin typeface="Arial" panose="020B0604020202020204" pitchFamily="34" charset="0"/>
                  <a:cs typeface="Arial" panose="020B0604020202020204" pitchFamily="34" charset="0"/>
                </a:rPr>
                <a:t>.</a:t>
              </a:r>
            </a:p>
          </p:txBody>
        </p:sp>
        <p:sp>
          <p:nvSpPr>
            <p:cNvPr id="17" name="TextBox 16"/>
            <p:cNvSpPr txBox="1"/>
            <p:nvPr/>
          </p:nvSpPr>
          <p:spPr>
            <a:xfrm>
              <a:off x="291084" y="2107310"/>
              <a:ext cx="1905000" cy="311624"/>
            </a:xfrm>
            <a:prstGeom prst="rect">
              <a:avLst/>
            </a:prstGeom>
          </p:spPr>
          <p:txBody>
            <a:bodyPr vert="horz" lIns="95250" tIns="47625" rIns="95250" bIns="47625" rtlCol="0" anchor="t">
              <a:spAutoFit/>
            </a:bodyPr>
            <a:lstStyle/>
            <a:p>
              <a:pPr>
                <a:defRPr lang="en-US" sz="1400" dirty="0"/>
              </a:pPr>
              <a:r>
                <a:rPr lang="en-US" dirty="0">
                  <a:latin typeface="Arial" panose="020B0604020202020204" pitchFamily="34" charset="0"/>
                  <a:cs typeface="Arial" panose="020B0604020202020204" pitchFamily="34" charset="0"/>
                </a:rPr>
                <a:t>Full reconstruction</a:t>
              </a:r>
            </a:p>
          </p:txBody>
        </p:sp>
        <p:sp>
          <p:nvSpPr>
            <p:cNvPr id="18" name="TextBox 17"/>
            <p:cNvSpPr txBox="1"/>
            <p:nvPr/>
          </p:nvSpPr>
          <p:spPr>
            <a:xfrm>
              <a:off x="295865" y="2349616"/>
              <a:ext cx="2065886" cy="527067"/>
            </a:xfrm>
            <a:prstGeom prst="rect">
              <a:avLst/>
            </a:prstGeom>
          </p:spPr>
          <p:txBody>
            <a:bodyPr vert="horz" lIns="95250" tIns="47625" rIns="95250" bIns="47625" rtlCol="0" anchor="t">
              <a:spAutoFit/>
            </a:bodyPr>
            <a:lstStyle/>
            <a:p>
              <a:pPr>
                <a:defRPr lang="en-US" sz="1400" dirty="0"/>
              </a:pPr>
              <a:r>
                <a:rPr lang="en-US" dirty="0">
                  <a:latin typeface="Arial" panose="020B0604020202020204" pitchFamily="34" charset="0"/>
                  <a:cs typeface="Arial" panose="020B0604020202020204" pitchFamily="34" charset="0"/>
                </a:rPr>
                <a:t>Emulation using RW techniques</a:t>
              </a:r>
            </a:p>
          </p:txBody>
        </p:sp>
      </p:grpSp>
      <p:sp>
        <p:nvSpPr>
          <p:cNvPr id="19" name="TextBox 18">
            <a:hlinkClick r:id="rId4"/>
          </p:cNvPr>
          <p:cNvSpPr txBox="1"/>
          <p:nvPr/>
        </p:nvSpPr>
        <p:spPr>
          <a:xfrm>
            <a:off x="1601076" y="4081605"/>
            <a:ext cx="4165254" cy="342401"/>
          </a:xfrm>
          <a:prstGeom prst="rect">
            <a:avLst/>
          </a:prstGeom>
        </p:spPr>
        <p:txBody>
          <a:bodyPr vert="horz" lIns="95250" tIns="47625" rIns="95250" bIns="47625" rtlCol="0" anchor="t">
            <a:spAutoFit/>
          </a:bodyPr>
          <a:lstStyle/>
          <a:p>
            <a:pPr>
              <a:defRPr lang="en-US" sz="1400" dirty="0"/>
            </a:pPr>
            <a:r>
              <a:rPr lang="en-US" sz="1600" u="none" dirty="0">
                <a:solidFill>
                  <a:schemeClr val="tx1"/>
                </a:solidFill>
                <a:latin typeface="Arial" panose="020B0604020202020204" pitchFamily="34" charset="0"/>
                <a:cs typeface="Arial" panose="020B0604020202020204" pitchFamily="34" charset="0"/>
              </a:rPr>
              <a:t>Published</a:t>
            </a:r>
            <a:r>
              <a:rPr lang="en-US" sz="1600" u="none" dirty="0" err="1">
                <a:solidFill>
                  <a:schemeClr val="tx1"/>
                </a:solidFill>
                <a:latin typeface="Arial" panose="020B0604020202020204" pitchFamily="34" charset="0"/>
                <a:cs typeface="Arial" panose="020B0604020202020204" pitchFamily="34" charset="0"/>
              </a:rPr>
              <a:t> </a:t>
            </a:r>
            <a:r>
              <a:rPr lang="en-US" sz="1600" u="none" dirty="0">
                <a:solidFill>
                  <a:schemeClr val="tx1"/>
                </a:solidFill>
                <a:latin typeface="Arial" panose="020B0604020202020204" pitchFamily="34" charset="0"/>
                <a:cs typeface="Arial" panose="020B0604020202020204" pitchFamily="34" charset="0"/>
              </a:rPr>
              <a:t>results</a:t>
            </a:r>
            <a:r>
              <a:rPr lang="en-US" sz="1600" u="none" dirty="0" err="1">
                <a:solidFill>
                  <a:schemeClr val="tx1"/>
                </a:solidFill>
                <a:latin typeface="Arial" panose="020B0604020202020204" pitchFamily="34" charset="0"/>
                <a:cs typeface="Arial" panose="020B0604020202020204" pitchFamily="34" charset="0"/>
              </a:rPr>
              <a:t> </a:t>
            </a:r>
            <a:r>
              <a:rPr lang="en-US" sz="1600" u="none" dirty="0">
                <a:solidFill>
                  <a:schemeClr val="tx1"/>
                </a:solidFill>
                <a:latin typeface="Arial" panose="020B0604020202020204" pitchFamily="34" charset="0"/>
                <a:cs typeface="Arial" panose="020B0604020202020204" pitchFamily="34" charset="0"/>
              </a:rPr>
              <a:t>from</a:t>
            </a:r>
            <a:r>
              <a:rPr lang="en-US" sz="1600" u="none" dirty="0" err="1">
                <a:solidFill>
                  <a:schemeClr val="tx1"/>
                </a:solidFill>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hlinkClick r:id="rId5"/>
              </a:rPr>
              <a:t>JHEP </a:t>
            </a:r>
            <a:r>
              <a:rPr lang="en-US" sz="1600" b="1" dirty="0">
                <a:latin typeface="Arial" panose="020B0604020202020204" pitchFamily="34" charset="0"/>
                <a:cs typeface="Arial" panose="020B0604020202020204" pitchFamily="34" charset="0"/>
                <a:hlinkClick r:id="rId5"/>
              </a:rPr>
              <a:t>05</a:t>
            </a:r>
            <a:r>
              <a:rPr lang="en-US" sz="1600" b="1" dirty="0" err="1">
                <a:latin typeface="Arial" panose="020B0604020202020204" pitchFamily="34" charset="0"/>
                <a:cs typeface="Arial" panose="020B0604020202020204" pitchFamily="34" charset="0"/>
                <a:hlinkClick r:id="rId5"/>
              </a:rPr>
              <a:t> (</a:t>
            </a:r>
            <a:r>
              <a:rPr lang="en-US" sz="1600" b="1" dirty="0">
                <a:latin typeface="Arial" panose="020B0604020202020204" pitchFamily="34" charset="0"/>
                <a:cs typeface="Arial" panose="020B0604020202020204" pitchFamily="34" charset="0"/>
                <a:hlinkClick r:id="rId5"/>
              </a:rPr>
              <a:t>2019</a:t>
            </a:r>
            <a:r>
              <a:rPr lang="en-US" sz="1600" b="1" dirty="0" err="1">
                <a:latin typeface="Arial" panose="020B0604020202020204" pitchFamily="34" charset="0"/>
                <a:cs typeface="Arial" panose="020B0604020202020204" pitchFamily="34" charset="0"/>
                <a:hlinkClick r:id="rId5"/>
              </a:rPr>
              <a:t>) </a:t>
            </a:r>
            <a:r>
              <a:rPr lang="en-US" sz="1600" b="1" dirty="0">
                <a:latin typeface="Arial" panose="020B0604020202020204" pitchFamily="34" charset="0"/>
                <a:cs typeface="Arial" panose="020B0604020202020204" pitchFamily="34" charset="0"/>
                <a:hlinkClick r:id="rId5"/>
              </a:rPr>
              <a:t>142</a:t>
            </a:r>
            <a:r>
              <a:rPr lang="en-US" sz="1600" b="1" dirty="0" err="1">
                <a:latin typeface="Arial" panose="020B0604020202020204" pitchFamily="34" charset="0"/>
                <a:cs typeface="Arial" panose="020B0604020202020204" pitchFamily="34" charset="0"/>
                <a:hlinkClick r:id="rId5"/>
              </a:rPr>
              <a:t>  </a:t>
            </a:r>
            <a:endParaRPr lang="en-US" sz="1600" b="1" dirty="0" err="1">
              <a:latin typeface="Arial" panose="020B0604020202020204" pitchFamily="34" charset="0"/>
              <a:cs typeface="Arial" panose="020B0604020202020204" pitchFamily="34" charset="0"/>
            </a:endParaRPr>
          </a:p>
        </p:txBody>
      </p:sp>
      <p:sp>
        <p:nvSpPr>
          <p:cNvPr id="20" name="TextBox 19"/>
          <p:cNvSpPr txBox="1"/>
          <p:nvPr/>
        </p:nvSpPr>
        <p:spPr>
          <a:xfrm>
            <a:off x="6426089" y="2770675"/>
            <a:ext cx="2514600" cy="834844"/>
          </a:xfrm>
          <a:prstGeom prst="rect">
            <a:avLst/>
          </a:prstGeom>
        </p:spPr>
        <p:txBody>
          <a:bodyPr vert="horz" wrap="square" lIns="95250" tIns="47625" rIns="95250" bIns="47625" rtlCol="0" anchor="t">
            <a:spAutoFit/>
          </a:bodyPr>
          <a:lstStyle/>
          <a:p>
            <a:pPr>
              <a:defRPr lang="en-US" sz="1400" dirty="0"/>
            </a:pPr>
            <a:r>
              <a:rPr lang="en-US" sz="1200" dirty="0">
                <a:latin typeface="Arial" panose="020B0604020202020204" pitchFamily="34" charset="0"/>
                <a:cs typeface="Arial" panose="020B0604020202020204" pitchFamily="34" charset="0"/>
              </a:rPr>
              <a:t>The black and red dots are added on the published figure to illustrate the concept of emulation in model parameter space</a:t>
            </a:r>
          </a:p>
        </p:txBody>
      </p:sp>
      <p:sp>
        <p:nvSpPr>
          <p:cNvPr id="21" name="Rectangle 20">
            <a:extLst>
              <a:ext uri="{FF2B5EF4-FFF2-40B4-BE49-F238E27FC236}">
                <a16:creationId xmlns:a16="http://schemas.microsoft.com/office/drawing/2014/main" id="{2FCBFF1B-FB5E-4A6D-A183-9BBD6ADB1B54}"/>
              </a:ext>
            </a:extLst>
          </p:cNvPr>
          <p:cNvSpPr/>
          <p:nvPr/>
        </p:nvSpPr>
        <p:spPr>
          <a:xfrm>
            <a:off x="6565541" y="890350"/>
            <a:ext cx="2065886" cy="1050556"/>
          </a:xfrm>
          <a:prstGeom prst="rect">
            <a:avLst/>
          </a:prstGeom>
          <a:noFill/>
          <a:ln w="19050">
            <a:solidFill>
              <a:schemeClr val="accent2">
                <a:lumMod val="75000"/>
              </a:schemeClr>
            </a:solidFill>
          </a:ln>
        </p:spPr>
        <p:style>
          <a:lnRef idx="0">
            <a:scrgbClr r="0" g="0" b="0"/>
          </a:lnRef>
          <a:fillRef idx="1">
            <a:schemeClr val="accent1"/>
          </a:fillRef>
          <a:effectRef idx="0">
            <a:schemeClr val="accent1"/>
          </a:effectRef>
          <a:fontRef idx="none"/>
        </p:style>
        <p:txBody>
          <a:bodyPr vert="horz" rtlCol="0" anchor="ctr"/>
          <a:lstStyle/>
          <a:p>
            <a:pPr algn="ctr"/>
            <a:endParaRPr lang="en-CA"/>
          </a:p>
        </p:txBody>
      </p:sp>
      <p:sp>
        <p:nvSpPr>
          <p:cNvPr id="22" name="Isosceles Triangle 21">
            <a:extLst>
              <a:ext uri="{FF2B5EF4-FFF2-40B4-BE49-F238E27FC236}">
                <a16:creationId xmlns:a16="http://schemas.microsoft.com/office/drawing/2014/main" id="{BE914693-0262-4D41-91EF-8CD674AA1BC6}"/>
              </a:ext>
            </a:extLst>
          </p:cNvPr>
          <p:cNvSpPr/>
          <p:nvPr/>
        </p:nvSpPr>
        <p:spPr>
          <a:xfrm>
            <a:off x="7467600" y="2038350"/>
            <a:ext cx="152400" cy="609600"/>
          </a:xfrm>
          <a:prstGeom prst="triangle">
            <a:avLst/>
          </a:prstGeom>
          <a:solidFill>
            <a:schemeClr val="accent2">
              <a:lumMod val="50000"/>
            </a:schemeClr>
          </a:solidFill>
        </p:spPr>
        <p:style>
          <a:lnRef idx="0">
            <a:scrgbClr r="0" g="0" b="0"/>
          </a:lnRef>
          <a:fillRef idx="1">
            <a:schemeClr val="accent1"/>
          </a:fillRef>
          <a:effectRef idx="0">
            <a:schemeClr val="accent1"/>
          </a:effectRef>
          <a:fontRef idx="none"/>
        </p:style>
        <p:txBody>
          <a:bodyPr vert="horz" rtlCol="0" anchor="ctr"/>
          <a:lstStyle/>
          <a:p>
            <a:pPr algn="ctr"/>
            <a:endParaRPr lang="en-CA"/>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vert="horz" rtlCol="0"/>
          <a:lstStyle/>
          <a:p>
            <a:r>
              <a:rPr lang="en-US" dirty="0"/>
              <a:t>WNPPC - February 2020</a:t>
            </a:r>
          </a:p>
        </p:txBody>
      </p:sp>
      <p:sp>
        <p:nvSpPr>
          <p:cNvPr id="3" name="Footer Placeholder 5"/>
          <p:cNvSpPr>
            <a:spLocks noGrp="1"/>
          </p:cNvSpPr>
          <p:nvPr>
            <p:ph type="ftr" sz="quarter" idx="11"/>
          </p:nvPr>
        </p:nvSpPr>
        <p:spPr/>
        <p:txBody>
          <a:bodyPr vert="horz" rtlCol="0"/>
          <a:lstStyle/>
          <a:p>
            <a:r>
              <a:rPr lang="en-US" dirty="0"/>
              <a:t>Samantha Taylor - UVic</a:t>
            </a:r>
          </a:p>
        </p:txBody>
      </p:sp>
      <p:sp>
        <p:nvSpPr>
          <p:cNvPr id="4" name="Slide Number Placeholder 6"/>
          <p:cNvSpPr>
            <a:spLocks noGrp="1"/>
          </p:cNvSpPr>
          <p:nvPr>
            <p:ph type="sldNum" sz="quarter" idx="12"/>
          </p:nvPr>
        </p:nvSpPr>
        <p:spPr/>
        <p:txBody>
          <a:bodyPr vert="horz" rtlCol="0"/>
          <a:lstStyle/>
          <a:p>
            <a:fld id="{710E30E7-2518-47F2-93DD-60E917C3E53C}" type="slidenum">
              <a:t>14</a:t>
            </a:fld>
            <a:endParaRPr lang="en-US" dirty="0"/>
          </a:p>
        </p:txBody>
      </p:sp>
      <p:pic>
        <p:nvPicPr>
          <p:cNvPr id="5" name="Picture 4"/>
          <p:cNvPicPr>
            <a:picLocks noChangeAspect="1"/>
          </p:cNvPicPr>
          <p:nvPr/>
        </p:nvPicPr>
        <p:blipFill>
          <a:blip r:embed="rId4"/>
          <a:stretch>
            <a:fillRect/>
          </a:stretch>
        </p:blipFill>
        <p:spPr>
          <a:xfrm>
            <a:off x="988361" y="2212067"/>
            <a:ext cx="3090148" cy="2569483"/>
          </a:xfrm>
          <a:prstGeom prst="rect">
            <a:avLst/>
          </a:prstGeom>
        </p:spPr>
      </p:pic>
      <p:pic>
        <p:nvPicPr>
          <p:cNvPr id="6" name="Picture 5"/>
          <p:cNvPicPr>
            <a:picLocks noChangeAspect="1"/>
          </p:cNvPicPr>
          <p:nvPr/>
        </p:nvPicPr>
        <p:blipFill>
          <a:blip r:embed="rId5"/>
          <a:stretch>
            <a:fillRect/>
          </a:stretch>
        </p:blipFill>
        <p:spPr>
          <a:xfrm>
            <a:off x="5047471" y="2198565"/>
            <a:ext cx="3162423" cy="2568568"/>
          </a:xfrm>
          <a:prstGeom prst="rect">
            <a:avLst/>
          </a:prstGeom>
        </p:spPr>
      </p:pic>
      <p:sp>
        <p:nvSpPr>
          <p:cNvPr id="7" name="TextBox 6"/>
          <p:cNvSpPr txBox="1"/>
          <p:nvPr/>
        </p:nvSpPr>
        <p:spPr>
          <a:xfrm>
            <a:off x="1382039" y="1050303"/>
            <a:ext cx="2531392" cy="1173398"/>
          </a:xfrm>
          <a:prstGeom prst="rect">
            <a:avLst/>
          </a:prstGeom>
          <a:ln w="19050" cap="flat">
            <a:solidFill>
              <a:schemeClr val="tx2">
                <a:lumMod val="20000"/>
                <a:lumOff val="80000"/>
              </a:schemeClr>
            </a:solidFill>
            <a:prstDash val="solid"/>
            <a:round/>
          </a:ln>
          <a:effectLst/>
        </p:spPr>
        <p:txBody>
          <a:bodyPr vert="horz" lIns="95250" tIns="47625" rIns="95250" bIns="47625" rtlCol="0" anchor="t">
            <a:spAutoFit/>
          </a:bodyPr>
          <a:lstStyle/>
          <a:p>
            <a:pPr algn="l">
              <a:defRPr lang="en-US" sz="1400" dirty="0"/>
            </a:pPr>
            <a:r>
              <a:rPr lang="en-US" sz="1400" b="1" dirty="0" err="1">
                <a:solidFill>
                  <a:schemeClr val="accent2">
                    <a:lumMod val="50000"/>
                  </a:schemeClr>
                </a:solidFill>
                <a:latin typeface="Arial" panose="020B0604020202020204" pitchFamily="34" charset="0"/>
                <a:cs typeface="Arial" panose="020B0604020202020204" pitchFamily="34" charset="0"/>
              </a:rPr>
              <a:t>MadGraph</a:t>
            </a:r>
            <a:r>
              <a:rPr lang="en-US" sz="1400" b="1" dirty="0">
                <a:solidFill>
                  <a:schemeClr val="accent2">
                    <a:lumMod val="50000"/>
                  </a:schemeClr>
                </a:solidFill>
                <a:latin typeface="Arial" panose="020B0604020202020204" pitchFamily="34" charset="0"/>
                <a:cs typeface="Arial" panose="020B0604020202020204" pitchFamily="34" charset="0"/>
              </a:rPr>
              <a:t> </a:t>
            </a:r>
            <a:r>
              <a:rPr lang="en-US" sz="1400" b="1" dirty="0" err="1">
                <a:solidFill>
                  <a:schemeClr val="accent2">
                    <a:lumMod val="50000"/>
                  </a:schemeClr>
                </a:solidFill>
                <a:latin typeface="Arial" panose="020B0604020202020204" pitchFamily="34" charset="0"/>
                <a:cs typeface="Arial" panose="020B0604020202020204" pitchFamily="34" charset="0"/>
              </a:rPr>
              <a:t>reweighting</a:t>
            </a:r>
          </a:p>
          <a:p>
            <a:pPr algn="l">
              <a:defRPr lang="en-US" sz="1400" dirty="0"/>
            </a:pPr>
            <a:r>
              <a:rPr lang="en-US" sz="1400" i="1" baseline="0" dirty="0" err="1">
                <a:latin typeface="Arial" panose="020B0604020202020204" pitchFamily="34" charset="0"/>
                <a:cs typeface="Arial" panose="020B0604020202020204" pitchFamily="34" charset="0"/>
              </a:rPr>
              <a:t>p</a:t>
            </a:r>
            <a:r>
              <a:rPr lang="en-US" sz="1400" i="1" baseline="-25000" dirty="0" err="1">
                <a:latin typeface="Arial" panose="020B0604020202020204" pitchFamily="34" charset="0"/>
                <a:cs typeface="Arial" panose="020B0604020202020204" pitchFamily="34" charset="0"/>
              </a:rPr>
              <a:t>T</a:t>
            </a:r>
            <a:r>
              <a:rPr lang="en-US" sz="1400" dirty="0">
                <a:latin typeface="Arial" panose="020B0604020202020204" pitchFamily="34" charset="0"/>
                <a:cs typeface="Arial" panose="020B0604020202020204" pitchFamily="34" charset="0"/>
              </a:rPr>
              <a:t>(</a:t>
            </a:r>
            <a:r>
              <a:rPr lang="en-US" sz="1400" i="1" dirty="0" err="1">
                <a:latin typeface="Arial" panose="020B0604020202020204" pitchFamily="34" charset="0"/>
                <a:cs typeface="Arial" panose="020B0604020202020204" pitchFamily="34" charset="0"/>
              </a:rPr>
              <a:t>χχ</a:t>
            </a:r>
            <a:r>
              <a:rPr lang="en-US" sz="1400" dirty="0" err="1">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distribution</a:t>
            </a:r>
          </a:p>
          <a:p>
            <a:pPr algn="l">
              <a:defRPr lang="en-US" sz="1400" dirty="0"/>
            </a:pPr>
            <a:r>
              <a:rPr lang="en-US" sz="1400" dirty="0">
                <a:latin typeface="Arial" panose="020B0604020202020204" pitchFamily="34" charset="0"/>
                <a:cs typeface="Arial" panose="020B0604020202020204" pitchFamily="34" charset="0"/>
              </a:rPr>
              <a:t>Reweight parameter: </a:t>
            </a:r>
            <a:r>
              <a:rPr lang="en-US" sz="1400" dirty="0" err="1">
                <a:latin typeface="Arial" panose="020B0604020202020204" pitchFamily="34" charset="0"/>
                <a:cs typeface="Arial" panose="020B0604020202020204" pitchFamily="34" charset="0"/>
              </a:rPr>
              <a:t>tan</a:t>
            </a:r>
            <a:r>
              <a:rPr lang="en-US" sz="1400" i="1" dirty="0" err="1">
                <a:latin typeface="Arial" panose="020B0604020202020204" pitchFamily="34" charset="0"/>
                <a:cs typeface="Arial" panose="020B0604020202020204" pitchFamily="34" charset="0"/>
              </a:rPr>
              <a:t>β</a:t>
            </a:r>
          </a:p>
          <a:p>
            <a:pPr algn="l">
              <a:defRPr lang="en-US" sz="1400" dirty="0"/>
            </a:pPr>
            <a:r>
              <a:rPr lang="en-US" sz="1400" dirty="0">
                <a:latin typeface="Arial" panose="020B0604020202020204" pitchFamily="34" charset="0"/>
                <a:cs typeface="Arial" panose="020B0604020202020204" pitchFamily="34" charset="0"/>
              </a:rPr>
              <a:t>Nominal value: 1.0</a:t>
            </a:r>
          </a:p>
          <a:p>
            <a:pPr algn="l">
              <a:defRPr lang="en-US" sz="1400" dirty="0"/>
            </a:pPr>
            <a:r>
              <a:rPr lang="en-US" sz="1400" dirty="0">
                <a:latin typeface="Arial" panose="020B0604020202020204" pitchFamily="34" charset="0"/>
                <a:cs typeface="Arial" panose="020B0604020202020204" pitchFamily="34" charset="0"/>
              </a:rPr>
              <a:t>Target value: 20.0</a:t>
            </a:r>
          </a:p>
        </p:txBody>
      </p:sp>
      <p:sp>
        <p:nvSpPr>
          <p:cNvPr id="8" name="TextBox 7"/>
          <p:cNvSpPr txBox="1"/>
          <p:nvPr/>
        </p:nvSpPr>
        <p:spPr>
          <a:xfrm>
            <a:off x="5338973" y="1032781"/>
            <a:ext cx="2656008" cy="1173398"/>
          </a:xfrm>
          <a:prstGeom prst="rect">
            <a:avLst/>
          </a:prstGeom>
          <a:ln w="19050" cap="flat">
            <a:solidFill>
              <a:schemeClr val="tx2">
                <a:lumMod val="20000"/>
                <a:lumOff val="80000"/>
              </a:schemeClr>
            </a:solidFill>
            <a:prstDash val="solid"/>
            <a:round/>
          </a:ln>
        </p:spPr>
        <p:txBody>
          <a:bodyPr vert="horz" lIns="95250" tIns="47625" rIns="95250" bIns="47625" rtlCol="0" anchor="t">
            <a:spAutoFit/>
          </a:bodyPr>
          <a:lstStyle/>
          <a:p>
            <a:pPr algn="l">
              <a:defRPr lang="en-US" sz="1400" dirty="0"/>
            </a:pPr>
            <a:r>
              <a:rPr lang="en-US" sz="1400" b="1" dirty="0">
                <a:solidFill>
                  <a:schemeClr val="accent2">
                    <a:lumMod val="50000"/>
                  </a:schemeClr>
                </a:solidFill>
                <a:latin typeface="Arial" panose="020B0604020202020204" pitchFamily="34" charset="0"/>
                <a:cs typeface="Arial" panose="020B0604020202020204" pitchFamily="34" charset="0"/>
              </a:rPr>
              <a:t>Histogram </a:t>
            </a:r>
            <a:r>
              <a:rPr lang="en-US" sz="1400" b="1" dirty="0" err="1">
                <a:solidFill>
                  <a:schemeClr val="accent2">
                    <a:lumMod val="50000"/>
                  </a:schemeClr>
                </a:solidFill>
                <a:latin typeface="Arial" panose="020B0604020202020204" pitchFamily="34" charset="0"/>
                <a:cs typeface="Arial" panose="020B0604020202020204" pitchFamily="34" charset="0"/>
              </a:rPr>
              <a:t>reweighting</a:t>
            </a:r>
          </a:p>
          <a:p>
            <a:pPr algn="l">
              <a:defRPr lang="en-US" sz="1400" dirty="0"/>
            </a:pPr>
            <a:r>
              <a:rPr lang="en-US" sz="1400" dirty="0">
                <a:latin typeface="Arial" panose="020B0604020202020204" pitchFamily="34" charset="0"/>
                <a:cs typeface="Arial" panose="020B0604020202020204" pitchFamily="34" charset="0"/>
              </a:rPr>
              <a:t>MET distribution</a:t>
            </a:r>
          </a:p>
          <a:p>
            <a:pPr algn="l">
              <a:defRPr lang="en-US" sz="1400" dirty="0"/>
            </a:pPr>
            <a:r>
              <a:rPr lang="en-US" sz="1400" dirty="0">
                <a:latin typeface="Arial" panose="020B0604020202020204" pitchFamily="34" charset="0"/>
                <a:cs typeface="Arial" panose="020B0604020202020204" pitchFamily="34" charset="0"/>
              </a:rPr>
              <a:t>Reweight parameter: </a:t>
            </a:r>
            <a:r>
              <a:rPr lang="en-US" sz="1400" i="1" dirty="0">
                <a:latin typeface="Arial" panose="020B0604020202020204" pitchFamily="34" charset="0"/>
                <a:cs typeface="Arial" panose="020B0604020202020204" pitchFamily="34" charset="0"/>
              </a:rPr>
              <a:t>m</a:t>
            </a:r>
            <a:r>
              <a:rPr lang="en-US" sz="1400" i="1" baseline="-25000" dirty="0">
                <a:latin typeface="Arial" panose="020B0604020202020204" pitchFamily="34" charset="0"/>
                <a:cs typeface="Arial" panose="020B0604020202020204" pitchFamily="34" charset="0"/>
              </a:rPr>
              <a:t>H</a:t>
            </a:r>
            <a:r>
              <a:rPr lang="en-US" sz="1400" i="0" dirty="0">
                <a:latin typeface="Arial" panose="020B0604020202020204" pitchFamily="34" charset="0"/>
                <a:cs typeface="Arial" panose="020B0604020202020204" pitchFamily="34" charset="0"/>
              </a:rPr>
              <a:t>,</a:t>
            </a:r>
            <a:r>
              <a:rPr lang="en-US" sz="1400" i="1" dirty="0">
                <a:latin typeface="Arial" panose="020B0604020202020204" pitchFamily="34" charset="0"/>
                <a:cs typeface="Arial" panose="020B0604020202020204" pitchFamily="34" charset="0"/>
              </a:rPr>
              <a:t> m</a:t>
            </a:r>
            <a:r>
              <a:rPr lang="en-US" sz="1400" i="1" baseline="-25000" dirty="0">
                <a:latin typeface="Arial" panose="020B0604020202020204" pitchFamily="34" charset="0"/>
                <a:cs typeface="Arial" panose="020B0604020202020204" pitchFamily="34" charset="0"/>
              </a:rPr>
              <a:t>a</a:t>
            </a:r>
          </a:p>
          <a:p>
            <a:pPr algn="l">
              <a:defRPr lang="en-US" sz="1400" dirty="0"/>
            </a:pPr>
            <a:r>
              <a:rPr lang="en-US" sz="1400" dirty="0">
                <a:latin typeface="Arial" panose="020B0604020202020204" pitchFamily="34" charset="0"/>
                <a:cs typeface="Arial" panose="020B0604020202020204" pitchFamily="34" charset="0"/>
              </a:rPr>
              <a:t>Nominal value: 1000, 150</a:t>
            </a:r>
          </a:p>
          <a:p>
            <a:pPr algn="l">
              <a:defRPr lang="en-US" sz="1400" dirty="0"/>
            </a:pPr>
            <a:r>
              <a:rPr lang="en-US" sz="1400" dirty="0">
                <a:latin typeface="Arial" panose="020B0604020202020204" pitchFamily="34" charset="0"/>
                <a:cs typeface="Arial" panose="020B0604020202020204" pitchFamily="34" charset="0"/>
              </a:rPr>
              <a:t>Target value: 800, 350</a:t>
            </a:r>
          </a:p>
        </p:txBody>
      </p:sp>
      <p:sp>
        <p:nvSpPr>
          <p:cNvPr id="9" name="TextBox 8"/>
          <p:cNvSpPr txBox="1"/>
          <p:nvPr>
            <p:custDataLst>
              <p:tags r:id="rId1"/>
            </p:custDataLst>
          </p:nvPr>
        </p:nvSpPr>
        <p:spPr>
          <a:xfrm>
            <a:off x="750684"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50" dirty="0">
                <a:latin typeface="+mn-lt"/>
              </a:rPr>
              <a:t>Closure tests of reweighting techniques</a:t>
            </a:r>
          </a:p>
        </p:txBody>
      </p:sp>
      <p:sp>
        <p:nvSpPr>
          <p:cNvPr id="10" name="Rectangle 9"/>
          <p:cNvSpPr/>
          <p:nvPr/>
        </p:nvSpPr>
        <p:spPr>
          <a:xfrm>
            <a:off x="1306515" y="2425976"/>
            <a:ext cx="1117568" cy="527142"/>
          </a:xfrm>
          <a:prstGeom prst="rect">
            <a:avLst/>
          </a:prstGeom>
          <a:solidFill>
            <a:schemeClr val="bg1"/>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1" name="Rectangle: Rounded Corners 10"/>
          <p:cNvSpPr/>
          <p:nvPr/>
        </p:nvSpPr>
        <p:spPr>
          <a:xfrm>
            <a:off x="3774300" y="2924175"/>
            <a:ext cx="136598" cy="75832"/>
          </a:xfrm>
          <a:prstGeom prst="roundRect">
            <a:avLst/>
          </a:prstGeom>
          <a:solidFill>
            <a:schemeClr val="accent1">
              <a:lumMod val="75000"/>
            </a:schemeClr>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2" name="TextBox 11"/>
          <p:cNvSpPr txBox="1"/>
          <p:nvPr/>
        </p:nvSpPr>
        <p:spPr>
          <a:xfrm>
            <a:off x="3034503" y="2825124"/>
            <a:ext cx="793127" cy="280846"/>
          </a:xfrm>
          <a:prstGeom prst="rect">
            <a:avLst/>
          </a:prstGeom>
        </p:spPr>
        <p:txBody>
          <a:bodyPr vert="horz" lIns="95250" tIns="47625" rIns="95250" bIns="47625" rtlCol="0" anchor="t">
            <a:spAutoFit/>
          </a:bodyPr>
          <a:lstStyle/>
          <a:p>
            <a:pPr algn="r">
              <a:defRPr lang="en-US" sz="1400" dirty="0"/>
            </a:pPr>
            <a:r>
              <a:rPr lang="en-US" sz="600" dirty="0">
                <a:latin typeface="Geneva"/>
              </a:rPr>
              <a:t>RW from </a:t>
            </a:r>
          </a:p>
          <a:p>
            <a:pPr algn="r">
              <a:defRPr lang="en-US" sz="1400" dirty="0"/>
            </a:pPr>
            <a:r>
              <a:rPr lang="en-US" sz="600" dirty="0" err="1">
                <a:latin typeface="Geneva"/>
              </a:rPr>
              <a:t>tan</a:t>
            </a:r>
            <a:r>
              <a:rPr lang="en-US" sz="600" i="1" dirty="0" err="1">
                <a:latin typeface="Geneva"/>
              </a:rPr>
              <a:t>β</a:t>
            </a:r>
            <a:r>
              <a:rPr lang="en-US" sz="600" dirty="0">
                <a:latin typeface="Geneva"/>
              </a:rPr>
              <a:t> = 1.0 to 20.0</a:t>
            </a:r>
          </a:p>
        </p:txBody>
      </p:sp>
      <p:sp>
        <p:nvSpPr>
          <p:cNvPr id="13" name="Rectangle: Rounded Corners 12"/>
          <p:cNvSpPr/>
          <p:nvPr/>
        </p:nvSpPr>
        <p:spPr>
          <a:xfrm>
            <a:off x="3776834" y="2716444"/>
            <a:ext cx="136598" cy="75832"/>
          </a:xfrm>
          <a:prstGeom prst="roundRect">
            <a:avLst/>
          </a:prstGeom>
          <a:solidFill>
            <a:srgbClr val="0070C0"/>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4" name="TextBox 13"/>
          <p:cNvSpPr txBox="1"/>
          <p:nvPr/>
        </p:nvSpPr>
        <p:spPr>
          <a:xfrm>
            <a:off x="3251301" y="2663485"/>
            <a:ext cx="633479" cy="188513"/>
          </a:xfrm>
          <a:prstGeom prst="rect">
            <a:avLst/>
          </a:prstGeom>
        </p:spPr>
        <p:txBody>
          <a:bodyPr vert="horz" lIns="95250" tIns="47625" rIns="95250" bIns="47625" rtlCol="0" anchor="t">
            <a:spAutoFit/>
          </a:bodyPr>
          <a:lstStyle/>
          <a:p>
            <a:pPr>
              <a:defRPr lang="en-US" sz="1400" dirty="0"/>
            </a:pPr>
            <a:r>
              <a:rPr lang="en-US" sz="600" dirty="0" err="1">
                <a:latin typeface="Geneva"/>
              </a:rPr>
              <a:t>tan</a:t>
            </a:r>
            <a:r>
              <a:rPr lang="en-US" sz="600" i="1" dirty="0" err="1">
                <a:latin typeface="Geneva"/>
              </a:rPr>
              <a:t>β</a:t>
            </a:r>
            <a:r>
              <a:rPr lang="en-US" sz="600" dirty="0">
                <a:latin typeface="Geneva"/>
              </a:rPr>
              <a:t> = 20.0</a:t>
            </a:r>
          </a:p>
        </p:txBody>
      </p:sp>
      <p:sp>
        <p:nvSpPr>
          <p:cNvPr id="15" name="Rectangle 14"/>
          <p:cNvSpPr/>
          <p:nvPr/>
        </p:nvSpPr>
        <p:spPr>
          <a:xfrm>
            <a:off x="5811005" y="2352251"/>
            <a:ext cx="2251214" cy="527142"/>
          </a:xfrm>
          <a:prstGeom prst="rect">
            <a:avLst/>
          </a:prstGeom>
          <a:solidFill>
            <a:schemeClr val="bg1"/>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6" name="TextBox 15"/>
          <p:cNvSpPr txBox="1"/>
          <p:nvPr/>
        </p:nvSpPr>
        <p:spPr>
          <a:xfrm>
            <a:off x="5488897" y="2660354"/>
            <a:ext cx="1046551" cy="188513"/>
          </a:xfrm>
          <a:prstGeom prst="rect">
            <a:avLst/>
          </a:prstGeom>
        </p:spPr>
        <p:txBody>
          <a:bodyPr vert="horz" wrap="square" lIns="95250" tIns="47625" rIns="95250" bIns="47625" rtlCol="0" anchor="t">
            <a:spAutoFit/>
          </a:bodyPr>
          <a:lstStyle/>
          <a:p>
            <a:pPr>
              <a:defRPr lang="en-US" sz="1400" dirty="0"/>
            </a:pPr>
            <a:r>
              <a:rPr lang="en-US" sz="600" i="1" dirty="0">
                <a:latin typeface="Geneva"/>
              </a:rPr>
              <a:t>m</a:t>
            </a:r>
            <a:r>
              <a:rPr lang="en-US" sz="600" i="1" baseline="-25000" dirty="0">
                <a:latin typeface="Geneva"/>
              </a:rPr>
              <a:t>H</a:t>
            </a:r>
            <a:r>
              <a:rPr lang="en-US" sz="600" dirty="0">
                <a:latin typeface="Geneva"/>
              </a:rPr>
              <a:t> = 800, </a:t>
            </a:r>
            <a:r>
              <a:rPr lang="en-US" sz="600" i="1" dirty="0">
                <a:latin typeface="Geneva"/>
              </a:rPr>
              <a:t>m</a:t>
            </a:r>
            <a:r>
              <a:rPr lang="en-US" sz="600" i="1" baseline="-25000" dirty="0">
                <a:latin typeface="Geneva"/>
              </a:rPr>
              <a:t>a</a:t>
            </a:r>
            <a:r>
              <a:rPr lang="en-US" sz="600" dirty="0">
                <a:latin typeface="Geneva"/>
              </a:rPr>
              <a:t> = 350</a:t>
            </a:r>
          </a:p>
        </p:txBody>
      </p:sp>
      <p:sp>
        <p:nvSpPr>
          <p:cNvPr id="17" name="TextBox 16"/>
          <p:cNvSpPr txBox="1"/>
          <p:nvPr/>
        </p:nvSpPr>
        <p:spPr>
          <a:xfrm>
            <a:off x="5488897" y="2825124"/>
            <a:ext cx="1226343" cy="280846"/>
          </a:xfrm>
          <a:prstGeom prst="rect">
            <a:avLst/>
          </a:prstGeom>
        </p:spPr>
        <p:txBody>
          <a:bodyPr vert="horz" lIns="95250" tIns="47625" rIns="95250" bIns="47625" rtlCol="0" anchor="t">
            <a:spAutoFit/>
          </a:bodyPr>
          <a:lstStyle/>
          <a:p>
            <a:pPr algn="l">
              <a:defRPr lang="en-US" sz="1400" dirty="0"/>
            </a:pPr>
            <a:r>
              <a:rPr lang="en-US" sz="600" i="0" dirty="0">
                <a:latin typeface="Geneva"/>
              </a:rPr>
              <a:t>RW from</a:t>
            </a:r>
            <a:r>
              <a:rPr lang="en-US" sz="600" i="1" dirty="0">
                <a:latin typeface="Geneva"/>
              </a:rPr>
              <a:t> m</a:t>
            </a:r>
            <a:r>
              <a:rPr lang="en-US" sz="600" i="1" baseline="-25000" dirty="0">
                <a:latin typeface="Geneva"/>
              </a:rPr>
              <a:t>H</a:t>
            </a:r>
            <a:r>
              <a:rPr lang="en-US" sz="600" dirty="0">
                <a:latin typeface="Geneva"/>
              </a:rPr>
              <a:t> = 1000, </a:t>
            </a:r>
            <a:r>
              <a:rPr lang="en-US" sz="600" i="1" dirty="0">
                <a:latin typeface="Geneva"/>
              </a:rPr>
              <a:t>m</a:t>
            </a:r>
            <a:r>
              <a:rPr lang="en-US" sz="600" i="1" baseline="-25000" dirty="0">
                <a:latin typeface="Geneva"/>
              </a:rPr>
              <a:t>a</a:t>
            </a:r>
            <a:r>
              <a:rPr lang="en-US" sz="600" dirty="0">
                <a:latin typeface="Geneva"/>
              </a:rPr>
              <a:t> = 150 </a:t>
            </a:r>
          </a:p>
          <a:p>
            <a:pPr algn="l">
              <a:defRPr lang="en-US" sz="1400" dirty="0"/>
            </a:pPr>
            <a:r>
              <a:rPr lang="en-US" sz="600" dirty="0">
                <a:latin typeface="Geneva"/>
              </a:rPr>
              <a:t>to </a:t>
            </a:r>
            <a:r>
              <a:rPr lang="en-US" sz="600" i="1" dirty="0">
                <a:latin typeface="Geneva"/>
              </a:rPr>
              <a:t>m</a:t>
            </a:r>
            <a:r>
              <a:rPr lang="en-US" sz="600" i="1" baseline="-25000" dirty="0">
                <a:latin typeface="Geneva"/>
              </a:rPr>
              <a:t>H</a:t>
            </a:r>
            <a:r>
              <a:rPr lang="en-US" sz="600" dirty="0">
                <a:latin typeface="Geneva"/>
              </a:rPr>
              <a:t> = 800, </a:t>
            </a:r>
            <a:r>
              <a:rPr lang="en-US" sz="600" i="1" dirty="0">
                <a:latin typeface="Geneva"/>
              </a:rPr>
              <a:t>m</a:t>
            </a:r>
            <a:r>
              <a:rPr lang="en-US" sz="600" i="1" baseline="-25000" dirty="0">
                <a:latin typeface="Geneva"/>
              </a:rPr>
              <a:t>a</a:t>
            </a:r>
            <a:r>
              <a:rPr lang="en-US" sz="600" dirty="0">
                <a:latin typeface="Geneva"/>
              </a:rPr>
              <a:t> = 350</a:t>
            </a:r>
          </a:p>
        </p:txBody>
      </p:sp>
      <p:pic>
        <p:nvPicPr>
          <p:cNvPr id="18" name="Picture 17"/>
          <p:cNvPicPr>
            <a:picLocks noChangeAspect="1"/>
          </p:cNvPicPr>
          <p:nvPr/>
        </p:nvPicPr>
        <p:blipFill>
          <a:blip r:embed="rId6"/>
          <a:stretch>
            <a:fillRect/>
          </a:stretch>
        </p:blipFill>
        <p:spPr>
          <a:xfrm>
            <a:off x="1306515" y="2332268"/>
            <a:ext cx="1376267" cy="158124"/>
          </a:xfrm>
          <a:prstGeom prst="rect">
            <a:avLst/>
          </a:prstGeom>
        </p:spPr>
      </p:pic>
      <p:pic>
        <p:nvPicPr>
          <p:cNvPr id="19" name="Picture 18"/>
          <p:cNvPicPr>
            <a:picLocks noChangeAspect="1"/>
          </p:cNvPicPr>
          <p:nvPr/>
        </p:nvPicPr>
        <p:blipFill>
          <a:blip r:embed="rId6"/>
          <a:stretch>
            <a:fillRect/>
          </a:stretch>
        </p:blipFill>
        <p:spPr>
          <a:xfrm>
            <a:off x="5338973" y="2340269"/>
            <a:ext cx="1376267" cy="158124"/>
          </a:xfrm>
          <a:prstGeom prst="rect">
            <a:avLst/>
          </a:prstGeom>
        </p:spPr>
      </p:pic>
      <p:sp>
        <p:nvSpPr>
          <p:cNvPr id="20" name="Rectangle: Rounded Corners 19"/>
          <p:cNvSpPr/>
          <p:nvPr/>
        </p:nvSpPr>
        <p:spPr>
          <a:xfrm>
            <a:off x="5397591" y="2724172"/>
            <a:ext cx="136598" cy="75832"/>
          </a:xfrm>
          <a:prstGeom prst="roundRect">
            <a:avLst/>
          </a:prstGeom>
          <a:solidFill>
            <a:schemeClr val="tx1"/>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chemeClr val="tx1"/>
              </a:solidFill>
            </a:endParaRPr>
          </a:p>
        </p:txBody>
      </p:sp>
      <p:sp>
        <p:nvSpPr>
          <p:cNvPr id="21" name="Rectangle: Rounded Corners 20"/>
          <p:cNvSpPr/>
          <p:nvPr/>
        </p:nvSpPr>
        <p:spPr>
          <a:xfrm>
            <a:off x="5397591" y="2902678"/>
            <a:ext cx="136598" cy="75832"/>
          </a:xfrm>
          <a:prstGeom prst="roundRect">
            <a:avLst/>
          </a:prstGeom>
          <a:solidFill>
            <a:srgbClr val="0070C0"/>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rgbClr val="B2B28C"/>
              </a:solidFill>
            </a:endParaRPr>
          </a:p>
        </p:txBody>
      </p:sp>
      <p:cxnSp>
        <p:nvCxnSpPr>
          <p:cNvPr id="24" name="Straight Connector 23">
            <a:extLst>
              <a:ext uri="{FF2B5EF4-FFF2-40B4-BE49-F238E27FC236}">
                <a16:creationId xmlns:a16="http://schemas.microsoft.com/office/drawing/2014/main" id="{3CF2E3CC-B010-4964-AB2D-C22D65AAF6DF}"/>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25" name="Straight Connector 24">
            <a:extLst>
              <a:ext uri="{FF2B5EF4-FFF2-40B4-BE49-F238E27FC236}">
                <a16:creationId xmlns:a16="http://schemas.microsoft.com/office/drawing/2014/main" id="{AAE9DD52-E188-4A76-A78D-05A68C19F8D2}"/>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324182" y="1145551"/>
            <a:ext cx="4552618" cy="511799"/>
          </a:xfrm>
        </p:spPr>
        <p:txBody>
          <a:bodyPr vert="horz" rtlCol="0">
            <a:normAutofit/>
          </a:bodyPr>
          <a:lstStyle/>
          <a:p>
            <a:pPr marL="0" indent="0">
              <a:buNone/>
            </a:pPr>
            <a:r>
              <a:rPr lang="en-US" sz="1800" b="1" dirty="0">
                <a:solidFill>
                  <a:schemeClr val="accent2">
                    <a:lumMod val="50000"/>
                  </a:schemeClr>
                </a:solidFill>
              </a:rPr>
              <a:t>Analysis method for parameter limits</a:t>
            </a:r>
          </a:p>
        </p:txBody>
      </p:sp>
      <p:sp>
        <p:nvSpPr>
          <p:cNvPr id="3" name="Slide Number Placeholder 4"/>
          <p:cNvSpPr>
            <a:spLocks noGrp="1"/>
          </p:cNvSpPr>
          <p:nvPr>
            <p:ph type="sldNum" sz="quarter" idx="12"/>
          </p:nvPr>
        </p:nvSpPr>
        <p:spPr/>
        <p:txBody>
          <a:bodyPr vert="horz" rtlCol="0"/>
          <a:lstStyle/>
          <a:p>
            <a:fld id="{779EFB35-0D47-478F-B353-F79B8D33F4AF}" type="slidenum">
              <a:t>15</a:t>
            </a:fld>
            <a:endParaRPr lang="en-US" dirty="0"/>
          </a:p>
        </p:txBody>
      </p:sp>
      <p:sp>
        <p:nvSpPr>
          <p:cNvPr id="4" name="Footer Placeholder 3"/>
          <p:cNvSpPr>
            <a:spLocks noGrp="1"/>
          </p:cNvSpPr>
          <p:nvPr>
            <p:ph type="ftr" sz="quarter" idx="11"/>
          </p:nvPr>
        </p:nvSpPr>
        <p:spPr/>
        <p:txBody>
          <a:bodyPr vert="horz" rtlCol="0"/>
          <a:lstStyle/>
          <a:p>
            <a:r>
              <a:rPr lang="en-US" dirty="0"/>
              <a:t>Samantha Taylor - UVic</a:t>
            </a:r>
          </a:p>
        </p:txBody>
      </p:sp>
      <p:sp>
        <p:nvSpPr>
          <p:cNvPr id="5" name="Date Placeholder 1"/>
          <p:cNvSpPr>
            <a:spLocks noGrp="1"/>
          </p:cNvSpPr>
          <p:nvPr>
            <p:ph type="dt" sz="half" idx="10"/>
          </p:nvPr>
        </p:nvSpPr>
        <p:spPr/>
        <p:txBody>
          <a:bodyPr vert="horz" rtlCol="0"/>
          <a:lstStyle/>
          <a:p>
            <a:r>
              <a:rPr lang="en-US" dirty="0"/>
              <a:t>WNPPC - February 2020</a:t>
            </a:r>
          </a:p>
        </p:txBody>
      </p:sp>
      <p:sp>
        <p:nvSpPr>
          <p:cNvPr id="6" name="TextBox 5"/>
          <p:cNvSpPr txBox="1"/>
          <p:nvPr>
            <p:custDataLst>
              <p:tags r:id="rId1"/>
            </p:custDataLst>
          </p:nvPr>
        </p:nvSpPr>
        <p:spPr>
          <a:xfrm>
            <a:off x="750684"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50" dirty="0">
                <a:latin typeface="+mn-lt"/>
              </a:rPr>
              <a:t>2HDMa dark matter mass scan</a:t>
            </a:r>
          </a:p>
        </p:txBody>
      </p:sp>
      <p:sp>
        <p:nvSpPr>
          <p:cNvPr id="7" name="TextBox 6"/>
          <p:cNvSpPr txBox="1"/>
          <p:nvPr/>
        </p:nvSpPr>
        <p:spPr>
          <a:xfrm>
            <a:off x="914400" y="1625225"/>
            <a:ext cx="4903630" cy="2927725"/>
          </a:xfrm>
          <a:prstGeom prst="rect">
            <a:avLst/>
          </a:prstGeom>
        </p:spPr>
        <p:txBody>
          <a:bodyPr vert="horz" wrap="square" lIns="95250" tIns="47625" rIns="95250" bIns="47625" rtlCol="0" anchor="t">
            <a:spAutoFit/>
          </a:bodyPr>
          <a:lstStyle/>
          <a:p>
            <a:pPr marL="342900" indent="-342900" algn="l">
              <a:spcBef>
                <a:spcPts val="600"/>
              </a:spcBef>
              <a:spcAft>
                <a:spcPts val="600"/>
              </a:spcAft>
              <a:buAutoNum type="arabicPeriod"/>
              <a:defRPr lang="en-US" sz="1400" dirty="0"/>
            </a:pPr>
            <a:r>
              <a:rPr lang="en-US" sz="1600" dirty="0"/>
              <a:t>Dark matter signal simulation with </a:t>
            </a:r>
            <a:r>
              <a:rPr lang="en-US" sz="1600" dirty="0" err="1"/>
              <a:t>MadGraph</a:t>
            </a:r>
            <a:endParaRPr lang="en-US" sz="1600" dirty="0"/>
          </a:p>
          <a:p>
            <a:pPr marL="342900" indent="-342900" algn="l">
              <a:spcBef>
                <a:spcPts val="600"/>
              </a:spcBef>
              <a:spcAft>
                <a:spcPts val="600"/>
              </a:spcAft>
              <a:buAutoNum type="arabicPeriod"/>
              <a:defRPr lang="en-US" sz="1400" dirty="0"/>
            </a:pPr>
            <a:r>
              <a:rPr lang="en-US" sz="1600" dirty="0" err="1"/>
              <a:t>'Fast'</a:t>
            </a:r>
            <a:r>
              <a:rPr lang="en-US" sz="1600" dirty="0"/>
              <a:t> ATLAS detector simulation (</a:t>
            </a:r>
            <a:r>
              <a:rPr lang="en-US" sz="1600" dirty="0" err="1"/>
              <a:t>Delphes</a:t>
            </a:r>
            <a:r>
              <a:rPr lang="en-US" sz="1600" dirty="0"/>
              <a:t>)</a:t>
            </a:r>
          </a:p>
          <a:p>
            <a:pPr marL="342900" indent="-342900" algn="l">
              <a:spcBef>
                <a:spcPts val="600"/>
              </a:spcBef>
              <a:spcAft>
                <a:spcPts val="600"/>
              </a:spcAft>
              <a:buAutoNum type="arabicPeriod"/>
              <a:defRPr lang="en-US" sz="1400" dirty="0"/>
            </a:pPr>
            <a:r>
              <a:rPr lang="en-US" sz="1600" dirty="0"/>
              <a:t>Use SM background MET distribution from full analysis</a:t>
            </a:r>
          </a:p>
          <a:p>
            <a:pPr marL="342900" indent="-342900" algn="l">
              <a:spcBef>
                <a:spcPts val="600"/>
              </a:spcBef>
              <a:spcAft>
                <a:spcPts val="600"/>
              </a:spcAft>
              <a:buAutoNum type="arabicPeriod"/>
              <a:defRPr lang="en-US" sz="1400" dirty="0"/>
            </a:pPr>
            <a:r>
              <a:rPr lang="en-US" sz="1600" dirty="0"/>
              <a:t>Use data MET distribution from full analysis</a:t>
            </a:r>
          </a:p>
          <a:p>
            <a:pPr marL="457200" lvl="1" indent="0" algn="l">
              <a:spcBef>
                <a:spcPts val="600"/>
              </a:spcBef>
              <a:spcAft>
                <a:spcPts val="600"/>
              </a:spcAft>
              <a:buNone/>
              <a:defRPr lang="en-US" sz="1400" dirty="0"/>
            </a:pPr>
            <a:r>
              <a:rPr lang="en-US" sz="1400" dirty="0"/>
              <a:t>- 36 fb</a:t>
            </a:r>
            <a:r>
              <a:rPr lang="en-US" sz="1400" baseline="30000" dirty="0"/>
              <a:t>-1</a:t>
            </a:r>
            <a:r>
              <a:rPr lang="en-US" sz="1400" dirty="0"/>
              <a:t> and/or 140 fb</a:t>
            </a:r>
            <a:r>
              <a:rPr lang="en-US" sz="1400" baseline="30000" dirty="0"/>
              <a:t>-1</a:t>
            </a:r>
            <a:r>
              <a:rPr lang="en-US" sz="1400" dirty="0"/>
              <a:t> (currently blinded)</a:t>
            </a:r>
          </a:p>
          <a:p>
            <a:pPr marL="342900" indent="-342900" algn="l">
              <a:spcBef>
                <a:spcPts val="600"/>
              </a:spcBef>
              <a:spcAft>
                <a:spcPts val="600"/>
              </a:spcAft>
              <a:buAutoNum type="arabicPeriod"/>
              <a:defRPr lang="en-US" sz="1400" dirty="0"/>
            </a:pPr>
            <a:r>
              <a:rPr lang="en-US" sz="1600" dirty="0"/>
              <a:t>Extract parameter limits </a:t>
            </a:r>
          </a:p>
          <a:p>
            <a:pPr marL="457200" lvl="1" indent="0" algn="l">
              <a:spcBef>
                <a:spcPts val="600"/>
              </a:spcBef>
              <a:spcAft>
                <a:spcPts val="600"/>
              </a:spcAft>
              <a:buNone/>
              <a:defRPr lang="en-US" sz="1400" dirty="0"/>
            </a:pPr>
            <a:r>
              <a:rPr lang="en-US" sz="1400" dirty="0"/>
              <a:t>- frequentist profiled likelihood method</a:t>
            </a:r>
          </a:p>
        </p:txBody>
      </p:sp>
      <p:sp>
        <p:nvSpPr>
          <p:cNvPr id="8" name="TextBox 7"/>
          <p:cNvSpPr txBox="1"/>
          <p:nvPr/>
        </p:nvSpPr>
        <p:spPr>
          <a:xfrm>
            <a:off x="5741830" y="1428750"/>
            <a:ext cx="2944970" cy="680956"/>
          </a:xfrm>
          <a:prstGeom prst="rect">
            <a:avLst/>
          </a:prstGeom>
          <a:solidFill>
            <a:schemeClr val="bg1"/>
          </a:solidFill>
          <a:ln w="28575" cap="flat">
            <a:solidFill>
              <a:schemeClr val="accent2">
                <a:lumMod val="75000"/>
              </a:schemeClr>
            </a:solidFill>
            <a:prstDash val="solid"/>
            <a:round/>
          </a:ln>
          <a:effectLst>
            <a:outerShdw blurRad="50800" dist="38100" dir="2700000" algn="tl" rotWithShape="0">
              <a:prstClr val="black">
                <a:alpha val="40000"/>
              </a:prstClr>
            </a:outerShdw>
          </a:effectLst>
        </p:spPr>
        <p:txBody>
          <a:bodyPr vert="horz" wrap="square" lIns="95250" tIns="47625" rIns="95250" bIns="47625" rtlCol="0" anchor="t">
            <a:spAutoFit/>
          </a:bodyPr>
          <a:lstStyle/>
          <a:p>
            <a:pPr>
              <a:defRPr lang="en-US" sz="1400" dirty="0"/>
            </a:pPr>
            <a:endParaRPr sz="1100" b="1" dirty="0"/>
          </a:p>
          <a:p>
            <a:pPr algn="just">
              <a:defRPr lang="en-US" sz="1400" dirty="0"/>
            </a:pPr>
            <a:r>
              <a:rPr lang="en-US" sz="1600" i="1" dirty="0" err="1"/>
              <a:t>m</a:t>
            </a:r>
            <a:r>
              <a:rPr lang="en-US" sz="1600" i="1" baseline="-25000" dirty="0" err="1"/>
              <a:t>χ</a:t>
            </a:r>
            <a:r>
              <a:rPr lang="en-US" sz="1600" dirty="0" err="1"/>
              <a:t> = [</a:t>
            </a:r>
            <a:r>
              <a:rPr lang="en-US" sz="1600" dirty="0"/>
              <a:t>1</a:t>
            </a:r>
            <a:r>
              <a:rPr lang="en-US" sz="1600" dirty="0" err="1"/>
              <a:t>, </a:t>
            </a:r>
            <a:r>
              <a:rPr lang="en-US" sz="1600" dirty="0"/>
              <a:t>500</a:t>
            </a:r>
            <a:r>
              <a:rPr lang="en-US" sz="1600" dirty="0" err="1"/>
              <a:t>] </a:t>
            </a:r>
            <a:r>
              <a:rPr lang="en-US" sz="1600" dirty="0"/>
              <a:t>GeV mass scan</a:t>
            </a:r>
          </a:p>
          <a:p>
            <a:pPr>
              <a:defRPr lang="en-US" sz="1400" dirty="0"/>
            </a:pPr>
            <a:endParaRPr lang="en-US" sz="1100" b="1" dirty="0"/>
          </a:p>
        </p:txBody>
      </p:sp>
      <p:pic>
        <p:nvPicPr>
          <p:cNvPr id="12" name="Picture 11" descr="A picture containing drawing&#10;&#10;Description automatically generated">
            <a:extLst>
              <a:ext uri="{FF2B5EF4-FFF2-40B4-BE49-F238E27FC236}">
                <a16:creationId xmlns:a16="http://schemas.microsoft.com/office/drawing/2014/main" id="{AE6260EB-DBFF-4D97-AD9B-64AC1DE9CC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0445" y="2318104"/>
            <a:ext cx="2167739" cy="2167739"/>
          </a:xfrm>
          <a:prstGeom prst="rect">
            <a:avLst/>
          </a:prstGeom>
        </p:spPr>
      </p:pic>
      <p:cxnSp>
        <p:nvCxnSpPr>
          <p:cNvPr id="15" name="Straight Connector 14">
            <a:extLst>
              <a:ext uri="{FF2B5EF4-FFF2-40B4-BE49-F238E27FC236}">
                <a16:creationId xmlns:a16="http://schemas.microsoft.com/office/drawing/2014/main" id="{4572F770-63E0-4C53-8B49-258CE07450A2}"/>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6" name="Straight Connector 15">
            <a:extLst>
              <a:ext uri="{FF2B5EF4-FFF2-40B4-BE49-F238E27FC236}">
                <a16:creationId xmlns:a16="http://schemas.microsoft.com/office/drawing/2014/main" id="{5A89D758-CB75-4E30-9EA8-F0E26940B956}"/>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762000" y="1042511"/>
            <a:ext cx="3619500" cy="3459003"/>
          </a:xfrm>
        </p:spPr>
        <p:txBody>
          <a:bodyPr vert="horz" rtlCol="0">
            <a:noAutofit/>
          </a:bodyPr>
          <a:lstStyle/>
          <a:p>
            <a:r>
              <a:rPr lang="en-US" sz="1600" dirty="0">
                <a:latin typeface="Arial" panose="020B0604020202020204" pitchFamily="34" charset="0"/>
                <a:cs typeface="Arial" panose="020B0604020202020204" pitchFamily="34" charset="0"/>
              </a:rPr>
              <a:t>Lots of evidence for the existence of dark matter</a:t>
            </a:r>
          </a:p>
          <a:p>
            <a:r>
              <a:rPr lang="en-US" sz="1600" dirty="0" err="1">
                <a:latin typeface="Arial" panose="020B0604020202020204" pitchFamily="34" charset="0"/>
                <a:cs typeface="Arial" panose="020B0604020202020204" pitchFamily="34" charset="0"/>
              </a:rPr>
              <a:t>LHC</a:t>
            </a:r>
            <a:r>
              <a:rPr lang="en-US" sz="1600" dirty="0">
                <a:latin typeface="Arial" panose="020B0604020202020204" pitchFamily="34" charset="0"/>
                <a:cs typeface="Arial" panose="020B0604020202020204" pitchFamily="34" charset="0"/>
              </a:rPr>
              <a:t>, ATLAS use </a:t>
            </a:r>
            <a:r>
              <a:rPr lang="en-US" sz="1600" i="1" dirty="0">
                <a:latin typeface="Arial" panose="020B0604020202020204" pitchFamily="34" charset="0"/>
                <a:cs typeface="Arial" panose="020B0604020202020204" pitchFamily="34" charset="0"/>
              </a:rPr>
              <a:t>pp</a:t>
            </a:r>
            <a:r>
              <a:rPr lang="en-US" sz="1600" dirty="0">
                <a:latin typeface="Arial" panose="020B0604020202020204" pitchFamily="34" charset="0"/>
                <a:cs typeface="Arial" panose="020B0604020202020204" pitchFamily="34" charset="0"/>
              </a:rPr>
              <a:t> collisions to try to produce and detect dark matter</a:t>
            </a:r>
          </a:p>
          <a:p>
            <a:r>
              <a:rPr lang="en-US" sz="1600" dirty="0">
                <a:latin typeface="Arial" panose="020B0604020202020204" pitchFamily="34" charset="0"/>
                <a:cs typeface="Arial" panose="020B0604020202020204" pitchFamily="34" charset="0"/>
              </a:rPr>
              <a:t>Interested in Simplified V/AV and 2HDMa models</a:t>
            </a:r>
          </a:p>
          <a:p>
            <a:pPr lvl="1"/>
            <a:r>
              <a:rPr lang="en-US" sz="1400" dirty="0" err="1">
                <a:latin typeface="Arial" panose="020B0604020202020204" pitchFamily="34" charset="0"/>
                <a:cs typeface="Arial" panose="020B0604020202020204" pitchFamily="34" charset="0"/>
              </a:rPr>
              <a:t>Mono-Z</a:t>
            </a:r>
            <a:r>
              <a:rPr lang="en-US" sz="1400" dirty="0">
                <a:latin typeface="Arial" panose="020B0604020202020204" pitchFamily="34" charset="0"/>
                <a:cs typeface="Arial" panose="020B0604020202020204" pitchFamily="34" charset="0"/>
              </a:rPr>
              <a:t> signature</a:t>
            </a:r>
          </a:p>
          <a:p>
            <a:r>
              <a:rPr lang="en-US" sz="1600" dirty="0">
                <a:latin typeface="Arial" panose="020B0604020202020204" pitchFamily="34" charset="0"/>
                <a:cs typeface="Arial" panose="020B0604020202020204" pitchFamily="34" charset="0"/>
              </a:rPr>
              <a:t>Know what main backgrounds are, and what selection criteria are needed to reduce them</a:t>
            </a:r>
          </a:p>
        </p:txBody>
      </p:sp>
      <p:sp>
        <p:nvSpPr>
          <p:cNvPr id="3" name="Content Placeholder 2"/>
          <p:cNvSpPr>
            <a:spLocks noGrp="1"/>
          </p:cNvSpPr>
          <p:nvPr>
            <p:ph idx="2"/>
          </p:nvPr>
        </p:nvSpPr>
        <p:spPr>
          <a:xfrm>
            <a:off x="4752975" y="1042511"/>
            <a:ext cx="3619500" cy="3353695"/>
          </a:xfrm>
        </p:spPr>
        <p:txBody>
          <a:bodyPr vert="horz" rtlCol="0">
            <a:normAutofit fontScale="92500" lnSpcReduction="10000"/>
          </a:bodyPr>
          <a:lstStyle/>
          <a:p>
            <a:r>
              <a:rPr lang="en-US" sz="1600" dirty="0">
                <a:latin typeface="Arial" panose="020B0604020202020204" pitchFamily="34" charset="0"/>
                <a:cs typeface="Arial" panose="020B0604020202020204" pitchFamily="34" charset="0"/>
              </a:rPr>
              <a:t>If no discovery is made, can use data to create exclusion ranges for model parameters</a:t>
            </a:r>
          </a:p>
          <a:p>
            <a:r>
              <a:rPr lang="en-US" sz="1600" dirty="0">
                <a:latin typeface="Arial" panose="020B0604020202020204" pitchFamily="34" charset="0"/>
                <a:cs typeface="Arial" panose="020B0604020202020204" pitchFamily="34" charset="0"/>
              </a:rPr>
              <a:t>Different </a:t>
            </a:r>
            <a:r>
              <a:rPr lang="en-US" sz="1600" dirty="0" err="1">
                <a:latin typeface="Arial" panose="020B0604020202020204" pitchFamily="34" charset="0"/>
                <a:cs typeface="Arial" panose="020B0604020202020204" pitchFamily="34" charset="0"/>
              </a:rPr>
              <a:t>reweighting</a:t>
            </a:r>
            <a:r>
              <a:rPr lang="en-US" sz="1600" dirty="0">
                <a:latin typeface="Arial" panose="020B0604020202020204" pitchFamily="34" charset="0"/>
                <a:cs typeface="Arial" panose="020B0604020202020204" pitchFamily="34" charset="0"/>
              </a:rPr>
              <a:t> techniques to efficiently simulate DM models</a:t>
            </a:r>
          </a:p>
          <a:p>
            <a:pPr lvl="1"/>
            <a:r>
              <a:rPr lang="en-US" sz="1400" dirty="0">
                <a:latin typeface="Arial" panose="020B0604020202020204" pitchFamily="34" charset="0"/>
                <a:cs typeface="Arial" panose="020B0604020202020204" pitchFamily="34" charset="0"/>
              </a:rPr>
              <a:t>Validated</a:t>
            </a:r>
          </a:p>
          <a:p>
            <a:r>
              <a:rPr lang="en-US" sz="1600" dirty="0">
                <a:latin typeface="Arial" panose="020B0604020202020204" pitchFamily="34" charset="0"/>
                <a:cs typeface="Arial" panose="020B0604020202020204" pitchFamily="34" charset="0"/>
              </a:rPr>
              <a:t>Can then do </a:t>
            </a:r>
            <a:r>
              <a:rPr lang="en-US" sz="1600" dirty="0" err="1">
                <a:latin typeface="Arial" panose="020B0604020202020204" pitchFamily="34" charset="0"/>
                <a:cs typeface="Arial" panose="020B0604020202020204" pitchFamily="34" charset="0"/>
              </a:rPr>
              <a:t>'fast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analysis'</a:t>
            </a:r>
            <a:r>
              <a:rPr lang="en-US" sz="1600" dirty="0">
                <a:latin typeface="Arial" panose="020B0604020202020204" pitchFamily="34" charset="0"/>
                <a:cs typeface="Arial" panose="020B0604020202020204" pitchFamily="34" charset="0"/>
              </a:rPr>
              <a:t> to simulate data and create distributions to extend model parameter scans</a:t>
            </a:r>
          </a:p>
          <a:p>
            <a:pPr lvl="1"/>
            <a:r>
              <a:rPr lang="en-US" sz="1400" dirty="0">
                <a:latin typeface="Arial" panose="020B0604020202020204" pitchFamily="34" charset="0"/>
                <a:cs typeface="Arial" panose="020B0604020202020204" pitchFamily="34" charset="0"/>
              </a:rPr>
              <a:t>Must be validated</a:t>
            </a:r>
          </a:p>
          <a:p>
            <a:r>
              <a:rPr lang="en-US" sz="1600" dirty="0">
                <a:latin typeface="Arial" panose="020B0604020202020204" pitchFamily="34" charset="0"/>
                <a:cs typeface="Arial" panose="020B0604020202020204" pitchFamily="34" charset="0"/>
              </a:rPr>
              <a:t>Can then extract parameter limits to create exclusion contour plots</a:t>
            </a:r>
          </a:p>
        </p:txBody>
      </p:sp>
      <p:sp>
        <p:nvSpPr>
          <p:cNvPr id="4" name="Slide Number Placeholder 6"/>
          <p:cNvSpPr>
            <a:spLocks noGrp="1"/>
          </p:cNvSpPr>
          <p:nvPr>
            <p:ph type="sldNum" sz="quarter" idx="12"/>
          </p:nvPr>
        </p:nvSpPr>
        <p:spPr/>
        <p:txBody>
          <a:bodyPr vert="horz" rtlCol="0"/>
          <a:lstStyle/>
          <a:p>
            <a:fld id="{72EA4D73-61F0-46D1-98E1-8EC95295C51E}" type="slidenum">
              <a:t>16</a:t>
            </a:fld>
            <a:endParaRPr lang="en-US" dirty="0"/>
          </a:p>
        </p:txBody>
      </p:sp>
      <p:sp>
        <p:nvSpPr>
          <p:cNvPr id="5" name="Footer Placeholder 5"/>
          <p:cNvSpPr>
            <a:spLocks noGrp="1"/>
          </p:cNvSpPr>
          <p:nvPr>
            <p:ph type="ftr" sz="quarter" idx="11"/>
          </p:nvPr>
        </p:nvSpPr>
        <p:spPr/>
        <p:txBody>
          <a:bodyPr vert="horz" rtlCol="0"/>
          <a:lstStyle/>
          <a:p>
            <a:r>
              <a:rPr lang="en-US" dirty="0"/>
              <a:t>Samantha Taylor - UVic</a:t>
            </a:r>
          </a:p>
        </p:txBody>
      </p:sp>
      <p:sp>
        <p:nvSpPr>
          <p:cNvPr id="6" name="Date Placeholder 4"/>
          <p:cNvSpPr>
            <a:spLocks noGrp="1"/>
          </p:cNvSpPr>
          <p:nvPr>
            <p:ph type="dt" sz="half" idx="10"/>
          </p:nvPr>
        </p:nvSpPr>
        <p:spPr/>
        <p:txBody>
          <a:bodyPr vert="horz" rtlCol="0"/>
          <a:lstStyle/>
          <a:p>
            <a:r>
              <a:rPr lang="en-US" dirty="0"/>
              <a:t>WNPPC - February 2020</a:t>
            </a:r>
          </a:p>
        </p:txBody>
      </p:sp>
      <p:sp>
        <p:nvSpPr>
          <p:cNvPr id="7" name="TextBox 6"/>
          <p:cNvSpPr txBox="1"/>
          <p:nvPr>
            <p:custDataLst>
              <p:tags r:id="rId1"/>
            </p:custDataLst>
          </p:nvPr>
        </p:nvSpPr>
        <p:spPr>
          <a:xfrm>
            <a:off x="750684" y="368594"/>
            <a:ext cx="7633430" cy="465512"/>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2400" b="1" spc="50" dirty="0">
                <a:latin typeface="+mn-lt"/>
              </a:rPr>
              <a:t>Conclusion </a:t>
            </a:r>
          </a:p>
        </p:txBody>
      </p:sp>
      <p:cxnSp>
        <p:nvCxnSpPr>
          <p:cNvPr id="10" name="Straight Connector 9">
            <a:extLst>
              <a:ext uri="{FF2B5EF4-FFF2-40B4-BE49-F238E27FC236}">
                <a16:creationId xmlns:a16="http://schemas.microsoft.com/office/drawing/2014/main" id="{628FD734-DFDC-4606-8246-F801EF83367C}"/>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1" name="Straight Connector 10">
            <a:extLst>
              <a:ext uri="{FF2B5EF4-FFF2-40B4-BE49-F238E27FC236}">
                <a16:creationId xmlns:a16="http://schemas.microsoft.com/office/drawing/2014/main" id="{F9082A18-6152-4B1E-8C43-8D299E7F58EC}"/>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vert="horz" rtlCol="0"/>
          <a:lstStyle/>
          <a:p>
            <a:fld id="{D12CF49D-940F-4BBA-91A2-59EF8716A769}" type="slidenum">
              <a:t>17</a:t>
            </a:fld>
            <a:endParaRPr lang="en-US" dirty="0"/>
          </a:p>
        </p:txBody>
      </p:sp>
      <p:sp>
        <p:nvSpPr>
          <p:cNvPr id="3" name="Footer Placeholder 2"/>
          <p:cNvSpPr>
            <a:spLocks noGrp="1"/>
          </p:cNvSpPr>
          <p:nvPr>
            <p:ph type="ftr" sz="quarter" idx="11"/>
          </p:nvPr>
        </p:nvSpPr>
        <p:spPr/>
        <p:txBody>
          <a:bodyPr vert="horz" rtlCol="0"/>
          <a:lstStyle/>
          <a:p>
            <a:r>
              <a:rPr lang="en-US" dirty="0"/>
              <a:t>Samantha Taylor - UVic</a:t>
            </a:r>
          </a:p>
        </p:txBody>
      </p:sp>
      <p:sp>
        <p:nvSpPr>
          <p:cNvPr id="4" name="Date Placeholder 1"/>
          <p:cNvSpPr>
            <a:spLocks noGrp="1"/>
          </p:cNvSpPr>
          <p:nvPr>
            <p:ph type="dt" sz="half" idx="10"/>
          </p:nvPr>
        </p:nvSpPr>
        <p:spPr/>
        <p:txBody>
          <a:bodyPr vert="horz" rtlCol="0"/>
          <a:lstStyle/>
          <a:p>
            <a:r>
              <a:rPr lang="en-US" dirty="0"/>
              <a:t>WNPPC - February 2020</a:t>
            </a:r>
          </a:p>
        </p:txBody>
      </p:sp>
      <p:sp>
        <p:nvSpPr>
          <p:cNvPr id="5" name="TextBox 4"/>
          <p:cNvSpPr txBox="1"/>
          <p:nvPr>
            <p:custDataLst>
              <p:tags r:id="rId1"/>
            </p:custDataLst>
          </p:nvPr>
        </p:nvSpPr>
        <p:spPr>
          <a:xfrm>
            <a:off x="678094" y="2275738"/>
            <a:ext cx="7787811" cy="588623"/>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3200" b="1" spc="50" dirty="0">
                <a:latin typeface="Calibri"/>
              </a:rPr>
              <a:t>Questions</a:t>
            </a:r>
            <a:r>
              <a:rPr lang="en-US" sz="3200" b="1" dirty="0">
                <a:latin typeface="Calibri"/>
              </a:rPr>
              <a:t>?</a:t>
            </a:r>
          </a:p>
        </p:txBody>
      </p:sp>
      <p:cxnSp>
        <p:nvCxnSpPr>
          <p:cNvPr id="10" name="Straight Connector 9">
            <a:extLst>
              <a:ext uri="{FF2B5EF4-FFF2-40B4-BE49-F238E27FC236}">
                <a16:creationId xmlns:a16="http://schemas.microsoft.com/office/drawing/2014/main" id="{A29080FD-B45D-4A67-B2E2-9518ACCA59BD}"/>
              </a:ext>
            </a:extLst>
          </p:cNvPr>
          <p:cNvCxnSpPr>
            <a:cxnSpLocks/>
          </p:cNvCxnSpPr>
          <p:nvPr/>
        </p:nvCxnSpPr>
        <p:spPr>
          <a:xfrm>
            <a:off x="0" y="2190750"/>
            <a:ext cx="9144000" cy="0"/>
          </a:xfrm>
          <a:prstGeom prst="line">
            <a:avLst/>
          </a:prstGeom>
          <a:ln w="28575" cap="flat">
            <a:gradFill>
              <a:gsLst>
                <a:gs pos="96000">
                  <a:schemeClr val="accent1">
                    <a:lumMod val="5000"/>
                    <a:lumOff val="95000"/>
                  </a:schemeClr>
                </a:gs>
                <a:gs pos="1000">
                  <a:srgbClr val="002060"/>
                </a:gs>
              </a:gsLst>
              <a:lin ang="6600000" scaled="0"/>
            </a:gradFill>
            <a:prstDash val="solid"/>
            <a:round/>
          </a:ln>
        </p:spPr>
      </p:cxnSp>
      <p:cxnSp>
        <p:nvCxnSpPr>
          <p:cNvPr id="11" name="Straight Connector 10">
            <a:extLst>
              <a:ext uri="{FF2B5EF4-FFF2-40B4-BE49-F238E27FC236}">
                <a16:creationId xmlns:a16="http://schemas.microsoft.com/office/drawing/2014/main" id="{5546EF28-3D88-4DF5-8DC1-0773BCA2421F}"/>
              </a:ext>
            </a:extLst>
          </p:cNvPr>
          <p:cNvCxnSpPr>
            <a:cxnSpLocks/>
          </p:cNvCxnSpPr>
          <p:nvPr/>
        </p:nvCxnSpPr>
        <p:spPr>
          <a:xfrm>
            <a:off x="0" y="2952750"/>
            <a:ext cx="9144000" cy="0"/>
          </a:xfrm>
          <a:prstGeom prst="line">
            <a:avLst/>
          </a:prstGeom>
          <a:ln w="28575" cap="flat">
            <a:gradFill>
              <a:gsLst>
                <a:gs pos="4000">
                  <a:schemeClr val="accent1">
                    <a:lumMod val="5000"/>
                    <a:lumOff val="95000"/>
                  </a:schemeClr>
                </a:gs>
                <a:gs pos="100000">
                  <a:srgbClr val="002060"/>
                </a:gs>
              </a:gsLst>
              <a:lin ang="6600000" scaled="0"/>
            </a:gradFill>
            <a:prstDash val="solid"/>
            <a:roun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vert="horz" rtlCol="0"/>
          <a:lstStyle/>
          <a:p>
            <a:fld id="{94CF7470-6C55-44F4-9D5A-5B4B042BD530}" type="slidenum">
              <a:t>18</a:t>
            </a:fld>
            <a:endParaRPr lang="en-US" dirty="0"/>
          </a:p>
        </p:txBody>
      </p:sp>
      <p:sp>
        <p:nvSpPr>
          <p:cNvPr id="3" name="Footer Placeholder 2"/>
          <p:cNvSpPr>
            <a:spLocks noGrp="1"/>
          </p:cNvSpPr>
          <p:nvPr>
            <p:ph type="ftr" sz="quarter" idx="11"/>
          </p:nvPr>
        </p:nvSpPr>
        <p:spPr/>
        <p:txBody>
          <a:bodyPr vert="horz" rtlCol="0"/>
          <a:lstStyle/>
          <a:p>
            <a:r>
              <a:rPr lang="en-US" dirty="0"/>
              <a:t>Samantha Taylor - UVic</a:t>
            </a:r>
          </a:p>
        </p:txBody>
      </p:sp>
      <p:sp>
        <p:nvSpPr>
          <p:cNvPr id="4" name="Date Placeholder 1"/>
          <p:cNvSpPr>
            <a:spLocks noGrp="1"/>
          </p:cNvSpPr>
          <p:nvPr>
            <p:ph type="dt" sz="half" idx="10"/>
          </p:nvPr>
        </p:nvSpPr>
        <p:spPr/>
        <p:txBody>
          <a:bodyPr vert="horz" rtlCol="0"/>
          <a:lstStyle/>
          <a:p>
            <a:r>
              <a:rPr lang="en-US" dirty="0"/>
              <a:t>WNPPC - February 2020</a:t>
            </a:r>
          </a:p>
        </p:txBody>
      </p:sp>
      <p:sp>
        <p:nvSpPr>
          <p:cNvPr id="5" name="TextBox 4"/>
          <p:cNvSpPr txBox="1"/>
          <p:nvPr>
            <p:custDataLst>
              <p:tags r:id="rId1"/>
            </p:custDataLst>
          </p:nvPr>
        </p:nvSpPr>
        <p:spPr>
          <a:xfrm>
            <a:off x="678094" y="2275738"/>
            <a:ext cx="7787811" cy="588623"/>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3200" b="1" spc="50" dirty="0">
                <a:latin typeface="Calibri"/>
              </a:rPr>
              <a:t>Backup</a:t>
            </a:r>
            <a:r>
              <a:rPr lang="en-US" sz="3200" b="1" dirty="0">
                <a:latin typeface="Calibri"/>
              </a:rPr>
              <a:t> </a:t>
            </a:r>
          </a:p>
        </p:txBody>
      </p:sp>
      <p:cxnSp>
        <p:nvCxnSpPr>
          <p:cNvPr id="8" name="Straight Connector 7">
            <a:extLst>
              <a:ext uri="{FF2B5EF4-FFF2-40B4-BE49-F238E27FC236}">
                <a16:creationId xmlns:a16="http://schemas.microsoft.com/office/drawing/2014/main" id="{19BD645B-A0F6-4AE7-92D5-6E6D24AB7C55}"/>
              </a:ext>
            </a:extLst>
          </p:cNvPr>
          <p:cNvCxnSpPr>
            <a:cxnSpLocks/>
          </p:cNvCxnSpPr>
          <p:nvPr/>
        </p:nvCxnSpPr>
        <p:spPr>
          <a:xfrm>
            <a:off x="0" y="2190750"/>
            <a:ext cx="9144000" cy="0"/>
          </a:xfrm>
          <a:prstGeom prst="line">
            <a:avLst/>
          </a:prstGeom>
          <a:ln w="28575" cap="flat">
            <a:gradFill>
              <a:gsLst>
                <a:gs pos="96000">
                  <a:schemeClr val="accent1">
                    <a:lumMod val="5000"/>
                    <a:lumOff val="95000"/>
                  </a:schemeClr>
                </a:gs>
                <a:gs pos="1000">
                  <a:srgbClr val="002060"/>
                </a:gs>
              </a:gsLst>
              <a:lin ang="6600000" scaled="0"/>
            </a:gradFill>
            <a:prstDash val="solid"/>
            <a:round/>
          </a:ln>
        </p:spPr>
      </p:cxnSp>
      <p:cxnSp>
        <p:nvCxnSpPr>
          <p:cNvPr id="9" name="Straight Connector 8">
            <a:extLst>
              <a:ext uri="{FF2B5EF4-FFF2-40B4-BE49-F238E27FC236}">
                <a16:creationId xmlns:a16="http://schemas.microsoft.com/office/drawing/2014/main" id="{A51B9FFF-A528-4665-98A9-9D5B143219EA}"/>
              </a:ext>
            </a:extLst>
          </p:cNvPr>
          <p:cNvCxnSpPr>
            <a:cxnSpLocks/>
          </p:cNvCxnSpPr>
          <p:nvPr/>
        </p:nvCxnSpPr>
        <p:spPr>
          <a:xfrm>
            <a:off x="0" y="2952750"/>
            <a:ext cx="9144000" cy="0"/>
          </a:xfrm>
          <a:prstGeom prst="line">
            <a:avLst/>
          </a:prstGeom>
          <a:ln w="28575" cap="flat">
            <a:gradFill>
              <a:gsLst>
                <a:gs pos="4000">
                  <a:schemeClr val="accent1">
                    <a:lumMod val="5000"/>
                    <a:lumOff val="95000"/>
                  </a:schemeClr>
                </a:gs>
                <a:gs pos="100000">
                  <a:srgbClr val="002060"/>
                </a:gs>
              </a:gsLst>
              <a:lin ang="6600000" scaled="0"/>
            </a:gradFill>
            <a:prstDash val="solid"/>
            <a:roun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vert="horz" rtlCol="0"/>
          <a:lstStyle/>
          <a:p>
            <a:fld id="{215458FC-113B-4E89-A31F-7F382819D4ED}" type="slidenum">
              <a:t>19</a:t>
            </a:fld>
            <a:endParaRPr lang="en-US" dirty="0"/>
          </a:p>
        </p:txBody>
      </p:sp>
      <p:sp>
        <p:nvSpPr>
          <p:cNvPr id="3" name="Footer Placeholder 2"/>
          <p:cNvSpPr>
            <a:spLocks noGrp="1"/>
          </p:cNvSpPr>
          <p:nvPr>
            <p:ph type="ftr" sz="quarter" idx="11"/>
          </p:nvPr>
        </p:nvSpPr>
        <p:spPr/>
        <p:txBody>
          <a:bodyPr vert="horz" rtlCol="0"/>
          <a:lstStyle/>
          <a:p>
            <a:r>
              <a:rPr lang="en-US" dirty="0"/>
              <a:t>Samantha Taylor - UVic</a:t>
            </a:r>
          </a:p>
        </p:txBody>
      </p:sp>
      <p:sp>
        <p:nvSpPr>
          <p:cNvPr id="4" name="Date Placeholder 1"/>
          <p:cNvSpPr>
            <a:spLocks noGrp="1"/>
          </p:cNvSpPr>
          <p:nvPr>
            <p:ph type="dt" sz="half" idx="10"/>
          </p:nvPr>
        </p:nvSpPr>
        <p:spPr/>
        <p:txBody>
          <a:bodyPr vert="horz" rtlCol="0"/>
          <a:lstStyle/>
          <a:p>
            <a:r>
              <a:rPr lang="en-US" dirty="0"/>
              <a:t>WNPPC - February 2020</a:t>
            </a:r>
          </a:p>
        </p:txBody>
      </p:sp>
      <p:sp>
        <p:nvSpPr>
          <p:cNvPr id="5" name="TextBox 4"/>
          <p:cNvSpPr txBox="1"/>
          <p:nvPr>
            <p:custDataLst>
              <p:tags r:id="rId1"/>
            </p:custDataLst>
          </p:nvPr>
        </p:nvSpPr>
        <p:spPr>
          <a:xfrm>
            <a:off x="762000" y="413952"/>
            <a:ext cx="7633430" cy="373179"/>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1800" b="1" dirty="0">
                <a:latin typeface="+mn-lt"/>
              </a:rPr>
              <a:t>Selection </a:t>
            </a:r>
            <a:r>
              <a:rPr lang="en-US" sz="1800" b="1" spc="50" dirty="0">
                <a:latin typeface="+mn-lt"/>
              </a:rPr>
              <a:t>criteria</a:t>
            </a:r>
            <a:r>
              <a:rPr lang="en-US" sz="1800" b="1" dirty="0">
                <a:latin typeface="+mn-lt"/>
              </a:rPr>
              <a:t> for event analysis  </a:t>
            </a:r>
          </a:p>
        </p:txBody>
      </p:sp>
      <p:pic>
        <p:nvPicPr>
          <p:cNvPr id="6" name="Picture 5"/>
          <p:cNvPicPr>
            <a:picLocks noChangeAspect="1"/>
          </p:cNvPicPr>
          <p:nvPr/>
        </p:nvPicPr>
        <p:blipFill>
          <a:blip r:embed="rId3"/>
          <a:stretch>
            <a:fillRect/>
          </a:stretch>
        </p:blipFill>
        <p:spPr>
          <a:xfrm>
            <a:off x="442912" y="1552575"/>
            <a:ext cx="8258174" cy="2038350"/>
          </a:xfrm>
          <a:prstGeom prst="rect">
            <a:avLst/>
          </a:prstGeom>
        </p:spPr>
      </p:pic>
      <p:cxnSp>
        <p:nvCxnSpPr>
          <p:cNvPr id="9" name="Straight Connector 8">
            <a:extLst>
              <a:ext uri="{FF2B5EF4-FFF2-40B4-BE49-F238E27FC236}">
                <a16:creationId xmlns:a16="http://schemas.microsoft.com/office/drawing/2014/main" id="{24794277-4E41-4E22-99EF-13EDE0288EA2}"/>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0" name="Straight Connector 9">
            <a:extLst>
              <a:ext uri="{FF2B5EF4-FFF2-40B4-BE49-F238E27FC236}">
                <a16:creationId xmlns:a16="http://schemas.microsoft.com/office/drawing/2014/main" id="{9F8FA532-37E5-4185-ABFB-A2268BB1CAFA}"/>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vert="horz" rtlCol="0"/>
          <a:lstStyle/>
          <a:p>
            <a:fld id="{AF51C1C0-94F4-46B9-8D9F-A65242CF9712}" type="slidenum">
              <a:t>20</a:t>
            </a:fld>
            <a:endParaRPr lang="en-US" dirty="0"/>
          </a:p>
        </p:txBody>
      </p:sp>
      <p:sp>
        <p:nvSpPr>
          <p:cNvPr id="3" name="Footer Placeholder 2"/>
          <p:cNvSpPr>
            <a:spLocks noGrp="1"/>
          </p:cNvSpPr>
          <p:nvPr>
            <p:ph type="ftr" sz="quarter" idx="11"/>
          </p:nvPr>
        </p:nvSpPr>
        <p:spPr/>
        <p:txBody>
          <a:bodyPr vert="horz" rtlCol="0"/>
          <a:lstStyle/>
          <a:p>
            <a:r>
              <a:rPr lang="en-US" dirty="0"/>
              <a:t>Samantha Taylor - UVic</a:t>
            </a:r>
          </a:p>
        </p:txBody>
      </p:sp>
      <p:sp>
        <p:nvSpPr>
          <p:cNvPr id="4" name="Date Placeholder 1"/>
          <p:cNvSpPr>
            <a:spLocks noGrp="1"/>
          </p:cNvSpPr>
          <p:nvPr>
            <p:ph type="dt" sz="half" idx="10"/>
          </p:nvPr>
        </p:nvSpPr>
        <p:spPr/>
        <p:txBody>
          <a:bodyPr vert="horz" rtlCol="0"/>
          <a:lstStyle/>
          <a:p>
            <a:r>
              <a:rPr lang="en-US" dirty="0"/>
              <a:t>WNPPC - February 2020</a:t>
            </a:r>
          </a:p>
        </p:txBody>
      </p:sp>
      <p:pic>
        <p:nvPicPr>
          <p:cNvPr id="5" name="Picture 4"/>
          <p:cNvPicPr>
            <a:picLocks noChangeAspect="1"/>
          </p:cNvPicPr>
          <p:nvPr/>
        </p:nvPicPr>
        <p:blipFill>
          <a:blip r:embed="rId4"/>
          <a:stretch>
            <a:fillRect/>
          </a:stretch>
        </p:blipFill>
        <p:spPr>
          <a:xfrm>
            <a:off x="2385507" y="845705"/>
            <a:ext cx="4830185" cy="3280333"/>
          </a:xfrm>
          <a:prstGeom prst="rect">
            <a:avLst/>
          </a:prstGeom>
        </p:spPr>
      </p:pic>
      <p:sp>
        <p:nvSpPr>
          <p:cNvPr id="6" name="TextBox 5"/>
          <p:cNvSpPr txBox="1"/>
          <p:nvPr>
            <p:custDataLst>
              <p:tags r:id="rId1"/>
            </p:custDataLst>
          </p:nvPr>
        </p:nvSpPr>
        <p:spPr>
          <a:xfrm>
            <a:off x="762000" y="413952"/>
            <a:ext cx="7633430" cy="373179"/>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1800" b="1" i="1" spc="50" baseline="0" dirty="0" err="1">
                <a:latin typeface="+mn-lt"/>
              </a:rPr>
              <a:t>m</a:t>
            </a:r>
            <a:r>
              <a:rPr lang="en-US" sz="1800" i="1" spc="50" baseline="-25000" dirty="0" err="1">
                <a:latin typeface="Source Sans Pro"/>
              </a:rPr>
              <a:t>χ</a:t>
            </a:r>
            <a:r>
              <a:rPr lang="en-US" sz="1800" i="1" spc="50" baseline="0" dirty="0" err="1">
                <a:latin typeface="Source Sans Pro"/>
              </a:rPr>
              <a:t>-</a:t>
            </a:r>
            <a:r>
              <a:rPr lang="en-US" sz="1800" b="1" i="1" spc="50" baseline="0" dirty="0" err="1">
                <a:latin typeface="+mn-lt"/>
              </a:rPr>
              <a:t>m</a:t>
            </a:r>
            <a:r>
              <a:rPr lang="en-US" sz="1800" b="1" i="1" spc="50" baseline="-25000" dirty="0" err="1">
                <a:latin typeface="+mn-lt"/>
              </a:rPr>
              <a:t>med</a:t>
            </a:r>
            <a:r>
              <a:rPr lang="en-US" sz="1800" b="1" spc="50" dirty="0">
                <a:latin typeface="+mn-lt"/>
              </a:rPr>
              <a:t> contour plot for vector mediator (</a:t>
            </a:r>
            <a:r>
              <a:rPr lang="en-US" sz="1800" b="1" i="1" spc="50" dirty="0">
                <a:latin typeface="+mn-lt"/>
              </a:rPr>
              <a:t>ee+</a:t>
            </a:r>
            <a:r>
              <a:rPr lang="en-US" sz="1800" b="1" i="1" spc="50" dirty="0" err="1">
                <a:latin typeface="Source Sans Pro"/>
              </a:rPr>
              <a:t>μμ</a:t>
            </a:r>
            <a:r>
              <a:rPr lang="en-US" sz="1800" b="1" spc="50" dirty="0">
                <a:latin typeface="+mn-lt"/>
              </a:rPr>
              <a:t>)  </a:t>
            </a:r>
          </a:p>
        </p:txBody>
      </p:sp>
      <p:sp>
        <p:nvSpPr>
          <p:cNvPr id="7" name="TextBox 6"/>
          <p:cNvSpPr txBox="1">
            <a:spLocks noGrp="1"/>
          </p:cNvSpPr>
          <p:nvPr/>
        </p:nvSpPr>
        <p:spPr>
          <a:xfrm>
            <a:off x="3526298" y="3947417"/>
            <a:ext cx="2624804" cy="586406"/>
          </a:xfrm>
          <a:prstGeom prst="rect">
            <a:avLst/>
          </a:prstGeom>
        </p:spPr>
        <p:txBody>
          <a:bodyPr vert="horz" rtlCol="0">
            <a:normAutofit lnSpcReduction="10000"/>
          </a:bodyPr>
          <a:lstStyle/>
          <a:p>
            <a:r>
              <a:rPr lang="en-US" sz="1200" b="1" dirty="0"/>
              <a:t>Phys. Lett. B 776 (2017) 318</a:t>
            </a:r>
            <a:br>
              <a:rPr lang="en-US" sz="1200" b="1" dirty="0"/>
            </a:br>
            <a:br>
              <a:rPr lang="en-US" sz="1200" b="1" dirty="0"/>
            </a:br>
            <a:endParaRPr lang="en-US" sz="1200" b="1" dirty="0"/>
          </a:p>
        </p:txBody>
      </p:sp>
      <p:sp>
        <p:nvSpPr>
          <p:cNvPr id="8" name="TextBox 7"/>
          <p:cNvSpPr txBox="1"/>
          <p:nvPr/>
        </p:nvSpPr>
        <p:spPr>
          <a:xfrm>
            <a:off x="1609754" y="4171950"/>
            <a:ext cx="6381693" cy="465512"/>
          </a:xfrm>
          <a:prstGeom prst="rect">
            <a:avLst/>
          </a:prstGeom>
        </p:spPr>
        <p:txBody>
          <a:bodyPr vert="horz" wrap="square" lIns="95250" tIns="47625" rIns="95250" bIns="47625" rtlCol="0" anchor="t">
            <a:spAutoFit/>
          </a:bodyPr>
          <a:lstStyle/>
          <a:p>
            <a:pPr algn="ctr">
              <a:defRPr lang="en-US" sz="1400" dirty="0"/>
            </a:pPr>
            <a:r>
              <a:rPr lang="en-US" sz="1200" dirty="0"/>
              <a:t>Auxiliary material:</a:t>
            </a:r>
          </a:p>
          <a:p>
            <a:pPr algn="ctr">
              <a:defRPr lang="en-US" sz="1400" dirty="0"/>
            </a:pPr>
            <a:r>
              <a:rPr lang="en-US" sz="1200" dirty="0">
                <a:hlinkClick r:id="rId5"/>
              </a:rPr>
              <a:t>https://atlas.web.cern.ch/Atlas/GROUPS/PHYSICS/PAPERS/HIGG-2016-28/</a:t>
            </a:r>
            <a:endParaRPr lang="en-US" sz="1200" dirty="0"/>
          </a:p>
        </p:txBody>
      </p:sp>
      <p:cxnSp>
        <p:nvCxnSpPr>
          <p:cNvPr id="11" name="Straight Connector 10">
            <a:extLst>
              <a:ext uri="{FF2B5EF4-FFF2-40B4-BE49-F238E27FC236}">
                <a16:creationId xmlns:a16="http://schemas.microsoft.com/office/drawing/2014/main" id="{162E82BD-A80E-47A7-AD9A-FCF5E9D288A0}"/>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2" name="Straight Connector 11">
            <a:extLst>
              <a:ext uri="{FF2B5EF4-FFF2-40B4-BE49-F238E27FC236}">
                <a16:creationId xmlns:a16="http://schemas.microsoft.com/office/drawing/2014/main" id="{61DEA352-0643-4D68-9CCF-0516CA2A7782}"/>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p:txBody>
          <a:bodyPr vert="horz" rtlCol="0"/>
          <a:lstStyle/>
          <a:p>
            <a:fld id="{DA788F0C-06BC-4F47-BE66-DDE08A7ADC23}" type="slidenum">
              <a:t>21</a:t>
            </a:fld>
            <a:endParaRPr lang="en-US" dirty="0"/>
          </a:p>
        </p:txBody>
      </p:sp>
      <p:sp>
        <p:nvSpPr>
          <p:cNvPr id="3" name="Footer Placeholder 3"/>
          <p:cNvSpPr>
            <a:spLocks noGrp="1"/>
          </p:cNvSpPr>
          <p:nvPr>
            <p:ph type="ftr" sz="quarter" idx="11"/>
          </p:nvPr>
        </p:nvSpPr>
        <p:spPr/>
        <p:txBody>
          <a:bodyPr vert="horz" rtlCol="0"/>
          <a:lstStyle/>
          <a:p>
            <a:r>
              <a:rPr lang="en-US" dirty="0"/>
              <a:t>Samantha Taylor </a:t>
            </a:r>
            <a:r>
              <a:rPr lang="en-US" dirty="0" err="1"/>
              <a:t>-</a:t>
            </a:r>
            <a:r>
              <a:rPr lang="en-US" dirty="0"/>
              <a:t> </a:t>
            </a:r>
            <a:r>
              <a:rPr lang="en-US" dirty="0" err="1"/>
              <a:t>UVic</a:t>
            </a:r>
          </a:p>
        </p:txBody>
      </p:sp>
      <p:sp>
        <p:nvSpPr>
          <p:cNvPr id="4" name="Date Placeholder 1"/>
          <p:cNvSpPr>
            <a:spLocks noGrp="1"/>
          </p:cNvSpPr>
          <p:nvPr>
            <p:ph type="dt" sz="half" idx="10"/>
          </p:nvPr>
        </p:nvSpPr>
        <p:spPr/>
        <p:txBody>
          <a:bodyPr vert="horz" rtlCol="0"/>
          <a:lstStyle/>
          <a:p>
            <a:r>
              <a:rPr lang="en-US" dirty="0"/>
              <a:t>WNPPC - February 2020</a:t>
            </a:r>
          </a:p>
        </p:txBody>
      </p:sp>
      <p:pic>
        <p:nvPicPr>
          <p:cNvPr id="5" name="Picture 4"/>
          <p:cNvPicPr>
            <a:picLocks noChangeAspect="1"/>
          </p:cNvPicPr>
          <p:nvPr/>
        </p:nvPicPr>
        <p:blipFill>
          <a:blip r:embed="rId3"/>
          <a:stretch>
            <a:fillRect/>
          </a:stretch>
        </p:blipFill>
        <p:spPr>
          <a:xfrm>
            <a:off x="521427" y="1349854"/>
            <a:ext cx="4107684" cy="2780623"/>
          </a:xfrm>
          <a:prstGeom prst="rect">
            <a:avLst/>
          </a:prstGeom>
        </p:spPr>
      </p:pic>
      <p:pic>
        <p:nvPicPr>
          <p:cNvPr id="6" name="Picture 5"/>
          <p:cNvPicPr>
            <a:picLocks noChangeAspect="1"/>
          </p:cNvPicPr>
          <p:nvPr/>
        </p:nvPicPr>
        <p:blipFill>
          <a:blip r:embed="rId4"/>
          <a:stretch>
            <a:fillRect/>
          </a:stretch>
        </p:blipFill>
        <p:spPr>
          <a:xfrm>
            <a:off x="4656201" y="1330118"/>
            <a:ext cx="4165987" cy="2820085"/>
          </a:xfrm>
          <a:prstGeom prst="rect">
            <a:avLst/>
          </a:prstGeom>
        </p:spPr>
      </p:pic>
      <p:sp>
        <p:nvSpPr>
          <p:cNvPr id="7" name="TextBox 6"/>
          <p:cNvSpPr txBox="1"/>
          <p:nvPr>
            <p:custDataLst>
              <p:tags r:id="rId1"/>
            </p:custDataLst>
          </p:nvPr>
        </p:nvSpPr>
        <p:spPr>
          <a:xfrm>
            <a:off x="762000" y="413952"/>
            <a:ext cx="7633430" cy="373179"/>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1800" b="1" spc="50" dirty="0">
                <a:latin typeface="+mn-lt"/>
              </a:rPr>
              <a:t> </a:t>
            </a:r>
            <a:r>
              <a:rPr lang="en-US" sz="1800" b="1" i="1" spc="50" dirty="0" err="1">
                <a:latin typeface="+mn-lt"/>
              </a:rPr>
              <a:t>m</a:t>
            </a:r>
            <a:r>
              <a:rPr lang="en-US" sz="1800" b="1" i="1" spc="50" baseline="-25000" dirty="0" err="1">
                <a:latin typeface="+mn-lt"/>
              </a:rPr>
              <a:t>A</a:t>
            </a:r>
            <a:r>
              <a:rPr lang="en-US" sz="1800" b="1" i="1" spc="50" baseline="0" dirty="0" err="1">
                <a:latin typeface="+mn-lt"/>
              </a:rPr>
              <a:t>-</a:t>
            </a:r>
            <a:r>
              <a:rPr lang="en-US" sz="1800" b="1" i="1" spc="50" dirty="0" err="1">
                <a:latin typeface="+mn-lt"/>
              </a:rPr>
              <a:t>m</a:t>
            </a:r>
            <a:r>
              <a:rPr lang="en-US" sz="1800" b="1" i="1" spc="50" baseline="-25000" dirty="0" err="1">
                <a:latin typeface="+mn-lt"/>
              </a:rPr>
              <a:t>a</a:t>
            </a:r>
            <a:r>
              <a:rPr lang="en-US" sz="1800" b="1" spc="50" dirty="0" err="1">
                <a:latin typeface="+mn-lt"/>
              </a:rPr>
              <a:t> </a:t>
            </a:r>
            <a:r>
              <a:rPr lang="en-US" sz="1800" b="1" spc="50" dirty="0">
                <a:latin typeface="+mn-lt"/>
              </a:rPr>
              <a:t>and</a:t>
            </a:r>
            <a:r>
              <a:rPr lang="en-US" sz="1800" b="1" spc="50" dirty="0" err="1">
                <a:latin typeface="+mn-lt"/>
              </a:rPr>
              <a:t> ta</a:t>
            </a:r>
            <a:r>
              <a:rPr lang="en-US" sz="1800" b="1" spc="50" dirty="0" err="1"/>
              <a:t>n</a:t>
            </a:r>
            <a:r>
              <a:rPr lang="en-US" sz="1800" spc="50" dirty="0" err="1"/>
              <a:t>β</a:t>
            </a:r>
            <a:r>
              <a:rPr lang="en-US" sz="1800" i="1" spc="50" dirty="0" err="1">
                <a:latin typeface="Source Sans Pro"/>
              </a:rPr>
              <a:t>-</a:t>
            </a:r>
            <a:r>
              <a:rPr lang="en-US" sz="1800" b="1" i="1" spc="50" dirty="0" err="1">
                <a:latin typeface="+mn-lt"/>
              </a:rPr>
              <a:t>m</a:t>
            </a:r>
            <a:r>
              <a:rPr lang="en-US" sz="1800" b="1" i="1" spc="50" baseline="-25000" dirty="0" err="1">
                <a:latin typeface="+mn-lt"/>
              </a:rPr>
              <a:t>a</a:t>
            </a:r>
            <a:r>
              <a:rPr lang="en-US" sz="1800" b="1" spc="50" dirty="0" err="1">
                <a:latin typeface="+mn-lt"/>
              </a:rPr>
              <a:t> </a:t>
            </a:r>
            <a:r>
              <a:rPr lang="en-US" sz="1800" b="1" spc="50" dirty="0">
                <a:latin typeface="+mn-lt"/>
              </a:rPr>
              <a:t>full</a:t>
            </a:r>
            <a:r>
              <a:rPr lang="en-US" sz="1800" b="1" spc="50" dirty="0" err="1">
                <a:latin typeface="+mn-lt"/>
              </a:rPr>
              <a:t> </a:t>
            </a:r>
            <a:r>
              <a:rPr lang="en-US" sz="1800" b="1" spc="50" dirty="0">
                <a:latin typeface="+mn-lt"/>
              </a:rPr>
              <a:t>contour</a:t>
            </a:r>
            <a:r>
              <a:rPr lang="en-US" sz="1800" b="1" spc="50" dirty="0" err="1">
                <a:latin typeface="+mn-lt"/>
              </a:rPr>
              <a:t> </a:t>
            </a:r>
            <a:r>
              <a:rPr lang="en-US" sz="1800" b="1" spc="50" dirty="0">
                <a:latin typeface="+mn-lt"/>
              </a:rPr>
              <a:t>plot for 2HDMa</a:t>
            </a:r>
          </a:p>
        </p:txBody>
      </p:sp>
      <p:sp>
        <p:nvSpPr>
          <p:cNvPr id="8" name="TextBox 7"/>
          <p:cNvSpPr txBox="1"/>
          <p:nvPr/>
        </p:nvSpPr>
        <p:spPr>
          <a:xfrm>
            <a:off x="3619500" y="4150204"/>
            <a:ext cx="1905000" cy="311624"/>
          </a:xfrm>
          <a:prstGeom prst="rect">
            <a:avLst/>
          </a:prstGeom>
        </p:spPr>
        <p:txBody>
          <a:bodyPr vert="horz" lIns="95250" tIns="47625" rIns="95250" bIns="47625" rtlCol="0" anchor="t">
            <a:spAutoFit/>
          </a:bodyPr>
          <a:lstStyle/>
          <a:p>
            <a:pPr>
              <a:defRPr lang="en-US" sz="1400" dirty="0"/>
            </a:pPr>
            <a:r>
              <a:rPr lang="en-US" b="1" dirty="0">
                <a:hlinkClick r:id="rId5"/>
              </a:rPr>
              <a:t>JHEP 05 (2019) 142</a:t>
            </a:r>
            <a:endParaRPr lang="en-US" b="1" dirty="0"/>
          </a:p>
        </p:txBody>
      </p:sp>
      <p:cxnSp>
        <p:nvCxnSpPr>
          <p:cNvPr id="11" name="Straight Connector 10">
            <a:extLst>
              <a:ext uri="{FF2B5EF4-FFF2-40B4-BE49-F238E27FC236}">
                <a16:creationId xmlns:a16="http://schemas.microsoft.com/office/drawing/2014/main" id="{857157B0-9D4A-4194-9EB2-608C5799A3E4}"/>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2" name="Straight Connector 11">
            <a:extLst>
              <a:ext uri="{FF2B5EF4-FFF2-40B4-BE49-F238E27FC236}">
                <a16:creationId xmlns:a16="http://schemas.microsoft.com/office/drawing/2014/main" id="{152F27B2-B064-4E17-8380-A93DA84FD9CD}"/>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p:txBody>
          <a:bodyPr vert="horz" rtlCol="0"/>
          <a:lstStyle/>
          <a:p>
            <a:fld id="{CE645289-3F98-461C-8216-43FA86FA511F}" type="slidenum">
              <a:t>22</a:t>
            </a:fld>
            <a:endParaRPr lang="en-US" dirty="0"/>
          </a:p>
        </p:txBody>
      </p:sp>
      <p:sp>
        <p:nvSpPr>
          <p:cNvPr id="3" name="Footer Placeholder 3"/>
          <p:cNvSpPr>
            <a:spLocks noGrp="1"/>
          </p:cNvSpPr>
          <p:nvPr>
            <p:ph type="ftr" sz="quarter" idx="11"/>
          </p:nvPr>
        </p:nvSpPr>
        <p:spPr/>
        <p:txBody>
          <a:bodyPr vert="horz" rtlCol="0"/>
          <a:lstStyle/>
          <a:p>
            <a:r>
              <a:rPr lang="en-US" dirty="0"/>
              <a:t>Samantha Taylor - UVic</a:t>
            </a:r>
          </a:p>
        </p:txBody>
      </p:sp>
      <p:sp>
        <p:nvSpPr>
          <p:cNvPr id="4" name="Date Placeholder 1"/>
          <p:cNvSpPr>
            <a:spLocks noGrp="1"/>
          </p:cNvSpPr>
          <p:nvPr>
            <p:ph type="dt" sz="half" idx="10"/>
          </p:nvPr>
        </p:nvSpPr>
        <p:spPr/>
        <p:txBody>
          <a:bodyPr vert="horz" rtlCol="0"/>
          <a:lstStyle/>
          <a:p>
            <a:r>
              <a:rPr lang="en-US" dirty="0"/>
              <a:t>WNPPC - February 2020</a:t>
            </a:r>
          </a:p>
        </p:txBody>
      </p:sp>
      <p:pic>
        <p:nvPicPr>
          <p:cNvPr id="5" name="Picture 4"/>
          <p:cNvPicPr>
            <a:picLocks noChangeAspect="1"/>
          </p:cNvPicPr>
          <p:nvPr/>
        </p:nvPicPr>
        <p:blipFill>
          <a:blip r:embed="rId3"/>
          <a:stretch>
            <a:fillRect/>
          </a:stretch>
        </p:blipFill>
        <p:spPr>
          <a:xfrm>
            <a:off x="5883354" y="1912696"/>
            <a:ext cx="2866101" cy="1958940"/>
          </a:xfrm>
          <a:prstGeom prst="rect">
            <a:avLst/>
          </a:prstGeom>
        </p:spPr>
      </p:pic>
      <p:pic>
        <p:nvPicPr>
          <p:cNvPr id="6" name="Picture 5"/>
          <p:cNvPicPr>
            <a:picLocks noChangeAspect="1"/>
          </p:cNvPicPr>
          <p:nvPr/>
        </p:nvPicPr>
        <p:blipFill>
          <a:blip r:embed="rId4"/>
          <a:stretch>
            <a:fillRect/>
          </a:stretch>
        </p:blipFill>
        <p:spPr>
          <a:xfrm>
            <a:off x="228619" y="1649977"/>
            <a:ext cx="5563523" cy="2180367"/>
          </a:xfrm>
          <a:prstGeom prst="rect">
            <a:avLst/>
          </a:prstGeom>
        </p:spPr>
      </p:pic>
      <p:sp>
        <p:nvSpPr>
          <p:cNvPr id="7" name="TextBox 6"/>
          <p:cNvSpPr txBox="1"/>
          <p:nvPr>
            <p:custDataLst>
              <p:tags r:id="rId1"/>
            </p:custDataLst>
          </p:nvPr>
        </p:nvSpPr>
        <p:spPr>
          <a:xfrm>
            <a:off x="762000" y="413952"/>
            <a:ext cx="7633430" cy="373179"/>
          </a:xfrm>
          <a:custGeom>
            <a:avLst/>
            <a:gdLst/>
            <a:ahLst/>
            <a:cxnLst/>
            <a:rect l="0" t="0" r="r" b="b"/>
            <a:pathLst/>
          </a:custGeom>
          <a:ln w="25400" cap="flat">
            <a:solidFill>
              <a:srgbClr val="002060"/>
            </a:solidFill>
            <a:prstDash val="solid"/>
            <a:round/>
          </a:ln>
        </p:spPr>
        <p:txBody>
          <a:bodyPr vert="horz" lIns="95250" tIns="47625" rIns="95250" bIns="47625" rtlCol="0" anchor="ctr">
            <a:spAutoFit/>
          </a:bodyPr>
          <a:lstStyle/>
          <a:p>
            <a:pPr algn="ctr">
              <a:defRPr lang="en-US" sz="1400" dirty="0"/>
            </a:pPr>
            <a:r>
              <a:rPr lang="en-US" sz="1800" b="1" spc="50" dirty="0">
                <a:latin typeface="+mn-lt"/>
              </a:rPr>
              <a:t>Histogram reweighting ratios  </a:t>
            </a:r>
          </a:p>
        </p:txBody>
      </p:sp>
      <p:pic>
        <p:nvPicPr>
          <p:cNvPr id="8" name="Picture 7"/>
          <p:cNvPicPr>
            <a:picLocks noChangeAspect="1"/>
          </p:cNvPicPr>
          <p:nvPr/>
        </p:nvPicPr>
        <p:blipFill>
          <a:blip r:embed="rId5"/>
          <a:stretch>
            <a:fillRect/>
          </a:stretch>
        </p:blipFill>
        <p:spPr>
          <a:xfrm>
            <a:off x="647700" y="2056809"/>
            <a:ext cx="1376267" cy="158124"/>
          </a:xfrm>
          <a:prstGeom prst="rect">
            <a:avLst/>
          </a:prstGeom>
        </p:spPr>
      </p:pic>
      <p:pic>
        <p:nvPicPr>
          <p:cNvPr id="9" name="Picture 8"/>
          <p:cNvPicPr>
            <a:picLocks noChangeAspect="1"/>
          </p:cNvPicPr>
          <p:nvPr/>
        </p:nvPicPr>
        <p:blipFill>
          <a:blip r:embed="rId5"/>
          <a:stretch>
            <a:fillRect/>
          </a:stretch>
        </p:blipFill>
        <p:spPr>
          <a:xfrm>
            <a:off x="3487140" y="2062534"/>
            <a:ext cx="1376267" cy="158124"/>
          </a:xfrm>
          <a:prstGeom prst="rect">
            <a:avLst/>
          </a:prstGeom>
        </p:spPr>
      </p:pic>
      <p:pic>
        <p:nvPicPr>
          <p:cNvPr id="10" name="Picture 9"/>
          <p:cNvPicPr>
            <a:picLocks noChangeAspect="1"/>
          </p:cNvPicPr>
          <p:nvPr/>
        </p:nvPicPr>
        <p:blipFill>
          <a:blip r:embed="rId5"/>
          <a:stretch>
            <a:fillRect/>
          </a:stretch>
        </p:blipFill>
        <p:spPr>
          <a:xfrm>
            <a:off x="6344640" y="2024434"/>
            <a:ext cx="1376267" cy="158124"/>
          </a:xfrm>
          <a:prstGeom prst="rect">
            <a:avLst/>
          </a:prstGeom>
        </p:spPr>
      </p:pic>
      <p:cxnSp>
        <p:nvCxnSpPr>
          <p:cNvPr id="13" name="Straight Connector 12">
            <a:extLst>
              <a:ext uri="{FF2B5EF4-FFF2-40B4-BE49-F238E27FC236}">
                <a16:creationId xmlns:a16="http://schemas.microsoft.com/office/drawing/2014/main" id="{19EEE340-9E5E-4C84-B53D-0ED15BB4223F}"/>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4" name="Straight Connector 13">
            <a:extLst>
              <a:ext uri="{FF2B5EF4-FFF2-40B4-BE49-F238E27FC236}">
                <a16:creationId xmlns:a16="http://schemas.microsoft.com/office/drawing/2014/main" id="{66ECC0B5-098F-4DA0-867B-2DFDEDB01876}"/>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5F84D03-8DA4-4A88-8D38-52B0B00FD023}"/>
              </a:ext>
            </a:extLst>
          </p:cNvPr>
          <p:cNvSpPr>
            <a:spLocks noGrp="1"/>
          </p:cNvSpPr>
          <p:nvPr>
            <p:ph type="sldNum" sz="quarter" idx="12"/>
          </p:nvPr>
        </p:nvSpPr>
        <p:spPr/>
        <p:txBody>
          <a:bodyPr/>
          <a:lstStyle/>
          <a:p>
            <a:fld id="{87041B9E-8DA1-42F2-8E3E-AEF6190CB1DC}" type="slidenum">
              <a:rPr lang="en-CA" smtClean="0"/>
              <a:t>23</a:t>
            </a:fld>
            <a:endParaRPr lang="en-CA" dirty="0"/>
          </a:p>
        </p:txBody>
      </p:sp>
      <p:sp>
        <p:nvSpPr>
          <p:cNvPr id="5" name="Footer Placeholder 4">
            <a:extLst>
              <a:ext uri="{FF2B5EF4-FFF2-40B4-BE49-F238E27FC236}">
                <a16:creationId xmlns:a16="http://schemas.microsoft.com/office/drawing/2014/main" id="{4B6F0C6F-1606-4D87-BF1B-A70D148BB2AA}"/>
              </a:ext>
            </a:extLst>
          </p:cNvPr>
          <p:cNvSpPr>
            <a:spLocks noGrp="1"/>
          </p:cNvSpPr>
          <p:nvPr>
            <p:ph type="ftr" sz="quarter" idx="11"/>
          </p:nvPr>
        </p:nvSpPr>
        <p:spPr/>
        <p:txBody>
          <a:bodyPr/>
          <a:lstStyle/>
          <a:p>
            <a:r>
              <a:rPr lang="en-US"/>
              <a:t>Samantha Taylor - UVic</a:t>
            </a:r>
            <a:endParaRPr lang="en-US" dirty="0"/>
          </a:p>
        </p:txBody>
      </p:sp>
      <p:sp>
        <p:nvSpPr>
          <p:cNvPr id="6" name="Date Placeholder 5">
            <a:extLst>
              <a:ext uri="{FF2B5EF4-FFF2-40B4-BE49-F238E27FC236}">
                <a16:creationId xmlns:a16="http://schemas.microsoft.com/office/drawing/2014/main" id="{4CDB7A57-84DE-47FF-9B56-23DE11E629E0}"/>
              </a:ext>
            </a:extLst>
          </p:cNvPr>
          <p:cNvSpPr>
            <a:spLocks noGrp="1"/>
          </p:cNvSpPr>
          <p:nvPr>
            <p:ph type="dt" sz="half" idx="10"/>
          </p:nvPr>
        </p:nvSpPr>
        <p:spPr/>
        <p:txBody>
          <a:bodyPr/>
          <a:lstStyle/>
          <a:p>
            <a:r>
              <a:rPr lang="en-US"/>
              <a:t>WNPPC - February 2020</a:t>
            </a:r>
            <a:endParaRPr lang="en-US" dirty="0"/>
          </a:p>
        </p:txBody>
      </p:sp>
      <p:pic>
        <p:nvPicPr>
          <p:cNvPr id="8" name="Picture 7" descr="A screenshot of a cell phone&#10;&#10;Description automatically generated">
            <a:extLst>
              <a:ext uri="{FF2B5EF4-FFF2-40B4-BE49-F238E27FC236}">
                <a16:creationId xmlns:a16="http://schemas.microsoft.com/office/drawing/2014/main" id="{7845BDC1-BA11-456B-A4B4-208FF521E4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2065" y="161925"/>
            <a:ext cx="5679869" cy="4249032"/>
          </a:xfrm>
          <a:prstGeom prst="rect">
            <a:avLst/>
          </a:prstGeom>
        </p:spPr>
      </p:pic>
      <p:sp>
        <p:nvSpPr>
          <p:cNvPr id="9" name="TextBox 8">
            <a:extLst>
              <a:ext uri="{FF2B5EF4-FFF2-40B4-BE49-F238E27FC236}">
                <a16:creationId xmlns:a16="http://schemas.microsoft.com/office/drawing/2014/main" id="{4BAC2B17-BDAD-4960-8E1B-CA0F90C940D0}"/>
              </a:ext>
            </a:extLst>
          </p:cNvPr>
          <p:cNvSpPr txBox="1"/>
          <p:nvPr/>
        </p:nvSpPr>
        <p:spPr>
          <a:xfrm>
            <a:off x="3619499" y="4400550"/>
            <a:ext cx="1905000" cy="311624"/>
          </a:xfrm>
          <a:prstGeom prst="rect">
            <a:avLst/>
          </a:prstGeom>
        </p:spPr>
        <p:txBody>
          <a:bodyPr vert="horz" lIns="95250" tIns="47625" rIns="95250" bIns="47625" rtlCol="0" anchor="t">
            <a:spAutoFit/>
          </a:bodyPr>
          <a:lstStyle/>
          <a:p>
            <a:pPr>
              <a:defRPr lang="en-US" sz="1400" dirty="0"/>
            </a:pPr>
            <a:r>
              <a:rPr lang="en-US" b="1" dirty="0">
                <a:hlinkClick r:id="rId3"/>
              </a:rPr>
              <a:t>JHEP 05 (2019) 142</a:t>
            </a:r>
            <a:endParaRPr lang="en-US" b="1" dirty="0"/>
          </a:p>
        </p:txBody>
      </p:sp>
    </p:spTree>
    <p:extLst>
      <p:ext uri="{BB962C8B-B14F-4D97-AF65-F5344CB8AC3E}">
        <p14:creationId xmlns:p14="http://schemas.microsoft.com/office/powerpoint/2010/main" val="3658180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D266BCB-4946-446F-93F6-22E6A0133D15}"/>
              </a:ext>
            </a:extLst>
          </p:cNvPr>
          <p:cNvSpPr>
            <a:spLocks noGrp="1"/>
          </p:cNvSpPr>
          <p:nvPr>
            <p:ph type="sldNum" sz="quarter" idx="12"/>
          </p:nvPr>
        </p:nvSpPr>
        <p:spPr/>
        <p:txBody>
          <a:bodyPr/>
          <a:lstStyle/>
          <a:p>
            <a:fld id="{87041B9E-8DA1-42F2-8E3E-AEF6190CB1DC}" type="slidenum">
              <a:rPr lang="en-CA" smtClean="0"/>
              <a:t>24</a:t>
            </a:fld>
            <a:endParaRPr lang="en-CA" dirty="0"/>
          </a:p>
        </p:txBody>
      </p:sp>
      <p:sp>
        <p:nvSpPr>
          <p:cNvPr id="5" name="Footer Placeholder 4">
            <a:extLst>
              <a:ext uri="{FF2B5EF4-FFF2-40B4-BE49-F238E27FC236}">
                <a16:creationId xmlns:a16="http://schemas.microsoft.com/office/drawing/2014/main" id="{B43AF3D7-7E7E-4DF2-A618-89ECDE1D7C0F}"/>
              </a:ext>
            </a:extLst>
          </p:cNvPr>
          <p:cNvSpPr>
            <a:spLocks noGrp="1"/>
          </p:cNvSpPr>
          <p:nvPr>
            <p:ph type="ftr" sz="quarter" idx="11"/>
          </p:nvPr>
        </p:nvSpPr>
        <p:spPr/>
        <p:txBody>
          <a:bodyPr/>
          <a:lstStyle/>
          <a:p>
            <a:r>
              <a:rPr lang="en-US"/>
              <a:t>Samantha Taylor - UVic</a:t>
            </a:r>
            <a:endParaRPr lang="en-US" dirty="0"/>
          </a:p>
        </p:txBody>
      </p:sp>
      <p:sp>
        <p:nvSpPr>
          <p:cNvPr id="6" name="Date Placeholder 5">
            <a:extLst>
              <a:ext uri="{FF2B5EF4-FFF2-40B4-BE49-F238E27FC236}">
                <a16:creationId xmlns:a16="http://schemas.microsoft.com/office/drawing/2014/main" id="{14520934-5DDE-4945-A234-6D89733645E2}"/>
              </a:ext>
            </a:extLst>
          </p:cNvPr>
          <p:cNvSpPr>
            <a:spLocks noGrp="1"/>
          </p:cNvSpPr>
          <p:nvPr>
            <p:ph type="dt" sz="half" idx="10"/>
          </p:nvPr>
        </p:nvSpPr>
        <p:spPr/>
        <p:txBody>
          <a:bodyPr/>
          <a:lstStyle/>
          <a:p>
            <a:r>
              <a:rPr lang="en-US"/>
              <a:t>WNPPC - February 2020</a:t>
            </a:r>
            <a:endParaRPr lang="en-US" dirty="0"/>
          </a:p>
        </p:txBody>
      </p:sp>
      <p:pic>
        <p:nvPicPr>
          <p:cNvPr id="8" name="Picture 7" descr="A screenshot of a cell phone&#10;&#10;Description automatically generated">
            <a:extLst>
              <a:ext uri="{FF2B5EF4-FFF2-40B4-BE49-F238E27FC236}">
                <a16:creationId xmlns:a16="http://schemas.microsoft.com/office/drawing/2014/main" id="{471535D8-D408-4C8A-949F-504AE37C75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85" y="974303"/>
            <a:ext cx="7481030" cy="3425337"/>
          </a:xfrm>
          <a:prstGeom prst="rect">
            <a:avLst/>
          </a:prstGeom>
        </p:spPr>
      </p:pic>
      <p:sp>
        <p:nvSpPr>
          <p:cNvPr id="9" name="TextBox 8">
            <a:extLst>
              <a:ext uri="{FF2B5EF4-FFF2-40B4-BE49-F238E27FC236}">
                <a16:creationId xmlns:a16="http://schemas.microsoft.com/office/drawing/2014/main" id="{00886167-E922-42A0-A3F5-E8B6D4954552}"/>
              </a:ext>
            </a:extLst>
          </p:cNvPr>
          <p:cNvSpPr txBox="1"/>
          <p:nvPr/>
        </p:nvSpPr>
        <p:spPr>
          <a:xfrm>
            <a:off x="3626215" y="4422689"/>
            <a:ext cx="1905000" cy="311624"/>
          </a:xfrm>
          <a:prstGeom prst="rect">
            <a:avLst/>
          </a:prstGeom>
        </p:spPr>
        <p:txBody>
          <a:bodyPr vert="horz" lIns="95250" tIns="47625" rIns="95250" bIns="47625" rtlCol="0" anchor="t">
            <a:spAutoFit/>
          </a:bodyPr>
          <a:lstStyle/>
          <a:p>
            <a:pPr>
              <a:defRPr lang="en-US" sz="1400" dirty="0"/>
            </a:pPr>
            <a:r>
              <a:rPr lang="en-US" b="1" dirty="0">
                <a:hlinkClick r:id="rId5"/>
              </a:rPr>
              <a:t>PLB 776 (2017) 318</a:t>
            </a:r>
            <a:endParaRPr lang="en-US" b="1" dirty="0"/>
          </a:p>
        </p:txBody>
      </p:sp>
      <p:sp>
        <p:nvSpPr>
          <p:cNvPr id="13" name="TextBox 12">
            <a:extLst>
              <a:ext uri="{FF2B5EF4-FFF2-40B4-BE49-F238E27FC236}">
                <a16:creationId xmlns:a16="http://schemas.microsoft.com/office/drawing/2014/main" id="{ADB8F633-6298-40A2-B404-354CFB3A4BBC}"/>
              </a:ext>
            </a:extLst>
          </p:cNvPr>
          <p:cNvSpPr txBox="1"/>
          <p:nvPr>
            <p:custDataLst>
              <p:tags r:id="rId1"/>
            </p:custDataLst>
          </p:nvPr>
        </p:nvSpPr>
        <p:spPr>
          <a:xfrm>
            <a:off x="762000" y="413952"/>
            <a:ext cx="7633430" cy="373179"/>
          </a:xfrm>
          <a:custGeom>
            <a:avLst/>
            <a:gdLst/>
            <a:ahLst/>
            <a:cxnLst/>
            <a:rect l="0" t="0" r="r" b="b"/>
            <a:pathLst/>
          </a:custGeom>
          <a:ln w="25400" cap="flat">
            <a:solidFill>
              <a:srgbClr val="002060"/>
            </a:solidFill>
            <a:prstDash val="solid"/>
            <a:round/>
          </a:ln>
        </p:spPr>
        <p:txBody>
          <a:bodyPr vert="horz" wrap="square" lIns="95250" tIns="47625" rIns="95250" bIns="47625" rtlCol="0" anchor="ctr">
            <a:spAutoFit/>
          </a:bodyPr>
          <a:lstStyle/>
          <a:p>
            <a:pPr algn="ctr">
              <a:defRPr lang="en-US" sz="1400" dirty="0"/>
            </a:pPr>
            <a:r>
              <a:rPr lang="en-US" sz="1800" b="1" dirty="0">
                <a:latin typeface="+mn-lt"/>
              </a:rPr>
              <a:t>Observed data yield for signal and background  </a:t>
            </a:r>
          </a:p>
        </p:txBody>
      </p:sp>
      <p:cxnSp>
        <p:nvCxnSpPr>
          <p:cNvPr id="10" name="Straight Connector 9">
            <a:extLst>
              <a:ext uri="{FF2B5EF4-FFF2-40B4-BE49-F238E27FC236}">
                <a16:creationId xmlns:a16="http://schemas.microsoft.com/office/drawing/2014/main" id="{28E663EB-1976-4C8D-BBEF-2268E35475CB}"/>
              </a:ext>
            </a:extLst>
          </p:cNvPr>
          <p:cNvCxnSpPr>
            <a:cxnSpLocks/>
          </p:cNvCxnSpPr>
          <p:nvPr/>
        </p:nvCxnSpPr>
        <p:spPr>
          <a:xfrm>
            <a:off x="0" y="2857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cxnSp>
        <p:nvCxnSpPr>
          <p:cNvPr id="14" name="Straight Connector 13">
            <a:extLst>
              <a:ext uri="{FF2B5EF4-FFF2-40B4-BE49-F238E27FC236}">
                <a16:creationId xmlns:a16="http://schemas.microsoft.com/office/drawing/2014/main" id="{0BED2703-7E1E-453E-B139-4F45040427D9}"/>
              </a:ext>
            </a:extLst>
          </p:cNvPr>
          <p:cNvCxnSpPr>
            <a:cxnSpLocks/>
          </p:cNvCxnSpPr>
          <p:nvPr/>
        </p:nvCxnSpPr>
        <p:spPr>
          <a:xfrm>
            <a:off x="0" y="895350"/>
            <a:ext cx="9144000" cy="0"/>
          </a:xfrm>
          <a:prstGeom prst="line">
            <a:avLst/>
          </a:prstGeom>
          <a:ln w="28575" cap="flat">
            <a:gradFill>
              <a:gsLst>
                <a:gs pos="0">
                  <a:schemeClr val="accent1">
                    <a:lumMod val="0"/>
                    <a:lumOff val="100000"/>
                  </a:schemeClr>
                </a:gs>
                <a:gs pos="50000">
                  <a:srgbClr val="002060"/>
                </a:gs>
                <a:gs pos="100000">
                  <a:schemeClr val="bg1"/>
                </a:gs>
              </a:gsLst>
              <a:lin ang="6600000" scaled="0"/>
            </a:gradFill>
            <a:prstDash val="solid"/>
            <a:round/>
          </a:ln>
        </p:spPr>
      </p:cxnSp>
    </p:spTree>
    <p:extLst>
      <p:ext uri="{BB962C8B-B14F-4D97-AF65-F5344CB8AC3E}">
        <p14:creationId xmlns:p14="http://schemas.microsoft.com/office/powerpoint/2010/main" val="23180228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YOUT" val="threePicAndTx"/>
</p:tagLst>
</file>

<file path=ppt/tags/tag2.xml><?xml version="1.0" encoding="utf-8"?>
<p:tagLst xmlns:a="http://schemas.openxmlformats.org/drawingml/2006/main" xmlns:r="http://schemas.openxmlformats.org/officeDocument/2006/relationships" xmlns:p="http://schemas.openxmlformats.org/presentationml/2006/main">
  <p:tag name="LAYOUT" val="fourPic"/>
</p:tagLst>
</file>

<file path=ppt/tags/tag3.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4.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5.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6.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7.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8.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9.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10.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11.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12.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13.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14.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15.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16.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17.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18.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19.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20.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21.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ags/tag22.xml><?xml version="1.0" encoding="utf-8"?>
<p:tagLst xmlns:a="http://schemas.openxmlformats.org/drawingml/2006/main" xmlns:r="http://schemas.openxmlformats.org/officeDocument/2006/relationships" xmlns:p="http://schemas.openxmlformats.org/presentationml/2006/main">
  <p:tag name="PRESETSHAPE" val="TWO_EDGED_FRAME:0.0,1.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hitepaper">
  <a:themeElements>
    <a:clrScheme name="Bubbles">
      <a:dk1>
        <a:srgbClr val="000000"/>
      </a:dk1>
      <a:lt1>
        <a:srgbClr val="FFFFFF"/>
      </a:lt1>
      <a:dk2>
        <a:srgbClr val="374451"/>
      </a:dk2>
      <a:lt2>
        <a:srgbClr val="F7F7F3"/>
      </a:lt2>
      <a:accent1>
        <a:srgbClr val="FD6C6E"/>
      </a:accent1>
      <a:accent2>
        <a:srgbClr val="54CDC3"/>
      </a:accent2>
      <a:accent3>
        <a:srgbClr val="C8F26D"/>
      </a:accent3>
      <a:accent4>
        <a:srgbClr val="FB8702"/>
      </a:accent4>
      <a:accent5>
        <a:srgbClr val="EDD45C"/>
      </a:accent5>
      <a:accent6>
        <a:srgbClr val="8C597F"/>
      </a:accent6>
      <a:hlink>
        <a:srgbClr val="54CDC3"/>
      </a:hlink>
      <a:folHlink>
        <a:srgbClr val="A14F80"/>
      </a:folHlink>
    </a:clrScheme>
    <a:fontScheme name="Custom 3">
      <a:majorFont>
        <a:latin typeface="Calibri"/>
        <a:ea typeface=""/>
        <a:cs typeface=""/>
      </a:majorFont>
      <a:minorFont>
        <a:latin typeface="Arial"/>
        <a:ea typeface=""/>
        <a:cs typeface=""/>
      </a:minorFont>
    </a:fontScheme>
    <a:fmtScheme name="White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0"/>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a:noFill/>
          <a:prstDash val="solid"/>
        </a:ln>
        <a:ln w="25400" cap="flat">
          <a:solidFill>
            <a:schemeClr val="phClr"/>
          </a:solidFill>
          <a:prstDash val="solid"/>
        </a:ln>
        <a:ln w="38100" cap="flat">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dpi="0" rotWithShape="1">
          <a:blip xmlns:r="http://schemas.openxmlformats.org/officeDocument/2006/relationships" r:embed="rId1">
            <a:duotone>
              <a:schemeClr val="phClr">
                <a:shade val="10000"/>
                <a:satMod val="400000"/>
              </a:schemeClr>
              <a:schemeClr val="phClr">
                <a:tint val="90000"/>
                <a:satMod val="200000"/>
              </a:schemeClr>
            </a:duotone>
          </a:blip>
          <a:tile tx="0" ty="0" sx="100000" sy="100000" algn="tl"/>
        </a:blipFill>
        <a:gradFill rotWithShape="1">
          <a:gsLst>
            <a:gs pos="0">
              <a:schemeClr val="phClr">
                <a:tint val="80000"/>
                <a:satMod val="300000"/>
              </a:schemeClr>
            </a:gs>
            <a:gs pos="100000">
              <a:schemeClr val="phClr">
                <a:shade val="60000"/>
                <a:satMod val="200000"/>
              </a:schemeClr>
            </a:gs>
          </a:gsLst>
          <a:path path="circle">
            <a:fillToRect l="50000" t="50000" r="50000" b="50000"/>
          </a:path>
        </a:gradFill>
      </a:bgFillStyleLst>
    </a:fmtScheme>
  </a:themeElements>
  <a:objectDefaults>
    <a:spDef>
      <a:spPr/>
      <a:bodyPr vert="horz" rtlCol="0" anchor="ctr"/>
      <a:lstStyle>
        <a:lvl1pPr algn="ctr"/>
      </a:lstStyle>
      <a:style>
        <a:lnRef idx="0">
          <a:scrgbClr r="0" g="0" b="0"/>
        </a:lnRef>
        <a:fillRef idx="1">
          <a:schemeClr val="accent1"/>
        </a:fillRef>
        <a:effectRef idx="0">
          <a:schemeClr val="accent1"/>
        </a:effectRef>
        <a:fontRef idx="none"/>
      </a:style>
    </a:spDef>
    <a:lnDef>
      <a:spPr>
        <a:ln w="19050" cap="flat">
          <a:solidFill>
            <a:schemeClr val="accent1">
              <a:lumMod val="75000"/>
            </a:schemeClr>
          </a:solidFill>
          <a:prstDash val="solid"/>
          <a:round/>
        </a:ln>
      </a:spPr>
      <a:bodyPr vert="horz" rtlCol="0" anchor="ctr"/>
      <a:lstStyle>
        <a:lvl1pPr algn="ctr"/>
      </a:lstStyle>
    </a:lnDef>
  </a:objectDefaults>
  <a:extraClrSchemeLst/>
</a:theme>
</file>

<file path=ppt/theme/theme2.xml><?xml version="1.0" encoding="utf-8"?>
<a:theme xmlns:a="http://schemas.openxmlformats.org/drawingml/2006/main" name="Whitepaper">
  <a:themeElements>
    <a:clrScheme name="Bubbles">
      <a:dk1>
        <a:srgbClr val="000000"/>
      </a:dk1>
      <a:lt1>
        <a:srgbClr val="FFFFFF"/>
      </a:lt1>
      <a:dk2>
        <a:srgbClr val="374451"/>
      </a:dk2>
      <a:lt2>
        <a:srgbClr val="F7F7F3"/>
      </a:lt2>
      <a:accent1>
        <a:srgbClr val="FD6C6E"/>
      </a:accent1>
      <a:accent2>
        <a:srgbClr val="54CDC3"/>
      </a:accent2>
      <a:accent3>
        <a:srgbClr val="C8F26D"/>
      </a:accent3>
      <a:accent4>
        <a:srgbClr val="FB8702"/>
      </a:accent4>
      <a:accent5>
        <a:srgbClr val="EDD45C"/>
      </a:accent5>
      <a:accent6>
        <a:srgbClr val="8C597F"/>
      </a:accent6>
      <a:hlink>
        <a:srgbClr val="54CDC3"/>
      </a:hlink>
      <a:folHlink>
        <a:srgbClr val="A14F80"/>
      </a:folHlink>
    </a:clrScheme>
    <a:fontScheme name="Luxury">
      <a:majorFont>
        <a:latin typeface="Roboto"/>
        <a:ea typeface=""/>
        <a:cs typeface=""/>
      </a:majorFont>
      <a:minorFont>
        <a:latin typeface="Roboto"/>
        <a:ea typeface=""/>
        <a:cs typeface=""/>
      </a:minorFont>
    </a:fontScheme>
    <a:fmtScheme name="White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0"/>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a:noFill/>
          <a:prstDash val="solid"/>
        </a:ln>
        <a:ln w="25400" cap="flat">
          <a:solidFill>
            <a:schemeClr val="phClr"/>
          </a:solidFill>
          <a:prstDash val="solid"/>
        </a:ln>
        <a:ln w="38100" cap="flat">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dpi="0" rotWithShape="1">
          <a:blip xmlns:r="http://schemas.openxmlformats.org/officeDocument/2006/relationships" r:embed="rId1">
            <a:duotone>
              <a:schemeClr val="phClr">
                <a:shade val="10000"/>
                <a:satMod val="400000"/>
              </a:schemeClr>
              <a:schemeClr val="phClr">
                <a:tint val="90000"/>
                <a:satMod val="200000"/>
              </a:schemeClr>
            </a:duotone>
          </a:blip>
          <a:tile tx="0" ty="0" sx="100000" sy="100000" algn="tl"/>
        </a:blipFill>
        <a:gradFill rotWithShape="1">
          <a:gsLst>
            <a:gs pos="0">
              <a:schemeClr val="phClr">
                <a:tint val="80000"/>
                <a:satMod val="300000"/>
              </a:schemeClr>
            </a:gs>
            <a:gs pos="100000">
              <a:schemeClr val="phClr">
                <a:shade val="60000"/>
                <a:satMod val="200000"/>
              </a:schemeClr>
            </a:gs>
          </a:gsLst>
          <a:path path="circle">
            <a:fillToRect l="50000" t="50000" r="50000" b="50000"/>
          </a:path>
        </a:gradFill>
      </a:bgFillStyleLst>
    </a:fmtScheme>
  </a:themeElements>
  <a:objectDefaults>
    <a:spDef>
      <a:spPr/>
      <a:bodyPr vert="horz" rtlCol="0" anchor="ctr"/>
      <a:lstStyle>
        <a:lvl1pPr algn="ctr"/>
      </a:lstStyle>
      <a:style>
        <a:lnRef idx="0">
          <a:scrgbClr r="0" g="0" b="0"/>
        </a:lnRef>
        <a:fillRef idx="1">
          <a:schemeClr val="accent1"/>
        </a:fillRef>
        <a:effectRef idx="0">
          <a:schemeClr val="accent1"/>
        </a:effectRef>
        <a:fontRef idx="none"/>
      </a:style>
    </a:spDef>
    <a:lnDef>
      <a:spPr>
        <a:ln w="19050" cap="flat">
          <a:solidFill>
            <a:schemeClr val="accent1">
              <a:lumMod val="75000"/>
            </a:schemeClr>
          </a:solidFill>
          <a:prstDash val="solid"/>
          <a:round/>
        </a:ln>
      </a:spPr>
      <a:bodyPr vert="horz" rtlCol="0" anchor="ctr"/>
      <a:lstStyle>
        <a:lvl1pPr algn="ctr"/>
      </a:lstStyle>
    </a:lnDef>
  </a:objectDefaults>
  <a:extraClrSchemeLst/>
</a:theme>
</file>

<file path=docProps/app.xml><?xml version="1.0" encoding="utf-8"?>
<Properties xmlns="http://schemas.openxmlformats.org/officeDocument/2006/extended-properties" xmlns:vt="http://schemas.openxmlformats.org/officeDocument/2006/docPropsVTypes">
  <TotalTime>3425</TotalTime>
  <Words>3467</Words>
  <Application>Microsoft Office PowerPoint</Application>
  <PresentationFormat>On-screen Show (16:9)</PresentationFormat>
  <Paragraphs>249</Paragraphs>
  <Slides>24</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Source Sans Pro</vt:lpstr>
      <vt:lpstr>Geneva</vt:lpstr>
      <vt:lpstr>Roboto</vt:lpstr>
      <vt:lpstr>Oxygen</vt:lpstr>
      <vt:lpstr>Calibri</vt:lpstr>
      <vt:lpstr>Whitepaper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s.taylor1484</dc:creator>
  <cp:lastModifiedBy>Sam T</cp:lastModifiedBy>
  <cp:revision>49</cp:revision>
  <dcterms:created xsi:type="dcterms:W3CDTF">2020-01-13T14:41:29Z</dcterms:created>
  <dcterms:modified xsi:type="dcterms:W3CDTF">2020-02-13T23:42:32Z</dcterms:modified>
</cp:coreProperties>
</file>