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766" r:id="rId1"/>
  </p:sldMasterIdLst>
  <p:notesMasterIdLst>
    <p:notesMasterId r:id="rId10"/>
  </p:notesMasterIdLst>
  <p:handoutMasterIdLst>
    <p:handoutMasterId r:id="rId11"/>
  </p:handoutMasterIdLst>
  <p:sldIdLst>
    <p:sldId id="277" r:id="rId2"/>
    <p:sldId id="381" r:id="rId3"/>
    <p:sldId id="385" r:id="rId4"/>
    <p:sldId id="384" r:id="rId5"/>
    <p:sldId id="378" r:id="rId6"/>
    <p:sldId id="376" r:id="rId7"/>
    <p:sldId id="379" r:id="rId8"/>
    <p:sldId id="38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9FF"/>
    <a:srgbClr val="009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50"/>
  </p:normalViewPr>
  <p:slideViewPr>
    <p:cSldViewPr snapToGrid="0" snapToObjects="1">
      <p:cViewPr varScale="1">
        <p:scale>
          <a:sx n="75" d="100"/>
          <a:sy n="75" d="100"/>
        </p:scale>
        <p:origin x="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07-Feb-20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07-Feb-20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2020-02-07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2020-02-07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2020-02-07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2020-02-07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2020-02-07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4094805" cy="2082023"/>
          </a:xfrm>
        </p:spPr>
        <p:txBody>
          <a:bodyPr>
            <a:normAutofit/>
          </a:bodyPr>
          <a:lstStyle/>
          <a:p>
            <a:r>
              <a:rPr lang="en-US" dirty="0"/>
              <a:t>UCN Beamline Hand-Over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751" y="4114800"/>
            <a:ext cx="4314449" cy="900340"/>
          </a:xfrm>
        </p:spPr>
        <p:txBody>
          <a:bodyPr>
            <a:normAutofit/>
          </a:bodyPr>
          <a:lstStyle/>
          <a:p>
            <a:r>
              <a:rPr lang="en-US" sz="2000" b="1" dirty="0"/>
              <a:t>Yuri Bylinski</a:t>
            </a:r>
          </a:p>
          <a:p>
            <a:r>
              <a:rPr lang="en-US" dirty="0"/>
              <a:t>Accelerator Systems Department Head</a:t>
            </a:r>
          </a:p>
        </p:txBody>
      </p:sp>
    </p:spTree>
    <p:extLst>
      <p:ext uri="{BB962C8B-B14F-4D97-AF65-F5344CB8AC3E}">
        <p14:creationId xmlns:p14="http://schemas.microsoft.com/office/powerpoint/2010/main" val="2427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90" y="263770"/>
            <a:ext cx="10375305" cy="650329"/>
          </a:xfrm>
        </p:spPr>
        <p:txBody>
          <a:bodyPr>
            <a:normAutofit/>
          </a:bodyPr>
          <a:lstStyle/>
          <a:p>
            <a:r>
              <a:rPr lang="en-US" sz="3600" dirty="0"/>
              <a:t>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74284-28DD-499C-AEF7-BB65D4B24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490" y="832208"/>
            <a:ext cx="10889550" cy="564479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All primary beam lines at TRIUMF (except for BL1U) are owned </a:t>
            </a:r>
            <a:r>
              <a:rPr lang="en-US"/>
              <a:t>and maintained by </a:t>
            </a:r>
            <a:r>
              <a:rPr lang="en-US" dirty="0"/>
              <a:t>the Accelerator Division.</a:t>
            </a:r>
          </a:p>
          <a:p>
            <a:r>
              <a:rPr lang="en-US" dirty="0"/>
              <a:t>The UCN project build-up did not receive high enough priority for support from Acc </a:t>
            </a:r>
            <a:r>
              <a:rPr lang="en-US" dirty="0" err="1"/>
              <a:t>Div</a:t>
            </a:r>
            <a:r>
              <a:rPr lang="en-US" dirty="0"/>
              <a:t> due to high demand for specific resources from competing project ARIEL.</a:t>
            </a:r>
          </a:p>
          <a:p>
            <a:r>
              <a:rPr lang="en-US" dirty="0"/>
              <a:t>Hence, UCN group has designed and overseen the build of the non-standard elements of the beamline, such as the fast kicker, the septum, the in-pile section of the beamline in front of the target and the target, its water cooling and extraction system. </a:t>
            </a:r>
          </a:p>
          <a:p>
            <a:r>
              <a:rPr lang="en-US" dirty="0"/>
              <a:t>Wherever possible, TRIUMF traditional BL component solutions have been utilized.</a:t>
            </a:r>
          </a:p>
          <a:p>
            <a:r>
              <a:rPr lang="en-US" dirty="0"/>
              <a:t>Subject matter experts in the Accelerator Division provided expertise, designs or hardware for some of the standard elements and most of the diagnostics. </a:t>
            </a:r>
          </a:p>
          <a:p>
            <a:r>
              <a:rPr lang="en-US" dirty="0"/>
              <a:t>Beam line has been tested with the beam at low intensity (1 </a:t>
            </a:r>
            <a:r>
              <a:rPr lang="en-US" dirty="0" err="1"/>
              <a:t>uA</a:t>
            </a:r>
            <a:r>
              <a:rPr lang="en-US" dirty="0"/>
              <a:t>); all unique BL components have been proven operating properly.</a:t>
            </a:r>
          </a:p>
          <a:p>
            <a:r>
              <a:rPr lang="en-US" dirty="0"/>
              <a:t>The special time structure of the beam in BL1U required new specific read-out electronics for some of the diagnostic elements.</a:t>
            </a:r>
          </a:p>
          <a:p>
            <a:r>
              <a:rPr lang="en-US" dirty="0"/>
              <a:t>It was always assumed that the Accelerator Division would eventually take over ownership, operation and maintenance of the beam line and the target.</a:t>
            </a:r>
          </a:p>
        </p:txBody>
      </p:sp>
    </p:spTree>
    <p:extLst>
      <p:ext uri="{BB962C8B-B14F-4D97-AF65-F5344CB8AC3E}">
        <p14:creationId xmlns:p14="http://schemas.microsoft.com/office/powerpoint/2010/main" val="2815847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90" y="263770"/>
            <a:ext cx="10375305" cy="650329"/>
          </a:xfrm>
        </p:spPr>
        <p:txBody>
          <a:bodyPr>
            <a:normAutofit/>
          </a:bodyPr>
          <a:lstStyle/>
          <a:p>
            <a:r>
              <a:rPr lang="en-US" sz="3600" dirty="0"/>
              <a:t>UCN Beamline Hand-Over (1)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74284-28DD-499C-AEF7-BB65D4B24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490" y="1092200"/>
            <a:ext cx="10603777" cy="538479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May 1, 2019 there was an alignment meeting between UCN group and Accelerator Division on hand-over of maintenance and operational responsibility of the UCN Beamline.</a:t>
            </a:r>
          </a:p>
          <a:p>
            <a:pPr marL="0" indent="0">
              <a:buNone/>
            </a:pPr>
            <a:r>
              <a:rPr lang="en-US" sz="2000" dirty="0"/>
              <a:t>Parties agreed on major points of the transition:</a:t>
            </a:r>
          </a:p>
          <a:p>
            <a:r>
              <a:rPr lang="en-US" sz="2000" dirty="0"/>
              <a:t>Accelerator Division will take over ownership of the beamline 1U (including kicker) and the target, but these components will be on different hand-over time scales</a:t>
            </a:r>
          </a:p>
          <a:p>
            <a:pPr lvl="1"/>
            <a:r>
              <a:rPr lang="en-US" sz="2000" dirty="0"/>
              <a:t>beamline 1U (up to beamline end window) + kicker: </a:t>
            </a:r>
          </a:p>
          <a:p>
            <a:pPr lvl="2"/>
            <a:r>
              <a:rPr lang="en-US" sz="2000" dirty="0"/>
              <a:t>handover to happen after installation of raster magnet and commissioning in 2020</a:t>
            </a:r>
          </a:p>
          <a:p>
            <a:pPr lvl="2"/>
            <a:r>
              <a:rPr lang="en-US" sz="2000" dirty="0"/>
              <a:t>commissioning will be done under leadership of accelerator group with all necessary help from UCN group</a:t>
            </a:r>
          </a:p>
          <a:p>
            <a:pPr lvl="1"/>
            <a:r>
              <a:rPr lang="en-US" sz="2000" dirty="0"/>
              <a:t>target and its extraction system:</a:t>
            </a:r>
          </a:p>
          <a:p>
            <a:pPr lvl="2"/>
            <a:r>
              <a:rPr lang="en-US" sz="2000" dirty="0"/>
              <a:t>handover to happen after build of target storage flask and test of target extraction (shutdown 2021)</a:t>
            </a:r>
          </a:p>
        </p:txBody>
      </p:sp>
    </p:spTree>
    <p:extLst>
      <p:ext uri="{BB962C8B-B14F-4D97-AF65-F5344CB8AC3E}">
        <p14:creationId xmlns:p14="http://schemas.microsoft.com/office/powerpoint/2010/main" val="1356844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90" y="263770"/>
            <a:ext cx="10375305" cy="650329"/>
          </a:xfrm>
        </p:spPr>
        <p:txBody>
          <a:bodyPr>
            <a:normAutofit/>
          </a:bodyPr>
          <a:lstStyle/>
          <a:p>
            <a:r>
              <a:rPr lang="en-US" sz="3600" dirty="0"/>
              <a:t>UCN Beamline Hand-Over (2)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74284-28DD-499C-AEF7-BB65D4B24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490" y="1092200"/>
            <a:ext cx="10458979" cy="5502030"/>
          </a:xfrm>
        </p:spPr>
        <p:txBody>
          <a:bodyPr>
            <a:normAutofit/>
          </a:bodyPr>
          <a:lstStyle/>
          <a:p>
            <a:r>
              <a:rPr lang="en-US" sz="2000" dirty="0"/>
              <a:t>Design and build of target storage flask should be responsibility of Remote Handling Group (Acc </a:t>
            </a:r>
            <a:r>
              <a:rPr lang="en-US" sz="2000" dirty="0" err="1"/>
              <a:t>Div</a:t>
            </a:r>
            <a:r>
              <a:rPr lang="en-US" sz="2000" dirty="0"/>
              <a:t>) with engineering and design manpower coming from PSD</a:t>
            </a:r>
          </a:p>
          <a:p>
            <a:r>
              <a:rPr lang="en-US" sz="2000" dirty="0"/>
              <a:t>The UCN source components outside of the target helium crypt will be owned by the TUCAN collaboration.</a:t>
            </a:r>
          </a:p>
          <a:p>
            <a:r>
              <a:rPr lang="en-US" sz="2000" dirty="0"/>
              <a:t>Exact demarcation lines between UCN ownership and other groups' ownership will be defined after additional consultations </a:t>
            </a:r>
          </a:p>
          <a:p>
            <a:pPr lvl="1"/>
            <a:r>
              <a:rPr lang="en-US" sz="2000" dirty="0"/>
              <a:t>some BL1U infrastructure components (i.e. water package) will be owned by </a:t>
            </a:r>
            <a:r>
              <a:rPr lang="en-US" sz="2000" dirty="0" err="1"/>
              <a:t>Eng</a:t>
            </a:r>
            <a:r>
              <a:rPr lang="en-US" sz="2000" dirty="0"/>
              <a:t> </a:t>
            </a:r>
            <a:r>
              <a:rPr lang="en-US" sz="2000" dirty="0" err="1"/>
              <a:t>Div</a:t>
            </a:r>
            <a:endParaRPr lang="en-US" sz="2000" dirty="0"/>
          </a:p>
          <a:p>
            <a:r>
              <a:rPr lang="en-US" sz="2000" dirty="0"/>
              <a:t>UCN group will produce a list of components with suggested owners, status and steps suggested towards full functional test</a:t>
            </a:r>
          </a:p>
          <a:p>
            <a:r>
              <a:rPr lang="en-US" sz="2000" dirty="0"/>
              <a:t>UCN group shall provide full set of design documentation for BL1U and target</a:t>
            </a:r>
          </a:p>
          <a:p>
            <a:r>
              <a:rPr lang="en-US" sz="2000" dirty="0"/>
              <a:t>Next meeting to agree on this list among all stakeholders shall be scheduled as soon as possible</a:t>
            </a:r>
          </a:p>
          <a:p>
            <a:pPr lvl="1"/>
            <a:r>
              <a:rPr lang="en-US" sz="2000" dirty="0"/>
              <a:t>expected manpower for completion of the project and BL1U maintenance support should be generated and signed off by both parties</a:t>
            </a:r>
          </a:p>
        </p:txBody>
      </p:sp>
    </p:spTree>
    <p:extLst>
      <p:ext uri="{BB962C8B-B14F-4D97-AF65-F5344CB8AC3E}">
        <p14:creationId xmlns:p14="http://schemas.microsoft.com/office/powerpoint/2010/main" val="355808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90" y="263770"/>
            <a:ext cx="10375305" cy="650329"/>
          </a:xfrm>
        </p:spPr>
        <p:txBody>
          <a:bodyPr>
            <a:normAutofit/>
          </a:bodyPr>
          <a:lstStyle/>
          <a:p>
            <a:r>
              <a:rPr lang="en-US" sz="3200" dirty="0"/>
              <a:t>Proposed Ownership Demarcation (1)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79F161-1ACE-4CE1-A307-2D774DB85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054" y="804642"/>
            <a:ext cx="9034519" cy="58667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2648D2-6BC6-4C77-BEE0-927726EB57BC}"/>
              </a:ext>
            </a:extLst>
          </p:cNvPr>
          <p:cNvSpPr txBox="1"/>
          <p:nvPr/>
        </p:nvSpPr>
        <p:spPr>
          <a:xfrm>
            <a:off x="6684135" y="1569885"/>
            <a:ext cx="347943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CA" sz="700" b="1" dirty="0">
                <a:solidFill>
                  <a:srgbClr val="FF0000"/>
                </a:solidFill>
              </a:rPr>
              <a:t>Division</a:t>
            </a:r>
          </a:p>
        </p:txBody>
      </p:sp>
    </p:spTree>
    <p:extLst>
      <p:ext uri="{BB962C8B-B14F-4D97-AF65-F5344CB8AC3E}">
        <p14:creationId xmlns:p14="http://schemas.microsoft.com/office/powerpoint/2010/main" val="298527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90" y="263770"/>
            <a:ext cx="10375305" cy="650329"/>
          </a:xfrm>
        </p:spPr>
        <p:txBody>
          <a:bodyPr>
            <a:normAutofit/>
          </a:bodyPr>
          <a:lstStyle/>
          <a:p>
            <a:r>
              <a:rPr lang="en-US" sz="3200" dirty="0"/>
              <a:t>Proposed Ownership Demarcation (2)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00DA1C-F9AA-4071-ABB8-B33AAA955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11" y="763522"/>
            <a:ext cx="9134669" cy="59532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83148" y="4702699"/>
            <a:ext cx="751003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CA" sz="700" b="1" dirty="0">
                <a:solidFill>
                  <a:srgbClr val="FF0000"/>
                </a:solidFill>
              </a:rPr>
              <a:t>Engineering </a:t>
            </a:r>
            <a:r>
              <a:rPr lang="en-CA" sz="700" b="1" dirty="0" err="1">
                <a:solidFill>
                  <a:srgbClr val="FF0000"/>
                </a:solidFill>
              </a:rPr>
              <a:t>Div</a:t>
            </a:r>
            <a:endParaRPr lang="en-CA" sz="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89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90" y="123812"/>
            <a:ext cx="11095034" cy="65032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Proposed Ownership Demarcation (3) with Future Hardware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A0C5D6-E191-4AE2-9100-C54EAB0D7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927" y="753972"/>
            <a:ext cx="9234429" cy="599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02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343274"/>
            <a:ext cx="8953827" cy="650329"/>
          </a:xfrm>
        </p:spPr>
        <p:txBody>
          <a:bodyPr>
            <a:normAutofit/>
          </a:bodyPr>
          <a:lstStyle/>
          <a:p>
            <a:r>
              <a:rPr lang="en-CA" sz="2800" dirty="0"/>
              <a:t>Present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71" y="1222624"/>
            <a:ext cx="8953827" cy="5292101"/>
          </a:xfrm>
        </p:spPr>
        <p:txBody>
          <a:bodyPr>
            <a:normAutofit fontScale="62500" lnSpcReduction="20000"/>
          </a:bodyPr>
          <a:lstStyle/>
          <a:p>
            <a:r>
              <a:rPr lang="en-CA" dirty="0"/>
              <a:t>BL1U manual: OPS is working on it, already passed several iterations, ready for handover</a:t>
            </a:r>
          </a:p>
          <a:p>
            <a:r>
              <a:rPr lang="en-CA" dirty="0"/>
              <a:t>OPS have been setting up beamline alone several times during past runs</a:t>
            </a:r>
          </a:p>
          <a:p>
            <a:r>
              <a:rPr lang="en-CA" dirty="0"/>
              <a:t>Diagnostics:</a:t>
            </a:r>
          </a:p>
          <a:p>
            <a:pPr lvl="1"/>
            <a:r>
              <a:rPr lang="en-CA" dirty="0"/>
              <a:t>Notch monitor: great new tool – works well</a:t>
            </a:r>
          </a:p>
          <a:p>
            <a:pPr lvl="1"/>
            <a:r>
              <a:rPr lang="en-CA" dirty="0"/>
              <a:t>BPMs: controls group plans finishing in 2020 shutdown</a:t>
            </a:r>
          </a:p>
          <a:p>
            <a:pPr lvl="1"/>
            <a:r>
              <a:rPr lang="en-CA" dirty="0"/>
              <a:t>TPM: has been tested during beam development shifts</a:t>
            </a:r>
          </a:p>
          <a:p>
            <a:pPr lvl="1"/>
            <a:r>
              <a:rPr lang="en-CA" dirty="0"/>
              <a:t>TNIM: new electronics tested, accuracy marginal at low currents</a:t>
            </a:r>
          </a:p>
          <a:p>
            <a:pPr lvl="1"/>
            <a:r>
              <a:rPr lang="en-CA" dirty="0"/>
              <a:t>Profile Monitor: operational, though accuracy isn’t great</a:t>
            </a:r>
          </a:p>
          <a:p>
            <a:r>
              <a:rPr lang="en-CA" dirty="0"/>
              <a:t>Beam dynamics simulations and beam quality characterization have greatly advanced through 2019 in support of beam spot control at the UCN target</a:t>
            </a:r>
          </a:p>
          <a:p>
            <a:r>
              <a:rPr lang="en-CA" dirty="0"/>
              <a:t>Raster magnet: deemed not necessary; beam spot can be assured by other means </a:t>
            </a:r>
          </a:p>
          <a:p>
            <a:r>
              <a:rPr lang="en-CA" dirty="0"/>
              <a:t>BL1U commissioning is feasible in 2020</a:t>
            </a:r>
          </a:p>
          <a:p>
            <a:r>
              <a:rPr lang="en-CA" dirty="0"/>
              <a:t>RH group didn’t have resources/priorities in 2019 to work on </a:t>
            </a:r>
            <a:r>
              <a:rPr lang="en-US" dirty="0"/>
              <a:t>target storage flask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0312013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8389</TotalTime>
  <Words>665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Custom Design</vt:lpstr>
      <vt:lpstr>UCN Beamline Hand-Over</vt:lpstr>
      <vt:lpstr>Introduction</vt:lpstr>
      <vt:lpstr>UCN Beamline Hand-Over (1)</vt:lpstr>
      <vt:lpstr>UCN Beamline Hand-Over (2)</vt:lpstr>
      <vt:lpstr>Proposed Ownership Demarcation (1)</vt:lpstr>
      <vt:lpstr>Proposed Ownership Demarcation (2)</vt:lpstr>
      <vt:lpstr>Proposed Ownership Demarcation (3) with Future Hardware</vt:lpstr>
      <vt:lpstr>Present status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Gibson</dc:creator>
  <cp:lastModifiedBy>Yuri Bylinskii</cp:lastModifiedBy>
  <cp:revision>106</cp:revision>
  <cp:lastPrinted>2018-10-24T20:52:59Z</cp:lastPrinted>
  <dcterms:created xsi:type="dcterms:W3CDTF">2018-03-06T16:46:59Z</dcterms:created>
  <dcterms:modified xsi:type="dcterms:W3CDTF">2020-02-07T08:28:14Z</dcterms:modified>
</cp:coreProperties>
</file>