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A91B4-CFAA-4759-A9EB-3A2640CC0DF6}" type="datetimeFigureOut">
              <a:rPr lang="en-CA" smtClean="0"/>
              <a:t>1/31/20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5BDF4-ED0C-4247-81D3-CE4EFBEC91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893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435C5-16AB-4230-8146-68F6B5423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DB3E9D-3977-40F7-9117-AD47F3C9B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AB188-672B-4426-97B0-89E60C241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14A8-C7ED-42A4-8D97-74046CCCC3BB}" type="datetime1">
              <a:rPr lang="en-CA" smtClean="0"/>
              <a:t>1/31/20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6E202-3FDE-40E8-8E89-B47665E66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50752-9465-4884-B2A1-2C9665BE0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82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0FC16-A06B-4F85-BB3D-0B4172A66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2AB59-3393-42C9-91A6-F782DE4CA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4D38B-6604-42B6-9606-D06524F22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4697-F90D-43F8-B9E8-20552163AFF6}" type="datetime1">
              <a:rPr lang="en-CA" smtClean="0"/>
              <a:t>1/31/20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143C5-061D-4478-97EA-0C91C8F6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19B74-A1F9-48C5-AFEB-D2671EB00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86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BB68B-8E0C-4817-9484-71997956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B7163-5845-4EDE-B482-1F3D51BB5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C4408-163B-4D9C-8AEE-6D5A32F5D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1A52C-4440-4EC0-BD77-9A9BB4188C42}" type="datetime1">
              <a:rPr lang="en-CA" smtClean="0"/>
              <a:t>1/31/20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7DEBF-25E4-4FAD-98F3-7071409B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A99D9-7F0B-4A8B-AE08-848E2ACD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129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C0E97-B79D-4DAA-9432-A20B0016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281C7-A3C6-4B0E-89DC-17FD2F3A7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C0EE0-E3B3-4012-B93F-C6AF779F2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42102-3139-436A-B46A-88948A7E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0B82-3D33-4303-B5E9-976851211985}" type="datetime1">
              <a:rPr lang="en-CA" smtClean="0"/>
              <a:t>1/31/20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A6D77-9D0B-4F8E-9DAA-E376B64C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5B3D13-D0B0-481A-9AA8-AF8B4158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098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B29AB-CE6D-474C-BB7C-679AA06FA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6B494-448D-4200-9D88-C9476DCE3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829966-E926-4918-9E39-F08C7B3B0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2A6E9E-089E-4881-B99E-EC4D0F3B5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38490-2E60-4C21-B448-16EE29F2B9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C73250-564D-4B7C-B919-98D328664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0C00-47F8-48AC-A8D3-E540029C3183}" type="datetime1">
              <a:rPr lang="en-CA" smtClean="0"/>
              <a:t>1/31/20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ABDB91-7C2F-4337-91A0-7C2DF243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0BDD36-1844-4E5D-BBD8-FC5803A0A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9003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45C1-6069-4C8A-A9C9-4E1507D8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AE926-20F0-4756-BFD2-D645EDC16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099F7-E4FC-4575-BCA8-EA1070B4448F}" type="datetime1">
              <a:rPr lang="en-CA" smtClean="0"/>
              <a:t>1/31/20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D378F-65F6-4B06-8B5E-9767621D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7C7048-9D3C-4323-8190-44844E1A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410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65B5F3-3909-4C92-AB98-BDE5126BA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610F-CB82-48C6-B5FC-00B78E7A665A}" type="datetime1">
              <a:rPr lang="en-CA" smtClean="0"/>
              <a:t>1/31/20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61F3D-F5B3-4382-B3C0-9B17FD1C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8C56-3C91-4EE0-8DAE-5D7B8C47C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092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7DBC0-1EC7-4799-BF4F-95D4D4F7B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2B3E9-ED24-4846-A611-4453F6919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BD2E7-D743-43BE-ACF8-097578A70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CB9C7-2B4A-484B-8ACF-66093970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2369-1157-497B-8B53-18FD64253304}" type="datetime1">
              <a:rPr lang="en-CA" smtClean="0"/>
              <a:t>1/31/20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C9777-F9D3-4FEE-B70D-0B960F0E4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70FD5-2E49-4ED0-BFD9-66B4E3C3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93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33B66-7B78-4513-B137-4D6DC6E1D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CFA443-676D-4CB5-94D2-1ADD83A99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6C205-BE1F-4388-835E-462BA3C9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9C56D-E37A-486A-913C-9634EEC58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E1EC8-1049-4594-B18D-321B8422EF60}" type="datetime1">
              <a:rPr lang="en-CA" smtClean="0"/>
              <a:t>1/31/20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EDECB-8C4C-4CDD-83F9-0E3C8E6D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64B7E-3DD8-4E36-8FEE-883EED1CA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579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9000-8F78-42E7-9552-81C8E22F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73F86-2A64-47AA-B13C-2F36985FD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EAFAD-B458-40E2-BECE-23B6CF9B8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B5A8-3DFD-44A3-909D-F16891732330}" type="datetime1">
              <a:rPr lang="en-CA" smtClean="0"/>
              <a:t>1/31/20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65BE0-4BBE-4885-9763-5395F82E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CB194-CB8C-4B07-862A-1A1F3D1D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694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DE54AF-B496-4A1C-8658-935934672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C70014-04C5-4291-90F9-A62CF08CD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EBDAF-82F6-47EA-840C-F3C96022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6715-35EF-44D0-9695-9C4CAC4A6BD1}" type="datetime1">
              <a:rPr lang="en-CA" smtClean="0"/>
              <a:t>1/31/20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D28DD-AD04-4946-9D05-D1F784894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C485B-19D8-409F-B479-57F0A2462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749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B86DBE-6324-457D-B784-E08DE36BA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6003C-A10D-45AE-A195-8AFFBB3A6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40993-0D55-485D-BABB-37618EE81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A46F-714A-45EC-9CE4-679321410962}" type="datetime1">
              <a:rPr lang="en-CA" smtClean="0"/>
              <a:t>1/31/20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E9B9A-32D6-47B8-9564-1E76004F5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80EFD-D3B9-4A9F-A39D-2738EC867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43E85-D308-4996-9BAE-0CACD8DFE5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049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6DAE-F7E1-40C1-951B-F051E75DDC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EA171-7DCF-4176-87AE-2967505073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Jeff Martin</a:t>
            </a:r>
          </a:p>
          <a:p>
            <a:r>
              <a:rPr lang="en-CA" dirty="0"/>
              <a:t>TUCAN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01D3B-DADD-41B1-A5F3-8C243E40A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30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A05BD-126D-432B-9D91-A9B1BF78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Budget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AF1E6-CDF5-4809-9987-C8E5B1CE4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19675" cy="4775200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Infrastructure:</a:t>
            </a:r>
          </a:p>
          <a:p>
            <a:pPr lvl="1"/>
            <a:r>
              <a:rPr lang="en-CA" dirty="0"/>
              <a:t>TRIUMF matching funds.</a:t>
            </a:r>
          </a:p>
          <a:p>
            <a:pPr lvl="1"/>
            <a:r>
              <a:rPr lang="en-CA" dirty="0"/>
              <a:t>CFI IF + provincial matching, 2017</a:t>
            </a:r>
          </a:p>
          <a:p>
            <a:pPr lvl="1"/>
            <a:r>
              <a:rPr lang="en-CA" dirty="0"/>
              <a:t>JSPS support, 2018.</a:t>
            </a:r>
          </a:p>
          <a:p>
            <a:endParaRPr lang="en-CA" dirty="0"/>
          </a:p>
          <a:p>
            <a:r>
              <a:rPr lang="en-CA" dirty="0"/>
              <a:t>Personnel, travel:</a:t>
            </a:r>
          </a:p>
          <a:p>
            <a:pPr lvl="1"/>
            <a:r>
              <a:rPr lang="en-CA" dirty="0"/>
              <a:t>NSERC+CRC support $651k/yr.</a:t>
            </a:r>
          </a:p>
          <a:p>
            <a:pPr lvl="2"/>
            <a:r>
              <a:rPr lang="en-CA" dirty="0"/>
              <a:t>4 postdocs, 10 grad students, undergrads, all our travel</a:t>
            </a:r>
          </a:p>
          <a:p>
            <a:pPr lvl="1"/>
            <a:r>
              <a:rPr lang="en-CA" dirty="0"/>
              <a:t>CFI IOF support (</a:t>
            </a:r>
            <a:r>
              <a:rPr lang="en-CA" dirty="0" err="1"/>
              <a:t>ops+maint</a:t>
            </a:r>
            <a:r>
              <a:rPr lang="en-CA" dirty="0"/>
              <a:t>)</a:t>
            </a:r>
          </a:p>
          <a:p>
            <a:pPr lvl="1"/>
            <a:r>
              <a:rPr lang="en-CA" dirty="0"/>
              <a:t>CFI IF, technical personnel.</a:t>
            </a:r>
          </a:p>
          <a:p>
            <a:pPr lvl="2"/>
            <a:r>
              <a:rPr lang="en-CA" dirty="0"/>
              <a:t>2 engineers, PM, 2 physicists.</a:t>
            </a:r>
          </a:p>
          <a:p>
            <a:pPr lvl="1"/>
            <a:r>
              <a:rPr lang="en-CA" dirty="0"/>
              <a:t>JSPS</a:t>
            </a:r>
          </a:p>
          <a:p>
            <a:pPr lvl="2"/>
            <a:r>
              <a:rPr lang="en-CA" dirty="0"/>
              <a:t>2 postdocs, grad students from Nagoya</a:t>
            </a:r>
          </a:p>
          <a:p>
            <a:pPr lvl="1"/>
            <a:r>
              <a:rPr lang="en-CA" dirty="0"/>
              <a:t>PI salaries covered fully by university or lab.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99054-31E0-4101-822F-EBACC5853F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50" t="45037" r="38333" b="9931"/>
          <a:stretch/>
        </p:blipFill>
        <p:spPr>
          <a:xfrm>
            <a:off x="5781676" y="1307465"/>
            <a:ext cx="6130450" cy="426422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B93999-46A9-4834-9AC2-F3ECA6A2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13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846-3286-4E6C-9494-2A724E2D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Budget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E11A-4745-468A-8E5D-EBD6FAC36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JSPS grant smaller than anticipated in original CFI request.</a:t>
            </a:r>
          </a:p>
          <a:p>
            <a:r>
              <a:rPr lang="en-CA" dirty="0"/>
              <a:t>Many items on interface between Japanese and Canadian parts not included in original budget.</a:t>
            </a:r>
          </a:p>
          <a:p>
            <a:r>
              <a:rPr lang="en-CA" dirty="0"/>
              <a:t>TRIUMF advises to “create contingency”, and “contingency board”.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F7AA7-DD6F-4B08-83BA-DEA3CC416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820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341F-F4E5-48F3-B54E-08065544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UCN Source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8A531-A338-40B4-ADC8-327B15539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18560"/>
            <a:ext cx="10515600" cy="2458402"/>
          </a:xfrm>
        </p:spPr>
        <p:txBody>
          <a:bodyPr/>
          <a:lstStyle/>
          <a:p>
            <a:r>
              <a:rPr lang="en-CA" dirty="0"/>
              <a:t>“Other” category dominated by:</a:t>
            </a:r>
          </a:p>
          <a:p>
            <a:pPr lvl="1"/>
            <a:r>
              <a:rPr lang="en-CA" dirty="0"/>
              <a:t>Pumps ($750k)</a:t>
            </a:r>
          </a:p>
          <a:p>
            <a:pPr lvl="1"/>
            <a:r>
              <a:rPr lang="en-CA" dirty="0"/>
              <a:t>Fluids (*good news on </a:t>
            </a:r>
            <a:r>
              <a:rPr lang="en-CA" baseline="30000" dirty="0"/>
              <a:t>3</a:t>
            </a:r>
            <a:r>
              <a:rPr lang="en-CA" dirty="0"/>
              <a:t>He)</a:t>
            </a:r>
          </a:p>
          <a:p>
            <a:pPr lvl="1"/>
            <a:r>
              <a:rPr lang="en-CA" dirty="0"/>
              <a:t>Items on the Interface, e.g. gas panels,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F23C04-661E-4A84-B87B-4F09D9EE2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68" y="1598360"/>
            <a:ext cx="10880664" cy="1815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B1077-E546-4580-BC7C-EF8679DB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4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5DF9B6-EB4D-4179-8666-E9C286920C2E}"/>
              </a:ext>
            </a:extLst>
          </p:cNvPr>
          <p:cNvSpPr/>
          <p:nvPr/>
        </p:nvSpPr>
        <p:spPr>
          <a:xfrm>
            <a:off x="655667" y="3219450"/>
            <a:ext cx="5564157" cy="1943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503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91900-C6F7-4857-9B09-818B9A562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Rebaselined</a:t>
            </a:r>
            <a:r>
              <a:rPr lang="en-CA" dirty="0"/>
              <a:t> budget, Jan. 2020.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B997-E544-41F4-9374-8B94FE7BC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99280"/>
            <a:ext cx="10515600" cy="1777682"/>
          </a:xfrm>
        </p:spPr>
        <p:txBody>
          <a:bodyPr/>
          <a:lstStyle/>
          <a:p>
            <a:r>
              <a:rPr lang="en-CA" dirty="0"/>
              <a:t>EDM Subsystems requested to present “minimal working” budget, to support UCN source cost overruns.</a:t>
            </a:r>
          </a:p>
          <a:p>
            <a:r>
              <a:rPr lang="en-CA" dirty="0"/>
              <a:t>Retain funds for outlying facilities at UBC and The University of Winnipeg.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674C46-DA77-445D-99A2-826E38973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68" y="2011743"/>
            <a:ext cx="10880664" cy="2192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71445-FCD8-4D86-BB93-5F12E2DC0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5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632F56-453D-48AE-B3CA-0AA26DF0AC60}"/>
              </a:ext>
            </a:extLst>
          </p:cNvPr>
          <p:cNvSpPr/>
          <p:nvPr/>
        </p:nvSpPr>
        <p:spPr>
          <a:xfrm>
            <a:off x="655668" y="4002371"/>
            <a:ext cx="10880664" cy="2017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9350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3777-9F17-412D-AB73-01BEB865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Canadian budget only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468C4-7250-48F6-90F8-A2919B19B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2959"/>
            <a:ext cx="10515600" cy="1544003"/>
          </a:xfrm>
        </p:spPr>
        <p:txBody>
          <a:bodyPr/>
          <a:lstStyle/>
          <a:p>
            <a:r>
              <a:rPr lang="en-CA" dirty="0"/>
              <a:t>Focused on Canadian budget issues, for more accurate representation.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A0EB3-944B-44ED-BCC6-81D47FDD2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74" y="2061122"/>
            <a:ext cx="10933146" cy="24640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43A0F-8114-4C7D-BEE5-B828F9F7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6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94EF2C-DF3A-4E74-9F02-705707DC1DA1}"/>
              </a:ext>
            </a:extLst>
          </p:cNvPr>
          <p:cNvSpPr/>
          <p:nvPr/>
        </p:nvSpPr>
        <p:spPr>
          <a:xfrm>
            <a:off x="655668" y="4305300"/>
            <a:ext cx="6240432" cy="219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1877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2FE11-EEAE-489A-B0AA-B6964B996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Examples of “restrained”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D2EA7-C80D-4037-A7C7-61A3F8BDA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Examples of “restrained” budget</a:t>
            </a:r>
          </a:p>
          <a:p>
            <a:pPr lvl="1"/>
            <a:r>
              <a:rPr lang="en-CA" dirty="0"/>
              <a:t>MSR – work with less experienced company, in line after LANL EDM.</a:t>
            </a:r>
          </a:p>
          <a:p>
            <a:pPr lvl="1"/>
            <a:r>
              <a:rPr lang="en-CA" dirty="0"/>
              <a:t>Cs magnetometers – start with 5 magnetometers, understand scalability of cost with vendor.</a:t>
            </a:r>
          </a:p>
          <a:p>
            <a:pPr lvl="1"/>
            <a:r>
              <a:rPr lang="en-CA" dirty="0"/>
              <a:t>Guide-coating facility – acquire used parts for laboratory at The University of Winnipeg.</a:t>
            </a:r>
          </a:p>
          <a:p>
            <a:r>
              <a:rPr lang="en-CA" dirty="0"/>
              <a:t>Need to apply this concept to UCN source as well, striking a balance between UCN source and EDM experiment.</a:t>
            </a:r>
          </a:p>
          <a:p>
            <a:pPr lvl="1"/>
            <a:r>
              <a:rPr lang="en-CA" dirty="0"/>
              <a:t>Scalability of pumping systems</a:t>
            </a:r>
          </a:p>
          <a:p>
            <a:pPr lvl="1"/>
            <a:r>
              <a:rPr lang="en-CA" dirty="0"/>
              <a:t>Not yet applied to the </a:t>
            </a:r>
            <a:r>
              <a:rPr lang="en-CA" dirty="0" err="1"/>
              <a:t>rebaselining</a:t>
            </a:r>
            <a:r>
              <a:rPr lang="en-CA" dirty="0"/>
              <a:t>, but it needs to be.</a:t>
            </a:r>
          </a:p>
          <a:p>
            <a:r>
              <a:rPr lang="en-CA" dirty="0"/>
              <a:t>Some (but not all) priority given to UCN source and MSR.</a:t>
            </a:r>
          </a:p>
          <a:p>
            <a:pPr lvl="1"/>
            <a:r>
              <a:rPr lang="en-CA" dirty="0"/>
              <a:t>These will define the landscape of our experiment for many years to come.</a:t>
            </a:r>
          </a:p>
          <a:p>
            <a:r>
              <a:rPr lang="en-CA" dirty="0"/>
              <a:t>Need to strike a balance (Source vs. MSR vs. other subsystems)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E9812-F47C-46A4-A967-57D33648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2331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360E-580C-47FF-AEDD-B153CBE5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Contingency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A6B9-B922-46CC-87B5-DBF4D8AAB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8475" y="1825625"/>
            <a:ext cx="3963449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Proposed amendment to collaboration agreement.</a:t>
            </a:r>
          </a:p>
          <a:p>
            <a:r>
              <a:rPr lang="en-CA" dirty="0"/>
              <a:t>Initially overseen by TUCAN Executive Committee (EC)  (recent elections… Martin, Hatanaka, Picker, </a:t>
            </a:r>
            <a:r>
              <a:rPr lang="en-CA" dirty="0" err="1"/>
              <a:t>Momose</a:t>
            </a:r>
            <a:r>
              <a:rPr lang="en-CA" dirty="0"/>
              <a:t>, Kawasaki, Mishima)</a:t>
            </a:r>
          </a:p>
          <a:p>
            <a:r>
              <a:rPr lang="en-CA" dirty="0"/>
              <a:t>Mostly concerns CFI, provincial, TRIUMF funds.</a:t>
            </a:r>
          </a:p>
          <a:p>
            <a:r>
              <a:rPr lang="en-CA" dirty="0"/>
              <a:t>Comes into effect at some final stage of </a:t>
            </a:r>
            <a:r>
              <a:rPr lang="en-CA" dirty="0" err="1"/>
              <a:t>rebaselining</a:t>
            </a:r>
            <a:r>
              <a:rPr lang="en-CA"/>
              <a:t>.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FF46A8-A190-4E86-A347-A370D88EE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6790276" cy="279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DF1713-F755-4153-B869-54B51F288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73440"/>
            <a:ext cx="6882976" cy="2354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C3137-8124-4069-98B7-E80C6C45B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448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4C70-58CC-4342-8B6B-0E2465B8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172A0-C0CE-4446-97FC-10D32AEF6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Budget is a finite resource.</a:t>
            </a:r>
          </a:p>
          <a:p>
            <a:r>
              <a:rPr lang="en-CA" dirty="0"/>
              <a:t>Need to reserve additional budget for UCN Source, at expense of other subsystems.</a:t>
            </a:r>
          </a:p>
          <a:p>
            <a:r>
              <a:rPr lang="en-CA" dirty="0"/>
              <a:t>Staged, scalable, or restrained approach used for subsystems, where possible.</a:t>
            </a:r>
          </a:p>
          <a:p>
            <a:r>
              <a:rPr lang="en-CA" dirty="0"/>
              <a:t>Contingency board to oversee release </a:t>
            </a:r>
            <a:r>
              <a:rPr lang="en-CA"/>
              <a:t>of additional funds.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0A380-6318-41D3-A9DF-E8F87BE1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3E85-D308-4996-9BAE-0CACD8DFE54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2440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456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Budget</vt:lpstr>
      <vt:lpstr>Budget sources</vt:lpstr>
      <vt:lpstr>Budget concerns</vt:lpstr>
      <vt:lpstr>UCN Source Budget</vt:lpstr>
      <vt:lpstr>Rebaselined budget, Jan. 2020.</vt:lpstr>
      <vt:lpstr>Canadian budget only</vt:lpstr>
      <vt:lpstr>Examples of “restrained” budget</vt:lpstr>
      <vt:lpstr>Contingency board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</dc:title>
  <dc:creator>Jeffery Martin</dc:creator>
  <cp:lastModifiedBy>Jeffery Martin</cp:lastModifiedBy>
  <cp:revision>26</cp:revision>
  <dcterms:created xsi:type="dcterms:W3CDTF">2020-01-27T17:20:14Z</dcterms:created>
  <dcterms:modified xsi:type="dcterms:W3CDTF">2020-01-31T19:33:05Z</dcterms:modified>
</cp:coreProperties>
</file>