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51"/>
  </p:notesMasterIdLst>
  <p:handoutMasterIdLst>
    <p:handoutMasterId r:id="rId52"/>
  </p:handoutMasterIdLst>
  <p:sldIdLst>
    <p:sldId id="301" r:id="rId3"/>
    <p:sldId id="715" r:id="rId4"/>
    <p:sldId id="725" r:id="rId5"/>
    <p:sldId id="726" r:id="rId6"/>
    <p:sldId id="721" r:id="rId7"/>
    <p:sldId id="767" r:id="rId8"/>
    <p:sldId id="728" r:id="rId9"/>
    <p:sldId id="738" r:id="rId10"/>
    <p:sldId id="722" r:id="rId11"/>
    <p:sldId id="751" r:id="rId12"/>
    <p:sldId id="742" r:id="rId13"/>
    <p:sldId id="724" r:id="rId14"/>
    <p:sldId id="741" r:id="rId15"/>
    <p:sldId id="731" r:id="rId16"/>
    <p:sldId id="740" r:id="rId17"/>
    <p:sldId id="735" r:id="rId18"/>
    <p:sldId id="732" r:id="rId19"/>
    <p:sldId id="733" r:id="rId20"/>
    <p:sldId id="734" r:id="rId21"/>
    <p:sldId id="745" r:id="rId22"/>
    <p:sldId id="736" r:id="rId23"/>
    <p:sldId id="737" r:id="rId24"/>
    <p:sldId id="739" r:id="rId25"/>
    <p:sldId id="755" r:id="rId26"/>
    <p:sldId id="719" r:id="rId27"/>
    <p:sldId id="709" r:id="rId28"/>
    <p:sldId id="730" r:id="rId29"/>
    <p:sldId id="729" r:id="rId30"/>
    <p:sldId id="744" r:id="rId31"/>
    <p:sldId id="746" r:id="rId32"/>
    <p:sldId id="747" r:id="rId33"/>
    <p:sldId id="748" r:id="rId34"/>
    <p:sldId id="753" r:id="rId35"/>
    <p:sldId id="754" r:id="rId36"/>
    <p:sldId id="750" r:id="rId37"/>
    <p:sldId id="752" r:id="rId38"/>
    <p:sldId id="743" r:id="rId39"/>
    <p:sldId id="766" r:id="rId40"/>
    <p:sldId id="756" r:id="rId41"/>
    <p:sldId id="757" r:id="rId42"/>
    <p:sldId id="759" r:id="rId43"/>
    <p:sldId id="764" r:id="rId44"/>
    <p:sldId id="758" r:id="rId45"/>
    <p:sldId id="760" r:id="rId46"/>
    <p:sldId id="761" r:id="rId47"/>
    <p:sldId id="763" r:id="rId48"/>
    <p:sldId id="762" r:id="rId49"/>
    <p:sldId id="76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DD75C12-6EE9-4DFB-84C3-CC7553633240}">
          <p14:sldIdLst>
            <p14:sldId id="301"/>
            <p14:sldId id="715"/>
            <p14:sldId id="725"/>
            <p14:sldId id="726"/>
            <p14:sldId id="721"/>
            <p14:sldId id="767"/>
            <p14:sldId id="728"/>
            <p14:sldId id="738"/>
            <p14:sldId id="722"/>
            <p14:sldId id="751"/>
            <p14:sldId id="742"/>
            <p14:sldId id="724"/>
            <p14:sldId id="741"/>
            <p14:sldId id="731"/>
            <p14:sldId id="740"/>
            <p14:sldId id="735"/>
            <p14:sldId id="732"/>
            <p14:sldId id="733"/>
            <p14:sldId id="734"/>
            <p14:sldId id="745"/>
            <p14:sldId id="736"/>
            <p14:sldId id="737"/>
            <p14:sldId id="739"/>
            <p14:sldId id="755"/>
            <p14:sldId id="719"/>
            <p14:sldId id="709"/>
          </p14:sldIdLst>
        </p14:section>
        <p14:section name="Backup" id="{EA0DD8C6-79F3-454F-8D93-EB92EA7DDA0A}">
          <p14:sldIdLst>
            <p14:sldId id="730"/>
            <p14:sldId id="729"/>
            <p14:sldId id="744"/>
            <p14:sldId id="746"/>
            <p14:sldId id="747"/>
            <p14:sldId id="748"/>
            <p14:sldId id="753"/>
            <p14:sldId id="754"/>
            <p14:sldId id="750"/>
            <p14:sldId id="752"/>
            <p14:sldId id="743"/>
            <p14:sldId id="766"/>
          </p14:sldIdLst>
        </p14:section>
        <p14:section name="Sensitivity Plots" id="{38F6D2E8-A5DE-461C-8579-9571E64D24EC}">
          <p14:sldIdLst>
            <p14:sldId id="756"/>
            <p14:sldId id="757"/>
            <p14:sldId id="759"/>
            <p14:sldId id="764"/>
            <p14:sldId id="758"/>
            <p14:sldId id="760"/>
            <p14:sldId id="761"/>
            <p14:sldId id="763"/>
            <p14:sldId id="762"/>
            <p14:sldId id="7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ediger Picker" initials="RP" lastIdx="1" clrIdx="0">
    <p:extLst>
      <p:ext uri="{19B8F6BF-5375-455C-9EA6-DF929625EA0E}">
        <p15:presenceInfo xmlns:p15="http://schemas.microsoft.com/office/powerpoint/2012/main" userId="S::rpicker@triumf.ca::4aad0504-28f5-47d5-bfcc-f8332a6ecd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E6D6F"/>
    <a:srgbClr val="FF0000"/>
    <a:srgbClr val="E3DE00"/>
    <a:srgbClr val="FFFF00"/>
    <a:srgbClr val="B04700"/>
    <a:srgbClr val="FF6600"/>
    <a:srgbClr val="00FF00"/>
    <a:srgbClr val="CCFF66"/>
    <a:srgbClr val="3A26CE"/>
    <a:srgbClr val="7D0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3" autoAdjust="0"/>
    <p:restoredTop sz="94450"/>
  </p:normalViewPr>
  <p:slideViewPr>
    <p:cSldViewPr snapToGrid="0" snapToObjects="1">
      <p:cViewPr varScale="1">
        <p:scale>
          <a:sx n="115" d="100"/>
          <a:sy n="115" d="100"/>
        </p:scale>
        <p:origin x="19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2T22:53:55.272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nkEffects" value="pencil"/>
    </inkml:brush>
    <inkml:brush xml:id="br1">
      <inkml:brushProperty name="width" value="0.35" units="cm"/>
      <inkml:brushProperty name="height" value="2.1" units="cm"/>
      <inkml:brushProperty name="color" value="#FFC114"/>
      <inkml:brushProperty name="inkEffects" value="pencil"/>
    </inkml:brush>
  </inkml:definitions>
  <inkml:trace contextRef="#ctx0" brushRef="#br0">1921 81 3249,'1'-14'1512,"-5"-3"-432,-8 1-80,-11 6 9,-7 7-121,-9 8-80,-7 5-24,-3 6-40,-1 5-47,1 4-201,1 2-64,1 2-80,1 4-32,1 4-104,1 5-32,0 6-72,1 7-24,-2 7-32,0 7-8,0 5-16,-3 2-8,-1 4-8,-3 3-8,-1 3 0,0 5 8,-1 6 0,2 3 16,2 5 24,2 5 0,4 4 8,1 6 0,-1 5-24,-1 1 0,-3 3-16,-4 3-8,-1 3 8,1 4-16,3 2-8,5 0 0,4 2 0,5 0 0,4 0 0,4 1-8,4-1 0,3 2 0,2-1 8,3 0-8,4 1 8,2 0 0,5 0 0,2-1 0,4 1 0,0-2 0,1-2 0,1-3 0,1-4 0,4-3-16,4-2 0,4-3 0,5 0 8,4-1 0,3-3 0,2-2 8,3-7-8,4-6-8,4-5-8,5-6-16,4-4 0,3-5 0,3-6 0,1-7 8,4-9 24,3-9 0,6-8 8,12-8 8,8-8 16,7-8 0,2-7 0,-5-5 0,0-7 0,2-6-8,3-7 16,2-8 8,2-10 0,0-8 0,-1-12 16,1-11 48,1-13 96,2-14 56,1-11 96,-2-9-16,-4-11-32,-2-10-55,-3-9-49,1-10-8,0-6-16,-1-4 24,-2-6 8,-6-4 0,-7-7 8,-8-8-8,-6-5-24,-5-6-32,-6-5-16,-6-4 8,-2-3 0,-8-4 0,-4 0 16,-8-2 0,-11-1 24,-8 3 0,-12 3-24,-7 6-32,-8 6-32,-9 6-16,-8 6-24,-12 1 0,-9 2-8,-9 2-8,-6 2 48,-5 5 56,-2 7 96,-2 11 40,-5 10 1,-3 14-57,-7 15-80,-7 12-40,-5 14-40,-6 15-16,-6 13 0,-6 13-8,-5 13-16,-1 11 8,1 11-16,3 9-8,6 7-8,5 2-8,12 1-16,12 0 72,16-2 552,17-2-440,19 0-22997</inkml:trace>
  <inkml:trace contextRef="#ctx0" brushRef="#br1" timeOffset="56148.759">3827 27 5753,'-26'-2'2489,"-9"0"-1057,-1-1-344,1-1-192,7 0-239,6 0-561,8 0-104,7 2-865,6 1-2215,10 1 2128,3 1-6522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2T22:59:41.629"/>
    </inkml:context>
    <inkml:brush xml:id="br0">
      <inkml:brushProperty name="width" value="0.35" units="cm"/>
      <inkml:brushProperty name="height" value="2.1" units="cm"/>
      <inkml:brushProperty name="color" value="#FFC114"/>
      <inkml:brushProperty name="inkEffects" value="pencil"/>
    </inkml:brush>
  </inkml:definitions>
  <inkml:trace contextRef="#ctx0" brushRef="#br0">10152 438 6337,'7'20'2393,"-1"7"-1577,-3-1-696,-7-4 8,-6-6 64,-6-7 96,-5-5 256,-4-4 136,-4-2 217,-4-2-1,-5-1-168,-5 0-112,-6-1-272,-4 1-104,-4 1-136,-6-1-40,-4 1-24,-6 1 8,-5 0 32,-2 2 16,0 1 56,0 3 32,-2 1 40,-4 1-7,-3 2 7,-2 0-32,-2 1-32,-2 0 0,-2-1-56,-3 0-8,0 0-40,-1-2-8,2-1-8,0-2-8,1-3-8,0-1-16,-2-1 8,-1 1 0,-1 1 0,-1 1 16,-1 0 8,-2 2 8,0 1 0,-1 1 8,1 1 16,4 1-8,2 0 8,7 1-24,2 3-40,3 2 0,0 1-8,1 1 0,3 2-8,3 0 0,3 4 8,2 3-16,0 2 0,0 2 0,2 0-8,4 1 8,4 1-16,7 2 0,7 2 8,6 3-8,5 2 8,1 2-8,3 2 16,-1 2 0,3 4 0,4 1 0,5 2 0,5 2-8,3 0 8,4 2-8,2 2 8,3 1 8,2 1 16,3 0 16,0 0-8,2 1 8,1 3-24,2 3 8,2 0 0,-1 0 8,1-3 32,-1-1 8,-2-1 8,0 0 0,-1 1-8,-1-1 8,0-1-16,0 0 8,-1-2-16,0-2 8,-1-4 24,-1-3 8,0-4 40,-2-3 8,-2-3-16,-3-1-8,-3-3 8,-4-1-16,-3-3 56,-5-4 24,-3-4 0,-4-5-8,-3-5-56,-2-5-24,-1-3-24,-3-4-8,-4-3-8,-5-1 8,-5 0 0,-3 0 8,-3 0-16,-2 0 0,-1 0-8,-2-1-8,1-2 0,0-1 0,1 0-8,0-1 0,-2 0 8,-2 1 0,-1 1 0,-1 0-8,0 0-8,1 0 0,3 1-8,1-1 8,0 1-8,1 1 8,-1 1 0,-2 0 0,1 2 16,-1 1 0,0-1 16,1 1 8,2-2 17,2 0-1,1-2 0,1 0-8,0 0-16,0 1-16,0 1-16,0 0-8,1 2 0,3 0 0,0-1 16,2-1 0,1-1 16,1 0 8,1 1 16,1 1 0,-2 0 0,0 2-8,0-1-8,0 1-8,0 0-8,3 0 8,2-1-8,2 0-8,1-1 0,-2 0-8,-1-1-8,-3 1 8,-1 1-8,-1 2 8,0 1-16,1 1 0,-1 2 0,1 1 8,2 2 0,3 1 8,3-1 8,1 2 0,0-2 8,-3 1-8,-1 1-8,-1 0 8,0 0-8,0 0-8,1 1-8,1 1 0,2 1 0,1 1 0,3 1-8,2 2 0,1 1 0,3 2-8,1 1 0,2 1 0,3 2-8,1 0 0,3 2-8,2 0 8,2 0 0,3 2 8,1 2 0,3 1-8,2 3 8,2 4 0,1 2 0,2 5 8,2 2-8,1 4 0,3 3 0,2 1 8,1 0 0,2-1 0,2 0 0,1-1 0,3 0-8,1 1 8,1-1 0,2 1-8,2-3 8,2 0-8,3-1 16,1-1-8,1 0 8,1-1-8,0-1-8,1 0 0,2 0 0,3-3 0,3-1-8,3-4 8,4-3 0,3-2-8,2-1 0,3-2 8,1-2 8,2-3-8,2 0 8,1-1 0,0 0-8,1 1 8,2 0-8,3-1 8,2-1 8,3 0-8,3-3 8,1-1 0,1-3-8,-1-1 8,-1 0 0,-1 0 0,0 0 0,2-2 0,1 0 0,1-1-8,0 1 8,1-1-8,-1 1 8,0-1-8,1 0 8,0 0 0,1 0 8,2 2 0,0-1-8,1 1 0,-1-2 0,-4 0-8,-3-1 8,-3 1 0,2-1 0,0 0 0,2 0 0,0 0 0,-1 1 8,-2-1-8,2 2 0,-2 0 0,-3 1 0,-3-1 0,-6 0 8,-3 0-8,-1-1 0,0-1 8,0 0-8,0 0 0,-1 0 0,-2-1 0,-1 1 0,-2 1 8,-2 0 0,-1-1-8,-5 0 0,-3-1 0,-3-1 0,-2 2 0,3 2 8,1 0 0,0-1 0,-1 0 0,-1-1 0,-3 0 0,0 2 0,-1 2 0,-1 0 8,-1 2-8,-1 2 8,-2 2 0,-2 2-8,-1 2 8,0 3 0,-2 2 0,-1 2-8,-1 1 0,-1 2 0,-1 1-8,-1 1 8,-1 2 0,0 2 0,-1-1 0,-1-1 0,-1 1 0,-1 0 0,3 2 0,0 3-8,-1 3 0,-2 1 0,-5 0 0,-2-1 8,0 0-8,0-3 0,-1 1 0,1-2-8,0 0 8,3 2 0,3 0 0,2 0-8,3-1 0,2-1 0,2-3 0,1-1 0,2-3-8,2-3 0,2-2 0,3-3 0,2-2 8,3-2 0,3-2 0,3-1-8,3-3 0,5-2 8,2-1-8,4-2 8,3 1 8,2 0-8,1-1 8,-1-2-8,1-1 0,1 0 8,3 1-8,2 1 8,4-1 0,3 0 0,1-1 0,2 1-8,3 0 8,0 1 0,0 1 0,1-1 0,-1 0 0,1-1 0,2 0 0,0 1 0,0 0-8,-4 0 8,-1 0 0,0 1 0,0 0 0,5 0 0,2-1 0,0 0 0,0 1 0,0-1-8,-3 0 8,0 0 0,1-1 0,2 0 0,2 0 0,1 1 0,0-1-8,0 0 8,0 1 0,-3-1 0,1 1 0,-1 0 0,0 0 0,2 0 0,-2-1 0,1-2-8,-3-2 8,1 0 0,2 1 0,2 1 0,3 0 0,1 1 0,-2-1 0,-2-1 0,-3-1 0,-3-1 0,0 1 8,0-1 0,0 0-8,0 1 0,0 0 0,-1-1-8,-5-1 8,-6-1 0,0-1 0,5 0 0,7 1 0,3 0 0,1 1 0,-1 0 0,-3 1 0,-2 0 0,-4-1 0,-2 0 8,0 0-8,0-1 0,0 1 0,1-2 0,0-1 0,2 1 0,0-1 8,-2 1-8,-1 1-8,-2-1 8,-2 0-8,1 1 8,1-1 8,2 1-8,0 0 8,3 0-8,0 0 0,0-1 0,-1-1 0,-1-2 0,-2-2 0,0-2 0,1-1 0,1-2 0,0-2-8,1 0 8,-3-2-8,-1-4-8,-1-2 8,-1-2 0,1-3 8,0-2 0,0-2 0,0-3-8,-3-2 8,-2-3 0,-3-3 0,-4-3 16,-3-4 0,-5-3 8,-2-4 8,-1-4 0,-1-4 8,-2-3-8,-1-3-8,-3-2-16,-3 0 0,-3-2 0,-2 0 0,-3-2 8,-2-3 0,-2-1 0,-2-3 8,-4-2 8,-4 1 0,-4 0 0,-2 1-8,-3 1 0,-2-3 0,-3-2 0,-1-3-8,-2-4 8,-2-1-8,-2-4-8,0-3 0,-2-3 0,0-5-8,0-2 0,1-3 0,-1 0 8,0-3 0,-2-2 0,1-3 0,0-4 0,-1-1-8,2-2 8,-1-2 0,-1-3-8,0-4 0,-1-3 8,0-2 8,1-2 0,0-4 0,-1-2 0,0-2 0,-2-2-8,0-3 0,2-2 0,1-3 0,2 0-8,-2-2 16,-3 0 8,0 0 0,-2 0 24,1 0 0,-1 1 0,-1 1 0,-4-1-16,-4 0-8,-5 0 0,-4 2 0,-5 2 8,-5 3 0,-6 4-8,-5 3 8,-5 6-8,-3 4 8,-4 8 0,-8 5 0,-9 6-16,-11 6 0,-10 7-16,-7 9 0,-7 12 0,-6 11-8,-6 12-16,-7 9-8,-6 10-16,-7 8-8,-8 9 0,-5 10-8,-6 9 0,-3 9-8,-4 10 8,-3 9-8,0 12-16,0 13-8,3 13-32,4 15-56,6 14-272,8 10-225,11 11-1335,13 7 1320,30-17-17340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2T23:00:35.709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6143 94 1152,'0'0'808,"0"0"-7,0 0-185,0 0-24,0 0 464,-1 0-608,0 0-48,-4 2-48,-11 5 24,-8 3 73,-5 1 47,-5 0 96,-3-1 32,-1 0 24,-1 0 0,0 0-72,-2 1-48,-2 1-104,-4 1-47,-3 0-57,-1 1-40,-2-1-40,-1 0-24,-1 1-8,0-2 8,0-1 16,2-2 24,3-5-16,1-2-16,0-2-16,-2 0 0,-2 1 8,-1-2 8,-1 0 0,0-1 0,1 0-48,2 2-16,1-2-16,0-1 8,1 0 1,-1-2-1,-1-1-32,-2 0-24,0 1 0,0-2 0,1 0 16,0-1-8,0-2-8,2 1 8,-1-2 16,7 2 16,5 0 0,-1 0-16,1 1-24,-7-2-16,-5 0-24,-1 0-16,0 0-8,1-1-8,2 1 0,1 1 0,2 0-8,0 2 0,3 1-8,2 2-8,0 0 8,-2-1 8,-3-1-8,-6-2 8,-2 1 8,0 0-8,1 2 8,0 0 0,1 1 8,-1 1-16,1 0 16,1 0 0,1 1 0,0 1 16,0 0 0,-1 0-8,0 0 0,0 0-16,2-1 0,-1 0-8,2 0 0,1 1-8,1 0 0,0-1 8,2 1-8,1 0 0,1 0-8,1 0 8,-1 0-8,-1-1 0,-1-1 8,0 1 0,-2 0-8,0 0 8,0 1-8,1 0 0,-1 0 0,1 0 0,3 1 0,-1 0 0,4 1 0,3 1 8,1 0-8,-1 0-8,-2 1 0,-4 1 8,-4 0 0,-1 0 0,0 1 0,0 1 0,1 2-8,2 1-8,-1 2 8,1 1 8,-1 1 0,0 1 0,1 1-16,0 2-16,3 2-8,-1 2 8,0 4 16,-3 4-8,-1 2 16,1 3-8,1 0 8,4-1-16,3 1 0,3 2-8,3 0 0,1 3-8,2 1 8,2 2 0,0 1 8,2 0-8,2 1 8,1 0 8,3-2-16,3 1 0,6-1 8,3 1-8,5 1 16,4-1 0,3 1-8,-2-1 8,-2-1-24,-2 0 0,0 1 0,3 0 8,3 1 0,4 1 8,3 1 0,2 0-8,5-2 16,3-2-8,3-3 8,2-2 8,-2 0-8,-1-2 0,0-4 0,1-4-8,0-4 0,2-3 8,2-1 0,2-1 8,2-2 0,4-2 0,2-4 8,0-4-8,-1-2 8,0-2 0,-2 1 0,-1 1 0,-1 1-8,-2 0 0,-1 2 8,-1-1 0,0 2 0,0 0 8,1-1-8,0 0 0,-1-1 0,0 1 0,0-1 0,-2 1 0,-1 0 8,-4 1-8,-1 2 8,-2 4 8,0 2-8,-2 2 0,-2 1 0,-1 1 0,0 1 8,-1 0-8,-1 1 0,-2 1 8,-2 1-8,-2 1 8,-6 1 0,0 0-8,-3 1 16,-1 1-8,0-1 0,-3-1 0,-3 1-16,-4 1 8,-3 0 0,0 1 0,2 1 0,1 0 0,3-2-8,1 0 0,2-1 0,1-1-8,0 0 8,1 1-16,2-2 8,2 0 0,0 1-8,0 0 16,-2 2 0,0 1 0,0 0-8,3-2 8,1 0 0,1-1-8,1-1 0,-1 0 8,1-2-8,1 0 8,1-1-8,1 0 8,4 0 0,1 0 0,1 1 0,0 1 0,2 1 0,0 0 0,0 1 0,1 0 0,-3-2-8,-2 0 0,1-1 0,-1-2 8,0-1-8,0-1 8,0 1 0,-4 0 0,-1 0 0,2 0-8,1 1 0,5-2 8,4 0-8,2-1 8,1-2 0,0 0-8,0 0 0,1 1 0,0-1 8,1 0-8,1-2 8,0-1 0,1-1 0,1-1-8,1-2 8,1-2 0,1 0-8,0 0 8,1 1 0,2 0 0,2 0 0,2 0 0,0 0 0,2 0 0,-1 0-8,0-2 8,1 1 0,2-1 0,-1-1 0,1 0 0,-3-1 0,1-1 0,1 0 0,2-1 0,4 0 0,0 0 8,2 0-8,1 2 0,-1 0 0,2 0 0,-1 1 0,-2 0 0,-1-1 0,0 0 0,0-2 8,0 1-8,2-1 0,0 1 0,2 1 0,1-1 0,2-1 0,2 1 0,0 1 0,0 3 0,-3 1 0,-2-1 0,-2-1 8,0-2-8,-1-2 0,1 0 0,-1 0 0,1 0 0,2 0 0,1 0 0,1 0 0,1 1 8,-1 0 0,0 0-8,0 0 8,-1 1-8,-1 0 0,-1 0 0,0 1 8,-1 1-8,0-1 0,-1 1 0,2 1 0,0 0 0,1 1 0,2 0 8,0-1-8,-2 0 8,-2-1-8,-2-1 8,-4 1-8,-2-2 0,-1 1 8,0 0-8,2-1 0,2 2 8,1 0-8,0-1 0,0 1 0,0-2 0,1 0 8,1-1 0,0 0-8,-3 0 8,-1 0-8,-2 1 8,-1-1 0,1 0-8,0 0 0,-1 0 0,-1-1 8,-1-1-8,1 1 0,-2 0 0,1 0 0,3 1 8,1-1-8,2-1 8,-2 0 0,-4 0-8,-5 1 0,-5 2 8,-1 0-8,0 0 0,1 1 0,2-1 0,0-1 0,2 1 0,1-2 0,0-1 0,-1-1 8,-1 0-8,-2 0 0,-2 1 0,-1 1 0,0 1 0,-1 2 0,2-2 0,0 1 0,1 0 0,0-2 0,1 0 0,-1 0 0,0 0 0,-1 1 8,0-1-8,3-1 8,-1 0-8,1 0 0,-3 1 0,-1 1 0,-3 1 0,0 0 8,-2-1-8,0 2 0,0-2 0,1 0 0,3-1 0,0 0 8,1-1-8,-1 1 8,-2-2-8,-1 0 8,0-1-8,0 2 0,1-1 0,2 3 0,0 0 0,1 1 0,-1 0 0,-4-2 8,-1 1-8,-1-2 0,3 1 0,2 0 0,0 1 8,-3 2-8,-8-2 8,-1-1 0,-4-4-8,1 0 0,3 2 0,2 1 0,3 1 8,0 1-8,1 0 8,3 2-8,0-1 0,-3-1 0,-3 0 8,-5-1 0,-1 0 0,1 2-8,3 0 0,3-1 8,2 0-8,0 0 8,-2-3-8,-1 0 0,-2-2 8,-1-1-8,-1 2 8,0 1 0,-1 1-8,1 2 8,0 0 0,1 1-8,1-1 8,-1-1-8,0-2 0,0-1 0,-1-1 0,0 0 16,-1 1-16,0 0 0,-3 1 8,0-1 0,-3 1 8,0 0-8,-1 0 0,1 0-8,2 0 0,1 0 8,2 0-8,1 0 8,0 0-8,1 0 8,-1 0-8,1 1 0,0-1 0,0 1 0,0 0 0,-2 0 0,1 1 0,1-1 8,1 0-8,8 2 8,6 0-8,0-1 8,-4 0-8,-3-2 0,-5-2 8,-4 0-8,-2-1 8,-1 0-8,1-1 0,5 1 8,1 1-8,1 1 0,-1 0 0,-3 4 0,-3 0 0,-1-1 0,3 0 0,2-3 0,3 0 0,3 1 0,-2-2 0,1 0 0,-4-1 0,-1-2 0,-4 2 0,0 0 0,3-1-8,1 2 0,4 0 0,1 0 8,2 1 0,1 0 8,1 0-8,1-1 0,0 1 0,1-1-8,-1-2 8,0-2-8,-2-4 8,1-1 0,0 1 0,1-1 0,1 1-8,1-1 8,1 0 0,0-2 0,0 0 0,1-1 0,0-1 8,5-1-8,0 0 0,0-1 8,-2 0-8,-5 0 0,-3-1 0,-1 1 0,3 0 8,0 0-8,1-1 8,-2-1 0,-3-2 0,-1-1 0,0-1-8,1 1 0,0-1 8,1 0 0,2 0 0,-2 0 0,0 0-8,-1 0 0,0-1 0,0-2 0,-1-1 24,-1-1-16,-1-2 16,-1 1-16,-2 1 0,0 0-8,0 1 8,0 1-8,2 1 8,0 0-8,1 1 8,0 1 0,0-2 0,-1 0 8,-2 0 0,-2 0-8,0 0 0,-1 4 0,-1-1-8,0 1 8,-2-2-8,0-1 0,1 0 0,2-1 8,3-1-8,0-2 8,-3-1 0,-2-1-8,-5-1 0,1 0 0,1-2 8,2-1-8,1-1 8,1 1 0,0-1 0,2-1 0,1 1-8,1 0 0,-1-1 8,-5 0-8,-3-1 8,-2-3 0,5-1-8,3-3 0,4-1 0,2 0 0,-2-1 8,0 2-8,-3-2 0,-3 0 0,-2-2 8,-2-1 0,1-1 8,1-1-8,1 1 0,3 4 0,2 2 8,-1 1-8,-1 0-8,-4-6 8,-2-3-8,-2-6 8,3-1 8,1-1-8,-1 0 0,0-1 0,-3-1 0,-1 2 8,-2-2 8,1 2-8,-2 0 0,-1 1 0,-1 0 8,0 3 0,-1 1 0,0 5 0,0 3-8,-2 4 8,-1 3 0,-6 1 8,-4 1 0,-5 0 0,-5 2-8,-3 1 8,-2 2-8,-2 2 8,-4 1-8,0 2 0,-3 1 8,0 2-8,-6 3 0,-3 3 0,-2 2 0,0 3-8,2 1 8,0 3-8,-3 2-8,-4 1 0,-5 2 0,-10 1 8,-5 1 0,-3 0 0,2 1 8,2 0 0,-2 1 0,-5 2-8,-12 1 8,-8 2 0,-4 2 8,-4 1-8,-1 1 0,-2 1 8,-4 0 0,-5 2 24,-4 1 16,-3 3 0,-4 2 8,0 1-16,0 0-16,-2-1-24,-1-2-8,-1-2-24,6 2-8,3 0-32,6 1-16,7 2-104,3-1-136,14-1 192,25-4-19444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2T23:01:17.687"/>
    </inkml:context>
    <inkml:brush xml:id="br0">
      <inkml:brushProperty name="width" value="0.35" units="cm"/>
      <inkml:brushProperty name="height" value="2.1" units="cm"/>
      <inkml:brushProperty name="color" value="#66CC00"/>
      <inkml:brushProperty name="inkEffects" value="pencil"/>
    </inkml:brush>
  </inkml:definitions>
  <inkml:trace contextRef="#ctx0" brushRef="#br0">676 1527 584,'-1'-1'384,"1"1"48,-1-1 0,0 1 16,0-1 17,-1-1-25,1 1-32,0 0 24,1 1 80,-1 0 64,1-1 72,0 4 16,-1 4-15,-1 12-57,-1 5-96,-2 3-24,-1 2-64,-1 2-32,0-2-80,0 1-48,1-3 16,0 0 8,-2-1 24,-1 0 0,0 3-48,2 3-16,0 4-15,1 2-1,0 2 16,-1-1 8,0 2-16,0 0-16,-2 1-40,1 2 8,-1 1-16,3 2-8,3 0-16,1 2-24,-1 1-16,-3 2 8,-3-1 8,-3 0 8,-2-1 8,0 2-8,-1 0-8,0 3 0,0 0 16,3 0 8,1-1 0,1-2 0,-1 0-32,-2-1-24,-2 0-16,2 1-8,2-1-16,2-1-16,3 0-8,3-2 0,1-1 0,0-1-8,-2 0 8,-1 0-8,-2 1 0,1-1 0,-1 1 0,1-1 0,1 0 0,0-1 0,0-3 0,-1-2 8,0-2-8,-1 1 8,0 2-8,1 3 0,-1 1-8,1 2 0,-1 0 8,1 0-8,0 2 0,0 2 8,1 0 0,0 0 0,0-1 0,1 0 0,1 0 0,0-1 8,0 0 0,-1 1 8,0 0 0,1 0-8,1-1 0,1 0-8,2 1-8,0-1 8,1-1 0,-1-1-8,0-2 8,0 1-8,-1 0 8,1 0 0,0 0 0,1 0-8,-1 0 8,-1 0 0,0 1 0,-2-1 0,0-1 0,0-2-8,0-2 8,0-1 0,1-3 0,0-2-8,1 1 8,0-1 0,0 1-8,0 0 8,0 0-8,0-1 8,0-1-8,-2-1 0,0 1 8,-2 0-8,-2-1 8,1 2-8,0 0 8,-1 0-8,2 1 8,-1 1 0,0 1-8,1-1 0,-1 0 0,-1-1 8,1 0-8,0 2 0,0 1 8,2 0-8,-1 2 0,-1-1 8,1 3-8,-1 1 0,0 3 8,0 0 0,0 1 0,0-2-8,1-1 8,1 0-8,1 1 0,3 3 0,0 0 0,1-1 0,0-1 0,0-4 0,0-1 0,0 0 0,0-1 0,3 2 0,-1-1 0,2-2 8,-1 0-8,0 1 0,-1 4 0,0 1 0,0 0 0,0 0 0,-1-2 0,0 0 0,0 0 0,0 0 0,1 0 0,1 1-8,0-1 8,0 0 0,0 0 0,0 0 0,1 0 0,-1 0 0,0 2 0,0-1 0,-2 1 8,0-1-8,-1 1 0,0 0 0,-1 1 0,2 1 8,2-1-8,0 0 0,1-1 0,1 1-8,-1 1 8,3 1 0,0 0 0,2 0 0,1-1 0,0-1-8,0 0 8,0-1 0,-1-1 0,2 0 0,2 1-8,2 1 8,3 1 0,1 2 0,1 1 0,1-1-8,0-1 8,-2-2-8,1-1 8,0-1-8,3 1 0,3 0 8,3-1-8,3-1 8,1-2 0,1-1 0,2-1-8,2 2 8,2 0-8,4 2 8,3 1-8,2 1 0,1-1 8,0-2-8,1-2 8,0-2 0,1-2 0,2-1 0,2-1 0,3-1 0,2 0 0,4-3 0,1-1 8,1-1-8,1-1 8,0-1-8,0-3 8,3-1-8,2-1 0,3-2 0,4-1 0,2-1 0,1-2 0,0-2 0,-1-2 0,5-4 0,3-1 0,1-1 0,2-1-8,-5-2 8,-1-2 0,-1-5 0,0-4 0,2-4 0,1-4-8,2-4 0,-1-2 8,0-3 0,2-1 0,1-1 0,-2-5 0,-1 0 0,-6-6 8,-3 0-8,-4-1 0,0-1 0,-2-3 0,0-4 0,-1-4 8,-4-3 0,-4-2 0,-3-2 0,-4 0 0,-1-1 0,-3 0 8,-2 0 0,0-3 0,-1-2 0,0-3 8,-2-2-8,-3-4 8,-5-4-8,-3-2 0,-4-3 8,-3-3-7,-1-2 7,-1-5 0,0-3-8,-2-5 0,-1-4 0,-1-3 0,-2-4 0,-2-2-8,0-3 0,-2 0 0,-1-2 0,1 0 0,1-2 8,-2-1-8,0-3-8,-1-1 8,0-1 0,-2 0 0,-2 0 8,-5 0-16,-6 0 8,-4-1 0,-1-1 0,0-1 8,0 0-8,-1 0 8,-4-2-8,0-3 0,-1-1 8,2-2-8,1 0 0,0 1 0,1 1-8,-1 0 0,1 1 0,1-2 0,2-2 8,1 0-8,2 0 8,-1 0 0,0 0-8,-1 0 16,-1 0-8,-2 1 0,0-1 8,-1 0 0,-1-1 0,-1 1 136,0 1 24,1 1 24,1 1 8,5 3-128,3 1-16,2 3-40,1 1 0,-1 3 0,-2 2-16,-5 1 8,-2 4-8,-4 1 8,0 3 0,1 4 0,-2 4 8,-4 4 0,-6 4 8,-6 3 8,-3 4 0,-2 2 40,-1 4 56,0 3 64,0 5 16,-1 5 0,0 6-56,-3 4-64,-3 3-8,-2 2-32,0 4 8,-4 3-16,-1 4 0,-3 2-8,-5 2 0,-4 1-16,-2 2-8,-5 2 16,-5 1 0,-4 2 0,-5-3 0,-5 1 0,-2 0-8,-3 2-8,-4 1 0,-4 2 0,-4 3-8,-6 2 0,-5 3 0,-5 2-8,-7 2 8,-4 4 0,-5 3 0,-4 4 8,-5 4-8,-4 5 8,-4 5-8,-2 4 24,-3 5 8,-2 3 56,-1 4 16,-1 3 0,-3 4 8,-1 3 0,0 5 8,3 6 0,1 10-16,4 11-80,6 13-32,7 15-24,7 12-40,11 13-24,8 10-40,11 9-464,10 8-160,12 9 440,19-21-18660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76310-DAD6-EE4F-ABB6-4124C82A74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3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49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1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76310-DAD6-EE4F-ABB6-4124C82A74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461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76310-DAD6-EE4F-ABB6-4124C82A74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75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58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08EE0-F671-5A48-AE26-ED94D7DF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366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08EE0-F671-5A48-AE26-ED94D7DF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776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9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38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61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97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00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7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37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33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87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3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B958E4-B883-3A43-B886-6E34D2C9DE1B}" type="datetime1">
              <a:rPr lang="en-CA" smtClean="0"/>
              <a:t>2020-02-06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267"/>
            </a:lvl1pPr>
          </a:lstStyle>
          <a:p>
            <a:pPr lvl="0">
              <a:defRPr sz="1800" b="0"/>
            </a:pPr>
            <a:r>
              <a:rPr sz="4533" b="1"/>
              <a:t>タイトルテキスト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1250081" indent="-535749">
              <a:spcBef>
                <a:spcPts val="375"/>
              </a:spcBef>
              <a:defRPr sz="2267" i="1"/>
            </a:lvl2pPr>
            <a:lvl3pPr marL="1666774" indent="-535749">
              <a:spcBef>
                <a:spcPts val="0"/>
              </a:spcBef>
              <a:defRPr sz="1733"/>
            </a:lvl3pPr>
            <a:lvl4pPr marL="2083468" indent="-535749">
              <a:spcBef>
                <a:spcPts val="0"/>
              </a:spcBef>
              <a:defRPr sz="1733" b="0"/>
            </a:lvl4pPr>
            <a:lvl5pPr marL="2500161" indent="-535749">
              <a:spcBef>
                <a:spcPts val="0"/>
              </a:spcBef>
              <a:defRPr sz="1067" b="0"/>
            </a:lvl5pPr>
          </a:lstStyle>
          <a:p>
            <a:pPr lvl="0">
              <a:defRPr sz="1800" b="0"/>
            </a:pPr>
            <a:r>
              <a:rPr sz="3333" b="1"/>
              <a:t>本文レベル1</a:t>
            </a:r>
          </a:p>
          <a:p>
            <a:pPr lvl="1">
              <a:defRPr sz="1800" b="0" i="0"/>
            </a:pPr>
            <a:r>
              <a:rPr sz="2267" b="1" i="1"/>
              <a:t>本文レベル2</a:t>
            </a:r>
          </a:p>
          <a:p>
            <a:pPr lvl="2">
              <a:defRPr b="0"/>
            </a:pPr>
            <a:r>
              <a:rPr b="1"/>
              <a:t>本文レベル3</a:t>
            </a:r>
          </a:p>
          <a:p>
            <a:pPr lvl="3"/>
            <a:r>
              <a:t>本文レベル4</a:t>
            </a:r>
          </a:p>
          <a:p>
            <a:pPr lvl="4">
              <a:defRPr sz="1800"/>
            </a:pPr>
            <a:r>
              <a:rPr sz="1067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327053589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0583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1063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7858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537002" y="37443"/>
            <a:ext cx="6218405" cy="7562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r"/>
            <a:endParaRPr lang="en-US" sz="5321" b="1" strike="noStrike" spc="-1">
              <a:solidFill>
                <a:srgbClr val="00B0F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10971684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8637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7680962" y="2395405"/>
            <a:ext cx="4511039" cy="4462595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7" y="353907"/>
            <a:ext cx="4199467" cy="115146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5346700" y="498753"/>
            <a:ext cx="6223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6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6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6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058664" y="194734"/>
            <a:ext cx="0" cy="146981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3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7680962" y="2395405"/>
            <a:ext cx="4511039" cy="4462595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7" y="353907"/>
            <a:ext cx="4199467" cy="115146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5058664" y="194734"/>
            <a:ext cx="0" cy="146981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5346700" y="498753"/>
            <a:ext cx="6223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6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6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6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3683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1499704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156200" y="2082800"/>
            <a:ext cx="5257800" cy="17336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5333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5333" dirty="0" err="1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5333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4267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822267" y="5742649"/>
            <a:ext cx="30988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867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89" y="6325902"/>
            <a:ext cx="326231" cy="326231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655" y="6325901"/>
            <a:ext cx="336000" cy="336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41" y="6325901"/>
            <a:ext cx="413287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94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822267" y="5742649"/>
            <a:ext cx="30988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867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89" y="6325902"/>
            <a:ext cx="326231" cy="326231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655" y="6325901"/>
            <a:ext cx="336000" cy="336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41" y="6325901"/>
            <a:ext cx="413287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2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4470400" y="0"/>
            <a:ext cx="77216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470400" y="0"/>
            <a:ext cx="77216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4704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881" y="6275995"/>
            <a:ext cx="1371600" cy="37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94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3962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275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09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27" y="6159550"/>
            <a:ext cx="766017" cy="766017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36" y="6154599"/>
            <a:ext cx="767189" cy="767189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6116363" y="6149289"/>
            <a:ext cx="761173" cy="767184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43" y="6161439"/>
            <a:ext cx="767189" cy="767189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32" y="6161439"/>
            <a:ext cx="767189" cy="767189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123" y="6159550"/>
            <a:ext cx="767189" cy="767189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312" y="6161439"/>
            <a:ext cx="767189" cy="767189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11479502" y="6154599"/>
            <a:ext cx="773071" cy="767189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18" y="6162612"/>
            <a:ext cx="766017" cy="766017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27" y="6157660"/>
            <a:ext cx="767189" cy="767189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9847" y="6152351"/>
            <a:ext cx="761173" cy="767184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34" y="6164500"/>
            <a:ext cx="767189" cy="767189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23" y="6164500"/>
            <a:ext cx="767189" cy="767189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13" y="6162611"/>
            <a:ext cx="767189" cy="767189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03" y="6164500"/>
            <a:ext cx="767189" cy="767189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5343293" y="6157660"/>
            <a:ext cx="773071" cy="767189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56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27" y="6159550"/>
            <a:ext cx="766017" cy="766017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36" y="6154599"/>
            <a:ext cx="767189" cy="767189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6116363" y="6149289"/>
            <a:ext cx="761173" cy="767184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43" y="6161439"/>
            <a:ext cx="767189" cy="767189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32" y="6161439"/>
            <a:ext cx="767189" cy="767189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123" y="6159550"/>
            <a:ext cx="767189" cy="767189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312" y="6161439"/>
            <a:ext cx="767189" cy="767189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11479502" y="6154599"/>
            <a:ext cx="773071" cy="767189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18" y="6162612"/>
            <a:ext cx="766017" cy="766017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27" y="6157660"/>
            <a:ext cx="767189" cy="767189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9847" y="6152351"/>
            <a:ext cx="761173" cy="767184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34" y="6164500"/>
            <a:ext cx="767189" cy="767189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23" y="6164500"/>
            <a:ext cx="767189" cy="767189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13" y="6162611"/>
            <a:ext cx="767189" cy="767189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03" y="6164500"/>
            <a:ext cx="767189" cy="767189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5343293" y="6157660"/>
            <a:ext cx="773071" cy="767189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4851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08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63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029361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963084" y="2528649"/>
            <a:ext cx="10363200" cy="1902884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17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09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8132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95700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635461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995700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635461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520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52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5230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80136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80137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6342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50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054" y="5179907"/>
            <a:ext cx="11040533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054" y="992081"/>
            <a:ext cx="11040533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054" y="5746645"/>
            <a:ext cx="11040533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 dirty="0">
                <a:latin typeface="Myriad Pro SemiExt" pitchFamily="34" charset="0"/>
              </a:rPr>
              <a:t>Click to </a:t>
            </a:r>
            <a:r>
              <a:rPr lang="fr-CA" sz="2667" dirty="0" err="1">
                <a:latin typeface="Myriad Pro SemiExt" pitchFamily="34" charset="0"/>
              </a:rPr>
              <a:t>edit</a:t>
            </a:r>
            <a:r>
              <a:rPr lang="fr-CA" sz="2667" dirty="0">
                <a:latin typeface="Myriad Pro SemiExt" pitchFamily="34" charset="0"/>
              </a:rPr>
              <a:t> Master </a:t>
            </a:r>
            <a:r>
              <a:rPr lang="fr-CA" sz="2667" dirty="0" err="1">
                <a:latin typeface="Myriad Pro SemiExt" pitchFamily="34" charset="0"/>
              </a:rPr>
              <a:t>title</a:t>
            </a:r>
            <a:r>
              <a:rPr lang="fr-CA" sz="2667" dirty="0">
                <a:latin typeface="Myriad Pro SemiExt" pitchFamily="34" charset="0"/>
              </a:rPr>
              <a:t> style</a:t>
            </a:r>
            <a:endParaRPr lang="en-US" sz="2667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1103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974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92136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3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5.emf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"/>
            <a:ext cx="12192000" cy="626533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952101"/>
            <a:ext cx="10972800" cy="5524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2539"/>
            <a:ext cx="1371600" cy="37608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1840979" y="375232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66B2C24-75C8-E544-A8CC-21761AB50D8D}" type="slidenum">
              <a:rPr lang="en-US" sz="1600" smtClean="0">
                <a:solidFill>
                  <a:schemeClr val="bg1"/>
                </a:solidFill>
              </a:rPr>
              <a:pPr/>
              <a:t>‹#›</a:t>
            </a:fld>
            <a:endParaRPr lang="en-CA" sz="1867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2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txStyles>
    <p:titleStyle>
      <a:lvl1pPr algn="r" defTabSz="609585" rtl="0" eaLnBrk="1" latinLnBrk="0" hangingPunct="1">
        <a:spcBef>
          <a:spcPct val="0"/>
        </a:spcBef>
        <a:buNone/>
        <a:defRPr sz="2667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733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hyperlink" Target="https://doi.org/10.1016/j.nima.2020.163525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customXml" Target="../ink/ink2.xml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Relationship Id="rId6" Type="http://schemas.openxmlformats.org/officeDocument/2006/relationships/image" Target="../media/image25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ucn.triumf.ca/meetings-and-workshops/review-meetings/2020-02-eac-review-meeting/documentation-for-eac-review/New_UCN_Source_Status_2020-2019-12-20.pdf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1.mp4"/><Relationship Id="rId7" Type="http://schemas.openxmlformats.org/officeDocument/2006/relationships/image" Target="../media/image38.png"/><Relationship Id="rId2" Type="http://schemas.openxmlformats.org/officeDocument/2006/relationships/video" Target="NULL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37.gi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0.png"/><Relationship Id="rId4" Type="http://schemas.microsoft.com/office/2007/relationships/media" Target="../media/media2.mp4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3.mp4"/><Relationship Id="rId7" Type="http://schemas.openxmlformats.org/officeDocument/2006/relationships/image" Target="../media/image42.png"/><Relationship Id="rId2" Type="http://schemas.openxmlformats.org/officeDocument/2006/relationships/video" Target="NULL" TargetMode="External"/><Relationship Id="rId1" Type="http://schemas.openxmlformats.org/officeDocument/2006/relationships/tags" Target="../tags/tag14.xml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4" Type="http://schemas.microsoft.com/office/2007/relationships/media" Target="../media/media4.mp4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microsoft.com/office/2007/relationships/media" Target="../media/media5.mp4"/><Relationship Id="rId7" Type="http://schemas.openxmlformats.org/officeDocument/2006/relationships/image" Target="../media/image46.png"/><Relationship Id="rId2" Type="http://schemas.openxmlformats.org/officeDocument/2006/relationships/video" Target="NULL" TargetMode="External"/><Relationship Id="rId1" Type="http://schemas.openxmlformats.org/officeDocument/2006/relationships/tags" Target="../tags/tag15.xml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2.xml"/><Relationship Id="rId4" Type="http://schemas.microsoft.com/office/2007/relationships/media" Target="../media/media6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5" Type="http://schemas.openxmlformats.org/officeDocument/2006/relationships/image" Target="../media/image48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image" Target="../media/image60.emf"/><Relationship Id="rId3" Type="http://schemas.openxmlformats.org/officeDocument/2006/relationships/image" Target="../media/image50.png"/><Relationship Id="rId7" Type="http://schemas.openxmlformats.org/officeDocument/2006/relationships/image" Target="../media/image54.emf"/><Relationship Id="rId12" Type="http://schemas.openxmlformats.org/officeDocument/2006/relationships/image" Target="../media/image59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image" Target="../media/image53.emf"/><Relationship Id="rId11" Type="http://schemas.openxmlformats.org/officeDocument/2006/relationships/image" Target="../media/image58.emf"/><Relationship Id="rId5" Type="http://schemas.openxmlformats.org/officeDocument/2006/relationships/image" Target="../media/image52.emf"/><Relationship Id="rId15" Type="http://schemas.openxmlformats.org/officeDocument/2006/relationships/hyperlink" Target="https://ucn.triumf.ca/meetings-and-workshops/review-meetings/2020-02-eac-review-meeting/documentation-for-eac-review/new-ucn-source/UCN_source_design_note.pdf" TargetMode="External"/><Relationship Id="rId10" Type="http://schemas.openxmlformats.org/officeDocument/2006/relationships/image" Target="../media/image57.emf"/><Relationship Id="rId4" Type="http://schemas.openxmlformats.org/officeDocument/2006/relationships/image" Target="../media/image51.emf"/><Relationship Id="rId9" Type="http://schemas.openxmlformats.org/officeDocument/2006/relationships/image" Target="../media/image56.emf"/><Relationship Id="rId14" Type="http://schemas.openxmlformats.org/officeDocument/2006/relationships/image" Target="../media/image6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7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9.xml"/><Relationship Id="rId6" Type="http://schemas.openxmlformats.org/officeDocument/2006/relationships/image" Target="../media/image81.png"/><Relationship Id="rId5" Type="http://schemas.openxmlformats.org/officeDocument/2006/relationships/image" Target="../media/image2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776" y="1405481"/>
            <a:ext cx="6078897" cy="2082023"/>
          </a:xfrm>
        </p:spPr>
        <p:txBody>
          <a:bodyPr>
            <a:normAutofit/>
          </a:bodyPr>
          <a:lstStyle/>
          <a:p>
            <a:r>
              <a:rPr lang="en-CA" dirty="0"/>
              <a:t>The TUCAN next generation UCN</a:t>
            </a:r>
            <a:br>
              <a:rPr lang="en-CA" dirty="0"/>
            </a:br>
            <a:r>
              <a:rPr lang="en-CA" dirty="0"/>
              <a:t>source</a:t>
            </a:r>
            <a:br>
              <a:rPr lang="en-CA" dirty="0"/>
            </a:br>
            <a:r>
              <a:rPr lang="en-CA" sz="2000" dirty="0">
                <a:solidFill>
                  <a:schemeClr val="bg1"/>
                </a:solidFill>
              </a:rPr>
              <a:t>overview and some details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4996779" cy="9003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R. Picker</a:t>
            </a:r>
          </a:p>
        </p:txBody>
      </p:sp>
    </p:spTree>
    <p:extLst>
      <p:ext uri="{BB962C8B-B14F-4D97-AF65-F5344CB8AC3E}">
        <p14:creationId xmlns:p14="http://schemas.microsoft.com/office/powerpoint/2010/main" val="416353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7449">
        <p:circle/>
      </p:transition>
    </mc:Choice>
    <mc:Fallback>
      <p:transition advTm="7449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F84E5-09C2-484C-8CBA-7BADFA91BD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Topics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E7B2FD-9AE0-405D-8430-4E7BF19D4D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325" y="2570162"/>
            <a:ext cx="5916500" cy="3623435"/>
          </a:xfrm>
        </p:spPr>
        <p:txBody>
          <a:bodyPr/>
          <a:lstStyle/>
          <a:p>
            <a:r>
              <a:rPr lang="en-CA" dirty="0"/>
              <a:t>UCN source key numbers</a:t>
            </a:r>
          </a:p>
          <a:p>
            <a:r>
              <a:rPr lang="en-CA" dirty="0"/>
              <a:t>Source components and </a:t>
            </a:r>
            <a:r>
              <a:rPr lang="en-CA" dirty="0" smtClean="0"/>
              <a:t>model</a:t>
            </a:r>
          </a:p>
          <a:p>
            <a:r>
              <a:rPr lang="en-CA" dirty="0" smtClean="0"/>
              <a:t>Schedule</a:t>
            </a:r>
            <a:endParaRPr lang="en-CA" dirty="0"/>
          </a:p>
          <a:p>
            <a:r>
              <a:rPr lang="en-CA" dirty="0"/>
              <a:t>Monte Carlo Optimization of UCN </a:t>
            </a:r>
            <a:r>
              <a:rPr lang="en-CA" dirty="0" smtClean="0"/>
              <a:t>components</a:t>
            </a:r>
          </a:p>
          <a:p>
            <a:r>
              <a:rPr lang="en-CA" dirty="0" smtClean="0"/>
              <a:t>Gas handling systems, pumps and transfer line</a:t>
            </a:r>
            <a:endParaRPr lang="en-CA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CE1C6-C4C0-4F5A-96FE-19070FF366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" name="Rectangle 1"/>
          <p:cNvSpPr/>
          <p:nvPr/>
        </p:nvSpPr>
        <p:spPr>
          <a:xfrm>
            <a:off x="6096000" y="609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Manpower:</a:t>
            </a:r>
          </a:p>
          <a:p>
            <a:pPr algn="r"/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C. Davis, B. Franke, C. Gibson, K. 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Hatanaka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T. Higuchi, S. Horn, S. Kawasaki, </a:t>
            </a:r>
            <a:r>
              <a:rPr lang="en-CA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</a:t>
            </a:r>
            <a:r>
              <a:rPr lang="en-CA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Imajo</a:t>
            </a:r>
            <a:r>
              <a:rPr lang="en-CA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T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. 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Kikawa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A.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Konaka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F. 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Kuchler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T. Lindner, Y. 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Makida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R.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Mammei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C. Marshall, J.W. Martin, R.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Matsumiya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K.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Mishima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T. Okamura, R. Picker, D.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Rompen</a:t>
            </a:r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, W. Schreyer, S. Sidhu, S. </a:t>
            </a:r>
            <a:r>
              <a:rPr lang="en-CA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Vanbergen</a:t>
            </a:r>
            <a:endParaRPr lang="en-CA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73"/>
    </mc:Choice>
    <mc:Fallback>
      <p:transition spd="slow" advTm="2167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8985866" cy="1014516"/>
          </a:xfrm>
        </p:spPr>
        <p:txBody>
          <a:bodyPr/>
          <a:lstStyle/>
          <a:p>
            <a:r>
              <a:rPr lang="en-CA" dirty="0"/>
              <a:t>TUCAN UCN source recipe</a:t>
            </a:r>
          </a:p>
          <a:p>
            <a:r>
              <a:rPr lang="en-CA" sz="1600" dirty="0">
                <a:solidFill>
                  <a:schemeClr val="tx1"/>
                </a:solidFill>
              </a:rPr>
              <a:t>using the prototype source as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0E06A-E276-4449-B9E6-61E0AF80E53C}"/>
              </a:ext>
            </a:extLst>
          </p:cNvPr>
          <p:cNvSpPr txBox="1"/>
          <p:nvPr/>
        </p:nvSpPr>
        <p:spPr>
          <a:xfrm>
            <a:off x="448747" y="1662680"/>
            <a:ext cx="56654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000" dirty="0"/>
              <a:t>480 MeV protons on tungsten create </a:t>
            </a:r>
            <a:r>
              <a:rPr lang="en-CA" sz="2000" b="1" dirty="0"/>
              <a:t>spallation neutrons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lead, graphite, heavy water, (deuterium) </a:t>
            </a:r>
            <a:r>
              <a:rPr lang="en-CA" sz="2000" b="1" dirty="0"/>
              <a:t>moderate</a:t>
            </a:r>
            <a:r>
              <a:rPr lang="en-CA" sz="2000" dirty="0"/>
              <a:t> fast neutrons (MeV) to cold neutrons (</a:t>
            </a:r>
            <a:r>
              <a:rPr lang="en-CA" sz="2000" dirty="0" err="1"/>
              <a:t>meV</a:t>
            </a:r>
            <a:r>
              <a:rPr lang="en-CA" sz="20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b="1" baseline="30000" dirty="0"/>
              <a:t>4</a:t>
            </a:r>
            <a:r>
              <a:rPr lang="en-CA" sz="2000" b="1" dirty="0"/>
              <a:t>He</a:t>
            </a:r>
            <a:r>
              <a:rPr lang="en-CA" sz="2000" dirty="0"/>
              <a:t> at around 1 K </a:t>
            </a:r>
            <a:r>
              <a:rPr lang="en-CA" sz="2000" b="1" dirty="0"/>
              <a:t>converts</a:t>
            </a:r>
            <a:r>
              <a:rPr lang="en-CA" sz="2000" dirty="0"/>
              <a:t> 1 </a:t>
            </a:r>
            <a:r>
              <a:rPr lang="en-CA" sz="2000" dirty="0" err="1"/>
              <a:t>meV</a:t>
            </a:r>
            <a:r>
              <a:rPr lang="en-CA" sz="2000" dirty="0"/>
              <a:t> (9Å) neutrons </a:t>
            </a:r>
            <a:r>
              <a:rPr lang="en-CA" sz="2000" b="1" dirty="0"/>
              <a:t>to</a:t>
            </a:r>
            <a:r>
              <a:rPr lang="en-CA" sz="2000" dirty="0"/>
              <a:t> </a:t>
            </a:r>
            <a:r>
              <a:rPr lang="en-CA" sz="2000" b="1" dirty="0"/>
              <a:t>UCN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b="1" dirty="0"/>
              <a:t>Extraction</a:t>
            </a:r>
            <a:r>
              <a:rPr lang="en-CA" sz="2000" dirty="0"/>
              <a:t> to experiments via material guides</a:t>
            </a:r>
          </a:p>
          <a:p>
            <a:pPr marL="457200" indent="-457200">
              <a:buFont typeface="+mj-lt"/>
              <a:buAutoNum type="arabicPeriod"/>
            </a:pPr>
            <a:endParaRPr lang="en-CA" sz="2000" dirty="0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BB121F10-A714-46E7-B38D-07F380647F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7" t="2229" r="-10046" b="-21796"/>
          <a:stretch/>
        </p:blipFill>
        <p:spPr>
          <a:xfrm>
            <a:off x="7476338" y="964675"/>
            <a:ext cx="3639127" cy="544672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4" name="Freeform 7">
            <a:extLst>
              <a:ext uri="{FF2B5EF4-FFF2-40B4-BE49-F238E27FC236}">
                <a16:creationId xmlns:a16="http://schemas.microsoft.com/office/drawing/2014/main" id="{7304349F-A17E-4336-8DB4-FFCB27CE0B85}"/>
              </a:ext>
            </a:extLst>
          </p:cNvPr>
          <p:cNvSpPr/>
          <p:nvPr/>
        </p:nvSpPr>
        <p:spPr>
          <a:xfrm>
            <a:off x="8239859" y="3700976"/>
            <a:ext cx="2173288" cy="1597025"/>
          </a:xfrm>
          <a:custGeom>
            <a:avLst/>
            <a:gdLst>
              <a:gd name="connsiteX0" fmla="*/ 0 w 1629966"/>
              <a:gd name="connsiteY0" fmla="*/ 1191 h 1197769"/>
              <a:gd name="connsiteX1" fmla="*/ 5953 w 1629966"/>
              <a:gd name="connsiteY1" fmla="*/ 1150144 h 1197769"/>
              <a:gd name="connsiteX2" fmla="*/ 616744 w 1629966"/>
              <a:gd name="connsiteY2" fmla="*/ 1145381 h 1197769"/>
              <a:gd name="connsiteX3" fmla="*/ 650081 w 1629966"/>
              <a:gd name="connsiteY3" fmla="*/ 1195388 h 1197769"/>
              <a:gd name="connsiteX4" fmla="*/ 1013222 w 1629966"/>
              <a:gd name="connsiteY4" fmla="*/ 1197769 h 1197769"/>
              <a:gd name="connsiteX5" fmla="*/ 1014413 w 1629966"/>
              <a:gd name="connsiteY5" fmla="*/ 1147763 h 1197769"/>
              <a:gd name="connsiteX6" fmla="*/ 1627584 w 1629966"/>
              <a:gd name="connsiteY6" fmla="*/ 1145381 h 1197769"/>
              <a:gd name="connsiteX7" fmla="*/ 1629966 w 1629966"/>
              <a:gd name="connsiteY7" fmla="*/ 0 h 1197769"/>
              <a:gd name="connsiteX8" fmla="*/ 1472803 w 1629966"/>
              <a:gd name="connsiteY8" fmla="*/ 8334 h 1197769"/>
              <a:gd name="connsiteX9" fmla="*/ 1468041 w 1629966"/>
              <a:gd name="connsiteY9" fmla="*/ 725091 h 1197769"/>
              <a:gd name="connsiteX10" fmla="*/ 1447800 w 1629966"/>
              <a:gd name="connsiteY10" fmla="*/ 789384 h 1197769"/>
              <a:gd name="connsiteX11" fmla="*/ 1388269 w 1629966"/>
              <a:gd name="connsiteY11" fmla="*/ 833438 h 1197769"/>
              <a:gd name="connsiteX12" fmla="*/ 1262063 w 1629966"/>
              <a:gd name="connsiteY12" fmla="*/ 888206 h 1197769"/>
              <a:gd name="connsiteX13" fmla="*/ 1090613 w 1629966"/>
              <a:gd name="connsiteY13" fmla="*/ 946547 h 1197769"/>
              <a:gd name="connsiteX14" fmla="*/ 902494 w 1629966"/>
              <a:gd name="connsiteY14" fmla="*/ 972741 h 1197769"/>
              <a:gd name="connsiteX15" fmla="*/ 681038 w 1629966"/>
              <a:gd name="connsiteY15" fmla="*/ 972741 h 1197769"/>
              <a:gd name="connsiteX16" fmla="*/ 551259 w 1629966"/>
              <a:gd name="connsiteY16" fmla="*/ 940594 h 1197769"/>
              <a:gd name="connsiteX17" fmla="*/ 410766 w 1629966"/>
              <a:gd name="connsiteY17" fmla="*/ 906066 h 1197769"/>
              <a:gd name="connsiteX18" fmla="*/ 311944 w 1629966"/>
              <a:gd name="connsiteY18" fmla="*/ 865584 h 1197769"/>
              <a:gd name="connsiteX19" fmla="*/ 222647 w 1629966"/>
              <a:gd name="connsiteY19" fmla="*/ 822722 h 1197769"/>
              <a:gd name="connsiteX20" fmla="*/ 186928 w 1629966"/>
              <a:gd name="connsiteY20" fmla="*/ 787003 h 1197769"/>
              <a:gd name="connsiteX21" fmla="*/ 172641 w 1629966"/>
              <a:gd name="connsiteY21" fmla="*/ 639366 h 1197769"/>
              <a:gd name="connsiteX22" fmla="*/ 173831 w 1629966"/>
              <a:gd name="connsiteY22" fmla="*/ 0 h 1197769"/>
              <a:gd name="connsiteX23" fmla="*/ 0 w 1629966"/>
              <a:gd name="connsiteY23" fmla="*/ 1191 h 119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9966" h="1197769">
                <a:moveTo>
                  <a:pt x="0" y="1191"/>
                </a:moveTo>
                <a:cubicBezTo>
                  <a:pt x="1984" y="384175"/>
                  <a:pt x="3969" y="767160"/>
                  <a:pt x="5953" y="1150144"/>
                </a:cubicBezTo>
                <a:lnTo>
                  <a:pt x="616744" y="1145381"/>
                </a:lnTo>
                <a:lnTo>
                  <a:pt x="650081" y="1195388"/>
                </a:lnTo>
                <a:lnTo>
                  <a:pt x="1013222" y="1197769"/>
                </a:lnTo>
                <a:lnTo>
                  <a:pt x="1014413" y="1147763"/>
                </a:lnTo>
                <a:lnTo>
                  <a:pt x="1627584" y="1145381"/>
                </a:lnTo>
                <a:lnTo>
                  <a:pt x="1629966" y="0"/>
                </a:lnTo>
                <a:lnTo>
                  <a:pt x="1472803" y="8334"/>
                </a:lnTo>
                <a:cubicBezTo>
                  <a:pt x="1471216" y="247253"/>
                  <a:pt x="1469628" y="486172"/>
                  <a:pt x="1468041" y="725091"/>
                </a:cubicBezTo>
                <a:lnTo>
                  <a:pt x="1447800" y="789384"/>
                </a:lnTo>
                <a:lnTo>
                  <a:pt x="1388269" y="833438"/>
                </a:lnTo>
                <a:lnTo>
                  <a:pt x="1262063" y="888206"/>
                </a:lnTo>
                <a:lnTo>
                  <a:pt x="1090613" y="946547"/>
                </a:lnTo>
                <a:lnTo>
                  <a:pt x="902494" y="972741"/>
                </a:lnTo>
                <a:lnTo>
                  <a:pt x="681038" y="972741"/>
                </a:lnTo>
                <a:lnTo>
                  <a:pt x="551259" y="940594"/>
                </a:lnTo>
                <a:lnTo>
                  <a:pt x="410766" y="906066"/>
                </a:lnTo>
                <a:lnTo>
                  <a:pt x="311944" y="865584"/>
                </a:lnTo>
                <a:lnTo>
                  <a:pt x="222647" y="822722"/>
                </a:lnTo>
                <a:lnTo>
                  <a:pt x="186928" y="787003"/>
                </a:lnTo>
                <a:lnTo>
                  <a:pt x="172641" y="639366"/>
                </a:lnTo>
                <a:cubicBezTo>
                  <a:pt x="173038" y="426244"/>
                  <a:pt x="173434" y="213122"/>
                  <a:pt x="173831" y="0"/>
                </a:cubicBezTo>
                <a:lnTo>
                  <a:pt x="0" y="1191"/>
                </a:lnTo>
                <a:close/>
              </a:path>
            </a:pathLst>
          </a:custGeom>
          <a:solidFill>
            <a:srgbClr val="F7964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  <a:p>
            <a:pPr algn="ctr"/>
            <a:endParaRPr lang="en-CA" sz="2400" dirty="0"/>
          </a:p>
          <a:p>
            <a:pPr algn="ctr"/>
            <a:endParaRPr lang="en-CA" sz="2667" dirty="0"/>
          </a:p>
          <a:p>
            <a:pPr algn="ctr"/>
            <a:r>
              <a:rPr lang="en-CA" sz="1867" dirty="0">
                <a:solidFill>
                  <a:schemeClr val="tx1"/>
                </a:solidFill>
              </a:rPr>
              <a:t>300 K  D</a:t>
            </a:r>
            <a:r>
              <a:rPr lang="en-CA" sz="1867" baseline="-25000" dirty="0">
                <a:solidFill>
                  <a:schemeClr val="tx1"/>
                </a:solidFill>
              </a:rPr>
              <a:t>2</a:t>
            </a:r>
            <a:r>
              <a:rPr lang="en-CA" sz="1867" dirty="0">
                <a:solidFill>
                  <a:schemeClr val="tx1"/>
                </a:solidFill>
              </a:rPr>
              <a:t>O</a:t>
            </a:r>
            <a:endParaRPr lang="de-DE" sz="1867" dirty="0">
              <a:solidFill>
                <a:schemeClr val="tx1"/>
              </a:solidFill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6740FE6-2E1A-45E9-B5BD-F72FE99B5099}"/>
              </a:ext>
            </a:extLst>
          </p:cNvPr>
          <p:cNvSpPr/>
          <p:nvPr/>
        </p:nvSpPr>
        <p:spPr>
          <a:xfrm>
            <a:off x="8554184" y="3453326"/>
            <a:ext cx="1549400" cy="1436687"/>
          </a:xfrm>
          <a:custGeom>
            <a:avLst/>
            <a:gdLst>
              <a:gd name="connsiteX0" fmla="*/ 0 w 1162050"/>
              <a:gd name="connsiteY0" fmla="*/ 0 h 1077515"/>
              <a:gd name="connsiteX1" fmla="*/ 400050 w 1162050"/>
              <a:gd name="connsiteY1" fmla="*/ 2381 h 1077515"/>
              <a:gd name="connsiteX2" fmla="*/ 400050 w 1162050"/>
              <a:gd name="connsiteY2" fmla="*/ 914400 h 1077515"/>
              <a:gd name="connsiteX3" fmla="*/ 429815 w 1162050"/>
              <a:gd name="connsiteY3" fmla="*/ 950118 h 1077515"/>
              <a:gd name="connsiteX4" fmla="*/ 481012 w 1162050"/>
              <a:gd name="connsiteY4" fmla="*/ 965596 h 1077515"/>
              <a:gd name="connsiteX5" fmla="*/ 542925 w 1162050"/>
              <a:gd name="connsiteY5" fmla="*/ 978693 h 1077515"/>
              <a:gd name="connsiteX6" fmla="*/ 598884 w 1162050"/>
              <a:gd name="connsiteY6" fmla="*/ 978693 h 1077515"/>
              <a:gd name="connsiteX7" fmla="*/ 645319 w 1162050"/>
              <a:gd name="connsiteY7" fmla="*/ 972740 h 1077515"/>
              <a:gd name="connsiteX8" fmla="*/ 708422 w 1162050"/>
              <a:gd name="connsiteY8" fmla="*/ 954881 h 1077515"/>
              <a:gd name="connsiteX9" fmla="*/ 739378 w 1162050"/>
              <a:gd name="connsiteY9" fmla="*/ 938212 h 1077515"/>
              <a:gd name="connsiteX10" fmla="*/ 759619 w 1162050"/>
              <a:gd name="connsiteY10" fmla="*/ 920353 h 1077515"/>
              <a:gd name="connsiteX11" fmla="*/ 760809 w 1162050"/>
              <a:gd name="connsiteY11" fmla="*/ 0 h 1077515"/>
              <a:gd name="connsiteX12" fmla="*/ 1162050 w 1162050"/>
              <a:gd name="connsiteY12" fmla="*/ 1190 h 1077515"/>
              <a:gd name="connsiteX13" fmla="*/ 1162050 w 1162050"/>
              <a:gd name="connsiteY13" fmla="*/ 878681 h 1077515"/>
              <a:gd name="connsiteX14" fmla="*/ 1156097 w 1162050"/>
              <a:gd name="connsiteY14" fmla="*/ 915590 h 1077515"/>
              <a:gd name="connsiteX15" fmla="*/ 1119187 w 1162050"/>
              <a:gd name="connsiteY15" fmla="*/ 945356 h 1077515"/>
              <a:gd name="connsiteX16" fmla="*/ 1051322 w 1162050"/>
              <a:gd name="connsiteY16" fmla="*/ 977503 h 1077515"/>
              <a:gd name="connsiteX17" fmla="*/ 956072 w 1162050"/>
              <a:gd name="connsiteY17" fmla="*/ 1020365 h 1077515"/>
              <a:gd name="connsiteX18" fmla="*/ 778669 w 1162050"/>
              <a:gd name="connsiteY18" fmla="*/ 1062037 h 1077515"/>
              <a:gd name="connsiteX19" fmla="*/ 663178 w 1162050"/>
              <a:gd name="connsiteY19" fmla="*/ 1077515 h 1077515"/>
              <a:gd name="connsiteX20" fmla="*/ 534590 w 1162050"/>
              <a:gd name="connsiteY20" fmla="*/ 1076325 h 1077515"/>
              <a:gd name="connsiteX21" fmla="*/ 403622 w 1162050"/>
              <a:gd name="connsiteY21" fmla="*/ 1064418 h 1077515"/>
              <a:gd name="connsiteX22" fmla="*/ 292894 w 1162050"/>
              <a:gd name="connsiteY22" fmla="*/ 1037034 h 1077515"/>
              <a:gd name="connsiteX23" fmla="*/ 152400 w 1162050"/>
              <a:gd name="connsiteY23" fmla="*/ 996553 h 1077515"/>
              <a:gd name="connsiteX24" fmla="*/ 50006 w 1162050"/>
              <a:gd name="connsiteY24" fmla="*/ 948928 h 1077515"/>
              <a:gd name="connsiteX25" fmla="*/ 1190 w 1162050"/>
              <a:gd name="connsiteY25" fmla="*/ 900112 h 1077515"/>
              <a:gd name="connsiteX26" fmla="*/ 0 w 1162050"/>
              <a:gd name="connsiteY26" fmla="*/ 0 h 1077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62050" h="1077515">
                <a:moveTo>
                  <a:pt x="0" y="0"/>
                </a:moveTo>
                <a:lnTo>
                  <a:pt x="400050" y="2381"/>
                </a:lnTo>
                <a:lnTo>
                  <a:pt x="400050" y="914400"/>
                </a:lnTo>
                <a:lnTo>
                  <a:pt x="429815" y="950118"/>
                </a:lnTo>
                <a:lnTo>
                  <a:pt x="481012" y="965596"/>
                </a:lnTo>
                <a:lnTo>
                  <a:pt x="542925" y="978693"/>
                </a:lnTo>
                <a:lnTo>
                  <a:pt x="598884" y="978693"/>
                </a:lnTo>
                <a:lnTo>
                  <a:pt x="645319" y="972740"/>
                </a:lnTo>
                <a:lnTo>
                  <a:pt x="708422" y="954881"/>
                </a:lnTo>
                <a:lnTo>
                  <a:pt x="739378" y="938212"/>
                </a:lnTo>
                <a:lnTo>
                  <a:pt x="759619" y="920353"/>
                </a:lnTo>
                <a:cubicBezTo>
                  <a:pt x="760016" y="613569"/>
                  <a:pt x="760412" y="306784"/>
                  <a:pt x="760809" y="0"/>
                </a:cubicBezTo>
                <a:lnTo>
                  <a:pt x="1162050" y="1190"/>
                </a:lnTo>
                <a:lnTo>
                  <a:pt x="1162050" y="878681"/>
                </a:lnTo>
                <a:lnTo>
                  <a:pt x="1156097" y="915590"/>
                </a:lnTo>
                <a:lnTo>
                  <a:pt x="1119187" y="945356"/>
                </a:lnTo>
                <a:lnTo>
                  <a:pt x="1051322" y="977503"/>
                </a:lnTo>
                <a:lnTo>
                  <a:pt x="956072" y="1020365"/>
                </a:lnTo>
                <a:lnTo>
                  <a:pt x="778669" y="1062037"/>
                </a:lnTo>
                <a:lnTo>
                  <a:pt x="663178" y="1077515"/>
                </a:lnTo>
                <a:lnTo>
                  <a:pt x="534590" y="1076325"/>
                </a:lnTo>
                <a:lnTo>
                  <a:pt x="403622" y="1064418"/>
                </a:lnTo>
                <a:lnTo>
                  <a:pt x="292894" y="1037034"/>
                </a:lnTo>
                <a:lnTo>
                  <a:pt x="152400" y="996553"/>
                </a:lnTo>
                <a:lnTo>
                  <a:pt x="50006" y="948928"/>
                </a:lnTo>
                <a:lnTo>
                  <a:pt x="1190" y="900112"/>
                </a:lnTo>
                <a:cubicBezTo>
                  <a:pt x="793" y="600075"/>
                  <a:pt x="397" y="300037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tint val="100000"/>
                  <a:shade val="100000"/>
                  <a:satMod val="130000"/>
                  <a:alpha val="6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  <a:alpha val="6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r>
              <a:rPr lang="en-CA" sz="1867" dirty="0">
                <a:solidFill>
                  <a:schemeClr val="tx1"/>
                </a:solidFill>
              </a:rPr>
              <a:t>solid        	 </a:t>
            </a:r>
          </a:p>
          <a:p>
            <a:r>
              <a:rPr lang="en-CA" sz="1867" dirty="0">
                <a:solidFill>
                  <a:schemeClr val="tx1"/>
                </a:solidFill>
              </a:rPr>
              <a:t>D2O           10 K</a:t>
            </a:r>
            <a:endParaRPr lang="de-DE" sz="1867" dirty="0">
              <a:solidFill>
                <a:schemeClr val="tx1"/>
              </a:solidFill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A652647-944D-4587-AA0F-2EF0A74243FC}"/>
              </a:ext>
            </a:extLst>
          </p:cNvPr>
          <p:cNvSpPr/>
          <p:nvPr/>
        </p:nvSpPr>
        <p:spPr>
          <a:xfrm>
            <a:off x="9116159" y="3448564"/>
            <a:ext cx="422275" cy="1263649"/>
          </a:xfrm>
          <a:custGeom>
            <a:avLst/>
            <a:gdLst>
              <a:gd name="connsiteX0" fmla="*/ 75009 w 316706"/>
              <a:gd name="connsiteY0" fmla="*/ 3572 h 947737"/>
              <a:gd name="connsiteX1" fmla="*/ 75009 w 316706"/>
              <a:gd name="connsiteY1" fmla="*/ 148828 h 947737"/>
              <a:gd name="connsiteX2" fmla="*/ 33338 w 316706"/>
              <a:gd name="connsiteY2" fmla="*/ 159543 h 947737"/>
              <a:gd name="connsiteX3" fmla="*/ 8334 w 316706"/>
              <a:gd name="connsiteY3" fmla="*/ 178593 h 947737"/>
              <a:gd name="connsiteX4" fmla="*/ 4763 w 316706"/>
              <a:gd name="connsiteY4" fmla="*/ 208359 h 947737"/>
              <a:gd name="connsiteX5" fmla="*/ 0 w 316706"/>
              <a:gd name="connsiteY5" fmla="*/ 802481 h 947737"/>
              <a:gd name="connsiteX6" fmla="*/ 1191 w 316706"/>
              <a:gd name="connsiteY6" fmla="*/ 894159 h 947737"/>
              <a:gd name="connsiteX7" fmla="*/ 16669 w 316706"/>
              <a:gd name="connsiteY7" fmla="*/ 914400 h 947737"/>
              <a:gd name="connsiteX8" fmla="*/ 42863 w 316706"/>
              <a:gd name="connsiteY8" fmla="*/ 929878 h 947737"/>
              <a:gd name="connsiteX9" fmla="*/ 98822 w 316706"/>
              <a:gd name="connsiteY9" fmla="*/ 947737 h 947737"/>
              <a:gd name="connsiteX10" fmla="*/ 159544 w 316706"/>
              <a:gd name="connsiteY10" fmla="*/ 947737 h 947737"/>
              <a:gd name="connsiteX11" fmla="*/ 217884 w 316706"/>
              <a:gd name="connsiteY11" fmla="*/ 942975 h 947737"/>
              <a:gd name="connsiteX12" fmla="*/ 259556 w 316706"/>
              <a:gd name="connsiteY12" fmla="*/ 928687 h 947737"/>
              <a:gd name="connsiteX13" fmla="*/ 291703 w 316706"/>
              <a:gd name="connsiteY13" fmla="*/ 915590 h 947737"/>
              <a:gd name="connsiteX14" fmla="*/ 308372 w 316706"/>
              <a:gd name="connsiteY14" fmla="*/ 903684 h 947737"/>
              <a:gd name="connsiteX15" fmla="*/ 316706 w 316706"/>
              <a:gd name="connsiteY15" fmla="*/ 890587 h 947737"/>
              <a:gd name="connsiteX16" fmla="*/ 310753 w 316706"/>
              <a:gd name="connsiteY16" fmla="*/ 189309 h 947737"/>
              <a:gd name="connsiteX17" fmla="*/ 297656 w 316706"/>
              <a:gd name="connsiteY17" fmla="*/ 170259 h 947737"/>
              <a:gd name="connsiteX18" fmla="*/ 266700 w 316706"/>
              <a:gd name="connsiteY18" fmla="*/ 158353 h 947737"/>
              <a:gd name="connsiteX19" fmla="*/ 246459 w 316706"/>
              <a:gd name="connsiteY19" fmla="*/ 146447 h 947737"/>
              <a:gd name="connsiteX20" fmla="*/ 245269 w 316706"/>
              <a:gd name="connsiteY20" fmla="*/ 0 h 947737"/>
              <a:gd name="connsiteX21" fmla="*/ 75009 w 316706"/>
              <a:gd name="connsiteY21" fmla="*/ 3572 h 94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6706" h="947737">
                <a:moveTo>
                  <a:pt x="75009" y="3572"/>
                </a:moveTo>
                <a:lnTo>
                  <a:pt x="75009" y="148828"/>
                </a:lnTo>
                <a:lnTo>
                  <a:pt x="33338" y="159543"/>
                </a:lnTo>
                <a:lnTo>
                  <a:pt x="8334" y="178593"/>
                </a:lnTo>
                <a:lnTo>
                  <a:pt x="4763" y="208359"/>
                </a:lnTo>
                <a:cubicBezTo>
                  <a:pt x="3175" y="406400"/>
                  <a:pt x="1588" y="604440"/>
                  <a:pt x="0" y="802481"/>
                </a:cubicBezTo>
                <a:lnTo>
                  <a:pt x="1191" y="894159"/>
                </a:lnTo>
                <a:lnTo>
                  <a:pt x="16669" y="914400"/>
                </a:lnTo>
                <a:lnTo>
                  <a:pt x="42863" y="929878"/>
                </a:lnTo>
                <a:lnTo>
                  <a:pt x="98822" y="947737"/>
                </a:lnTo>
                <a:lnTo>
                  <a:pt x="159544" y="947737"/>
                </a:lnTo>
                <a:lnTo>
                  <a:pt x="217884" y="942975"/>
                </a:lnTo>
                <a:lnTo>
                  <a:pt x="259556" y="928687"/>
                </a:lnTo>
                <a:lnTo>
                  <a:pt x="291703" y="915590"/>
                </a:lnTo>
                <a:lnTo>
                  <a:pt x="308372" y="903684"/>
                </a:lnTo>
                <a:lnTo>
                  <a:pt x="316706" y="890587"/>
                </a:lnTo>
                <a:cubicBezTo>
                  <a:pt x="314722" y="656828"/>
                  <a:pt x="312737" y="423068"/>
                  <a:pt x="310753" y="189309"/>
                </a:cubicBezTo>
                <a:lnTo>
                  <a:pt x="297656" y="170259"/>
                </a:lnTo>
                <a:lnTo>
                  <a:pt x="266700" y="158353"/>
                </a:lnTo>
                <a:lnTo>
                  <a:pt x="246459" y="146447"/>
                </a:lnTo>
                <a:cubicBezTo>
                  <a:pt x="246062" y="97631"/>
                  <a:pt x="245666" y="48816"/>
                  <a:pt x="245269" y="0"/>
                </a:cubicBezTo>
                <a:lnTo>
                  <a:pt x="75009" y="3572"/>
                </a:lnTo>
                <a:close/>
              </a:path>
            </a:pathLst>
          </a:cu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CA" sz="1867" baseline="30000" dirty="0">
                <a:solidFill>
                  <a:schemeClr val="tx1"/>
                </a:solidFill>
              </a:rPr>
              <a:t>4</a:t>
            </a:r>
            <a:r>
              <a:rPr lang="en-CA" sz="1867" dirty="0">
                <a:solidFill>
                  <a:schemeClr val="tx1"/>
                </a:solidFill>
              </a:rPr>
              <a:t>He   &lt;1 K</a:t>
            </a:r>
            <a:endParaRPr lang="de-DE" sz="1867" dirty="0">
              <a:solidFill>
                <a:schemeClr val="tx1"/>
              </a:solidFill>
            </a:endParaRPr>
          </a:p>
        </p:txBody>
      </p:sp>
      <p:sp>
        <p:nvSpPr>
          <p:cNvPr id="17" name="Up Arrow 10">
            <a:extLst>
              <a:ext uri="{FF2B5EF4-FFF2-40B4-BE49-F238E27FC236}">
                <a16:creationId xmlns:a16="http://schemas.microsoft.com/office/drawing/2014/main" id="{17472832-1201-4225-9BC6-7B91FAB3EB3F}"/>
              </a:ext>
            </a:extLst>
          </p:cNvPr>
          <p:cNvSpPr/>
          <p:nvPr/>
        </p:nvSpPr>
        <p:spPr>
          <a:xfrm>
            <a:off x="9127370" y="1559728"/>
            <a:ext cx="393700" cy="872564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sz="1867" dirty="0">
                <a:solidFill>
                  <a:schemeClr val="tx1"/>
                </a:solidFill>
              </a:rPr>
              <a:t>UCN</a:t>
            </a:r>
            <a:endParaRPr lang="de-DE" sz="1867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B3CD40-A508-4143-A164-8EC74DFC2B51}"/>
              </a:ext>
            </a:extLst>
          </p:cNvPr>
          <p:cNvSpPr/>
          <p:nvPr/>
        </p:nvSpPr>
        <p:spPr>
          <a:xfrm>
            <a:off x="7548540" y="5096203"/>
            <a:ext cx="576064" cy="12481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B7FF0C-750A-4D81-836E-208FB968A5CE}"/>
              </a:ext>
            </a:extLst>
          </p:cNvPr>
          <p:cNvSpPr/>
          <p:nvPr/>
        </p:nvSpPr>
        <p:spPr>
          <a:xfrm>
            <a:off x="8021283" y="5336230"/>
            <a:ext cx="2488488" cy="10081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  <a:p>
            <a:pPr algn="ctr"/>
            <a:r>
              <a:rPr lang="en-CA" sz="2400" dirty="0"/>
              <a:t>lead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144A-CFFB-4098-AC1D-C7AE57C61F1F}"/>
              </a:ext>
            </a:extLst>
          </p:cNvPr>
          <p:cNvSpPr/>
          <p:nvPr/>
        </p:nvSpPr>
        <p:spPr>
          <a:xfrm>
            <a:off x="10508067" y="5096203"/>
            <a:ext cx="576064" cy="12481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095C45-804A-46B4-A322-74E7313193C8}"/>
              </a:ext>
            </a:extLst>
          </p:cNvPr>
          <p:cNvSpPr/>
          <p:nvPr/>
        </p:nvSpPr>
        <p:spPr>
          <a:xfrm>
            <a:off x="7544999" y="3837004"/>
            <a:ext cx="576064" cy="12481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sz="2400" dirty="0"/>
              <a:t>graphite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C55B13-28C7-435A-9899-9B18560115E0}"/>
              </a:ext>
            </a:extLst>
          </p:cNvPr>
          <p:cNvSpPr/>
          <p:nvPr/>
        </p:nvSpPr>
        <p:spPr>
          <a:xfrm>
            <a:off x="10509771" y="3837004"/>
            <a:ext cx="576064" cy="12481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CA" sz="2400" dirty="0"/>
              <a:t>graphite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17E7B8-EBAA-4F55-9630-A63BADCD3266}"/>
              </a:ext>
            </a:extLst>
          </p:cNvPr>
          <p:cNvSpPr/>
          <p:nvPr/>
        </p:nvSpPr>
        <p:spPr>
          <a:xfrm>
            <a:off x="9128994" y="5531278"/>
            <a:ext cx="288032" cy="1920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9D1C28-F037-4E51-A1EB-9050B0452B09}"/>
              </a:ext>
            </a:extLst>
          </p:cNvPr>
          <p:cNvSpPr txBox="1"/>
          <p:nvPr/>
        </p:nvSpPr>
        <p:spPr>
          <a:xfrm>
            <a:off x="9324427" y="5461076"/>
            <a:ext cx="123303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13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tungsten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138F816-E5A2-4E64-8AA1-894BE6A33B17}"/>
              </a:ext>
            </a:extLst>
          </p:cNvPr>
          <p:cNvCxnSpPr/>
          <p:nvPr/>
        </p:nvCxnSpPr>
        <p:spPr>
          <a:xfrm flipV="1">
            <a:off x="6193383" y="5669605"/>
            <a:ext cx="2821381" cy="72304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268B125-33EC-41E2-8B92-E6F3BFF8F486}"/>
              </a:ext>
            </a:extLst>
          </p:cNvPr>
          <p:cNvSpPr txBox="1"/>
          <p:nvPr/>
        </p:nvSpPr>
        <p:spPr>
          <a:xfrm rot="20770718">
            <a:off x="5941625" y="5842615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sz="2400" dirty="0"/>
              <a:t>protons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11359596" y="1487978"/>
            <a:ext cx="1" cy="330455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5400000">
            <a:off x="11234639" y="2883356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 m</a:t>
            </a:r>
            <a:endParaRPr lang="en-CA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31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41224">
        <p:circle/>
      </p:transition>
    </mc:Choice>
    <mc:Fallback>
      <p:transition advTm="41224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b="4115"/>
          <a:stretch/>
        </p:blipFill>
        <p:spPr>
          <a:xfrm>
            <a:off x="7145079" y="745951"/>
            <a:ext cx="4516672" cy="5851012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6F039B2-27DD-44B2-BF55-464F6AD8A9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Vertical UCN source </a:t>
            </a:r>
            <a:r>
              <a:rPr lang="en-CA" dirty="0" smtClean="0"/>
              <a:t>cryostat cooling scheme</a:t>
            </a:r>
            <a:endParaRPr lang="en-CA" dirty="0"/>
          </a:p>
          <a:p>
            <a:pPr lvl="0"/>
            <a:r>
              <a:rPr lang="en-CA" sz="1600" dirty="0">
                <a:solidFill>
                  <a:srgbClr val="000000"/>
                </a:solidFill>
              </a:rPr>
              <a:t>from KEK/RCNP, Japan</a:t>
            </a:r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7529689" y="2843273"/>
            <a:ext cx="861593" cy="139557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Rectangle 5"/>
          <p:cNvSpPr/>
          <p:nvPr/>
        </p:nvSpPr>
        <p:spPr>
          <a:xfrm>
            <a:off x="10375955" y="2821172"/>
            <a:ext cx="864213" cy="141767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7" name="Rectangle 6"/>
          <p:cNvSpPr/>
          <p:nvPr/>
        </p:nvSpPr>
        <p:spPr>
          <a:xfrm>
            <a:off x="8490094" y="2098159"/>
            <a:ext cx="540847" cy="2508980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8" name="Rectangle 7"/>
          <p:cNvSpPr/>
          <p:nvPr/>
        </p:nvSpPr>
        <p:spPr>
          <a:xfrm>
            <a:off x="9736298" y="1358481"/>
            <a:ext cx="540847" cy="2768409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9" name="Rectangle 8"/>
          <p:cNvSpPr/>
          <p:nvPr/>
        </p:nvSpPr>
        <p:spPr>
          <a:xfrm>
            <a:off x="8956019" y="3912781"/>
            <a:ext cx="895655" cy="1746687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1" name="Rectangle 10"/>
          <p:cNvSpPr/>
          <p:nvPr/>
        </p:nvSpPr>
        <p:spPr>
          <a:xfrm>
            <a:off x="9851674" y="4126890"/>
            <a:ext cx="350548" cy="412511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3" name="Rounded Rectangle 12"/>
          <p:cNvSpPr/>
          <p:nvPr/>
        </p:nvSpPr>
        <p:spPr>
          <a:xfrm>
            <a:off x="9500166" y="6513333"/>
            <a:ext cx="2685866" cy="34470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48000" tIns="24000" rIns="48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CA" sz="1867" dirty="0" err="1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Ryohei</a:t>
            </a:r>
            <a:r>
              <a:rPr lang="en-CA" sz="1867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en-CA" sz="1867" dirty="0" err="1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Matsumiya</a:t>
            </a:r>
            <a:r>
              <a:rPr lang="en-CA" sz="1867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, </a:t>
            </a:r>
            <a:r>
              <a:rPr lang="en-CA" sz="1867" dirty="0" err="1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Shinsuke</a:t>
            </a:r>
            <a:r>
              <a:rPr lang="en-CA" sz="1867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Kawasaki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8048" y="5493909"/>
            <a:ext cx="6442750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667" dirty="0">
                <a:sym typeface="ZapfDingbats" pitchFamily="82" charset="2"/>
              </a:rPr>
              <a:t> Running nominally at 1 µA beam (as at RCNP).</a:t>
            </a:r>
            <a:endParaRPr lang="en-CA" sz="2667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D88DC8A-E79B-46E8-8873-5FA463F64966}"/>
              </a:ext>
            </a:extLst>
          </p:cNvPr>
          <p:cNvSpPr txBox="1">
            <a:spLocks/>
          </p:cNvSpPr>
          <p:nvPr/>
        </p:nvSpPr>
        <p:spPr>
          <a:xfrm>
            <a:off x="583760" y="1220111"/>
            <a:ext cx="5486400" cy="552489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sz="2667" dirty="0"/>
              <a:t>3 cooling stages, heat exchanger to cool </a:t>
            </a:r>
            <a:r>
              <a:rPr lang="en-CA" sz="2667" dirty="0" err="1"/>
              <a:t>isopure</a:t>
            </a:r>
            <a:r>
              <a:rPr lang="en-CA" sz="2667" dirty="0"/>
              <a:t> </a:t>
            </a:r>
            <a:r>
              <a:rPr lang="en-CA" sz="2667" baseline="30000" dirty="0"/>
              <a:t>4</a:t>
            </a:r>
            <a:r>
              <a:rPr lang="en-CA" sz="2667" dirty="0"/>
              <a:t>He UCN converter</a:t>
            </a:r>
          </a:p>
          <a:p>
            <a:r>
              <a:rPr lang="en-CA" sz="2667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lHe</a:t>
            </a:r>
            <a:r>
              <a:rPr lang="en-CA" sz="26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bath cryostat (</a:t>
            </a:r>
            <a:r>
              <a:rPr lang="en-CA" sz="2667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4.2 </a:t>
            </a:r>
            <a:r>
              <a:rPr lang="en-CA" sz="26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K)</a:t>
            </a:r>
          </a:p>
          <a:p>
            <a:r>
              <a:rPr lang="en-CA" sz="2667" baseline="30000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CA" sz="2667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 pumping section (</a:t>
            </a:r>
            <a:r>
              <a:rPr lang="en-CA" sz="2667" dirty="0" smtClean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1.6 </a:t>
            </a:r>
            <a:r>
              <a:rPr lang="en-CA" sz="2667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K)</a:t>
            </a:r>
          </a:p>
          <a:p>
            <a:r>
              <a:rPr lang="en-CA" sz="2667" baseline="30000" dirty="0">
                <a:ln w="0"/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CA" sz="2667" dirty="0">
                <a:ln w="0"/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 pumping section (&lt; 1.0 K)</a:t>
            </a:r>
          </a:p>
          <a:p>
            <a:r>
              <a:rPr lang="en-CA" sz="2667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Isopure</a:t>
            </a:r>
            <a:r>
              <a:rPr lang="en-CA" sz="2667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CA" sz="2667" baseline="300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CA" sz="2667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 UCN converter cooled via heat exchanger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C2D751-456D-480F-BE6E-5F7DD47755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1603" y="6227631"/>
            <a:ext cx="268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W. Schreyer, tomorrow</a:t>
            </a: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7216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242"/>
    </mc:Choice>
    <mc:Fallback>
      <p:transition spd="slow" advTm="72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3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1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TUCAN Next generation UCN source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90513-E58D-2644-ACDB-E89B1349FCE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163"/>
            <a:ext cx="12192000" cy="499443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293612" y="6101916"/>
            <a:ext cx="378353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81259" y="6101916"/>
            <a:ext cx="165618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71638" y="6273322"/>
            <a:ext cx="21602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21419" y="6101916"/>
            <a:ext cx="122817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35506" y="6066720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18213" y="622067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tungsten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169930" y="6377067"/>
            <a:ext cx="2116036" cy="54228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20770718">
            <a:off x="7198117" y="6196073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protons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09107" y="4189696"/>
            <a:ext cx="115329" cy="7166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8401" y="4406091"/>
            <a:ext cx="45719" cy="2775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 rot="2671825">
            <a:off x="617864" y="3334238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UCN, vacuum valve</a:t>
            </a:r>
          </a:p>
        </p:txBody>
      </p:sp>
      <p:sp>
        <p:nvSpPr>
          <p:cNvPr id="29" name="TextBox 28"/>
          <p:cNvSpPr txBox="1"/>
          <p:nvPr/>
        </p:nvSpPr>
        <p:spPr>
          <a:xfrm rot="2622675">
            <a:off x="522232" y="3698076"/>
            <a:ext cx="1495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vacuum </a:t>
            </a:r>
            <a:r>
              <a:rPr kumimoji="0" lang="en-CA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sep.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foil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42074" y="434138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300 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89581" y="461336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 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34189" y="4926255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1.1 K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2466975" y="4771474"/>
            <a:ext cx="3905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72242" y="454868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level</a:t>
            </a:r>
          </a:p>
        </p:txBody>
      </p:sp>
      <p:sp>
        <p:nvSpPr>
          <p:cNvPr id="30" name="Freeform 29"/>
          <p:cNvSpPr/>
          <p:nvPr/>
        </p:nvSpPr>
        <p:spPr>
          <a:xfrm>
            <a:off x="-124691" y="773084"/>
            <a:ext cx="12444153" cy="5785658"/>
          </a:xfrm>
          <a:custGeom>
            <a:avLst/>
            <a:gdLst>
              <a:gd name="connsiteX0" fmla="*/ 7306887 w 12444153"/>
              <a:gd name="connsiteY0" fmla="*/ 5386647 h 5785658"/>
              <a:gd name="connsiteX1" fmla="*/ 7290262 w 12444153"/>
              <a:gd name="connsiteY1" fmla="*/ 2826327 h 5785658"/>
              <a:gd name="connsiteX2" fmla="*/ 10490662 w 12444153"/>
              <a:gd name="connsiteY2" fmla="*/ 2834640 h 5785658"/>
              <a:gd name="connsiteX3" fmla="*/ 10482349 w 12444153"/>
              <a:gd name="connsiteY3" fmla="*/ 5785658 h 5785658"/>
              <a:gd name="connsiteX4" fmla="*/ 12427527 w 12444153"/>
              <a:gd name="connsiteY4" fmla="*/ 5685905 h 5785658"/>
              <a:gd name="connsiteX5" fmla="*/ 12444153 w 12444153"/>
              <a:gd name="connsiteY5" fmla="*/ 0 h 5785658"/>
              <a:gd name="connsiteX6" fmla="*/ 24938 w 12444153"/>
              <a:gd name="connsiteY6" fmla="*/ 133003 h 5785658"/>
              <a:gd name="connsiteX7" fmla="*/ 0 w 12444153"/>
              <a:gd name="connsiteY7" fmla="*/ 5652654 h 5785658"/>
              <a:gd name="connsiteX8" fmla="*/ 7290262 w 12444153"/>
              <a:gd name="connsiteY8" fmla="*/ 5586152 h 5785658"/>
              <a:gd name="connsiteX9" fmla="*/ 7306887 w 12444153"/>
              <a:gd name="connsiteY9" fmla="*/ 5386647 h 578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44153" h="5785658">
                <a:moveTo>
                  <a:pt x="7306887" y="5386647"/>
                </a:moveTo>
                <a:lnTo>
                  <a:pt x="7290262" y="2826327"/>
                </a:lnTo>
                <a:lnTo>
                  <a:pt x="10490662" y="2834640"/>
                </a:lnTo>
                <a:lnTo>
                  <a:pt x="10482349" y="5785658"/>
                </a:lnTo>
                <a:lnTo>
                  <a:pt x="12427527" y="5685905"/>
                </a:lnTo>
                <a:lnTo>
                  <a:pt x="12444153" y="0"/>
                </a:lnTo>
                <a:lnTo>
                  <a:pt x="24938" y="133003"/>
                </a:lnTo>
                <a:lnTo>
                  <a:pt x="0" y="5652654"/>
                </a:lnTo>
                <a:lnTo>
                  <a:pt x="7290262" y="5586152"/>
                </a:lnTo>
                <a:lnTo>
                  <a:pt x="7306887" y="53866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6BE8D-E83C-44AF-AE6C-BE01C8213D7F}"/>
              </a:ext>
            </a:extLst>
          </p:cNvPr>
          <p:cNvSpPr/>
          <p:nvPr/>
        </p:nvSpPr>
        <p:spPr>
          <a:xfrm>
            <a:off x="574668" y="1403582"/>
            <a:ext cx="6616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00B1F1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Similar basic layout with major improvements: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	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MT"/>
              <a:ea typeface="+mn-ea"/>
              <a:cs typeface="+mn-cs"/>
            </a:endParaRPr>
          </a:p>
        </p:txBody>
      </p:sp>
      <p:sp>
        <p:nvSpPr>
          <p:cNvPr id="34" name="Slide Number Placeholder 2"/>
          <p:cNvSpPr txBox="1">
            <a:spLocks/>
          </p:cNvSpPr>
          <p:nvPr/>
        </p:nvSpPr>
        <p:spPr>
          <a:xfrm>
            <a:off x="8763000" y="64642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115503"/>
              </p:ext>
            </p:extLst>
          </p:nvPr>
        </p:nvGraphicFramePr>
        <p:xfrm>
          <a:off x="499605" y="1865694"/>
          <a:ext cx="6635262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705">
                  <a:extLst>
                    <a:ext uri="{9D8B030D-6E8A-4147-A177-3AD203B41FA5}">
                      <a16:colId xmlns:a16="http://schemas.microsoft.com/office/drawing/2014/main" val="2899427259"/>
                    </a:ext>
                  </a:extLst>
                </a:gridCol>
                <a:gridCol w="1895374">
                  <a:extLst>
                    <a:ext uri="{9D8B030D-6E8A-4147-A177-3AD203B41FA5}">
                      <a16:colId xmlns:a16="http://schemas.microsoft.com/office/drawing/2014/main" val="3321904970"/>
                    </a:ext>
                  </a:extLst>
                </a:gridCol>
                <a:gridCol w="2704183">
                  <a:extLst>
                    <a:ext uri="{9D8B030D-6E8A-4147-A177-3AD203B41FA5}">
                      <a16:colId xmlns:a16="http://schemas.microsoft.com/office/drawing/2014/main" val="262559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Parameter</a:t>
                      </a:r>
                      <a:endParaRPr lang="en-C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Prototype source</a:t>
                      </a:r>
                      <a:endParaRPr lang="en-C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Next</a:t>
                      </a:r>
                      <a:r>
                        <a:rPr lang="en-CA" sz="1600" b="1" baseline="0" dirty="0" smtClean="0"/>
                        <a:t> gen source</a:t>
                      </a:r>
                      <a:endParaRPr lang="en-CA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33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Beam current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μ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A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40 </a:t>
                      </a: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μ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A (480 MeV)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6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Production volume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8 L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27 L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3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Cold moderator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sD</a:t>
                      </a:r>
                      <a:r>
                        <a:rPr kumimoji="0" lang="en-CA" sz="16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O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LD</a:t>
                      </a:r>
                      <a:r>
                        <a:rPr kumimoji="0" lang="en-CA" sz="16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</a:t>
                      </a:r>
                      <a:endParaRPr kumimoji="0" lang="en-C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M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0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Production rate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2x10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/s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1.4-1.6x10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/s (500 s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-1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cm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-3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)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4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6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4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3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4386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4420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32696">
        <p:circle/>
      </p:transition>
    </mc:Choice>
    <mc:Fallback>
      <p:transition advTm="3269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TUCAN Next generation UCN source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90513-E58D-2644-ACDB-E89B1349FCE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163"/>
            <a:ext cx="12192000" cy="499443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293612" y="6101916"/>
            <a:ext cx="378353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81259" y="6101916"/>
            <a:ext cx="165618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71638" y="6273322"/>
            <a:ext cx="21602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21419" y="6101916"/>
            <a:ext cx="122817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35506" y="6066720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18213" y="622067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tungsten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169930" y="6377067"/>
            <a:ext cx="2116036" cy="54228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20770718">
            <a:off x="7198117" y="6196073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protons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09107" y="4189696"/>
            <a:ext cx="115329" cy="7166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8401" y="4406091"/>
            <a:ext cx="45719" cy="2775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 rot="2671825">
            <a:off x="617864" y="3334238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UCN, vacuum valve</a:t>
            </a:r>
          </a:p>
        </p:txBody>
      </p:sp>
      <p:sp>
        <p:nvSpPr>
          <p:cNvPr id="29" name="TextBox 28"/>
          <p:cNvSpPr txBox="1"/>
          <p:nvPr/>
        </p:nvSpPr>
        <p:spPr>
          <a:xfrm rot="2622675">
            <a:off x="522232" y="3698076"/>
            <a:ext cx="1495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vacuum </a:t>
            </a:r>
            <a:r>
              <a:rPr kumimoji="0" lang="en-CA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sep.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foil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42074" y="434138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300 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89581" y="461336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 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34189" y="4926255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1.1 K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2466975" y="4771474"/>
            <a:ext cx="3905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72242" y="454868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level</a:t>
            </a:r>
          </a:p>
        </p:txBody>
      </p:sp>
      <p:sp>
        <p:nvSpPr>
          <p:cNvPr id="30" name="Freeform 29"/>
          <p:cNvSpPr/>
          <p:nvPr/>
        </p:nvSpPr>
        <p:spPr>
          <a:xfrm>
            <a:off x="-124691" y="773084"/>
            <a:ext cx="12444153" cy="5785658"/>
          </a:xfrm>
          <a:custGeom>
            <a:avLst/>
            <a:gdLst>
              <a:gd name="connsiteX0" fmla="*/ 7306887 w 12444153"/>
              <a:gd name="connsiteY0" fmla="*/ 5386647 h 5785658"/>
              <a:gd name="connsiteX1" fmla="*/ 7290262 w 12444153"/>
              <a:gd name="connsiteY1" fmla="*/ 2826327 h 5785658"/>
              <a:gd name="connsiteX2" fmla="*/ 10490662 w 12444153"/>
              <a:gd name="connsiteY2" fmla="*/ 2834640 h 5785658"/>
              <a:gd name="connsiteX3" fmla="*/ 10482349 w 12444153"/>
              <a:gd name="connsiteY3" fmla="*/ 5785658 h 5785658"/>
              <a:gd name="connsiteX4" fmla="*/ 12427527 w 12444153"/>
              <a:gd name="connsiteY4" fmla="*/ 5685905 h 5785658"/>
              <a:gd name="connsiteX5" fmla="*/ 12444153 w 12444153"/>
              <a:gd name="connsiteY5" fmla="*/ 0 h 5785658"/>
              <a:gd name="connsiteX6" fmla="*/ 24938 w 12444153"/>
              <a:gd name="connsiteY6" fmla="*/ 133003 h 5785658"/>
              <a:gd name="connsiteX7" fmla="*/ 0 w 12444153"/>
              <a:gd name="connsiteY7" fmla="*/ 5652654 h 5785658"/>
              <a:gd name="connsiteX8" fmla="*/ 7290262 w 12444153"/>
              <a:gd name="connsiteY8" fmla="*/ 5586152 h 5785658"/>
              <a:gd name="connsiteX9" fmla="*/ 7306887 w 12444153"/>
              <a:gd name="connsiteY9" fmla="*/ 5386647 h 578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44153" h="5785658">
                <a:moveTo>
                  <a:pt x="7306887" y="5386647"/>
                </a:moveTo>
                <a:lnTo>
                  <a:pt x="7290262" y="2826327"/>
                </a:lnTo>
                <a:lnTo>
                  <a:pt x="10490662" y="2834640"/>
                </a:lnTo>
                <a:lnTo>
                  <a:pt x="10482349" y="5785658"/>
                </a:lnTo>
                <a:lnTo>
                  <a:pt x="12427527" y="5685905"/>
                </a:lnTo>
                <a:lnTo>
                  <a:pt x="12444153" y="0"/>
                </a:lnTo>
                <a:lnTo>
                  <a:pt x="24938" y="133003"/>
                </a:lnTo>
                <a:lnTo>
                  <a:pt x="0" y="5652654"/>
                </a:lnTo>
                <a:lnTo>
                  <a:pt x="7290262" y="5586152"/>
                </a:lnTo>
                <a:lnTo>
                  <a:pt x="7306887" y="53866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6BE8D-E83C-44AF-AE6C-BE01C8213D7F}"/>
              </a:ext>
            </a:extLst>
          </p:cNvPr>
          <p:cNvSpPr/>
          <p:nvPr/>
        </p:nvSpPr>
        <p:spPr>
          <a:xfrm>
            <a:off x="574668" y="1403582"/>
            <a:ext cx="6616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00B1F1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Similar basic layout with major improvements: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	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MT"/>
              <a:ea typeface="+mn-ea"/>
              <a:cs typeface="+mn-cs"/>
            </a:endParaRPr>
          </a:p>
        </p:txBody>
      </p:sp>
      <p:sp>
        <p:nvSpPr>
          <p:cNvPr id="34" name="Slide Number Placeholder 2"/>
          <p:cNvSpPr txBox="1">
            <a:spLocks/>
          </p:cNvSpPr>
          <p:nvPr/>
        </p:nvSpPr>
        <p:spPr>
          <a:xfrm>
            <a:off x="8763000" y="64642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99605" y="1865694"/>
          <a:ext cx="6635262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705">
                  <a:extLst>
                    <a:ext uri="{9D8B030D-6E8A-4147-A177-3AD203B41FA5}">
                      <a16:colId xmlns:a16="http://schemas.microsoft.com/office/drawing/2014/main" val="2899427259"/>
                    </a:ext>
                  </a:extLst>
                </a:gridCol>
                <a:gridCol w="1895374">
                  <a:extLst>
                    <a:ext uri="{9D8B030D-6E8A-4147-A177-3AD203B41FA5}">
                      <a16:colId xmlns:a16="http://schemas.microsoft.com/office/drawing/2014/main" val="3321904970"/>
                    </a:ext>
                  </a:extLst>
                </a:gridCol>
                <a:gridCol w="2704183">
                  <a:extLst>
                    <a:ext uri="{9D8B030D-6E8A-4147-A177-3AD203B41FA5}">
                      <a16:colId xmlns:a16="http://schemas.microsoft.com/office/drawing/2014/main" val="262559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Parameter</a:t>
                      </a:r>
                      <a:endParaRPr lang="en-C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Prototype source</a:t>
                      </a:r>
                      <a:endParaRPr lang="en-C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/>
                        <a:t>Next</a:t>
                      </a:r>
                      <a:r>
                        <a:rPr lang="en-CA" sz="1600" b="1" baseline="0" dirty="0" smtClean="0"/>
                        <a:t> gen source</a:t>
                      </a:r>
                      <a:endParaRPr lang="en-CA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33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Beam current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μ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A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40 </a:t>
                      </a: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μ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A (480 MeV)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6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Production volume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8 L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27 L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3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Cold moderator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sD</a:t>
                      </a:r>
                      <a:r>
                        <a:rPr kumimoji="0" lang="en-CA" sz="16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O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LD</a:t>
                      </a:r>
                      <a:r>
                        <a:rPr kumimoji="0" lang="en-CA" sz="16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</a:t>
                      </a:r>
                      <a:endParaRPr kumimoji="0" lang="en-C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M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0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Production rate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2x10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/s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1.4-1.6x10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/s (500 s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-1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cm</a:t>
                      </a:r>
                      <a:r>
                        <a:rPr kumimoji="0" lang="en-CA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-3</a:t>
                      </a:r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)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Cooling power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0.3 W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10 W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4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He-II temperature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0.9 K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C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MT"/>
                          <a:ea typeface="+mn-ea"/>
                          <a:cs typeface="+mn-cs"/>
                        </a:rPr>
                        <a:t>1.1 – 1.15 K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6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Extraction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Vertical by 1.2 m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Near</a:t>
                      </a:r>
                      <a:r>
                        <a:rPr lang="en-CA" sz="1600" baseline="0" dirty="0" smtClean="0"/>
                        <a:t> horizontal 0.3 m up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4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Vacuum separation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No foil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Warm vacuum </a:t>
                      </a:r>
                      <a:r>
                        <a:rPr lang="en-CA" sz="1400" dirty="0" err="1" smtClean="0"/>
                        <a:t>sep</a:t>
                      </a:r>
                      <a:r>
                        <a:rPr lang="en-CA" sz="1400" baseline="0" dirty="0" smtClean="0"/>
                        <a:t> foil + B field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3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Position</a:t>
                      </a:r>
                      <a:r>
                        <a:rPr lang="en-CA" sz="1600" baseline="0" dirty="0" smtClean="0"/>
                        <a:t> of cryostat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On top of source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2.5 m away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4386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25118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55202">
        <p:circle/>
      </p:transition>
    </mc:Choice>
    <mc:Fallback>
      <p:transition advTm="55202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Next generation UCN source basics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163"/>
            <a:ext cx="12192000" cy="499443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293612" y="6101916"/>
            <a:ext cx="378353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8" name="Rectangle 17"/>
          <p:cNvSpPr/>
          <p:nvPr/>
        </p:nvSpPr>
        <p:spPr>
          <a:xfrm>
            <a:off x="7581259" y="6101916"/>
            <a:ext cx="165618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8371638" y="6273322"/>
            <a:ext cx="21602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ectangle 19"/>
          <p:cNvSpPr/>
          <p:nvPr/>
        </p:nvSpPr>
        <p:spPr>
          <a:xfrm>
            <a:off x="9021419" y="6101916"/>
            <a:ext cx="1228174" cy="7560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/>
          <p:cNvSpPr txBox="1"/>
          <p:nvPr/>
        </p:nvSpPr>
        <p:spPr>
          <a:xfrm>
            <a:off x="9635506" y="6066720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18213" y="622067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tungsten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169930" y="6377067"/>
            <a:ext cx="2116036" cy="54228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20770718">
            <a:off x="7198117" y="6196073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333243" y="4189696"/>
            <a:ext cx="115329" cy="7166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/>
          <p:cNvSpPr/>
          <p:nvPr/>
        </p:nvSpPr>
        <p:spPr>
          <a:xfrm>
            <a:off x="1032537" y="4406091"/>
            <a:ext cx="45719" cy="2775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extBox 27"/>
          <p:cNvSpPr txBox="1"/>
          <p:nvPr/>
        </p:nvSpPr>
        <p:spPr>
          <a:xfrm rot="3154766">
            <a:off x="1108549" y="5466746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smtClean="0"/>
              <a:t>UCN, vacuum valve</a:t>
            </a:r>
            <a:endParaRPr lang="en-CA" sz="1400" dirty="0"/>
          </a:p>
        </p:txBody>
      </p:sp>
      <p:sp>
        <p:nvSpPr>
          <p:cNvPr id="29" name="TextBox 28"/>
          <p:cNvSpPr txBox="1"/>
          <p:nvPr/>
        </p:nvSpPr>
        <p:spPr>
          <a:xfrm rot="3307314">
            <a:off x="608802" y="5299369"/>
            <a:ext cx="1495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vacuum </a:t>
            </a:r>
            <a:r>
              <a:rPr lang="en-CA" sz="1400" dirty="0" err="1"/>
              <a:t>sep.</a:t>
            </a:r>
            <a:r>
              <a:rPr lang="en-CA" sz="1400" dirty="0"/>
              <a:t> foil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42074" y="434138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300 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89581" y="461336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20 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34189" y="4926255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1.1 K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2466975" y="4771474"/>
            <a:ext cx="3905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72242" y="454868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LHE</a:t>
            </a:r>
          </a:p>
          <a:p>
            <a:r>
              <a:rPr lang="en-CA" sz="1200" dirty="0">
                <a:solidFill>
                  <a:schemeClr val="bg1"/>
                </a:solidFill>
              </a:rPr>
              <a:t>  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87469" y="3286495"/>
            <a:ext cx="1662124" cy="338554"/>
          </a:xfrm>
          <a:prstGeom prst="rect">
            <a:avLst/>
          </a:prstGeom>
          <a:solidFill>
            <a:srgbClr val="7D0192"/>
          </a:solidFill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B</a:t>
            </a:r>
            <a:r>
              <a:rPr lang="en-CA" sz="1600" baseline="-25000" dirty="0" smtClean="0"/>
              <a:t>4</a:t>
            </a:r>
            <a:r>
              <a:rPr lang="en-CA" sz="1600" dirty="0" smtClean="0"/>
              <a:t>C liner</a:t>
            </a:r>
            <a:endParaRPr lang="en-CA" sz="16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4039985" y="1080862"/>
            <a:ext cx="4478228" cy="2778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69113" y="78931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effectLst/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en-CA" sz="1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2.5 m</a:t>
            </a:r>
            <a:endParaRPr lang="en-CA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1469" y="520325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(HEX)</a:t>
            </a:r>
            <a:endParaRPr lang="en-CA" dirty="0"/>
          </a:p>
        </p:txBody>
      </p:sp>
      <p:sp>
        <p:nvSpPr>
          <p:cNvPr id="36" name="Freeform 35"/>
          <p:cNvSpPr/>
          <p:nvPr/>
        </p:nvSpPr>
        <p:spPr>
          <a:xfrm>
            <a:off x="754542" y="3741687"/>
            <a:ext cx="555990" cy="435411"/>
          </a:xfrm>
          <a:custGeom>
            <a:avLst/>
            <a:gdLst>
              <a:gd name="connsiteX0" fmla="*/ 0 w 4337824"/>
              <a:gd name="connsiteY0" fmla="*/ 1427359 h 1501020"/>
              <a:gd name="connsiteX1" fmla="*/ 735980 w 4337824"/>
              <a:gd name="connsiteY1" fmla="*/ 1427359 h 1501020"/>
              <a:gd name="connsiteX2" fmla="*/ 1438507 w 4337824"/>
              <a:gd name="connsiteY2" fmla="*/ 724832 h 1501020"/>
              <a:gd name="connsiteX3" fmla="*/ 2185639 w 4337824"/>
              <a:gd name="connsiteY3" fmla="*/ 3 h 1501020"/>
              <a:gd name="connsiteX4" fmla="*/ 2899317 w 4337824"/>
              <a:gd name="connsiteY4" fmla="*/ 713681 h 1501020"/>
              <a:gd name="connsiteX5" fmla="*/ 3624146 w 4337824"/>
              <a:gd name="connsiteY5" fmla="*/ 1449661 h 1501020"/>
              <a:gd name="connsiteX6" fmla="*/ 4337824 w 4337824"/>
              <a:gd name="connsiteY6" fmla="*/ 1449661 h 1501020"/>
              <a:gd name="connsiteX0" fmla="*/ 0 w 4337824"/>
              <a:gd name="connsiteY0" fmla="*/ 1427359 h 1524617"/>
              <a:gd name="connsiteX1" fmla="*/ 735980 w 4337824"/>
              <a:gd name="connsiteY1" fmla="*/ 1427359 h 1524617"/>
              <a:gd name="connsiteX2" fmla="*/ 1438507 w 4337824"/>
              <a:gd name="connsiteY2" fmla="*/ 724832 h 1524617"/>
              <a:gd name="connsiteX3" fmla="*/ 2185639 w 4337824"/>
              <a:gd name="connsiteY3" fmla="*/ 3 h 1524617"/>
              <a:gd name="connsiteX4" fmla="*/ 2899317 w 4337824"/>
              <a:gd name="connsiteY4" fmla="*/ 713681 h 1524617"/>
              <a:gd name="connsiteX5" fmla="*/ 3624146 w 4337824"/>
              <a:gd name="connsiteY5" fmla="*/ 1449661 h 1524617"/>
              <a:gd name="connsiteX6" fmla="*/ 4337824 w 4337824"/>
              <a:gd name="connsiteY6" fmla="*/ 1449661 h 1524617"/>
              <a:gd name="connsiteX0" fmla="*/ 0 w 4315521"/>
              <a:gd name="connsiteY0" fmla="*/ 1427359 h 1579622"/>
              <a:gd name="connsiteX1" fmla="*/ 735980 w 4315521"/>
              <a:gd name="connsiteY1" fmla="*/ 1427359 h 1579622"/>
              <a:gd name="connsiteX2" fmla="*/ 1438507 w 4315521"/>
              <a:gd name="connsiteY2" fmla="*/ 724832 h 1579622"/>
              <a:gd name="connsiteX3" fmla="*/ 2185639 w 4315521"/>
              <a:gd name="connsiteY3" fmla="*/ 3 h 1579622"/>
              <a:gd name="connsiteX4" fmla="*/ 2899317 w 4315521"/>
              <a:gd name="connsiteY4" fmla="*/ 713681 h 1579622"/>
              <a:gd name="connsiteX5" fmla="*/ 3624146 w 4315521"/>
              <a:gd name="connsiteY5" fmla="*/ 1449661 h 1579622"/>
              <a:gd name="connsiteX6" fmla="*/ 4315521 w 4315521"/>
              <a:gd name="connsiteY6" fmla="*/ 1538871 h 1579622"/>
              <a:gd name="connsiteX0" fmla="*/ 0 w 4315521"/>
              <a:gd name="connsiteY0" fmla="*/ 1427359 h 1550291"/>
              <a:gd name="connsiteX1" fmla="*/ 735980 w 4315521"/>
              <a:gd name="connsiteY1" fmla="*/ 1427359 h 1550291"/>
              <a:gd name="connsiteX2" fmla="*/ 1438507 w 4315521"/>
              <a:gd name="connsiteY2" fmla="*/ 724832 h 1550291"/>
              <a:gd name="connsiteX3" fmla="*/ 2185639 w 4315521"/>
              <a:gd name="connsiteY3" fmla="*/ 3 h 1550291"/>
              <a:gd name="connsiteX4" fmla="*/ 2899317 w 4315521"/>
              <a:gd name="connsiteY4" fmla="*/ 713681 h 1550291"/>
              <a:gd name="connsiteX5" fmla="*/ 3624146 w 4315521"/>
              <a:gd name="connsiteY5" fmla="*/ 1449661 h 1550291"/>
              <a:gd name="connsiteX6" fmla="*/ 4315521 w 4315521"/>
              <a:gd name="connsiteY6" fmla="*/ 1538871 h 1550291"/>
              <a:gd name="connsiteX0" fmla="*/ 0 w 4293218"/>
              <a:gd name="connsiteY0" fmla="*/ 1494267 h 1550291"/>
              <a:gd name="connsiteX1" fmla="*/ 713677 w 4293218"/>
              <a:gd name="connsiteY1" fmla="*/ 1427359 h 1550291"/>
              <a:gd name="connsiteX2" fmla="*/ 1416204 w 4293218"/>
              <a:gd name="connsiteY2" fmla="*/ 724832 h 1550291"/>
              <a:gd name="connsiteX3" fmla="*/ 2163336 w 4293218"/>
              <a:gd name="connsiteY3" fmla="*/ 3 h 1550291"/>
              <a:gd name="connsiteX4" fmla="*/ 2877014 w 4293218"/>
              <a:gd name="connsiteY4" fmla="*/ 713681 h 1550291"/>
              <a:gd name="connsiteX5" fmla="*/ 3601843 w 4293218"/>
              <a:gd name="connsiteY5" fmla="*/ 1449661 h 1550291"/>
              <a:gd name="connsiteX6" fmla="*/ 4293218 w 4293218"/>
              <a:gd name="connsiteY6" fmla="*/ 1538871 h 1550291"/>
              <a:gd name="connsiteX0" fmla="*/ 0 w 4293218"/>
              <a:gd name="connsiteY0" fmla="*/ 1494267 h 1550291"/>
              <a:gd name="connsiteX1" fmla="*/ 713677 w 4293218"/>
              <a:gd name="connsiteY1" fmla="*/ 1427359 h 1550291"/>
              <a:gd name="connsiteX2" fmla="*/ 1416204 w 4293218"/>
              <a:gd name="connsiteY2" fmla="*/ 724832 h 1550291"/>
              <a:gd name="connsiteX3" fmla="*/ 2163336 w 4293218"/>
              <a:gd name="connsiteY3" fmla="*/ 3 h 1550291"/>
              <a:gd name="connsiteX4" fmla="*/ 2877014 w 4293218"/>
              <a:gd name="connsiteY4" fmla="*/ 713681 h 1550291"/>
              <a:gd name="connsiteX5" fmla="*/ 3601843 w 4293218"/>
              <a:gd name="connsiteY5" fmla="*/ 1449661 h 1550291"/>
              <a:gd name="connsiteX6" fmla="*/ 4293218 w 4293218"/>
              <a:gd name="connsiteY6" fmla="*/ 1538871 h 1550291"/>
              <a:gd name="connsiteX0" fmla="*/ 0 w 4293218"/>
              <a:gd name="connsiteY0" fmla="*/ 1498256 h 1544455"/>
              <a:gd name="connsiteX1" fmla="*/ 713677 w 4293218"/>
              <a:gd name="connsiteY1" fmla="*/ 1431348 h 1544455"/>
              <a:gd name="connsiteX2" fmla="*/ 1416204 w 4293218"/>
              <a:gd name="connsiteY2" fmla="*/ 728821 h 1544455"/>
              <a:gd name="connsiteX3" fmla="*/ 2163336 w 4293218"/>
              <a:gd name="connsiteY3" fmla="*/ 3992 h 1544455"/>
              <a:gd name="connsiteX4" fmla="*/ 2937482 w 4293218"/>
              <a:gd name="connsiteY4" fmla="*/ 1063358 h 1544455"/>
              <a:gd name="connsiteX5" fmla="*/ 3601843 w 4293218"/>
              <a:gd name="connsiteY5" fmla="*/ 1453650 h 1544455"/>
              <a:gd name="connsiteX6" fmla="*/ 4293218 w 4293218"/>
              <a:gd name="connsiteY6" fmla="*/ 1542860 h 1544455"/>
              <a:gd name="connsiteX0" fmla="*/ 0 w 4293218"/>
              <a:gd name="connsiteY0" fmla="*/ 1494277 h 1540476"/>
              <a:gd name="connsiteX1" fmla="*/ 713677 w 4293218"/>
              <a:gd name="connsiteY1" fmla="*/ 1427369 h 1540476"/>
              <a:gd name="connsiteX2" fmla="*/ 1401086 w 4293218"/>
              <a:gd name="connsiteY2" fmla="*/ 1037076 h 1540476"/>
              <a:gd name="connsiteX3" fmla="*/ 2163336 w 4293218"/>
              <a:gd name="connsiteY3" fmla="*/ 13 h 1540476"/>
              <a:gd name="connsiteX4" fmla="*/ 2937482 w 4293218"/>
              <a:gd name="connsiteY4" fmla="*/ 1059379 h 1540476"/>
              <a:gd name="connsiteX5" fmla="*/ 3601843 w 4293218"/>
              <a:gd name="connsiteY5" fmla="*/ 1449671 h 1540476"/>
              <a:gd name="connsiteX6" fmla="*/ 4293218 w 4293218"/>
              <a:gd name="connsiteY6" fmla="*/ 1538881 h 154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3218" h="1540476">
                <a:moveTo>
                  <a:pt x="0" y="1494277"/>
                </a:moveTo>
                <a:cubicBezTo>
                  <a:pt x="415382" y="1508217"/>
                  <a:pt x="480163" y="1503569"/>
                  <a:pt x="713677" y="1427369"/>
                </a:cubicBezTo>
                <a:cubicBezTo>
                  <a:pt x="947191" y="1351169"/>
                  <a:pt x="1159476" y="1274969"/>
                  <a:pt x="1401086" y="1037076"/>
                </a:cubicBezTo>
                <a:cubicBezTo>
                  <a:pt x="1642696" y="799183"/>
                  <a:pt x="1907270" y="-3704"/>
                  <a:pt x="2163336" y="13"/>
                </a:cubicBezTo>
                <a:cubicBezTo>
                  <a:pt x="2419402" y="3730"/>
                  <a:pt x="2937482" y="1059379"/>
                  <a:pt x="2937482" y="1059379"/>
                </a:cubicBezTo>
                <a:cubicBezTo>
                  <a:pt x="3177233" y="1300989"/>
                  <a:pt x="3375887" y="1369754"/>
                  <a:pt x="3601843" y="1449671"/>
                </a:cubicBezTo>
                <a:cubicBezTo>
                  <a:pt x="3827799" y="1529588"/>
                  <a:pt x="3990276" y="1546316"/>
                  <a:pt x="4293218" y="1538881"/>
                </a:cubicBezTo>
              </a:path>
            </a:pathLst>
          </a:custGeom>
          <a:solidFill>
            <a:schemeClr val="accent1">
              <a:lumMod val="75000"/>
              <a:alpha val="47843"/>
            </a:schemeClr>
          </a:solidFill>
          <a:ln w="38100">
            <a:solidFill>
              <a:srgbClr val="3A26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de-DE" sz="1400" b="1" i="1" dirty="0" smtClean="0">
                <a:solidFill>
                  <a:schemeClr val="bg1"/>
                </a:solidFill>
                <a:latin typeface="+mj-lt"/>
              </a:rPr>
              <a:t>|B|</a:t>
            </a:r>
            <a:endParaRPr lang="de-DE" sz="1400" b="1" i="1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111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71697">
        <p:circle/>
      </p:transition>
    </mc:Choice>
    <mc:Fallback>
      <p:transition advTm="7169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>
                <a:solidFill>
                  <a:srgbClr val="C00000"/>
                </a:solidFill>
              </a:rPr>
              <a:t>Main challenges </a:t>
            </a:r>
            <a:r>
              <a:rPr lang="en-CA" dirty="0">
                <a:solidFill>
                  <a:schemeClr val="tx1"/>
                </a:solidFill>
              </a:rPr>
              <a:t>and</a:t>
            </a:r>
            <a:r>
              <a:rPr lang="en-CA" dirty="0"/>
              <a:t> </a:t>
            </a:r>
            <a:r>
              <a:rPr lang="en-CA" dirty="0">
                <a:solidFill>
                  <a:srgbClr val="00B050"/>
                </a:solidFill>
              </a:rPr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28"/>
              </p:nvPr>
            </p:nvSpPr>
            <p:spPr>
              <a:xfrm>
                <a:off x="539566" y="909855"/>
                <a:ext cx="11652434" cy="5177597"/>
              </a:xfrm>
            </p:spPr>
            <p:txBody>
              <a:bodyPr lIns="90000" numCol="1"/>
              <a:lstStyle/>
              <a:p>
                <a:r>
                  <a:rPr lang="en-CA" sz="1800" dirty="0">
                    <a:solidFill>
                      <a:srgbClr val="C00000"/>
                    </a:solidFill>
                  </a:rPr>
                  <a:t>Large cold flux in UCN production volume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D</a:t>
                </a:r>
                <a:r>
                  <a:rPr lang="en-CA" sz="1800" baseline="-25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2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O, LD</a:t>
                </a:r>
                <a:r>
                  <a:rPr lang="en-CA" sz="1800" baseline="-25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2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 moderators, graphite reflector</a:t>
                </a:r>
              </a:p>
              <a:p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Large thermal load from spallation source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lead shield plus geometry optimization</a:t>
                </a:r>
              </a:p>
              <a:p>
                <a:r>
                  <a:rPr lang="en-CA" sz="1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More material, more heat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near-spherical shape of UCN production volume</a:t>
                </a:r>
              </a:p>
              <a:p>
                <a:r>
                  <a:rPr lang="en-CA" sz="1800" dirty="0">
                    <a:solidFill>
                      <a:srgbClr val="C00000"/>
                    </a:solidFill>
                  </a:rPr>
                  <a:t>Large cooling power below 1 K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pumping on </a:t>
                </a:r>
                <a:r>
                  <a:rPr lang="en-CA" sz="1800" baseline="30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He (10000 m</a:t>
                </a:r>
                <a:r>
                  <a:rPr lang="en-CA" sz="1800" baseline="30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/h  10 W)</a:t>
                </a:r>
              </a:p>
              <a:p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Incompatibility of </a:t>
                </a:r>
                <a:r>
                  <a:rPr lang="en-CA" sz="1800" baseline="300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He with UCN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UCN friendly </a:t>
                </a:r>
                <a:r>
                  <a:rPr lang="en-CA" sz="1800" baseline="30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He-</a:t>
                </a:r>
                <a:r>
                  <a:rPr lang="en-CA" sz="1800" baseline="300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4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He heat exchanger (flat surface inside)</a:t>
                </a:r>
              </a:p>
              <a:p>
                <a:r>
                  <a:rPr lang="en-CA" sz="1800" b="1" baseline="30000" dirty="0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b="1" dirty="0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He very expensive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 smtClean="0">
                    <a:solidFill>
                      <a:srgbClr val="00B050"/>
                    </a:solidFill>
                    <a:sym typeface="Symbol" panose="05050102010706020507" pitchFamily="18" charset="2"/>
                  </a:rPr>
                  <a:t>staged HEX approach and “cheap” </a:t>
                </a:r>
                <a:r>
                  <a:rPr lang="en-CA" sz="1800" b="1" baseline="30000" dirty="0" smtClean="0">
                    <a:solidFill>
                      <a:srgbClr val="00B050"/>
                    </a:solidFill>
                    <a:sym typeface="Symbol" panose="05050102010706020507" pitchFamily="18" charset="2"/>
                  </a:rPr>
                  <a:t>3</a:t>
                </a:r>
                <a:r>
                  <a:rPr lang="en-CA" sz="1800" b="1" dirty="0" smtClean="0">
                    <a:solidFill>
                      <a:srgbClr val="00B050"/>
                    </a:solidFill>
                    <a:sym typeface="Symbol" panose="05050102010706020507" pitchFamily="18" charset="2"/>
                  </a:rPr>
                  <a:t>He? </a:t>
                </a:r>
                <a:endParaRPr lang="en-CA" sz="1800" b="1" dirty="0" smtClean="0">
                  <a:solidFill>
                    <a:srgbClr val="C00000"/>
                  </a:solidFill>
                  <a:sym typeface="Symbol" panose="05050102010706020507" pitchFamily="18" charset="2"/>
                </a:endParaRPr>
              </a:p>
              <a:p>
                <a:r>
                  <a:rPr lang="en-CA" sz="1800" b="1" dirty="0" err="1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Kapitza</a:t>
                </a:r>
                <a:r>
                  <a:rPr lang="en-CA" sz="1800" b="1" dirty="0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 </a:t>
                </a:r>
                <a:r>
                  <a:rPr lang="en-CA" sz="1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resistance large at 1 K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large HEX surface (approx. </a:t>
                </a:r>
                <a:r>
                  <a:rPr lang="en-CA" sz="1800" b="1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0.3 m</a:t>
                </a:r>
                <a:r>
                  <a:rPr lang="en-CA" sz="1800" b="1" baseline="30000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2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)</a:t>
                </a:r>
              </a:p>
              <a:p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Cannot put cryostat right on top of target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UCN guide </a:t>
                </a:r>
                <a14:m>
                  <m:oMath xmlns:m="http://schemas.openxmlformats.org/officeDocument/2006/math">
                    <m:r>
                      <a:rPr lang="en-CA" sz="1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≡</m:t>
                    </m:r>
                    <m:r>
                      <a:rPr lang="en-CA" sz="18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heat conduction channel (2.5 m long)</a:t>
                </a:r>
              </a:p>
              <a:p>
                <a:r>
                  <a:rPr lang="en-CA" sz="1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Low heat conductivity of He-II at 1 K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large UCN guide diameter (</a:t>
                </a:r>
                <a:r>
                  <a:rPr lang="en-CA" sz="1800" b="1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15 cm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)</a:t>
                </a:r>
              </a:p>
              <a:p>
                <a:r>
                  <a:rPr lang="en-CA" sz="1800" dirty="0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Freeze-out on cold </a:t>
                </a:r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vacuum separation foil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warm vacuum separation foil (inside B field)</a:t>
                </a:r>
              </a:p>
              <a:p>
                <a:r>
                  <a:rPr lang="en-CA" sz="18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Containment of liquid helium </a:t>
                </a:r>
                <a:r>
                  <a:rPr lang="en-CA" sz="1800" dirty="0">
                    <a:sym typeface="Symbol" panose="05050102010706020507" pitchFamily="18" charset="2"/>
                  </a:rPr>
                  <a:t> </a:t>
                </a:r>
                <a:r>
                  <a:rPr lang="en-CA" sz="18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(small) vertical rise in liquid filled UCN guide (23 cm)</a:t>
                </a:r>
              </a:p>
              <a:p>
                <a:r>
                  <a:rPr lang="en-CA" sz="1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Limited supply of liquid helium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design efficient cryostat</a:t>
                </a:r>
              </a:p>
              <a:p>
                <a:r>
                  <a:rPr lang="en-CA" sz="1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Large amount of deuterium required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inherent and/or redundant safety systems </a:t>
                </a:r>
                <a:r>
                  <a:rPr lang="en-CA" sz="1800" b="1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(safety approval</a:t>
                </a:r>
                <a:r>
                  <a:rPr lang="en-CA" sz="1800" b="1" dirty="0" smtClean="0">
                    <a:solidFill>
                      <a:srgbClr val="C49500"/>
                    </a:solidFill>
                    <a:sym typeface="Symbol" panose="05050102010706020507" pitchFamily="18" charset="2"/>
                  </a:rPr>
                  <a:t>)</a:t>
                </a:r>
              </a:p>
              <a:p>
                <a:r>
                  <a:rPr lang="en-CA" sz="1800" b="1" dirty="0" smtClean="0">
                    <a:solidFill>
                      <a:srgbClr val="C00000"/>
                    </a:solidFill>
                    <a:sym typeface="Symbol" panose="05050102010706020507" pitchFamily="18" charset="2"/>
                  </a:rPr>
                  <a:t>Radiative heat input to SF LHE surface </a:t>
                </a:r>
                <a:r>
                  <a:rPr lang="en-CA" sz="1800" b="1" dirty="0">
                    <a:sym typeface="Symbol" panose="05050102010706020507" pitchFamily="18" charset="2"/>
                  </a:rPr>
                  <a:t> </a:t>
                </a:r>
                <a:r>
                  <a:rPr lang="en-CA" sz="1800" b="1" dirty="0">
                    <a:solidFill>
                      <a:srgbClr val="C49500"/>
                    </a:solidFill>
                    <a:sym typeface="Symbol" panose="05050102010706020507" pitchFamily="18" charset="2"/>
                  </a:rPr>
                  <a:t>testing UCN friendly radiation heat suppressors</a:t>
                </a:r>
              </a:p>
              <a:p>
                <a:endParaRPr lang="en-CA" sz="1800" dirty="0">
                  <a:solidFill>
                    <a:srgbClr val="00B050"/>
                  </a:solidFill>
                  <a:sym typeface="Symbol" panose="05050102010706020507" pitchFamily="18" charset="2"/>
                </a:endParaRPr>
              </a:p>
              <a:p>
                <a:endParaRPr lang="en-CA" sz="1800" dirty="0">
                  <a:sym typeface="Symbol" panose="05050102010706020507" pitchFamily="18" charset="2"/>
                </a:endParaRPr>
              </a:p>
              <a:p>
                <a:endParaRPr lang="en-CA" sz="1800" dirty="0">
                  <a:sym typeface="Symbol" panose="05050102010706020507" pitchFamily="18" charset="2"/>
                </a:endParaRPr>
              </a:p>
              <a:p>
                <a:endParaRPr lang="en-CA" sz="1800" dirty="0"/>
              </a:p>
            </p:txBody>
          </p:sp>
        </mc:Choice>
        <mc:Fallback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xfrm>
                <a:off x="539566" y="909855"/>
                <a:ext cx="11652434" cy="5177597"/>
              </a:xfrm>
              <a:blipFill>
                <a:blip r:embed="rId3"/>
                <a:stretch>
                  <a:fillRect l="-366" t="-588" b="-96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62831" y="729195"/>
            <a:ext cx="1281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C. Marshall</a:t>
            </a:r>
            <a:endParaRPr lang="en-CA" sz="1600" dirty="0"/>
          </a:p>
        </p:txBody>
      </p:sp>
      <p:sp>
        <p:nvSpPr>
          <p:cNvPr id="12" name="Rectangle 11"/>
          <p:cNvSpPr/>
          <p:nvPr/>
        </p:nvSpPr>
        <p:spPr>
          <a:xfrm>
            <a:off x="9053152" y="1182199"/>
            <a:ext cx="1359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W. Schreyer</a:t>
            </a:r>
            <a:endParaRPr lang="en-CA" sz="1600" dirty="0"/>
          </a:p>
        </p:txBody>
      </p:sp>
      <p:sp>
        <p:nvSpPr>
          <p:cNvPr id="13" name="Rectangle 12"/>
          <p:cNvSpPr/>
          <p:nvPr/>
        </p:nvSpPr>
        <p:spPr>
          <a:xfrm>
            <a:off x="8424030" y="1581394"/>
            <a:ext cx="1281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C. Marshall</a:t>
            </a:r>
            <a:endParaRPr lang="en-CA" sz="1600" dirty="0"/>
          </a:p>
        </p:txBody>
      </p:sp>
      <p:sp>
        <p:nvSpPr>
          <p:cNvPr id="14" name="Rectangle 13"/>
          <p:cNvSpPr/>
          <p:nvPr/>
        </p:nvSpPr>
        <p:spPr>
          <a:xfrm>
            <a:off x="8661385" y="749674"/>
            <a:ext cx="1359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W. Schreyer</a:t>
            </a:r>
            <a:endParaRPr lang="en-CA" sz="1600" dirty="0"/>
          </a:p>
        </p:txBody>
      </p:sp>
      <p:sp>
        <p:nvSpPr>
          <p:cNvPr id="15" name="Rectangle 14"/>
          <p:cNvSpPr/>
          <p:nvPr/>
        </p:nvSpPr>
        <p:spPr>
          <a:xfrm>
            <a:off x="8128971" y="1972951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16" name="Rectangle 15"/>
          <p:cNvSpPr/>
          <p:nvPr/>
        </p:nvSpPr>
        <p:spPr>
          <a:xfrm>
            <a:off x="10001402" y="2311505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17" name="Rectangle 16"/>
          <p:cNvSpPr/>
          <p:nvPr/>
        </p:nvSpPr>
        <p:spPr>
          <a:xfrm>
            <a:off x="8232220" y="3185042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18" name="Rectangle 17"/>
          <p:cNvSpPr/>
          <p:nvPr/>
        </p:nvSpPr>
        <p:spPr>
          <a:xfrm>
            <a:off x="8702677" y="3998411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19" name="Rectangle 18"/>
          <p:cNvSpPr/>
          <p:nvPr/>
        </p:nvSpPr>
        <p:spPr>
          <a:xfrm>
            <a:off x="9861216" y="4363989"/>
            <a:ext cx="468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RP</a:t>
            </a:r>
            <a:endParaRPr lang="en-CA" sz="1600" dirty="0"/>
          </a:p>
        </p:txBody>
      </p:sp>
      <p:sp>
        <p:nvSpPr>
          <p:cNvPr id="20" name="Rectangle 19"/>
          <p:cNvSpPr/>
          <p:nvPr/>
        </p:nvSpPr>
        <p:spPr>
          <a:xfrm>
            <a:off x="9311065" y="4831346"/>
            <a:ext cx="1895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This presentation</a:t>
            </a:r>
            <a:endParaRPr lang="en-CA" sz="1600" dirty="0"/>
          </a:p>
        </p:txBody>
      </p:sp>
      <p:sp>
        <p:nvSpPr>
          <p:cNvPr id="21" name="Rectangle 20"/>
          <p:cNvSpPr/>
          <p:nvPr/>
        </p:nvSpPr>
        <p:spPr>
          <a:xfrm>
            <a:off x="6937852" y="5262532"/>
            <a:ext cx="24561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Kawasaki, C. Gibson</a:t>
            </a:r>
            <a:endParaRPr lang="en-CA" sz="1600" dirty="0"/>
          </a:p>
        </p:txBody>
      </p:sp>
      <p:sp>
        <p:nvSpPr>
          <p:cNvPr id="22" name="Rectangle 21"/>
          <p:cNvSpPr/>
          <p:nvPr/>
        </p:nvSpPr>
        <p:spPr>
          <a:xfrm>
            <a:off x="7443951" y="258491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Covered in presentations by</a:t>
            </a:r>
            <a:endParaRPr lang="en-CA" dirty="0"/>
          </a:p>
        </p:txBody>
      </p:sp>
      <p:sp>
        <p:nvSpPr>
          <p:cNvPr id="23" name="Rectangle 22"/>
          <p:cNvSpPr/>
          <p:nvPr/>
        </p:nvSpPr>
        <p:spPr>
          <a:xfrm>
            <a:off x="10713240" y="5543826"/>
            <a:ext cx="1281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C. Marshall</a:t>
            </a:r>
            <a:endParaRPr lang="en-CA" sz="1600" dirty="0"/>
          </a:p>
        </p:txBody>
      </p:sp>
      <p:sp>
        <p:nvSpPr>
          <p:cNvPr id="3" name="Rectangle 2"/>
          <p:cNvSpPr/>
          <p:nvPr/>
        </p:nvSpPr>
        <p:spPr>
          <a:xfrm>
            <a:off x="10735002" y="1152786"/>
            <a:ext cx="14839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000" dirty="0">
                <a:hlinkClick r:id="rId4" tooltip="Persistent link using digital object identifier"/>
              </a:rPr>
              <a:t>https://doi.org/10.1016/j.nima.2020.163525</a:t>
            </a:r>
            <a:endParaRPr lang="en-CA" sz="1000" dirty="0"/>
          </a:p>
        </p:txBody>
      </p:sp>
      <p:sp>
        <p:nvSpPr>
          <p:cNvPr id="24" name="Rectangle 23"/>
          <p:cNvSpPr/>
          <p:nvPr/>
        </p:nvSpPr>
        <p:spPr>
          <a:xfrm>
            <a:off x="7610096" y="2846488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25" name="Rectangle 24"/>
          <p:cNvSpPr/>
          <p:nvPr/>
        </p:nvSpPr>
        <p:spPr>
          <a:xfrm>
            <a:off x="10392772" y="3534664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 Kawasaki</a:t>
            </a:r>
            <a:endParaRPr lang="en-CA" sz="1600" dirty="0"/>
          </a:p>
        </p:txBody>
      </p:sp>
      <p:sp>
        <p:nvSpPr>
          <p:cNvPr id="26" name="Rectangle 25"/>
          <p:cNvSpPr/>
          <p:nvPr/>
        </p:nvSpPr>
        <p:spPr>
          <a:xfrm>
            <a:off x="10093342" y="5970581"/>
            <a:ext cx="17322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RP, W. Schreyer</a:t>
            </a:r>
            <a:endParaRPr lang="en-CA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934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435"/>
    </mc:Choice>
    <mc:Fallback>
      <p:transition spd="slow" advTm="225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E9D79C-C5BF-4F46-87FF-1AC27181A2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6"/>
          <a:stretch/>
        </p:blipFill>
        <p:spPr>
          <a:xfrm>
            <a:off x="2034735" y="40542"/>
            <a:ext cx="10244252" cy="681745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79EEDEA-EB61-47FE-A59D-E165A8A825FA}"/>
              </a:ext>
            </a:extLst>
          </p:cNvPr>
          <p:cNvCxnSpPr/>
          <p:nvPr/>
        </p:nvCxnSpPr>
        <p:spPr>
          <a:xfrm flipV="1">
            <a:off x="2643526" y="4125634"/>
            <a:ext cx="1733460" cy="97940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1F84137-E173-4DDD-822C-0137B05C650B}"/>
              </a:ext>
            </a:extLst>
          </p:cNvPr>
          <p:cNvSpPr txBox="1"/>
          <p:nvPr/>
        </p:nvSpPr>
        <p:spPr>
          <a:xfrm>
            <a:off x="126554" y="50270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>
                <a:solidFill>
                  <a:schemeClr val="bg2">
                    <a:lumMod val="50000"/>
                  </a:schemeClr>
                </a:solidFill>
              </a:rPr>
              <a:t>vacuum separation foil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8C685-3A94-4D21-92C6-3ECE84744944}"/>
              </a:ext>
            </a:extLst>
          </p:cNvPr>
          <p:cNvSpPr txBox="1"/>
          <p:nvPr/>
        </p:nvSpPr>
        <p:spPr>
          <a:xfrm>
            <a:off x="3204352" y="5347849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UCN beam switcher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263542" b="-10924"/>
          <a:stretch/>
        </p:blipFill>
        <p:spPr>
          <a:xfrm>
            <a:off x="185679" y="204094"/>
            <a:ext cx="7078721" cy="38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More detailed </a:t>
            </a: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UCN source 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model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663EDBFE-C5B0-4E7E-AEA0-63CBE3B7CB3E}"/>
                  </a:ext>
                </a:extLst>
              </p14:cNvPr>
              <p14:cNvContentPartPr/>
              <p14:nvPr/>
            </p14:nvContentPartPr>
            <p14:xfrm>
              <a:off x="7140829" y="1465355"/>
              <a:ext cx="1377680" cy="254304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663EDBFE-C5B0-4E7E-AEA0-63CBE3B7CB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77831" y="1087662"/>
                <a:ext cx="1503316" cy="3298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471545-7E07-4EA0-AB67-F09B337DE632}"/>
                  </a:ext>
                </a:extLst>
              </p14:cNvPr>
              <p14:cNvContentPartPr/>
              <p14:nvPr/>
            </p14:nvContentPartPr>
            <p14:xfrm>
              <a:off x="7360389" y="3289835"/>
              <a:ext cx="4933800" cy="3232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471545-7E07-4EA0-AB67-F09B337DE63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7389" y="2912195"/>
                <a:ext cx="5059440" cy="39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0134377-3B1A-4D60-AD09-DDF4E1DAC7D2}"/>
                  </a:ext>
                </a:extLst>
              </p14:cNvPr>
              <p14:cNvContentPartPr/>
              <p14:nvPr/>
            </p14:nvContentPartPr>
            <p14:xfrm>
              <a:off x="5109309" y="3666076"/>
              <a:ext cx="3324240" cy="1577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0134377-3B1A-4D60-AD09-DDF4E1DAC7D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46669" y="3288436"/>
                <a:ext cx="3449880" cy="23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801F703-9BFA-40A6-90FB-9015A4C9B69D}"/>
                  </a:ext>
                </a:extLst>
              </p14:cNvPr>
              <p14:cNvContentPartPr/>
              <p14:nvPr/>
            </p14:nvContentPartPr>
            <p14:xfrm>
              <a:off x="5452521" y="81797"/>
              <a:ext cx="2137320" cy="4054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801F703-9BFA-40A6-90FB-9015A4C9B69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89521" y="-295843"/>
                <a:ext cx="2262960" cy="4809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/>
          <p:cNvSpPr txBox="1"/>
          <p:nvPr/>
        </p:nvSpPr>
        <p:spPr>
          <a:xfrm>
            <a:off x="9919598" y="2558252"/>
            <a:ext cx="1824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C000"/>
                </a:solidFill>
                <a:latin typeface="Segoe Script" panose="030B0504020000000003" pitchFamily="66" charset="0"/>
              </a:defRPr>
            </a:lvl1pPr>
          </a:lstStyle>
          <a:p>
            <a:r>
              <a:rPr lang="en-CA" dirty="0"/>
              <a:t>moderators,</a:t>
            </a:r>
          </a:p>
          <a:p>
            <a:r>
              <a:rPr lang="en-CA" dirty="0"/>
              <a:t>tail section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8028" y="1550864"/>
            <a:ext cx="1915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>
                <a:solidFill>
                  <a:srgbClr val="ED5B68"/>
                </a:solidFill>
                <a:latin typeface="Segoe Script" panose="030B0504020000000003" pitchFamily="66" charset="0"/>
              </a:rPr>
              <a:t>LD</a:t>
            </a:r>
            <a:r>
              <a:rPr lang="en-CA" sz="2000" b="1" baseline="-25000" dirty="0">
                <a:solidFill>
                  <a:srgbClr val="ED5B68"/>
                </a:solidFill>
                <a:latin typeface="Segoe Script" panose="030B0504020000000003" pitchFamily="66" charset="0"/>
              </a:rPr>
              <a:t>2</a:t>
            </a:r>
            <a:r>
              <a:rPr lang="en-CA" sz="2000" b="1" dirty="0">
                <a:solidFill>
                  <a:srgbClr val="ED5B68"/>
                </a:solidFill>
                <a:latin typeface="Segoe Script" panose="030B0504020000000003" pitchFamily="66" charset="0"/>
              </a:rPr>
              <a:t> cryostat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7389" y="40542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>
                <a:solidFill>
                  <a:srgbClr val="92D050"/>
                </a:solidFill>
                <a:latin typeface="Segoe Script" panose="030B0504020000000003" pitchFamily="66" charset="0"/>
              </a:rPr>
              <a:t>He cryostat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6227" y="5196309"/>
            <a:ext cx="2964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err="1">
                <a:solidFill>
                  <a:srgbClr val="7955A5"/>
                </a:solidFill>
                <a:latin typeface="Segoe Script" panose="030B0504020000000003" pitchFamily="66" charset="0"/>
              </a:rPr>
              <a:t>cryo</a:t>
            </a:r>
            <a:r>
              <a:rPr lang="en-CA" sz="2000" b="1" dirty="0">
                <a:solidFill>
                  <a:srgbClr val="7955A5"/>
                </a:solidFill>
                <a:latin typeface="Segoe Script" panose="030B0504020000000003" pitchFamily="66" charset="0"/>
              </a:rPr>
              <a:t> connection box</a:t>
            </a:r>
          </a:p>
        </p:txBody>
      </p:sp>
      <p:sp>
        <p:nvSpPr>
          <p:cNvPr id="20" name="Slide Number Placeholder 2"/>
          <p:cNvSpPr txBox="1">
            <a:spLocks/>
          </p:cNvSpPr>
          <p:nvPr/>
        </p:nvSpPr>
        <p:spPr>
          <a:xfrm>
            <a:off x="8610600" y="644110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890513-E58D-2644-ACDB-E89B1349FCEB}" type="slidenum">
              <a:rPr lang="en-US" sz="1600" smtClean="0">
                <a:solidFill>
                  <a:srgbClr val="00B0F0"/>
                </a:solidFill>
              </a:rPr>
              <a:pPr algn="r"/>
              <a:t>9</a:t>
            </a:fld>
            <a:endParaRPr lang="en-US" sz="1600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197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544"/>
    </mc:Choice>
    <mc:Fallback>
      <p:transition spd="slow" advTm="35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5310"/>
          <a:stretch/>
        </p:blipFill>
        <p:spPr>
          <a:xfrm>
            <a:off x="-1" y="0"/>
            <a:ext cx="12205253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250322" b="-11975"/>
          <a:stretch/>
        </p:blipFill>
        <p:spPr>
          <a:xfrm>
            <a:off x="185679" y="204094"/>
            <a:ext cx="6821408" cy="39225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The source in the Meson hall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 rot="3105580">
            <a:off x="120050" y="3117852"/>
            <a:ext cx="5863233" cy="212043"/>
          </a:xfrm>
          <a:prstGeom prst="rect">
            <a:avLst/>
          </a:prstGeom>
          <a:solidFill>
            <a:srgbClr val="70AD47">
              <a:alpha val="50196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proton </a:t>
            </a:r>
            <a:r>
              <a:rPr lang="en-CA" dirty="0" smtClean="0"/>
              <a:t>beamline 1U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 rot="3922846">
            <a:off x="-994451" y="3195172"/>
            <a:ext cx="5863233" cy="212043"/>
          </a:xfrm>
          <a:prstGeom prst="rect">
            <a:avLst/>
          </a:prstGeom>
          <a:solidFill>
            <a:srgbClr val="3A26CE">
              <a:alpha val="49804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proton </a:t>
            </a:r>
            <a:r>
              <a:rPr lang="en-CA" dirty="0" smtClean="0"/>
              <a:t>beamline 1A</a:t>
            </a:r>
            <a:endParaRPr lang="en-CA" dirty="0"/>
          </a:p>
        </p:txBody>
      </p:sp>
      <p:sp>
        <p:nvSpPr>
          <p:cNvPr id="10" name="Oval 9"/>
          <p:cNvSpPr/>
          <p:nvPr/>
        </p:nvSpPr>
        <p:spPr>
          <a:xfrm rot="19416380">
            <a:off x="5448440" y="3902926"/>
            <a:ext cx="1794934" cy="1266259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cryostat pit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50360" y="4881955"/>
            <a:ext cx="1794934" cy="1492111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  <a:effectLst>
                  <a:glow rad="12700">
                    <a:schemeClr val="tx1">
                      <a:alpha val="60000"/>
                    </a:schemeClr>
                  </a:glow>
                </a:effectLst>
              </a:rPr>
              <a:t>target pit</a:t>
            </a:r>
            <a:endParaRPr lang="en-CA" dirty="0">
              <a:solidFill>
                <a:schemeClr val="bg1"/>
              </a:solidFill>
              <a:effectLst>
                <a:glow rad="127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62724" y="1220112"/>
            <a:ext cx="1794934" cy="2223988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pump pit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890513-E58D-2644-ACDB-E89B1349FCEB}" type="slidenum">
              <a:rPr lang="en-US" sz="1400" smtClean="0">
                <a:solidFill>
                  <a:schemeClr val="bg1"/>
                </a:solidFill>
              </a:rPr>
              <a:pPr algn="r"/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8548">
            <a:off x="10362736" y="5499213"/>
            <a:ext cx="1278177" cy="12781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392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61"/>
    </mc:Choice>
    <mc:Fallback>
      <p:transition spd="slow" advTm="30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0" y="0"/>
            <a:ext cx="1085149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0250" y="-2"/>
            <a:ext cx="4203929" cy="6858002"/>
          </a:xfrm>
          <a:prstGeom prst="rect">
            <a:avLst/>
          </a:prstGeom>
          <a:solidFill>
            <a:srgbClr val="FF66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CA" dirty="0" smtClean="0">
                <a:solidFill>
                  <a:schemeClr val="tx1"/>
                </a:solidFill>
                <a:effectLst>
                  <a:glow rad="38100">
                    <a:schemeClr val="bg1">
                      <a:alpha val="60000"/>
                    </a:schemeClr>
                  </a:glow>
                </a:effectLst>
              </a:rPr>
              <a:t>Installations here have to happen while BL1A is offline (mainly shutdown).</a:t>
            </a:r>
            <a:endParaRPr lang="en-CA" dirty="0">
              <a:solidFill>
                <a:schemeClr val="tx1"/>
              </a:solidFill>
              <a:effectLst>
                <a:glow rad="381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32944" y="-2"/>
            <a:ext cx="2465383" cy="6858002"/>
          </a:xfrm>
          <a:prstGeom prst="rect">
            <a:avLst/>
          </a:prstGeom>
          <a:solidFill>
            <a:srgbClr val="CCFF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CA" dirty="0" smtClean="0">
                <a:solidFill>
                  <a:schemeClr val="tx1"/>
                </a:solidFill>
                <a:effectLst>
                  <a:glow rad="38100">
                    <a:schemeClr val="bg1">
                      <a:alpha val="60000"/>
                    </a:schemeClr>
                  </a:glow>
                </a:effectLst>
              </a:rPr>
              <a:t>Installations here can take place while BL1A is running. </a:t>
            </a:r>
            <a:endParaRPr lang="en-CA" dirty="0">
              <a:solidFill>
                <a:schemeClr val="tx1"/>
              </a:solidFill>
              <a:effectLst>
                <a:glow rad="381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98327" y="-2"/>
            <a:ext cx="4123420" cy="6858002"/>
          </a:xfrm>
          <a:prstGeom prst="rect">
            <a:avLst/>
          </a:prstGeom>
          <a:solidFill>
            <a:srgbClr val="00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CA" dirty="0" smtClean="0">
                <a:solidFill>
                  <a:schemeClr val="tx1"/>
                </a:solidFill>
                <a:effectLst>
                  <a:glow rad="38100">
                    <a:schemeClr val="bg1">
                      <a:alpha val="60000"/>
                    </a:schemeClr>
                  </a:glow>
                </a:effectLst>
              </a:rPr>
              <a:t>Installations here can take place while UCN is running. </a:t>
            </a:r>
            <a:endParaRPr lang="en-CA" dirty="0">
              <a:solidFill>
                <a:schemeClr val="tx1"/>
              </a:solidFill>
              <a:effectLst>
                <a:glow rad="381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7011" b="-8507"/>
          <a:stretch/>
        </p:blipFill>
        <p:spPr>
          <a:xfrm>
            <a:off x="185679" y="204095"/>
            <a:ext cx="6367521" cy="38010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Top view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 rot="4290447">
            <a:off x="230151" y="2243074"/>
            <a:ext cx="5863233" cy="212043"/>
          </a:xfrm>
          <a:prstGeom prst="rect">
            <a:avLst/>
          </a:prstGeom>
          <a:solidFill>
            <a:srgbClr val="70AD47">
              <a:alpha val="50196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proton </a:t>
            </a:r>
            <a:r>
              <a:rPr lang="en-CA" dirty="0" smtClean="0"/>
              <a:t>beamline 1U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 rot="5400000">
            <a:off x="-1011432" y="2825595"/>
            <a:ext cx="5863233" cy="212043"/>
          </a:xfrm>
          <a:prstGeom prst="rect">
            <a:avLst/>
          </a:prstGeom>
          <a:solidFill>
            <a:srgbClr val="3A26CE">
              <a:alpha val="49804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proton </a:t>
            </a:r>
            <a:r>
              <a:rPr lang="en-CA" dirty="0" smtClean="0"/>
              <a:t>beamline 1A</a:t>
            </a:r>
            <a:endParaRPr lang="en-CA" dirty="0"/>
          </a:p>
        </p:txBody>
      </p:sp>
      <p:sp>
        <p:nvSpPr>
          <p:cNvPr id="10" name="Oval 9"/>
          <p:cNvSpPr/>
          <p:nvPr/>
        </p:nvSpPr>
        <p:spPr>
          <a:xfrm rot="20497600">
            <a:off x="4726118" y="3872455"/>
            <a:ext cx="1794934" cy="1266259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cryostat pit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081866" y="4257751"/>
            <a:ext cx="1794934" cy="1718866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  <a:effectLst>
                  <a:glow rad="12700">
                    <a:schemeClr val="tx1">
                      <a:alpha val="60000"/>
                    </a:schemeClr>
                  </a:glow>
                </a:effectLst>
              </a:rPr>
              <a:t>target pit</a:t>
            </a:r>
            <a:endParaRPr lang="en-CA" dirty="0">
              <a:solidFill>
                <a:schemeClr val="bg1"/>
              </a:solidFill>
              <a:effectLst>
                <a:glow rad="127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62724" y="1220112"/>
            <a:ext cx="1794934" cy="2223988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pump pit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890513-E58D-2644-ACDB-E89B1349FCEB}" type="slidenum">
              <a:rPr lang="en-US" sz="1400" smtClean="0">
                <a:solidFill>
                  <a:schemeClr val="bg1"/>
                </a:solidFill>
              </a:rPr>
              <a:pPr algn="r"/>
              <a:t>11</a:t>
            </a:fld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18544" y="4563687"/>
            <a:ext cx="4651136" cy="975598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0963783">
            <a:off x="5572519" y="5218330"/>
            <a:ext cx="729687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en-CA" sz="1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10 m</a:t>
            </a:r>
            <a:endParaRPr lang="en-CA" sz="1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32948" y="1425706"/>
            <a:ext cx="1278177" cy="127817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876800" y="0"/>
            <a:ext cx="0" cy="6858000"/>
          </a:xfrm>
          <a:prstGeom prst="line">
            <a:avLst/>
          </a:prstGeom>
          <a:ln w="571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416140" y="-2"/>
            <a:ext cx="0" cy="6858000"/>
          </a:xfrm>
          <a:prstGeom prst="line">
            <a:avLst/>
          </a:prstGeom>
          <a:ln w="5715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5400000">
            <a:off x="3384592" y="1755067"/>
            <a:ext cx="2711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effectLst>
                  <a:glow rad="38100">
                    <a:schemeClr val="bg1">
                      <a:alpha val="60000"/>
                    </a:schemeClr>
                  </a:glow>
                </a:effectLst>
              </a:rPr>
              <a:t>BL1A shielding envelope</a:t>
            </a:r>
            <a:endParaRPr lang="en-CA" dirty="0">
              <a:effectLst>
                <a:glow rad="381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5935522" y="1753951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effectLst>
                  <a:glow rad="38100">
                    <a:schemeClr val="bg1">
                      <a:alpha val="60000"/>
                    </a:schemeClr>
                  </a:glow>
                </a:effectLst>
              </a:rPr>
              <a:t>UCN shielding envelope</a:t>
            </a:r>
            <a:endParaRPr lang="en-CA" dirty="0">
              <a:effectLst>
                <a:glow rad="38100">
                  <a:schemeClr val="bg1">
                    <a:alpha val="60000"/>
                  </a:schemeClr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9022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587"/>
    </mc:Choice>
    <mc:Fallback>
      <p:transition spd="slow" advTm="53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15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F3BB17-EFFE-4E57-80B3-C18D4057E9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8615791" cy="580044"/>
          </a:xfrm>
        </p:spPr>
        <p:txBody>
          <a:bodyPr/>
          <a:lstStyle/>
          <a:p>
            <a:r>
              <a:rPr lang="en-CA" dirty="0"/>
              <a:t>Some </a:t>
            </a:r>
            <a:r>
              <a:rPr lang="en-CA" dirty="0" smtClean="0"/>
              <a:t>estimates for relevant numbers</a:t>
            </a:r>
          </a:p>
          <a:p>
            <a:r>
              <a:rPr lang="en-CA" sz="1400" dirty="0" smtClean="0"/>
              <a:t>Mostly coming from MC (MCNP, </a:t>
            </a:r>
            <a:r>
              <a:rPr lang="en-CA" sz="1400" dirty="0" err="1" smtClean="0"/>
              <a:t>PENTrack</a:t>
            </a:r>
            <a:r>
              <a:rPr lang="en-CA" sz="1400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9FFCB-9046-4E6F-A3BD-53D7937377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2325" y="1080605"/>
            <a:ext cx="4686300" cy="690563"/>
          </a:xfrm>
        </p:spPr>
        <p:txBody>
          <a:bodyPr/>
          <a:lstStyle/>
          <a:p>
            <a:r>
              <a:rPr lang="en-CA" dirty="0"/>
              <a:t>TUCAN source</a:t>
            </a:r>
          </a:p>
          <a:p>
            <a:r>
              <a:rPr lang="en-CA" dirty="0"/>
              <a:t>(engineering stage)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FDA4C-0962-4653-893A-17F11971CA3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325" y="2066134"/>
            <a:ext cx="9434858" cy="3623435"/>
          </a:xfrm>
        </p:spPr>
        <p:txBody>
          <a:bodyPr/>
          <a:lstStyle/>
          <a:p>
            <a:r>
              <a:rPr lang="en-CA" dirty="0"/>
              <a:t>Production 1.4-1.6 x 10</a:t>
            </a:r>
            <a:r>
              <a:rPr lang="en-CA" baseline="30000" dirty="0"/>
              <a:t>7</a:t>
            </a:r>
            <a:r>
              <a:rPr lang="en-CA" dirty="0"/>
              <a:t> UCN/s</a:t>
            </a:r>
          </a:p>
          <a:p>
            <a:r>
              <a:rPr lang="en-CA" dirty="0"/>
              <a:t>Source helium temp 1.03 K to 1.13 K</a:t>
            </a:r>
          </a:p>
          <a:p>
            <a:r>
              <a:rPr lang="en-CA" dirty="0"/>
              <a:t>Cooling power 10 W (3He fridge)</a:t>
            </a:r>
          </a:p>
          <a:p>
            <a:r>
              <a:rPr lang="en-CA" dirty="0"/>
              <a:t>Source storage lifetime 28 s</a:t>
            </a:r>
          </a:p>
          <a:p>
            <a:r>
              <a:rPr lang="en-CA" dirty="0"/>
              <a:t>Figure of merit P</a:t>
            </a:r>
            <a:r>
              <a:rPr lang="en-CA" dirty="0">
                <a:sym typeface="Symbol" panose="05050102010706020507" pitchFamily="18" charset="2"/>
              </a:rPr>
              <a:t> = 4.5 </a:t>
            </a:r>
            <a:r>
              <a:rPr lang="en-CA" dirty="0"/>
              <a:t>x 10</a:t>
            </a:r>
            <a:r>
              <a:rPr lang="en-CA" baseline="30000" dirty="0"/>
              <a:t>8</a:t>
            </a:r>
            <a:r>
              <a:rPr lang="en-CA" dirty="0"/>
              <a:t> </a:t>
            </a:r>
          </a:p>
          <a:p>
            <a:r>
              <a:rPr lang="en-CA" dirty="0"/>
              <a:t>Density in the source 3 x 10</a:t>
            </a:r>
            <a:r>
              <a:rPr lang="en-CA" baseline="30000" dirty="0"/>
              <a:t>3</a:t>
            </a:r>
            <a:r>
              <a:rPr lang="en-CA" dirty="0"/>
              <a:t> UCN/cc</a:t>
            </a:r>
          </a:p>
          <a:p>
            <a:r>
              <a:rPr lang="en-CA" dirty="0"/>
              <a:t>Total number in the source 3 x 10</a:t>
            </a:r>
            <a:r>
              <a:rPr lang="en-CA" baseline="30000" dirty="0"/>
              <a:t>8</a:t>
            </a:r>
            <a:r>
              <a:rPr lang="en-CA" dirty="0"/>
              <a:t> UCN</a:t>
            </a:r>
          </a:p>
          <a:p>
            <a:r>
              <a:rPr lang="en-CA" dirty="0"/>
              <a:t>Initial </a:t>
            </a:r>
            <a:r>
              <a:rPr lang="en-CA" dirty="0" smtClean="0"/>
              <a:t>polarized density </a:t>
            </a:r>
            <a:r>
              <a:rPr lang="en-CA" dirty="0"/>
              <a:t>in 70 l EDM </a:t>
            </a:r>
            <a:r>
              <a:rPr lang="en-CA" dirty="0" smtClean="0"/>
              <a:t>experiment </a:t>
            </a:r>
            <a:r>
              <a:rPr lang="en-CA" dirty="0"/>
              <a:t>200 UCN/cc (&gt; 10 m of guide)</a:t>
            </a:r>
          </a:p>
          <a:p>
            <a:r>
              <a:rPr lang="en-CA" dirty="0"/>
              <a:t>Counted at the end of cycle 2 x 10</a:t>
            </a:r>
            <a:r>
              <a:rPr lang="en-CA" baseline="30000" dirty="0"/>
              <a:t>6</a:t>
            </a:r>
            <a:r>
              <a:rPr lang="en-CA" dirty="0"/>
              <a:t>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36C8E-90F4-4446-BC50-DEDB82BB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84CBD0-126D-4F81-8659-ADE6E2ADE3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559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42"/>
    </mc:Choice>
    <mc:Fallback>
      <p:transition spd="slow" advTm="4744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56704" y="824948"/>
            <a:ext cx="11114117" cy="5368649"/>
          </a:xfrm>
        </p:spPr>
        <p:txBody>
          <a:bodyPr numCol="2"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Summer 2018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JSPS</a:t>
            </a:r>
            <a:r>
              <a:rPr lang="en-CA" dirty="0"/>
              <a:t> (Japan Society for the Promotion of Science) </a:t>
            </a:r>
            <a:r>
              <a:rPr lang="en-CA" b="1" dirty="0">
                <a:solidFill>
                  <a:srgbClr val="00B0F0"/>
                </a:solidFill>
              </a:rPr>
              <a:t>funding</a:t>
            </a:r>
            <a:r>
              <a:rPr lang="en-CA" dirty="0"/>
              <a:t> for the helium cryostat has been </a:t>
            </a:r>
            <a:r>
              <a:rPr lang="en-CA" dirty="0" err="1"/>
              <a:t>grantedat</a:t>
            </a:r>
            <a:r>
              <a:rPr lang="en-CA" dirty="0"/>
              <a:t> 152 MJPY.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Final decision to go for </a:t>
            </a:r>
            <a:r>
              <a:rPr lang="en-CA" b="1" baseline="30000" dirty="0">
                <a:solidFill>
                  <a:srgbClr val="00B0F0"/>
                </a:solidFill>
              </a:rPr>
              <a:t>3</a:t>
            </a:r>
            <a:r>
              <a:rPr lang="en-CA" b="1" dirty="0">
                <a:solidFill>
                  <a:srgbClr val="00B0F0"/>
                </a:solidFill>
              </a:rPr>
              <a:t>He cryostat </a:t>
            </a:r>
            <a:r>
              <a:rPr lang="en-CA" dirty="0"/>
              <a:t>(not </a:t>
            </a:r>
            <a:r>
              <a:rPr lang="en-CA" baseline="30000" dirty="0"/>
              <a:t>4</a:t>
            </a:r>
            <a:r>
              <a:rPr lang="en-CA" dirty="0"/>
              <a:t>He direct pumping).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Initial System Engineering Design (System Block Diagram, Top level Requirements, nEDM Experiment Requirements, He Cryostat Requirements, LD</a:t>
            </a:r>
            <a:r>
              <a:rPr lang="en-CA" baseline="-25000" dirty="0"/>
              <a:t>2</a:t>
            </a:r>
            <a:r>
              <a:rPr lang="en-CA" dirty="0"/>
              <a:t> Subsystem Requirements, Initial Spec </a:t>
            </a:r>
            <a:r>
              <a:rPr lang="en-CA" dirty="0" err="1"/>
              <a:t>Sheetsgeneration</a:t>
            </a:r>
            <a:r>
              <a:rPr lang="en-CA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Preliminary LD2 Safety Report </a:t>
            </a:r>
            <a:r>
              <a:rPr lang="en-CA" dirty="0"/>
              <a:t>Released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Initial release of UCN yield versus moderator and source design report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Released designs for UCN experiments in Fall 2018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Released </a:t>
            </a:r>
            <a:r>
              <a:rPr lang="en-CA" b="1" dirty="0">
                <a:solidFill>
                  <a:srgbClr val="00B0F0"/>
                </a:solidFill>
              </a:rPr>
              <a:t>schematics</a:t>
            </a:r>
            <a:r>
              <a:rPr lang="en-CA" dirty="0"/>
              <a:t> (P&amp;IDs) for He-II Subsystem, LD2 Subsystem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Released initial </a:t>
            </a:r>
            <a:r>
              <a:rPr lang="en-CA" b="1" dirty="0">
                <a:solidFill>
                  <a:srgbClr val="00B0F0"/>
                </a:solidFill>
              </a:rPr>
              <a:t>design concept for biological shielding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Fall 2018</a:t>
            </a:r>
            <a:endParaRPr lang="en-CA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Tested first components for the new UCN source</a:t>
            </a:r>
            <a:r>
              <a:rPr lang="en-CA" dirty="0"/>
              <a:t> during 1-month of UCN </a:t>
            </a:r>
            <a:r>
              <a:rPr lang="en-CA" dirty="0" err="1"/>
              <a:t>beamtime</a:t>
            </a:r>
            <a:r>
              <a:rPr lang="en-CA" dirty="0"/>
              <a:t> at TRIUMF (UCN friendly vent port, UCN source valve, superconducting polarizer)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Performed UCN storage tests with a mock-up UCN production volume (</a:t>
            </a:r>
            <a:r>
              <a:rPr lang="en-CA" dirty="0" err="1"/>
              <a:t>NiP</a:t>
            </a:r>
            <a:r>
              <a:rPr lang="en-CA" dirty="0"/>
              <a:t> coating on aluminum) and determined that a bake out temperature of 100 C is sufficient.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Liquid deuterium system conceptual design received positive concept review from the safety authority Technical Safety BC.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Additional </a:t>
            </a:r>
            <a:r>
              <a:rPr lang="en-CA" b="1" dirty="0">
                <a:solidFill>
                  <a:srgbClr val="00B0F0"/>
                </a:solidFill>
              </a:rPr>
              <a:t>requirements documents </a:t>
            </a:r>
            <a:r>
              <a:rPr lang="en-CA" dirty="0"/>
              <a:t>released: He-II Subsystem, Simultaneous Spin Analyzer Subsystem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Some </a:t>
            </a:r>
            <a:r>
              <a:rPr lang="en-CA" b="1" dirty="0">
                <a:solidFill>
                  <a:srgbClr val="00B0F0"/>
                </a:solidFill>
              </a:rPr>
              <a:t>cryogenic calculations </a:t>
            </a:r>
            <a:r>
              <a:rPr lang="en-CA" dirty="0"/>
              <a:t>completed for He-Cryostat and LD2 Subsystem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Winter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Additional requirements documents released: remaining source subsystems, nEDM Cell, UCN Guidance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Initial </a:t>
            </a:r>
            <a:r>
              <a:rPr lang="en-CA" b="1" dirty="0">
                <a:solidFill>
                  <a:srgbClr val="00B0F0"/>
                </a:solidFill>
              </a:rPr>
              <a:t>3D concept of LD</a:t>
            </a:r>
            <a:r>
              <a:rPr lang="en-CA" b="1" baseline="-25000" dirty="0">
                <a:solidFill>
                  <a:srgbClr val="00B0F0"/>
                </a:solidFill>
              </a:rPr>
              <a:t>2</a:t>
            </a:r>
            <a:r>
              <a:rPr lang="en-CA" dirty="0"/>
              <a:t> Subsystem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Initial stress calculations and 3D Model for the multi-layered source vessel containing LD</a:t>
            </a:r>
            <a:r>
              <a:rPr lang="en-CA" baseline="-25000" dirty="0"/>
              <a:t>2</a:t>
            </a:r>
            <a:r>
              <a:rPr lang="en-CA" dirty="0"/>
              <a:t> and superfluid helium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Early orders for D2O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CA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Spring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Finished the bulk of UCN and </a:t>
            </a:r>
            <a:r>
              <a:rPr lang="en-CA" b="1" dirty="0">
                <a:solidFill>
                  <a:srgbClr val="00B0F0"/>
                </a:solidFill>
              </a:rPr>
              <a:t>cryogenics related calculations </a:t>
            </a:r>
            <a:r>
              <a:rPr lang="en-CA" dirty="0"/>
              <a:t>necessary to start detailed design.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Measurements at KEK confirm the </a:t>
            </a:r>
            <a:r>
              <a:rPr lang="en-CA" b="1" dirty="0" err="1">
                <a:solidFill>
                  <a:srgbClr val="00B0F0"/>
                </a:solidFill>
              </a:rPr>
              <a:t>Kapitza</a:t>
            </a:r>
            <a:r>
              <a:rPr lang="en-CA" b="1" dirty="0">
                <a:solidFill>
                  <a:srgbClr val="00B0F0"/>
                </a:solidFill>
              </a:rPr>
              <a:t> conductance </a:t>
            </a:r>
            <a:r>
              <a:rPr lang="en-CA" dirty="0"/>
              <a:t>at the 3He to 4He heat exchanger is in good agreement with our models.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Additional requirements documents released: Internal </a:t>
            </a:r>
            <a:r>
              <a:rPr lang="en-CA" dirty="0" err="1"/>
              <a:t>magnetometry</a:t>
            </a:r>
            <a:endParaRPr lang="en-CA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TRIUMF </a:t>
            </a:r>
            <a:r>
              <a:rPr lang="en-CA" b="1" dirty="0">
                <a:solidFill>
                  <a:srgbClr val="00B0F0"/>
                </a:solidFill>
              </a:rPr>
              <a:t>design review of biological shielding</a:t>
            </a:r>
            <a:r>
              <a:rPr lang="en-CA" dirty="0"/>
              <a:t> passed.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TRIUMF </a:t>
            </a:r>
            <a:r>
              <a:rPr lang="en-CA" b="1" dirty="0">
                <a:solidFill>
                  <a:srgbClr val="00B0F0"/>
                </a:solidFill>
              </a:rPr>
              <a:t>design review of He cryostat pumping </a:t>
            </a:r>
            <a:r>
              <a:rPr lang="en-CA" dirty="0"/>
              <a:t>system passed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Positive initial discussions with Technical Safety BC about LD2 system </a:t>
            </a:r>
            <a:r>
              <a:rPr lang="en-CA" dirty="0" smtClean="0"/>
              <a:t>safety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 smtClean="0">
                <a:solidFill>
                  <a:srgbClr val="FF0000"/>
                </a:solidFill>
              </a:rPr>
              <a:t>Hemispherical production volume </a:t>
            </a:r>
            <a:r>
              <a:rPr lang="en-CA" dirty="0" smtClean="0">
                <a:solidFill>
                  <a:srgbClr val="FF0000"/>
                </a:solidFill>
              </a:rPr>
              <a:t>and moderator geometry chosen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Summer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Target protect monitor (TPM) of BL1U commissioned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Detailed design of helium cryostat </a:t>
            </a:r>
            <a:r>
              <a:rPr lang="en-CA" dirty="0"/>
              <a:t>completed, start of production in Japan.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Confirm </a:t>
            </a:r>
            <a:r>
              <a:rPr lang="en-CA" b="1" dirty="0" err="1">
                <a:solidFill>
                  <a:srgbClr val="00B0F0"/>
                </a:solidFill>
              </a:rPr>
              <a:t>superleak</a:t>
            </a:r>
            <a:r>
              <a:rPr lang="en-CA" b="1" dirty="0">
                <a:solidFill>
                  <a:srgbClr val="00B0F0"/>
                </a:solidFill>
              </a:rPr>
              <a:t> tightness </a:t>
            </a:r>
            <a:r>
              <a:rPr lang="en-CA" dirty="0"/>
              <a:t>of a new designed </a:t>
            </a:r>
            <a:r>
              <a:rPr lang="en-CA" b="1" dirty="0" err="1">
                <a:solidFill>
                  <a:srgbClr val="00B0F0"/>
                </a:solidFill>
              </a:rPr>
              <a:t>helicoflex</a:t>
            </a:r>
            <a:r>
              <a:rPr lang="en-CA" b="1" dirty="0">
                <a:solidFill>
                  <a:srgbClr val="00B0F0"/>
                </a:solidFill>
              </a:rPr>
              <a:t> seal </a:t>
            </a:r>
            <a:r>
              <a:rPr lang="en-CA" dirty="0"/>
              <a:t>flange at KEK (it will be used for junction of the HEX1, which is the main heat exchanger, and the UCN guides.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Confirm </a:t>
            </a:r>
            <a:r>
              <a:rPr lang="en-CA" dirty="0" err="1"/>
              <a:t>superleak</a:t>
            </a:r>
            <a:r>
              <a:rPr lang="en-CA" dirty="0"/>
              <a:t> tightness of a </a:t>
            </a:r>
            <a:r>
              <a:rPr lang="en-CA" b="1" dirty="0">
                <a:solidFill>
                  <a:srgbClr val="00B0F0"/>
                </a:solidFill>
              </a:rPr>
              <a:t>junction of aluminum and stainless </a:t>
            </a:r>
            <a:r>
              <a:rPr lang="en-CA" dirty="0"/>
              <a:t>steel at KEK (it will be used for UCN guide upstream of the helium cryostat)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HEX7 test </a:t>
            </a:r>
            <a:r>
              <a:rPr lang="en-CA" dirty="0"/>
              <a:t>successfully completed at KEK (</a:t>
            </a:r>
            <a:r>
              <a:rPr lang="en-CA" dirty="0" err="1"/>
              <a:t>counterflow</a:t>
            </a:r>
            <a:r>
              <a:rPr lang="en-CA" dirty="0"/>
              <a:t> gas heat exchanger from room temperature to 10 K)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Fall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UCN source storage valve </a:t>
            </a:r>
            <a:r>
              <a:rPr lang="en-CA" dirty="0"/>
              <a:t>upgrade tested successfully during UCN </a:t>
            </a:r>
            <a:r>
              <a:rPr lang="en-CA" dirty="0" err="1"/>
              <a:t>beamtime</a:t>
            </a:r>
            <a:r>
              <a:rPr lang="en-CA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TRIUMF design review of He cryostat</a:t>
            </a:r>
            <a:r>
              <a:rPr lang="en-CA" dirty="0"/>
              <a:t> passed.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dirty="0"/>
              <a:t>Important interfaces between He cryostat and remainder of He-II subsystem confirmed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UCN Y switch </a:t>
            </a:r>
            <a:r>
              <a:rPr lang="en-CA" dirty="0"/>
              <a:t>completed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/>
              <a:t>Winter 2020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CA" b="1" dirty="0">
                <a:solidFill>
                  <a:srgbClr val="00B0F0"/>
                </a:solidFill>
              </a:rPr>
              <a:t>HEX5 test </a:t>
            </a:r>
            <a:r>
              <a:rPr lang="en-CA" dirty="0"/>
              <a:t>successfully completed at KEK (</a:t>
            </a:r>
            <a:r>
              <a:rPr lang="en-CA" dirty="0" err="1"/>
              <a:t>counterflow</a:t>
            </a:r>
            <a:r>
              <a:rPr lang="en-CA" dirty="0"/>
              <a:t> gas heat exchanger in the 1K pot pumping tube)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9317669" cy="401234"/>
          </a:xfrm>
        </p:spPr>
        <p:txBody>
          <a:bodyPr/>
          <a:lstStyle/>
          <a:p>
            <a:r>
              <a:rPr lang="en-CA" dirty="0"/>
              <a:t>Recent </a:t>
            </a:r>
            <a:r>
              <a:rPr lang="en-CA" dirty="0" smtClean="0"/>
              <a:t>Milestones</a:t>
            </a:r>
          </a:p>
          <a:p>
            <a:pPr>
              <a:spcBef>
                <a:spcPts val="600"/>
              </a:spcBef>
            </a:pPr>
            <a:r>
              <a:rPr lang="en-CA" sz="1000" dirty="0"/>
              <a:t>copied from </a:t>
            </a:r>
            <a:r>
              <a:rPr lang="en-CA" sz="800" dirty="0">
                <a:hlinkClick r:id="rId2"/>
              </a:rPr>
              <a:t>https://</a:t>
            </a:r>
            <a:r>
              <a:rPr lang="en-CA" sz="800" dirty="0" smtClean="0">
                <a:hlinkClick r:id="rId2"/>
              </a:rPr>
              <a:t>ucn.triumf.ca/meetings-and-workshops/review-meetings/2020-02-eac-review-meeting/documentation-for-eac-review/New_UCN_Source_Status_2020-2019-12-20.pdf</a:t>
            </a:r>
            <a:r>
              <a:rPr lang="en-CA" sz="800" dirty="0" smtClean="0"/>
              <a:t/>
            </a:r>
            <a:br>
              <a:rPr lang="en-CA" sz="800" dirty="0" smtClean="0"/>
            </a:br>
            <a:endParaRPr lang="en-CA" sz="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223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84"/>
    </mc:Choice>
    <mc:Fallback>
      <p:transition spd="slow" advTm="1918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9233912" y="1104804"/>
            <a:ext cx="224935" cy="5760720"/>
          </a:xfrm>
          <a:prstGeom prst="rect">
            <a:avLst/>
          </a:prstGeom>
          <a:solidFill>
            <a:schemeClr val="bg1">
              <a:lumMod val="7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36000" bIns="36000" rtlCol="0" anchor="ctr"/>
          <a:lstStyle/>
          <a:p>
            <a:pPr algn="r"/>
            <a:r>
              <a:rPr lang="en-CA" sz="1050" dirty="0" smtClean="0">
                <a:solidFill>
                  <a:schemeClr val="tx1"/>
                </a:solidFill>
              </a:rPr>
              <a:t>Mini Shutdown </a:t>
            </a:r>
            <a:endParaRPr lang="en-CA" sz="105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483982" y="1104804"/>
            <a:ext cx="224935" cy="5760720"/>
          </a:xfrm>
          <a:prstGeom prst="rect">
            <a:avLst/>
          </a:prstGeom>
          <a:solidFill>
            <a:schemeClr val="bg1">
              <a:lumMod val="7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36000" bIns="36000" rtlCol="0" anchor="ctr"/>
          <a:lstStyle/>
          <a:p>
            <a:pPr algn="r"/>
            <a:r>
              <a:rPr lang="en-CA" sz="1050" dirty="0" smtClean="0">
                <a:solidFill>
                  <a:schemeClr val="tx1"/>
                </a:solidFill>
              </a:rPr>
              <a:t>Mini Shutdown </a:t>
            </a:r>
            <a:endParaRPr lang="en-CA" sz="105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0334217" y="1097280"/>
            <a:ext cx="1299061" cy="5760720"/>
          </a:xfrm>
          <a:prstGeom prst="rect">
            <a:avLst/>
          </a:prstGeom>
          <a:solidFill>
            <a:schemeClr val="bg1">
              <a:lumMod val="7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CA" sz="1400" dirty="0" smtClean="0">
                <a:solidFill>
                  <a:schemeClr val="tx1"/>
                </a:solidFill>
              </a:rPr>
              <a:t>Main Shutdown </a:t>
            </a:r>
            <a:endParaRPr lang="en-CA" sz="1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5656" y="1097280"/>
            <a:ext cx="1299061" cy="5760720"/>
          </a:xfrm>
          <a:prstGeom prst="rect">
            <a:avLst/>
          </a:prstGeom>
          <a:solidFill>
            <a:schemeClr val="bg1">
              <a:lumMod val="7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CA" sz="1400" dirty="0" smtClean="0">
                <a:solidFill>
                  <a:schemeClr val="tx1"/>
                </a:solidFill>
              </a:rPr>
              <a:t>Main Shutdown </a:t>
            </a:r>
            <a:endParaRPr lang="en-CA" sz="1400" dirty="0">
              <a:solidFill>
                <a:schemeClr val="tx1"/>
              </a:solidFill>
            </a:endParaRP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source 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942738"/>
              </p:ext>
            </p:extLst>
          </p:nvPr>
        </p:nvGraphicFramePr>
        <p:xfrm>
          <a:off x="0" y="605738"/>
          <a:ext cx="11779806" cy="5935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443">
                  <a:extLst>
                    <a:ext uri="{9D8B030D-6E8A-4147-A177-3AD203B41FA5}">
                      <a16:colId xmlns:a16="http://schemas.microsoft.com/office/drawing/2014/main" val="4102481916"/>
                    </a:ext>
                  </a:extLst>
                </a:gridCol>
                <a:gridCol w="324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3621">
                  <a:extLst>
                    <a:ext uri="{9D8B030D-6E8A-4147-A177-3AD203B41FA5}">
                      <a16:colId xmlns:a16="http://schemas.microsoft.com/office/drawing/2014/main" val="10858015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52138554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494595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Calendar Year</a:t>
                      </a:r>
                    </a:p>
                  </a:txBody>
                  <a:tcPr marL="121920" marR="121920" marT="60977" marB="60977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2022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2793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Vertical UCN source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Shielding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He cryostat</a:t>
                      </a:r>
                      <a:endParaRPr lang="en-US" sz="2000" baseline="0" dirty="0"/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Moderators, tail section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 err="1"/>
                        <a:t>Cryo</a:t>
                      </a:r>
                      <a:r>
                        <a:rPr lang="en-US" sz="2000" baseline="0" dirty="0"/>
                        <a:t> conn, LD</a:t>
                      </a:r>
                      <a:r>
                        <a:rPr lang="en-US" sz="2000" baseline="-25000" dirty="0"/>
                        <a:t>2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cryost</a:t>
                      </a:r>
                      <a:r>
                        <a:rPr lang="en-US" sz="2000" baseline="0" dirty="0"/>
                        <a:t>.</a:t>
                      </a:r>
                      <a:endParaRPr lang="en-US" sz="2000" dirty="0"/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He pumping system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252750"/>
                  </a:ext>
                </a:extLst>
              </a:tr>
              <a:tr h="494595">
                <a:tc>
                  <a:txBody>
                    <a:bodyPr/>
                    <a:lstStyle/>
                    <a:p>
                      <a:r>
                        <a:rPr lang="en-US" sz="2000" dirty="0"/>
                        <a:t>Services</a:t>
                      </a:r>
                    </a:p>
                  </a:txBody>
                  <a:tcPr marL="121920" marR="121920" marT="60977" marB="60977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LD</a:t>
                      </a:r>
                      <a:r>
                        <a:rPr lang="en-US" sz="1000" baseline="-25000" dirty="0"/>
                        <a:t>2</a:t>
                      </a:r>
                      <a:r>
                        <a:rPr lang="en-US" sz="1000" dirty="0"/>
                        <a:t>,</a:t>
                      </a:r>
                      <a:r>
                        <a:rPr lang="en-US" sz="1000" baseline="0" dirty="0"/>
                        <a:t> </a:t>
                      </a:r>
                      <a:r>
                        <a:rPr lang="en-US" sz="1000" baseline="30000" dirty="0"/>
                        <a:t>3</a:t>
                      </a:r>
                      <a:r>
                        <a:rPr lang="en-US" sz="1000" baseline="0" dirty="0"/>
                        <a:t>He, </a:t>
                      </a:r>
                      <a:r>
                        <a:rPr lang="en-US" sz="1000" baseline="0" dirty="0" err="1"/>
                        <a:t>nat</a:t>
                      </a:r>
                      <a:r>
                        <a:rPr lang="en-US" sz="1000" baseline="0" dirty="0"/>
                        <a:t> He, Isopure handling system</a:t>
                      </a:r>
                      <a:endParaRPr lang="en-US" sz="1800" dirty="0"/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144420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400" dirty="0"/>
                        <a:t>Slow control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455058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UCN handling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032426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BL1U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70195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199978" y="1599504"/>
            <a:ext cx="271717" cy="468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62500" lnSpcReduction="20000"/>
          </a:bodyPr>
          <a:lstStyle/>
          <a:p>
            <a:pPr algn="ctr" defTabSz="609585">
              <a:defRPr/>
            </a:pPr>
            <a:r>
              <a:rPr lang="en-US" sz="2800" dirty="0">
                <a:solidFill>
                  <a:prstClr val="white"/>
                </a:solidFill>
                <a:latin typeface="Calibri"/>
              </a:rPr>
              <a:t>UCN?</a:t>
            </a:r>
          </a:p>
        </p:txBody>
      </p:sp>
      <p:sp>
        <p:nvSpPr>
          <p:cNvPr id="9" name="Rectangle 8"/>
          <p:cNvSpPr/>
          <p:nvPr/>
        </p:nvSpPr>
        <p:spPr>
          <a:xfrm>
            <a:off x="2875161" y="3085963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81465" y="2594641"/>
            <a:ext cx="1530901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2500" lnSpcReduction="20000"/>
          </a:bodyPr>
          <a:lstStyle/>
          <a:p>
            <a:pPr algn="ctr" defTabSz="609585"/>
            <a:r>
              <a:rPr lang="en-US" sz="2400" dirty="0">
                <a:solidFill>
                  <a:prstClr val="white"/>
                </a:solidFill>
                <a:latin typeface="Calibri"/>
              </a:rPr>
              <a:t>Construct (</a:t>
            </a:r>
            <a:r>
              <a:rPr lang="en-US" sz="2400" dirty="0" err="1">
                <a:solidFill>
                  <a:prstClr val="white"/>
                </a:solidFill>
                <a:latin typeface="Calibri"/>
              </a:rPr>
              <a:t>Torisha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4460" y="2587714"/>
            <a:ext cx="339917" cy="46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475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ship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20084" y="1611317"/>
            <a:ext cx="363062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62500" lnSpcReduction="20000"/>
          </a:bodyPr>
          <a:lstStyle/>
          <a:p>
            <a:pPr algn="ctr" defTabSz="609585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uninstall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4520" y="2105119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66196" y="2107235"/>
            <a:ext cx="2197430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/>
          <a:p>
            <a:pPr algn="ctr" defTabSz="609585"/>
            <a:r>
              <a:rPr lang="en-US" sz="2800" dirty="0">
                <a:solidFill>
                  <a:prstClr val="white"/>
                </a:solidFill>
                <a:latin typeface="Calibri"/>
              </a:rPr>
              <a:t>Construct, procure</a:t>
            </a:r>
          </a:p>
        </p:txBody>
      </p: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7380357" y="-85069"/>
            <a:ext cx="10902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prepare</a:t>
            </a:r>
          </a:p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moderator</a:t>
            </a:r>
          </a:p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region</a:t>
            </a:r>
          </a:p>
        </p:txBody>
      </p:sp>
      <p:cxnSp>
        <p:nvCxnSpPr>
          <p:cNvPr id="36" name="Straight Connector 35"/>
          <p:cNvCxnSpPr>
            <a:endCxn id="18" idx="0"/>
          </p:cNvCxnSpPr>
          <p:nvPr/>
        </p:nvCxnSpPr>
        <p:spPr>
          <a:xfrm flipH="1">
            <a:off x="7178175" y="681935"/>
            <a:ext cx="404364" cy="142318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927859" y="2594641"/>
            <a:ext cx="2145257" cy="468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KEK tests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13978" y="2594641"/>
            <a:ext cx="587766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85000" lnSpcReduction="20000"/>
          </a:bodyPr>
          <a:lstStyle/>
          <a:p>
            <a:pPr algn="ctr" defTabSz="609585"/>
            <a:r>
              <a:rPr lang="en-US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20819" y="3085963"/>
            <a:ext cx="2429692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55000" lnSpcReduction="20000"/>
          </a:bodyPr>
          <a:lstStyle/>
          <a:p>
            <a:pPr algn="ctr" defTabSz="609585"/>
            <a:r>
              <a:rPr lang="en-US" sz="4000" dirty="0">
                <a:solidFill>
                  <a:prstClr val="white"/>
                </a:solidFill>
                <a:latin typeface="Calibri"/>
              </a:rPr>
              <a:t>Construct, procure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36183" y="3085963"/>
            <a:ext cx="346765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92500" lnSpcReduction="20000"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976861" y="3577308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835762" y="3577308"/>
            <a:ext cx="571736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92500" lnSpcReduction="20000"/>
          </a:bodyPr>
          <a:lstStyle/>
          <a:p>
            <a:pPr algn="ctr" defTabSz="609585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Install LD2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325244" y="3577308"/>
            <a:ext cx="2429692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773810" y="3085963"/>
            <a:ext cx="415272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200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830131" y="2594641"/>
            <a:ext cx="577367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139690" y="5568760"/>
            <a:ext cx="1012991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13977" y="5587628"/>
            <a:ext cx="1943945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407498" y="5587628"/>
            <a:ext cx="1477340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07498" y="2583919"/>
            <a:ext cx="1282657" cy="2972627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09585">
              <a:defRPr/>
            </a:pPr>
            <a:r>
              <a:rPr lang="en-US" sz="3200" dirty="0" err="1">
                <a:solidFill>
                  <a:prstClr val="white"/>
                </a:solidFill>
                <a:latin typeface="Calibri"/>
              </a:rPr>
              <a:t>Cryo</a:t>
            </a:r>
            <a:r>
              <a:rPr lang="en-US" sz="32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testing</a:t>
            </a:r>
          </a:p>
          <a:p>
            <a:pPr algn="ctr" defTabSz="609585">
              <a:defRPr/>
            </a:pPr>
            <a:endParaRPr lang="en-US" sz="3200" dirty="0">
              <a:solidFill>
                <a:prstClr val="white"/>
              </a:solidFill>
              <a:latin typeface="Calibri"/>
            </a:endParaRPr>
          </a:p>
          <a:p>
            <a:pPr algn="ctr" defTabSz="609585">
              <a:defRPr/>
            </a:pPr>
            <a:endParaRPr lang="en-US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027851" y="5088546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Plan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74057" y="5088546"/>
            <a:ext cx="1276454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Procure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667873" y="5088546"/>
            <a:ext cx="2505944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7500" lnSpcReduction="2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Assemble, connect, program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224021" y="4586093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739710" y="4591115"/>
            <a:ext cx="1842828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Build, procure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79139" y="4591115"/>
            <a:ext cx="1221815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914935" y="2583919"/>
            <a:ext cx="242502" cy="3462363"/>
          </a:xfrm>
          <a:prstGeom prst="rect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UCN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0486866" y="2105119"/>
            <a:ext cx="241312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85000" lnSpcReduction="20000"/>
          </a:bodyPr>
          <a:lstStyle/>
          <a:p>
            <a:pPr algn="ctr" defTabSz="609585"/>
            <a:r>
              <a:rPr lang="en-US" dirty="0">
                <a:solidFill>
                  <a:prstClr val="white"/>
                </a:solidFill>
                <a:latin typeface="Calibri"/>
              </a:rPr>
              <a:t>lift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652723" y="2107235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631281" y="2109573"/>
            <a:ext cx="247309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85000" lnSpcReduction="20000"/>
          </a:bodyPr>
          <a:lstStyle/>
          <a:p>
            <a:pPr algn="ctr" defTabSz="609585"/>
            <a:r>
              <a:rPr lang="en-US" dirty="0">
                <a:solidFill>
                  <a:prstClr val="white"/>
                </a:solidFill>
                <a:latin typeface="Calibri"/>
              </a:rPr>
              <a:t>lift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578690" y="2120066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728178" y="2105118"/>
            <a:ext cx="595656" cy="3941164"/>
          </a:xfrm>
          <a:prstGeom prst="rect">
            <a:avLst/>
          </a:prstGeom>
          <a:solidFill>
            <a:srgbClr val="B047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36000" bIns="36000" anchor="ctr">
            <a:normAutofit/>
          </a:bodyPr>
          <a:lstStyle/>
          <a:p>
            <a:pPr algn="ctr" defTabSz="609585"/>
            <a:r>
              <a:rPr lang="en-US" sz="2000" dirty="0">
                <a:solidFill>
                  <a:prstClr val="white"/>
                </a:solidFill>
                <a:latin typeface="Calibri"/>
              </a:rPr>
              <a:t>Maintenance, repairs, upgrade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1335177" y="2110127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9" name="TextBox 28"/>
          <p:cNvSpPr txBox="1">
            <a:spLocks noChangeArrowheads="1"/>
          </p:cNvSpPr>
          <p:nvPr/>
        </p:nvSpPr>
        <p:spPr bwMode="auto">
          <a:xfrm>
            <a:off x="8655005" y="-62585"/>
            <a:ext cx="12029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to allow BL1</a:t>
            </a:r>
          </a:p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operation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H="1">
            <a:off x="7827274" y="537137"/>
            <a:ext cx="997303" cy="159046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TextBox 28"/>
          <p:cNvSpPr txBox="1">
            <a:spLocks noChangeArrowheads="1"/>
          </p:cNvSpPr>
          <p:nvPr/>
        </p:nvSpPr>
        <p:spPr bwMode="auto">
          <a:xfrm>
            <a:off x="10164594" y="-47638"/>
            <a:ext cx="14189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to allow BL1U operation</a:t>
            </a: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9900447" y="485785"/>
            <a:ext cx="496170" cy="159994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3852764" y="4081100"/>
            <a:ext cx="614008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Tender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480093" y="4086668"/>
            <a:ext cx="1726304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Procure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236495" y="4088815"/>
            <a:ext cx="1555384" cy="468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925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Test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830130" y="4086668"/>
            <a:ext cx="847393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581001"/>
            <a:ext cx="4003019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z="1200" dirty="0"/>
              <a:t>Gray shaded systems are inside the biological shielding.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302519" y="6063355"/>
            <a:ext cx="1236229" cy="22938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200" dirty="0" err="1" smtClean="0">
                <a:solidFill>
                  <a:prstClr val="white"/>
                </a:solidFill>
                <a:latin typeface="Calibri"/>
              </a:rPr>
              <a:t>Beamspot</a:t>
            </a: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white"/>
                </a:solidFill>
                <a:latin typeface="Calibri"/>
              </a:rPr>
              <a:t>calcs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696381" y="6063355"/>
            <a:ext cx="0" cy="229380"/>
          </a:xfrm>
          <a:prstGeom prst="line">
            <a:avLst/>
          </a:prstGeom>
          <a:ln w="38100">
            <a:solidFill>
              <a:srgbClr val="795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222853" y="6063355"/>
            <a:ext cx="0" cy="229380"/>
          </a:xfrm>
          <a:prstGeom prst="line">
            <a:avLst/>
          </a:prstGeom>
          <a:ln w="38100">
            <a:solidFill>
              <a:srgbClr val="795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23422" y="5933917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/>
              <a:t>beam</a:t>
            </a:r>
          </a:p>
          <a:p>
            <a:r>
              <a:rPr lang="en-CA" sz="1200" dirty="0" smtClean="0"/>
              <a:t>tests</a:t>
            </a:r>
            <a:endParaRPr lang="en-CA" sz="1200" dirty="0"/>
          </a:p>
        </p:txBody>
      </p:sp>
      <p:sp>
        <p:nvSpPr>
          <p:cNvPr id="81" name="Rectangle 80"/>
          <p:cNvSpPr/>
          <p:nvPr/>
        </p:nvSpPr>
        <p:spPr>
          <a:xfrm>
            <a:off x="3491238" y="6304953"/>
            <a:ext cx="774958" cy="235925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900" dirty="0" smtClean="0">
                <a:solidFill>
                  <a:prstClr val="white"/>
                </a:solidFill>
                <a:latin typeface="Calibri"/>
              </a:rPr>
              <a:t>Target cask detailing</a:t>
            </a:r>
            <a:endParaRPr lang="en-US" sz="9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283960" y="6306878"/>
            <a:ext cx="695364" cy="234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347882" y="6304953"/>
            <a:ext cx="409552" cy="234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475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Test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890532" y="6072878"/>
            <a:ext cx="411297" cy="23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797278" y="3580126"/>
            <a:ext cx="418822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>
            <a:normAutofit fontScale="55000" lnSpcReduction="20000"/>
          </a:bodyPr>
          <a:lstStyle/>
          <a:p>
            <a:pPr algn="ctr" defTabSz="609585"/>
            <a:r>
              <a:rPr lang="en-US" sz="1600" dirty="0" err="1" smtClean="0">
                <a:solidFill>
                  <a:prstClr val="white"/>
                </a:solidFill>
                <a:latin typeface="Calibri"/>
              </a:rPr>
              <a:t>Inst</a:t>
            </a: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 smtClean="0">
                <a:solidFill>
                  <a:prstClr val="white"/>
                </a:solidFill>
                <a:latin typeface="Calibri"/>
              </a:rPr>
              <a:t>Cryo</a:t>
            </a: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 Conn Box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3" name="TextBox 28"/>
          <p:cNvSpPr txBox="1">
            <a:spLocks noChangeArrowheads="1"/>
          </p:cNvSpPr>
          <p:nvPr/>
        </p:nvSpPr>
        <p:spPr bwMode="auto">
          <a:xfrm>
            <a:off x="3198754" y="1686059"/>
            <a:ext cx="1958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09585" eaLnBrk="1" hangingPunct="1">
              <a:spcBef>
                <a:spcPct val="0"/>
              </a:spcBef>
              <a:buNone/>
            </a:pPr>
            <a:r>
              <a:rPr lang="en-US" altLang="de-DE" sz="1600" dirty="0">
                <a:solidFill>
                  <a:prstClr val="black"/>
                </a:solidFill>
              </a:rPr>
              <a:t>i</a:t>
            </a:r>
            <a:r>
              <a:rPr lang="en-US" altLang="de-DE" sz="1600" dirty="0" smtClean="0">
                <a:solidFill>
                  <a:prstClr val="black"/>
                </a:solidFill>
              </a:rPr>
              <a:t>ncluding moderators</a:t>
            </a:r>
            <a:endParaRPr lang="en-US" altLang="de-DE" sz="1600" dirty="0">
              <a:solidFill>
                <a:prstClr val="black"/>
              </a:solidFill>
            </a:endParaRPr>
          </a:p>
        </p:txBody>
      </p:sp>
      <p:cxnSp>
        <p:nvCxnSpPr>
          <p:cNvPr id="86" name="Straight Connector 85"/>
          <p:cNvCxnSpPr>
            <a:stCxn id="83" idx="1"/>
          </p:cNvCxnSpPr>
          <p:nvPr/>
        </p:nvCxnSpPr>
        <p:spPr>
          <a:xfrm flipH="1">
            <a:off x="2981275" y="1855336"/>
            <a:ext cx="217479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2981274" y="4596642"/>
            <a:ext cx="960771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Concept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483423" y="1597461"/>
            <a:ext cx="225494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62500" lnSpcReduction="20000"/>
          </a:bodyPr>
          <a:lstStyle/>
          <a:p>
            <a:pPr algn="ctr" defTabSz="609585"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Uninstall?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9575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014"/>
    </mc:Choice>
    <mc:Fallback>
      <p:transition spd="slow" advTm="191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2" grpId="0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/>
      <p:bldP spid="72" grpId="0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71" grpId="0" animBg="1"/>
      <p:bldP spid="71" grpId="1" animBg="1"/>
      <p:bldP spid="7" grpId="0"/>
      <p:bldP spid="7" grpId="1"/>
      <p:bldP spid="81" grpId="0" animBg="1"/>
      <p:bldP spid="82" grpId="0" animBg="1"/>
      <p:bldP spid="82" grpId="2" animBg="1"/>
      <p:bldP spid="84" grpId="0" animBg="1"/>
      <p:bldP spid="84" grpId="1" animBg="1"/>
      <p:bldP spid="85" grpId="0" animBg="1"/>
      <p:bldP spid="85" grpId="1" animBg="1"/>
      <p:bldP spid="74" grpId="0" animBg="1"/>
      <p:bldP spid="74" grpId="1" animBg="1"/>
      <p:bldP spid="91" grpId="0" animBg="1"/>
      <p:bldP spid="9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source test plan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822325" y="1038225"/>
            <a:ext cx="4686300" cy="690563"/>
          </a:xfrm>
        </p:spPr>
        <p:txBody>
          <a:bodyPr/>
          <a:lstStyle/>
          <a:p>
            <a:r>
              <a:rPr lang="en-CA" dirty="0"/>
              <a:t>General remarks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573838" y="1038225"/>
            <a:ext cx="4686300" cy="690563"/>
          </a:xfrm>
        </p:spPr>
        <p:txBody>
          <a:bodyPr/>
          <a:lstStyle/>
          <a:p>
            <a:r>
              <a:rPr lang="en-CA" dirty="0"/>
              <a:t>Planned test campaigns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822325" y="1680698"/>
            <a:ext cx="4968875" cy="3623435"/>
          </a:xfrm>
        </p:spPr>
        <p:txBody>
          <a:bodyPr/>
          <a:lstStyle/>
          <a:p>
            <a:r>
              <a:rPr lang="en-CA" dirty="0" smtClean="0"/>
              <a:t>He cryostat components are tested pre-assembly at KEK (2019/2020)</a:t>
            </a:r>
          </a:p>
          <a:p>
            <a:r>
              <a:rPr lang="en-CA" dirty="0" smtClean="0"/>
              <a:t>Extensive </a:t>
            </a:r>
            <a:r>
              <a:rPr lang="en-CA" dirty="0" err="1"/>
              <a:t>cryo</a:t>
            </a:r>
            <a:r>
              <a:rPr lang="en-CA" dirty="0"/>
              <a:t> testing of all components planned for 2021</a:t>
            </a:r>
          </a:p>
          <a:p>
            <a:r>
              <a:rPr lang="en-CA" dirty="0"/>
              <a:t>He cryostat can be cooled down without cooling LD</a:t>
            </a:r>
            <a:r>
              <a:rPr lang="en-CA" baseline="-25000" dirty="0"/>
              <a:t>2</a:t>
            </a:r>
            <a:r>
              <a:rPr lang="en-CA" dirty="0"/>
              <a:t> system</a:t>
            </a:r>
          </a:p>
          <a:p>
            <a:r>
              <a:rPr lang="en-CA" dirty="0"/>
              <a:t>Currently developing a more detailed installation and testing plan</a:t>
            </a:r>
          </a:p>
          <a:p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9"/>
          </p:nvPr>
        </p:nvSpPr>
        <p:spPr>
          <a:xfrm>
            <a:off x="6573838" y="1470991"/>
            <a:ext cx="4968875" cy="4265405"/>
          </a:xfrm>
        </p:spPr>
        <p:txBody>
          <a:bodyPr/>
          <a:lstStyle/>
          <a:p>
            <a:pPr marL="0" indent="0">
              <a:buNone/>
            </a:pPr>
            <a:r>
              <a:rPr lang="en-CA" b="1" dirty="0"/>
              <a:t>LD</a:t>
            </a:r>
            <a:r>
              <a:rPr lang="en-CA" b="1" baseline="-25000" dirty="0"/>
              <a:t>2</a:t>
            </a:r>
          </a:p>
          <a:p>
            <a:r>
              <a:rPr lang="en-CA" dirty="0"/>
              <a:t>LD</a:t>
            </a:r>
            <a:r>
              <a:rPr lang="en-CA" baseline="-25000" dirty="0"/>
              <a:t>2</a:t>
            </a:r>
            <a:r>
              <a:rPr lang="en-CA" dirty="0"/>
              <a:t> handling system test with N</a:t>
            </a:r>
            <a:r>
              <a:rPr lang="en-CA" baseline="-25000" dirty="0"/>
              <a:t>2</a:t>
            </a:r>
          </a:p>
          <a:p>
            <a:r>
              <a:rPr lang="en-CA" dirty="0"/>
              <a:t>LD</a:t>
            </a:r>
            <a:r>
              <a:rPr lang="en-CA" baseline="-25000" dirty="0"/>
              <a:t>2</a:t>
            </a:r>
            <a:r>
              <a:rPr lang="en-CA" dirty="0"/>
              <a:t> cryostat </a:t>
            </a:r>
            <a:r>
              <a:rPr lang="en-CA" dirty="0" err="1"/>
              <a:t>cooldown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He cryostat</a:t>
            </a:r>
            <a:endParaRPr lang="en-CA" b="1" baseline="-25000" dirty="0"/>
          </a:p>
          <a:p>
            <a:r>
              <a:rPr lang="en-CA" dirty="0" err="1"/>
              <a:t>Cryo</a:t>
            </a:r>
            <a:r>
              <a:rPr lang="en-CA" dirty="0"/>
              <a:t> testing at KEK (no </a:t>
            </a:r>
            <a:r>
              <a:rPr lang="en-CA" baseline="30000" dirty="0"/>
              <a:t>3</a:t>
            </a:r>
            <a:r>
              <a:rPr lang="en-CA" dirty="0"/>
              <a:t>He)</a:t>
            </a:r>
          </a:p>
          <a:p>
            <a:r>
              <a:rPr lang="en-CA" dirty="0"/>
              <a:t>1K pot pumping</a:t>
            </a:r>
          </a:p>
          <a:p>
            <a:r>
              <a:rPr lang="en-CA" baseline="30000" dirty="0"/>
              <a:t>3</a:t>
            </a:r>
            <a:r>
              <a:rPr lang="en-CA" dirty="0"/>
              <a:t>He pot pumping, probably with </a:t>
            </a:r>
            <a:r>
              <a:rPr lang="en-CA" baseline="30000" dirty="0"/>
              <a:t>4</a:t>
            </a:r>
            <a:r>
              <a:rPr lang="en-CA" dirty="0"/>
              <a:t>He first</a:t>
            </a:r>
          </a:p>
          <a:p>
            <a:r>
              <a:rPr lang="en-CA" dirty="0"/>
              <a:t>HEX1 only </a:t>
            </a:r>
            <a:r>
              <a:rPr lang="en-CA" dirty="0" smtClean="0"/>
              <a:t>test </a:t>
            </a:r>
            <a:r>
              <a:rPr lang="en-CA" sz="1600" dirty="0" smtClean="0"/>
              <a:t>(if possible)</a:t>
            </a:r>
            <a:endParaRPr lang="en-CA" sz="1600" dirty="0"/>
          </a:p>
          <a:p>
            <a:r>
              <a:rPr lang="en-CA" dirty="0"/>
              <a:t>Connect tail section</a:t>
            </a:r>
          </a:p>
          <a:p>
            <a:r>
              <a:rPr lang="en-CA" dirty="0"/>
              <a:t>Connect downstream UCN guide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3603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178"/>
    </mc:Choice>
    <mc:Fallback>
      <p:transition spd="slow" advTm="69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8615791" cy="492674"/>
          </a:xfrm>
        </p:spPr>
        <p:txBody>
          <a:bodyPr/>
          <a:lstStyle/>
          <a:p>
            <a:r>
              <a:rPr lang="en-CA" dirty="0"/>
              <a:t>Optimizing the UCN handling from source to EDM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822325" y="1258349"/>
            <a:ext cx="4686300" cy="690563"/>
          </a:xfrm>
        </p:spPr>
        <p:txBody>
          <a:bodyPr/>
          <a:lstStyle/>
          <a:p>
            <a:r>
              <a:rPr lang="en-CA" dirty="0"/>
              <a:t>Starting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6573838" y="1258349"/>
            <a:ext cx="4686300" cy="690563"/>
          </a:xfrm>
        </p:spPr>
        <p:txBody>
          <a:bodyPr/>
          <a:lstStyle/>
          <a:p>
            <a:r>
              <a:rPr lang="en-CA" dirty="0"/>
              <a:t>Steps: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8"/>
              <p:cNvSpPr>
                <a:spLocks noGrp="1"/>
              </p:cNvSpPr>
              <p:nvPr>
                <p:ph type="body" sz="quarter" idx="28"/>
              </p:nvPr>
            </p:nvSpPr>
            <p:spPr>
              <a:xfrm>
                <a:off x="822325" y="1799542"/>
                <a:ext cx="5265208" cy="4156979"/>
              </a:xfrm>
            </p:spPr>
            <p:txBody>
              <a:bodyPr/>
              <a:lstStyle/>
              <a:p>
                <a:r>
                  <a:rPr lang="en-CA" sz="1800" dirty="0"/>
                  <a:t>Well </a:t>
                </a:r>
                <a:r>
                  <a:rPr lang="en-CA" sz="1800" dirty="0" smtClean="0"/>
                  <a:t>known </a:t>
                </a:r>
                <a:r>
                  <a:rPr lang="en-CA" sz="1800" b="1" dirty="0" smtClean="0"/>
                  <a:t>statistical sensitivity </a:t>
                </a:r>
                <a:r>
                  <a:rPr lang="en-CA" sz="1800" b="1" dirty="0"/>
                  <a:t>formula</a:t>
                </a:r>
              </a:p>
              <a:p>
                <a:endParaRPr lang="en-CA" sz="1800" dirty="0"/>
              </a:p>
              <a:p>
                <a:endParaRPr lang="en-CA" sz="1800" dirty="0"/>
              </a:p>
              <a:p>
                <a:endParaRPr lang="en-CA" sz="1800" dirty="0"/>
              </a:p>
              <a:p>
                <a:r>
                  <a:rPr lang="en-CA" sz="1800" dirty="0"/>
                  <a:t>Naively one thinks you can only improve </a:t>
                </a:r>
                <a:r>
                  <a:rPr lang="en-CA" sz="1800" i="1" dirty="0" err="1"/>
                  <a:t>N</a:t>
                </a:r>
                <a:r>
                  <a:rPr lang="en-CA" sz="1800" baseline="-25000" dirty="0" err="1"/>
                  <a:t>det</a:t>
                </a:r>
                <a:r>
                  <a:rPr lang="en-CA" sz="1800" baseline="-25000" dirty="0"/>
                  <a:t> </a:t>
                </a:r>
                <a:r>
                  <a:rPr lang="en-CA" sz="1800" dirty="0"/>
                  <a:t>by improving the geometry using UCN MC simulations…</a:t>
                </a:r>
              </a:p>
              <a:p>
                <a:r>
                  <a:rPr lang="en-CA" sz="1800" dirty="0"/>
                  <a:t>… but the energy spectrum also influences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</m:oMath>
                </a14:m>
                <a:r>
                  <a:rPr lang="en-CA" sz="1800" baseline="-25000" dirty="0"/>
                  <a:t> </a:t>
                </a:r>
                <a:r>
                  <a:rPr lang="en-CA" sz="1800" dirty="0"/>
                  <a:t>and more…</a:t>
                </a:r>
                <a:endParaRPr lang="en-CA" sz="1800" baseline="-25000" dirty="0"/>
              </a:p>
            </p:txBody>
          </p:sp>
        </mc:Choice>
        <mc:Fallback xmlns="">
          <p:sp>
            <p:nvSpPr>
              <p:cNvPr id="9" name="Tex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xfrm>
                <a:off x="822325" y="1799542"/>
                <a:ext cx="5265208" cy="4156979"/>
              </a:xfrm>
              <a:blipFill>
                <a:blip r:embed="rId3"/>
                <a:stretch>
                  <a:fillRect l="-810" t="-733" r="-11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9"/>
              <p:cNvSpPr>
                <a:spLocks noGrp="1"/>
              </p:cNvSpPr>
              <p:nvPr>
                <p:ph type="body" sz="quarter" idx="29"/>
              </p:nvPr>
            </p:nvSpPr>
            <p:spPr>
              <a:xfrm>
                <a:off x="6564140" y="1799543"/>
                <a:ext cx="5102138" cy="4156978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Perform three separate MC simulations (relevant durations)</a:t>
                </a:r>
              </a:p>
              <a:p>
                <a:pPr marL="800100" lvl="1" indent="-342900">
                  <a:buFont typeface="+mj-lt"/>
                  <a:buAutoNum type="alphaUcPeriod"/>
                </a:pPr>
                <a:r>
                  <a:rPr lang="en-CA" sz="1200" dirty="0"/>
                  <a:t>Simulate filling of EDM cells from UCN source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CA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1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CA" sz="1200" b="0" i="1" smtClean="0">
                                <a:latin typeface="Cambria Math" panose="02040503050406030204" pitchFamily="18" charset="0"/>
                              </a:rPr>
                              <m:t>𝑎𝑐𝑐𝑢𝑚𝑢𝑙𝑎𝑡𝑒</m:t>
                            </m:r>
                          </m:sub>
                        </m:sSub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CA" sz="1200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𝑓𝑖𝑙𝑙</m:t>
                        </m:r>
                      </m:sub>
                    </m:sSub>
                    <m:r>
                      <a:rPr lang="en-CA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1200" dirty="0"/>
              </a:p>
              <a:p>
                <a:pPr marL="800100" lvl="1" indent="-342900">
                  <a:buFont typeface="+mj-lt"/>
                  <a:buAutoNum type="alphaUcPeriod"/>
                </a:pPr>
                <a:r>
                  <a:rPr lang="en-CA" sz="1200" dirty="0"/>
                  <a:t>Simulate storage in EDM cells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1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</m:oMath>
                </a14:m>
                <a:r>
                  <a:rPr lang="en-CA" sz="1200" dirty="0"/>
                  <a:t>)</a:t>
                </a:r>
              </a:p>
              <a:p>
                <a:pPr marL="800100" lvl="1" indent="-342900">
                  <a:buFont typeface="+mj-lt"/>
                  <a:buAutoNum type="alphaUcPeriod"/>
                </a:pPr>
                <a:r>
                  <a:rPr lang="en-CA" sz="1200" dirty="0"/>
                  <a:t>Simulate emptying of EDM cells to detectors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200" b="0" i="1" smtClean="0">
                            <a:latin typeface="Cambria Math" panose="02040503050406030204" pitchFamily="18" charset="0"/>
                          </a:rPr>
                          <m:t>𝑐𝑜𝑢𝑛𝑡</m:t>
                        </m:r>
                      </m:sub>
                    </m:sSub>
                  </m:oMath>
                </a14:m>
                <a:r>
                  <a:rPr lang="en-CA" sz="1200" dirty="0"/>
                  <a:t>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Calculate </a:t>
                </a:r>
                <a14:m>
                  <m:oMath xmlns:m="http://schemas.openxmlformats.org/officeDocument/2006/math">
                    <m:r>
                      <a:rPr lang="en-CA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CA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CA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CA" sz="1800" dirty="0"/>
                  <a:t> for one </a:t>
                </a:r>
                <a:r>
                  <a:rPr lang="en-CA" sz="1800" dirty="0" smtClean="0"/>
                  <a:t>cycle</a:t>
                </a:r>
              </a:p>
              <a:p>
                <a:pPr marL="457200" lvl="1" indent="0">
                  <a:spcBef>
                    <a:spcPts val="300"/>
                  </a:spcBef>
                  <a:buNone/>
                </a:pPr>
                <a:r>
                  <a:rPr lang="en-CA" sz="1200" dirty="0" smtClean="0">
                    <a:solidFill>
                      <a:srgbClr val="000000"/>
                    </a:solidFill>
                  </a:rPr>
                  <a:t>Inputs: T1, T2, detector efficiency </a:t>
                </a:r>
                <a:r>
                  <a:rPr lang="en-CA" sz="1200" dirty="0" err="1" smtClean="0">
                    <a:solidFill>
                      <a:srgbClr val="000000"/>
                    </a:solidFill>
                  </a:rPr>
                  <a:t>etc</a:t>
                </a:r>
                <a:endParaRPr lang="en-CA" sz="18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 smtClean="0"/>
                  <a:t>Calculate </a:t>
                </a:r>
                <a:r>
                  <a:rPr lang="en-CA" sz="1800" dirty="0"/>
                  <a:t>number of cycles needed for </a:t>
                </a:r>
                <a:r>
                  <a:rPr lang="en-CA" sz="18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CA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−27</m:t>
                        </m:r>
                      </m:sup>
                    </m:sSup>
                    <m:r>
                      <a:rPr lang="en-CA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CA" sz="1800" dirty="0"/>
                  <a:t>cm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Calculate </a:t>
                </a:r>
                <a:r>
                  <a:rPr lang="en-CA" sz="1800" dirty="0" smtClean="0"/>
                  <a:t>required calendar days</a:t>
                </a:r>
              </a:p>
              <a:p>
                <a:pPr marL="457200" lvl="1" indent="0">
                  <a:spcBef>
                    <a:spcPts val="300"/>
                  </a:spcBef>
                  <a:buNone/>
                </a:pPr>
                <a:r>
                  <a:rPr lang="en-CA" sz="1200" dirty="0" smtClean="0"/>
                  <a:t>Inputs: a certain up time per day (</a:t>
                </a:r>
                <a:r>
                  <a:rPr lang="en-CA" sz="1200" dirty="0" smtClean="0">
                    <a:sym typeface="Symbol" panose="05050102010706020507" pitchFamily="18" charset="2"/>
                  </a:rPr>
                  <a:t></a:t>
                </a:r>
                <a:r>
                  <a:rPr lang="en-CA" sz="1200" dirty="0" smtClean="0"/>
                  <a:t>16 hr), degaussing time, E field reversal </a:t>
                </a:r>
                <a:r>
                  <a:rPr lang="en-CA" sz="1200" dirty="0" err="1" smtClean="0"/>
                  <a:t>etc</a:t>
                </a:r>
                <a:endParaRPr lang="en-CA" sz="12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 smtClean="0"/>
                  <a:t>Then </a:t>
                </a:r>
                <a:r>
                  <a:rPr lang="en-CA" sz="1800" dirty="0"/>
                  <a:t>vary the four durations above to minimize the measurement time. </a:t>
                </a:r>
                <a:r>
                  <a:rPr lang="en-CA" sz="1200" dirty="0"/>
                  <a:t>(differential evolution algorithm from the </a:t>
                </a:r>
                <a:r>
                  <a:rPr lang="en-CA" sz="1200" dirty="0" err="1"/>
                  <a:t>SciPy</a:t>
                </a:r>
                <a:r>
                  <a:rPr lang="en-CA" sz="1200" dirty="0"/>
                  <a:t> library)</a:t>
                </a:r>
              </a:p>
            </p:txBody>
          </p:sp>
        </mc:Choice>
        <mc:Fallback xmlns="">
          <p:sp>
            <p:nvSpPr>
              <p:cNvPr id="10" name="Tex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9"/>
              </p:nvPr>
            </p:nvSpPr>
            <p:spPr>
              <a:xfrm>
                <a:off x="6564140" y="1799543"/>
                <a:ext cx="5102138" cy="4156978"/>
              </a:xfrm>
              <a:blipFill>
                <a:blip r:embed="rId4"/>
                <a:stretch>
                  <a:fillRect l="-836" t="-733" r="-478" b="-74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798" y="2339216"/>
            <a:ext cx="3597535" cy="9937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9"/>
              <p:cNvSpPr txBox="1">
                <a:spLocks/>
              </p:cNvSpPr>
              <p:nvPr/>
            </p:nvSpPr>
            <p:spPr>
              <a:xfrm>
                <a:off x="614998" y="758444"/>
                <a:ext cx="10645140" cy="394247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/>
                  <a:buChar char="•"/>
                  <a:defRPr sz="2000" b="0" i="0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400" b="0" i="0" kern="12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400" b="0" i="0" kern="12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400" b="0" i="0" kern="12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400" b="0" i="0" kern="12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CA" sz="1800" dirty="0"/>
                  <a:t>Goal: minimize the measurement time to reach a sensitivity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CA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−27</m:t>
                        </m:r>
                      </m:sup>
                    </m:sSup>
                    <m:r>
                      <a:rPr lang="en-CA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CA" sz="1800" dirty="0" smtClean="0"/>
                  <a:t>cm</a:t>
                </a:r>
                <a:endParaRPr lang="en-CA" sz="1800" dirty="0"/>
              </a:p>
            </p:txBody>
          </p:sp>
        </mc:Choice>
        <mc:Fallback xmlns="">
          <p:sp>
            <p:nvSpPr>
              <p:cNvPr id="12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98" y="758444"/>
                <a:ext cx="10645140" cy="394247"/>
              </a:xfrm>
              <a:prstGeom prst="rect">
                <a:avLst/>
              </a:prstGeom>
              <a:blipFill>
                <a:blip r:embed="rId6"/>
                <a:stretch>
                  <a:fillRect l="-515" t="-7692" b="-1692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9283014" y="-6531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Sidhu, W. Schreyer, RP </a:t>
            </a:r>
            <a:endParaRPr lang="en-CA" dirty="0"/>
          </a:p>
        </p:txBody>
      </p:sp>
      <p:sp>
        <p:nvSpPr>
          <p:cNvPr id="13" name="Right Brace 12"/>
          <p:cNvSpPr/>
          <p:nvPr/>
        </p:nvSpPr>
        <p:spPr>
          <a:xfrm>
            <a:off x="11116733" y="2403334"/>
            <a:ext cx="237067" cy="929634"/>
          </a:xfrm>
          <a:prstGeom prst="righ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11410685" y="2628085"/>
            <a:ext cx="1562629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CA" sz="1400" dirty="0" smtClean="0"/>
              <a:t>next</a:t>
            </a:r>
          </a:p>
          <a:p>
            <a:pPr>
              <a:spcBef>
                <a:spcPts val="0"/>
              </a:spcBef>
            </a:pPr>
            <a:r>
              <a:rPr lang="en-CA" sz="1400" dirty="0" smtClean="0"/>
              <a:t>slides</a:t>
            </a:r>
            <a:endParaRPr lang="en-CA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9267" y="5791004"/>
                <a:ext cx="2830583" cy="97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140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visibility </a:t>
                </a:r>
                <a14:m>
                  <m:oMath xmlns:m="http://schemas.openxmlformats.org/officeDocument/2006/math">
                    <m:r>
                      <a:rPr lang="en-CA" sz="140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CA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polarization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14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</m:oMath>
                </a14:m>
                <a:r>
                  <a:rPr lang="en-CA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free spin precession time</a:t>
                </a:r>
              </a:p>
              <a:p>
                <a14:m>
                  <m:oMath xmlns:m="http://schemas.openxmlformats.org/officeDocument/2006/math">
                    <m:r>
                      <a:rPr lang="en-CA" sz="1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CA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electric field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14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CA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𝑑𝑒𝑡</m:t>
                        </m:r>
                      </m:sub>
                    </m:sSub>
                  </m:oMath>
                </a14:m>
                <a:r>
                  <a:rPr lang="en-CA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# of UCN detected</a:t>
                </a:r>
                <a:endParaRPr lang="en-CA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7" y="5791004"/>
                <a:ext cx="2830583" cy="971100"/>
              </a:xfrm>
              <a:prstGeom prst="rect">
                <a:avLst/>
              </a:prstGeom>
              <a:blipFill>
                <a:blip r:embed="rId7"/>
                <a:stretch>
                  <a:fillRect t="-1258" b="-566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6214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486"/>
    </mc:Choice>
    <mc:Fallback>
      <p:transition spd="slow" advTm="127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uiExpand="1" build="p"/>
      <p:bldP spid="10" grpId="0" uiExpand="1" build="p"/>
      <p:bldP spid="13" grpId="0" animBg="1"/>
      <p:bldP spid="14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23881" y="4988154"/>
            <a:ext cx="8409599" cy="221699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(A) Filling Simulation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topFil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6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87740" y="0"/>
            <a:ext cx="5304260" cy="3597142"/>
          </a:xfrm>
          <a:prstGeom prst="rect">
            <a:avLst/>
          </a:prstGeom>
        </p:spPr>
      </p:pic>
      <p:pic>
        <p:nvPicPr>
          <p:cNvPr id="8" name="bottomFil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>
                  <p14:trim end="18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87740" y="3260858"/>
            <a:ext cx="5304260" cy="35971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" y="1425706"/>
            <a:ext cx="7116283" cy="141724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 flipV="1">
            <a:off x="229551" y="2686411"/>
            <a:ext cx="150063" cy="2562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9392" y="2891526"/>
            <a:ext cx="164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production volume</a:t>
            </a:r>
          </a:p>
        </p:txBody>
      </p:sp>
      <p:sp>
        <p:nvSpPr>
          <p:cNvPr id="16" name="TextBox 15"/>
          <p:cNvSpPr txBox="1"/>
          <p:nvPr/>
        </p:nvSpPr>
        <p:spPr>
          <a:xfrm rot="21134953">
            <a:off x="856372" y="2437639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rgbClr val="E984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helium</a:t>
            </a:r>
          </a:p>
        </p:txBody>
      </p:sp>
      <p:sp>
        <p:nvSpPr>
          <p:cNvPr id="17" name="TextBox 16"/>
          <p:cNvSpPr txBox="1"/>
          <p:nvPr/>
        </p:nvSpPr>
        <p:spPr>
          <a:xfrm rot="21134953">
            <a:off x="2283440" y="2040330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rgbClr val="9294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helium gas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1812022" y="2310893"/>
            <a:ext cx="455461" cy="3184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54238" y="2629345"/>
            <a:ext cx="654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HEX1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428613" y="1512916"/>
            <a:ext cx="190155" cy="24247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2022" y="1252745"/>
            <a:ext cx="1049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UCN valve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95710" y="2020742"/>
            <a:ext cx="1049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Al foil</a:t>
            </a:r>
          </a:p>
        </p:txBody>
      </p:sp>
      <p:cxnSp>
        <p:nvCxnSpPr>
          <p:cNvPr id="27" name="Straight Connector 26"/>
          <p:cNvCxnSpPr>
            <a:stCxn id="26" idx="1"/>
          </p:cNvCxnSpPr>
          <p:nvPr/>
        </p:nvCxnSpPr>
        <p:spPr>
          <a:xfrm flipH="1" flipV="1">
            <a:off x="3017520" y="1921371"/>
            <a:ext cx="378190" cy="25326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68089" y="2840914"/>
            <a:ext cx="1049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detectors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 flipV="1">
            <a:off x="5544589" y="2593572"/>
            <a:ext cx="91627" cy="29795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oval" w="med" len="med"/>
          </a:ln>
          <a:effectLst>
            <a:glow rad="25400">
              <a:schemeClr val="bg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1134953">
            <a:off x="-4142" y="1978240"/>
            <a:ext cx="2063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0070C0"/>
                    </a:gs>
                  </a:gsLst>
                  <a:lin ang="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temperature distribution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39471" y="679455"/>
            <a:ext cx="1773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reference level for UCN energy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6537476" y="1757481"/>
            <a:ext cx="415302" cy="9823"/>
          </a:xfrm>
          <a:prstGeom prst="line">
            <a:avLst/>
          </a:prstGeom>
          <a:ln w="28575">
            <a:solidFill>
              <a:srgbClr val="00FF00"/>
            </a:solidFill>
            <a:headEnd type="none" w="med" len="med"/>
            <a:tailEnd type="none" w="med" len="med"/>
          </a:ln>
          <a:effectLst>
            <a:glow rad="25400">
              <a:schemeClr val="tx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912716" y="1188512"/>
            <a:ext cx="576271" cy="568969"/>
          </a:xfrm>
          <a:prstGeom prst="line">
            <a:avLst/>
          </a:prstGeom>
          <a:ln w="28575">
            <a:solidFill>
              <a:srgbClr val="00FF00"/>
            </a:solidFill>
            <a:headEnd type="none" w="med" len="med"/>
            <a:tailEnd type="oval" w="med" len="med"/>
          </a:ln>
          <a:effectLst>
            <a:glow rad="25400">
              <a:schemeClr val="tx1">
                <a:alpha val="6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6056043" y="4384660"/>
            <a:ext cx="18918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in EDM cell</a:t>
            </a:r>
          </a:p>
        </p:txBody>
      </p:sp>
      <p:sp>
        <p:nvSpPr>
          <p:cNvPr id="45" name="TextBox 44"/>
          <p:cNvSpPr txBox="1"/>
          <p:nvPr/>
        </p:nvSpPr>
        <p:spPr>
          <a:xfrm rot="16200000">
            <a:off x="6399422" y="467297"/>
            <a:ext cx="101502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</a:t>
            </a:r>
            <a:r>
              <a:rPr lang="en-CA" sz="1600"/>
              <a:t>UCN in</a:t>
            </a:r>
          </a:p>
          <a:p>
            <a:r>
              <a:rPr lang="en-CA" sz="1600" dirty="0"/>
              <a:t>EDM cell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77769" y="172961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377770" y="3473202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bot</a:t>
            </a:r>
          </a:p>
        </p:txBody>
      </p:sp>
      <p:sp>
        <p:nvSpPr>
          <p:cNvPr id="32" name="Slide Number Placeholder 2"/>
          <p:cNvSpPr txBox="1">
            <a:spLocks/>
          </p:cNvSpPr>
          <p:nvPr/>
        </p:nvSpPr>
        <p:spPr>
          <a:xfrm>
            <a:off x="9448800" y="64642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3" name="Freeform 32"/>
          <p:cNvSpPr/>
          <p:nvPr/>
        </p:nvSpPr>
        <p:spPr>
          <a:xfrm>
            <a:off x="2758243" y="1331537"/>
            <a:ext cx="555990" cy="435411"/>
          </a:xfrm>
          <a:custGeom>
            <a:avLst/>
            <a:gdLst>
              <a:gd name="connsiteX0" fmla="*/ 0 w 4337824"/>
              <a:gd name="connsiteY0" fmla="*/ 1427359 h 1501020"/>
              <a:gd name="connsiteX1" fmla="*/ 735980 w 4337824"/>
              <a:gd name="connsiteY1" fmla="*/ 1427359 h 1501020"/>
              <a:gd name="connsiteX2" fmla="*/ 1438507 w 4337824"/>
              <a:gd name="connsiteY2" fmla="*/ 724832 h 1501020"/>
              <a:gd name="connsiteX3" fmla="*/ 2185639 w 4337824"/>
              <a:gd name="connsiteY3" fmla="*/ 3 h 1501020"/>
              <a:gd name="connsiteX4" fmla="*/ 2899317 w 4337824"/>
              <a:gd name="connsiteY4" fmla="*/ 713681 h 1501020"/>
              <a:gd name="connsiteX5" fmla="*/ 3624146 w 4337824"/>
              <a:gd name="connsiteY5" fmla="*/ 1449661 h 1501020"/>
              <a:gd name="connsiteX6" fmla="*/ 4337824 w 4337824"/>
              <a:gd name="connsiteY6" fmla="*/ 1449661 h 1501020"/>
              <a:gd name="connsiteX0" fmla="*/ 0 w 4337824"/>
              <a:gd name="connsiteY0" fmla="*/ 1427359 h 1524617"/>
              <a:gd name="connsiteX1" fmla="*/ 735980 w 4337824"/>
              <a:gd name="connsiteY1" fmla="*/ 1427359 h 1524617"/>
              <a:gd name="connsiteX2" fmla="*/ 1438507 w 4337824"/>
              <a:gd name="connsiteY2" fmla="*/ 724832 h 1524617"/>
              <a:gd name="connsiteX3" fmla="*/ 2185639 w 4337824"/>
              <a:gd name="connsiteY3" fmla="*/ 3 h 1524617"/>
              <a:gd name="connsiteX4" fmla="*/ 2899317 w 4337824"/>
              <a:gd name="connsiteY4" fmla="*/ 713681 h 1524617"/>
              <a:gd name="connsiteX5" fmla="*/ 3624146 w 4337824"/>
              <a:gd name="connsiteY5" fmla="*/ 1449661 h 1524617"/>
              <a:gd name="connsiteX6" fmla="*/ 4337824 w 4337824"/>
              <a:gd name="connsiteY6" fmla="*/ 1449661 h 1524617"/>
              <a:gd name="connsiteX0" fmla="*/ 0 w 4315521"/>
              <a:gd name="connsiteY0" fmla="*/ 1427359 h 1579622"/>
              <a:gd name="connsiteX1" fmla="*/ 735980 w 4315521"/>
              <a:gd name="connsiteY1" fmla="*/ 1427359 h 1579622"/>
              <a:gd name="connsiteX2" fmla="*/ 1438507 w 4315521"/>
              <a:gd name="connsiteY2" fmla="*/ 724832 h 1579622"/>
              <a:gd name="connsiteX3" fmla="*/ 2185639 w 4315521"/>
              <a:gd name="connsiteY3" fmla="*/ 3 h 1579622"/>
              <a:gd name="connsiteX4" fmla="*/ 2899317 w 4315521"/>
              <a:gd name="connsiteY4" fmla="*/ 713681 h 1579622"/>
              <a:gd name="connsiteX5" fmla="*/ 3624146 w 4315521"/>
              <a:gd name="connsiteY5" fmla="*/ 1449661 h 1579622"/>
              <a:gd name="connsiteX6" fmla="*/ 4315521 w 4315521"/>
              <a:gd name="connsiteY6" fmla="*/ 1538871 h 1579622"/>
              <a:gd name="connsiteX0" fmla="*/ 0 w 4315521"/>
              <a:gd name="connsiteY0" fmla="*/ 1427359 h 1550291"/>
              <a:gd name="connsiteX1" fmla="*/ 735980 w 4315521"/>
              <a:gd name="connsiteY1" fmla="*/ 1427359 h 1550291"/>
              <a:gd name="connsiteX2" fmla="*/ 1438507 w 4315521"/>
              <a:gd name="connsiteY2" fmla="*/ 724832 h 1550291"/>
              <a:gd name="connsiteX3" fmla="*/ 2185639 w 4315521"/>
              <a:gd name="connsiteY3" fmla="*/ 3 h 1550291"/>
              <a:gd name="connsiteX4" fmla="*/ 2899317 w 4315521"/>
              <a:gd name="connsiteY4" fmla="*/ 713681 h 1550291"/>
              <a:gd name="connsiteX5" fmla="*/ 3624146 w 4315521"/>
              <a:gd name="connsiteY5" fmla="*/ 1449661 h 1550291"/>
              <a:gd name="connsiteX6" fmla="*/ 4315521 w 4315521"/>
              <a:gd name="connsiteY6" fmla="*/ 1538871 h 1550291"/>
              <a:gd name="connsiteX0" fmla="*/ 0 w 4293218"/>
              <a:gd name="connsiteY0" fmla="*/ 1494267 h 1550291"/>
              <a:gd name="connsiteX1" fmla="*/ 713677 w 4293218"/>
              <a:gd name="connsiteY1" fmla="*/ 1427359 h 1550291"/>
              <a:gd name="connsiteX2" fmla="*/ 1416204 w 4293218"/>
              <a:gd name="connsiteY2" fmla="*/ 724832 h 1550291"/>
              <a:gd name="connsiteX3" fmla="*/ 2163336 w 4293218"/>
              <a:gd name="connsiteY3" fmla="*/ 3 h 1550291"/>
              <a:gd name="connsiteX4" fmla="*/ 2877014 w 4293218"/>
              <a:gd name="connsiteY4" fmla="*/ 713681 h 1550291"/>
              <a:gd name="connsiteX5" fmla="*/ 3601843 w 4293218"/>
              <a:gd name="connsiteY5" fmla="*/ 1449661 h 1550291"/>
              <a:gd name="connsiteX6" fmla="*/ 4293218 w 4293218"/>
              <a:gd name="connsiteY6" fmla="*/ 1538871 h 1550291"/>
              <a:gd name="connsiteX0" fmla="*/ 0 w 4293218"/>
              <a:gd name="connsiteY0" fmla="*/ 1494267 h 1550291"/>
              <a:gd name="connsiteX1" fmla="*/ 713677 w 4293218"/>
              <a:gd name="connsiteY1" fmla="*/ 1427359 h 1550291"/>
              <a:gd name="connsiteX2" fmla="*/ 1416204 w 4293218"/>
              <a:gd name="connsiteY2" fmla="*/ 724832 h 1550291"/>
              <a:gd name="connsiteX3" fmla="*/ 2163336 w 4293218"/>
              <a:gd name="connsiteY3" fmla="*/ 3 h 1550291"/>
              <a:gd name="connsiteX4" fmla="*/ 2877014 w 4293218"/>
              <a:gd name="connsiteY4" fmla="*/ 713681 h 1550291"/>
              <a:gd name="connsiteX5" fmla="*/ 3601843 w 4293218"/>
              <a:gd name="connsiteY5" fmla="*/ 1449661 h 1550291"/>
              <a:gd name="connsiteX6" fmla="*/ 4293218 w 4293218"/>
              <a:gd name="connsiteY6" fmla="*/ 1538871 h 1550291"/>
              <a:gd name="connsiteX0" fmla="*/ 0 w 4293218"/>
              <a:gd name="connsiteY0" fmla="*/ 1498256 h 1544455"/>
              <a:gd name="connsiteX1" fmla="*/ 713677 w 4293218"/>
              <a:gd name="connsiteY1" fmla="*/ 1431348 h 1544455"/>
              <a:gd name="connsiteX2" fmla="*/ 1416204 w 4293218"/>
              <a:gd name="connsiteY2" fmla="*/ 728821 h 1544455"/>
              <a:gd name="connsiteX3" fmla="*/ 2163336 w 4293218"/>
              <a:gd name="connsiteY3" fmla="*/ 3992 h 1544455"/>
              <a:gd name="connsiteX4" fmla="*/ 2937482 w 4293218"/>
              <a:gd name="connsiteY4" fmla="*/ 1063358 h 1544455"/>
              <a:gd name="connsiteX5" fmla="*/ 3601843 w 4293218"/>
              <a:gd name="connsiteY5" fmla="*/ 1453650 h 1544455"/>
              <a:gd name="connsiteX6" fmla="*/ 4293218 w 4293218"/>
              <a:gd name="connsiteY6" fmla="*/ 1542860 h 1544455"/>
              <a:gd name="connsiteX0" fmla="*/ 0 w 4293218"/>
              <a:gd name="connsiteY0" fmla="*/ 1494277 h 1540476"/>
              <a:gd name="connsiteX1" fmla="*/ 713677 w 4293218"/>
              <a:gd name="connsiteY1" fmla="*/ 1427369 h 1540476"/>
              <a:gd name="connsiteX2" fmla="*/ 1401086 w 4293218"/>
              <a:gd name="connsiteY2" fmla="*/ 1037076 h 1540476"/>
              <a:gd name="connsiteX3" fmla="*/ 2163336 w 4293218"/>
              <a:gd name="connsiteY3" fmla="*/ 13 h 1540476"/>
              <a:gd name="connsiteX4" fmla="*/ 2937482 w 4293218"/>
              <a:gd name="connsiteY4" fmla="*/ 1059379 h 1540476"/>
              <a:gd name="connsiteX5" fmla="*/ 3601843 w 4293218"/>
              <a:gd name="connsiteY5" fmla="*/ 1449671 h 1540476"/>
              <a:gd name="connsiteX6" fmla="*/ 4293218 w 4293218"/>
              <a:gd name="connsiteY6" fmla="*/ 1538881 h 154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3218" h="1540476">
                <a:moveTo>
                  <a:pt x="0" y="1494277"/>
                </a:moveTo>
                <a:cubicBezTo>
                  <a:pt x="415382" y="1508217"/>
                  <a:pt x="480163" y="1503569"/>
                  <a:pt x="713677" y="1427369"/>
                </a:cubicBezTo>
                <a:cubicBezTo>
                  <a:pt x="947191" y="1351169"/>
                  <a:pt x="1159476" y="1274969"/>
                  <a:pt x="1401086" y="1037076"/>
                </a:cubicBezTo>
                <a:cubicBezTo>
                  <a:pt x="1642696" y="799183"/>
                  <a:pt x="1907270" y="-3704"/>
                  <a:pt x="2163336" y="13"/>
                </a:cubicBezTo>
                <a:cubicBezTo>
                  <a:pt x="2419402" y="3730"/>
                  <a:pt x="2937482" y="1059379"/>
                  <a:pt x="2937482" y="1059379"/>
                </a:cubicBezTo>
                <a:cubicBezTo>
                  <a:pt x="3177233" y="1300989"/>
                  <a:pt x="3375887" y="1369754"/>
                  <a:pt x="3601843" y="1449671"/>
                </a:cubicBezTo>
                <a:cubicBezTo>
                  <a:pt x="3827799" y="1529588"/>
                  <a:pt x="3990276" y="1546316"/>
                  <a:pt x="4293218" y="1538881"/>
                </a:cubicBezTo>
              </a:path>
            </a:pathLst>
          </a:custGeom>
          <a:solidFill>
            <a:schemeClr val="accent1">
              <a:lumMod val="75000"/>
              <a:alpha val="47843"/>
            </a:schemeClr>
          </a:solidFill>
          <a:ln w="38100">
            <a:solidFill>
              <a:srgbClr val="3A26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de-DE" sz="1400" b="1" i="1" dirty="0" smtClean="0">
                <a:solidFill>
                  <a:schemeClr val="bg1"/>
                </a:solidFill>
                <a:latin typeface="+mj-lt"/>
              </a:rPr>
              <a:t>|B|</a:t>
            </a:r>
            <a:endParaRPr lang="de-DE" sz="14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38730" y="5671000"/>
            <a:ext cx="430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gradFill flip="none" rotWithShape="1">
                  <a:gsLst>
                    <a:gs pos="0">
                      <a:srgbClr val="00B050"/>
                    </a:gs>
                    <a:gs pos="50000">
                      <a:srgbClr val="FFC0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Color: UCN production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Placeholder 9"/>
              <p:cNvSpPr txBox="1">
                <a:spLocks/>
              </p:cNvSpPr>
              <p:nvPr/>
            </p:nvSpPr>
            <p:spPr>
              <a:xfrm>
                <a:off x="460783" y="3229964"/>
                <a:ext cx="6371915" cy="22909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Spawn UCN inside production volume at constant rate with UCN valve closed (</a:t>
                </a:r>
                <a:r>
                  <a:rPr lang="en-CA" sz="1800" dirty="0" err="1"/>
                  <a:t>Maxwellian</a:t>
                </a:r>
                <a:r>
                  <a:rPr lang="en-CA" sz="1800" dirty="0"/>
                  <a:t> tail spectrum)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𝑎𝑐𝑐𝑢𝑚𝑢𝑙𝑎𝑡𝑒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Open UCN valve to start EDM cell filling, keep spawning UCN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𝑓𝑖𝑙𝑙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Record UCN energy distribution </a:t>
                </a:r>
                <a:r>
                  <a:rPr lang="en-CA" sz="1800" dirty="0" smtClean="0"/>
                  <a:t>in EDM cell every second</a:t>
                </a:r>
                <a:endParaRPr lang="en-CA" sz="1800" dirty="0"/>
              </a:p>
            </p:txBody>
          </p:sp>
        </mc:Choice>
        <mc:Fallback xmlns="">
          <p:sp>
            <p:nvSpPr>
              <p:cNvPr id="36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3" y="3229964"/>
                <a:ext cx="6371915" cy="2290928"/>
              </a:xfrm>
              <a:prstGeom prst="rect">
                <a:avLst/>
              </a:prstGeom>
              <a:blipFill>
                <a:blip r:embed="rId10"/>
                <a:stretch>
                  <a:fillRect l="-670" t="-2660" r="-11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-237067" y="4396532"/>
            <a:ext cx="770467" cy="962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Rectangle 40"/>
          <p:cNvSpPr/>
          <p:nvPr/>
        </p:nvSpPr>
        <p:spPr>
          <a:xfrm>
            <a:off x="-540916" y="5219173"/>
            <a:ext cx="770467" cy="1774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832698" y="654417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7511874" y="352798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AE6D6F"/>
                </a:solidFill>
              </a:rPr>
              <a:t>mean energy</a:t>
            </a:r>
            <a:endParaRPr lang="en-CA" sz="1200" dirty="0">
              <a:solidFill>
                <a:srgbClr val="AE6D6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443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003"/>
    </mc:Choice>
    <mc:Fallback>
      <p:transition spd="slow" advTm="79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9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3" grpId="0" animBg="1"/>
    </p:bldLst>
  </p:timing>
  <p:extLst mod="1">
    <p:ext uri="{E180D4A7-C9FB-4DFB-919C-405C955672EB}">
      <p14:showEvtLst xmlns:p14="http://schemas.microsoft.com/office/powerpoint/2010/main">
        <p14:playEvt time="65162" objId="8"/>
        <p14:playEvt time="65162" objId="9"/>
        <p14:stopEvt time="72164" objId="8"/>
        <p14:stopEvt time="72180" objId="9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opStorag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212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7740" y="0"/>
            <a:ext cx="5304260" cy="359714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(B) Storage in cells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bottomStorag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>
                  <p14:trim end="1213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87740" y="3260858"/>
            <a:ext cx="5304260" cy="359714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Placeholder 9"/>
              <p:cNvSpPr txBox="1">
                <a:spLocks/>
              </p:cNvSpPr>
              <p:nvPr/>
            </p:nvSpPr>
            <p:spPr>
              <a:xfrm>
                <a:off x="460783" y="3602497"/>
                <a:ext cx="6247588" cy="256605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Spawn all UCN </a:t>
                </a:r>
                <a:r>
                  <a:rPr lang="en-CA" sz="1800"/>
                  <a:t>inside </a:t>
                </a:r>
                <a:r>
                  <a:rPr lang="en-CA" sz="1800" smtClean="0"/>
                  <a:t>EDM </a:t>
                </a:r>
                <a:r>
                  <a:rPr lang="en-CA" sz="1800" dirty="0" smtClean="0"/>
                  <a:t>cells at </a:t>
                </a:r>
                <a:r>
                  <a:rPr lang="en-CA" sz="1800" dirty="0"/>
                  <a:t>T=0 with a constant energy </a:t>
                </a:r>
                <a:r>
                  <a:rPr lang="en-CA" sz="1800" dirty="0" smtClean="0"/>
                  <a:t>distribution</a:t>
                </a:r>
                <a:endParaRPr lang="en-CA" sz="1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Store UCN with EDM cell valve closed for 300 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Record energy distribution every second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</p:txBody>
          </p:sp>
        </mc:Choice>
        <mc:Fallback>
          <p:sp>
            <p:nvSpPr>
              <p:cNvPr id="10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3" y="3602497"/>
                <a:ext cx="6247588" cy="2566059"/>
              </a:xfrm>
              <a:prstGeom prst="rect">
                <a:avLst/>
              </a:prstGeom>
              <a:blipFill>
                <a:blip r:embed="rId8"/>
                <a:stretch>
                  <a:fillRect l="-684" t="-2375" r="-1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 rot="16200000">
            <a:off x="6056043" y="4384660"/>
            <a:ext cx="18918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in EDM cell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6039166" y="1110581"/>
            <a:ext cx="18918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in EDM cell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377769" y="172961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377770" y="3473202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bot</a:t>
            </a:r>
          </a:p>
        </p:txBody>
      </p:sp>
      <p:sp>
        <p:nvSpPr>
          <p:cNvPr id="15" name="Slide Number Placeholder 2"/>
          <p:cNvSpPr txBox="1">
            <a:spLocks/>
          </p:cNvSpPr>
          <p:nvPr/>
        </p:nvSpPr>
        <p:spPr>
          <a:xfrm>
            <a:off x="9503842" y="64781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7263" r="53608"/>
          <a:stretch/>
        </p:blipFill>
        <p:spPr>
          <a:xfrm>
            <a:off x="1348422" y="712852"/>
            <a:ext cx="3730654" cy="266960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832698" y="654417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10541000" y="1007827"/>
            <a:ext cx="1117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Not uniform:</a:t>
            </a:r>
          </a:p>
          <a:p>
            <a:r>
              <a:rPr lang="en-CA" sz="1200" dirty="0" smtClean="0"/>
              <a:t>energy distribution</a:t>
            </a:r>
          </a:p>
          <a:p>
            <a:r>
              <a:rPr lang="en-CA" sz="1200" dirty="0" smtClean="0"/>
              <a:t>weighed using (A)</a:t>
            </a:r>
          </a:p>
          <a:p>
            <a:r>
              <a:rPr lang="en-CA" sz="1200" dirty="0" smtClean="0"/>
              <a:t>and optimal timings</a:t>
            </a:r>
            <a:endParaRPr lang="en-CA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7511874" y="352798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AE6D6F"/>
                </a:solidFill>
              </a:rPr>
              <a:t>mean energy</a:t>
            </a:r>
            <a:endParaRPr lang="en-CA" sz="1200" dirty="0">
              <a:solidFill>
                <a:srgbClr val="AE6D6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757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32"/>
    </mc:Choice>
    <mc:Fallback>
      <p:transition spd="slow" advTm="48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3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7270" objId="6"/>
        <p14:playEvt time="37270" objId="5"/>
        <p14:stopEvt time="46612" objId="5"/>
        <p14:stopEvt time="46612" objId="6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(C) Counting simulation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topEmpt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146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06933" y="0"/>
            <a:ext cx="5304260" cy="3597142"/>
          </a:xfrm>
          <a:prstGeom prst="rect">
            <a:avLst/>
          </a:prstGeom>
        </p:spPr>
      </p:pic>
      <p:pic>
        <p:nvPicPr>
          <p:cNvPr id="8" name="bottomEmpt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>
                  <p14:trim end="114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6933" y="3260858"/>
            <a:ext cx="5304260" cy="3597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9"/>
              <p:cNvSpPr txBox="1">
                <a:spLocks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Spawn neutrons inside EDM cells at T=0 with constant energy distribution, EDM cell valve open and EDM switch connecting to detectors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Record energy distribution of neutrons collected in the detectors every second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𝑐𝑜𝑢𝑛𝑡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</p:txBody>
          </p:sp>
        </mc:Choice>
        <mc:Fallback xmlns="">
          <p:sp>
            <p:nvSpPr>
              <p:cNvPr id="9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  <a:blipFill>
                <a:blip r:embed="rId8"/>
                <a:stretch>
                  <a:fillRect l="-689" t="-2138" r="-11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 rot="16200000">
            <a:off x="6163401" y="4236593"/>
            <a:ext cx="16433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detected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6163400" y="895039"/>
            <a:ext cx="16433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detected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377769" y="172961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377770" y="3473202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bot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9448800" y="645108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832698" y="654417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10541000" y="1007827"/>
            <a:ext cx="1117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Starting:</a:t>
            </a:r>
          </a:p>
          <a:p>
            <a:r>
              <a:rPr lang="en-CA" sz="1200" dirty="0" smtClean="0"/>
              <a:t>energy distribution</a:t>
            </a:r>
          </a:p>
          <a:p>
            <a:r>
              <a:rPr lang="en-CA" sz="1200" dirty="0" smtClean="0"/>
              <a:t>weighed using (A) and (B)</a:t>
            </a:r>
          </a:p>
          <a:p>
            <a:r>
              <a:rPr lang="en-CA" sz="1200" dirty="0" smtClean="0"/>
              <a:t>and optimal timings</a:t>
            </a:r>
            <a:endParaRPr lang="en-CA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7511874" y="352798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AE6D6F"/>
                </a:solidFill>
              </a:rPr>
              <a:t>mean energy</a:t>
            </a:r>
            <a:endParaRPr lang="en-CA" sz="1200" dirty="0">
              <a:solidFill>
                <a:srgbClr val="AE6D6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113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61"/>
    </mc:Choice>
    <mc:Fallback>
      <p:transition spd="slow" advTm="36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3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4100" objId="7"/>
        <p14:playEvt time="24100" objId="8"/>
        <p14:stopEvt time="30537" objId="8"/>
        <p14:stopEvt time="30554" objId="7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(C) Counting simulation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TextBox 9"/>
          <p:cNvSpPr txBox="1"/>
          <p:nvPr/>
        </p:nvSpPr>
        <p:spPr>
          <a:xfrm rot="16200000">
            <a:off x="6163401" y="4236593"/>
            <a:ext cx="16433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detected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6163400" y="895039"/>
            <a:ext cx="16433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dirty="0"/>
              <a:t># UCN detected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83" y="3442811"/>
            <a:ext cx="5736117" cy="3415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063" y="0"/>
            <a:ext cx="5733307" cy="34031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9"/>
              <p:cNvSpPr txBox="1">
                <a:spLocks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Spawn neutrons inside EDM cells at T=0 with constant energy distribution, EDM cell valve open and EDM switch connecting to detectors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Record energy distribution of neutrons collected in the detectors every second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𝑐𝑜𝑢𝑛𝑡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</p:txBody>
          </p:sp>
        </mc:Choice>
        <mc:Fallback xmlns="">
          <p:sp>
            <p:nvSpPr>
              <p:cNvPr id="9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  <a:blipFill>
                <a:blip r:embed="rId4"/>
                <a:stretch>
                  <a:fillRect l="-689" t="-2138" r="-11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533044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377769" y="754854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377770" y="4055095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bot</a:t>
            </a:r>
          </a:p>
        </p:txBody>
      </p:sp>
    </p:spTree>
    <p:extLst>
      <p:ext uri="{BB962C8B-B14F-4D97-AF65-F5344CB8AC3E}">
        <p14:creationId xmlns:p14="http://schemas.microsoft.com/office/powerpoint/2010/main" val="328864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48"/>
    </mc:Choice>
    <mc:Fallback>
      <p:transition spd="slow" advTm="1384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Remarks on the general optimization results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822325" y="905222"/>
            <a:ext cx="4686300" cy="690563"/>
          </a:xfrm>
        </p:spPr>
        <p:txBody>
          <a:bodyPr/>
          <a:lstStyle/>
          <a:p>
            <a:r>
              <a:rPr lang="en-CA" dirty="0"/>
              <a:t>Optimal timings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Placeholder 10"/>
              <p:cNvSpPr>
                <a:spLocks noGrp="1"/>
              </p:cNvSpPr>
              <p:nvPr>
                <p:ph type="body" sz="quarter" idx="28"/>
              </p:nvPr>
            </p:nvSpPr>
            <p:spPr>
              <a:xfrm>
                <a:off x="822325" y="1414691"/>
                <a:ext cx="4968875" cy="175695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CA" dirty="0"/>
                  <a:t>Accumulation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𝑎𝑐𝑐𝑢𝑚𝑢𝑙𝑎𝑡𝑒</m:t>
                        </m:r>
                      </m:sub>
                    </m:sSub>
                    <m:r>
                      <a:rPr lang="en-CA" b="0" i="1" smtClean="0">
                        <a:latin typeface="Cambria Math" panose="02040503050406030204" pitchFamily="18" charset="0"/>
                      </a:rPr>
                      <m:t>=26</m:t>
                    </m:r>
                  </m:oMath>
                </a14:m>
                <a:r>
                  <a:rPr lang="en-CA" dirty="0"/>
                  <a:t> s</a:t>
                </a:r>
              </a:p>
              <a:p>
                <a:r>
                  <a:rPr lang="en-CA" dirty="0"/>
                  <a:t>Fill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𝑓𝑖𝑙𝑙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en-CA" dirty="0"/>
                  <a:t> s</a:t>
                </a:r>
              </a:p>
              <a:p>
                <a:r>
                  <a:rPr lang="en-CA" dirty="0"/>
                  <a:t>Storage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129</m:t>
                    </m:r>
                  </m:oMath>
                </a14:m>
                <a:r>
                  <a:rPr lang="en-CA" dirty="0"/>
                  <a:t> s</a:t>
                </a:r>
              </a:p>
              <a:p>
                <a:r>
                  <a:rPr lang="en-CA" dirty="0"/>
                  <a:t>Counting time was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𝑐𝑜𝑢𝑛𝑡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88</m:t>
                    </m:r>
                  </m:oMath>
                </a14:m>
                <a:r>
                  <a:rPr lang="en-CA" dirty="0"/>
                  <a:t> s</a:t>
                </a:r>
              </a:p>
            </p:txBody>
          </p:sp>
        </mc:Choice>
        <mc:Fallback xmlns="">
          <p:sp>
            <p:nvSpPr>
              <p:cNvPr id="11" name="Tex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xfrm>
                <a:off x="822325" y="1414691"/>
                <a:ext cx="4968875" cy="1756956"/>
              </a:xfrm>
              <a:prstGeom prst="rect">
                <a:avLst/>
              </a:prstGeom>
              <a:blipFill>
                <a:blip r:embed="rId3"/>
                <a:stretch>
                  <a:fillRect l="-1104" t="-1389" b="-555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241" y="539074"/>
            <a:ext cx="4232143" cy="6318926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822325" y="3334075"/>
            <a:ext cx="4686300" cy="690563"/>
          </a:xfrm>
        </p:spPr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10"/>
              <p:cNvSpPr>
                <a:spLocks noGrp="1"/>
              </p:cNvSpPr>
              <p:nvPr>
                <p:ph type="body" sz="quarter" idx="28"/>
              </p:nvPr>
            </p:nvSpPr>
            <p:spPr>
              <a:xfrm>
                <a:off x="822325" y="3876959"/>
                <a:ext cx="4968875" cy="2427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CA" dirty="0"/>
                  <a:t>These times are quite a bit longer than originally anticipated.</a:t>
                </a:r>
              </a:p>
              <a:p>
                <a:r>
                  <a:rPr lang="en-CA" dirty="0"/>
                  <a:t>Transport timings are longer for lower energy neutrons. These have</a:t>
                </a:r>
              </a:p>
              <a:p>
                <a:pPr lvl="1"/>
                <a:r>
                  <a:rPr lang="en-CA" dirty="0" smtClean="0"/>
                  <a:t>longer </a:t>
                </a:r>
                <a:r>
                  <a:rPr lang="en-CA" dirty="0"/>
                  <a:t>storage lifetime in EDM cells and</a:t>
                </a:r>
              </a:p>
              <a:p>
                <a:pPr lvl="1"/>
                <a:r>
                  <a:rPr lang="en-CA" dirty="0"/>
                  <a:t>a better collection efficiency.</a:t>
                </a:r>
              </a:p>
              <a:p>
                <a:r>
                  <a:rPr lang="en-CA" dirty="0"/>
                  <a:t>This increases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i="1">
                            <a:latin typeface="Cambria Math" panose="02040503050406030204" pitchFamily="18" charset="0"/>
                          </a:rPr>
                          <m:t>𝑅𝑎𝑚𝑠𝑒𝑦</m:t>
                        </m:r>
                      </m:sub>
                    </m:sSub>
                  </m:oMath>
                </a14:m>
                <a:r>
                  <a:rPr lang="en-CA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𝑑𝑒𝑡</m:t>
                        </m:r>
                      </m:sub>
                    </m:sSub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10" name="Tex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xfrm>
                <a:off x="822325" y="3876959"/>
                <a:ext cx="4968875" cy="2427909"/>
              </a:xfrm>
              <a:prstGeom prst="rect">
                <a:avLst/>
              </a:prstGeom>
              <a:blipFill>
                <a:blip r:embed="rId5"/>
                <a:stretch>
                  <a:fillRect l="-1104" t="-1256" b="-25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2"/>
          <p:cNvSpPr txBox="1">
            <a:spLocks/>
          </p:cNvSpPr>
          <p:nvPr/>
        </p:nvSpPr>
        <p:spPr>
          <a:xfrm>
            <a:off x="8763000" y="64642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9563122" y="634626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63123" y="3934867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bot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260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042"/>
    </mc:Choice>
    <mc:Fallback>
      <p:transition spd="slow" advTm="53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uiExpand="1" build="p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Parameters analyzed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8" y="1312539"/>
            <a:ext cx="4686300" cy="690563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573838" y="2387275"/>
            <a:ext cx="4968875" cy="3623435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129012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333875" y="6163939"/>
            <a:ext cx="3987800" cy="330200"/>
          </a:xfrm>
        </p:spPr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4770">
            <a:off x="309701" y="851107"/>
            <a:ext cx="2081005" cy="2088059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8891">
            <a:off x="2181054" y="763765"/>
            <a:ext cx="5627737" cy="1912019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1" name="TextBox 10"/>
          <p:cNvSpPr txBox="1"/>
          <p:nvPr/>
        </p:nvSpPr>
        <p:spPr>
          <a:xfrm rot="361080">
            <a:off x="394320" y="1726652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shape of bottle</a:t>
            </a:r>
          </a:p>
        </p:txBody>
      </p:sp>
      <p:sp>
        <p:nvSpPr>
          <p:cNvPr id="12" name="TextBox 11"/>
          <p:cNvSpPr txBox="1"/>
          <p:nvPr/>
        </p:nvSpPr>
        <p:spPr>
          <a:xfrm rot="21127924">
            <a:off x="2855693" y="200132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extraction out of bottle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62" y="2974655"/>
            <a:ext cx="5851299" cy="1958463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" name="TextBox 13"/>
          <p:cNvSpPr txBox="1"/>
          <p:nvPr/>
        </p:nvSpPr>
        <p:spPr>
          <a:xfrm>
            <a:off x="980510" y="3820448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guide diameter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66477">
            <a:off x="9780521" y="4882384"/>
            <a:ext cx="2237007" cy="1522756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61421">
            <a:off x="7860861" y="4854099"/>
            <a:ext cx="2394827" cy="1579324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8760" y="3597287"/>
            <a:ext cx="2388364" cy="1474365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8" name="TextBox 17"/>
          <p:cNvSpPr txBox="1"/>
          <p:nvPr/>
        </p:nvSpPr>
        <p:spPr>
          <a:xfrm>
            <a:off x="8610600" y="481731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gravity bend shape, height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14759">
            <a:off x="5925587" y="188209"/>
            <a:ext cx="3390747" cy="2212577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1" name="TextBox 20"/>
          <p:cNvSpPr txBox="1"/>
          <p:nvPr/>
        </p:nvSpPr>
        <p:spPr>
          <a:xfrm rot="532093">
            <a:off x="6053863" y="1156524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vertical position of EDM cells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248950">
            <a:off x="11217124" y="3112018"/>
            <a:ext cx="922378" cy="1586996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896242">
            <a:off x="356538" y="4814348"/>
            <a:ext cx="2437418" cy="1780326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" name="TextBox 23"/>
          <p:cNvSpPr txBox="1"/>
          <p:nvPr/>
        </p:nvSpPr>
        <p:spPr>
          <a:xfrm rot="20831270">
            <a:off x="695130" y="620663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magnet bore shape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392613">
            <a:off x="4965090" y="2722900"/>
            <a:ext cx="2764926" cy="1945753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323015">
            <a:off x="5073369" y="4598258"/>
            <a:ext cx="2583362" cy="2021092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8" name="TextBox 27"/>
          <p:cNvSpPr txBox="1"/>
          <p:nvPr/>
        </p:nvSpPr>
        <p:spPr>
          <a:xfrm>
            <a:off x="5537481" y="4373775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EDM feeders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051749">
            <a:off x="9371325" y="884929"/>
            <a:ext cx="2858027" cy="1763184"/>
          </a:xfrm>
          <a:prstGeom prst="rect">
            <a:avLst/>
          </a:prstGeom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30" name="TextBox 29"/>
          <p:cNvSpPr txBox="1"/>
          <p:nvPr/>
        </p:nvSpPr>
        <p:spPr>
          <a:xfrm rot="21125709">
            <a:off x="10107780" y="2292290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effectLst>
                  <a:glow rad="63500">
                    <a:schemeClr val="bg1">
                      <a:alpha val="60000"/>
                    </a:schemeClr>
                  </a:glow>
                </a:effectLst>
              </a:rPr>
              <a:t>EDM cell size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3212" y="6535285"/>
            <a:ext cx="12208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200" dirty="0">
                <a:hlinkClick r:id="rId15"/>
              </a:rPr>
              <a:t>https://ucn.triumf.ca/meetings-and-workshops/review-meetings/2020-02-eac-review-meeting/documentation-for-eac-review/new-ucn-source/UCN_source_design_note.pdf</a:t>
            </a:r>
            <a:endParaRPr lang="en-CA" sz="1200" dirty="0"/>
          </a:p>
          <a:p>
            <a:endParaRPr lang="en-CA" sz="1200" dirty="0"/>
          </a:p>
        </p:txBody>
      </p:sp>
      <p:sp>
        <p:nvSpPr>
          <p:cNvPr id="32" name="Slide Number Placeholder 2"/>
          <p:cNvSpPr txBox="1">
            <a:spLocks/>
          </p:cNvSpPr>
          <p:nvPr/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17"/>
    </mc:Choice>
    <mc:Fallback>
      <p:transition spd="slow" advTm="41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8" grpId="0"/>
      <p:bldP spid="21" grpId="0"/>
      <p:bldP spid="24" grpId="0"/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43" y="0"/>
            <a:ext cx="10733358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7284845" cy="424732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dirty="0"/>
              <a:t>Components not covered in other presentations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0" y="890312"/>
            <a:ext cx="2236304" cy="369332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dirty="0"/>
              <a:t>He gas systems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0" y="1718413"/>
            <a:ext cx="4686299" cy="1456809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sz="1800" dirty="0"/>
              <a:t>Initial P&amp;ID </a:t>
            </a:r>
            <a:r>
              <a:rPr lang="en-CA" sz="1800" dirty="0" smtClean="0"/>
              <a:t>released</a:t>
            </a:r>
          </a:p>
          <a:p>
            <a:r>
              <a:rPr lang="en-CA" sz="1800" dirty="0" smtClean="0"/>
              <a:t>More detailed P&amp;ID in progress</a:t>
            </a:r>
          </a:p>
          <a:p>
            <a:r>
              <a:rPr lang="en-CA" sz="1800" dirty="0" smtClean="0"/>
              <a:t>Component spec’ing ongoing at the moment</a:t>
            </a:r>
            <a:endParaRPr lang="en-CA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4160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868">
        <p:fade/>
      </p:transition>
    </mc:Choice>
    <mc:Fallback>
      <p:transition spd="med" advTm="168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8643" y="0"/>
            <a:ext cx="10733358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7284845" cy="424732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dirty="0"/>
              <a:t>Components not covered in other presentations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5978525" y="835922"/>
            <a:ext cx="4686300" cy="369332"/>
          </a:xfr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r>
              <a:rPr lang="en-CA" dirty="0"/>
              <a:t>Liquid helium transfer line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5978525" y="3477723"/>
            <a:ext cx="46863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Helium pumping system</a:t>
            </a: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5695950" y="1281663"/>
            <a:ext cx="5931166" cy="1972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>
                <a:latin typeface="Arial"/>
                <a:ea typeface="DejaVu Sans"/>
              </a:rPr>
              <a:t>43 m total length, ~4 m elevation drop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 smtClean="0">
                <a:latin typeface="Arial"/>
                <a:ea typeface="DejaVu Sans"/>
              </a:rPr>
              <a:t>Capacity </a:t>
            </a:r>
            <a:r>
              <a:rPr lang="en-US" sz="1800" spc="-1" dirty="0">
                <a:latin typeface="Arial"/>
                <a:ea typeface="DejaVu Sans"/>
              </a:rPr>
              <a:t>~100 L/</a:t>
            </a:r>
            <a:r>
              <a:rPr lang="en-US" sz="1800" spc="-1" dirty="0" err="1">
                <a:latin typeface="Arial"/>
                <a:ea typeface="DejaVu Sans"/>
              </a:rPr>
              <a:t>hr</a:t>
            </a:r>
            <a:endParaRPr lang="en-US" sz="1800" spc="-1" dirty="0">
              <a:latin typeface="Arial"/>
              <a:ea typeface="DejaVu Sans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>
                <a:latin typeface="Arial"/>
                <a:ea typeface="DejaVu Sans"/>
              </a:rPr>
              <a:t>Heat </a:t>
            </a:r>
            <a:r>
              <a:rPr lang="en-US" sz="1800" spc="-1" dirty="0" smtClean="0">
                <a:latin typeface="Arial"/>
                <a:ea typeface="DejaVu Sans"/>
              </a:rPr>
              <a:t>load as low as possible: </a:t>
            </a:r>
            <a:r>
              <a:rPr lang="en-US" sz="1800" spc="-1" dirty="0">
                <a:latin typeface="Arial"/>
                <a:ea typeface="DejaVu Sans"/>
              </a:rPr>
              <a:t>&lt;3 W, 4.2 L/</a:t>
            </a:r>
            <a:r>
              <a:rPr lang="en-US" sz="1800" spc="-1" dirty="0" err="1">
                <a:latin typeface="Arial"/>
                <a:ea typeface="DejaVu Sans"/>
              </a:rPr>
              <a:t>hr</a:t>
            </a:r>
            <a:r>
              <a:rPr lang="en-US" sz="1800" spc="-1" dirty="0">
                <a:latin typeface="Arial"/>
                <a:ea typeface="DejaVu Sans"/>
              </a:rPr>
              <a:t> </a:t>
            </a:r>
            <a:r>
              <a:rPr lang="en-US" sz="1800" spc="-1" dirty="0" err="1" smtClean="0">
                <a:latin typeface="Arial"/>
                <a:ea typeface="DejaVu Sans"/>
              </a:rPr>
              <a:t>LHe</a:t>
            </a:r>
            <a:r>
              <a:rPr lang="en-US" sz="1800" spc="-1" dirty="0" smtClean="0">
                <a:latin typeface="Arial"/>
                <a:ea typeface="DejaVu Sans"/>
              </a:rPr>
              <a:t> loss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 smtClean="0">
                <a:latin typeface="Arial"/>
                <a:ea typeface="DejaVu Sans"/>
              </a:rPr>
              <a:t>LN</a:t>
            </a:r>
            <a:r>
              <a:rPr lang="en-US" sz="1800" spc="-1" baseline="-25000" dirty="0" smtClean="0">
                <a:latin typeface="Arial"/>
                <a:ea typeface="DejaVu Sans"/>
              </a:rPr>
              <a:t>2</a:t>
            </a:r>
            <a:r>
              <a:rPr lang="en-US" sz="1800" spc="-1" dirty="0" smtClean="0">
                <a:latin typeface="Arial"/>
                <a:ea typeface="DejaVu Sans"/>
              </a:rPr>
              <a:t> </a:t>
            </a:r>
            <a:r>
              <a:rPr lang="en-US" sz="1800" spc="-1" dirty="0">
                <a:latin typeface="Arial"/>
                <a:ea typeface="DejaVu Sans"/>
              </a:rPr>
              <a:t>or return gas </a:t>
            </a:r>
            <a:r>
              <a:rPr lang="en-US" sz="1800" spc="-1" dirty="0" smtClean="0">
                <a:latin typeface="Arial"/>
                <a:ea typeface="DejaVu Sans"/>
              </a:rPr>
              <a:t>cooled shield</a:t>
            </a:r>
            <a:endParaRPr lang="en-US" sz="1800" spc="-1" dirty="0" smtClean="0">
              <a:latin typeface="Arial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 smtClean="0">
                <a:latin typeface="Arial"/>
                <a:ea typeface="DejaVu Sans"/>
              </a:rPr>
              <a:t>Requesting support from TRIUMF’s cryogenics group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pc="-1" dirty="0" smtClean="0">
                <a:latin typeface="Arial"/>
                <a:ea typeface="DejaVu Sans"/>
              </a:rPr>
              <a:t>RFP </a:t>
            </a:r>
            <a:r>
              <a:rPr lang="en-US" sz="1800" spc="-1" dirty="0">
                <a:latin typeface="Arial"/>
                <a:ea typeface="DejaVu Sans"/>
              </a:rPr>
              <a:t>planned by mid 2020</a:t>
            </a:r>
            <a:endParaRPr lang="en-US" sz="1600" spc="-1" dirty="0">
              <a:latin typeface="Arial"/>
              <a:ea typeface="DejaVu Sans"/>
            </a:endParaRP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695950" y="4043534"/>
            <a:ext cx="5312410" cy="2301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800" spc="-1" dirty="0" smtClean="0">
                <a:latin typeface="Arial"/>
                <a:ea typeface="DejaVu Sans"/>
              </a:rPr>
              <a:t>Two systems required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b="1" spc="-1" dirty="0" smtClean="0">
                <a:solidFill>
                  <a:srgbClr val="009FDF"/>
                </a:solidFill>
                <a:latin typeface="Arial"/>
                <a:ea typeface="DejaVu Sans"/>
              </a:rPr>
              <a:t>Natural </a:t>
            </a:r>
            <a:r>
              <a:rPr lang="en-US" b="1" spc="-1" dirty="0">
                <a:solidFill>
                  <a:srgbClr val="009FDF"/>
                </a:solidFill>
                <a:latin typeface="Arial"/>
                <a:ea typeface="DejaVu Sans"/>
              </a:rPr>
              <a:t>helium (1K pot): 1.26 g/s at 5.4 </a:t>
            </a:r>
            <a:r>
              <a:rPr lang="en-US" b="1" spc="-1" dirty="0" err="1" smtClean="0">
                <a:solidFill>
                  <a:srgbClr val="009FDF"/>
                </a:solidFill>
                <a:latin typeface="Arial"/>
                <a:ea typeface="DejaVu Sans"/>
              </a:rPr>
              <a:t>Torr</a:t>
            </a:r>
            <a:r>
              <a:rPr lang="en-US" spc="-1" dirty="0" smtClean="0">
                <a:latin typeface="Arial"/>
                <a:ea typeface="DejaVu Sans"/>
              </a:rPr>
              <a:t> ($200k)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b="1" spc="-1" dirty="0" smtClean="0">
                <a:solidFill>
                  <a:srgbClr val="009FDF"/>
                </a:solidFill>
                <a:latin typeface="Arial"/>
                <a:ea typeface="DejaVu Sans"/>
              </a:rPr>
              <a:t>Helium-3</a:t>
            </a:r>
            <a:r>
              <a:rPr lang="en-US" b="1" spc="-1" dirty="0">
                <a:solidFill>
                  <a:srgbClr val="009FDF"/>
                </a:solidFill>
                <a:latin typeface="Arial"/>
                <a:ea typeface="DejaVu Sans"/>
              </a:rPr>
              <a:t>: 1.14 g/s at 2.38 </a:t>
            </a:r>
            <a:r>
              <a:rPr lang="en-US" b="1" spc="-1" dirty="0" err="1" smtClean="0">
                <a:solidFill>
                  <a:srgbClr val="009FDF"/>
                </a:solidFill>
                <a:latin typeface="Arial"/>
                <a:ea typeface="DejaVu Sans"/>
              </a:rPr>
              <a:t>Torr</a:t>
            </a:r>
            <a:r>
              <a:rPr lang="en-US" spc="-1" dirty="0" smtClean="0">
                <a:latin typeface="Arial"/>
                <a:ea typeface="DejaVu Sans"/>
              </a:rPr>
              <a:t> ($400k)</a:t>
            </a:r>
            <a:endParaRPr lang="en-US" spc="-1" dirty="0">
              <a:latin typeface="Arial"/>
              <a:ea typeface="DejaVu Sans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 spc="-1" dirty="0" smtClean="0">
                <a:latin typeface="Arial"/>
                <a:ea typeface="DejaVu Sans"/>
              </a:rPr>
              <a:t>Ideally </a:t>
            </a:r>
            <a:r>
              <a:rPr lang="en-US" sz="1800" spc="-1" dirty="0">
                <a:latin typeface="Arial"/>
                <a:ea typeface="DejaVu Sans"/>
              </a:rPr>
              <a:t>both systems use the same pump </a:t>
            </a:r>
            <a:r>
              <a:rPr lang="en-US" sz="1800" spc="-1" dirty="0" smtClean="0">
                <a:latin typeface="Arial"/>
                <a:ea typeface="DejaVu Sans"/>
              </a:rPr>
              <a:t>models.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 spc="-1" dirty="0" smtClean="0">
                <a:latin typeface="Arial"/>
                <a:ea typeface="DejaVu Sans"/>
              </a:rPr>
              <a:t>Tender this spring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 spc="-1" dirty="0" smtClean="0">
                <a:latin typeface="Arial"/>
                <a:ea typeface="DejaVu Sans"/>
              </a:rPr>
              <a:t>Starting with subset of pumps</a:t>
            </a:r>
            <a:endParaRPr lang="en-US" sz="1800" spc="-1" dirty="0">
              <a:latin typeface="Arial"/>
              <a:ea typeface="DejaVu Sans"/>
            </a:endParaRP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0" y="890312"/>
            <a:ext cx="2236304" cy="369332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dirty="0"/>
              <a:t>He gas systems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0" y="1718413"/>
            <a:ext cx="4686299" cy="1456809"/>
          </a:xfr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CA" sz="1800" dirty="0"/>
              <a:t>Initial P&amp;ID </a:t>
            </a:r>
            <a:r>
              <a:rPr lang="en-CA" sz="1800" dirty="0" smtClean="0"/>
              <a:t>released</a:t>
            </a:r>
          </a:p>
          <a:p>
            <a:r>
              <a:rPr lang="en-CA" sz="1800" dirty="0" smtClean="0"/>
              <a:t>More detailed P&amp;ID in progress</a:t>
            </a:r>
          </a:p>
          <a:p>
            <a:r>
              <a:rPr lang="en-CA" sz="1800" dirty="0" smtClean="0"/>
              <a:t>Component spec’ing ongoing at the moment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32066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8140">
        <p:fade/>
      </p:transition>
    </mc:Choice>
    <mc:Fallback>
      <p:transition spd="med" advTm="781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A9064-DD27-4B03-A487-7964B1B3A3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20BC88-6C48-4D88-9DE1-17E3FF3F72C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8600" y="1117707"/>
            <a:ext cx="10493933" cy="4971070"/>
          </a:xfrm>
        </p:spPr>
        <p:txBody>
          <a:bodyPr/>
          <a:lstStyle/>
          <a:p>
            <a:r>
              <a:rPr lang="en-CA" dirty="0" smtClean="0"/>
              <a:t>We </a:t>
            </a:r>
            <a:r>
              <a:rPr lang="en-CA" dirty="0"/>
              <a:t>have solved nearly all major challenges posed by the TUCAN next generation source.</a:t>
            </a:r>
          </a:p>
          <a:p>
            <a:r>
              <a:rPr lang="en-CA" dirty="0"/>
              <a:t>We are making good progress and have achieved major milestones.</a:t>
            </a:r>
          </a:p>
          <a:p>
            <a:r>
              <a:rPr lang="en-CA" dirty="0"/>
              <a:t>We plan to install it in 2021 and perform first beam tests the same year.</a:t>
            </a:r>
          </a:p>
          <a:p>
            <a:r>
              <a:rPr lang="en-CA" dirty="0"/>
              <a:t>This is highest priority of the TUCAN collaboration</a:t>
            </a:r>
            <a:r>
              <a:rPr lang="en-CA" dirty="0" smtClean="0"/>
              <a:t>!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i="1" dirty="0" smtClean="0">
                <a:solidFill>
                  <a:srgbClr val="00B0F0"/>
                </a:solidFill>
              </a:rPr>
              <a:t>We have very challenging and demanding 2 years ahead of us to have many different components come together on time!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CDCA9-5D20-4DF1-B81D-CA89F8EF3F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31070" y="4138234"/>
            <a:ext cx="462466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Main challenges, risks: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bg1"/>
                </a:solidFill>
              </a:rPr>
              <a:t>LD2 regulatory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bg1"/>
                </a:solidFill>
              </a:rPr>
              <a:t>A lot of things have to click into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bg1"/>
                </a:solidFill>
              </a:rPr>
              <a:t>Availability of TRIUMF </a:t>
            </a:r>
            <a:r>
              <a:rPr lang="en-CA" dirty="0">
                <a:solidFill>
                  <a:schemeClr val="bg1"/>
                </a:solidFill>
              </a:rPr>
              <a:t>support groups </a:t>
            </a:r>
            <a:r>
              <a:rPr lang="en-CA" sz="1000" dirty="0">
                <a:solidFill>
                  <a:schemeClr val="bg1"/>
                </a:solidFill>
              </a:rPr>
              <a:t>https://</a:t>
            </a:r>
            <a:r>
              <a:rPr lang="en-CA" sz="1000" dirty="0" smtClean="0">
                <a:solidFill>
                  <a:schemeClr val="bg1"/>
                </a:solidFill>
              </a:rPr>
              <a:t>docs.google.com/spreadsheets/d/1UpaaIasmOP7XC00s2DEvn37fzRmK74w4TTxSC5PXwcs/edit?usp=sharing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bg1"/>
                </a:solidFill>
              </a:rPr>
              <a:t>Static heat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bg1"/>
                </a:solidFill>
              </a:rPr>
              <a:t>Component failure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3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02"/>
    </mc:Choice>
    <mc:Fallback>
      <p:transition spd="slow" advTm="27802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50"/>
          <a:stretch/>
        </p:blipFill>
        <p:spPr>
          <a:xfrm>
            <a:off x="5825791" y="-8468"/>
            <a:ext cx="5578809" cy="686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9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2"/>
    </mc:Choice>
    <mc:Fallback>
      <p:transition spd="slow" advTm="3112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675" y="625416"/>
            <a:ext cx="3870325" cy="270432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F3BB17-EFFE-4E57-80B3-C18D4057E9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Some relevant numbers (compared to inverse geometry source)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9FFCB-9046-4E6F-A3BD-53D7937377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072" y="1080605"/>
            <a:ext cx="4686300" cy="690563"/>
          </a:xfrm>
        </p:spPr>
        <p:txBody>
          <a:bodyPr/>
          <a:lstStyle/>
          <a:p>
            <a:r>
              <a:rPr lang="en-CA" dirty="0"/>
              <a:t>TUCAN source</a:t>
            </a:r>
          </a:p>
          <a:p>
            <a:r>
              <a:rPr lang="en-CA" dirty="0"/>
              <a:t>(engineering stage)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89ED2-E02E-42B3-A999-11A5C466E7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23335" y="1080605"/>
            <a:ext cx="4686300" cy="690563"/>
          </a:xfrm>
        </p:spPr>
        <p:txBody>
          <a:bodyPr/>
          <a:lstStyle/>
          <a:p>
            <a:r>
              <a:rPr lang="en-CA" dirty="0"/>
              <a:t>Inverse geometry source</a:t>
            </a:r>
          </a:p>
          <a:p>
            <a:r>
              <a:rPr lang="en-CA" dirty="0"/>
              <a:t>(conceptual stage)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FDA4C-0962-4653-893A-17F11971CA3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072" y="2066134"/>
            <a:ext cx="4968875" cy="3623435"/>
          </a:xfrm>
        </p:spPr>
        <p:txBody>
          <a:bodyPr/>
          <a:lstStyle/>
          <a:p>
            <a:r>
              <a:rPr lang="en-CA" dirty="0"/>
              <a:t>Production 1.4-1.6 x 10</a:t>
            </a:r>
            <a:r>
              <a:rPr lang="en-CA" baseline="30000" dirty="0"/>
              <a:t>7</a:t>
            </a:r>
            <a:r>
              <a:rPr lang="en-CA" dirty="0"/>
              <a:t> UCN/s</a:t>
            </a:r>
          </a:p>
          <a:p>
            <a:r>
              <a:rPr lang="en-CA" dirty="0"/>
              <a:t>Source helium temp 1.03 K to 1.13 K</a:t>
            </a:r>
          </a:p>
          <a:p>
            <a:r>
              <a:rPr lang="en-CA" dirty="0"/>
              <a:t>Cooling power 10 W (3He fridge)</a:t>
            </a:r>
          </a:p>
          <a:p>
            <a:r>
              <a:rPr lang="en-CA" dirty="0"/>
              <a:t>Source storage lifetime 28 s</a:t>
            </a:r>
          </a:p>
          <a:p>
            <a:r>
              <a:rPr lang="en-CA" dirty="0"/>
              <a:t>Figure of merit P</a:t>
            </a:r>
            <a:r>
              <a:rPr lang="en-CA" dirty="0">
                <a:sym typeface="Symbol" panose="05050102010706020507" pitchFamily="18" charset="2"/>
              </a:rPr>
              <a:t> = 4.5 </a:t>
            </a:r>
            <a:r>
              <a:rPr lang="en-CA" dirty="0"/>
              <a:t>x 10</a:t>
            </a:r>
            <a:r>
              <a:rPr lang="en-CA" baseline="30000" dirty="0"/>
              <a:t>8</a:t>
            </a:r>
            <a:r>
              <a:rPr lang="en-CA" dirty="0"/>
              <a:t> </a:t>
            </a:r>
          </a:p>
          <a:p>
            <a:r>
              <a:rPr lang="en-CA" dirty="0"/>
              <a:t>Density in the source 3 x 10</a:t>
            </a:r>
            <a:r>
              <a:rPr lang="en-CA" baseline="30000" dirty="0"/>
              <a:t>3</a:t>
            </a:r>
            <a:r>
              <a:rPr lang="en-CA" dirty="0"/>
              <a:t> UCN/cc</a:t>
            </a:r>
          </a:p>
          <a:p>
            <a:r>
              <a:rPr lang="en-CA" dirty="0"/>
              <a:t>Total number in the source 3 x 10</a:t>
            </a:r>
            <a:r>
              <a:rPr lang="en-CA" baseline="30000" dirty="0"/>
              <a:t>8</a:t>
            </a:r>
            <a:r>
              <a:rPr lang="en-CA" dirty="0"/>
              <a:t> UCN</a:t>
            </a:r>
          </a:p>
          <a:p>
            <a:r>
              <a:rPr lang="en-CA" dirty="0"/>
              <a:t>Initial density in 70 l EDM </a:t>
            </a:r>
            <a:r>
              <a:rPr lang="en-CA" dirty="0" err="1"/>
              <a:t>expt</a:t>
            </a:r>
            <a:r>
              <a:rPr lang="en-CA" dirty="0"/>
              <a:t> 200 UCN/cc</a:t>
            </a:r>
          </a:p>
          <a:p>
            <a:r>
              <a:rPr lang="en-CA" dirty="0"/>
              <a:t>Counted at the end of cycle 2 x 10</a:t>
            </a:r>
            <a:r>
              <a:rPr lang="en-CA" baseline="30000" dirty="0"/>
              <a:t>6</a:t>
            </a:r>
            <a:r>
              <a:rPr lang="en-CA" dirty="0"/>
              <a:t>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CAD370-7AE7-48EA-8760-B35898F63C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23335" y="2066133"/>
            <a:ext cx="5233073" cy="3623435"/>
          </a:xfrm>
        </p:spPr>
        <p:txBody>
          <a:bodyPr/>
          <a:lstStyle/>
          <a:p>
            <a:r>
              <a:rPr lang="en-CA" dirty="0"/>
              <a:t>Production 1.8 x 10</a:t>
            </a:r>
            <a:r>
              <a:rPr lang="en-CA" baseline="30000" dirty="0"/>
              <a:t>9</a:t>
            </a:r>
            <a:r>
              <a:rPr lang="en-CA" dirty="0"/>
              <a:t> UCN/s</a:t>
            </a:r>
          </a:p>
          <a:p>
            <a:r>
              <a:rPr lang="en-CA" dirty="0"/>
              <a:t>Source helium temp 1.6 K</a:t>
            </a:r>
          </a:p>
          <a:p>
            <a:r>
              <a:rPr lang="en-CA" dirty="0"/>
              <a:t>Cooling power 100 W (4He fridge)</a:t>
            </a:r>
          </a:p>
          <a:p>
            <a:r>
              <a:rPr lang="en-CA" dirty="0"/>
              <a:t>Source storage lifetime 2 s</a:t>
            </a:r>
          </a:p>
          <a:p>
            <a:r>
              <a:rPr lang="en-CA" dirty="0"/>
              <a:t>Figure of merit P</a:t>
            </a:r>
            <a:r>
              <a:rPr lang="en-CA" dirty="0">
                <a:sym typeface="Symbol" panose="05050102010706020507" pitchFamily="18" charset="2"/>
              </a:rPr>
              <a:t> = 3.6 </a:t>
            </a:r>
            <a:r>
              <a:rPr lang="en-CA" dirty="0"/>
              <a:t>x 10</a:t>
            </a:r>
            <a:r>
              <a:rPr lang="en-CA" baseline="30000" dirty="0"/>
              <a:t>9</a:t>
            </a:r>
            <a:r>
              <a:rPr lang="en-CA" dirty="0"/>
              <a:t> </a:t>
            </a:r>
          </a:p>
          <a:p>
            <a:r>
              <a:rPr lang="en-CA" dirty="0"/>
              <a:t>Density in the source 5 x 10</a:t>
            </a:r>
            <a:r>
              <a:rPr lang="en-CA" baseline="30000" dirty="0"/>
              <a:t>4</a:t>
            </a:r>
            <a:r>
              <a:rPr lang="en-CA" dirty="0"/>
              <a:t> UCN/cc</a:t>
            </a:r>
          </a:p>
          <a:p>
            <a:r>
              <a:rPr lang="en-CA" dirty="0"/>
              <a:t>Total number in the source 6.5 x 10</a:t>
            </a:r>
            <a:r>
              <a:rPr lang="en-CA" baseline="30000" dirty="0"/>
              <a:t>9</a:t>
            </a:r>
            <a:r>
              <a:rPr lang="en-CA" dirty="0"/>
              <a:t> UCN</a:t>
            </a:r>
          </a:p>
          <a:p>
            <a:r>
              <a:rPr lang="en-CA" dirty="0"/>
              <a:t>Initial density in 100 l perfectly matched </a:t>
            </a:r>
            <a:r>
              <a:rPr lang="en-CA" dirty="0" err="1"/>
              <a:t>expt</a:t>
            </a:r>
            <a:r>
              <a:rPr lang="en-CA" dirty="0"/>
              <a:t> 10000 UCN/cc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36C8E-90F4-4446-BC50-DEDB82BB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84CBD0-126D-4F81-8659-ADE6E2ADE3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7952246" y="5756586"/>
            <a:ext cx="21948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100" i="1" dirty="0"/>
              <a:t>https://arxiv.org/abs/1905.09459</a:t>
            </a:r>
          </a:p>
        </p:txBody>
      </p:sp>
    </p:spTree>
    <p:extLst>
      <p:ext uri="{BB962C8B-B14F-4D97-AF65-F5344CB8AC3E}">
        <p14:creationId xmlns:p14="http://schemas.microsoft.com/office/powerpoint/2010/main" val="11581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rpicker\_Transfer\_TRIUMF\HeliumLiquifier\Pictures\CIMG275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0"/>
          <a:stretch/>
        </p:blipFill>
        <p:spPr bwMode="auto">
          <a:xfrm>
            <a:off x="296" y="544106"/>
            <a:ext cx="12191704" cy="631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Meson hall He liquefier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46A7D6E3-EA9D-E741-9881-B35FD4502932}" type="slidenum">
              <a:rPr lang="en-US" sz="2400">
                <a:solidFill>
                  <a:prstClr val="black"/>
                </a:solidFill>
              </a:rPr>
              <a:pPr defTabSz="609585">
                <a:defRPr/>
              </a:pPr>
              <a:t>28</a:t>
            </a:fld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84275" y="3282590"/>
            <a:ext cx="1333779" cy="689402"/>
          </a:xfrm>
          <a:prstGeom prst="roundRect">
            <a:avLst/>
          </a:prstGeom>
          <a:solidFill>
            <a:srgbClr val="FFFFFF">
              <a:alpha val="58039"/>
            </a:srgbClr>
          </a:solidFill>
          <a:ln w="19050">
            <a:solidFill>
              <a:srgbClr val="8B181B"/>
            </a:solidFill>
          </a:ln>
          <a:scene3d>
            <a:camera prst="isometricOffAxis1Right">
              <a:rot lat="600000" lon="20039998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4000" tIns="24000" rIns="24000" bIns="24000" anchor="ctr">
            <a:spAutoFit/>
          </a:bodyPr>
          <a:lstStyle/>
          <a:p>
            <a:pPr defTabSz="3344250"/>
            <a:r>
              <a:rPr lang="en-CA" sz="1867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Linde 1610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4348" y="4293093"/>
            <a:ext cx="1996001" cy="371514"/>
          </a:xfrm>
          <a:prstGeom prst="roundRect">
            <a:avLst/>
          </a:prstGeom>
          <a:solidFill>
            <a:srgbClr val="FFFFFF">
              <a:alpha val="58039"/>
            </a:srgbClr>
          </a:solidFill>
          <a:ln w="19050">
            <a:solidFill>
              <a:srgbClr val="8B181B"/>
            </a:solidFill>
          </a:ln>
          <a:scene3d>
            <a:camera prst="isometricOffAxis1Right">
              <a:rot lat="600000" lon="20039998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4000" tIns="24000" rIns="24000" bIns="24000" anchor="ctr">
            <a:spAutoFit/>
          </a:bodyPr>
          <a:lstStyle/>
          <a:p>
            <a:pPr defTabSz="3344250"/>
            <a:r>
              <a:rPr lang="en-CA" sz="1867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RSX compressor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297" y="3156557"/>
            <a:ext cx="1430144" cy="371514"/>
          </a:xfrm>
          <a:prstGeom prst="roundRect">
            <a:avLst/>
          </a:prstGeom>
          <a:solidFill>
            <a:srgbClr val="FFFFFF">
              <a:alpha val="58039"/>
            </a:srgbClr>
          </a:solidFill>
          <a:ln w="19050">
            <a:solidFill>
              <a:srgbClr val="8B181B"/>
            </a:solidFill>
          </a:ln>
          <a:scene3d>
            <a:camera prst="isometricOffAxis1Right">
              <a:rot lat="600000" lon="20039998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4000" tIns="24000" rIns="24000" bIns="24000" anchor="ctr">
            <a:spAutoFit/>
          </a:bodyPr>
          <a:lstStyle/>
          <a:p>
            <a:pPr defTabSz="3344250"/>
            <a:r>
              <a:rPr lang="en-CA" sz="1867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1000l </a:t>
            </a:r>
            <a:r>
              <a:rPr lang="en-CA" sz="1867" b="1" dirty="0" err="1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dewar</a:t>
            </a:r>
            <a:endParaRPr lang="en-CA" sz="1867" b="1" dirty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02078" y="3033843"/>
            <a:ext cx="2638547" cy="371514"/>
          </a:xfrm>
          <a:prstGeom prst="roundRect">
            <a:avLst/>
          </a:prstGeom>
          <a:solidFill>
            <a:srgbClr val="FFFFFF">
              <a:alpha val="58039"/>
            </a:srgbClr>
          </a:solidFill>
          <a:ln w="19050">
            <a:solidFill>
              <a:srgbClr val="8B181B"/>
            </a:solidFill>
          </a:ln>
          <a:scene3d>
            <a:camera prst="isometricOffAxis1Right">
              <a:rot lat="600000" lon="20039998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4000" tIns="24000" rIns="24000" bIns="24000" anchor="ctr">
            <a:spAutoFit/>
          </a:bodyPr>
          <a:lstStyle/>
          <a:p>
            <a:pPr defTabSz="3344250"/>
            <a:r>
              <a:rPr lang="en-CA" sz="1867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recovery compressors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19393" y="1836475"/>
            <a:ext cx="877857" cy="371514"/>
          </a:xfrm>
          <a:prstGeom prst="roundRect">
            <a:avLst/>
          </a:prstGeom>
          <a:solidFill>
            <a:srgbClr val="FFFFFF">
              <a:alpha val="58039"/>
            </a:srgbClr>
          </a:solidFill>
          <a:ln w="19050">
            <a:solidFill>
              <a:srgbClr val="8B181B"/>
            </a:solidFill>
          </a:ln>
          <a:scene3d>
            <a:camera prst="isometricOffAxis1Right">
              <a:rot lat="600000" lon="20039998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4000" tIns="24000" rIns="24000" bIns="24000" anchor="ctr">
            <a:spAutoFit/>
          </a:bodyPr>
          <a:lstStyle/>
          <a:p>
            <a:pPr defTabSz="3344250"/>
            <a:r>
              <a:rPr lang="en-CA" sz="1867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He bag</a:t>
            </a:r>
          </a:p>
        </p:txBody>
      </p:sp>
      <p:pic>
        <p:nvPicPr>
          <p:cNvPr id="16" name="Picture 2" descr="C:\downloads\2015-11\h_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0"/>
          <a:stretch/>
        </p:blipFill>
        <p:spPr bwMode="auto">
          <a:xfrm>
            <a:off x="10370782" y="5128429"/>
            <a:ext cx="1804319" cy="468028"/>
          </a:xfrm>
          <a:prstGeom prst="rect">
            <a:avLst/>
          </a:prstGeom>
          <a:noFill/>
          <a:ln w="28575">
            <a:noFill/>
          </a:ln>
          <a:scene3d>
            <a:camera prst="orthographicFront">
              <a:rot lat="600000" lon="2004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927713"/>
              </p:ext>
            </p:extLst>
          </p:nvPr>
        </p:nvGraphicFramePr>
        <p:xfrm>
          <a:off x="3590314" y="1375397"/>
          <a:ext cx="4016922" cy="100584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271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CA" sz="1600" dirty="0"/>
                        <a:t>liquefaction</a:t>
                      </a:r>
                      <a:r>
                        <a:rPr lang="en-CA" sz="1600" baseline="0" dirty="0"/>
                        <a:t> rate</a:t>
                      </a:r>
                      <a:endParaRPr lang="en-CA" sz="1600" b="1" dirty="0"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 50 l/h</a:t>
                      </a:r>
                      <a:endParaRPr lang="en-CA" sz="1600" b="1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CA" sz="1600" b="0" dirty="0"/>
                        <a:t>UCN</a:t>
                      </a:r>
                      <a:r>
                        <a:rPr lang="en-CA" sz="1600" b="0" baseline="0" dirty="0"/>
                        <a:t> needs 2017</a:t>
                      </a:r>
                      <a:endParaRPr lang="en-CA" sz="16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ca. 25 l/h</a:t>
                      </a:r>
                      <a:endParaRPr lang="en-CA" sz="1600" b="1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CA" sz="1600" b="0" dirty="0"/>
                        <a:t>CMMS needs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CA" sz="1600" b="0" dirty="0"/>
                        <a:t>Ca 15 l/h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-559220" y="1003081"/>
            <a:ext cx="13350487" cy="5093433"/>
          </a:xfrm>
          <a:prstGeom prst="rect">
            <a:avLst/>
          </a:prstGeom>
          <a:noFill/>
          <a:ln w="57150">
            <a:solidFill>
              <a:srgbClr val="6895C9"/>
            </a:solidFill>
          </a:ln>
          <a:scene3d>
            <a:camera prst="orthographicFront">
              <a:rot lat="600000" lon="20040000" rev="0"/>
            </a:camera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/>
          <a:p>
            <a:pPr defTabSz="3344250"/>
            <a:endParaRPr lang="de-DE" sz="1867" b="1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315" y="558770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dirty="0">
                <a:solidFill>
                  <a:prstClr val="white"/>
                </a:solidFill>
                <a:latin typeface="Calibri"/>
              </a:rPr>
              <a:t>Built 2012</a:t>
            </a:r>
            <a:endParaRPr lang="de-DE" sz="2400" dirty="0">
              <a:solidFill>
                <a:prstClr val="white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50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11"/>
    </mc:Choice>
    <mc:Fallback xmlns="">
      <p:transition spd="slow" advTm="55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(C) Counting simulation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9"/>
              <p:cNvSpPr txBox="1">
                <a:spLocks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Spawn neutrons inside EDM cells at T=0 with constant energy distribution, EDM cell valve open and EDM switch connecting to detectors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CA" sz="1800" dirty="0"/>
                  <a:t>Record energy distribution of neutrons collected in the detectors every second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CA" sz="1800" i="1">
                            <a:latin typeface="Cambria Math" panose="02040503050406030204" pitchFamily="18" charset="0"/>
                          </a:rPr>
                          <m:t>𝑐𝑜𝑢𝑛𝑡</m:t>
                        </m:r>
                      </m:sub>
                    </m:sSub>
                  </m:oMath>
                </a14:m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  <a:p>
                <a:pPr marL="457200" indent="-457200">
                  <a:buFont typeface="+mj-lt"/>
                  <a:buAutoNum type="arabicPeriod"/>
                </a:pPr>
                <a:endParaRPr lang="en-CA" sz="1800" dirty="0"/>
              </a:p>
            </p:txBody>
          </p:sp>
        </mc:Choice>
        <mc:Fallback xmlns="">
          <p:sp>
            <p:nvSpPr>
              <p:cNvPr id="9" name="Tex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3" y="1036438"/>
                <a:ext cx="6194713" cy="2566059"/>
              </a:xfrm>
              <a:prstGeom prst="rect">
                <a:avLst/>
              </a:prstGeom>
              <a:blipFill>
                <a:blip r:embed="rId7"/>
                <a:stretch>
                  <a:fillRect l="-689" t="-2138" r="-11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699" y="1433443"/>
            <a:ext cx="4771718" cy="42028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42002" y="62934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4961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Simulation results 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712853"/>
            <a:ext cx="11277600" cy="54673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42002" y="62934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46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sensitivity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77" y="1278801"/>
            <a:ext cx="9756991" cy="421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42002" y="62934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87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Days to reach 10</a:t>
            </a:r>
            <a:r>
              <a:rPr lang="en-CA" baseline="30000" dirty="0"/>
              <a:t>-27</a:t>
            </a:r>
            <a:r>
              <a:rPr lang="en-CA" dirty="0"/>
              <a:t> </a:t>
            </a:r>
            <a:r>
              <a:rPr lang="en-CA" i="1" dirty="0" err="1"/>
              <a:t>e</a:t>
            </a:r>
            <a:r>
              <a:rPr lang="en-CA" dirty="0" err="1"/>
              <a:t>cm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67" y="1097144"/>
            <a:ext cx="10819868" cy="39569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42002" y="62934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SchL-Roma"/>
              </a:rPr>
              <a:t>S. Sidhu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98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283110" y="4354"/>
            <a:ext cx="7472100" cy="822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r"/>
            <a:r>
              <a:rPr lang="en-US" sz="2903" b="1" spc="-1">
                <a:solidFill>
                  <a:srgbClr val="00B0F0"/>
                </a:solidFill>
                <a:latin typeface="Arial"/>
              </a:rPr>
              <a:t>TUCAN UCN source pumping systems</a:t>
            </a:r>
          </a:p>
        </p:txBody>
      </p:sp>
      <p:sp>
        <p:nvSpPr>
          <p:cNvPr id="81" name="TextShape 2"/>
          <p:cNvSpPr txBox="1"/>
          <p:nvPr/>
        </p:nvSpPr>
        <p:spPr>
          <a:xfrm>
            <a:off x="435165" y="944353"/>
            <a:ext cx="10737498" cy="5281672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>
            <a:noAutofit/>
          </a:bodyPr>
          <a:lstStyle/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00" b="1" spc="-1" dirty="0">
                <a:solidFill>
                  <a:srgbClr val="009FDF"/>
                </a:solidFill>
                <a:latin typeface="Arial"/>
                <a:ea typeface="DejaVu Sans"/>
              </a:rPr>
              <a:t>Natural helium (1K pot): 1.26 g/s at 5.4 </a:t>
            </a:r>
            <a:r>
              <a:rPr lang="en-US" sz="1600" b="1" spc="-1" dirty="0" err="1">
                <a:solidFill>
                  <a:srgbClr val="009FDF"/>
                </a:solidFill>
                <a:latin typeface="Arial"/>
                <a:ea typeface="DejaVu Sans"/>
              </a:rPr>
              <a:t>Torr</a:t>
            </a:r>
            <a:endParaRPr lang="en-US" sz="1600" spc="-1" dirty="0">
              <a:latin typeface="Arial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well known pumping performance, low risk</a:t>
            </a:r>
            <a:endParaRPr lang="en-US" sz="1600" spc="-1" dirty="0">
              <a:latin typeface="Arial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cost about 200 </a:t>
            </a:r>
            <a:r>
              <a:rPr lang="en-US" sz="1600" spc="-1" dirty="0" err="1">
                <a:latin typeface="Arial"/>
                <a:ea typeface="DejaVu Sans"/>
              </a:rPr>
              <a:t>kCAD</a:t>
            </a:r>
            <a:endParaRPr lang="en-US" sz="1600" spc="-1" dirty="0">
              <a:latin typeface="Arial"/>
            </a:endParaRPr>
          </a:p>
          <a:p>
            <a:pPr>
              <a:spcBef>
                <a:spcPts val="686"/>
              </a:spcBef>
              <a:spcAft>
                <a:spcPts val="686"/>
              </a:spcAft>
            </a:pPr>
            <a:endParaRPr lang="en-US" sz="1600" spc="-1" dirty="0">
              <a:latin typeface="Arial"/>
            </a:endParaRPr>
          </a:p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00" b="1" spc="-1" dirty="0">
                <a:solidFill>
                  <a:srgbClr val="009FDF"/>
                </a:solidFill>
                <a:latin typeface="Arial"/>
                <a:ea typeface="DejaVu Sans"/>
              </a:rPr>
              <a:t>Helium-3: 1.14 g/s at 2.38 </a:t>
            </a:r>
            <a:r>
              <a:rPr lang="en-US" sz="1600" b="1" spc="-1" dirty="0" err="1">
                <a:solidFill>
                  <a:srgbClr val="009FDF"/>
                </a:solidFill>
                <a:latin typeface="Arial"/>
                <a:ea typeface="DejaVu Sans"/>
              </a:rPr>
              <a:t>Torr</a:t>
            </a:r>
            <a:endParaRPr lang="en-US" sz="1600" spc="-1" dirty="0">
              <a:latin typeface="Arial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pumping performance only estimated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minimize additional helium-3 for purges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cost about 400 </a:t>
            </a:r>
            <a:r>
              <a:rPr lang="en-US" sz="1600" spc="-1" dirty="0" err="1" smtClean="0">
                <a:latin typeface="Arial"/>
                <a:ea typeface="DejaVu Sans"/>
              </a:rPr>
              <a:t>kCAD</a:t>
            </a:r>
            <a:endParaRPr lang="en-US" sz="1600" spc="-1" dirty="0">
              <a:latin typeface="Arial"/>
              <a:ea typeface="DejaVu Sans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ideally both systems use the same pump models</a:t>
            </a:r>
          </a:p>
          <a:p>
            <a:pPr>
              <a:spcBef>
                <a:spcPts val="686"/>
              </a:spcBef>
              <a:spcAft>
                <a:spcPts val="686"/>
              </a:spcAft>
            </a:pPr>
            <a:endParaRPr lang="en-US" sz="1600" spc="-1" dirty="0">
              <a:latin typeface="Arial"/>
            </a:endParaRPr>
          </a:p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00" b="1" spc="-1" dirty="0">
                <a:solidFill>
                  <a:srgbClr val="009FDF"/>
                </a:solidFill>
                <a:latin typeface="Arial"/>
                <a:ea typeface="DejaVu Sans"/>
              </a:rPr>
              <a:t>Status</a:t>
            </a:r>
            <a:endParaRPr lang="en-US" sz="1600" spc="-1" dirty="0">
              <a:latin typeface="Arial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discussion with three suppliers, 1-2 promising proposals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TRIUMF conceptual design review in May 2019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preparation of RFP ongoing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spc="-1" dirty="0">
                <a:latin typeface="Arial"/>
                <a:ea typeface="DejaVu Sans"/>
              </a:rPr>
              <a:t>- approach to purchase minimal system first (possibly for Helium-3 only, use current pumps for Natural helium)</a:t>
            </a:r>
          </a:p>
        </p:txBody>
      </p:sp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5829166" y="1131569"/>
            <a:ext cx="5969582" cy="3873197"/>
          </a:xfrm>
          <a:prstGeom prst="rect">
            <a:avLst/>
          </a:prstGeom>
          <a:ln>
            <a:noFill/>
          </a:ln>
        </p:spPr>
      </p:pic>
      <p:sp>
        <p:nvSpPr>
          <p:cNvPr id="83" name="TextShape 3"/>
          <p:cNvSpPr txBox="1"/>
          <p:nvPr/>
        </p:nvSpPr>
        <p:spPr>
          <a:xfrm>
            <a:off x="9160742" y="1050587"/>
            <a:ext cx="2492587" cy="489810"/>
          </a:xfrm>
          <a:prstGeom prst="rect">
            <a:avLst/>
          </a:prstGeom>
          <a:solidFill>
            <a:srgbClr val="F1F2F2"/>
          </a:solidFill>
          <a:ln w="19080">
            <a:solidFill>
              <a:srgbClr val="FFCB04"/>
            </a:solidFill>
            <a:round/>
          </a:ln>
        </p:spPr>
        <p:txBody>
          <a:bodyPr lIns="120167" tIns="65743" rIns="120167" bIns="65743">
            <a:noAutofit/>
          </a:bodyPr>
          <a:lstStyle/>
          <a:p>
            <a:r>
              <a:rPr lang="en-US" sz="1270" spc="-1">
                <a:latin typeface="Arial"/>
                <a:ea typeface="DejaVu Sans"/>
              </a:rPr>
              <a:t>Example of proposed Helium-3 pumping system performance</a:t>
            </a:r>
            <a:endParaRPr lang="en-US" sz="127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834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2712236" y="4354"/>
            <a:ext cx="9042974" cy="822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r"/>
            <a:r>
              <a:rPr lang="en-US" sz="2903" b="1" spc="-1">
                <a:solidFill>
                  <a:srgbClr val="00B0F0"/>
                </a:solidFill>
                <a:latin typeface="Arial"/>
              </a:rPr>
              <a:t>TUCAN UCN source liquid helium supply line</a:t>
            </a:r>
          </a:p>
        </p:txBody>
      </p:sp>
      <p:sp>
        <p:nvSpPr>
          <p:cNvPr id="85" name="TextShape 2"/>
          <p:cNvSpPr txBox="1"/>
          <p:nvPr/>
        </p:nvSpPr>
        <p:spPr>
          <a:xfrm>
            <a:off x="348088" y="944353"/>
            <a:ext cx="6619614" cy="5436234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>
            <a:noAutofit/>
          </a:bodyPr>
          <a:lstStyle/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93" b="1" spc="-1" dirty="0">
                <a:solidFill>
                  <a:srgbClr val="009FDF"/>
                </a:solidFill>
                <a:latin typeface="Arial"/>
                <a:ea typeface="DejaVu Sans"/>
              </a:rPr>
              <a:t>Natural helium supply</a:t>
            </a:r>
            <a:endParaRPr lang="en-US" sz="1693" spc="-1" dirty="0">
              <a:latin typeface="Arial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liquefier production currently 50-55 L/</a:t>
            </a:r>
            <a:r>
              <a:rPr lang="en-US" sz="1600" spc="-1" dirty="0" err="1">
                <a:latin typeface="Arial"/>
                <a:ea typeface="DejaVu Sans"/>
              </a:rPr>
              <a:t>hr</a:t>
            </a:r>
            <a:endParaRPr lang="en-US" sz="1600" spc="-1" dirty="0">
              <a:latin typeface="Arial"/>
              <a:ea typeface="DejaVu Sans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 smtClean="0">
                <a:latin typeface="Arial"/>
                <a:ea typeface="DejaVu Sans"/>
              </a:rPr>
              <a:t>Full, reliable </a:t>
            </a:r>
            <a:r>
              <a:rPr lang="en-US" sz="1600" spc="-1" dirty="0">
                <a:latin typeface="Arial"/>
                <a:ea typeface="DejaVu Sans"/>
              </a:rPr>
              <a:t>operation requires upgrade of 		production rate and mother dewar </a:t>
            </a:r>
            <a:r>
              <a:rPr lang="en-US" sz="1600" spc="-1" dirty="0" smtClean="0">
                <a:latin typeface="Arial"/>
                <a:ea typeface="DejaVu Sans"/>
              </a:rPr>
              <a:t>capacity</a:t>
            </a:r>
            <a:endParaRPr lang="en-US" sz="1693" spc="-1" dirty="0">
              <a:latin typeface="Arial"/>
            </a:endParaRPr>
          </a:p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93" b="1" spc="-1" dirty="0">
                <a:solidFill>
                  <a:srgbClr val="009FDF"/>
                </a:solidFill>
                <a:latin typeface="Arial"/>
                <a:ea typeface="DejaVu Sans"/>
              </a:rPr>
              <a:t>Natural helium transfer line</a:t>
            </a:r>
            <a:endParaRPr lang="en-US" sz="1693" spc="-1" dirty="0">
              <a:latin typeface="Arial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43 m total length, ~4 m elevation drop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UCN source </a:t>
            </a:r>
            <a:r>
              <a:rPr lang="en-US" sz="1600" spc="-1" dirty="0" err="1">
                <a:latin typeface="Arial"/>
                <a:ea typeface="DejaVu Sans"/>
              </a:rPr>
              <a:t>avg</a:t>
            </a:r>
            <a:r>
              <a:rPr lang="en-US" sz="1600" spc="-1" dirty="0">
                <a:latin typeface="Arial"/>
                <a:ea typeface="DejaVu Sans"/>
              </a:rPr>
              <a:t> consumption						10W, 35% duty: 31 L/</a:t>
            </a:r>
            <a:r>
              <a:rPr lang="en-US" sz="1600" spc="-1" dirty="0" err="1">
                <a:latin typeface="Arial"/>
                <a:ea typeface="DejaVu Sans"/>
              </a:rPr>
              <a:t>hr</a:t>
            </a:r>
            <a:endParaRPr lang="en-US" sz="1600" spc="-1" dirty="0">
              <a:latin typeface="Arial"/>
              <a:ea typeface="DejaVu Sans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 err="1" smtClean="0">
                <a:latin typeface="Arial"/>
                <a:ea typeface="DejaVu Sans"/>
              </a:rPr>
              <a:t>LHe</a:t>
            </a:r>
            <a:r>
              <a:rPr lang="en-US" sz="1600" spc="-1" dirty="0" smtClean="0">
                <a:latin typeface="Arial"/>
                <a:ea typeface="DejaVu Sans"/>
              </a:rPr>
              <a:t> </a:t>
            </a:r>
            <a:r>
              <a:rPr lang="en-US" sz="1600" spc="-1" dirty="0">
                <a:latin typeface="Arial"/>
                <a:ea typeface="DejaVu Sans"/>
              </a:rPr>
              <a:t>supply line capacity ~100 L/</a:t>
            </a:r>
            <a:r>
              <a:rPr lang="en-US" sz="1600" spc="-1" dirty="0" err="1">
                <a:latin typeface="Arial"/>
                <a:ea typeface="DejaVu Sans"/>
              </a:rPr>
              <a:t>hr</a:t>
            </a:r>
            <a:endParaRPr lang="en-US" sz="1600" spc="-1" dirty="0">
              <a:latin typeface="Arial"/>
              <a:ea typeface="DejaVu Sans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Heat load &lt;3 W, 4.2 L/</a:t>
            </a:r>
            <a:r>
              <a:rPr lang="en-US" sz="1600" spc="-1" dirty="0" err="1">
                <a:latin typeface="Arial"/>
                <a:ea typeface="DejaVu Sans"/>
              </a:rPr>
              <a:t>hr</a:t>
            </a:r>
            <a:r>
              <a:rPr lang="en-US" sz="1600" spc="-1" dirty="0">
                <a:latin typeface="Arial"/>
                <a:ea typeface="DejaVu Sans"/>
              </a:rPr>
              <a:t> loss (as low as possible)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LN2 or return gas </a:t>
            </a:r>
            <a:r>
              <a:rPr lang="en-US" sz="1600" spc="-1" dirty="0" smtClean="0">
                <a:latin typeface="Arial"/>
                <a:ea typeface="DejaVu Sans"/>
              </a:rPr>
              <a:t>cooled</a:t>
            </a:r>
            <a:endParaRPr lang="en-US" sz="1693" spc="-1" dirty="0">
              <a:latin typeface="Arial"/>
            </a:endParaRPr>
          </a:p>
          <a:p>
            <a:pPr>
              <a:spcBef>
                <a:spcPts val="686"/>
              </a:spcBef>
              <a:spcAft>
                <a:spcPts val="686"/>
              </a:spcAft>
            </a:pPr>
            <a:r>
              <a:rPr lang="en-US" sz="1693" b="1" spc="-1" dirty="0">
                <a:solidFill>
                  <a:srgbClr val="009FDF"/>
                </a:solidFill>
                <a:latin typeface="Arial"/>
                <a:ea typeface="DejaVu Sans"/>
              </a:rPr>
              <a:t>Status</a:t>
            </a:r>
            <a:endParaRPr lang="en-US" sz="1693" spc="-1" dirty="0">
              <a:latin typeface="Arial"/>
            </a:endParaRP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Request support from TRIUMF’s cryogenics group</a:t>
            </a:r>
          </a:p>
          <a:p>
            <a:pPr marL="0" lvl="1" indent="-26123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spc="-1" dirty="0">
                <a:latin typeface="Arial"/>
                <a:ea typeface="DejaVu Sans"/>
              </a:rPr>
              <a:t>RFP planned by mid 2020</a:t>
            </a:r>
          </a:p>
        </p:txBody>
      </p:sp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5906665" y="1088901"/>
            <a:ext cx="6249535" cy="5040903"/>
          </a:xfrm>
          <a:prstGeom prst="rect">
            <a:avLst/>
          </a:prstGeom>
          <a:ln>
            <a:noFill/>
          </a:ln>
        </p:spPr>
      </p:pic>
      <p:sp>
        <p:nvSpPr>
          <p:cNvPr id="87" name="TextShape 3"/>
          <p:cNvSpPr txBox="1"/>
          <p:nvPr/>
        </p:nvSpPr>
        <p:spPr>
          <a:xfrm>
            <a:off x="8926940" y="1045362"/>
            <a:ext cx="2936245" cy="489810"/>
          </a:xfrm>
          <a:prstGeom prst="rect">
            <a:avLst/>
          </a:prstGeom>
          <a:solidFill>
            <a:srgbClr val="F1F2F2"/>
          </a:solidFill>
          <a:ln w="19080">
            <a:solidFill>
              <a:srgbClr val="FFCB04"/>
            </a:solidFill>
            <a:round/>
          </a:ln>
        </p:spPr>
        <p:txBody>
          <a:bodyPr lIns="120167" tIns="65743" rIns="120167" bIns="65743">
            <a:noAutofit/>
          </a:bodyPr>
          <a:lstStyle/>
          <a:p>
            <a:r>
              <a:rPr lang="en-US" sz="1270" spc="-1">
                <a:latin typeface="Arial"/>
                <a:ea typeface="DejaVu Sans"/>
              </a:rPr>
              <a:t>Proposed route of LHe transfer line</a:t>
            </a:r>
            <a:endParaRPr lang="en-US" sz="1270" spc="-1">
              <a:latin typeface="Arial"/>
            </a:endParaRPr>
          </a:p>
          <a:p>
            <a:r>
              <a:rPr lang="en-US" sz="1270" spc="-1">
                <a:latin typeface="Arial"/>
                <a:ea typeface="DejaVu Sans"/>
              </a:rPr>
              <a:t>from liquefier to UCN source cryostat</a:t>
            </a:r>
            <a:endParaRPr lang="en-US" sz="127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698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6" b="15805"/>
          <a:stretch/>
        </p:blipFill>
        <p:spPr>
          <a:xfrm>
            <a:off x="-1978428" y="-1942943"/>
            <a:ext cx="14287354" cy="94949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7011" b="-8507"/>
          <a:stretch/>
        </p:blipFill>
        <p:spPr>
          <a:xfrm>
            <a:off x="185679" y="204095"/>
            <a:ext cx="6367521" cy="38010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Inside </a:t>
            </a:r>
            <a:r>
              <a:rPr kumimoji="0" lang="en-CA" sz="24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shielding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890513-E58D-2644-ACDB-E89B1349FCEB}" type="slidenum">
              <a:rPr lang="en-US" sz="1400" smtClean="0">
                <a:solidFill>
                  <a:srgbClr val="00B0F0"/>
                </a:solidFill>
              </a:rPr>
              <a:pPr algn="r"/>
              <a:t>35</a:t>
            </a:fld>
            <a:endParaRPr lang="en-US" sz="1400" dirty="0">
              <a:solidFill>
                <a:srgbClr val="00B0F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9EEDEA-EB61-47FE-A59D-E165A8A825FA}"/>
              </a:ext>
            </a:extLst>
          </p:cNvPr>
          <p:cNvCxnSpPr/>
          <p:nvPr/>
        </p:nvCxnSpPr>
        <p:spPr>
          <a:xfrm>
            <a:off x="1938867" y="2218267"/>
            <a:ext cx="1617133" cy="2429933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1F84137-E173-4DDD-822C-0137B05C650B}"/>
              </a:ext>
            </a:extLst>
          </p:cNvPr>
          <p:cNvSpPr txBox="1"/>
          <p:nvPr/>
        </p:nvSpPr>
        <p:spPr>
          <a:xfrm>
            <a:off x="346687" y="1615989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 smtClean="0">
                <a:solidFill>
                  <a:schemeClr val="bg2">
                    <a:lumMod val="50000"/>
                  </a:schemeClr>
                </a:solidFill>
              </a:rPr>
              <a:t>Rendering </a:t>
            </a:r>
            <a:r>
              <a:rPr lang="en-CA" dirty="0" smtClean="0">
                <a:solidFill>
                  <a:schemeClr val="bg2">
                    <a:lumMod val="50000"/>
                  </a:schemeClr>
                </a:solidFill>
              </a:rPr>
              <a:t>issue,</a:t>
            </a:r>
          </a:p>
          <a:p>
            <a:r>
              <a:rPr lang="en-CA" sz="1800" dirty="0" smtClean="0">
                <a:solidFill>
                  <a:schemeClr val="bg2">
                    <a:lumMod val="50000"/>
                  </a:schemeClr>
                </a:solidFill>
              </a:rPr>
              <a:t>disregard white tube</a:t>
            </a:r>
            <a:endParaRPr lang="en-CA" sz="1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</a:t>
            </a:r>
            <a:r>
              <a:rPr lang="en-CA" dirty="0" smtClean="0"/>
              <a:t>services schedule (will go to appendix…)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79488"/>
            <a:ext cx="8953500" cy="65087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Overarching Schedule</a:t>
            </a:r>
            <a:endParaRPr lang="de-D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78034"/>
              </p:ext>
            </p:extLst>
          </p:nvPr>
        </p:nvGraphicFramePr>
        <p:xfrm>
          <a:off x="0" y="605738"/>
          <a:ext cx="11779806" cy="5440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479">
                  <a:extLst>
                    <a:ext uri="{9D8B030D-6E8A-4147-A177-3AD203B41FA5}">
                      <a16:colId xmlns:a16="http://schemas.microsoft.com/office/drawing/2014/main" val="4102481916"/>
                    </a:ext>
                  </a:extLst>
                </a:gridCol>
                <a:gridCol w="1191964">
                  <a:extLst>
                    <a:ext uri="{9D8B030D-6E8A-4147-A177-3AD203B41FA5}">
                      <a16:colId xmlns:a16="http://schemas.microsoft.com/office/drawing/2014/main" val="2360864959"/>
                    </a:ext>
                  </a:extLst>
                </a:gridCol>
                <a:gridCol w="324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3621">
                  <a:extLst>
                    <a:ext uri="{9D8B030D-6E8A-4147-A177-3AD203B41FA5}">
                      <a16:colId xmlns:a16="http://schemas.microsoft.com/office/drawing/2014/main" val="10858015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52138554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494595">
                <a:tc gridSpan="3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Calendar Year</a:t>
                      </a:r>
                    </a:p>
                  </a:txBody>
                  <a:tcPr marL="121920" marR="121920" marT="60977" marB="60977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2022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2793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400" dirty="0"/>
                        <a:t>Shielding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Mod</a:t>
                      </a:r>
                      <a:r>
                        <a:rPr lang="en-US" sz="1600" baseline="0" dirty="0" smtClean="0"/>
                        <a:t> Pit Services</a:t>
                      </a:r>
                      <a:endParaRPr lang="en-US" sz="1600" dirty="0"/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21920" marR="121920" marT="60977" marB="60977"/>
                </a:tc>
                <a:tc>
                  <a:txBody>
                    <a:bodyPr/>
                    <a:lstStyle/>
                    <a:p>
                      <a:r>
                        <a:rPr lang="en-CA" sz="800" dirty="0" smtClean="0"/>
                        <a:t>D2, D2O lines, controls</a:t>
                      </a:r>
                      <a:r>
                        <a:rPr lang="en-CA" sz="800" baseline="0" dirty="0" smtClean="0"/>
                        <a:t>, </a:t>
                      </a:r>
                      <a:r>
                        <a:rPr lang="en-CA" sz="800" baseline="0" dirty="0" err="1" smtClean="0"/>
                        <a:t>therm</a:t>
                      </a:r>
                      <a:r>
                        <a:rPr lang="en-CA" sz="800" baseline="0" dirty="0" smtClean="0"/>
                        <a:t> n </a:t>
                      </a:r>
                      <a:r>
                        <a:rPr lang="en-CA" sz="800" baseline="0" dirty="0" err="1" smtClean="0"/>
                        <a:t>det</a:t>
                      </a:r>
                      <a:endParaRPr lang="en-CA" sz="8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595">
                <a:tc gridSpan="2">
                  <a:txBody>
                    <a:bodyPr/>
                    <a:lstStyle/>
                    <a:p>
                      <a:r>
                        <a:rPr lang="en-US" sz="1600" dirty="0" err="1" smtClean="0"/>
                        <a:t>Cryo</a:t>
                      </a:r>
                      <a:r>
                        <a:rPr lang="en-US" sz="1600" baseline="0" dirty="0" smtClean="0"/>
                        <a:t> Pit Services</a:t>
                      </a:r>
                      <a:endParaRPr lang="en-US" sz="1600" dirty="0"/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21920" marR="121920" marT="60977" marB="60977"/>
                </a:tc>
                <a:tc>
                  <a:txBody>
                    <a:bodyPr/>
                    <a:lstStyle/>
                    <a:p>
                      <a:r>
                        <a:rPr lang="en-CA" sz="800" dirty="0" smtClean="0"/>
                        <a:t>D2, H20,</a:t>
                      </a:r>
                      <a:r>
                        <a:rPr lang="en-CA" sz="800" baseline="0" dirty="0" smtClean="0"/>
                        <a:t> air, power, controls, roughing, He pump lines </a:t>
                      </a:r>
                      <a:endParaRPr lang="en-CA" sz="8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000" dirty="0" err="1"/>
                        <a:t>Cryo</a:t>
                      </a:r>
                      <a:r>
                        <a:rPr lang="en-US" sz="2000" baseline="0" dirty="0"/>
                        <a:t> conn, LD</a:t>
                      </a:r>
                      <a:r>
                        <a:rPr lang="en-US" sz="2000" baseline="-25000" dirty="0"/>
                        <a:t>2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cryost</a:t>
                      </a:r>
                      <a:r>
                        <a:rPr lang="en-US" sz="2000" baseline="0" dirty="0"/>
                        <a:t>.</a:t>
                      </a:r>
                      <a:endParaRPr lang="en-US" sz="2000" dirty="0"/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400" dirty="0"/>
                        <a:t>He pumping system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252750"/>
                  </a:ext>
                </a:extLst>
              </a:tr>
              <a:tr h="494595">
                <a:tc>
                  <a:txBody>
                    <a:bodyPr/>
                    <a:lstStyle/>
                    <a:p>
                      <a:r>
                        <a:rPr lang="en-US" sz="2400" dirty="0"/>
                        <a:t>Services</a:t>
                      </a:r>
                    </a:p>
                  </a:txBody>
                  <a:tcPr marL="121920" marR="121920" marT="60977" marB="60977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LD</a:t>
                      </a:r>
                      <a:r>
                        <a:rPr lang="en-US" sz="1000" baseline="-25000" dirty="0"/>
                        <a:t>2</a:t>
                      </a:r>
                      <a:r>
                        <a:rPr lang="en-US" sz="1000" dirty="0"/>
                        <a:t>,</a:t>
                      </a:r>
                      <a:r>
                        <a:rPr lang="en-US" sz="1000" baseline="0" dirty="0"/>
                        <a:t> </a:t>
                      </a:r>
                      <a:r>
                        <a:rPr lang="en-US" sz="1000" baseline="30000" dirty="0"/>
                        <a:t>3</a:t>
                      </a:r>
                      <a:r>
                        <a:rPr lang="en-US" sz="1000" baseline="0" dirty="0"/>
                        <a:t>He, </a:t>
                      </a:r>
                      <a:r>
                        <a:rPr lang="en-US" sz="1000" baseline="0" dirty="0" err="1"/>
                        <a:t>nat</a:t>
                      </a:r>
                      <a:r>
                        <a:rPr lang="en-US" sz="1000" baseline="0" dirty="0"/>
                        <a:t> He, Isopure handling system</a:t>
                      </a:r>
                      <a:endParaRPr lang="en-US" sz="1800" dirty="0"/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144420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400" dirty="0"/>
                        <a:t>Slow control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455058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400" dirty="0"/>
                        <a:t>UCN handling</a:t>
                      </a: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032426"/>
                  </a:ext>
                </a:extLst>
              </a:tr>
              <a:tr h="494595">
                <a:tc gridSpan="3"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BL1U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77" marB="6097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77" marB="6097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0195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875161" y="3085963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4520" y="1618101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66196" y="1620217"/>
            <a:ext cx="2197430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/>
          <a:p>
            <a:pPr algn="ctr" defTabSz="609585"/>
            <a:r>
              <a:rPr lang="en-US" sz="2800" dirty="0">
                <a:solidFill>
                  <a:prstClr val="white"/>
                </a:solidFill>
                <a:latin typeface="Calibri"/>
              </a:rPr>
              <a:t>Construct, procure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20819" y="3085963"/>
            <a:ext cx="2429692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55000" lnSpcReduction="20000"/>
          </a:bodyPr>
          <a:lstStyle/>
          <a:p>
            <a:pPr algn="ctr" defTabSz="609585"/>
            <a:r>
              <a:rPr lang="en-US" sz="4000" dirty="0">
                <a:solidFill>
                  <a:prstClr val="white"/>
                </a:solidFill>
                <a:latin typeface="Calibri"/>
              </a:rPr>
              <a:t>Construct, procure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16305" y="2111928"/>
            <a:ext cx="346765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92500" lnSpcReduction="20000"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976861" y="3577308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835762" y="3577308"/>
            <a:ext cx="571736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25244" y="3577308"/>
            <a:ext cx="2429692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773810" y="3085963"/>
            <a:ext cx="415272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200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83146" y="3577308"/>
            <a:ext cx="415272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>
              <a:defRPr/>
            </a:pPr>
            <a:r>
              <a:rPr lang="en-US" sz="1200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830131" y="2594641"/>
            <a:ext cx="577367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139690" y="5568760"/>
            <a:ext cx="1174231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928231" y="5587628"/>
            <a:ext cx="2429692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407498" y="5587628"/>
            <a:ext cx="1477340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Assemble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07498" y="2583919"/>
            <a:ext cx="1282657" cy="2972627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09585">
              <a:defRPr/>
            </a:pPr>
            <a:r>
              <a:rPr lang="en-US" sz="3200" dirty="0" err="1">
                <a:solidFill>
                  <a:prstClr val="white"/>
                </a:solidFill>
                <a:latin typeface="Calibri"/>
              </a:rPr>
              <a:t>Cryo</a:t>
            </a:r>
            <a:r>
              <a:rPr lang="en-US" sz="3200" dirty="0">
                <a:solidFill>
                  <a:prstClr val="white"/>
                </a:solidFill>
                <a:latin typeface="Calibri"/>
              </a:rPr>
              <a:t> testing</a:t>
            </a:r>
          </a:p>
          <a:p>
            <a:pPr algn="ctr" defTabSz="609585">
              <a:defRPr/>
            </a:pPr>
            <a:endParaRPr lang="en-US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027851" y="5088546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Plan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74057" y="5088546"/>
            <a:ext cx="1276454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Procure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667873" y="5088546"/>
            <a:ext cx="2505944" cy="468000"/>
          </a:xfrm>
          <a:prstGeom prst="rect">
            <a:avLst/>
          </a:prstGeom>
          <a:solidFill>
            <a:srgbClr val="66669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7500" lnSpcReduction="2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Assemble, connect, program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224021" y="4586093"/>
            <a:ext cx="133706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Detailing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739710" y="4591115"/>
            <a:ext cx="1842828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Build, procure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79139" y="4591115"/>
            <a:ext cx="1221815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914935" y="2583919"/>
            <a:ext cx="242502" cy="3462363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UCN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0486866" y="1618101"/>
            <a:ext cx="241312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85000" lnSpcReduction="20000"/>
          </a:bodyPr>
          <a:lstStyle/>
          <a:p>
            <a:pPr algn="ctr" defTabSz="609585"/>
            <a:r>
              <a:rPr lang="en-US" dirty="0">
                <a:solidFill>
                  <a:prstClr val="white"/>
                </a:solidFill>
                <a:latin typeface="Calibri"/>
              </a:rPr>
              <a:t>lift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652723" y="1620217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631281" y="1622555"/>
            <a:ext cx="247309" cy="46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 fontScale="85000" lnSpcReduction="20000"/>
          </a:bodyPr>
          <a:lstStyle/>
          <a:p>
            <a:pPr algn="ctr" defTabSz="609585"/>
            <a:r>
              <a:rPr lang="en-US" dirty="0">
                <a:solidFill>
                  <a:prstClr val="white"/>
                </a:solidFill>
                <a:latin typeface="Calibri"/>
              </a:rPr>
              <a:t>lift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578690" y="1633048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728178" y="2105118"/>
            <a:ext cx="595656" cy="3941164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36000" bIns="36000" anchor="ctr">
            <a:normAutofit/>
          </a:bodyPr>
          <a:lstStyle/>
          <a:p>
            <a:pPr algn="ctr" defTabSz="609585"/>
            <a:r>
              <a:rPr lang="en-US" sz="2000" dirty="0">
                <a:solidFill>
                  <a:prstClr val="white"/>
                </a:solidFill>
                <a:latin typeface="Calibri"/>
              </a:rPr>
              <a:t>Maintenance, repairs, upgrade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1335177" y="1623109"/>
            <a:ext cx="247309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852764" y="4081100"/>
            <a:ext cx="614008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Tender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480093" y="4086668"/>
            <a:ext cx="1726304" cy="46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 defTabSz="609585">
              <a:defRPr/>
            </a:pPr>
            <a:r>
              <a:rPr lang="en-US" sz="3200" dirty="0">
                <a:solidFill>
                  <a:prstClr val="white"/>
                </a:solidFill>
                <a:latin typeface="Calibri"/>
              </a:rPr>
              <a:t>Procure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236495" y="4088815"/>
            <a:ext cx="1555384" cy="468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925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Test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830130" y="4086668"/>
            <a:ext cx="847393" cy="46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rmAutofit/>
          </a:bodyPr>
          <a:lstStyle/>
          <a:p>
            <a:pPr algn="ctr" defTabSz="609585"/>
            <a:r>
              <a:rPr lang="en-US" sz="1600" dirty="0">
                <a:solidFill>
                  <a:prstClr val="white"/>
                </a:solidFill>
                <a:latin typeface="Calibri"/>
              </a:rPr>
              <a:t>Install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581001"/>
            <a:ext cx="4003019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z="1200" dirty="0"/>
              <a:t>Gray shaded systems are inside the biological shielding.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302519" y="6063355"/>
            <a:ext cx="1236229" cy="22938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1000" dirty="0" err="1" smtClean="0">
                <a:solidFill>
                  <a:prstClr val="white"/>
                </a:solidFill>
                <a:latin typeface="Calibri"/>
              </a:rPr>
              <a:t>Beamspot</a:t>
            </a:r>
            <a:r>
              <a:rPr lang="en-US" sz="10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000" dirty="0" err="1" smtClean="0">
                <a:solidFill>
                  <a:prstClr val="white"/>
                </a:solidFill>
                <a:latin typeface="Calibri"/>
              </a:rPr>
              <a:t>calcs</a:t>
            </a:r>
            <a:endParaRPr lang="en-US" sz="1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696381" y="6063355"/>
            <a:ext cx="0" cy="229380"/>
          </a:xfrm>
          <a:prstGeom prst="line">
            <a:avLst/>
          </a:prstGeom>
          <a:ln w="38100">
            <a:solidFill>
              <a:srgbClr val="795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222853" y="6063355"/>
            <a:ext cx="0" cy="229380"/>
          </a:xfrm>
          <a:prstGeom prst="line">
            <a:avLst/>
          </a:prstGeom>
          <a:ln w="38100">
            <a:solidFill>
              <a:srgbClr val="795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23422" y="5933917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/>
              <a:t>beam</a:t>
            </a:r>
          </a:p>
          <a:p>
            <a:r>
              <a:rPr lang="en-CA" sz="1200" dirty="0" smtClean="0"/>
              <a:t>tests</a:t>
            </a:r>
            <a:endParaRPr lang="en-CA" sz="1200" dirty="0"/>
          </a:p>
        </p:txBody>
      </p:sp>
      <p:sp>
        <p:nvSpPr>
          <p:cNvPr id="81" name="Rectangle 80"/>
          <p:cNvSpPr/>
          <p:nvPr/>
        </p:nvSpPr>
        <p:spPr>
          <a:xfrm>
            <a:off x="3491238" y="6304953"/>
            <a:ext cx="774958" cy="235925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r>
              <a:rPr lang="en-US" sz="900" dirty="0" smtClean="0">
                <a:solidFill>
                  <a:prstClr val="white"/>
                </a:solidFill>
                <a:latin typeface="Calibri"/>
              </a:rPr>
              <a:t>Target cask detailing</a:t>
            </a:r>
            <a:endParaRPr lang="en-US" sz="9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283960" y="6306878"/>
            <a:ext cx="695364" cy="234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Construct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347882" y="6304953"/>
            <a:ext cx="409552" cy="234000"/>
          </a:xfrm>
          <a:prstGeom prst="rect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47500" lnSpcReduction="20000"/>
          </a:bodyPr>
          <a:lstStyle/>
          <a:p>
            <a:pPr algn="ctr" defTabSz="609585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Test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890532" y="6072878"/>
            <a:ext cx="411297" cy="23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>
            <a:noAutofit/>
          </a:bodyPr>
          <a:lstStyle/>
          <a:p>
            <a:pPr algn="ctr" defTabSz="609585"/>
            <a:r>
              <a:rPr lang="en-US" sz="1400" dirty="0" err="1">
                <a:solidFill>
                  <a:prstClr val="white"/>
                </a:solidFill>
                <a:latin typeface="Calibri"/>
              </a:rPr>
              <a:t>Inst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6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48"/>
          <a:stretch/>
        </p:blipFill>
        <p:spPr>
          <a:xfrm>
            <a:off x="-554364" y="0"/>
            <a:ext cx="4364371" cy="4071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5" t="7507" b="12592"/>
          <a:stretch/>
        </p:blipFill>
        <p:spPr>
          <a:xfrm>
            <a:off x="186274" y="0"/>
            <a:ext cx="11826326" cy="68495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282673" b="-15758"/>
          <a:stretch/>
        </p:blipFill>
        <p:spPr>
          <a:xfrm>
            <a:off x="185679" y="204094"/>
            <a:ext cx="7451254" cy="40550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740004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Shielding</a:t>
            </a:r>
            <a:r>
              <a:rPr kumimoji="0" lang="en-CA" sz="24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 and pumps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Ink 6">
            <a:extLst>
              <a:ext uri="{FF2B5EF4-FFF2-40B4-BE49-F238E27FC236}">
                <a16:creationId xmlns:a16="http://schemas.microsoft.com/office/drawing/2014/main" id="{FEE43545-9557-4FFA-86D9-2CD8C3A8450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69371" y="275915"/>
            <a:ext cx="4769280" cy="67298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067" y="3952567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A62C5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Script" panose="030B0504020000000003" pitchFamily="66" charset="0"/>
              </a:rPr>
              <a:t>Has to be installed</a:t>
            </a:r>
          </a:p>
          <a:p>
            <a:r>
              <a:rPr lang="en-CA" dirty="0" smtClean="0">
                <a:solidFill>
                  <a:srgbClr val="A62C5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Script" panose="030B0504020000000003" pitchFamily="66" charset="0"/>
              </a:rPr>
              <a:t>during shutdown</a:t>
            </a:r>
            <a:endParaRPr lang="en-CA" dirty="0">
              <a:solidFill>
                <a:srgbClr val="A62C5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Segoe Script" panose="030B0504020000000003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-202079" y="1608710"/>
            <a:ext cx="2739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A62C5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Script" panose="030B0504020000000003" pitchFamily="66" charset="0"/>
              </a:rPr>
              <a:t>BL1A shielding line</a:t>
            </a:r>
            <a:endParaRPr lang="en-CA" dirty="0">
              <a:solidFill>
                <a:srgbClr val="A62C5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Segoe Script" panose="030B0504020000000003" pitchFamily="66" charset="0"/>
            </a:endParaRP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8796874" y="63118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890513-E58D-2644-ACDB-E89B1349FCEB}" type="slidenum">
              <a:rPr lang="en-US" sz="1400" smtClean="0">
                <a:solidFill>
                  <a:srgbClr val="00B0F0"/>
                </a:solidFill>
              </a:rPr>
              <a:pPr algn="r"/>
              <a:t>37</a:t>
            </a:fld>
            <a:endParaRPr lang="en-US" sz="1400" dirty="0">
              <a:solidFill>
                <a:srgbClr val="00B0F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731640" y="6656657"/>
            <a:ext cx="2382234" cy="20366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49642" y="6392675"/>
            <a:ext cx="77938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en-CA" sz="1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2.5 m</a:t>
            </a:r>
            <a:endParaRPr lang="en-CA" sz="1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233341" y="-93133"/>
            <a:ext cx="8136466" cy="6959600"/>
          </a:xfrm>
          <a:custGeom>
            <a:avLst/>
            <a:gdLst>
              <a:gd name="connsiteX0" fmla="*/ 8136466 w 8136466"/>
              <a:gd name="connsiteY0" fmla="*/ 101600 h 6959600"/>
              <a:gd name="connsiteX1" fmla="*/ 8136466 w 8136466"/>
              <a:gd name="connsiteY1" fmla="*/ 6959600 h 6959600"/>
              <a:gd name="connsiteX2" fmla="*/ 25400 w 8136466"/>
              <a:gd name="connsiteY2" fmla="*/ 6891866 h 6959600"/>
              <a:gd name="connsiteX3" fmla="*/ 0 w 8136466"/>
              <a:gd name="connsiteY3" fmla="*/ 4995333 h 6959600"/>
              <a:gd name="connsiteX4" fmla="*/ 1989666 w 8136466"/>
              <a:gd name="connsiteY4" fmla="*/ 4140200 h 6959600"/>
              <a:gd name="connsiteX5" fmla="*/ 4064000 w 8136466"/>
              <a:gd name="connsiteY5" fmla="*/ 0 h 6959600"/>
              <a:gd name="connsiteX6" fmla="*/ 8136466 w 8136466"/>
              <a:gd name="connsiteY6" fmla="*/ 101600 h 695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6466" h="6959600">
                <a:moveTo>
                  <a:pt x="8136466" y="101600"/>
                </a:moveTo>
                <a:lnTo>
                  <a:pt x="8136466" y="6959600"/>
                </a:lnTo>
                <a:lnTo>
                  <a:pt x="25400" y="6891866"/>
                </a:lnTo>
                <a:lnTo>
                  <a:pt x="0" y="4995333"/>
                </a:lnTo>
                <a:lnTo>
                  <a:pt x="1989666" y="4140200"/>
                </a:lnTo>
                <a:lnTo>
                  <a:pt x="4064000" y="0"/>
                </a:lnTo>
                <a:lnTo>
                  <a:pt x="8136466" y="101600"/>
                </a:lnTo>
                <a:close/>
              </a:path>
            </a:pathLst>
          </a:custGeom>
          <a:solidFill>
            <a:srgbClr val="7D01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accessible </a:t>
            </a:r>
            <a:r>
              <a:rPr lang="en-CA" dirty="0"/>
              <a:t>while BL1A is running</a:t>
            </a:r>
          </a:p>
          <a:p>
            <a:pPr algn="ctr"/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214085" y="218906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aseline="30000" dirty="0" smtClean="0">
                <a:solidFill>
                  <a:schemeClr val="bg1"/>
                </a:solidFill>
              </a:rPr>
              <a:t>4</a:t>
            </a:r>
            <a:r>
              <a:rPr lang="en-CA" dirty="0" smtClean="0">
                <a:solidFill>
                  <a:schemeClr val="bg1"/>
                </a:solidFill>
              </a:rPr>
              <a:t>He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875609" y="218474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aseline="30000" dirty="0" smtClean="0">
                <a:solidFill>
                  <a:schemeClr val="bg1"/>
                </a:solidFill>
              </a:rPr>
              <a:t>3</a:t>
            </a:r>
            <a:r>
              <a:rPr lang="en-CA" dirty="0" smtClean="0">
                <a:solidFill>
                  <a:schemeClr val="bg1"/>
                </a:solidFill>
              </a:rPr>
              <a:t>He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17501" y="5347131"/>
            <a:ext cx="849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Y switch</a:t>
            </a:r>
            <a:endParaRPr lang="en-CA" sz="1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4918" y="5645616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polarizer</a:t>
            </a:r>
            <a:endParaRPr lang="en-CA" sz="1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6217" y="4605974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valve</a:t>
            </a:r>
            <a:endParaRPr lang="en-CA" sz="1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49642" y="3379225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LD</a:t>
            </a:r>
            <a:r>
              <a:rPr lang="en-CA" sz="1400" baseline="-25000" dirty="0" smtClean="0">
                <a:solidFill>
                  <a:schemeClr val="bg1"/>
                </a:solidFill>
              </a:rPr>
              <a:t>2</a:t>
            </a:r>
            <a:endParaRPr lang="en-CA" sz="1400" dirty="0">
              <a:solidFill>
                <a:schemeClr val="bg1"/>
              </a:solidFill>
            </a:endParaRPr>
          </a:p>
          <a:p>
            <a:r>
              <a:rPr lang="en-CA" sz="1400" dirty="0" smtClean="0">
                <a:solidFill>
                  <a:schemeClr val="bg1"/>
                </a:solidFill>
              </a:rPr>
              <a:t>cryostat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779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63"/>
    </mc:Choice>
    <mc:Fallback xmlns="">
      <p:transition spd="slow" advTm="55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982" y="909305"/>
            <a:ext cx="7176617" cy="552800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9" name="Content Placeholder 28"/>
          <p:cNvPicPr>
            <a:picLocks noGrp="1" noChangeAspect="1"/>
          </p:cNvPicPr>
          <p:nvPr>
            <p:ph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6" t="4507" r="13466" b="22862"/>
          <a:stretch>
            <a:fillRect/>
          </a:stretch>
        </p:blipFill>
        <p:spPr>
          <a:xfrm>
            <a:off x="3735811" y="1158445"/>
            <a:ext cx="3732414" cy="4015047"/>
          </a:xfrm>
          <a:custGeom>
            <a:avLst/>
            <a:gdLst>
              <a:gd name="connsiteX0" fmla="*/ 33251 w 3732414"/>
              <a:gd name="connsiteY0" fmla="*/ 0 h 4015047"/>
              <a:gd name="connsiteX1" fmla="*/ 3208712 w 3732414"/>
              <a:gd name="connsiteY1" fmla="*/ 0 h 4015047"/>
              <a:gd name="connsiteX2" fmla="*/ 3241963 w 3732414"/>
              <a:gd name="connsiteY2" fmla="*/ 1238596 h 4015047"/>
              <a:gd name="connsiteX3" fmla="*/ 2044931 w 3732414"/>
              <a:gd name="connsiteY3" fmla="*/ 1255221 h 4015047"/>
              <a:gd name="connsiteX4" fmla="*/ 2019992 w 3732414"/>
              <a:gd name="connsiteY4" fmla="*/ 3067396 h 4015047"/>
              <a:gd name="connsiteX5" fmla="*/ 2801389 w 3732414"/>
              <a:gd name="connsiteY5" fmla="*/ 3075709 h 4015047"/>
              <a:gd name="connsiteX6" fmla="*/ 2984269 w 3732414"/>
              <a:gd name="connsiteY6" fmla="*/ 2909454 h 4015047"/>
              <a:gd name="connsiteX7" fmla="*/ 3441469 w 3732414"/>
              <a:gd name="connsiteY7" fmla="*/ 2942705 h 4015047"/>
              <a:gd name="connsiteX8" fmla="*/ 3682538 w 3732414"/>
              <a:gd name="connsiteY8" fmla="*/ 3183774 h 4015047"/>
              <a:gd name="connsiteX9" fmla="*/ 3732414 w 3732414"/>
              <a:gd name="connsiteY9" fmla="*/ 3524596 h 4015047"/>
              <a:gd name="connsiteX10" fmla="*/ 3607723 w 3732414"/>
              <a:gd name="connsiteY10" fmla="*/ 3807229 h 4015047"/>
              <a:gd name="connsiteX11" fmla="*/ 3316778 w 3732414"/>
              <a:gd name="connsiteY11" fmla="*/ 3948545 h 4015047"/>
              <a:gd name="connsiteX12" fmla="*/ 2984269 w 3732414"/>
              <a:gd name="connsiteY12" fmla="*/ 3923607 h 4015047"/>
              <a:gd name="connsiteX13" fmla="*/ 2668385 w 3732414"/>
              <a:gd name="connsiteY13" fmla="*/ 3665912 h 4015047"/>
              <a:gd name="connsiteX14" fmla="*/ 2069869 w 3732414"/>
              <a:gd name="connsiteY14" fmla="*/ 3740727 h 4015047"/>
              <a:gd name="connsiteX15" fmla="*/ 324196 w 3732414"/>
              <a:gd name="connsiteY15" fmla="*/ 4015047 h 4015047"/>
              <a:gd name="connsiteX16" fmla="*/ 374072 w 3732414"/>
              <a:gd name="connsiteY16" fmla="*/ 1130531 h 4015047"/>
              <a:gd name="connsiteX17" fmla="*/ 99752 w 3732414"/>
              <a:gd name="connsiteY17" fmla="*/ 640080 h 4015047"/>
              <a:gd name="connsiteX18" fmla="*/ 0 w 3732414"/>
              <a:gd name="connsiteY18" fmla="*/ 83127 h 401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32414" h="4015047">
                <a:moveTo>
                  <a:pt x="33251" y="0"/>
                </a:moveTo>
                <a:lnTo>
                  <a:pt x="3208712" y="0"/>
                </a:lnTo>
                <a:lnTo>
                  <a:pt x="3241963" y="1238596"/>
                </a:lnTo>
                <a:lnTo>
                  <a:pt x="2044931" y="1255221"/>
                </a:lnTo>
                <a:lnTo>
                  <a:pt x="2019992" y="3067396"/>
                </a:lnTo>
                <a:lnTo>
                  <a:pt x="2801389" y="3075709"/>
                </a:lnTo>
                <a:lnTo>
                  <a:pt x="2984269" y="2909454"/>
                </a:lnTo>
                <a:lnTo>
                  <a:pt x="3441469" y="2942705"/>
                </a:lnTo>
                <a:lnTo>
                  <a:pt x="3682538" y="3183774"/>
                </a:lnTo>
                <a:lnTo>
                  <a:pt x="3732414" y="3524596"/>
                </a:lnTo>
                <a:lnTo>
                  <a:pt x="3607723" y="3807229"/>
                </a:lnTo>
                <a:lnTo>
                  <a:pt x="3316778" y="3948545"/>
                </a:lnTo>
                <a:lnTo>
                  <a:pt x="2984269" y="3923607"/>
                </a:lnTo>
                <a:lnTo>
                  <a:pt x="2668385" y="3665912"/>
                </a:lnTo>
                <a:lnTo>
                  <a:pt x="2069869" y="3740727"/>
                </a:lnTo>
                <a:lnTo>
                  <a:pt x="324196" y="4015047"/>
                </a:lnTo>
                <a:lnTo>
                  <a:pt x="374072" y="1130531"/>
                </a:lnTo>
                <a:lnTo>
                  <a:pt x="99752" y="640080"/>
                </a:lnTo>
                <a:lnTo>
                  <a:pt x="0" y="83127"/>
                </a:lnTo>
                <a:close/>
              </a:path>
            </a:pathLst>
          </a:custGeom>
        </p:spPr>
      </p:pic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7737731" y="1204136"/>
            <a:ext cx="4245722" cy="5632882"/>
          </a:xfrm>
        </p:spPr>
        <p:txBody>
          <a:bodyPr/>
          <a:lstStyle/>
          <a:p>
            <a:pPr marL="0" indent="0">
              <a:buNone/>
            </a:pPr>
            <a:r>
              <a:rPr lang="en-CA" sz="1800" b="1" dirty="0"/>
              <a:t>Converter cryostat: </a:t>
            </a:r>
            <a:r>
              <a:rPr lang="en-CA" sz="1800" b="1" baseline="30000" dirty="0"/>
              <a:t>3</a:t>
            </a:r>
            <a:r>
              <a:rPr lang="en-CA" sz="1800" b="1" dirty="0"/>
              <a:t>He pumping</a:t>
            </a:r>
          </a:p>
          <a:p>
            <a:r>
              <a:rPr lang="en-CA" sz="1800" dirty="0">
                <a:solidFill>
                  <a:schemeClr val="accent6">
                    <a:lumMod val="50000"/>
                  </a:schemeClr>
                </a:solidFill>
              </a:rPr>
              <a:t>Best cooling performance &lt; 1 K</a:t>
            </a:r>
          </a:p>
          <a:p>
            <a:r>
              <a:rPr lang="en-CA" sz="1800" dirty="0">
                <a:solidFill>
                  <a:schemeClr val="accent6">
                    <a:lumMod val="50000"/>
                  </a:schemeClr>
                </a:solidFill>
              </a:rPr>
              <a:t>Proven technology</a:t>
            </a:r>
          </a:p>
          <a:p>
            <a:r>
              <a:rPr lang="en-CA" sz="1800" dirty="0">
                <a:solidFill>
                  <a:schemeClr val="accent6">
                    <a:lumMod val="50000"/>
                  </a:schemeClr>
                </a:solidFill>
              </a:rPr>
              <a:t>Own expertise</a:t>
            </a:r>
          </a:p>
          <a:p>
            <a:r>
              <a:rPr lang="en-CA" sz="1800" dirty="0">
                <a:solidFill>
                  <a:schemeClr val="accent6">
                    <a:lumMod val="50000"/>
                  </a:schemeClr>
                </a:solidFill>
              </a:rPr>
              <a:t>Pressure drop in pumping duct manageable.</a:t>
            </a:r>
          </a:p>
          <a:p>
            <a:r>
              <a:rPr lang="en-CA" sz="1800" dirty="0">
                <a:solidFill>
                  <a:schemeClr val="accent6">
                    <a:lumMod val="50000"/>
                  </a:schemeClr>
                </a:solidFill>
              </a:rPr>
              <a:t>Reasonable pumps required.</a:t>
            </a:r>
          </a:p>
          <a:p>
            <a:r>
              <a:rPr lang="en-CA" sz="1800" dirty="0">
                <a:solidFill>
                  <a:srgbClr val="C00000"/>
                </a:solidFill>
              </a:rPr>
              <a:t>Uncertainty in surface and superfluid helium conductivity</a:t>
            </a:r>
          </a:p>
          <a:p>
            <a:pPr marL="0" indent="0">
              <a:buNone/>
            </a:pPr>
            <a:r>
              <a:rPr lang="en-CA" sz="1800" dirty="0"/>
              <a:t>These uncertainties have been studied and are being experimentally tested.</a:t>
            </a:r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r>
              <a:rPr lang="en-CA" sz="1400" dirty="0"/>
              <a:t>Main disadvantages of 4He direct pumping:</a:t>
            </a:r>
          </a:p>
          <a:p>
            <a:r>
              <a:rPr lang="en-CA" sz="1400" dirty="0">
                <a:solidFill>
                  <a:srgbClr val="C00000"/>
                </a:solidFill>
              </a:rPr>
              <a:t>huge pumping power</a:t>
            </a:r>
          </a:p>
          <a:p>
            <a:r>
              <a:rPr lang="en-CA" sz="1400" dirty="0">
                <a:solidFill>
                  <a:srgbClr val="C00000"/>
                </a:solidFill>
              </a:rPr>
              <a:t>pressure drop very critical</a:t>
            </a:r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2627870" y="205595"/>
            <a:ext cx="8632267" cy="508348"/>
          </a:xfrm>
        </p:spPr>
        <p:txBody>
          <a:bodyPr/>
          <a:lstStyle/>
          <a:p>
            <a:r>
              <a:rPr lang="en-CA" dirty="0"/>
              <a:t>Technology choices for converter and cold moderator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3511551" y="6346825"/>
            <a:ext cx="3987800" cy="330200"/>
          </a:xfrm>
        </p:spPr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0" y="1204136"/>
            <a:ext cx="4283242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CA" b="1" dirty="0"/>
              <a:t>Cold moderator: LD2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Well known (scattering kernels)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Among the best moderating performances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Liquid (no burping)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C00000"/>
                </a:solidFill>
              </a:rPr>
              <a:t>Explosive</a:t>
            </a:r>
          </a:p>
          <a:p>
            <a:pPr>
              <a:spcBef>
                <a:spcPts val="1000"/>
              </a:spcBef>
            </a:pPr>
            <a:r>
              <a:rPr lang="en-CA" dirty="0"/>
              <a:t>Safety concept will be laid out. Volume &lt; 150 liquid liters.</a:t>
            </a:r>
          </a:p>
        </p:txBody>
      </p:sp>
      <p:sp>
        <p:nvSpPr>
          <p:cNvPr id="9" name="Right Arrow 8"/>
          <p:cNvSpPr/>
          <p:nvPr/>
        </p:nvSpPr>
        <p:spPr>
          <a:xfrm rot="16849782">
            <a:off x="6362299" y="4880454"/>
            <a:ext cx="914400" cy="725061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10 W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4301018" y="4076067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baseline="-25000" dirty="0"/>
              <a:t>0.77 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727" y="4410757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baseline="-25000" dirty="0"/>
              <a:t>1.14 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95193" y="4470111"/>
            <a:ext cx="452047" cy="257369"/>
          </a:xfrm>
          <a:prstGeom prst="rect">
            <a:avLst/>
          </a:prstGeom>
          <a:solidFill>
            <a:srgbClr val="F29D4D"/>
          </a:solidFill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en-CA" b="1" baseline="-25000" dirty="0"/>
              <a:t>1.16 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875" y="5749210"/>
            <a:ext cx="2946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i="1" dirty="0"/>
              <a:t>0.25 W static load, K</a:t>
            </a:r>
            <a:r>
              <a:rPr lang="en-CA" sz="1100" i="1" baseline="-25000" dirty="0"/>
              <a:t>g</a:t>
            </a:r>
            <a:r>
              <a:rPr lang="en-CA" sz="1100" i="1" dirty="0"/>
              <a:t>=22, a=2.6, </a:t>
            </a:r>
            <a:r>
              <a:rPr lang="en-CA" sz="1100" i="1" dirty="0" err="1"/>
              <a:t>VanSciver</a:t>
            </a:r>
            <a:endParaRPr lang="en-CA" sz="1100" i="1" dirty="0"/>
          </a:p>
        </p:txBody>
      </p:sp>
      <p:sp>
        <p:nvSpPr>
          <p:cNvPr id="39" name="Rounded Rectangle 38"/>
          <p:cNvSpPr/>
          <p:nvPr/>
        </p:nvSpPr>
        <p:spPr>
          <a:xfrm>
            <a:off x="455381" y="815277"/>
            <a:ext cx="1451000" cy="306467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CA" dirty="0">
                <a:solidFill>
                  <a:srgbClr val="0070C0"/>
                </a:solidFill>
              </a:rPr>
              <a:t>Cam Marshall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51529" y="815277"/>
            <a:ext cx="2019895" cy="306467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CA" dirty="0" err="1">
                <a:solidFill>
                  <a:schemeClr val="accent2">
                    <a:lumMod val="75000"/>
                  </a:schemeClr>
                </a:solidFill>
              </a:rPr>
              <a:t>Shinsuke</a:t>
            </a:r>
            <a:r>
              <a:rPr lang="en-CA" dirty="0">
                <a:solidFill>
                  <a:schemeClr val="accent2">
                    <a:lumMod val="75000"/>
                  </a:schemeClr>
                </a:solidFill>
              </a:rPr>
              <a:t> Kawasaki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314909" y="815277"/>
            <a:ext cx="1916311" cy="306467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CA" dirty="0" err="1">
                <a:solidFill>
                  <a:schemeClr val="accent2">
                    <a:lumMod val="75000"/>
                  </a:schemeClr>
                </a:solidFill>
              </a:rPr>
              <a:t>Ryohei</a:t>
            </a:r>
            <a:r>
              <a:rPr lang="en-C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A" dirty="0" err="1">
                <a:solidFill>
                  <a:schemeClr val="accent2">
                    <a:lumMod val="75000"/>
                  </a:schemeClr>
                </a:solidFill>
              </a:rPr>
              <a:t>Matsumiya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0274705" y="815277"/>
            <a:ext cx="1903428" cy="306467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CA" dirty="0">
                <a:solidFill>
                  <a:schemeClr val="accent2">
                    <a:lumMod val="75000"/>
                  </a:schemeClr>
                </a:solidFill>
              </a:rPr>
              <a:t>Takahiro Okamura</a:t>
            </a:r>
          </a:p>
        </p:txBody>
      </p:sp>
    </p:spTree>
    <p:extLst>
      <p:ext uri="{BB962C8B-B14F-4D97-AF65-F5344CB8AC3E}">
        <p14:creationId xmlns:p14="http://schemas.microsoft.com/office/powerpoint/2010/main" val="242280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32" grpId="0"/>
      <p:bldP spid="33" grpId="0" animBg="1"/>
      <p:bldP spid="12" grpId="0"/>
      <p:bldP spid="39" grpId="0" animBg="1"/>
      <p:bldP spid="40" grpId="0" animBg="1"/>
      <p:bldP spid="41" grpId="0" animBg="1"/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58" y="0"/>
            <a:ext cx="4850542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8615791" cy="574907"/>
          </a:xfrm>
          <a:solidFill>
            <a:srgbClr val="FFFFFF">
              <a:alpha val="38039"/>
            </a:srgbClr>
          </a:solidFill>
        </p:spPr>
        <p:txBody>
          <a:bodyPr/>
          <a:lstStyle/>
          <a:p>
            <a:r>
              <a:rPr lang="en-CA" dirty="0"/>
              <a:t>What is taken into account in the </a:t>
            </a:r>
            <a:r>
              <a:rPr lang="en-CA" u="sng" dirty="0"/>
              <a:t>analytical model</a:t>
            </a:r>
            <a:r>
              <a:rPr lang="en-CA" dirty="0"/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22704" y="1495425"/>
            <a:ext cx="4686300" cy="690563"/>
          </a:xfrm>
        </p:spPr>
        <p:txBody>
          <a:bodyPr/>
          <a:lstStyle/>
          <a:p>
            <a:r>
              <a:rPr lang="en-CA" dirty="0"/>
              <a:t>This is taken into account…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00084" y="1495425"/>
            <a:ext cx="4686300" cy="690563"/>
          </a:xfrm>
        </p:spPr>
        <p:txBody>
          <a:bodyPr/>
          <a:lstStyle/>
          <a:p>
            <a:r>
              <a:rPr lang="en-CA" dirty="0"/>
              <a:t>This is not… or not so well…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322704" y="2229342"/>
            <a:ext cx="4968875" cy="3623435"/>
          </a:xfrm>
        </p:spPr>
        <p:txBody>
          <a:bodyPr/>
          <a:lstStyle/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UCN production/heat input from MCNP simulations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Cryostat performance (pumps, pressure drop, HEX, heat conductivity)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Neutron storage lifetime in source (He liquid + vapor)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Phase space reduction due to wall Fermi potential and height differences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Dilution of neutron “gas”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Simple model of Ramsey cycle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Probable stable daily measurement period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Times for E field change, degaussing </a:t>
            </a:r>
            <a:r>
              <a:rPr lang="en-CA" sz="1600" dirty="0" err="1">
                <a:solidFill>
                  <a:schemeClr val="accent6">
                    <a:lumMod val="75000"/>
                  </a:schemeClr>
                </a:solidFill>
              </a:rPr>
              <a:t>etc</a:t>
            </a:r>
            <a:endParaRPr lang="en-CA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800084" y="2229341"/>
            <a:ext cx="4968875" cy="3623435"/>
          </a:xfrm>
        </p:spPr>
        <p:txBody>
          <a:bodyPr/>
          <a:lstStyle/>
          <a:p>
            <a:r>
              <a:rPr lang="en-CA" sz="1800" dirty="0">
                <a:solidFill>
                  <a:schemeClr val="accent2"/>
                </a:solidFill>
              </a:rPr>
              <a:t>Magnetic field of polarizer (it is in MC)</a:t>
            </a:r>
          </a:p>
          <a:p>
            <a:r>
              <a:rPr lang="en-CA" sz="1800" dirty="0">
                <a:solidFill>
                  <a:schemeClr val="accent2"/>
                </a:solidFill>
              </a:rPr>
              <a:t>Transport is only modelled via loss per meter, bend, foil </a:t>
            </a:r>
            <a:r>
              <a:rPr lang="en-CA" sz="1800" dirty="0" err="1">
                <a:solidFill>
                  <a:schemeClr val="accent2"/>
                </a:solidFill>
              </a:rPr>
              <a:t>etc</a:t>
            </a:r>
            <a:endParaRPr lang="en-CA" sz="1800" dirty="0">
              <a:solidFill>
                <a:schemeClr val="accent2"/>
              </a:solidFill>
            </a:endParaRPr>
          </a:p>
          <a:p>
            <a:r>
              <a:rPr lang="en-CA" sz="1800" dirty="0">
                <a:solidFill>
                  <a:schemeClr val="accent2"/>
                </a:solidFill>
              </a:rPr>
              <a:t>Depolarization of UCN during transport (assuming 5% total</a:t>
            </a:r>
            <a:r>
              <a:rPr lang="en-CA" sz="1800" dirty="0" smtClean="0">
                <a:solidFill>
                  <a:schemeClr val="accent2"/>
                </a:solidFill>
              </a:rPr>
              <a:t>)</a:t>
            </a:r>
            <a:endParaRPr lang="en-CA" sz="1800" dirty="0">
              <a:solidFill>
                <a:schemeClr val="accent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6881" y="823856"/>
            <a:ext cx="9328195" cy="369332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none">
            <a:spAutoFit/>
          </a:bodyPr>
          <a:lstStyle/>
          <a:p>
            <a:r>
              <a:rPr lang="en-CA" dirty="0"/>
              <a:t>Analytical model useful to study many more parameter options than possible in simulation.</a:t>
            </a:r>
          </a:p>
        </p:txBody>
      </p:sp>
    </p:spTree>
    <p:extLst>
      <p:ext uri="{BB962C8B-B14F-4D97-AF65-F5344CB8AC3E}">
        <p14:creationId xmlns:p14="http://schemas.microsoft.com/office/powerpoint/2010/main" val="281465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Heat exchanger sensitivity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err="1"/>
              <a:t>Kapitza</a:t>
            </a:r>
            <a:r>
              <a:rPr lang="en-CA" dirty="0"/>
              <a:t> resistance parameter K</a:t>
            </a:r>
            <a:r>
              <a:rPr lang="en-CA" baseline="-25000" dirty="0"/>
              <a:t>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 </a:t>
            </a:r>
            <a:r>
              <a:rPr lang="en-CA" dirty="0" err="1"/>
              <a:t>Kapitza</a:t>
            </a:r>
            <a:r>
              <a:rPr lang="en-CA" dirty="0"/>
              <a:t> correction factor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71" cy="3118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1" cy="3118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36672" y="2976491"/>
            <a:ext cx="1736373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okay above 25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7678933" y="3132197"/>
            <a:ext cx="1723549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okay below 3.5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14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Heat exchanger </a:t>
            </a:r>
            <a:r>
              <a:rPr lang="en-CA" dirty="0" smtClean="0"/>
              <a:t>sensitivity continued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Fin length </a:t>
            </a:r>
            <a:endParaRPr lang="en-CA" baseline="-25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70" cy="3118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58293" y="2386202"/>
            <a:ext cx="2531462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0.5 mm seems enough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189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Heat exchanger </a:t>
            </a:r>
            <a:r>
              <a:rPr lang="en-CA" dirty="0" smtClean="0"/>
              <a:t>sensitivity continued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HEX1 inner diameter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HEX 1 length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70" cy="3118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0" cy="3118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354" y="3325710"/>
            <a:ext cx="1383712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&gt; 0.14 okay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8967298" y="2919796"/>
            <a:ext cx="1768433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&gt; 500 mm okay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041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Helium-3 pumping system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Pumping speed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Pressure drop in helium-3 pumping line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70" cy="3118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0" cy="3118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02762" y="2294510"/>
            <a:ext cx="2725426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&gt; 5000 m</a:t>
            </a:r>
            <a:r>
              <a:rPr lang="en-CA" baseline="30000" dirty="0" smtClean="0"/>
              <a:t>3</a:t>
            </a:r>
            <a:r>
              <a:rPr lang="en-CA" dirty="0" smtClean="0"/>
              <a:t>/h should work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7654028" y="2815393"/>
            <a:ext cx="1680909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smallish effect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609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Heat input and conduction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Static heat input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Model dependence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70" cy="3118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0" cy="31182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02762" y="2294510"/>
            <a:ext cx="2467342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below 2.5 W is doable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7579213" y="3513043"/>
            <a:ext cx="2300630" cy="646331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both are acceptable,</a:t>
            </a:r>
          </a:p>
          <a:p>
            <a:r>
              <a:rPr lang="en-CA" dirty="0" smtClean="0"/>
              <a:t>but what if none fits?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3543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Heat conduction continued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UCN guide and heat conduction channel diameter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Length of the same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69" cy="3118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69" cy="31182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36433" y="3237980"/>
            <a:ext cx="2217274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&gt; 0.14 m works well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9045565" y="3694468"/>
            <a:ext cx="1873270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pretty mild effect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255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General temperature dependence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Volume averaged isopure helium temperature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Model dependence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69" cy="3118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0" cy="31182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66533" y="3091313"/>
            <a:ext cx="1903085" cy="646331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below 1.2 is fine,</a:t>
            </a:r>
          </a:p>
          <a:p>
            <a:r>
              <a:rPr lang="en-CA" dirty="0" smtClean="0"/>
              <a:t>above it hurts…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7579213" y="3513043"/>
            <a:ext cx="2300630" cy="646331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both are acceptable,</a:t>
            </a:r>
          </a:p>
          <a:p>
            <a:r>
              <a:rPr lang="en-CA" dirty="0" smtClean="0"/>
              <a:t>but what if none fits?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026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General temperature dependence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Volume averaged isopure helium temperature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Model dependence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69" cy="3118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70" cy="31182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66533" y="3091313"/>
            <a:ext cx="1903085" cy="646331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below 1.2 is fine,</a:t>
            </a:r>
          </a:p>
          <a:p>
            <a:r>
              <a:rPr lang="en-CA" dirty="0" smtClean="0"/>
              <a:t>above it hurts…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7579213" y="3513043"/>
            <a:ext cx="2300630" cy="646331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both are acceptable,</a:t>
            </a:r>
          </a:p>
          <a:p>
            <a:r>
              <a:rPr lang="en-CA" dirty="0" smtClean="0"/>
              <a:t>but what if none fits?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238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smtClean="0"/>
              <a:t>nEDM parameter sensitivity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smtClean="0"/>
              <a:t>EDM cell radius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 smtClean="0"/>
              <a:t>EDM cell height (E field kept at 13 kV/cm)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2138585"/>
            <a:ext cx="4982269" cy="3118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2138585"/>
            <a:ext cx="4982269" cy="31182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54901" y="2815343"/>
            <a:ext cx="2031325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Large lever arm…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8399145" y="2386202"/>
            <a:ext cx="2954655" cy="369332"/>
          </a:xfrm>
          <a:prstGeom prst="rect">
            <a:avLst/>
          </a:prstGeom>
          <a:solidFill>
            <a:schemeClr val="accent6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CA" dirty="0" smtClean="0"/>
              <a:t>Above 200 kV reasonable?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226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|11.9|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|7.4|7.6|16.6|1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3|72|13.5|77.6|1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8.7|3.6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5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21.1|8|29.5|15.4|16.7|9.1|15.7|10.2|34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6|22.5|32.5|10.6|4.5|1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5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9|4.2|5|5.3|2.5|1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4.8|16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27.9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2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Document-153798</Template>
  <TotalTime>14922</TotalTime>
  <Words>3376</Words>
  <Application>Microsoft Office PowerPoint</Application>
  <PresentationFormat>Widescreen</PresentationFormat>
  <Paragraphs>817</Paragraphs>
  <Slides>48</Slides>
  <Notes>18</Notes>
  <HiddenSlides>0</HiddenSlides>
  <MMClips>6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70" baseType="lpstr">
      <vt:lpstr>Arial</vt:lpstr>
      <vt:lpstr>Arial Black</vt:lpstr>
      <vt:lpstr>Arial Unicode MS</vt:lpstr>
      <vt:lpstr>Arial-BoldMT</vt:lpstr>
      <vt:lpstr>ArialMT</vt:lpstr>
      <vt:lpstr>Avenir Heavy</vt:lpstr>
      <vt:lpstr>Calibri</vt:lpstr>
      <vt:lpstr>Cambria Math</vt:lpstr>
      <vt:lpstr>CenturySchL-Roma</vt:lpstr>
      <vt:lpstr>DejaVu Sans</vt:lpstr>
      <vt:lpstr>Microsoft Himalaya</vt:lpstr>
      <vt:lpstr>Myriad Pro</vt:lpstr>
      <vt:lpstr>Myriad Pro Light</vt:lpstr>
      <vt:lpstr>Myriad Pro SemiExt</vt:lpstr>
      <vt:lpstr>Myriad Web Pro</vt:lpstr>
      <vt:lpstr>Segoe Script</vt:lpstr>
      <vt:lpstr>Symbol</vt:lpstr>
      <vt:lpstr>Wingdings</vt:lpstr>
      <vt:lpstr>ZapfDingbats</vt:lpstr>
      <vt:lpstr>ヒラギノ角ゴ Pro W3</vt:lpstr>
      <vt:lpstr>Office Theme</vt:lpstr>
      <vt:lpstr>201603_TRIUMF PPT Template_rev</vt:lpstr>
      <vt:lpstr>The TUCAN next generation UCN source overview and some details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Merci</vt:lpstr>
      <vt:lpstr>PowerPoint Presentation</vt:lpstr>
      <vt:lpstr>Meson hall He liquefier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Overarching Schedule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summary</dc:title>
  <dc:creator>Ruediger Picker</dc:creator>
  <cp:lastModifiedBy>Ruediger Picker</cp:lastModifiedBy>
  <cp:revision>280</cp:revision>
  <dcterms:created xsi:type="dcterms:W3CDTF">2018-04-05T21:52:18Z</dcterms:created>
  <dcterms:modified xsi:type="dcterms:W3CDTF">2020-02-07T01:37:16Z</dcterms:modified>
</cp:coreProperties>
</file>