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75" r:id="rId6"/>
    <p:sldId id="262" r:id="rId7"/>
    <p:sldId id="273" r:id="rId8"/>
    <p:sldId id="263" r:id="rId9"/>
    <p:sldId id="264" r:id="rId10"/>
    <p:sldId id="265" r:id="rId11"/>
    <p:sldId id="268" r:id="rId12"/>
    <p:sldId id="272" r:id="rId13"/>
    <p:sldId id="267" r:id="rId14"/>
    <p:sldId id="266" r:id="rId15"/>
    <p:sldId id="270" r:id="rId16"/>
    <p:sldId id="269" r:id="rId17"/>
    <p:sldId id="274" r:id="rId18"/>
    <p:sldId id="271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00" d="100"/>
          <a:sy n="100" d="100"/>
        </p:scale>
        <p:origin x="1674" y="1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r&#225;ly%20Be&#225;ta\Desktop\Fodor%20M&#225;ty&#225;s\cikk&#237;r&#225;s\ZnCl2%20v032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r&#225;ly%20Be&#225;ta\Desktop\Fodor%20M&#225;ty&#225;s\cikk&#237;r&#225;s\ZnCl2%20v032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r&#225;ly%20Be&#225;ta\Desktop\Fodor%20M&#225;ty&#225;s\cikk&#237;r&#225;s\ZnCl2%20v032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r&#225;ly%20Be&#225;ta\Desktop\Fodor%20M&#225;ty&#225;s\cikk&#237;r&#225;s\ZnCl2%20v0323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ir&#225;ly%20Be&#225;ta\Desktop\Fodor%20M&#225;ty&#225;s\cikk&#237;r&#225;s\ZnCl2%20v0323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olubility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23°C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8808416810265824"/>
          <c:y val="2.2808262876903178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635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'kész ábrák'!$D$3:$D$7</c:f>
                <c:numCache>
                  <c:formatCode>General</c:formatCode>
                  <c:ptCount val="5"/>
                  <c:pt idx="0">
                    <c:v>10.275</c:v>
                  </c:pt>
                  <c:pt idx="1">
                    <c:v>18.1388</c:v>
                  </c:pt>
                  <c:pt idx="2">
                    <c:v>6.6395000000000008</c:v>
                  </c:pt>
                  <c:pt idx="3">
                    <c:v>19.278000000000002</c:v>
                  </c:pt>
                  <c:pt idx="4">
                    <c:v>13.112</c:v>
                  </c:pt>
                </c:numCache>
              </c:numRef>
            </c:plus>
            <c:minus>
              <c:numRef>
                <c:f>'kész ábrák'!$D$3:$D$7</c:f>
                <c:numCache>
                  <c:formatCode>General</c:formatCode>
                  <c:ptCount val="5"/>
                  <c:pt idx="0">
                    <c:v>10.275</c:v>
                  </c:pt>
                  <c:pt idx="1">
                    <c:v>18.1388</c:v>
                  </c:pt>
                  <c:pt idx="2">
                    <c:v>6.6395000000000008</c:v>
                  </c:pt>
                  <c:pt idx="3">
                    <c:v>19.278000000000002</c:v>
                  </c:pt>
                  <c:pt idx="4">
                    <c:v>13.112</c:v>
                  </c:pt>
                </c:numCache>
              </c:numRef>
            </c:minus>
            <c:spPr>
              <a:ln w="3175">
                <a:solidFill>
                  <a:srgbClr val="333333"/>
                </a:solidFill>
                <a:prstDash val="solid"/>
              </a:ln>
            </c:spPr>
          </c:errBars>
          <c:xVal>
            <c:numRef>
              <c:f>'kész ábrák'!$A$3:$A$7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numCache>
            </c:numRef>
          </c:xVal>
          <c:yVal>
            <c:numRef>
              <c:f>'kész ábrák'!$B$3:$B$7</c:f>
              <c:numCache>
                <c:formatCode>General</c:formatCode>
                <c:ptCount val="5"/>
                <c:pt idx="0">
                  <c:v>250</c:v>
                </c:pt>
                <c:pt idx="1">
                  <c:v>274</c:v>
                </c:pt>
                <c:pt idx="2">
                  <c:v>245</c:v>
                </c:pt>
                <c:pt idx="3">
                  <c:v>252</c:v>
                </c:pt>
                <c:pt idx="4">
                  <c:v>220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731288"/>
        <c:axId val="125731680"/>
      </c:scatterChart>
      <c:valAx>
        <c:axId val="125731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hu-H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HCl solution</a:t>
                </a:r>
                <a:r>
                  <a:rPr lang="hu-HU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concentration (mol dm</a:t>
                </a:r>
                <a:r>
                  <a:rPr lang="hu-HU" sz="24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hu-HU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19945728415398992"/>
              <c:y val="0.8486076820015332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25731680"/>
        <c:crosses val="autoZero"/>
        <c:crossBetween val="midCat"/>
      </c:valAx>
      <c:valAx>
        <c:axId val="1257316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hu-H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Solubility (g/100ml)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7843867563845296E-2"/>
              <c:y val="0.1765435873536264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5731288"/>
        <c:crosses val="autoZero"/>
        <c:crossBetween val="midCat"/>
      </c:valAx>
      <c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accent1">
        <a:lumMod val="60000"/>
        <a:lumOff val="4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olubility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23°C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8808416810265824"/>
          <c:y val="2.2808262876903178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635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'kész ábrák'!$D$3:$D$7</c:f>
                <c:numCache>
                  <c:formatCode>General</c:formatCode>
                  <c:ptCount val="5"/>
                  <c:pt idx="0">
                    <c:v>10.275</c:v>
                  </c:pt>
                  <c:pt idx="1">
                    <c:v>18.1388</c:v>
                  </c:pt>
                  <c:pt idx="2">
                    <c:v>6.6395000000000008</c:v>
                  </c:pt>
                  <c:pt idx="3">
                    <c:v>19.278000000000002</c:v>
                  </c:pt>
                  <c:pt idx="4">
                    <c:v>13.112</c:v>
                  </c:pt>
                </c:numCache>
              </c:numRef>
            </c:plus>
            <c:minus>
              <c:numRef>
                <c:f>'kész ábrák'!$D$3:$D$7</c:f>
                <c:numCache>
                  <c:formatCode>General</c:formatCode>
                  <c:ptCount val="5"/>
                  <c:pt idx="0">
                    <c:v>10.275</c:v>
                  </c:pt>
                  <c:pt idx="1">
                    <c:v>18.1388</c:v>
                  </c:pt>
                  <c:pt idx="2">
                    <c:v>6.6395000000000008</c:v>
                  </c:pt>
                  <c:pt idx="3">
                    <c:v>19.278000000000002</c:v>
                  </c:pt>
                  <c:pt idx="4">
                    <c:v>13.112</c:v>
                  </c:pt>
                </c:numCache>
              </c:numRef>
            </c:minus>
            <c:spPr>
              <a:ln w="3175">
                <a:solidFill>
                  <a:srgbClr val="333333"/>
                </a:solidFill>
                <a:prstDash val="solid"/>
              </a:ln>
            </c:spPr>
          </c:errBars>
          <c:xVal>
            <c:numRef>
              <c:f>'kész ábrák'!$A$3:$A$7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numCache>
            </c:numRef>
          </c:xVal>
          <c:yVal>
            <c:numRef>
              <c:f>'kész ábrák'!$B$3:$B$7</c:f>
              <c:numCache>
                <c:formatCode>General</c:formatCode>
                <c:ptCount val="5"/>
                <c:pt idx="0">
                  <c:v>250</c:v>
                </c:pt>
                <c:pt idx="1">
                  <c:v>274</c:v>
                </c:pt>
                <c:pt idx="2">
                  <c:v>245</c:v>
                </c:pt>
                <c:pt idx="3">
                  <c:v>252</c:v>
                </c:pt>
                <c:pt idx="4">
                  <c:v>220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732464"/>
        <c:axId val="123947592"/>
      </c:scatterChart>
      <c:valAx>
        <c:axId val="125732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hu-H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HCl solution</a:t>
                </a:r>
                <a:r>
                  <a:rPr lang="hu-HU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concentration (mol dm</a:t>
                </a:r>
                <a:r>
                  <a:rPr lang="hu-HU" sz="24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hu-HU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19945728415398992"/>
              <c:y val="0.8486076820015332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23947592"/>
        <c:crosses val="autoZero"/>
        <c:crossBetween val="midCat"/>
      </c:valAx>
      <c:valAx>
        <c:axId val="123947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hu-H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Solubility (g/100ml)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7843867563845296E-2"/>
              <c:y val="0.1765435873536264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5732464"/>
        <c:crosses val="autoZero"/>
        <c:crossBetween val="midCat"/>
      </c:valAx>
      <c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olubility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50°C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635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'kész ábrák'!$I$3:$I$7</c:f>
                <c:numCache>
                  <c:formatCode>General</c:formatCode>
                  <c:ptCount val="5"/>
                  <c:pt idx="0">
                    <c:v>13.033999999999999</c:v>
                  </c:pt>
                  <c:pt idx="1">
                    <c:v>22.195799999999998</c:v>
                  </c:pt>
                  <c:pt idx="2">
                    <c:v>16.447199999999999</c:v>
                  </c:pt>
                  <c:pt idx="3">
                    <c:v>17.143000000000001</c:v>
                  </c:pt>
                  <c:pt idx="4">
                    <c:v>6.9960000000000004</c:v>
                  </c:pt>
                </c:numCache>
              </c:numRef>
            </c:plus>
            <c:minus>
              <c:numRef>
                <c:f>'kész ábrák'!$I$3:$I$7</c:f>
                <c:numCache>
                  <c:formatCode>General</c:formatCode>
                  <c:ptCount val="5"/>
                  <c:pt idx="0">
                    <c:v>13.033999999999999</c:v>
                  </c:pt>
                  <c:pt idx="1">
                    <c:v>22.195799999999998</c:v>
                  </c:pt>
                  <c:pt idx="2">
                    <c:v>16.447199999999999</c:v>
                  </c:pt>
                  <c:pt idx="3">
                    <c:v>17.143000000000001</c:v>
                  </c:pt>
                  <c:pt idx="4">
                    <c:v>6.9960000000000004</c:v>
                  </c:pt>
                </c:numCache>
              </c:numRef>
            </c:minus>
            <c:spPr>
              <a:ln w="3175">
                <a:solidFill>
                  <a:srgbClr val="333333"/>
                </a:solidFill>
                <a:prstDash val="solid"/>
              </a:ln>
            </c:spPr>
          </c:errBars>
          <c:xVal>
            <c:numRef>
              <c:f>'kész ábrák'!$F$3:$F$7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numCache>
            </c:numRef>
          </c:xVal>
          <c:yVal>
            <c:numRef>
              <c:f>'kész ábrák'!$G$3:$G$7</c:f>
              <c:numCache>
                <c:formatCode>General</c:formatCode>
                <c:ptCount val="5"/>
                <c:pt idx="0">
                  <c:v>343</c:v>
                </c:pt>
                <c:pt idx="1">
                  <c:v>342</c:v>
                </c:pt>
                <c:pt idx="2">
                  <c:v>356</c:v>
                </c:pt>
                <c:pt idx="3">
                  <c:v>310</c:v>
                </c:pt>
                <c:pt idx="4">
                  <c:v>265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609496"/>
        <c:axId val="125641408"/>
      </c:scatterChart>
      <c:valAx>
        <c:axId val="124609496"/>
        <c:scaling>
          <c:orientation val="minMax"/>
          <c:max val="14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hu-H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HCl solution</a:t>
                </a:r>
                <a:r>
                  <a:rPr lang="hu-HU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concentration (mol dm</a:t>
                </a:r>
                <a:r>
                  <a:rPr lang="hu-HU" sz="24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hu-HU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25641408"/>
        <c:crosses val="autoZero"/>
        <c:crossBetween val="midCat"/>
      </c:valAx>
      <c:valAx>
        <c:axId val="125641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hu-H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Solubility (g/100ml)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4609496"/>
        <c:crossesAt val="0"/>
        <c:crossBetween val="midCat"/>
      </c:valAx>
      <c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accent2">
        <a:lumMod val="75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olubility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50°C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635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'kész ábrák'!$I$3:$I$7</c:f>
                <c:numCache>
                  <c:formatCode>General</c:formatCode>
                  <c:ptCount val="5"/>
                  <c:pt idx="0">
                    <c:v>13.033999999999999</c:v>
                  </c:pt>
                  <c:pt idx="1">
                    <c:v>22.195799999999998</c:v>
                  </c:pt>
                  <c:pt idx="2">
                    <c:v>16.447199999999999</c:v>
                  </c:pt>
                  <c:pt idx="3">
                    <c:v>17.143000000000001</c:v>
                  </c:pt>
                  <c:pt idx="4">
                    <c:v>6.9960000000000004</c:v>
                  </c:pt>
                </c:numCache>
              </c:numRef>
            </c:plus>
            <c:minus>
              <c:numRef>
                <c:f>'kész ábrák'!$I$3:$I$7</c:f>
                <c:numCache>
                  <c:formatCode>General</c:formatCode>
                  <c:ptCount val="5"/>
                  <c:pt idx="0">
                    <c:v>13.033999999999999</c:v>
                  </c:pt>
                  <c:pt idx="1">
                    <c:v>22.195799999999998</c:v>
                  </c:pt>
                  <c:pt idx="2">
                    <c:v>16.447199999999999</c:v>
                  </c:pt>
                  <c:pt idx="3">
                    <c:v>17.143000000000001</c:v>
                  </c:pt>
                  <c:pt idx="4">
                    <c:v>6.9960000000000004</c:v>
                  </c:pt>
                </c:numCache>
              </c:numRef>
            </c:minus>
            <c:spPr>
              <a:ln w="3175">
                <a:solidFill>
                  <a:srgbClr val="333333"/>
                </a:solidFill>
                <a:prstDash val="solid"/>
              </a:ln>
            </c:spPr>
          </c:errBars>
          <c:xVal>
            <c:numRef>
              <c:f>'kész ábrák'!$F$3:$F$7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numCache>
            </c:numRef>
          </c:xVal>
          <c:yVal>
            <c:numRef>
              <c:f>'kész ábrák'!$G$3:$G$7</c:f>
              <c:numCache>
                <c:formatCode>General</c:formatCode>
                <c:ptCount val="5"/>
                <c:pt idx="0">
                  <c:v>343</c:v>
                </c:pt>
                <c:pt idx="1">
                  <c:v>342</c:v>
                </c:pt>
                <c:pt idx="2">
                  <c:v>356</c:v>
                </c:pt>
                <c:pt idx="3">
                  <c:v>310</c:v>
                </c:pt>
                <c:pt idx="4">
                  <c:v>265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608632"/>
        <c:axId val="126609024"/>
      </c:scatterChart>
      <c:valAx>
        <c:axId val="126608632"/>
        <c:scaling>
          <c:orientation val="minMax"/>
          <c:max val="14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hu-H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HCl solution</a:t>
                </a:r>
                <a:r>
                  <a:rPr lang="hu-HU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concentration (mol dm</a:t>
                </a:r>
                <a:r>
                  <a:rPr lang="hu-HU" sz="24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hu-HU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26609024"/>
        <c:crosses val="autoZero"/>
        <c:crossBetween val="midCat"/>
      </c:valAx>
      <c:valAx>
        <c:axId val="1266090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hu-H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Solubility (g/100ml)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6608632"/>
        <c:crossesAt val="0"/>
        <c:crossBetween val="midCat"/>
      </c:valAx>
      <c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accent2">
        <a:lumMod val="75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hu-HU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olubility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hu-HU" sz="2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792917504502745"/>
          <c:y val="2.4565666775811502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635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'kész ábrák'!$N$3:$N$8</c:f>
                <c:numCache>
                  <c:formatCode>General</c:formatCode>
                  <c:ptCount val="6"/>
                  <c:pt idx="0">
                    <c:v>14.7957</c:v>
                  </c:pt>
                  <c:pt idx="1">
                    <c:v>6.5274000000000001</c:v>
                  </c:pt>
                  <c:pt idx="2">
                    <c:v>6.0162000000000004</c:v>
                  </c:pt>
                  <c:pt idx="3">
                    <c:v>16.447199999999999</c:v>
                  </c:pt>
                  <c:pt idx="4">
                    <c:v>15.717000000000001</c:v>
                  </c:pt>
                  <c:pt idx="5">
                    <c:v>11.268099999999999</c:v>
                  </c:pt>
                </c:numCache>
              </c:numRef>
            </c:plus>
            <c:minus>
              <c:numRef>
                <c:f>'kész ábrák'!$N$3:$N$8</c:f>
                <c:numCache>
                  <c:formatCode>General</c:formatCode>
                  <c:ptCount val="6"/>
                  <c:pt idx="0">
                    <c:v>14.7957</c:v>
                  </c:pt>
                  <c:pt idx="1">
                    <c:v>6.5274000000000001</c:v>
                  </c:pt>
                  <c:pt idx="2">
                    <c:v>6.0162000000000004</c:v>
                  </c:pt>
                  <c:pt idx="3">
                    <c:v>16.447199999999999</c:v>
                  </c:pt>
                  <c:pt idx="4">
                    <c:v>15.717000000000001</c:v>
                  </c:pt>
                  <c:pt idx="5">
                    <c:v>11.268099999999999</c:v>
                  </c:pt>
                </c:numCache>
              </c:numRef>
            </c:minus>
            <c:spPr>
              <a:ln w="3175">
                <a:solidFill>
                  <a:srgbClr val="333333"/>
                </a:solidFill>
                <a:prstDash val="solid"/>
              </a:ln>
            </c:spPr>
          </c:errBars>
          <c:xVal>
            <c:numRef>
              <c:f>'kész ábrák'!$K$3:$K$8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80</c:v>
                </c:pt>
              </c:numCache>
            </c:numRef>
          </c:xVal>
          <c:yVal>
            <c:numRef>
              <c:f>'kész ábrák'!$L$3:$L$8</c:f>
              <c:numCache>
                <c:formatCode>General</c:formatCode>
                <c:ptCount val="6"/>
                <c:pt idx="0">
                  <c:v>149</c:v>
                </c:pt>
                <c:pt idx="1">
                  <c:v>253</c:v>
                </c:pt>
                <c:pt idx="2">
                  <c:v>271</c:v>
                </c:pt>
                <c:pt idx="3">
                  <c:v>356</c:v>
                </c:pt>
                <c:pt idx="4">
                  <c:v>390</c:v>
                </c:pt>
                <c:pt idx="5">
                  <c:v>401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609808"/>
        <c:axId val="126610200"/>
      </c:scatterChart>
      <c:valAx>
        <c:axId val="126609808"/>
        <c:scaling>
          <c:orientation val="minMax"/>
          <c:max val="90"/>
          <c:min val="-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hu-H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 </a:t>
                </a:r>
                <a:r>
                  <a:rPr lang="hu-HU" sz="2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(C°)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26610200"/>
        <c:crosses val="autoZero"/>
        <c:crossBetween val="midCat"/>
        <c:majorUnit val="10"/>
        <c:minorUnit val="5"/>
      </c:valAx>
      <c:valAx>
        <c:axId val="126610200"/>
        <c:scaling>
          <c:orientation val="minMax"/>
          <c:max val="450"/>
          <c:min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hu-H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Solubility (g/100ml)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6609808"/>
        <c:crossesAt val="-10"/>
        <c:crossBetween val="midCat"/>
      </c:valAx>
      <c:spPr>
        <a:solidFill>
          <a:srgbClr val="70AD47">
            <a:lumMod val="20000"/>
            <a:lumOff val="80000"/>
          </a:srgb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rgbClr val="70AD47">
        <a:lumMod val="60000"/>
        <a:lumOff val="40000"/>
      </a:srgb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37-F63C-4229-8410-879F63E794D6}" type="datetimeFigureOut">
              <a:rPr lang="hu-HU" smtClean="0"/>
              <a:t>2022.08.16.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654-59AF-42D6-ADCA-BC8558C7F6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604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37-F63C-4229-8410-879F63E794D6}" type="datetimeFigureOut">
              <a:rPr lang="hu-HU" smtClean="0"/>
              <a:t>2022.08.16.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654-59AF-42D6-ADCA-BC8558C7F6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779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37-F63C-4229-8410-879F63E794D6}" type="datetimeFigureOut">
              <a:rPr lang="hu-HU" smtClean="0"/>
              <a:t>2022.08.16.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654-59AF-42D6-ADCA-BC8558C7F6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671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37-F63C-4229-8410-879F63E794D6}" type="datetimeFigureOut">
              <a:rPr lang="hu-HU" smtClean="0"/>
              <a:t>2022.08.16.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654-59AF-42D6-ADCA-BC8558C7F6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442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37-F63C-4229-8410-879F63E794D6}" type="datetimeFigureOut">
              <a:rPr lang="hu-HU" smtClean="0"/>
              <a:t>2022.08.16.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654-59AF-42D6-ADCA-BC8558C7F6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04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37-F63C-4229-8410-879F63E794D6}" type="datetimeFigureOut">
              <a:rPr lang="hu-HU" smtClean="0"/>
              <a:t>2022.08.16.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654-59AF-42D6-ADCA-BC8558C7F6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402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37-F63C-4229-8410-879F63E794D6}" type="datetimeFigureOut">
              <a:rPr lang="hu-HU" smtClean="0"/>
              <a:t>2022.08.16.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654-59AF-42D6-ADCA-BC8558C7F6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154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37-F63C-4229-8410-879F63E794D6}" type="datetimeFigureOut">
              <a:rPr lang="hu-HU" smtClean="0"/>
              <a:t>2022.08.16.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654-59AF-42D6-ADCA-BC8558C7F6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400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37-F63C-4229-8410-879F63E794D6}" type="datetimeFigureOut">
              <a:rPr lang="hu-HU" smtClean="0"/>
              <a:t>2022.08.16.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654-59AF-42D6-ADCA-BC8558C7F6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336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37-F63C-4229-8410-879F63E794D6}" type="datetimeFigureOut">
              <a:rPr lang="hu-HU" smtClean="0"/>
              <a:t>2022.08.16.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654-59AF-42D6-ADCA-BC8558C7F6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844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37-F63C-4229-8410-879F63E794D6}" type="datetimeFigureOut">
              <a:rPr lang="hu-HU" smtClean="0"/>
              <a:t>2022.08.16.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654-59AF-42D6-ADCA-BC8558C7F6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322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1237-F63C-4229-8410-879F63E794D6}" type="datetimeFigureOut">
              <a:rPr lang="hu-HU" smtClean="0"/>
              <a:t>2022.08.16.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3654-59AF-42D6-ADCA-BC8558C7F60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106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601183"/>
            <a:ext cx="9144000" cy="2253553"/>
          </a:xfrm>
        </p:spPr>
        <p:txBody>
          <a:bodyPr>
            <a:normAutofit/>
          </a:bodyPr>
          <a:lstStyle/>
          <a:p>
            <a:r>
              <a:rPr lang="hu-HU" sz="5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u-H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 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roduction from liquid 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target: 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solubility</a:t>
            </a:r>
            <a:r>
              <a:rPr lang="hu-H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ZnCl</a:t>
            </a:r>
            <a:r>
              <a:rPr lang="hu-HU" sz="5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HCl</a:t>
            </a:r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915441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Mátyás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Fodor</a:t>
            </a:r>
            <a:r>
              <a:rPr lang="hu-HU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,II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Zoltán Szűcs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hu-HU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hu-HU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Doctoral School of Chemistry, University of Debrecen, Debrecen, Hungary</a:t>
            </a:r>
          </a:p>
          <a:p>
            <a:r>
              <a:rPr lang="hu-H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Radiochemical Laboratory, Institute for Nuclear Research, Debrecen, Hungary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8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yamatábra: Feldolgozás 35"/>
          <p:cNvSpPr/>
          <p:nvPr/>
        </p:nvSpPr>
        <p:spPr>
          <a:xfrm>
            <a:off x="6455164" y="1621472"/>
            <a:ext cx="4671019" cy="4555491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497662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solubility was measured on ambient temperature,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stirring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 solution was added dropwise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of the solution has risen greatly when the HCl solution was added to the solids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solubility is temperature dependent, this led to inaccurate results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 this, a water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bath and stirring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employed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0484381" y="1747464"/>
            <a:ext cx="157354" cy="41271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4" name="Téglalap 93"/>
          <p:cNvSpPr/>
          <p:nvPr/>
        </p:nvSpPr>
        <p:spPr>
          <a:xfrm>
            <a:off x="8253647" y="4091772"/>
            <a:ext cx="2388088" cy="1116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5" name="Téglalap 94"/>
          <p:cNvSpPr/>
          <p:nvPr/>
        </p:nvSpPr>
        <p:spPr>
          <a:xfrm>
            <a:off x="8251347" y="4054841"/>
            <a:ext cx="79095" cy="181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6" name="Téglalap 95"/>
          <p:cNvSpPr/>
          <p:nvPr/>
        </p:nvSpPr>
        <p:spPr>
          <a:xfrm>
            <a:off x="8861053" y="4054841"/>
            <a:ext cx="79095" cy="181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" name="Ellipszis 96"/>
          <p:cNvSpPr/>
          <p:nvPr/>
        </p:nvSpPr>
        <p:spPr>
          <a:xfrm>
            <a:off x="10431246" y="4036693"/>
            <a:ext cx="256448" cy="25078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6896440" y="5223911"/>
            <a:ext cx="3404812" cy="649330"/>
            <a:chOff x="535403" y="4469654"/>
            <a:chExt cx="4131079" cy="805642"/>
          </a:xfrm>
          <a:solidFill>
            <a:schemeClr val="accent5">
              <a:lumMod val="75000"/>
            </a:schemeClr>
          </a:solidFill>
        </p:grpSpPr>
        <p:grpSp>
          <p:nvGrpSpPr>
            <p:cNvPr id="85" name="Csoportba foglalás 84"/>
            <p:cNvGrpSpPr/>
            <p:nvPr/>
          </p:nvGrpSpPr>
          <p:grpSpPr>
            <a:xfrm>
              <a:off x="535403" y="4469654"/>
              <a:ext cx="4131079" cy="805642"/>
              <a:chOff x="535403" y="4469654"/>
              <a:chExt cx="5062451" cy="805642"/>
            </a:xfrm>
            <a:grpFill/>
          </p:grpSpPr>
          <p:sp>
            <p:nvSpPr>
              <p:cNvPr id="92" name="Egy oldalon két sarkán levágott téglalap 91"/>
              <p:cNvSpPr/>
              <p:nvPr/>
            </p:nvSpPr>
            <p:spPr>
              <a:xfrm>
                <a:off x="535403" y="4660155"/>
                <a:ext cx="5062451" cy="615141"/>
              </a:xfrm>
              <a:prstGeom prst="snip2Same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3" name="Trapezoid 92"/>
              <p:cNvSpPr/>
              <p:nvPr/>
            </p:nvSpPr>
            <p:spPr>
              <a:xfrm rot="10800000">
                <a:off x="665982" y="4469654"/>
                <a:ext cx="4800600" cy="190500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6" name="Csoportba foglalás 85"/>
            <p:cNvGrpSpPr/>
            <p:nvPr/>
          </p:nvGrpSpPr>
          <p:grpSpPr>
            <a:xfrm>
              <a:off x="1008882" y="4767700"/>
              <a:ext cx="400050" cy="400050"/>
              <a:chOff x="1008882" y="4767700"/>
              <a:chExt cx="400050" cy="400050"/>
            </a:xfrm>
            <a:grpFill/>
          </p:grpSpPr>
          <p:sp>
            <p:nvSpPr>
              <p:cNvPr id="90" name="Ellipszis 89"/>
              <p:cNvSpPr/>
              <p:nvPr/>
            </p:nvSpPr>
            <p:spPr>
              <a:xfrm>
                <a:off x="1008882" y="4767700"/>
                <a:ext cx="400050" cy="4000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1" name="Ellipszis 90"/>
              <p:cNvSpPr/>
              <p:nvPr/>
            </p:nvSpPr>
            <p:spPr>
              <a:xfrm>
                <a:off x="1059682" y="4818500"/>
                <a:ext cx="298450" cy="2984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Csoportba foglalás 12"/>
          <p:cNvGrpSpPr/>
          <p:nvPr/>
        </p:nvGrpSpPr>
        <p:grpSpPr>
          <a:xfrm>
            <a:off x="8335730" y="4036693"/>
            <a:ext cx="515850" cy="1181594"/>
            <a:chOff x="3292815" y="2849502"/>
            <a:chExt cx="625883" cy="1466040"/>
          </a:xfrm>
        </p:grpSpPr>
        <p:sp>
          <p:nvSpPr>
            <p:cNvPr id="66" name="Lekerekített téglalap 65"/>
            <p:cNvSpPr/>
            <p:nvPr/>
          </p:nvSpPr>
          <p:spPr>
            <a:xfrm>
              <a:off x="3292819" y="2849502"/>
              <a:ext cx="625879" cy="27403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67" name="Csoportba foglalás 66"/>
            <p:cNvGrpSpPr/>
            <p:nvPr/>
          </p:nvGrpSpPr>
          <p:grpSpPr>
            <a:xfrm>
              <a:off x="3348581" y="2860411"/>
              <a:ext cx="514350" cy="274031"/>
              <a:chOff x="3348581" y="2860411"/>
              <a:chExt cx="514350" cy="274031"/>
            </a:xfrm>
          </p:grpSpPr>
          <p:cxnSp>
            <p:nvCxnSpPr>
              <p:cNvPr id="76" name="Egyenes összekötő 75"/>
              <p:cNvCxnSpPr/>
              <p:nvPr/>
            </p:nvCxnSpPr>
            <p:spPr>
              <a:xfrm>
                <a:off x="3348581" y="2860411"/>
                <a:ext cx="0" cy="2740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Egyenes összekötő 76"/>
              <p:cNvCxnSpPr/>
              <p:nvPr/>
            </p:nvCxnSpPr>
            <p:spPr>
              <a:xfrm>
                <a:off x="3434306" y="2860411"/>
                <a:ext cx="0" cy="2740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Egyenes összekötő 77"/>
              <p:cNvCxnSpPr/>
              <p:nvPr/>
            </p:nvCxnSpPr>
            <p:spPr>
              <a:xfrm>
                <a:off x="3523206" y="2860411"/>
                <a:ext cx="0" cy="2740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Egyenes összekötő 78"/>
              <p:cNvCxnSpPr/>
              <p:nvPr/>
            </p:nvCxnSpPr>
            <p:spPr>
              <a:xfrm>
                <a:off x="3608931" y="2860411"/>
                <a:ext cx="0" cy="2740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Egyenes összekötő 79"/>
              <p:cNvCxnSpPr/>
              <p:nvPr/>
            </p:nvCxnSpPr>
            <p:spPr>
              <a:xfrm>
                <a:off x="3694656" y="2860411"/>
                <a:ext cx="0" cy="2740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Egyenes összekötő 80"/>
              <p:cNvCxnSpPr/>
              <p:nvPr/>
            </p:nvCxnSpPr>
            <p:spPr>
              <a:xfrm>
                <a:off x="3783556" y="2860411"/>
                <a:ext cx="0" cy="2740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Egyenes összekötő 81"/>
              <p:cNvCxnSpPr/>
              <p:nvPr/>
            </p:nvCxnSpPr>
            <p:spPr>
              <a:xfrm>
                <a:off x="3862931" y="2860411"/>
                <a:ext cx="0" cy="2740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Egy oldalon két sarkán kerekített téglalap 67"/>
            <p:cNvSpPr/>
            <p:nvPr/>
          </p:nvSpPr>
          <p:spPr>
            <a:xfrm>
              <a:off x="3292816" y="3123533"/>
              <a:ext cx="625879" cy="1181100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Folyamatábra: Dokumentum 68"/>
            <p:cNvSpPr/>
            <p:nvPr/>
          </p:nvSpPr>
          <p:spPr>
            <a:xfrm rot="10800000">
              <a:off x="3292818" y="3563672"/>
              <a:ext cx="625879" cy="741392"/>
            </a:xfrm>
            <a:prstGeom prst="flowChartDocumen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70" name="Csoportba foglalás 69"/>
            <p:cNvGrpSpPr/>
            <p:nvPr/>
          </p:nvGrpSpPr>
          <p:grpSpPr>
            <a:xfrm>
              <a:off x="3383607" y="4160700"/>
              <a:ext cx="444299" cy="108529"/>
              <a:chOff x="3383607" y="4160700"/>
              <a:chExt cx="752071" cy="139700"/>
            </a:xfrm>
          </p:grpSpPr>
          <p:sp>
            <p:nvSpPr>
              <p:cNvPr id="74" name="Folyamatábra: Befejezés 73"/>
              <p:cNvSpPr/>
              <p:nvPr/>
            </p:nvSpPr>
            <p:spPr>
              <a:xfrm>
                <a:off x="3383607" y="4160700"/>
                <a:ext cx="752071" cy="139700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75" name="Egyenes összekötő 74"/>
              <p:cNvCxnSpPr>
                <a:stCxn id="74" idx="0"/>
                <a:endCxn id="74" idx="2"/>
              </p:cNvCxnSpPr>
              <p:nvPr/>
            </p:nvCxnSpPr>
            <p:spPr>
              <a:xfrm>
                <a:off x="3759643" y="4160700"/>
                <a:ext cx="0" cy="139700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Egyenes összekötő 70"/>
            <p:cNvCxnSpPr/>
            <p:nvPr/>
          </p:nvCxnSpPr>
          <p:spPr>
            <a:xfrm>
              <a:off x="3292816" y="3674160"/>
              <a:ext cx="0" cy="6304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gyenes összekötő 71"/>
            <p:cNvCxnSpPr/>
            <p:nvPr/>
          </p:nvCxnSpPr>
          <p:spPr>
            <a:xfrm>
              <a:off x="3918695" y="3590501"/>
              <a:ext cx="0" cy="7141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gyenes összekötő 72"/>
            <p:cNvCxnSpPr/>
            <p:nvPr/>
          </p:nvCxnSpPr>
          <p:spPr>
            <a:xfrm flipH="1" flipV="1">
              <a:off x="3292815" y="4308156"/>
              <a:ext cx="625879" cy="73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églalap 13"/>
          <p:cNvSpPr/>
          <p:nvPr/>
        </p:nvSpPr>
        <p:spPr>
          <a:xfrm>
            <a:off x="6657360" y="5874582"/>
            <a:ext cx="4096564" cy="22039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0" name="Csoportba foglalás 19"/>
          <p:cNvGrpSpPr/>
          <p:nvPr/>
        </p:nvGrpSpPr>
        <p:grpSpPr>
          <a:xfrm rot="1177984">
            <a:off x="10498252" y="3915895"/>
            <a:ext cx="128949" cy="493243"/>
            <a:chOff x="4905905" y="2691435"/>
            <a:chExt cx="156454" cy="611981"/>
          </a:xfrm>
        </p:grpSpPr>
        <p:sp>
          <p:nvSpPr>
            <p:cNvPr id="62" name="Folyamatábra: Válogatás 61"/>
            <p:cNvSpPr/>
            <p:nvPr/>
          </p:nvSpPr>
          <p:spPr>
            <a:xfrm>
              <a:off x="4930805" y="2691435"/>
              <a:ext cx="107950" cy="611981"/>
            </a:xfrm>
            <a:prstGeom prst="flowChartCollat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" name="Folyamatábra: Bekötés 62"/>
            <p:cNvSpPr/>
            <p:nvPr/>
          </p:nvSpPr>
          <p:spPr>
            <a:xfrm>
              <a:off x="4905905" y="2918362"/>
              <a:ext cx="156454" cy="156454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2" name="Szövegdoboz 139"/>
          <p:cNvSpPr txBox="1"/>
          <p:nvPr/>
        </p:nvSpPr>
        <p:spPr>
          <a:xfrm>
            <a:off x="8946927" y="4556339"/>
            <a:ext cx="410816" cy="3321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Szövegdoboz 144"/>
          <p:cNvSpPr txBox="1"/>
          <p:nvPr/>
        </p:nvSpPr>
        <p:spPr>
          <a:xfrm>
            <a:off x="6533662" y="1705358"/>
            <a:ext cx="3048727" cy="1417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16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ZnCl</a:t>
            </a:r>
            <a:r>
              <a:rPr lang="en-GB" sz="1600" kern="12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6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solution in HCl acid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16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6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stirring bar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16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hotplate with magnetic </a:t>
            </a:r>
            <a:r>
              <a:rPr lang="en-GB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stirring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16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screw-cap </a:t>
            </a:r>
            <a:r>
              <a:rPr lang="en-GB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vial with the </a:t>
            </a:r>
            <a:r>
              <a:rPr lang="en-GB" sz="16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sample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9" name="Egyenes összekötő nyíllal 38"/>
          <p:cNvCxnSpPr/>
          <p:nvPr/>
        </p:nvCxnSpPr>
        <p:spPr>
          <a:xfrm flipH="1">
            <a:off x="8794013" y="5052129"/>
            <a:ext cx="300757" cy="8271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/>
          <p:nvPr/>
        </p:nvCxnSpPr>
        <p:spPr>
          <a:xfrm flipH="1">
            <a:off x="8679782" y="4823183"/>
            <a:ext cx="300757" cy="8271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gyenes összekötő nyíllal 101"/>
          <p:cNvCxnSpPr/>
          <p:nvPr/>
        </p:nvCxnSpPr>
        <p:spPr>
          <a:xfrm flipH="1">
            <a:off x="9582389" y="5073131"/>
            <a:ext cx="9473" cy="34655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Szövegdoboz 139"/>
          <p:cNvSpPr txBox="1"/>
          <p:nvPr/>
        </p:nvSpPr>
        <p:spPr>
          <a:xfrm>
            <a:off x="9471478" y="4736550"/>
            <a:ext cx="410816" cy="3321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sz="1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Szövegdoboz 139"/>
          <p:cNvSpPr txBox="1"/>
          <p:nvPr/>
        </p:nvSpPr>
        <p:spPr>
          <a:xfrm>
            <a:off x="9075359" y="4804233"/>
            <a:ext cx="410816" cy="3321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1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6" name="Egyenes összekötő nyíllal 105"/>
          <p:cNvCxnSpPr/>
          <p:nvPr/>
        </p:nvCxnSpPr>
        <p:spPr>
          <a:xfrm flipH="1">
            <a:off x="8757080" y="3646989"/>
            <a:ext cx="9473" cy="34655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Szövegdoboz 139"/>
          <p:cNvSpPr txBox="1"/>
          <p:nvPr/>
        </p:nvSpPr>
        <p:spPr>
          <a:xfrm>
            <a:off x="8646169" y="3310408"/>
            <a:ext cx="410816" cy="3321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GB" sz="1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Téglalap 108"/>
          <p:cNvSpPr/>
          <p:nvPr/>
        </p:nvSpPr>
        <p:spPr>
          <a:xfrm>
            <a:off x="8601193" y="5456189"/>
            <a:ext cx="899087" cy="3224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1" name="Ellipszis 110"/>
          <p:cNvSpPr/>
          <p:nvPr/>
        </p:nvSpPr>
        <p:spPr>
          <a:xfrm>
            <a:off x="7847441" y="5459598"/>
            <a:ext cx="329719" cy="3224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8" name="Ellipszis 107"/>
          <p:cNvSpPr/>
          <p:nvPr/>
        </p:nvSpPr>
        <p:spPr>
          <a:xfrm>
            <a:off x="7889309" y="5498022"/>
            <a:ext cx="245981" cy="24054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Cím 1"/>
          <p:cNvSpPr txBox="1">
            <a:spLocks/>
          </p:cNvSpPr>
          <p:nvPr/>
        </p:nvSpPr>
        <p:spPr>
          <a:xfrm>
            <a:off x="2247899" y="312997"/>
            <a:ext cx="82331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ZnCl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solubility in HCl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– more failures...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497662" cy="43513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measurements were carried out as shown on the diagram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temperatures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20-80°C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(68-176°F)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 concentrations were 1-12M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temperature of the water bath fluctuated as much as 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10°C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18°F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counter this, a thermometer controlled hotplate was chosen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Csoportba foglalás 118"/>
          <p:cNvGrpSpPr/>
          <p:nvPr/>
        </p:nvGrpSpPr>
        <p:grpSpPr>
          <a:xfrm>
            <a:off x="6455164" y="1621472"/>
            <a:ext cx="4671019" cy="4555491"/>
            <a:chOff x="6455164" y="1621472"/>
            <a:chExt cx="4671019" cy="4555491"/>
          </a:xfrm>
        </p:grpSpPr>
        <p:sp>
          <p:nvSpPr>
            <p:cNvPr id="36" name="Folyamatábra: Feldolgozás 35"/>
            <p:cNvSpPr/>
            <p:nvPr/>
          </p:nvSpPr>
          <p:spPr>
            <a:xfrm>
              <a:off x="6455164" y="1621472"/>
              <a:ext cx="4671019" cy="4555491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" name="Téglalap 100"/>
            <p:cNvSpPr/>
            <p:nvPr/>
          </p:nvSpPr>
          <p:spPr>
            <a:xfrm>
              <a:off x="8559064" y="3079060"/>
              <a:ext cx="2086839" cy="947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Téglalap 6"/>
            <p:cNvSpPr/>
            <p:nvPr/>
          </p:nvSpPr>
          <p:spPr>
            <a:xfrm>
              <a:off x="10484381" y="1747464"/>
              <a:ext cx="157354" cy="41271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8" name="Csoportba foglalás 7"/>
            <p:cNvGrpSpPr/>
            <p:nvPr/>
          </p:nvGrpSpPr>
          <p:grpSpPr>
            <a:xfrm>
              <a:off x="9079197" y="3903634"/>
              <a:ext cx="1612084" cy="250780"/>
              <a:chOff x="3183755" y="2831547"/>
              <a:chExt cx="1955952" cy="311150"/>
            </a:xfrm>
          </p:grpSpPr>
          <p:sp>
            <p:nvSpPr>
              <p:cNvPr id="94" name="Téglalap 93"/>
              <p:cNvSpPr/>
              <p:nvPr/>
            </p:nvSpPr>
            <p:spPr>
              <a:xfrm>
                <a:off x="3186546" y="2914560"/>
                <a:ext cx="1702127" cy="14391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5" name="Téglalap 94"/>
              <p:cNvSpPr/>
              <p:nvPr/>
            </p:nvSpPr>
            <p:spPr>
              <a:xfrm>
                <a:off x="3183755" y="2868740"/>
                <a:ext cx="95967" cy="22542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6" name="Téglalap 95"/>
              <p:cNvSpPr/>
              <p:nvPr/>
            </p:nvSpPr>
            <p:spPr>
              <a:xfrm>
                <a:off x="3923515" y="2868740"/>
                <a:ext cx="95967" cy="22542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7" name="Ellipszis 96"/>
              <p:cNvSpPr/>
              <p:nvPr/>
            </p:nvSpPr>
            <p:spPr>
              <a:xfrm>
                <a:off x="4828557" y="2831547"/>
                <a:ext cx="311150" cy="31115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Csoportba foglalás 8"/>
            <p:cNvGrpSpPr/>
            <p:nvPr/>
          </p:nvGrpSpPr>
          <p:grpSpPr>
            <a:xfrm>
              <a:off x="6896440" y="5223911"/>
              <a:ext cx="3404812" cy="649330"/>
              <a:chOff x="535403" y="4469654"/>
              <a:chExt cx="4131079" cy="805642"/>
            </a:xfrm>
            <a:solidFill>
              <a:schemeClr val="accent5">
                <a:lumMod val="75000"/>
              </a:schemeClr>
            </a:solidFill>
          </p:grpSpPr>
          <p:grpSp>
            <p:nvGrpSpPr>
              <p:cNvPr id="85" name="Csoportba foglalás 84"/>
              <p:cNvGrpSpPr/>
              <p:nvPr/>
            </p:nvGrpSpPr>
            <p:grpSpPr>
              <a:xfrm>
                <a:off x="535403" y="4469654"/>
                <a:ext cx="4131079" cy="805642"/>
                <a:chOff x="535403" y="4469654"/>
                <a:chExt cx="5062451" cy="805642"/>
              </a:xfrm>
              <a:grpFill/>
            </p:grpSpPr>
            <p:sp>
              <p:nvSpPr>
                <p:cNvPr id="92" name="Egy oldalon két sarkán levágott téglalap 91"/>
                <p:cNvSpPr/>
                <p:nvPr/>
              </p:nvSpPr>
              <p:spPr>
                <a:xfrm>
                  <a:off x="535403" y="4660155"/>
                  <a:ext cx="5062451" cy="615141"/>
                </a:xfrm>
                <a:prstGeom prst="snip2Same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Trapezoid 92"/>
                <p:cNvSpPr/>
                <p:nvPr/>
              </p:nvSpPr>
              <p:spPr>
                <a:xfrm rot="10800000">
                  <a:off x="665982" y="4469654"/>
                  <a:ext cx="4800600" cy="190500"/>
                </a:xfrm>
                <a:prstGeom prst="trapezoi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6" name="Csoportba foglalás 85"/>
              <p:cNvGrpSpPr/>
              <p:nvPr/>
            </p:nvGrpSpPr>
            <p:grpSpPr>
              <a:xfrm>
                <a:off x="1008882" y="4767700"/>
                <a:ext cx="400050" cy="400050"/>
                <a:chOff x="1008882" y="4767700"/>
                <a:chExt cx="400050" cy="400050"/>
              </a:xfrm>
              <a:grpFill/>
            </p:grpSpPr>
            <p:sp>
              <p:nvSpPr>
                <p:cNvPr id="90" name="Ellipszis 89"/>
                <p:cNvSpPr/>
                <p:nvPr/>
              </p:nvSpPr>
              <p:spPr>
                <a:xfrm>
                  <a:off x="1008882" y="4767700"/>
                  <a:ext cx="400050" cy="40005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Ellipszis 90"/>
                <p:cNvSpPr/>
                <p:nvPr/>
              </p:nvSpPr>
              <p:spPr>
                <a:xfrm>
                  <a:off x="1059682" y="4818500"/>
                  <a:ext cx="298450" cy="29845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Csoportba foglalás 86"/>
              <p:cNvGrpSpPr/>
              <p:nvPr/>
            </p:nvGrpSpPr>
            <p:grpSpPr>
              <a:xfrm>
                <a:off x="1818911" y="4767700"/>
                <a:ext cx="400050" cy="400050"/>
                <a:chOff x="1818911" y="4767700"/>
                <a:chExt cx="400050" cy="400050"/>
              </a:xfrm>
              <a:grpFill/>
            </p:grpSpPr>
            <p:sp>
              <p:nvSpPr>
                <p:cNvPr id="88" name="Ellipszis 87"/>
                <p:cNvSpPr/>
                <p:nvPr/>
              </p:nvSpPr>
              <p:spPr>
                <a:xfrm>
                  <a:off x="1818911" y="4767700"/>
                  <a:ext cx="400050" cy="40005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Ellipszis 88"/>
                <p:cNvSpPr/>
                <p:nvPr/>
              </p:nvSpPr>
              <p:spPr>
                <a:xfrm>
                  <a:off x="1869711" y="4818500"/>
                  <a:ext cx="298450" cy="29845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olyamatábra: Dokumentum 9"/>
            <p:cNvSpPr/>
            <p:nvPr/>
          </p:nvSpPr>
          <p:spPr>
            <a:xfrm rot="10800000">
              <a:off x="7331127" y="4571737"/>
              <a:ext cx="2543547" cy="653515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1" name="Csoportba foglalás 10"/>
            <p:cNvGrpSpPr/>
            <p:nvPr/>
          </p:nvGrpSpPr>
          <p:grpSpPr>
            <a:xfrm>
              <a:off x="8291266" y="5099700"/>
              <a:ext cx="619853" cy="112595"/>
              <a:chOff x="2227753" y="4315542"/>
              <a:chExt cx="752071" cy="139700"/>
            </a:xfrm>
          </p:grpSpPr>
          <p:sp>
            <p:nvSpPr>
              <p:cNvPr id="83" name="Folyamatábra: Befejezés 82"/>
              <p:cNvSpPr/>
              <p:nvPr/>
            </p:nvSpPr>
            <p:spPr>
              <a:xfrm>
                <a:off x="2227753" y="4315542"/>
                <a:ext cx="752071" cy="139700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84" name="Egyenes összekötő 83"/>
              <p:cNvCxnSpPr>
                <a:stCxn id="83" idx="0"/>
                <a:endCxn id="83" idx="2"/>
              </p:cNvCxnSpPr>
              <p:nvPr/>
            </p:nvCxnSpPr>
            <p:spPr>
              <a:xfrm>
                <a:off x="2603789" y="4315542"/>
                <a:ext cx="0" cy="139700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églalap 11"/>
            <p:cNvSpPr/>
            <p:nvPr/>
          </p:nvSpPr>
          <p:spPr>
            <a:xfrm>
              <a:off x="7331129" y="4273313"/>
              <a:ext cx="2543547" cy="9519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3" name="Csoportba foglalás 12"/>
            <p:cNvGrpSpPr/>
            <p:nvPr/>
          </p:nvGrpSpPr>
          <p:grpSpPr>
            <a:xfrm>
              <a:off x="9169084" y="3918106"/>
              <a:ext cx="515850" cy="1181594"/>
              <a:chOff x="3292815" y="2849502"/>
              <a:chExt cx="625883" cy="1466040"/>
            </a:xfrm>
          </p:grpSpPr>
          <p:sp>
            <p:nvSpPr>
              <p:cNvPr id="66" name="Lekerekített téglalap 65"/>
              <p:cNvSpPr/>
              <p:nvPr/>
            </p:nvSpPr>
            <p:spPr>
              <a:xfrm>
                <a:off x="3292819" y="2849502"/>
                <a:ext cx="625879" cy="27403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7" name="Csoportba foglalás 66"/>
              <p:cNvGrpSpPr/>
              <p:nvPr/>
            </p:nvGrpSpPr>
            <p:grpSpPr>
              <a:xfrm>
                <a:off x="3348581" y="2860411"/>
                <a:ext cx="514350" cy="274031"/>
                <a:chOff x="3348581" y="2860411"/>
                <a:chExt cx="514350" cy="274031"/>
              </a:xfrm>
            </p:grpSpPr>
            <p:cxnSp>
              <p:nvCxnSpPr>
                <p:cNvPr id="76" name="Egyenes összekötő 75"/>
                <p:cNvCxnSpPr/>
                <p:nvPr/>
              </p:nvCxnSpPr>
              <p:spPr>
                <a:xfrm>
                  <a:off x="3348581" y="2860411"/>
                  <a:ext cx="0" cy="2740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Egyenes összekötő 76"/>
                <p:cNvCxnSpPr/>
                <p:nvPr/>
              </p:nvCxnSpPr>
              <p:spPr>
                <a:xfrm>
                  <a:off x="3434306" y="2860411"/>
                  <a:ext cx="0" cy="2740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Egyenes összekötő 77"/>
                <p:cNvCxnSpPr/>
                <p:nvPr/>
              </p:nvCxnSpPr>
              <p:spPr>
                <a:xfrm>
                  <a:off x="3523206" y="2860411"/>
                  <a:ext cx="0" cy="2740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Egyenes összekötő 78"/>
                <p:cNvCxnSpPr/>
                <p:nvPr/>
              </p:nvCxnSpPr>
              <p:spPr>
                <a:xfrm>
                  <a:off x="3608931" y="2860411"/>
                  <a:ext cx="0" cy="2740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Egyenes összekötő 79"/>
                <p:cNvCxnSpPr/>
                <p:nvPr/>
              </p:nvCxnSpPr>
              <p:spPr>
                <a:xfrm>
                  <a:off x="3694656" y="2860411"/>
                  <a:ext cx="0" cy="2740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Egyenes összekötő 80"/>
                <p:cNvCxnSpPr/>
                <p:nvPr/>
              </p:nvCxnSpPr>
              <p:spPr>
                <a:xfrm>
                  <a:off x="3783556" y="2860411"/>
                  <a:ext cx="0" cy="2740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Egyenes összekötő 81"/>
                <p:cNvCxnSpPr/>
                <p:nvPr/>
              </p:nvCxnSpPr>
              <p:spPr>
                <a:xfrm>
                  <a:off x="3862931" y="2860411"/>
                  <a:ext cx="0" cy="2740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Egy oldalon két sarkán kerekített téglalap 67"/>
              <p:cNvSpPr/>
              <p:nvPr/>
            </p:nvSpPr>
            <p:spPr>
              <a:xfrm>
                <a:off x="3292816" y="3123533"/>
                <a:ext cx="625879" cy="1181100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Folyamatábra: Dokumentum 68"/>
              <p:cNvSpPr/>
              <p:nvPr/>
            </p:nvSpPr>
            <p:spPr>
              <a:xfrm rot="10800000">
                <a:off x="3292818" y="3563672"/>
                <a:ext cx="625879" cy="741392"/>
              </a:xfrm>
              <a:prstGeom prst="flowChartDocumen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70" name="Csoportba foglalás 69"/>
              <p:cNvGrpSpPr/>
              <p:nvPr/>
            </p:nvGrpSpPr>
            <p:grpSpPr>
              <a:xfrm>
                <a:off x="3383607" y="4160700"/>
                <a:ext cx="444299" cy="108529"/>
                <a:chOff x="3383607" y="4160700"/>
                <a:chExt cx="752071" cy="139700"/>
              </a:xfrm>
            </p:grpSpPr>
            <p:sp>
              <p:nvSpPr>
                <p:cNvPr id="74" name="Folyamatábra: Befejezés 73"/>
                <p:cNvSpPr/>
                <p:nvPr/>
              </p:nvSpPr>
              <p:spPr>
                <a:xfrm>
                  <a:off x="3383607" y="4160700"/>
                  <a:ext cx="752071" cy="139700"/>
                </a:xfrm>
                <a:prstGeom prst="flowChartTerminator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75" name="Egyenes összekötő 74"/>
                <p:cNvCxnSpPr>
                  <a:stCxn id="74" idx="0"/>
                  <a:endCxn id="74" idx="2"/>
                </p:cNvCxnSpPr>
                <p:nvPr/>
              </p:nvCxnSpPr>
              <p:spPr>
                <a:xfrm>
                  <a:off x="3759643" y="4160700"/>
                  <a:ext cx="0" cy="139700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Egyenes összekötő 70"/>
              <p:cNvCxnSpPr/>
              <p:nvPr/>
            </p:nvCxnSpPr>
            <p:spPr>
              <a:xfrm>
                <a:off x="3292816" y="3674160"/>
                <a:ext cx="0" cy="6304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Egyenes összekötő 71"/>
              <p:cNvCxnSpPr/>
              <p:nvPr/>
            </p:nvCxnSpPr>
            <p:spPr>
              <a:xfrm>
                <a:off x="3918695" y="3590501"/>
                <a:ext cx="0" cy="714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Egyenes összekötő 72"/>
              <p:cNvCxnSpPr/>
              <p:nvPr/>
            </p:nvCxnSpPr>
            <p:spPr>
              <a:xfrm flipH="1" flipV="1">
                <a:off x="3292815" y="4308156"/>
                <a:ext cx="625879" cy="73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églalap 13"/>
            <p:cNvSpPr/>
            <p:nvPr/>
          </p:nvSpPr>
          <p:spPr>
            <a:xfrm>
              <a:off x="6657360" y="5874582"/>
              <a:ext cx="4096564" cy="22039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20" name="Csoportba foglalás 19"/>
            <p:cNvGrpSpPr/>
            <p:nvPr/>
          </p:nvGrpSpPr>
          <p:grpSpPr>
            <a:xfrm rot="1177984">
              <a:off x="10498584" y="3790707"/>
              <a:ext cx="128949" cy="493243"/>
              <a:chOff x="4905905" y="2691435"/>
              <a:chExt cx="156454" cy="611981"/>
            </a:xfrm>
          </p:grpSpPr>
          <p:sp>
            <p:nvSpPr>
              <p:cNvPr id="62" name="Folyamatábra: Válogatás 61"/>
              <p:cNvSpPr/>
              <p:nvPr/>
            </p:nvSpPr>
            <p:spPr>
              <a:xfrm>
                <a:off x="4930805" y="2691435"/>
                <a:ext cx="107950" cy="611981"/>
              </a:xfrm>
              <a:prstGeom prst="flowChartCollat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Folyamatábra: Bekötés 62"/>
              <p:cNvSpPr/>
              <p:nvPr/>
            </p:nvSpPr>
            <p:spPr>
              <a:xfrm>
                <a:off x="4905905" y="2918362"/>
                <a:ext cx="156454" cy="156454"/>
              </a:xfrm>
              <a:prstGeom prst="flowChartConnector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9" name="Téglalap 28"/>
            <p:cNvSpPr/>
            <p:nvPr/>
          </p:nvSpPr>
          <p:spPr>
            <a:xfrm>
              <a:off x="8601193" y="5456189"/>
              <a:ext cx="899087" cy="3224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30" name="Csoportba foglalás 29"/>
            <p:cNvGrpSpPr/>
            <p:nvPr/>
          </p:nvGrpSpPr>
          <p:grpSpPr>
            <a:xfrm>
              <a:off x="8790674" y="5517282"/>
              <a:ext cx="656140" cy="195547"/>
              <a:chOff x="2833688" y="4833670"/>
              <a:chExt cx="796099" cy="242621"/>
            </a:xfrm>
          </p:grpSpPr>
          <p:cxnSp>
            <p:nvCxnSpPr>
              <p:cNvPr id="42" name="Egyenes összekötő 41"/>
              <p:cNvCxnSpPr/>
              <p:nvPr/>
            </p:nvCxnSpPr>
            <p:spPr>
              <a:xfrm>
                <a:off x="2834941" y="4951707"/>
                <a:ext cx="13573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Csoportba foglalás 42"/>
              <p:cNvGrpSpPr/>
              <p:nvPr/>
            </p:nvGrpSpPr>
            <p:grpSpPr>
              <a:xfrm>
                <a:off x="2833688" y="4833670"/>
                <a:ext cx="139602" cy="238126"/>
                <a:chOff x="2833688" y="4833670"/>
                <a:chExt cx="139602" cy="238126"/>
              </a:xfrm>
            </p:grpSpPr>
            <p:cxnSp>
              <p:nvCxnSpPr>
                <p:cNvPr id="58" name="Egyenes összekötő 57"/>
                <p:cNvCxnSpPr/>
                <p:nvPr/>
              </p:nvCxnSpPr>
              <p:spPr>
                <a:xfrm>
                  <a:off x="2834941" y="4833670"/>
                  <a:ext cx="135731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>
                <a:xfrm>
                  <a:off x="2834941" y="5071795"/>
                  <a:ext cx="135731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/>
                <p:cNvCxnSpPr/>
                <p:nvPr/>
              </p:nvCxnSpPr>
              <p:spPr>
                <a:xfrm>
                  <a:off x="2833688" y="4833670"/>
                  <a:ext cx="1253" cy="11906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Egyenes összekötő 60"/>
                <p:cNvCxnSpPr/>
                <p:nvPr/>
              </p:nvCxnSpPr>
              <p:spPr>
                <a:xfrm>
                  <a:off x="2972037" y="4952733"/>
                  <a:ext cx="1253" cy="11906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Egyenes összekötő 43"/>
              <p:cNvCxnSpPr/>
              <p:nvPr/>
            </p:nvCxnSpPr>
            <p:spPr>
              <a:xfrm>
                <a:off x="3056940" y="4833941"/>
                <a:ext cx="13573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>
              <a:xfrm>
                <a:off x="3056940" y="5072066"/>
                <a:ext cx="13573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>
              <a:xfrm>
                <a:off x="3055687" y="4833941"/>
                <a:ext cx="1253" cy="1190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/>
              <p:cNvCxnSpPr/>
              <p:nvPr/>
            </p:nvCxnSpPr>
            <p:spPr>
              <a:xfrm>
                <a:off x="3194036" y="4953004"/>
                <a:ext cx="1253" cy="1190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gyenes összekötő 47"/>
              <p:cNvCxnSpPr/>
              <p:nvPr/>
            </p:nvCxnSpPr>
            <p:spPr>
              <a:xfrm>
                <a:off x="3056171" y="4949669"/>
                <a:ext cx="1253" cy="1190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gyenes összekötő 48"/>
              <p:cNvCxnSpPr/>
              <p:nvPr/>
            </p:nvCxnSpPr>
            <p:spPr>
              <a:xfrm>
                <a:off x="3193479" y="4839938"/>
                <a:ext cx="1253" cy="1190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gyenes összekötő 49"/>
              <p:cNvCxnSpPr/>
              <p:nvPr/>
            </p:nvCxnSpPr>
            <p:spPr>
              <a:xfrm>
                <a:off x="3277686" y="4833670"/>
                <a:ext cx="13573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>
              <a:xfrm>
                <a:off x="3276433" y="4961540"/>
                <a:ext cx="13573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>
              <a:xfrm>
                <a:off x="3276433" y="4842477"/>
                <a:ext cx="1253" cy="1190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/>
              <p:cNvCxnSpPr/>
              <p:nvPr/>
            </p:nvCxnSpPr>
            <p:spPr>
              <a:xfrm>
                <a:off x="3414225" y="4839667"/>
                <a:ext cx="1253" cy="1190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/>
              <p:cNvCxnSpPr/>
              <p:nvPr/>
            </p:nvCxnSpPr>
            <p:spPr>
              <a:xfrm>
                <a:off x="3494056" y="4838166"/>
                <a:ext cx="13573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/>
              <p:cNvCxnSpPr/>
              <p:nvPr/>
            </p:nvCxnSpPr>
            <p:spPr>
              <a:xfrm>
                <a:off x="3494056" y="5076291"/>
                <a:ext cx="13573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/>
              <p:cNvCxnSpPr/>
              <p:nvPr/>
            </p:nvCxnSpPr>
            <p:spPr>
              <a:xfrm>
                <a:off x="3492803" y="4838166"/>
                <a:ext cx="1253" cy="1190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Egyenes összekötő 56"/>
              <p:cNvCxnSpPr/>
              <p:nvPr/>
            </p:nvCxnSpPr>
            <p:spPr>
              <a:xfrm>
                <a:off x="3491922" y="4954166"/>
                <a:ext cx="1253" cy="1190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Szövegdoboz 138"/>
            <p:cNvSpPr txBox="1"/>
            <p:nvPr/>
          </p:nvSpPr>
          <p:spPr>
            <a:xfrm>
              <a:off x="9669303" y="5476742"/>
              <a:ext cx="416418" cy="285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n-GB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Szövegdoboz 139"/>
            <p:cNvSpPr txBox="1"/>
            <p:nvPr/>
          </p:nvSpPr>
          <p:spPr>
            <a:xfrm>
              <a:off x="9267925" y="4431905"/>
              <a:ext cx="410816" cy="285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en-GB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Szövegdoboz 140"/>
            <p:cNvSpPr txBox="1"/>
            <p:nvPr/>
          </p:nvSpPr>
          <p:spPr>
            <a:xfrm>
              <a:off x="7453963" y="4777025"/>
              <a:ext cx="383309" cy="285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n-GB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Szövegdoboz 141"/>
            <p:cNvSpPr txBox="1"/>
            <p:nvPr/>
          </p:nvSpPr>
          <p:spPr>
            <a:xfrm>
              <a:off x="8940907" y="4935884"/>
              <a:ext cx="366800" cy="285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GB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Szövegdoboz 144"/>
            <p:cNvSpPr txBox="1"/>
            <p:nvPr/>
          </p:nvSpPr>
          <p:spPr>
            <a:xfrm>
              <a:off x="6533662" y="1705357"/>
              <a:ext cx="1991487" cy="1194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tabLst>
                  <a:tab pos="457200" algn="l"/>
                </a:tabLst>
              </a:pPr>
              <a:r>
                <a:rPr lang="en-GB" sz="10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hotplate </a:t>
              </a:r>
              <a:r>
                <a:rPr lang="en-GB" sz="1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with magnetic stirring </a:t>
              </a:r>
              <a:endPara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tabLst>
                  <a:tab pos="457200" algn="l"/>
                </a:tabLst>
              </a:pPr>
              <a:r>
                <a:rPr lang="en-GB" sz="10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water </a:t>
              </a:r>
              <a:r>
                <a:rPr lang="en-GB" sz="1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bath</a:t>
              </a:r>
              <a:endPara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tabLst>
                  <a:tab pos="457200" algn="l"/>
                </a:tabLst>
              </a:pPr>
              <a:r>
                <a:rPr lang="en-GB" sz="10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stirring </a:t>
              </a:r>
              <a:r>
                <a:rPr lang="en-GB" sz="1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bars</a:t>
              </a:r>
              <a:endPara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tabLst>
                  <a:tab pos="457200" algn="l"/>
                </a:tabLst>
              </a:pPr>
              <a:r>
                <a:rPr lang="en-GB" sz="10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 screw-cap </a:t>
              </a:r>
              <a:r>
                <a:rPr lang="en-GB" sz="1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vial with the </a:t>
              </a:r>
              <a:r>
                <a:rPr lang="en-GB" sz="10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sample</a:t>
              </a: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5. thermometer</a:t>
              </a:r>
              <a:endPara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tabLst>
                  <a:tab pos="457200" algn="l"/>
                </a:tabLst>
              </a:pPr>
              <a:r>
                <a:rPr lang="en-GB" sz="1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GB" sz="10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display </a:t>
              </a:r>
              <a:r>
                <a:rPr lang="en-GB" sz="1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</a:t>
              </a:r>
              <a:r>
                <a:rPr lang="en-GB" sz="10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hotplate’s </a:t>
              </a: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tabLst>
                  <a:tab pos="457200" algn="l"/>
                </a:tabLst>
              </a:pPr>
              <a:r>
                <a:rPr lang="en-GB" sz="10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temperature</a:t>
              </a:r>
              <a:endPara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Szövegdoboz 145"/>
            <p:cNvSpPr txBox="1"/>
            <p:nvPr/>
          </p:nvSpPr>
          <p:spPr>
            <a:xfrm>
              <a:off x="9540200" y="5760556"/>
              <a:ext cx="469868" cy="285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  <a:r>
                <a:rPr lang="en-GB" sz="18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9" name="Egyenes összekötő nyíllal 38"/>
            <p:cNvCxnSpPr/>
            <p:nvPr/>
          </p:nvCxnSpPr>
          <p:spPr>
            <a:xfrm flipV="1">
              <a:off x="9187191" y="5027673"/>
              <a:ext cx="156317" cy="11712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nyíllal 39"/>
            <p:cNvCxnSpPr/>
            <p:nvPr/>
          </p:nvCxnSpPr>
          <p:spPr>
            <a:xfrm flipH="1">
              <a:off x="8747197" y="5141004"/>
              <a:ext cx="286851" cy="1595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nyíllal 40"/>
            <p:cNvCxnSpPr/>
            <p:nvPr/>
          </p:nvCxnSpPr>
          <p:spPr>
            <a:xfrm flipH="1" flipV="1">
              <a:off x="9285541" y="5786560"/>
              <a:ext cx="304699" cy="19822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Ellipszis 97"/>
            <p:cNvSpPr/>
            <p:nvPr/>
          </p:nvSpPr>
          <p:spPr>
            <a:xfrm>
              <a:off x="10434833" y="3013517"/>
              <a:ext cx="256448" cy="2507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" name="Folyamatábra: Válogatás 98"/>
            <p:cNvSpPr/>
            <p:nvPr/>
          </p:nvSpPr>
          <p:spPr>
            <a:xfrm rot="1177984">
              <a:off x="10519075" y="2900769"/>
              <a:ext cx="88972" cy="493243"/>
            </a:xfrm>
            <a:prstGeom prst="flowChartCollat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" name="Folyamatábra: Bekötés 99"/>
            <p:cNvSpPr/>
            <p:nvPr/>
          </p:nvSpPr>
          <p:spPr>
            <a:xfrm rot="1177984">
              <a:off x="10498811" y="3083527"/>
              <a:ext cx="128949" cy="126098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" name="Téglalap 101"/>
            <p:cNvSpPr/>
            <p:nvPr/>
          </p:nvSpPr>
          <p:spPr>
            <a:xfrm>
              <a:off x="8559064" y="3041121"/>
              <a:ext cx="79095" cy="1816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3" name="Téglalap 102"/>
            <p:cNvSpPr/>
            <p:nvPr/>
          </p:nvSpPr>
          <p:spPr>
            <a:xfrm>
              <a:off x="8736967" y="3045936"/>
              <a:ext cx="79095" cy="1816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6" name="Lekerekített téglalap 105"/>
            <p:cNvSpPr/>
            <p:nvPr/>
          </p:nvSpPr>
          <p:spPr>
            <a:xfrm>
              <a:off x="8644451" y="2022027"/>
              <a:ext cx="88547" cy="27549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Ellipszis 106"/>
            <p:cNvSpPr/>
            <p:nvPr/>
          </p:nvSpPr>
          <p:spPr>
            <a:xfrm>
              <a:off x="8585619" y="4652028"/>
              <a:ext cx="198035" cy="230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églalap 107"/>
            <p:cNvSpPr/>
            <p:nvPr/>
          </p:nvSpPr>
          <p:spPr>
            <a:xfrm>
              <a:off x="8656220" y="4636514"/>
              <a:ext cx="65007" cy="1521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Egyenes összekötő 109"/>
            <p:cNvCxnSpPr>
              <a:endCxn id="108" idx="2"/>
            </p:cNvCxnSpPr>
            <p:nvPr/>
          </p:nvCxnSpPr>
          <p:spPr>
            <a:xfrm>
              <a:off x="8686687" y="3219768"/>
              <a:ext cx="2037" cy="15688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Ellipszis 112"/>
            <p:cNvSpPr/>
            <p:nvPr/>
          </p:nvSpPr>
          <p:spPr>
            <a:xfrm>
              <a:off x="8615458" y="4682302"/>
              <a:ext cx="138355" cy="1695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Egyenes összekötő nyíllal 113"/>
            <p:cNvCxnSpPr/>
            <p:nvPr/>
          </p:nvCxnSpPr>
          <p:spPr>
            <a:xfrm flipH="1">
              <a:off x="8767694" y="3545755"/>
              <a:ext cx="192448" cy="537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Szövegdoboz 140"/>
            <p:cNvSpPr txBox="1"/>
            <p:nvPr/>
          </p:nvSpPr>
          <p:spPr>
            <a:xfrm>
              <a:off x="8923808" y="3328675"/>
              <a:ext cx="383309" cy="285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en-GB" sz="18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17" name="Cím 1"/>
          <p:cNvSpPr txBox="1">
            <a:spLocks/>
          </p:cNvSpPr>
          <p:nvPr/>
        </p:nvSpPr>
        <p:spPr>
          <a:xfrm>
            <a:off x="2247900" y="312997"/>
            <a:ext cx="830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ZnCl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solubility in HCl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– final adjustments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497662" cy="46609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this new, improved setup, the experiments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out again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calibrated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thermometer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thermometer was placed as close to the vials as possible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was allowed to warm up to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waterbath’s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temperature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" name="Csoportba foglalás 99"/>
          <p:cNvGrpSpPr/>
          <p:nvPr/>
        </p:nvGrpSpPr>
        <p:grpSpPr>
          <a:xfrm>
            <a:off x="6455164" y="1621472"/>
            <a:ext cx="4671019" cy="4555491"/>
            <a:chOff x="6455164" y="1621472"/>
            <a:chExt cx="4671019" cy="4555491"/>
          </a:xfrm>
        </p:grpSpPr>
        <p:sp>
          <p:nvSpPr>
            <p:cNvPr id="36" name="Folyamatábra: Feldolgozás 35"/>
            <p:cNvSpPr/>
            <p:nvPr/>
          </p:nvSpPr>
          <p:spPr>
            <a:xfrm>
              <a:off x="6455164" y="1621472"/>
              <a:ext cx="4671019" cy="4555491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Szabadkézi sokszög 4"/>
            <p:cNvSpPr/>
            <p:nvPr/>
          </p:nvSpPr>
          <p:spPr>
            <a:xfrm>
              <a:off x="8954535" y="2007742"/>
              <a:ext cx="1051090" cy="3328270"/>
            </a:xfrm>
            <a:custGeom>
              <a:avLst/>
              <a:gdLst>
                <a:gd name="connsiteX0" fmla="*/ 30560 w 1275294"/>
                <a:gd name="connsiteY0" fmla="*/ 728625 h 4129486"/>
                <a:gd name="connsiteX1" fmla="*/ 62310 w 1275294"/>
                <a:gd name="connsiteY1" fmla="*/ 138075 h 4129486"/>
                <a:gd name="connsiteX2" fmla="*/ 589360 w 1275294"/>
                <a:gd name="connsiteY2" fmla="*/ 11075 h 4129486"/>
                <a:gd name="connsiteX3" fmla="*/ 779860 w 1275294"/>
                <a:gd name="connsiteY3" fmla="*/ 61875 h 4129486"/>
                <a:gd name="connsiteX4" fmla="*/ 957660 w 1275294"/>
                <a:gd name="connsiteY4" fmla="*/ 500025 h 4129486"/>
                <a:gd name="connsiteX5" fmla="*/ 913210 w 1275294"/>
                <a:gd name="connsiteY5" fmla="*/ 912775 h 4129486"/>
                <a:gd name="connsiteX6" fmla="*/ 875110 w 1275294"/>
                <a:gd name="connsiteY6" fmla="*/ 1281075 h 4129486"/>
                <a:gd name="connsiteX7" fmla="*/ 849710 w 1275294"/>
                <a:gd name="connsiteY7" fmla="*/ 1598575 h 4129486"/>
                <a:gd name="connsiteX8" fmla="*/ 970360 w 1275294"/>
                <a:gd name="connsiteY8" fmla="*/ 1973225 h 4129486"/>
                <a:gd name="connsiteX9" fmla="*/ 1116410 w 1275294"/>
                <a:gd name="connsiteY9" fmla="*/ 2341525 h 4129486"/>
                <a:gd name="connsiteX10" fmla="*/ 1249760 w 1275294"/>
                <a:gd name="connsiteY10" fmla="*/ 2874925 h 4129486"/>
                <a:gd name="connsiteX11" fmla="*/ 1256110 w 1275294"/>
                <a:gd name="connsiteY11" fmla="*/ 3211475 h 4129486"/>
                <a:gd name="connsiteX12" fmla="*/ 1224360 w 1275294"/>
                <a:gd name="connsiteY12" fmla="*/ 3592475 h 4129486"/>
                <a:gd name="connsiteX13" fmla="*/ 1262460 w 1275294"/>
                <a:gd name="connsiteY13" fmla="*/ 3948075 h 4129486"/>
                <a:gd name="connsiteX14" fmla="*/ 1275160 w 1275294"/>
                <a:gd name="connsiteY14" fmla="*/ 4119525 h 4129486"/>
                <a:gd name="connsiteX15" fmla="*/ 1256110 w 1275294"/>
                <a:gd name="connsiteY15" fmla="*/ 4094125 h 412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5294" h="4129486">
                  <a:moveTo>
                    <a:pt x="30560" y="728625"/>
                  </a:moveTo>
                  <a:cubicBezTo>
                    <a:pt x="-132" y="493146"/>
                    <a:pt x="-30823" y="257667"/>
                    <a:pt x="62310" y="138075"/>
                  </a:cubicBezTo>
                  <a:cubicBezTo>
                    <a:pt x="155443" y="18483"/>
                    <a:pt x="469768" y="23775"/>
                    <a:pt x="589360" y="11075"/>
                  </a:cubicBezTo>
                  <a:cubicBezTo>
                    <a:pt x="708952" y="-1625"/>
                    <a:pt x="718477" y="-19617"/>
                    <a:pt x="779860" y="61875"/>
                  </a:cubicBezTo>
                  <a:cubicBezTo>
                    <a:pt x="841243" y="143367"/>
                    <a:pt x="935435" y="358208"/>
                    <a:pt x="957660" y="500025"/>
                  </a:cubicBezTo>
                  <a:cubicBezTo>
                    <a:pt x="979885" y="641842"/>
                    <a:pt x="926968" y="782600"/>
                    <a:pt x="913210" y="912775"/>
                  </a:cubicBezTo>
                  <a:cubicBezTo>
                    <a:pt x="899452" y="1042950"/>
                    <a:pt x="885693" y="1166775"/>
                    <a:pt x="875110" y="1281075"/>
                  </a:cubicBezTo>
                  <a:cubicBezTo>
                    <a:pt x="864527" y="1395375"/>
                    <a:pt x="833835" y="1483217"/>
                    <a:pt x="849710" y="1598575"/>
                  </a:cubicBezTo>
                  <a:cubicBezTo>
                    <a:pt x="865585" y="1713933"/>
                    <a:pt x="925910" y="1849400"/>
                    <a:pt x="970360" y="1973225"/>
                  </a:cubicBezTo>
                  <a:cubicBezTo>
                    <a:pt x="1014810" y="2097050"/>
                    <a:pt x="1069843" y="2191242"/>
                    <a:pt x="1116410" y="2341525"/>
                  </a:cubicBezTo>
                  <a:cubicBezTo>
                    <a:pt x="1162977" y="2491808"/>
                    <a:pt x="1226477" y="2729933"/>
                    <a:pt x="1249760" y="2874925"/>
                  </a:cubicBezTo>
                  <a:cubicBezTo>
                    <a:pt x="1273043" y="3019917"/>
                    <a:pt x="1260343" y="3091883"/>
                    <a:pt x="1256110" y="3211475"/>
                  </a:cubicBezTo>
                  <a:cubicBezTo>
                    <a:pt x="1251877" y="3331067"/>
                    <a:pt x="1223302" y="3469708"/>
                    <a:pt x="1224360" y="3592475"/>
                  </a:cubicBezTo>
                  <a:cubicBezTo>
                    <a:pt x="1225418" y="3715242"/>
                    <a:pt x="1253993" y="3860233"/>
                    <a:pt x="1262460" y="3948075"/>
                  </a:cubicBezTo>
                  <a:cubicBezTo>
                    <a:pt x="1270927" y="4035917"/>
                    <a:pt x="1276218" y="4095183"/>
                    <a:pt x="1275160" y="4119525"/>
                  </a:cubicBezTo>
                  <a:cubicBezTo>
                    <a:pt x="1274102" y="4143867"/>
                    <a:pt x="1265106" y="4118996"/>
                    <a:pt x="1256110" y="4094125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Lekerekített téglalap 5"/>
            <p:cNvSpPr/>
            <p:nvPr/>
          </p:nvSpPr>
          <p:spPr>
            <a:xfrm>
              <a:off x="8932620" y="2551573"/>
              <a:ext cx="107290" cy="35697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Téglalap 6"/>
            <p:cNvSpPr/>
            <p:nvPr/>
          </p:nvSpPr>
          <p:spPr>
            <a:xfrm>
              <a:off x="10484381" y="1747464"/>
              <a:ext cx="157354" cy="41271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8" name="Csoportba foglalás 7"/>
            <p:cNvGrpSpPr/>
            <p:nvPr/>
          </p:nvGrpSpPr>
          <p:grpSpPr>
            <a:xfrm>
              <a:off x="9079197" y="3903634"/>
              <a:ext cx="1612084" cy="250780"/>
              <a:chOff x="3183755" y="2831547"/>
              <a:chExt cx="1955952" cy="311150"/>
            </a:xfrm>
          </p:grpSpPr>
          <p:sp>
            <p:nvSpPr>
              <p:cNvPr id="94" name="Téglalap 93"/>
              <p:cNvSpPr/>
              <p:nvPr/>
            </p:nvSpPr>
            <p:spPr>
              <a:xfrm>
                <a:off x="3186546" y="2914560"/>
                <a:ext cx="1702127" cy="14391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5" name="Téglalap 94"/>
              <p:cNvSpPr/>
              <p:nvPr/>
            </p:nvSpPr>
            <p:spPr>
              <a:xfrm>
                <a:off x="3183755" y="2868740"/>
                <a:ext cx="95967" cy="22542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6" name="Téglalap 95"/>
              <p:cNvSpPr/>
              <p:nvPr/>
            </p:nvSpPr>
            <p:spPr>
              <a:xfrm>
                <a:off x="3923515" y="2868740"/>
                <a:ext cx="95967" cy="22542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7" name="Ellipszis 96"/>
              <p:cNvSpPr/>
              <p:nvPr/>
            </p:nvSpPr>
            <p:spPr>
              <a:xfrm>
                <a:off x="4828557" y="2831547"/>
                <a:ext cx="311150" cy="31115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Csoportba foglalás 8"/>
            <p:cNvGrpSpPr/>
            <p:nvPr/>
          </p:nvGrpSpPr>
          <p:grpSpPr>
            <a:xfrm>
              <a:off x="6896440" y="5223911"/>
              <a:ext cx="3404812" cy="649330"/>
              <a:chOff x="535403" y="4469654"/>
              <a:chExt cx="4131079" cy="805642"/>
            </a:xfrm>
            <a:solidFill>
              <a:schemeClr val="accent5">
                <a:lumMod val="75000"/>
              </a:schemeClr>
            </a:solidFill>
          </p:grpSpPr>
          <p:grpSp>
            <p:nvGrpSpPr>
              <p:cNvPr id="85" name="Csoportba foglalás 84"/>
              <p:cNvGrpSpPr/>
              <p:nvPr/>
            </p:nvGrpSpPr>
            <p:grpSpPr>
              <a:xfrm>
                <a:off x="535403" y="4469654"/>
                <a:ext cx="4131079" cy="805642"/>
                <a:chOff x="535403" y="4469654"/>
                <a:chExt cx="5062451" cy="805642"/>
              </a:xfrm>
              <a:grpFill/>
            </p:grpSpPr>
            <p:sp>
              <p:nvSpPr>
                <p:cNvPr id="92" name="Egy oldalon két sarkán levágott téglalap 91"/>
                <p:cNvSpPr/>
                <p:nvPr/>
              </p:nvSpPr>
              <p:spPr>
                <a:xfrm>
                  <a:off x="535403" y="4660155"/>
                  <a:ext cx="5062451" cy="615141"/>
                </a:xfrm>
                <a:prstGeom prst="snip2Same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Trapezoid 92"/>
                <p:cNvSpPr/>
                <p:nvPr/>
              </p:nvSpPr>
              <p:spPr>
                <a:xfrm rot="10800000">
                  <a:off x="665982" y="4469654"/>
                  <a:ext cx="4800600" cy="190500"/>
                </a:xfrm>
                <a:prstGeom prst="trapezoi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6" name="Csoportba foglalás 85"/>
              <p:cNvGrpSpPr/>
              <p:nvPr/>
            </p:nvGrpSpPr>
            <p:grpSpPr>
              <a:xfrm>
                <a:off x="1008882" y="4767700"/>
                <a:ext cx="400050" cy="400050"/>
                <a:chOff x="1008882" y="4767700"/>
                <a:chExt cx="400050" cy="400050"/>
              </a:xfrm>
              <a:grpFill/>
            </p:grpSpPr>
            <p:sp>
              <p:nvSpPr>
                <p:cNvPr id="90" name="Ellipszis 89"/>
                <p:cNvSpPr/>
                <p:nvPr/>
              </p:nvSpPr>
              <p:spPr>
                <a:xfrm>
                  <a:off x="1008882" y="4767700"/>
                  <a:ext cx="400050" cy="40005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Ellipszis 90"/>
                <p:cNvSpPr/>
                <p:nvPr/>
              </p:nvSpPr>
              <p:spPr>
                <a:xfrm>
                  <a:off x="1059682" y="4818500"/>
                  <a:ext cx="298450" cy="29845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Csoportba foglalás 86"/>
              <p:cNvGrpSpPr/>
              <p:nvPr/>
            </p:nvGrpSpPr>
            <p:grpSpPr>
              <a:xfrm>
                <a:off x="1818911" y="4767700"/>
                <a:ext cx="400050" cy="400050"/>
                <a:chOff x="1818911" y="4767700"/>
                <a:chExt cx="400050" cy="400050"/>
              </a:xfrm>
              <a:grpFill/>
            </p:grpSpPr>
            <p:sp>
              <p:nvSpPr>
                <p:cNvPr id="88" name="Ellipszis 87"/>
                <p:cNvSpPr/>
                <p:nvPr/>
              </p:nvSpPr>
              <p:spPr>
                <a:xfrm>
                  <a:off x="1818911" y="4767700"/>
                  <a:ext cx="400050" cy="40005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Ellipszis 88"/>
                <p:cNvSpPr/>
                <p:nvPr/>
              </p:nvSpPr>
              <p:spPr>
                <a:xfrm>
                  <a:off x="1869711" y="4818500"/>
                  <a:ext cx="298450" cy="29845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olyamatábra: Dokumentum 9"/>
            <p:cNvSpPr/>
            <p:nvPr/>
          </p:nvSpPr>
          <p:spPr>
            <a:xfrm rot="10800000">
              <a:off x="7331127" y="4571737"/>
              <a:ext cx="2543547" cy="653515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1" name="Csoportba foglalás 10"/>
            <p:cNvGrpSpPr/>
            <p:nvPr/>
          </p:nvGrpSpPr>
          <p:grpSpPr>
            <a:xfrm>
              <a:off x="8291266" y="5099700"/>
              <a:ext cx="619853" cy="112595"/>
              <a:chOff x="2227753" y="4315542"/>
              <a:chExt cx="752071" cy="139700"/>
            </a:xfrm>
          </p:grpSpPr>
          <p:sp>
            <p:nvSpPr>
              <p:cNvPr id="83" name="Folyamatábra: Befejezés 82"/>
              <p:cNvSpPr/>
              <p:nvPr/>
            </p:nvSpPr>
            <p:spPr>
              <a:xfrm>
                <a:off x="2227753" y="4315542"/>
                <a:ext cx="752071" cy="139700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84" name="Egyenes összekötő 83"/>
              <p:cNvCxnSpPr>
                <a:stCxn id="83" idx="0"/>
                <a:endCxn id="83" idx="2"/>
              </p:cNvCxnSpPr>
              <p:nvPr/>
            </p:nvCxnSpPr>
            <p:spPr>
              <a:xfrm>
                <a:off x="2603789" y="4315542"/>
                <a:ext cx="0" cy="139700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églalap 11"/>
            <p:cNvSpPr/>
            <p:nvPr/>
          </p:nvSpPr>
          <p:spPr>
            <a:xfrm>
              <a:off x="7331129" y="4273313"/>
              <a:ext cx="2543547" cy="9519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3" name="Csoportba foglalás 12"/>
            <p:cNvGrpSpPr/>
            <p:nvPr/>
          </p:nvGrpSpPr>
          <p:grpSpPr>
            <a:xfrm>
              <a:off x="9169084" y="3918106"/>
              <a:ext cx="515850" cy="1181594"/>
              <a:chOff x="3292815" y="2849502"/>
              <a:chExt cx="625883" cy="1466040"/>
            </a:xfrm>
          </p:grpSpPr>
          <p:sp>
            <p:nvSpPr>
              <p:cNvPr id="66" name="Lekerekített téglalap 65"/>
              <p:cNvSpPr/>
              <p:nvPr/>
            </p:nvSpPr>
            <p:spPr>
              <a:xfrm>
                <a:off x="3292819" y="2849502"/>
                <a:ext cx="625879" cy="27403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7" name="Csoportba foglalás 66"/>
              <p:cNvGrpSpPr/>
              <p:nvPr/>
            </p:nvGrpSpPr>
            <p:grpSpPr>
              <a:xfrm>
                <a:off x="3348581" y="2860411"/>
                <a:ext cx="514350" cy="274031"/>
                <a:chOff x="3348581" y="2860411"/>
                <a:chExt cx="514350" cy="274031"/>
              </a:xfrm>
            </p:grpSpPr>
            <p:cxnSp>
              <p:nvCxnSpPr>
                <p:cNvPr id="76" name="Egyenes összekötő 75"/>
                <p:cNvCxnSpPr/>
                <p:nvPr/>
              </p:nvCxnSpPr>
              <p:spPr>
                <a:xfrm>
                  <a:off x="3348581" y="2860411"/>
                  <a:ext cx="0" cy="2740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Egyenes összekötő 76"/>
                <p:cNvCxnSpPr/>
                <p:nvPr/>
              </p:nvCxnSpPr>
              <p:spPr>
                <a:xfrm>
                  <a:off x="3434306" y="2860411"/>
                  <a:ext cx="0" cy="2740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Egyenes összekötő 77"/>
                <p:cNvCxnSpPr/>
                <p:nvPr/>
              </p:nvCxnSpPr>
              <p:spPr>
                <a:xfrm>
                  <a:off x="3523206" y="2860411"/>
                  <a:ext cx="0" cy="2740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Egyenes összekötő 78"/>
                <p:cNvCxnSpPr/>
                <p:nvPr/>
              </p:nvCxnSpPr>
              <p:spPr>
                <a:xfrm>
                  <a:off x="3608931" y="2860411"/>
                  <a:ext cx="0" cy="2740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Egyenes összekötő 79"/>
                <p:cNvCxnSpPr/>
                <p:nvPr/>
              </p:nvCxnSpPr>
              <p:spPr>
                <a:xfrm>
                  <a:off x="3694656" y="2860411"/>
                  <a:ext cx="0" cy="2740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Egyenes összekötő 80"/>
                <p:cNvCxnSpPr/>
                <p:nvPr/>
              </p:nvCxnSpPr>
              <p:spPr>
                <a:xfrm>
                  <a:off x="3783556" y="2860411"/>
                  <a:ext cx="0" cy="2740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Egyenes összekötő 81"/>
                <p:cNvCxnSpPr/>
                <p:nvPr/>
              </p:nvCxnSpPr>
              <p:spPr>
                <a:xfrm>
                  <a:off x="3862931" y="2860411"/>
                  <a:ext cx="0" cy="2740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Egy oldalon két sarkán kerekített téglalap 67"/>
              <p:cNvSpPr/>
              <p:nvPr/>
            </p:nvSpPr>
            <p:spPr>
              <a:xfrm>
                <a:off x="3292816" y="3123533"/>
                <a:ext cx="625879" cy="1181100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Folyamatábra: Dokumentum 68"/>
              <p:cNvSpPr/>
              <p:nvPr/>
            </p:nvSpPr>
            <p:spPr>
              <a:xfrm rot="10800000">
                <a:off x="3292818" y="3563672"/>
                <a:ext cx="625879" cy="741392"/>
              </a:xfrm>
              <a:prstGeom prst="flowChartDocumen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70" name="Csoportba foglalás 69"/>
              <p:cNvGrpSpPr/>
              <p:nvPr/>
            </p:nvGrpSpPr>
            <p:grpSpPr>
              <a:xfrm>
                <a:off x="3383607" y="4160700"/>
                <a:ext cx="444299" cy="108529"/>
                <a:chOff x="3383607" y="4160700"/>
                <a:chExt cx="752071" cy="139700"/>
              </a:xfrm>
            </p:grpSpPr>
            <p:sp>
              <p:nvSpPr>
                <p:cNvPr id="74" name="Folyamatábra: Befejezés 73"/>
                <p:cNvSpPr/>
                <p:nvPr/>
              </p:nvSpPr>
              <p:spPr>
                <a:xfrm>
                  <a:off x="3383607" y="4160700"/>
                  <a:ext cx="752071" cy="139700"/>
                </a:xfrm>
                <a:prstGeom prst="flowChartTerminator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75" name="Egyenes összekötő 74"/>
                <p:cNvCxnSpPr>
                  <a:stCxn id="74" idx="0"/>
                  <a:endCxn id="74" idx="2"/>
                </p:cNvCxnSpPr>
                <p:nvPr/>
              </p:nvCxnSpPr>
              <p:spPr>
                <a:xfrm>
                  <a:off x="3759643" y="4160700"/>
                  <a:ext cx="0" cy="139700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Egyenes összekötő 70"/>
              <p:cNvCxnSpPr/>
              <p:nvPr/>
            </p:nvCxnSpPr>
            <p:spPr>
              <a:xfrm>
                <a:off x="3292816" y="3674160"/>
                <a:ext cx="0" cy="6304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Egyenes összekötő 71"/>
              <p:cNvCxnSpPr/>
              <p:nvPr/>
            </p:nvCxnSpPr>
            <p:spPr>
              <a:xfrm>
                <a:off x="3918695" y="3590501"/>
                <a:ext cx="0" cy="714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Egyenes összekötő 72"/>
              <p:cNvCxnSpPr/>
              <p:nvPr/>
            </p:nvCxnSpPr>
            <p:spPr>
              <a:xfrm flipH="1" flipV="1">
                <a:off x="3292815" y="4308156"/>
                <a:ext cx="625879" cy="73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églalap 13"/>
            <p:cNvSpPr/>
            <p:nvPr/>
          </p:nvSpPr>
          <p:spPr>
            <a:xfrm>
              <a:off x="6657360" y="5874582"/>
              <a:ext cx="4096564" cy="22039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Téglalap 14"/>
            <p:cNvSpPr/>
            <p:nvPr/>
          </p:nvSpPr>
          <p:spPr>
            <a:xfrm>
              <a:off x="8828218" y="3047362"/>
              <a:ext cx="1813516" cy="1338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Téglalap 15"/>
            <p:cNvSpPr/>
            <p:nvPr/>
          </p:nvSpPr>
          <p:spPr>
            <a:xfrm>
              <a:off x="8828218" y="3023442"/>
              <a:ext cx="79095" cy="1816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Téglalap 16"/>
            <p:cNvSpPr/>
            <p:nvPr/>
          </p:nvSpPr>
          <p:spPr>
            <a:xfrm>
              <a:off x="9064023" y="3023442"/>
              <a:ext cx="79095" cy="1816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Ellipszis 17"/>
            <p:cNvSpPr/>
            <p:nvPr/>
          </p:nvSpPr>
          <p:spPr>
            <a:xfrm>
              <a:off x="10434834" y="2978843"/>
              <a:ext cx="256447" cy="27447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9" name="Csoportba foglalás 18"/>
            <p:cNvGrpSpPr/>
            <p:nvPr/>
          </p:nvGrpSpPr>
          <p:grpSpPr>
            <a:xfrm rot="1177984">
              <a:off x="10500939" y="2867664"/>
              <a:ext cx="128949" cy="493243"/>
              <a:chOff x="4908763" y="1546188"/>
              <a:chExt cx="156454" cy="611981"/>
            </a:xfrm>
          </p:grpSpPr>
          <p:sp>
            <p:nvSpPr>
              <p:cNvPr id="64" name="Folyamatábra: Válogatás 63"/>
              <p:cNvSpPr/>
              <p:nvPr/>
            </p:nvSpPr>
            <p:spPr>
              <a:xfrm>
                <a:off x="4933663" y="1546188"/>
                <a:ext cx="107950" cy="611981"/>
              </a:xfrm>
              <a:prstGeom prst="flowChartCollat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Folyamatábra: Bekötés 64"/>
              <p:cNvSpPr/>
              <p:nvPr/>
            </p:nvSpPr>
            <p:spPr>
              <a:xfrm>
                <a:off x="4908763" y="1773115"/>
                <a:ext cx="156454" cy="156454"/>
              </a:xfrm>
              <a:prstGeom prst="flowChartConnector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Csoportba foglalás 19"/>
            <p:cNvGrpSpPr/>
            <p:nvPr/>
          </p:nvGrpSpPr>
          <p:grpSpPr>
            <a:xfrm rot="1177984">
              <a:off x="10498584" y="3790707"/>
              <a:ext cx="128949" cy="493243"/>
              <a:chOff x="4905905" y="2691435"/>
              <a:chExt cx="156454" cy="611981"/>
            </a:xfrm>
          </p:grpSpPr>
          <p:sp>
            <p:nvSpPr>
              <p:cNvPr id="62" name="Folyamatábra: Válogatás 61"/>
              <p:cNvSpPr/>
              <p:nvPr/>
            </p:nvSpPr>
            <p:spPr>
              <a:xfrm>
                <a:off x="4930805" y="2691435"/>
                <a:ext cx="107950" cy="611981"/>
              </a:xfrm>
              <a:prstGeom prst="flowChartCollat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Folyamatábra: Bekötés 62"/>
              <p:cNvSpPr/>
              <p:nvPr/>
            </p:nvSpPr>
            <p:spPr>
              <a:xfrm>
                <a:off x="4905905" y="2918362"/>
                <a:ext cx="156454" cy="156454"/>
              </a:xfrm>
              <a:prstGeom prst="flowChartConnector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1" name="Téglalap 20"/>
            <p:cNvSpPr/>
            <p:nvPr/>
          </p:nvSpPr>
          <p:spPr>
            <a:xfrm>
              <a:off x="8916607" y="2845777"/>
              <a:ext cx="142550" cy="200020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Egy oldalon két sarkán kerekített téglalap 21"/>
            <p:cNvSpPr/>
            <p:nvPr/>
          </p:nvSpPr>
          <p:spPr>
            <a:xfrm>
              <a:off x="8882523" y="4451597"/>
              <a:ext cx="210717" cy="572356"/>
            </a:xfrm>
            <a:prstGeom prst="round2Same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3" name="Egyenes összekötő 22"/>
            <p:cNvCxnSpPr/>
            <p:nvPr/>
          </p:nvCxnSpPr>
          <p:spPr>
            <a:xfrm flipH="1">
              <a:off x="8916607" y="2816390"/>
              <a:ext cx="1473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>
            <a:xfrm flipH="1">
              <a:off x="8916607" y="2767770"/>
              <a:ext cx="1473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>
            <a:xfrm flipH="1">
              <a:off x="8916607" y="2719149"/>
              <a:ext cx="1473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 flipH="1">
              <a:off x="8916607" y="2670528"/>
              <a:ext cx="1473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26"/>
            <p:cNvCxnSpPr/>
            <p:nvPr/>
          </p:nvCxnSpPr>
          <p:spPr>
            <a:xfrm flipH="1">
              <a:off x="8916607" y="2624467"/>
              <a:ext cx="1473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27"/>
            <p:cNvCxnSpPr/>
            <p:nvPr/>
          </p:nvCxnSpPr>
          <p:spPr>
            <a:xfrm flipH="1">
              <a:off x="8916607" y="2575846"/>
              <a:ext cx="1473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églalap 28"/>
            <p:cNvSpPr/>
            <p:nvPr/>
          </p:nvSpPr>
          <p:spPr>
            <a:xfrm>
              <a:off x="8601193" y="5456189"/>
              <a:ext cx="899087" cy="3224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30" name="Csoportba foglalás 29"/>
            <p:cNvGrpSpPr/>
            <p:nvPr/>
          </p:nvGrpSpPr>
          <p:grpSpPr>
            <a:xfrm>
              <a:off x="8790674" y="5517282"/>
              <a:ext cx="656140" cy="195547"/>
              <a:chOff x="2833688" y="4833670"/>
              <a:chExt cx="796099" cy="242621"/>
            </a:xfrm>
          </p:grpSpPr>
          <p:cxnSp>
            <p:nvCxnSpPr>
              <p:cNvPr id="42" name="Egyenes összekötő 41"/>
              <p:cNvCxnSpPr/>
              <p:nvPr/>
            </p:nvCxnSpPr>
            <p:spPr>
              <a:xfrm>
                <a:off x="2834941" y="4951707"/>
                <a:ext cx="13573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Csoportba foglalás 42"/>
              <p:cNvGrpSpPr/>
              <p:nvPr/>
            </p:nvGrpSpPr>
            <p:grpSpPr>
              <a:xfrm>
                <a:off x="2833688" y="4833670"/>
                <a:ext cx="139602" cy="238126"/>
                <a:chOff x="2833688" y="4833670"/>
                <a:chExt cx="139602" cy="238126"/>
              </a:xfrm>
            </p:grpSpPr>
            <p:cxnSp>
              <p:nvCxnSpPr>
                <p:cNvPr id="58" name="Egyenes összekötő 57"/>
                <p:cNvCxnSpPr/>
                <p:nvPr/>
              </p:nvCxnSpPr>
              <p:spPr>
                <a:xfrm>
                  <a:off x="2834941" y="4833670"/>
                  <a:ext cx="135731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>
                <a:xfrm>
                  <a:off x="2834941" y="5071795"/>
                  <a:ext cx="135731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/>
                <p:cNvCxnSpPr/>
                <p:nvPr/>
              </p:nvCxnSpPr>
              <p:spPr>
                <a:xfrm>
                  <a:off x="2833688" y="4833670"/>
                  <a:ext cx="1253" cy="11906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Egyenes összekötő 60"/>
                <p:cNvCxnSpPr/>
                <p:nvPr/>
              </p:nvCxnSpPr>
              <p:spPr>
                <a:xfrm>
                  <a:off x="2972037" y="4952733"/>
                  <a:ext cx="1253" cy="11906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Egyenes összekötő 43"/>
              <p:cNvCxnSpPr/>
              <p:nvPr/>
            </p:nvCxnSpPr>
            <p:spPr>
              <a:xfrm>
                <a:off x="3056940" y="4833941"/>
                <a:ext cx="13573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>
              <a:xfrm>
                <a:off x="3056940" y="5072066"/>
                <a:ext cx="13573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>
              <a:xfrm>
                <a:off x="3055687" y="4833941"/>
                <a:ext cx="1253" cy="1190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/>
              <p:cNvCxnSpPr/>
              <p:nvPr/>
            </p:nvCxnSpPr>
            <p:spPr>
              <a:xfrm>
                <a:off x="3194036" y="4953004"/>
                <a:ext cx="1253" cy="1190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gyenes összekötő 47"/>
              <p:cNvCxnSpPr/>
              <p:nvPr/>
            </p:nvCxnSpPr>
            <p:spPr>
              <a:xfrm>
                <a:off x="3056171" y="4949669"/>
                <a:ext cx="1253" cy="1190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gyenes összekötő 48"/>
              <p:cNvCxnSpPr/>
              <p:nvPr/>
            </p:nvCxnSpPr>
            <p:spPr>
              <a:xfrm>
                <a:off x="3193479" y="4839938"/>
                <a:ext cx="1253" cy="1190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gyenes összekötő 49"/>
              <p:cNvCxnSpPr/>
              <p:nvPr/>
            </p:nvCxnSpPr>
            <p:spPr>
              <a:xfrm>
                <a:off x="3277686" y="4833670"/>
                <a:ext cx="13573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>
              <a:xfrm>
                <a:off x="3276433" y="4961540"/>
                <a:ext cx="13573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>
              <a:xfrm>
                <a:off x="3276433" y="4842477"/>
                <a:ext cx="1253" cy="1190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/>
              <p:cNvCxnSpPr/>
              <p:nvPr/>
            </p:nvCxnSpPr>
            <p:spPr>
              <a:xfrm>
                <a:off x="3414225" y="4839667"/>
                <a:ext cx="1253" cy="1190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/>
              <p:cNvCxnSpPr/>
              <p:nvPr/>
            </p:nvCxnSpPr>
            <p:spPr>
              <a:xfrm>
                <a:off x="3494056" y="4838166"/>
                <a:ext cx="13573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/>
              <p:cNvCxnSpPr/>
              <p:nvPr/>
            </p:nvCxnSpPr>
            <p:spPr>
              <a:xfrm>
                <a:off x="3494056" y="5076291"/>
                <a:ext cx="13573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/>
              <p:cNvCxnSpPr/>
              <p:nvPr/>
            </p:nvCxnSpPr>
            <p:spPr>
              <a:xfrm>
                <a:off x="3492803" y="4838166"/>
                <a:ext cx="1253" cy="1190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Egyenes összekötő 56"/>
              <p:cNvCxnSpPr/>
              <p:nvPr/>
            </p:nvCxnSpPr>
            <p:spPr>
              <a:xfrm>
                <a:off x="3491922" y="4954166"/>
                <a:ext cx="1253" cy="1190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Szövegdoboz 138"/>
            <p:cNvSpPr txBox="1"/>
            <p:nvPr/>
          </p:nvSpPr>
          <p:spPr>
            <a:xfrm>
              <a:off x="9669303" y="5476742"/>
              <a:ext cx="416418" cy="285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n-GB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Szövegdoboz 139"/>
            <p:cNvSpPr txBox="1"/>
            <p:nvPr/>
          </p:nvSpPr>
          <p:spPr>
            <a:xfrm>
              <a:off x="9267925" y="4431905"/>
              <a:ext cx="410816" cy="285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en-GB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Szövegdoboz 140"/>
            <p:cNvSpPr txBox="1"/>
            <p:nvPr/>
          </p:nvSpPr>
          <p:spPr>
            <a:xfrm>
              <a:off x="7453963" y="4777025"/>
              <a:ext cx="383309" cy="285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n-GB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Szövegdoboz 141"/>
            <p:cNvSpPr txBox="1"/>
            <p:nvPr/>
          </p:nvSpPr>
          <p:spPr>
            <a:xfrm>
              <a:off x="8940907" y="4935884"/>
              <a:ext cx="366800" cy="285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GB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Szövegdoboz 142"/>
            <p:cNvSpPr txBox="1"/>
            <p:nvPr/>
          </p:nvSpPr>
          <p:spPr>
            <a:xfrm>
              <a:off x="8647993" y="3750381"/>
              <a:ext cx="372761" cy="285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en-GB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Szövegdoboz 144"/>
            <p:cNvSpPr txBox="1"/>
            <p:nvPr/>
          </p:nvSpPr>
          <p:spPr>
            <a:xfrm>
              <a:off x="6533662" y="1705358"/>
              <a:ext cx="1963431" cy="1241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tabLst>
                  <a:tab pos="457200" algn="l"/>
                </a:tabLst>
              </a:pPr>
              <a:r>
                <a:rPr lang="en-GB" sz="10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hotplate </a:t>
              </a:r>
              <a:r>
                <a:rPr lang="en-GB" sz="1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with magnetic stirring </a:t>
              </a:r>
              <a:endPara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tabLst>
                  <a:tab pos="457200" algn="l"/>
                </a:tabLst>
              </a:pPr>
              <a:r>
                <a:rPr lang="en-GB" sz="10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water </a:t>
              </a:r>
              <a:r>
                <a:rPr lang="en-GB" sz="1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bath</a:t>
              </a:r>
              <a:endPara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tabLst>
                  <a:tab pos="457200" algn="l"/>
                </a:tabLst>
              </a:pPr>
              <a:r>
                <a:rPr lang="en-GB" sz="10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stirring </a:t>
              </a:r>
              <a:r>
                <a:rPr lang="en-GB" sz="1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bars</a:t>
              </a:r>
              <a:endPara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tabLst>
                  <a:tab pos="457200" algn="l"/>
                </a:tabLst>
              </a:pPr>
              <a:r>
                <a:rPr lang="en-GB" sz="10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 screw-cap </a:t>
              </a:r>
              <a:r>
                <a:rPr lang="en-GB" sz="1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vial with the sample</a:t>
              </a:r>
              <a:endPara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tabLst>
                  <a:tab pos="457200" algn="l"/>
                </a:tabLst>
              </a:pPr>
              <a:r>
                <a:rPr lang="en-GB" sz="10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5. thermometer </a:t>
              </a:r>
              <a:r>
                <a:rPr lang="en-GB" sz="1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connected to </a:t>
              </a:r>
              <a:r>
                <a:rPr lang="en-GB" sz="10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</a:t>
              </a: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tabLst>
                  <a:tab pos="457200" algn="l"/>
                </a:tabLst>
              </a:pPr>
              <a:r>
                <a:rPr lang="en-GB" sz="10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hotplate</a:t>
              </a:r>
              <a:endPara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tabLst>
                  <a:tab pos="457200" algn="l"/>
                </a:tabLst>
              </a:pPr>
              <a:r>
                <a:rPr lang="en-GB" sz="10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6. display </a:t>
              </a:r>
              <a:r>
                <a:rPr lang="en-GB" sz="1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temperature</a:t>
              </a:r>
              <a:endPara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Szövegdoboz 145"/>
            <p:cNvSpPr txBox="1"/>
            <p:nvPr/>
          </p:nvSpPr>
          <p:spPr>
            <a:xfrm>
              <a:off x="9540200" y="5760556"/>
              <a:ext cx="469868" cy="285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  <a:r>
                <a:rPr lang="en-GB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9" name="Egyenes összekötő nyíllal 38"/>
            <p:cNvCxnSpPr/>
            <p:nvPr/>
          </p:nvCxnSpPr>
          <p:spPr>
            <a:xfrm flipV="1">
              <a:off x="9187191" y="5027673"/>
              <a:ext cx="156317" cy="11712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nyíllal 39"/>
            <p:cNvCxnSpPr/>
            <p:nvPr/>
          </p:nvCxnSpPr>
          <p:spPr>
            <a:xfrm flipH="1">
              <a:off x="8747197" y="5141004"/>
              <a:ext cx="286851" cy="1595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nyíllal 40"/>
            <p:cNvCxnSpPr/>
            <p:nvPr/>
          </p:nvCxnSpPr>
          <p:spPr>
            <a:xfrm flipH="1" flipV="1">
              <a:off x="9285541" y="5786560"/>
              <a:ext cx="304699" cy="19822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Cím 1"/>
          <p:cNvSpPr txBox="1">
            <a:spLocks/>
          </p:cNvSpPr>
          <p:nvPr/>
        </p:nvSpPr>
        <p:spPr>
          <a:xfrm>
            <a:off x="2247900" y="312997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ZnCl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solubility in HCl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– measurement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960866" cy="43513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measurement was repeated at least 3 times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First, solubility was determined at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23°C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73°F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acid concentrations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Solubility was highest in 3M HCl solution, with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274±18g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solids dissolved in 100ml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140783"/>
              </p:ext>
            </p:extLst>
          </p:nvPr>
        </p:nvGraphicFramePr>
        <p:xfrm>
          <a:off x="5676901" y="1722437"/>
          <a:ext cx="6405562" cy="4454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2247900" y="312997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ZnCl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solubility in HCl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– the results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205748" cy="43513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Next, the water bath was heated to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50°C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(122°F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expected, solubility increased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 solubility was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356±16g/100ml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 6M acid solution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247900" y="312997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ZnCl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solubility in HCl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– the results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399016"/>
              </p:ext>
            </p:extLst>
          </p:nvPr>
        </p:nvGraphicFramePr>
        <p:xfrm>
          <a:off x="5676901" y="1722437"/>
          <a:ext cx="6405562" cy="4454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764375"/>
              </p:ext>
            </p:extLst>
          </p:nvPr>
        </p:nvGraphicFramePr>
        <p:xfrm>
          <a:off x="5678600" y="1723839"/>
          <a:ext cx="6405449" cy="4453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65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836979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6M HCl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was chosen and solubility was tested at different temperatures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expected, solubility increased with temperature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60°C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(140°F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 evaporation became prevalent, as liquid drops appeared at the neck of the vial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made measurements inaccurate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247900" y="312997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ZnCl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solubility in HCl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– the results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232352"/>
              </p:ext>
            </p:extLst>
          </p:nvPr>
        </p:nvGraphicFramePr>
        <p:xfrm>
          <a:off x="5678600" y="1723839"/>
          <a:ext cx="6405449" cy="4453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245816"/>
              </p:ext>
            </p:extLst>
          </p:nvPr>
        </p:nvGraphicFramePr>
        <p:xfrm>
          <a:off x="5675178" y="1721109"/>
          <a:ext cx="6408871" cy="445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45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917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I’ve found that HCl solutions dissolve less ZnCl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pure water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Despite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this, 6M and more dilute HCl solution can still dissolve great amounts of ZnCl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6M solution might be ideal as it is anisotropic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experiments will include the design, and pressure test of the liquid target, and irradiation of [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Zn]ZnCl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optimal irradiation parameters, suggested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Szelecsényi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the proton beam with energy range 4.5-14 MeV (metal Zn, thickness is 460μm) during 1 hour irradiation can produce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5.76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GBq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dilution of Zn atoms up to 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still can guarantee the radioactivity of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 in range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GBq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247900" y="312997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ZnCl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solubility in HCl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– conclusions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 for the Doctoral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Chemistry, University of Debrecen.</a:t>
            </a: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supported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 TKP2021-NKTA-42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financed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Research,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Ministry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Hungary.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247900" y="312997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210181"/>
            <a:ext cx="2095238" cy="209523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614" y="4209057"/>
            <a:ext cx="1742905" cy="209636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695" y="4209057"/>
            <a:ext cx="2063605" cy="209636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76" y="4209057"/>
            <a:ext cx="2966615" cy="20963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293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487502" y="322092"/>
            <a:ext cx="56464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listening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101213" y="1647655"/>
            <a:ext cx="10626704" cy="517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hu-H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Referenses:</a:t>
            </a:r>
          </a:p>
          <a:p>
            <a:r>
              <a:rPr lang="hu-H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Maecke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R., &amp; André, J. P.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68Ga-PET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Radiopharmacy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Generator-Based Alternative to 18F-Radiopharmacy. PET Chemistry, 215–242.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Benešová M,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Reischl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radionuclides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Cyclotrons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reactors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Signore A, editor.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Molecular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Oxford: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Elsevier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2022. p. 52-65.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sections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uncertainties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Zn(p,n)</a:t>
            </a:r>
            <a:r>
              <a:rPr lang="hu-H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[Internet]. https://www-nds.iaea.org/: IAEA; 2018 [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updated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cited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21]. </a:t>
            </a: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Atomic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EA. Gallium-68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cyclotron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International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Atomic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Agency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(IAEA): 2019. p. 17-21.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hu-HU" sz="16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hu-H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Zinc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chloride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[Internet]. National Center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Biotechnology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PubChem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2022 [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updated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2022-07-15;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cited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2022-07-22].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https://</a:t>
            </a:r>
            <a:r>
              <a:rPr lang="hu-H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pubchem.ncbi.nlm.nih.gov/compound/ZINC-chloride#section=Solubility.</a:t>
            </a:r>
            <a:br>
              <a:rPr lang="hu-H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6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hu-H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Zinc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nitrate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[Internet]. National Center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Biotechnology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PubChem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2022 [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updated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2022-07-16; </a:t>
            </a:r>
            <a:r>
              <a:rPr lang="hu-H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cited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2022-07-22]. </a:t>
            </a:r>
            <a:r>
              <a:rPr lang="hu-H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hu-H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hu-H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https://pubchem.ncbi.nlm.nih.gov/compound/ZINC-nitrate#section=Solubility.</a:t>
            </a:r>
            <a:br>
              <a:rPr lang="hu-H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EA. Gallium-68 </a:t>
            </a:r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cyclotron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International </a:t>
            </a:r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(IAEA): 2019. p. 21.</a:t>
            </a:r>
            <a:b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EA. Gallium-68 </a:t>
            </a:r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cyclotron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International </a:t>
            </a:r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(IAEA): 2019. p. 4.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Szelecsényi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Boothe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T.E., Takács, S., Tárkányi, F.,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Tavano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E.: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Evaluated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+p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(1998)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Isotopes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49 (8), pp. 1005-1032.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0502" y="145396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 is a positron emitting radioisotope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produced:</a:t>
            </a:r>
          </a:p>
          <a:p>
            <a:pPr marL="45720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p,n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in cyclotrons</a:t>
            </a:r>
          </a:p>
          <a:p>
            <a:pPr marL="45720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 generators via electron capture decay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 is 67.8 minutes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 energies are 511keV, 1077keV and 1883keV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hu-HU" sz="2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well suited for PET diagnostics, and is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routinely used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Normally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Zn targets are employed for production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247900" y="312997"/>
            <a:ext cx="72999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Ga’s role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nuclear medicine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44" y="1865476"/>
            <a:ext cx="2257950" cy="215630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8911711" y="2580818"/>
            <a:ext cx="763231" cy="725621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10374001" y="1865476"/>
            <a:ext cx="465192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2800" baseline="30000" dirty="0"/>
          </a:p>
        </p:txBody>
      </p:sp>
      <p:sp>
        <p:nvSpPr>
          <p:cNvPr id="9" name="Lefelé nyíl 8"/>
          <p:cNvSpPr/>
          <p:nvPr/>
        </p:nvSpPr>
        <p:spPr>
          <a:xfrm>
            <a:off x="4052856" y="4021782"/>
            <a:ext cx="672527" cy="47784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4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47900" y="312997"/>
            <a:ext cx="729996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from liquid target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134837" cy="4734458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mentions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using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Zn(NO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</a:t>
            </a:r>
            <a:r>
              <a:rPr lang="en-US" sz="2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  <a:p>
            <a:pPr marL="0" indent="0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with this approach: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Zn(NO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worse solubility (in water)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ZnCl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hu-HU" sz="2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,6</a:t>
            </a:r>
            <a:r>
              <a:rPr lang="en-US" sz="2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equal masses of solids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Zn(NO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Zn</a:t>
            </a:r>
            <a:r>
              <a:rPr lang="en-US" sz="2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sz="2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target nuclei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irradiation when using ZnCl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sz="2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3524742" y="5392869"/>
            <a:ext cx="519144" cy="37166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437" y="3327398"/>
            <a:ext cx="1821713" cy="18217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816" y="3327398"/>
            <a:ext cx="1821713" cy="1821713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12254"/>
              </p:ext>
            </p:extLst>
          </p:nvPr>
        </p:nvGraphicFramePr>
        <p:xfrm>
          <a:off x="6521450" y="1825625"/>
          <a:ext cx="4178301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726"/>
                <a:gridCol w="1565474"/>
                <a:gridCol w="1435101"/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Molar mass (g/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Zinc/100g (g)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ZnCl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 baseline="-25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136.3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Zn(NO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 baseline="-25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189.4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16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goal is to develop a method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following key parameters:</a:t>
            </a:r>
          </a:p>
          <a:p>
            <a:pPr lvl="1"/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 production via cyclotron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a liquid target</a:t>
            </a:r>
          </a:p>
          <a:p>
            <a:pPr lvl="1"/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 enriched ZnCl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HCl solution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247900" y="312997"/>
            <a:ext cx="72999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from liquid target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179108" y="3710704"/>
            <a:ext cx="3029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a liquid target system, based on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</a:t>
            </a:r>
            <a:r>
              <a:rPr lang="hu-HU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Csoportba foglalás 186"/>
          <p:cNvGrpSpPr/>
          <p:nvPr/>
        </p:nvGrpSpPr>
        <p:grpSpPr>
          <a:xfrm>
            <a:off x="1519206" y="3575103"/>
            <a:ext cx="6542386" cy="3006791"/>
            <a:chOff x="1126979" y="3689641"/>
            <a:chExt cx="6542386" cy="3006791"/>
          </a:xfrm>
        </p:grpSpPr>
        <p:sp>
          <p:nvSpPr>
            <p:cNvPr id="2" name="Téglalap 1"/>
            <p:cNvSpPr/>
            <p:nvPr/>
          </p:nvSpPr>
          <p:spPr>
            <a:xfrm>
              <a:off x="1126979" y="3689641"/>
              <a:ext cx="6542386" cy="300679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zögletes összekötő 16"/>
            <p:cNvCxnSpPr>
              <a:stCxn id="13" idx="0"/>
              <a:endCxn id="7" idx="0"/>
            </p:cNvCxnSpPr>
            <p:nvPr/>
          </p:nvCxnSpPr>
          <p:spPr>
            <a:xfrm rot="16200000" flipH="1">
              <a:off x="2383062" y="3943988"/>
              <a:ext cx="219130" cy="1421131"/>
            </a:xfrm>
            <a:prstGeom prst="bentConnector3">
              <a:avLst>
                <a:gd name="adj1" fmla="val -10432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zögletes összekötő 18"/>
            <p:cNvCxnSpPr>
              <a:stCxn id="13" idx="2"/>
              <a:endCxn id="8" idx="4"/>
            </p:cNvCxnSpPr>
            <p:nvPr/>
          </p:nvCxnSpPr>
          <p:spPr>
            <a:xfrm rot="5400000" flipH="1" flipV="1">
              <a:off x="2341862" y="4801258"/>
              <a:ext cx="301529" cy="1421131"/>
            </a:xfrm>
            <a:prstGeom prst="bentConnector3">
              <a:avLst>
                <a:gd name="adj1" fmla="val -7581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Csoportba foglalás 49"/>
            <p:cNvGrpSpPr/>
            <p:nvPr/>
          </p:nvGrpSpPr>
          <p:grpSpPr>
            <a:xfrm>
              <a:off x="3915741" y="5002447"/>
              <a:ext cx="285750" cy="338454"/>
              <a:chOff x="4905375" y="4281171"/>
              <a:chExt cx="285750" cy="338454"/>
            </a:xfrm>
          </p:grpSpPr>
          <p:sp>
            <p:nvSpPr>
              <p:cNvPr id="35" name="Téglalap 34"/>
              <p:cNvSpPr/>
              <p:nvPr/>
            </p:nvSpPr>
            <p:spPr>
              <a:xfrm>
                <a:off x="4940300" y="4340225"/>
                <a:ext cx="215900" cy="279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5002212" y="4281171"/>
                <a:ext cx="92075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églalap 35"/>
              <p:cNvSpPr/>
              <p:nvPr/>
            </p:nvSpPr>
            <p:spPr>
              <a:xfrm>
                <a:off x="4905375" y="4313556"/>
                <a:ext cx="285750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Egyenes összekötő 46"/>
              <p:cNvCxnSpPr/>
              <p:nvPr/>
            </p:nvCxnSpPr>
            <p:spPr>
              <a:xfrm>
                <a:off x="5002212" y="4417325"/>
                <a:ext cx="0" cy="2022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gyenes összekötő 47"/>
              <p:cNvCxnSpPr/>
              <p:nvPr/>
            </p:nvCxnSpPr>
            <p:spPr>
              <a:xfrm>
                <a:off x="5102224" y="4417325"/>
                <a:ext cx="0" cy="2022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gyenes összekötő 48"/>
              <p:cNvCxnSpPr/>
              <p:nvPr/>
            </p:nvCxnSpPr>
            <p:spPr>
              <a:xfrm>
                <a:off x="5048249" y="4417324"/>
                <a:ext cx="0" cy="2022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2" name="Kép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3072" y="5980852"/>
              <a:ext cx="330200" cy="330200"/>
            </a:xfrm>
            <a:prstGeom prst="rect">
              <a:avLst/>
            </a:prstGeom>
          </p:spPr>
        </p:pic>
        <p:grpSp>
          <p:nvGrpSpPr>
            <p:cNvPr id="100" name="Csoportba foglalás 99"/>
            <p:cNvGrpSpPr/>
            <p:nvPr/>
          </p:nvGrpSpPr>
          <p:grpSpPr>
            <a:xfrm>
              <a:off x="1516949" y="4469933"/>
              <a:ext cx="530225" cy="1205287"/>
              <a:chOff x="2484344" y="4444643"/>
              <a:chExt cx="530225" cy="1205287"/>
            </a:xfrm>
          </p:grpSpPr>
          <p:sp>
            <p:nvSpPr>
              <p:cNvPr id="13" name="Lekerekített téglalap 12"/>
              <p:cNvSpPr/>
              <p:nvPr/>
            </p:nvSpPr>
            <p:spPr>
              <a:xfrm>
                <a:off x="2484344" y="4519698"/>
                <a:ext cx="530225" cy="11176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Szövegdoboz 54"/>
              <p:cNvSpPr txBox="1"/>
              <p:nvPr/>
            </p:nvSpPr>
            <p:spPr>
              <a:xfrm rot="16200000">
                <a:off x="2145186" y="4816454"/>
                <a:ext cx="12052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Target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3" name="Csoportba foglalás 102"/>
            <p:cNvGrpSpPr/>
            <p:nvPr/>
          </p:nvGrpSpPr>
          <p:grpSpPr>
            <a:xfrm>
              <a:off x="2861030" y="4722884"/>
              <a:ext cx="684326" cy="684326"/>
              <a:chOff x="3810737" y="4736335"/>
              <a:chExt cx="684326" cy="684326"/>
            </a:xfrm>
          </p:grpSpPr>
          <p:grpSp>
            <p:nvGrpSpPr>
              <p:cNvPr id="102" name="Csoportba foglalás 101"/>
              <p:cNvGrpSpPr/>
              <p:nvPr/>
            </p:nvGrpSpPr>
            <p:grpSpPr>
              <a:xfrm>
                <a:off x="3810737" y="4736335"/>
                <a:ext cx="684326" cy="684326"/>
                <a:chOff x="3810737" y="4736335"/>
                <a:chExt cx="684326" cy="684326"/>
              </a:xfrm>
            </p:grpSpPr>
            <p:sp>
              <p:nvSpPr>
                <p:cNvPr id="6" name="Ellipszis 5"/>
                <p:cNvSpPr/>
                <p:nvPr/>
              </p:nvSpPr>
              <p:spPr>
                <a:xfrm>
                  <a:off x="3810737" y="4736335"/>
                  <a:ext cx="684326" cy="68432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Ellipszis 67"/>
                <p:cNvSpPr/>
                <p:nvPr/>
              </p:nvSpPr>
              <p:spPr>
                <a:xfrm>
                  <a:off x="3888170" y="4821930"/>
                  <a:ext cx="519363" cy="51936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églalap 68"/>
                <p:cNvSpPr/>
                <p:nvPr/>
              </p:nvSpPr>
              <p:spPr>
                <a:xfrm>
                  <a:off x="4387173" y="4979868"/>
                  <a:ext cx="70032" cy="18706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églalap 69"/>
                <p:cNvSpPr/>
                <p:nvPr/>
              </p:nvSpPr>
              <p:spPr>
                <a:xfrm rot="18702457">
                  <a:off x="3990356" y="5205641"/>
                  <a:ext cx="70032" cy="18706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églalap 70"/>
                <p:cNvSpPr/>
                <p:nvPr/>
              </p:nvSpPr>
              <p:spPr>
                <a:xfrm rot="14370191">
                  <a:off x="4006218" y="4770804"/>
                  <a:ext cx="70032" cy="18706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Csoportba foglalás 97"/>
              <p:cNvGrpSpPr/>
              <p:nvPr/>
            </p:nvGrpSpPr>
            <p:grpSpPr>
              <a:xfrm>
                <a:off x="3897863" y="4777569"/>
                <a:ext cx="509670" cy="596941"/>
                <a:chOff x="3897863" y="4777569"/>
                <a:chExt cx="509670" cy="596941"/>
              </a:xfrm>
            </p:grpSpPr>
            <p:sp>
              <p:nvSpPr>
                <p:cNvPr id="7" name="Ellipszis 6"/>
                <p:cNvSpPr/>
                <p:nvPr/>
              </p:nvSpPr>
              <p:spPr>
                <a:xfrm>
                  <a:off x="4111604" y="4777569"/>
                  <a:ext cx="82591" cy="8259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Ellipszis 7"/>
                <p:cNvSpPr/>
                <p:nvPr/>
              </p:nvSpPr>
              <p:spPr>
                <a:xfrm>
                  <a:off x="4111604" y="5291919"/>
                  <a:ext cx="82591" cy="8259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Ellipszis 8"/>
                <p:cNvSpPr/>
                <p:nvPr/>
              </p:nvSpPr>
              <p:spPr>
                <a:xfrm>
                  <a:off x="4324942" y="4897277"/>
                  <a:ext cx="82591" cy="8259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Ellipszis 9"/>
                <p:cNvSpPr/>
                <p:nvPr/>
              </p:nvSpPr>
              <p:spPr>
                <a:xfrm>
                  <a:off x="4324942" y="5166933"/>
                  <a:ext cx="82591" cy="8259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Ellipszis 24"/>
                <p:cNvSpPr/>
                <p:nvPr/>
              </p:nvSpPr>
              <p:spPr>
                <a:xfrm>
                  <a:off x="3897863" y="4901454"/>
                  <a:ext cx="82591" cy="8259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Ellipszis 25"/>
                <p:cNvSpPr/>
                <p:nvPr/>
              </p:nvSpPr>
              <p:spPr>
                <a:xfrm>
                  <a:off x="3897863" y="5171110"/>
                  <a:ext cx="82591" cy="8259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0" name="Szövegdoboz 79"/>
            <p:cNvSpPr txBox="1"/>
            <p:nvPr/>
          </p:nvSpPr>
          <p:spPr>
            <a:xfrm>
              <a:off x="6306064" y="4089658"/>
              <a:ext cx="1093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hu-H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  <a:r>
                <a:rPr lang="hu-H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Zn]ZnCl</a:t>
              </a:r>
              <a:r>
                <a:rPr lang="hu-HU" sz="1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hu-H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solution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3" name="Egyenes összekötő 82"/>
            <p:cNvCxnSpPr>
              <a:stCxn id="25" idx="2"/>
            </p:cNvCxnSpPr>
            <p:nvPr/>
          </p:nvCxnSpPr>
          <p:spPr>
            <a:xfrm flipH="1" flipV="1">
              <a:off x="2501470" y="4925121"/>
              <a:ext cx="446686" cy="41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gyenes összekötő 85"/>
            <p:cNvCxnSpPr/>
            <p:nvPr/>
          </p:nvCxnSpPr>
          <p:spPr>
            <a:xfrm flipV="1">
              <a:off x="2501470" y="3996941"/>
              <a:ext cx="0" cy="937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gyenes összekötő 87"/>
            <p:cNvCxnSpPr/>
            <p:nvPr/>
          </p:nvCxnSpPr>
          <p:spPr>
            <a:xfrm flipV="1">
              <a:off x="2501470" y="4001294"/>
              <a:ext cx="956356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Szövegdoboz 88"/>
            <p:cNvSpPr txBox="1"/>
            <p:nvPr/>
          </p:nvSpPr>
          <p:spPr>
            <a:xfrm>
              <a:off x="3380111" y="3806570"/>
              <a:ext cx="1009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0" name="Egyenes összekötő 89"/>
            <p:cNvCxnSpPr>
              <a:stCxn id="26" idx="2"/>
            </p:cNvCxnSpPr>
            <p:nvPr/>
          </p:nvCxnSpPr>
          <p:spPr>
            <a:xfrm flipH="1">
              <a:off x="2492626" y="5198955"/>
              <a:ext cx="4555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gyenes összekötő 90"/>
            <p:cNvCxnSpPr/>
            <p:nvPr/>
          </p:nvCxnSpPr>
          <p:spPr>
            <a:xfrm flipV="1">
              <a:off x="2502971" y="5194777"/>
              <a:ext cx="0" cy="958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gyenes összekötő 91"/>
            <p:cNvCxnSpPr/>
            <p:nvPr/>
          </p:nvCxnSpPr>
          <p:spPr>
            <a:xfrm>
              <a:off x="2492626" y="6145506"/>
              <a:ext cx="16983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Jobbra nyíl 95"/>
            <p:cNvSpPr/>
            <p:nvPr/>
          </p:nvSpPr>
          <p:spPr>
            <a:xfrm>
              <a:off x="3004219" y="6024552"/>
              <a:ext cx="705587" cy="23497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zövegdoboz 98"/>
            <p:cNvSpPr txBox="1"/>
            <p:nvPr/>
          </p:nvSpPr>
          <p:spPr>
            <a:xfrm>
              <a:off x="3778688" y="5307964"/>
              <a:ext cx="1131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/[</a:t>
              </a:r>
              <a:r>
                <a:rPr lang="hu-H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  <a:r>
                <a:rPr lang="hu-H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Zn]ZnCl</a:t>
              </a:r>
              <a:r>
                <a:rPr lang="hu-HU" sz="1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hu-H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recovery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Jobbra nyíl 107"/>
            <p:cNvSpPr/>
            <p:nvPr/>
          </p:nvSpPr>
          <p:spPr>
            <a:xfrm rot="10800000">
              <a:off x="2651425" y="3879453"/>
              <a:ext cx="379322" cy="23497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zögletes összekötő 27"/>
            <p:cNvCxnSpPr>
              <a:endCxn id="9" idx="6"/>
            </p:cNvCxnSpPr>
            <p:nvPr/>
          </p:nvCxnSpPr>
          <p:spPr>
            <a:xfrm rot="10800000" flipV="1">
              <a:off x="3457827" y="3983616"/>
              <a:ext cx="1859001" cy="94150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gyenes összekötő nyíllal 111"/>
            <p:cNvCxnSpPr>
              <a:stCxn id="10" idx="6"/>
            </p:cNvCxnSpPr>
            <p:nvPr/>
          </p:nvCxnSpPr>
          <p:spPr>
            <a:xfrm flipV="1">
              <a:off x="3457826" y="5193037"/>
              <a:ext cx="456737" cy="17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gyenes összekötő 124"/>
            <p:cNvCxnSpPr/>
            <p:nvPr/>
          </p:nvCxnSpPr>
          <p:spPr>
            <a:xfrm>
              <a:off x="5316828" y="3983616"/>
              <a:ext cx="10331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" name="Csoportba foglalás 185"/>
            <p:cNvGrpSpPr/>
            <p:nvPr/>
          </p:nvGrpSpPr>
          <p:grpSpPr>
            <a:xfrm>
              <a:off x="4972430" y="3751218"/>
              <a:ext cx="190167" cy="2899966"/>
              <a:chOff x="7543481" y="3694172"/>
              <a:chExt cx="190167" cy="2899966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558428" y="3712825"/>
                <a:ext cx="174335" cy="28813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8" name="Egyenes összekötő 127"/>
              <p:cNvCxnSpPr>
                <a:stCxn id="126" idx="0"/>
                <a:endCxn id="126" idx="0"/>
              </p:cNvCxnSpPr>
              <p:nvPr/>
            </p:nvCxnSpPr>
            <p:spPr>
              <a:xfrm>
                <a:off x="7645596" y="3712825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Egyenes összekötő 130"/>
              <p:cNvCxnSpPr/>
              <p:nvPr/>
            </p:nvCxnSpPr>
            <p:spPr>
              <a:xfrm>
                <a:off x="7549274" y="4394777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Egyenes összekötő 131"/>
              <p:cNvCxnSpPr/>
              <p:nvPr/>
            </p:nvCxnSpPr>
            <p:spPr>
              <a:xfrm>
                <a:off x="7549274" y="4269451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Egyenes összekötő 132"/>
              <p:cNvCxnSpPr/>
              <p:nvPr/>
            </p:nvCxnSpPr>
            <p:spPr>
              <a:xfrm>
                <a:off x="7547971" y="4512802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Egyenes összekötő 133"/>
              <p:cNvCxnSpPr/>
              <p:nvPr/>
            </p:nvCxnSpPr>
            <p:spPr>
              <a:xfrm>
                <a:off x="7543481" y="4763940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Egyenes összekötő 134"/>
              <p:cNvCxnSpPr/>
              <p:nvPr/>
            </p:nvCxnSpPr>
            <p:spPr>
              <a:xfrm>
                <a:off x="7543481" y="4638614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Egyenes összekötő 135"/>
              <p:cNvCxnSpPr/>
              <p:nvPr/>
            </p:nvCxnSpPr>
            <p:spPr>
              <a:xfrm>
                <a:off x="7545397" y="4900237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Egyenes összekötő 136"/>
              <p:cNvCxnSpPr/>
              <p:nvPr/>
            </p:nvCxnSpPr>
            <p:spPr>
              <a:xfrm>
                <a:off x="7553151" y="5152025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Egyenes összekötő 137"/>
              <p:cNvCxnSpPr/>
              <p:nvPr/>
            </p:nvCxnSpPr>
            <p:spPr>
              <a:xfrm>
                <a:off x="7553151" y="5026699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Egyenes összekötő 138"/>
              <p:cNvCxnSpPr/>
              <p:nvPr/>
            </p:nvCxnSpPr>
            <p:spPr>
              <a:xfrm>
                <a:off x="7551848" y="5270050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Egyenes összekötő 139"/>
              <p:cNvCxnSpPr/>
              <p:nvPr/>
            </p:nvCxnSpPr>
            <p:spPr>
              <a:xfrm>
                <a:off x="7547358" y="5521188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Egyenes összekötő 140"/>
              <p:cNvCxnSpPr/>
              <p:nvPr/>
            </p:nvCxnSpPr>
            <p:spPr>
              <a:xfrm>
                <a:off x="7547358" y="5395862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Egyenes összekötő 141"/>
              <p:cNvCxnSpPr/>
              <p:nvPr/>
            </p:nvCxnSpPr>
            <p:spPr>
              <a:xfrm>
                <a:off x="7546055" y="5639213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Egyenes összekötő 142"/>
              <p:cNvCxnSpPr/>
              <p:nvPr/>
            </p:nvCxnSpPr>
            <p:spPr>
              <a:xfrm>
                <a:off x="7547971" y="3899152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Egyenes összekötő 143"/>
              <p:cNvCxnSpPr/>
              <p:nvPr/>
            </p:nvCxnSpPr>
            <p:spPr>
              <a:xfrm>
                <a:off x="7547971" y="3773826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Egyenes összekötő 144"/>
              <p:cNvCxnSpPr/>
              <p:nvPr/>
            </p:nvCxnSpPr>
            <p:spPr>
              <a:xfrm>
                <a:off x="7546668" y="4017177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Egyenes összekötő 145"/>
              <p:cNvCxnSpPr/>
              <p:nvPr/>
            </p:nvCxnSpPr>
            <p:spPr>
              <a:xfrm>
                <a:off x="7549274" y="4142519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Egyenes összekötő 148"/>
              <p:cNvCxnSpPr/>
              <p:nvPr/>
            </p:nvCxnSpPr>
            <p:spPr>
              <a:xfrm>
                <a:off x="7584606" y="3694172"/>
                <a:ext cx="138351" cy="1253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Egyenes összekötő 151"/>
              <p:cNvCxnSpPr/>
              <p:nvPr/>
            </p:nvCxnSpPr>
            <p:spPr>
              <a:xfrm>
                <a:off x="7549643" y="5893850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Egyenes összekötő 152"/>
              <p:cNvCxnSpPr/>
              <p:nvPr/>
            </p:nvCxnSpPr>
            <p:spPr>
              <a:xfrm>
                <a:off x="7549643" y="5768524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Egyenes összekötő 153"/>
              <p:cNvCxnSpPr/>
              <p:nvPr/>
            </p:nvCxnSpPr>
            <p:spPr>
              <a:xfrm>
                <a:off x="7551559" y="6030147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Egyenes összekötő 154"/>
              <p:cNvCxnSpPr/>
              <p:nvPr/>
            </p:nvCxnSpPr>
            <p:spPr>
              <a:xfrm>
                <a:off x="7559313" y="6281935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Egyenes összekötő 155"/>
              <p:cNvCxnSpPr/>
              <p:nvPr/>
            </p:nvCxnSpPr>
            <p:spPr>
              <a:xfrm>
                <a:off x="7559313" y="6156609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Egyenes összekötő 156"/>
              <p:cNvCxnSpPr/>
              <p:nvPr/>
            </p:nvCxnSpPr>
            <p:spPr>
              <a:xfrm>
                <a:off x="7558010" y="6399960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3" name="Egyenes összekötő 162"/>
            <p:cNvCxnSpPr/>
            <p:nvPr/>
          </p:nvCxnSpPr>
          <p:spPr>
            <a:xfrm>
              <a:off x="5695950" y="3983616"/>
              <a:ext cx="0" cy="9828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Háromszög 164"/>
            <p:cNvSpPr/>
            <p:nvPr/>
          </p:nvSpPr>
          <p:spPr>
            <a:xfrm rot="5400000">
              <a:off x="5548289" y="3895767"/>
              <a:ext cx="148130" cy="15928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Háromszög 167"/>
            <p:cNvSpPr/>
            <p:nvPr/>
          </p:nvSpPr>
          <p:spPr>
            <a:xfrm rot="16200000">
              <a:off x="5704315" y="3900676"/>
              <a:ext cx="148130" cy="15928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Háromszög 168"/>
            <p:cNvSpPr/>
            <p:nvPr/>
          </p:nvSpPr>
          <p:spPr>
            <a:xfrm>
              <a:off x="5622652" y="3979933"/>
              <a:ext cx="148130" cy="15928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Egyenes összekötő 171"/>
            <p:cNvCxnSpPr/>
            <p:nvPr/>
          </p:nvCxnSpPr>
          <p:spPr>
            <a:xfrm>
              <a:off x="6350000" y="3979933"/>
              <a:ext cx="0" cy="9542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églalap 172"/>
            <p:cNvSpPr/>
            <p:nvPr/>
          </p:nvSpPr>
          <p:spPr>
            <a:xfrm>
              <a:off x="6149975" y="4934219"/>
              <a:ext cx="400050" cy="13615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Háromszög 173"/>
            <p:cNvSpPr/>
            <p:nvPr/>
          </p:nvSpPr>
          <p:spPr>
            <a:xfrm>
              <a:off x="6151924" y="4572946"/>
              <a:ext cx="396151" cy="36495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églalap 174"/>
            <p:cNvSpPr/>
            <p:nvPr/>
          </p:nvSpPr>
          <p:spPr>
            <a:xfrm>
              <a:off x="6268064" y="4586295"/>
              <a:ext cx="161312" cy="13651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églalap 175"/>
            <p:cNvSpPr/>
            <p:nvPr/>
          </p:nvSpPr>
          <p:spPr>
            <a:xfrm>
              <a:off x="6278717" y="4658909"/>
              <a:ext cx="140006" cy="1011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églalap 176"/>
            <p:cNvSpPr/>
            <p:nvPr/>
          </p:nvSpPr>
          <p:spPr>
            <a:xfrm>
              <a:off x="6156631" y="4937902"/>
              <a:ext cx="384178" cy="749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Egyenes összekötő 178"/>
            <p:cNvCxnSpPr/>
            <p:nvPr/>
          </p:nvCxnSpPr>
          <p:spPr>
            <a:xfrm>
              <a:off x="5542709" y="4651996"/>
              <a:ext cx="0" cy="16294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gyenes összekötő 179"/>
            <p:cNvCxnSpPr/>
            <p:nvPr/>
          </p:nvCxnSpPr>
          <p:spPr>
            <a:xfrm>
              <a:off x="5858025" y="4651996"/>
              <a:ext cx="0" cy="16294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Egyenes összekötő 181"/>
            <p:cNvCxnSpPr/>
            <p:nvPr/>
          </p:nvCxnSpPr>
          <p:spPr>
            <a:xfrm>
              <a:off x="5542709" y="6281424"/>
              <a:ext cx="3153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Egyenes összekötő 182"/>
            <p:cNvCxnSpPr/>
            <p:nvPr/>
          </p:nvCxnSpPr>
          <p:spPr>
            <a:xfrm>
              <a:off x="5542709" y="4966417"/>
              <a:ext cx="3153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Szövegdoboz 183"/>
            <p:cNvSpPr txBox="1"/>
            <p:nvPr/>
          </p:nvSpPr>
          <p:spPr>
            <a:xfrm>
              <a:off x="5238630" y="6218189"/>
              <a:ext cx="107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Syringe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8" name="Szövegdoboz 187"/>
          <p:cNvSpPr txBox="1"/>
          <p:nvPr/>
        </p:nvSpPr>
        <p:spPr>
          <a:xfrm>
            <a:off x="3722494" y="6115200"/>
            <a:ext cx="171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IBA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Synthera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Szövegdoboz 188"/>
          <p:cNvSpPr txBox="1"/>
          <p:nvPr/>
        </p:nvSpPr>
        <p:spPr>
          <a:xfrm>
            <a:off x="8192863" y="4769288"/>
            <a:ext cx="3029666" cy="257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</a:p>
          <a:p>
            <a:endParaRPr lang="hu-HU" sz="2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u-HU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Zn]ZnCl</a:t>
            </a:r>
            <a:r>
              <a:rPr lang="hu-HU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to target, overflow waste can optionally be recovered..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0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goal is to develop a method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following key parameters:</a:t>
            </a:r>
          </a:p>
          <a:p>
            <a:pPr lvl="1"/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 production via cyclotron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a liquid target</a:t>
            </a:r>
          </a:p>
          <a:p>
            <a:pPr lvl="1"/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 enriched ZnCl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HCl solution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247900" y="312997"/>
            <a:ext cx="72999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from liquid target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179108" y="3710704"/>
            <a:ext cx="3029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a liquid target system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</a:t>
            </a:r>
            <a:r>
              <a:rPr lang="hu-HU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Csoportba foglalás 186"/>
          <p:cNvGrpSpPr/>
          <p:nvPr/>
        </p:nvGrpSpPr>
        <p:grpSpPr>
          <a:xfrm>
            <a:off x="1519206" y="3575103"/>
            <a:ext cx="6542386" cy="3006791"/>
            <a:chOff x="1126979" y="3689641"/>
            <a:chExt cx="6542386" cy="3006791"/>
          </a:xfrm>
        </p:grpSpPr>
        <p:sp>
          <p:nvSpPr>
            <p:cNvPr id="2" name="Téglalap 1"/>
            <p:cNvSpPr/>
            <p:nvPr/>
          </p:nvSpPr>
          <p:spPr>
            <a:xfrm>
              <a:off x="1126979" y="3689641"/>
              <a:ext cx="6542386" cy="300679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zögletes összekötő 16"/>
            <p:cNvCxnSpPr>
              <a:stCxn id="13" idx="0"/>
              <a:endCxn id="7" idx="0"/>
            </p:cNvCxnSpPr>
            <p:nvPr/>
          </p:nvCxnSpPr>
          <p:spPr>
            <a:xfrm rot="16200000" flipH="1">
              <a:off x="2383062" y="3943988"/>
              <a:ext cx="219130" cy="1421131"/>
            </a:xfrm>
            <a:prstGeom prst="bentConnector3">
              <a:avLst>
                <a:gd name="adj1" fmla="val -10432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zögletes összekötő 18"/>
            <p:cNvCxnSpPr>
              <a:stCxn id="13" idx="2"/>
              <a:endCxn id="8" idx="4"/>
            </p:cNvCxnSpPr>
            <p:nvPr/>
          </p:nvCxnSpPr>
          <p:spPr>
            <a:xfrm rot="5400000" flipH="1" flipV="1">
              <a:off x="2341862" y="4801258"/>
              <a:ext cx="301529" cy="1421131"/>
            </a:xfrm>
            <a:prstGeom prst="bentConnector3">
              <a:avLst>
                <a:gd name="adj1" fmla="val -7581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Csoportba foglalás 49"/>
            <p:cNvGrpSpPr/>
            <p:nvPr/>
          </p:nvGrpSpPr>
          <p:grpSpPr>
            <a:xfrm>
              <a:off x="3915741" y="5002447"/>
              <a:ext cx="285750" cy="338454"/>
              <a:chOff x="4905375" y="4281171"/>
              <a:chExt cx="285750" cy="338454"/>
            </a:xfrm>
          </p:grpSpPr>
          <p:sp>
            <p:nvSpPr>
              <p:cNvPr id="35" name="Téglalap 34"/>
              <p:cNvSpPr/>
              <p:nvPr/>
            </p:nvSpPr>
            <p:spPr>
              <a:xfrm>
                <a:off x="4940300" y="4340225"/>
                <a:ext cx="215900" cy="279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5002212" y="4281171"/>
                <a:ext cx="92075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églalap 35"/>
              <p:cNvSpPr/>
              <p:nvPr/>
            </p:nvSpPr>
            <p:spPr>
              <a:xfrm>
                <a:off x="4905375" y="4313556"/>
                <a:ext cx="285750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Egyenes összekötő 46"/>
              <p:cNvCxnSpPr/>
              <p:nvPr/>
            </p:nvCxnSpPr>
            <p:spPr>
              <a:xfrm>
                <a:off x="5002212" y="4417325"/>
                <a:ext cx="0" cy="2022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gyenes összekötő 47"/>
              <p:cNvCxnSpPr/>
              <p:nvPr/>
            </p:nvCxnSpPr>
            <p:spPr>
              <a:xfrm>
                <a:off x="5102224" y="4417325"/>
                <a:ext cx="0" cy="2022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gyenes összekötő 48"/>
              <p:cNvCxnSpPr/>
              <p:nvPr/>
            </p:nvCxnSpPr>
            <p:spPr>
              <a:xfrm>
                <a:off x="5048249" y="4417324"/>
                <a:ext cx="0" cy="2022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2" name="Kép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3072" y="5980852"/>
              <a:ext cx="330200" cy="330200"/>
            </a:xfrm>
            <a:prstGeom prst="rect">
              <a:avLst/>
            </a:prstGeom>
          </p:spPr>
        </p:pic>
        <p:grpSp>
          <p:nvGrpSpPr>
            <p:cNvPr id="100" name="Csoportba foglalás 99"/>
            <p:cNvGrpSpPr/>
            <p:nvPr/>
          </p:nvGrpSpPr>
          <p:grpSpPr>
            <a:xfrm>
              <a:off x="1516949" y="4469933"/>
              <a:ext cx="530225" cy="1205287"/>
              <a:chOff x="2484344" y="4444643"/>
              <a:chExt cx="530225" cy="1205287"/>
            </a:xfrm>
          </p:grpSpPr>
          <p:sp>
            <p:nvSpPr>
              <p:cNvPr id="13" name="Lekerekített téglalap 12"/>
              <p:cNvSpPr/>
              <p:nvPr/>
            </p:nvSpPr>
            <p:spPr>
              <a:xfrm>
                <a:off x="2484344" y="4519698"/>
                <a:ext cx="530225" cy="11176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Szövegdoboz 54"/>
              <p:cNvSpPr txBox="1"/>
              <p:nvPr/>
            </p:nvSpPr>
            <p:spPr>
              <a:xfrm rot="16200000">
                <a:off x="2145186" y="4816454"/>
                <a:ext cx="12052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Target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3" name="Csoportba foglalás 102"/>
            <p:cNvGrpSpPr/>
            <p:nvPr/>
          </p:nvGrpSpPr>
          <p:grpSpPr>
            <a:xfrm>
              <a:off x="2861030" y="4722884"/>
              <a:ext cx="684326" cy="684326"/>
              <a:chOff x="3810737" y="4736335"/>
              <a:chExt cx="684326" cy="684326"/>
            </a:xfrm>
          </p:grpSpPr>
          <p:grpSp>
            <p:nvGrpSpPr>
              <p:cNvPr id="102" name="Csoportba foglalás 101"/>
              <p:cNvGrpSpPr/>
              <p:nvPr/>
            </p:nvGrpSpPr>
            <p:grpSpPr>
              <a:xfrm>
                <a:off x="3810737" y="4736335"/>
                <a:ext cx="684326" cy="684326"/>
                <a:chOff x="3810737" y="4736335"/>
                <a:chExt cx="684326" cy="684326"/>
              </a:xfrm>
            </p:grpSpPr>
            <p:sp>
              <p:nvSpPr>
                <p:cNvPr id="6" name="Ellipszis 5"/>
                <p:cNvSpPr/>
                <p:nvPr/>
              </p:nvSpPr>
              <p:spPr>
                <a:xfrm>
                  <a:off x="3810737" y="4736335"/>
                  <a:ext cx="684326" cy="68432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Ellipszis 67"/>
                <p:cNvSpPr/>
                <p:nvPr/>
              </p:nvSpPr>
              <p:spPr>
                <a:xfrm>
                  <a:off x="3888170" y="4821930"/>
                  <a:ext cx="519363" cy="51936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églalap 68"/>
                <p:cNvSpPr/>
                <p:nvPr/>
              </p:nvSpPr>
              <p:spPr>
                <a:xfrm>
                  <a:off x="3862938" y="4963399"/>
                  <a:ext cx="70203" cy="22284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églalap 69"/>
                <p:cNvSpPr/>
                <p:nvPr/>
              </p:nvSpPr>
              <p:spPr>
                <a:xfrm rot="4200000">
                  <a:off x="4237581" y="5203537"/>
                  <a:ext cx="70032" cy="18706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églalap 70"/>
                <p:cNvSpPr/>
                <p:nvPr/>
              </p:nvSpPr>
              <p:spPr>
                <a:xfrm rot="7200000">
                  <a:off x="4236612" y="4770609"/>
                  <a:ext cx="70032" cy="18706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Csoportba foglalás 97"/>
              <p:cNvGrpSpPr/>
              <p:nvPr/>
            </p:nvGrpSpPr>
            <p:grpSpPr>
              <a:xfrm>
                <a:off x="3897863" y="4777569"/>
                <a:ext cx="509670" cy="596941"/>
                <a:chOff x="3897863" y="4777569"/>
                <a:chExt cx="509670" cy="596941"/>
              </a:xfrm>
            </p:grpSpPr>
            <p:sp>
              <p:nvSpPr>
                <p:cNvPr id="7" name="Ellipszis 6"/>
                <p:cNvSpPr/>
                <p:nvPr/>
              </p:nvSpPr>
              <p:spPr>
                <a:xfrm>
                  <a:off x="4111604" y="4777569"/>
                  <a:ext cx="82591" cy="8259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Ellipszis 7"/>
                <p:cNvSpPr/>
                <p:nvPr/>
              </p:nvSpPr>
              <p:spPr>
                <a:xfrm>
                  <a:off x="4111604" y="5291919"/>
                  <a:ext cx="82591" cy="8259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Ellipszis 8"/>
                <p:cNvSpPr/>
                <p:nvPr/>
              </p:nvSpPr>
              <p:spPr>
                <a:xfrm>
                  <a:off x="4324942" y="4897277"/>
                  <a:ext cx="82591" cy="8259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Ellipszis 9"/>
                <p:cNvSpPr/>
                <p:nvPr/>
              </p:nvSpPr>
              <p:spPr>
                <a:xfrm>
                  <a:off x="4324942" y="5166933"/>
                  <a:ext cx="82591" cy="8259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Ellipszis 24"/>
                <p:cNvSpPr/>
                <p:nvPr/>
              </p:nvSpPr>
              <p:spPr>
                <a:xfrm>
                  <a:off x="3897863" y="4901454"/>
                  <a:ext cx="82591" cy="8259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Ellipszis 25"/>
                <p:cNvSpPr/>
                <p:nvPr/>
              </p:nvSpPr>
              <p:spPr>
                <a:xfrm>
                  <a:off x="3897863" y="5171110"/>
                  <a:ext cx="82591" cy="8259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0" name="Szövegdoboz 79"/>
            <p:cNvSpPr txBox="1"/>
            <p:nvPr/>
          </p:nvSpPr>
          <p:spPr>
            <a:xfrm>
              <a:off x="6306064" y="4089658"/>
              <a:ext cx="1093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hu-H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  <a:r>
                <a:rPr lang="hu-H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Zn]ZnCl</a:t>
              </a:r>
              <a:r>
                <a:rPr lang="hu-HU" sz="1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hu-H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solution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3" name="Egyenes összekötő 82"/>
            <p:cNvCxnSpPr>
              <a:stCxn id="25" idx="2"/>
            </p:cNvCxnSpPr>
            <p:nvPr/>
          </p:nvCxnSpPr>
          <p:spPr>
            <a:xfrm flipH="1" flipV="1">
              <a:off x="2501470" y="4925121"/>
              <a:ext cx="446686" cy="41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gyenes összekötő 85"/>
            <p:cNvCxnSpPr/>
            <p:nvPr/>
          </p:nvCxnSpPr>
          <p:spPr>
            <a:xfrm flipV="1">
              <a:off x="2501470" y="3996941"/>
              <a:ext cx="0" cy="937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gyenes összekötő 87"/>
            <p:cNvCxnSpPr/>
            <p:nvPr/>
          </p:nvCxnSpPr>
          <p:spPr>
            <a:xfrm flipV="1">
              <a:off x="2501470" y="4001294"/>
              <a:ext cx="956356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Szövegdoboz 88"/>
            <p:cNvSpPr txBox="1"/>
            <p:nvPr/>
          </p:nvSpPr>
          <p:spPr>
            <a:xfrm>
              <a:off x="3380111" y="3806570"/>
              <a:ext cx="1009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 </a:t>
              </a:r>
              <a:r>
                <a:rPr lang="hu-H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gas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0" name="Egyenes összekötő 89"/>
            <p:cNvCxnSpPr>
              <a:stCxn id="26" idx="2"/>
            </p:cNvCxnSpPr>
            <p:nvPr/>
          </p:nvCxnSpPr>
          <p:spPr>
            <a:xfrm flipH="1">
              <a:off x="2497694" y="5198955"/>
              <a:ext cx="4504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gyenes összekötő 90"/>
            <p:cNvCxnSpPr/>
            <p:nvPr/>
          </p:nvCxnSpPr>
          <p:spPr>
            <a:xfrm flipV="1">
              <a:off x="2502971" y="5194777"/>
              <a:ext cx="0" cy="958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gyenes összekötő 91"/>
            <p:cNvCxnSpPr/>
            <p:nvPr/>
          </p:nvCxnSpPr>
          <p:spPr>
            <a:xfrm>
              <a:off x="2492626" y="6145506"/>
              <a:ext cx="16983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Jobbra nyíl 95"/>
            <p:cNvSpPr/>
            <p:nvPr/>
          </p:nvSpPr>
          <p:spPr>
            <a:xfrm>
              <a:off x="3004219" y="6024552"/>
              <a:ext cx="705587" cy="23497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zövegdoboz 98"/>
            <p:cNvSpPr txBox="1"/>
            <p:nvPr/>
          </p:nvSpPr>
          <p:spPr>
            <a:xfrm>
              <a:off x="3778688" y="5307964"/>
              <a:ext cx="1131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/[</a:t>
              </a:r>
              <a:r>
                <a:rPr lang="hu-H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  <a:r>
                <a:rPr lang="hu-H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Zn]ZnCl</a:t>
              </a:r>
              <a:r>
                <a:rPr lang="hu-HU" sz="1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hu-H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recovery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Jobbra nyíl 107"/>
            <p:cNvSpPr/>
            <p:nvPr/>
          </p:nvSpPr>
          <p:spPr>
            <a:xfrm rot="10800000">
              <a:off x="2651425" y="3879453"/>
              <a:ext cx="379322" cy="23497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zögletes összekötő 27"/>
            <p:cNvCxnSpPr>
              <a:endCxn id="9" idx="6"/>
            </p:cNvCxnSpPr>
            <p:nvPr/>
          </p:nvCxnSpPr>
          <p:spPr>
            <a:xfrm rot="10800000" flipV="1">
              <a:off x="3457827" y="3983616"/>
              <a:ext cx="1859001" cy="94150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gyenes összekötő nyíllal 111"/>
            <p:cNvCxnSpPr>
              <a:stCxn id="10" idx="6"/>
            </p:cNvCxnSpPr>
            <p:nvPr/>
          </p:nvCxnSpPr>
          <p:spPr>
            <a:xfrm flipV="1">
              <a:off x="3457826" y="5193037"/>
              <a:ext cx="456737" cy="17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gyenes összekötő 124"/>
            <p:cNvCxnSpPr/>
            <p:nvPr/>
          </p:nvCxnSpPr>
          <p:spPr>
            <a:xfrm>
              <a:off x="5316828" y="3983616"/>
              <a:ext cx="10331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" name="Csoportba foglalás 185"/>
            <p:cNvGrpSpPr/>
            <p:nvPr/>
          </p:nvGrpSpPr>
          <p:grpSpPr>
            <a:xfrm>
              <a:off x="4972430" y="3751218"/>
              <a:ext cx="190167" cy="2899966"/>
              <a:chOff x="7543481" y="3694172"/>
              <a:chExt cx="190167" cy="2899966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558428" y="3712825"/>
                <a:ext cx="174335" cy="28813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8" name="Egyenes összekötő 127"/>
              <p:cNvCxnSpPr>
                <a:stCxn id="126" idx="0"/>
                <a:endCxn id="126" idx="0"/>
              </p:cNvCxnSpPr>
              <p:nvPr/>
            </p:nvCxnSpPr>
            <p:spPr>
              <a:xfrm>
                <a:off x="7645596" y="3712825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Egyenes összekötő 130"/>
              <p:cNvCxnSpPr/>
              <p:nvPr/>
            </p:nvCxnSpPr>
            <p:spPr>
              <a:xfrm>
                <a:off x="7549274" y="4394777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Egyenes összekötő 131"/>
              <p:cNvCxnSpPr/>
              <p:nvPr/>
            </p:nvCxnSpPr>
            <p:spPr>
              <a:xfrm>
                <a:off x="7549274" y="4269451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Egyenes összekötő 132"/>
              <p:cNvCxnSpPr/>
              <p:nvPr/>
            </p:nvCxnSpPr>
            <p:spPr>
              <a:xfrm>
                <a:off x="7547971" y="4512802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Egyenes összekötő 133"/>
              <p:cNvCxnSpPr/>
              <p:nvPr/>
            </p:nvCxnSpPr>
            <p:spPr>
              <a:xfrm>
                <a:off x="7543481" y="4763940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Egyenes összekötő 134"/>
              <p:cNvCxnSpPr/>
              <p:nvPr/>
            </p:nvCxnSpPr>
            <p:spPr>
              <a:xfrm>
                <a:off x="7543481" y="4638614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Egyenes összekötő 135"/>
              <p:cNvCxnSpPr/>
              <p:nvPr/>
            </p:nvCxnSpPr>
            <p:spPr>
              <a:xfrm>
                <a:off x="7545397" y="4900237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Egyenes összekötő 136"/>
              <p:cNvCxnSpPr/>
              <p:nvPr/>
            </p:nvCxnSpPr>
            <p:spPr>
              <a:xfrm>
                <a:off x="7553151" y="5152025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Egyenes összekötő 137"/>
              <p:cNvCxnSpPr/>
              <p:nvPr/>
            </p:nvCxnSpPr>
            <p:spPr>
              <a:xfrm>
                <a:off x="7553151" y="5026699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Egyenes összekötő 138"/>
              <p:cNvCxnSpPr/>
              <p:nvPr/>
            </p:nvCxnSpPr>
            <p:spPr>
              <a:xfrm>
                <a:off x="7551848" y="5270050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Egyenes összekötő 139"/>
              <p:cNvCxnSpPr/>
              <p:nvPr/>
            </p:nvCxnSpPr>
            <p:spPr>
              <a:xfrm>
                <a:off x="7547358" y="5521188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Egyenes összekötő 140"/>
              <p:cNvCxnSpPr/>
              <p:nvPr/>
            </p:nvCxnSpPr>
            <p:spPr>
              <a:xfrm>
                <a:off x="7547358" y="5395862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Egyenes összekötő 141"/>
              <p:cNvCxnSpPr/>
              <p:nvPr/>
            </p:nvCxnSpPr>
            <p:spPr>
              <a:xfrm>
                <a:off x="7546055" y="5639213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Egyenes összekötő 142"/>
              <p:cNvCxnSpPr/>
              <p:nvPr/>
            </p:nvCxnSpPr>
            <p:spPr>
              <a:xfrm>
                <a:off x="7547971" y="3899152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Egyenes összekötő 143"/>
              <p:cNvCxnSpPr/>
              <p:nvPr/>
            </p:nvCxnSpPr>
            <p:spPr>
              <a:xfrm>
                <a:off x="7547971" y="3773826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Egyenes összekötő 144"/>
              <p:cNvCxnSpPr/>
              <p:nvPr/>
            </p:nvCxnSpPr>
            <p:spPr>
              <a:xfrm>
                <a:off x="7546668" y="4017177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Egyenes összekötő 145"/>
              <p:cNvCxnSpPr/>
              <p:nvPr/>
            </p:nvCxnSpPr>
            <p:spPr>
              <a:xfrm>
                <a:off x="7549274" y="4142519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Egyenes összekötő 148"/>
              <p:cNvCxnSpPr/>
              <p:nvPr/>
            </p:nvCxnSpPr>
            <p:spPr>
              <a:xfrm>
                <a:off x="7584606" y="3694172"/>
                <a:ext cx="138351" cy="1253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Egyenes összekötő 151"/>
              <p:cNvCxnSpPr/>
              <p:nvPr/>
            </p:nvCxnSpPr>
            <p:spPr>
              <a:xfrm>
                <a:off x="7549643" y="5893850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Egyenes összekötő 152"/>
              <p:cNvCxnSpPr/>
              <p:nvPr/>
            </p:nvCxnSpPr>
            <p:spPr>
              <a:xfrm>
                <a:off x="7549643" y="5768524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Egyenes összekötő 153"/>
              <p:cNvCxnSpPr/>
              <p:nvPr/>
            </p:nvCxnSpPr>
            <p:spPr>
              <a:xfrm>
                <a:off x="7551559" y="6030147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Egyenes összekötő 154"/>
              <p:cNvCxnSpPr/>
              <p:nvPr/>
            </p:nvCxnSpPr>
            <p:spPr>
              <a:xfrm>
                <a:off x="7559313" y="6281935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Egyenes összekötő 155"/>
              <p:cNvCxnSpPr/>
              <p:nvPr/>
            </p:nvCxnSpPr>
            <p:spPr>
              <a:xfrm>
                <a:off x="7559313" y="6156609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Egyenes összekötő 156"/>
              <p:cNvCxnSpPr/>
              <p:nvPr/>
            </p:nvCxnSpPr>
            <p:spPr>
              <a:xfrm>
                <a:off x="7558010" y="6399960"/>
                <a:ext cx="174335" cy="158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3" name="Egyenes összekötő 162"/>
            <p:cNvCxnSpPr/>
            <p:nvPr/>
          </p:nvCxnSpPr>
          <p:spPr>
            <a:xfrm>
              <a:off x="5695950" y="3983616"/>
              <a:ext cx="0" cy="9828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Háromszög 164"/>
            <p:cNvSpPr/>
            <p:nvPr/>
          </p:nvSpPr>
          <p:spPr>
            <a:xfrm rot="5400000">
              <a:off x="5548289" y="3895767"/>
              <a:ext cx="148130" cy="15928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Háromszög 167"/>
            <p:cNvSpPr/>
            <p:nvPr/>
          </p:nvSpPr>
          <p:spPr>
            <a:xfrm rot="16200000">
              <a:off x="5704315" y="3900676"/>
              <a:ext cx="148130" cy="15928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Háromszög 168"/>
            <p:cNvSpPr/>
            <p:nvPr/>
          </p:nvSpPr>
          <p:spPr>
            <a:xfrm>
              <a:off x="5622652" y="3979933"/>
              <a:ext cx="148130" cy="15928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Egyenes összekötő 171"/>
            <p:cNvCxnSpPr/>
            <p:nvPr/>
          </p:nvCxnSpPr>
          <p:spPr>
            <a:xfrm>
              <a:off x="6350000" y="3979933"/>
              <a:ext cx="0" cy="9542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églalap 172"/>
            <p:cNvSpPr/>
            <p:nvPr/>
          </p:nvSpPr>
          <p:spPr>
            <a:xfrm>
              <a:off x="6149975" y="4934219"/>
              <a:ext cx="400050" cy="13615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Háromszög 173"/>
            <p:cNvSpPr/>
            <p:nvPr/>
          </p:nvSpPr>
          <p:spPr>
            <a:xfrm>
              <a:off x="6151924" y="4572946"/>
              <a:ext cx="396151" cy="36495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églalap 174"/>
            <p:cNvSpPr/>
            <p:nvPr/>
          </p:nvSpPr>
          <p:spPr>
            <a:xfrm>
              <a:off x="6268064" y="4586295"/>
              <a:ext cx="161312" cy="13651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églalap 175"/>
            <p:cNvSpPr/>
            <p:nvPr/>
          </p:nvSpPr>
          <p:spPr>
            <a:xfrm>
              <a:off x="6278717" y="4658909"/>
              <a:ext cx="140006" cy="1011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églalap 176"/>
            <p:cNvSpPr/>
            <p:nvPr/>
          </p:nvSpPr>
          <p:spPr>
            <a:xfrm>
              <a:off x="6156631" y="4937902"/>
              <a:ext cx="384178" cy="749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Egyenes összekötő 178"/>
            <p:cNvCxnSpPr/>
            <p:nvPr/>
          </p:nvCxnSpPr>
          <p:spPr>
            <a:xfrm>
              <a:off x="5542709" y="4651996"/>
              <a:ext cx="0" cy="16294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gyenes összekötő 179"/>
            <p:cNvCxnSpPr/>
            <p:nvPr/>
          </p:nvCxnSpPr>
          <p:spPr>
            <a:xfrm>
              <a:off x="5858025" y="4651996"/>
              <a:ext cx="0" cy="16294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Egyenes összekötő 181"/>
            <p:cNvCxnSpPr/>
            <p:nvPr/>
          </p:nvCxnSpPr>
          <p:spPr>
            <a:xfrm>
              <a:off x="5542709" y="6281424"/>
              <a:ext cx="3153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Egyenes összekötő 182"/>
            <p:cNvCxnSpPr/>
            <p:nvPr/>
          </p:nvCxnSpPr>
          <p:spPr>
            <a:xfrm>
              <a:off x="5542709" y="4966417"/>
              <a:ext cx="3153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Szövegdoboz 183"/>
            <p:cNvSpPr txBox="1"/>
            <p:nvPr/>
          </p:nvSpPr>
          <p:spPr>
            <a:xfrm>
              <a:off x="5238630" y="6218189"/>
              <a:ext cx="107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Syringe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8" name="Szövegdoboz 187"/>
          <p:cNvSpPr txBox="1"/>
          <p:nvPr/>
        </p:nvSpPr>
        <p:spPr>
          <a:xfrm>
            <a:off x="3722494" y="6115200"/>
            <a:ext cx="171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IBA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Synthera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Szövegdoboz 188"/>
          <p:cNvSpPr txBox="1"/>
          <p:nvPr/>
        </p:nvSpPr>
        <p:spPr>
          <a:xfrm>
            <a:off x="8192863" y="4769288"/>
            <a:ext cx="3029666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UNLOAD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</a:p>
          <a:p>
            <a:endParaRPr lang="hu-HU" sz="2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Szövegdoboz 92"/>
          <p:cNvSpPr txBox="1"/>
          <p:nvPr/>
        </p:nvSpPr>
        <p:spPr>
          <a:xfrm>
            <a:off x="8192863" y="5269885"/>
            <a:ext cx="3029666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Ga]GaCl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 to IBA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panel, for radiolabeling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(Future work...)</a:t>
            </a:r>
          </a:p>
          <a:p>
            <a:endParaRPr lang="hu-HU" sz="2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1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0809" y="1749685"/>
            <a:ext cx="5854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Benefactors: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Faster purification compared to solid targets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Fewer steps required (no need to dissolve a solid target)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Easily automated, compared to solid target systems (utilizing existing systems,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2247900" y="312997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ZnCl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solubility in HCl solutions</a:t>
            </a: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6559550" y="1749685"/>
            <a:ext cx="5791200" cy="4970203"/>
            <a:chOff x="7350918" y="2352602"/>
            <a:chExt cx="3907268" cy="2977467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0918" y="2404340"/>
              <a:ext cx="3694102" cy="2925729"/>
            </a:xfrm>
            <a:prstGeom prst="rect">
              <a:avLst/>
            </a:prstGeom>
          </p:spPr>
        </p:pic>
        <p:sp>
          <p:nvSpPr>
            <p:cNvPr id="5" name="Szövegdoboz 4"/>
            <p:cNvSpPr txBox="1"/>
            <p:nvPr/>
          </p:nvSpPr>
          <p:spPr>
            <a:xfrm>
              <a:off x="10744943" y="2352602"/>
              <a:ext cx="513243" cy="242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hu-H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Ellipszis 1"/>
            <p:cNvSpPr/>
            <p:nvPr/>
          </p:nvSpPr>
          <p:spPr>
            <a:xfrm>
              <a:off x="8748288" y="3827427"/>
              <a:ext cx="495546" cy="4477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llipszis 6"/>
            <p:cNvSpPr/>
            <p:nvPr/>
          </p:nvSpPr>
          <p:spPr>
            <a:xfrm>
              <a:off x="8982616" y="4033065"/>
              <a:ext cx="45195" cy="451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Egyenes összekötő nyíllal 8"/>
            <p:cNvCxnSpPr>
              <a:endCxn id="2" idx="0"/>
            </p:cNvCxnSpPr>
            <p:nvPr/>
          </p:nvCxnSpPr>
          <p:spPr>
            <a:xfrm flipV="1">
              <a:off x="8996061" y="3827427"/>
              <a:ext cx="1" cy="2238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/>
            <p:cNvCxnSpPr/>
            <p:nvPr/>
          </p:nvCxnSpPr>
          <p:spPr>
            <a:xfrm flipV="1">
              <a:off x="9014365" y="3970802"/>
              <a:ext cx="105583" cy="805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zis 14"/>
            <p:cNvSpPr/>
            <p:nvPr/>
          </p:nvSpPr>
          <p:spPr>
            <a:xfrm>
              <a:off x="9544557" y="3948071"/>
              <a:ext cx="832931" cy="290513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zövegdoboz 16"/>
          <p:cNvSpPr txBox="1"/>
          <p:nvPr/>
        </p:nvSpPr>
        <p:spPr>
          <a:xfrm>
            <a:off x="6654800" y="1401988"/>
            <a:ext cx="157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 target</a:t>
            </a:r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9505267" y="1397913"/>
            <a:ext cx="1845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target</a:t>
            </a:r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0809" y="1749685"/>
            <a:ext cx="5854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Benefactors: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Faster purification compared to solid targets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Fewer steps required (no need to dissolve a solid target)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Easily automated, compared to solid target systems (utilizing existing systems,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Problems: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liquid target will have fewer “useful” nuclei to irradiate, compared to solid targets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optimum in concentration needs to be found, to generate highest activity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need solubility data for different HCl concentrations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2247900" y="312997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ZnCl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solubility in HCl solutions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079967" y="1921429"/>
            <a:ext cx="457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Recently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purchased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 IBA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Synthera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system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2290761"/>
            <a:ext cx="5594350" cy="4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730791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metallic Zn was attempted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 metal in cc. HCl solution was dissolved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Evaporation to dryness failed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leaving the solution on the hotplate on 100°C (212°F) over the weekend yielded a thick syrup, not solid crystals</a:t>
            </a:r>
          </a:p>
        </p:txBody>
      </p:sp>
      <p:grpSp>
        <p:nvGrpSpPr>
          <p:cNvPr id="2" name="Csoportba foglalás 1"/>
          <p:cNvGrpSpPr/>
          <p:nvPr/>
        </p:nvGrpSpPr>
        <p:grpSpPr>
          <a:xfrm>
            <a:off x="5918516" y="3000230"/>
            <a:ext cx="4499938" cy="2578357"/>
            <a:chOff x="6473055" y="3242104"/>
            <a:chExt cx="4499938" cy="2578357"/>
          </a:xfrm>
        </p:grpSpPr>
        <p:sp>
          <p:nvSpPr>
            <p:cNvPr id="36" name="Folyamatábra: Feldolgozás 35"/>
            <p:cNvSpPr/>
            <p:nvPr/>
          </p:nvSpPr>
          <p:spPr>
            <a:xfrm>
              <a:off x="6473055" y="3242104"/>
              <a:ext cx="4499938" cy="2578357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29" name="Csoportba foglalás 128"/>
            <p:cNvGrpSpPr/>
            <p:nvPr/>
          </p:nvGrpSpPr>
          <p:grpSpPr>
            <a:xfrm>
              <a:off x="6674742" y="4070736"/>
              <a:ext cx="4096564" cy="1646685"/>
              <a:chOff x="6657360" y="4448295"/>
              <a:chExt cx="4096564" cy="1646685"/>
            </a:xfrm>
          </p:grpSpPr>
          <p:grpSp>
            <p:nvGrpSpPr>
              <p:cNvPr id="9" name="Csoportba foglalás 8"/>
              <p:cNvGrpSpPr/>
              <p:nvPr/>
            </p:nvGrpSpPr>
            <p:grpSpPr>
              <a:xfrm>
                <a:off x="6896440" y="5223911"/>
                <a:ext cx="3404812" cy="649330"/>
                <a:chOff x="535403" y="4469654"/>
                <a:chExt cx="4131079" cy="805642"/>
              </a:xfrm>
              <a:solidFill>
                <a:schemeClr val="accent5">
                  <a:lumMod val="75000"/>
                </a:schemeClr>
              </a:solidFill>
            </p:grpSpPr>
            <p:grpSp>
              <p:nvGrpSpPr>
                <p:cNvPr id="85" name="Csoportba foglalás 84"/>
                <p:cNvGrpSpPr/>
                <p:nvPr/>
              </p:nvGrpSpPr>
              <p:grpSpPr>
                <a:xfrm>
                  <a:off x="535403" y="4469654"/>
                  <a:ext cx="4131079" cy="805642"/>
                  <a:chOff x="535403" y="4469654"/>
                  <a:chExt cx="5062451" cy="805642"/>
                </a:xfrm>
                <a:grpFill/>
              </p:grpSpPr>
              <p:sp>
                <p:nvSpPr>
                  <p:cNvPr id="92" name="Egy oldalon két sarkán levágott téglalap 91"/>
                  <p:cNvSpPr/>
                  <p:nvPr/>
                </p:nvSpPr>
                <p:spPr>
                  <a:xfrm>
                    <a:off x="535403" y="4660155"/>
                    <a:ext cx="5062451" cy="615141"/>
                  </a:xfrm>
                  <a:prstGeom prst="snip2Same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Trapezoid 92"/>
                  <p:cNvSpPr/>
                  <p:nvPr/>
                </p:nvSpPr>
                <p:spPr>
                  <a:xfrm rot="10800000">
                    <a:off x="665982" y="4469654"/>
                    <a:ext cx="4800600" cy="190500"/>
                  </a:xfrm>
                  <a:prstGeom prst="trapezoi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" name="Csoportba foglalás 85"/>
                <p:cNvGrpSpPr/>
                <p:nvPr/>
              </p:nvGrpSpPr>
              <p:grpSpPr>
                <a:xfrm>
                  <a:off x="1008882" y="4767700"/>
                  <a:ext cx="400050" cy="400050"/>
                  <a:chOff x="1008882" y="4767700"/>
                  <a:chExt cx="400050" cy="400050"/>
                </a:xfrm>
                <a:grpFill/>
              </p:grpSpPr>
              <p:sp>
                <p:nvSpPr>
                  <p:cNvPr id="90" name="Ellipszis 89"/>
                  <p:cNvSpPr/>
                  <p:nvPr/>
                </p:nvSpPr>
                <p:spPr>
                  <a:xfrm>
                    <a:off x="1008882" y="4767700"/>
                    <a:ext cx="400050" cy="40005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Ellipszis 90"/>
                  <p:cNvSpPr/>
                  <p:nvPr/>
                </p:nvSpPr>
                <p:spPr>
                  <a:xfrm>
                    <a:off x="1059682" y="4818500"/>
                    <a:ext cx="298450" cy="29845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" name="Csoportba foglalás 86"/>
                <p:cNvGrpSpPr/>
                <p:nvPr/>
              </p:nvGrpSpPr>
              <p:grpSpPr>
                <a:xfrm>
                  <a:off x="1818911" y="4767700"/>
                  <a:ext cx="400050" cy="400050"/>
                  <a:chOff x="1818911" y="4767700"/>
                  <a:chExt cx="400050" cy="400050"/>
                </a:xfrm>
                <a:grpFill/>
              </p:grpSpPr>
              <p:sp>
                <p:nvSpPr>
                  <p:cNvPr id="88" name="Ellipszis 87"/>
                  <p:cNvSpPr/>
                  <p:nvPr/>
                </p:nvSpPr>
                <p:spPr>
                  <a:xfrm>
                    <a:off x="1818911" y="4767700"/>
                    <a:ext cx="400050" cy="40005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" name="Ellipszis 88"/>
                  <p:cNvSpPr/>
                  <p:nvPr/>
                </p:nvSpPr>
                <p:spPr>
                  <a:xfrm>
                    <a:off x="1869711" y="4818500"/>
                    <a:ext cx="298450" cy="29845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Csoportba foglalás 12"/>
              <p:cNvGrpSpPr/>
              <p:nvPr/>
            </p:nvGrpSpPr>
            <p:grpSpPr>
              <a:xfrm>
                <a:off x="8046660" y="4962574"/>
                <a:ext cx="927116" cy="260670"/>
                <a:chOff x="3292815" y="3877964"/>
                <a:chExt cx="625880" cy="437578"/>
              </a:xfrm>
            </p:grpSpPr>
            <p:sp>
              <p:nvSpPr>
                <p:cNvPr id="69" name="Folyamatábra: Dokumentum 68"/>
                <p:cNvSpPr/>
                <p:nvPr/>
              </p:nvSpPr>
              <p:spPr>
                <a:xfrm rot="10800000">
                  <a:off x="3292816" y="3877964"/>
                  <a:ext cx="625879" cy="427099"/>
                </a:xfrm>
                <a:prstGeom prst="flowChartDocumen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73" name="Egyenes összekötő 72"/>
                <p:cNvCxnSpPr/>
                <p:nvPr/>
              </p:nvCxnSpPr>
              <p:spPr>
                <a:xfrm flipH="1" flipV="1">
                  <a:off x="3292815" y="4308156"/>
                  <a:ext cx="625879" cy="738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églalap 13"/>
              <p:cNvSpPr/>
              <p:nvPr/>
            </p:nvSpPr>
            <p:spPr>
              <a:xfrm>
                <a:off x="6657360" y="5874582"/>
                <a:ext cx="4096564" cy="22039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Téglalap 28"/>
              <p:cNvSpPr/>
              <p:nvPr/>
            </p:nvSpPr>
            <p:spPr>
              <a:xfrm>
                <a:off x="8671883" y="5456189"/>
                <a:ext cx="828398" cy="322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30" name="Csoportba foglalás 29"/>
              <p:cNvGrpSpPr/>
              <p:nvPr/>
            </p:nvGrpSpPr>
            <p:grpSpPr>
              <a:xfrm>
                <a:off x="8973646" y="5517282"/>
                <a:ext cx="473170" cy="195547"/>
                <a:chOff x="3055687" y="4833670"/>
                <a:chExt cx="574100" cy="242621"/>
              </a:xfrm>
            </p:grpSpPr>
            <p:cxnSp>
              <p:nvCxnSpPr>
                <p:cNvPr id="44" name="Egyenes összekötő 43"/>
                <p:cNvCxnSpPr/>
                <p:nvPr/>
              </p:nvCxnSpPr>
              <p:spPr>
                <a:xfrm>
                  <a:off x="3056940" y="4833941"/>
                  <a:ext cx="135731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gyenes összekötő 44"/>
                <p:cNvCxnSpPr/>
                <p:nvPr/>
              </p:nvCxnSpPr>
              <p:spPr>
                <a:xfrm>
                  <a:off x="3056940" y="5072066"/>
                  <a:ext cx="135731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gyenes összekötő 45"/>
                <p:cNvCxnSpPr/>
                <p:nvPr/>
              </p:nvCxnSpPr>
              <p:spPr>
                <a:xfrm>
                  <a:off x="3055687" y="4833941"/>
                  <a:ext cx="1253" cy="11906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Egyenes összekötő 46"/>
                <p:cNvCxnSpPr/>
                <p:nvPr/>
              </p:nvCxnSpPr>
              <p:spPr>
                <a:xfrm>
                  <a:off x="3194036" y="4953004"/>
                  <a:ext cx="1253" cy="11906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Egyenes összekötő 47"/>
                <p:cNvCxnSpPr/>
                <p:nvPr/>
              </p:nvCxnSpPr>
              <p:spPr>
                <a:xfrm>
                  <a:off x="3056171" y="4949669"/>
                  <a:ext cx="1253" cy="11906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gyenes összekötő 48"/>
                <p:cNvCxnSpPr/>
                <p:nvPr/>
              </p:nvCxnSpPr>
              <p:spPr>
                <a:xfrm>
                  <a:off x="3193479" y="4839938"/>
                  <a:ext cx="1253" cy="11906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gyenes összekötő 49"/>
                <p:cNvCxnSpPr/>
                <p:nvPr/>
              </p:nvCxnSpPr>
              <p:spPr>
                <a:xfrm>
                  <a:off x="3277686" y="4833670"/>
                  <a:ext cx="135731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Egyenes összekötő 50"/>
                <p:cNvCxnSpPr/>
                <p:nvPr/>
              </p:nvCxnSpPr>
              <p:spPr>
                <a:xfrm>
                  <a:off x="3276433" y="4961540"/>
                  <a:ext cx="135731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Egyenes összekötő 51"/>
                <p:cNvCxnSpPr/>
                <p:nvPr/>
              </p:nvCxnSpPr>
              <p:spPr>
                <a:xfrm>
                  <a:off x="3276433" y="4842477"/>
                  <a:ext cx="1253" cy="11906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gyenes összekötő 52"/>
                <p:cNvCxnSpPr/>
                <p:nvPr/>
              </p:nvCxnSpPr>
              <p:spPr>
                <a:xfrm>
                  <a:off x="3414225" y="4839667"/>
                  <a:ext cx="1253" cy="11906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gyenes összekötő 53"/>
                <p:cNvCxnSpPr/>
                <p:nvPr/>
              </p:nvCxnSpPr>
              <p:spPr>
                <a:xfrm>
                  <a:off x="3494056" y="4838166"/>
                  <a:ext cx="135731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gyenes összekötő 54"/>
                <p:cNvCxnSpPr/>
                <p:nvPr/>
              </p:nvCxnSpPr>
              <p:spPr>
                <a:xfrm>
                  <a:off x="3494056" y="5076291"/>
                  <a:ext cx="135731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>
                <a:xfrm>
                  <a:off x="3495927" y="4846838"/>
                  <a:ext cx="1253" cy="11906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>
                <a:xfrm>
                  <a:off x="3495927" y="4948558"/>
                  <a:ext cx="1253" cy="11906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Egyenes összekötő 99"/>
              <p:cNvCxnSpPr/>
              <p:nvPr/>
            </p:nvCxnSpPr>
            <p:spPr>
              <a:xfrm>
                <a:off x="8723532" y="5502669"/>
                <a:ext cx="0" cy="22185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Egyenes összekötő 103"/>
              <p:cNvCxnSpPr/>
              <p:nvPr/>
            </p:nvCxnSpPr>
            <p:spPr>
              <a:xfrm>
                <a:off x="8800497" y="5517282"/>
                <a:ext cx="11186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Egyenes összekötő 104"/>
              <p:cNvCxnSpPr/>
              <p:nvPr/>
            </p:nvCxnSpPr>
            <p:spPr>
              <a:xfrm>
                <a:off x="8800497" y="5709206"/>
                <a:ext cx="11186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Egyenes összekötő 105"/>
              <p:cNvCxnSpPr/>
              <p:nvPr/>
            </p:nvCxnSpPr>
            <p:spPr>
              <a:xfrm>
                <a:off x="8799464" y="5517282"/>
                <a:ext cx="1033" cy="9596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Egyenes összekötő 106"/>
              <p:cNvCxnSpPr/>
              <p:nvPr/>
            </p:nvCxnSpPr>
            <p:spPr>
              <a:xfrm>
                <a:off x="8913490" y="5613244"/>
                <a:ext cx="1033" cy="9596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Egyenes összekötő 107"/>
              <p:cNvCxnSpPr/>
              <p:nvPr/>
            </p:nvCxnSpPr>
            <p:spPr>
              <a:xfrm>
                <a:off x="8799863" y="5610557"/>
                <a:ext cx="1033" cy="9596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Egyenes összekötő 108"/>
              <p:cNvCxnSpPr/>
              <p:nvPr/>
            </p:nvCxnSpPr>
            <p:spPr>
              <a:xfrm>
                <a:off x="8913031" y="5522116"/>
                <a:ext cx="1033" cy="9596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Egyenes összekötő 113"/>
              <p:cNvCxnSpPr/>
              <p:nvPr/>
            </p:nvCxnSpPr>
            <p:spPr>
              <a:xfrm flipV="1">
                <a:off x="8044261" y="4524375"/>
                <a:ext cx="0" cy="6926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Egyenes összekötő 114"/>
              <p:cNvCxnSpPr/>
              <p:nvPr/>
            </p:nvCxnSpPr>
            <p:spPr>
              <a:xfrm flipV="1">
                <a:off x="8973646" y="4455211"/>
                <a:ext cx="0" cy="7687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Egyenes összekötő 115"/>
              <p:cNvCxnSpPr/>
              <p:nvPr/>
            </p:nvCxnSpPr>
            <p:spPr>
              <a:xfrm flipV="1">
                <a:off x="8014002" y="4452274"/>
                <a:ext cx="959644" cy="29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Egyenes összekötő 120"/>
              <p:cNvCxnSpPr/>
              <p:nvPr/>
            </p:nvCxnSpPr>
            <p:spPr>
              <a:xfrm>
                <a:off x="8014002" y="4448295"/>
                <a:ext cx="30259" cy="829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Folyamatábra: Befejezés 126"/>
              <p:cNvSpPr/>
              <p:nvPr/>
            </p:nvSpPr>
            <p:spPr>
              <a:xfrm>
                <a:off x="8338546" y="5109984"/>
                <a:ext cx="366189" cy="87472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28" name="Egyenes összekötő 127"/>
              <p:cNvCxnSpPr/>
              <p:nvPr/>
            </p:nvCxnSpPr>
            <p:spPr>
              <a:xfrm>
                <a:off x="8524516" y="5109984"/>
                <a:ext cx="0" cy="87472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Cím 1"/>
          <p:cNvSpPr txBox="1">
            <a:spLocks/>
          </p:cNvSpPr>
          <p:nvPr/>
        </p:nvSpPr>
        <p:spPr>
          <a:xfrm>
            <a:off x="2247900" y="312997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ZnCl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solubility in HCl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– initial failures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yamatábra: Feldolgozás 61"/>
          <p:cNvSpPr/>
          <p:nvPr/>
        </p:nvSpPr>
        <p:spPr>
          <a:xfrm>
            <a:off x="6158926" y="1935154"/>
            <a:ext cx="5225080" cy="399369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320726" cy="43513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were continued with anhydrous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purchased from a manufacturer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solids were protected from moisture in the air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done via storing the container in a vacuum desiccator above 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measuring the solids into screw-cap vials, in a glovebox under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atmosphere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Csoportba foglalás 39"/>
          <p:cNvGrpSpPr/>
          <p:nvPr/>
        </p:nvGrpSpPr>
        <p:grpSpPr>
          <a:xfrm>
            <a:off x="6278902" y="2617900"/>
            <a:ext cx="1775750" cy="2628206"/>
            <a:chOff x="7208593" y="1726875"/>
            <a:chExt cx="2717611" cy="389521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35" name="Csoportba foglalás 34"/>
            <p:cNvGrpSpPr/>
            <p:nvPr/>
          </p:nvGrpSpPr>
          <p:grpSpPr>
            <a:xfrm>
              <a:off x="7208593" y="1726875"/>
              <a:ext cx="2717611" cy="3895210"/>
              <a:chOff x="7208593" y="1726875"/>
              <a:chExt cx="2717611" cy="3895210"/>
            </a:xfrm>
            <a:grpFill/>
          </p:grpSpPr>
          <p:sp>
            <p:nvSpPr>
              <p:cNvPr id="12" name="Téglalap 11"/>
              <p:cNvSpPr/>
              <p:nvPr/>
            </p:nvSpPr>
            <p:spPr>
              <a:xfrm>
                <a:off x="8540051" y="1846275"/>
                <a:ext cx="45719" cy="53411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Ellipszis 10"/>
              <p:cNvSpPr/>
              <p:nvPr/>
            </p:nvSpPr>
            <p:spPr>
              <a:xfrm>
                <a:off x="8453773" y="2238801"/>
                <a:ext cx="218276" cy="241873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rapezoid 5"/>
              <p:cNvSpPr/>
              <p:nvPr/>
            </p:nvSpPr>
            <p:spPr>
              <a:xfrm rot="10800000">
                <a:off x="7421388" y="4920062"/>
                <a:ext cx="2283050" cy="702023"/>
              </a:xfrm>
              <a:prstGeom prst="trapezoid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Ellipszis 8"/>
              <p:cNvSpPr/>
              <p:nvPr/>
            </p:nvSpPr>
            <p:spPr>
              <a:xfrm>
                <a:off x="7312248" y="2613411"/>
                <a:ext cx="2510177" cy="896702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Egy oldalon két sarkán levágott téglalap 6"/>
              <p:cNvSpPr/>
              <p:nvPr/>
            </p:nvSpPr>
            <p:spPr>
              <a:xfrm rot="10800000">
                <a:off x="7312249" y="3085361"/>
                <a:ext cx="2510177" cy="2064775"/>
              </a:xfrm>
              <a:prstGeom prst="snip2Same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églalap 7"/>
              <p:cNvSpPr/>
              <p:nvPr/>
            </p:nvSpPr>
            <p:spPr>
              <a:xfrm>
                <a:off x="7208593" y="2947710"/>
                <a:ext cx="2717611" cy="1376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apezoid 9"/>
              <p:cNvSpPr/>
              <p:nvPr/>
            </p:nvSpPr>
            <p:spPr>
              <a:xfrm rot="10800000">
                <a:off x="8430176" y="2359738"/>
                <a:ext cx="265471" cy="253673"/>
              </a:xfrm>
              <a:prstGeom prst="trapezoid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églalap 12"/>
              <p:cNvSpPr/>
              <p:nvPr/>
            </p:nvSpPr>
            <p:spPr>
              <a:xfrm>
                <a:off x="8551110" y="2019679"/>
                <a:ext cx="194679" cy="45719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rapezoid 13"/>
              <p:cNvSpPr/>
              <p:nvPr/>
            </p:nvSpPr>
            <p:spPr>
              <a:xfrm rot="10800000">
                <a:off x="8518664" y="1726875"/>
                <a:ext cx="88491" cy="150957"/>
              </a:xfrm>
              <a:prstGeom prst="trapezoid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Csoportba foglalás 33"/>
            <p:cNvGrpSpPr/>
            <p:nvPr/>
          </p:nvGrpSpPr>
          <p:grpSpPr>
            <a:xfrm>
              <a:off x="8160137" y="3977149"/>
              <a:ext cx="805543" cy="1172987"/>
              <a:chOff x="5941633" y="3085361"/>
              <a:chExt cx="953728" cy="1840598"/>
            </a:xfrm>
            <a:grpFill/>
          </p:grpSpPr>
          <p:sp>
            <p:nvSpPr>
              <p:cNvPr id="16" name="Trapezoid 15"/>
              <p:cNvSpPr/>
              <p:nvPr/>
            </p:nvSpPr>
            <p:spPr>
              <a:xfrm>
                <a:off x="6026680" y="3285939"/>
                <a:ext cx="780192" cy="249304"/>
              </a:xfrm>
              <a:prstGeom prst="trapezoid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Lekerekített téglalap 14"/>
              <p:cNvSpPr/>
              <p:nvPr/>
            </p:nvSpPr>
            <p:spPr>
              <a:xfrm>
                <a:off x="5941633" y="3398026"/>
                <a:ext cx="953728" cy="1527933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Lekerekített téglalap 16"/>
              <p:cNvSpPr/>
              <p:nvPr/>
            </p:nvSpPr>
            <p:spPr>
              <a:xfrm>
                <a:off x="6026681" y="3085361"/>
                <a:ext cx="780192" cy="20057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Egyenes összekötő 18"/>
              <p:cNvCxnSpPr/>
              <p:nvPr/>
            </p:nvCxnSpPr>
            <p:spPr>
              <a:xfrm>
                <a:off x="6072602" y="3085361"/>
                <a:ext cx="0" cy="2005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gyenes összekötő 21"/>
              <p:cNvCxnSpPr/>
              <p:nvPr/>
            </p:nvCxnSpPr>
            <p:spPr>
              <a:xfrm>
                <a:off x="6132133" y="3085361"/>
                <a:ext cx="0" cy="2005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gyenes összekötő 22"/>
              <p:cNvCxnSpPr/>
              <p:nvPr/>
            </p:nvCxnSpPr>
            <p:spPr>
              <a:xfrm>
                <a:off x="6194045" y="3085361"/>
                <a:ext cx="0" cy="2005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gyenes összekötő 23"/>
              <p:cNvCxnSpPr/>
              <p:nvPr/>
            </p:nvCxnSpPr>
            <p:spPr>
              <a:xfrm>
                <a:off x="6255958" y="3085361"/>
                <a:ext cx="0" cy="2005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gyenes összekötő 24"/>
              <p:cNvCxnSpPr/>
              <p:nvPr/>
            </p:nvCxnSpPr>
            <p:spPr>
              <a:xfrm>
                <a:off x="6315489" y="3085361"/>
                <a:ext cx="0" cy="2005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gyenes összekötő 25"/>
              <p:cNvCxnSpPr/>
              <p:nvPr/>
            </p:nvCxnSpPr>
            <p:spPr>
              <a:xfrm>
                <a:off x="6377401" y="3085361"/>
                <a:ext cx="0" cy="2005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26"/>
              <p:cNvCxnSpPr/>
              <p:nvPr/>
            </p:nvCxnSpPr>
            <p:spPr>
              <a:xfrm>
                <a:off x="6436933" y="3085361"/>
                <a:ext cx="0" cy="2005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27"/>
              <p:cNvCxnSpPr/>
              <p:nvPr/>
            </p:nvCxnSpPr>
            <p:spPr>
              <a:xfrm>
                <a:off x="6496464" y="3085361"/>
                <a:ext cx="0" cy="2005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>
              <a:xfrm>
                <a:off x="6558376" y="3085361"/>
                <a:ext cx="0" cy="2005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>
              <a:xfrm>
                <a:off x="6620289" y="3085361"/>
                <a:ext cx="0" cy="2005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30"/>
              <p:cNvCxnSpPr/>
              <p:nvPr/>
            </p:nvCxnSpPr>
            <p:spPr>
              <a:xfrm>
                <a:off x="6679820" y="3085361"/>
                <a:ext cx="0" cy="2005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gyenes összekötő 31"/>
              <p:cNvCxnSpPr/>
              <p:nvPr/>
            </p:nvCxnSpPr>
            <p:spPr>
              <a:xfrm>
                <a:off x="6741732" y="3085361"/>
                <a:ext cx="0" cy="2005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églalap 32"/>
              <p:cNvSpPr/>
              <p:nvPr/>
            </p:nvSpPr>
            <p:spPr>
              <a:xfrm>
                <a:off x="6132133" y="3748762"/>
                <a:ext cx="763228" cy="5191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Csoportba foglalás 38"/>
            <p:cNvGrpSpPr/>
            <p:nvPr/>
          </p:nvGrpSpPr>
          <p:grpSpPr>
            <a:xfrm>
              <a:off x="7799811" y="5221567"/>
              <a:ext cx="1557338" cy="395320"/>
              <a:chOff x="5507093" y="3845297"/>
              <a:chExt cx="1557338" cy="395320"/>
            </a:xfrm>
            <a:grpFill/>
          </p:grpSpPr>
          <p:sp>
            <p:nvSpPr>
              <p:cNvPr id="36" name="Téglalap 35"/>
              <p:cNvSpPr/>
              <p:nvPr/>
            </p:nvSpPr>
            <p:spPr>
              <a:xfrm>
                <a:off x="5507093" y="3994880"/>
                <a:ext cx="1557338" cy="24573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Szabadkézi sokszög 37"/>
              <p:cNvSpPr/>
              <p:nvPr/>
            </p:nvSpPr>
            <p:spPr>
              <a:xfrm>
                <a:off x="5543550" y="3845297"/>
                <a:ext cx="1454944" cy="383803"/>
              </a:xfrm>
              <a:custGeom>
                <a:avLst/>
                <a:gdLst>
                  <a:gd name="connsiteX0" fmla="*/ 0 w 1454944"/>
                  <a:gd name="connsiteY0" fmla="*/ 383803 h 383803"/>
                  <a:gd name="connsiteX1" fmla="*/ 0 w 1454944"/>
                  <a:gd name="connsiteY1" fmla="*/ 383803 h 383803"/>
                  <a:gd name="connsiteX2" fmla="*/ 26194 w 1454944"/>
                  <a:gd name="connsiteY2" fmla="*/ 381422 h 383803"/>
                  <a:gd name="connsiteX3" fmla="*/ 42863 w 1454944"/>
                  <a:gd name="connsiteY3" fmla="*/ 376659 h 383803"/>
                  <a:gd name="connsiteX4" fmla="*/ 50006 w 1454944"/>
                  <a:gd name="connsiteY4" fmla="*/ 374278 h 383803"/>
                  <a:gd name="connsiteX5" fmla="*/ 59531 w 1454944"/>
                  <a:gd name="connsiteY5" fmla="*/ 369516 h 383803"/>
                  <a:gd name="connsiteX6" fmla="*/ 80963 w 1454944"/>
                  <a:gd name="connsiteY6" fmla="*/ 359991 h 383803"/>
                  <a:gd name="connsiteX7" fmla="*/ 88106 w 1454944"/>
                  <a:gd name="connsiteY7" fmla="*/ 352847 h 383803"/>
                  <a:gd name="connsiteX8" fmla="*/ 95250 w 1454944"/>
                  <a:gd name="connsiteY8" fmla="*/ 350466 h 383803"/>
                  <a:gd name="connsiteX9" fmla="*/ 107156 w 1454944"/>
                  <a:gd name="connsiteY9" fmla="*/ 345703 h 383803"/>
                  <a:gd name="connsiteX10" fmla="*/ 126206 w 1454944"/>
                  <a:gd name="connsiteY10" fmla="*/ 333797 h 383803"/>
                  <a:gd name="connsiteX11" fmla="*/ 135731 w 1454944"/>
                  <a:gd name="connsiteY11" fmla="*/ 329034 h 383803"/>
                  <a:gd name="connsiteX12" fmla="*/ 157163 w 1454944"/>
                  <a:gd name="connsiteY12" fmla="*/ 307603 h 383803"/>
                  <a:gd name="connsiteX13" fmla="*/ 192881 w 1454944"/>
                  <a:gd name="connsiteY13" fmla="*/ 267122 h 383803"/>
                  <a:gd name="connsiteX14" fmla="*/ 202406 w 1454944"/>
                  <a:gd name="connsiteY14" fmla="*/ 255216 h 383803"/>
                  <a:gd name="connsiteX15" fmla="*/ 223838 w 1454944"/>
                  <a:gd name="connsiteY15" fmla="*/ 219497 h 383803"/>
                  <a:gd name="connsiteX16" fmla="*/ 238125 w 1454944"/>
                  <a:gd name="connsiteY16" fmla="*/ 205209 h 383803"/>
                  <a:gd name="connsiteX17" fmla="*/ 257175 w 1454944"/>
                  <a:gd name="connsiteY17" fmla="*/ 169491 h 383803"/>
                  <a:gd name="connsiteX18" fmla="*/ 288131 w 1454944"/>
                  <a:gd name="connsiteY18" fmla="*/ 126628 h 383803"/>
                  <a:gd name="connsiteX19" fmla="*/ 295275 w 1454944"/>
                  <a:gd name="connsiteY19" fmla="*/ 119484 h 383803"/>
                  <a:gd name="connsiteX20" fmla="*/ 300038 w 1454944"/>
                  <a:gd name="connsiteY20" fmla="*/ 112341 h 383803"/>
                  <a:gd name="connsiteX21" fmla="*/ 307181 w 1454944"/>
                  <a:gd name="connsiteY21" fmla="*/ 105197 h 383803"/>
                  <a:gd name="connsiteX22" fmla="*/ 311944 w 1454944"/>
                  <a:gd name="connsiteY22" fmla="*/ 98053 h 383803"/>
                  <a:gd name="connsiteX23" fmla="*/ 321469 w 1454944"/>
                  <a:gd name="connsiteY23" fmla="*/ 93291 h 383803"/>
                  <a:gd name="connsiteX24" fmla="*/ 340519 w 1454944"/>
                  <a:gd name="connsiteY24" fmla="*/ 83766 h 383803"/>
                  <a:gd name="connsiteX25" fmla="*/ 359569 w 1454944"/>
                  <a:gd name="connsiteY25" fmla="*/ 74241 h 383803"/>
                  <a:gd name="connsiteX26" fmla="*/ 369094 w 1454944"/>
                  <a:gd name="connsiteY26" fmla="*/ 69478 h 383803"/>
                  <a:gd name="connsiteX27" fmla="*/ 397669 w 1454944"/>
                  <a:gd name="connsiteY27" fmla="*/ 64716 h 383803"/>
                  <a:gd name="connsiteX28" fmla="*/ 404813 w 1454944"/>
                  <a:gd name="connsiteY28" fmla="*/ 62334 h 383803"/>
                  <a:gd name="connsiteX29" fmla="*/ 416719 w 1454944"/>
                  <a:gd name="connsiteY29" fmla="*/ 55191 h 383803"/>
                  <a:gd name="connsiteX30" fmla="*/ 476250 w 1454944"/>
                  <a:gd name="connsiteY30" fmla="*/ 52809 h 383803"/>
                  <a:gd name="connsiteX31" fmla="*/ 500063 w 1454944"/>
                  <a:gd name="connsiteY31" fmla="*/ 50428 h 383803"/>
                  <a:gd name="connsiteX32" fmla="*/ 511969 w 1454944"/>
                  <a:gd name="connsiteY32" fmla="*/ 45666 h 383803"/>
                  <a:gd name="connsiteX33" fmla="*/ 540544 w 1454944"/>
                  <a:gd name="connsiteY33" fmla="*/ 40903 h 383803"/>
                  <a:gd name="connsiteX34" fmla="*/ 550069 w 1454944"/>
                  <a:gd name="connsiteY34" fmla="*/ 36141 h 383803"/>
                  <a:gd name="connsiteX35" fmla="*/ 585788 w 1454944"/>
                  <a:gd name="connsiteY35" fmla="*/ 14709 h 383803"/>
                  <a:gd name="connsiteX36" fmla="*/ 602456 w 1454944"/>
                  <a:gd name="connsiteY36" fmla="*/ 7566 h 383803"/>
                  <a:gd name="connsiteX37" fmla="*/ 609600 w 1454944"/>
                  <a:gd name="connsiteY37" fmla="*/ 422 h 383803"/>
                  <a:gd name="connsiteX38" fmla="*/ 661988 w 1454944"/>
                  <a:gd name="connsiteY38" fmla="*/ 2803 h 383803"/>
                  <a:gd name="connsiteX39" fmla="*/ 669131 w 1454944"/>
                  <a:gd name="connsiteY39" fmla="*/ 5184 h 383803"/>
                  <a:gd name="connsiteX40" fmla="*/ 688181 w 1454944"/>
                  <a:gd name="connsiteY40" fmla="*/ 12328 h 383803"/>
                  <a:gd name="connsiteX41" fmla="*/ 757238 w 1454944"/>
                  <a:gd name="connsiteY41" fmla="*/ 14709 h 383803"/>
                  <a:gd name="connsiteX42" fmla="*/ 771525 w 1454944"/>
                  <a:gd name="connsiteY42" fmla="*/ 19472 h 383803"/>
                  <a:gd name="connsiteX43" fmla="*/ 797719 w 1454944"/>
                  <a:gd name="connsiteY43" fmla="*/ 24234 h 383803"/>
                  <a:gd name="connsiteX44" fmla="*/ 812006 w 1454944"/>
                  <a:gd name="connsiteY44" fmla="*/ 31378 h 383803"/>
                  <a:gd name="connsiteX45" fmla="*/ 831056 w 1454944"/>
                  <a:gd name="connsiteY45" fmla="*/ 36141 h 383803"/>
                  <a:gd name="connsiteX46" fmla="*/ 840581 w 1454944"/>
                  <a:gd name="connsiteY46" fmla="*/ 43284 h 383803"/>
                  <a:gd name="connsiteX47" fmla="*/ 871538 w 1454944"/>
                  <a:gd name="connsiteY47" fmla="*/ 57572 h 383803"/>
                  <a:gd name="connsiteX48" fmla="*/ 881063 w 1454944"/>
                  <a:gd name="connsiteY48" fmla="*/ 59953 h 383803"/>
                  <a:gd name="connsiteX49" fmla="*/ 892969 w 1454944"/>
                  <a:gd name="connsiteY49" fmla="*/ 67097 h 383803"/>
                  <a:gd name="connsiteX50" fmla="*/ 914400 w 1454944"/>
                  <a:gd name="connsiteY50" fmla="*/ 74241 h 383803"/>
                  <a:gd name="connsiteX51" fmla="*/ 928688 w 1454944"/>
                  <a:gd name="connsiteY51" fmla="*/ 83766 h 383803"/>
                  <a:gd name="connsiteX52" fmla="*/ 942975 w 1454944"/>
                  <a:gd name="connsiteY52" fmla="*/ 93291 h 383803"/>
                  <a:gd name="connsiteX53" fmla="*/ 983456 w 1454944"/>
                  <a:gd name="connsiteY53" fmla="*/ 119484 h 383803"/>
                  <a:gd name="connsiteX54" fmla="*/ 992981 w 1454944"/>
                  <a:gd name="connsiteY54" fmla="*/ 124247 h 383803"/>
                  <a:gd name="connsiteX55" fmla="*/ 1000125 w 1454944"/>
                  <a:gd name="connsiteY55" fmla="*/ 126628 h 383803"/>
                  <a:gd name="connsiteX56" fmla="*/ 1007269 w 1454944"/>
                  <a:gd name="connsiteY56" fmla="*/ 131391 h 383803"/>
                  <a:gd name="connsiteX57" fmla="*/ 1031081 w 1454944"/>
                  <a:gd name="connsiteY57" fmla="*/ 136153 h 383803"/>
                  <a:gd name="connsiteX58" fmla="*/ 1059656 w 1454944"/>
                  <a:gd name="connsiteY58" fmla="*/ 150441 h 383803"/>
                  <a:gd name="connsiteX59" fmla="*/ 1073944 w 1454944"/>
                  <a:gd name="connsiteY59" fmla="*/ 155203 h 383803"/>
                  <a:gd name="connsiteX60" fmla="*/ 1102519 w 1454944"/>
                  <a:gd name="connsiteY60" fmla="*/ 169491 h 383803"/>
                  <a:gd name="connsiteX61" fmla="*/ 1119188 w 1454944"/>
                  <a:gd name="connsiteY61" fmla="*/ 176634 h 383803"/>
                  <a:gd name="connsiteX62" fmla="*/ 1126331 w 1454944"/>
                  <a:gd name="connsiteY62" fmla="*/ 179016 h 383803"/>
                  <a:gd name="connsiteX63" fmla="*/ 1147763 w 1454944"/>
                  <a:gd name="connsiteY63" fmla="*/ 193303 h 383803"/>
                  <a:gd name="connsiteX64" fmla="*/ 1164431 w 1454944"/>
                  <a:gd name="connsiteY64" fmla="*/ 202828 h 383803"/>
                  <a:gd name="connsiteX65" fmla="*/ 1181100 w 1454944"/>
                  <a:gd name="connsiteY65" fmla="*/ 212353 h 383803"/>
                  <a:gd name="connsiteX66" fmla="*/ 1190625 w 1454944"/>
                  <a:gd name="connsiteY66" fmla="*/ 214734 h 383803"/>
                  <a:gd name="connsiteX67" fmla="*/ 1207294 w 1454944"/>
                  <a:gd name="connsiteY67" fmla="*/ 226641 h 383803"/>
                  <a:gd name="connsiteX68" fmla="*/ 1219200 w 1454944"/>
                  <a:gd name="connsiteY68" fmla="*/ 233784 h 383803"/>
                  <a:gd name="connsiteX69" fmla="*/ 1228725 w 1454944"/>
                  <a:gd name="connsiteY69" fmla="*/ 243309 h 383803"/>
                  <a:gd name="connsiteX70" fmla="*/ 1262063 w 1454944"/>
                  <a:gd name="connsiteY70" fmla="*/ 262359 h 383803"/>
                  <a:gd name="connsiteX71" fmla="*/ 1273969 w 1454944"/>
                  <a:gd name="connsiteY71" fmla="*/ 271884 h 383803"/>
                  <a:gd name="connsiteX72" fmla="*/ 1283494 w 1454944"/>
                  <a:gd name="connsiteY72" fmla="*/ 276647 h 383803"/>
                  <a:gd name="connsiteX73" fmla="*/ 1290638 w 1454944"/>
                  <a:gd name="connsiteY73" fmla="*/ 281409 h 383803"/>
                  <a:gd name="connsiteX74" fmla="*/ 1307306 w 1454944"/>
                  <a:gd name="connsiteY74" fmla="*/ 293316 h 383803"/>
                  <a:gd name="connsiteX75" fmla="*/ 1314450 w 1454944"/>
                  <a:gd name="connsiteY75" fmla="*/ 295697 h 383803"/>
                  <a:gd name="connsiteX76" fmla="*/ 1323975 w 1454944"/>
                  <a:gd name="connsiteY76" fmla="*/ 300459 h 383803"/>
                  <a:gd name="connsiteX77" fmla="*/ 1335881 w 1454944"/>
                  <a:gd name="connsiteY77" fmla="*/ 312366 h 383803"/>
                  <a:gd name="connsiteX78" fmla="*/ 1343025 w 1454944"/>
                  <a:gd name="connsiteY78" fmla="*/ 321891 h 383803"/>
                  <a:gd name="connsiteX79" fmla="*/ 1350169 w 1454944"/>
                  <a:gd name="connsiteY79" fmla="*/ 326653 h 383803"/>
                  <a:gd name="connsiteX80" fmla="*/ 1369219 w 1454944"/>
                  <a:gd name="connsiteY80" fmla="*/ 336178 h 383803"/>
                  <a:gd name="connsiteX81" fmla="*/ 1388269 w 1454944"/>
                  <a:gd name="connsiteY81" fmla="*/ 343322 h 383803"/>
                  <a:gd name="connsiteX82" fmla="*/ 1407319 w 1454944"/>
                  <a:gd name="connsiteY82" fmla="*/ 350466 h 383803"/>
                  <a:gd name="connsiteX83" fmla="*/ 1419225 w 1454944"/>
                  <a:gd name="connsiteY83" fmla="*/ 352847 h 383803"/>
                  <a:gd name="connsiteX84" fmla="*/ 1433513 w 1454944"/>
                  <a:gd name="connsiteY84" fmla="*/ 362372 h 383803"/>
                  <a:gd name="connsiteX85" fmla="*/ 1440656 w 1454944"/>
                  <a:gd name="connsiteY85" fmla="*/ 367134 h 383803"/>
                  <a:gd name="connsiteX86" fmla="*/ 1445419 w 1454944"/>
                  <a:gd name="connsiteY86" fmla="*/ 374278 h 383803"/>
                  <a:gd name="connsiteX87" fmla="*/ 1454944 w 1454944"/>
                  <a:gd name="connsiteY87" fmla="*/ 383803 h 383803"/>
                  <a:gd name="connsiteX88" fmla="*/ 0 w 1454944"/>
                  <a:gd name="connsiteY88" fmla="*/ 383803 h 38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454944" h="383803">
                    <a:moveTo>
                      <a:pt x="0" y="383803"/>
                    </a:moveTo>
                    <a:lnTo>
                      <a:pt x="0" y="383803"/>
                    </a:lnTo>
                    <a:cubicBezTo>
                      <a:pt x="8731" y="383009"/>
                      <a:pt x="17546" y="382863"/>
                      <a:pt x="26194" y="381422"/>
                    </a:cubicBezTo>
                    <a:cubicBezTo>
                      <a:pt x="31894" y="380472"/>
                      <a:pt x="37328" y="378320"/>
                      <a:pt x="42863" y="376659"/>
                    </a:cubicBezTo>
                    <a:cubicBezTo>
                      <a:pt x="45267" y="375938"/>
                      <a:pt x="47699" y="375267"/>
                      <a:pt x="50006" y="374278"/>
                    </a:cubicBezTo>
                    <a:cubicBezTo>
                      <a:pt x="53269" y="372880"/>
                      <a:pt x="56287" y="370958"/>
                      <a:pt x="59531" y="369516"/>
                    </a:cubicBezTo>
                    <a:cubicBezTo>
                      <a:pt x="86895" y="357355"/>
                      <a:pt x="57516" y="371713"/>
                      <a:pt x="80963" y="359991"/>
                    </a:cubicBezTo>
                    <a:cubicBezTo>
                      <a:pt x="83344" y="357610"/>
                      <a:pt x="85304" y="354715"/>
                      <a:pt x="88106" y="352847"/>
                    </a:cubicBezTo>
                    <a:cubicBezTo>
                      <a:pt x="90195" y="351455"/>
                      <a:pt x="92900" y="351347"/>
                      <a:pt x="95250" y="350466"/>
                    </a:cubicBezTo>
                    <a:cubicBezTo>
                      <a:pt x="99252" y="348965"/>
                      <a:pt x="103250" y="347439"/>
                      <a:pt x="107156" y="345703"/>
                    </a:cubicBezTo>
                    <a:cubicBezTo>
                      <a:pt x="123867" y="338276"/>
                      <a:pt x="109776" y="344066"/>
                      <a:pt x="126206" y="333797"/>
                    </a:cubicBezTo>
                    <a:cubicBezTo>
                      <a:pt x="129216" y="331916"/>
                      <a:pt x="133021" y="331327"/>
                      <a:pt x="135731" y="329034"/>
                    </a:cubicBezTo>
                    <a:cubicBezTo>
                      <a:pt x="143443" y="322508"/>
                      <a:pt x="150019" y="314747"/>
                      <a:pt x="157163" y="307603"/>
                    </a:cubicBezTo>
                    <a:cubicBezTo>
                      <a:pt x="178857" y="285909"/>
                      <a:pt x="168140" y="297573"/>
                      <a:pt x="192881" y="267122"/>
                    </a:cubicBezTo>
                    <a:cubicBezTo>
                      <a:pt x="196086" y="263177"/>
                      <a:pt x="199938" y="259659"/>
                      <a:pt x="202406" y="255216"/>
                    </a:cubicBezTo>
                    <a:cubicBezTo>
                      <a:pt x="207057" y="246844"/>
                      <a:pt x="216808" y="227933"/>
                      <a:pt x="223838" y="219497"/>
                    </a:cubicBezTo>
                    <a:cubicBezTo>
                      <a:pt x="228150" y="214323"/>
                      <a:pt x="233860" y="210422"/>
                      <a:pt x="238125" y="205209"/>
                    </a:cubicBezTo>
                    <a:cubicBezTo>
                      <a:pt x="243594" y="198524"/>
                      <a:pt x="255165" y="172842"/>
                      <a:pt x="257175" y="169491"/>
                    </a:cubicBezTo>
                    <a:cubicBezTo>
                      <a:pt x="266755" y="153523"/>
                      <a:pt x="273482" y="141277"/>
                      <a:pt x="288131" y="126628"/>
                    </a:cubicBezTo>
                    <a:cubicBezTo>
                      <a:pt x="290512" y="124247"/>
                      <a:pt x="293119" y="122071"/>
                      <a:pt x="295275" y="119484"/>
                    </a:cubicBezTo>
                    <a:cubicBezTo>
                      <a:pt x="297107" y="117286"/>
                      <a:pt x="298206" y="114539"/>
                      <a:pt x="300038" y="112341"/>
                    </a:cubicBezTo>
                    <a:cubicBezTo>
                      <a:pt x="302194" y="109754"/>
                      <a:pt x="305025" y="107784"/>
                      <a:pt x="307181" y="105197"/>
                    </a:cubicBezTo>
                    <a:cubicBezTo>
                      <a:pt x="309013" y="102998"/>
                      <a:pt x="309745" y="99885"/>
                      <a:pt x="311944" y="98053"/>
                    </a:cubicBezTo>
                    <a:cubicBezTo>
                      <a:pt x="314671" y="95781"/>
                      <a:pt x="318459" y="95172"/>
                      <a:pt x="321469" y="93291"/>
                    </a:cubicBezTo>
                    <a:cubicBezTo>
                      <a:pt x="337661" y="83171"/>
                      <a:pt x="323805" y="87944"/>
                      <a:pt x="340519" y="83766"/>
                    </a:cubicBezTo>
                    <a:cubicBezTo>
                      <a:pt x="366398" y="68237"/>
                      <a:pt x="341623" y="81932"/>
                      <a:pt x="359569" y="74241"/>
                    </a:cubicBezTo>
                    <a:cubicBezTo>
                      <a:pt x="362832" y="72843"/>
                      <a:pt x="365770" y="70724"/>
                      <a:pt x="369094" y="69478"/>
                    </a:cubicBezTo>
                    <a:cubicBezTo>
                      <a:pt x="376959" y="66529"/>
                      <a:pt x="390757" y="65580"/>
                      <a:pt x="397669" y="64716"/>
                    </a:cubicBezTo>
                    <a:cubicBezTo>
                      <a:pt x="400050" y="63922"/>
                      <a:pt x="402568" y="63457"/>
                      <a:pt x="404813" y="62334"/>
                    </a:cubicBezTo>
                    <a:cubicBezTo>
                      <a:pt x="408953" y="60264"/>
                      <a:pt x="412131" y="55803"/>
                      <a:pt x="416719" y="55191"/>
                    </a:cubicBezTo>
                    <a:cubicBezTo>
                      <a:pt x="436404" y="52566"/>
                      <a:pt x="456406" y="53603"/>
                      <a:pt x="476250" y="52809"/>
                    </a:cubicBezTo>
                    <a:cubicBezTo>
                      <a:pt x="484188" y="52015"/>
                      <a:pt x="492241" y="51992"/>
                      <a:pt x="500063" y="50428"/>
                    </a:cubicBezTo>
                    <a:cubicBezTo>
                      <a:pt x="504254" y="49590"/>
                      <a:pt x="507808" y="46645"/>
                      <a:pt x="511969" y="45666"/>
                    </a:cubicBezTo>
                    <a:cubicBezTo>
                      <a:pt x="521369" y="43454"/>
                      <a:pt x="540544" y="40903"/>
                      <a:pt x="540544" y="40903"/>
                    </a:cubicBezTo>
                    <a:cubicBezTo>
                      <a:pt x="543719" y="39316"/>
                      <a:pt x="546997" y="37920"/>
                      <a:pt x="550069" y="36141"/>
                    </a:cubicBezTo>
                    <a:cubicBezTo>
                      <a:pt x="562086" y="29184"/>
                      <a:pt x="572615" y="19100"/>
                      <a:pt x="585788" y="14709"/>
                    </a:cubicBezTo>
                    <a:cubicBezTo>
                      <a:pt x="596299" y="11205"/>
                      <a:pt x="590686" y="13450"/>
                      <a:pt x="602456" y="7566"/>
                    </a:cubicBezTo>
                    <a:cubicBezTo>
                      <a:pt x="604837" y="5185"/>
                      <a:pt x="606243" y="691"/>
                      <a:pt x="609600" y="422"/>
                    </a:cubicBezTo>
                    <a:cubicBezTo>
                      <a:pt x="627025" y="-972"/>
                      <a:pt x="644563" y="1409"/>
                      <a:pt x="661988" y="2803"/>
                    </a:cubicBezTo>
                    <a:cubicBezTo>
                      <a:pt x="664490" y="3003"/>
                      <a:pt x="666824" y="4195"/>
                      <a:pt x="669131" y="5184"/>
                    </a:cubicBezTo>
                    <a:cubicBezTo>
                      <a:pt x="676762" y="8455"/>
                      <a:pt x="679657" y="11811"/>
                      <a:pt x="688181" y="12328"/>
                    </a:cubicBezTo>
                    <a:cubicBezTo>
                      <a:pt x="711172" y="13721"/>
                      <a:pt x="734219" y="13915"/>
                      <a:pt x="757238" y="14709"/>
                    </a:cubicBezTo>
                    <a:cubicBezTo>
                      <a:pt x="762000" y="16297"/>
                      <a:pt x="766638" y="18322"/>
                      <a:pt x="771525" y="19472"/>
                    </a:cubicBezTo>
                    <a:cubicBezTo>
                      <a:pt x="780164" y="21505"/>
                      <a:pt x="789205" y="21730"/>
                      <a:pt x="797719" y="24234"/>
                    </a:cubicBezTo>
                    <a:cubicBezTo>
                      <a:pt x="802827" y="25736"/>
                      <a:pt x="806992" y="29587"/>
                      <a:pt x="812006" y="31378"/>
                    </a:cubicBezTo>
                    <a:cubicBezTo>
                      <a:pt x="818170" y="33580"/>
                      <a:pt x="831056" y="36141"/>
                      <a:pt x="831056" y="36141"/>
                    </a:cubicBezTo>
                    <a:cubicBezTo>
                      <a:pt x="834231" y="38522"/>
                      <a:pt x="837153" y="41284"/>
                      <a:pt x="840581" y="43284"/>
                    </a:cubicBezTo>
                    <a:cubicBezTo>
                      <a:pt x="847636" y="47399"/>
                      <a:pt x="862564" y="54581"/>
                      <a:pt x="871538" y="57572"/>
                    </a:cubicBezTo>
                    <a:cubicBezTo>
                      <a:pt x="874643" y="58607"/>
                      <a:pt x="877888" y="59159"/>
                      <a:pt x="881063" y="59953"/>
                    </a:cubicBezTo>
                    <a:cubicBezTo>
                      <a:pt x="885032" y="62334"/>
                      <a:pt x="888715" y="65274"/>
                      <a:pt x="892969" y="67097"/>
                    </a:cubicBezTo>
                    <a:cubicBezTo>
                      <a:pt x="899890" y="70063"/>
                      <a:pt x="908134" y="70064"/>
                      <a:pt x="914400" y="74241"/>
                    </a:cubicBezTo>
                    <a:cubicBezTo>
                      <a:pt x="919163" y="77416"/>
                      <a:pt x="924641" y="79719"/>
                      <a:pt x="928688" y="83766"/>
                    </a:cubicBezTo>
                    <a:cubicBezTo>
                      <a:pt x="937606" y="92684"/>
                      <a:pt x="932637" y="89844"/>
                      <a:pt x="942975" y="93291"/>
                    </a:cubicBezTo>
                    <a:cubicBezTo>
                      <a:pt x="956966" y="103284"/>
                      <a:pt x="967630" y="111570"/>
                      <a:pt x="983456" y="119484"/>
                    </a:cubicBezTo>
                    <a:cubicBezTo>
                      <a:pt x="986631" y="121072"/>
                      <a:pt x="989718" y="122849"/>
                      <a:pt x="992981" y="124247"/>
                    </a:cubicBezTo>
                    <a:cubicBezTo>
                      <a:pt x="995288" y="125236"/>
                      <a:pt x="997744" y="125834"/>
                      <a:pt x="1000125" y="126628"/>
                    </a:cubicBezTo>
                    <a:cubicBezTo>
                      <a:pt x="1002506" y="128216"/>
                      <a:pt x="1004709" y="130111"/>
                      <a:pt x="1007269" y="131391"/>
                    </a:cubicBezTo>
                    <a:cubicBezTo>
                      <a:pt x="1013917" y="134715"/>
                      <a:pt x="1024941" y="135276"/>
                      <a:pt x="1031081" y="136153"/>
                    </a:cubicBezTo>
                    <a:cubicBezTo>
                      <a:pt x="1040606" y="140916"/>
                      <a:pt x="1049553" y="147074"/>
                      <a:pt x="1059656" y="150441"/>
                    </a:cubicBezTo>
                    <a:cubicBezTo>
                      <a:pt x="1064419" y="152028"/>
                      <a:pt x="1069356" y="153164"/>
                      <a:pt x="1073944" y="155203"/>
                    </a:cubicBezTo>
                    <a:cubicBezTo>
                      <a:pt x="1083676" y="159528"/>
                      <a:pt x="1092416" y="166124"/>
                      <a:pt x="1102519" y="169491"/>
                    </a:cubicBezTo>
                    <a:cubicBezTo>
                      <a:pt x="1119260" y="175071"/>
                      <a:pt x="1098608" y="167813"/>
                      <a:pt x="1119188" y="176634"/>
                    </a:cubicBezTo>
                    <a:cubicBezTo>
                      <a:pt x="1121495" y="177623"/>
                      <a:pt x="1124086" y="177894"/>
                      <a:pt x="1126331" y="179016"/>
                    </a:cubicBezTo>
                    <a:cubicBezTo>
                      <a:pt x="1143280" y="187490"/>
                      <a:pt x="1133131" y="183991"/>
                      <a:pt x="1147763" y="193303"/>
                    </a:cubicBezTo>
                    <a:cubicBezTo>
                      <a:pt x="1153162" y="196739"/>
                      <a:pt x="1158944" y="199536"/>
                      <a:pt x="1164431" y="202828"/>
                    </a:cubicBezTo>
                    <a:cubicBezTo>
                      <a:pt x="1172109" y="207435"/>
                      <a:pt x="1172016" y="208947"/>
                      <a:pt x="1181100" y="212353"/>
                    </a:cubicBezTo>
                    <a:cubicBezTo>
                      <a:pt x="1184164" y="213502"/>
                      <a:pt x="1187450" y="213940"/>
                      <a:pt x="1190625" y="214734"/>
                    </a:cubicBezTo>
                    <a:cubicBezTo>
                      <a:pt x="1213343" y="226094"/>
                      <a:pt x="1187982" y="212157"/>
                      <a:pt x="1207294" y="226641"/>
                    </a:cubicBezTo>
                    <a:cubicBezTo>
                      <a:pt x="1210997" y="229418"/>
                      <a:pt x="1215547" y="230943"/>
                      <a:pt x="1219200" y="233784"/>
                    </a:cubicBezTo>
                    <a:cubicBezTo>
                      <a:pt x="1222744" y="236541"/>
                      <a:pt x="1225104" y="240654"/>
                      <a:pt x="1228725" y="243309"/>
                    </a:cubicBezTo>
                    <a:cubicBezTo>
                      <a:pt x="1250174" y="259038"/>
                      <a:pt x="1246765" y="257260"/>
                      <a:pt x="1262063" y="262359"/>
                    </a:cubicBezTo>
                    <a:cubicBezTo>
                      <a:pt x="1266032" y="265534"/>
                      <a:pt x="1269740" y="269065"/>
                      <a:pt x="1273969" y="271884"/>
                    </a:cubicBezTo>
                    <a:cubicBezTo>
                      <a:pt x="1276923" y="273853"/>
                      <a:pt x="1280412" y="274886"/>
                      <a:pt x="1283494" y="276647"/>
                    </a:cubicBezTo>
                    <a:cubicBezTo>
                      <a:pt x="1285979" y="278067"/>
                      <a:pt x="1288309" y="279746"/>
                      <a:pt x="1290638" y="281409"/>
                    </a:cubicBezTo>
                    <a:cubicBezTo>
                      <a:pt x="1293148" y="283202"/>
                      <a:pt x="1303570" y="291448"/>
                      <a:pt x="1307306" y="293316"/>
                    </a:cubicBezTo>
                    <a:cubicBezTo>
                      <a:pt x="1309551" y="294439"/>
                      <a:pt x="1312143" y="294708"/>
                      <a:pt x="1314450" y="295697"/>
                    </a:cubicBezTo>
                    <a:cubicBezTo>
                      <a:pt x="1317713" y="297095"/>
                      <a:pt x="1320800" y="298872"/>
                      <a:pt x="1323975" y="300459"/>
                    </a:cubicBezTo>
                    <a:cubicBezTo>
                      <a:pt x="1336677" y="319510"/>
                      <a:pt x="1320006" y="296490"/>
                      <a:pt x="1335881" y="312366"/>
                    </a:cubicBezTo>
                    <a:cubicBezTo>
                      <a:pt x="1338687" y="315172"/>
                      <a:pt x="1340219" y="319085"/>
                      <a:pt x="1343025" y="321891"/>
                    </a:cubicBezTo>
                    <a:cubicBezTo>
                      <a:pt x="1345049" y="323915"/>
                      <a:pt x="1347840" y="324990"/>
                      <a:pt x="1350169" y="326653"/>
                    </a:cubicBezTo>
                    <a:cubicBezTo>
                      <a:pt x="1363248" y="335994"/>
                      <a:pt x="1355072" y="332642"/>
                      <a:pt x="1369219" y="336178"/>
                    </a:cubicBezTo>
                    <a:cubicBezTo>
                      <a:pt x="1380978" y="344018"/>
                      <a:pt x="1371792" y="339203"/>
                      <a:pt x="1388269" y="343322"/>
                    </a:cubicBezTo>
                    <a:cubicBezTo>
                      <a:pt x="1397535" y="345638"/>
                      <a:pt x="1396374" y="347182"/>
                      <a:pt x="1407319" y="350466"/>
                    </a:cubicBezTo>
                    <a:cubicBezTo>
                      <a:pt x="1411196" y="351629"/>
                      <a:pt x="1415256" y="352053"/>
                      <a:pt x="1419225" y="352847"/>
                    </a:cubicBezTo>
                    <a:lnTo>
                      <a:pt x="1433513" y="362372"/>
                    </a:lnTo>
                    <a:lnTo>
                      <a:pt x="1440656" y="367134"/>
                    </a:lnTo>
                    <a:cubicBezTo>
                      <a:pt x="1442244" y="369515"/>
                      <a:pt x="1443587" y="372079"/>
                      <a:pt x="1445419" y="374278"/>
                    </a:cubicBezTo>
                    <a:cubicBezTo>
                      <a:pt x="1448294" y="377727"/>
                      <a:pt x="1451769" y="380628"/>
                      <a:pt x="1454944" y="383803"/>
                    </a:cubicBezTo>
                    <a:lnTo>
                      <a:pt x="0" y="3838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" name="Csoportba foglalás 60"/>
          <p:cNvGrpSpPr/>
          <p:nvPr/>
        </p:nvGrpSpPr>
        <p:grpSpPr>
          <a:xfrm>
            <a:off x="8267020" y="2520910"/>
            <a:ext cx="3049524" cy="3230624"/>
            <a:chOff x="8489170" y="2693659"/>
            <a:chExt cx="3466133" cy="3698297"/>
          </a:xfrm>
        </p:grpSpPr>
        <p:grpSp>
          <p:nvGrpSpPr>
            <p:cNvPr id="59" name="Csoportba foglalás 58"/>
            <p:cNvGrpSpPr/>
            <p:nvPr/>
          </p:nvGrpSpPr>
          <p:grpSpPr>
            <a:xfrm>
              <a:off x="11750594" y="3593201"/>
              <a:ext cx="204709" cy="579169"/>
              <a:chOff x="6231011" y="4405785"/>
              <a:chExt cx="204709" cy="579169"/>
            </a:xfrm>
          </p:grpSpPr>
          <p:sp>
            <p:nvSpPr>
              <p:cNvPr id="58" name="Ellipszis 57"/>
              <p:cNvSpPr/>
              <p:nvPr/>
            </p:nvSpPr>
            <p:spPr>
              <a:xfrm>
                <a:off x="6231011" y="4628686"/>
                <a:ext cx="204709" cy="1333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églalap 56"/>
              <p:cNvSpPr/>
              <p:nvPr/>
            </p:nvSpPr>
            <p:spPr>
              <a:xfrm>
                <a:off x="6354664" y="4405785"/>
                <a:ext cx="81056" cy="57916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Lekerekített téglalap 55"/>
            <p:cNvSpPr/>
            <p:nvPr/>
          </p:nvSpPr>
          <p:spPr>
            <a:xfrm>
              <a:off x="11437206" y="3359788"/>
              <a:ext cx="370695" cy="1045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Csoportba foglalás 54"/>
            <p:cNvGrpSpPr/>
            <p:nvPr/>
          </p:nvGrpSpPr>
          <p:grpSpPr>
            <a:xfrm>
              <a:off x="8489170" y="2693659"/>
              <a:ext cx="3205378" cy="3698297"/>
              <a:chOff x="8824727" y="2841297"/>
              <a:chExt cx="3205378" cy="3698297"/>
            </a:xfrm>
          </p:grpSpPr>
          <p:grpSp>
            <p:nvGrpSpPr>
              <p:cNvPr id="44" name="Csoportba foglalás 43"/>
              <p:cNvGrpSpPr/>
              <p:nvPr/>
            </p:nvGrpSpPr>
            <p:grpSpPr>
              <a:xfrm>
                <a:off x="8824727" y="4878766"/>
                <a:ext cx="266077" cy="1660828"/>
                <a:chOff x="8824727" y="4878766"/>
                <a:chExt cx="266077" cy="1660828"/>
              </a:xfrm>
            </p:grpSpPr>
            <p:sp>
              <p:nvSpPr>
                <p:cNvPr id="42" name="Romboid 41"/>
                <p:cNvSpPr/>
                <p:nvPr/>
              </p:nvSpPr>
              <p:spPr>
                <a:xfrm rot="285256">
                  <a:off x="8946979" y="4878766"/>
                  <a:ext cx="143825" cy="1657719"/>
                </a:xfrm>
                <a:prstGeom prst="parallelogram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églalap 42"/>
                <p:cNvSpPr/>
                <p:nvPr/>
              </p:nvSpPr>
              <p:spPr>
                <a:xfrm>
                  <a:off x="8824727" y="6453188"/>
                  <a:ext cx="242888" cy="8640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Csoportba foglalás 46"/>
              <p:cNvGrpSpPr/>
              <p:nvPr/>
            </p:nvGrpSpPr>
            <p:grpSpPr>
              <a:xfrm>
                <a:off x="11756484" y="4879237"/>
                <a:ext cx="273621" cy="1660357"/>
                <a:chOff x="11756484" y="4879237"/>
                <a:chExt cx="273621" cy="1660357"/>
              </a:xfrm>
            </p:grpSpPr>
            <p:sp>
              <p:nvSpPr>
                <p:cNvPr id="45" name="Romboid 44"/>
                <p:cNvSpPr/>
                <p:nvPr/>
              </p:nvSpPr>
              <p:spPr>
                <a:xfrm rot="10386322">
                  <a:off x="11756484" y="4879237"/>
                  <a:ext cx="143825" cy="1657719"/>
                </a:xfrm>
                <a:prstGeom prst="parallelogram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églalap 45"/>
                <p:cNvSpPr/>
                <p:nvPr/>
              </p:nvSpPr>
              <p:spPr>
                <a:xfrm>
                  <a:off x="11787217" y="6453188"/>
                  <a:ext cx="242888" cy="8640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Téglalap 40"/>
              <p:cNvSpPr/>
              <p:nvPr/>
            </p:nvSpPr>
            <p:spPr>
              <a:xfrm>
                <a:off x="8878529" y="2841297"/>
                <a:ext cx="3120759" cy="21259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9151135" y="3032317"/>
                <a:ext cx="2575545" cy="9981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Csoportba foglalás 50"/>
              <p:cNvGrpSpPr/>
              <p:nvPr/>
            </p:nvGrpSpPr>
            <p:grpSpPr>
              <a:xfrm>
                <a:off x="9418870" y="4279766"/>
                <a:ext cx="438150" cy="438150"/>
                <a:chOff x="9418870" y="4279766"/>
                <a:chExt cx="438150" cy="438150"/>
              </a:xfrm>
            </p:grpSpPr>
            <p:sp>
              <p:nvSpPr>
                <p:cNvPr id="49" name="Ellipszis 48"/>
                <p:cNvSpPr/>
                <p:nvPr/>
              </p:nvSpPr>
              <p:spPr>
                <a:xfrm>
                  <a:off x="9418870" y="4279766"/>
                  <a:ext cx="438150" cy="43815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Ellipszis 49"/>
                <p:cNvSpPr/>
                <p:nvPr/>
              </p:nvSpPr>
              <p:spPr>
                <a:xfrm>
                  <a:off x="9475159" y="4336055"/>
                  <a:ext cx="325572" cy="32557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Csoportba foglalás 51"/>
              <p:cNvGrpSpPr/>
              <p:nvPr/>
            </p:nvGrpSpPr>
            <p:grpSpPr>
              <a:xfrm>
                <a:off x="10915650" y="4279766"/>
                <a:ext cx="438150" cy="438150"/>
                <a:chOff x="9418870" y="4279766"/>
                <a:chExt cx="438150" cy="438150"/>
              </a:xfrm>
            </p:grpSpPr>
            <p:sp>
              <p:nvSpPr>
                <p:cNvPr id="53" name="Ellipszis 52"/>
                <p:cNvSpPr/>
                <p:nvPr/>
              </p:nvSpPr>
              <p:spPr>
                <a:xfrm>
                  <a:off x="9418870" y="4279766"/>
                  <a:ext cx="438150" cy="43815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Ellipszis 53"/>
                <p:cNvSpPr/>
                <p:nvPr/>
              </p:nvSpPr>
              <p:spPr>
                <a:xfrm>
                  <a:off x="9475159" y="4336055"/>
                  <a:ext cx="325572" cy="32557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0" name="Cím 1"/>
          <p:cNvSpPr txBox="1">
            <a:spLocks/>
          </p:cNvSpPr>
          <p:nvPr/>
        </p:nvSpPr>
        <p:spPr>
          <a:xfrm>
            <a:off x="2247900" y="312997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ZnCl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solubility in HCl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- challenges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241086" y="5419635"/>
            <a:ext cx="192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vacuum desiccator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Szövegdoboz 62"/>
          <p:cNvSpPr txBox="1"/>
          <p:nvPr/>
        </p:nvSpPr>
        <p:spPr>
          <a:xfrm>
            <a:off x="8722485" y="4743003"/>
            <a:ext cx="192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glovebox under Argon atmosphere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1429</Words>
  <Application>Microsoft Office PowerPoint</Application>
  <PresentationFormat>Szélesvásznú</PresentationFormat>
  <Paragraphs>188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Office-téma</vt:lpstr>
      <vt:lpstr>68Ga Production from liquid target: Determination of solubility of ZnCl2 in HCl solutions</vt:lpstr>
      <vt:lpstr>PowerPoint bemutató</vt:lpstr>
      <vt:lpstr>Production from liquid target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Király Beáta</dc:creator>
  <cp:lastModifiedBy>Király Beáta</cp:lastModifiedBy>
  <cp:revision>75</cp:revision>
  <dcterms:created xsi:type="dcterms:W3CDTF">2022-08-10T08:50:43Z</dcterms:created>
  <dcterms:modified xsi:type="dcterms:W3CDTF">2022-08-16T11:48:13Z</dcterms:modified>
</cp:coreProperties>
</file>