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7.jpg" ContentType="image/jp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668" r:id="rId5"/>
  </p:sldMasterIdLst>
  <p:notesMasterIdLst>
    <p:notesMasterId r:id="rId30"/>
  </p:notesMasterIdLst>
  <p:sldIdLst>
    <p:sldId id="256" r:id="rId6"/>
    <p:sldId id="314" r:id="rId7"/>
    <p:sldId id="300" r:id="rId8"/>
    <p:sldId id="313" r:id="rId9"/>
    <p:sldId id="315" r:id="rId10"/>
    <p:sldId id="281" r:id="rId11"/>
    <p:sldId id="316" r:id="rId12"/>
    <p:sldId id="280" r:id="rId13"/>
    <p:sldId id="276" r:id="rId14"/>
    <p:sldId id="284" r:id="rId15"/>
    <p:sldId id="286" r:id="rId16"/>
    <p:sldId id="285" r:id="rId17"/>
    <p:sldId id="287" r:id="rId18"/>
    <p:sldId id="288" r:id="rId19"/>
    <p:sldId id="289" r:id="rId20"/>
    <p:sldId id="290" r:id="rId21"/>
    <p:sldId id="274" r:id="rId22"/>
    <p:sldId id="283" r:id="rId23"/>
    <p:sldId id="258" r:id="rId24"/>
    <p:sldId id="277" r:id="rId25"/>
    <p:sldId id="291" r:id="rId26"/>
    <p:sldId id="292" r:id="rId27"/>
    <p:sldId id="295" r:id="rId28"/>
    <p:sldId id="296" r:id="rId29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3CB346-945A-D40C-5846-94EE23FA32B3}" name="Joel Kumlin" initials="JK" userId="S::jkumlin@artms.ca::0aa5a250-eef6-43e8-9e5f-0878f7a29c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ck-Martin, Dale" initials="SMD" lastIdx="4" clrIdx="0">
    <p:extLst>
      <p:ext uri="{19B8F6BF-5375-455C-9EA6-DF929625EA0E}">
        <p15:presenceInfo xmlns:p15="http://schemas.microsoft.com/office/powerpoint/2012/main" userId="S::dgs919@usask.ca::48ff94f6-762a-4207-80e4-1cb6950b1b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9B126-31A5-4530-8C19-3E92D0D48E2E}" type="datetimeFigureOut">
              <a:rPr lang="en-CA" smtClean="0"/>
              <a:t>2022-08-18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FD3AD-34FA-4F1E-9866-391C48339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24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44624-2868-4A1F-8920-7ABCE7EB3E1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32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B9EAA-721E-496F-810B-07768BCE47B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5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4624-2868-4A1F-8920-7ABCE7EB3E1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23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D3AD-34FA-4F1E-9866-391C4833922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99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90855" y="2520950"/>
            <a:ext cx="7806055" cy="454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3150" b="1" spc="-10">
                <a:solidFill>
                  <a:srgbClr val="404040"/>
                </a:solidFill>
                <a:latin typeface="Calibri" panose="02020603050405020304" pitchFamily="2"/>
              </a:rPr>
              <a:t>Fedoruk Centre Production of [89Zr]Zr-Oxalate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752600" y="3671570"/>
            <a:ext cx="5605145" cy="1080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350" spc="15">
                <a:solidFill>
                  <a:srgbClr val="404040"/>
                </a:solidFill>
                <a:latin typeface="Calibri" panose="02020603050405020304" pitchFamily="2"/>
              </a:rPr>
              <a:t>Jacqueline Cawthray </a:t>
            </a:r>
          </a:p>
          <a:p>
            <a:pPr marL="0" marR="0" indent="0" algn="ctr">
              <a:lnSpc>
                <a:spcPts val="2000"/>
              </a:lnSpc>
              <a:spcBef>
                <a:spcPts val="890"/>
              </a:spcBef>
              <a:spcAft>
                <a:spcPts val="0"/>
              </a:spcAft>
            </a:pPr>
            <a:r>
              <a:rPr lang="en-US" sz="2000" spc="-10">
                <a:solidFill>
                  <a:srgbClr val="404040"/>
                </a:solidFill>
                <a:latin typeface="Calibri" panose="02020603050405020304" pitchFamily="2"/>
              </a:rPr>
              <a:t>Research Coordinator </a:t>
            </a:r>
          </a:p>
          <a:p>
            <a:pPr marL="0" marR="0" indent="0" algn="ctr">
              <a:lnSpc>
                <a:spcPts val="2000"/>
              </a:lnSpc>
              <a:spcBef>
                <a:spcPts val="845"/>
              </a:spcBef>
              <a:spcAft>
                <a:spcPts val="0"/>
              </a:spcAft>
            </a:pPr>
            <a:r>
              <a:rPr lang="en-US" sz="2000" spc="-15">
                <a:solidFill>
                  <a:srgbClr val="404040"/>
                </a:solidFill>
                <a:latin typeface="Calibri" panose="02020603050405020304" pitchFamily="2"/>
              </a:rPr>
              <a:t>Sylvia Fedoruk Canadian Centre for Nuclear Innovation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FCCNI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pic>
        <p:nvPicPr>
          <p:cNvPr id="11" name="Picture 10" descr="SFCCNI_colou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486" y="202457"/>
            <a:ext cx="2047321" cy="584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FCD-D2C2-46FF-8F38-1540B000B3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6082-F488-B243-835A-77F212B9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4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1164-D691-4BB9-AA95-E40CC3A70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D485-C6CD-4D2F-8363-0A2C10C40C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85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5A6-9C44-46F6-AB59-A21D1B7B33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D485-C6CD-4D2F-8363-0A2C10C40C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4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82370" y="838200"/>
            <a:ext cx="6754495" cy="42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950" spc="-10">
                <a:solidFill>
                  <a:srgbClr val="000000"/>
                </a:solidFill>
                <a:latin typeface="Calibri" panose="02020603050405020304" pitchFamily="2"/>
              </a:rPr>
              <a:t>Saskatchewan Centre for Cyclotron Sciences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60705" y="1751330"/>
            <a:ext cx="7778750" cy="1674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320040" algn="l">
              <a:lnSpc>
                <a:spcPts val="2400"/>
              </a:lnSpc>
              <a:spcAft>
                <a:spcPts val="0"/>
              </a:spcAft>
              <a:buFont typeface="Symbol"/>
              <a:buChar char="·"/>
            </a:pP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The SCCS is a multi-user facility for research and innovation in the field </a:t>
            </a:r>
          </a:p>
          <a:p>
            <a:pPr marL="320040" marR="0" indent="0" algn="l">
              <a:lnSpc>
                <a:spcPts val="2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of nuclear imaging and therapeutics in addition to GMP </a:t>
            </a:r>
          </a:p>
          <a:p>
            <a:pPr marL="32004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0">
                <a:solidFill>
                  <a:srgbClr val="000000"/>
                </a:solidFill>
                <a:latin typeface="Calibri" panose="02020603050405020304" pitchFamily="2"/>
              </a:rPr>
              <a:t>radiopharmaceutical production facility </a:t>
            </a:r>
          </a:p>
          <a:p>
            <a:pPr marL="0" marR="0" indent="32004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0">
                <a:solidFill>
                  <a:srgbClr val="000000"/>
                </a:solidFill>
                <a:latin typeface="Calibri" panose="02020603050405020304" pitchFamily="2"/>
              </a:rPr>
              <a:t>The facility (SCCS) is owned by the University of Saskatchewan, operated </a:t>
            </a:r>
          </a:p>
          <a:p>
            <a:pPr marL="32004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-10">
                <a:solidFill>
                  <a:srgbClr val="000000"/>
                </a:solidFill>
                <a:latin typeface="Calibri" panose="02020603050405020304" pitchFamily="2"/>
              </a:rPr>
              <a:t>by the Fedoruk Centre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867785" y="6408420"/>
            <a:ext cx="4721225" cy="248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600" spc="50">
                <a:solidFill>
                  <a:srgbClr val="5A5851"/>
                </a:solidFill>
                <a:latin typeface="Calibri" panose="02020603050405020304" pitchFamily="2"/>
              </a:rPr>
              <a:t>w.fedorukcentre </a:t>
            </a:r>
          </a:p>
          <a:p>
            <a:pPr marL="0" marR="0" indent="0" algn="l">
              <a:lnSpc>
                <a:spcPts val="500"/>
              </a:lnSpc>
              <a:spcBef>
                <a:spcPts val="430"/>
              </a:spcBef>
              <a:spcAft>
                <a:spcPts val="0"/>
              </a:spcAft>
              <a:tabLst>
                <a:tab pos="4754880" algn="r"/>
              </a:tabLst>
            </a:pPr>
            <a:r>
              <a:rPr lang="en-US" sz="1250" u="sng" spc="0">
                <a:solidFill>
                  <a:srgbClr val="0000FF"/>
                </a:solidFill>
                <a:latin typeface="Calibri" panose="02020603050405020304" pitchFamily="2"/>
              </a:rPr>
              <a:t>www.fedorukcentre.ca</a:t>
            </a:r>
            <a:r>
              <a:rPr lang="en-US" sz="100" spc="0">
                <a:solidFill>
                  <a:srgbClr val="8B8D8C"/>
                </a:solidFill>
                <a:latin typeface="Calibri" panose="02020603050405020304" pitchFamily="2"/>
              </a:rPr>
              <a:t> </a:t>
            </a:r>
            <a:r>
              <a:rPr lang="en-US" sz="1250" spc="0">
                <a:solidFill>
                  <a:srgbClr val="8B8D8C"/>
                </a:solidFill>
                <a:latin typeface="Calibri" panose="02020603050405020304" pitchFamily="2"/>
              </a:rPr>
              <a:t>3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328545" y="838200"/>
            <a:ext cx="4483735" cy="42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950" spc="-25">
                <a:solidFill>
                  <a:srgbClr val="000000"/>
                </a:solidFill>
                <a:latin typeface="Calibri" panose="02020603050405020304" pitchFamily="2"/>
              </a:rPr>
              <a:t>Process Steps: Bombardment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0705" y="3175000"/>
            <a:ext cx="7611110" cy="1748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l">
              <a:lnSpc>
                <a:spcPts val="2400"/>
              </a:lnSpc>
              <a:spcAft>
                <a:spcPts val="0"/>
              </a:spcAft>
              <a:buFont typeface="Symbol"/>
              <a:buChar char="·"/>
            </a:pPr>
            <a:r>
              <a:rPr lang="en-US" sz="1600" spc="-40" baseline="30000">
                <a:solidFill>
                  <a:srgbClr val="000000"/>
                </a:solidFill>
                <a:latin typeface="Calibri" panose="02020603050405020304" pitchFamily="2"/>
              </a:rPr>
              <a:t>89</a:t>
            </a:r>
            <a:r>
              <a:rPr lang="en-US" sz="2000" spc="-40">
                <a:solidFill>
                  <a:srgbClr val="000000"/>
                </a:solidFill>
                <a:latin typeface="Calibri" panose="02020603050405020304" pitchFamily="2"/>
              </a:rPr>
              <a:t>Y(p,n)</a:t>
            </a:r>
            <a:r>
              <a:rPr lang="en-US" sz="2000" spc="-40" baseline="30000">
                <a:solidFill>
                  <a:srgbClr val="000000"/>
                </a:solidFill>
                <a:latin typeface="Calibri" panose="02020603050405020304" pitchFamily="2"/>
              </a:rPr>
              <a:t>89</a:t>
            </a:r>
            <a:r>
              <a:rPr lang="en-US" sz="2000" spc="-40">
                <a:solidFill>
                  <a:srgbClr val="000000"/>
                </a:solidFill>
                <a:latin typeface="Calibri" panose="02020603050405020304" pitchFamily="2"/>
              </a:rPr>
              <a:t>Zr reaction route used 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b="1" spc="-15">
                <a:solidFill>
                  <a:srgbClr val="000000"/>
                </a:solidFill>
                <a:latin typeface="Calibri" panose="02020603050405020304" pitchFamily="2"/>
              </a:rPr>
              <a:t>Target</a:t>
            </a:r>
            <a:r>
              <a:rPr lang="en-US" sz="2000" spc="-15">
                <a:solidFill>
                  <a:srgbClr val="000000"/>
                </a:solidFill>
                <a:latin typeface="Calibri" panose="02020603050405020304" pitchFamily="2"/>
              </a:rPr>
              <a:t>: Yttrium-coated niobium coin (Advanced Cyclotron Systems Inc. </a:t>
            </a:r>
          </a:p>
          <a:p>
            <a:pPr marL="36576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-10">
                <a:solidFill>
                  <a:srgbClr val="000000"/>
                </a:solidFill>
                <a:latin typeface="Calibri" panose="02020603050405020304" pitchFamily="2"/>
              </a:rPr>
              <a:t>(ACSI) or ARTMS Products Inc.) </a:t>
            </a:r>
          </a:p>
          <a:p>
            <a:pPr marL="365760" marR="0" indent="0" algn="l">
              <a:lnSpc>
                <a:spcPts val="24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600" b="1" spc="1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15">
                <a:solidFill>
                  <a:srgbClr val="000000"/>
                </a:solidFill>
                <a:latin typeface="Calibri" panose="02020603050405020304" pitchFamily="2"/>
              </a:rPr>
              <a:t>Coin is mounted with 0.8mm Al single-use degrader </a:t>
            </a:r>
          </a:p>
          <a:p>
            <a:pPr marL="0" marR="0" indent="365760" algn="l">
              <a:lnSpc>
                <a:spcPts val="2400"/>
              </a:lnSpc>
              <a:spcBef>
                <a:spcPts val="485"/>
              </a:spcBef>
              <a:spcAft>
                <a:spcPts val="285"/>
              </a:spcAft>
              <a:buFont typeface="Symbol"/>
              <a:buChar char="·"/>
            </a:pPr>
            <a:r>
              <a:rPr lang="en-US" sz="2000" b="1" spc="-10">
                <a:solidFill>
                  <a:srgbClr val="000000"/>
                </a:solidFill>
                <a:latin typeface="Calibri" panose="02020603050405020304" pitchFamily="2"/>
              </a:rPr>
              <a:t>Bombardment: </a:t>
            </a:r>
            <a:r>
              <a:rPr lang="en-US" sz="2000" spc="-10">
                <a:solidFill>
                  <a:srgbClr val="000000"/>
                </a:solidFill>
                <a:latin typeface="Calibri" panose="02020603050405020304" pitchFamily="2"/>
              </a:rPr>
              <a:t>occurs at 18MeV (~12.7MeV post-degrader) and up to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95985" y="4923155"/>
            <a:ext cx="2194560" cy="261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20"/>
              </a:spcAft>
            </a:pPr>
            <a:r>
              <a:rPr lang="en-US" sz="2000" spc="-30">
                <a:solidFill>
                  <a:srgbClr val="000000"/>
                </a:solidFill>
                <a:latin typeface="Calibri" panose="02020603050405020304" pitchFamily="2"/>
              </a:rPr>
              <a:t>45µA (typically 40µA)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60705" y="5230495"/>
            <a:ext cx="7068185" cy="62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320040" algn="l">
              <a:lnSpc>
                <a:spcPts val="2400"/>
              </a:lnSpc>
              <a:spcAft>
                <a:spcPts val="0"/>
              </a:spcAft>
              <a:buFont typeface="Symbol"/>
              <a:buChar char="·"/>
            </a:pPr>
            <a:r>
              <a:rPr lang="en-US" sz="2000" b="1" spc="-10">
                <a:solidFill>
                  <a:srgbClr val="000000"/>
                </a:solidFill>
                <a:latin typeface="Calibri" panose="02020603050405020304" pitchFamily="2"/>
              </a:rPr>
              <a:t>Yields:</a:t>
            </a:r>
            <a:r>
              <a:rPr lang="en-US" sz="2000" b="1" spc="-10">
                <a:solidFill>
                  <a:srgbClr val="FF0000"/>
                </a:solidFill>
                <a:latin typeface="Calibri" panose="02020603050405020304" pitchFamily="2"/>
              </a:rPr>
              <a:t> ~</a:t>
            </a:r>
            <a:r>
              <a:rPr lang="en-US" sz="2000" spc="-10">
                <a:solidFill>
                  <a:srgbClr val="FF0000"/>
                </a:solidFill>
                <a:latin typeface="Calibri" panose="02020603050405020304" pitchFamily="2"/>
              </a:rPr>
              <a:t>300-500 MBq</a:t>
            </a:r>
            <a:r>
              <a:rPr lang="en-US" sz="2000" spc="-10">
                <a:solidFill>
                  <a:srgbClr val="000000"/>
                </a:solidFill>
                <a:latin typeface="Calibri" panose="02020603050405020304" pitchFamily="2"/>
              </a:rPr>
              <a:t> per hour of bombardment (ACSI coin, after </a:t>
            </a:r>
          </a:p>
          <a:p>
            <a:pPr marL="320040" marR="0" indent="0" algn="l">
              <a:lnSpc>
                <a:spcPts val="20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2000" spc="-15">
                <a:solidFill>
                  <a:srgbClr val="000000"/>
                </a:solidFill>
                <a:latin typeface="Calibri" panose="02020603050405020304" pitchFamily="2"/>
              </a:rPr>
              <a:t>separation)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16535" y="6049010"/>
            <a:ext cx="4782185" cy="257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750" spc="-25">
                <a:solidFill>
                  <a:srgbClr val="FF0000"/>
                </a:solidFill>
                <a:latin typeface="Calibri" panose="02020603050405020304" pitchFamily="2"/>
              </a:rPr>
              <a:t>Reference: 3 seminal papers, Lewis, Lapi, Sherbrook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867785" y="6390640"/>
            <a:ext cx="4724400" cy="249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750" spc="-35">
                <a:solidFill>
                  <a:srgbClr val="5A594F"/>
                </a:solidFill>
                <a:latin typeface="Calibri" panose="02020603050405020304" pitchFamily="2"/>
              </a:rPr>
              <a:t>w.fedorukcentre </a:t>
            </a:r>
          </a:p>
          <a:p>
            <a:pPr marL="0" marR="0" indent="0" algn="l">
              <a:lnSpc>
                <a:spcPts val="500"/>
              </a:lnSpc>
              <a:spcBef>
                <a:spcPts val="580"/>
              </a:spcBef>
              <a:spcAft>
                <a:spcPts val="0"/>
              </a:spcAft>
              <a:tabLst>
                <a:tab pos="4754880" algn="r"/>
              </a:tabLst>
            </a:pPr>
            <a:r>
              <a:rPr lang="en-US" sz="1200" u="sng" spc="0">
                <a:solidFill>
                  <a:srgbClr val="0000FF"/>
                </a:solidFill>
                <a:latin typeface="Calibri" panose="02020603050405020304" pitchFamily="2"/>
              </a:rPr>
              <a:t>www.fedorukcentre.ca</a:t>
            </a:r>
            <a:r>
              <a:rPr lang="en-US" sz="100" spc="0">
                <a:solidFill>
                  <a:srgbClr val="918B7F"/>
                </a:solidFill>
                <a:latin typeface="Calibri" panose="02020603050405020304" pitchFamily="2"/>
              </a:rPr>
              <a:t> </a:t>
            </a:r>
            <a:r>
              <a:rPr lang="en-US" sz="1200" spc="0">
                <a:solidFill>
                  <a:srgbClr val="918B7F"/>
                </a:solidFill>
                <a:latin typeface="Calibri" panose="02020603050405020304" pitchFamily="2"/>
              </a:rPr>
              <a:t>8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75305" y="838200"/>
            <a:ext cx="2974975" cy="42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950" spc="-45">
                <a:solidFill>
                  <a:srgbClr val="000000"/>
                </a:solidFill>
                <a:latin typeface="Calibri" panose="02020603050405020304" pitchFamily="2"/>
              </a:rPr>
              <a:t>Process: Separation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002665" y="1861820"/>
            <a:ext cx="5648325" cy="341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300"/>
              </a:lnSpc>
              <a:spcAft>
                <a:spcPts val="275"/>
              </a:spcAft>
            </a:pPr>
            <a:r>
              <a:rPr lang="en-US" sz="1550" b="1" spc="1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5">
                <a:solidFill>
                  <a:srgbClr val="000000"/>
                </a:solidFill>
                <a:latin typeface="Calibri" panose="02020603050405020304" pitchFamily="2"/>
              </a:rPr>
              <a:t>Insert image of TRASIS/cassette and activity trend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65505" y="2446020"/>
            <a:ext cx="697865" cy="437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spc="-35">
                <a:solidFill>
                  <a:srgbClr val="F2F8ED"/>
                </a:solidFill>
                <a:latin typeface="Calibri" panose="02020603050405020304" pitchFamily="2"/>
              </a:rPr>
              <a:t>Coin Retrieval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428865" y="2558415"/>
            <a:ext cx="357505" cy="218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600" spc="95">
                <a:solidFill>
                  <a:srgbClr val="F2F8ED"/>
                </a:solidFill>
                <a:latin typeface="Calibri" panose="02020603050405020304" pitchFamily="2"/>
              </a:rPr>
              <a:t>QC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568950" y="2430780"/>
            <a:ext cx="880745" cy="484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13716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20">
                <a:solidFill>
                  <a:srgbClr val="F2F8ED"/>
                </a:solidFill>
                <a:latin typeface="Calibri" panose="02020603050405020304" pitchFamily="2"/>
              </a:rPr>
              <a:t>Elution </a:t>
            </a:r>
          </a:p>
          <a:p>
            <a:pPr marL="0" marR="0" indent="0" algn="l">
              <a:lnSpc>
                <a:spcPts val="1200"/>
              </a:lnSpc>
              <a:spcBef>
                <a:spcPts val="645"/>
              </a:spcBef>
              <a:spcAft>
                <a:spcPts val="0"/>
              </a:spcAft>
            </a:pPr>
            <a:r>
              <a:rPr lang="en-US" sz="1200" spc="-55">
                <a:solidFill>
                  <a:srgbClr val="F2F8ED"/>
                </a:solidFill>
                <a:latin typeface="Calibri" panose="02020603050405020304" pitchFamily="2"/>
              </a:rPr>
              <a:t>1M Oxalic acid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350135" y="2430780"/>
            <a:ext cx="926465" cy="486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65">
                <a:solidFill>
                  <a:srgbClr val="F2F8ED"/>
                </a:solidFill>
                <a:latin typeface="Calibri" panose="02020603050405020304" pitchFamily="2"/>
              </a:rPr>
              <a:t>Dissolution </a:t>
            </a:r>
          </a:p>
          <a:p>
            <a:pPr marL="45720" marR="0" indent="0" algn="l">
              <a:lnSpc>
                <a:spcPts val="1200"/>
              </a:lnSpc>
              <a:spcBef>
                <a:spcPts val="645"/>
              </a:spcBef>
              <a:spcAft>
                <a:spcPts val="10"/>
              </a:spcAft>
            </a:pPr>
            <a:r>
              <a:rPr lang="en-US" sz="1200" spc="0">
                <a:solidFill>
                  <a:srgbClr val="F2F8ED"/>
                </a:solidFill>
                <a:latin typeface="Calibri" panose="02020603050405020304" pitchFamily="2"/>
              </a:rPr>
              <a:t>2M HCl, 80°C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935095" y="2345055"/>
            <a:ext cx="953770" cy="660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60">
                <a:solidFill>
                  <a:srgbClr val="F2F8ED"/>
                </a:solidFill>
                <a:latin typeface="Calibri" panose="02020603050405020304" pitchFamily="2"/>
              </a:rPr>
              <a:t>Purification </a:t>
            </a:r>
          </a:p>
          <a:p>
            <a:pPr marL="0" marR="0" indent="0" algn="ctr">
              <a:lnSpc>
                <a:spcPts val="13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1200" spc="0">
                <a:solidFill>
                  <a:srgbClr val="F2F8ED"/>
                </a:solidFill>
                <a:latin typeface="Calibri" panose="02020603050405020304" pitchFamily="2"/>
              </a:rPr>
              <a:t>Zr Resin </a:t>
            </a:r>
            <a:br/>
            <a:r>
              <a:rPr lang="en-US" sz="1200" spc="0">
                <a:solidFill>
                  <a:srgbClr val="F2F8ED"/>
                </a:solidFill>
                <a:latin typeface="Calibri" panose="02020603050405020304" pitchFamily="2"/>
              </a:rPr>
              <a:t>(Triskem</a:t>
            </a:r>
            <a:r>
              <a:rPr lang="en-US" sz="1000" spc="0">
                <a:solidFill>
                  <a:srgbClr val="F2F8ED"/>
                </a:solidFill>
                <a:latin typeface="Calibri" panose="02020603050405020304" pitchFamily="2"/>
              </a:rPr>
              <a:t>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3867785" y="6408420"/>
            <a:ext cx="1398905" cy="248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600" spc="25">
                <a:solidFill>
                  <a:srgbClr val="000000"/>
                </a:solidFill>
                <a:latin typeface="Calibri" panose="02020603050405020304" pitchFamily="2"/>
              </a:rPr>
              <a:t>w.fedorukcentr </a:t>
            </a:r>
          </a:p>
          <a:p>
            <a:pPr marL="0" marR="0" indent="0" algn="l">
              <a:lnSpc>
                <a:spcPts val="4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1200" u="sng" spc="-35">
                <a:solidFill>
                  <a:srgbClr val="0000FF"/>
                </a:solidFill>
                <a:latin typeface="Calibri" panose="02020603050405020304" pitchFamily="2"/>
              </a:rPr>
              <a:t>www.fedorukcentre.ca</a:t>
            </a:r>
            <a:r>
              <a:rPr lang="en-US" sz="100" spc="-35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388985" y="6447155"/>
            <a:ext cx="260350" cy="171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spc="70">
                <a:solidFill>
                  <a:srgbClr val="888888"/>
                </a:solidFill>
                <a:latin typeface="Calibri" panose="02020603050405020304" pitchFamily="2"/>
              </a:rPr>
              <a:t>11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48000" y="838200"/>
            <a:ext cx="3017520" cy="42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950" spc="-20">
                <a:solidFill>
                  <a:srgbClr val="000000"/>
                </a:solidFill>
                <a:latin typeface="Calibri" panose="02020603050405020304" pitchFamily="2"/>
              </a:rPr>
              <a:t>Acknowledgements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63880" y="1794510"/>
            <a:ext cx="7278370" cy="24911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/>
          <a:lstStyle/>
          <a:p>
            <a:pPr marL="0" marR="0" indent="36576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Rasika Ralage, Kalum Jayawardhana, Dale Schick-Martin, </a:t>
            </a:r>
          </a:p>
          <a:p>
            <a:pPr marL="365760" marR="0" indent="0" algn="l">
              <a:lnSpc>
                <a:spcPts val="24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2350" spc="-30">
                <a:solidFill>
                  <a:srgbClr val="000000"/>
                </a:solidFill>
                <a:latin typeface="Calibri" panose="02020603050405020304" pitchFamily="2"/>
              </a:rPr>
              <a:t>Jenelle MacKenzie (Fedoruk Centre) </a:t>
            </a:r>
          </a:p>
          <a:p>
            <a:pPr marL="0" marR="0" indent="365760" algn="l">
              <a:lnSpc>
                <a:spcPts val="2600"/>
              </a:lnSpc>
              <a:spcBef>
                <a:spcPts val="93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Dr. Vijay Gaja (Canadian Light Source) </a:t>
            </a:r>
          </a:p>
          <a:p>
            <a:pPr marL="0" marR="0" indent="365760" algn="l">
              <a:lnSpc>
                <a:spcPts val="2500"/>
              </a:lnSpc>
              <a:spcBef>
                <a:spcPts val="91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Centre for Biologic Imaging Research &amp; Development (C-</a:t>
            </a:r>
          </a:p>
          <a:p>
            <a:pPr marL="365760" marR="0" indent="0" algn="l">
              <a:lnSpc>
                <a:spcPts val="24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350" spc="-80">
                <a:solidFill>
                  <a:srgbClr val="000000"/>
                </a:solidFill>
                <a:latin typeface="Calibri" panose="02020603050405020304" pitchFamily="2"/>
              </a:rPr>
              <a:t>BIRD) </a:t>
            </a:r>
          </a:p>
          <a:p>
            <a:pPr marL="0" marR="0" indent="365760" algn="l">
              <a:lnSpc>
                <a:spcPts val="2900"/>
              </a:lnSpc>
              <a:spcBef>
                <a:spcPts val="80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-45">
                <a:solidFill>
                  <a:srgbClr val="000000"/>
                </a:solidFill>
                <a:latin typeface="Calibri" panose="02020603050405020304" pitchFamily="2"/>
              </a:rPr>
              <a:t>IAEA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855720" y="6408420"/>
            <a:ext cx="4736465" cy="248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600" spc="60">
                <a:solidFill>
                  <a:srgbClr val="585858"/>
                </a:solidFill>
                <a:latin typeface="Calibri" panose="02020603050405020304" pitchFamily="2"/>
              </a:rPr>
              <a:t>w.fedorukcentr </a:t>
            </a:r>
          </a:p>
          <a:p>
            <a:pPr marL="0" marR="0" indent="0" algn="l">
              <a:lnSpc>
                <a:spcPts val="500"/>
              </a:lnSpc>
              <a:spcBef>
                <a:spcPts val="440"/>
              </a:spcBef>
              <a:spcAft>
                <a:spcPts val="0"/>
              </a:spcAft>
              <a:tabLst>
                <a:tab pos="4754880" algn="r"/>
              </a:tabLst>
            </a:pPr>
            <a:r>
              <a:rPr lang="en-US" sz="1200" u="sng" spc="0">
                <a:solidFill>
                  <a:srgbClr val="0000FF"/>
                </a:solidFill>
                <a:latin typeface="Calibri" panose="02020603050405020304" pitchFamily="2"/>
              </a:rPr>
              <a:t>www.fedorukcentre.ca</a:t>
            </a:r>
            <a:r>
              <a:rPr lang="en-US" sz="100" spc="0">
                <a:solidFill>
                  <a:srgbClr val="888888"/>
                </a:solidFill>
                <a:latin typeface="Calibri" panose="02020603050405020304" pitchFamily="2"/>
              </a:rPr>
              <a:t> </a:t>
            </a:r>
            <a:r>
              <a:rPr lang="en-US" sz="1200" spc="0">
                <a:solidFill>
                  <a:srgbClr val="888888"/>
                </a:solidFill>
                <a:latin typeface="Calibri" panose="02020603050405020304" pitchFamily="2"/>
              </a:rPr>
              <a:t>20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0BCE-AAFA-41DD-A96B-39493A911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6082-F488-B243-835A-77F212B9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3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FCCNI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pic>
        <p:nvPicPr>
          <p:cNvPr id="14" name="Picture 13" descr="SFCCNI_colou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486" y="202457"/>
            <a:ext cx="2047321" cy="5849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2B6D-4FD9-4551-B8F5-089CE2A4A4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6082-F488-B243-835A-77F212B9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2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FCCNI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pic>
        <p:nvPicPr>
          <p:cNvPr id="9" name="Picture 8" descr="SFCCNI_colou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486" y="202457"/>
            <a:ext cx="2047321" cy="584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3F8-4A04-4E21-BE34-3275FA2C72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6082-F488-B243-835A-77F212B9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7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FCCNI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pic>
        <p:nvPicPr>
          <p:cNvPr id="8" name="Picture 7" descr="SFCCNI_colou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486" y="202457"/>
            <a:ext cx="2047321" cy="5849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79A1-E443-4868-8265-A93D77FCF8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6082-F488-B243-835A-77F212B9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8" r:id="rId4"/>
    <p:sldLayoutId id="2147483667" r:id="rId5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FCCNI_backgroun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3589" y="8375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88654"/>
            <a:ext cx="8229600" cy="3502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698E7F4-5DCA-440E-AFBC-7E5A5AED02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057" y="63569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1856082-F488-B243-835A-77F212B90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SFCCNI_colou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486" y="202457"/>
            <a:ext cx="2047321" cy="584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7192" y="6340984"/>
            <a:ext cx="252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www.fedorukcentre.ca</a:t>
            </a:r>
          </a:p>
          <a:p>
            <a:pPr algn="ctr" defTabSz="457200"/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5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555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68972" y="2033178"/>
            <a:ext cx="7806055" cy="104427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/>
          <a:lstStyle/>
          <a:p>
            <a:pPr marL="0" marR="0" indent="0" algn="ctr">
              <a:lnSpc>
                <a:spcPts val="3200"/>
              </a:lnSpc>
              <a:spcAft>
                <a:spcPts val="0"/>
              </a:spcAft>
            </a:pPr>
            <a:r>
              <a:rPr lang="en-US" sz="2800" b="1" spc="-10" dirty="0">
                <a:solidFill>
                  <a:srgbClr val="404040"/>
                </a:solidFill>
                <a:latin typeface="Calibri" panose="02020603050405020304" pitchFamily="2"/>
              </a:rPr>
              <a:t>Installation and Testing of an ARTMS QIS™ at the Saskatchewan Centre for Cyclotron Sciences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68972" y="3077454"/>
            <a:ext cx="7806055" cy="155092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algn="ctr"/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D. Schick-Martin</a:t>
            </a:r>
            <a:r>
              <a:rPr lang="en-US" sz="1600" b="1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D. Frattinger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J. MacKenzie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L. Regier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A. Thomas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r>
              <a:rPr lang="en-US" sz="1600" baseline="-25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lang="en-CA" sz="16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E. deLure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A. Steele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A. Welch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S. Khan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D. Alt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S. K. Zeisler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M. Dodd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J. Kumlin</a:t>
            </a:r>
            <a:r>
              <a:rPr lang="en-US" sz="160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  <a:p>
            <a:pPr algn="ctr"/>
            <a:endParaRPr lang="en-CA" sz="16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1600" spc="-15" dirty="0">
                <a:solidFill>
                  <a:srgbClr val="404040"/>
                </a:solidFill>
                <a:latin typeface="Calibri" panose="02020603050405020304" pitchFamily="2"/>
              </a:rPr>
              <a:t> </a:t>
            </a:r>
            <a:r>
              <a:rPr lang="en-US" sz="1600" i="1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600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Sylvia </a:t>
            </a:r>
            <a:r>
              <a:rPr lang="en-US" sz="1600" i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Fedoruk</a:t>
            </a:r>
            <a:r>
              <a:rPr lang="en-US" sz="1600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Canadian Centre for Nuclear Innovation, Inc., Saskatoon, SK, Canada</a:t>
            </a:r>
            <a:endParaRPr lang="en-CA" sz="16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algn="ctr"/>
            <a:r>
              <a:rPr lang="en-US" sz="1600" i="1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16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ARTMS Inc., Burnaby, BC, Canada</a:t>
            </a:r>
            <a:endParaRPr lang="en-CA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indent="0" algn="ctr">
              <a:lnSpc>
                <a:spcPts val="2000"/>
              </a:lnSpc>
              <a:spcBef>
                <a:spcPts val="845"/>
              </a:spcBef>
              <a:spcAft>
                <a:spcPts val="0"/>
              </a:spcAft>
            </a:pPr>
            <a:endParaRPr lang="en-US" sz="2000" spc="-15" dirty="0">
              <a:solidFill>
                <a:srgbClr val="404040"/>
              </a:solidFill>
              <a:latin typeface="Calibri" panose="02020603050405020304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950" u="sng" spc="-25" dirty="0">
                <a:solidFill>
                  <a:srgbClr val="000000"/>
                </a:solidFill>
                <a:latin typeface="Calibri" panose="02020603050405020304" pitchFamily="2"/>
              </a:rPr>
              <a:t>Cooling Integration: Independent Water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903288" y="1535113"/>
            <a:ext cx="8240712" cy="25193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The QIS Target Station typically integrates with the cyclotron cooling system, but in this case an independent water cooling system was installed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A dedicated </a:t>
            </a:r>
            <a:r>
              <a:rPr lang="en-US" sz="1800" spc="-15" dirty="0">
                <a:solidFill>
                  <a:schemeClr val="tx1"/>
                </a:solidFill>
                <a:latin typeface="Calibri" panose="02020603050405020304" pitchFamily="2"/>
              </a:rPr>
              <a:t>1.3</a:t>
            </a: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 kW chiller is installed inside the cyclotron vault, behind a protective wall, which runs the Target Station’s cooling water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The chiller is designed to operate using deionized water and can be refilled using cyclotron cooling water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The water system is integrated into the QIS control system so the chiller can be controlled remotely, and the Target Station is interlocked to its condition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E2792-42F6-FF37-61CA-6A529844F6C7}"/>
              </a:ext>
            </a:extLst>
          </p:cNvPr>
          <p:cNvSpPr txBox="1"/>
          <p:nvPr/>
        </p:nvSpPr>
        <p:spPr>
          <a:xfrm>
            <a:off x="8189141" y="6287783"/>
            <a:ext cx="5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10</a:t>
            </a:fld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331A4A-28BF-C29C-EB39-74FC27AFC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9"/>
          <a:stretch/>
        </p:blipFill>
        <p:spPr bwMode="auto">
          <a:xfrm>
            <a:off x="2584521" y="3942323"/>
            <a:ext cx="3974958" cy="27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1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950" u="sng" spc="-25" dirty="0">
                <a:solidFill>
                  <a:srgbClr val="000000"/>
                </a:solidFill>
                <a:latin typeface="Calibri" panose="02020603050405020304" pitchFamily="2"/>
              </a:rPr>
              <a:t>Cooling Integration: Helium Switch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36904" y="1534887"/>
            <a:ext cx="4192588" cy="45513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A pair of valves can toggle helium cooling between the QIS Target Station and the ACSI targets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The control is mounted outside the vault, so switching between targets is done away from any activity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Each circuit runs as-designed with similar flow characteristics observed at the pump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16005-8E36-6EBB-C311-E1771F67A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92" y="1535153"/>
            <a:ext cx="3413322" cy="455109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F3C771-34F5-9C2B-4F28-21A528D16E25}"/>
              </a:ext>
            </a:extLst>
          </p:cNvPr>
          <p:cNvSpPr txBox="1"/>
          <p:nvPr/>
        </p:nvSpPr>
        <p:spPr>
          <a:xfrm>
            <a:off x="8189141" y="6287783"/>
            <a:ext cx="5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11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1F7AA-A3A5-E1EC-0188-76990718B9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330" y="4546394"/>
            <a:ext cx="2859736" cy="15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6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950" u="sng" spc="-45" dirty="0">
                <a:solidFill>
                  <a:srgbClr val="000000"/>
                </a:solidFill>
                <a:latin typeface="Calibri" panose="02020603050405020304" pitchFamily="2"/>
              </a:rPr>
              <a:t>Alignment Challenges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CF370-EF42-46B2-8297-42F4BCBC104B}"/>
              </a:ext>
            </a:extLst>
          </p:cNvPr>
          <p:cNvSpPr txBox="1"/>
          <p:nvPr/>
        </p:nvSpPr>
        <p:spPr>
          <a:xfrm>
            <a:off x="3238463" y="1598274"/>
            <a:ext cx="5370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·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Alignment of the station is non-trivial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Feedback from current on the station is limited; whole station is electrically connected with last collimators at the target selector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Test bombardments show promise but have lower than expected yields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B18F0-948E-C4A6-9A67-562F942DD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38" y="3429000"/>
            <a:ext cx="3810000" cy="2867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41F653-19ED-F5DC-C5D8-FE11647F0955}"/>
              </a:ext>
            </a:extLst>
          </p:cNvPr>
          <p:cNvSpPr txBox="1"/>
          <p:nvPr/>
        </p:nvSpPr>
        <p:spPr>
          <a:xfrm>
            <a:off x="8189141" y="6287783"/>
            <a:ext cx="5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12</a:t>
            </a:fld>
            <a:endParaRPr lang="en-CA" dirty="0"/>
          </a:p>
        </p:txBody>
      </p:sp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10BB57C-F698-BB9A-E167-34B29BB5D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27" y="2051379"/>
            <a:ext cx="3661451" cy="27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4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>
            <a:noAutofit/>
          </a:bodyPr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u="sng" spc="-25" dirty="0">
                <a:solidFill>
                  <a:srgbClr val="000000"/>
                </a:solidFill>
                <a:latin typeface="Calibri" panose="02020603050405020304" pitchFamily="2"/>
              </a:rPr>
              <a:t>New Method Developed for Confirming Alignment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095453" y="1535153"/>
            <a:ext cx="5142239" cy="714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40000" lnSpcReduction="20000"/>
          </a:bodyPr>
          <a:lstStyle/>
          <a:p>
            <a:pPr marL="0" marR="0" indent="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None/>
            </a:pPr>
            <a:r>
              <a:rPr lang="en-US" sz="4500" spc="-15" dirty="0">
                <a:solidFill>
                  <a:srgbClr val="000000"/>
                </a:solidFill>
                <a:latin typeface="Calibri" panose="02020603050405020304" pitchFamily="2"/>
              </a:rPr>
              <a:t>Loaded capsule with a notched, 0.8mm thick, aluminum alloy 7075 locator target (purchased from Goodfellow)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EB70E41-1245-4767-5BCA-8A9BBFC501E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096662" y="4607843"/>
            <a:ext cx="5092479" cy="126841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Zinc activates to </a:t>
            </a:r>
            <a:r>
              <a:rPr lang="en-US" sz="1800" spc="-15" baseline="30000" dirty="0">
                <a:solidFill>
                  <a:srgbClr val="000000"/>
                </a:solidFill>
                <a:latin typeface="Calibri" panose="02020603050405020304" pitchFamily="2"/>
              </a:rPr>
              <a:t>66/68</a:t>
            </a: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Ga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Used a Sofie </a:t>
            </a:r>
            <a:r>
              <a:rPr lang="en-US" sz="1800" spc="-15" dirty="0" err="1">
                <a:solidFill>
                  <a:srgbClr val="000000"/>
                </a:solidFill>
                <a:latin typeface="Calibri" panose="02020603050405020304" pitchFamily="2"/>
              </a:rPr>
              <a:t>GNext</a:t>
            </a: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 PET/CT scanner to image the target and observe activation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0" dirty="0">
                <a:solidFill>
                  <a:srgbClr val="000000"/>
                </a:solidFill>
                <a:latin typeface="Calibri" panose="02020603050405020304" pitchFamily="2"/>
              </a:rPr>
              <a:t>Target cools quickly after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0D9B182-D9B1-AEF8-81F8-CA3210F1B10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073764" y="2348705"/>
            <a:ext cx="2860675" cy="216058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55000" lnSpcReduction="20000"/>
          </a:bodyPr>
          <a:lstStyle/>
          <a:p>
            <a:pPr marL="0" marR="0" indent="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None/>
            </a:pPr>
            <a:r>
              <a:rPr lang="en-US" spc="-15" dirty="0">
                <a:solidFill>
                  <a:srgbClr val="000000"/>
                </a:solidFill>
                <a:latin typeface="Calibri" panose="02020603050405020304" pitchFamily="2"/>
              </a:rPr>
              <a:t>Nominal Al 7075 composition:</a:t>
            </a:r>
          </a:p>
          <a:p>
            <a:pPr marL="285750" marR="0" indent="-28575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Tx/>
              <a:buChar char="-"/>
            </a:pPr>
            <a:r>
              <a:rPr lang="en-US" spc="-15" dirty="0">
                <a:solidFill>
                  <a:srgbClr val="000000"/>
                </a:solidFill>
                <a:latin typeface="Calibri" panose="02020603050405020304" pitchFamily="2"/>
              </a:rPr>
              <a:t>Al 90%</a:t>
            </a:r>
          </a:p>
          <a:p>
            <a:pPr marL="285750" marR="0" indent="-28575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Tx/>
              <a:buChar char="-"/>
            </a:pPr>
            <a:r>
              <a:rPr lang="en-US" spc="-15" dirty="0">
                <a:solidFill>
                  <a:srgbClr val="000000"/>
                </a:solidFill>
                <a:latin typeface="Calibri" panose="02020603050405020304" pitchFamily="2"/>
              </a:rPr>
              <a:t>Zn 5.5%</a:t>
            </a:r>
          </a:p>
          <a:p>
            <a:pPr marL="285750" marR="0" indent="-28575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Tx/>
              <a:buChar char="-"/>
            </a:pPr>
            <a:r>
              <a:rPr lang="en-US" spc="-15" dirty="0">
                <a:solidFill>
                  <a:srgbClr val="000000"/>
                </a:solidFill>
                <a:latin typeface="Calibri" panose="02020603050405020304" pitchFamily="2"/>
              </a:rPr>
              <a:t>Mg 2.5%</a:t>
            </a:r>
          </a:p>
          <a:p>
            <a:pPr marL="285750" marR="0" indent="-28575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Tx/>
              <a:buChar char="-"/>
            </a:pPr>
            <a:r>
              <a:rPr lang="en-US" spc="-15" dirty="0">
                <a:solidFill>
                  <a:srgbClr val="000000"/>
                </a:solidFill>
                <a:latin typeface="Calibri" panose="02020603050405020304" pitchFamily="2"/>
              </a:rPr>
              <a:t>Cu 1.5%</a:t>
            </a:r>
          </a:p>
          <a:p>
            <a:pPr marL="285750" marR="0" indent="-28575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Tx/>
              <a:buChar char="-"/>
            </a:pPr>
            <a:r>
              <a:rPr lang="en-US" spc="-15" dirty="0">
                <a:solidFill>
                  <a:srgbClr val="000000"/>
                </a:solidFill>
                <a:latin typeface="Calibri" panose="02020603050405020304" pitchFamily="2"/>
              </a:rPr>
              <a:t>Si 0.5%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0BD15901-1013-91E6-B40B-E2B46C147B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7" t="16135" r="25336" b="12272"/>
          <a:stretch/>
        </p:blipFill>
        <p:spPr>
          <a:xfrm>
            <a:off x="801186" y="3428999"/>
            <a:ext cx="2272618" cy="2454895"/>
          </a:xfrm>
          <a:prstGeom prst="rect">
            <a:avLst/>
          </a:prstGeom>
        </p:spPr>
      </p:pic>
      <p:pic>
        <p:nvPicPr>
          <p:cNvPr id="11" name="Picture 10" descr="A picture containing indoor, gear&#10;&#10;Description automatically generated">
            <a:extLst>
              <a:ext uri="{FF2B5EF4-FFF2-40B4-BE49-F238E27FC236}">
                <a16:creationId xmlns:a16="http://schemas.microsoft.com/office/drawing/2014/main" id="{D07B4804-880A-3A8D-AA9C-E5590E447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1" t="28172" r="29032" b="28309"/>
          <a:stretch/>
        </p:blipFill>
        <p:spPr>
          <a:xfrm rot="10800000">
            <a:off x="801186" y="1535153"/>
            <a:ext cx="2272618" cy="1901627"/>
          </a:xfrm>
          <a:prstGeom prst="rect">
            <a:avLst/>
          </a:prstGeom>
        </p:spPr>
      </p:pic>
      <p:pic>
        <p:nvPicPr>
          <p:cNvPr id="13" name="Picture 12" descr="A picture containing star&#10;&#10;Description automatically generated">
            <a:extLst>
              <a:ext uri="{FF2B5EF4-FFF2-40B4-BE49-F238E27FC236}">
                <a16:creationId xmlns:a16="http://schemas.microsoft.com/office/drawing/2014/main" id="{1735BCA3-585A-AFD5-C821-5666846EA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19" y="2250157"/>
            <a:ext cx="2303173" cy="2357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A84C40-1D8F-6E65-4BE8-B85DBCA1650E}"/>
              </a:ext>
            </a:extLst>
          </p:cNvPr>
          <p:cNvSpPr txBox="1"/>
          <p:nvPr/>
        </p:nvSpPr>
        <p:spPr>
          <a:xfrm>
            <a:off x="8189141" y="6287783"/>
            <a:ext cx="5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878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>
            <a:noAutofit/>
          </a:bodyPr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u="sng" spc="-25" dirty="0">
                <a:solidFill>
                  <a:srgbClr val="000000"/>
                </a:solidFill>
                <a:latin typeface="Calibri" panose="02020603050405020304" pitchFamily="2"/>
              </a:rPr>
              <a:t>Observations Using Locator Coins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17840" y="3160713"/>
            <a:ext cx="8108910" cy="152241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5" dirty="0">
                <a:solidFill>
                  <a:srgbClr val="000000"/>
                </a:solidFill>
                <a:latin typeface="Calibri" panose="02020603050405020304" pitchFamily="2"/>
              </a:rPr>
              <a:t>Above are 3 successive QIS target images, centered with 2 iterations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5" dirty="0">
                <a:solidFill>
                  <a:srgbClr val="000000"/>
                </a:solidFill>
                <a:latin typeface="Calibri" panose="02020603050405020304" pitchFamily="2"/>
              </a:rPr>
              <a:t>Inner red ring is 10mm diameter (representing target material), outer blue ring is 17mm aperture on the capsule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5" dirty="0">
                <a:solidFill>
                  <a:srgbClr val="000000"/>
                </a:solidFill>
                <a:latin typeface="Calibri" panose="02020603050405020304" pitchFamily="2"/>
              </a:rPr>
              <a:t>Below is an image taken using the ACSI target holder for comparison (smear is due to target selector adjustment early in run)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5E6C3-D238-209B-7BDC-4C781289F654}"/>
              </a:ext>
            </a:extLst>
          </p:cNvPr>
          <p:cNvSpPr txBox="1"/>
          <p:nvPr/>
        </p:nvSpPr>
        <p:spPr>
          <a:xfrm>
            <a:off x="8189141" y="6287783"/>
            <a:ext cx="5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14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23C924-F980-3C78-7B6E-5288B1C57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0" y="1464379"/>
            <a:ext cx="1648055" cy="1609950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11F4E3C-BC63-8D46-DC9F-F0A7F4606A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 r="8268"/>
          <a:stretch/>
        </p:blipFill>
        <p:spPr>
          <a:xfrm>
            <a:off x="6264723" y="1464379"/>
            <a:ext cx="1677572" cy="1696478"/>
          </a:xfrm>
          <a:prstGeom prst="rect">
            <a:avLst/>
          </a:prstGeom>
        </p:spPr>
      </p:pic>
      <p:pic>
        <p:nvPicPr>
          <p:cNvPr id="13" name="Picture 12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DFE280E8-1FF3-AE31-DC08-6BBA18682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64" y="1464379"/>
            <a:ext cx="1648055" cy="1604938"/>
          </a:xfrm>
          <a:prstGeom prst="rect">
            <a:avLst/>
          </a:prstGeom>
        </p:spPr>
      </p:pic>
      <p:pic>
        <p:nvPicPr>
          <p:cNvPr id="15" name="Picture 14" descr="A picture containing star, light&#10;&#10;Description automatically generated">
            <a:extLst>
              <a:ext uri="{FF2B5EF4-FFF2-40B4-BE49-F238E27FC236}">
                <a16:creationId xmlns:a16="http://schemas.microsoft.com/office/drawing/2014/main" id="{E0523E53-615A-EB59-3482-17B291C3F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53" y="4682993"/>
            <a:ext cx="1619476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3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790575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>
            <a:noAutofit/>
          </a:bodyPr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u="sng" spc="-25" dirty="0">
                <a:solidFill>
                  <a:srgbClr val="000000"/>
                </a:solidFill>
                <a:latin typeface="Calibri" panose="02020603050405020304" pitchFamily="2"/>
              </a:rPr>
              <a:t>Looking Upstream Using Locator Coins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165399" y="1273845"/>
            <a:ext cx="2836862" cy="5019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Tried placing locator targets in different positions along the beam path to the QIS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Left target is just downstream of the selector, inside the bellows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Right target is inside the Target Station gate valve, just past the bellows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5" dirty="0">
                <a:solidFill>
                  <a:srgbClr val="000000"/>
                </a:solidFill>
                <a:latin typeface="Calibri" panose="02020603050405020304" pitchFamily="2"/>
              </a:rPr>
              <a:t>Superimposed images show results from PET scan, a Ø10 mm red ring is superimposed for scale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10" dirty="0">
                <a:solidFill>
                  <a:srgbClr val="000000"/>
                </a:solidFill>
                <a:latin typeface="Calibri" panose="02020603050405020304" pitchFamily="2"/>
              </a:rPr>
              <a:t>Unfortunately, holders interfere with the beam and make assessment difficult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5E6C3-D238-209B-7BDC-4C781289F654}"/>
              </a:ext>
            </a:extLst>
          </p:cNvPr>
          <p:cNvSpPr txBox="1"/>
          <p:nvPr/>
        </p:nvSpPr>
        <p:spPr>
          <a:xfrm>
            <a:off x="8189141" y="6287783"/>
            <a:ext cx="5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15</a:t>
            </a:fld>
            <a:endParaRPr lang="en-CA" dirty="0"/>
          </a:p>
        </p:txBody>
      </p:sp>
      <p:pic>
        <p:nvPicPr>
          <p:cNvPr id="3" name="Picture 2" descr="A close-up of a camera&#10;&#10;Description automatically generated with low confidence">
            <a:extLst>
              <a:ext uri="{FF2B5EF4-FFF2-40B4-BE49-F238E27FC236}">
                <a16:creationId xmlns:a16="http://schemas.microsoft.com/office/drawing/2014/main" id="{2FE6A29A-355F-80F3-DB0D-7E19708D0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0" b="17181"/>
          <a:stretch/>
        </p:blipFill>
        <p:spPr>
          <a:xfrm>
            <a:off x="6014857" y="1268095"/>
            <a:ext cx="2711894" cy="2338240"/>
          </a:xfrm>
          <a:prstGeom prst="rect">
            <a:avLst/>
          </a:prstGeom>
        </p:spPr>
      </p:pic>
      <p:pic>
        <p:nvPicPr>
          <p:cNvPr id="10" name="Picture 9" descr="A close-up of a tire&#10;&#10;Description automatically generated with low confidence">
            <a:extLst>
              <a:ext uri="{FF2B5EF4-FFF2-40B4-BE49-F238E27FC236}">
                <a16:creationId xmlns:a16="http://schemas.microsoft.com/office/drawing/2014/main" id="{479D45A2-9F8D-F5C2-168F-D7B139972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24637" r="7434" b="21189"/>
          <a:stretch/>
        </p:blipFill>
        <p:spPr>
          <a:xfrm>
            <a:off x="417249" y="1268096"/>
            <a:ext cx="2740227" cy="2338239"/>
          </a:xfrm>
          <a:prstGeom prst="rect">
            <a:avLst/>
          </a:prstGeom>
        </p:spPr>
      </p:pic>
      <p:pic>
        <p:nvPicPr>
          <p:cNvPr id="14" name="Picture 13" descr="A close up of a camera lens&#10;&#10;Description automatically generated">
            <a:extLst>
              <a:ext uri="{FF2B5EF4-FFF2-40B4-BE49-F238E27FC236}">
                <a16:creationId xmlns:a16="http://schemas.microsoft.com/office/drawing/2014/main" id="{F27E06E0-278B-47C9-FD1A-D1C56686D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5" y="3608440"/>
            <a:ext cx="2724701" cy="2679343"/>
          </a:xfrm>
          <a:prstGeom prst="rect">
            <a:avLst/>
          </a:prstGeom>
        </p:spPr>
      </p:pic>
      <p:pic>
        <p:nvPicPr>
          <p:cNvPr id="17" name="Picture 16" descr="A close up of a camera lens&#10;&#10;Description automatically generated with medium confidence">
            <a:extLst>
              <a:ext uri="{FF2B5EF4-FFF2-40B4-BE49-F238E27FC236}">
                <a16:creationId xmlns:a16="http://schemas.microsoft.com/office/drawing/2014/main" id="{0D74272E-6F36-AA0B-0B07-41D847765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20" y="3606335"/>
            <a:ext cx="2711894" cy="27684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E52BC2D-CC6E-E1FD-F25D-11F495B17AC1}"/>
              </a:ext>
            </a:extLst>
          </p:cNvPr>
          <p:cNvSpPr/>
          <p:nvPr/>
        </p:nvSpPr>
        <p:spPr>
          <a:xfrm>
            <a:off x="1515347" y="4836633"/>
            <a:ext cx="445061" cy="44506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DEAF1B-A628-2B08-2F5F-2786C7C34E31}"/>
              </a:ext>
            </a:extLst>
          </p:cNvPr>
          <p:cNvSpPr/>
          <p:nvPr/>
        </p:nvSpPr>
        <p:spPr>
          <a:xfrm>
            <a:off x="7165511" y="4867113"/>
            <a:ext cx="445061" cy="44506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2D122C-546C-1C58-E1DB-D899D9FCC1E0}"/>
              </a:ext>
            </a:extLst>
          </p:cNvPr>
          <p:cNvSpPr txBox="1"/>
          <p:nvPr/>
        </p:nvSpPr>
        <p:spPr>
          <a:xfrm>
            <a:off x="6493144" y="6036278"/>
            <a:ext cx="18050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gate valve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6548E-6B47-822B-76FD-9EA68527EF2C}"/>
              </a:ext>
            </a:extLst>
          </p:cNvPr>
          <p:cNvSpPr txBox="1"/>
          <p:nvPr/>
        </p:nvSpPr>
        <p:spPr>
          <a:xfrm>
            <a:off x="892607" y="5994949"/>
            <a:ext cx="18050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bellows</a:t>
            </a:r>
          </a:p>
        </p:txBody>
      </p:sp>
    </p:spTree>
    <p:extLst>
      <p:ext uri="{BB962C8B-B14F-4D97-AF65-F5344CB8AC3E}">
        <p14:creationId xmlns:p14="http://schemas.microsoft.com/office/powerpoint/2010/main" val="176483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17247" y="838200"/>
            <a:ext cx="8309503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>
            <a:noAutofit/>
          </a:bodyPr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u="sng" spc="-25" dirty="0">
                <a:solidFill>
                  <a:srgbClr val="000000"/>
                </a:solidFill>
                <a:latin typeface="Calibri" panose="02020603050405020304" pitchFamily="2"/>
              </a:rPr>
              <a:t>Next Steps for QIS Operation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17249" y="1536700"/>
            <a:ext cx="5876872" cy="475138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5" dirty="0">
                <a:solidFill>
                  <a:srgbClr val="000000"/>
                </a:solidFill>
                <a:latin typeface="Calibri" panose="02020603050405020304" pitchFamily="2"/>
              </a:rPr>
              <a:t>Assess beam divergence more carefully; even if we align the beam perfectly, how much can we get on target?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5" dirty="0">
                <a:solidFill>
                  <a:srgbClr val="000000"/>
                </a:solidFill>
                <a:latin typeface="Calibri" panose="02020603050405020304" pitchFamily="2"/>
              </a:rPr>
              <a:t>If the beam is too big, find a way to move station closer to target selector without inducing interference (extend stage and rails?)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5" dirty="0">
                <a:solidFill>
                  <a:srgbClr val="000000"/>
                </a:solidFill>
                <a:latin typeface="Calibri" panose="02020603050405020304" pitchFamily="2"/>
              </a:rPr>
              <a:t>Assess energy profile on target; are we getting the expected 12.7 MeV on target? Could unexpected energy loss be responsible for lower yields?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5" dirty="0">
                <a:solidFill>
                  <a:srgbClr val="000000"/>
                </a:solidFill>
                <a:latin typeface="Calibri" panose="02020603050405020304" pitchFamily="2"/>
              </a:rPr>
              <a:t>If energy loss is a factor, review degrader construction; in the meantime, remove it and use “disposable” degraders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0" dirty="0">
                <a:solidFill>
                  <a:srgbClr val="000000"/>
                </a:solidFill>
                <a:latin typeface="Calibri" panose="02020603050405020304" pitchFamily="2"/>
              </a:rPr>
              <a:t>Adapt existing </a:t>
            </a:r>
            <a:r>
              <a:rPr lang="en-US" sz="2000" spc="-10" baseline="30000" dirty="0">
                <a:solidFill>
                  <a:srgbClr val="000000"/>
                </a:solidFill>
                <a:latin typeface="Calibri" panose="02020603050405020304" pitchFamily="2"/>
              </a:rPr>
              <a:t>89</a:t>
            </a:r>
            <a:r>
              <a:rPr lang="en-US" sz="2000" spc="-10" dirty="0">
                <a:solidFill>
                  <a:srgbClr val="000000"/>
                </a:solidFill>
                <a:latin typeface="Calibri" panose="02020603050405020304" pitchFamily="2"/>
              </a:rPr>
              <a:t>Zr production method to the ARTMS dissolution system and convert routine production to QIS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0" dirty="0">
                <a:solidFill>
                  <a:srgbClr val="000000"/>
                </a:solidFill>
                <a:latin typeface="Calibri" panose="02020603050405020304" pitchFamily="2"/>
              </a:rPr>
              <a:t>Implement </a:t>
            </a:r>
            <a:r>
              <a:rPr lang="en-US" sz="2000" spc="-10" baseline="30000" dirty="0">
                <a:solidFill>
                  <a:srgbClr val="000000"/>
                </a:solidFill>
                <a:latin typeface="Calibri" panose="02020603050405020304" pitchFamily="2"/>
              </a:rPr>
              <a:t>68</a:t>
            </a:r>
            <a:r>
              <a:rPr lang="en-US" sz="2000" spc="-10" dirty="0">
                <a:solidFill>
                  <a:srgbClr val="000000"/>
                </a:solidFill>
                <a:latin typeface="Calibri" panose="02020603050405020304" pitchFamily="2"/>
              </a:rPr>
              <a:t>Ga production directly on the QIS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5E6C3-D238-209B-7BDC-4C781289F654}"/>
              </a:ext>
            </a:extLst>
          </p:cNvPr>
          <p:cNvSpPr txBox="1"/>
          <p:nvPr/>
        </p:nvSpPr>
        <p:spPr>
          <a:xfrm>
            <a:off x="8189141" y="6287783"/>
            <a:ext cx="5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16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AB8B6-94D0-3FB4-1568-DE00ED575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176" y="1848303"/>
            <a:ext cx="2535691" cy="3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2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417249" y="1668463"/>
            <a:ext cx="8309502" cy="4619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0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Fedoruk Centre team</a:t>
            </a:r>
          </a:p>
          <a:p>
            <a:pPr marL="0" marR="0" indent="0" algn="l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0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Root, Niki Schrie, Lidia Matei, Musharraf Khan, </a:t>
            </a:r>
            <a:r>
              <a:rPr lang="en-US" sz="2000" spc="-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Leah Paluck, </a:t>
            </a:r>
            <a:r>
              <a:rPr lang="en-US" sz="20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Kalum Jayawardhana, Rasika Ralalage, Maegan </a:t>
            </a:r>
            <a:r>
              <a:rPr lang="en-US" sz="2000" spc="-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Ponack</a:t>
            </a:r>
            <a:r>
              <a:rPr lang="en-US" sz="20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Ashlynn Reimer, Hillary Mehlhorn, Anand Nambisan</a:t>
            </a:r>
            <a:endParaRPr lang="en-US" sz="2000" spc="-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>
              <a:lnSpc>
                <a:spcPts val="3000"/>
              </a:lnSpc>
              <a:spcAft>
                <a:spcPts val="0"/>
              </a:spcAft>
              <a:buNone/>
            </a:pPr>
            <a:endParaRPr lang="en-US" sz="2000" spc="-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000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ARTMS team</a:t>
            </a:r>
          </a:p>
          <a:p>
            <a:pPr marL="0" marR="0" indent="0" algn="l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0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Oddy Trillo, Jansen Chua, </a:t>
            </a:r>
          </a:p>
          <a:p>
            <a:pPr marL="0" marR="0" indent="0" algn="l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0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Przekop, Doug Gentilcore, </a:t>
            </a:r>
          </a:p>
          <a:p>
            <a:pPr marL="0" marR="0" indent="0" algn="l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0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Schaffer</a:t>
            </a:r>
            <a:endParaRPr lang="en-US" sz="2000" spc="-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6935FC-56AF-4F53-9313-281B60C073B7}"/>
              </a:ext>
            </a:extLst>
          </p:cNvPr>
          <p:cNvSpPr txBox="1"/>
          <p:nvPr/>
        </p:nvSpPr>
        <p:spPr>
          <a:xfrm>
            <a:off x="1520575" y="867986"/>
            <a:ext cx="4679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ts val="2400"/>
              </a:lnSpc>
              <a:spcAft>
                <a:spcPts val="20"/>
              </a:spcAft>
            </a:pPr>
            <a:r>
              <a:rPr lang="en-US" sz="2400" b="1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6A7A1-2573-09FA-C00B-FC85056B8BFD}"/>
              </a:ext>
            </a:extLst>
          </p:cNvPr>
          <p:cNvSpPr txBox="1"/>
          <p:nvPr/>
        </p:nvSpPr>
        <p:spPr>
          <a:xfrm>
            <a:off x="8189141" y="6287783"/>
            <a:ext cx="5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17</a:t>
            </a:fld>
            <a:endParaRPr lang="en-CA" dirty="0"/>
          </a:p>
        </p:txBody>
      </p:sp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1F8BB405-4CF6-CA29-12D7-CC9B0E8CC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3515609"/>
            <a:ext cx="3299206" cy="24744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950" spc="-45" dirty="0">
                <a:solidFill>
                  <a:srgbClr val="000000"/>
                </a:solidFill>
                <a:latin typeface="Calibri" panose="02020603050405020304" pitchFamily="2"/>
              </a:rPr>
              <a:t>Install and Commissioning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B309E-AB82-4FBA-9318-591671C33C73}"/>
              </a:ext>
            </a:extLst>
          </p:cNvPr>
          <p:cNvSpPr txBox="1"/>
          <p:nvPr/>
        </p:nvSpPr>
        <p:spPr>
          <a:xfrm>
            <a:off x="3638408" y="4929381"/>
            <a:ext cx="4750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"/>
            </a:pPr>
            <a:r>
              <a:rPr lang="en-CA" dirty="0"/>
              <a:t>Helium cooling still used existing circuit with all other targets</a:t>
            </a:r>
          </a:p>
          <a:p>
            <a:pPr marL="285750" indent="-285750">
              <a:buFont typeface="Symbol" panose="05050102010706020507" pitchFamily="18" charset="2"/>
              <a:buChar char=""/>
            </a:pPr>
            <a:r>
              <a:rPr lang="en-CA" dirty="0"/>
              <a:t>Splitting circuits into parallel paths could alter the designed cooling to all targets and compromise interlocks, but series circuit constrictions caused overpressure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C5D2E-0695-1D37-B0D4-811D4882C033}"/>
              </a:ext>
            </a:extLst>
          </p:cNvPr>
          <p:cNvSpPr txBox="1"/>
          <p:nvPr/>
        </p:nvSpPr>
        <p:spPr>
          <a:xfrm>
            <a:off x="865506" y="1471384"/>
            <a:ext cx="2670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"/>
            </a:pPr>
            <a:r>
              <a:rPr lang="en-CA" dirty="0"/>
              <a:t>Integrating cooling systems proved challenging</a:t>
            </a:r>
          </a:p>
          <a:p>
            <a:pPr marL="285750" indent="-285750">
              <a:buFont typeface="Symbol" panose="05050102010706020507" pitchFamily="18" charset="2"/>
              <a:buChar char=""/>
            </a:pPr>
            <a:r>
              <a:rPr lang="en-CA" dirty="0"/>
              <a:t>Decision to use separate chiller made early for water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082876C-EFAF-3FB2-E2A7-6B3367EA8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90" y="1474796"/>
            <a:ext cx="4669104" cy="3501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6DEE3-9557-C9AC-5330-FC896CE7E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6" y="3342068"/>
            <a:ext cx="2298480" cy="30646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672030-3AC0-5FE4-96EF-753D708F011C}"/>
              </a:ext>
            </a:extLst>
          </p:cNvPr>
          <p:cNvSpPr txBox="1"/>
          <p:nvPr/>
        </p:nvSpPr>
        <p:spPr>
          <a:xfrm>
            <a:off x="8278495" y="6287783"/>
            <a:ext cx="4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410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B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DF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2383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82370" y="838200"/>
            <a:ext cx="6754495" cy="42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950" spc="-10" dirty="0">
                <a:solidFill>
                  <a:srgbClr val="000000"/>
                </a:solidFill>
                <a:latin typeface="Calibri" panose="02020603050405020304" pitchFamily="2"/>
              </a:rPr>
              <a:t>Saskatchewan Centre for Cyclotron Sciences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60705" y="1289688"/>
            <a:ext cx="7778750" cy="168015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320040" algn="l">
              <a:lnSpc>
                <a:spcPts val="2400"/>
              </a:lnSpc>
              <a:spcAft>
                <a:spcPts val="0"/>
              </a:spcAft>
              <a:buFont typeface="Symbol"/>
              <a:buChar char="·"/>
            </a:pPr>
            <a:r>
              <a:rPr lang="en-US" spc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The SCCS is a multi-user facility for research and innovation in the field of nuclear imaging and therapeutics in addition to GMP radiopharmaceutical production facility </a:t>
            </a:r>
          </a:p>
          <a:p>
            <a:pPr marL="0" marR="0" indent="32004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pc="-1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The facility is owned by the University of Saskatchewan and located on campus; it is operated by the </a:t>
            </a:r>
            <a:r>
              <a:rPr lang="en-US" spc="-1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Fedoruk</a:t>
            </a:r>
            <a:r>
              <a:rPr lang="en-US" spc="-1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Centre</a:t>
            </a:r>
            <a:endParaRPr lang="en-US" sz="2000" spc="-10" dirty="0">
              <a:solidFill>
                <a:srgbClr val="000000"/>
              </a:solidFill>
              <a:latin typeface="+mn-lt"/>
            </a:endParaRPr>
          </a:p>
          <a:p>
            <a:pPr marL="32004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3C3B0-DA01-481C-B80E-4048DC1F7B1B}"/>
              </a:ext>
            </a:extLst>
          </p:cNvPr>
          <p:cNvSpPr txBox="1"/>
          <p:nvPr/>
        </p:nvSpPr>
        <p:spPr>
          <a:xfrm>
            <a:off x="560705" y="3876613"/>
            <a:ext cx="220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spc="-5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Advanced Cyclotron Systems Inc. (ACSI) TR-24 Cyclotron</a:t>
            </a:r>
            <a:endParaRPr lang="en-CA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97B9F-5EDE-4086-8C2B-8C5CCD81F34C}"/>
              </a:ext>
            </a:extLst>
          </p:cNvPr>
          <p:cNvSpPr txBox="1"/>
          <p:nvPr/>
        </p:nvSpPr>
        <p:spPr>
          <a:xfrm>
            <a:off x="5854976" y="3899697"/>
            <a:ext cx="31607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ts val="2100"/>
              </a:lnSpc>
              <a:spcBef>
                <a:spcPts val="765"/>
              </a:spcBef>
              <a:spcAft>
                <a:spcPts val="0"/>
              </a:spcAft>
            </a:pPr>
            <a:r>
              <a:rPr lang="en-US" sz="1800" spc="-5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Grade C cleanrooms with grade A dispensing chambers for GMP </a:t>
            </a:r>
            <a:r>
              <a:rPr lang="en-US" sz="1800" spc="-1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radiopharmaceutical production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1A54DA-0A64-45C2-9D73-1BC7A424839D}"/>
              </a:ext>
            </a:extLst>
          </p:cNvPr>
          <p:cNvSpPr txBox="1"/>
          <p:nvPr/>
        </p:nvSpPr>
        <p:spPr>
          <a:xfrm>
            <a:off x="417250" y="5841507"/>
            <a:ext cx="81778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</a:pPr>
            <a:r>
              <a:rPr lang="en-US" sz="1800" spc="-5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Research/innovation space for development of radioisotopes, </a:t>
            </a:r>
            <a:r>
              <a:rPr lang="en-US" sz="1800" spc="-15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radiochemicals</a:t>
            </a:r>
            <a:r>
              <a:rPr lang="en-US" sz="1800" spc="-15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and radiopharmaceuticals for use in animal and human </a:t>
            </a:r>
            <a:r>
              <a:rPr lang="en-US" sz="1800" spc="-1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health as well as plants/soils.</a:t>
            </a:r>
            <a:endParaRPr lang="en-CA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F3BE1-C68D-C34D-2D91-4CB5AD6C3F83}"/>
              </a:ext>
            </a:extLst>
          </p:cNvPr>
          <p:cNvSpPr txBox="1"/>
          <p:nvPr/>
        </p:nvSpPr>
        <p:spPr>
          <a:xfrm>
            <a:off x="3183559" y="3059668"/>
            <a:ext cx="212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SCCS Houses</a:t>
            </a:r>
            <a:endParaRPr lang="en-CA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086DE-DE40-6BC2-B172-829A21F15173}"/>
              </a:ext>
            </a:extLst>
          </p:cNvPr>
          <p:cNvSpPr txBox="1"/>
          <p:nvPr/>
        </p:nvSpPr>
        <p:spPr>
          <a:xfrm>
            <a:off x="8278153" y="6287783"/>
            <a:ext cx="44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19</a:t>
            </a:fld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88227"/>
            <a:ext cx="8229600" cy="1143000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tx1"/>
                </a:solidFill>
              </a:rPr>
              <a:t>A multi-user facility for research and innovation  in the field of nuclear imaging </a:t>
            </a:r>
          </a:p>
          <a:p>
            <a:r>
              <a:rPr lang="en-CA" sz="2000" dirty="0">
                <a:solidFill>
                  <a:schemeClr val="tx1"/>
                </a:solidFill>
              </a:rPr>
              <a:t>A GMP radiopharmaceutical production facility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129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</a:rPr>
              <a:t>Overview of SCCS</a:t>
            </a:r>
            <a:endParaRPr lang="en-CA" sz="3200" u="sng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80" y="2631227"/>
            <a:ext cx="5039240" cy="3779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3CF0-0A94-BA1A-DBA3-8461ADA87BA6}"/>
              </a:ext>
            </a:extLst>
          </p:cNvPr>
          <p:cNvSpPr txBox="1"/>
          <p:nvPr/>
        </p:nvSpPr>
        <p:spPr>
          <a:xfrm>
            <a:off x="8339455" y="6287783"/>
            <a:ext cx="3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006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2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950" spc="-45" dirty="0">
                <a:solidFill>
                  <a:srgbClr val="000000"/>
                </a:solidFill>
                <a:latin typeface="Calibri" panose="02020603050405020304" pitchFamily="2"/>
              </a:rPr>
              <a:t>Routing and Feedthrough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CF370-EF42-46B2-8297-42F4BCBC104B}"/>
              </a:ext>
            </a:extLst>
          </p:cNvPr>
          <p:cNvSpPr txBox="1"/>
          <p:nvPr/>
        </p:nvSpPr>
        <p:spPr>
          <a:xfrm>
            <a:off x="488891" y="1520794"/>
            <a:ext cx="46955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·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Instead of using existing capillary pathway, used a control cable trench inside the vault and a conduit intended for future beamline capillaries, avoiding any crowded routes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For hot cell access, instead of passing hose through </a:t>
            </a:r>
            <a:r>
              <a:rPr lang="en-C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Roxtec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 penetration, designed a feedthrough union; Send/Receive Station hose clamps to the top, Target Station hose clamps to the bottom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Pictured is a 3D-printed prototype for fitting; final version is machined aluminum</a:t>
            </a:r>
          </a:p>
        </p:txBody>
      </p:sp>
      <p:pic>
        <p:nvPicPr>
          <p:cNvPr id="4" name="Picture 3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15AA4BC5-8C6B-452E-BD0F-6D9C9F4571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6"/>
          <a:stretch/>
        </p:blipFill>
        <p:spPr>
          <a:xfrm rot="5400000">
            <a:off x="5389793" y="1315459"/>
            <a:ext cx="2218229" cy="262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4DFC90-C3F4-C5A2-4580-9F58AEEB9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72"/>
          <a:stretch/>
        </p:blipFill>
        <p:spPr>
          <a:xfrm rot="5400000">
            <a:off x="5592323" y="3331159"/>
            <a:ext cx="1813169" cy="2628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DFB07E-54F7-34BC-2C93-104E9316E0B0}"/>
              </a:ext>
            </a:extLst>
          </p:cNvPr>
          <p:cNvSpPr txBox="1"/>
          <p:nvPr/>
        </p:nvSpPr>
        <p:spPr>
          <a:xfrm>
            <a:off x="8261969" y="6287783"/>
            <a:ext cx="46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4521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65506" y="838200"/>
            <a:ext cx="7394574" cy="42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950" spc="-45" dirty="0">
                <a:solidFill>
                  <a:srgbClr val="000000"/>
                </a:solidFill>
                <a:latin typeface="Calibri" panose="02020603050405020304" pitchFamily="2"/>
              </a:rPr>
              <a:t>Extra Images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453CE-8BA4-B19D-72AF-ADDBBAE859EF}"/>
              </a:ext>
            </a:extLst>
          </p:cNvPr>
          <p:cNvSpPr txBox="1"/>
          <p:nvPr/>
        </p:nvSpPr>
        <p:spPr>
          <a:xfrm>
            <a:off x="8260081" y="6287783"/>
            <a:ext cx="46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21</a:t>
            </a:fld>
            <a:endParaRPr lang="en-CA" dirty="0"/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E90C514-85FA-C50C-DDC1-A735BBB45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39" y="1354585"/>
            <a:ext cx="4846708" cy="48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65506" y="838200"/>
            <a:ext cx="7394574" cy="42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950" spc="-45" dirty="0">
                <a:solidFill>
                  <a:srgbClr val="000000"/>
                </a:solidFill>
                <a:latin typeface="Calibri" panose="02020603050405020304" pitchFamily="2"/>
              </a:rPr>
              <a:t>Extra Images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453CE-8BA4-B19D-72AF-ADDBBAE859EF}"/>
              </a:ext>
            </a:extLst>
          </p:cNvPr>
          <p:cNvSpPr txBox="1"/>
          <p:nvPr/>
        </p:nvSpPr>
        <p:spPr>
          <a:xfrm>
            <a:off x="8260081" y="6287783"/>
            <a:ext cx="46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22</a:t>
            </a:fld>
            <a:endParaRPr lang="en-CA" dirty="0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F6F7140-31A3-B8D1-CC70-CAEE24B7D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19" y="1268095"/>
            <a:ext cx="5008548" cy="50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99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65506" y="838200"/>
            <a:ext cx="7394574" cy="42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950" spc="-45" dirty="0">
                <a:solidFill>
                  <a:srgbClr val="000000"/>
                </a:solidFill>
                <a:latin typeface="Calibri" panose="02020603050405020304" pitchFamily="2"/>
              </a:rPr>
              <a:t>Extra Images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453CE-8BA4-B19D-72AF-ADDBBAE859EF}"/>
              </a:ext>
            </a:extLst>
          </p:cNvPr>
          <p:cNvSpPr txBox="1"/>
          <p:nvPr/>
        </p:nvSpPr>
        <p:spPr>
          <a:xfrm>
            <a:off x="8260081" y="6287783"/>
            <a:ext cx="46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23</a:t>
            </a:fld>
            <a:endParaRPr lang="en-CA" dirty="0"/>
          </a:p>
        </p:txBody>
      </p:sp>
      <p:pic>
        <p:nvPicPr>
          <p:cNvPr id="3" name="Picture 2" descr="A close-up of a bicycle&#10;&#10;Description automatically generated with low confidence">
            <a:extLst>
              <a:ext uri="{FF2B5EF4-FFF2-40B4-BE49-F238E27FC236}">
                <a16:creationId xmlns:a16="http://schemas.microsoft.com/office/drawing/2014/main" id="{B6431512-7718-A1F1-1169-5612DE74C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31" y="1540858"/>
            <a:ext cx="5971923" cy="44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8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65506" y="838200"/>
            <a:ext cx="7394574" cy="42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950" spc="-45" dirty="0">
                <a:solidFill>
                  <a:srgbClr val="000000"/>
                </a:solidFill>
                <a:latin typeface="Calibri" panose="02020603050405020304" pitchFamily="2"/>
              </a:rPr>
              <a:t>Extra Images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453CE-8BA4-B19D-72AF-ADDBBAE859EF}"/>
              </a:ext>
            </a:extLst>
          </p:cNvPr>
          <p:cNvSpPr txBox="1"/>
          <p:nvPr/>
        </p:nvSpPr>
        <p:spPr>
          <a:xfrm>
            <a:off x="8260081" y="6287783"/>
            <a:ext cx="46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24</a:t>
            </a:fld>
            <a:endParaRPr lang="en-CA" dirty="0"/>
          </a:p>
        </p:txBody>
      </p:sp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A90BE7-9A6C-6EFA-E0DC-1023BE072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67" y="2142618"/>
            <a:ext cx="3661451" cy="27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5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" b="7612"/>
          <a:stretch/>
        </p:blipFill>
        <p:spPr>
          <a:xfrm>
            <a:off x="537144" y="1486292"/>
            <a:ext cx="8009166" cy="5325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8510" y="1155764"/>
            <a:ext cx="126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Cyclotron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2666" y="762924"/>
            <a:ext cx="165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QC labs, package 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490" y="3597018"/>
            <a:ext cx="176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hot cell Lab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67265" y="2611612"/>
            <a:ext cx="176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rooms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716" y="1523517"/>
            <a:ext cx="176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 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2025" y="1022147"/>
            <a:ext cx="176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Changing Rooms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7719" y="871558"/>
            <a:ext cx="212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GMP clean rooms, production labs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256137" y="1391479"/>
            <a:ext cx="1057305" cy="825653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04021" y="1391478"/>
            <a:ext cx="389320" cy="1537261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8835" y="1593225"/>
            <a:ext cx="241923" cy="823404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18690" y="2928740"/>
            <a:ext cx="1190504" cy="483612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6887863" y="1616794"/>
            <a:ext cx="802894" cy="74730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6" idx="1"/>
          </p:cNvCxnSpPr>
          <p:nvPr/>
        </p:nvCxnSpPr>
        <p:spPr>
          <a:xfrm flipH="1" flipV="1">
            <a:off x="5518484" y="3321936"/>
            <a:ext cx="1998006" cy="598248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20595" y="4602023"/>
            <a:ext cx="1473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Mechanical space (plus upstairs)</a:t>
            </a:r>
          </a:p>
        </p:txBody>
      </p:sp>
      <p:sp>
        <p:nvSpPr>
          <p:cNvPr id="26" name="Title 5"/>
          <p:cNvSpPr>
            <a:spLocks noGrp="1"/>
          </p:cNvSpPr>
          <p:nvPr>
            <p:ph type="title"/>
          </p:nvPr>
        </p:nvSpPr>
        <p:spPr>
          <a:xfrm>
            <a:off x="134716" y="46466"/>
            <a:ext cx="8229600" cy="748055"/>
          </a:xfrm>
        </p:spPr>
        <p:txBody>
          <a:bodyPr>
            <a:normAutofit/>
          </a:bodyPr>
          <a:lstStyle/>
          <a:p>
            <a:pPr algn="l"/>
            <a:r>
              <a:rPr lang="en-CA" sz="3200" u="sng" dirty="0">
                <a:solidFill>
                  <a:schemeClr val="tx1"/>
                </a:solidFill>
              </a:rPr>
              <a:t>SCCS – Main Facility &amp; Innovation Wing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7484" y="6252519"/>
            <a:ext cx="1481275" cy="352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275" y="2092548"/>
            <a:ext cx="7453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Facility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603" y="1842868"/>
            <a:ext cx="1509293" cy="966469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A67B35E-2912-401C-8202-18AEEECA84C9}"/>
              </a:ext>
            </a:extLst>
          </p:cNvPr>
          <p:cNvSpPr/>
          <p:nvPr/>
        </p:nvSpPr>
        <p:spPr>
          <a:xfrm>
            <a:off x="5338835" y="4686513"/>
            <a:ext cx="1648649" cy="17784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13AD5C-29A5-485B-88B3-BC1E49D4883C}"/>
              </a:ext>
            </a:extLst>
          </p:cNvPr>
          <p:cNvSpPr txBox="1"/>
          <p:nvPr/>
        </p:nvSpPr>
        <p:spPr>
          <a:xfrm>
            <a:off x="253932" y="4621022"/>
            <a:ext cx="176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Radiochemistry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D81597A-6567-482B-98AB-B7C089E76DC8}"/>
              </a:ext>
            </a:extLst>
          </p:cNvPr>
          <p:cNvCxnSpPr>
            <a:cxnSpLocks/>
          </p:cNvCxnSpPr>
          <p:nvPr/>
        </p:nvCxnSpPr>
        <p:spPr>
          <a:xfrm flipV="1">
            <a:off x="1627510" y="4901813"/>
            <a:ext cx="900706" cy="161875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EC3ADFD-6410-45AA-9179-B985AC66CFF5}"/>
              </a:ext>
            </a:extLst>
          </p:cNvPr>
          <p:cNvCxnSpPr>
            <a:cxnSpLocks/>
          </p:cNvCxnSpPr>
          <p:nvPr/>
        </p:nvCxnSpPr>
        <p:spPr>
          <a:xfrm flipV="1">
            <a:off x="1572126" y="5725217"/>
            <a:ext cx="825026" cy="358492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15B71AC-7B32-47A7-8420-3AA639320A5B}"/>
              </a:ext>
            </a:extLst>
          </p:cNvPr>
          <p:cNvSpPr txBox="1"/>
          <p:nvPr/>
        </p:nvSpPr>
        <p:spPr>
          <a:xfrm>
            <a:off x="351075" y="5899043"/>
            <a:ext cx="176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Phytosuite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337905-3256-4E16-9328-40E3C1BD0328}"/>
              </a:ext>
            </a:extLst>
          </p:cNvPr>
          <p:cNvCxnSpPr>
            <a:cxnSpLocks/>
          </p:cNvCxnSpPr>
          <p:nvPr/>
        </p:nvCxnSpPr>
        <p:spPr>
          <a:xfrm flipH="1" flipV="1">
            <a:off x="3461791" y="5264776"/>
            <a:ext cx="1590646" cy="260434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E466FD-5D31-4184-B387-AE6B2F5F20B5}"/>
              </a:ext>
            </a:extLst>
          </p:cNvPr>
          <p:cNvSpPr txBox="1"/>
          <p:nvPr/>
        </p:nvSpPr>
        <p:spPr>
          <a:xfrm>
            <a:off x="5086098" y="5167556"/>
            <a:ext cx="189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SPECT/PET-CT Scanners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1D6F1F8-48D9-46E2-8817-4EC20B9293DE}"/>
              </a:ext>
            </a:extLst>
          </p:cNvPr>
          <p:cNvCxnSpPr>
            <a:cxnSpLocks/>
          </p:cNvCxnSpPr>
          <p:nvPr/>
        </p:nvCxnSpPr>
        <p:spPr>
          <a:xfrm flipH="1" flipV="1">
            <a:off x="4193341" y="4425799"/>
            <a:ext cx="3323149" cy="593796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28E850-51D6-47B3-83DB-19927925B4CC}"/>
              </a:ext>
            </a:extLst>
          </p:cNvPr>
          <p:cNvCxnSpPr>
            <a:cxnSpLocks/>
          </p:cNvCxnSpPr>
          <p:nvPr/>
        </p:nvCxnSpPr>
        <p:spPr>
          <a:xfrm flipH="1" flipV="1">
            <a:off x="3445271" y="5926398"/>
            <a:ext cx="1590646" cy="260434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84618AA-AD73-4478-AD11-53D20821529E}"/>
              </a:ext>
            </a:extLst>
          </p:cNvPr>
          <p:cNvSpPr txBox="1"/>
          <p:nvPr/>
        </p:nvSpPr>
        <p:spPr>
          <a:xfrm>
            <a:off x="5069578" y="5877304"/>
            <a:ext cx="189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Animal Holding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F1FBD-9FEC-9CFF-D887-045DF7148EEC}"/>
              </a:ext>
            </a:extLst>
          </p:cNvPr>
          <p:cNvSpPr txBox="1"/>
          <p:nvPr/>
        </p:nvSpPr>
        <p:spPr>
          <a:xfrm>
            <a:off x="8339455" y="6287783"/>
            <a:ext cx="3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571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1298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u="sng" dirty="0">
                <a:solidFill>
                  <a:schemeClr val="tx1"/>
                </a:solidFill>
              </a:rPr>
              <a:t>SCCS - Cyclotron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" y="1302973"/>
            <a:ext cx="7646276" cy="5103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9F8870-5F71-6F85-D9A3-4055C73437BE}"/>
              </a:ext>
            </a:extLst>
          </p:cNvPr>
          <p:cNvSpPr txBox="1"/>
          <p:nvPr/>
        </p:nvSpPr>
        <p:spPr>
          <a:xfrm>
            <a:off x="8339455" y="6287783"/>
            <a:ext cx="3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4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0F49A-DB1E-6118-3329-9AA83964F29D}"/>
              </a:ext>
            </a:extLst>
          </p:cNvPr>
          <p:cNvSpPr txBox="1"/>
          <p:nvPr/>
        </p:nvSpPr>
        <p:spPr>
          <a:xfrm>
            <a:off x="5074231" y="1287991"/>
            <a:ext cx="175064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r>
              <a:rPr lang="en-US" dirty="0"/>
              <a:t>ACSI TR24 Cyclotron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3FE86-8CBF-4BED-CC02-DDEAE6B02FCD}"/>
              </a:ext>
            </a:extLst>
          </p:cNvPr>
          <p:cNvSpPr txBox="1"/>
          <p:nvPr/>
        </p:nvSpPr>
        <p:spPr>
          <a:xfrm>
            <a:off x="7372102" y="3883530"/>
            <a:ext cx="17506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2x 3-port target selectors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2CA08-EFFC-586C-1442-37C88B0B266D}"/>
              </a:ext>
            </a:extLst>
          </p:cNvPr>
          <p:cNvSpPr txBox="1"/>
          <p:nvPr/>
        </p:nvSpPr>
        <p:spPr>
          <a:xfrm>
            <a:off x="7026209" y="1356594"/>
            <a:ext cx="15746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r>
              <a:rPr lang="en-US" dirty="0"/>
              <a:t>Angled Solid Target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E381E8-7CB1-4627-6578-5E804636A75E}"/>
              </a:ext>
            </a:extLst>
          </p:cNvPr>
          <p:cNvCxnSpPr/>
          <p:nvPr/>
        </p:nvCxnSpPr>
        <p:spPr>
          <a:xfrm flipH="1">
            <a:off x="7164371" y="1751957"/>
            <a:ext cx="216817" cy="765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F2FC63-9C6F-1C66-A98C-A13990A6689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949554" y="1872766"/>
            <a:ext cx="67348" cy="6441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6C675C-2359-A37E-0F8E-93BD22E79A5C}"/>
              </a:ext>
            </a:extLst>
          </p:cNvPr>
          <p:cNvCxnSpPr>
            <a:cxnSpLocks/>
          </p:cNvCxnSpPr>
          <p:nvPr/>
        </p:nvCxnSpPr>
        <p:spPr>
          <a:xfrm flipH="1" flipV="1">
            <a:off x="7026209" y="3295640"/>
            <a:ext cx="496381" cy="682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A4B6FA-A0A8-309F-35B5-0ECADCEFD197}"/>
              </a:ext>
            </a:extLst>
          </p:cNvPr>
          <p:cNvCxnSpPr>
            <a:cxnSpLocks/>
          </p:cNvCxnSpPr>
          <p:nvPr/>
        </p:nvCxnSpPr>
        <p:spPr>
          <a:xfrm flipH="1" flipV="1">
            <a:off x="5712643" y="2875828"/>
            <a:ext cx="1800227" cy="1187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12A2293-26E3-597D-F441-466873BFBB5D}"/>
              </a:ext>
            </a:extLst>
          </p:cNvPr>
          <p:cNvSpPr txBox="1"/>
          <p:nvPr/>
        </p:nvSpPr>
        <p:spPr>
          <a:xfrm>
            <a:off x="3051440" y="1457267"/>
            <a:ext cx="175064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Potential for additional beamlines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4A73ED-A527-729A-9518-A3E677804A4A}"/>
              </a:ext>
            </a:extLst>
          </p:cNvPr>
          <p:cNvCxnSpPr>
            <a:cxnSpLocks/>
          </p:cNvCxnSpPr>
          <p:nvPr/>
        </p:nvCxnSpPr>
        <p:spPr>
          <a:xfrm>
            <a:off x="4564117" y="1986448"/>
            <a:ext cx="237968" cy="5468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C8ABBB-DF11-5D51-30FA-D544748587E6}"/>
              </a:ext>
            </a:extLst>
          </p:cNvPr>
          <p:cNvCxnSpPr>
            <a:cxnSpLocks/>
          </p:cNvCxnSpPr>
          <p:nvPr/>
        </p:nvCxnSpPr>
        <p:spPr>
          <a:xfrm>
            <a:off x="4393498" y="2192412"/>
            <a:ext cx="473050" cy="1031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2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846809"/>
            <a:ext cx="9144000" cy="6016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>
            <a:noAutofit/>
          </a:bodyPr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u="sng" spc="-25" dirty="0">
                <a:solidFill>
                  <a:srgbClr val="000000"/>
                </a:solidFill>
                <a:latin typeface="Calibri" panose="02020603050405020304" pitchFamily="2"/>
              </a:rPr>
              <a:t>Previous and Planned Radiometal 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20786" y="1448473"/>
            <a:ext cx="8305964" cy="16711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0" rIns="0" bIns="0" anchor="t">
            <a:normAutofit fontScale="92500" lnSpcReduction="20000"/>
          </a:bodyPr>
          <a:lstStyle/>
          <a:p>
            <a:pPr indent="365760" algn="l">
              <a:lnSpc>
                <a:spcPct val="1200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 production of </a:t>
            </a:r>
            <a:r>
              <a:rPr lang="en-CA" sz="2000" spc="-1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</a:t>
            </a: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 (Zr-oxalate) at ~2 </a:t>
            </a:r>
            <a:r>
              <a:rPr lang="en-CA" sz="2000" spc="-1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GBq</a:t>
            </a: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batch</a:t>
            </a:r>
          </a:p>
          <a:p>
            <a:pPr indent="365760" algn="l">
              <a:lnSpc>
                <a:spcPct val="1200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Performed experiments on </a:t>
            </a:r>
            <a:r>
              <a:rPr lang="en-CA" sz="2000" spc="-1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Co/</a:t>
            </a:r>
            <a:r>
              <a:rPr lang="en-CA" sz="2000" spc="-1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 extraction from natural Ni (supporting Dr. Eric Price’s group)</a:t>
            </a:r>
          </a:p>
          <a:p>
            <a:pPr indent="365760" algn="l">
              <a:lnSpc>
                <a:spcPct val="1200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Dr. Humphrey Fonge running [</a:t>
            </a:r>
            <a:r>
              <a:rPr lang="en-CA" sz="2000" spc="-1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Ga]Ga-PSMA clinical trial using generator; interest in establishing cyclotron production to support similar work</a:t>
            </a: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A500B-690C-892D-761C-DD0EDE9F57D5}"/>
              </a:ext>
            </a:extLst>
          </p:cNvPr>
          <p:cNvSpPr txBox="1"/>
          <p:nvPr/>
        </p:nvSpPr>
        <p:spPr>
          <a:xfrm>
            <a:off x="8339455" y="6287783"/>
            <a:ext cx="3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5</a:t>
            </a:fld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DF9F88-AA1D-4595-AA78-8A96BD543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455" y="3119671"/>
            <a:ext cx="4582000" cy="35374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68E0A5-763A-9910-DBD1-EE5DBEC539D4}"/>
              </a:ext>
            </a:extLst>
          </p:cNvPr>
          <p:cNvSpPr txBox="1"/>
          <p:nvPr/>
        </p:nvSpPr>
        <p:spPr>
          <a:xfrm>
            <a:off x="417250" y="4164125"/>
            <a:ext cx="33402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Vijay Gaja, Jacqueline Cawthray, Clarence R. Geyer and Humphrey Fonge (</a:t>
            </a:r>
            <a:r>
              <a:rPr lang="en-CA" sz="1600" b="1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CA" sz="16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/>
            <a:r>
              <a:rPr lang="en-CA" sz="16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and Semi‐Automated Processing of </a:t>
            </a:r>
            <a:r>
              <a:rPr lang="en-CA" sz="1600" spc="-1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</a:t>
            </a:r>
            <a:r>
              <a:rPr lang="en-CA" sz="16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 Using a Commercially Available TRASIS </a:t>
            </a:r>
            <a:r>
              <a:rPr lang="en-CA" sz="1600" spc="-1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MiniAiO</a:t>
            </a:r>
            <a:r>
              <a:rPr lang="en-CA" sz="16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Module</a:t>
            </a:r>
          </a:p>
          <a:p>
            <a:pPr algn="l"/>
            <a:r>
              <a:rPr lang="en-CA" sz="16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Molecules 2020, 25, 2626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67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>
            <a:noAutofit/>
          </a:bodyPr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u="sng" spc="-25" dirty="0">
                <a:solidFill>
                  <a:srgbClr val="000000"/>
                </a:solidFill>
                <a:latin typeface="Calibri" panose="02020603050405020304" pitchFamily="2"/>
              </a:rPr>
              <a:t>Existing Small Solid Target System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11200" y="4178343"/>
            <a:ext cx="7637463" cy="247877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0" rIns="0" bIns="0" anchor="t">
            <a:normAutofit fontScale="92500"/>
          </a:bodyPr>
          <a:lstStyle/>
          <a:p>
            <a:pPr indent="365760" algn="l">
              <a:lnSpc>
                <a:spcPts val="2100"/>
              </a:lnSpc>
              <a:spcBef>
                <a:spcPts val="740"/>
              </a:spcBef>
              <a:buFont typeface="Symbol"/>
              <a:buChar char="·"/>
            </a:pPr>
            <a:r>
              <a:rPr lang="en-US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use ACSI 90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° coin holder for small solid targets</a:t>
            </a:r>
          </a:p>
          <a:p>
            <a:pPr indent="365760" algn="l">
              <a:lnSpc>
                <a:spcPts val="21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Adaptable and simple system for research or prototype targets</a:t>
            </a:r>
          </a:p>
          <a:p>
            <a:pPr indent="365760" algn="l">
              <a:lnSpc>
                <a:spcPts val="21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Has worked well for </a:t>
            </a:r>
            <a:r>
              <a:rPr lang="en-CA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89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Zr development and novel isotope production</a:t>
            </a:r>
          </a:p>
          <a:p>
            <a:pPr indent="365760" algn="l">
              <a:lnSpc>
                <a:spcPts val="21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Downside: Manual loading and handling</a:t>
            </a:r>
          </a:p>
          <a:p>
            <a:pPr indent="365760" algn="l">
              <a:lnSpc>
                <a:spcPts val="21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Gives technologists a dose at the cyclotron and to initiate production</a:t>
            </a:r>
          </a:p>
          <a:p>
            <a:pPr indent="365760" algn="l">
              <a:lnSpc>
                <a:spcPts val="21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Precludes high activity irradiations and back-to-back runs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538D7-D4F9-23B8-7252-73B81C38EE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 b="12997"/>
          <a:stretch/>
        </p:blipFill>
        <p:spPr>
          <a:xfrm>
            <a:off x="4057904" y="1648172"/>
            <a:ext cx="4290647" cy="2231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85D65D-3245-B3D5-DED4-60DD23170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648172"/>
            <a:ext cx="3346704" cy="2231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1A500B-690C-892D-761C-DD0EDE9F57D5}"/>
              </a:ext>
            </a:extLst>
          </p:cNvPr>
          <p:cNvSpPr txBox="1"/>
          <p:nvPr/>
        </p:nvSpPr>
        <p:spPr>
          <a:xfrm>
            <a:off x="8339455" y="6287783"/>
            <a:ext cx="3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731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950" u="sng" spc="-15" dirty="0">
                <a:solidFill>
                  <a:srgbClr val="000000"/>
                </a:solidFill>
                <a:latin typeface="Calibri" panose="02020603050405020304" pitchFamily="2"/>
              </a:rPr>
              <a:t>The ARTMS QUANTM Irradiation System (QIS)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11200" y="4178343"/>
            <a:ext cx="7637463" cy="2232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0" rIns="0" bIns="0" anchor="t">
            <a:normAutofit/>
          </a:bodyPr>
          <a:lstStyle/>
          <a:p>
            <a:pPr indent="365760" algn="l">
              <a:lnSpc>
                <a:spcPts val="21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2-way solid target transfer and irradiation system</a:t>
            </a:r>
          </a:p>
          <a:p>
            <a:pPr indent="365760" algn="l">
              <a:lnSpc>
                <a:spcPts val="21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Equipped with (optional) removable energy degraders</a:t>
            </a:r>
          </a:p>
          <a:p>
            <a:pPr indent="365760" algn="l">
              <a:lnSpc>
                <a:spcPts val="21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dissolution system and transfer to synthesizer</a:t>
            </a:r>
          </a:p>
          <a:p>
            <a:pPr indent="365760" algn="l">
              <a:lnSpc>
                <a:spcPts val="21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Facilitates safe handling of high-activity targets</a:t>
            </a:r>
          </a:p>
          <a:p>
            <a:pPr indent="365760" algn="l">
              <a:lnSpc>
                <a:spcPts val="2100"/>
              </a:lnSpc>
              <a:spcBef>
                <a:spcPts val="740"/>
              </a:spcBef>
              <a:buFont typeface="Symbol"/>
              <a:buChar char="·"/>
            </a:pPr>
            <a:r>
              <a:rPr lang="en-CA" sz="2000"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Facilitates the potential for back-to-back runs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A500B-690C-892D-761C-DD0EDE9F57D5}"/>
              </a:ext>
            </a:extLst>
          </p:cNvPr>
          <p:cNvSpPr txBox="1"/>
          <p:nvPr/>
        </p:nvSpPr>
        <p:spPr>
          <a:xfrm>
            <a:off x="8339455" y="6287783"/>
            <a:ext cx="3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7</a:t>
            </a:fld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732568-7FAA-BC41-B45B-BF77E140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93" y="1531453"/>
            <a:ext cx="2713262" cy="2464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FBCA5-3622-15AE-7D22-26013540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881" y="1531454"/>
            <a:ext cx="3363576" cy="2464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58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sz="2950" u="sng" spc="-45" dirty="0">
                <a:solidFill>
                  <a:srgbClr val="000000"/>
                </a:solidFill>
                <a:latin typeface="Calibri" panose="02020603050405020304" pitchFamily="2"/>
              </a:rPr>
              <a:t>Challenge of Integrating the QIS on the TR-24 at SCCS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C5D2E-0695-1D37-B0D4-811D4882C033}"/>
              </a:ext>
            </a:extLst>
          </p:cNvPr>
          <p:cNvSpPr txBox="1"/>
          <p:nvPr/>
        </p:nvSpPr>
        <p:spPr>
          <a:xfrm>
            <a:off x="417251" y="1916914"/>
            <a:ext cx="334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"/>
            </a:pPr>
            <a:r>
              <a:rPr lang="en-CA" dirty="0"/>
              <a:t>Normal procedure is to mount the QIS onto the cyclotron directly, but SCCS already has a 3-port target selector in place</a:t>
            </a:r>
          </a:p>
          <a:p>
            <a:pPr marL="285750" indent="-285750">
              <a:buFont typeface="Symbol" panose="05050102010706020507" pitchFamily="18" charset="2"/>
              <a:buChar char=""/>
            </a:pPr>
            <a:endParaRPr lang="en-CA" dirty="0"/>
          </a:p>
          <a:p>
            <a:pPr marL="285750" indent="-285750">
              <a:buFont typeface="Symbol" panose="05050102010706020507" pitchFamily="18" charset="2"/>
              <a:buChar char=""/>
            </a:pPr>
            <a:r>
              <a:rPr lang="en-CA" dirty="0"/>
              <a:t>Eventual plan is to utilize a dedicated beamline, but that is not immediately viable</a:t>
            </a:r>
          </a:p>
          <a:p>
            <a:pPr marL="285750" indent="-285750">
              <a:buFont typeface="Symbol" panose="05050102010706020507" pitchFamily="18" charset="2"/>
              <a:buChar char=""/>
            </a:pPr>
            <a:endParaRPr lang="en-CA" dirty="0"/>
          </a:p>
          <a:p>
            <a:pPr marL="285750" indent="-285750">
              <a:buFont typeface="Symbol" panose="05050102010706020507" pitchFamily="18" charset="2"/>
              <a:buChar char=""/>
            </a:pPr>
            <a:r>
              <a:rPr lang="en-CA" dirty="0"/>
              <a:t>So, to avoid losing 2 targets, how do we integrate the QIS with the target selector? And how will the cooling systems connect?</a:t>
            </a:r>
          </a:p>
          <a:p>
            <a:pPr marL="285750" indent="-285750">
              <a:buFont typeface="Symbol" panose="05050102010706020507" pitchFamily="18" charset="2"/>
              <a:buChar char=""/>
            </a:pP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72F3C-796C-047B-D205-D1D88E363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94" y="1916914"/>
            <a:ext cx="4963156" cy="37223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8453CE-8BA4-B19D-72AF-ADDBBAE859EF}"/>
              </a:ext>
            </a:extLst>
          </p:cNvPr>
          <p:cNvSpPr txBox="1"/>
          <p:nvPr/>
        </p:nvSpPr>
        <p:spPr>
          <a:xfrm>
            <a:off x="8339455" y="6287783"/>
            <a:ext cx="3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398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4302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>
            <a:noAutofit/>
          </a:bodyPr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r>
              <a:rPr lang="en-US" u="sng" spc="-25" dirty="0">
                <a:solidFill>
                  <a:srgbClr val="000000"/>
                </a:solidFill>
                <a:latin typeface="Calibri" panose="02020603050405020304" pitchFamily="2"/>
              </a:rPr>
              <a:t>Adaptation Solution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495966" y="1401763"/>
            <a:ext cx="5648034" cy="18938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5" dirty="0">
                <a:solidFill>
                  <a:srgbClr val="000000"/>
                </a:solidFill>
                <a:latin typeface="Calibri" panose="02020603050405020304" pitchFamily="2"/>
              </a:rPr>
              <a:t>Place the station on an adjustable post (settable height, stage position, and foot rotation)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5" dirty="0">
                <a:solidFill>
                  <a:srgbClr val="000000"/>
                </a:solidFill>
                <a:latin typeface="Calibri" panose="02020603050405020304" pitchFamily="2"/>
              </a:rPr>
              <a:t>Connect to the selector using short, flexible vacuum bellows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15" dirty="0">
                <a:solidFill>
                  <a:srgbClr val="000000"/>
                </a:solidFill>
                <a:latin typeface="Calibri" panose="02020603050405020304" pitchFamily="2"/>
              </a:rPr>
              <a:t>Free-sliding rails allow bellows to shift as selector moves to different target positions</a:t>
            </a: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5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5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l">
              <a:lnSpc>
                <a:spcPts val="2100"/>
              </a:lnSpc>
              <a:spcBef>
                <a:spcPts val="740"/>
              </a:spcBef>
              <a:spcAft>
                <a:spcPts val="0"/>
              </a:spcAft>
              <a:buFont typeface="Symbol"/>
              <a:buChar char="·"/>
            </a:pPr>
            <a:endParaRPr lang="en-US" sz="2000" spc="-1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78DC9-652E-39B6-312F-4B26EEBD2721}"/>
              </a:ext>
            </a:extLst>
          </p:cNvPr>
          <p:cNvSpPr txBox="1"/>
          <p:nvPr/>
        </p:nvSpPr>
        <p:spPr>
          <a:xfrm>
            <a:off x="8339455" y="6287783"/>
            <a:ext cx="3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A3E933-C773-42EF-904E-37AD0CCF0BE8}" type="slidenum">
              <a:rPr lang="en-CA" smtClean="0"/>
              <a:pPr algn="r"/>
              <a:t>9</a:t>
            </a:fld>
            <a:endParaRPr lang="en-CA" dirty="0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F2BCF3B7-2D64-E553-B668-D5A91F680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2"/>
          <a:stretch/>
        </p:blipFill>
        <p:spPr>
          <a:xfrm rot="5400000">
            <a:off x="-614665" y="2562099"/>
            <a:ext cx="4888850" cy="2571347"/>
          </a:xfrm>
          <a:prstGeom prst="rect">
            <a:avLst/>
          </a:prstGeom>
        </p:spPr>
      </p:pic>
      <p:pic>
        <p:nvPicPr>
          <p:cNvPr id="3" name="Picture 2" descr="A picture containing bicycle, indoor, rack&#10;&#10;Description automatically generated">
            <a:extLst>
              <a:ext uri="{FF2B5EF4-FFF2-40B4-BE49-F238E27FC236}">
                <a16:creationId xmlns:a16="http://schemas.microsoft.com/office/drawing/2014/main" id="{95E9E4DA-F325-05BF-F6CB-CD7D4FDD5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6" y="3295650"/>
            <a:ext cx="3071010" cy="1725464"/>
          </a:xfrm>
          <a:prstGeom prst="rect">
            <a:avLst/>
          </a:prstGeom>
        </p:spPr>
      </p:pic>
      <p:pic>
        <p:nvPicPr>
          <p:cNvPr id="6" name="Picture 5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A6A0C257-8A9C-BF4E-46E7-1C7211DD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94" y="4562320"/>
            <a:ext cx="3071008" cy="17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408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018_FedorukCentre-Feb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1F32424AD59D4796E2E8E23D0BD089" ma:contentTypeVersion="0" ma:contentTypeDescription="Create a new document." ma:contentTypeScope="" ma:versionID="f0e82067d78fd6ec9ebc2fb198ce0b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f91a99a16150dcbae2ad8c95a2bc4d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71CB3-C283-4D93-927A-1D0D348FF78C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8F599D7-9CD4-45B5-8960-25816F2FE8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211D05-E947-4A7D-A8C6-E4A9EB93A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19576</TotalTime>
  <Words>1332</Words>
  <Application>Microsoft Office PowerPoint</Application>
  <PresentationFormat>On-screen Show (4:3)</PresentationFormat>
  <Paragraphs>161</Paragraphs>
  <Slides>24</Slides>
  <Notes>4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default layout</vt:lpstr>
      <vt:lpstr>6018_FedorukCentre-Feb2013</vt:lpstr>
      <vt:lpstr>PowerPoint Presentation</vt:lpstr>
      <vt:lpstr>Overview of SCCS</vt:lpstr>
      <vt:lpstr>SCCS – Main Facility &amp; Innovation Wing</vt:lpstr>
      <vt:lpstr>SCCS - Cyclotron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Cawthray, Jacqueline</dc:creator>
  <cp:lastModifiedBy>Schick-Martin, Dale</cp:lastModifiedBy>
  <cp:revision>98</cp:revision>
  <dcterms:modified xsi:type="dcterms:W3CDTF">2022-08-19T04:04:09Z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0x010100051F32424AD59D4796E2E8E23D0BD089</vt:lpwstr>
  </property>
</Properties>
</file>