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93" r:id="rId2"/>
  </p:sldMasterIdLst>
  <p:notesMasterIdLst>
    <p:notesMasterId r:id="rId23"/>
  </p:notesMasterIdLst>
  <p:sldIdLst>
    <p:sldId id="327" r:id="rId3"/>
    <p:sldId id="328" r:id="rId4"/>
    <p:sldId id="329" r:id="rId5"/>
    <p:sldId id="359" r:id="rId6"/>
    <p:sldId id="739" r:id="rId7"/>
    <p:sldId id="738" r:id="rId8"/>
    <p:sldId id="741" r:id="rId9"/>
    <p:sldId id="268" r:id="rId10"/>
    <p:sldId id="740" r:id="rId11"/>
    <p:sldId id="360" r:id="rId12"/>
    <p:sldId id="362" r:id="rId13"/>
    <p:sldId id="364" r:id="rId14"/>
    <p:sldId id="363" r:id="rId15"/>
    <p:sldId id="266" r:id="rId16"/>
    <p:sldId id="365" r:id="rId17"/>
    <p:sldId id="366" r:id="rId18"/>
    <p:sldId id="737" r:id="rId19"/>
    <p:sldId id="367" r:id="rId20"/>
    <p:sldId id="317" r:id="rId21"/>
    <p:sldId id="36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4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97E"/>
    <a:srgbClr val="000F7E"/>
    <a:srgbClr val="0070C1"/>
    <a:srgbClr val="09198D"/>
    <a:srgbClr val="FF9129"/>
    <a:srgbClr val="00AA64"/>
    <a:srgbClr val="1A70B8"/>
    <a:srgbClr val="000000"/>
    <a:srgbClr val="69C3FF"/>
    <a:srgbClr val="EB0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90"/>
    <p:restoredTop sz="85238" autoAdjust="0"/>
  </p:normalViewPr>
  <p:slideViewPr>
    <p:cSldViewPr snapToGrid="0" snapToObjects="1" showGuides="1">
      <p:cViewPr varScale="1">
        <p:scale>
          <a:sx n="108" d="100"/>
          <a:sy n="108" d="100"/>
        </p:scale>
        <p:origin x="2616" y="192"/>
      </p:cViewPr>
      <p:guideLst>
        <p:guide pos="24"/>
        <p:guide orient="horz" pos="2160"/>
      </p:guideLst>
    </p:cSldViewPr>
  </p:slideViewPr>
  <p:outlineViewPr>
    <p:cViewPr>
      <p:scale>
        <a:sx n="33" d="100"/>
        <a:sy n="33" d="100"/>
      </p:scale>
      <p:origin x="0" y="-381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F264E-8066-E947-B6B5-B5BD434D7B6B}" type="datetimeFigureOut">
              <a:rPr lang="en-US" smtClean="0"/>
              <a:t>8/22/22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8D52D-A3F1-4B43-9554-93E43582D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3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Shows dissociation of 45Ti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E6B418-4A54-074E-9349-70486531A5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81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13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Trihexyltetradecylphosphonium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(2,4,4-trimethylpentyl)</a:t>
            </a:r>
            <a:r>
              <a:rPr lang="en-US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phosphinate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</a:t>
            </a:r>
            <a:r>
              <a:rPr lang="en-US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phosphonium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-based ionic liquid. It can be prepared by reacting </a:t>
            </a:r>
            <a:r>
              <a:rPr lang="en-US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trihexyl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tetradecyl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)-</a:t>
            </a:r>
            <a:r>
              <a:rPr lang="en-US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phosphonium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chloride with </a:t>
            </a:r>
            <a:r>
              <a:rPr lang="en-US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(2,4,4-trimethylpentyl)</a:t>
            </a:r>
            <a:r>
              <a:rPr lang="en-US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phosphinic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acid in the presence of a base.</a:t>
            </a:r>
          </a:p>
          <a:p>
            <a:endParaRPr lang="en-US" sz="9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can be used as an </a:t>
            </a:r>
            <a:r>
              <a:rPr lang="en-US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extractant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the removal of </a:t>
            </a:r>
            <a:r>
              <a:rPr lang="en-US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dibenzothiophene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liquid fuels via extractive desulfurization (EDS).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CB0A0-A2C4-429E-8AE0-2AF98D32A5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18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800"/>
              <a:t>Yields</a:t>
            </a:r>
            <a:endParaRPr sz="2800"/>
          </a:p>
          <a:p>
            <a:pPr marL="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800"/>
              <a:t>95%-100% recovery of most lanthanides</a:t>
            </a:r>
            <a:endParaRPr sz="2800"/>
          </a:p>
          <a:p>
            <a:pPr marL="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800"/>
              <a:t>3% recovery of Th</a:t>
            </a:r>
            <a:endParaRPr sz="2800"/>
          </a:p>
          <a:p>
            <a:pPr marL="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800"/>
              <a:t>76% recovery of Sc</a:t>
            </a:r>
            <a:endParaRPr sz="2800"/>
          </a:p>
          <a:p>
            <a:pPr marL="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800"/>
              <a:t>1% recovery of U </a:t>
            </a:r>
            <a:endParaRPr sz="2800"/>
          </a:p>
          <a:p>
            <a:pPr marL="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3449DA5-AC04-504D-AB35-228ACC4218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455" t="-1" b="-5861"/>
          <a:stretch/>
        </p:blipFill>
        <p:spPr>
          <a:xfrm>
            <a:off x="2800593" y="298702"/>
            <a:ext cx="6343408" cy="6925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105049"/>
            <a:ext cx="3830320" cy="1559401"/>
          </a:xfrm>
        </p:spPr>
        <p:txBody>
          <a:bodyPr lIns="0" tIns="0" rIns="0" bIns="0" anchor="t" anchorCtr="0">
            <a:normAutofit/>
          </a:bodyPr>
          <a:lstStyle>
            <a:lvl1pPr algn="l" fontAlgn="t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684923"/>
            <a:ext cx="3830320" cy="646853"/>
          </a:xfrm>
        </p:spPr>
        <p:txBody>
          <a:bodyPr lIns="0" tIns="0" rIns="0" bIns="0"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add presenter or presenting org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000446-DC24-2642-A21F-0BEA007314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352250"/>
            <a:ext cx="2714105" cy="324812"/>
          </a:xfrm>
        </p:spPr>
        <p:txBody>
          <a:bodyPr lIns="0" tIns="0" rIns="0" bIns="0"/>
          <a:lstStyle>
            <a:lvl1pPr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the date of the presentation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5AE9854-7A76-C34E-9D7F-DE749A698C73}"/>
              </a:ext>
            </a:extLst>
          </p:cNvPr>
          <p:cNvSpPr txBox="1">
            <a:spLocks/>
          </p:cNvSpPr>
          <p:nvPr userDrawn="1"/>
        </p:nvSpPr>
        <p:spPr>
          <a:xfrm>
            <a:off x="8741137" y="6537960"/>
            <a:ext cx="220485" cy="270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z="7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DD9D28ED-2D06-3A46-9727-8A9B2D7E7F63}"/>
              </a:ext>
            </a:extLst>
          </p:cNvPr>
          <p:cNvSpPr txBox="1">
            <a:spLocks/>
          </p:cNvSpPr>
          <p:nvPr userDrawn="1"/>
        </p:nvSpPr>
        <p:spPr>
          <a:xfrm>
            <a:off x="8129016" y="6537960"/>
            <a:ext cx="609914" cy="1980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2/28/2022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3D30B68-8D2B-554F-9FC1-7A1E62403E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2115" y="466724"/>
            <a:ext cx="2957369" cy="865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BEBDBD-8D9E-8346-9A25-F58480E727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4901" y="6391276"/>
            <a:ext cx="598099" cy="2746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A48010-B6CB-324A-9F6D-759B7914D5BF}"/>
              </a:ext>
            </a:extLst>
          </p:cNvPr>
          <p:cNvSpPr txBox="1"/>
          <p:nvPr userDrawn="1"/>
        </p:nvSpPr>
        <p:spPr>
          <a:xfrm>
            <a:off x="957182" y="6499783"/>
            <a:ext cx="388825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by Triad National Security, LLC, for the U.S. Department of Energy’s NNSA.</a:t>
            </a:r>
          </a:p>
        </p:txBody>
      </p:sp>
    </p:spTree>
    <p:extLst>
      <p:ext uri="{BB962C8B-B14F-4D97-AF65-F5344CB8AC3E}">
        <p14:creationId xmlns:p14="http://schemas.microsoft.com/office/powerpoint/2010/main" val="1132053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Area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46214E2-32D4-424B-9DE1-4EDE442968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524002"/>
            <a:ext cx="3840480" cy="36317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40E4E95-1B27-5348-9471-7BB69800ED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9600"/>
            <a:ext cx="8229600" cy="89001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B65E676-959E-0E41-8EAD-45D6F7E076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46320" y="1524002"/>
            <a:ext cx="3840480" cy="36317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1900B1-3D44-764E-9A42-70386E05E5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2011680"/>
            <a:ext cx="3840480" cy="4046357"/>
          </a:xfrm>
        </p:spPr>
        <p:txBody>
          <a:bodyPr lIns="0" tIns="0" rIns="0" bIns="0">
            <a:noAutofit/>
          </a:bodyPr>
          <a:lstStyle>
            <a:lvl1pPr marL="182876" indent="-182876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8685422-C0F4-174C-BFA6-015246A3D4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46320" y="2011680"/>
            <a:ext cx="3840480" cy="4046357"/>
          </a:xfrm>
        </p:spPr>
        <p:txBody>
          <a:bodyPr lIns="0" tIns="0" rIns="0" bIns="0">
            <a:noAutofit/>
          </a:bodyPr>
          <a:lstStyle>
            <a:lvl1pPr marL="182876" indent="-182876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78109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and Tex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84D7D689-7F2D-0348-816C-97C77A8DA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8229600" cy="89001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DB2A39F7-5A62-2B4C-A657-BD57B5768EF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7200" y="1524000"/>
            <a:ext cx="3685032" cy="2706624"/>
          </a:xfrm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6CCEB416-B433-8F46-8DFF-FFAC7ACCA5F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4693920"/>
            <a:ext cx="3685032" cy="24144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66B16311-DD9F-7D43-964B-E92B217DC39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7200" y="5120640"/>
            <a:ext cx="3685032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023AA45D-8199-F644-847B-E64A5EC3F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328160"/>
            <a:ext cx="3685032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2652C890-3579-2E47-9AB6-1D78A5E4764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001768" y="1524000"/>
            <a:ext cx="3685032" cy="2706624"/>
          </a:xfrm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DD1D0C09-D811-144F-BEBD-275B6A12072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1768" y="4693920"/>
            <a:ext cx="3685032" cy="24144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2213ED2D-D77F-7D49-9E2D-96B09A5A751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1768" y="5120640"/>
            <a:ext cx="3685032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5AA83665-F240-0345-B903-C8950DEFAF0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01768" y="4328160"/>
            <a:ext cx="3685032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3352064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13F276B-7B5E-4A45-AB9F-2B475F2AEA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524000"/>
            <a:ext cx="2493282" cy="2706624"/>
          </a:xfrm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5D86E-8C5D-1841-9FAC-7F27816076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693920"/>
            <a:ext cx="2496312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3F0E9DEE-404F-3B49-8159-94FE1CD3739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5120640"/>
            <a:ext cx="2496312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A3DBA4-BE0E-254D-B5C0-8A64DDD66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8229600" cy="89001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41D2BBC2-2746-3640-A719-673E2A8446C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4328160"/>
            <a:ext cx="2496312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89502A4B-C79D-094E-AB5C-63DF6E12EF8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27400" y="1524000"/>
            <a:ext cx="2496312" cy="2706624"/>
          </a:xfrm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EAC29D9-3DBA-0242-8290-359D5CA84B6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35992" y="4693920"/>
            <a:ext cx="2496312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3F9A309D-AA80-C54C-9A92-012D53D91C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35992" y="5120640"/>
            <a:ext cx="2496312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03EA5BB2-66F6-4F44-964B-E9F9D73F21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35991" y="4328160"/>
            <a:ext cx="2496312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898309A4-718B-084E-8229-17E4D40AEA4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188617" y="1524000"/>
            <a:ext cx="2496312" cy="2706624"/>
          </a:xfrm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36A0BC0D-8996-364B-A361-13CBBB9B478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98777" y="4693920"/>
            <a:ext cx="2496312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8D60D97D-2394-F140-9FBA-975ED64074F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99632" y="5120640"/>
            <a:ext cx="2496312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5AA90BFA-AE15-3049-88D8-EA2FDB94E71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98067" y="4328160"/>
            <a:ext cx="2496312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292932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" userDrawn="1">
          <p15:clr>
            <a:srgbClr val="FBAE40"/>
          </p15:clr>
        </p15:guide>
        <p15:guide id="2" pos="4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61FE822B-AC64-EF4D-8FBA-F5A67DA6075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57200" y="1524000"/>
            <a:ext cx="1828800" cy="2706624"/>
          </a:xfrm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55F05C8A-25A6-8743-93FA-19E18F32CEE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57200" y="4693920"/>
            <a:ext cx="1828800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FCE87CD-A10E-D049-9E39-8C800BEF41A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5120640"/>
            <a:ext cx="1828800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50" name="Text Placeholder 13">
            <a:extLst>
              <a:ext uri="{FF2B5EF4-FFF2-40B4-BE49-F238E27FC236}">
                <a16:creationId xmlns:a16="http://schemas.microsoft.com/office/drawing/2014/main" id="{7B382B21-A741-2447-9794-C4BAAA2A34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4328160"/>
            <a:ext cx="1828800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819E2C4F-8306-5F45-9827-3921D5E3E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8229600" cy="89001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4247F89-81E5-374A-93B4-95F0EBEEB19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600960" y="1524000"/>
            <a:ext cx="1828800" cy="2706624"/>
          </a:xfrm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F7F65FAA-0013-D547-8E1C-08509B0C975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600960" y="4693920"/>
            <a:ext cx="1828800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0CC8275-50BB-9D46-8CBD-03E17397C17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600960" y="5120640"/>
            <a:ext cx="1828800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657B4D06-BD92-7545-B5A7-8502A75042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600960" y="4328160"/>
            <a:ext cx="1828800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CF4ED884-6C25-824B-BDBF-AF0431A6640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4734560" y="1524000"/>
            <a:ext cx="1828800" cy="2706624"/>
          </a:xfrm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AA0BC496-BA6C-7C4D-AC5E-A59885AE42A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734560" y="4693920"/>
            <a:ext cx="1828800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07D1AADA-118E-BE41-B80B-51BBD18F656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734560" y="5120640"/>
            <a:ext cx="1828800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E24E11C2-3904-B24A-8E60-8EA03D6D30B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734560" y="4328160"/>
            <a:ext cx="1828800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17E6B775-F183-E24D-B8C8-C5A9D75E35BE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6858000" y="1524000"/>
            <a:ext cx="1828800" cy="2706624"/>
          </a:xfrm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7BA052C5-1320-4341-BC7F-17F881F3CCB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858000" y="4693920"/>
            <a:ext cx="1828800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BD7FEF4-B67E-064E-B1C5-49DA8EA6851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858000" y="5120640"/>
            <a:ext cx="1828800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EF1030E4-D0AC-614F-A18A-38721222865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858000" y="4328160"/>
            <a:ext cx="1828800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2619495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_Visual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0C70A86-A745-E949-B1D0-41B5D2173B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8229600" cy="89001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374AFBB-4A85-9144-9EB0-15F9294B61F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" y="1524000"/>
            <a:ext cx="8229600" cy="4141621"/>
          </a:xfrm>
        </p:spPr>
        <p:txBody>
          <a:bodyPr/>
          <a:lstStyle>
            <a:lvl1pPr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graph, photo, or data visualization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F0B3C679-22DF-8940-B381-273549871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862323"/>
            <a:ext cx="8229600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71237F-D7E9-904A-BC33-1E69BDE7303D}"/>
              </a:ext>
            </a:extLst>
          </p:cNvPr>
          <p:cNvSpPr/>
          <p:nvPr userDrawn="1"/>
        </p:nvSpPr>
        <p:spPr>
          <a:xfrm>
            <a:off x="-832136" y="2"/>
            <a:ext cx="565609" cy="754145"/>
          </a:xfrm>
          <a:prstGeom prst="rect">
            <a:avLst/>
          </a:prstGeom>
          <a:solidFill>
            <a:srgbClr val="0A19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7B0030-82A1-3149-AAC5-8B912D85AC60}"/>
              </a:ext>
            </a:extLst>
          </p:cNvPr>
          <p:cNvSpPr/>
          <p:nvPr userDrawn="1"/>
        </p:nvSpPr>
        <p:spPr>
          <a:xfrm>
            <a:off x="-832136" y="1332325"/>
            <a:ext cx="565609" cy="754145"/>
          </a:xfrm>
          <a:prstGeom prst="rect">
            <a:avLst/>
          </a:prstGeom>
          <a:solidFill>
            <a:srgbClr val="1A70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678108-D8E6-6F48-9E71-79B4060AB9EF}"/>
              </a:ext>
            </a:extLst>
          </p:cNvPr>
          <p:cNvSpPr/>
          <p:nvPr userDrawn="1"/>
        </p:nvSpPr>
        <p:spPr>
          <a:xfrm>
            <a:off x="-832136" y="2714924"/>
            <a:ext cx="565609" cy="754145"/>
          </a:xfrm>
          <a:prstGeom prst="rect">
            <a:avLst/>
          </a:prstGeom>
          <a:solidFill>
            <a:srgbClr val="00AA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500438-DFE5-1541-A57C-CCDAE308867C}"/>
              </a:ext>
            </a:extLst>
          </p:cNvPr>
          <p:cNvSpPr/>
          <p:nvPr userDrawn="1"/>
        </p:nvSpPr>
        <p:spPr>
          <a:xfrm>
            <a:off x="-832136" y="4097522"/>
            <a:ext cx="565609" cy="754145"/>
          </a:xfrm>
          <a:prstGeom prst="rect">
            <a:avLst/>
          </a:prstGeom>
          <a:solidFill>
            <a:srgbClr val="FF91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A0A870-4CCE-B041-ADAA-FFD498F6B5DE}"/>
              </a:ext>
            </a:extLst>
          </p:cNvPr>
          <p:cNvSpPr txBox="1"/>
          <p:nvPr userDrawn="1"/>
        </p:nvSpPr>
        <p:spPr>
          <a:xfrm>
            <a:off x="-1784645" y="-953887"/>
            <a:ext cx="151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LANL-APPROVED </a:t>
            </a: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PALETTE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AD157-F0FF-E841-B877-5FF726EE6DB4}"/>
              </a:ext>
            </a:extLst>
          </p:cNvPr>
          <p:cNvSpPr txBox="1"/>
          <p:nvPr userDrawn="1"/>
        </p:nvSpPr>
        <p:spPr>
          <a:xfrm>
            <a:off x="-2109430" y="-3329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COLOR: ULTRAMARINE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EF9DA1-1206-D94F-936A-8C56D3FA0437}"/>
              </a:ext>
            </a:extLst>
          </p:cNvPr>
          <p:cNvSpPr txBox="1"/>
          <p:nvPr userDrawn="1"/>
        </p:nvSpPr>
        <p:spPr>
          <a:xfrm>
            <a:off x="-2109430" y="1316423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COLOR: BLUE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18CEFD-1271-3F43-A3DB-664C3A2A6F61}"/>
              </a:ext>
            </a:extLst>
          </p:cNvPr>
          <p:cNvSpPr txBox="1"/>
          <p:nvPr userDrawn="1"/>
        </p:nvSpPr>
        <p:spPr>
          <a:xfrm>
            <a:off x="-2109430" y="2711591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PALETTE: GREEN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2C2957-98B7-7447-A979-8F5F9439F931}"/>
              </a:ext>
            </a:extLst>
          </p:cNvPr>
          <p:cNvSpPr txBox="1"/>
          <p:nvPr userDrawn="1"/>
        </p:nvSpPr>
        <p:spPr>
          <a:xfrm>
            <a:off x="-2109430" y="4106758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PALETTE: ORANGE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7D5F0D-5C60-5143-BF1E-4A0546C4287F}"/>
              </a:ext>
            </a:extLst>
          </p:cNvPr>
          <p:cNvSpPr/>
          <p:nvPr userDrawn="1"/>
        </p:nvSpPr>
        <p:spPr>
          <a:xfrm>
            <a:off x="-832136" y="5541580"/>
            <a:ext cx="565609" cy="75414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A6A2F-D5F2-CB4B-A618-B3021CB6FE30}"/>
              </a:ext>
            </a:extLst>
          </p:cNvPr>
          <p:cNvSpPr txBox="1"/>
          <p:nvPr userDrawn="1"/>
        </p:nvSpPr>
        <p:spPr>
          <a:xfrm>
            <a:off x="-2109430" y="5550815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MONOCHROMATIC: GREY</a:t>
            </a:r>
          </a:p>
        </p:txBody>
      </p:sp>
    </p:spTree>
    <p:extLst>
      <p:ext uri="{BB962C8B-B14F-4D97-AF65-F5344CB8AC3E}">
        <p14:creationId xmlns:p14="http://schemas.microsoft.com/office/powerpoint/2010/main" val="4163876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Background 2_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609600"/>
            <a:ext cx="8229600" cy="9144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524000"/>
            <a:ext cx="8229600" cy="4267200"/>
          </a:xfrm>
        </p:spPr>
        <p:txBody>
          <a:bodyPr/>
          <a:lstStyle>
            <a:lvl1pPr marL="228594" indent="-217483">
              <a:buClr>
                <a:srgbClr val="0070C1"/>
              </a:buClr>
              <a:buFont typeface="+mj-lt"/>
              <a:buAutoNum type="arabicPeriod"/>
              <a:tabLst/>
              <a:defRPr/>
            </a:lvl1pPr>
            <a:lvl2pPr marL="458777" indent="-230183">
              <a:buClr>
                <a:srgbClr val="0070C1"/>
              </a:buClr>
              <a:buFont typeface="+mj-lt"/>
              <a:buAutoNum type="arabicPeriod"/>
              <a:tabLst/>
              <a:defRPr/>
            </a:lvl2pPr>
            <a:lvl3pPr marL="687371" indent="-228594">
              <a:buClr>
                <a:srgbClr val="0070C1"/>
              </a:buClr>
              <a:buFont typeface="+mj-lt"/>
              <a:buAutoNum type="arabicPeriod"/>
              <a:tabLst/>
              <a:defRPr/>
            </a:lvl3pPr>
            <a:lvl4pPr marL="1546187" indent="-174621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284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ue Background 2_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609600"/>
            <a:ext cx="8229600" cy="9144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524000"/>
            <a:ext cx="8229600" cy="4267200"/>
          </a:xfrm>
        </p:spPr>
        <p:txBody>
          <a:bodyPr/>
          <a:lstStyle>
            <a:lvl1pPr marL="228594" indent="-217483">
              <a:buClr>
                <a:srgbClr val="0070C1"/>
              </a:buClr>
              <a:buFont typeface="+mj-lt"/>
              <a:buAutoNum type="arabicPeriod"/>
              <a:tabLst/>
              <a:defRPr/>
            </a:lvl1pPr>
            <a:lvl2pPr marL="458777" indent="-230183">
              <a:buClr>
                <a:srgbClr val="0070C1"/>
              </a:buClr>
              <a:buFont typeface="+mj-lt"/>
              <a:buAutoNum type="arabicPeriod"/>
              <a:tabLst/>
              <a:defRPr/>
            </a:lvl2pPr>
            <a:lvl3pPr marL="687371" indent="-228594">
              <a:buClr>
                <a:srgbClr val="0070C1"/>
              </a:buClr>
              <a:buFont typeface="+mj-lt"/>
              <a:buAutoNum type="arabicPeriod"/>
              <a:tabLst/>
              <a:defRPr/>
            </a:lvl3pPr>
            <a:lvl4pPr marL="1546187" indent="-174621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80487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3449DA5-AC04-504D-AB35-228ACC4218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455" t="-1" b="-5861"/>
          <a:stretch/>
        </p:blipFill>
        <p:spPr>
          <a:xfrm>
            <a:off x="2800593" y="298702"/>
            <a:ext cx="6343408" cy="6925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105051"/>
            <a:ext cx="3830320" cy="1559401"/>
          </a:xfrm>
        </p:spPr>
        <p:txBody>
          <a:bodyPr lIns="0" tIns="0" rIns="0" bIns="0" anchor="t" anchorCtr="0">
            <a:normAutofit/>
          </a:bodyPr>
          <a:lstStyle>
            <a:lvl1pPr algn="l" fontAlgn="t">
              <a:lnSpc>
                <a:spcPct val="100000"/>
              </a:lnSpc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684923"/>
            <a:ext cx="3830320" cy="646853"/>
          </a:xfrm>
        </p:spPr>
        <p:txBody>
          <a:bodyPr lIns="0" tIns="0" rIns="0" bIns="0"/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add presenter or presenting org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000446-DC24-2642-A21F-0BEA007314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4352250"/>
            <a:ext cx="2714105" cy="324812"/>
          </a:xfrm>
        </p:spPr>
        <p:txBody>
          <a:bodyPr lIns="0" tIns="0" rIns="0" bIns="0"/>
          <a:lstStyle>
            <a:lvl1pPr>
              <a:buNone/>
              <a:defRPr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the date of the presentation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5AE9854-7A76-C34E-9D7F-DE749A698C73}"/>
              </a:ext>
            </a:extLst>
          </p:cNvPr>
          <p:cNvSpPr txBox="1">
            <a:spLocks/>
          </p:cNvSpPr>
          <p:nvPr userDrawn="1"/>
        </p:nvSpPr>
        <p:spPr>
          <a:xfrm>
            <a:off x="8741138" y="6537962"/>
            <a:ext cx="220485" cy="270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25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z="525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525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DD9D28ED-2D06-3A46-9727-8A9B2D7E7F63}"/>
              </a:ext>
            </a:extLst>
          </p:cNvPr>
          <p:cNvSpPr txBox="1">
            <a:spLocks/>
          </p:cNvSpPr>
          <p:nvPr userDrawn="1"/>
        </p:nvSpPr>
        <p:spPr>
          <a:xfrm>
            <a:off x="8129017" y="6537962"/>
            <a:ext cx="609914" cy="1980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25" dirty="0"/>
              <a:t>2/28/2022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3D30B68-8D2B-554F-9FC1-7A1E62403E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2116" y="466724"/>
            <a:ext cx="2957369" cy="865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BEBDBD-8D9E-8346-9A25-F58480E727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4902" y="6391278"/>
            <a:ext cx="598099" cy="2746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A48010-B6CB-324A-9F6D-759B7914D5BF}"/>
              </a:ext>
            </a:extLst>
          </p:cNvPr>
          <p:cNvSpPr txBox="1"/>
          <p:nvPr userDrawn="1"/>
        </p:nvSpPr>
        <p:spPr>
          <a:xfrm>
            <a:off x="957183" y="6499783"/>
            <a:ext cx="3888259" cy="577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by Triad National Security, LLC, for the U.S. Department of Energy’s NNSA.</a:t>
            </a:r>
          </a:p>
        </p:txBody>
      </p:sp>
    </p:spTree>
    <p:extLst>
      <p:ext uri="{BB962C8B-B14F-4D97-AF65-F5344CB8AC3E}">
        <p14:creationId xmlns:p14="http://schemas.microsoft.com/office/powerpoint/2010/main" val="4125397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3449DA5-AC04-504D-AB35-228ACC4218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455" t="-1" b="-5861"/>
          <a:stretch/>
        </p:blipFill>
        <p:spPr>
          <a:xfrm>
            <a:off x="2800593" y="298702"/>
            <a:ext cx="6343408" cy="6925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105051"/>
            <a:ext cx="3830320" cy="1559401"/>
          </a:xfrm>
        </p:spPr>
        <p:txBody>
          <a:bodyPr lIns="0" tIns="0" rIns="0" bIns="0" anchor="t" anchorCtr="0">
            <a:normAutofit/>
          </a:bodyPr>
          <a:lstStyle>
            <a:lvl1pPr algn="l" fontAlgn="t">
              <a:lnSpc>
                <a:spcPct val="100000"/>
              </a:lnSpc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684923"/>
            <a:ext cx="3830320" cy="646853"/>
          </a:xfrm>
        </p:spPr>
        <p:txBody>
          <a:bodyPr lIns="0" tIns="0" rIns="0" bIns="0"/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add presenter or presenting org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000446-DC24-2642-A21F-0BEA007314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4352250"/>
            <a:ext cx="2714105" cy="324812"/>
          </a:xfrm>
        </p:spPr>
        <p:txBody>
          <a:bodyPr lIns="0" tIns="0" rIns="0" bIns="0"/>
          <a:lstStyle>
            <a:lvl1pPr>
              <a:buNone/>
              <a:defRPr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the date of the presentation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5AE9854-7A76-C34E-9D7F-DE749A698C73}"/>
              </a:ext>
            </a:extLst>
          </p:cNvPr>
          <p:cNvSpPr txBox="1">
            <a:spLocks/>
          </p:cNvSpPr>
          <p:nvPr userDrawn="1"/>
        </p:nvSpPr>
        <p:spPr>
          <a:xfrm>
            <a:off x="8741138" y="6537962"/>
            <a:ext cx="220485" cy="270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25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z="525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525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DD9D28ED-2D06-3A46-9727-8A9B2D7E7F63}"/>
              </a:ext>
            </a:extLst>
          </p:cNvPr>
          <p:cNvSpPr txBox="1">
            <a:spLocks/>
          </p:cNvSpPr>
          <p:nvPr userDrawn="1"/>
        </p:nvSpPr>
        <p:spPr>
          <a:xfrm>
            <a:off x="8129017" y="6537962"/>
            <a:ext cx="609914" cy="1980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25" dirty="0"/>
              <a:t>2/28/2022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3D30B68-8D2B-554F-9FC1-7A1E62403E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2116" y="466724"/>
            <a:ext cx="2957369" cy="865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BEBDBD-8D9E-8346-9A25-F58480E727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4902" y="6391278"/>
            <a:ext cx="598099" cy="2746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A48010-B6CB-324A-9F6D-759B7914D5BF}"/>
              </a:ext>
            </a:extLst>
          </p:cNvPr>
          <p:cNvSpPr txBox="1"/>
          <p:nvPr userDrawn="1"/>
        </p:nvSpPr>
        <p:spPr>
          <a:xfrm>
            <a:off x="957183" y="6499783"/>
            <a:ext cx="3888259" cy="577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by Triad National Security, LLC, for the U.S. Department of Energy’s NNSA.</a:t>
            </a:r>
          </a:p>
        </p:txBody>
      </p:sp>
    </p:spTree>
    <p:extLst>
      <p:ext uri="{BB962C8B-B14F-4D97-AF65-F5344CB8AC3E}">
        <p14:creationId xmlns:p14="http://schemas.microsoft.com/office/powerpoint/2010/main" val="1157401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B20A-1924-4943-AE87-A709EB3D8ECB}" type="datetimeFigureOut">
              <a:rPr lang="en-US" smtClean="0"/>
              <a:t>8/22/22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52AE-F6B0-4B9D-ACFF-65BF7353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5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Statemen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83166" y="0"/>
            <a:ext cx="4160837" cy="6858000"/>
          </a:xfrm>
          <a:noFill/>
          <a:ln>
            <a:noFill/>
          </a:ln>
        </p:spPr>
        <p:txBody>
          <a:bodyPr/>
          <a:lstStyle>
            <a:lvl1pPr>
              <a:buFontTx/>
              <a:buNone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3296A8-807F-5647-9E27-81056A8089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9600"/>
            <a:ext cx="4258314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66E7E14-724D-564D-8C8A-AA19AF322B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8103" y="6431280"/>
            <a:ext cx="1505063" cy="4267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950A1-C470-5C48-B92A-282D2269A9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4" y="1524000"/>
            <a:ext cx="4258016" cy="4260851"/>
          </a:xfrm>
        </p:spPr>
        <p:txBody>
          <a:bodyPr lIns="0" tIns="0" rIns="0" bIns="0">
            <a:noAutofit/>
          </a:bodyPr>
          <a:lstStyle>
            <a:lvl1pPr marL="230183" indent="-230183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55949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CAFCE-8EC7-084D-BB9A-53CC57977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26" y="1639889"/>
            <a:ext cx="8338505" cy="4357687"/>
          </a:xfrm>
        </p:spPr>
        <p:txBody>
          <a:bodyPr/>
          <a:lstStyle>
            <a:lvl1pPr>
              <a:lnSpc>
                <a:spcPct val="100000"/>
              </a:lnSpc>
              <a:buClr>
                <a:srgbClr val="006241"/>
              </a:buClr>
              <a:defRPr sz="1800" b="0">
                <a:solidFill>
                  <a:schemeClr val="tx1"/>
                </a:solidFill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  <a:lvl2pPr>
              <a:lnSpc>
                <a:spcPct val="100000"/>
              </a:lnSpc>
              <a:buClr>
                <a:srgbClr val="006241"/>
              </a:buClr>
              <a:defRPr sz="1500" b="0">
                <a:solidFill>
                  <a:schemeClr val="tx1"/>
                </a:solidFill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2pPr>
            <a:lvl3pPr>
              <a:lnSpc>
                <a:spcPct val="100000"/>
              </a:lnSpc>
              <a:buClr>
                <a:srgbClr val="006241"/>
              </a:buClr>
              <a:defRPr sz="1350" b="0">
                <a:solidFill>
                  <a:schemeClr val="tx1"/>
                </a:solidFill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3pPr>
            <a:lvl4pPr>
              <a:lnSpc>
                <a:spcPct val="100000"/>
              </a:lnSpc>
              <a:buClr>
                <a:srgbClr val="006241"/>
              </a:buClr>
              <a:defRPr sz="1200" b="0">
                <a:solidFill>
                  <a:schemeClr val="tx1"/>
                </a:solidFill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4pPr>
            <a:lvl5pPr>
              <a:lnSpc>
                <a:spcPct val="100000"/>
              </a:lnSpc>
              <a:buClr>
                <a:srgbClr val="006241"/>
              </a:buClr>
              <a:defRPr sz="1200" b="0">
                <a:solidFill>
                  <a:schemeClr val="tx1"/>
                </a:solidFill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1" y="476722"/>
            <a:ext cx="7977349" cy="7685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2700" b="1">
                <a:solidFill>
                  <a:srgbClr val="006241"/>
                </a:solidFill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r>
              <a:rPr lang="en-US" dirty="0"/>
              <a:t>Title and Text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232C1565-79B8-074A-A1EC-EB2AEDA7B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5" y="570006"/>
            <a:ext cx="22809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563" b="0" i="0">
                <a:solidFill>
                  <a:schemeClr val="bg1">
                    <a:lumMod val="50000"/>
                  </a:schemeClr>
                </a:solidFill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C3CF229-07A4-0A48-B37A-224A953F232A}"/>
              </a:ext>
            </a:extLst>
          </p:cNvPr>
          <p:cNvCxnSpPr>
            <a:cxnSpLocks/>
          </p:cNvCxnSpPr>
          <p:nvPr userDrawn="1"/>
        </p:nvCxnSpPr>
        <p:spPr>
          <a:xfrm>
            <a:off x="8518760" y="625959"/>
            <a:ext cx="0" cy="232322"/>
          </a:xfrm>
          <a:prstGeom prst="line">
            <a:avLst/>
          </a:prstGeom>
          <a:ln w="12700">
            <a:solidFill>
              <a:srgbClr val="70B2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CE2175C7-9CB8-2448-9B05-69F01779E8F9}"/>
              </a:ext>
            </a:extLst>
          </p:cNvPr>
          <p:cNvSpPr/>
          <p:nvPr userDrawn="1"/>
        </p:nvSpPr>
        <p:spPr>
          <a:xfrm>
            <a:off x="0" y="6466114"/>
            <a:ext cx="9144000" cy="391886"/>
          </a:xfrm>
          <a:prstGeom prst="rect">
            <a:avLst/>
          </a:prstGeom>
          <a:solidFill>
            <a:srgbClr val="006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663B76-15CB-434D-8715-085FAB65AA38}"/>
              </a:ext>
            </a:extLst>
          </p:cNvPr>
          <p:cNvSpPr txBox="1"/>
          <p:nvPr userDrawn="1"/>
        </p:nvSpPr>
        <p:spPr>
          <a:xfrm>
            <a:off x="8092514" y="6679133"/>
            <a:ext cx="649217" cy="60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94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UAB. All Rights Reserved.</a:t>
            </a:r>
          </a:p>
        </p:txBody>
      </p:sp>
      <p:sp>
        <p:nvSpPr>
          <p:cNvPr id="2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508251" y="6555806"/>
            <a:ext cx="4148992" cy="196529"/>
          </a:xfrm>
        </p:spPr>
        <p:txBody>
          <a:bodyPr lIns="0" tIns="0" rIns="0" bIns="0" anchor="b"/>
          <a:lstStyle>
            <a:lvl1pPr algn="ctr">
              <a:defRPr sz="563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SCHOOL OF - to apply in all slides at the same time edit in Insert &gt; Header &amp; Footer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6" y="6593269"/>
            <a:ext cx="1763517" cy="15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32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9">
          <p15:clr>
            <a:srgbClr val="FBAE40"/>
          </p15:clr>
        </p15:guide>
        <p15:guide id="2" orient="horz" pos="436">
          <p15:clr>
            <a:srgbClr val="FBAE40"/>
          </p15:clr>
        </p15:guide>
        <p15:guide id="3" pos="254">
          <p15:clr>
            <a:srgbClr val="FBAE40"/>
          </p15:clr>
        </p15:guide>
        <p15:guide id="5" pos="5508">
          <p15:clr>
            <a:srgbClr val="FBAE40"/>
          </p15:clr>
        </p15:guide>
        <p15:guide id="6" orient="horz" pos="1033">
          <p15:clr>
            <a:srgbClr val="FBAE40"/>
          </p15:clr>
        </p15:guide>
        <p15:guide id="8" orient="horz" pos="4252">
          <p15:clr>
            <a:srgbClr val="FBAE40"/>
          </p15:clr>
        </p15:guide>
        <p15:guide id="9" pos="527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985093"/>
            <a:ext cx="9144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"/>
            <a:ext cx="8229600" cy="98509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8/22/22</a:t>
            </a:fld>
            <a:r>
              <a:rPr lang="en-US" dirty="0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6075" indent="-171450">
              <a:defRPr sz="1800"/>
            </a:lvl2pPr>
            <a:lvl3pPr marL="515938" indent="-173038">
              <a:defRPr sz="1600"/>
            </a:lvl3pPr>
            <a:lvl4pPr marL="685800" indent="-173038">
              <a:defRPr sz="1400"/>
            </a:lvl4pPr>
            <a:lvl5pPr marL="855663" indent="-174625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410900" y="6492876"/>
            <a:ext cx="1492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117683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_Blue BG_Title and text only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C4DB4FC-38BB-254B-A759-D4B30AB6C1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455" t="-1" b="-5861"/>
          <a:stretch/>
        </p:blipFill>
        <p:spPr>
          <a:xfrm>
            <a:off x="2800593" y="298702"/>
            <a:ext cx="6343408" cy="6925058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D7EDC4A-BEF6-BF42-9D9A-F47ED202C474}"/>
              </a:ext>
            </a:extLst>
          </p:cNvPr>
          <p:cNvSpPr txBox="1">
            <a:spLocks/>
          </p:cNvSpPr>
          <p:nvPr userDrawn="1"/>
        </p:nvSpPr>
        <p:spPr>
          <a:xfrm>
            <a:off x="8741137" y="6537960"/>
            <a:ext cx="220485" cy="270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z="7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0837E2F-4F21-1044-BFBE-A09264C747AB}"/>
              </a:ext>
            </a:extLst>
          </p:cNvPr>
          <p:cNvSpPr txBox="1">
            <a:spLocks/>
          </p:cNvSpPr>
          <p:nvPr userDrawn="1"/>
        </p:nvSpPr>
        <p:spPr>
          <a:xfrm>
            <a:off x="8129016" y="6537960"/>
            <a:ext cx="609914" cy="1980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2/28/2022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296882-4466-CA4B-838A-C94D33F4B2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9600"/>
            <a:ext cx="8229600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79DEE7-37EE-CA4D-8507-ABBFE1A5E8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524000"/>
            <a:ext cx="8229600" cy="4260851"/>
          </a:xfrm>
        </p:spPr>
        <p:txBody>
          <a:bodyPr wrap="square" lIns="0" tIns="0" rIns="0" bIns="0">
            <a:noAutofit/>
          </a:bodyPr>
          <a:lstStyle>
            <a:lvl1pPr marL="230183" indent="-230183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</a:defRPr>
            </a:lvl1pPr>
            <a:lvl2pPr marL="460364" indent="-230183">
              <a:tabLst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14378" indent="-227007">
              <a:tabLst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28704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C25BDFE-288F-694A-8F3E-5EA7C70FB2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8229600" cy="89001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43AE689-5E80-EF4B-BEB2-12EB7E2E75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671" y="2713840"/>
            <a:ext cx="1098804" cy="112506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F08DEE9-E8E9-294E-AFDB-272348017E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97816" y="2713840"/>
            <a:ext cx="1098804" cy="112506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515D795-953A-8047-83C7-D0752DBDB0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11063" y="2713840"/>
            <a:ext cx="1098804" cy="112506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C01086B-B4A6-8A48-849F-4A810C93B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51419" y="2713840"/>
            <a:ext cx="1098804" cy="112506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2E775BD-5F42-B44F-98CB-85BE7A979F1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76589" y="2713840"/>
            <a:ext cx="1098804" cy="112506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266F9AF-0547-674E-8536-FB560908A4E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03643" y="2713840"/>
            <a:ext cx="1098804" cy="112506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1F14FC34-4139-5E42-8B4C-3D14628AB1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73674" y="2119666"/>
            <a:ext cx="248625" cy="28464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9C51006D-405B-1540-844A-A08EDAFBA83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17720" y="2119666"/>
            <a:ext cx="248625" cy="28464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B91A61BE-01BD-F145-9B92-D20E78E3DAB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21196" y="2119666"/>
            <a:ext cx="248625" cy="28464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D5F2828C-B1EF-364B-8D48-33FAC26A31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745415" y="2119666"/>
            <a:ext cx="248625" cy="28464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0D5B74BE-11D4-3E4C-AA8A-16543EABA18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00886" y="2119666"/>
            <a:ext cx="248625" cy="28464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A61A0372-A989-7542-8743-212304AD19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00238" y="2119666"/>
            <a:ext cx="248625" cy="28464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F70A5-083D-2649-B16E-E603A2ACAC1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7519" y="4056096"/>
            <a:ext cx="1097280" cy="1718733"/>
          </a:xfrm>
        </p:spPr>
        <p:txBody>
          <a:bodyPr/>
          <a:lstStyle>
            <a:lvl1pPr marL="114297" indent="-114297">
              <a:tabLst/>
              <a:defRPr sz="1200"/>
            </a:lvl1pPr>
            <a:lvl2pPr marL="230183" indent="-115885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60BD62F-9DEA-AD47-9777-0410E222A0E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868606" y="4059936"/>
            <a:ext cx="1130626" cy="1718733"/>
          </a:xfrm>
        </p:spPr>
        <p:txBody>
          <a:bodyPr/>
          <a:lstStyle>
            <a:lvl1pPr marL="114297" indent="-114297">
              <a:tabLst/>
              <a:defRPr sz="1200"/>
            </a:lvl1pPr>
            <a:lvl2pPr marL="230183" indent="-115885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520748F-3B1C-7D44-9F74-07C77A95BDF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298553" y="4059936"/>
            <a:ext cx="1130626" cy="1718733"/>
          </a:xfrm>
        </p:spPr>
        <p:txBody>
          <a:bodyPr/>
          <a:lstStyle>
            <a:lvl1pPr marL="114297" indent="-114297">
              <a:tabLst/>
              <a:defRPr sz="1200"/>
            </a:lvl1pPr>
            <a:lvl2pPr marL="230183" indent="-115885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1F05B3B-46BF-E34A-B6EB-3B5C40F9DF4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43305" y="4059936"/>
            <a:ext cx="1130626" cy="1718733"/>
          </a:xfrm>
        </p:spPr>
        <p:txBody>
          <a:bodyPr/>
          <a:lstStyle>
            <a:lvl1pPr marL="114297" indent="-114297">
              <a:tabLst/>
              <a:defRPr sz="1200"/>
            </a:lvl1pPr>
            <a:lvl2pPr marL="230183" indent="-115885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0A64131-E697-7142-892C-FECA1AF2C56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72200" y="4059936"/>
            <a:ext cx="1130626" cy="1718733"/>
          </a:xfrm>
        </p:spPr>
        <p:txBody>
          <a:bodyPr/>
          <a:lstStyle>
            <a:lvl1pPr marL="114297" indent="-114297">
              <a:tabLst/>
              <a:defRPr sz="1200"/>
            </a:lvl1pPr>
            <a:lvl2pPr marL="230183" indent="-115885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EF72F97E-E60E-FB4D-82AA-CB9ACA474A8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596233" y="4059936"/>
            <a:ext cx="1130626" cy="1718733"/>
          </a:xfrm>
        </p:spPr>
        <p:txBody>
          <a:bodyPr/>
          <a:lstStyle>
            <a:lvl1pPr marL="114297" indent="-114297">
              <a:tabLst/>
              <a:defRPr sz="1200"/>
            </a:lvl1pPr>
            <a:lvl2pPr marL="230183" indent="-115885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52133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-No Subhead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9600"/>
            <a:ext cx="8229600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4F4C0B-8E0E-D247-8998-89B0F977E9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524000"/>
            <a:ext cx="8229600" cy="4260851"/>
          </a:xfrm>
        </p:spPr>
        <p:txBody>
          <a:bodyPr wrap="square" lIns="0" tIns="0" rIns="0" bIns="0">
            <a:noAutofit/>
          </a:bodyPr>
          <a:lstStyle>
            <a:lvl1pPr marL="230183" indent="-230183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</a:defRPr>
            </a:lvl1pPr>
            <a:lvl2pPr marL="460364" indent="-230183">
              <a:tabLst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14378" indent="-227007">
              <a:tabLst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68955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_TOC or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609600"/>
            <a:ext cx="8229600" cy="9144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524000"/>
            <a:ext cx="8229600" cy="4267200"/>
          </a:xfrm>
        </p:spPr>
        <p:txBody>
          <a:bodyPr/>
          <a:lstStyle>
            <a:lvl1pPr marL="228594" indent="-228594">
              <a:buClr>
                <a:schemeClr val="bg1"/>
              </a:buClr>
              <a:tabLst/>
              <a:defRPr/>
            </a:lvl1pPr>
            <a:lvl2pPr marL="458777" indent="-230183">
              <a:buClr>
                <a:schemeClr val="bg1"/>
              </a:buClr>
              <a:buFont typeface="System Font Regular"/>
              <a:buChar char="⁃"/>
              <a:tabLst/>
              <a:defRPr/>
            </a:lvl2pPr>
            <a:lvl3pPr marL="687371" indent="-228594">
              <a:buClr>
                <a:schemeClr val="bg1"/>
              </a:buClr>
              <a:tabLst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60208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 2_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609600"/>
            <a:ext cx="8229600" cy="9144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524000"/>
            <a:ext cx="8229600" cy="4267200"/>
          </a:xfrm>
        </p:spPr>
        <p:txBody>
          <a:bodyPr/>
          <a:lstStyle>
            <a:lvl1pPr marL="228594" indent="-217483">
              <a:buClr>
                <a:srgbClr val="3296DC"/>
              </a:buClr>
              <a:buFont typeface="+mj-lt"/>
              <a:buAutoNum type="arabicPeriod"/>
              <a:tabLst/>
              <a:defRPr/>
            </a:lvl1pPr>
            <a:lvl2pPr marL="458777" indent="-230183">
              <a:buClr>
                <a:srgbClr val="3296DC"/>
              </a:buClr>
              <a:buFont typeface="+mj-lt"/>
              <a:buAutoNum type="arabicPeriod"/>
              <a:tabLst/>
              <a:defRPr/>
            </a:lvl2pPr>
            <a:lvl3pPr marL="687371" indent="-228594">
              <a:buClr>
                <a:srgbClr val="3296DC"/>
              </a:buClr>
              <a:buFont typeface="+mj-lt"/>
              <a:buAutoNum type="arabicPeriod"/>
              <a:tabLst/>
              <a:defRPr/>
            </a:lvl3pPr>
            <a:lvl4pPr marL="1546187" indent="-174621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82987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-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9600"/>
            <a:ext cx="8229600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4F4C0B-8E0E-D247-8998-89B0F977E9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524000"/>
            <a:ext cx="8229600" cy="4260851"/>
          </a:xfrm>
        </p:spPr>
        <p:txBody>
          <a:bodyPr wrap="square" lIns="0" tIns="0" rIns="0" bIns="0">
            <a:noAutofit/>
          </a:bodyPr>
          <a:lstStyle>
            <a:lvl1pPr marL="230183" indent="-230183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 marL="460364" indent="-230183"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 marL="914378" indent="-227007">
              <a:tabLst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7765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_w logo wtrm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634F09-C54B-0549-937F-03AE61B9A8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485" t="8400" r="31052" b="20205"/>
          <a:stretch/>
        </p:blipFill>
        <p:spPr>
          <a:xfrm>
            <a:off x="3084722" y="345775"/>
            <a:ext cx="6059277" cy="651222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9600"/>
            <a:ext cx="8226054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0429E5-795A-8A43-A273-2BC100111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523999"/>
            <a:ext cx="8226054" cy="4267200"/>
          </a:xfrm>
        </p:spPr>
        <p:txBody>
          <a:bodyPr lIns="0" tIns="0" rIns="0" bIns="0">
            <a:noAutofit/>
          </a:bodyPr>
          <a:lstStyle>
            <a:lvl1pPr marL="230183" indent="-230183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51EB0E6-A70D-CE45-BB73-DE0110A910ED}"/>
              </a:ext>
            </a:extLst>
          </p:cNvPr>
          <p:cNvSpPr txBox="1">
            <a:spLocks/>
          </p:cNvSpPr>
          <p:nvPr userDrawn="1"/>
        </p:nvSpPr>
        <p:spPr>
          <a:xfrm>
            <a:off x="8741137" y="6537960"/>
            <a:ext cx="220485" cy="270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z="7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7AA508B-E60F-E649-B511-759C564E884D}"/>
              </a:ext>
            </a:extLst>
          </p:cNvPr>
          <p:cNvSpPr txBox="1">
            <a:spLocks/>
          </p:cNvSpPr>
          <p:nvPr userDrawn="1"/>
        </p:nvSpPr>
        <p:spPr>
          <a:xfrm>
            <a:off x="8129016" y="6537960"/>
            <a:ext cx="609914" cy="1980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2/28/2022</a:t>
            </a:r>
          </a:p>
        </p:txBody>
      </p:sp>
    </p:spTree>
    <p:extLst>
      <p:ext uri="{BB962C8B-B14F-4D97-AF65-F5344CB8AC3E}">
        <p14:creationId xmlns:p14="http://schemas.microsoft.com/office/powerpoint/2010/main" val="3229979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5D86E-8C5D-1841-9FAC-7F27816076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3" y="1524002"/>
            <a:ext cx="8226055" cy="36317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9600"/>
            <a:ext cx="8226054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0429E5-795A-8A43-A273-2BC100111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2011682"/>
            <a:ext cx="8226054" cy="3875484"/>
          </a:xfrm>
        </p:spPr>
        <p:txBody>
          <a:bodyPr lIns="0" tIns="0" rIns="0" bIns="0">
            <a:noAutofit/>
          </a:bodyPr>
          <a:lstStyle>
            <a:lvl1pPr marL="182876" indent="-182876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50234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828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0" userDrawn="1">
          <p15:clr>
            <a:srgbClr val="FBAE40"/>
          </p15:clr>
        </p15:guide>
        <p15:guide id="2" pos="2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with Text and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80566" y="0"/>
            <a:ext cx="4163434" cy="6858000"/>
          </a:xfrm>
          <a:noFill/>
          <a:ln>
            <a:noFill/>
          </a:ln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DBF6C-0676-5247-8404-7764B27D9124}"/>
              </a:ext>
            </a:extLst>
          </p:cNvPr>
          <p:cNvSpPr/>
          <p:nvPr userDrawn="1"/>
        </p:nvSpPr>
        <p:spPr>
          <a:xfrm>
            <a:off x="0" y="0"/>
            <a:ext cx="4980568" cy="6858000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DF54824-3A03-A745-AD49-C744B2A21D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9600"/>
            <a:ext cx="4277596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709C09F-8C0C-7248-AEB2-1C7859F51F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9542" y="5920333"/>
            <a:ext cx="1505254" cy="423473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94CDEA-D510-9F45-84BD-82CAA8464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4" y="1524000"/>
            <a:ext cx="4280050" cy="4260851"/>
          </a:xfrm>
        </p:spPr>
        <p:txBody>
          <a:bodyPr lIns="0" tIns="0" rIns="0" bIns="0">
            <a:noAutofit/>
          </a:bodyPr>
          <a:lstStyle>
            <a:lvl1pPr marL="182876" indent="-182876"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5C1693-6B2B-7A43-ACD5-E64B6D2B21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464" y="6419088"/>
            <a:ext cx="1307592" cy="25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25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hoto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56035B-8130-D844-B0F2-44CBE0D286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83480" y="3429000"/>
            <a:ext cx="4160520" cy="3429000"/>
          </a:xfrm>
          <a:noFill/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83480" y="0"/>
            <a:ext cx="4160520" cy="3429000"/>
          </a:xfrm>
          <a:noFill/>
          <a:ln>
            <a:noFill/>
          </a:ln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B4117486-5C49-E242-8CBE-03C8F8711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9600"/>
            <a:ext cx="4343659" cy="89001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FE409C5D-AFD1-7745-A713-F12280BE81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5605" y="5894428"/>
            <a:ext cx="1505254" cy="43142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E46F9CE-9C02-284E-A17F-0C31F82B2F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3" y="1524000"/>
            <a:ext cx="4346151" cy="4260851"/>
          </a:xfrm>
        </p:spPr>
        <p:txBody>
          <a:bodyPr lIns="0" tIns="0" rIns="0" bIns="0">
            <a:noAutofit/>
          </a:bodyPr>
          <a:lstStyle>
            <a:lvl1pPr marL="182876" indent="-182876">
              <a:lnSpc>
                <a:spcPct val="100000"/>
              </a:lnSpc>
              <a:spcBef>
                <a:spcPts val="600"/>
              </a:spcBef>
              <a:defRPr/>
            </a:lvl1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96773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with 2 Photos and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56035B-8130-D844-B0F2-44CBE0D286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80569" y="3429000"/>
            <a:ext cx="4163432" cy="3429000"/>
          </a:xfrm>
          <a:noFill/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DBF6C-0676-5247-8404-7764B27D9124}"/>
              </a:ext>
            </a:extLst>
          </p:cNvPr>
          <p:cNvSpPr/>
          <p:nvPr userDrawn="1"/>
        </p:nvSpPr>
        <p:spPr>
          <a:xfrm>
            <a:off x="0" y="0"/>
            <a:ext cx="4980568" cy="6858000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80568" y="0"/>
            <a:ext cx="4163432" cy="3429000"/>
          </a:xfrm>
          <a:noFill/>
          <a:ln>
            <a:noFill/>
          </a:ln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25C079B-5F34-5149-9937-5E0A7D1910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9600"/>
            <a:ext cx="4343659" cy="89001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2C113B2A-25B6-4D4F-BE66-8FD128DADF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5605" y="5894430"/>
            <a:ext cx="1505254" cy="423473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4511911-ADCF-3F4A-9C7A-1469A5E074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3" y="1524000"/>
            <a:ext cx="4346151" cy="4260851"/>
          </a:xfrm>
        </p:spPr>
        <p:txBody>
          <a:bodyPr lIns="0" tIns="0" rIns="0" bIns="0">
            <a:noAutofit/>
          </a:bodyPr>
          <a:lstStyle>
            <a:lvl1pPr marL="182876" indent="-182876"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FB53F9-6B9E-CA40-A06E-A230BAE51B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184" y="6412313"/>
            <a:ext cx="1037332" cy="27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02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8836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4378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3C9D7-E9D0-FF4B-A8C0-A88200BA90FB}"/>
              </a:ext>
            </a:extLst>
          </p:cNvPr>
          <p:cNvSpPr txBox="1">
            <a:spLocks/>
          </p:cNvSpPr>
          <p:nvPr userDrawn="1"/>
        </p:nvSpPr>
        <p:spPr>
          <a:xfrm>
            <a:off x="8741137" y="6538456"/>
            <a:ext cx="220485" cy="270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z="7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9D28ED-2D06-3A46-9727-8A9B2D7E7F63}"/>
              </a:ext>
            </a:extLst>
          </p:cNvPr>
          <p:cNvSpPr txBox="1">
            <a:spLocks/>
          </p:cNvSpPr>
          <p:nvPr userDrawn="1"/>
        </p:nvSpPr>
        <p:spPr>
          <a:xfrm>
            <a:off x="8129016" y="6538455"/>
            <a:ext cx="609914" cy="1980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2/28/2022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2C6A60-08D5-4948-9A3E-96D735B06AC4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285488" y="6421534"/>
            <a:ext cx="1307592" cy="25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6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92" r:id="rId3"/>
    <p:sldLayoutId id="2147483707" r:id="rId4"/>
    <p:sldLayoutId id="2147483686" r:id="rId5"/>
    <p:sldLayoutId id="2147483690" r:id="rId6"/>
    <p:sldLayoutId id="2147483667" r:id="rId7"/>
    <p:sldLayoutId id="2147483688" r:id="rId8"/>
    <p:sldLayoutId id="2147483674" r:id="rId9"/>
    <p:sldLayoutId id="2147483684" r:id="rId10"/>
    <p:sldLayoutId id="2147483678" r:id="rId11"/>
    <p:sldLayoutId id="2147483680" r:id="rId12"/>
    <p:sldLayoutId id="2147483682" r:id="rId13"/>
    <p:sldLayoutId id="2147483689" r:id="rId14"/>
    <p:sldLayoutId id="2147483724" r:id="rId15"/>
    <p:sldLayoutId id="2147483740" r:id="rId16"/>
    <p:sldLayoutId id="2147483741" r:id="rId17"/>
    <p:sldLayoutId id="2147483742" r:id="rId18"/>
    <p:sldLayoutId id="2147483744" r:id="rId19"/>
    <p:sldLayoutId id="2147483745" r:id="rId20"/>
    <p:sldLayoutId id="2147483746" r:id="rId21"/>
  </p:sldLayoutIdLst>
  <p:hf sldNum="0" hdr="0" ftr="0" dt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rgbClr val="000F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0183" indent="-222245" algn="l" defTabSz="68578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0364" indent="-230183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−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8958" indent="-231770" algn="l" defTabSz="685783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378" indent="-227007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−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9A08365-AEEB-3D48-A287-0A6C23C5D3D6}"/>
              </a:ext>
            </a:extLst>
          </p:cNvPr>
          <p:cNvSpPr txBox="1">
            <a:spLocks/>
          </p:cNvSpPr>
          <p:nvPr userDrawn="1"/>
        </p:nvSpPr>
        <p:spPr>
          <a:xfrm>
            <a:off x="8741137" y="6537960"/>
            <a:ext cx="220485" cy="270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z="7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198D408-451C-7649-B63F-9BB20EE7A64E}"/>
              </a:ext>
            </a:extLst>
          </p:cNvPr>
          <p:cNvSpPr txBox="1">
            <a:spLocks/>
          </p:cNvSpPr>
          <p:nvPr userDrawn="1"/>
        </p:nvSpPr>
        <p:spPr>
          <a:xfrm>
            <a:off x="8129016" y="6537960"/>
            <a:ext cx="609914" cy="1980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2/28/2022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99391D-1BCF-B249-A015-254233AE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7886700" cy="890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2BBD0-F847-394A-96EA-C2F6C3D00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7886700" cy="43497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4217F3-519E-3C45-898F-48507D2432E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3464" y="6419088"/>
            <a:ext cx="1307592" cy="25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675" r:id="rId2"/>
    <p:sldLayoutId id="2147483708" r:id="rId3"/>
    <p:sldLayoutId id="2147483694" r:id="rId4"/>
    <p:sldLayoutId id="2147483705" r:id="rId5"/>
  </p:sldLayoutIdLst>
  <p:hf sldNum="0" hdr="0" ftr="0" dt="0"/>
  <p:txStyles>
    <p:titleStyle>
      <a:lvl1pPr algn="l" defTabSz="914378" rtl="0" eaLnBrk="1" latinLnBrk="0" hangingPunct="1">
        <a:lnSpc>
          <a:spcPct val="100000"/>
        </a:lnSpc>
        <a:spcBef>
          <a:spcPct val="0"/>
        </a:spcBef>
        <a:buNone/>
        <a:defRPr sz="2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0658" algn="l" defTabSz="914378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tabLst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8777" indent="-230183" algn="l" defTabSz="914378" rtl="0" eaLnBrk="1" latinLnBrk="0" hangingPunct="1">
        <a:lnSpc>
          <a:spcPct val="90000"/>
        </a:lnSpc>
        <a:spcBef>
          <a:spcPts val="375"/>
        </a:spcBef>
        <a:buClr>
          <a:schemeClr val="bg1"/>
        </a:buClr>
        <a:buSzPct val="100000"/>
        <a:buFont typeface="System Font Regular"/>
        <a:buChar char="–"/>
        <a:tabLst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7371" indent="-228594" algn="l" defTabSz="914378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itchFamily="2" charset="2"/>
        <a:buChar char="§"/>
        <a:tabLst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7552" indent="-230183" algn="l" defTabSz="914378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100000"/>
        <a:buFont typeface="System Font Regular"/>
        <a:buChar char="–"/>
        <a:tabLst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q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4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5B6EF4-3E00-D94D-9AC9-5886DADDB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849" y="2948432"/>
            <a:ext cx="8203491" cy="1169551"/>
          </a:xfrm>
        </p:spPr>
        <p:txBody>
          <a:bodyPr/>
          <a:lstStyle/>
          <a:p>
            <a:pPr algn="ctr"/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Ionic Liquids as Novel Extractants for Separation of Lanthanides and Actinides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4FDCBC9-7970-7B4B-ADD8-625E2A89B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651" y="3643707"/>
            <a:ext cx="7626698" cy="485140"/>
          </a:xfrm>
        </p:spPr>
        <p:txBody>
          <a:bodyPr>
            <a:normAutofit fontScale="25000" lnSpcReduction="2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Ivis F. Chaple</a:t>
            </a:r>
            <a:r>
              <a:rPr lang="en-US" sz="7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Guy Dutech</a:t>
            </a:r>
            <a:r>
              <a:rPr lang="en-US" sz="7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Veronika Mocko</a:t>
            </a:r>
            <a:r>
              <a:rPr lang="en-US" sz="7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Michael E. Fassbender</a:t>
            </a:r>
            <a:r>
              <a:rPr lang="en-US" sz="7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1* </a:t>
            </a: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72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7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Los Alamos National Laboratory, P.O. Box 1663, Los Alamos, NM 87545, USA </a:t>
            </a: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72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7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Corresponding Author Email Address mifa@lanl.gov</a:t>
            </a: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418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5B6EF4-3E00-D94D-9AC9-5886DADDB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616" y="2944609"/>
            <a:ext cx="6562618" cy="1169551"/>
          </a:xfrm>
        </p:spPr>
        <p:txBody>
          <a:bodyPr/>
          <a:lstStyle/>
          <a:p>
            <a:r>
              <a:rPr lang="en-US" dirty="0"/>
              <a:t>Synthesis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760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Resin Synthesis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8CF821-EE37-0D42-B37D-2BA4AC958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331" y="2410472"/>
            <a:ext cx="5822156" cy="2736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6140" y="3448628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01575" y="2986963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16371" y="2363715"/>
            <a:ext cx="24551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Peak at 983 cm</a:t>
            </a:r>
            <a:r>
              <a:rPr lang="en-US" sz="1350" baseline="30000" dirty="0"/>
              <a:t>-1</a:t>
            </a:r>
            <a:r>
              <a:rPr lang="en-US" sz="1350" dirty="0"/>
              <a:t> shifted to 947 cm</a:t>
            </a:r>
            <a:r>
              <a:rPr lang="en-US" sz="1350" baseline="30000" dirty="0"/>
              <a:t>-1</a:t>
            </a:r>
            <a:r>
              <a:rPr lang="en-US" sz="1350" dirty="0"/>
              <a:t> when functionalized due to stretching vibration of the bond Cr-O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Peaks at 2930cm</a:t>
            </a:r>
            <a:r>
              <a:rPr lang="en-US" sz="1350" baseline="30000" dirty="0"/>
              <a:t>-1</a:t>
            </a:r>
            <a:r>
              <a:rPr lang="en-US" sz="1350" dirty="0"/>
              <a:t>, 2859 cm</a:t>
            </a:r>
            <a:r>
              <a:rPr lang="en-US" sz="1350" baseline="30000" dirty="0"/>
              <a:t>-1</a:t>
            </a:r>
            <a:r>
              <a:rPr lang="en-US" sz="1350" dirty="0"/>
              <a:t>, and 2957 cm</a:t>
            </a:r>
            <a:r>
              <a:rPr lang="en-US" sz="1350" baseline="30000" dirty="0"/>
              <a:t>-1</a:t>
            </a:r>
            <a:r>
              <a:rPr lang="en-US" sz="1350" dirty="0"/>
              <a:t> are stretching vibrations of CH</a:t>
            </a:r>
            <a:r>
              <a:rPr lang="en-US" sz="1350" baseline="-25000" dirty="0"/>
              <a:t>3</a:t>
            </a:r>
            <a:r>
              <a:rPr lang="en-US" sz="1350" dirty="0"/>
              <a:t> and CH</a:t>
            </a:r>
            <a:r>
              <a:rPr lang="en-US" sz="1350" baseline="-25000" dirty="0"/>
              <a:t>2</a:t>
            </a:r>
            <a:r>
              <a:rPr lang="en-US" sz="1350" dirty="0"/>
              <a:t> in </a:t>
            </a:r>
            <a:r>
              <a:rPr lang="en-US" sz="1350" dirty="0" err="1"/>
              <a:t>Cyphos</a:t>
            </a:r>
            <a:r>
              <a:rPr lang="en-US" sz="1350" dirty="0"/>
              <a:t> IL 104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Peak at 1735 cm</a:t>
            </a:r>
            <a:r>
              <a:rPr lang="en-US" sz="1350" baseline="30000" dirty="0"/>
              <a:t>-1 </a:t>
            </a:r>
            <a:r>
              <a:rPr lang="en-US" sz="1350" dirty="0"/>
              <a:t>is the vibration of C=O in resin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6406" y="3721300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*</a:t>
            </a:r>
          </a:p>
        </p:txBody>
      </p:sp>
      <p:sp>
        <p:nvSpPr>
          <p:cNvPr id="3" name="Rectangle 2"/>
          <p:cNvSpPr/>
          <p:nvPr/>
        </p:nvSpPr>
        <p:spPr>
          <a:xfrm>
            <a:off x="247918" y="1446909"/>
            <a:ext cx="3967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Cyphosil</a:t>
            </a:r>
            <a:r>
              <a:rPr lang="en-US" dirty="0"/>
              <a:t> 104 Impregnated </a:t>
            </a:r>
            <a:r>
              <a:rPr lang="en-US" dirty="0" err="1"/>
              <a:t>Amberlite</a:t>
            </a:r>
            <a:r>
              <a:rPr lang="en-US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5080492"/>
            <a:ext cx="25146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03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5B6EF4-3E00-D94D-9AC9-5886DADDB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616" y="2944609"/>
            <a:ext cx="6562618" cy="1169551"/>
          </a:xfrm>
        </p:spPr>
        <p:txBody>
          <a:bodyPr/>
          <a:lstStyle/>
          <a:p>
            <a:r>
              <a:rPr lang="en-US" dirty="0"/>
              <a:t>Data Analysis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40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 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867969"/>
              </p:ext>
            </p:extLst>
          </p:nvPr>
        </p:nvGraphicFramePr>
        <p:xfrm>
          <a:off x="0" y="2000250"/>
          <a:ext cx="4511876" cy="389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" imgW="7638118" imgH="6594060" progId="Prism9.Document">
                  <p:embed/>
                </p:oleObj>
              </mc:Choice>
              <mc:Fallback>
                <p:oleObj name="Prism 9" r:id="rId2" imgW="7638118" imgH="6594060" progId="Prism9.Document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2000250"/>
                        <a:ext cx="4511876" cy="389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33450" y="1564443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hour incubation (HNO</a:t>
            </a:r>
            <a:r>
              <a:rPr lang="en-US" baseline="-25000" dirty="0"/>
              <a:t>3</a:t>
            </a:r>
            <a:r>
              <a:rPr lang="en-US" dirty="0"/>
              <a:t>)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120667"/>
              </p:ext>
            </p:extLst>
          </p:nvPr>
        </p:nvGraphicFramePr>
        <p:xfrm>
          <a:off x="4819065" y="1497968"/>
          <a:ext cx="4324935" cy="4642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4" imgW="5889299" imgH="6321064" progId="Prism9.Document">
                  <p:embed/>
                </p:oleObj>
              </mc:Choice>
              <mc:Fallback>
                <p:oleObj name="Prism 9" r:id="rId4" imgW="5889299" imgH="6321064" progId="Prism9.Document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19065" y="1497968"/>
                        <a:ext cx="4324935" cy="4642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53075" y="1497968"/>
            <a:ext cx="26199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53075" y="1497968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24 hour incubation (NH</a:t>
            </a:r>
            <a:r>
              <a:rPr lang="en-US" baseline="-25000" dirty="0"/>
              <a:t>4</a:t>
            </a:r>
            <a:r>
              <a:rPr lang="en-US" dirty="0"/>
              <a:t>NO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2079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1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88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F7E"/>
              </a:buClr>
              <a:buSzPts val="2400"/>
              <a:buFont typeface="Arial"/>
              <a:buNone/>
            </a:pPr>
            <a:r>
              <a:rPr lang="en-US"/>
              <a:t>Column Separation </a:t>
            </a:r>
            <a:endParaRPr/>
          </a:p>
        </p:txBody>
      </p:sp>
      <p:pic>
        <p:nvPicPr>
          <p:cNvPr id="290" name="Google Shape;29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2598" y="1358162"/>
            <a:ext cx="5789750" cy="414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500" y="1255063"/>
            <a:ext cx="3456300" cy="4347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6B705-5629-9943-8293-6C1338A93C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E6EE29-35F1-AD4B-975E-B19CD0109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Section Two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14913-467B-484F-86DE-2BABD97B37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Ionic Liquid impregnated resin can be synthesized </a:t>
            </a:r>
          </a:p>
          <a:p>
            <a:r>
              <a:rPr lang="en-US" dirty="0"/>
              <a:t>Separation of certain metals can be achieved </a:t>
            </a:r>
          </a:p>
          <a:p>
            <a:r>
              <a:rPr lang="en-US" dirty="0"/>
              <a:t>A “greener” alternative to other extractants </a:t>
            </a:r>
          </a:p>
        </p:txBody>
      </p:sp>
    </p:spTree>
    <p:extLst>
      <p:ext uri="{BB962C8B-B14F-4D97-AF65-F5344CB8AC3E}">
        <p14:creationId xmlns:p14="http://schemas.microsoft.com/office/powerpoint/2010/main" val="780984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5B6EF4-3E00-D94D-9AC9-5886DADDB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616" y="2944609"/>
            <a:ext cx="6562618" cy="1169551"/>
          </a:xfrm>
        </p:spPr>
        <p:txBody>
          <a:bodyPr/>
          <a:lstStyle/>
          <a:p>
            <a:r>
              <a:rPr lang="en-US" dirty="0"/>
              <a:t>Section Three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55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1CBDE6-C4FC-AD42-A315-28DC71BB05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Conclusions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3CE6E3-A4CD-BD45-B050-6FEB5EBD4A3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Radioisotopes find a multitude of uses </a:t>
            </a:r>
          </a:p>
          <a:p>
            <a:r>
              <a:rPr lang="en-US" dirty="0"/>
              <a:t>Current research allows for production, purification, and specific applications in various fields </a:t>
            </a:r>
          </a:p>
          <a:p>
            <a:r>
              <a:rPr lang="en-US" dirty="0"/>
              <a:t>Nuclear medicine is a powerful tool with the potential to impact patient care </a:t>
            </a:r>
          </a:p>
          <a:p>
            <a:r>
              <a:rPr lang="en-US" dirty="0"/>
              <a:t>Ionic liquids may be helpful in the nuclear fuel waste problem </a:t>
            </a:r>
          </a:p>
        </p:txBody>
      </p:sp>
    </p:spTree>
    <p:extLst>
      <p:ext uri="{BB962C8B-B14F-4D97-AF65-F5344CB8AC3E}">
        <p14:creationId xmlns:p14="http://schemas.microsoft.com/office/powerpoint/2010/main" val="2506406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678943"/>
            <a:ext cx="8229600" cy="4437888"/>
          </a:xfrm>
        </p:spPr>
        <p:txBody>
          <a:bodyPr/>
          <a:lstStyle/>
          <a:p>
            <a:r>
              <a:rPr lang="en-US" dirty="0"/>
              <a:t>Separation of medically relevant radioisotopes </a:t>
            </a:r>
          </a:p>
          <a:p>
            <a:pPr lvl="1"/>
            <a:r>
              <a:rPr lang="en-US" dirty="0"/>
              <a:t>Lanthanides; </a:t>
            </a:r>
            <a:r>
              <a:rPr lang="en-US" baseline="30000" dirty="0"/>
              <a:t>161</a:t>
            </a:r>
            <a:r>
              <a:rPr lang="en-US" dirty="0"/>
              <a:t>Tb, </a:t>
            </a:r>
            <a:r>
              <a:rPr lang="en-US" baseline="30000" dirty="0"/>
              <a:t>177</a:t>
            </a:r>
            <a:r>
              <a:rPr lang="en-US" dirty="0"/>
              <a:t>Lu.</a:t>
            </a:r>
          </a:p>
          <a:p>
            <a:pPr lvl="1"/>
            <a:r>
              <a:rPr lang="en-US" dirty="0"/>
              <a:t>Actinides; </a:t>
            </a:r>
            <a:r>
              <a:rPr lang="en-US" baseline="30000" dirty="0"/>
              <a:t>225/227</a:t>
            </a:r>
            <a:r>
              <a:rPr lang="en-US" dirty="0"/>
              <a:t>Ac, </a:t>
            </a:r>
            <a:r>
              <a:rPr lang="en-US" baseline="30000" dirty="0"/>
              <a:t>227</a:t>
            </a:r>
            <a:r>
              <a:rPr lang="en-US" dirty="0"/>
              <a:t>Th. </a:t>
            </a:r>
          </a:p>
          <a:p>
            <a:pPr lvl="1"/>
            <a:r>
              <a:rPr lang="en-US" dirty="0"/>
              <a:t>Transition metals; </a:t>
            </a:r>
            <a:r>
              <a:rPr lang="en-US" baseline="30000" dirty="0"/>
              <a:t>44/47</a:t>
            </a:r>
            <a:r>
              <a:rPr lang="en-US" dirty="0"/>
              <a:t>Sc</a:t>
            </a:r>
          </a:p>
          <a:p>
            <a:r>
              <a:rPr lang="en-US" dirty="0"/>
              <a:t>Radiochemistry </a:t>
            </a:r>
          </a:p>
          <a:p>
            <a:pPr lvl="1"/>
            <a:r>
              <a:rPr lang="en-US" dirty="0"/>
              <a:t>Research and development of radiopharmaceuticals </a:t>
            </a:r>
          </a:p>
        </p:txBody>
      </p:sp>
    </p:spTree>
    <p:extLst>
      <p:ext uri="{BB962C8B-B14F-4D97-AF65-F5344CB8AC3E}">
        <p14:creationId xmlns:p14="http://schemas.microsoft.com/office/powerpoint/2010/main" val="9900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2C33EE-5EAA-AB49-82D2-CFD4E99F9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 dirty="0"/>
              <a:t>Acknowledgements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CF501-A948-8102-7562-5AD36BC0B08C}"/>
              </a:ext>
            </a:extLst>
          </p:cNvPr>
          <p:cNvSpPr/>
          <p:nvPr/>
        </p:nvSpPr>
        <p:spPr>
          <a:xfrm>
            <a:off x="573024" y="2203352"/>
            <a:ext cx="8180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This research was supported by the U.S. Department of Energy Isotope Program, managed by the Office of Science for Isotope R&amp;D and Production </a:t>
            </a:r>
          </a:p>
        </p:txBody>
      </p:sp>
    </p:spTree>
    <p:extLst>
      <p:ext uri="{BB962C8B-B14F-4D97-AF65-F5344CB8AC3E}">
        <p14:creationId xmlns:p14="http://schemas.microsoft.com/office/powerpoint/2010/main" val="4111598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E6EE29-35F1-AD4B-975E-B19CD0109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6B705-5629-9943-8293-6C1338A93CB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1"/>
            <a:r>
              <a:rPr lang="en-US" sz="2400" dirty="0">
                <a:latin typeface="+mn-lt"/>
              </a:rPr>
              <a:t>Background</a:t>
            </a:r>
          </a:p>
          <a:p>
            <a:pPr lvl="1"/>
            <a:r>
              <a:rPr lang="en-US" sz="2400" dirty="0">
                <a:latin typeface="+mn-lt"/>
              </a:rPr>
              <a:t>Synthesis </a:t>
            </a:r>
          </a:p>
          <a:p>
            <a:pPr lvl="1"/>
            <a:r>
              <a:rPr lang="en-US" sz="2400" dirty="0">
                <a:latin typeface="+mn-lt"/>
              </a:rPr>
              <a:t>Data analysis </a:t>
            </a:r>
          </a:p>
          <a:p>
            <a:pPr lvl="1"/>
            <a:r>
              <a:rPr lang="en-US" sz="2400" dirty="0">
                <a:latin typeface="+mn-lt"/>
              </a:rPr>
              <a:t>Applications</a:t>
            </a:r>
          </a:p>
          <a:p>
            <a:pPr lvl="1"/>
            <a:r>
              <a:rPr lang="en-US" sz="2400" dirty="0">
                <a:latin typeface="+mn-lt"/>
              </a:rPr>
              <a:t>Conclusions </a:t>
            </a:r>
          </a:p>
          <a:p>
            <a:pPr lvl="1"/>
            <a:r>
              <a:rPr lang="en-US" sz="2400" dirty="0">
                <a:latin typeface="+mn-lt"/>
              </a:rPr>
              <a:t>Future directions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36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4175"/>
            <a:ext cx="8229600" cy="890016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924967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5B6EF4-3E00-D94D-9AC9-5886DADDB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616" y="2944609"/>
            <a:ext cx="6562618" cy="1169551"/>
          </a:xfrm>
        </p:spPr>
        <p:txBody>
          <a:bodyPr/>
          <a:lstStyle/>
          <a:p>
            <a:r>
              <a:rPr lang="en-US" dirty="0"/>
              <a:t>Background </a:t>
            </a:r>
          </a:p>
        </p:txBody>
      </p:sp>
    </p:spTree>
    <p:extLst>
      <p:ext uri="{BB962C8B-B14F-4D97-AF65-F5344CB8AC3E}">
        <p14:creationId xmlns:p14="http://schemas.microsoft.com/office/powerpoint/2010/main" val="1574780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7804" y="637434"/>
            <a:ext cx="7978775" cy="768350"/>
          </a:xfrm>
        </p:spPr>
        <p:txBody>
          <a:bodyPr/>
          <a:lstStyle/>
          <a:p>
            <a:r>
              <a:rPr lang="en-US" dirty="0"/>
              <a:t>Background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182"/>
          <p:cNvSpPr>
            <a:spLocks noChangeArrowheads="1"/>
          </p:cNvSpPr>
          <p:nvPr/>
        </p:nvSpPr>
        <p:spPr bwMode="auto">
          <a:xfrm>
            <a:off x="260999" y="2402549"/>
            <a:ext cx="1068500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131602" y="1582341"/>
            <a:ext cx="79686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</a:rPr>
              <a:t>Lanthanides (4f elements) find use in various everyday technologies, while actinides (5f elements) play an important role in nuclear energy applications.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</a:rPr>
              <a:t>Lanthanides are considered critical materials, and the development of lanthanide chemical separation methods is paramount for recovery, recycling and purification purposes.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ea typeface="Calibri" panose="020F0502020204030204" pitchFamily="34" charset="0"/>
              </a:rPr>
              <a:t>Radiolanthanides</a:t>
            </a:r>
            <a:r>
              <a:rPr lang="en-US" dirty="0">
                <a:ea typeface="Calibri" panose="020F0502020204030204" pitchFamily="34" charset="0"/>
              </a:rPr>
              <a:t> also find use as clinical diagnostic (</a:t>
            </a:r>
            <a:r>
              <a:rPr lang="en-US" baseline="30000" dirty="0">
                <a:ea typeface="Calibri" panose="020F0502020204030204" pitchFamily="34" charset="0"/>
              </a:rPr>
              <a:t>152</a:t>
            </a:r>
            <a:r>
              <a:rPr lang="en-US" dirty="0">
                <a:ea typeface="Calibri" panose="020F0502020204030204" pitchFamily="34" charset="0"/>
              </a:rPr>
              <a:t>Tb, </a:t>
            </a:r>
            <a:r>
              <a:rPr lang="en-US" baseline="30000" dirty="0">
                <a:ea typeface="Calibri" panose="020F0502020204030204" pitchFamily="34" charset="0"/>
              </a:rPr>
              <a:t>140</a:t>
            </a:r>
            <a:r>
              <a:rPr lang="en-US" dirty="0">
                <a:ea typeface="Calibri" panose="020F0502020204030204" pitchFamily="34" charset="0"/>
              </a:rPr>
              <a:t>Nd) and therapeutic (</a:t>
            </a:r>
            <a:r>
              <a:rPr lang="en-US" baseline="30000" dirty="0">
                <a:ea typeface="Calibri" panose="020F0502020204030204" pitchFamily="34" charset="0"/>
              </a:rPr>
              <a:t>177</a:t>
            </a:r>
            <a:r>
              <a:rPr lang="en-US" dirty="0">
                <a:ea typeface="Calibri" panose="020F0502020204030204" pitchFamily="34" charset="0"/>
              </a:rPr>
              <a:t>Lu, </a:t>
            </a:r>
            <a:r>
              <a:rPr lang="en-US" baseline="30000" dirty="0">
                <a:ea typeface="Calibri" panose="020F0502020204030204" pitchFamily="34" charset="0"/>
              </a:rPr>
              <a:t>161</a:t>
            </a:r>
            <a:r>
              <a:rPr lang="en-US" dirty="0">
                <a:ea typeface="Calibri" panose="020F0502020204030204" pitchFamily="34" charset="0"/>
              </a:rPr>
              <a:t>Tb) agents.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</a:rPr>
              <a:t>Lanthanide separation from each other is difficult due to the nearly identical chemical properties.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order to meet the goal of efficient lanthanide separation, IL </a:t>
            </a:r>
            <a:r>
              <a:rPr lang="en-US" dirty="0" err="1"/>
              <a:t>extractants</a:t>
            </a:r>
            <a:r>
              <a:rPr lang="en-US" dirty="0"/>
              <a:t> will be evaluated for liquid-liquid extraction efficiency. </a:t>
            </a:r>
          </a:p>
        </p:txBody>
      </p:sp>
    </p:spTree>
    <p:extLst>
      <p:ext uri="{BB962C8B-B14F-4D97-AF65-F5344CB8AC3E}">
        <p14:creationId xmlns:p14="http://schemas.microsoft.com/office/powerpoint/2010/main" val="3050863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B76BC-1FBF-4E88-BEEC-8D20E3DC9A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Ionic Liquids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C282E-3F3D-4F4C-B126-11BCFB00854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0468" y="1257142"/>
            <a:ext cx="8226054" cy="3875484"/>
          </a:xfrm>
        </p:spPr>
        <p:txBody>
          <a:bodyPr/>
          <a:lstStyle/>
          <a:p>
            <a:r>
              <a:rPr lang="en-US" dirty="0">
                <a:latin typeface="+mn-lt"/>
              </a:rPr>
              <a:t>At the most basic level, RT ionic liquids are salts that are liquid at room temperature </a:t>
            </a:r>
          </a:p>
          <a:p>
            <a:r>
              <a:rPr lang="en-US" dirty="0">
                <a:latin typeface="+mn-lt"/>
              </a:rPr>
              <a:t>They are usually composed of large cations, and anions of varying sizes </a:t>
            </a:r>
          </a:p>
          <a:p>
            <a:r>
              <a:rPr lang="en-US" dirty="0">
                <a:latin typeface="+mn-lt"/>
              </a:rPr>
              <a:t>Less optimal sizes of anions and cations in these salts, are the reason ionic liquids, are liquid at room temperature </a:t>
            </a:r>
          </a:p>
          <a:p>
            <a:r>
              <a:rPr lang="en-US" dirty="0">
                <a:latin typeface="+mn-lt"/>
              </a:rPr>
              <a:t>Ionic liquids have been observed throughout history</a:t>
            </a:r>
          </a:p>
          <a:p>
            <a:pPr lvl="1"/>
            <a:r>
              <a:rPr lang="en-US" dirty="0">
                <a:latin typeface="+mn-lt"/>
              </a:rPr>
              <a:t>In 1914, </a:t>
            </a: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[EtNH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+mn-lt"/>
              </a:rPr>
              <a:t>3</a:t>
            </a: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][NO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+mn-lt"/>
              </a:rPr>
              <a:t>3</a:t>
            </a: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] was synthesized with a melting point of 12°C (53.6°F) [1,2]</a:t>
            </a:r>
          </a:p>
          <a:p>
            <a:r>
              <a:rPr lang="en-US" dirty="0">
                <a:solidFill>
                  <a:srgbClr val="000000"/>
                </a:solidFill>
                <a:latin typeface="+mn-lt"/>
              </a:rPr>
              <a:t>They can be used to extract metal ions, in place of other more conventional molecular solvents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Environmentally friendly. </a:t>
            </a:r>
          </a:p>
          <a:p>
            <a:r>
              <a:rPr lang="en-US" dirty="0">
                <a:solidFill>
                  <a:srgbClr val="000000"/>
                </a:solidFill>
                <a:latin typeface="+mn-lt"/>
              </a:rPr>
              <a:t>Low toxicity</a:t>
            </a:r>
            <a:endParaRPr lang="en-US" b="0" i="0" dirty="0">
              <a:solidFill>
                <a:srgbClr val="000000"/>
              </a:solidFill>
              <a:effectLst/>
              <a:latin typeface="+mn-lt"/>
            </a:endParaRPr>
          </a:p>
          <a:p>
            <a:pPr lvl="1"/>
            <a:endParaRPr lang="en-US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pPr lvl="1"/>
            <a:endParaRPr lang="en-US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963BA6-F047-41C2-AB42-720F47A0ACC7}"/>
              </a:ext>
            </a:extLst>
          </p:cNvPr>
          <p:cNvSpPr txBox="1"/>
          <p:nvPr/>
        </p:nvSpPr>
        <p:spPr>
          <a:xfrm>
            <a:off x="141416" y="5971401"/>
            <a:ext cx="885762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indent="-228600">
              <a:buAutoNum type="arabicPeriod"/>
            </a:pPr>
            <a:r>
              <a:rPr lang="en-US" sz="1200" dirty="0">
                <a:latin typeface="Calibri" panose="020F0502020204030204" pitchFamily="34" charset="0"/>
              </a:rPr>
              <a:t>Welton, T. (1999). "Room-Temperature Ionic Liquids. Solvents for Synthesis and Catalysis." Chemical Reviews 99(8): 2071-2084</a:t>
            </a:r>
            <a:r>
              <a:rPr lang="en-US" sz="1200" b="1" dirty="0">
                <a:latin typeface="Calibri" panose="020F0502020204030204" pitchFamily="34" charset="0"/>
              </a:rPr>
              <a:t>.</a:t>
            </a:r>
          </a:p>
          <a:p>
            <a:pPr marL="228600" marR="0" indent="-228600">
              <a:buAutoNum type="arabicPeriod"/>
            </a:pPr>
            <a:r>
              <a:rPr lang="en-US" sz="1200" b="0" i="0" dirty="0" err="1">
                <a:solidFill>
                  <a:srgbClr val="494949"/>
                </a:solidFill>
                <a:effectLst/>
                <a:latin typeface="Georgia" panose="02040502050405020303" pitchFamily="18" charset="0"/>
              </a:rPr>
              <a:t>Wasserscheid</a:t>
            </a:r>
            <a:r>
              <a:rPr lang="en-US" sz="1200" b="0" i="0" dirty="0">
                <a:solidFill>
                  <a:srgbClr val="494949"/>
                </a:solidFill>
                <a:effectLst/>
                <a:latin typeface="Georgia" panose="02040502050405020303" pitchFamily="18" charset="0"/>
              </a:rPr>
              <a:t>, Peter, and T. Welton. Ionic Liquids in Synthesis. Wiley-VCH, 2008</a:t>
            </a:r>
            <a:endParaRPr lang="en-US" sz="1200" b="1" dirty="0">
              <a:latin typeface="Calibri" panose="020F0502020204030204" pitchFamily="34" charset="0"/>
            </a:endParaRPr>
          </a:p>
          <a:p>
            <a:pPr marR="0"/>
            <a:r>
              <a:rPr lang="en-US" sz="1800" dirty="0"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7895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3D475-F9EE-49E4-ADF4-790F8795D8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Cyphosil</a:t>
            </a:r>
            <a:r>
              <a:rPr lang="en-US" dirty="0"/>
              <a:t> 104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6A0B3-376A-4CF9-BB1D-7407BBBCEDD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A phosphonium ionic liquid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18832E-96F4-4B27-89E0-8C4359E76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659" y="2628832"/>
            <a:ext cx="3498502" cy="217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59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F0D8BE0-C79A-3809-3D63-8C335B69430A}"/>
              </a:ext>
            </a:extLst>
          </p:cNvPr>
          <p:cNvSpPr txBox="1">
            <a:spLocks/>
          </p:cNvSpPr>
          <p:nvPr/>
        </p:nvSpPr>
        <p:spPr>
          <a:xfrm>
            <a:off x="430972" y="203047"/>
            <a:ext cx="8226054" cy="892208"/>
          </a:xfrm>
          <a:prstGeom prst="rect">
            <a:avLst/>
          </a:prstGeom>
        </p:spPr>
        <p:txBody>
          <a:bodyPr/>
          <a:lstStyle>
            <a:lvl1pPr marL="230183" indent="-222245" algn="l" defTabSz="68578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0364" indent="-230183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8958" indent="-23177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378" indent="-227007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0" algn="ctr">
              <a:buNone/>
            </a:pPr>
            <a:r>
              <a:rPr lang="en-US" sz="2400" b="1" dirty="0">
                <a:solidFill>
                  <a:srgbClr val="0A197E"/>
                </a:solidFill>
              </a:rPr>
              <a:t>Previous work at LANL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77EA5C-5168-EB8E-090B-2265D12AFD9C}"/>
              </a:ext>
            </a:extLst>
          </p:cNvPr>
          <p:cNvSpPr txBox="1">
            <a:spLocks/>
          </p:cNvSpPr>
          <p:nvPr/>
        </p:nvSpPr>
        <p:spPr>
          <a:xfrm>
            <a:off x="-52256" y="905638"/>
            <a:ext cx="9189906" cy="20005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30183" indent="-222245" algn="l" defTabSz="68578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0364" indent="-230183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8958" indent="-23177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378" indent="-227007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b="1" dirty="0">
                <a:solidFill>
                  <a:srgbClr val="0A197E"/>
                </a:solidFill>
                <a:ea typeface="Calibri" panose="020F0502020204030204" pitchFamily="34" charset="0"/>
              </a:rPr>
              <a:t>Measured equilibrium distribution coefficients </a:t>
            </a:r>
            <a:r>
              <a:rPr lang="en-US" dirty="0">
                <a:solidFill>
                  <a:srgbClr val="0A197E"/>
                </a:solidFill>
                <a:ea typeface="Calibri" panose="020F0502020204030204" pitchFamily="34" charset="0"/>
              </a:rPr>
              <a:t>for Ln(III), Sc(III), Y(III), Th(IV), U(VI), and </a:t>
            </a:r>
            <a:r>
              <a:rPr lang="en-US" baseline="30000" dirty="0">
                <a:solidFill>
                  <a:srgbClr val="0A197E"/>
                </a:solidFill>
                <a:ea typeface="Calibri" panose="020F0502020204030204" pitchFamily="34" charset="0"/>
              </a:rPr>
              <a:t>225</a:t>
            </a:r>
            <a:r>
              <a:rPr lang="en-US" dirty="0">
                <a:solidFill>
                  <a:srgbClr val="0A197E"/>
                </a:solidFill>
                <a:ea typeface="Calibri" panose="020F0502020204030204" pitchFamily="34" charset="0"/>
              </a:rPr>
              <a:t>Ac(III) on the SIR from solutions of HNO</a:t>
            </a:r>
            <a:r>
              <a:rPr lang="en-US" baseline="-25000" dirty="0">
                <a:solidFill>
                  <a:srgbClr val="0A197E"/>
                </a:solidFill>
                <a:ea typeface="Calibri" panose="020F0502020204030204" pitchFamily="34" charset="0"/>
              </a:rPr>
              <a:t>3</a:t>
            </a:r>
            <a:r>
              <a:rPr lang="en-US" dirty="0">
                <a:solidFill>
                  <a:srgbClr val="0A197E"/>
                </a:solidFill>
                <a:ea typeface="Calibri" panose="020F0502020204030204" pitchFamily="34" charset="0"/>
              </a:rPr>
              <a:t> and HCl.</a:t>
            </a:r>
          </a:p>
          <a:p>
            <a:pPr marL="285750" indent="-285750"/>
            <a:r>
              <a:rPr lang="en-US" b="1" dirty="0">
                <a:solidFill>
                  <a:srgbClr val="0A197E"/>
                </a:solidFill>
                <a:ea typeface="Calibri" panose="020F0502020204030204" pitchFamily="34" charset="0"/>
              </a:rPr>
              <a:t>Developed chromatographic column </a:t>
            </a:r>
            <a:r>
              <a:rPr lang="en-US" dirty="0">
                <a:solidFill>
                  <a:srgbClr val="0A197E"/>
                </a:solidFill>
                <a:ea typeface="Calibri" panose="020F0502020204030204" pitchFamily="34" charset="0"/>
              </a:rPr>
              <a:t>systems for the separation of </a:t>
            </a:r>
            <a:r>
              <a:rPr lang="en-US" baseline="30000" dirty="0">
                <a:solidFill>
                  <a:srgbClr val="0A197E"/>
                </a:solidFill>
                <a:ea typeface="Calibri" panose="020F0502020204030204" pitchFamily="34" charset="0"/>
              </a:rPr>
              <a:t>225</a:t>
            </a:r>
            <a:r>
              <a:rPr lang="en-US" dirty="0">
                <a:solidFill>
                  <a:srgbClr val="0A197E"/>
                </a:solidFill>
                <a:ea typeface="Calibri" panose="020F0502020204030204" pitchFamily="34" charset="0"/>
              </a:rPr>
              <a:t>Ac from Ln and Ln from each other.</a:t>
            </a:r>
          </a:p>
          <a:p>
            <a:pPr marL="285750" indent="-285750"/>
            <a:endParaRPr lang="en-US" sz="1600" dirty="0">
              <a:ea typeface="Calibri" panose="020F0502020204030204" pitchFamily="34" charset="0"/>
            </a:endParaRPr>
          </a:p>
          <a:p>
            <a:pPr marL="285750" indent="-285750"/>
            <a:endParaRPr lang="en-US" dirty="0"/>
          </a:p>
          <a:p>
            <a:pPr marL="285750" indent="-285750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5BA943-4DC4-4027-DF2A-100336F2EFCE}"/>
              </a:ext>
            </a:extLst>
          </p:cNvPr>
          <p:cNvGrpSpPr/>
          <p:nvPr/>
        </p:nvGrpSpPr>
        <p:grpSpPr>
          <a:xfrm>
            <a:off x="1577060" y="2846341"/>
            <a:ext cx="6493790" cy="2518474"/>
            <a:chOff x="257548" y="1685577"/>
            <a:chExt cx="5487545" cy="2083392"/>
          </a:xfrm>
        </p:grpSpPr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73D9AE6C-64AF-400B-374B-A41F0294D06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4387041"/>
                </p:ext>
              </p:extLst>
            </p:nvPr>
          </p:nvGraphicFramePr>
          <p:xfrm>
            <a:off x="418987" y="1685577"/>
            <a:ext cx="1023487" cy="1501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3" imgW="2200237" imgH="3227150" progId="ChemDraw.Document.6.0">
                    <p:embed/>
                  </p:oleObj>
                </mc:Choice>
                <mc:Fallback>
                  <p:oleObj name="CS ChemDraw Drawing" r:id="rId3" imgW="2200237" imgH="3227150" progId="ChemDraw.Document.6.0">
                    <p:embed/>
                    <p:pic>
                      <p:nvPicPr>
                        <p:cNvPr id="9" name="Object 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18987" y="1685577"/>
                          <a:ext cx="1023487" cy="15012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CFA1EFAF-8AA3-5C72-8966-0C31FA9752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7799131"/>
                </p:ext>
              </p:extLst>
            </p:nvPr>
          </p:nvGraphicFramePr>
          <p:xfrm>
            <a:off x="1734851" y="1806937"/>
            <a:ext cx="2065107" cy="1328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5" imgW="2701557" imgH="1738452" progId="ChemDraw.Document.6.0">
                    <p:embed/>
                  </p:oleObj>
                </mc:Choice>
                <mc:Fallback>
                  <p:oleObj name="CS ChemDraw Drawing" r:id="rId5" imgW="2701557" imgH="1738452" progId="ChemDraw.Document.6.0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734851" y="1806937"/>
                          <a:ext cx="2065107" cy="132860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82099F97-6485-B2B4-F44B-80C4FCD7EA2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950450"/>
                </p:ext>
              </p:extLst>
            </p:nvPr>
          </p:nvGraphicFramePr>
          <p:xfrm>
            <a:off x="3916851" y="2189622"/>
            <a:ext cx="1828242" cy="828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7" imgW="2790025" imgH="1130444" progId="ChemDraw.Document.6.0">
                    <p:embed/>
                  </p:oleObj>
                </mc:Choice>
                <mc:Fallback>
                  <p:oleObj name="CS ChemDraw Drawing" r:id="rId7" imgW="2790025" imgH="1130444" progId="ChemDraw.Document.6.0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916851" y="2189622"/>
                          <a:ext cx="1828242" cy="8282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C62233-5FAF-6456-3C8A-1569B13A88A2}"/>
                </a:ext>
              </a:extLst>
            </p:cNvPr>
            <p:cNvSpPr txBox="1"/>
            <p:nvPr/>
          </p:nvSpPr>
          <p:spPr>
            <a:xfrm>
              <a:off x="257548" y="3487842"/>
              <a:ext cx="1558440" cy="276999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Amberlite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XAD7HP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C211BD-60E0-0ECB-E61B-7C1FA92CDF03}"/>
                </a:ext>
              </a:extLst>
            </p:cNvPr>
            <p:cNvSpPr txBox="1"/>
            <p:nvPr/>
          </p:nvSpPr>
          <p:spPr>
            <a:xfrm>
              <a:off x="2054341" y="3491970"/>
              <a:ext cx="1130438" cy="276999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Bmim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][NTf</a:t>
              </a:r>
              <a:r>
                <a:rPr lang="en-US" sz="12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E54B64F-C185-B9A2-0B9F-6A908C2CADAB}"/>
                </a:ext>
              </a:extLst>
            </p:cNvPr>
            <p:cNvSpPr txBox="1"/>
            <p:nvPr/>
          </p:nvSpPr>
          <p:spPr>
            <a:xfrm>
              <a:off x="4252281" y="3458788"/>
              <a:ext cx="867545" cy="276999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DODGAA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B3B35A8-2681-12CD-3F4D-3E7CDC9D25A3}"/>
              </a:ext>
            </a:extLst>
          </p:cNvPr>
          <p:cNvSpPr txBox="1"/>
          <p:nvPr/>
        </p:nvSpPr>
        <p:spPr>
          <a:xfrm>
            <a:off x="1552896" y="2302576"/>
            <a:ext cx="6334309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Inert solid phase		IL solvent 	 	         </a:t>
            </a:r>
            <a:r>
              <a:rPr lang="en-US" b="1" dirty="0" err="1">
                <a:solidFill>
                  <a:srgbClr val="0070C0"/>
                </a:solidFill>
              </a:rPr>
              <a:t>Extractant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623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4116"/>
            <a:ext cx="8229600" cy="8209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Equilibrium Distribution Coefficients:</a:t>
            </a:r>
            <a:br>
              <a:rPr lang="en-US" dirty="0"/>
            </a:br>
            <a:r>
              <a:rPr lang="en-US" dirty="0"/>
              <a:t>“Asymmetric” Ln Sorption Behavior</a:t>
            </a:r>
            <a:br>
              <a:rPr lang="en-US" sz="2800" dirty="0"/>
            </a:br>
            <a:r>
              <a:rPr lang="en-US" sz="2800" dirty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13645"/>
            <a:ext cx="7894004" cy="34600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7036" y="4803428"/>
            <a:ext cx="492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/>
                </a:solidFill>
              </a:rPr>
              <a:t>High </a:t>
            </a:r>
            <a:r>
              <a:rPr lang="en-US" sz="2000" b="1" dirty="0">
                <a:solidFill>
                  <a:schemeClr val="accent1"/>
                </a:solidFill>
              </a:rPr>
              <a:t>selectivity</a:t>
            </a:r>
            <a:r>
              <a:rPr lang="en-US" sz="2000" dirty="0">
                <a:solidFill>
                  <a:schemeClr val="accent1"/>
                </a:solidFill>
              </a:rPr>
              <a:t> for heavier Ln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/>
                </a:solidFill>
              </a:rPr>
              <a:t>High </a:t>
            </a:r>
            <a:r>
              <a:rPr lang="en-US" sz="2000" b="1" dirty="0">
                <a:solidFill>
                  <a:schemeClr val="accent1"/>
                </a:solidFill>
              </a:rPr>
              <a:t>separation</a:t>
            </a:r>
            <a:r>
              <a:rPr lang="en-US" sz="2000" dirty="0">
                <a:solidFill>
                  <a:schemeClr val="accent1"/>
                </a:solidFill>
              </a:rPr>
              <a:t> factors for lighter </a:t>
            </a:r>
            <a:r>
              <a:rPr lang="en-US" sz="2000" dirty="0"/>
              <a:t>Ln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071486" y="4370287"/>
            <a:ext cx="0" cy="7569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052" y="5493780"/>
            <a:ext cx="9037897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M.T. Friend et al, </a:t>
            </a:r>
            <a:r>
              <a:rPr lang="en-US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Extraction chromatography of </a:t>
            </a:r>
            <a:r>
              <a:rPr lang="en-US" sz="1200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225</a:t>
            </a:r>
            <a:r>
              <a:rPr lang="en-US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 and lanthanides on </a:t>
            </a:r>
            <a:r>
              <a:rPr lang="en-US" sz="12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‑</a:t>
            </a:r>
            <a:r>
              <a:rPr lang="en-US" sz="1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dioctyldiglycolamic</a:t>
            </a:r>
            <a:r>
              <a:rPr lang="en-US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acid /1‑butyl‑3‑methylimidazolium bis(</a:t>
            </a:r>
            <a:r>
              <a:rPr lang="en-US" sz="1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trifluoromethylsulfonyl</a:t>
            </a:r>
            <a:r>
              <a:rPr lang="en-US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)imide solvent impregnated resin, </a:t>
            </a:r>
            <a:r>
              <a:rPr lang="en-US" sz="12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 </a:t>
            </a:r>
            <a:r>
              <a:rPr lang="en-US" sz="1200" b="1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Chrom</a:t>
            </a:r>
            <a:r>
              <a:rPr lang="en-US" sz="12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lang="en-US" sz="12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1624, 461219</a:t>
            </a:r>
            <a:r>
              <a:rPr lang="en-US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2078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E89F722-2D3B-0478-BCF3-89865ACD9AEA}"/>
              </a:ext>
            </a:extLst>
          </p:cNvPr>
          <p:cNvSpPr txBox="1">
            <a:spLocks/>
          </p:cNvSpPr>
          <p:nvPr/>
        </p:nvSpPr>
        <p:spPr>
          <a:xfrm>
            <a:off x="430972" y="203047"/>
            <a:ext cx="8226054" cy="892208"/>
          </a:xfrm>
          <a:prstGeom prst="rect">
            <a:avLst/>
          </a:prstGeom>
        </p:spPr>
        <p:txBody>
          <a:bodyPr/>
          <a:lstStyle>
            <a:lvl1pPr marL="230183" indent="-222245" algn="l" defTabSz="68578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0364" indent="-230183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8958" indent="-23177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378" indent="-227007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0" algn="ctr">
              <a:buNone/>
            </a:pPr>
            <a:r>
              <a:rPr lang="en-US" sz="2400" b="1" dirty="0">
                <a:solidFill>
                  <a:srgbClr val="0A197E"/>
                </a:solidFill>
              </a:rPr>
              <a:t>Previous work at LANL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E61A5A-4DA8-1588-77F1-05B850963B4E}"/>
              </a:ext>
            </a:extLst>
          </p:cNvPr>
          <p:cNvSpPr txBox="1">
            <a:spLocks/>
          </p:cNvSpPr>
          <p:nvPr/>
        </p:nvSpPr>
        <p:spPr>
          <a:xfrm>
            <a:off x="353958" y="672351"/>
            <a:ext cx="8229600" cy="820911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00F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000" dirty="0">
                <a:cs typeface="Arial"/>
              </a:rPr>
              <a:t>Column chromatography: two possible separation systems</a:t>
            </a:r>
            <a:br>
              <a:rPr lang="en-US" sz="2000" dirty="0">
                <a:cs typeface="Arial"/>
              </a:rPr>
            </a:br>
            <a:r>
              <a:rPr lang="en-US" sz="2000" dirty="0">
                <a:cs typeface="Arial"/>
              </a:rPr>
              <a:t>(there are more: U/Th, Th/REE)</a:t>
            </a:r>
            <a:br>
              <a:rPr lang="en-US" sz="2800" dirty="0">
                <a:cs typeface="Arial"/>
              </a:rPr>
            </a:b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FDBEE8-FD08-2A27-D278-F7588C9B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042" y="1649984"/>
            <a:ext cx="5249106" cy="21875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25CA6E-1008-E326-4F4D-95CA34576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212" y="3668703"/>
            <a:ext cx="7009768" cy="26721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622EC0-05BD-BBE6-F901-77E9FD7954E2}"/>
              </a:ext>
            </a:extLst>
          </p:cNvPr>
          <p:cNvSpPr txBox="1"/>
          <p:nvPr/>
        </p:nvSpPr>
        <p:spPr>
          <a:xfrm>
            <a:off x="59547" y="1587597"/>
            <a:ext cx="4085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>
                <a:solidFill>
                  <a:schemeClr val="accent1"/>
                </a:solidFill>
              </a:rPr>
              <a:t>225</a:t>
            </a:r>
            <a:r>
              <a:rPr lang="en-US" sz="2000" b="1" dirty="0">
                <a:solidFill>
                  <a:schemeClr val="accent1"/>
                </a:solidFill>
              </a:rPr>
              <a:t>Ac// </a:t>
            </a:r>
            <a:r>
              <a:rPr lang="en-US" sz="2000" b="1" baseline="30000" dirty="0">
                <a:solidFill>
                  <a:schemeClr val="accent1"/>
                </a:solidFill>
              </a:rPr>
              <a:t>223/224/225</a:t>
            </a:r>
            <a:r>
              <a:rPr lang="en-US" sz="2000" b="1" dirty="0">
                <a:solidFill>
                  <a:schemeClr val="accent1"/>
                </a:solidFill>
              </a:rPr>
              <a:t>Ra/</a:t>
            </a:r>
            <a:r>
              <a:rPr lang="en-US" sz="2000" b="1" baseline="30000" dirty="0">
                <a:solidFill>
                  <a:schemeClr val="accent1"/>
                </a:solidFill>
              </a:rPr>
              <a:t>140</a:t>
            </a:r>
            <a:r>
              <a:rPr lang="en-US" sz="2000" b="1" dirty="0">
                <a:solidFill>
                  <a:schemeClr val="accent1"/>
                </a:solidFill>
              </a:rPr>
              <a:t>Ln/</a:t>
            </a:r>
            <a:r>
              <a:rPr lang="en-US" sz="2000" b="1" baseline="30000" dirty="0">
                <a:solidFill>
                  <a:schemeClr val="accent1"/>
                </a:solidFill>
              </a:rPr>
              <a:t>141/144</a:t>
            </a:r>
            <a:r>
              <a:rPr lang="en-US" sz="2000" b="1" dirty="0">
                <a:solidFill>
                  <a:schemeClr val="accent1"/>
                </a:solidFill>
              </a:rPr>
              <a:t>Ce</a:t>
            </a:r>
          </a:p>
        </p:txBody>
      </p:sp>
      <p:sp>
        <p:nvSpPr>
          <p:cNvPr id="12" name="Donut 9">
            <a:extLst>
              <a:ext uri="{FF2B5EF4-FFF2-40B4-BE49-F238E27FC236}">
                <a16:creationId xmlns:a16="http://schemas.microsoft.com/office/drawing/2014/main" id="{86340DCC-5434-5347-756E-5F8D0CE2E023}"/>
              </a:ext>
            </a:extLst>
          </p:cNvPr>
          <p:cNvSpPr/>
          <p:nvPr/>
        </p:nvSpPr>
        <p:spPr>
          <a:xfrm>
            <a:off x="4102335" y="5572822"/>
            <a:ext cx="834390" cy="493811"/>
          </a:xfrm>
          <a:prstGeom prst="donut">
            <a:avLst>
              <a:gd name="adj" fmla="val 2561"/>
            </a:avLst>
          </a:prstGeom>
          <a:ln w="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7AE1B5-A957-B14D-A2F7-5DF36F1425F3}"/>
              </a:ext>
            </a:extLst>
          </p:cNvPr>
          <p:cNvCxnSpPr>
            <a:endCxn id="12" idx="1"/>
          </p:cNvCxnSpPr>
          <p:nvPr/>
        </p:nvCxnSpPr>
        <p:spPr>
          <a:xfrm>
            <a:off x="2164266" y="3789643"/>
            <a:ext cx="2060263" cy="18554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CF86398-8FDF-94D3-BF56-A259A3E1FA06}"/>
              </a:ext>
            </a:extLst>
          </p:cNvPr>
          <p:cNvSpPr txBox="1"/>
          <p:nvPr/>
        </p:nvSpPr>
        <p:spPr>
          <a:xfrm>
            <a:off x="367744" y="3413504"/>
            <a:ext cx="3310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baseline="30000" dirty="0">
                <a:solidFill>
                  <a:schemeClr val="accent1"/>
                </a:solidFill>
              </a:rPr>
              <a:t>140</a:t>
            </a:r>
            <a:r>
              <a:rPr lang="en-US" sz="2000" b="1" dirty="0">
                <a:solidFill>
                  <a:schemeClr val="accent1"/>
                </a:solidFill>
              </a:rPr>
              <a:t>Nd//</a:t>
            </a:r>
            <a:r>
              <a:rPr lang="en-US" sz="2000" b="1" baseline="30000" dirty="0">
                <a:solidFill>
                  <a:schemeClr val="accent1"/>
                </a:solidFill>
              </a:rPr>
              <a:t>141</a:t>
            </a:r>
            <a:r>
              <a:rPr lang="en-US" sz="2000" b="1" dirty="0">
                <a:solidFill>
                  <a:schemeClr val="accent1"/>
                </a:solidFill>
              </a:rPr>
              <a:t>Pr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B4C971-74C3-40F9-D084-2E20D226F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807" y="3181990"/>
            <a:ext cx="1247775" cy="6594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6874F9-5ACD-5074-A288-1EC0B49F2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151" y="3004680"/>
            <a:ext cx="1247775" cy="65941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8EC4C8D-867B-576C-365C-4A9CB0804E34}"/>
              </a:ext>
            </a:extLst>
          </p:cNvPr>
          <p:cNvCxnSpPr/>
          <p:nvPr/>
        </p:nvCxnSpPr>
        <p:spPr>
          <a:xfrm>
            <a:off x="2459001" y="1994433"/>
            <a:ext cx="2355203" cy="13698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35C8FA-D8B6-5976-1A76-186BD31F33E9}"/>
              </a:ext>
            </a:extLst>
          </p:cNvPr>
          <p:cNvCxnSpPr/>
          <p:nvPr/>
        </p:nvCxnSpPr>
        <p:spPr>
          <a:xfrm>
            <a:off x="820349" y="1977854"/>
            <a:ext cx="5782093" cy="12469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CC99D02-FB92-F0E5-74E7-86CCB8DC42D4}"/>
              </a:ext>
            </a:extLst>
          </p:cNvPr>
          <p:cNvSpPr/>
          <p:nvPr/>
        </p:nvSpPr>
        <p:spPr>
          <a:xfrm>
            <a:off x="59547" y="4415240"/>
            <a:ext cx="22839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</a:rPr>
              <a:t>Ln/Ln separation  parameters: </a:t>
            </a:r>
          </a:p>
          <a:p>
            <a:r>
              <a:rPr lang="en-US" sz="1200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</a:rPr>
              <a:t>2 mL resin bed, 0.03 mL∙min</a:t>
            </a:r>
            <a:r>
              <a:rPr lang="en-US" sz="1200" baseline="30000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</a:rPr>
              <a:t>−1</a:t>
            </a:r>
            <a:r>
              <a:rPr lang="en-US" sz="1200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</a:rPr>
              <a:t>, 5 mg∙L</a:t>
            </a:r>
            <a:r>
              <a:rPr lang="en-US" sz="1200" baseline="30000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</a:rPr>
              <a:t>−1</a:t>
            </a:r>
            <a:r>
              <a:rPr lang="en-US" sz="1200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</a:rPr>
              <a:t> each Ln(III).</a:t>
            </a:r>
            <a:endParaRPr lang="en-US" sz="1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210CEF-7597-0ED3-D553-3123D13A8F2D}"/>
              </a:ext>
            </a:extLst>
          </p:cNvPr>
          <p:cNvSpPr/>
          <p:nvPr/>
        </p:nvSpPr>
        <p:spPr>
          <a:xfrm>
            <a:off x="59547" y="2347116"/>
            <a:ext cx="31728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</a:rPr>
              <a:t>Ac/Ln separation  parameters: </a:t>
            </a:r>
          </a:p>
          <a:p>
            <a:r>
              <a:rPr lang="en-US" sz="1200" dirty="0"/>
              <a:t>1 mL resin bed, 0.1 mL∙min</a:t>
            </a:r>
            <a:r>
              <a:rPr lang="en-US" sz="1200" baseline="30000" dirty="0"/>
              <a:t>−1</a:t>
            </a:r>
            <a:r>
              <a:rPr lang="en-US" sz="1200" dirty="0"/>
              <a:t>, 5 mg∙L</a:t>
            </a:r>
            <a:r>
              <a:rPr lang="en-US" sz="1200" baseline="30000" dirty="0"/>
              <a:t>−1</a:t>
            </a:r>
            <a:r>
              <a:rPr lang="en-US" sz="1200" dirty="0"/>
              <a:t> La‑Lu (excluding Pm) each; spiked with 5 </a:t>
            </a:r>
            <a:r>
              <a:rPr lang="en-US" sz="1200" dirty="0" err="1"/>
              <a:t>kBq</a:t>
            </a:r>
            <a:r>
              <a:rPr lang="en-US" sz="1200" dirty="0"/>
              <a:t> of </a:t>
            </a:r>
            <a:r>
              <a:rPr lang="en-US" sz="1200" baseline="30000" dirty="0"/>
              <a:t>225</a:t>
            </a:r>
            <a:r>
              <a:rPr lang="en-US" sz="1200" dirty="0"/>
              <a:t>Ra(II) and 10 </a:t>
            </a:r>
            <a:r>
              <a:rPr lang="en-US" sz="1200" dirty="0" err="1"/>
              <a:t>kBq</a:t>
            </a:r>
            <a:r>
              <a:rPr lang="en-US" sz="1200" dirty="0"/>
              <a:t> of </a:t>
            </a:r>
            <a:r>
              <a:rPr lang="en-US" sz="1200" baseline="30000" dirty="0"/>
              <a:t>225</a:t>
            </a:r>
            <a:r>
              <a:rPr lang="en-US" sz="1200" dirty="0"/>
              <a:t>Ac(III).</a:t>
            </a:r>
          </a:p>
        </p:txBody>
      </p:sp>
    </p:spTree>
    <p:extLst>
      <p:ext uri="{BB962C8B-B14F-4D97-AF65-F5344CB8AC3E}">
        <p14:creationId xmlns:p14="http://schemas.microsoft.com/office/powerpoint/2010/main" val="376138626"/>
      </p:ext>
    </p:extLst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LANL_new logo branding">
      <a:dk1>
        <a:srgbClr val="000000"/>
      </a:dk1>
      <a:lt1>
        <a:srgbClr val="FFFFFF"/>
      </a:lt1>
      <a:dk2>
        <a:srgbClr val="000E7E"/>
      </a:dk2>
      <a:lt2>
        <a:srgbClr val="E7E6E6"/>
      </a:lt2>
      <a:accent1>
        <a:srgbClr val="0070B8"/>
      </a:accent1>
      <a:accent2>
        <a:srgbClr val="FF9128"/>
      </a:accent2>
      <a:accent3>
        <a:srgbClr val="CCD0E1"/>
      </a:accent3>
      <a:accent4>
        <a:srgbClr val="00A963"/>
      </a:accent4>
      <a:accent5>
        <a:srgbClr val="3295DB"/>
      </a:accent5>
      <a:accent6>
        <a:srgbClr val="EB0E1D"/>
      </a:accent6>
      <a:hlink>
        <a:srgbClr val="3295DB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000E7E"/>
      </a:dk2>
      <a:lt2>
        <a:srgbClr val="E7E6E6"/>
      </a:lt2>
      <a:accent1>
        <a:srgbClr val="0070C1"/>
      </a:accent1>
      <a:accent2>
        <a:srgbClr val="FF9128"/>
      </a:accent2>
      <a:accent3>
        <a:srgbClr val="CCD0E1"/>
      </a:accent3>
      <a:accent4>
        <a:srgbClr val="00A963"/>
      </a:accent4>
      <a:accent5>
        <a:srgbClr val="69C3FF"/>
      </a:accent5>
      <a:accent6>
        <a:srgbClr val="EB0E1D"/>
      </a:accent6>
      <a:hlink>
        <a:srgbClr val="69C3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51934</TotalTime>
  <Words>912</Words>
  <Application>Microsoft Macintosh PowerPoint</Application>
  <PresentationFormat>On-screen Show (4:3)</PresentationFormat>
  <Paragraphs>101</Paragraphs>
  <Slides>20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Acumin Pro</vt:lpstr>
      <vt:lpstr>Arial</vt:lpstr>
      <vt:lpstr>Calibri</vt:lpstr>
      <vt:lpstr>Calibri Light</vt:lpstr>
      <vt:lpstr>Georgia</vt:lpstr>
      <vt:lpstr>Roboto</vt:lpstr>
      <vt:lpstr>System Font Regular</vt:lpstr>
      <vt:lpstr>Times New Roman</vt:lpstr>
      <vt:lpstr>Wingdings</vt:lpstr>
      <vt:lpstr>Main</vt:lpstr>
      <vt:lpstr>Custom Design</vt:lpstr>
      <vt:lpstr>CS ChemDraw Drawing</vt:lpstr>
      <vt:lpstr>Prism 9</vt:lpstr>
      <vt:lpstr>Ionic Liquids as Novel Extractants for Separation of Lanthanides and Actinides</vt:lpstr>
      <vt:lpstr>PowerPoint Presentation</vt:lpstr>
      <vt:lpstr>Background </vt:lpstr>
      <vt:lpstr>Background </vt:lpstr>
      <vt:lpstr>PowerPoint Presentation</vt:lpstr>
      <vt:lpstr>PowerPoint Presentation</vt:lpstr>
      <vt:lpstr>PowerPoint Presentation</vt:lpstr>
      <vt:lpstr>Equilibrium Distribution Coefficients: “Asymmetric” Ln Sorption Behavior  </vt:lpstr>
      <vt:lpstr>PowerPoint Presentation</vt:lpstr>
      <vt:lpstr>Synthesis  </vt:lpstr>
      <vt:lpstr>Resin Synthesis </vt:lpstr>
      <vt:lpstr>Data Analysis </vt:lpstr>
      <vt:lpstr>Preliminary Results </vt:lpstr>
      <vt:lpstr>Column Separation </vt:lpstr>
      <vt:lpstr>PowerPoint Presentation</vt:lpstr>
      <vt:lpstr>Section Three  </vt:lpstr>
      <vt:lpstr>PowerPoint Presentation</vt:lpstr>
      <vt:lpstr>Future Directions 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Chaple, Ivis Francis</cp:lastModifiedBy>
  <cp:revision>295</cp:revision>
  <dcterms:created xsi:type="dcterms:W3CDTF">2020-12-17T00:35:24Z</dcterms:created>
  <dcterms:modified xsi:type="dcterms:W3CDTF">2022-08-22T17:00:14Z</dcterms:modified>
</cp:coreProperties>
</file>