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60" r:id="rId3"/>
    <p:sldId id="261" r:id="rId4"/>
    <p:sldId id="262" r:id="rId5"/>
    <p:sldId id="263" r:id="rId6"/>
    <p:sldId id="264" r:id="rId7"/>
    <p:sldId id="275" r:id="rId8"/>
    <p:sldId id="265" r:id="rId9"/>
    <p:sldId id="270" r:id="rId10"/>
    <p:sldId id="272" r:id="rId11"/>
    <p:sldId id="269" r:id="rId12"/>
    <p:sldId id="271" r:id="rId13"/>
    <p:sldId id="274" r:id="rId14"/>
    <p:sldId id="276" r:id="rId15"/>
    <p:sldId id="259" r:id="rId16"/>
    <p:sldId id="278" r:id="rId17"/>
    <p:sldId id="273" r:id="rId18"/>
    <p:sldId id="277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3161"/>
    <a:srgbClr val="F3F3F3"/>
    <a:srgbClr val="4472C4"/>
    <a:srgbClr val="EA4975"/>
    <a:srgbClr val="E72F61"/>
    <a:srgbClr val="C6E1F6"/>
    <a:srgbClr val="FAC0BF"/>
    <a:srgbClr val="898989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DDB9F-6AAD-4F83-BE8D-1904EAB553B4}" type="datetimeFigureOut">
              <a:rPr lang="it-IT" smtClean="0"/>
              <a:t>21/08/2022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F3A3A-211F-40DB-BB57-B1F82E966D8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611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EBB1D-EABA-8E99-BEE9-D7EF27C89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B7BD48-4E53-5059-26BA-4EB141A3D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8BA3C-7956-BF33-436C-8B6D9D4E0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3A549-3038-4D16-AF67-429E966A5EF0}" type="datetime1">
              <a:rPr lang="it-IT" smtClean="0"/>
              <a:t>21/08/2022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EC700-A057-1E1B-F2BB-AF6D0EB2F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6BDC-6772-AC90-4208-892B9164D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28EF-A2AF-4887-9D78-77E2FD11D7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23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43F5A-01C0-5A6F-0161-54DEBB11E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E0EAE-6EA4-E3F5-BEBD-B57E690020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73F95-D58A-A845-CF5D-0C51E8A66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695E-BAC7-4DCB-B084-079DAF7F8703}" type="datetime1">
              <a:rPr lang="it-IT" smtClean="0"/>
              <a:t>21/08/2022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394FD-0FB2-073F-6B94-701317006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4C07D-EC0E-CD6B-F169-65C9D07F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28EF-A2AF-4887-9D78-77E2FD11D7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4194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3CF56B-1F11-5A0F-BDA9-B4E545D386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F8FA90-F1F3-FF98-B207-B8C6D61FB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A70CF-21EE-8E2F-E618-2FF3BD328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3E2C-394C-4C3C-82FB-F7D8F79FFCD8}" type="datetime1">
              <a:rPr lang="it-IT" smtClean="0"/>
              <a:t>21/08/2022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3B887-0921-4CC1-D29C-18D85FE16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0C849-89B0-9165-40D4-756B4F21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28EF-A2AF-4887-9D78-77E2FD11D7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616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23117-55FD-853D-E805-092BD5DF3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08A88-81D0-7B47-F98D-CA1D1AF28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81F32-3B97-4EAD-3872-58720D796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0AFA5-53FE-4BFB-AD9E-6CE1CA4236D2}" type="datetime1">
              <a:rPr lang="it-IT" smtClean="0"/>
              <a:t>21/08/2022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6300-B67C-9873-0711-F10352585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D4C6-DFC6-3792-256D-09C62DE0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28EF-A2AF-4887-9D78-77E2FD11D7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0322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A6503-0CC1-121C-CD01-0F7FE9CA4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78653-EFD9-62ED-5BA8-0191D1850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EB203-562D-E48F-93CA-FB38E48E0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52475-B676-4DC8-B769-BDB77CCF1236}" type="datetime1">
              <a:rPr lang="it-IT" smtClean="0"/>
              <a:t>21/08/2022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65A64-40DA-A3F6-32D0-D6E1E13DE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6A499-3B32-8C58-E855-FD7C8D630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28EF-A2AF-4887-9D78-77E2FD11D7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632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DD196-8C4C-F4B0-7F83-05C0B7FEC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A1DA1-5A99-2C20-5613-321C9CD4B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926F98-8ECA-AC3A-DF0E-37656D287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7FB1EC-C00B-2EF7-AC8F-07D100171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E35F9-327B-4BD5-B432-D31BF15B1DA9}" type="datetime1">
              <a:rPr lang="it-IT" smtClean="0"/>
              <a:t>21/08/2022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50B18A-B335-EDDE-6E7B-9443D0225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AA88F-9D85-E92C-A4F7-A58F2F886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28EF-A2AF-4887-9D78-77E2FD11D7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8364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5EC41-5094-EBE6-2556-72EFD8131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37BCF-DA9C-0D4E-F59D-B0D2207C0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2CD0D9-B6C8-E40D-BD9B-4CC227E24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D076C2-4333-A67C-CA3A-86A120346A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AC9969-3D3C-8C72-98A5-A309D9BF5A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C7A72D-AE16-0806-0CA3-1C1D832E5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27B8F-EEF8-4C57-9C3E-B38B8F869A45}" type="datetime1">
              <a:rPr lang="it-IT" smtClean="0"/>
              <a:t>21/08/2022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369C2F-C290-E0D6-FE0C-42F73F6BC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15ACB5-B589-A433-183B-9042D93C3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28EF-A2AF-4887-9D78-77E2FD11D7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2417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11330-5C8F-BE86-E6EB-49F9EDC4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9B58BD-3262-622B-B777-877157A7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99FB8-0CBA-4503-8784-C7DB469D2DA2}" type="datetime1">
              <a:rPr lang="it-IT" smtClean="0"/>
              <a:t>21/08/2022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CAD1A3-976B-5CC0-E63B-5E88CAF70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67564C-0794-08BC-0379-E9A07C96B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28EF-A2AF-4887-9D78-77E2FD11D7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251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F14518-1E02-0815-0E7C-2587F4838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3B1E-72B6-41BC-B0C5-60E2F4A9692F}" type="datetime1">
              <a:rPr lang="it-IT" smtClean="0"/>
              <a:t>21/08/2022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D9613B-3EE4-7AC2-8C89-3E8BE61B4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6110A-0A03-4E75-F149-702B26E2A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28EF-A2AF-4887-9D78-77E2FD11D7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0865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192DC-05C7-7EA8-F8CC-0BBB6FEC8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23900-5504-FD6C-1AD9-5AEA545AF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C2CC-28D5-5405-415C-6A5B64DD4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C6D36-F2C9-4621-8814-789E2EEF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C7124-0C73-4D94-BB76-EB9F48DCA61A}" type="datetime1">
              <a:rPr lang="it-IT" smtClean="0"/>
              <a:t>21/08/2022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E7B59-8AB3-138D-1530-AC5139170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15987-7EB7-2491-A655-86EA200A0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28EF-A2AF-4887-9D78-77E2FD11D7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4032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CE3EC-0FEC-A497-C702-5A091B093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DDF185-0B68-044B-DB78-52D94676FA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E8744D-FE3C-2D0C-0078-688B3AF65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57E0BF-4A46-5A25-6022-D6397C5F3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E85A-9F5A-4E57-A156-0DF521ED1633}" type="datetime1">
              <a:rPr lang="it-IT" smtClean="0"/>
              <a:t>21/08/2022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E7ED3-A576-27A7-6942-CDD13A73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6E29D-6B2D-4E83-755F-7159BD0DD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28EF-A2AF-4887-9D78-77E2FD11D7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8599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D7BFBB-23B8-9BB2-93C5-15A7FF2CD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EF34E-B1E2-7859-3A27-CF030A683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F60FD-07D7-B7CC-9933-5689CBBD4B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3FB7A-B6DE-46D3-A1A5-D3056463DD1E}" type="datetime1">
              <a:rPr lang="it-IT" smtClean="0"/>
              <a:t>21/08/2022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4D5FB-A270-2EFE-358C-D8A98566B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704CC-C0C9-1246-A4AB-8EB7319BF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628EF-A2AF-4887-9D78-77E2FD11D7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03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openxmlformats.org/officeDocument/2006/relationships/image" Target="../media/image10.sv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kitchen, kitchen appliance, miller&#10;&#10;Description automatically generated">
            <a:extLst>
              <a:ext uri="{FF2B5EF4-FFF2-40B4-BE49-F238E27FC236}">
                <a16:creationId xmlns:a16="http://schemas.microsoft.com/office/drawing/2014/main" id="{B18E62F3-410A-77C4-1438-E5AF864F06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3" b="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AEF9506-C31F-7BD5-3C18-DC90587F1DE3}"/>
              </a:ext>
            </a:extLst>
          </p:cNvPr>
          <p:cNvGrpSpPr/>
          <p:nvPr/>
        </p:nvGrpSpPr>
        <p:grpSpPr>
          <a:xfrm>
            <a:off x="32998" y="4552663"/>
            <a:ext cx="12192001" cy="2253891"/>
            <a:chOff x="32999" y="2292063"/>
            <a:chExt cx="12192001" cy="22538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542B976-32F0-8EEF-384C-25F6A9394DDD}"/>
                </a:ext>
              </a:extLst>
            </p:cNvPr>
            <p:cNvSpPr/>
            <p:nvPr/>
          </p:nvSpPr>
          <p:spPr>
            <a:xfrm>
              <a:off x="32999" y="2312046"/>
              <a:ext cx="12093001" cy="2233908"/>
            </a:xfrm>
            <a:prstGeom prst="rect">
              <a:avLst/>
            </a:prstGeom>
            <a:solidFill>
              <a:srgbClr val="FFFBF3">
                <a:alpha val="74902"/>
              </a:srgbClr>
            </a:solidFill>
            <a:ln w="6350">
              <a:solidFill>
                <a:srgbClr val="E200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CF1F9E-A61C-D899-A000-B6E68291EE94}"/>
                </a:ext>
              </a:extLst>
            </p:cNvPr>
            <p:cNvSpPr txBox="1"/>
            <p:nvPr/>
          </p:nvSpPr>
          <p:spPr>
            <a:xfrm>
              <a:off x="1049167" y="2480503"/>
              <a:ext cx="1015966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500" b="1" dirty="0">
                  <a:latin typeface="Neue Haas Grotesk Text Pro" panose="020B0504020202020204" pitchFamily="34" charset="0"/>
                </a:rPr>
                <a:t>Towards optimized production of </a:t>
              </a:r>
              <a:r>
                <a:rPr lang="it-IT" sz="2500" b="1" baseline="30000" dirty="0">
                  <a:latin typeface="Neue Haas Grotesk Text Pro" panose="020B0504020202020204" pitchFamily="34" charset="0"/>
                </a:rPr>
                <a:t>155</a:t>
              </a:r>
              <a:r>
                <a:rPr lang="it-IT" sz="2500" b="1" dirty="0">
                  <a:latin typeface="Neue Haas Grotesk Text Pro" panose="020B0504020202020204" pitchFamily="34" charset="0"/>
                </a:rPr>
                <a:t>Tb with solid targets </a:t>
              </a:r>
            </a:p>
            <a:p>
              <a:pPr algn="ctr"/>
              <a:r>
                <a:rPr lang="it-IT" sz="2500" b="1" dirty="0">
                  <a:latin typeface="Neue Haas Grotesk Text Pro" panose="020B0504020202020204" pitchFamily="34" charset="0"/>
                </a:rPr>
                <a:t>at the Bern medical cyclotron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25B8D7-4716-85C4-C5A1-B4FEC6B12297}"/>
                </a:ext>
              </a:extLst>
            </p:cNvPr>
            <p:cNvSpPr txBox="1"/>
            <p:nvPr/>
          </p:nvSpPr>
          <p:spPr>
            <a:xfrm>
              <a:off x="132000" y="3445058"/>
              <a:ext cx="12093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u="sng" dirty="0">
                  <a:latin typeface="Neue Haas Grotesk Text Pro" panose="020B0504020202020204" pitchFamily="34" charset="0"/>
                </a:rPr>
                <a:t>G. Dellepiane</a:t>
              </a:r>
              <a:r>
                <a:rPr lang="it-IT" sz="1600" u="sng" baseline="30000" dirty="0">
                  <a:latin typeface="Neue Haas Grotesk Text Pro" panose="020B0504020202020204" pitchFamily="34" charset="0"/>
                </a:rPr>
                <a:t>1</a:t>
              </a:r>
              <a:r>
                <a:rPr lang="it-IT" sz="1600" dirty="0">
                  <a:latin typeface="Neue Haas Grotesk Text Pro" panose="020B0504020202020204" pitchFamily="34" charset="0"/>
                </a:rPr>
                <a:t>, P. Casolaro</a:t>
              </a:r>
              <a:r>
                <a:rPr lang="it-IT" sz="1600" baseline="30000" dirty="0">
                  <a:latin typeface="Neue Haas Grotesk Text Pro" panose="020B0504020202020204" pitchFamily="34" charset="0"/>
                </a:rPr>
                <a:t>1</a:t>
              </a:r>
              <a:r>
                <a:rPr lang="it-IT" sz="1600" dirty="0">
                  <a:latin typeface="Neue Haas Grotesk Text Pro" panose="020B0504020202020204" pitchFamily="34" charset="0"/>
                </a:rPr>
                <a:t>, C. Favaretto</a:t>
              </a:r>
              <a:r>
                <a:rPr lang="it-IT" sz="1600" baseline="30000" dirty="0">
                  <a:latin typeface="Neue Haas Grotesk Text Pro" panose="020B0504020202020204" pitchFamily="34" charset="0"/>
                </a:rPr>
                <a:t>2</a:t>
              </a:r>
              <a:r>
                <a:rPr lang="it-IT" sz="1600" dirty="0">
                  <a:latin typeface="Neue Haas Grotesk Text Pro" panose="020B0504020202020204" pitchFamily="34" charset="0"/>
                </a:rPr>
                <a:t>, P.V. Grundler</a:t>
              </a:r>
              <a:r>
                <a:rPr lang="it-IT" sz="1600" baseline="30000" dirty="0">
                  <a:latin typeface="Neue Haas Grotesk Text Pro" panose="020B0504020202020204" pitchFamily="34" charset="0"/>
                </a:rPr>
                <a:t>2</a:t>
              </a:r>
              <a:r>
                <a:rPr lang="it-IT" sz="1600" dirty="0">
                  <a:latin typeface="Neue Haas Grotesk Text Pro" panose="020B0504020202020204" pitchFamily="34" charset="0"/>
                </a:rPr>
                <a:t>, I. Mateu</a:t>
              </a:r>
              <a:r>
                <a:rPr lang="it-IT" sz="1600" baseline="30000" dirty="0">
                  <a:latin typeface="Neue Haas Grotesk Text Pro" panose="020B0504020202020204" pitchFamily="34" charset="0"/>
                </a:rPr>
                <a:t>1</a:t>
              </a:r>
              <a:r>
                <a:rPr lang="it-IT" sz="1600" dirty="0">
                  <a:latin typeface="Neue Haas Grotesk Text Pro" panose="020B0504020202020204" pitchFamily="34" charset="0"/>
                </a:rPr>
                <a:t>, P. Scampoli</a:t>
              </a:r>
              <a:r>
                <a:rPr lang="it-IT" sz="1600" baseline="30000" dirty="0">
                  <a:latin typeface="Neue Haas Grotesk Text Pro" panose="020B0504020202020204" pitchFamily="34" charset="0"/>
                </a:rPr>
                <a:t>1,3</a:t>
              </a:r>
              <a:r>
                <a:rPr lang="it-IT" sz="1600" dirty="0">
                  <a:latin typeface="Neue Haas Grotesk Text Pro" panose="020B0504020202020204" pitchFamily="34" charset="0"/>
                </a:rPr>
                <a:t>, Z. Talip</a:t>
              </a:r>
              <a:r>
                <a:rPr lang="it-IT" sz="1600" baseline="30000" dirty="0">
                  <a:latin typeface="Neue Haas Grotesk Text Pro" panose="020B0504020202020204" pitchFamily="34" charset="0"/>
                </a:rPr>
                <a:t>2</a:t>
              </a:r>
              <a:r>
                <a:rPr lang="it-IT" sz="1600" dirty="0">
                  <a:latin typeface="Neue Haas Grotesk Text Pro" panose="020B0504020202020204" pitchFamily="34" charset="0"/>
                </a:rPr>
                <a:t>, N.P. van der Meulen</a:t>
              </a:r>
              <a:r>
                <a:rPr lang="it-IT" sz="1600" baseline="30000" dirty="0">
                  <a:latin typeface="Neue Haas Grotesk Text Pro" panose="020B0504020202020204" pitchFamily="34" charset="0"/>
                </a:rPr>
                <a:t>2</a:t>
              </a:r>
              <a:r>
                <a:rPr lang="it-IT" sz="1600" dirty="0">
                  <a:latin typeface="Neue Haas Grotesk Text Pro" panose="020B0504020202020204" pitchFamily="34" charset="0"/>
                </a:rPr>
                <a:t>, S. Braccini</a:t>
              </a:r>
              <a:r>
                <a:rPr lang="it-IT" sz="1600" baseline="30000" dirty="0">
                  <a:latin typeface="Neue Haas Grotesk Text Pro" panose="020B0504020202020204" pitchFamily="34" charset="0"/>
                </a:rPr>
                <a:t>1</a:t>
              </a:r>
              <a:endParaRPr lang="it-IT" sz="1600" dirty="0">
                <a:latin typeface="Neue Haas Grotesk Text Pro" panose="020B0504020202020204" pitchFamily="34" charset="0"/>
              </a:endParaRPr>
            </a:p>
          </p:txBody>
        </p:sp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F11602D3-AAF5-FD5D-9D57-AFC3DC736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06"/>
            <a:stretch/>
          </p:blipFill>
          <p:spPr>
            <a:xfrm>
              <a:off x="174962" y="2388720"/>
              <a:ext cx="1019667" cy="96455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956EDF-7588-9FE3-F4D9-E726F4C21022}"/>
                </a:ext>
              </a:extLst>
            </p:cNvPr>
            <p:cNvSpPr txBox="1"/>
            <p:nvPr/>
          </p:nvSpPr>
          <p:spPr>
            <a:xfrm>
              <a:off x="65999" y="3807530"/>
              <a:ext cx="12060000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it-IT" sz="1200" b="0" i="0" u="none" strike="noStrike" baseline="30000" dirty="0">
                  <a:latin typeface="Neue Haas Grotesk Text Pro" panose="020B0504020202020204" pitchFamily="34" charset="0"/>
                </a:rPr>
                <a:t>1 </a:t>
              </a:r>
              <a:r>
                <a:rPr lang="it-IT" sz="1200" b="0" i="0" u="none" strike="noStrike" baseline="0" dirty="0">
                  <a:latin typeface="Neue Haas Grotesk Text Pro" panose="020B0504020202020204" pitchFamily="34" charset="0"/>
                </a:rPr>
                <a:t>Albert Einstein Center for Fundamental Physics, </a:t>
              </a:r>
              <a:r>
                <a:rPr lang="en-US" sz="1200" b="0" i="0" u="none" strike="noStrike" baseline="0" dirty="0">
                  <a:latin typeface="Neue Haas Grotesk Text Pro" panose="020B0504020202020204" pitchFamily="34" charset="0"/>
                </a:rPr>
                <a:t>Laboratory for High Energy Physics, </a:t>
              </a:r>
              <a:r>
                <a:rPr lang="it-IT" sz="1200" b="0" i="0" u="none" strike="noStrike" baseline="0" dirty="0">
                  <a:latin typeface="Neue Haas Grotesk Text Pro" panose="020B0504020202020204" pitchFamily="34" charset="0"/>
                </a:rPr>
                <a:t>University of Bern, Switzerland</a:t>
              </a:r>
            </a:p>
            <a:p>
              <a:pPr algn="ctr">
                <a:spcAft>
                  <a:spcPts val="200"/>
                </a:spcAft>
              </a:pPr>
              <a:r>
                <a:rPr lang="it-IT" sz="1200" baseline="30000" dirty="0">
                  <a:latin typeface="Neue Haas Grotesk Text Pro" panose="020B0504020202020204" pitchFamily="34" charset="0"/>
                </a:rPr>
                <a:t>2 </a:t>
              </a:r>
              <a:r>
                <a:rPr lang="it-IT" sz="1200" dirty="0">
                  <a:latin typeface="Neue Haas Grotesk Text Pro" panose="020B0504020202020204" pitchFamily="34" charset="0"/>
                </a:rPr>
                <a:t>Center for Radiopharmaceutical Sciences, Paul Scherrer Institute, Villigen, Switzerland</a:t>
              </a:r>
            </a:p>
            <a:p>
              <a:pPr algn="ctr">
                <a:spcAft>
                  <a:spcPts val="200"/>
                </a:spcAft>
              </a:pPr>
              <a:r>
                <a:rPr lang="it-IT" sz="1200" baseline="30000" dirty="0">
                  <a:latin typeface="Neue Haas Grotesk Text Pro" panose="020B0504020202020204" pitchFamily="34" charset="0"/>
                </a:rPr>
                <a:t>3 </a:t>
              </a:r>
              <a:r>
                <a:rPr lang="it-IT" sz="1200" dirty="0">
                  <a:latin typeface="Neue Haas Grotesk Text Pro" panose="020B0504020202020204" pitchFamily="34" charset="0"/>
                </a:rPr>
                <a:t>Department of Physics «Ettore Pancini», University of Napoli Federico II, Complesso Universitario di Monte S. Angelo, Italy</a:t>
              </a:r>
            </a:p>
          </p:txBody>
        </p:sp>
        <p:pic>
          <p:nvPicPr>
            <p:cNvPr id="1026" name="Picture 2" descr="WTTC18 - 18th Workshop on Targetry and Target Chemistry">
              <a:extLst>
                <a:ext uri="{FF2B5EF4-FFF2-40B4-BE49-F238E27FC236}">
                  <a16:creationId xmlns:a16="http://schemas.microsoft.com/office/drawing/2014/main" id="{A85BC2CE-7D57-EDC3-58AD-CB4030C44D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850" b="92478" l="2691" r="97758">
                          <a14:foregroundMark x1="41704" y1="8850" x2="45740" y2="24336"/>
                          <a14:foregroundMark x1="8072" y1="50442" x2="8072" y2="50442"/>
                          <a14:foregroundMark x1="4484" y1="52655" x2="4484" y2="52655"/>
                          <a14:foregroundMark x1="74888" y1="41150" x2="74888" y2="41150"/>
                          <a14:foregroundMark x1="92377" y1="49115" x2="92377" y2="49115"/>
                          <a14:foregroundMark x1="47534" y1="80088" x2="47534" y2="80088"/>
                          <a14:foregroundMark x1="7623" y1="67257" x2="7623" y2="67257"/>
                          <a14:foregroundMark x1="6726" y1="65487" x2="6726" y2="65487"/>
                          <a14:foregroundMark x1="4933" y1="59735" x2="4933" y2="59735"/>
                          <a14:foregroundMark x1="5830" y1="61062" x2="5830" y2="61062"/>
                          <a14:foregroundMark x1="8520" y1="69912" x2="8520" y2="69912"/>
                          <a14:foregroundMark x1="9417" y1="72124" x2="9417" y2="72124"/>
                          <a14:foregroundMark x1="11211" y1="70354" x2="11211" y2="70354"/>
                          <a14:foregroundMark x1="11659" y1="67699" x2="11659" y2="67699"/>
                          <a14:foregroundMark x1="12556" y1="65929" x2="12556" y2="65929"/>
                          <a14:foregroundMark x1="13004" y1="64159" x2="13004" y2="64159"/>
                          <a14:foregroundMark x1="13453" y1="62389" x2="13453" y2="62389"/>
                          <a14:foregroundMark x1="13901" y1="60177" x2="13901" y2="60177"/>
                          <a14:foregroundMark x1="14350" y1="58850" x2="14350" y2="58850"/>
                          <a14:foregroundMark x1="17040" y1="62832" x2="17040" y2="62832"/>
                          <a14:foregroundMark x1="17937" y1="65487" x2="17937" y2="65487"/>
                          <a14:foregroundMark x1="18386" y1="67699" x2="18386" y2="67699"/>
                          <a14:foregroundMark x1="18834" y1="69027" x2="18834" y2="69027"/>
                          <a14:foregroundMark x1="19731" y1="71239" x2="19731" y2="71239"/>
                          <a14:foregroundMark x1="6726" y1="54867" x2="6726" y2="54867"/>
                          <a14:foregroundMark x1="6726" y1="53982" x2="8969" y2="69469"/>
                          <a14:foregroundMark x1="8072" y1="66814" x2="13004" y2="77876"/>
                          <a14:foregroundMark x1="9865" y1="56195" x2="42601" y2="60619"/>
                          <a14:foregroundMark x1="40359" y1="58407" x2="88789" y2="60619"/>
                          <a14:foregroundMark x1="88789" y1="60619" x2="89238" y2="60177"/>
                          <a14:foregroundMark x1="89238" y1="54867" x2="76233" y2="73009"/>
                          <a14:foregroundMark x1="82063" y1="60619" x2="82511" y2="73894"/>
                          <a14:foregroundMark x1="81166" y1="62832" x2="76682" y2="76991"/>
                          <a14:foregroundMark x1="73543" y1="61504" x2="63677" y2="63717"/>
                          <a14:foregroundMark x1="62332" y1="62832" x2="62332" y2="62832"/>
                          <a14:foregroundMark x1="65471" y1="65487" x2="65471" y2="65487"/>
                          <a14:foregroundMark x1="68161" y1="67257" x2="68161" y2="67257"/>
                          <a14:foregroundMark x1="70404" y1="66814" x2="70404" y2="66814"/>
                          <a14:foregroundMark x1="70404" y1="66814" x2="74439" y2="66814"/>
                          <a14:foregroundMark x1="73094" y1="75221" x2="73094" y2="75221"/>
                          <a14:foregroundMark x1="73094" y1="75221" x2="74888" y2="70354"/>
                          <a14:foregroundMark x1="73543" y1="69027" x2="73543" y2="69027"/>
                          <a14:foregroundMark x1="69507" y1="75221" x2="69507" y2="75221"/>
                          <a14:foregroundMark x1="69507" y1="75221" x2="63677" y2="77876"/>
                          <a14:foregroundMark x1="60090" y1="77434" x2="60090" y2="77434"/>
                          <a14:foregroundMark x1="55605" y1="77876" x2="55605" y2="77876"/>
                          <a14:foregroundMark x1="55605" y1="77876" x2="50224" y2="76549"/>
                          <a14:foregroundMark x1="42601" y1="73451" x2="42601" y2="73451"/>
                          <a14:foregroundMark x1="42601" y1="73451" x2="39910" y2="70796"/>
                          <a14:foregroundMark x1="39013" y1="68142" x2="36771" y2="61504"/>
                          <a14:foregroundMark x1="13901" y1="54867" x2="24215" y2="54425"/>
                          <a14:foregroundMark x1="16143" y1="55752" x2="35874" y2="54425"/>
                          <a14:foregroundMark x1="28700" y1="55752" x2="48879" y2="54867"/>
                          <a14:foregroundMark x1="37220" y1="55752" x2="58744" y2="54867"/>
                          <a14:foregroundMark x1="45291" y1="55752" x2="70404" y2="56195"/>
                          <a14:foregroundMark x1="58296" y1="57522" x2="78924" y2="56637"/>
                          <a14:foregroundMark x1="65919" y1="55752" x2="81614" y2="55752"/>
                          <a14:foregroundMark x1="15695" y1="70796" x2="15695" y2="70796"/>
                          <a14:foregroundMark x1="18386" y1="73894" x2="18386" y2="73894"/>
                          <a14:foregroundMark x1="24215" y1="79204" x2="24215" y2="79204"/>
                          <a14:foregroundMark x1="24215" y1="79204" x2="24215" y2="79204"/>
                          <a14:foregroundMark x1="24215" y1="79204" x2="32735" y2="76106"/>
                          <a14:foregroundMark x1="21076" y1="77876" x2="21076" y2="77876"/>
                          <a14:foregroundMark x1="26457" y1="73009" x2="26457" y2="73009"/>
                          <a14:foregroundMark x1="26457" y1="73009" x2="27803" y2="68584"/>
                          <a14:foregroundMark x1="27803" y1="60177" x2="25112" y2="74336"/>
                          <a14:foregroundMark x1="27354" y1="59292" x2="30493" y2="72124"/>
                          <a14:foregroundMark x1="20628" y1="60619" x2="20628" y2="60619"/>
                          <a14:foregroundMark x1="21076" y1="61947" x2="21076" y2="61947"/>
                          <a14:foregroundMark x1="15695" y1="58850" x2="35426" y2="65929"/>
                          <a14:foregroundMark x1="37220" y1="63274" x2="37220" y2="63274"/>
                          <a14:foregroundMark x1="37220" y1="63274" x2="41256" y2="66814"/>
                          <a14:foregroundMark x1="43049" y1="66814" x2="43049" y2="66814"/>
                          <a14:foregroundMark x1="51121" y1="64159" x2="51121" y2="64159"/>
                          <a14:foregroundMark x1="51121" y1="64159" x2="55157" y2="65929"/>
                          <a14:foregroundMark x1="57399" y1="60619" x2="57399" y2="60619"/>
                          <a14:foregroundMark x1="54709" y1="70354" x2="54709" y2="70354"/>
                          <a14:foregroundMark x1="56054" y1="71681" x2="56054" y2="71681"/>
                          <a14:foregroundMark x1="77130" y1="76549" x2="77130" y2="76549"/>
                          <a14:foregroundMark x1="80717" y1="76106" x2="80717" y2="76106"/>
                          <a14:foregroundMark x1="82063" y1="76991" x2="82063" y2="76991"/>
                          <a14:foregroundMark x1="85650" y1="75221" x2="85650" y2="75221"/>
                          <a14:foregroundMark x1="83857" y1="76991" x2="83857" y2="76991"/>
                          <a14:foregroundMark x1="87892" y1="75664" x2="87892" y2="75664"/>
                          <a14:foregroundMark x1="90583" y1="74779" x2="90583" y2="74779"/>
                          <a14:foregroundMark x1="91480" y1="70354" x2="91480" y2="70354"/>
                          <a14:foregroundMark x1="91480" y1="66372" x2="91480" y2="66372"/>
                          <a14:foregroundMark x1="89238" y1="69027" x2="89238" y2="69027"/>
                          <a14:foregroundMark x1="89238" y1="69027" x2="89238" y2="69027"/>
                          <a14:foregroundMark x1="89238" y1="69027" x2="91928" y2="65929"/>
                          <a14:foregroundMark x1="92377" y1="54425" x2="92377" y2="54425"/>
                          <a14:foregroundMark x1="93274" y1="54425" x2="93274" y2="54425"/>
                          <a14:foregroundMark x1="94377" y1="57695" x2="94619" y2="61504"/>
                          <a14:foregroundMark x1="94226" y1="55310" x2="94286" y2="56254"/>
                          <a14:foregroundMark x1="94198" y1="54867" x2="94226" y2="55310"/>
                          <a14:foregroundMark x1="94170" y1="54425" x2="94198" y2="54867"/>
                          <a14:foregroundMark x1="90647" y1="73451" x2="90583" y2="73894"/>
                          <a14:foregroundMark x1="92377" y1="61504" x2="90647" y2="73451"/>
                          <a14:foregroundMark x1="93722" y1="71681" x2="93722" y2="71681"/>
                          <a14:foregroundMark x1="55157" y1="84513" x2="55157" y2="84513"/>
                          <a14:foregroundMark x1="20628" y1="77876" x2="22870" y2="82743"/>
                          <a14:foregroundMark x1="20179" y1="78761" x2="34081" y2="82301"/>
                          <a14:foregroundMark x1="32735" y1="79646" x2="44843" y2="80088"/>
                          <a14:foregroundMark x1="10314" y1="73894" x2="10314" y2="73894"/>
                          <a14:foregroundMark x1="11659" y1="74779" x2="11659" y2="74779"/>
                          <a14:foregroundMark x1="11659" y1="76991" x2="11659" y2="76991"/>
                          <a14:foregroundMark x1="9865" y1="75664" x2="9865" y2="75664"/>
                          <a14:foregroundMark x1="8969" y1="74336" x2="8969" y2="74336"/>
                          <a14:foregroundMark x1="8520" y1="73894" x2="8520" y2="73894"/>
                          <a14:foregroundMark x1="8072" y1="73451" x2="8072" y2="73451"/>
                          <a14:foregroundMark x1="9865" y1="76991" x2="9865" y2="76991"/>
                          <a14:foregroundMark x1="9865" y1="76549" x2="9865" y2="76549"/>
                          <a14:foregroundMark x1="9865" y1="76549" x2="9865" y2="76549"/>
                          <a14:foregroundMark x1="9865" y1="76549" x2="9865" y2="76549"/>
                          <a14:foregroundMark x1="8969" y1="75221" x2="8969" y2="75221"/>
                          <a14:foregroundMark x1="8520" y1="74336" x2="8520" y2="74336"/>
                          <a14:foregroundMark x1="8520" y1="74336" x2="8520" y2="74336"/>
                          <a14:foregroundMark x1="8789" y1="74779" x2="9865" y2="76549"/>
                          <a14:foregroundMark x1="8520" y1="74336" x2="8789" y2="74779"/>
                          <a14:foregroundMark x1="5381" y1="54867" x2="5381" y2="54867"/>
                          <a14:foregroundMark x1="4933" y1="53540" x2="4933" y2="53540"/>
                          <a14:foregroundMark x1="4484" y1="53540" x2="4484" y2="53540"/>
                          <a14:foregroundMark x1="4484" y1="53540" x2="4484" y2="53540"/>
                          <a14:foregroundMark x1="4484" y1="53540" x2="4036" y2="57080"/>
                          <a14:foregroundMark x1="4036" y1="55310" x2="7175" y2="66814"/>
                          <a14:foregroundMark x1="93274" y1="75221" x2="93274" y2="75221"/>
                          <a14:foregroundMark x1="91928" y1="74779" x2="91928" y2="74779"/>
                          <a14:foregroundMark x1="96413" y1="65044" x2="96413" y2="65044"/>
                          <a14:foregroundMark x1="96413" y1="55310" x2="96413" y2="55310"/>
                          <a14:foregroundMark x1="94950" y1="57513" x2="94170" y2="62389"/>
                          <a14:foregroundMark x1="95303" y1="55310" x2="95198" y2="55964"/>
                          <a14:foregroundMark x1="95374" y1="54867" x2="95303" y2="55310"/>
                          <a14:foregroundMark x1="95516" y1="53982" x2="95374" y2="54867"/>
                          <a14:foregroundMark x1="96413" y1="57965" x2="94170" y2="66372"/>
                          <a14:foregroundMark x1="95067" y1="64602" x2="95067" y2="64602"/>
                          <a14:foregroundMark x1="97309" y1="63274" x2="97309" y2="63274"/>
                          <a14:foregroundMark x1="42152" y1="83628" x2="49327" y2="86726"/>
                          <a14:foregroundMark x1="43498" y1="84071" x2="60987" y2="83628"/>
                          <a14:foregroundMark x1="46637" y1="89823" x2="46637" y2="89823"/>
                          <a14:foregroundMark x1="39013" y1="89823" x2="49327" y2="91150"/>
                          <a14:foregroundMark x1="40359" y1="92035" x2="40359" y2="92035"/>
                          <a14:foregroundMark x1="50224" y1="92920" x2="50224" y2="92920"/>
                          <a14:foregroundMark x1="53812" y1="92478" x2="53812" y2="92478"/>
                          <a14:foregroundMark x1="62780" y1="90265" x2="62780" y2="90265"/>
                          <a14:foregroundMark x1="87444" y1="74336" x2="87444" y2="74336"/>
                          <a14:foregroundMark x1="92825" y1="73009" x2="92825" y2="73009"/>
                          <a14:foregroundMark x1="93722" y1="72566" x2="93722" y2="72566"/>
                          <a14:foregroundMark x1="93722" y1="73009" x2="93722" y2="73009"/>
                          <a14:foregroundMark x1="94619" y1="70796" x2="94619" y2="70796"/>
                          <a14:foregroundMark x1="95067" y1="69027" x2="95067" y2="69027"/>
                          <a14:foregroundMark x1="96861" y1="58850" x2="96861" y2="58850"/>
                          <a14:foregroundMark x1="96861" y1="58850" x2="96861" y2="58850"/>
                          <a14:foregroundMark x1="96861" y1="58850" x2="95516" y2="63717"/>
                          <a14:foregroundMark x1="95964" y1="58850" x2="94170" y2="68142"/>
                          <a14:foregroundMark x1="92942" y1="73451" x2="92825" y2="73894"/>
                          <a14:foregroundMark x1="95516" y1="63717" x2="92942" y2="73451"/>
                          <a14:foregroundMark x1="93050" y1="73451" x2="92825" y2="73894"/>
                          <a14:foregroundMark x1="96413" y1="66814" x2="93050" y2="73451"/>
                          <a14:foregroundMark x1="93722" y1="72124" x2="93722" y2="72124"/>
                          <a14:foregroundMark x1="92825" y1="74779" x2="92825" y2="74779"/>
                          <a14:foregroundMark x1="94470" y1="73451" x2="97758" y2="70796"/>
                          <a14:foregroundMark x1="93921" y1="73894" x2="94470" y2="73451"/>
                          <a14:foregroundMark x1="93374" y1="74336" x2="93921" y2="73894"/>
                          <a14:foregroundMark x1="92825" y1="74779" x2="93374" y2="74336"/>
                          <a14:foregroundMark x1="96861" y1="70354" x2="96861" y2="70354"/>
                          <a14:foregroundMark x1="95665" y1="73894" x2="95516" y2="74336"/>
                          <a14:foregroundMark x1="95815" y1="73451" x2="95665" y2="73894"/>
                          <a14:foregroundMark x1="96861" y1="70354" x2="95815" y2="73451"/>
                          <a14:foregroundMark x1="93274" y1="75221" x2="93274" y2="75221"/>
                          <a14:foregroundMark x1="93274" y1="76991" x2="93274" y2="76991"/>
                          <a14:foregroundMark x1="95964" y1="75221" x2="97309" y2="74336"/>
                          <a14:foregroundMark x1="95291" y1="75664" x2="95964" y2="75221"/>
                          <a14:foregroundMark x1="94619" y1="76106" x2="95291" y2="75664"/>
                          <a14:foregroundMark x1="93274" y1="76991" x2="94619" y2="76106"/>
                          <a14:foregroundMark x1="96861" y1="74779" x2="96861" y2="74779"/>
                          <a14:foregroundMark x1="94363" y1="76106" x2="91031" y2="77876"/>
                          <a14:foregroundMark x1="95195" y1="75664" x2="94363" y2="76106"/>
                          <a14:foregroundMark x1="96029" y1="75221" x2="95195" y2="75664"/>
                          <a14:foregroundMark x1="96861" y1="74779" x2="96029" y2="75221"/>
                          <a14:foregroundMark x1="3587" y1="53982" x2="3587" y2="53982"/>
                          <a14:foregroundMark x1="2691" y1="53982" x2="5381" y2="66372"/>
                          <a14:foregroundMark x1="4484" y1="58850" x2="8072" y2="74336"/>
                          <a14:foregroundMark x1="5381" y1="68142" x2="5381" y2="68142"/>
                          <a14:foregroundMark x1="7399" y1="74779" x2="8072" y2="76991"/>
                          <a14:foregroundMark x1="5381" y1="68142" x2="7399" y2="74779"/>
                          <a14:foregroundMark x1="12422" y1="81188" x2="12556" y2="81416"/>
                          <a14:foregroundMark x1="11780" y1="80088" x2="11907" y2="80306"/>
                          <a14:foregroundMark x1="10228" y1="77434" x2="11780" y2="80088"/>
                          <a14:foregroundMark x1="8676" y1="74779" x2="10228" y2="77434"/>
                          <a14:foregroundMark x1="5830" y1="69912" x2="8676" y2="74779"/>
                          <a14:backgroundMark x1="8520" y1="87168" x2="8520" y2="87168"/>
                          <a14:backgroundMark x1="9417" y1="81858" x2="9417" y2="81858"/>
                          <a14:backgroundMark x1="11211" y1="81858" x2="11211" y2="81858"/>
                          <a14:backgroundMark x1="9417" y1="85398" x2="9417" y2="85398"/>
                          <a14:backgroundMark x1="10762" y1="82743" x2="10762" y2="82743"/>
                          <a14:backgroundMark x1="10762" y1="82743" x2="10762" y2="82743"/>
                          <a14:backgroundMark x1="10762" y1="82743" x2="12108" y2="81858"/>
                          <a14:backgroundMark x1="11211" y1="81858" x2="11211" y2="81858"/>
                          <a14:backgroundMark x1="11211" y1="81858" x2="11211" y2="81858"/>
                          <a14:backgroundMark x1="11211" y1="81858" x2="10314" y2="80973"/>
                          <a14:backgroundMark x1="5381" y1="80088" x2="5381" y2="80088"/>
                          <a14:backgroundMark x1="5381" y1="80088" x2="5381" y2="80088"/>
                          <a14:backgroundMark x1="5381" y1="80088" x2="5381" y2="78319"/>
                          <a14:backgroundMark x1="4484" y1="77434" x2="4484" y2="77434"/>
                          <a14:backgroundMark x1="4484" y1="77434" x2="4484" y2="77434"/>
                          <a14:backgroundMark x1="4484" y1="77434" x2="4036" y2="76106"/>
                          <a14:backgroundMark x1="3587" y1="74779" x2="3587" y2="74779"/>
                          <a14:backgroundMark x1="3587" y1="74779" x2="2242" y2="72566"/>
                          <a14:backgroundMark x1="98206" y1="75664" x2="98206" y2="75664"/>
                          <a14:backgroundMark x1="99103" y1="74336" x2="99103" y2="74336"/>
                          <a14:backgroundMark x1="99103" y1="74336" x2="99103" y2="74336"/>
                          <a14:backgroundMark x1="99103" y1="74336" x2="99552" y2="72566"/>
                          <a14:backgroundMark x1="95516" y1="76106" x2="95516" y2="76106"/>
                          <a14:backgroundMark x1="98206" y1="73451" x2="98206" y2="73451"/>
                          <a14:backgroundMark x1="97758" y1="73894" x2="97758" y2="73894"/>
                          <a14:backgroundMark x1="97758" y1="73894" x2="97758" y2="73894"/>
                          <a14:backgroundMark x1="97758" y1="73894" x2="97758" y2="73894"/>
                          <a14:backgroundMark x1="97309" y1="75221" x2="97309" y2="75221"/>
                          <a14:backgroundMark x1="97309" y1="75221" x2="98206" y2="74336"/>
                          <a14:backgroundMark x1="97758" y1="74336" x2="97758" y2="74336"/>
                          <a14:backgroundMark x1="97758" y1="74336" x2="97758" y2="74336"/>
                          <a14:backgroundMark x1="97758" y1="74336" x2="97758" y2="74336"/>
                          <a14:backgroundMark x1="98655" y1="54867" x2="98655" y2="54867"/>
                          <a14:backgroundMark x1="98655" y1="54867" x2="99103" y2="56195"/>
                          <a14:backgroundMark x1="99103" y1="55310" x2="99103" y2="55310"/>
                          <a14:backgroundMark x1="99103" y1="55310" x2="99103" y2="55310"/>
                          <a14:backgroundMark x1="99103" y1="55310" x2="99103" y2="55310"/>
                          <a14:backgroundMark x1="99552" y1="56195" x2="99552" y2="561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"/>
            <a:stretch/>
          </p:blipFill>
          <p:spPr bwMode="auto">
            <a:xfrm>
              <a:off x="10928462" y="2292063"/>
              <a:ext cx="1088576" cy="113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5865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EF9506-C31F-7BD5-3C18-DC90587F1DE3}"/>
              </a:ext>
            </a:extLst>
          </p:cNvPr>
          <p:cNvGrpSpPr/>
          <p:nvPr/>
        </p:nvGrpSpPr>
        <p:grpSpPr>
          <a:xfrm>
            <a:off x="-1" y="44064"/>
            <a:ext cx="12192000" cy="6769872"/>
            <a:chOff x="44399" y="-1886336"/>
            <a:chExt cx="12192000" cy="67698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25B8D7-4716-85C4-C5A1-B4FEC6B12297}"/>
                </a:ext>
              </a:extLst>
            </p:cNvPr>
            <p:cNvSpPr txBox="1"/>
            <p:nvPr/>
          </p:nvSpPr>
          <p:spPr>
            <a:xfrm>
              <a:off x="44399" y="4606537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898989"/>
                  </a:solidFill>
                  <a:latin typeface="Neue Haas Grotesk Text Pro" panose="020B0504020202020204" pitchFamily="34" charset="0"/>
                </a:rPr>
                <a:t>G. Dellepiane – WTTC18</a:t>
              </a:r>
            </a:p>
          </p:txBody>
        </p:sp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F11602D3-AAF5-FD5D-9D57-AFC3DC736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06"/>
            <a:stretch/>
          </p:blipFill>
          <p:spPr>
            <a:xfrm>
              <a:off x="159729" y="-1886336"/>
              <a:ext cx="1019667" cy="964555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3C68BF-93ED-2CB1-41CB-8B10ACBE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12192000" cy="365125"/>
          </a:xfrm>
        </p:spPr>
        <p:txBody>
          <a:bodyPr/>
          <a:lstStyle/>
          <a:p>
            <a:r>
              <a:rPr lang="it-IT" dirty="0">
                <a:latin typeface="Neue Haas Grotesk Text Pro" panose="020B0504020202020204" pitchFamily="34" charset="0"/>
              </a:rPr>
              <a:t>9</a:t>
            </a:r>
          </a:p>
        </p:txBody>
      </p:sp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A53E1E53-718D-C344-A61B-0AB1B370C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5443" b="10341"/>
          <a:stretch/>
        </p:blipFill>
        <p:spPr>
          <a:xfrm>
            <a:off x="6486524" y="3607200"/>
            <a:ext cx="4379048" cy="3242441"/>
          </a:xfrm>
          <a:prstGeom prst="rect">
            <a:avLst/>
          </a:prstGeom>
        </p:spPr>
      </p:pic>
      <p:sp>
        <p:nvSpPr>
          <p:cNvPr id="117" name="Title 1">
            <a:extLst>
              <a:ext uri="{FF2B5EF4-FFF2-40B4-BE49-F238E27FC236}">
                <a16:creationId xmlns:a16="http://schemas.microsoft.com/office/drawing/2014/main" id="{E0C0D555-1F02-E0F4-4A63-56D911584144}"/>
              </a:ext>
            </a:extLst>
          </p:cNvPr>
          <p:cNvSpPr txBox="1">
            <a:spLocks/>
          </p:cNvSpPr>
          <p:nvPr/>
        </p:nvSpPr>
        <p:spPr>
          <a:xfrm>
            <a:off x="-1" y="-1"/>
            <a:ext cx="12192000" cy="8350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aseline="30000" dirty="0">
                <a:latin typeface="Neue Haas Grotesk Text Pro (Body)"/>
              </a:rPr>
              <a:t>155</a:t>
            </a:r>
            <a:r>
              <a:rPr lang="it-IT" sz="4000" dirty="0">
                <a:latin typeface="Neue Haas Grotesk Text Pro (Body)"/>
              </a:rPr>
              <a:t>Tb production</a:t>
            </a:r>
          </a:p>
        </p:txBody>
      </p:sp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78065D99-F982-02EB-36B0-4A54ABD7BB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" r="50000" b="9354"/>
          <a:stretch/>
        </p:blipFill>
        <p:spPr>
          <a:xfrm>
            <a:off x="1820900" y="3623916"/>
            <a:ext cx="4379048" cy="323408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4ECCB2C-A0F8-F387-A2D6-DE620EC412C3}"/>
              </a:ext>
            </a:extLst>
          </p:cNvPr>
          <p:cNvGrpSpPr/>
          <p:nvPr/>
        </p:nvGrpSpPr>
        <p:grpSpPr>
          <a:xfrm>
            <a:off x="1846300" y="785044"/>
            <a:ext cx="4142230" cy="2927583"/>
            <a:chOff x="2106650" y="776418"/>
            <a:chExt cx="4142230" cy="2927583"/>
          </a:xfrm>
        </p:grpSpPr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EA524CD8-B79E-7777-0C25-C9A1ED59A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4" r="49459" b="8722"/>
            <a:stretch/>
          </p:blipFill>
          <p:spPr>
            <a:xfrm>
              <a:off x="2106650" y="809774"/>
              <a:ext cx="4142230" cy="289422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DEF3BD8-A596-D9B7-3FA2-A1367039757E}"/>
                </a:ext>
              </a:extLst>
            </p:cNvPr>
            <p:cNvSpPr/>
            <p:nvPr/>
          </p:nvSpPr>
          <p:spPr>
            <a:xfrm>
              <a:off x="4155194" y="776418"/>
              <a:ext cx="767147" cy="681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B436AF-1C4B-4294-17AA-2C48764396EB}"/>
              </a:ext>
            </a:extLst>
          </p:cNvPr>
          <p:cNvGrpSpPr/>
          <p:nvPr/>
        </p:nvGrpSpPr>
        <p:grpSpPr>
          <a:xfrm>
            <a:off x="6551937" y="807336"/>
            <a:ext cx="4142230" cy="2894227"/>
            <a:chOff x="6853998" y="714327"/>
            <a:chExt cx="4142230" cy="2953823"/>
          </a:xfrm>
        </p:grpSpPr>
        <p:pic>
          <p:nvPicPr>
            <p:cNvPr id="16" name="Picture 15" descr="Chart, line chart&#10;&#10;Description automatically generated">
              <a:extLst>
                <a:ext uri="{FF2B5EF4-FFF2-40B4-BE49-F238E27FC236}">
                  <a16:creationId xmlns:a16="http://schemas.microsoft.com/office/drawing/2014/main" id="{F0142EEE-36DA-1F7B-57FB-585FD22AA6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449" b="8906"/>
            <a:stretch/>
          </p:blipFill>
          <p:spPr>
            <a:xfrm>
              <a:off x="6853998" y="731968"/>
              <a:ext cx="4142230" cy="2936182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C5AEF6B-A889-6B4C-1486-E16F3FB0AA68}"/>
                </a:ext>
              </a:extLst>
            </p:cNvPr>
            <p:cNvSpPr/>
            <p:nvPr/>
          </p:nvSpPr>
          <p:spPr>
            <a:xfrm>
              <a:off x="8901819" y="714327"/>
              <a:ext cx="767147" cy="681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2BFF1F0-BBC1-C205-DD11-3F112C4BC142}"/>
              </a:ext>
            </a:extLst>
          </p:cNvPr>
          <p:cNvSpPr txBox="1"/>
          <p:nvPr/>
        </p:nvSpPr>
        <p:spPr>
          <a:xfrm>
            <a:off x="3272350" y="787566"/>
            <a:ext cx="152958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 anchor="b">
            <a:spAutoFit/>
          </a:bodyPr>
          <a:lstStyle/>
          <a:p>
            <a:r>
              <a:rPr lang="it-IT" sz="1200" b="1" dirty="0">
                <a:solidFill>
                  <a:srgbClr val="E73161"/>
                </a:solidFill>
                <a:latin typeface="Neue Haas Grotesk Text Pro" panose="020B0504020202020204" pitchFamily="34" charset="0"/>
              </a:rPr>
              <a:t>Enriched </a:t>
            </a:r>
            <a:r>
              <a:rPr lang="it-IT" sz="1200" b="1" baseline="30000" dirty="0">
                <a:solidFill>
                  <a:srgbClr val="E73161"/>
                </a:solidFill>
                <a:latin typeface="Neue Haas Grotesk Text Pro" panose="020B0504020202020204" pitchFamily="34" charset="0"/>
              </a:rPr>
              <a:t>155</a:t>
            </a:r>
            <a:r>
              <a:rPr lang="it-IT" sz="1200" b="1" dirty="0">
                <a:solidFill>
                  <a:srgbClr val="E73161"/>
                </a:solidFill>
                <a:latin typeface="Neue Haas Grotesk Text Pro" panose="020B0504020202020204" pitchFamily="34" charset="0"/>
              </a:rPr>
              <a:t>Gd</a:t>
            </a:r>
            <a:r>
              <a:rPr lang="it-IT" sz="1200" b="1" baseline="-25000" dirty="0">
                <a:solidFill>
                  <a:srgbClr val="E73161"/>
                </a:solidFill>
                <a:latin typeface="Neue Haas Grotesk Text Pro" panose="020B0504020202020204" pitchFamily="34" charset="0"/>
              </a:rPr>
              <a:t>2</a:t>
            </a:r>
            <a:r>
              <a:rPr lang="it-IT" sz="1200" b="1" dirty="0">
                <a:solidFill>
                  <a:srgbClr val="E73161"/>
                </a:solidFill>
                <a:latin typeface="Neue Haas Grotesk Text Pro" panose="020B0504020202020204" pitchFamily="34" charset="0"/>
              </a:rPr>
              <a:t>O</a:t>
            </a:r>
            <a:r>
              <a:rPr lang="it-IT" sz="1200" b="1" baseline="-25000" dirty="0">
                <a:solidFill>
                  <a:srgbClr val="E73161"/>
                </a:solidFill>
                <a:latin typeface="Neue Haas Grotesk Text Pro" panose="020B0504020202020204" pitchFamily="34" charset="0"/>
              </a:rPr>
              <a:t>3</a:t>
            </a:r>
            <a:endParaRPr lang="it-IT" sz="1200" b="1" dirty="0">
              <a:solidFill>
                <a:srgbClr val="E73161"/>
              </a:solidFill>
              <a:latin typeface="Neue Haas Grotesk Text Pro" panose="020B05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17BAC5-3C1B-B271-3A1D-135E9E454790}"/>
              </a:ext>
            </a:extLst>
          </p:cNvPr>
          <p:cNvSpPr txBox="1"/>
          <p:nvPr/>
        </p:nvSpPr>
        <p:spPr>
          <a:xfrm>
            <a:off x="7991411" y="787566"/>
            <a:ext cx="152958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 anchor="b">
            <a:spAutoFit/>
          </a:bodyPr>
          <a:lstStyle/>
          <a:p>
            <a:r>
              <a:rPr lang="it-IT" sz="1200" b="1" dirty="0">
                <a:solidFill>
                  <a:srgbClr val="E73161"/>
                </a:solidFill>
                <a:latin typeface="Neue Haas Grotesk Text Pro" panose="020B0504020202020204" pitchFamily="34" charset="0"/>
              </a:rPr>
              <a:t>Enriched </a:t>
            </a:r>
            <a:r>
              <a:rPr lang="it-IT" sz="1200" b="1" baseline="30000" dirty="0">
                <a:solidFill>
                  <a:srgbClr val="E73161"/>
                </a:solidFill>
                <a:latin typeface="Neue Haas Grotesk Text Pro" panose="020B0504020202020204" pitchFamily="34" charset="0"/>
              </a:rPr>
              <a:t>156</a:t>
            </a:r>
            <a:r>
              <a:rPr lang="it-IT" sz="1200" b="1" dirty="0">
                <a:solidFill>
                  <a:srgbClr val="E73161"/>
                </a:solidFill>
                <a:latin typeface="Neue Haas Grotesk Text Pro" panose="020B0504020202020204" pitchFamily="34" charset="0"/>
              </a:rPr>
              <a:t>Gd</a:t>
            </a:r>
            <a:r>
              <a:rPr lang="it-IT" sz="1200" b="1" baseline="-25000" dirty="0">
                <a:solidFill>
                  <a:srgbClr val="E73161"/>
                </a:solidFill>
                <a:latin typeface="Neue Haas Grotesk Text Pro" panose="020B0504020202020204" pitchFamily="34" charset="0"/>
              </a:rPr>
              <a:t>2</a:t>
            </a:r>
            <a:r>
              <a:rPr lang="it-IT" sz="1200" b="1" dirty="0">
                <a:solidFill>
                  <a:srgbClr val="E73161"/>
                </a:solidFill>
                <a:latin typeface="Neue Haas Grotesk Text Pro" panose="020B0504020202020204" pitchFamily="34" charset="0"/>
              </a:rPr>
              <a:t>O</a:t>
            </a:r>
            <a:r>
              <a:rPr lang="it-IT" sz="1200" b="1" baseline="-25000" dirty="0">
                <a:solidFill>
                  <a:srgbClr val="E73161"/>
                </a:solidFill>
                <a:latin typeface="Neue Haas Grotesk Text Pro" panose="020B0504020202020204" pitchFamily="34" charset="0"/>
              </a:rPr>
              <a:t>3</a:t>
            </a:r>
            <a:endParaRPr lang="it-IT" sz="1200" b="1" dirty="0">
              <a:solidFill>
                <a:srgbClr val="E73161"/>
              </a:solidFill>
              <a:latin typeface="Neue Haas Grotesk Tex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05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EF9506-C31F-7BD5-3C18-DC90587F1DE3}"/>
              </a:ext>
            </a:extLst>
          </p:cNvPr>
          <p:cNvGrpSpPr/>
          <p:nvPr/>
        </p:nvGrpSpPr>
        <p:grpSpPr>
          <a:xfrm>
            <a:off x="-1" y="44064"/>
            <a:ext cx="12192000" cy="6769872"/>
            <a:chOff x="44399" y="-1886336"/>
            <a:chExt cx="12192000" cy="67698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25B8D7-4716-85C4-C5A1-B4FEC6B12297}"/>
                </a:ext>
              </a:extLst>
            </p:cNvPr>
            <p:cNvSpPr txBox="1"/>
            <p:nvPr/>
          </p:nvSpPr>
          <p:spPr>
            <a:xfrm>
              <a:off x="44399" y="4606537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898989"/>
                  </a:solidFill>
                  <a:latin typeface="Neue Haas Grotesk Text Pro" panose="020B0504020202020204" pitchFamily="34" charset="0"/>
                </a:rPr>
                <a:t>G. Dellepiane – WTTC18</a:t>
              </a:r>
            </a:p>
          </p:txBody>
        </p:sp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F11602D3-AAF5-FD5D-9D57-AFC3DC736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06"/>
            <a:stretch/>
          </p:blipFill>
          <p:spPr>
            <a:xfrm>
              <a:off x="159729" y="-1886336"/>
              <a:ext cx="1019667" cy="964555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3C68BF-93ED-2CB1-41CB-8B10ACBE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12192000" cy="365125"/>
          </a:xfrm>
        </p:spPr>
        <p:txBody>
          <a:bodyPr/>
          <a:lstStyle/>
          <a:p>
            <a:r>
              <a:rPr lang="it-IT" dirty="0">
                <a:latin typeface="Neue Haas Grotesk Text Pro" panose="020B0504020202020204" pitchFamily="34" charset="0"/>
              </a:rPr>
              <a:t>10</a:t>
            </a: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E0C0D555-1F02-E0F4-4A63-56D911584144}"/>
              </a:ext>
            </a:extLst>
          </p:cNvPr>
          <p:cNvSpPr txBox="1">
            <a:spLocks/>
          </p:cNvSpPr>
          <p:nvPr/>
        </p:nvSpPr>
        <p:spPr>
          <a:xfrm>
            <a:off x="-1" y="-1"/>
            <a:ext cx="12192000" cy="8350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latin typeface="Neue Haas Grotesk Text Pro (Body)"/>
              </a:rPr>
              <a:t>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6B7D7C-BD91-FBD1-FB2C-FF53ECBCFD06}"/>
              </a:ext>
            </a:extLst>
          </p:cNvPr>
          <p:cNvSpPr txBox="1"/>
          <p:nvPr/>
        </p:nvSpPr>
        <p:spPr>
          <a:xfrm>
            <a:off x="0" y="6519446"/>
            <a:ext cx="121920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800" b="0" i="0" u="none" strike="noStrike" baseline="0" dirty="0">
                <a:latin typeface="Neue Haas Grotesk Text Pro" panose="020B0504020202020204" pitchFamily="34" charset="0"/>
              </a:rPr>
              <a:t>C. Favaretto et al, </a:t>
            </a:r>
            <a:r>
              <a:rPr lang="it-IT" sz="800" b="0" i="1" u="none" strike="noStrike" baseline="0" dirty="0">
                <a:latin typeface="Neue Haas Grotesk Text Pro" panose="020B0504020202020204" pitchFamily="34" charset="0"/>
              </a:rPr>
              <a:t>ENJMMI Radiopharm. Chem. </a:t>
            </a:r>
            <a:r>
              <a:rPr lang="it-IT" sz="800" b="1" i="0" u="none" strike="noStrike" baseline="0" dirty="0">
                <a:latin typeface="Neue Haas Grotesk Text Pro" panose="020B0504020202020204" pitchFamily="34" charset="0"/>
              </a:rPr>
              <a:t>2021</a:t>
            </a:r>
            <a:r>
              <a:rPr lang="it-IT" sz="800" b="0" i="0" u="none" strike="noStrike" baseline="0" dirty="0">
                <a:latin typeface="Neue Haas Grotesk Text Pro" panose="020B0504020202020204" pitchFamily="34" charset="0"/>
              </a:rPr>
              <a:t>, 6, 37</a:t>
            </a:r>
          </a:p>
          <a:p>
            <a:pPr algn="ctr"/>
            <a:r>
              <a:rPr lang="it-IT" sz="800" b="0" i="0" u="none" strike="noStrike" baseline="0" dirty="0">
                <a:latin typeface="Neue Haas Grotesk Text Pro" panose="020B0504020202020204" pitchFamily="34" charset="0"/>
              </a:rPr>
              <a:t>G. Dellepiane et al, </a:t>
            </a:r>
            <a:r>
              <a:rPr lang="it-IT" sz="800" b="0" i="1" u="none" strike="noStrike" baseline="0" dirty="0">
                <a:latin typeface="Neue Haas Grotesk Text Pro" panose="020B0504020202020204" pitchFamily="34" charset="0"/>
              </a:rPr>
              <a:t>Appl. Radiat. Isot. </a:t>
            </a:r>
            <a:r>
              <a:rPr lang="it-IT" sz="800" b="1" i="0" u="none" strike="noStrike" baseline="0" dirty="0">
                <a:latin typeface="Neue Haas Grotesk Text Pro" panose="020B0504020202020204" pitchFamily="34" charset="0"/>
              </a:rPr>
              <a:t>2022</a:t>
            </a:r>
            <a:r>
              <a:rPr lang="it-IT" sz="800" b="0" i="0" u="none" strike="noStrike" baseline="0" dirty="0">
                <a:latin typeface="Neue Haas Grotesk Text Pro" panose="020B0504020202020204" pitchFamily="34" charset="0"/>
              </a:rPr>
              <a:t>, </a:t>
            </a:r>
            <a:r>
              <a:rPr lang="it-IT" sz="800" b="0" i="1" u="none" strike="noStrike" baseline="0" dirty="0">
                <a:latin typeface="Neue Haas Grotesk Text Pro" panose="020B0504020202020204" pitchFamily="34" charset="0"/>
              </a:rPr>
              <a:t>184, </a:t>
            </a:r>
            <a:r>
              <a:rPr lang="it-IT" sz="800" b="0" i="0" u="none" strike="noStrike" baseline="0" dirty="0">
                <a:latin typeface="Neue Haas Grotesk Text Pro" panose="020B0504020202020204" pitchFamily="34" charset="0"/>
              </a:rPr>
              <a:t>110175</a:t>
            </a:r>
            <a:endParaRPr lang="it-IT" sz="800" dirty="0">
              <a:latin typeface="Neue Haas Grotesk Text Pro" panose="020B05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D4CCEBD-0F75-E76A-43D0-50D12B307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491460"/>
              </p:ext>
            </p:extLst>
          </p:nvPr>
        </p:nvGraphicFramePr>
        <p:xfrm>
          <a:off x="2811101" y="824346"/>
          <a:ext cx="6569793" cy="5705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9931">
                  <a:extLst>
                    <a:ext uri="{9D8B030D-6E8A-4147-A177-3AD203B41FA5}">
                      <a16:colId xmlns:a16="http://schemas.microsoft.com/office/drawing/2014/main" val="1977828809"/>
                    </a:ext>
                  </a:extLst>
                </a:gridCol>
                <a:gridCol w="2189931">
                  <a:extLst>
                    <a:ext uri="{9D8B030D-6E8A-4147-A177-3AD203B41FA5}">
                      <a16:colId xmlns:a16="http://schemas.microsoft.com/office/drawing/2014/main" val="2988225801"/>
                    </a:ext>
                  </a:extLst>
                </a:gridCol>
                <a:gridCol w="2189931">
                  <a:extLst>
                    <a:ext uri="{9D8B030D-6E8A-4147-A177-3AD203B41FA5}">
                      <a16:colId xmlns:a16="http://schemas.microsoft.com/office/drawing/2014/main" val="1155344495"/>
                    </a:ext>
                  </a:extLst>
                </a:gridCol>
              </a:tblGrid>
              <a:tr h="346446"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baseline="3000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155</a:t>
                      </a:r>
                      <a:r>
                        <a:rPr lang="it-IT" sz="1500" baseline="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Gd</a:t>
                      </a:r>
                      <a:r>
                        <a:rPr lang="it-IT" sz="1500" baseline="-2500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2</a:t>
                      </a:r>
                      <a:r>
                        <a:rPr lang="it-IT" sz="1500" baseline="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O</a:t>
                      </a:r>
                      <a:r>
                        <a:rPr lang="it-IT" sz="1500" baseline="-2500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3</a:t>
                      </a:r>
                      <a:endParaRPr lang="it-IT" sz="1500" dirty="0">
                        <a:solidFill>
                          <a:srgbClr val="E73161"/>
                        </a:solidFill>
                        <a:latin typeface="Neue Haas Grotesk Text Pro" panose="020B05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baseline="3000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156</a:t>
                      </a:r>
                      <a:r>
                        <a:rPr lang="it-IT" sz="1500" baseline="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Gd</a:t>
                      </a:r>
                      <a:r>
                        <a:rPr lang="it-IT" sz="1500" baseline="-2500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2</a:t>
                      </a:r>
                      <a:r>
                        <a:rPr lang="it-IT" sz="1500" baseline="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O</a:t>
                      </a:r>
                      <a:r>
                        <a:rPr lang="it-IT" sz="1500" baseline="-2500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3</a:t>
                      </a:r>
                      <a:endParaRPr lang="it-IT" sz="1500" dirty="0">
                        <a:solidFill>
                          <a:srgbClr val="E73161"/>
                        </a:solidFill>
                        <a:latin typeface="Neue Haas Grotesk Text Pro" panose="020B05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157825"/>
                  </a:ext>
                </a:extLst>
              </a:tr>
              <a:tr h="346446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Neue Haas Grotesk Text Pro" panose="020B0504020202020204" pitchFamily="34" charset="0"/>
                        </a:rPr>
                        <a:t>E</a:t>
                      </a:r>
                      <a:r>
                        <a:rPr lang="it-IT" sz="1400" b="1" baseline="-25000" dirty="0">
                          <a:latin typeface="Neue Haas Grotesk Text Pro" panose="020B0504020202020204" pitchFamily="34" charset="0"/>
                        </a:rPr>
                        <a:t>in</a:t>
                      </a:r>
                      <a:r>
                        <a:rPr lang="it-IT" sz="1400" b="1" baseline="0" dirty="0">
                          <a:latin typeface="Neue Haas Grotesk Text Pro" panose="020B0504020202020204" pitchFamily="34" charset="0"/>
                        </a:rPr>
                        <a:t> [MeV]</a:t>
                      </a:r>
                      <a:endParaRPr lang="it-IT" sz="1400" b="1" dirty="0">
                        <a:latin typeface="Neue Haas Grotesk Text Pro" panose="020B05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Neue Haas Grotesk Text Pro" panose="020B0504020202020204" pitchFamily="34" charset="0"/>
                        </a:rPr>
                        <a:t>10.5 ± 0.4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Neue Haas Grotesk Text Pro" panose="020B0504020202020204" pitchFamily="34" charset="0"/>
                        </a:rPr>
                        <a:t>18.2 ± 0.4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399871"/>
                  </a:ext>
                </a:extLst>
              </a:tr>
              <a:tr h="346446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Neue Haas Grotesk Text Pro" panose="020B0504020202020204" pitchFamily="34" charset="0"/>
                        </a:rPr>
                        <a:t>m [mg]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Neue Haas Grotesk Text Pro" panose="020B0504020202020204" pitchFamily="34" charset="0"/>
                        </a:rPr>
                        <a:t>37.0 ± 0.5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Neue Haas Grotesk Text Pro" panose="020B0504020202020204" pitchFamily="34" charset="0"/>
                        </a:rPr>
                        <a:t>37.5 ± 0.5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977812"/>
                  </a:ext>
                </a:extLst>
              </a:tr>
              <a:tr h="3464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Neue Haas Grotesk Text Pro" panose="020B0504020202020204" pitchFamily="34" charset="0"/>
                        </a:rPr>
                        <a:t>Q [10</a:t>
                      </a:r>
                      <a:r>
                        <a:rPr lang="it-IT" sz="1400" b="1" baseline="30000" dirty="0">
                          <a:latin typeface="Neue Haas Grotesk Text Pro" panose="020B0504020202020204" pitchFamily="34" charset="0"/>
                        </a:rPr>
                        <a:t>-3 </a:t>
                      </a:r>
                      <a:r>
                        <a:rPr lang="it-IT" sz="1400" b="1" dirty="0">
                          <a:latin typeface="Neue Haas Grotesk Text Pro" panose="020B0504020202020204" pitchFamily="34" charset="0"/>
                        </a:rPr>
                        <a:t>µAh]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Neue Haas Grotesk Text Pro" panose="020B0504020202020204" pitchFamily="34" charset="0"/>
                        </a:rPr>
                        <a:t>5.3 ± 0.3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Neue Haas Grotesk Text Pro" panose="020B0504020202020204" pitchFamily="34" charset="0"/>
                        </a:rPr>
                        <a:t>2.6 ± 0.1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457800"/>
                  </a:ext>
                </a:extLst>
              </a:tr>
              <a:tr h="346446">
                <a:tc gridSpan="3">
                  <a:txBody>
                    <a:bodyPr/>
                    <a:lstStyle/>
                    <a:p>
                      <a:pPr algn="ctr"/>
                      <a:r>
                        <a:rPr lang="it-IT" sz="1500" b="1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Production yield [MBq/µAh]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304926"/>
                  </a:ext>
                </a:extLst>
              </a:tr>
              <a:tr h="515345"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>
                          <a:latin typeface="Neue Haas Grotesk Text Pro" panose="020B0504020202020204" pitchFamily="34" charset="0"/>
                        </a:rPr>
                        <a:t>155</a:t>
                      </a:r>
                      <a:r>
                        <a:rPr lang="it-IT" sz="1400" b="1" baseline="0" dirty="0">
                          <a:latin typeface="Neue Haas Grotesk Text Pro" panose="020B0504020202020204" pitchFamily="34" charset="0"/>
                        </a:rPr>
                        <a:t>Tb</a:t>
                      </a:r>
                      <a:endParaRPr lang="it-IT" sz="1400" b="1" baseline="30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Neue Haas Grotesk Text Pro" panose="020B0504020202020204" pitchFamily="34" charset="0"/>
                        </a:rPr>
                        <a:t>3.4 ± 0.2</a:t>
                      </a:r>
                    </a:p>
                    <a:p>
                      <a:pPr algn="ctr"/>
                      <a:r>
                        <a:rPr lang="it-IT" sz="1400" i="1" dirty="0">
                          <a:latin typeface="Neue Haas Grotesk Text Pro" panose="020B0504020202020204" pitchFamily="34" charset="0"/>
                        </a:rPr>
                        <a:t>(3.1)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Neue Haas Grotesk Text Pro" panose="020B0504020202020204" pitchFamily="34" charset="0"/>
                        </a:rPr>
                        <a:t>11.0 ± 0.6</a:t>
                      </a:r>
                    </a:p>
                    <a:p>
                      <a:pPr algn="ctr"/>
                      <a:r>
                        <a:rPr lang="it-IT" sz="1400" i="1" dirty="0">
                          <a:latin typeface="Neue Haas Grotesk Text Pro" panose="020B0504020202020204" pitchFamily="34" charset="0"/>
                        </a:rPr>
                        <a:t>(12.4)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474117"/>
                  </a:ext>
                </a:extLst>
              </a:tr>
              <a:tr h="515345"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>
                          <a:latin typeface="Neue Haas Grotesk Text Pro" panose="020B0504020202020204" pitchFamily="34" charset="0"/>
                        </a:rPr>
                        <a:t>156</a:t>
                      </a:r>
                      <a:r>
                        <a:rPr lang="it-IT" sz="1400" b="1" baseline="0" dirty="0">
                          <a:latin typeface="Neue Haas Grotesk Text Pro" panose="020B0504020202020204" pitchFamily="34" charset="0"/>
                        </a:rPr>
                        <a:t>Tb - tot</a:t>
                      </a:r>
                      <a:endParaRPr lang="it-IT" sz="1400" b="1" baseline="30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Neue Haas Grotesk Text Pro" panose="020B0504020202020204" pitchFamily="34" charset="0"/>
                        </a:rPr>
                        <a:t>0.23 ± 0.01</a:t>
                      </a:r>
                    </a:p>
                    <a:p>
                      <a:pPr algn="ctr"/>
                      <a:r>
                        <a:rPr lang="it-IT" sz="1400" i="1" dirty="0">
                          <a:latin typeface="Neue Haas Grotesk Text Pro" panose="020B0504020202020204" pitchFamily="34" charset="0"/>
                        </a:rPr>
                        <a:t>(0.22)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Neue Haas Grotesk Text Pro" panose="020B0504020202020204" pitchFamily="34" charset="0"/>
                        </a:rPr>
                        <a:t>1.3 ± 0.1</a:t>
                      </a:r>
                    </a:p>
                    <a:p>
                      <a:pPr algn="ctr"/>
                      <a:r>
                        <a:rPr lang="it-IT" sz="1400" i="1" dirty="0">
                          <a:latin typeface="Neue Haas Grotesk Text Pro" panose="020B0504020202020204" pitchFamily="34" charset="0"/>
                        </a:rPr>
                        <a:t>(1.3)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2028224"/>
                  </a:ext>
                </a:extLst>
              </a:tr>
              <a:tr h="515345"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>
                          <a:latin typeface="Neue Haas Grotesk Text Pro" panose="020B0504020202020204" pitchFamily="34" charset="0"/>
                        </a:rPr>
                        <a:t>156g</a:t>
                      </a:r>
                      <a:r>
                        <a:rPr lang="it-IT" sz="1400" b="1" baseline="0" dirty="0">
                          <a:latin typeface="Neue Haas Grotesk Text Pro" panose="020B0504020202020204" pitchFamily="34" charset="0"/>
                        </a:rPr>
                        <a:t>Tb</a:t>
                      </a:r>
                      <a:endParaRPr lang="it-IT" sz="1400" b="1" baseline="30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Neue Haas Grotesk Text Pro" panose="020B0504020202020204" pitchFamily="34" charset="0"/>
                        </a:rPr>
                        <a:t>0.14 ± 0.01</a:t>
                      </a:r>
                    </a:p>
                    <a:p>
                      <a:pPr algn="ctr"/>
                      <a:r>
                        <a:rPr lang="it-IT" sz="1400" i="1" dirty="0">
                          <a:latin typeface="Neue Haas Grotesk Text Pro" panose="020B0504020202020204" pitchFamily="34" charset="0"/>
                        </a:rPr>
                        <a:t>(0.16)</a:t>
                      </a:r>
                    </a:p>
                  </a:txBody>
                  <a:tcPr anchor="ctr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Neue Haas Grotesk Text Pro" panose="020B0504020202020204" pitchFamily="34" charset="0"/>
                        </a:rPr>
                        <a:t>0.93 ± 0.05</a:t>
                      </a:r>
                    </a:p>
                    <a:p>
                      <a:pPr algn="ctr"/>
                      <a:r>
                        <a:rPr lang="it-IT" sz="1400" i="1" dirty="0">
                          <a:latin typeface="Neue Haas Grotesk Text Pro" panose="020B0504020202020204" pitchFamily="34" charset="0"/>
                        </a:rPr>
                        <a:t>(0.91)</a:t>
                      </a:r>
                    </a:p>
                  </a:txBody>
                  <a:tcPr anchor="ctr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082837"/>
                  </a:ext>
                </a:extLst>
              </a:tr>
              <a:tr h="515345"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>
                          <a:latin typeface="Neue Haas Grotesk Text Pro" panose="020B0504020202020204" pitchFamily="34" charset="0"/>
                        </a:rPr>
                        <a:t>156m1</a:t>
                      </a:r>
                      <a:r>
                        <a:rPr lang="it-IT" sz="1400" b="1" baseline="0" dirty="0">
                          <a:latin typeface="Neue Haas Grotesk Text Pro" panose="020B0504020202020204" pitchFamily="34" charset="0"/>
                        </a:rPr>
                        <a:t>Tb</a:t>
                      </a:r>
                      <a:endParaRPr lang="it-IT" sz="1400" b="1" baseline="30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Neue Haas Grotesk Text Pro" panose="020B0504020202020204" pitchFamily="34" charset="0"/>
                        </a:rPr>
                        <a:t>No Signal</a:t>
                      </a:r>
                    </a:p>
                    <a:p>
                      <a:pPr algn="ctr"/>
                      <a:r>
                        <a:rPr lang="it-IT" sz="1400" i="1" dirty="0">
                          <a:latin typeface="Neue Haas Grotesk Text Pro" panose="020B0504020202020204" pitchFamily="34" charset="0"/>
                        </a:rPr>
                        <a:t>(0)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Neue Haas Grotesk Text Pro" panose="020B0504020202020204" pitchFamily="34" charset="0"/>
                        </a:rPr>
                        <a:t>0.32 ± 0.12</a:t>
                      </a:r>
                    </a:p>
                    <a:p>
                      <a:pPr algn="ctr"/>
                      <a:r>
                        <a:rPr lang="it-IT" sz="1400" i="1" dirty="0">
                          <a:latin typeface="Neue Haas Grotesk Text Pro" panose="020B0504020202020204" pitchFamily="34" charset="0"/>
                        </a:rPr>
                        <a:t>(0.34)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7577091"/>
                  </a:ext>
                </a:extLst>
              </a:tr>
              <a:tr h="515345"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>
                          <a:latin typeface="Neue Haas Grotesk Text Pro" panose="020B0504020202020204" pitchFamily="34" charset="0"/>
                        </a:rPr>
                        <a:t>156m2</a:t>
                      </a:r>
                      <a:r>
                        <a:rPr lang="it-IT" sz="1400" b="1" baseline="0" dirty="0">
                          <a:latin typeface="Neue Haas Grotesk Text Pro" panose="020B0504020202020204" pitchFamily="34" charset="0"/>
                        </a:rPr>
                        <a:t>Tb</a:t>
                      </a:r>
                      <a:endParaRPr lang="it-IT" sz="1400" b="1" baseline="30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Neue Haas Grotesk Text Pro" panose="020B0504020202020204" pitchFamily="34" charset="0"/>
                        </a:rPr>
                        <a:t>2.2 ± 0.1</a:t>
                      </a:r>
                    </a:p>
                    <a:p>
                      <a:pPr algn="ctr"/>
                      <a:r>
                        <a:rPr lang="it-IT" sz="1400" i="1" dirty="0">
                          <a:latin typeface="Neue Haas Grotesk Text Pro" panose="020B0504020202020204" pitchFamily="34" charset="0"/>
                        </a:rPr>
                        <a:t>(2.6)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Neue Haas Grotesk Text Pro" panose="020B0504020202020204" pitchFamily="34" charset="0"/>
                        </a:rPr>
                        <a:t>9.7 ± 0.6</a:t>
                      </a:r>
                    </a:p>
                    <a:p>
                      <a:pPr algn="ctr"/>
                      <a:r>
                        <a:rPr lang="it-IT" sz="1400" i="1" dirty="0">
                          <a:latin typeface="Neue Haas Grotesk Text Pro" panose="020B0504020202020204" pitchFamily="34" charset="0"/>
                        </a:rPr>
                        <a:t>(10.5)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788000"/>
                  </a:ext>
                </a:extLst>
              </a:tr>
              <a:tr h="346446">
                <a:tc gridSpan="3">
                  <a:txBody>
                    <a:bodyPr/>
                    <a:lstStyle/>
                    <a:p>
                      <a:pPr algn="ctr"/>
                      <a:r>
                        <a:rPr lang="it-IT" sz="1500" b="1" baseline="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Purity </a:t>
                      </a:r>
                      <a:r>
                        <a:rPr lang="it-IT" sz="1500" b="1" baseline="3000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155</a:t>
                      </a:r>
                      <a:r>
                        <a:rPr lang="it-IT" sz="1500" b="1" baseline="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Tb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400" i="1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1400" i="1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002728"/>
                  </a:ext>
                </a:extLst>
              </a:tr>
              <a:tr h="515345"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0" dirty="0">
                          <a:latin typeface="Neue Haas Grotesk Text Pro" panose="020B0504020202020204" pitchFamily="34" charset="0"/>
                        </a:rPr>
                        <a:t>EoB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Neue Haas Grotesk Text Pro" panose="020B0504020202020204" pitchFamily="34" charset="0"/>
                        </a:rPr>
                        <a:t>53.3 ± 0.5</a:t>
                      </a:r>
                    </a:p>
                    <a:p>
                      <a:pPr algn="ctr"/>
                      <a:r>
                        <a:rPr lang="it-IT" sz="1400" i="1" dirty="0">
                          <a:latin typeface="Neue Haas Grotesk Text Pro" panose="020B0504020202020204" pitchFamily="34" charset="0"/>
                        </a:rPr>
                        <a:t>(53)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Neue Haas Grotesk Text Pro" panose="020B0504020202020204" pitchFamily="34" charset="0"/>
                        </a:rPr>
                        <a:t>46.4 ± 0.9</a:t>
                      </a:r>
                    </a:p>
                    <a:p>
                      <a:pPr algn="ctr"/>
                      <a:r>
                        <a:rPr lang="it-IT" sz="1400" i="1" dirty="0">
                          <a:latin typeface="Neue Haas Grotesk Text Pro" panose="020B0504020202020204" pitchFamily="34" charset="0"/>
                        </a:rPr>
                        <a:t>(49)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855526"/>
                  </a:ext>
                </a:extLst>
              </a:tr>
              <a:tr h="515345"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0" dirty="0">
                          <a:latin typeface="Neue Haas Grotesk Text Pro" panose="020B0504020202020204" pitchFamily="34" charset="0"/>
                        </a:rPr>
                        <a:t>96 h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Neue Haas Grotesk Text Pro" panose="020B0504020202020204" pitchFamily="34" charset="0"/>
                        </a:rPr>
                        <a:t>93.4 ± 0.1</a:t>
                      </a:r>
                    </a:p>
                    <a:p>
                      <a:pPr algn="ctr"/>
                      <a:r>
                        <a:rPr lang="it-IT" sz="1400" i="1" dirty="0">
                          <a:latin typeface="Neue Haas Grotesk Text Pro" panose="020B0504020202020204" pitchFamily="34" charset="0"/>
                        </a:rPr>
                        <a:t>(93)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Neue Haas Grotesk Text Pro" panose="020B0504020202020204" pitchFamily="34" charset="0"/>
                        </a:rPr>
                        <a:t>87.9 ± 0.3</a:t>
                      </a:r>
                    </a:p>
                    <a:p>
                      <a:pPr algn="ctr"/>
                      <a:r>
                        <a:rPr lang="it-IT" sz="1400" i="1" dirty="0">
                          <a:latin typeface="Neue Haas Grotesk Text Pro" panose="020B0504020202020204" pitchFamily="34" charset="0"/>
                        </a:rPr>
                        <a:t>(89)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6025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2761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EF9506-C31F-7BD5-3C18-DC90587F1DE3}"/>
              </a:ext>
            </a:extLst>
          </p:cNvPr>
          <p:cNvGrpSpPr/>
          <p:nvPr/>
        </p:nvGrpSpPr>
        <p:grpSpPr>
          <a:xfrm>
            <a:off x="-1" y="44064"/>
            <a:ext cx="12192000" cy="6769872"/>
            <a:chOff x="44399" y="-1886336"/>
            <a:chExt cx="12192000" cy="67698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25B8D7-4716-85C4-C5A1-B4FEC6B12297}"/>
                </a:ext>
              </a:extLst>
            </p:cNvPr>
            <p:cNvSpPr txBox="1"/>
            <p:nvPr/>
          </p:nvSpPr>
          <p:spPr>
            <a:xfrm>
              <a:off x="44399" y="4606537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898989"/>
                  </a:solidFill>
                  <a:latin typeface="Neue Haas Grotesk Text Pro" panose="020B0504020202020204" pitchFamily="34" charset="0"/>
                </a:rPr>
                <a:t>G. Dellepiane – WTTC18</a:t>
              </a:r>
            </a:p>
          </p:txBody>
        </p:sp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F11602D3-AAF5-FD5D-9D57-AFC3DC736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06"/>
            <a:stretch/>
          </p:blipFill>
          <p:spPr>
            <a:xfrm>
              <a:off x="159729" y="-1886336"/>
              <a:ext cx="1019667" cy="964555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3C68BF-93ED-2CB1-41CB-8B10ACBE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12192000" cy="365125"/>
          </a:xfrm>
        </p:spPr>
        <p:txBody>
          <a:bodyPr/>
          <a:lstStyle/>
          <a:p>
            <a:r>
              <a:rPr lang="it-IT" dirty="0">
                <a:latin typeface="Neue Haas Grotesk Text Pro" panose="020B0504020202020204" pitchFamily="34" charset="0"/>
              </a:rPr>
              <a:t>11</a:t>
            </a: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E0C0D555-1F02-E0F4-4A63-56D911584144}"/>
              </a:ext>
            </a:extLst>
          </p:cNvPr>
          <p:cNvSpPr txBox="1">
            <a:spLocks/>
          </p:cNvSpPr>
          <p:nvPr/>
        </p:nvSpPr>
        <p:spPr>
          <a:xfrm>
            <a:off x="-1" y="-1"/>
            <a:ext cx="12192000" cy="8350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latin typeface="Neue Haas Grotesk Text Pro (Body)"/>
              </a:rPr>
              <a:t>Conclusions and outlook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6543E6-9797-B0DC-60BC-D9610C899156}"/>
              </a:ext>
            </a:extLst>
          </p:cNvPr>
          <p:cNvSpPr txBox="1"/>
          <p:nvPr/>
        </p:nvSpPr>
        <p:spPr>
          <a:xfrm>
            <a:off x="292570" y="1337639"/>
            <a:ext cx="11218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it-IT" sz="2000" dirty="0">
                <a:latin typeface="Neue Haas Grotesk Text Pro" panose="020B0504020202020204" pitchFamily="34" charset="0"/>
              </a:rPr>
              <a:t>The production of </a:t>
            </a:r>
            <a:r>
              <a:rPr lang="it-IT" sz="2000" baseline="30000" dirty="0">
                <a:latin typeface="Neue Haas Grotesk Text Pro" panose="020B0504020202020204" pitchFamily="34" charset="0"/>
              </a:rPr>
              <a:t>155</a:t>
            </a:r>
            <a:r>
              <a:rPr lang="it-IT" sz="2000" dirty="0">
                <a:latin typeface="Neue Haas Grotesk Text Pro" panose="020B0504020202020204" pitchFamily="34" charset="0"/>
              </a:rPr>
              <a:t>Tb was investigated via the </a:t>
            </a:r>
            <a:r>
              <a:rPr lang="it-IT" sz="2000" baseline="30000" dirty="0">
                <a:latin typeface="Neue Haas Grotesk Text Pro" panose="020B0504020202020204" pitchFamily="34" charset="0"/>
              </a:rPr>
              <a:t>155</a:t>
            </a:r>
            <a:r>
              <a:rPr lang="it-IT" sz="2000" dirty="0">
                <a:latin typeface="Neue Haas Grotesk Text Pro" panose="020B0504020202020204" pitchFamily="34" charset="0"/>
              </a:rPr>
              <a:t>Gd(p,n)</a:t>
            </a:r>
            <a:r>
              <a:rPr lang="it-IT" sz="2000" baseline="30000" dirty="0">
                <a:latin typeface="Neue Haas Grotesk Text Pro" panose="020B0504020202020204" pitchFamily="34" charset="0"/>
              </a:rPr>
              <a:t>155</a:t>
            </a:r>
            <a:r>
              <a:rPr lang="it-IT" sz="2000" dirty="0">
                <a:latin typeface="Neue Haas Grotesk Text Pro" panose="020B0504020202020204" pitchFamily="34" charset="0"/>
              </a:rPr>
              <a:t>Tb and </a:t>
            </a:r>
            <a:r>
              <a:rPr lang="it-IT" sz="2000" baseline="30000" dirty="0">
                <a:latin typeface="Neue Haas Grotesk Text Pro" panose="020B0504020202020204" pitchFamily="34" charset="0"/>
              </a:rPr>
              <a:t>156</a:t>
            </a:r>
            <a:r>
              <a:rPr lang="it-IT" sz="2000" dirty="0">
                <a:latin typeface="Neue Haas Grotesk Text Pro" panose="020B0504020202020204" pitchFamily="34" charset="0"/>
              </a:rPr>
              <a:t>Gd(p,2n)</a:t>
            </a:r>
            <a:r>
              <a:rPr lang="it-IT" sz="2000" baseline="30000" dirty="0">
                <a:latin typeface="Neue Haas Grotesk Text Pro" panose="020B0504020202020204" pitchFamily="34" charset="0"/>
              </a:rPr>
              <a:t>155</a:t>
            </a:r>
            <a:r>
              <a:rPr lang="it-IT" sz="2000" dirty="0">
                <a:latin typeface="Neue Haas Grotesk Text Pro" panose="020B0504020202020204" pitchFamily="34" charset="0"/>
              </a:rPr>
              <a:t>Tb nuclear reactions;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1AEB08-75DE-95DF-BAC3-DB78465E2400}"/>
              </a:ext>
            </a:extLst>
          </p:cNvPr>
          <p:cNvSpPr txBox="1"/>
          <p:nvPr/>
        </p:nvSpPr>
        <p:spPr>
          <a:xfrm>
            <a:off x="292571" y="2374546"/>
            <a:ext cx="11218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it-IT" sz="2000" dirty="0">
                <a:latin typeface="Neue Haas Grotesk Text Pro" panose="020B0504020202020204" pitchFamily="34" charset="0"/>
              </a:rPr>
              <a:t>Cross sections were measured by irradiating natural Gd, enriched </a:t>
            </a:r>
            <a:r>
              <a:rPr lang="it-IT" sz="2000" baseline="30000" dirty="0">
                <a:latin typeface="Neue Haas Grotesk Text Pro" panose="020B0504020202020204" pitchFamily="34" charset="0"/>
              </a:rPr>
              <a:t>155</a:t>
            </a:r>
            <a:r>
              <a:rPr lang="it-IT" sz="2000" dirty="0">
                <a:latin typeface="Neue Haas Grotesk Text Pro" panose="020B0504020202020204" pitchFamily="34" charset="0"/>
              </a:rPr>
              <a:t>Gd and enriched </a:t>
            </a:r>
            <a:r>
              <a:rPr lang="it-IT" sz="2000" baseline="30000" dirty="0">
                <a:latin typeface="Neue Haas Grotesk Text Pro" panose="020B0504020202020204" pitchFamily="34" charset="0"/>
              </a:rPr>
              <a:t>156</a:t>
            </a:r>
            <a:r>
              <a:rPr lang="it-IT" sz="2000" dirty="0">
                <a:latin typeface="Neue Haas Grotesk Text Pro" panose="020B0504020202020204" pitchFamily="34" charset="0"/>
              </a:rPr>
              <a:t>Gd targets.  </a:t>
            </a:r>
            <a:r>
              <a:rPr lang="it-IT" sz="2000" u="sng" dirty="0">
                <a:latin typeface="Neue Haas Grotesk Text Pro" panose="020B0504020202020204" pitchFamily="34" charset="0"/>
              </a:rPr>
              <a:t>No cross-section data were reported for </a:t>
            </a:r>
            <a:r>
              <a:rPr lang="it-IT" sz="2000" u="sng" baseline="30000" dirty="0">
                <a:latin typeface="Neue Haas Grotesk Text Pro" panose="020B0504020202020204" pitchFamily="34" charset="0"/>
              </a:rPr>
              <a:t>156m1</a:t>
            </a:r>
            <a:r>
              <a:rPr lang="it-IT" sz="2000" u="sng" dirty="0">
                <a:latin typeface="Neue Haas Grotesk Text Pro" panose="020B0504020202020204" pitchFamily="34" charset="0"/>
              </a:rPr>
              <a:t>Tb and </a:t>
            </a:r>
            <a:r>
              <a:rPr lang="it-IT" sz="2000" u="sng" baseline="30000" dirty="0">
                <a:latin typeface="Neue Haas Grotesk Text Pro" panose="020B0504020202020204" pitchFamily="34" charset="0"/>
              </a:rPr>
              <a:t>156m2</a:t>
            </a:r>
            <a:r>
              <a:rPr lang="it-IT" sz="2000" u="sng" dirty="0">
                <a:latin typeface="Neue Haas Grotesk Text Pro" panose="020B0504020202020204" pitchFamily="34" charset="0"/>
              </a:rPr>
              <a:t>Tb</a:t>
            </a:r>
            <a:r>
              <a:rPr lang="it-IT" sz="2000" dirty="0">
                <a:latin typeface="Neue Haas Grotesk Text Pro" panose="020B0504020202020204" pitchFamily="34" charset="0"/>
              </a:rPr>
              <a:t>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D96BA-BB23-7B77-E2FF-DF61096CB450}"/>
              </a:ext>
            </a:extLst>
          </p:cNvPr>
          <p:cNvSpPr txBox="1"/>
          <p:nvPr/>
        </p:nvSpPr>
        <p:spPr>
          <a:xfrm>
            <a:off x="292580" y="3461111"/>
            <a:ext cx="11218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it-IT" sz="2000" dirty="0">
                <a:latin typeface="Neue Haas Grotesk Text Pro" panose="020B0504020202020204" pitchFamily="34" charset="0"/>
              </a:rPr>
              <a:t>The production yield and purity were studied to determine the optimum irradiation conditions;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288440-0998-A2C7-CA69-63D0940FA8E0}"/>
              </a:ext>
            </a:extLst>
          </p:cNvPr>
          <p:cNvSpPr txBox="1"/>
          <p:nvPr/>
        </p:nvSpPr>
        <p:spPr>
          <a:xfrm>
            <a:off x="292579" y="4550381"/>
            <a:ext cx="1121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Neue Haas Grotesk Text Pro" panose="020B0504020202020204" pitchFamily="34" charset="0"/>
              </a:rPr>
              <a:t>The </a:t>
            </a:r>
            <a:r>
              <a:rPr lang="it-IT" sz="2000" baseline="30000" dirty="0">
                <a:latin typeface="Neue Haas Grotesk Text Pro" panose="020B0504020202020204" pitchFamily="34" charset="0"/>
              </a:rPr>
              <a:t>156</a:t>
            </a:r>
            <a:r>
              <a:rPr lang="it-IT" sz="2000" dirty="0">
                <a:latin typeface="Neue Haas Grotesk Text Pro" panose="020B0504020202020204" pitchFamily="34" charset="0"/>
              </a:rPr>
              <a:t>Gd(p,2n)</a:t>
            </a:r>
            <a:r>
              <a:rPr lang="it-IT" sz="2000" baseline="30000" dirty="0">
                <a:latin typeface="Neue Haas Grotesk Text Pro" panose="020B0504020202020204" pitchFamily="34" charset="0"/>
              </a:rPr>
              <a:t>155</a:t>
            </a:r>
            <a:r>
              <a:rPr lang="it-IT" sz="2000" dirty="0">
                <a:latin typeface="Neue Haas Grotesk Text Pro" panose="020B0504020202020204" pitchFamily="34" charset="0"/>
              </a:rPr>
              <a:t>Tb route requires a higher beam energy;</a:t>
            </a:r>
            <a:endParaRPr lang="en-US" sz="2000" dirty="0">
              <a:latin typeface="Neue Haas Grotesk Text Pro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1C6E5E-D733-1721-7D42-1217E24FFA5A}"/>
              </a:ext>
            </a:extLst>
          </p:cNvPr>
          <p:cNvSpPr txBox="1"/>
          <p:nvPr/>
        </p:nvSpPr>
        <p:spPr>
          <a:xfrm>
            <a:off x="292570" y="5478122"/>
            <a:ext cx="11429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it-IT" sz="2000" dirty="0">
                <a:latin typeface="Neue Haas Grotesk Text Pro" panose="020B0504020202020204" pitchFamily="34" charset="0"/>
              </a:rPr>
              <a:t>Tests were carried out by irradiating enriched</a:t>
            </a:r>
            <a:r>
              <a:rPr lang="it-IT" sz="2000" baseline="30000" dirty="0">
                <a:latin typeface="Neue Haas Grotesk Text Pro" panose="020B0504020202020204" pitchFamily="34" charset="0"/>
              </a:rPr>
              <a:t> 155</a:t>
            </a:r>
            <a:r>
              <a:rPr lang="it-IT" sz="2000" dirty="0">
                <a:latin typeface="Neue Haas Grotesk Text Pro" panose="020B0504020202020204" pitchFamily="34" charset="0"/>
              </a:rPr>
              <a:t>Gd</a:t>
            </a:r>
            <a:r>
              <a:rPr lang="it-IT" sz="2000" baseline="-25000" dirty="0">
                <a:latin typeface="Neue Haas Grotesk Text Pro" panose="020B0504020202020204" pitchFamily="34" charset="0"/>
              </a:rPr>
              <a:t>2</a:t>
            </a:r>
            <a:r>
              <a:rPr lang="it-IT" sz="2000" dirty="0">
                <a:latin typeface="Neue Haas Grotesk Text Pro" panose="020B0504020202020204" pitchFamily="34" charset="0"/>
              </a:rPr>
              <a:t>O</a:t>
            </a:r>
            <a:r>
              <a:rPr lang="it-IT" sz="2000" baseline="-25000" dirty="0">
                <a:latin typeface="Neue Haas Grotesk Text Pro" panose="020B0504020202020204" pitchFamily="34" charset="0"/>
              </a:rPr>
              <a:t>3</a:t>
            </a:r>
            <a:r>
              <a:rPr lang="it-IT" sz="2000" dirty="0">
                <a:latin typeface="Neue Haas Grotesk Text Pro" panose="020B0504020202020204" pitchFamily="34" charset="0"/>
              </a:rPr>
              <a:t> and </a:t>
            </a:r>
            <a:r>
              <a:rPr lang="it-IT" sz="2000" baseline="30000" dirty="0">
                <a:latin typeface="Neue Haas Grotesk Text Pro" panose="020B0504020202020204" pitchFamily="34" charset="0"/>
              </a:rPr>
              <a:t>156</a:t>
            </a:r>
            <a:r>
              <a:rPr lang="it-IT" sz="2000" dirty="0">
                <a:latin typeface="Neue Haas Grotesk Text Pro" panose="020B0504020202020204" pitchFamily="34" charset="0"/>
              </a:rPr>
              <a:t>Gd</a:t>
            </a:r>
            <a:r>
              <a:rPr lang="it-IT" sz="2000" baseline="-25000" dirty="0">
                <a:latin typeface="Neue Haas Grotesk Text Pro" panose="020B0504020202020204" pitchFamily="34" charset="0"/>
              </a:rPr>
              <a:t>2</a:t>
            </a:r>
            <a:r>
              <a:rPr lang="it-IT" sz="2000" dirty="0">
                <a:latin typeface="Neue Haas Grotesk Text Pro" panose="020B0504020202020204" pitchFamily="34" charset="0"/>
              </a:rPr>
              <a:t>O</a:t>
            </a:r>
            <a:r>
              <a:rPr lang="it-IT" sz="2000" baseline="-25000" dirty="0">
                <a:latin typeface="Neue Haas Grotesk Text Pro" panose="020B0504020202020204" pitchFamily="34" charset="0"/>
              </a:rPr>
              <a:t>3</a:t>
            </a:r>
            <a:r>
              <a:rPr lang="it-IT" sz="2000" dirty="0">
                <a:latin typeface="Neue Haas Grotesk Text Pro" panose="020B0504020202020204" pitchFamily="34" charset="0"/>
              </a:rPr>
              <a:t> solid targets;</a:t>
            </a:r>
          </a:p>
        </p:txBody>
      </p:sp>
    </p:spTree>
    <p:extLst>
      <p:ext uri="{BB962C8B-B14F-4D97-AF65-F5344CB8AC3E}">
        <p14:creationId xmlns:p14="http://schemas.microsoft.com/office/powerpoint/2010/main" val="232173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EF9506-C31F-7BD5-3C18-DC90587F1DE3}"/>
              </a:ext>
            </a:extLst>
          </p:cNvPr>
          <p:cNvGrpSpPr/>
          <p:nvPr/>
        </p:nvGrpSpPr>
        <p:grpSpPr>
          <a:xfrm>
            <a:off x="-1" y="44064"/>
            <a:ext cx="12192000" cy="6769872"/>
            <a:chOff x="44399" y="-1886336"/>
            <a:chExt cx="12192000" cy="67698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25B8D7-4716-85C4-C5A1-B4FEC6B12297}"/>
                </a:ext>
              </a:extLst>
            </p:cNvPr>
            <p:cNvSpPr txBox="1"/>
            <p:nvPr/>
          </p:nvSpPr>
          <p:spPr>
            <a:xfrm>
              <a:off x="44399" y="4606537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898989"/>
                  </a:solidFill>
                  <a:latin typeface="Neue Haas Grotesk Text Pro" panose="020B0504020202020204" pitchFamily="34" charset="0"/>
                </a:rPr>
                <a:t>G. Dellepiane – WTTC18</a:t>
              </a:r>
            </a:p>
          </p:txBody>
        </p:sp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F11602D3-AAF5-FD5D-9D57-AFC3DC736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06"/>
            <a:stretch/>
          </p:blipFill>
          <p:spPr>
            <a:xfrm>
              <a:off x="159729" y="-1886336"/>
              <a:ext cx="1019667" cy="964555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3C68BF-93ED-2CB1-41CB-8B10ACBE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12192000" cy="365125"/>
          </a:xfrm>
        </p:spPr>
        <p:txBody>
          <a:bodyPr/>
          <a:lstStyle/>
          <a:p>
            <a:r>
              <a:rPr lang="it-IT" dirty="0">
                <a:latin typeface="Neue Haas Grotesk Text Pro" panose="020B0504020202020204" pitchFamily="34" charset="0"/>
              </a:rPr>
              <a:t>12</a:t>
            </a: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E0C0D555-1F02-E0F4-4A63-56D911584144}"/>
              </a:ext>
            </a:extLst>
          </p:cNvPr>
          <p:cNvSpPr txBox="1">
            <a:spLocks/>
          </p:cNvSpPr>
          <p:nvPr/>
        </p:nvSpPr>
        <p:spPr>
          <a:xfrm>
            <a:off x="-1" y="-1"/>
            <a:ext cx="12192000" cy="8350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latin typeface="Neue Haas Grotesk Text Pro (Body)"/>
              </a:rPr>
              <a:t>Conclusions and outlook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1F056A-0912-29DB-B975-32F7A4816906}"/>
              </a:ext>
            </a:extLst>
          </p:cNvPr>
          <p:cNvSpPr txBox="1"/>
          <p:nvPr/>
        </p:nvSpPr>
        <p:spPr>
          <a:xfrm>
            <a:off x="292595" y="1320397"/>
            <a:ext cx="11228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Neue Haas Grotesk Text Pro" panose="020B0504020202020204" pitchFamily="34" charset="0"/>
              </a:rPr>
              <a:t>The </a:t>
            </a:r>
            <a:r>
              <a:rPr lang="it-IT" sz="2000" baseline="30000" dirty="0">
                <a:latin typeface="Neue Haas Grotesk Text Pro" panose="020B0504020202020204" pitchFamily="34" charset="0"/>
              </a:rPr>
              <a:t>156</a:t>
            </a:r>
            <a:r>
              <a:rPr lang="it-IT" sz="2000" dirty="0">
                <a:latin typeface="Neue Haas Grotesk Text Pro" panose="020B0504020202020204" pitchFamily="34" charset="0"/>
              </a:rPr>
              <a:t>Gd(p,2n)</a:t>
            </a:r>
            <a:r>
              <a:rPr lang="it-IT" sz="2000" baseline="30000" dirty="0">
                <a:latin typeface="Neue Haas Grotesk Text Pro" panose="020B0504020202020204" pitchFamily="34" charset="0"/>
              </a:rPr>
              <a:t>155</a:t>
            </a:r>
            <a:r>
              <a:rPr lang="it-IT" sz="2000" dirty="0">
                <a:latin typeface="Neue Haas Grotesk Text Pro" panose="020B0504020202020204" pitchFamily="34" charset="0"/>
              </a:rPr>
              <a:t>Tb </a:t>
            </a:r>
            <a:r>
              <a:rPr lang="en-US" sz="2000" dirty="0">
                <a:latin typeface="Neue Haas Grotesk Text Pro" panose="020B0504020202020204" pitchFamily="34" charset="0"/>
              </a:rPr>
              <a:t>reaction provides a </a:t>
            </a:r>
            <a:r>
              <a:rPr lang="en-US" sz="2000" u="sng" dirty="0">
                <a:latin typeface="Neue Haas Grotesk Text Pro" panose="020B0504020202020204" pitchFamily="34" charset="0"/>
              </a:rPr>
              <a:t>higher yield</a:t>
            </a:r>
            <a:r>
              <a:rPr lang="en-US" sz="2000" dirty="0">
                <a:latin typeface="Neue Haas Grotesk Text Pro" panose="020B0504020202020204" pitchFamily="34" charset="0"/>
              </a:rPr>
              <a:t> than the </a:t>
            </a:r>
            <a:r>
              <a:rPr lang="it-IT" sz="2000" baseline="30000" dirty="0">
                <a:latin typeface="Neue Haas Grotesk Text Pro" panose="020B0504020202020204" pitchFamily="34" charset="0"/>
              </a:rPr>
              <a:t>155</a:t>
            </a:r>
            <a:r>
              <a:rPr lang="it-IT" sz="2000" dirty="0">
                <a:latin typeface="Neue Haas Grotesk Text Pro" panose="020B0504020202020204" pitchFamily="34" charset="0"/>
              </a:rPr>
              <a:t>Gd(p,n)</a:t>
            </a:r>
            <a:r>
              <a:rPr lang="it-IT" sz="2000" baseline="30000" dirty="0">
                <a:latin typeface="Neue Haas Grotesk Text Pro" panose="020B0504020202020204" pitchFamily="34" charset="0"/>
              </a:rPr>
              <a:t>155</a:t>
            </a:r>
            <a:r>
              <a:rPr lang="it-IT" sz="2000" dirty="0">
                <a:latin typeface="Neue Haas Grotesk Text Pro" panose="020B0504020202020204" pitchFamily="34" charset="0"/>
              </a:rPr>
              <a:t>Tb</a:t>
            </a:r>
            <a:r>
              <a:rPr lang="en-US" sz="2000" dirty="0">
                <a:latin typeface="Neue Haas Grotesk Text Pro" panose="020B0504020202020204" pitchFamily="34" charset="0"/>
              </a:rPr>
              <a:t> but </a:t>
            </a:r>
            <a:r>
              <a:rPr lang="en-US" sz="2000" u="sng" dirty="0">
                <a:latin typeface="Neue Haas Grotesk Text Pro" panose="020B0504020202020204" pitchFamily="34" charset="0"/>
              </a:rPr>
              <a:t>lower </a:t>
            </a:r>
            <a:r>
              <a:rPr lang="en-US" sz="2000" u="sng" dirty="0" err="1">
                <a:latin typeface="Neue Haas Grotesk Text Pro" panose="020B0504020202020204" pitchFamily="34" charset="0"/>
              </a:rPr>
              <a:t>EoB</a:t>
            </a:r>
            <a:r>
              <a:rPr lang="en-US" sz="2000" u="sng" dirty="0">
                <a:latin typeface="Neue Haas Grotesk Text Pro" panose="020B0504020202020204" pitchFamily="34" charset="0"/>
              </a:rPr>
              <a:t> </a:t>
            </a:r>
            <a:r>
              <a:rPr lang="en-US" sz="2000" u="sng" dirty="0" err="1">
                <a:latin typeface="Neue Haas Grotesk Text Pro" panose="020B0504020202020204" pitchFamily="34" charset="0"/>
              </a:rPr>
              <a:t>radionuclidic</a:t>
            </a:r>
            <a:r>
              <a:rPr lang="en-US" sz="2000" u="sng" dirty="0">
                <a:latin typeface="Neue Haas Grotesk Text Pro" panose="020B0504020202020204" pitchFamily="34" charset="0"/>
              </a:rPr>
              <a:t> purity;</a:t>
            </a:r>
            <a:endParaRPr lang="en-US" sz="2000" dirty="0">
              <a:latin typeface="Neue Haas Grotesk Text Pro" panose="020B05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4187E5-47AB-B330-2BED-5AD4CE6EB148}"/>
              </a:ext>
            </a:extLst>
          </p:cNvPr>
          <p:cNvSpPr txBox="1"/>
          <p:nvPr/>
        </p:nvSpPr>
        <p:spPr>
          <a:xfrm>
            <a:off x="292605" y="2415126"/>
            <a:ext cx="114294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Neue Haas Grotesk Text Pro" panose="020B0504020202020204" pitchFamily="34" charset="0"/>
              </a:rPr>
              <a:t>The </a:t>
            </a:r>
            <a:r>
              <a:rPr lang="en-US" sz="2000" dirty="0" err="1">
                <a:latin typeface="Neue Haas Grotesk Text Pro" panose="020B0504020202020204" pitchFamily="34" charset="0"/>
              </a:rPr>
              <a:t>radionuclidic</a:t>
            </a:r>
            <a:r>
              <a:rPr lang="en-US" sz="2000" dirty="0">
                <a:latin typeface="Neue Haas Grotesk Text Pro" panose="020B0504020202020204" pitchFamily="34" charset="0"/>
              </a:rPr>
              <a:t> purity increases over time. </a:t>
            </a:r>
            <a:r>
              <a:rPr lang="en-US" sz="2000" baseline="30000" dirty="0">
                <a:latin typeface="Neue Haas Grotesk Text Pro" panose="020B0504020202020204" pitchFamily="34" charset="0"/>
              </a:rPr>
              <a:t>156</a:t>
            </a:r>
            <a:r>
              <a:rPr lang="en-US" sz="2000" dirty="0">
                <a:latin typeface="Neue Haas Grotesk Text Pro" panose="020B0504020202020204" pitchFamily="34" charset="0"/>
              </a:rPr>
              <a:t>Tb is the only impurity in the samples;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AEFE9-45F1-0726-108B-62D19C946235}"/>
              </a:ext>
            </a:extLst>
          </p:cNvPr>
          <p:cNvSpPr txBox="1"/>
          <p:nvPr/>
        </p:nvSpPr>
        <p:spPr>
          <a:xfrm>
            <a:off x="292595" y="3300591"/>
            <a:ext cx="114294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u="sng" dirty="0">
                <a:latin typeface="Neue Haas Grotesk Text Pro" panose="020B0504020202020204" pitchFamily="34" charset="0"/>
              </a:rPr>
              <a:t>Off-line mass separation technique</a:t>
            </a:r>
            <a:r>
              <a:rPr lang="en-US" sz="2000" dirty="0">
                <a:latin typeface="Neue Haas Grotesk Text Pro" panose="020B0504020202020204" pitchFamily="34" charset="0"/>
              </a:rPr>
              <a:t> to isolate </a:t>
            </a:r>
            <a:r>
              <a:rPr lang="en-US" sz="2000" baseline="30000" dirty="0">
                <a:latin typeface="Neue Haas Grotesk Text Pro" panose="020B0504020202020204" pitchFamily="34" charset="0"/>
              </a:rPr>
              <a:t>155</a:t>
            </a:r>
            <a:r>
              <a:rPr lang="en-US" sz="2000" dirty="0">
                <a:latin typeface="Neue Haas Grotesk Text Pro" panose="020B0504020202020204" pitchFamily="34" charset="0"/>
              </a:rPr>
              <a:t>Tb;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F5ED84-12C6-DDEE-ADEA-C7B843C6E63D}"/>
              </a:ext>
            </a:extLst>
          </p:cNvPr>
          <p:cNvSpPr txBox="1"/>
          <p:nvPr/>
        </p:nvSpPr>
        <p:spPr>
          <a:xfrm>
            <a:off x="292595" y="4186056"/>
            <a:ext cx="114294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Neue Haas Grotesk Text Pro" panose="020B0504020202020204" pitchFamily="34" charset="0"/>
              </a:rPr>
              <a:t>Further studies to establish the impact of </a:t>
            </a:r>
            <a:r>
              <a:rPr lang="en-US" sz="2000" baseline="30000" dirty="0">
                <a:latin typeface="Neue Haas Grotesk Text Pro" panose="020B0504020202020204" pitchFamily="34" charset="0"/>
              </a:rPr>
              <a:t>156</a:t>
            </a:r>
            <a:r>
              <a:rPr lang="en-US" sz="2000" dirty="0">
                <a:latin typeface="Neue Haas Grotesk Text Pro" panose="020B0504020202020204" pitchFamily="34" charset="0"/>
              </a:rPr>
              <a:t>Tb from a dosimetry perspective;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C07547-9FC6-0518-E60E-3C375CF8B081}"/>
              </a:ext>
            </a:extLst>
          </p:cNvPr>
          <p:cNvSpPr txBox="1"/>
          <p:nvPr/>
        </p:nvSpPr>
        <p:spPr>
          <a:xfrm>
            <a:off x="292595" y="5071521"/>
            <a:ext cx="11228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Neue Haas Grotesk Text Pro" panose="020B0504020202020204" pitchFamily="34" charset="0"/>
              </a:rPr>
              <a:t>The obtained results contribute to pave the way towards the use of medical cyclotrons to produce </a:t>
            </a:r>
            <a:r>
              <a:rPr lang="en-US" sz="2000" baseline="30000" dirty="0">
                <a:latin typeface="Neue Haas Grotesk Text Pro" panose="020B0504020202020204" pitchFamily="34" charset="0"/>
              </a:rPr>
              <a:t>155</a:t>
            </a:r>
            <a:r>
              <a:rPr lang="en-US" sz="2000" dirty="0">
                <a:latin typeface="Neue Haas Grotesk Text Pro" panose="020B0504020202020204" pitchFamily="34" charset="0"/>
              </a:rPr>
              <a:t>Tb for </a:t>
            </a:r>
            <a:r>
              <a:rPr lang="en-US" sz="2000" dirty="0" err="1">
                <a:latin typeface="Neue Haas Grotesk Text Pro" panose="020B0504020202020204" pitchFamily="34" charset="0"/>
              </a:rPr>
              <a:t>theranostics</a:t>
            </a:r>
            <a:r>
              <a:rPr lang="en-US" sz="2000" dirty="0">
                <a:latin typeface="Neue Haas Grotesk Text Pro" panose="020B05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171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EF9506-C31F-7BD5-3C18-DC90587F1DE3}"/>
              </a:ext>
            </a:extLst>
          </p:cNvPr>
          <p:cNvGrpSpPr/>
          <p:nvPr/>
        </p:nvGrpSpPr>
        <p:grpSpPr>
          <a:xfrm>
            <a:off x="-1" y="44064"/>
            <a:ext cx="12192000" cy="6769872"/>
            <a:chOff x="44399" y="-1886336"/>
            <a:chExt cx="12192000" cy="67698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25B8D7-4716-85C4-C5A1-B4FEC6B12297}"/>
                </a:ext>
              </a:extLst>
            </p:cNvPr>
            <p:cNvSpPr txBox="1"/>
            <p:nvPr/>
          </p:nvSpPr>
          <p:spPr>
            <a:xfrm>
              <a:off x="44399" y="4606537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898989"/>
                  </a:solidFill>
                  <a:latin typeface="Neue Haas Grotesk Text Pro" panose="020B0504020202020204" pitchFamily="34" charset="0"/>
                </a:rPr>
                <a:t>G. Dellepiane – WTTC18</a:t>
              </a:r>
            </a:p>
          </p:txBody>
        </p:sp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F11602D3-AAF5-FD5D-9D57-AFC3DC736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06"/>
            <a:stretch/>
          </p:blipFill>
          <p:spPr>
            <a:xfrm>
              <a:off x="159729" y="-1886336"/>
              <a:ext cx="1019667" cy="964555"/>
            </a:xfrm>
            <a:prstGeom prst="rect">
              <a:avLst/>
            </a:prstGeom>
          </p:spPr>
        </p:pic>
      </p:grpSp>
      <p:sp>
        <p:nvSpPr>
          <p:cNvPr id="117" name="Title 1">
            <a:extLst>
              <a:ext uri="{FF2B5EF4-FFF2-40B4-BE49-F238E27FC236}">
                <a16:creationId xmlns:a16="http://schemas.microsoft.com/office/drawing/2014/main" id="{E0C0D555-1F02-E0F4-4A63-56D911584144}"/>
              </a:ext>
            </a:extLst>
          </p:cNvPr>
          <p:cNvSpPr txBox="1">
            <a:spLocks/>
          </p:cNvSpPr>
          <p:nvPr/>
        </p:nvSpPr>
        <p:spPr>
          <a:xfrm>
            <a:off x="-1" y="-1"/>
            <a:ext cx="12192000" cy="8350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latin typeface="Neue Haas Grotesk Text Pro (Body)"/>
              </a:rPr>
              <a:t>Acknowledgments</a:t>
            </a:r>
          </a:p>
        </p:txBody>
      </p:sp>
      <p:pic>
        <p:nvPicPr>
          <p:cNvPr id="4" name="Picture 3" descr="A picture containing grass, sky, outdoor, soccer&#10;&#10;Description automatically generated">
            <a:extLst>
              <a:ext uri="{FF2B5EF4-FFF2-40B4-BE49-F238E27FC236}">
                <a16:creationId xmlns:a16="http://schemas.microsoft.com/office/drawing/2014/main" id="{AA8C584B-2628-88E6-132E-7904BCC1EE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7" t="27071" r="15951" b="17949"/>
          <a:stretch/>
        </p:blipFill>
        <p:spPr>
          <a:xfrm>
            <a:off x="7920758" y="1008404"/>
            <a:ext cx="4153138" cy="2506954"/>
          </a:xfrm>
          <a:prstGeom prst="rect">
            <a:avLst/>
          </a:prstGeom>
        </p:spPr>
      </p:pic>
      <p:pic>
        <p:nvPicPr>
          <p:cNvPr id="6" name="Picture 5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C88EB9E9-E12F-19A6-0657-C8257AFAA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58" y="3586112"/>
            <a:ext cx="4153137" cy="2911572"/>
          </a:xfrm>
          <a:prstGeom prst="rect">
            <a:avLst/>
          </a:prstGeom>
        </p:spPr>
      </p:pic>
      <p:pic>
        <p:nvPicPr>
          <p:cNvPr id="11" name="Picture 10" descr="A group of people sitting in a room with laptops&#10;&#10;Description automatically generated with medium confidence">
            <a:extLst>
              <a:ext uri="{FF2B5EF4-FFF2-40B4-BE49-F238E27FC236}">
                <a16:creationId xmlns:a16="http://schemas.microsoft.com/office/drawing/2014/main" id="{2F944DB5-6FBA-2B1B-DD8C-DB4740B227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6" b="8530"/>
          <a:stretch/>
        </p:blipFill>
        <p:spPr>
          <a:xfrm>
            <a:off x="203200" y="3281175"/>
            <a:ext cx="4676031" cy="3236135"/>
          </a:xfrm>
          <a:prstGeom prst="rect">
            <a:avLst/>
          </a:prstGeom>
        </p:spPr>
      </p:pic>
      <p:pic>
        <p:nvPicPr>
          <p:cNvPr id="13" name="Picture 12" descr="A picture containing person, hospital room, room&#10;&#10;Description automatically generated">
            <a:extLst>
              <a:ext uri="{FF2B5EF4-FFF2-40B4-BE49-F238E27FC236}">
                <a16:creationId xmlns:a16="http://schemas.microsoft.com/office/drawing/2014/main" id="{BC1FA76E-A5E8-3C8B-08BC-EDED2343AD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00"/>
          <a:stretch/>
        </p:blipFill>
        <p:spPr>
          <a:xfrm>
            <a:off x="5078929" y="3248958"/>
            <a:ext cx="2648416" cy="32487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6A9790-8363-B25C-AD6C-E92AFD0E1766}"/>
              </a:ext>
            </a:extLst>
          </p:cNvPr>
          <p:cNvSpPr txBox="1"/>
          <p:nvPr/>
        </p:nvSpPr>
        <p:spPr>
          <a:xfrm>
            <a:off x="0" y="2810705"/>
            <a:ext cx="53415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b="1" dirty="0">
                <a:latin typeface="Neue Haas Grotesk Text Pro" panose="020B0504020202020204" pitchFamily="34" charset="0"/>
              </a:rPr>
              <a:t>LHEP</a:t>
            </a:r>
            <a:r>
              <a:rPr lang="it-IT" sz="2200" dirty="0">
                <a:latin typeface="Neue Haas Grotesk Text Pro" panose="020B0504020202020204" pitchFamily="34" charset="0"/>
              </a:rPr>
              <a:t> engineering and techincal staff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52AF29-07DE-28AB-BB84-6FD91366F7F3}"/>
              </a:ext>
            </a:extLst>
          </p:cNvPr>
          <p:cNvSpPr txBox="1"/>
          <p:nvPr/>
        </p:nvSpPr>
        <p:spPr>
          <a:xfrm>
            <a:off x="-1" y="2237495"/>
            <a:ext cx="56396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b="1" dirty="0">
                <a:latin typeface="Neue Haas Grotesk Text Pro" panose="020B0504020202020204" pitchFamily="34" charset="0"/>
              </a:rPr>
              <a:t>SWAN Isotopen AG</a:t>
            </a:r>
            <a:r>
              <a:rPr lang="it-IT" sz="2200" dirty="0">
                <a:latin typeface="Neue Haas Grotesk Text Pro" panose="020B0504020202020204" pitchFamily="34" charset="0"/>
              </a:rPr>
              <a:t> maintenance team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E7F45A-A4BD-860F-6211-0221B8A99BA3}"/>
              </a:ext>
            </a:extLst>
          </p:cNvPr>
          <p:cNvSpPr txBox="1"/>
          <p:nvPr/>
        </p:nvSpPr>
        <p:spPr>
          <a:xfrm>
            <a:off x="0" y="1668138"/>
            <a:ext cx="60051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>
                <a:latin typeface="Neue Haas Grotesk Text Pro" panose="020B0504020202020204" pitchFamily="34" charset="0"/>
              </a:rPr>
              <a:t>Group on radionuclide development at </a:t>
            </a:r>
            <a:r>
              <a:rPr lang="it-IT" sz="2200" b="1" dirty="0">
                <a:latin typeface="Neue Haas Grotesk Text Pro" panose="020B0504020202020204" pitchFamily="34" charset="0"/>
              </a:rPr>
              <a:t>PSI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EC21B-6AE2-8D1C-55FE-8FA020E27714}"/>
              </a:ext>
            </a:extLst>
          </p:cNvPr>
          <p:cNvSpPr txBox="1"/>
          <p:nvPr/>
        </p:nvSpPr>
        <p:spPr>
          <a:xfrm>
            <a:off x="0" y="1147089"/>
            <a:ext cx="79207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>
                <a:latin typeface="Neue Haas Grotesk Text Pro" panose="020B0504020202020204" pitchFamily="34" charset="0"/>
              </a:rPr>
              <a:t>Group on medical application of particle physics at </a:t>
            </a:r>
            <a:r>
              <a:rPr lang="it-IT" sz="2200" b="1" dirty="0">
                <a:latin typeface="Neue Haas Grotesk Text Pro" panose="020B0504020202020204" pitchFamily="34" charset="0"/>
              </a:rPr>
              <a:t>LHEP</a:t>
            </a:r>
          </a:p>
        </p:txBody>
      </p:sp>
    </p:spTree>
    <p:extLst>
      <p:ext uri="{BB962C8B-B14F-4D97-AF65-F5344CB8AC3E}">
        <p14:creationId xmlns:p14="http://schemas.microsoft.com/office/powerpoint/2010/main" val="3619214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ountain, nature, surrounded, hillside&#10;&#10;Description automatically generated">
            <a:extLst>
              <a:ext uri="{FF2B5EF4-FFF2-40B4-BE49-F238E27FC236}">
                <a16:creationId xmlns:a16="http://schemas.microsoft.com/office/drawing/2014/main" id="{B0EDF20B-18C3-C3F2-287E-7643F64240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" t="10251"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65F38F-9EE4-C58E-3808-06B8F666FFF3}"/>
              </a:ext>
            </a:extLst>
          </p:cNvPr>
          <p:cNvSpPr/>
          <p:nvPr/>
        </p:nvSpPr>
        <p:spPr>
          <a:xfrm>
            <a:off x="93950" y="5380387"/>
            <a:ext cx="12004100" cy="1320800"/>
          </a:xfrm>
          <a:prstGeom prst="rect">
            <a:avLst/>
          </a:prstGeom>
          <a:solidFill>
            <a:srgbClr val="FFFBF3">
              <a:alpha val="74902"/>
            </a:srgbClr>
          </a:solidFill>
          <a:ln w="6350">
            <a:solidFill>
              <a:srgbClr val="E200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6E5A93-0BF0-1704-4FA9-8411A3F2263A}"/>
              </a:ext>
            </a:extLst>
          </p:cNvPr>
          <p:cNvSpPr txBox="1"/>
          <p:nvPr/>
        </p:nvSpPr>
        <p:spPr>
          <a:xfrm>
            <a:off x="2670222" y="5717622"/>
            <a:ext cx="6973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latin typeface="Neue Haas Grotesk Text Pro" panose="020B0504020202020204" pitchFamily="34" charset="0"/>
              </a:rPr>
              <a:t>Thank you all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326601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EF9506-C31F-7BD5-3C18-DC90587F1DE3}"/>
              </a:ext>
            </a:extLst>
          </p:cNvPr>
          <p:cNvGrpSpPr/>
          <p:nvPr/>
        </p:nvGrpSpPr>
        <p:grpSpPr>
          <a:xfrm>
            <a:off x="-1" y="44064"/>
            <a:ext cx="12192000" cy="6769872"/>
            <a:chOff x="44399" y="-1886336"/>
            <a:chExt cx="12192000" cy="67698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25B8D7-4716-85C4-C5A1-B4FEC6B12297}"/>
                </a:ext>
              </a:extLst>
            </p:cNvPr>
            <p:cNvSpPr txBox="1"/>
            <p:nvPr/>
          </p:nvSpPr>
          <p:spPr>
            <a:xfrm>
              <a:off x="44399" y="4606537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898989"/>
                  </a:solidFill>
                  <a:latin typeface="Neue Haas Grotesk Text Pro" panose="020B0504020202020204" pitchFamily="34" charset="0"/>
                </a:rPr>
                <a:t>G. Dellepiane – WTTC18</a:t>
              </a:r>
            </a:p>
          </p:txBody>
        </p:sp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F11602D3-AAF5-FD5D-9D57-AFC3DC736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06"/>
            <a:stretch/>
          </p:blipFill>
          <p:spPr>
            <a:xfrm>
              <a:off x="159729" y="-1886336"/>
              <a:ext cx="1019667" cy="964555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3C68BF-93ED-2CB1-41CB-8B10ACBE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12192000" cy="365125"/>
          </a:xfrm>
        </p:spPr>
        <p:txBody>
          <a:bodyPr/>
          <a:lstStyle/>
          <a:p>
            <a:r>
              <a:rPr lang="it-IT" dirty="0">
                <a:latin typeface="Neue Haas Grotesk Text Pro" panose="020B0504020202020204" pitchFamily="34" charset="0"/>
              </a:rPr>
              <a:t>B1</a:t>
            </a: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E0C0D555-1F02-E0F4-4A63-56D911584144}"/>
              </a:ext>
            </a:extLst>
          </p:cNvPr>
          <p:cNvSpPr txBox="1">
            <a:spLocks/>
          </p:cNvSpPr>
          <p:nvPr/>
        </p:nvSpPr>
        <p:spPr>
          <a:xfrm>
            <a:off x="-1" y="-1"/>
            <a:ext cx="12192000" cy="8350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latin typeface="Neue Haas Grotesk Text Pro (Body)"/>
              </a:rPr>
              <a:t>Cross-section measurements: </a:t>
            </a:r>
            <a:r>
              <a:rPr lang="it-IT" sz="4000" baseline="30000" dirty="0">
                <a:latin typeface="Neue Haas Grotesk Text Pro (Body)"/>
              </a:rPr>
              <a:t>156</a:t>
            </a:r>
            <a:r>
              <a:rPr lang="it-IT" sz="4000" dirty="0">
                <a:latin typeface="Neue Haas Grotesk Text Pro (Body)"/>
              </a:rPr>
              <a:t>Tb (1)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E3FD0A-9714-2B3C-F994-6179FA16A194}"/>
              </a:ext>
            </a:extLst>
          </p:cNvPr>
          <p:cNvGrpSpPr/>
          <p:nvPr/>
        </p:nvGrpSpPr>
        <p:grpSpPr>
          <a:xfrm>
            <a:off x="355503" y="1861051"/>
            <a:ext cx="3911595" cy="3199841"/>
            <a:chOff x="736085" y="865937"/>
            <a:chExt cx="3911595" cy="3199841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652BEED-7848-77E7-0D75-031F6B22E976}"/>
                </a:ext>
              </a:extLst>
            </p:cNvPr>
            <p:cNvSpPr txBox="1"/>
            <p:nvPr/>
          </p:nvSpPr>
          <p:spPr>
            <a:xfrm>
              <a:off x="2164665" y="865937"/>
              <a:ext cx="1000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Neue Haas Grotesk Text Pro" panose="020B0504020202020204" pitchFamily="34" charset="0"/>
                </a:rPr>
                <a:t>Gd(p,X)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93EB2A9E-E9A8-3E06-C592-252AAA954209}"/>
                </a:ext>
              </a:extLst>
            </p:cNvPr>
            <p:cNvCxnSpPr>
              <a:cxnSpLocks/>
              <a:endCxn id="92" idx="0"/>
            </p:cNvCxnSpPr>
            <p:nvPr/>
          </p:nvCxnSpPr>
          <p:spPr>
            <a:xfrm flipH="1">
              <a:off x="1359013" y="1176734"/>
              <a:ext cx="873159" cy="278911"/>
            </a:xfrm>
            <a:prstGeom prst="straightConnector1">
              <a:avLst/>
            </a:prstGeom>
            <a:ln>
              <a:solidFill>
                <a:srgbClr val="E72F6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FB187881-3CC2-BC74-5EC7-A142463DF190}"/>
                    </a:ext>
                  </a:extLst>
                </p:cNvPr>
                <p:cNvSpPr txBox="1"/>
                <p:nvPr/>
              </p:nvSpPr>
              <p:spPr>
                <a:xfrm>
                  <a:off x="736085" y="1455645"/>
                  <a:ext cx="1245855" cy="6406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it-IT" sz="2000" baseline="30000" dirty="0">
                      <a:latin typeface="Neue Haas Grotesk Text Pro" panose="020B0504020202020204" pitchFamily="34" charset="0"/>
                    </a:rPr>
                    <a:t>156g</a:t>
                  </a:r>
                  <a:r>
                    <a:rPr lang="it-IT" sz="2000" dirty="0">
                      <a:latin typeface="Neue Haas Grotesk Text Pro" panose="020B0504020202020204" pitchFamily="34" charset="0"/>
                    </a:rPr>
                    <a:t>Tb</a:t>
                  </a:r>
                </a:p>
                <a:p>
                  <a:pPr algn="ctr"/>
                  <a:r>
                    <a:rPr lang="it-IT" sz="1400" dirty="0">
                      <a:latin typeface="Neue Haas Grotesk Text Pro" panose="020B0504020202020204" pitchFamily="34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it-IT" sz="1600" dirty="0">
                          <a:latin typeface="Neue Haas Grotesk Text Pro" panose="020B05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it-IT" sz="1600" baseline="-25000" dirty="0">
                          <a:latin typeface="Neue Haas Grotesk Text Pro" panose="020B0504020202020204" pitchFamily="34" charset="0"/>
                        </a:rPr>
                        <m:t>1/2</m:t>
                      </m:r>
                    </m:oMath>
                  </a14:m>
                  <a:r>
                    <a:rPr lang="it-IT" sz="1400" dirty="0">
                      <a:latin typeface="Neue Haas Grotesk Text Pro" panose="020B0504020202020204" pitchFamily="34" charset="0"/>
                    </a:rPr>
                    <a:t>= 5.35 d)</a:t>
                  </a:r>
                  <a:endParaRPr lang="it-IT" sz="1600" dirty="0">
                    <a:latin typeface="Neue Haas Grotesk Text Pro" panose="020B05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FB187881-3CC2-BC74-5EC7-A142463DF1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085" y="1455645"/>
                  <a:ext cx="1245855" cy="640688"/>
                </a:xfrm>
                <a:prstGeom prst="rect">
                  <a:avLst/>
                </a:prstGeom>
                <a:blipFill>
                  <a:blip r:embed="rId3"/>
                  <a:stretch>
                    <a:fillRect l="-976" t="-4762" r="-488" b="-952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1D5F90B4-C993-00EB-8DDD-79767DAF00A2}"/>
                    </a:ext>
                  </a:extLst>
                </p:cNvPr>
                <p:cNvSpPr txBox="1"/>
                <p:nvPr/>
              </p:nvSpPr>
              <p:spPr>
                <a:xfrm>
                  <a:off x="2040169" y="1584614"/>
                  <a:ext cx="125867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it-IT" sz="2000" baseline="30000" dirty="0">
                      <a:latin typeface="Neue Haas Grotesk Text Pro" panose="020B0504020202020204" pitchFamily="34" charset="0"/>
                    </a:rPr>
                    <a:t>156m1</a:t>
                  </a:r>
                  <a:r>
                    <a:rPr lang="it-IT" sz="2000" dirty="0">
                      <a:latin typeface="Neue Haas Grotesk Text Pro" panose="020B0504020202020204" pitchFamily="34" charset="0"/>
                    </a:rPr>
                    <a:t>Tb</a:t>
                  </a:r>
                </a:p>
                <a:p>
                  <a:pPr algn="ctr"/>
                  <a:r>
                    <a:rPr lang="it-IT" sz="1600" dirty="0">
                      <a:latin typeface="Neue Haas Grotesk Text Pro" panose="020B0504020202020204" pitchFamily="34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it-IT" sz="1600" dirty="0">
                          <a:latin typeface="Neue Haas Grotesk Text Pro" panose="020B05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it-IT" sz="1600" baseline="-25000" dirty="0">
                          <a:latin typeface="Neue Haas Grotesk Text Pro" panose="020B0504020202020204" pitchFamily="34" charset="0"/>
                        </a:rPr>
                        <m:t>1/2</m:t>
                      </m:r>
                    </m:oMath>
                  </a14:m>
                  <a:r>
                    <a:rPr lang="it-IT" sz="1400" dirty="0">
                      <a:latin typeface="Neue Haas Grotesk Text Pro" panose="020B0504020202020204" pitchFamily="34" charset="0"/>
                    </a:rPr>
                    <a:t>= 24.4 h)</a:t>
                  </a:r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1D5F90B4-C993-00EB-8DDD-79767DAF00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0169" y="1584614"/>
                  <a:ext cx="1258679" cy="646331"/>
                </a:xfrm>
                <a:prstGeom prst="rect">
                  <a:avLst/>
                </a:prstGeom>
                <a:blipFill>
                  <a:blip r:embed="rId4"/>
                  <a:stretch>
                    <a:fillRect l="-1932" t="-4717" r="-483" b="-1132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7BA0BB9-D8B6-AB7E-068B-0E7492E6695B}"/>
                </a:ext>
              </a:extLst>
            </p:cNvPr>
            <p:cNvSpPr txBox="1"/>
            <p:nvPr/>
          </p:nvSpPr>
          <p:spPr>
            <a:xfrm>
              <a:off x="3445263" y="1569264"/>
              <a:ext cx="11801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000" baseline="30000" dirty="0">
                  <a:latin typeface="Neue Haas Grotesk Text Pro" panose="020B0504020202020204" pitchFamily="34" charset="0"/>
                </a:rPr>
                <a:t>156m2</a:t>
              </a:r>
              <a:r>
                <a:rPr lang="it-IT" sz="2000" dirty="0">
                  <a:latin typeface="Neue Haas Grotesk Text Pro" panose="020B0504020202020204" pitchFamily="34" charset="0"/>
                </a:rPr>
                <a:t>Tb</a:t>
              </a:r>
            </a:p>
            <a:p>
              <a:pPr algn="ctr"/>
              <a:r>
                <a:rPr lang="it-IT" sz="1600" dirty="0">
                  <a:latin typeface="Neue Haas Grotesk Text Pro" panose="020B0504020202020204" pitchFamily="34" charset="0"/>
                </a:rPr>
                <a:t>(t</a:t>
              </a:r>
              <a:r>
                <a:rPr lang="it-IT" sz="1600" baseline="-25000" dirty="0">
                  <a:latin typeface="Neue Haas Grotesk Text Pro" panose="020B0504020202020204" pitchFamily="34" charset="0"/>
                </a:rPr>
                <a:t>1/2 </a:t>
              </a:r>
              <a:r>
                <a:rPr lang="it-IT" sz="1400" dirty="0">
                  <a:latin typeface="Neue Haas Grotesk Text Pro" panose="020B0504020202020204" pitchFamily="34" charset="0"/>
                </a:rPr>
                <a:t>= 5.3 h)</a:t>
              </a:r>
            </a:p>
          </p:txBody>
        </p: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6F92F105-402C-0708-DA5E-FAFD56D9A4DF}"/>
                </a:ext>
              </a:extLst>
            </p:cNvPr>
            <p:cNvCxnSpPr>
              <a:cxnSpLocks/>
            </p:cNvCxnSpPr>
            <p:nvPr/>
          </p:nvCxnSpPr>
          <p:spPr>
            <a:xfrm>
              <a:off x="3081495" y="1183810"/>
              <a:ext cx="772110" cy="341390"/>
            </a:xfrm>
            <a:prstGeom prst="straightConnector1">
              <a:avLst/>
            </a:prstGeom>
            <a:ln>
              <a:solidFill>
                <a:srgbClr val="E72F6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B94C03F2-01E3-43C8-F3DC-E24E0EF74D24}"/>
                </a:ext>
              </a:extLst>
            </p:cNvPr>
            <p:cNvCxnSpPr>
              <a:cxnSpLocks/>
            </p:cNvCxnSpPr>
            <p:nvPr/>
          </p:nvCxnSpPr>
          <p:spPr>
            <a:xfrm>
              <a:off x="2670285" y="1217658"/>
              <a:ext cx="0" cy="377917"/>
            </a:xfrm>
            <a:prstGeom prst="straightConnector1">
              <a:avLst/>
            </a:prstGeom>
            <a:ln>
              <a:solidFill>
                <a:srgbClr val="E72F6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835D3B7-C6E3-E7CA-E543-CC0AD5C4F29D}"/>
                </a:ext>
              </a:extLst>
            </p:cNvPr>
            <p:cNvSpPr txBox="1"/>
            <p:nvPr/>
          </p:nvSpPr>
          <p:spPr>
            <a:xfrm>
              <a:off x="3467550" y="2710435"/>
              <a:ext cx="118013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000" baseline="30000" dirty="0">
                  <a:latin typeface="Neue Haas Grotesk Text Pro" panose="020B0504020202020204" pitchFamily="34" charset="0"/>
                </a:rPr>
                <a:t>156g</a:t>
              </a:r>
              <a:r>
                <a:rPr lang="it-IT" sz="2000" dirty="0">
                  <a:latin typeface="Neue Haas Grotesk Text Pro" panose="020B0504020202020204" pitchFamily="34" charset="0"/>
                </a:rPr>
                <a:t>Tb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370292C-C708-E4F3-B93D-C3B78FCD3BD0}"/>
                </a:ext>
              </a:extLst>
            </p:cNvPr>
            <p:cNvSpPr txBox="1"/>
            <p:nvPr/>
          </p:nvSpPr>
          <p:spPr>
            <a:xfrm>
              <a:off x="2167933" y="2712863"/>
              <a:ext cx="93308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000" baseline="30000" dirty="0">
                  <a:latin typeface="Neue Haas Grotesk Text Pro" panose="020B0504020202020204" pitchFamily="34" charset="0"/>
                </a:rPr>
                <a:t>156g</a:t>
              </a:r>
              <a:r>
                <a:rPr lang="it-IT" sz="2000" dirty="0">
                  <a:latin typeface="Neue Haas Grotesk Text Pro" panose="020B0504020202020204" pitchFamily="34" charset="0"/>
                </a:rPr>
                <a:t>Tb</a:t>
              </a:r>
            </a:p>
          </p:txBody>
        </p: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56E6811A-ADD3-07DD-450F-D45E614EFA60}"/>
                </a:ext>
              </a:extLst>
            </p:cNvPr>
            <p:cNvCxnSpPr>
              <a:cxnSpLocks/>
            </p:cNvCxnSpPr>
            <p:nvPr/>
          </p:nvCxnSpPr>
          <p:spPr>
            <a:xfrm>
              <a:off x="2639800" y="2230643"/>
              <a:ext cx="776" cy="511897"/>
            </a:xfrm>
            <a:prstGeom prst="straightConnector1">
              <a:avLst/>
            </a:prstGeom>
            <a:ln>
              <a:solidFill>
                <a:srgbClr val="E72F6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6B06CEA1-D7E5-B63A-585F-0AB607575ABB}"/>
                </a:ext>
              </a:extLst>
            </p:cNvPr>
            <p:cNvSpPr txBox="1"/>
            <p:nvPr/>
          </p:nvSpPr>
          <p:spPr>
            <a:xfrm>
              <a:off x="2312629" y="2338728"/>
              <a:ext cx="70252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dirty="0">
                  <a:latin typeface="Neue Haas Grotesk Text Pro" panose="020B0504020202020204" pitchFamily="34" charset="0"/>
                </a:rPr>
                <a:t>IT (100%)</a:t>
              </a: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68DCF7A0-A8B7-579B-1035-997A3F9BB3AD}"/>
                </a:ext>
              </a:extLst>
            </p:cNvPr>
            <p:cNvCxnSpPr>
              <a:cxnSpLocks/>
            </p:cNvCxnSpPr>
            <p:nvPr/>
          </p:nvCxnSpPr>
          <p:spPr>
            <a:xfrm>
              <a:off x="4026870" y="2251671"/>
              <a:ext cx="776" cy="511897"/>
            </a:xfrm>
            <a:prstGeom prst="straightConnector1">
              <a:avLst/>
            </a:prstGeom>
            <a:ln>
              <a:solidFill>
                <a:srgbClr val="E72F6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D8F5B56F-AB44-C52E-4AE0-72235890A26B}"/>
                </a:ext>
              </a:extLst>
            </p:cNvPr>
            <p:cNvSpPr txBox="1"/>
            <p:nvPr/>
          </p:nvSpPr>
          <p:spPr>
            <a:xfrm>
              <a:off x="3687073" y="2338728"/>
              <a:ext cx="70252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dirty="0">
                  <a:latin typeface="Neue Haas Grotesk Text Pro" panose="020B0504020202020204" pitchFamily="34" charset="0"/>
                </a:rPr>
                <a:t>IT (100%)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A3976C-A78D-C78C-C8ED-698B3426BA1C}"/>
                </a:ext>
              </a:extLst>
            </p:cNvPr>
            <p:cNvSpPr txBox="1"/>
            <p:nvPr/>
          </p:nvSpPr>
          <p:spPr>
            <a:xfrm>
              <a:off x="878629" y="2778575"/>
              <a:ext cx="8349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baseline="30000" dirty="0">
                  <a:latin typeface="Neue Haas Grotesk Text Pro" panose="020B0504020202020204" pitchFamily="34" charset="0"/>
                </a:rPr>
                <a:t>156</a:t>
              </a:r>
              <a:r>
                <a:rPr lang="it-IT" dirty="0">
                  <a:latin typeface="Neue Haas Grotesk Text Pro" panose="020B0504020202020204" pitchFamily="34" charset="0"/>
                </a:rPr>
                <a:t>Gd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B1DDB10-6D92-D04D-990D-DEFCCA9400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96114" y="2163993"/>
              <a:ext cx="3324" cy="612000"/>
            </a:xfrm>
            <a:prstGeom prst="straightConnector1">
              <a:avLst/>
            </a:prstGeom>
            <a:ln>
              <a:solidFill>
                <a:srgbClr val="E72F6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13D67E4-F21C-35A9-EA2A-6CDA0C007CEC}"/>
                </a:ext>
              </a:extLst>
            </p:cNvPr>
            <p:cNvSpPr txBox="1"/>
            <p:nvPr/>
          </p:nvSpPr>
          <p:spPr>
            <a:xfrm>
              <a:off x="972267" y="2245273"/>
              <a:ext cx="6543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dirty="0">
                  <a:latin typeface="Neue Haas Grotesk Text Pro" panose="020B0504020202020204" pitchFamily="34" charset="0"/>
                </a:rPr>
                <a:t>EC, </a:t>
              </a:r>
              <a:r>
                <a:rPr lang="el-GR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lang="it-IT" sz="9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it-IT" sz="900" dirty="0">
                  <a:latin typeface="Neue Haas Grotesk Text Pro" panose="020B0504020202020204" pitchFamily="34" charset="0"/>
                </a:rPr>
                <a:t> (100%)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F6C11DF-0247-5A57-3FF9-16B3B00A33C3}"/>
                </a:ext>
              </a:extLst>
            </p:cNvPr>
            <p:cNvSpPr txBox="1"/>
            <p:nvPr/>
          </p:nvSpPr>
          <p:spPr>
            <a:xfrm>
              <a:off x="2217515" y="3654309"/>
              <a:ext cx="83497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000" baseline="30000" dirty="0">
                  <a:latin typeface="Neue Haas Grotesk Text Pro" panose="020B0504020202020204" pitchFamily="34" charset="0"/>
                </a:rPr>
                <a:t>156</a:t>
              </a:r>
              <a:r>
                <a:rPr lang="it-IT" sz="2000" dirty="0">
                  <a:latin typeface="Neue Haas Grotesk Text Pro" panose="020B0504020202020204" pitchFamily="34" charset="0"/>
                </a:rPr>
                <a:t>Gd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ABBFBCD1-A4AB-EE34-C9AD-06F3C72D29B9}"/>
                </a:ext>
              </a:extLst>
            </p:cNvPr>
            <p:cNvCxnSpPr>
              <a:cxnSpLocks/>
            </p:cNvCxnSpPr>
            <p:nvPr/>
          </p:nvCxnSpPr>
          <p:spPr>
            <a:xfrm>
              <a:off x="2632484" y="3079413"/>
              <a:ext cx="776" cy="612000"/>
            </a:xfrm>
            <a:prstGeom prst="straightConnector1">
              <a:avLst/>
            </a:prstGeom>
            <a:ln>
              <a:solidFill>
                <a:srgbClr val="E72F6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FF484DE-50AE-D6B9-F2AF-60DB6FE1D000}"/>
                </a:ext>
              </a:extLst>
            </p:cNvPr>
            <p:cNvSpPr txBox="1"/>
            <p:nvPr/>
          </p:nvSpPr>
          <p:spPr>
            <a:xfrm>
              <a:off x="2333512" y="3143638"/>
              <a:ext cx="6543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dirty="0">
                  <a:latin typeface="Neue Haas Grotesk Text Pro" panose="020B0504020202020204" pitchFamily="34" charset="0"/>
                </a:rPr>
                <a:t>EC, </a:t>
              </a:r>
              <a:r>
                <a:rPr lang="el-GR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lang="it-IT" sz="9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it-IT" sz="900" dirty="0">
                  <a:latin typeface="Neue Haas Grotesk Text Pro" panose="020B0504020202020204" pitchFamily="34" charset="0"/>
                </a:rPr>
                <a:t> (100%)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D74605-1EA0-2563-5712-861A5763890E}"/>
                </a:ext>
              </a:extLst>
            </p:cNvPr>
            <p:cNvSpPr txBox="1"/>
            <p:nvPr/>
          </p:nvSpPr>
          <p:spPr>
            <a:xfrm>
              <a:off x="3609385" y="3665668"/>
              <a:ext cx="83497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000" baseline="30000" dirty="0">
                  <a:latin typeface="Neue Haas Grotesk Text Pro" panose="020B0504020202020204" pitchFamily="34" charset="0"/>
                </a:rPr>
                <a:t>156</a:t>
              </a:r>
              <a:r>
                <a:rPr lang="it-IT" sz="2000" dirty="0">
                  <a:latin typeface="Neue Haas Grotesk Text Pro" panose="020B0504020202020204" pitchFamily="34" charset="0"/>
                </a:rPr>
                <a:t>Gd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C242C3A-FC9C-A3D5-B8CA-8D34FCE8BBD2}"/>
                </a:ext>
              </a:extLst>
            </p:cNvPr>
            <p:cNvCxnSpPr>
              <a:cxnSpLocks/>
            </p:cNvCxnSpPr>
            <p:nvPr/>
          </p:nvCxnSpPr>
          <p:spPr>
            <a:xfrm>
              <a:off x="4018527" y="3082107"/>
              <a:ext cx="776" cy="612000"/>
            </a:xfrm>
            <a:prstGeom prst="straightConnector1">
              <a:avLst/>
            </a:prstGeom>
            <a:ln>
              <a:solidFill>
                <a:srgbClr val="E72F6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7226AE-669D-3720-A6F0-A61EF431F7D6}"/>
                </a:ext>
              </a:extLst>
            </p:cNvPr>
            <p:cNvSpPr txBox="1"/>
            <p:nvPr/>
          </p:nvSpPr>
          <p:spPr>
            <a:xfrm>
              <a:off x="3695251" y="3142874"/>
              <a:ext cx="6543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dirty="0">
                  <a:latin typeface="Neue Haas Grotesk Text Pro" panose="020B0504020202020204" pitchFamily="34" charset="0"/>
                </a:rPr>
                <a:t>EC, </a:t>
              </a:r>
              <a:r>
                <a:rPr lang="el-GR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lang="it-IT" sz="9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it-IT" sz="900" dirty="0">
                  <a:latin typeface="Neue Haas Grotesk Text Pro" panose="020B0504020202020204" pitchFamily="34" charset="0"/>
                </a:rPr>
                <a:t> (100%)</a:t>
              </a:r>
            </a:p>
          </p:txBody>
        </p:sp>
      </p:grpSp>
      <p:graphicFrame>
        <p:nvGraphicFramePr>
          <p:cNvPr id="15" name="Table 16">
            <a:extLst>
              <a:ext uri="{FF2B5EF4-FFF2-40B4-BE49-F238E27FC236}">
                <a16:creationId xmlns:a16="http://schemas.microsoft.com/office/drawing/2014/main" id="{4B2D2742-5425-D53F-7170-C06EFDBFF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127309"/>
              </p:ext>
            </p:extLst>
          </p:nvPr>
        </p:nvGraphicFramePr>
        <p:xfrm>
          <a:off x="7899177" y="5336291"/>
          <a:ext cx="3992879" cy="1112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98207">
                  <a:extLst>
                    <a:ext uri="{9D8B030D-6E8A-4147-A177-3AD203B41FA5}">
                      <a16:colId xmlns:a16="http://schemas.microsoft.com/office/drawing/2014/main" val="3368629724"/>
                    </a:ext>
                  </a:extLst>
                </a:gridCol>
                <a:gridCol w="1163136">
                  <a:extLst>
                    <a:ext uri="{9D8B030D-6E8A-4147-A177-3AD203B41FA5}">
                      <a16:colId xmlns:a16="http://schemas.microsoft.com/office/drawing/2014/main" val="3560470284"/>
                    </a:ext>
                  </a:extLst>
                </a:gridCol>
                <a:gridCol w="1231536">
                  <a:extLst>
                    <a:ext uri="{9D8B030D-6E8A-4147-A177-3AD203B41FA5}">
                      <a16:colId xmlns:a16="http://schemas.microsoft.com/office/drawing/2014/main" val="74696638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it-IT" sz="1500" b="1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Fit2 parameters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Neue Haas Grotesk Text Pro" panose="020B0504020202020204" pitchFamily="34" charset="0"/>
                        </a:rPr>
                        <a:t>Fit1 parameters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400" dirty="0">
                        <a:solidFill>
                          <a:schemeClr val="tx1"/>
                        </a:solidFill>
                        <a:latin typeface="Neue Haas Grotesk Text Pro" panose="020B05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737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Neue Haas Grotesk Text Pro" panose="020B0504020202020204" pitchFamily="34" charset="0"/>
                        </a:rPr>
                        <a:t>a</a:t>
                      </a:r>
                      <a:r>
                        <a:rPr lang="it-IT" sz="1400" b="1" baseline="-25000" dirty="0">
                          <a:solidFill>
                            <a:schemeClr val="tx1"/>
                          </a:solidFill>
                          <a:latin typeface="Neue Haas Grotesk Text Pro" panose="020B0504020202020204" pitchFamily="34" charset="0"/>
                        </a:rPr>
                        <a:t>2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Neue Haas Grotesk Text Pro" panose="020B0504020202020204" pitchFamily="34" charset="0"/>
                        </a:rPr>
                        <a:t> [kBq]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Neue Haas Grotesk Text Pro" panose="020B0504020202020204" pitchFamily="34" charset="0"/>
                        </a:rPr>
                        <a:t>b</a:t>
                      </a:r>
                      <a:r>
                        <a:rPr lang="it-IT" sz="1400" b="1" baseline="-25000" dirty="0">
                          <a:solidFill>
                            <a:schemeClr val="tx1"/>
                          </a:solidFill>
                          <a:latin typeface="Neue Haas Grotesk Text Pro" panose="020B0504020202020204" pitchFamily="34" charset="0"/>
                        </a:rPr>
                        <a:t>2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Neue Haas Grotesk Text Pro" panose="020B0504020202020204" pitchFamily="34" charset="0"/>
                        </a:rPr>
                        <a:t> [kBq]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Neue Haas Grotesk Text Pro" panose="020B0504020202020204" pitchFamily="34" charset="0"/>
                        </a:rPr>
                        <a:t>c</a:t>
                      </a:r>
                      <a:r>
                        <a:rPr lang="it-IT" sz="1400" b="1" baseline="-25000" dirty="0">
                          <a:solidFill>
                            <a:schemeClr val="tx1"/>
                          </a:solidFill>
                          <a:latin typeface="Neue Haas Grotesk Text Pro" panose="020B0504020202020204" pitchFamily="34" charset="0"/>
                        </a:rPr>
                        <a:t>2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Neue Haas Grotesk Text Pro" panose="020B0504020202020204" pitchFamily="34" charset="0"/>
                        </a:rPr>
                        <a:t> [kBq]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010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Neue Haas Grotesk Text Pro" panose="020B0504020202020204" pitchFamily="34" charset="0"/>
                        </a:rPr>
                        <a:t>2.45 ± 0.02 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Neue Haas Grotesk Text Pro" panose="020B0504020202020204" pitchFamily="34" charset="0"/>
                        </a:rPr>
                        <a:t>0.71 ± 0.24 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Neue Haas Grotesk Text Pro" panose="020B0504020202020204" pitchFamily="34" charset="0"/>
                        </a:rPr>
                        <a:t>22.75 ± 0.87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388671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16">
                <a:extLst>
                  <a:ext uri="{FF2B5EF4-FFF2-40B4-BE49-F238E27FC236}">
                    <a16:creationId xmlns:a16="http://schemas.microsoft.com/office/drawing/2014/main" id="{B3D7047E-3D63-11CB-31D6-F90A702F8C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0286489"/>
                  </p:ext>
                </p:extLst>
              </p:nvPr>
            </p:nvGraphicFramePr>
            <p:xfrm>
              <a:off x="4564570" y="5330966"/>
              <a:ext cx="3186907" cy="111252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1447590">
                      <a:extLst>
                        <a:ext uri="{9D8B030D-6E8A-4147-A177-3AD203B41FA5}">
                          <a16:colId xmlns:a16="http://schemas.microsoft.com/office/drawing/2014/main" val="3560470284"/>
                        </a:ext>
                      </a:extLst>
                    </a:gridCol>
                    <a:gridCol w="1739317">
                      <a:extLst>
                        <a:ext uri="{9D8B030D-6E8A-4147-A177-3AD203B41FA5}">
                          <a16:colId xmlns:a16="http://schemas.microsoft.com/office/drawing/2014/main" val="746966382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it-IT" sz="1500" b="1" dirty="0">
                              <a:solidFill>
                                <a:srgbClr val="E73161"/>
                              </a:solidFill>
                              <a:latin typeface="Neue Haas Grotesk Text Pro" panose="020B0504020202020204" pitchFamily="34" charset="0"/>
                            </a:rPr>
                            <a:t>Fit1 parameters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it-IT" sz="1400" dirty="0">
                            <a:solidFill>
                              <a:schemeClr val="tx1"/>
                            </a:solidFill>
                            <a:latin typeface="Neue Haas Grotesk Text Pro" panose="020B0504020202020204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67370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b</a:t>
                          </a:r>
                          <a:r>
                            <a:rPr lang="it-IT" sz="1400" b="1" baseline="-25000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1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 [</a:t>
                          </a:r>
                          <a:r>
                            <a:rPr lang="it-IT" sz="11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E-6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 s</a:t>
                          </a:r>
                          <a:r>
                            <a:rPr lang="it-IT" sz="1400" b="1" baseline="30000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-1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]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3F3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r>
                                <a:rPr lang="it-IT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(</a:t>
                          </a:r>
                          <a:r>
                            <a:rPr lang="it-IT" sz="1400" b="1" baseline="30000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156</a:t>
                          </a:r>
                          <a:r>
                            <a:rPr lang="it-IT" sz="1400" b="1" baseline="0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Tb)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 [</a:t>
                          </a:r>
                          <a:r>
                            <a:rPr lang="it-IT" sz="11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E-6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 s</a:t>
                          </a:r>
                          <a:r>
                            <a:rPr lang="it-IT" sz="1400" b="1" baseline="30000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-1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]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3F3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760107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latin typeface="Neue Haas Grotesk Text Pro" panose="020B0504020202020204" pitchFamily="34" charset="0"/>
                            </a:rPr>
                            <a:t>1.43 ± 0.10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latin typeface="Neue Haas Grotesk Text Pro" panose="020B0504020202020204" pitchFamily="34" charset="0"/>
                            </a:rPr>
                            <a:t>1.50 ± 0.03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238867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16">
                <a:extLst>
                  <a:ext uri="{FF2B5EF4-FFF2-40B4-BE49-F238E27FC236}">
                    <a16:creationId xmlns:a16="http://schemas.microsoft.com/office/drawing/2014/main" id="{B3D7047E-3D63-11CB-31D6-F90A702F8C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0286489"/>
                  </p:ext>
                </p:extLst>
              </p:nvPr>
            </p:nvGraphicFramePr>
            <p:xfrm>
              <a:off x="4564570" y="5330966"/>
              <a:ext cx="3186907" cy="111252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1447590">
                      <a:extLst>
                        <a:ext uri="{9D8B030D-6E8A-4147-A177-3AD203B41FA5}">
                          <a16:colId xmlns:a16="http://schemas.microsoft.com/office/drawing/2014/main" val="3560470284"/>
                        </a:ext>
                      </a:extLst>
                    </a:gridCol>
                    <a:gridCol w="1739317">
                      <a:extLst>
                        <a:ext uri="{9D8B030D-6E8A-4147-A177-3AD203B41FA5}">
                          <a16:colId xmlns:a16="http://schemas.microsoft.com/office/drawing/2014/main" val="746966382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it-IT" sz="1500" b="1" dirty="0">
                              <a:solidFill>
                                <a:srgbClr val="E73161"/>
                              </a:solidFill>
                              <a:latin typeface="Neue Haas Grotesk Text Pro" panose="020B0504020202020204" pitchFamily="34" charset="0"/>
                            </a:rPr>
                            <a:t>Fit1 parameters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it-IT" sz="1400" dirty="0">
                            <a:solidFill>
                              <a:schemeClr val="tx1"/>
                            </a:solidFill>
                            <a:latin typeface="Neue Haas Grotesk Text Pro" panose="020B0504020202020204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67370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b</a:t>
                          </a:r>
                          <a:r>
                            <a:rPr lang="it-IT" sz="1400" b="1" baseline="-25000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1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 [</a:t>
                          </a:r>
                          <a:r>
                            <a:rPr lang="it-IT" sz="11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E-6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 s</a:t>
                          </a:r>
                          <a:r>
                            <a:rPr lang="it-IT" sz="1400" b="1" baseline="30000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-1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]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3F3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83566" t="-100000" r="-699" b="-1048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760107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latin typeface="Neue Haas Grotesk Text Pro" panose="020B0504020202020204" pitchFamily="34" charset="0"/>
                            </a:rPr>
                            <a:t>1.43 ± 0.10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latin typeface="Neue Haas Grotesk Text Pro" panose="020B0504020202020204" pitchFamily="34" charset="0"/>
                            </a:rPr>
                            <a:t>1.50 ± 0.03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2388671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552914B4-CD82-632C-1B45-EC38E1B6200E}"/>
              </a:ext>
            </a:extLst>
          </p:cNvPr>
          <p:cNvGrpSpPr/>
          <p:nvPr/>
        </p:nvGrpSpPr>
        <p:grpSpPr>
          <a:xfrm>
            <a:off x="4564570" y="944346"/>
            <a:ext cx="7016178" cy="4257574"/>
            <a:chOff x="4564570" y="944346"/>
            <a:chExt cx="7016178" cy="398536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914F0AF-9BA4-651F-CFA9-95173AEA1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64570" y="944346"/>
              <a:ext cx="7016178" cy="398536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CE2FA5-FF45-D4BB-2A7B-4953EE78BBBC}"/>
                </a:ext>
              </a:extLst>
            </p:cNvPr>
            <p:cNvSpPr txBox="1"/>
            <p:nvPr/>
          </p:nvSpPr>
          <p:spPr>
            <a:xfrm>
              <a:off x="9830371" y="954867"/>
              <a:ext cx="152958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none" rtlCol="0" anchor="b">
              <a:spAutoFit/>
            </a:bodyPr>
            <a:lstStyle/>
            <a:p>
              <a:r>
                <a:rPr lang="it-IT" sz="1200" b="1" dirty="0">
                  <a:solidFill>
                    <a:srgbClr val="E73161"/>
                  </a:solidFill>
                  <a:latin typeface="Neue Haas Grotesk Text Pro" panose="020B0504020202020204" pitchFamily="34" charset="0"/>
                </a:rPr>
                <a:t>Enriched </a:t>
              </a:r>
              <a:r>
                <a:rPr lang="it-IT" sz="1200" b="1" baseline="30000" dirty="0">
                  <a:solidFill>
                    <a:srgbClr val="E73161"/>
                  </a:solidFill>
                  <a:latin typeface="Neue Haas Grotesk Text Pro" panose="020B0504020202020204" pitchFamily="34" charset="0"/>
                </a:rPr>
                <a:t>156</a:t>
              </a:r>
              <a:r>
                <a:rPr lang="it-IT" sz="1200" b="1" dirty="0">
                  <a:solidFill>
                    <a:srgbClr val="E73161"/>
                  </a:solidFill>
                  <a:latin typeface="Neue Haas Grotesk Text Pro" panose="020B0504020202020204" pitchFamily="34" charset="0"/>
                </a:rPr>
                <a:t>Gd</a:t>
              </a:r>
              <a:r>
                <a:rPr lang="it-IT" sz="1200" b="1" baseline="-25000" dirty="0">
                  <a:solidFill>
                    <a:srgbClr val="E73161"/>
                  </a:solidFill>
                  <a:latin typeface="Neue Haas Grotesk Text Pro" panose="020B0504020202020204" pitchFamily="34" charset="0"/>
                </a:rPr>
                <a:t>2</a:t>
              </a:r>
              <a:r>
                <a:rPr lang="it-IT" sz="1200" b="1" dirty="0">
                  <a:solidFill>
                    <a:srgbClr val="E73161"/>
                  </a:solidFill>
                  <a:latin typeface="Neue Haas Grotesk Text Pro" panose="020B0504020202020204" pitchFamily="34" charset="0"/>
                </a:rPr>
                <a:t>O</a:t>
              </a:r>
              <a:r>
                <a:rPr lang="it-IT" sz="1200" b="1" baseline="-25000" dirty="0">
                  <a:solidFill>
                    <a:srgbClr val="E73161"/>
                  </a:solidFill>
                  <a:latin typeface="Neue Haas Grotesk Text Pro" panose="020B0504020202020204" pitchFamily="34" charset="0"/>
                </a:rPr>
                <a:t>3</a:t>
              </a:r>
              <a:endParaRPr lang="it-IT" sz="1200" b="1" dirty="0">
                <a:solidFill>
                  <a:srgbClr val="E73161"/>
                </a:solidFill>
                <a:latin typeface="Neue Haas Grotesk Text Pro" panose="020B05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15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EF9506-C31F-7BD5-3C18-DC90587F1DE3}"/>
              </a:ext>
            </a:extLst>
          </p:cNvPr>
          <p:cNvGrpSpPr/>
          <p:nvPr/>
        </p:nvGrpSpPr>
        <p:grpSpPr>
          <a:xfrm>
            <a:off x="-1" y="44064"/>
            <a:ext cx="12192000" cy="6769872"/>
            <a:chOff x="44399" y="-1886336"/>
            <a:chExt cx="12192000" cy="67698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25B8D7-4716-85C4-C5A1-B4FEC6B12297}"/>
                </a:ext>
              </a:extLst>
            </p:cNvPr>
            <p:cNvSpPr txBox="1"/>
            <p:nvPr/>
          </p:nvSpPr>
          <p:spPr>
            <a:xfrm>
              <a:off x="44399" y="4606537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898989"/>
                  </a:solidFill>
                  <a:latin typeface="Neue Haas Grotesk Text Pro" panose="020B0504020202020204" pitchFamily="34" charset="0"/>
                </a:rPr>
                <a:t>G. Dellepiane – WTTC18</a:t>
              </a:r>
            </a:p>
          </p:txBody>
        </p:sp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F11602D3-AAF5-FD5D-9D57-AFC3DC736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06"/>
            <a:stretch/>
          </p:blipFill>
          <p:spPr>
            <a:xfrm>
              <a:off x="159729" y="-1886336"/>
              <a:ext cx="1019667" cy="964555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3C68BF-93ED-2CB1-41CB-8B10ACBE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12192000" cy="365125"/>
          </a:xfrm>
        </p:spPr>
        <p:txBody>
          <a:bodyPr/>
          <a:lstStyle/>
          <a:p>
            <a:r>
              <a:rPr lang="it-IT" dirty="0">
                <a:latin typeface="Neue Haas Grotesk Text Pro" panose="020B0504020202020204" pitchFamily="34" charset="0"/>
              </a:rPr>
              <a:t>B2</a:t>
            </a: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E0C0D555-1F02-E0F4-4A63-56D911584144}"/>
              </a:ext>
            </a:extLst>
          </p:cNvPr>
          <p:cNvSpPr txBox="1">
            <a:spLocks/>
          </p:cNvSpPr>
          <p:nvPr/>
        </p:nvSpPr>
        <p:spPr>
          <a:xfrm>
            <a:off x="-1" y="-1"/>
            <a:ext cx="12192000" cy="8350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latin typeface="Neue Haas Grotesk Text Pro (Body)"/>
              </a:rPr>
              <a:t>Cross-section measurements: </a:t>
            </a:r>
            <a:r>
              <a:rPr lang="it-IT" sz="4000" baseline="30000" dirty="0">
                <a:latin typeface="Neue Haas Grotesk Text Pro (Body)"/>
              </a:rPr>
              <a:t>154</a:t>
            </a:r>
            <a:r>
              <a:rPr lang="it-IT" sz="4000" dirty="0">
                <a:latin typeface="Neue Haas Grotesk Text Pro (Body)"/>
              </a:rPr>
              <a:t>Tb</a:t>
            </a:r>
          </a:p>
        </p:txBody>
      </p:sp>
      <p:pic>
        <p:nvPicPr>
          <p:cNvPr id="48" name="Picture 47" descr="Chart, line chart&#10;&#10;Description automatically generated">
            <a:extLst>
              <a:ext uri="{FF2B5EF4-FFF2-40B4-BE49-F238E27FC236}">
                <a16:creationId xmlns:a16="http://schemas.microsoft.com/office/drawing/2014/main" id="{FF92B9E0-DFBE-83E8-AE12-6D840958F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696" y="910683"/>
            <a:ext cx="6768865" cy="4131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16">
                <a:extLst>
                  <a:ext uri="{FF2B5EF4-FFF2-40B4-BE49-F238E27FC236}">
                    <a16:creationId xmlns:a16="http://schemas.microsoft.com/office/drawing/2014/main" id="{87C1DD82-0ECC-F395-8C16-C637086575F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8464181"/>
                  </p:ext>
                </p:extLst>
              </p:nvPr>
            </p:nvGraphicFramePr>
            <p:xfrm>
              <a:off x="6962850" y="5211157"/>
              <a:ext cx="3186907" cy="111252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1447590">
                      <a:extLst>
                        <a:ext uri="{9D8B030D-6E8A-4147-A177-3AD203B41FA5}">
                          <a16:colId xmlns:a16="http://schemas.microsoft.com/office/drawing/2014/main" val="3560470284"/>
                        </a:ext>
                      </a:extLst>
                    </a:gridCol>
                    <a:gridCol w="1739317">
                      <a:extLst>
                        <a:ext uri="{9D8B030D-6E8A-4147-A177-3AD203B41FA5}">
                          <a16:colId xmlns:a16="http://schemas.microsoft.com/office/drawing/2014/main" val="746966382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it-IT" sz="1500" b="1" dirty="0">
                              <a:solidFill>
                                <a:srgbClr val="E73161"/>
                              </a:solidFill>
                              <a:latin typeface="Neue Haas Grotesk Text Pro" panose="020B0504020202020204" pitchFamily="34" charset="0"/>
                            </a:rPr>
                            <a:t>Fit parameters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it-IT" sz="1400" dirty="0">
                            <a:solidFill>
                              <a:schemeClr val="tx1"/>
                            </a:solidFill>
                            <a:latin typeface="Neue Haas Grotesk Text Pro" panose="020B0504020202020204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67370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b [</a:t>
                          </a:r>
                          <a:r>
                            <a:rPr lang="it-IT" sz="11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E-6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 s</a:t>
                          </a:r>
                          <a:r>
                            <a:rPr lang="it-IT" sz="1400" b="1" baseline="30000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-1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]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3F3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r>
                                <a:rPr lang="it-IT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(</a:t>
                          </a:r>
                          <a:r>
                            <a:rPr lang="it-IT" sz="1400" b="1" baseline="30000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154</a:t>
                          </a:r>
                          <a:r>
                            <a:rPr lang="it-IT" sz="1400" b="1" baseline="0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Tb)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 [</a:t>
                          </a:r>
                          <a:r>
                            <a:rPr lang="it-IT" sz="11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E-6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 s</a:t>
                          </a:r>
                          <a:r>
                            <a:rPr lang="it-IT" sz="1400" b="1" baseline="30000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-1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]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3F3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760107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latin typeface="Neue Haas Grotesk Text Pro" panose="020B0504020202020204" pitchFamily="34" charset="0"/>
                            </a:rPr>
                            <a:t>8.98 ± 0.27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latin typeface="Neue Haas Grotesk Text Pro" panose="020B0504020202020204" pitchFamily="34" charset="0"/>
                            </a:rPr>
                            <a:t>8.96 ± 0.17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238867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16">
                <a:extLst>
                  <a:ext uri="{FF2B5EF4-FFF2-40B4-BE49-F238E27FC236}">
                    <a16:creationId xmlns:a16="http://schemas.microsoft.com/office/drawing/2014/main" id="{87C1DD82-0ECC-F395-8C16-C637086575F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8464181"/>
                  </p:ext>
                </p:extLst>
              </p:nvPr>
            </p:nvGraphicFramePr>
            <p:xfrm>
              <a:off x="6962850" y="5211157"/>
              <a:ext cx="3186907" cy="111252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1447590">
                      <a:extLst>
                        <a:ext uri="{9D8B030D-6E8A-4147-A177-3AD203B41FA5}">
                          <a16:colId xmlns:a16="http://schemas.microsoft.com/office/drawing/2014/main" val="3560470284"/>
                        </a:ext>
                      </a:extLst>
                    </a:gridCol>
                    <a:gridCol w="1739317">
                      <a:extLst>
                        <a:ext uri="{9D8B030D-6E8A-4147-A177-3AD203B41FA5}">
                          <a16:colId xmlns:a16="http://schemas.microsoft.com/office/drawing/2014/main" val="746966382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it-IT" sz="1500" b="1" dirty="0">
                              <a:solidFill>
                                <a:srgbClr val="E73161"/>
                              </a:solidFill>
                              <a:latin typeface="Neue Haas Grotesk Text Pro" panose="020B0504020202020204" pitchFamily="34" charset="0"/>
                            </a:rPr>
                            <a:t>Fit parameters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it-IT" sz="1400" dirty="0">
                            <a:solidFill>
                              <a:schemeClr val="tx1"/>
                            </a:solidFill>
                            <a:latin typeface="Neue Haas Grotesk Text Pro" panose="020B0504020202020204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67370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b [</a:t>
                          </a:r>
                          <a:r>
                            <a:rPr lang="it-IT" sz="11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E-6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 s</a:t>
                          </a:r>
                          <a:r>
                            <a:rPr lang="it-IT" sz="1400" b="1" baseline="30000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-1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]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3F3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83860" t="-100000" r="-1053" b="-1048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760107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latin typeface="Neue Haas Grotesk Text Pro" panose="020B0504020202020204" pitchFamily="34" charset="0"/>
                            </a:rPr>
                            <a:t>8.98 ± 0.27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latin typeface="Neue Haas Grotesk Text Pro" panose="020B0504020202020204" pitchFamily="34" charset="0"/>
                            </a:rPr>
                            <a:t>8.96 ± 0.17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2388671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26933CD2-73A0-F182-9E48-9823055B4E37}"/>
              </a:ext>
            </a:extLst>
          </p:cNvPr>
          <p:cNvGrpSpPr/>
          <p:nvPr/>
        </p:nvGrpSpPr>
        <p:grpSpPr>
          <a:xfrm>
            <a:off x="198256" y="1129280"/>
            <a:ext cx="4872440" cy="3506836"/>
            <a:chOff x="-39614" y="1052037"/>
            <a:chExt cx="4872440" cy="350683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204024-D665-7DB7-EB00-AD324C23C490}"/>
                </a:ext>
              </a:extLst>
            </p:cNvPr>
            <p:cNvSpPr txBox="1"/>
            <p:nvPr/>
          </p:nvSpPr>
          <p:spPr>
            <a:xfrm>
              <a:off x="1966142" y="4118078"/>
              <a:ext cx="83497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000" baseline="30000" dirty="0">
                  <a:latin typeface="Neue Haas Grotesk Text Pro" panose="020B0504020202020204" pitchFamily="34" charset="0"/>
                </a:rPr>
                <a:t>154</a:t>
              </a:r>
              <a:r>
                <a:rPr lang="it-IT" sz="2000" dirty="0">
                  <a:latin typeface="Neue Haas Grotesk Text Pro" panose="020B0504020202020204" pitchFamily="34" charset="0"/>
                </a:rPr>
                <a:t>Gd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4284A8C-5936-FE02-520B-2D0A5DE26B92}"/>
                </a:ext>
              </a:extLst>
            </p:cNvPr>
            <p:cNvCxnSpPr>
              <a:cxnSpLocks/>
            </p:cNvCxnSpPr>
            <p:nvPr/>
          </p:nvCxnSpPr>
          <p:spPr>
            <a:xfrm>
              <a:off x="2381691" y="3515323"/>
              <a:ext cx="776" cy="612000"/>
            </a:xfrm>
            <a:prstGeom prst="straightConnector1">
              <a:avLst/>
            </a:prstGeom>
            <a:ln>
              <a:solidFill>
                <a:srgbClr val="E72F6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784F908-46D2-4715-7435-A8333EB229BC}"/>
                </a:ext>
              </a:extLst>
            </p:cNvPr>
            <p:cNvSpPr txBox="1"/>
            <p:nvPr/>
          </p:nvSpPr>
          <p:spPr>
            <a:xfrm>
              <a:off x="2082719" y="3579548"/>
              <a:ext cx="6543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dirty="0">
                  <a:latin typeface="Neue Haas Grotesk Text Pro" panose="020B0504020202020204" pitchFamily="34" charset="0"/>
                </a:rPr>
                <a:t>EC, </a:t>
              </a:r>
              <a:r>
                <a:rPr lang="el-GR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lang="it-IT" sz="9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it-IT" sz="900" dirty="0">
                  <a:latin typeface="Neue Haas Grotesk Text Pro" panose="020B0504020202020204" pitchFamily="34" charset="0"/>
                </a:rPr>
                <a:t> (100%)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DC16D23-DA84-3C79-26D1-6FC48CC9842D}"/>
                </a:ext>
              </a:extLst>
            </p:cNvPr>
            <p:cNvGrpSpPr/>
            <p:nvPr/>
          </p:nvGrpSpPr>
          <p:grpSpPr>
            <a:xfrm>
              <a:off x="-39614" y="1052037"/>
              <a:ext cx="4872440" cy="3506836"/>
              <a:chOff x="-39614" y="1052037"/>
              <a:chExt cx="4872440" cy="3506836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652BEED-7848-77E7-0D75-031F6B22E976}"/>
                  </a:ext>
                </a:extLst>
              </p:cNvPr>
              <p:cNvSpPr txBox="1"/>
              <p:nvPr/>
            </p:nvSpPr>
            <p:spPr>
              <a:xfrm>
                <a:off x="1522317" y="1052037"/>
                <a:ext cx="109036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>
                    <a:latin typeface="Neue Haas Grotesk Text Pro" panose="020B0504020202020204" pitchFamily="34" charset="0"/>
                  </a:rPr>
                  <a:t>Gd(p,X)</a:t>
                </a:r>
              </a:p>
            </p:txBody>
          </p: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93EB2A9E-E9A8-3E06-C592-252AAA954209}"/>
                  </a:ext>
                </a:extLst>
              </p:cNvPr>
              <p:cNvCxnSpPr>
                <a:cxnSpLocks/>
                <a:endCxn id="92" idx="0"/>
              </p:cNvCxnSpPr>
              <p:nvPr/>
            </p:nvCxnSpPr>
            <p:spPr>
              <a:xfrm flipH="1">
                <a:off x="561673" y="1450190"/>
                <a:ext cx="1101600" cy="349200"/>
              </a:xfrm>
              <a:prstGeom prst="straightConnector1">
                <a:avLst/>
              </a:prstGeom>
              <a:ln>
                <a:solidFill>
                  <a:srgbClr val="E72F6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FB187881-3CC2-BC74-5EC7-A142463DF190}"/>
                      </a:ext>
                    </a:extLst>
                  </p:cNvPr>
                  <p:cNvSpPr txBox="1"/>
                  <p:nvPr/>
                </p:nvSpPr>
                <p:spPr>
                  <a:xfrm>
                    <a:off x="-39614" y="1794468"/>
                    <a:ext cx="1202573" cy="6406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it-IT" sz="2000" baseline="30000" dirty="0">
                        <a:latin typeface="Neue Haas Grotesk Text Pro" panose="020B0504020202020204" pitchFamily="34" charset="0"/>
                      </a:rPr>
                      <a:t>154g</a:t>
                    </a:r>
                    <a:r>
                      <a:rPr lang="it-IT" sz="2000" dirty="0">
                        <a:latin typeface="Neue Haas Grotesk Text Pro" panose="020B0504020202020204" pitchFamily="34" charset="0"/>
                      </a:rPr>
                      <a:t>Tb</a:t>
                    </a:r>
                  </a:p>
                  <a:p>
                    <a:pPr algn="ctr"/>
                    <a:r>
                      <a:rPr lang="it-IT" sz="1400" dirty="0">
                        <a:latin typeface="Neue Haas Grotesk Text Pro" panose="020B0504020202020204" pitchFamily="34" charset="0"/>
                      </a:rPr>
                      <a:t>(</a:t>
                    </a: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it-IT" sz="1600" dirty="0">
                            <a:latin typeface="Neue Haas Grotesk Text Pro" panose="020B050402020202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it-IT" sz="1600" baseline="-25000" dirty="0">
                            <a:latin typeface="Neue Haas Grotesk Text Pro" panose="020B0504020202020204" pitchFamily="34" charset="0"/>
                          </a:rPr>
                          <m:t>1/2</m:t>
                        </m:r>
                      </m:oMath>
                    </a14:m>
                    <a:r>
                      <a:rPr lang="it-IT" sz="1400" dirty="0">
                        <a:latin typeface="Neue Haas Grotesk Text Pro" panose="020B0504020202020204" pitchFamily="34" charset="0"/>
                      </a:rPr>
                      <a:t>= 21.5 h)</a:t>
                    </a:r>
                    <a:endParaRPr lang="it-IT" dirty="0">
                      <a:latin typeface="Neue Haas Grotesk Text Pro" panose="020B05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FB187881-3CC2-BC74-5EC7-A142463DF19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39614" y="1794468"/>
                    <a:ext cx="1202573" cy="64068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015" t="-4762" r="-1015" b="-9524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1D5F90B4-C993-00EB-8DDD-79767DAF00A2}"/>
                      </a:ext>
                    </a:extLst>
                  </p:cNvPr>
                  <p:cNvSpPr txBox="1"/>
                  <p:nvPr/>
                </p:nvSpPr>
                <p:spPr>
                  <a:xfrm>
                    <a:off x="1444537" y="1827665"/>
                    <a:ext cx="1151277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it-IT" sz="2000" baseline="30000" dirty="0">
                        <a:latin typeface="Neue Haas Grotesk Text Pro" panose="020B0504020202020204" pitchFamily="34" charset="0"/>
                      </a:rPr>
                      <a:t>154m1</a:t>
                    </a:r>
                    <a:r>
                      <a:rPr lang="it-IT" sz="2000" dirty="0">
                        <a:latin typeface="Neue Haas Grotesk Text Pro" panose="020B0504020202020204" pitchFamily="34" charset="0"/>
                      </a:rPr>
                      <a:t>Tb</a:t>
                    </a:r>
                  </a:p>
                  <a:p>
                    <a:pPr algn="ctr"/>
                    <a:r>
                      <a:rPr lang="it-IT" sz="1600" dirty="0">
                        <a:latin typeface="Neue Haas Grotesk Text Pro" panose="020B0504020202020204" pitchFamily="34" charset="0"/>
                      </a:rPr>
                      <a:t>(</a:t>
                    </a: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it-IT" sz="1600" dirty="0">
                            <a:latin typeface="Neue Haas Grotesk Text Pro" panose="020B050402020202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it-IT" sz="1600" baseline="-25000" dirty="0">
                            <a:latin typeface="Neue Haas Grotesk Text Pro" panose="020B0504020202020204" pitchFamily="34" charset="0"/>
                          </a:rPr>
                          <m:t>1/2</m:t>
                        </m:r>
                      </m:oMath>
                    </a14:m>
                    <a:r>
                      <a:rPr lang="it-IT" sz="1400" dirty="0">
                        <a:latin typeface="Neue Haas Grotesk Text Pro" panose="020B0504020202020204" pitchFamily="34" charset="0"/>
                      </a:rPr>
                      <a:t>= 9.4 h)</a:t>
                    </a:r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1D5F90B4-C993-00EB-8DDD-79767DAF00A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44537" y="1827665"/>
                    <a:ext cx="1151277" cy="64633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646" t="-4673" r="-1058" b="-1028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B94C03F2-01E3-43C8-F3DC-E24E0EF74D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8697" y="1449748"/>
                <a:ext cx="0" cy="377917"/>
              </a:xfrm>
              <a:prstGeom prst="straightConnector1">
                <a:avLst/>
              </a:prstGeom>
              <a:ln>
                <a:solidFill>
                  <a:srgbClr val="E72F6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5A3976C-A78D-C78C-C8ED-698B3426BA1C}"/>
                  </a:ext>
                </a:extLst>
              </p:cNvPr>
              <p:cNvSpPr txBox="1"/>
              <p:nvPr/>
            </p:nvSpPr>
            <p:spPr>
              <a:xfrm>
                <a:off x="86796" y="3106400"/>
                <a:ext cx="83497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000" baseline="30000" dirty="0">
                    <a:latin typeface="Neue Haas Grotesk Text Pro" panose="020B0504020202020204" pitchFamily="34" charset="0"/>
                  </a:rPr>
                  <a:t>154</a:t>
                </a:r>
                <a:r>
                  <a:rPr lang="it-IT" sz="2000" dirty="0">
                    <a:latin typeface="Neue Haas Grotesk Text Pro" panose="020B0504020202020204" pitchFamily="34" charset="0"/>
                  </a:rPr>
                  <a:t>Gd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7B1DDB10-6D92-D04D-990D-DEFCCA9400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997" y="2504402"/>
                <a:ext cx="776" cy="540000"/>
              </a:xfrm>
              <a:prstGeom prst="straightConnector1">
                <a:avLst/>
              </a:prstGeom>
              <a:ln>
                <a:solidFill>
                  <a:srgbClr val="E72F6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13D67E4-F21C-35A9-EA2A-6CDA0C007CEC}"/>
                  </a:ext>
                </a:extLst>
              </p:cNvPr>
              <p:cNvSpPr txBox="1"/>
              <p:nvPr/>
            </p:nvSpPr>
            <p:spPr>
              <a:xfrm>
                <a:off x="204383" y="2589345"/>
                <a:ext cx="65434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900" dirty="0">
                    <a:latin typeface="Neue Haas Grotesk Text Pro" panose="020B0504020202020204" pitchFamily="34" charset="0"/>
                  </a:rPr>
                  <a:t>EC, </a:t>
                </a:r>
                <a:r>
                  <a:rPr lang="el-GR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it-IT" sz="9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it-IT" sz="900" dirty="0">
                    <a:latin typeface="Neue Haas Grotesk Text Pro" panose="020B0504020202020204" pitchFamily="34" charset="0"/>
                  </a:rPr>
                  <a:t> (100%)</a:t>
                </a:r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FBBE5503-8A0B-E07D-8F06-DA7A6067FD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63151" y="2443706"/>
                <a:ext cx="246742" cy="737225"/>
              </a:xfrm>
              <a:prstGeom prst="straightConnector1">
                <a:avLst/>
              </a:prstGeom>
              <a:ln w="19050">
                <a:solidFill>
                  <a:srgbClr val="E72F6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8915E1BB-944A-8B3A-51A9-B48793CCB1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43469" y="2440675"/>
                <a:ext cx="248400" cy="738000"/>
              </a:xfrm>
              <a:prstGeom prst="straightConnector1">
                <a:avLst/>
              </a:prstGeom>
              <a:ln w="19050">
                <a:solidFill>
                  <a:srgbClr val="E72F6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2E8B634-3C41-CACD-76AB-E972772FF6A8}"/>
                  </a:ext>
                </a:extLst>
              </p:cNvPr>
              <p:cNvSpPr txBox="1"/>
              <p:nvPr/>
            </p:nvSpPr>
            <p:spPr>
              <a:xfrm>
                <a:off x="1327583" y="2563593"/>
                <a:ext cx="709939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000" dirty="0">
                    <a:latin typeface="Neue Haas Grotesk Text Pro" panose="020B0504020202020204" pitchFamily="34" charset="0"/>
                  </a:rPr>
                  <a:t>ec, </a:t>
                </a:r>
                <a:r>
                  <a:rPr lang="it-IT" sz="1000" dirty="0">
                    <a:latin typeface="Neue Haas Grotesk Text Pro" panose="020B0504020202020204" pitchFamily="34" charset="0"/>
                    <a:cs typeface="Times New Roman" panose="02020603050405020304" pitchFamily="18" charset="0"/>
                  </a:rPr>
                  <a:t>β</a:t>
                </a:r>
                <a:r>
                  <a:rPr lang="it-IT" sz="1000" baseline="30000" dirty="0">
                    <a:latin typeface="Neue Haas Grotesk Text Pro" panose="020B0504020202020204" pitchFamily="34" charset="0"/>
                    <a:cs typeface="Times New Roman" panose="02020603050405020304" pitchFamily="18" charset="0"/>
                  </a:rPr>
                  <a:t>+</a:t>
                </a:r>
              </a:p>
              <a:p>
                <a:pPr algn="ctr"/>
                <a:r>
                  <a:rPr lang="it-IT" sz="1000" dirty="0">
                    <a:latin typeface="Neue Haas Grotesk Text Pro" panose="020B0504020202020204" pitchFamily="34" charset="0"/>
                    <a:cs typeface="Times New Roman" panose="02020603050405020304" pitchFamily="18" charset="0"/>
                  </a:rPr>
                  <a:t>78.2%</a:t>
                </a:r>
                <a:endParaRPr lang="it-IT" sz="1000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66F66A7-C224-8FB1-7019-4BF67E0069E4}"/>
                  </a:ext>
                </a:extLst>
              </p:cNvPr>
              <p:cNvSpPr txBox="1"/>
              <p:nvPr/>
            </p:nvSpPr>
            <p:spPr>
              <a:xfrm>
                <a:off x="1966142" y="2528161"/>
                <a:ext cx="663455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000" dirty="0">
                    <a:latin typeface="Neue Haas Grotesk Text Pro" panose="020B0504020202020204" pitchFamily="34" charset="0"/>
                  </a:rPr>
                  <a:t>IT</a:t>
                </a:r>
                <a:endParaRPr lang="it-IT" sz="1000" baseline="30000" dirty="0">
                  <a:latin typeface="Neue Haas Grotesk Text Pro" panose="020B0504020202020204" pitchFamily="34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it-IT" sz="1000" dirty="0">
                    <a:latin typeface="Neue Haas Grotesk Text Pro" panose="020B0504020202020204" pitchFamily="34" charset="0"/>
                    <a:cs typeface="Times New Roman" panose="02020603050405020304" pitchFamily="18" charset="0"/>
                  </a:rPr>
                  <a:t>21.8%</a:t>
                </a:r>
                <a:endParaRPr lang="it-IT" sz="1000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36541F4-5605-8879-21DD-7491E9EF75AC}"/>
                  </a:ext>
                </a:extLst>
              </p:cNvPr>
              <p:cNvSpPr txBox="1"/>
              <p:nvPr/>
            </p:nvSpPr>
            <p:spPr>
              <a:xfrm>
                <a:off x="2036300" y="3147818"/>
                <a:ext cx="93378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000" baseline="30000" dirty="0">
                    <a:latin typeface="Neue Haas Grotesk Text Pro" panose="020B0504020202020204" pitchFamily="34" charset="0"/>
                  </a:rPr>
                  <a:t>154g</a:t>
                </a:r>
                <a:r>
                  <a:rPr lang="it-IT" sz="2000" dirty="0">
                    <a:latin typeface="Neue Haas Grotesk Text Pro" panose="020B0504020202020204" pitchFamily="34" charset="0"/>
                  </a:rPr>
                  <a:t>Tb</a:t>
                </a:r>
                <a:endParaRPr lang="it-IT" sz="2000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6B7256A-7E8E-7323-C3F0-4CFBAFC5EA50}"/>
                  </a:ext>
                </a:extLst>
              </p:cNvPr>
              <p:cNvSpPr txBox="1"/>
              <p:nvPr/>
            </p:nvSpPr>
            <p:spPr>
              <a:xfrm>
                <a:off x="1094914" y="3122403"/>
                <a:ext cx="93378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000" baseline="30000" dirty="0">
                    <a:latin typeface="Neue Haas Grotesk Text Pro" panose="020B0504020202020204" pitchFamily="34" charset="0"/>
                  </a:rPr>
                  <a:t>154</a:t>
                </a:r>
                <a:r>
                  <a:rPr lang="it-IT" sz="2000" dirty="0">
                    <a:latin typeface="Neue Haas Grotesk Text Pro" panose="020B0504020202020204" pitchFamily="34" charset="0"/>
                  </a:rPr>
                  <a:t>Gd</a:t>
                </a:r>
                <a:endParaRPr lang="it-IT" sz="2000" dirty="0"/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CFBC6A3-B4EA-07DD-C660-EEF6D46E63CE}"/>
                  </a:ext>
                </a:extLst>
              </p:cNvPr>
              <p:cNvGrpSpPr/>
              <p:nvPr/>
            </p:nvGrpSpPr>
            <p:grpSpPr>
              <a:xfrm>
                <a:off x="2440733" y="1446741"/>
                <a:ext cx="2392093" cy="3112132"/>
                <a:chOff x="2440733" y="1446741"/>
                <a:chExt cx="2392093" cy="3112132"/>
              </a:xfrm>
            </p:grpSpPr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47BA0BB9-D8B6-AB7E-068B-0E7492E6695B}"/>
                    </a:ext>
                  </a:extLst>
                </p:cNvPr>
                <p:cNvSpPr txBox="1"/>
                <p:nvPr/>
              </p:nvSpPr>
              <p:spPr>
                <a:xfrm>
                  <a:off x="3071882" y="1794165"/>
                  <a:ext cx="127791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it-IT" sz="2000" baseline="30000" dirty="0">
                      <a:latin typeface="Neue Haas Grotesk Text Pro" panose="020B0504020202020204" pitchFamily="34" charset="0"/>
                    </a:rPr>
                    <a:t>154m2</a:t>
                  </a:r>
                  <a:r>
                    <a:rPr lang="it-IT" sz="2000" dirty="0">
                      <a:latin typeface="Neue Haas Grotesk Text Pro" panose="020B0504020202020204" pitchFamily="34" charset="0"/>
                    </a:rPr>
                    <a:t>Tb</a:t>
                  </a:r>
                </a:p>
                <a:p>
                  <a:pPr algn="ctr"/>
                  <a:r>
                    <a:rPr lang="it-IT" sz="1600" dirty="0">
                      <a:latin typeface="Neue Haas Grotesk Text Pro" panose="020B0504020202020204" pitchFamily="34" charset="0"/>
                    </a:rPr>
                    <a:t>(t</a:t>
                  </a:r>
                  <a:r>
                    <a:rPr lang="it-IT" sz="1600" baseline="-25000" dirty="0">
                      <a:latin typeface="Neue Haas Grotesk Text Pro" panose="020B0504020202020204" pitchFamily="34" charset="0"/>
                    </a:rPr>
                    <a:t>1/2 </a:t>
                  </a:r>
                  <a:r>
                    <a:rPr lang="it-IT" sz="1400" dirty="0">
                      <a:latin typeface="Neue Haas Grotesk Text Pro" panose="020B0504020202020204" pitchFamily="34" charset="0"/>
                    </a:rPr>
                    <a:t>= 22.7 h)</a:t>
                  </a:r>
                </a:p>
              </p:txBody>
            </p:sp>
            <p:cxnSp>
              <p:nvCxnSpPr>
                <p:cNvPr id="110" name="Straight Arrow Connector 109">
                  <a:extLst>
                    <a:ext uri="{FF2B5EF4-FFF2-40B4-BE49-F238E27FC236}">
                      <a16:creationId xmlns:a16="http://schemas.microsoft.com/office/drawing/2014/main" id="{6F92F105-402C-0708-DA5E-FAFD56D9A4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40733" y="1446741"/>
                  <a:ext cx="1100613" cy="347424"/>
                </a:xfrm>
                <a:prstGeom prst="straightConnector1">
                  <a:avLst/>
                </a:prstGeom>
                <a:ln>
                  <a:solidFill>
                    <a:srgbClr val="E72F6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B4ABFC7-9094-1989-2192-4C297E9B15A1}"/>
                    </a:ext>
                  </a:extLst>
                </p:cNvPr>
                <p:cNvSpPr txBox="1"/>
                <p:nvPr/>
              </p:nvSpPr>
              <p:spPr>
                <a:xfrm>
                  <a:off x="3899043" y="3174666"/>
                  <a:ext cx="933783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2000" baseline="30000" dirty="0">
                      <a:latin typeface="Neue Haas Grotesk Text Pro" panose="020B0504020202020204" pitchFamily="34" charset="0"/>
                    </a:rPr>
                    <a:t>154g</a:t>
                  </a:r>
                  <a:r>
                    <a:rPr lang="it-IT" sz="2000" dirty="0">
                      <a:latin typeface="Neue Haas Grotesk Text Pro" panose="020B0504020202020204" pitchFamily="34" charset="0"/>
                    </a:rPr>
                    <a:t>Tb</a:t>
                  </a:r>
                  <a:endParaRPr lang="it-IT" sz="2000" dirty="0"/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ED671ACF-2C26-79A3-800A-377AD032A091}"/>
                    </a:ext>
                  </a:extLst>
                </p:cNvPr>
                <p:cNvSpPr txBox="1"/>
                <p:nvPr/>
              </p:nvSpPr>
              <p:spPr>
                <a:xfrm>
                  <a:off x="3003137" y="3147515"/>
                  <a:ext cx="1171653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2000" baseline="30000" dirty="0">
                      <a:latin typeface="Neue Haas Grotesk Text Pro" panose="020B0504020202020204" pitchFamily="34" charset="0"/>
                    </a:rPr>
                    <a:t>154</a:t>
                  </a:r>
                  <a:r>
                    <a:rPr lang="it-IT" sz="2000" dirty="0">
                      <a:latin typeface="Neue Haas Grotesk Text Pro" panose="020B0504020202020204" pitchFamily="34" charset="0"/>
                    </a:rPr>
                    <a:t>Gd</a:t>
                  </a:r>
                  <a:endParaRPr lang="it-IT" sz="2000" dirty="0"/>
                </a:p>
              </p:txBody>
            </p:sp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83609B01-53CD-535C-2EC0-AA92F9B61B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92946" y="2452426"/>
                  <a:ext cx="248400" cy="738000"/>
                </a:xfrm>
                <a:prstGeom prst="straightConnector1">
                  <a:avLst/>
                </a:prstGeom>
                <a:ln w="19050">
                  <a:solidFill>
                    <a:srgbClr val="E72F6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0BB26779-8D3D-A3B7-532F-40AB0636FF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945162" y="2467523"/>
                  <a:ext cx="248400" cy="738000"/>
                </a:xfrm>
                <a:prstGeom prst="straightConnector1">
                  <a:avLst/>
                </a:prstGeom>
                <a:ln w="19050">
                  <a:solidFill>
                    <a:srgbClr val="E72F6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092EEEC-FEB2-7E3E-8012-6AD3D0789CA6}"/>
                    </a:ext>
                  </a:extLst>
                </p:cNvPr>
                <p:cNvSpPr txBox="1"/>
                <p:nvPr/>
              </p:nvSpPr>
              <p:spPr>
                <a:xfrm>
                  <a:off x="3048367" y="2612048"/>
                  <a:ext cx="737557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t-IT" sz="1000" dirty="0">
                      <a:latin typeface="Neue Haas Grotesk Text Pro" panose="020B0504020202020204" pitchFamily="34" charset="0"/>
                    </a:rPr>
                    <a:t>ec, </a:t>
                  </a:r>
                  <a:r>
                    <a:rPr lang="it-IT" sz="1000" dirty="0">
                      <a:latin typeface="Neue Haas Grotesk Text Pro" panose="020B0504020202020204" pitchFamily="34" charset="0"/>
                      <a:cs typeface="Times New Roman" panose="02020603050405020304" pitchFamily="18" charset="0"/>
                    </a:rPr>
                    <a:t>β</a:t>
                  </a:r>
                  <a:r>
                    <a:rPr lang="it-IT" sz="1000" baseline="30000" dirty="0">
                      <a:latin typeface="Neue Haas Grotesk Text Pro" panose="020B0504020202020204" pitchFamily="34" charset="0"/>
                      <a:cs typeface="Times New Roman" panose="02020603050405020304" pitchFamily="18" charset="0"/>
                    </a:rPr>
                    <a:t>+</a:t>
                  </a:r>
                </a:p>
                <a:p>
                  <a:pPr algn="ctr"/>
                  <a:r>
                    <a:rPr lang="it-IT" sz="1000" dirty="0">
                      <a:latin typeface="Neue Haas Grotesk Text Pro" panose="020B0504020202020204" pitchFamily="34" charset="0"/>
                      <a:cs typeface="Times New Roman" panose="02020603050405020304" pitchFamily="18" charset="0"/>
                    </a:rPr>
                    <a:t>98.2%</a:t>
                  </a:r>
                  <a:endParaRPr lang="it-IT" sz="1000" dirty="0"/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CD39726-4815-7FB4-ECCF-CB46B73DE358}"/>
                    </a:ext>
                  </a:extLst>
                </p:cNvPr>
                <p:cNvSpPr txBox="1"/>
                <p:nvPr/>
              </p:nvSpPr>
              <p:spPr>
                <a:xfrm>
                  <a:off x="3899881" y="2593696"/>
                  <a:ext cx="493959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t-IT" sz="1000" dirty="0">
                      <a:latin typeface="Neue Haas Grotesk Text Pro" panose="020B0504020202020204" pitchFamily="34" charset="0"/>
                    </a:rPr>
                    <a:t>IT</a:t>
                  </a:r>
                  <a:endParaRPr lang="it-IT" sz="1000" baseline="30000" dirty="0">
                    <a:latin typeface="Neue Haas Grotesk Text Pro" panose="020B0504020202020204" pitchFamily="34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it-IT" sz="1000" dirty="0">
                      <a:latin typeface="Neue Haas Grotesk Text Pro" panose="020B0504020202020204" pitchFamily="34" charset="0"/>
                      <a:cs typeface="Times New Roman" panose="02020603050405020304" pitchFamily="18" charset="0"/>
                    </a:rPr>
                    <a:t>1.8%</a:t>
                  </a:r>
                  <a:endParaRPr lang="it-IT" sz="1000" dirty="0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513A78D-DFCD-E5BE-9BA0-C5B8C77AA7DD}"/>
                    </a:ext>
                  </a:extLst>
                </p:cNvPr>
                <p:cNvSpPr txBox="1"/>
                <p:nvPr/>
              </p:nvSpPr>
              <p:spPr>
                <a:xfrm>
                  <a:off x="3785924" y="4158763"/>
                  <a:ext cx="834970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t-IT" sz="2000" baseline="30000" dirty="0">
                      <a:latin typeface="Neue Haas Grotesk Text Pro" panose="020B0504020202020204" pitchFamily="34" charset="0"/>
                    </a:rPr>
                    <a:t>154</a:t>
                  </a:r>
                  <a:r>
                    <a:rPr lang="it-IT" sz="2000" dirty="0">
                      <a:latin typeface="Neue Haas Grotesk Text Pro" panose="020B0504020202020204" pitchFamily="34" charset="0"/>
                    </a:rPr>
                    <a:t>Gd</a:t>
                  </a: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70E963C8-7DAF-0AFF-3CDB-EEABE3CCC4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01473" y="3556008"/>
                  <a:ext cx="776" cy="612000"/>
                </a:xfrm>
                <a:prstGeom prst="straightConnector1">
                  <a:avLst/>
                </a:prstGeom>
                <a:ln>
                  <a:solidFill>
                    <a:srgbClr val="E72F6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C410EF0-A13D-6797-747B-F1DDBAD2FD34}"/>
                    </a:ext>
                  </a:extLst>
                </p:cNvPr>
                <p:cNvSpPr txBox="1"/>
                <p:nvPr/>
              </p:nvSpPr>
              <p:spPr>
                <a:xfrm>
                  <a:off x="3902501" y="3620233"/>
                  <a:ext cx="65434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900" dirty="0">
                      <a:latin typeface="Neue Haas Grotesk Text Pro" panose="020B0504020202020204" pitchFamily="34" charset="0"/>
                    </a:rPr>
                    <a:t>EC, </a:t>
                  </a:r>
                  <a:r>
                    <a:rPr lang="el-GR" sz="9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β</a:t>
                  </a:r>
                  <a:r>
                    <a:rPr lang="it-IT" sz="9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+</a:t>
                  </a:r>
                  <a:r>
                    <a:rPr lang="it-IT" sz="900" dirty="0">
                      <a:latin typeface="Neue Haas Grotesk Text Pro" panose="020B0504020202020204" pitchFamily="34" charset="0"/>
                    </a:rPr>
                    <a:t> (100%)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1617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EF9506-C31F-7BD5-3C18-DC90587F1DE3}"/>
              </a:ext>
            </a:extLst>
          </p:cNvPr>
          <p:cNvGrpSpPr/>
          <p:nvPr/>
        </p:nvGrpSpPr>
        <p:grpSpPr>
          <a:xfrm>
            <a:off x="-1" y="44064"/>
            <a:ext cx="12192000" cy="6769872"/>
            <a:chOff x="44399" y="-1886336"/>
            <a:chExt cx="12192000" cy="67698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25B8D7-4716-85C4-C5A1-B4FEC6B12297}"/>
                </a:ext>
              </a:extLst>
            </p:cNvPr>
            <p:cNvSpPr txBox="1"/>
            <p:nvPr/>
          </p:nvSpPr>
          <p:spPr>
            <a:xfrm>
              <a:off x="44399" y="4606537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898989"/>
                  </a:solidFill>
                  <a:latin typeface="Neue Haas Grotesk Text Pro" panose="020B0504020202020204" pitchFamily="34" charset="0"/>
                </a:rPr>
                <a:t>G. Dellepiane – WTTC18</a:t>
              </a:r>
            </a:p>
          </p:txBody>
        </p:sp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F11602D3-AAF5-FD5D-9D57-AFC3DC736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06"/>
            <a:stretch/>
          </p:blipFill>
          <p:spPr>
            <a:xfrm>
              <a:off x="159729" y="-1886336"/>
              <a:ext cx="1019667" cy="964555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3C68BF-93ED-2CB1-41CB-8B10ACBE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12192000" cy="365125"/>
          </a:xfrm>
        </p:spPr>
        <p:txBody>
          <a:bodyPr/>
          <a:lstStyle/>
          <a:p>
            <a:r>
              <a:rPr lang="it-IT" dirty="0">
                <a:latin typeface="Neue Haas Grotesk Text Pro" panose="020B0504020202020204" pitchFamily="34" charset="0"/>
              </a:rPr>
              <a:t>B3</a:t>
            </a: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E0C0D555-1F02-E0F4-4A63-56D911584144}"/>
              </a:ext>
            </a:extLst>
          </p:cNvPr>
          <p:cNvSpPr txBox="1">
            <a:spLocks/>
          </p:cNvSpPr>
          <p:nvPr/>
        </p:nvSpPr>
        <p:spPr>
          <a:xfrm>
            <a:off x="-1" y="-1"/>
            <a:ext cx="12192000" cy="8350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latin typeface="Neue Haas Grotesk Text Pro (Body)"/>
              </a:rPr>
              <a:t>Cross-section measurements: </a:t>
            </a:r>
            <a:r>
              <a:rPr lang="it-IT" sz="4000" baseline="30000" dirty="0">
                <a:latin typeface="Neue Haas Grotesk Text Pro (Body)"/>
              </a:rPr>
              <a:t>154</a:t>
            </a:r>
            <a:r>
              <a:rPr lang="it-IT" sz="4000" dirty="0">
                <a:latin typeface="Neue Haas Grotesk Text Pro (Body)"/>
              </a:rPr>
              <a:t>Tb</a:t>
            </a:r>
          </a:p>
        </p:txBody>
      </p:sp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93515B3C-76EE-EEDB-70E5-300F71B1EE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r="1826" b="6476"/>
          <a:stretch/>
        </p:blipFill>
        <p:spPr>
          <a:xfrm>
            <a:off x="4053840" y="1994253"/>
            <a:ext cx="4117838" cy="3374404"/>
          </a:xfrm>
          <a:prstGeom prst="rect">
            <a:avLst/>
          </a:prstGeom>
        </p:spPr>
      </p:pic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73396433-0885-FE7F-3B5C-04D5CA87B5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" r="2247" b="7558"/>
          <a:stretch/>
        </p:blipFill>
        <p:spPr>
          <a:xfrm>
            <a:off x="8146744" y="2006089"/>
            <a:ext cx="4020321" cy="3327575"/>
          </a:xfrm>
          <a:prstGeom prst="rect">
            <a:avLst/>
          </a:prstGeom>
        </p:spPr>
      </p:pic>
      <p:pic>
        <p:nvPicPr>
          <p:cNvPr id="15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B055BBEF-3974-7B13-78AE-F1771201B8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r="2082" b="7195"/>
          <a:stretch/>
        </p:blipFill>
        <p:spPr>
          <a:xfrm>
            <a:off x="33519" y="2006089"/>
            <a:ext cx="4020321" cy="331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23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EF9506-C31F-7BD5-3C18-DC90587F1DE3}"/>
              </a:ext>
            </a:extLst>
          </p:cNvPr>
          <p:cNvGrpSpPr/>
          <p:nvPr/>
        </p:nvGrpSpPr>
        <p:grpSpPr>
          <a:xfrm>
            <a:off x="-1" y="44064"/>
            <a:ext cx="12192000" cy="6769872"/>
            <a:chOff x="44399" y="-1886336"/>
            <a:chExt cx="12192000" cy="67698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25B8D7-4716-85C4-C5A1-B4FEC6B12297}"/>
                </a:ext>
              </a:extLst>
            </p:cNvPr>
            <p:cNvSpPr txBox="1"/>
            <p:nvPr/>
          </p:nvSpPr>
          <p:spPr>
            <a:xfrm>
              <a:off x="44399" y="4606537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898989"/>
                  </a:solidFill>
                  <a:latin typeface="Neue Haas Grotesk Text Pro" panose="020B0504020202020204" pitchFamily="34" charset="0"/>
                </a:rPr>
                <a:t>G. Dellepiane – WTTC18</a:t>
              </a:r>
            </a:p>
          </p:txBody>
        </p:sp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F11602D3-AAF5-FD5D-9D57-AFC3DC736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06"/>
            <a:stretch/>
          </p:blipFill>
          <p:spPr>
            <a:xfrm>
              <a:off x="159729" y="-1886336"/>
              <a:ext cx="1019667" cy="964555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3C68BF-93ED-2CB1-41CB-8B10ACBE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12192000" cy="365125"/>
          </a:xfrm>
        </p:spPr>
        <p:txBody>
          <a:bodyPr/>
          <a:lstStyle/>
          <a:p>
            <a:r>
              <a:rPr lang="it-IT" dirty="0">
                <a:latin typeface="Neue Haas Grotesk Text Pro" panose="020B0504020202020204" pitchFamily="34" charset="0"/>
              </a:rPr>
              <a:t>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ECD07F-8C92-1397-ACD2-757BDBB53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43" y="1012008"/>
            <a:ext cx="1989297" cy="54401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F8290F-7DF2-5B10-0FF9-2D9B0A4BC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98" b="93289" l="8387" r="96774">
                        <a14:foregroundMark x1="51613" y1="6040" x2="81290" y2="70470"/>
                        <a14:foregroundMark x1="81290" y1="70470" x2="12903" y2="89933"/>
                        <a14:foregroundMark x1="12903" y1="89933" x2="67097" y2="29530"/>
                        <a14:foregroundMark x1="67097" y1="29530" x2="13548" y2="80537"/>
                        <a14:foregroundMark x1="13548" y1="80537" x2="13548" y2="84564"/>
                        <a14:foregroundMark x1="18710" y1="93289" x2="11613" y2="93289"/>
                        <a14:foregroundMark x1="76129" y1="16107" x2="78065" y2="70470"/>
                        <a14:foregroundMark x1="89032" y1="51007" x2="96774" y2="39597"/>
                        <a14:foregroundMark x1="32258" y1="63758" x2="19355" y2="58389"/>
                        <a14:foregroundMark x1="30323" y1="63087" x2="21935" y2="53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9777" y="2751859"/>
            <a:ext cx="694619" cy="6774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DBBC67-A069-1C8F-0301-7EA4D13A3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78" y="2139952"/>
            <a:ext cx="882695" cy="219054"/>
          </a:xfrm>
          <a:prstGeom prst="rect">
            <a:avLst/>
          </a:prstGeom>
        </p:spPr>
      </p:pic>
      <p:pic>
        <p:nvPicPr>
          <p:cNvPr id="17" name="Graphic 16" descr="Radioactive sign">
            <a:extLst>
              <a:ext uri="{FF2B5EF4-FFF2-40B4-BE49-F238E27FC236}">
                <a16:creationId xmlns:a16="http://schemas.microsoft.com/office/drawing/2014/main" id="{0D803AF1-9FDF-0379-9A7C-FAF2DDAB2F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5352" y="1720030"/>
            <a:ext cx="417986" cy="42407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9D64AE60-C4CF-2889-C6D7-E5E11A386C81}"/>
              </a:ext>
            </a:extLst>
          </p:cNvPr>
          <p:cNvGrpSpPr/>
          <p:nvPr/>
        </p:nvGrpSpPr>
        <p:grpSpPr>
          <a:xfrm>
            <a:off x="1709344" y="3169645"/>
            <a:ext cx="4979088" cy="3155326"/>
            <a:chOff x="2884752" y="3204809"/>
            <a:chExt cx="4979088" cy="315532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955D438-C936-D074-232D-CAEDECE318C3}"/>
                </a:ext>
              </a:extLst>
            </p:cNvPr>
            <p:cNvGrpSpPr/>
            <p:nvPr/>
          </p:nvGrpSpPr>
          <p:grpSpPr>
            <a:xfrm>
              <a:off x="4131670" y="3929712"/>
              <a:ext cx="3732170" cy="2430423"/>
              <a:chOff x="4131670" y="3929712"/>
              <a:chExt cx="3732170" cy="2430423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D40E8F5D-B4B3-0D64-25D7-126719575DC4}"/>
                  </a:ext>
                </a:extLst>
              </p:cNvPr>
              <p:cNvGrpSpPr/>
              <p:nvPr/>
            </p:nvGrpSpPr>
            <p:grpSpPr>
              <a:xfrm>
                <a:off x="4470422" y="4508700"/>
                <a:ext cx="3331184" cy="1619375"/>
                <a:chOff x="4368494" y="4055392"/>
                <a:chExt cx="3331184" cy="1619375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5259260-8EB3-64E3-977B-1ADF74290069}"/>
                    </a:ext>
                  </a:extLst>
                </p:cNvPr>
                <p:cNvGrpSpPr/>
                <p:nvPr/>
              </p:nvGrpSpPr>
              <p:grpSpPr>
                <a:xfrm>
                  <a:off x="4368494" y="4827771"/>
                  <a:ext cx="585069" cy="545107"/>
                  <a:chOff x="4520894" y="1965378"/>
                  <a:chExt cx="585069" cy="545107"/>
                </a:xfrm>
              </p:grpSpPr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177CBF90-C39E-9A13-ACE1-6D54A9AB9F5D}"/>
                      </a:ext>
                    </a:extLst>
                  </p:cNvPr>
                  <p:cNvSpPr/>
                  <p:nvPr/>
                </p:nvSpPr>
                <p:spPr>
                  <a:xfrm>
                    <a:off x="4627069" y="1965378"/>
                    <a:ext cx="212350" cy="19866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7033D">
                          <a:tint val="66000"/>
                          <a:satMod val="160000"/>
                        </a:srgbClr>
                      </a:gs>
                      <a:gs pos="50000">
                        <a:srgbClr val="F7033D">
                          <a:tint val="44500"/>
                          <a:satMod val="160000"/>
                        </a:srgbClr>
                      </a:gs>
                      <a:gs pos="100000">
                        <a:srgbClr val="F7033D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>
                    <a:solidFill>
                      <a:srgbClr val="E2003D"/>
                    </a:soli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AC45E1ED-6BBA-27C9-DFAE-D70310FFA1F9}"/>
                      </a:ext>
                    </a:extLst>
                  </p:cNvPr>
                  <p:cNvSpPr/>
                  <p:nvPr/>
                </p:nvSpPr>
                <p:spPr>
                  <a:xfrm>
                    <a:off x="4520894" y="2084090"/>
                    <a:ext cx="212350" cy="19866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7033D">
                          <a:tint val="66000"/>
                          <a:satMod val="160000"/>
                        </a:srgbClr>
                      </a:gs>
                      <a:gs pos="50000">
                        <a:srgbClr val="F7033D">
                          <a:tint val="44500"/>
                          <a:satMod val="160000"/>
                        </a:srgbClr>
                      </a:gs>
                      <a:gs pos="100000">
                        <a:srgbClr val="F7033D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>
                    <a:solidFill>
                      <a:srgbClr val="E2003D"/>
                    </a:soli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8786961B-3C8A-7702-30D1-C90AAC810B64}"/>
                      </a:ext>
                    </a:extLst>
                  </p:cNvPr>
                  <p:cNvSpPr/>
                  <p:nvPr/>
                </p:nvSpPr>
                <p:spPr>
                  <a:xfrm>
                    <a:off x="4809222" y="1975069"/>
                    <a:ext cx="212350" cy="19866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7033D">
                          <a:tint val="66000"/>
                          <a:satMod val="160000"/>
                        </a:srgbClr>
                      </a:gs>
                      <a:gs pos="50000">
                        <a:srgbClr val="F7033D">
                          <a:tint val="44500"/>
                          <a:satMod val="160000"/>
                        </a:srgbClr>
                      </a:gs>
                      <a:gs pos="100000">
                        <a:srgbClr val="F7033D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>
                    <a:solidFill>
                      <a:srgbClr val="E2003D"/>
                    </a:soli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CA618F8E-DA78-1A8F-5179-B1AC41CFE7CA}"/>
                      </a:ext>
                    </a:extLst>
                  </p:cNvPr>
                  <p:cNvSpPr/>
                  <p:nvPr/>
                </p:nvSpPr>
                <p:spPr>
                  <a:xfrm>
                    <a:off x="4551644" y="2251256"/>
                    <a:ext cx="212350" cy="19866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7033D">
                          <a:tint val="66000"/>
                          <a:satMod val="160000"/>
                        </a:srgbClr>
                      </a:gs>
                      <a:gs pos="50000">
                        <a:srgbClr val="F7033D">
                          <a:tint val="44500"/>
                          <a:satMod val="160000"/>
                        </a:srgbClr>
                      </a:gs>
                      <a:gs pos="100000">
                        <a:srgbClr val="F7033D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>
                    <a:solidFill>
                      <a:srgbClr val="E2003D"/>
                    </a:soli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B5260AEA-598F-C496-070C-0E9CAEDD9549}"/>
                      </a:ext>
                    </a:extLst>
                  </p:cNvPr>
                  <p:cNvSpPr/>
                  <p:nvPr/>
                </p:nvSpPr>
                <p:spPr>
                  <a:xfrm>
                    <a:off x="4893613" y="2074399"/>
                    <a:ext cx="212350" cy="19866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7033D">
                          <a:tint val="66000"/>
                          <a:satMod val="160000"/>
                        </a:srgbClr>
                      </a:gs>
                      <a:gs pos="50000">
                        <a:srgbClr val="F7033D">
                          <a:tint val="44500"/>
                          <a:satMod val="160000"/>
                        </a:srgbClr>
                      </a:gs>
                      <a:gs pos="100000">
                        <a:srgbClr val="F7033D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>
                    <a:solidFill>
                      <a:srgbClr val="E2003D"/>
                    </a:soli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B9E44F85-1FAB-E972-04EC-5F8AA5050828}"/>
                      </a:ext>
                    </a:extLst>
                  </p:cNvPr>
                  <p:cNvSpPr/>
                  <p:nvPr/>
                </p:nvSpPr>
                <p:spPr>
                  <a:xfrm>
                    <a:off x="4870722" y="2212493"/>
                    <a:ext cx="212350" cy="19866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7033D">
                          <a:tint val="66000"/>
                          <a:satMod val="160000"/>
                        </a:srgbClr>
                      </a:gs>
                      <a:gs pos="50000">
                        <a:srgbClr val="F7033D">
                          <a:tint val="44500"/>
                          <a:satMod val="160000"/>
                        </a:srgbClr>
                      </a:gs>
                      <a:gs pos="100000">
                        <a:srgbClr val="F7033D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>
                    <a:solidFill>
                      <a:srgbClr val="E2003D"/>
                    </a:soli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ED53FB29-2CCD-0AD5-C8A2-78267E68835A}"/>
                      </a:ext>
                    </a:extLst>
                  </p:cNvPr>
                  <p:cNvSpPr/>
                  <p:nvPr/>
                </p:nvSpPr>
                <p:spPr>
                  <a:xfrm>
                    <a:off x="4744069" y="2311824"/>
                    <a:ext cx="212350" cy="19866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7033D">
                          <a:tint val="66000"/>
                          <a:satMod val="160000"/>
                        </a:srgbClr>
                      </a:gs>
                      <a:gs pos="50000">
                        <a:srgbClr val="F7033D">
                          <a:tint val="44500"/>
                          <a:satMod val="160000"/>
                        </a:srgbClr>
                      </a:gs>
                      <a:gs pos="100000">
                        <a:srgbClr val="F7033D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>
                    <a:solidFill>
                      <a:srgbClr val="E2003D"/>
                    </a:soli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4F010889-55A9-A258-2A3A-9CCC35833DF3}"/>
                      </a:ext>
                    </a:extLst>
                  </p:cNvPr>
                  <p:cNvSpPr/>
                  <p:nvPr/>
                </p:nvSpPr>
                <p:spPr>
                  <a:xfrm>
                    <a:off x="4669264" y="2082879"/>
                    <a:ext cx="212350" cy="19866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7033D">
                          <a:tint val="66000"/>
                          <a:satMod val="160000"/>
                        </a:srgbClr>
                      </a:gs>
                      <a:gs pos="50000">
                        <a:srgbClr val="F7033D">
                          <a:tint val="44500"/>
                          <a:satMod val="160000"/>
                        </a:srgbClr>
                      </a:gs>
                      <a:gs pos="100000">
                        <a:srgbClr val="F7033D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>
                    <a:solidFill>
                      <a:srgbClr val="E2003D"/>
                    </a:soli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8CDE7352-00B5-45D1-407D-909C96B7A62B}"/>
                      </a:ext>
                    </a:extLst>
                  </p:cNvPr>
                  <p:cNvSpPr/>
                  <p:nvPr/>
                </p:nvSpPr>
                <p:spPr>
                  <a:xfrm>
                    <a:off x="4794123" y="2074399"/>
                    <a:ext cx="212350" cy="19866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7033D">
                          <a:tint val="66000"/>
                          <a:satMod val="160000"/>
                        </a:srgbClr>
                      </a:gs>
                      <a:gs pos="50000">
                        <a:srgbClr val="F7033D">
                          <a:tint val="44500"/>
                          <a:satMod val="160000"/>
                        </a:srgbClr>
                      </a:gs>
                      <a:gs pos="100000">
                        <a:srgbClr val="F7033D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>
                    <a:solidFill>
                      <a:srgbClr val="E2003D"/>
                    </a:soli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CE4E6EFA-609C-9BBC-6C35-B258BEEE4770}"/>
                      </a:ext>
                    </a:extLst>
                  </p:cNvPr>
                  <p:cNvSpPr/>
                  <p:nvPr/>
                </p:nvSpPr>
                <p:spPr>
                  <a:xfrm>
                    <a:off x="4763373" y="2161617"/>
                    <a:ext cx="212350" cy="19866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7033D">
                          <a:tint val="66000"/>
                          <a:satMod val="160000"/>
                        </a:srgbClr>
                      </a:gs>
                      <a:gs pos="50000">
                        <a:srgbClr val="F7033D">
                          <a:tint val="44500"/>
                          <a:satMod val="160000"/>
                        </a:srgbClr>
                      </a:gs>
                      <a:gs pos="100000">
                        <a:srgbClr val="F7033D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>
                    <a:solidFill>
                      <a:srgbClr val="E2003D"/>
                    </a:soli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E0C600D6-F58B-9669-551F-9569B9E85143}"/>
                      </a:ext>
                    </a:extLst>
                  </p:cNvPr>
                  <p:cNvSpPr/>
                  <p:nvPr/>
                </p:nvSpPr>
                <p:spPr>
                  <a:xfrm>
                    <a:off x="4616764" y="2158588"/>
                    <a:ext cx="212350" cy="19866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7033D">
                          <a:tint val="66000"/>
                          <a:satMod val="160000"/>
                        </a:srgbClr>
                      </a:gs>
                      <a:gs pos="50000">
                        <a:srgbClr val="F7033D">
                          <a:tint val="44500"/>
                          <a:satMod val="160000"/>
                        </a:srgbClr>
                      </a:gs>
                      <a:gs pos="100000">
                        <a:srgbClr val="F7033D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>
                    <a:solidFill>
                      <a:srgbClr val="E2003D"/>
                    </a:soli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EBA61960-274D-A624-EBD9-CBCAFBA9D5A9}"/>
                    </a:ext>
                  </a:extLst>
                </p:cNvPr>
                <p:cNvGrpSpPr/>
                <p:nvPr/>
              </p:nvGrpSpPr>
              <p:grpSpPr>
                <a:xfrm>
                  <a:off x="5074030" y="4367194"/>
                  <a:ext cx="2119250" cy="1307573"/>
                  <a:chOff x="5074030" y="4367194"/>
                  <a:chExt cx="2119250" cy="1307573"/>
                </a:xfrm>
              </p:grpSpPr>
              <p:pic>
                <p:nvPicPr>
                  <p:cNvPr id="65" name="Graphic 64" descr="DNA">
                    <a:extLst>
                      <a:ext uri="{FF2B5EF4-FFF2-40B4-BE49-F238E27FC236}">
                        <a16:creationId xmlns:a16="http://schemas.microsoft.com/office/drawing/2014/main" id="{1DBEE044-426D-24BD-C476-E93456A3C83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97641" y="4367194"/>
                    <a:ext cx="1307573" cy="1307573"/>
                  </a:xfrm>
                  <a:prstGeom prst="rect">
                    <a:avLst/>
                  </a:prstGeom>
                </p:spPr>
              </p:pic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5A69E250-7AD0-573B-4EAD-1A21A953E03A}"/>
                      </a:ext>
                    </a:extLst>
                  </p:cNvPr>
                  <p:cNvGrpSpPr/>
                  <p:nvPr/>
                </p:nvGrpSpPr>
                <p:grpSpPr>
                  <a:xfrm>
                    <a:off x="5074030" y="4493787"/>
                    <a:ext cx="2119250" cy="666253"/>
                    <a:chOff x="5074030" y="4493787"/>
                    <a:chExt cx="2119250" cy="666253"/>
                  </a:xfrm>
                </p:grpSpPr>
                <p:cxnSp>
                  <p:nvCxnSpPr>
                    <p:cNvPr id="67" name="Straight Arrow Connector 66">
                      <a:extLst>
                        <a:ext uri="{FF2B5EF4-FFF2-40B4-BE49-F238E27FC236}">
                          <a16:creationId xmlns:a16="http://schemas.microsoft.com/office/drawing/2014/main" id="{4C491A8A-C4E0-EC5D-BDD4-3E5381D573B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074030" y="4493787"/>
                      <a:ext cx="2119250" cy="641666"/>
                    </a:xfrm>
                    <a:prstGeom prst="straightConnector1">
                      <a:avLst/>
                    </a:prstGeom>
                    <a:ln>
                      <a:solidFill>
                        <a:srgbClr val="E2003D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8" name="Explosion: 14 Points 67">
                      <a:extLst>
                        <a:ext uri="{FF2B5EF4-FFF2-40B4-BE49-F238E27FC236}">
                          <a16:creationId xmlns:a16="http://schemas.microsoft.com/office/drawing/2014/main" id="{7FA0818F-B957-B379-4BF1-BEDE38BEE8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2744" y="4614933"/>
                      <a:ext cx="682129" cy="545107"/>
                    </a:xfrm>
                    <a:prstGeom prst="irregularSeal2">
                      <a:avLst/>
                    </a:prstGeom>
                    <a:noFill/>
                    <a:ln w="38100">
                      <a:solidFill>
                        <a:srgbClr val="E2003D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69" name="Oval 68">
                      <a:extLst>
                        <a:ext uri="{FF2B5EF4-FFF2-40B4-BE49-F238E27FC236}">
                          <a16:creationId xmlns:a16="http://schemas.microsoft.com/office/drawing/2014/main" id="{97E39CDA-836B-BD76-5B51-B353FC5209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53948" y="4844034"/>
                      <a:ext cx="117042" cy="14475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E2003D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70" name="Oval 69">
                      <a:extLst>
                        <a:ext uri="{FF2B5EF4-FFF2-40B4-BE49-F238E27FC236}">
                          <a16:creationId xmlns:a16="http://schemas.microsoft.com/office/drawing/2014/main" id="{1D91802D-CEBE-0ECD-EBC8-D1EE795E51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06348" y="4996434"/>
                      <a:ext cx="117042" cy="14475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E2003D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71" name="Oval 70">
                      <a:extLst>
                        <a:ext uri="{FF2B5EF4-FFF2-40B4-BE49-F238E27FC236}">
                          <a16:creationId xmlns:a16="http://schemas.microsoft.com/office/drawing/2014/main" id="{26D5C5A2-F9B6-7899-4908-9F4A5547DD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0412" y="4785412"/>
                      <a:ext cx="117042" cy="14475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E2003D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72" name="Oval 71">
                      <a:extLst>
                        <a:ext uri="{FF2B5EF4-FFF2-40B4-BE49-F238E27FC236}">
                          <a16:creationId xmlns:a16="http://schemas.microsoft.com/office/drawing/2014/main" id="{3D828BA8-9410-40D7-B429-F34C3FE07F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3640" y="4851678"/>
                      <a:ext cx="117042" cy="14475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E2003D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84B0D787-C0DB-B21B-054A-B5FE8A0188FE}"/>
                    </a:ext>
                  </a:extLst>
                </p:cNvPr>
                <p:cNvGrpSpPr/>
                <p:nvPr/>
              </p:nvGrpSpPr>
              <p:grpSpPr>
                <a:xfrm>
                  <a:off x="6281364" y="5120311"/>
                  <a:ext cx="1418314" cy="484792"/>
                  <a:chOff x="6281364" y="5120311"/>
                  <a:chExt cx="1418314" cy="484792"/>
                </a:xfrm>
              </p:grpSpPr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FED6BEBF-1792-254F-6487-2F376FE958C0}"/>
                      </a:ext>
                    </a:extLst>
                  </p:cNvPr>
                  <p:cNvSpPr txBox="1"/>
                  <p:nvPr/>
                </p:nvSpPr>
                <p:spPr>
                  <a:xfrm>
                    <a:off x="6395664" y="5174216"/>
                    <a:ext cx="1304014" cy="43088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100" dirty="0">
                        <a:latin typeface="Neue Haas Grotesk Text Pro (Body)"/>
                        <a:ea typeface="Cambria" panose="02040503050406030204" pitchFamily="18" charset="0"/>
                      </a:rPr>
                      <a:t>clustered DNA damage</a:t>
                    </a:r>
                  </a:p>
                </p:txBody>
              </p:sp>
              <p:cxnSp>
                <p:nvCxnSpPr>
                  <p:cNvPr id="64" name="Straight Arrow Connector 63">
                    <a:extLst>
                      <a:ext uri="{FF2B5EF4-FFF2-40B4-BE49-F238E27FC236}">
                        <a16:creationId xmlns:a16="http://schemas.microsoft.com/office/drawing/2014/main" id="{19D55613-5376-FF2D-F699-65288AC231B6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6281364" y="5120311"/>
                    <a:ext cx="228600" cy="118533"/>
                  </a:xfrm>
                  <a:prstGeom prst="straightConnector1">
                    <a:avLst/>
                  </a:prstGeom>
                  <a:ln>
                    <a:solidFill>
                      <a:srgbClr val="E2003D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33C716C3-3D52-355C-8D51-EB03E5B5EE53}"/>
                    </a:ext>
                  </a:extLst>
                </p:cNvPr>
                <p:cNvSpPr txBox="1"/>
                <p:nvPr/>
              </p:nvSpPr>
              <p:spPr>
                <a:xfrm>
                  <a:off x="5288405" y="4161945"/>
                  <a:ext cx="1304014" cy="2616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100" dirty="0">
                      <a:latin typeface="Neue Haas Grotesk Text Pro (Body)"/>
                      <a:ea typeface="Cambria" panose="02040503050406030204" pitchFamily="18" charset="0"/>
                    </a:rPr>
                    <a:t>DNA</a:t>
                  </a: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5E999CB8-725C-43D3-AA51-9E03CD54394A}"/>
                    </a:ext>
                  </a:extLst>
                </p:cNvPr>
                <p:cNvSpPr txBox="1"/>
                <p:nvPr/>
              </p:nvSpPr>
              <p:spPr>
                <a:xfrm>
                  <a:off x="6353701" y="4055392"/>
                  <a:ext cx="1304014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100" dirty="0">
                      <a:latin typeface="Neue Haas Grotesk Text Pro (Body)"/>
                      <a:ea typeface="Cambria" panose="02040503050406030204" pitchFamily="18" charset="0"/>
                    </a:rPr>
                    <a:t>Charged particle </a:t>
                  </a:r>
                  <a:br>
                    <a:rPr lang="it-IT" sz="1100" dirty="0">
                      <a:latin typeface="Neue Haas Grotesk Text Pro (Body)"/>
                      <a:ea typeface="Cambria" panose="02040503050406030204" pitchFamily="18" charset="0"/>
                    </a:rPr>
                  </a:br>
                  <a:r>
                    <a:rPr lang="it-IT" sz="1100" dirty="0">
                      <a:latin typeface="Neue Haas Grotesk Text Pro (Body)"/>
                      <a:ea typeface="Cambria" panose="02040503050406030204" pitchFamily="18" charset="0"/>
                    </a:rPr>
                    <a:t>track</a:t>
                  </a:r>
                </a:p>
              </p:txBody>
            </p: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2291DBB-A6D5-4E75-F6E0-9B79416A44B7}"/>
                  </a:ext>
                </a:extLst>
              </p:cNvPr>
              <p:cNvSpPr txBox="1"/>
              <p:nvPr/>
            </p:nvSpPr>
            <p:spPr>
              <a:xfrm>
                <a:off x="4170303" y="5836915"/>
                <a:ext cx="117211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l-GR" sz="1400" b="0" i="0" dirty="0"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α</a:t>
                </a:r>
                <a:r>
                  <a:rPr lang="it-IT" sz="1400" b="0" i="0" dirty="0">
                    <a:latin typeface="Neue Haas Grotesk Text Pro" panose="020B050402020202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, </a:t>
                </a:r>
                <a:r>
                  <a:rPr lang="el-GR" sz="1400" b="0" i="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it-IT" sz="1400" b="0" i="0" baseline="30000" dirty="0">
                    <a:latin typeface="Neue Haas Grotesk Text Pro" panose="020B0504020202020204" pitchFamily="34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it-IT" sz="1400" b="0" i="0" dirty="0">
                    <a:latin typeface="Neue Haas Grotesk Text Pro (Body)"/>
                    <a:ea typeface="Cambria" panose="02040503050406030204" pitchFamily="18" charset="0"/>
                  </a:rPr>
                  <a:t>, </a:t>
                </a:r>
                <a:br>
                  <a:rPr lang="it-IT" sz="1400" b="0" i="0" dirty="0">
                    <a:latin typeface="Neue Haas Grotesk Text Pro (Body)"/>
                    <a:ea typeface="Cambria" panose="02040503050406030204" pitchFamily="18" charset="0"/>
                  </a:rPr>
                </a:br>
                <a:r>
                  <a:rPr lang="it-IT" sz="1200" b="0" dirty="0">
                    <a:latin typeface="Neue Haas Grotesk Text Pro" panose="020B0504020202020204" pitchFamily="34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Auger</a:t>
                </a:r>
                <a:r>
                  <a:rPr lang="it-IT" sz="1400" b="0" i="0" dirty="0">
                    <a:latin typeface="Neue Haas Grotesk Text Pro (Body)"/>
                    <a:ea typeface="Cambria" panose="02040503050406030204" pitchFamily="18" charset="0"/>
                  </a:rPr>
                  <a:t> </a:t>
                </a:r>
                <a:r>
                  <a:rPr lang="it-IT" sz="1200" b="0" i="0" dirty="0">
                    <a:latin typeface="Neue Haas Grotesk Text Pro (Body)"/>
                    <a:ea typeface="Cambria" panose="02040503050406030204" pitchFamily="18" charset="0"/>
                  </a:rPr>
                  <a:t>emitter</a:t>
                </a:r>
                <a:endParaRPr lang="it-IT" sz="1200" dirty="0">
                  <a:latin typeface="Neue Haas Grotesk Text Pro (Body)"/>
                  <a:ea typeface="Cambria" panose="02040503050406030204" pitchFamily="18" charset="0"/>
                </a:endParaRPr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469A519F-9436-B134-D147-123FC098F070}"/>
                  </a:ext>
                </a:extLst>
              </p:cNvPr>
              <p:cNvGrpSpPr/>
              <p:nvPr/>
            </p:nvGrpSpPr>
            <p:grpSpPr>
              <a:xfrm>
                <a:off x="4131670" y="3929712"/>
                <a:ext cx="3732170" cy="2428021"/>
                <a:chOff x="4131670" y="3929712"/>
                <a:chExt cx="3732170" cy="2428021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614C5BFA-B366-76B2-375D-CD334F6B1536}"/>
                    </a:ext>
                  </a:extLst>
                </p:cNvPr>
                <p:cNvSpPr/>
                <p:nvPr/>
              </p:nvSpPr>
              <p:spPr>
                <a:xfrm>
                  <a:off x="4157371" y="3944727"/>
                  <a:ext cx="3706469" cy="2413006"/>
                </a:xfrm>
                <a:prstGeom prst="rect">
                  <a:avLst/>
                </a:prstGeom>
                <a:noFill/>
                <a:ln w="28575">
                  <a:solidFill>
                    <a:srgbClr val="E2003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D416B78-097E-4290-1AE8-5201DE13A2B1}"/>
                    </a:ext>
                  </a:extLst>
                </p:cNvPr>
                <p:cNvSpPr txBox="1"/>
                <p:nvPr/>
              </p:nvSpPr>
              <p:spPr>
                <a:xfrm>
                  <a:off x="4131670" y="3929712"/>
                  <a:ext cx="3732170" cy="60016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500" b="1" dirty="0">
                      <a:solidFill>
                        <a:srgbClr val="E2003D"/>
                      </a:solidFill>
                      <a:latin typeface="Neue Haas Grotesk Text Pro" panose="020B0504020202020204" pitchFamily="34" charset="0"/>
                      <a:ea typeface="Cambria" panose="02040503050406030204" pitchFamily="18" charset="0"/>
                    </a:rPr>
                    <a:t>Targeted radionuclide therapy </a:t>
                  </a:r>
                  <a:br>
                    <a:rPr lang="it-IT" b="1" dirty="0">
                      <a:solidFill>
                        <a:srgbClr val="E2003D"/>
                      </a:solidFill>
                      <a:latin typeface="Neue Haas Grotesk Text Pro" panose="020B0504020202020204" pitchFamily="34" charset="0"/>
                      <a:ea typeface="Cambria" panose="02040503050406030204" pitchFamily="18" charset="0"/>
                    </a:rPr>
                  </a:br>
                  <a:r>
                    <a:rPr lang="it-IT" dirty="0">
                      <a:solidFill>
                        <a:srgbClr val="E2003D"/>
                      </a:solidFill>
                      <a:latin typeface="Neue Haas Grotesk Text Pro" panose="020B0504020202020204" pitchFamily="34" charset="0"/>
                      <a:ea typeface="Cambria" panose="02040503050406030204" pitchFamily="18" charset="0"/>
                    </a:rPr>
                    <a:t>(</a:t>
                  </a:r>
                  <a:r>
                    <a:rPr lang="el-GR" dirty="0">
                      <a:solidFill>
                        <a:srgbClr val="E2003D"/>
                      </a:solidFill>
                      <a:latin typeface="Calibri" panose="020F0502020204030204" pitchFamily="34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α</a:t>
                  </a:r>
                  <a:r>
                    <a:rPr lang="it-IT" dirty="0">
                      <a:solidFill>
                        <a:srgbClr val="E2003D"/>
                      </a:solidFill>
                      <a:latin typeface="Calibri" panose="020F0502020204030204" pitchFamily="34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, </a:t>
                  </a:r>
                  <a:r>
                    <a:rPr lang="el-GR" dirty="0">
                      <a:solidFill>
                        <a:srgbClr val="E2003D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β</a:t>
                  </a:r>
                  <a:r>
                    <a:rPr lang="it-IT" baseline="30000" dirty="0">
                      <a:solidFill>
                        <a:srgbClr val="E2003D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-</a:t>
                  </a:r>
                  <a:r>
                    <a:rPr lang="it-IT" dirty="0">
                      <a:solidFill>
                        <a:srgbClr val="E2003D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, Auger</a:t>
                  </a:r>
                  <a:r>
                    <a:rPr lang="it-IT" dirty="0">
                      <a:solidFill>
                        <a:srgbClr val="E2003D"/>
                      </a:solidFill>
                      <a:latin typeface="Neue Haas Grotesk Text Pro" panose="020B0504020202020204" pitchFamily="34" charset="0"/>
                      <a:ea typeface="Cambria" panose="02040503050406030204" pitchFamily="18" charset="0"/>
                    </a:rPr>
                    <a:t>)</a:t>
                  </a:r>
                </a:p>
              </p:txBody>
            </p:sp>
          </p:grpSp>
        </p:grp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6612793-53EF-4799-8FD5-47B1C2C873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4752" y="3204809"/>
              <a:ext cx="1279303" cy="2010030"/>
            </a:xfrm>
            <a:prstGeom prst="straightConnector1">
              <a:avLst/>
            </a:prstGeom>
            <a:ln w="28575">
              <a:solidFill>
                <a:srgbClr val="E2003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Title 1">
            <a:extLst>
              <a:ext uri="{FF2B5EF4-FFF2-40B4-BE49-F238E27FC236}">
                <a16:creationId xmlns:a16="http://schemas.microsoft.com/office/drawing/2014/main" id="{E0C0D555-1F02-E0F4-4A63-56D911584144}"/>
              </a:ext>
            </a:extLst>
          </p:cNvPr>
          <p:cNvSpPr txBox="1">
            <a:spLocks/>
          </p:cNvSpPr>
          <p:nvPr/>
        </p:nvSpPr>
        <p:spPr>
          <a:xfrm>
            <a:off x="-1" y="-1"/>
            <a:ext cx="12192000" cy="8350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latin typeface="Neue Haas Grotesk Text Pro (Body)"/>
              </a:rPr>
              <a:t>Theranostics in nuclear medicine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10D528-8BAA-AA3F-B97E-FE7D4E1A32D0}"/>
              </a:ext>
            </a:extLst>
          </p:cNvPr>
          <p:cNvGrpSpPr/>
          <p:nvPr/>
        </p:nvGrpSpPr>
        <p:grpSpPr>
          <a:xfrm>
            <a:off x="1728471" y="974748"/>
            <a:ext cx="4990430" cy="3102118"/>
            <a:chOff x="1728471" y="974748"/>
            <a:chExt cx="4990430" cy="310211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C6D2271-5A36-8DF4-EA12-7B63ED53CF6A}"/>
                </a:ext>
              </a:extLst>
            </p:cNvPr>
            <p:cNvGrpSpPr/>
            <p:nvPr/>
          </p:nvGrpSpPr>
          <p:grpSpPr>
            <a:xfrm>
              <a:off x="1728471" y="974748"/>
              <a:ext cx="4990430" cy="3102118"/>
              <a:chOff x="1829522" y="1015421"/>
              <a:chExt cx="4990430" cy="3102118"/>
            </a:xfrm>
          </p:grpSpPr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D072D844-15C5-4707-66CE-E8A5E86D73E7}"/>
                  </a:ext>
                </a:extLst>
              </p:cNvPr>
              <p:cNvCxnSpPr>
                <a:cxnSpLocks/>
                <a:stCxn id="84" idx="1"/>
              </p:cNvCxnSpPr>
              <p:nvPr/>
            </p:nvCxnSpPr>
            <p:spPr>
              <a:xfrm flipH="1">
                <a:off x="1829522" y="2248687"/>
                <a:ext cx="1246750" cy="840051"/>
              </a:xfrm>
              <a:prstGeom prst="straightConnector1">
                <a:avLst/>
              </a:prstGeom>
              <a:ln w="28575">
                <a:solidFill>
                  <a:srgbClr val="E2003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B5B79DD5-8E55-06B7-BDF3-5093D9EC085A}"/>
                  </a:ext>
                </a:extLst>
              </p:cNvPr>
              <p:cNvGrpSpPr/>
              <p:nvPr/>
            </p:nvGrpSpPr>
            <p:grpSpPr>
              <a:xfrm>
                <a:off x="3050570" y="1015421"/>
                <a:ext cx="3769382" cy="3102118"/>
                <a:chOff x="3050570" y="1015421"/>
                <a:chExt cx="3769382" cy="3102118"/>
              </a:xfrm>
            </p:grpSpPr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E854153C-E212-CA51-6FEA-EA5F240BD0AA}"/>
                    </a:ext>
                  </a:extLst>
                </p:cNvPr>
                <p:cNvSpPr txBox="1"/>
                <p:nvPr/>
              </p:nvSpPr>
              <p:spPr>
                <a:xfrm>
                  <a:off x="3050570" y="1015421"/>
                  <a:ext cx="3732171" cy="60016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500" b="1" dirty="0">
                      <a:solidFill>
                        <a:srgbClr val="E2003D"/>
                      </a:solidFill>
                      <a:latin typeface="Neue Haas Grotesk Text Pro" panose="020B0504020202020204" pitchFamily="34" charset="0"/>
                      <a:ea typeface="Cambria" panose="02040503050406030204" pitchFamily="18" charset="0"/>
                    </a:rPr>
                    <a:t>PET / SPECT imaging </a:t>
                  </a:r>
                </a:p>
                <a:p>
                  <a:pPr algn="ctr"/>
                  <a:r>
                    <a:rPr lang="it-IT" dirty="0">
                      <a:solidFill>
                        <a:srgbClr val="E2003D"/>
                      </a:solidFill>
                      <a:latin typeface="Neue Haas Grotesk Text Pro" panose="020B0504020202020204" pitchFamily="34" charset="0"/>
                      <a:ea typeface="Cambria" panose="02040503050406030204" pitchFamily="18" charset="0"/>
                    </a:rPr>
                    <a:t>(</a:t>
                  </a:r>
                  <a:r>
                    <a:rPr lang="el-GR" dirty="0">
                      <a:solidFill>
                        <a:srgbClr val="E2003D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β</a:t>
                  </a:r>
                  <a:r>
                    <a:rPr lang="it-IT" baseline="30000" dirty="0">
                      <a:solidFill>
                        <a:srgbClr val="E2003D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+ </a:t>
                  </a:r>
                  <a:r>
                    <a:rPr lang="it-IT" dirty="0">
                      <a:solidFill>
                        <a:srgbClr val="E2003D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/ </a:t>
                  </a:r>
                  <a:r>
                    <a:rPr lang="el-GR" dirty="0">
                      <a:solidFill>
                        <a:srgbClr val="E2003D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γ</a:t>
                  </a:r>
                  <a:r>
                    <a:rPr lang="it-IT" dirty="0">
                      <a:solidFill>
                        <a:srgbClr val="E2003D"/>
                      </a:solidFill>
                      <a:latin typeface="Neue Haas Grotesk Text Pro" panose="020B0504020202020204" pitchFamily="34" charset="0"/>
                      <a:ea typeface="Cambria" panose="02040503050406030204" pitchFamily="18" charset="0"/>
                    </a:rPr>
                    <a:t>)</a:t>
                  </a:r>
                </a:p>
              </p:txBody>
            </p:sp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AE94C38E-068F-E903-811C-3BFABDE49107}"/>
                    </a:ext>
                  </a:extLst>
                </p:cNvPr>
                <p:cNvGrpSpPr/>
                <p:nvPr/>
              </p:nvGrpSpPr>
              <p:grpSpPr>
                <a:xfrm>
                  <a:off x="3076272" y="1042184"/>
                  <a:ext cx="3743680" cy="3075355"/>
                  <a:chOff x="3076272" y="1042184"/>
                  <a:chExt cx="3743680" cy="3075355"/>
                </a:xfrm>
              </p:grpSpPr>
              <p:grpSp>
                <p:nvGrpSpPr>
                  <p:cNvPr id="18" name="Group 17">
                    <a:extLst>
                      <a:ext uri="{FF2B5EF4-FFF2-40B4-BE49-F238E27FC236}">
                        <a16:creationId xmlns:a16="http://schemas.microsoft.com/office/drawing/2014/main" id="{6654D78C-3830-C1F7-CFF5-0D3AFD9DC06C}"/>
                      </a:ext>
                    </a:extLst>
                  </p:cNvPr>
                  <p:cNvGrpSpPr/>
                  <p:nvPr/>
                </p:nvGrpSpPr>
                <p:grpSpPr>
                  <a:xfrm>
                    <a:off x="3368074" y="1495067"/>
                    <a:ext cx="3208364" cy="1476751"/>
                    <a:chOff x="3669691" y="1494788"/>
                    <a:chExt cx="3927561" cy="2529840"/>
                  </a:xfrm>
                </p:grpSpPr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343DF39E-76AA-A3F8-C8A5-5DE856074F3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89286" y="1845571"/>
                      <a:ext cx="3807966" cy="1555039"/>
                      <a:chOff x="5079606" y="4449984"/>
                      <a:chExt cx="3807966" cy="1555039"/>
                    </a:xfrm>
                  </p:grpSpPr>
                  <p:grpSp>
                    <p:nvGrpSpPr>
                      <p:cNvPr id="21" name="Group 20">
                        <a:extLst>
                          <a:ext uri="{FF2B5EF4-FFF2-40B4-BE49-F238E27FC236}">
                            <a16:creationId xmlns:a16="http://schemas.microsoft.com/office/drawing/2014/main" id="{2684643A-A944-2EEC-7728-FDC2F555B3C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353352" y="4503370"/>
                        <a:ext cx="615844" cy="571500"/>
                        <a:chOff x="7985761" y="3210560"/>
                        <a:chExt cx="615844" cy="571500"/>
                      </a:xfrm>
                    </p:grpSpPr>
                    <p:sp>
                      <p:nvSpPr>
                        <p:cNvPr id="36" name="Oval 35">
                          <a:extLst>
                            <a:ext uri="{FF2B5EF4-FFF2-40B4-BE49-F238E27FC236}">
                              <a16:creationId xmlns:a16="http://schemas.microsoft.com/office/drawing/2014/main" id="{8905108D-36B3-46B3-FD46-94B2F14C726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97520" y="3210560"/>
                          <a:ext cx="223520" cy="20828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rgbClr val="F7033D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F7033D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7033D">
                                <a:tint val="23500"/>
                                <a:satMod val="160000"/>
                              </a:srgbClr>
                            </a:gs>
                          </a:gsLst>
                          <a:lin ang="16200000" scaled="1"/>
                          <a:tileRect/>
                        </a:gradFill>
                        <a:ln>
                          <a:solidFill>
                            <a:srgbClr val="E2003D"/>
                          </a:solidFill>
                        </a:ln>
                        <a:effectLst>
                          <a:innerShdw blurRad="114300">
                            <a:prstClr val="black"/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 dirty="0"/>
                        </a:p>
                      </p:txBody>
                    </p:sp>
                    <p:sp>
                      <p:nvSpPr>
                        <p:cNvPr id="37" name="Oval 36">
                          <a:extLst>
                            <a:ext uri="{FF2B5EF4-FFF2-40B4-BE49-F238E27FC236}">
                              <a16:creationId xmlns:a16="http://schemas.microsoft.com/office/drawing/2014/main" id="{D88269F0-888F-B44E-AC6B-F4A0F0A691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85761" y="3335020"/>
                          <a:ext cx="223520" cy="20828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rgbClr val="F7033D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F7033D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7033D">
                                <a:tint val="23500"/>
                                <a:satMod val="160000"/>
                              </a:srgbClr>
                            </a:gs>
                          </a:gsLst>
                          <a:lin ang="16200000" scaled="1"/>
                          <a:tileRect/>
                        </a:gradFill>
                        <a:ln>
                          <a:solidFill>
                            <a:srgbClr val="E2003D"/>
                          </a:solidFill>
                        </a:ln>
                        <a:effectLst>
                          <a:innerShdw blurRad="114300">
                            <a:prstClr val="black"/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 dirty="0"/>
                        </a:p>
                      </p:txBody>
                    </p:sp>
                    <p:sp>
                      <p:nvSpPr>
                        <p:cNvPr id="38" name="Oval 37">
                          <a:extLst>
                            <a:ext uri="{FF2B5EF4-FFF2-40B4-BE49-F238E27FC236}">
                              <a16:creationId xmlns:a16="http://schemas.microsoft.com/office/drawing/2014/main" id="{FC081262-09B0-9C20-D3C4-D7C28093D6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89256" y="3220720"/>
                          <a:ext cx="223520" cy="20828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rgbClr val="F7033D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F7033D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7033D">
                                <a:tint val="23500"/>
                                <a:satMod val="160000"/>
                              </a:srgbClr>
                            </a:gs>
                          </a:gsLst>
                          <a:lin ang="16200000" scaled="1"/>
                          <a:tileRect/>
                        </a:gradFill>
                        <a:ln>
                          <a:solidFill>
                            <a:srgbClr val="E2003D"/>
                          </a:solidFill>
                        </a:ln>
                        <a:effectLst>
                          <a:innerShdw blurRad="114300">
                            <a:prstClr val="black"/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 dirty="0"/>
                        </a:p>
                      </p:txBody>
                    </p:sp>
                    <p:sp>
                      <p:nvSpPr>
                        <p:cNvPr id="39" name="Oval 38">
                          <a:extLst>
                            <a:ext uri="{FF2B5EF4-FFF2-40B4-BE49-F238E27FC236}">
                              <a16:creationId xmlns:a16="http://schemas.microsoft.com/office/drawing/2014/main" id="{C17CA6B7-FD3B-30EC-176B-1A5A0E7F8F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18127" y="3510280"/>
                          <a:ext cx="223520" cy="20828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rgbClr val="F7033D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F7033D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7033D">
                                <a:tint val="23500"/>
                                <a:satMod val="160000"/>
                              </a:srgbClr>
                            </a:gs>
                          </a:gsLst>
                          <a:lin ang="16200000" scaled="1"/>
                          <a:tileRect/>
                        </a:gradFill>
                        <a:ln>
                          <a:solidFill>
                            <a:srgbClr val="E2003D"/>
                          </a:solidFill>
                        </a:ln>
                        <a:effectLst>
                          <a:innerShdw blurRad="114300">
                            <a:prstClr val="black"/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 dirty="0"/>
                        </a:p>
                      </p:txBody>
                    </p:sp>
                    <p:sp>
                      <p:nvSpPr>
                        <p:cNvPr id="40" name="Oval 39">
                          <a:extLst>
                            <a:ext uri="{FF2B5EF4-FFF2-40B4-BE49-F238E27FC236}">
                              <a16:creationId xmlns:a16="http://schemas.microsoft.com/office/drawing/2014/main" id="{4FB1ACEE-661C-A9EE-9114-6FBD0ABA02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78085" y="3324860"/>
                          <a:ext cx="223520" cy="20828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rgbClr val="F7033D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F7033D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7033D">
                                <a:tint val="23500"/>
                                <a:satMod val="160000"/>
                              </a:srgbClr>
                            </a:gs>
                          </a:gsLst>
                          <a:lin ang="16200000" scaled="1"/>
                          <a:tileRect/>
                        </a:gradFill>
                        <a:ln>
                          <a:solidFill>
                            <a:srgbClr val="E2003D"/>
                          </a:solidFill>
                        </a:ln>
                        <a:effectLst>
                          <a:innerShdw blurRad="114300">
                            <a:prstClr val="black"/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 dirty="0"/>
                        </a:p>
                      </p:txBody>
                    </p:sp>
                    <p:sp>
                      <p:nvSpPr>
                        <p:cNvPr id="41" name="Oval 40">
                          <a:extLst>
                            <a:ext uri="{FF2B5EF4-FFF2-40B4-BE49-F238E27FC236}">
                              <a16:creationId xmlns:a16="http://schemas.microsoft.com/office/drawing/2014/main" id="{E197A0C2-5872-4B25-AEE7-78205A2B8B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53990" y="3469640"/>
                          <a:ext cx="223520" cy="20828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rgbClr val="F7033D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F7033D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7033D">
                                <a:tint val="23500"/>
                                <a:satMod val="160000"/>
                              </a:srgbClr>
                            </a:gs>
                          </a:gsLst>
                          <a:lin ang="16200000" scaled="1"/>
                          <a:tileRect/>
                        </a:gradFill>
                        <a:ln>
                          <a:solidFill>
                            <a:srgbClr val="E2003D"/>
                          </a:solidFill>
                        </a:ln>
                        <a:effectLst>
                          <a:innerShdw blurRad="114300">
                            <a:prstClr val="black"/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 dirty="0"/>
                        </a:p>
                      </p:txBody>
                    </p:sp>
                    <p:sp>
                      <p:nvSpPr>
                        <p:cNvPr id="42" name="Oval 41">
                          <a:extLst>
                            <a:ext uri="{FF2B5EF4-FFF2-40B4-BE49-F238E27FC236}">
                              <a16:creationId xmlns:a16="http://schemas.microsoft.com/office/drawing/2014/main" id="{D5BC20BD-8B63-8C31-AFF6-F0EFF5DAD0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20675" y="3573780"/>
                          <a:ext cx="223520" cy="20828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rgbClr val="F7033D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F7033D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7033D">
                                <a:tint val="23500"/>
                                <a:satMod val="160000"/>
                              </a:srgbClr>
                            </a:gs>
                          </a:gsLst>
                          <a:lin ang="16200000" scaled="1"/>
                          <a:tileRect/>
                        </a:gradFill>
                        <a:ln>
                          <a:solidFill>
                            <a:srgbClr val="E2003D"/>
                          </a:solidFill>
                        </a:ln>
                        <a:effectLst>
                          <a:innerShdw blurRad="114300">
                            <a:prstClr val="black"/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 dirty="0"/>
                        </a:p>
                      </p:txBody>
                    </p:sp>
                    <p:sp>
                      <p:nvSpPr>
                        <p:cNvPr id="43" name="Oval 42">
                          <a:extLst>
                            <a:ext uri="{FF2B5EF4-FFF2-40B4-BE49-F238E27FC236}">
                              <a16:creationId xmlns:a16="http://schemas.microsoft.com/office/drawing/2014/main" id="{EE1794E2-AE20-11AC-C33D-956FA0B9E0C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141935" y="3333750"/>
                          <a:ext cx="223520" cy="20828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rgbClr val="F7033D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F7033D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7033D">
                                <a:tint val="23500"/>
                                <a:satMod val="160000"/>
                              </a:srgbClr>
                            </a:gs>
                          </a:gsLst>
                          <a:lin ang="16200000" scaled="1"/>
                          <a:tileRect/>
                        </a:gradFill>
                        <a:ln>
                          <a:solidFill>
                            <a:srgbClr val="E2003D"/>
                          </a:solidFill>
                        </a:ln>
                        <a:effectLst>
                          <a:innerShdw blurRad="114300">
                            <a:prstClr val="black"/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 dirty="0"/>
                        </a:p>
                      </p:txBody>
                    </p:sp>
                    <p:sp>
                      <p:nvSpPr>
                        <p:cNvPr id="44" name="Oval 43">
                          <a:extLst>
                            <a:ext uri="{FF2B5EF4-FFF2-40B4-BE49-F238E27FC236}">
                              <a16:creationId xmlns:a16="http://schemas.microsoft.com/office/drawing/2014/main" id="{4C1ED2C2-F70B-60DA-CED9-3B423E6212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73362" y="3324860"/>
                          <a:ext cx="223520" cy="20828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rgbClr val="F7033D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F7033D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7033D">
                                <a:tint val="23500"/>
                                <a:satMod val="160000"/>
                              </a:srgbClr>
                            </a:gs>
                          </a:gsLst>
                          <a:lin ang="16200000" scaled="1"/>
                          <a:tileRect/>
                        </a:gradFill>
                        <a:ln>
                          <a:solidFill>
                            <a:srgbClr val="E2003D"/>
                          </a:solidFill>
                        </a:ln>
                        <a:effectLst>
                          <a:innerShdw blurRad="114300">
                            <a:prstClr val="black"/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 dirty="0"/>
                        </a:p>
                      </p:txBody>
                    </p:sp>
                    <p:sp>
                      <p:nvSpPr>
                        <p:cNvPr id="45" name="Oval 44">
                          <a:extLst>
                            <a:ext uri="{FF2B5EF4-FFF2-40B4-BE49-F238E27FC236}">
                              <a16:creationId xmlns:a16="http://schemas.microsoft.com/office/drawing/2014/main" id="{96EFD41E-A629-93A1-48CC-1F9E0B9C9A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40994" y="3416300"/>
                          <a:ext cx="223520" cy="20828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rgbClr val="F7033D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F7033D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7033D">
                                <a:tint val="23500"/>
                                <a:satMod val="160000"/>
                              </a:srgbClr>
                            </a:gs>
                          </a:gsLst>
                          <a:lin ang="16200000" scaled="1"/>
                          <a:tileRect/>
                        </a:gradFill>
                        <a:ln>
                          <a:solidFill>
                            <a:srgbClr val="E2003D"/>
                          </a:solidFill>
                        </a:ln>
                        <a:effectLst>
                          <a:innerShdw blurRad="114300">
                            <a:prstClr val="black"/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 dirty="0"/>
                        </a:p>
                      </p:txBody>
                    </p:sp>
                    <p:sp>
                      <p:nvSpPr>
                        <p:cNvPr id="46" name="Oval 45">
                          <a:extLst>
                            <a:ext uri="{FF2B5EF4-FFF2-40B4-BE49-F238E27FC236}">
                              <a16:creationId xmlns:a16="http://schemas.microsoft.com/office/drawing/2014/main" id="{86C76485-3F8A-4F22-7195-52F05504A98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86673" y="3413125"/>
                          <a:ext cx="223520" cy="20828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rgbClr val="F7033D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F7033D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7033D">
                                <a:tint val="23500"/>
                                <a:satMod val="160000"/>
                              </a:srgbClr>
                            </a:gs>
                          </a:gsLst>
                          <a:lin ang="16200000" scaled="1"/>
                          <a:tileRect/>
                        </a:gradFill>
                        <a:ln>
                          <a:solidFill>
                            <a:srgbClr val="E2003D"/>
                          </a:solidFill>
                        </a:ln>
                        <a:effectLst>
                          <a:innerShdw blurRad="114300">
                            <a:prstClr val="black"/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 dirty="0"/>
                        </a:p>
                      </p:txBody>
                    </p:sp>
                  </p:grpSp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A109FD70-C373-8F06-7A81-18E7DC5F3AF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079606" y="4959265"/>
                        <a:ext cx="1235224" cy="5272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l-GR" sz="1400" b="0" i="0" dirty="0"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a:t>β</a:t>
                        </a:r>
                        <a:r>
                          <a:rPr lang="it-IT" sz="1400" b="0" i="0" baseline="30000" dirty="0"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a:t>+</a:t>
                        </a:r>
                        <a:r>
                          <a:rPr lang="it-IT" sz="1400" baseline="30000" dirty="0">
                            <a:latin typeface="Neue Haas Grotesk Text Pro" panose="020B0504020202020204" pitchFamily="34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it-IT" sz="1200" b="0" i="0" dirty="0">
                            <a:latin typeface="Neue Haas Grotesk Text Pro" panose="020B0504020202020204" pitchFamily="34" charset="0"/>
                            <a:ea typeface="Cambria" panose="02040503050406030204" pitchFamily="18" charset="0"/>
                          </a:rPr>
                          <a:t>emitter</a:t>
                        </a:r>
                        <a:endParaRPr lang="it-IT" sz="1200" dirty="0">
                          <a:latin typeface="Neue Haas Grotesk Text Pro" panose="020B0504020202020204" pitchFamily="34" charset="0"/>
                          <a:ea typeface="Cambria" panose="02040503050406030204" pitchFamily="18" charset="0"/>
                        </a:endParaRPr>
                      </a:p>
                    </p:txBody>
                  </p:sp>
                  <p:grpSp>
                    <p:nvGrpSpPr>
                      <p:cNvPr id="23" name="Group 22">
                        <a:extLst>
                          <a:ext uri="{FF2B5EF4-FFF2-40B4-BE49-F238E27FC236}">
                            <a16:creationId xmlns:a16="http://schemas.microsoft.com/office/drawing/2014/main" id="{4C3C45A6-A7A4-3C46-490D-DB5659C2094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096000" y="4630819"/>
                        <a:ext cx="1852329" cy="1140788"/>
                        <a:chOff x="6096000" y="4630819"/>
                        <a:chExt cx="1852329" cy="1140788"/>
                      </a:xfrm>
                    </p:grpSpPr>
                    <p:grpSp>
                      <p:nvGrpSpPr>
                        <p:cNvPr id="28" name="Group 27">
                          <a:extLst>
                            <a:ext uri="{FF2B5EF4-FFF2-40B4-BE49-F238E27FC236}">
                              <a16:creationId xmlns:a16="http://schemas.microsoft.com/office/drawing/2014/main" id="{FB8BBB85-E82C-572C-AEB9-C6D870CD63F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096000" y="4630819"/>
                          <a:ext cx="1852329" cy="1140788"/>
                          <a:chOff x="6096000" y="4630819"/>
                          <a:chExt cx="1852329" cy="1140788"/>
                        </a:xfrm>
                      </p:grpSpPr>
                      <p:grpSp>
                        <p:nvGrpSpPr>
                          <p:cNvPr id="30" name="Group 29">
                            <a:extLst>
                              <a:ext uri="{FF2B5EF4-FFF2-40B4-BE49-F238E27FC236}">
                                <a16:creationId xmlns:a16="http://schemas.microsoft.com/office/drawing/2014/main" id="{5569D85D-E2FE-96CC-4327-0DDBADCB0D4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6096000" y="4664499"/>
                            <a:ext cx="1502861" cy="905472"/>
                            <a:chOff x="6096000" y="4664499"/>
                            <a:chExt cx="1502861" cy="905472"/>
                          </a:xfrm>
                        </p:grpSpPr>
                        <p:sp>
                          <p:nvSpPr>
                            <p:cNvPr id="35" name="Freeform: Shape 34">
                              <a:extLst>
                                <a:ext uri="{FF2B5EF4-FFF2-40B4-BE49-F238E27FC236}">
                                  <a16:creationId xmlns:a16="http://schemas.microsoft.com/office/drawing/2014/main" id="{5AB3FF21-1586-623F-AD47-BCB6D369B87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19670961">
                              <a:off x="6842294" y="4664499"/>
                              <a:ext cx="401540" cy="747427"/>
                            </a:xfrm>
                            <a:custGeom>
                              <a:avLst/>
                              <a:gdLst>
                                <a:gd name="connsiteX0" fmla="*/ 0 w 401540"/>
                                <a:gd name="connsiteY0" fmla="*/ 0 h 747426"/>
                                <a:gd name="connsiteX1" fmla="*/ 135172 w 401540"/>
                                <a:gd name="connsiteY1" fmla="*/ 19878 h 747426"/>
                                <a:gd name="connsiteX2" fmla="*/ 159026 w 401540"/>
                                <a:gd name="connsiteY2" fmla="*/ 27829 h 747426"/>
                                <a:gd name="connsiteX3" fmla="*/ 166977 w 401540"/>
                                <a:gd name="connsiteY3" fmla="*/ 39756 h 747426"/>
                                <a:gd name="connsiteX4" fmla="*/ 174928 w 401540"/>
                                <a:gd name="connsiteY4" fmla="*/ 63610 h 747426"/>
                                <a:gd name="connsiteX5" fmla="*/ 163001 w 401540"/>
                                <a:gd name="connsiteY5" fmla="*/ 83488 h 747426"/>
                                <a:gd name="connsiteX6" fmla="*/ 139147 w 401540"/>
                                <a:gd name="connsiteY6" fmla="*/ 111318 h 747426"/>
                                <a:gd name="connsiteX7" fmla="*/ 127220 w 401540"/>
                                <a:gd name="connsiteY7" fmla="*/ 119269 h 747426"/>
                                <a:gd name="connsiteX8" fmla="*/ 103367 w 401540"/>
                                <a:gd name="connsiteY8" fmla="*/ 139147 h 747426"/>
                                <a:gd name="connsiteX9" fmla="*/ 91440 w 401540"/>
                                <a:gd name="connsiteY9" fmla="*/ 159026 h 747426"/>
                                <a:gd name="connsiteX10" fmla="*/ 87464 w 401540"/>
                                <a:gd name="connsiteY10" fmla="*/ 170953 h 747426"/>
                                <a:gd name="connsiteX11" fmla="*/ 79513 w 401540"/>
                                <a:gd name="connsiteY11" fmla="*/ 182880 h 747426"/>
                                <a:gd name="connsiteX12" fmla="*/ 71561 w 401540"/>
                                <a:gd name="connsiteY12" fmla="*/ 206733 h 747426"/>
                                <a:gd name="connsiteX13" fmla="*/ 71561 w 401540"/>
                                <a:gd name="connsiteY13" fmla="*/ 250466 h 747426"/>
                                <a:gd name="connsiteX14" fmla="*/ 91440 w 401540"/>
                                <a:gd name="connsiteY14" fmla="*/ 266368 h 747426"/>
                                <a:gd name="connsiteX15" fmla="*/ 127220 w 401540"/>
                                <a:gd name="connsiteY15" fmla="*/ 274320 h 747426"/>
                                <a:gd name="connsiteX16" fmla="*/ 170953 w 401540"/>
                                <a:gd name="connsiteY16" fmla="*/ 278295 h 747426"/>
                                <a:gd name="connsiteX17" fmla="*/ 302149 w 401540"/>
                                <a:gd name="connsiteY17" fmla="*/ 282271 h 747426"/>
                                <a:gd name="connsiteX18" fmla="*/ 337930 w 401540"/>
                                <a:gd name="connsiteY18" fmla="*/ 290222 h 747426"/>
                                <a:gd name="connsiteX19" fmla="*/ 349857 w 401540"/>
                                <a:gd name="connsiteY19" fmla="*/ 294198 h 747426"/>
                                <a:gd name="connsiteX20" fmla="*/ 341906 w 401540"/>
                                <a:gd name="connsiteY20" fmla="*/ 306125 h 747426"/>
                                <a:gd name="connsiteX21" fmla="*/ 329979 w 401540"/>
                                <a:gd name="connsiteY21" fmla="*/ 310100 h 747426"/>
                                <a:gd name="connsiteX22" fmla="*/ 322027 w 401540"/>
                                <a:gd name="connsiteY22" fmla="*/ 318052 h 747426"/>
                                <a:gd name="connsiteX23" fmla="*/ 337930 w 401540"/>
                                <a:gd name="connsiteY23" fmla="*/ 349857 h 747426"/>
                                <a:gd name="connsiteX24" fmla="*/ 361784 w 401540"/>
                                <a:gd name="connsiteY24" fmla="*/ 357808 h 747426"/>
                                <a:gd name="connsiteX25" fmla="*/ 369735 w 401540"/>
                                <a:gd name="connsiteY25" fmla="*/ 365760 h 747426"/>
                                <a:gd name="connsiteX26" fmla="*/ 381662 w 401540"/>
                                <a:gd name="connsiteY26" fmla="*/ 369735 h 747426"/>
                                <a:gd name="connsiteX27" fmla="*/ 393589 w 401540"/>
                                <a:gd name="connsiteY27" fmla="*/ 377687 h 747426"/>
                                <a:gd name="connsiteX28" fmla="*/ 401540 w 401540"/>
                                <a:gd name="connsiteY28" fmla="*/ 389613 h 747426"/>
                                <a:gd name="connsiteX29" fmla="*/ 377687 w 401540"/>
                                <a:gd name="connsiteY29" fmla="*/ 401540 h 747426"/>
                                <a:gd name="connsiteX30" fmla="*/ 337930 w 401540"/>
                                <a:gd name="connsiteY30" fmla="*/ 413467 h 747426"/>
                                <a:gd name="connsiteX31" fmla="*/ 278295 w 401540"/>
                                <a:gd name="connsiteY31" fmla="*/ 425394 h 747426"/>
                                <a:gd name="connsiteX32" fmla="*/ 258417 w 401540"/>
                                <a:gd name="connsiteY32" fmla="*/ 429370 h 747426"/>
                                <a:gd name="connsiteX33" fmla="*/ 238539 w 401540"/>
                                <a:gd name="connsiteY33" fmla="*/ 433346 h 747426"/>
                                <a:gd name="connsiteX34" fmla="*/ 226612 w 401540"/>
                                <a:gd name="connsiteY34" fmla="*/ 437321 h 747426"/>
                                <a:gd name="connsiteX35" fmla="*/ 206733 w 401540"/>
                                <a:gd name="connsiteY35" fmla="*/ 441297 h 747426"/>
                                <a:gd name="connsiteX36" fmla="*/ 182880 w 401540"/>
                                <a:gd name="connsiteY36" fmla="*/ 449248 h 747426"/>
                                <a:gd name="connsiteX37" fmla="*/ 147099 w 401540"/>
                                <a:gd name="connsiteY37" fmla="*/ 461175 h 747426"/>
                                <a:gd name="connsiteX38" fmla="*/ 135172 w 401540"/>
                                <a:gd name="connsiteY38" fmla="*/ 465151 h 747426"/>
                                <a:gd name="connsiteX39" fmla="*/ 123245 w 401540"/>
                                <a:gd name="connsiteY39" fmla="*/ 469127 h 747426"/>
                                <a:gd name="connsiteX40" fmla="*/ 115293 w 401540"/>
                                <a:gd name="connsiteY40" fmla="*/ 477078 h 747426"/>
                                <a:gd name="connsiteX41" fmla="*/ 91440 w 401540"/>
                                <a:gd name="connsiteY41" fmla="*/ 485029 h 747426"/>
                                <a:gd name="connsiteX42" fmla="*/ 83488 w 401540"/>
                                <a:gd name="connsiteY42" fmla="*/ 492980 h 747426"/>
                                <a:gd name="connsiteX43" fmla="*/ 59634 w 401540"/>
                                <a:gd name="connsiteY43" fmla="*/ 504907 h 747426"/>
                                <a:gd name="connsiteX44" fmla="*/ 43732 w 401540"/>
                                <a:gd name="connsiteY44" fmla="*/ 524786 h 747426"/>
                                <a:gd name="connsiteX45" fmla="*/ 39756 w 401540"/>
                                <a:gd name="connsiteY45" fmla="*/ 536713 h 747426"/>
                                <a:gd name="connsiteX46" fmla="*/ 67586 w 401540"/>
                                <a:gd name="connsiteY46" fmla="*/ 556591 h 747426"/>
                                <a:gd name="connsiteX47" fmla="*/ 206733 w 401540"/>
                                <a:gd name="connsiteY47" fmla="*/ 560567 h 747426"/>
                                <a:gd name="connsiteX48" fmla="*/ 218660 w 401540"/>
                                <a:gd name="connsiteY48" fmla="*/ 580445 h 747426"/>
                                <a:gd name="connsiteX49" fmla="*/ 206733 w 401540"/>
                                <a:gd name="connsiteY49" fmla="*/ 592372 h 747426"/>
                                <a:gd name="connsiteX50" fmla="*/ 182880 w 401540"/>
                                <a:gd name="connsiteY50" fmla="*/ 600323 h 747426"/>
                                <a:gd name="connsiteX51" fmla="*/ 170953 w 401540"/>
                                <a:gd name="connsiteY51" fmla="*/ 604299 h 747426"/>
                                <a:gd name="connsiteX52" fmla="*/ 159026 w 401540"/>
                                <a:gd name="connsiteY52" fmla="*/ 608274 h 747426"/>
                                <a:gd name="connsiteX53" fmla="*/ 147099 w 401540"/>
                                <a:gd name="connsiteY53" fmla="*/ 612250 h 747426"/>
                                <a:gd name="connsiteX54" fmla="*/ 139147 w 401540"/>
                                <a:gd name="connsiteY54" fmla="*/ 620201 h 747426"/>
                                <a:gd name="connsiteX55" fmla="*/ 155050 w 401540"/>
                                <a:gd name="connsiteY55" fmla="*/ 652007 h 747426"/>
                                <a:gd name="connsiteX56" fmla="*/ 170953 w 401540"/>
                                <a:gd name="connsiteY56" fmla="*/ 655982 h 747426"/>
                                <a:gd name="connsiteX57" fmla="*/ 214685 w 401540"/>
                                <a:gd name="connsiteY57" fmla="*/ 659958 h 747426"/>
                                <a:gd name="connsiteX58" fmla="*/ 226612 w 401540"/>
                                <a:gd name="connsiteY58" fmla="*/ 663933 h 747426"/>
                                <a:gd name="connsiteX59" fmla="*/ 194807 w 401540"/>
                                <a:gd name="connsiteY59" fmla="*/ 671885 h 747426"/>
                                <a:gd name="connsiteX60" fmla="*/ 170953 w 401540"/>
                                <a:gd name="connsiteY60" fmla="*/ 679836 h 747426"/>
                                <a:gd name="connsiteX61" fmla="*/ 174928 w 401540"/>
                                <a:gd name="connsiteY61" fmla="*/ 691763 h 747426"/>
                                <a:gd name="connsiteX62" fmla="*/ 186855 w 401540"/>
                                <a:gd name="connsiteY62" fmla="*/ 699714 h 747426"/>
                                <a:gd name="connsiteX63" fmla="*/ 222636 w 401540"/>
                                <a:gd name="connsiteY63" fmla="*/ 707666 h 747426"/>
                                <a:gd name="connsiteX64" fmla="*/ 218660 w 401540"/>
                                <a:gd name="connsiteY64" fmla="*/ 719593 h 747426"/>
                                <a:gd name="connsiteX65" fmla="*/ 206733 w 401540"/>
                                <a:gd name="connsiteY65" fmla="*/ 723568 h 747426"/>
                                <a:gd name="connsiteX66" fmla="*/ 198782 w 401540"/>
                                <a:gd name="connsiteY66" fmla="*/ 731520 h 747426"/>
                                <a:gd name="connsiteX67" fmla="*/ 218660 w 401540"/>
                                <a:gd name="connsiteY67" fmla="*/ 747422 h 74742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  <a:cxn ang="0">
                                  <a:pos x="connsiteX31" y="connsiteY31"/>
                                </a:cxn>
                                <a:cxn ang="0">
                                  <a:pos x="connsiteX32" y="connsiteY32"/>
                                </a:cxn>
                                <a:cxn ang="0">
                                  <a:pos x="connsiteX33" y="connsiteY33"/>
                                </a:cxn>
                                <a:cxn ang="0">
                                  <a:pos x="connsiteX34" y="connsiteY34"/>
                                </a:cxn>
                                <a:cxn ang="0">
                                  <a:pos x="connsiteX35" y="connsiteY35"/>
                                </a:cxn>
                                <a:cxn ang="0">
                                  <a:pos x="connsiteX36" y="connsiteY36"/>
                                </a:cxn>
                                <a:cxn ang="0">
                                  <a:pos x="connsiteX37" y="connsiteY37"/>
                                </a:cxn>
                                <a:cxn ang="0">
                                  <a:pos x="connsiteX38" y="connsiteY38"/>
                                </a:cxn>
                                <a:cxn ang="0">
                                  <a:pos x="connsiteX39" y="connsiteY39"/>
                                </a:cxn>
                                <a:cxn ang="0">
                                  <a:pos x="connsiteX40" y="connsiteY40"/>
                                </a:cxn>
                                <a:cxn ang="0">
                                  <a:pos x="connsiteX41" y="connsiteY41"/>
                                </a:cxn>
                                <a:cxn ang="0">
                                  <a:pos x="connsiteX42" y="connsiteY42"/>
                                </a:cxn>
                                <a:cxn ang="0">
                                  <a:pos x="connsiteX43" y="connsiteY43"/>
                                </a:cxn>
                                <a:cxn ang="0">
                                  <a:pos x="connsiteX44" y="connsiteY44"/>
                                </a:cxn>
                                <a:cxn ang="0">
                                  <a:pos x="connsiteX45" y="connsiteY45"/>
                                </a:cxn>
                                <a:cxn ang="0">
                                  <a:pos x="connsiteX46" y="connsiteY46"/>
                                </a:cxn>
                                <a:cxn ang="0">
                                  <a:pos x="connsiteX47" y="connsiteY47"/>
                                </a:cxn>
                                <a:cxn ang="0">
                                  <a:pos x="connsiteX48" y="connsiteY48"/>
                                </a:cxn>
                                <a:cxn ang="0">
                                  <a:pos x="connsiteX49" y="connsiteY49"/>
                                </a:cxn>
                                <a:cxn ang="0">
                                  <a:pos x="connsiteX50" y="connsiteY50"/>
                                </a:cxn>
                                <a:cxn ang="0">
                                  <a:pos x="connsiteX51" y="connsiteY51"/>
                                </a:cxn>
                                <a:cxn ang="0">
                                  <a:pos x="connsiteX52" y="connsiteY52"/>
                                </a:cxn>
                                <a:cxn ang="0">
                                  <a:pos x="connsiteX53" y="connsiteY53"/>
                                </a:cxn>
                                <a:cxn ang="0">
                                  <a:pos x="connsiteX54" y="connsiteY54"/>
                                </a:cxn>
                                <a:cxn ang="0">
                                  <a:pos x="connsiteX55" y="connsiteY55"/>
                                </a:cxn>
                                <a:cxn ang="0">
                                  <a:pos x="connsiteX56" y="connsiteY56"/>
                                </a:cxn>
                                <a:cxn ang="0">
                                  <a:pos x="connsiteX57" y="connsiteY57"/>
                                </a:cxn>
                                <a:cxn ang="0">
                                  <a:pos x="connsiteX58" y="connsiteY58"/>
                                </a:cxn>
                                <a:cxn ang="0">
                                  <a:pos x="connsiteX59" y="connsiteY59"/>
                                </a:cxn>
                                <a:cxn ang="0">
                                  <a:pos x="connsiteX60" y="connsiteY60"/>
                                </a:cxn>
                                <a:cxn ang="0">
                                  <a:pos x="connsiteX61" y="connsiteY61"/>
                                </a:cxn>
                                <a:cxn ang="0">
                                  <a:pos x="connsiteX62" y="connsiteY62"/>
                                </a:cxn>
                                <a:cxn ang="0">
                                  <a:pos x="connsiteX63" y="connsiteY63"/>
                                </a:cxn>
                                <a:cxn ang="0">
                                  <a:pos x="connsiteX64" y="connsiteY64"/>
                                </a:cxn>
                                <a:cxn ang="0">
                                  <a:pos x="connsiteX65" y="connsiteY65"/>
                                </a:cxn>
                                <a:cxn ang="0">
                                  <a:pos x="connsiteX66" y="connsiteY66"/>
                                </a:cxn>
                                <a:cxn ang="0">
                                  <a:pos x="connsiteX67" y="connsiteY67"/>
                                </a:cxn>
                              </a:cxnLst>
                              <a:rect l="l" t="t" r="r" b="b"/>
                              <a:pathLst>
                                <a:path w="401540" h="747426">
                                  <a:moveTo>
                                    <a:pt x="0" y="0"/>
                                  </a:moveTo>
                                  <a:cubicBezTo>
                                    <a:pt x="45057" y="6626"/>
                                    <a:pt x="90312" y="12028"/>
                                    <a:pt x="135172" y="19878"/>
                                  </a:cubicBezTo>
                                  <a:cubicBezTo>
                                    <a:pt x="143428" y="21323"/>
                                    <a:pt x="159026" y="27829"/>
                                    <a:pt x="159026" y="27829"/>
                                  </a:cubicBezTo>
                                  <a:cubicBezTo>
                                    <a:pt x="161676" y="31805"/>
                                    <a:pt x="165036" y="35390"/>
                                    <a:pt x="166977" y="39756"/>
                                  </a:cubicBezTo>
                                  <a:cubicBezTo>
                                    <a:pt x="170381" y="47415"/>
                                    <a:pt x="174928" y="63610"/>
                                    <a:pt x="174928" y="63610"/>
                                  </a:cubicBezTo>
                                  <a:cubicBezTo>
                                    <a:pt x="168025" y="84324"/>
                                    <a:pt x="175476" y="67895"/>
                                    <a:pt x="163001" y="83488"/>
                                  </a:cubicBezTo>
                                  <a:cubicBezTo>
                                    <a:pt x="152723" y="96335"/>
                                    <a:pt x="155556" y="100379"/>
                                    <a:pt x="139147" y="111318"/>
                                  </a:cubicBezTo>
                                  <a:cubicBezTo>
                                    <a:pt x="135171" y="113968"/>
                                    <a:pt x="130891" y="116210"/>
                                    <a:pt x="127220" y="119269"/>
                                  </a:cubicBezTo>
                                  <a:cubicBezTo>
                                    <a:pt x="96604" y="144782"/>
                                    <a:pt x="132982" y="119403"/>
                                    <a:pt x="103367" y="139147"/>
                                  </a:cubicBezTo>
                                  <a:cubicBezTo>
                                    <a:pt x="92104" y="172934"/>
                                    <a:pt x="107812" y="131739"/>
                                    <a:pt x="91440" y="159026"/>
                                  </a:cubicBezTo>
                                  <a:cubicBezTo>
                                    <a:pt x="89284" y="162620"/>
                                    <a:pt x="89338" y="167205"/>
                                    <a:pt x="87464" y="170953"/>
                                  </a:cubicBezTo>
                                  <a:cubicBezTo>
                                    <a:pt x="85327" y="175227"/>
                                    <a:pt x="81454" y="178514"/>
                                    <a:pt x="79513" y="182880"/>
                                  </a:cubicBezTo>
                                  <a:cubicBezTo>
                                    <a:pt x="76109" y="190539"/>
                                    <a:pt x="71561" y="206733"/>
                                    <a:pt x="71561" y="206733"/>
                                  </a:cubicBezTo>
                                  <a:cubicBezTo>
                                    <a:pt x="68596" y="224523"/>
                                    <a:pt x="64227" y="233354"/>
                                    <a:pt x="71561" y="250466"/>
                                  </a:cubicBezTo>
                                  <a:cubicBezTo>
                                    <a:pt x="73578" y="255171"/>
                                    <a:pt x="88267" y="264782"/>
                                    <a:pt x="91440" y="266368"/>
                                  </a:cubicBezTo>
                                  <a:cubicBezTo>
                                    <a:pt x="100617" y="270956"/>
                                    <a:pt x="119232" y="273380"/>
                                    <a:pt x="127220" y="274320"/>
                                  </a:cubicBezTo>
                                  <a:cubicBezTo>
                                    <a:pt x="141758" y="276030"/>
                                    <a:pt x="156330" y="277630"/>
                                    <a:pt x="170953" y="278295"/>
                                  </a:cubicBezTo>
                                  <a:cubicBezTo>
                                    <a:pt x="214660" y="280282"/>
                                    <a:pt x="258417" y="280946"/>
                                    <a:pt x="302149" y="282271"/>
                                  </a:cubicBezTo>
                                  <a:cubicBezTo>
                                    <a:pt x="315797" y="285001"/>
                                    <a:pt x="324841" y="286483"/>
                                    <a:pt x="337930" y="290222"/>
                                  </a:cubicBezTo>
                                  <a:cubicBezTo>
                                    <a:pt x="341960" y="291373"/>
                                    <a:pt x="345881" y="292873"/>
                                    <a:pt x="349857" y="294198"/>
                                  </a:cubicBezTo>
                                  <a:cubicBezTo>
                                    <a:pt x="347207" y="298174"/>
                                    <a:pt x="345637" y="303140"/>
                                    <a:pt x="341906" y="306125"/>
                                  </a:cubicBezTo>
                                  <a:cubicBezTo>
                                    <a:pt x="338634" y="308743"/>
                                    <a:pt x="333572" y="307944"/>
                                    <a:pt x="329979" y="310100"/>
                                  </a:cubicBezTo>
                                  <a:cubicBezTo>
                                    <a:pt x="326765" y="312029"/>
                                    <a:pt x="324678" y="315401"/>
                                    <a:pt x="322027" y="318052"/>
                                  </a:cubicBezTo>
                                  <a:cubicBezTo>
                                    <a:pt x="325098" y="333405"/>
                                    <a:pt x="322896" y="341505"/>
                                    <a:pt x="337930" y="349857"/>
                                  </a:cubicBezTo>
                                  <a:cubicBezTo>
                                    <a:pt x="345257" y="353927"/>
                                    <a:pt x="361784" y="357808"/>
                                    <a:pt x="361784" y="357808"/>
                                  </a:cubicBezTo>
                                  <a:cubicBezTo>
                                    <a:pt x="364434" y="360459"/>
                                    <a:pt x="366521" y="363831"/>
                                    <a:pt x="369735" y="365760"/>
                                  </a:cubicBezTo>
                                  <a:cubicBezTo>
                                    <a:pt x="373328" y="367916"/>
                                    <a:pt x="377914" y="367861"/>
                                    <a:pt x="381662" y="369735"/>
                                  </a:cubicBezTo>
                                  <a:cubicBezTo>
                                    <a:pt x="385936" y="371872"/>
                                    <a:pt x="389613" y="375036"/>
                                    <a:pt x="393589" y="377687"/>
                                  </a:cubicBezTo>
                                  <a:cubicBezTo>
                                    <a:pt x="396239" y="381662"/>
                                    <a:pt x="401540" y="384835"/>
                                    <a:pt x="401540" y="389613"/>
                                  </a:cubicBezTo>
                                  <a:cubicBezTo>
                                    <a:pt x="401540" y="398555"/>
                                    <a:pt x="380005" y="400845"/>
                                    <a:pt x="377687" y="401540"/>
                                  </a:cubicBezTo>
                                  <a:cubicBezTo>
                                    <a:pt x="352691" y="409039"/>
                                    <a:pt x="359330" y="408881"/>
                                    <a:pt x="337930" y="413467"/>
                                  </a:cubicBezTo>
                                  <a:cubicBezTo>
                                    <a:pt x="337748" y="413506"/>
                                    <a:pt x="288326" y="423388"/>
                                    <a:pt x="278295" y="425394"/>
                                  </a:cubicBezTo>
                                  <a:lnTo>
                                    <a:pt x="258417" y="429370"/>
                                  </a:lnTo>
                                  <a:cubicBezTo>
                                    <a:pt x="251791" y="430695"/>
                                    <a:pt x="244950" y="431209"/>
                                    <a:pt x="238539" y="433346"/>
                                  </a:cubicBezTo>
                                  <a:cubicBezTo>
                                    <a:pt x="234563" y="434671"/>
                                    <a:pt x="230678" y="436305"/>
                                    <a:pt x="226612" y="437321"/>
                                  </a:cubicBezTo>
                                  <a:cubicBezTo>
                                    <a:pt x="220056" y="438960"/>
                                    <a:pt x="213252" y="439519"/>
                                    <a:pt x="206733" y="441297"/>
                                  </a:cubicBezTo>
                                  <a:cubicBezTo>
                                    <a:pt x="198647" y="443502"/>
                                    <a:pt x="190831" y="446598"/>
                                    <a:pt x="182880" y="449248"/>
                                  </a:cubicBezTo>
                                  <a:lnTo>
                                    <a:pt x="147099" y="461175"/>
                                  </a:lnTo>
                                  <a:lnTo>
                                    <a:pt x="135172" y="465151"/>
                                  </a:lnTo>
                                  <a:lnTo>
                                    <a:pt x="123245" y="469127"/>
                                  </a:lnTo>
                                  <a:cubicBezTo>
                                    <a:pt x="120594" y="471777"/>
                                    <a:pt x="118646" y="475402"/>
                                    <a:pt x="115293" y="477078"/>
                                  </a:cubicBezTo>
                                  <a:cubicBezTo>
                                    <a:pt x="107797" y="480826"/>
                                    <a:pt x="91440" y="485029"/>
                                    <a:pt x="91440" y="485029"/>
                                  </a:cubicBezTo>
                                  <a:cubicBezTo>
                                    <a:pt x="88789" y="487679"/>
                                    <a:pt x="86702" y="491052"/>
                                    <a:pt x="83488" y="492980"/>
                                  </a:cubicBezTo>
                                  <a:cubicBezTo>
                                    <a:pt x="54106" y="510609"/>
                                    <a:pt x="89782" y="480788"/>
                                    <a:pt x="59634" y="504907"/>
                                  </a:cubicBezTo>
                                  <a:cubicBezTo>
                                    <a:pt x="53472" y="509837"/>
                                    <a:pt x="47175" y="517900"/>
                                    <a:pt x="43732" y="524786"/>
                                  </a:cubicBezTo>
                                  <a:cubicBezTo>
                                    <a:pt x="41858" y="528534"/>
                                    <a:pt x="41081" y="532737"/>
                                    <a:pt x="39756" y="536713"/>
                                  </a:cubicBezTo>
                                  <a:cubicBezTo>
                                    <a:pt x="44955" y="552310"/>
                                    <a:pt x="42611" y="555877"/>
                                    <a:pt x="67586" y="556591"/>
                                  </a:cubicBezTo>
                                  <a:lnTo>
                                    <a:pt x="206733" y="560567"/>
                                  </a:lnTo>
                                  <a:cubicBezTo>
                                    <a:pt x="210724" y="564558"/>
                                    <a:pt x="221241" y="572702"/>
                                    <a:pt x="218660" y="580445"/>
                                  </a:cubicBezTo>
                                  <a:cubicBezTo>
                                    <a:pt x="216882" y="585779"/>
                                    <a:pt x="211648" y="589641"/>
                                    <a:pt x="206733" y="592372"/>
                                  </a:cubicBezTo>
                                  <a:cubicBezTo>
                                    <a:pt x="199407" y="596442"/>
                                    <a:pt x="190831" y="597673"/>
                                    <a:pt x="182880" y="600323"/>
                                  </a:cubicBezTo>
                                  <a:lnTo>
                                    <a:pt x="170953" y="604299"/>
                                  </a:lnTo>
                                  <a:lnTo>
                                    <a:pt x="159026" y="608274"/>
                                  </a:lnTo>
                                  <a:lnTo>
                                    <a:pt x="147099" y="612250"/>
                                  </a:lnTo>
                                  <a:cubicBezTo>
                                    <a:pt x="144448" y="614900"/>
                                    <a:pt x="139677" y="616490"/>
                                    <a:pt x="139147" y="620201"/>
                                  </a:cubicBezTo>
                                  <a:cubicBezTo>
                                    <a:pt x="137313" y="633038"/>
                                    <a:pt x="144096" y="645748"/>
                                    <a:pt x="155050" y="652007"/>
                                  </a:cubicBezTo>
                                  <a:cubicBezTo>
                                    <a:pt x="159794" y="654718"/>
                                    <a:pt x="165537" y="655260"/>
                                    <a:pt x="170953" y="655982"/>
                                  </a:cubicBezTo>
                                  <a:cubicBezTo>
                                    <a:pt x="185462" y="657916"/>
                                    <a:pt x="200108" y="658633"/>
                                    <a:pt x="214685" y="659958"/>
                                  </a:cubicBezTo>
                                  <a:cubicBezTo>
                                    <a:pt x="218661" y="661283"/>
                                    <a:pt x="230205" y="661777"/>
                                    <a:pt x="226612" y="663933"/>
                                  </a:cubicBezTo>
                                  <a:cubicBezTo>
                                    <a:pt x="217241" y="669555"/>
                                    <a:pt x="205174" y="668429"/>
                                    <a:pt x="194807" y="671885"/>
                                  </a:cubicBezTo>
                                  <a:lnTo>
                                    <a:pt x="170953" y="679836"/>
                                  </a:lnTo>
                                  <a:cubicBezTo>
                                    <a:pt x="172278" y="683812"/>
                                    <a:pt x="172310" y="688491"/>
                                    <a:pt x="174928" y="691763"/>
                                  </a:cubicBezTo>
                                  <a:cubicBezTo>
                                    <a:pt x="177913" y="695494"/>
                                    <a:pt x="182581" y="697577"/>
                                    <a:pt x="186855" y="699714"/>
                                  </a:cubicBezTo>
                                  <a:cubicBezTo>
                                    <a:pt x="196643" y="704608"/>
                                    <a:pt x="213472" y="706138"/>
                                    <a:pt x="222636" y="707666"/>
                                  </a:cubicBezTo>
                                  <a:cubicBezTo>
                                    <a:pt x="221311" y="711642"/>
                                    <a:pt x="221623" y="716630"/>
                                    <a:pt x="218660" y="719593"/>
                                  </a:cubicBezTo>
                                  <a:cubicBezTo>
                                    <a:pt x="215697" y="722556"/>
                                    <a:pt x="210326" y="721412"/>
                                    <a:pt x="206733" y="723568"/>
                                  </a:cubicBezTo>
                                  <a:cubicBezTo>
                                    <a:pt x="203519" y="725497"/>
                                    <a:pt x="201432" y="728869"/>
                                    <a:pt x="198782" y="731520"/>
                                  </a:cubicBezTo>
                                  <a:cubicBezTo>
                                    <a:pt x="223739" y="748157"/>
                                    <a:pt x="232192" y="747422"/>
                                    <a:pt x="218660" y="747422"/>
                                  </a:cubicBezTo>
                                </a:path>
                              </a:pathLst>
                            </a:custGeom>
                            <a:noFill/>
                            <a:ln w="6350">
                              <a:solidFill>
                                <a:srgbClr val="E2003D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it-IT" dirty="0"/>
                            </a:p>
                          </p:txBody>
                        </p:sp>
                        <p:sp>
                          <p:nvSpPr>
                            <p:cNvPr id="32" name="Explosion: 14 Points 31">
                              <a:extLst>
                                <a:ext uri="{FF2B5EF4-FFF2-40B4-BE49-F238E27FC236}">
                                  <a16:creationId xmlns:a16="http://schemas.microsoft.com/office/drawing/2014/main" id="{F7DC1518-6D0D-AF77-96A7-5E06FA41ADF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712628">
                              <a:off x="7052761" y="4900730"/>
                              <a:ext cx="546100" cy="669241"/>
                            </a:xfrm>
                            <a:prstGeom prst="irregularSeal2">
                              <a:avLst/>
                            </a:prstGeom>
                            <a:gradFill flip="none" rotWithShape="1">
                              <a:gsLst>
                                <a:gs pos="0">
                                  <a:schemeClr val="bg1"/>
                                </a:gs>
                                <a:gs pos="50000">
                                  <a:srgbClr val="CC99FF"/>
                                </a:gs>
                                <a:gs pos="100000">
                                  <a:srgbClr val="CC99FF">
                                    <a:shade val="100000"/>
                                    <a:satMod val="115000"/>
                                  </a:srgbClr>
                                </a:gs>
                              </a:gsLst>
                              <a:path path="circle">
                                <a:fillToRect l="50000" t="50000" r="50000" b="50000"/>
                              </a:path>
                              <a:tileRect/>
                            </a:gradFill>
                            <a:ln>
                              <a:solidFill>
                                <a:srgbClr val="E2003D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it-IT" dirty="0"/>
                            </a:p>
                          </p:txBody>
                        </p:sp>
                        <p:cxnSp>
                          <p:nvCxnSpPr>
                            <p:cNvPr id="33" name="Straight Arrow Connector 32">
                              <a:extLst>
                                <a:ext uri="{FF2B5EF4-FFF2-40B4-BE49-F238E27FC236}">
                                  <a16:creationId xmlns:a16="http://schemas.microsoft.com/office/drawing/2014/main" id="{A6CBAE04-7830-DD68-D716-A3DA14DFA244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6096000" y="4834840"/>
                              <a:ext cx="497305" cy="0"/>
                            </a:xfrm>
                            <a:prstGeom prst="straightConnector1">
                              <a:avLst/>
                            </a:prstGeom>
                            <a:ln>
                              <a:solidFill>
                                <a:srgbClr val="E2003D"/>
                              </a:solidFill>
                              <a:tailEnd type="triangle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34" name="Oval 33">
                              <a:extLst>
                                <a:ext uri="{FF2B5EF4-FFF2-40B4-BE49-F238E27FC236}">
                                  <a16:creationId xmlns:a16="http://schemas.microsoft.com/office/drawing/2014/main" id="{9498C752-6F6E-82E6-4E17-9C43AC80DD5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631538" y="4756504"/>
                              <a:ext cx="135289" cy="144778"/>
                            </a:xfrm>
                            <a:prstGeom prst="ellipse">
                              <a:avLst/>
                            </a:prstGeom>
                            <a:gradFill flip="none" rotWithShape="1">
                              <a:gsLst>
                                <a:gs pos="0">
                                  <a:srgbClr val="9900FF">
                                    <a:tint val="66000"/>
                                    <a:satMod val="160000"/>
                                  </a:srgbClr>
                                </a:gs>
                                <a:gs pos="50000">
                                  <a:srgbClr val="9900FF">
                                    <a:tint val="44500"/>
                                    <a:satMod val="160000"/>
                                  </a:srgbClr>
                                </a:gs>
                                <a:gs pos="100000">
                                  <a:srgbClr val="9900FF">
                                    <a:tint val="23500"/>
                                    <a:satMod val="160000"/>
                                  </a:srgbClr>
                                </a:gs>
                              </a:gsLst>
                              <a:path path="circle">
                                <a:fillToRect l="50000" t="50000" r="50000" b="50000"/>
                              </a:path>
                              <a:tileRect/>
                            </a:gradFill>
                            <a:ln>
                              <a:solidFill>
                                <a:srgbClr val="E2003D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it-IT" dirty="0"/>
                            </a:p>
                          </p:txBody>
                        </p:sp>
                      </p:grpSp>
                      <p:cxnSp>
                        <p:nvCxnSpPr>
                          <p:cNvPr id="31" name="Straight Arrow Connector 30">
                            <a:extLst>
                              <a:ext uri="{FF2B5EF4-FFF2-40B4-BE49-F238E27FC236}">
                                <a16:creationId xmlns:a16="http://schemas.microsoft.com/office/drawing/2014/main" id="{2541F175-FF55-2746-6B37-0F2B3C076638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rot="712628" flipH="1">
                            <a:off x="6789090" y="4630819"/>
                            <a:ext cx="1159239" cy="1140788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E2003D"/>
                            </a:solidFill>
                            <a:headEnd type="triangle"/>
                            <a:tailEnd type="triangle"/>
                          </a:ln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29" name="Oval 28">
                          <a:extLst>
                            <a:ext uri="{FF2B5EF4-FFF2-40B4-BE49-F238E27FC236}">
                              <a16:creationId xmlns:a16="http://schemas.microsoft.com/office/drawing/2014/main" id="{455CB69D-369E-AB9B-6F51-340567DB2A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64389" y="5162342"/>
                          <a:ext cx="135289" cy="144779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rgbClr val="FFC000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FFC000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FC000">
                                <a:tint val="23500"/>
                                <a:satMod val="160000"/>
                              </a:srgbClr>
                            </a:gs>
                          </a:gsLst>
                          <a:path path="circle">
                            <a:fillToRect l="50000" t="50000" r="50000" b="50000"/>
                          </a:path>
                          <a:tileRect/>
                        </a:gradFill>
                        <a:ln>
                          <a:solidFill>
                            <a:srgbClr val="E2003D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 dirty="0"/>
                        </a:p>
                      </p:txBody>
                    </p:sp>
                  </p:grpSp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id="{2CC5EFC1-CD0B-501D-03C0-2A031786B05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323076" y="4449984"/>
                        <a:ext cx="811681" cy="369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it-IT" sz="800" i="0" dirty="0">
                            <a:latin typeface="Neue Haas Grotesk Text Pro (Body)"/>
                          </a:rPr>
                          <a:t>P</a:t>
                        </a:r>
                        <a:r>
                          <a:rPr lang="it-IT" sz="800" b="0" i="0" dirty="0">
                            <a:latin typeface="Neue Haas Grotesk Text Pro (Body)"/>
                          </a:rPr>
                          <a:t>ositron</a:t>
                        </a:r>
                        <a:endParaRPr lang="it-IT" sz="800" dirty="0">
                          <a:latin typeface="Neue Haas Grotesk Text Pro (Body)"/>
                          <a:ea typeface="Cambria" panose="02040503050406030204" pitchFamily="18" charset="0"/>
                        </a:endParaRPr>
                      </a:p>
                    </p:txBody>
                  </p:sp>
                  <p:sp>
                    <p:nvSpPr>
                      <p:cNvPr id="25" name="TextBox 24">
                        <a:extLst>
                          <a:ext uri="{FF2B5EF4-FFF2-40B4-BE49-F238E27FC236}">
                            <a16:creationId xmlns:a16="http://schemas.microsoft.com/office/drawing/2014/main" id="{3000A671-0885-1050-5C5F-83D4A104496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282995" y="5402358"/>
                        <a:ext cx="822886" cy="369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it-IT" sz="800" i="0" dirty="0">
                            <a:latin typeface="Neue Haas Grotesk Text Pro (Body)"/>
                          </a:rPr>
                          <a:t>E</a:t>
                        </a:r>
                        <a:r>
                          <a:rPr lang="it-IT" sz="800" b="0" i="0" dirty="0">
                            <a:latin typeface="Neue Haas Grotesk Text Pro (Body)"/>
                          </a:rPr>
                          <a:t>lectron</a:t>
                        </a:r>
                        <a:endParaRPr lang="it-IT" sz="800" dirty="0">
                          <a:latin typeface="Neue Haas Grotesk Text Pro (Body)"/>
                          <a:ea typeface="Cambria" panose="02040503050406030204" pitchFamily="18" charset="0"/>
                        </a:endParaRPr>
                      </a:p>
                    </p:txBody>
                  </p:sp>
                  <p:sp>
                    <p:nvSpPr>
                      <p:cNvPr id="26" name="TextBox 25">
                        <a:extLst>
                          <a:ext uri="{FF2B5EF4-FFF2-40B4-BE49-F238E27FC236}">
                            <a16:creationId xmlns:a16="http://schemas.microsoft.com/office/drawing/2014/main" id="{4111BE4D-48D3-A997-AB74-D9A76F0D183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841093" y="4564620"/>
                        <a:ext cx="1046479" cy="5799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it-IT" sz="800" dirty="0">
                            <a:latin typeface="Neue Haas Grotesk Text Pro (Body)"/>
                            <a:ea typeface="Cambria" panose="02040503050406030204" pitchFamily="18" charset="0"/>
                          </a:rPr>
                          <a:t>511 keV gamma ray</a:t>
                        </a:r>
                      </a:p>
                    </p:txBody>
                  </p:sp>
                  <p:sp>
                    <p:nvSpPr>
                      <p:cNvPr id="27" name="TextBox 26">
                        <a:extLst>
                          <a:ext uri="{FF2B5EF4-FFF2-40B4-BE49-F238E27FC236}">
                            <a16:creationId xmlns:a16="http://schemas.microsoft.com/office/drawing/2014/main" id="{4D0E3F33-F2AE-45E0-6D39-A41927BFFAA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907952" y="5425042"/>
                        <a:ext cx="1046479" cy="5799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it-IT" sz="800" dirty="0">
                            <a:latin typeface="Neue Haas Grotesk Text Pro (Body)"/>
                            <a:ea typeface="Cambria" panose="02040503050406030204" pitchFamily="18" charset="0"/>
                          </a:rPr>
                          <a:t>511 keV gamma ray</a:t>
                        </a:r>
                      </a:p>
                    </p:txBody>
                  </p:sp>
                </p:grpSp>
                <p:sp>
                  <p:nvSpPr>
                    <p:cNvPr id="20" name="Rectangle 19">
                      <a:extLst>
                        <a:ext uri="{FF2B5EF4-FFF2-40B4-BE49-F238E27FC236}">
                          <a16:creationId xmlns:a16="http://schemas.microsoft.com/office/drawing/2014/main" id="{E350B797-BA97-A387-9614-B62247FD20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9691" y="1494788"/>
                      <a:ext cx="3901440" cy="2529840"/>
                    </a:xfrm>
                    <a:prstGeom prst="rect">
                      <a:avLst/>
                    </a:prstGeom>
                    <a:noFill/>
                    <a:ln w="2857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B010A9EA-5895-5075-B892-0E31EA7177C6}"/>
                      </a:ext>
                    </a:extLst>
                  </p:cNvPr>
                  <p:cNvSpPr/>
                  <p:nvPr/>
                </p:nvSpPr>
                <p:spPr>
                  <a:xfrm>
                    <a:off x="3076272" y="1042184"/>
                    <a:ext cx="3706469" cy="2413006"/>
                  </a:xfrm>
                  <a:prstGeom prst="rect">
                    <a:avLst/>
                  </a:prstGeom>
                  <a:noFill/>
                  <a:ln w="28575">
                    <a:solidFill>
                      <a:srgbClr val="E2003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grpSp>
                <p:nvGrpSpPr>
                  <p:cNvPr id="87" name="Group 86">
                    <a:extLst>
                      <a:ext uri="{FF2B5EF4-FFF2-40B4-BE49-F238E27FC236}">
                        <a16:creationId xmlns:a16="http://schemas.microsoft.com/office/drawing/2014/main" id="{F11DCAC6-AC41-B7D2-4C0A-A1558C958F99}"/>
                      </a:ext>
                    </a:extLst>
                  </p:cNvPr>
                  <p:cNvGrpSpPr/>
                  <p:nvPr/>
                </p:nvGrpSpPr>
                <p:grpSpPr>
                  <a:xfrm>
                    <a:off x="4029191" y="2640788"/>
                    <a:ext cx="2790761" cy="1476751"/>
                    <a:chOff x="3669691" y="1494788"/>
                    <a:chExt cx="3901440" cy="2529840"/>
                  </a:xfrm>
                </p:grpSpPr>
                <p:grpSp>
                  <p:nvGrpSpPr>
                    <p:cNvPr id="88" name="Group 87">
                      <a:extLst>
                        <a:ext uri="{FF2B5EF4-FFF2-40B4-BE49-F238E27FC236}">
                          <a16:creationId xmlns:a16="http://schemas.microsoft.com/office/drawing/2014/main" id="{EFA6EFFB-79A0-D941-0760-4ADE96A3C3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24027" y="1898957"/>
                      <a:ext cx="1999868" cy="995473"/>
                      <a:chOff x="5114347" y="4503370"/>
                      <a:chExt cx="1999868" cy="995473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8CDA7F7E-9D54-3FD1-6942-7EB0777561C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353352" y="4503370"/>
                        <a:ext cx="615844" cy="571500"/>
                        <a:chOff x="7985761" y="3210560"/>
                        <a:chExt cx="615844" cy="571500"/>
                      </a:xfrm>
                    </p:grpSpPr>
                    <p:sp>
                      <p:nvSpPr>
                        <p:cNvPr id="105" name="Oval 104">
                          <a:extLst>
                            <a:ext uri="{FF2B5EF4-FFF2-40B4-BE49-F238E27FC236}">
                              <a16:creationId xmlns:a16="http://schemas.microsoft.com/office/drawing/2014/main" id="{02E58EA0-279B-2224-4627-99A0096FAA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97520" y="3210560"/>
                          <a:ext cx="223520" cy="20828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rgbClr val="F7033D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F7033D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7033D">
                                <a:tint val="23500"/>
                                <a:satMod val="160000"/>
                              </a:srgbClr>
                            </a:gs>
                          </a:gsLst>
                          <a:lin ang="16200000" scaled="1"/>
                          <a:tileRect/>
                        </a:gradFill>
                        <a:ln>
                          <a:solidFill>
                            <a:srgbClr val="E2003D"/>
                          </a:solidFill>
                        </a:ln>
                        <a:effectLst>
                          <a:innerShdw blurRad="114300">
                            <a:prstClr val="black"/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 dirty="0"/>
                        </a:p>
                      </p:txBody>
                    </p:sp>
                    <p:sp>
                      <p:nvSpPr>
                        <p:cNvPr id="106" name="Oval 105">
                          <a:extLst>
                            <a:ext uri="{FF2B5EF4-FFF2-40B4-BE49-F238E27FC236}">
                              <a16:creationId xmlns:a16="http://schemas.microsoft.com/office/drawing/2014/main" id="{4A4EFCB8-9FAA-C032-55A3-6F214A66C5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85761" y="3335020"/>
                          <a:ext cx="223520" cy="20828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rgbClr val="F7033D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F7033D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7033D">
                                <a:tint val="23500"/>
                                <a:satMod val="160000"/>
                              </a:srgbClr>
                            </a:gs>
                          </a:gsLst>
                          <a:lin ang="16200000" scaled="1"/>
                          <a:tileRect/>
                        </a:gradFill>
                        <a:ln>
                          <a:solidFill>
                            <a:srgbClr val="E2003D"/>
                          </a:solidFill>
                        </a:ln>
                        <a:effectLst>
                          <a:innerShdw blurRad="114300">
                            <a:prstClr val="black"/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 dirty="0"/>
                        </a:p>
                      </p:txBody>
                    </p:sp>
                    <p:sp>
                      <p:nvSpPr>
                        <p:cNvPr id="107" name="Oval 106">
                          <a:extLst>
                            <a:ext uri="{FF2B5EF4-FFF2-40B4-BE49-F238E27FC236}">
                              <a16:creationId xmlns:a16="http://schemas.microsoft.com/office/drawing/2014/main" id="{0DFE1AD5-5374-FD2F-B3BA-A718E5FAA9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89256" y="3220720"/>
                          <a:ext cx="223520" cy="20828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rgbClr val="F7033D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F7033D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7033D">
                                <a:tint val="23500"/>
                                <a:satMod val="160000"/>
                              </a:srgbClr>
                            </a:gs>
                          </a:gsLst>
                          <a:lin ang="16200000" scaled="1"/>
                          <a:tileRect/>
                        </a:gradFill>
                        <a:ln>
                          <a:solidFill>
                            <a:srgbClr val="E2003D"/>
                          </a:solidFill>
                        </a:ln>
                        <a:effectLst>
                          <a:innerShdw blurRad="114300">
                            <a:prstClr val="black"/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 dirty="0"/>
                        </a:p>
                      </p:txBody>
                    </p:sp>
                    <p:sp>
                      <p:nvSpPr>
                        <p:cNvPr id="108" name="Oval 107">
                          <a:extLst>
                            <a:ext uri="{FF2B5EF4-FFF2-40B4-BE49-F238E27FC236}">
                              <a16:creationId xmlns:a16="http://schemas.microsoft.com/office/drawing/2014/main" id="{339E0647-2FE7-1E0F-134D-6840ED173F3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18127" y="3510280"/>
                          <a:ext cx="223520" cy="20828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rgbClr val="F7033D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F7033D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7033D">
                                <a:tint val="23500"/>
                                <a:satMod val="160000"/>
                              </a:srgbClr>
                            </a:gs>
                          </a:gsLst>
                          <a:lin ang="16200000" scaled="1"/>
                          <a:tileRect/>
                        </a:gradFill>
                        <a:ln>
                          <a:solidFill>
                            <a:srgbClr val="E2003D"/>
                          </a:solidFill>
                        </a:ln>
                        <a:effectLst>
                          <a:innerShdw blurRad="114300">
                            <a:prstClr val="black"/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 dirty="0"/>
                        </a:p>
                      </p:txBody>
                    </p:sp>
                    <p:sp>
                      <p:nvSpPr>
                        <p:cNvPr id="109" name="Oval 108">
                          <a:extLst>
                            <a:ext uri="{FF2B5EF4-FFF2-40B4-BE49-F238E27FC236}">
                              <a16:creationId xmlns:a16="http://schemas.microsoft.com/office/drawing/2014/main" id="{00124387-62F1-F2BF-39B8-FD082C5C4D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78085" y="3324860"/>
                          <a:ext cx="223520" cy="20828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rgbClr val="F7033D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F7033D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7033D">
                                <a:tint val="23500"/>
                                <a:satMod val="160000"/>
                              </a:srgbClr>
                            </a:gs>
                          </a:gsLst>
                          <a:lin ang="16200000" scaled="1"/>
                          <a:tileRect/>
                        </a:gradFill>
                        <a:ln>
                          <a:solidFill>
                            <a:srgbClr val="E2003D"/>
                          </a:solidFill>
                        </a:ln>
                        <a:effectLst>
                          <a:innerShdw blurRad="114300">
                            <a:prstClr val="black"/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 dirty="0"/>
                        </a:p>
                      </p:txBody>
                    </p:sp>
                    <p:sp>
                      <p:nvSpPr>
                        <p:cNvPr id="110" name="Oval 109">
                          <a:extLst>
                            <a:ext uri="{FF2B5EF4-FFF2-40B4-BE49-F238E27FC236}">
                              <a16:creationId xmlns:a16="http://schemas.microsoft.com/office/drawing/2014/main" id="{151D66D2-17BC-7CA4-297D-F33CD3A65B8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53990" y="3469640"/>
                          <a:ext cx="223520" cy="20828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rgbClr val="F7033D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F7033D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7033D">
                                <a:tint val="23500"/>
                                <a:satMod val="160000"/>
                              </a:srgbClr>
                            </a:gs>
                          </a:gsLst>
                          <a:lin ang="16200000" scaled="1"/>
                          <a:tileRect/>
                        </a:gradFill>
                        <a:ln>
                          <a:solidFill>
                            <a:srgbClr val="E2003D"/>
                          </a:solidFill>
                        </a:ln>
                        <a:effectLst>
                          <a:innerShdw blurRad="114300">
                            <a:prstClr val="black"/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 dirty="0"/>
                        </a:p>
                      </p:txBody>
                    </p:sp>
                    <p:sp>
                      <p:nvSpPr>
                        <p:cNvPr id="111" name="Oval 110">
                          <a:extLst>
                            <a:ext uri="{FF2B5EF4-FFF2-40B4-BE49-F238E27FC236}">
                              <a16:creationId xmlns:a16="http://schemas.microsoft.com/office/drawing/2014/main" id="{6FAAF365-1BA1-7DC1-DF86-92E23B20679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20675" y="3573780"/>
                          <a:ext cx="223520" cy="20828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rgbClr val="F7033D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F7033D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7033D">
                                <a:tint val="23500"/>
                                <a:satMod val="160000"/>
                              </a:srgbClr>
                            </a:gs>
                          </a:gsLst>
                          <a:lin ang="16200000" scaled="1"/>
                          <a:tileRect/>
                        </a:gradFill>
                        <a:ln>
                          <a:solidFill>
                            <a:srgbClr val="E2003D"/>
                          </a:solidFill>
                        </a:ln>
                        <a:effectLst>
                          <a:innerShdw blurRad="114300">
                            <a:prstClr val="black"/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 dirty="0"/>
                        </a:p>
                      </p:txBody>
                    </p:sp>
                    <p:sp>
                      <p:nvSpPr>
                        <p:cNvPr id="112" name="Oval 111">
                          <a:extLst>
                            <a:ext uri="{FF2B5EF4-FFF2-40B4-BE49-F238E27FC236}">
                              <a16:creationId xmlns:a16="http://schemas.microsoft.com/office/drawing/2014/main" id="{140E4AA0-53A7-006E-7490-3C2E55BC089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141935" y="3333750"/>
                          <a:ext cx="223520" cy="20828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rgbClr val="F7033D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F7033D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7033D">
                                <a:tint val="23500"/>
                                <a:satMod val="160000"/>
                              </a:srgbClr>
                            </a:gs>
                          </a:gsLst>
                          <a:lin ang="16200000" scaled="1"/>
                          <a:tileRect/>
                        </a:gradFill>
                        <a:ln>
                          <a:solidFill>
                            <a:srgbClr val="E2003D"/>
                          </a:solidFill>
                        </a:ln>
                        <a:effectLst>
                          <a:innerShdw blurRad="114300">
                            <a:prstClr val="black"/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 dirty="0"/>
                        </a:p>
                      </p:txBody>
                    </p:sp>
                    <p:sp>
                      <p:nvSpPr>
                        <p:cNvPr id="113" name="Oval 112">
                          <a:extLst>
                            <a:ext uri="{FF2B5EF4-FFF2-40B4-BE49-F238E27FC236}">
                              <a16:creationId xmlns:a16="http://schemas.microsoft.com/office/drawing/2014/main" id="{3667DE53-95D3-4A26-D8C4-7DB12BAF423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73362" y="3324860"/>
                          <a:ext cx="223520" cy="20828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rgbClr val="F7033D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F7033D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7033D">
                                <a:tint val="23500"/>
                                <a:satMod val="160000"/>
                              </a:srgbClr>
                            </a:gs>
                          </a:gsLst>
                          <a:lin ang="16200000" scaled="1"/>
                          <a:tileRect/>
                        </a:gradFill>
                        <a:ln>
                          <a:solidFill>
                            <a:srgbClr val="E2003D"/>
                          </a:solidFill>
                        </a:ln>
                        <a:effectLst>
                          <a:innerShdw blurRad="114300">
                            <a:prstClr val="black"/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 dirty="0"/>
                        </a:p>
                      </p:txBody>
                    </p:sp>
                    <p:sp>
                      <p:nvSpPr>
                        <p:cNvPr id="114" name="Oval 113">
                          <a:extLst>
                            <a:ext uri="{FF2B5EF4-FFF2-40B4-BE49-F238E27FC236}">
                              <a16:creationId xmlns:a16="http://schemas.microsoft.com/office/drawing/2014/main" id="{201C11A8-ECB7-05F6-86A7-DD9327411E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40994" y="3416300"/>
                          <a:ext cx="223520" cy="20828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rgbClr val="F7033D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F7033D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7033D">
                                <a:tint val="23500"/>
                                <a:satMod val="160000"/>
                              </a:srgbClr>
                            </a:gs>
                          </a:gsLst>
                          <a:lin ang="16200000" scaled="1"/>
                          <a:tileRect/>
                        </a:gradFill>
                        <a:ln>
                          <a:solidFill>
                            <a:srgbClr val="E2003D"/>
                          </a:solidFill>
                        </a:ln>
                        <a:effectLst>
                          <a:innerShdw blurRad="114300">
                            <a:prstClr val="black"/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 dirty="0"/>
                        </a:p>
                      </p:txBody>
                    </p:sp>
                    <p:sp>
                      <p:nvSpPr>
                        <p:cNvPr id="115" name="Oval 114">
                          <a:extLst>
                            <a:ext uri="{FF2B5EF4-FFF2-40B4-BE49-F238E27FC236}">
                              <a16:creationId xmlns:a16="http://schemas.microsoft.com/office/drawing/2014/main" id="{7344B798-95E9-2872-B240-7B6F8CED495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86673" y="3413125"/>
                          <a:ext cx="223520" cy="20828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rgbClr val="F7033D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F7033D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7033D">
                                <a:tint val="23500"/>
                                <a:satMod val="160000"/>
                              </a:srgbClr>
                            </a:gs>
                          </a:gsLst>
                          <a:lin ang="16200000" scaled="1"/>
                          <a:tileRect/>
                        </a:gradFill>
                        <a:ln>
                          <a:solidFill>
                            <a:srgbClr val="E2003D"/>
                          </a:solidFill>
                        </a:ln>
                        <a:effectLst>
                          <a:innerShdw blurRad="114300">
                            <a:prstClr val="black"/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 dirty="0"/>
                        </a:p>
                      </p:txBody>
                    </p:sp>
                  </p:grpSp>
                  <p:sp>
                    <p:nvSpPr>
                      <p:cNvPr id="91" name="TextBox 90">
                        <a:extLst>
                          <a:ext uri="{FF2B5EF4-FFF2-40B4-BE49-F238E27FC236}">
                            <a16:creationId xmlns:a16="http://schemas.microsoft.com/office/drawing/2014/main" id="{A6F7E60B-B5FA-5FCC-F2E6-CFDA268307D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114347" y="4971587"/>
                        <a:ext cx="1116454" cy="5272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l-GR" sz="1400" dirty="0"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a:t>γ</a:t>
                        </a:r>
                        <a:r>
                          <a:rPr lang="it-IT" sz="1200" baseline="30000" dirty="0">
                            <a:latin typeface="Neue Haas Grotesk Text Pro" panose="020B0504020202020204" pitchFamily="34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it-IT" sz="1200" b="0" i="0" dirty="0">
                            <a:latin typeface="Neue Haas Grotesk Text Pro" panose="020B0504020202020204" pitchFamily="34" charset="0"/>
                            <a:ea typeface="Cambria" panose="02040503050406030204" pitchFamily="18" charset="0"/>
                          </a:rPr>
                          <a:t>emitter</a:t>
                        </a:r>
                        <a:endParaRPr lang="it-IT" sz="1200" dirty="0">
                          <a:latin typeface="Neue Haas Grotesk Text Pro" panose="020B0504020202020204" pitchFamily="34" charset="0"/>
                          <a:ea typeface="Cambria" panose="02040503050406030204" pitchFamily="18" charset="0"/>
                        </a:endParaRPr>
                      </a:p>
                    </p:txBody>
                  </p:sp>
                  <p:grpSp>
                    <p:nvGrpSpPr>
                      <p:cNvPr id="92" name="Group 91">
                        <a:extLst>
                          <a:ext uri="{FF2B5EF4-FFF2-40B4-BE49-F238E27FC236}">
                            <a16:creationId xmlns:a16="http://schemas.microsoft.com/office/drawing/2014/main" id="{E5E62AD2-B3C1-634B-6F39-FA582F570F4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096000" y="4771659"/>
                        <a:ext cx="1018215" cy="144778"/>
                        <a:chOff x="6096000" y="4771659"/>
                        <a:chExt cx="1018215" cy="144778"/>
                      </a:xfrm>
                    </p:grpSpPr>
                    <p:cxnSp>
                      <p:nvCxnSpPr>
                        <p:cNvPr id="103" name="Straight Arrow Connector 102">
                          <a:extLst>
                            <a:ext uri="{FF2B5EF4-FFF2-40B4-BE49-F238E27FC236}">
                              <a16:creationId xmlns:a16="http://schemas.microsoft.com/office/drawing/2014/main" id="{B0856D0D-1117-86F0-3668-4E19D63A080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6096000" y="4834840"/>
                          <a:ext cx="744773" cy="9208"/>
                        </a:xfrm>
                        <a:prstGeom prst="straightConnector1">
                          <a:avLst/>
                        </a:prstGeom>
                        <a:ln>
                          <a:solidFill>
                            <a:srgbClr val="E2003D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98" name="Oval 97">
                          <a:extLst>
                            <a:ext uri="{FF2B5EF4-FFF2-40B4-BE49-F238E27FC236}">
                              <a16:creationId xmlns:a16="http://schemas.microsoft.com/office/drawing/2014/main" id="{394C6F12-897D-EFE1-4E4B-A8F8B2E730A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978926" y="4771659"/>
                          <a:ext cx="135289" cy="144778"/>
                        </a:xfrm>
                        <a:prstGeom prst="ellipse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n>
                          <a:solidFill>
                            <a:srgbClr val="E2003D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 dirty="0"/>
                        </a:p>
                      </p:txBody>
                    </p:sp>
                  </p:grpSp>
                </p:grpSp>
                <p:sp>
                  <p:nvSpPr>
                    <p:cNvPr id="89" name="Rectangle 88">
                      <a:extLst>
                        <a:ext uri="{FF2B5EF4-FFF2-40B4-BE49-F238E27FC236}">
                          <a16:creationId xmlns:a16="http://schemas.microsoft.com/office/drawing/2014/main" id="{46733318-7294-AA9D-D7CB-A803174E3F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9691" y="1494788"/>
                      <a:ext cx="3901440" cy="2529840"/>
                    </a:xfrm>
                    <a:prstGeom prst="rect">
                      <a:avLst/>
                    </a:prstGeom>
                    <a:noFill/>
                    <a:ln w="2857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</p:grpSp>
          </p:grpSp>
        </p:grp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B04E94D8-2A30-EEFF-5184-977834153E6E}"/>
                </a:ext>
              </a:extLst>
            </p:cNvPr>
            <p:cNvSpPr txBox="1"/>
            <p:nvPr/>
          </p:nvSpPr>
          <p:spPr>
            <a:xfrm>
              <a:off x="5213886" y="2801145"/>
              <a:ext cx="734205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800" dirty="0">
                  <a:latin typeface="Neue Haas Grotesk Text Pro (Body)"/>
                  <a:ea typeface="Cambria" panose="02040503050406030204" pitchFamily="18" charset="0"/>
                </a:rPr>
                <a:t>gamma ray</a:t>
              </a:r>
              <a:endParaRPr lang="it-IT" sz="800" dirty="0"/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512D04BE-8EC0-7BBE-1BEC-06E893B0C723}"/>
              </a:ext>
            </a:extLst>
          </p:cNvPr>
          <p:cNvSpPr txBox="1"/>
          <p:nvPr/>
        </p:nvSpPr>
        <p:spPr>
          <a:xfrm>
            <a:off x="6870585" y="4110740"/>
            <a:ext cx="5052159" cy="230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b="1" dirty="0">
                <a:solidFill>
                  <a:srgbClr val="E2003D"/>
                </a:solidFill>
                <a:latin typeface="Neue Haas Grotesk Text Pro (Body)"/>
                <a:ea typeface="Cambria" panose="02040503050406030204" pitchFamily="18" charset="0"/>
              </a:rPr>
              <a:t>Research program ongoing at </a:t>
            </a:r>
            <a:br>
              <a:rPr lang="it-IT" b="1" dirty="0">
                <a:solidFill>
                  <a:srgbClr val="E2003D"/>
                </a:solidFill>
                <a:latin typeface="Neue Haas Grotesk Text Pro (Body)"/>
                <a:ea typeface="Cambria" panose="02040503050406030204" pitchFamily="18" charset="0"/>
              </a:rPr>
            </a:br>
            <a:r>
              <a:rPr lang="it-IT" b="1" dirty="0">
                <a:solidFill>
                  <a:srgbClr val="E2003D"/>
                </a:solidFill>
                <a:latin typeface="Neue Haas Grotesk Text Pro (Body)"/>
                <a:ea typeface="Cambria" panose="02040503050406030204" pitchFamily="18" charset="0"/>
              </a:rPr>
              <a:t>the Bern cyclotron laboratory:</a:t>
            </a:r>
          </a:p>
          <a:p>
            <a:pPr marL="285750" indent="-285750" algn="just">
              <a:lnSpc>
                <a:spcPct val="150000"/>
              </a:lnSpc>
              <a:buClr>
                <a:srgbClr val="E2003D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Neue Haas Grotesk Text Pro (Body)"/>
                <a:ea typeface="Cambria" panose="02040503050406030204" pitchFamily="18" charset="0"/>
              </a:rPr>
              <a:t>Theranostic and non-standard</a:t>
            </a:r>
            <a:r>
              <a:rPr lang="it-IT" sz="1400" b="1" dirty="0">
                <a:latin typeface="Neue Haas Grotesk Text Pro (Body)"/>
                <a:ea typeface="Cambria" panose="02040503050406030204" pitchFamily="18" charset="0"/>
              </a:rPr>
              <a:t> </a:t>
            </a:r>
            <a:r>
              <a:rPr lang="it-IT" sz="1400" dirty="0">
                <a:latin typeface="Neue Haas Grotesk Text Pro (Body)"/>
                <a:ea typeface="Cambria" panose="02040503050406030204" pitchFamily="18" charset="0"/>
              </a:rPr>
              <a:t>radioisotope </a:t>
            </a:r>
            <a:r>
              <a:rPr lang="it-IT" sz="1400" b="1" dirty="0">
                <a:latin typeface="Neue Haas Grotesk Text Pro (Body)"/>
                <a:ea typeface="Cambria" panose="02040503050406030204" pitchFamily="18" charset="0"/>
              </a:rPr>
              <a:t>production </a:t>
            </a:r>
            <a:r>
              <a:rPr lang="it-IT" sz="1400" dirty="0">
                <a:latin typeface="Neue Haas Grotesk Text Pro (Body)"/>
                <a:ea typeface="Cambria" panose="02040503050406030204" pitchFamily="18" charset="0"/>
              </a:rPr>
              <a:t>with solid targets</a:t>
            </a:r>
            <a:r>
              <a:rPr lang="it-IT" sz="1400" b="1" dirty="0">
                <a:latin typeface="Neue Haas Grotesk Text Pro (Body)"/>
                <a:ea typeface="Cambria" panose="02040503050406030204" pitchFamily="18" charset="0"/>
              </a:rPr>
              <a:t>;</a:t>
            </a:r>
            <a:endParaRPr lang="it-IT" sz="1400" b="1" i="0" dirty="0">
              <a:latin typeface="Neue Haas Grotesk Text Pro (Body)"/>
              <a:ea typeface="Cambria" panose="02040503050406030204" pitchFamily="18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E2003D"/>
              </a:buClr>
              <a:buFont typeface="Wingdings" panose="05000000000000000000" pitchFamily="2" charset="2"/>
              <a:buChar char="Ø"/>
            </a:pPr>
            <a:r>
              <a:rPr lang="it-IT" sz="1400" b="1" i="0" dirty="0">
                <a:latin typeface="Neue Haas Grotesk Text Pro (Body)"/>
                <a:ea typeface="Cambria" panose="02040503050406030204" pitchFamily="18" charset="0"/>
              </a:rPr>
              <a:t>Accelerator</a:t>
            </a:r>
            <a:r>
              <a:rPr lang="it-IT" sz="1400" i="0" dirty="0">
                <a:latin typeface="Neue Haas Grotesk Text Pro (Body)"/>
                <a:ea typeface="Cambria" panose="02040503050406030204" pitchFamily="18" charset="0"/>
              </a:rPr>
              <a:t> and </a:t>
            </a:r>
            <a:r>
              <a:rPr lang="it-IT" sz="1400" b="1" i="0" dirty="0">
                <a:latin typeface="Neue Haas Grotesk Text Pro (Body)"/>
                <a:ea typeface="Cambria" panose="02040503050406030204" pitchFamily="18" charset="0"/>
              </a:rPr>
              <a:t>detector</a:t>
            </a:r>
            <a:r>
              <a:rPr lang="it-IT" sz="1400" i="0" dirty="0">
                <a:latin typeface="Neue Haas Grotesk Text Pro (Body)"/>
                <a:ea typeface="Cambria" panose="02040503050406030204" pitchFamily="18" charset="0"/>
              </a:rPr>
              <a:t> physics developments;</a:t>
            </a:r>
          </a:p>
          <a:p>
            <a:pPr marL="285750" indent="-285750" algn="just">
              <a:lnSpc>
                <a:spcPct val="150000"/>
              </a:lnSpc>
              <a:buClr>
                <a:srgbClr val="E2003D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Neue Haas Grotesk Text Pro (Body)"/>
                <a:ea typeface="Cambria" panose="02040503050406030204" pitchFamily="18" charset="0"/>
              </a:rPr>
              <a:t>Proton </a:t>
            </a:r>
            <a:r>
              <a:rPr lang="it-IT" sz="1400" b="1" dirty="0">
                <a:latin typeface="Neue Haas Grotesk Text Pro (Body)"/>
                <a:ea typeface="Cambria" panose="02040503050406030204" pitchFamily="18" charset="0"/>
              </a:rPr>
              <a:t>beam energy</a:t>
            </a:r>
            <a:r>
              <a:rPr lang="it-IT" sz="1400" dirty="0">
                <a:latin typeface="Neue Haas Grotesk Text Pro (Body)"/>
                <a:ea typeface="Cambria" panose="02040503050406030204" pitchFamily="18" charset="0"/>
              </a:rPr>
              <a:t> measurement;</a:t>
            </a:r>
          </a:p>
          <a:p>
            <a:pPr marL="285750" indent="-285750" algn="just">
              <a:lnSpc>
                <a:spcPct val="150000"/>
              </a:lnSpc>
              <a:buClr>
                <a:srgbClr val="E2003D"/>
              </a:buClr>
              <a:buFont typeface="Wingdings" panose="05000000000000000000" pitchFamily="2" charset="2"/>
              <a:buChar char="Ø"/>
            </a:pPr>
            <a:r>
              <a:rPr lang="it-IT" sz="1400" i="0" dirty="0">
                <a:latin typeface="Neue Haas Grotesk Text Pro (Body)"/>
                <a:ea typeface="Cambria" panose="02040503050406030204" pitchFamily="18" charset="0"/>
              </a:rPr>
              <a:t>Nuclear </a:t>
            </a:r>
            <a:r>
              <a:rPr lang="it-IT" sz="1400" b="1" i="0" dirty="0">
                <a:latin typeface="Neue Haas Grotesk Text Pro (Body)"/>
                <a:ea typeface="Cambria" panose="02040503050406030204" pitchFamily="18" charset="0"/>
              </a:rPr>
              <a:t>cross-section </a:t>
            </a:r>
            <a:r>
              <a:rPr lang="it-IT" sz="1400" i="0" dirty="0">
                <a:latin typeface="Neue Haas Grotesk Text Pro (Body)"/>
                <a:ea typeface="Cambria" panose="02040503050406030204" pitchFamily="18" charset="0"/>
              </a:rPr>
              <a:t>measurements</a:t>
            </a:r>
            <a:r>
              <a:rPr lang="it-IT" sz="1400" dirty="0">
                <a:latin typeface="Neue Haas Grotesk Text Pro (Body)"/>
                <a:ea typeface="Cambria" panose="02040503050406030204" pitchFamily="18" charset="0"/>
              </a:rPr>
              <a:t>.</a:t>
            </a:r>
            <a:endParaRPr lang="it-IT" sz="1600" dirty="0">
              <a:latin typeface="Neue Haas Grotesk Text Pro (Body)"/>
              <a:ea typeface="Cambria" panose="02040503050406030204" pitchFamily="18" charset="0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AF0C79D-D1EF-0938-C33B-3FDA14993B27}"/>
              </a:ext>
            </a:extLst>
          </p:cNvPr>
          <p:cNvGrpSpPr/>
          <p:nvPr/>
        </p:nvGrpSpPr>
        <p:grpSpPr>
          <a:xfrm>
            <a:off x="6468153" y="830125"/>
            <a:ext cx="6096000" cy="3296136"/>
            <a:chOff x="6468153" y="830125"/>
            <a:chExt cx="6096000" cy="329613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F47D6F0-5C3B-1461-ABE2-A8A66AA05F0E}"/>
                </a:ext>
              </a:extLst>
            </p:cNvPr>
            <p:cNvGrpSpPr/>
            <p:nvPr/>
          </p:nvGrpSpPr>
          <p:grpSpPr>
            <a:xfrm>
              <a:off x="6468153" y="869649"/>
              <a:ext cx="6096000" cy="3256612"/>
              <a:chOff x="6468153" y="869649"/>
              <a:chExt cx="6096000" cy="3256612"/>
            </a:xfrm>
          </p:grpSpPr>
          <p:pic>
            <p:nvPicPr>
              <p:cNvPr id="6" name="Picture 5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A75C6A8C-8A67-1B14-0688-C5F3DEFF16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7" b="4839"/>
              <a:stretch/>
            </p:blipFill>
            <p:spPr>
              <a:xfrm>
                <a:off x="7421202" y="1228352"/>
                <a:ext cx="4371270" cy="2897909"/>
              </a:xfrm>
              <a:prstGeom prst="rect">
                <a:avLst/>
              </a:prstGeom>
            </p:spPr>
          </p:pic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CDC34B3A-5819-566E-4B8D-9232D4CD8FC7}"/>
                  </a:ext>
                </a:extLst>
              </p:cNvPr>
              <p:cNvSpPr txBox="1"/>
              <p:nvPr/>
            </p:nvSpPr>
            <p:spPr>
              <a:xfrm>
                <a:off x="6468153" y="869649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it-IT" b="1" i="0" dirty="0">
                    <a:solidFill>
                      <a:srgbClr val="E2003D"/>
                    </a:solidFill>
                    <a:latin typeface="Neue Haas Grotesk Text Pro (Body)"/>
                    <a:ea typeface="Cambria" panose="02040503050406030204" pitchFamily="18" charset="0"/>
                  </a:rPr>
                  <a:t>Terbium: the Swiss Army Knife</a:t>
                </a:r>
                <a:endParaRPr lang="it-IT" b="1" dirty="0">
                  <a:solidFill>
                    <a:srgbClr val="E2003D"/>
                  </a:solidFill>
                  <a:latin typeface="Neue Haas Grotesk Text Pro (Body)"/>
                  <a:ea typeface="Cambria" panose="02040503050406030204" pitchFamily="18" charset="0"/>
                </a:endParaRPr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78D67529-981B-838E-8A4B-EBA081C38C22}"/>
                  </a:ext>
                </a:extLst>
              </p:cNvPr>
              <p:cNvGrpSpPr/>
              <p:nvPr/>
            </p:nvGrpSpPr>
            <p:grpSpPr>
              <a:xfrm>
                <a:off x="6918137" y="1983370"/>
                <a:ext cx="664226" cy="685952"/>
                <a:chOff x="7049089" y="2073956"/>
                <a:chExt cx="664226" cy="685952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18A1375A-EFFD-A64F-C6C6-3772AE658C69}"/>
                    </a:ext>
                  </a:extLst>
                </p:cNvPr>
                <p:cNvGrpSpPr/>
                <p:nvPr/>
              </p:nvGrpSpPr>
              <p:grpSpPr>
                <a:xfrm>
                  <a:off x="7101315" y="2073956"/>
                  <a:ext cx="612000" cy="653796"/>
                  <a:chOff x="6874035" y="1807442"/>
                  <a:chExt cx="612000" cy="653796"/>
                </a:xfrm>
              </p:grpSpPr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ACFC2A93-E93B-9901-FEE3-0BFDDD7333C3}"/>
                      </a:ext>
                    </a:extLst>
                  </p:cNvPr>
                  <p:cNvGrpSpPr/>
                  <p:nvPr/>
                </p:nvGrpSpPr>
                <p:grpSpPr>
                  <a:xfrm>
                    <a:off x="6874035" y="1849238"/>
                    <a:ext cx="612000" cy="612000"/>
                    <a:chOff x="5991042" y="2948886"/>
                    <a:chExt cx="612000" cy="612000"/>
                  </a:xfrm>
                </p:grpSpPr>
                <p:sp>
                  <p:nvSpPr>
                    <p:cNvPr id="129" name="Rectangle 128">
                      <a:extLst>
                        <a:ext uri="{FF2B5EF4-FFF2-40B4-BE49-F238E27FC236}">
                          <a16:creationId xmlns:a16="http://schemas.microsoft.com/office/drawing/2014/main" id="{65C3636D-C238-705D-47C6-58DFB15C37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1042" y="2948886"/>
                      <a:ext cx="612000" cy="612000"/>
                    </a:xfrm>
                    <a:prstGeom prst="rect">
                      <a:avLst/>
                    </a:prstGeom>
                    <a:solidFill>
                      <a:srgbClr val="FAC0BF"/>
                    </a:solidFill>
                    <a:ln w="190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30" name="Isosceles Triangle 129">
                      <a:extLst>
                        <a:ext uri="{FF2B5EF4-FFF2-40B4-BE49-F238E27FC236}">
                          <a16:creationId xmlns:a16="http://schemas.microsoft.com/office/drawing/2014/main" id="{B351D142-6F73-00A7-E8AE-B84B2B3595D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6001261" y="2954980"/>
                      <a:ext cx="594000" cy="594000"/>
                    </a:xfrm>
                    <a:prstGeom prst="triangle">
                      <a:avLst>
                        <a:gd name="adj" fmla="val 100000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sp>
                <p:nvSpPr>
                  <p:cNvPr id="131" name="TextBox 130">
                    <a:extLst>
                      <a:ext uri="{FF2B5EF4-FFF2-40B4-BE49-F238E27FC236}">
                        <a16:creationId xmlns:a16="http://schemas.microsoft.com/office/drawing/2014/main" id="{C3CB2BF7-4E45-C1E8-1F0C-3B8AF47AD24A}"/>
                      </a:ext>
                    </a:extLst>
                  </p:cNvPr>
                  <p:cNvSpPr txBox="1"/>
                  <p:nvPr/>
                </p:nvSpPr>
                <p:spPr>
                  <a:xfrm>
                    <a:off x="6880409" y="1807442"/>
                    <a:ext cx="600589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7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eue Haas Grotesk Text Pro" panose="020B0504020202020204" pitchFamily="34" charset="0"/>
                      </a:rPr>
                      <a:t>Tb 149</a:t>
                    </a:r>
                  </a:p>
                  <a:p>
                    <a:pPr algn="ctr"/>
                    <a:r>
                      <a:rPr lang="it-IT" sz="600" dirty="0">
                        <a:latin typeface="Neue Haas Grotesk Text Pro" panose="020B0504020202020204" pitchFamily="34" charset="0"/>
                      </a:rPr>
                      <a:t>4.1 h</a:t>
                    </a:r>
                  </a:p>
                </p:txBody>
              </p:sp>
            </p:grp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FD38FD15-BDFD-6CED-5ED9-F0E4AB4B6B51}"/>
                    </a:ext>
                  </a:extLst>
                </p:cNvPr>
                <p:cNvSpPr txBox="1"/>
                <p:nvPr/>
              </p:nvSpPr>
              <p:spPr>
                <a:xfrm>
                  <a:off x="7049089" y="2236688"/>
                  <a:ext cx="628384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l-GR" sz="7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ε</a:t>
                  </a:r>
                  <a:endParaRPr lang="it-IT" sz="7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l-GR" sz="7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α</a:t>
                  </a:r>
                  <a:br>
                    <a:rPr lang="it-IT" sz="7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el-GR" sz="7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β</a:t>
                  </a:r>
                  <a:r>
                    <a:rPr lang="it-IT" sz="7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+</a:t>
                  </a:r>
                  <a:r>
                    <a:rPr lang="it-IT" sz="700" dirty="0">
                      <a:latin typeface="Neue Haas Grotesk Text Pro" panose="020B0504020202020204" pitchFamily="34" charset="0"/>
                    </a:rPr>
                    <a:t>  </a:t>
                  </a:r>
                </a:p>
                <a:p>
                  <a:r>
                    <a:rPr lang="el-GR" sz="7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γ</a:t>
                  </a:r>
                  <a:endParaRPr lang="it-IT" sz="700" dirty="0"/>
                </a:p>
              </p:txBody>
            </p:sp>
          </p:grp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0ED4E719-B934-CC0F-2ECD-7CD55D2D7500}"/>
                  </a:ext>
                </a:extLst>
              </p:cNvPr>
              <p:cNvSpPr txBox="1"/>
              <p:nvPr/>
            </p:nvSpPr>
            <p:spPr>
              <a:xfrm>
                <a:off x="9873554" y="3335019"/>
                <a:ext cx="2547379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800" dirty="0">
                    <a:latin typeface="Neue Haas Grotesk Text Pro" panose="020B0504020202020204" pitchFamily="34" charset="0"/>
                  </a:rPr>
                  <a:t>Müller et al. </a:t>
                </a:r>
                <a:r>
                  <a:rPr lang="de-DE" sz="800" b="1" dirty="0">
                    <a:latin typeface="Neue Haas Grotesk Text Pro" panose="020B0504020202020204" pitchFamily="34" charset="0"/>
                  </a:rPr>
                  <a:t>2012 </a:t>
                </a:r>
                <a:r>
                  <a:rPr lang="de-DE" sz="800" dirty="0">
                    <a:latin typeface="Neue Haas Grotesk Text Pro" panose="020B0504020202020204" pitchFamily="34" charset="0"/>
                  </a:rPr>
                  <a:t>J Nucl Med 53 1951</a:t>
                </a:r>
                <a:r>
                  <a:rPr lang="de-DE" sz="800" b="1" dirty="0">
                    <a:latin typeface="Neue Haas Grotesk Text Pro" panose="020B0504020202020204" pitchFamily="34" charset="0"/>
                  </a:rPr>
                  <a:t> </a:t>
                </a:r>
                <a:endParaRPr lang="it-IT" sz="800" b="1" dirty="0">
                  <a:latin typeface="Neue Haas Grotesk Text Pro" panose="020B0504020202020204" pitchFamily="34" charset="0"/>
                </a:endParaRPr>
              </a:p>
            </p:txBody>
          </p: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6192EC02-792C-E77A-FAEC-D71335640582}"/>
                  </a:ext>
                </a:extLst>
              </p:cNvPr>
              <p:cNvGrpSpPr/>
              <p:nvPr/>
            </p:nvGrpSpPr>
            <p:grpSpPr>
              <a:xfrm>
                <a:off x="8139743" y="1309728"/>
                <a:ext cx="658499" cy="643560"/>
                <a:chOff x="8293034" y="1464741"/>
                <a:chExt cx="658499" cy="643560"/>
              </a:xfrm>
            </p:grpSpPr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BB887B61-58D1-7B10-49A8-7FA25C311841}"/>
                    </a:ext>
                  </a:extLst>
                </p:cNvPr>
                <p:cNvSpPr/>
                <p:nvPr/>
              </p:nvSpPr>
              <p:spPr>
                <a:xfrm>
                  <a:off x="8341778" y="1496300"/>
                  <a:ext cx="609755" cy="612001"/>
                </a:xfrm>
                <a:prstGeom prst="rect">
                  <a:avLst/>
                </a:prstGeom>
                <a:solidFill>
                  <a:srgbClr val="FAC0BF"/>
                </a:solidFill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3856055C-EB87-932C-DF81-A61892D85D2B}"/>
                    </a:ext>
                  </a:extLst>
                </p:cNvPr>
                <p:cNvSpPr txBox="1"/>
                <p:nvPr/>
              </p:nvSpPr>
              <p:spPr>
                <a:xfrm>
                  <a:off x="8346360" y="1464741"/>
                  <a:ext cx="60058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75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Neue Haas Grotesk Text Pro" panose="020B0504020202020204" pitchFamily="34" charset="0"/>
                    </a:rPr>
                    <a:t>Tb 152</a:t>
                  </a:r>
                </a:p>
                <a:p>
                  <a:pPr algn="ctr"/>
                  <a:r>
                    <a:rPr lang="it-IT" sz="600" dirty="0">
                      <a:latin typeface="Neue Haas Grotesk Text Pro" panose="020B0504020202020204" pitchFamily="34" charset="0"/>
                    </a:rPr>
                    <a:t>17.5 h</a:t>
                  </a:r>
                </a:p>
              </p:txBody>
            </p:sp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8A3C048C-5EE3-6A6E-2A0C-93D50F70F890}"/>
                    </a:ext>
                  </a:extLst>
                </p:cNvPr>
                <p:cNvSpPr txBox="1"/>
                <p:nvPr/>
              </p:nvSpPr>
              <p:spPr>
                <a:xfrm>
                  <a:off x="8293034" y="1685621"/>
                  <a:ext cx="609755" cy="4154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l-GR" sz="7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ε</a:t>
                  </a:r>
                  <a:br>
                    <a:rPr lang="it-IT" sz="7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el-GR" sz="7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β</a:t>
                  </a:r>
                  <a:r>
                    <a:rPr lang="it-IT" sz="7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+</a:t>
                  </a:r>
                  <a:r>
                    <a:rPr lang="it-IT" sz="700" dirty="0">
                      <a:latin typeface="Neue Haas Grotesk Text Pro" panose="020B0504020202020204" pitchFamily="34" charset="0"/>
                    </a:rPr>
                    <a:t>  </a:t>
                  </a:r>
                </a:p>
                <a:p>
                  <a:r>
                    <a:rPr lang="el-GR" sz="7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γ</a:t>
                  </a:r>
                  <a:endParaRPr lang="it-IT" sz="700" dirty="0"/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20D4F2B0-F13E-BA19-0B14-B0FED8A7701B}"/>
                  </a:ext>
                </a:extLst>
              </p:cNvPr>
              <p:cNvGrpSpPr/>
              <p:nvPr/>
            </p:nvGrpSpPr>
            <p:grpSpPr>
              <a:xfrm>
                <a:off x="9720147" y="1232147"/>
                <a:ext cx="651319" cy="655738"/>
                <a:chOff x="9851099" y="1322733"/>
                <a:chExt cx="651319" cy="655738"/>
              </a:xfrm>
            </p:grpSpPr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46A9C6D4-7AB5-C986-3A96-80E5A6ECFA6F}"/>
                    </a:ext>
                  </a:extLst>
                </p:cNvPr>
                <p:cNvSpPr/>
                <p:nvPr/>
              </p:nvSpPr>
              <p:spPr>
                <a:xfrm>
                  <a:off x="9899843" y="1358910"/>
                  <a:ext cx="594000" cy="594000"/>
                </a:xfrm>
                <a:prstGeom prst="rect">
                  <a:avLst/>
                </a:prstGeom>
                <a:solidFill>
                  <a:srgbClr val="C6E1F6"/>
                </a:solidFill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10C74C08-5F4A-B624-6636-BA80A175B8D7}"/>
                    </a:ext>
                  </a:extLst>
                </p:cNvPr>
                <p:cNvSpPr txBox="1"/>
                <p:nvPr/>
              </p:nvSpPr>
              <p:spPr>
                <a:xfrm>
                  <a:off x="9851099" y="1562973"/>
                  <a:ext cx="609755" cy="4154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l-GR" sz="7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β</a:t>
                  </a:r>
                  <a:r>
                    <a:rPr lang="it-IT" sz="7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</a:t>
                  </a:r>
                  <a:r>
                    <a:rPr lang="it-IT" sz="700" dirty="0">
                      <a:latin typeface="Neue Haas Grotesk Text Pro" panose="020B0504020202020204" pitchFamily="34" charset="0"/>
                    </a:rPr>
                    <a:t>  </a:t>
                  </a:r>
                </a:p>
                <a:p>
                  <a:r>
                    <a:rPr lang="el-GR" sz="7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γ</a:t>
                  </a:r>
                  <a:endParaRPr lang="it-IT" sz="7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it-IT" sz="700" dirty="0"/>
                    <a:t>e</a:t>
                  </a:r>
                  <a:r>
                    <a:rPr lang="it-IT" sz="700" baseline="30000" dirty="0"/>
                    <a:t>-</a:t>
                  </a:r>
                  <a:endParaRPr lang="it-IT" sz="700" dirty="0"/>
                </a:p>
              </p:txBody>
            </p:sp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46455F60-475F-B7E1-E48C-02A780DEE52D}"/>
                    </a:ext>
                  </a:extLst>
                </p:cNvPr>
                <p:cNvSpPr txBox="1"/>
                <p:nvPr/>
              </p:nvSpPr>
              <p:spPr>
                <a:xfrm>
                  <a:off x="9901829" y="1322733"/>
                  <a:ext cx="60058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75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Neue Haas Grotesk Text Pro" panose="020B0504020202020204" pitchFamily="34" charset="0"/>
                    </a:rPr>
                    <a:t>Tb 161</a:t>
                  </a:r>
                </a:p>
                <a:p>
                  <a:pPr algn="ctr"/>
                  <a:r>
                    <a:rPr lang="it-IT" sz="600" dirty="0">
                      <a:latin typeface="Neue Haas Grotesk Text Pro" panose="020B0504020202020204" pitchFamily="34" charset="0"/>
                    </a:rPr>
                    <a:t>6.90 d</a:t>
                  </a:r>
                </a:p>
              </p:txBody>
            </p: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B757E3FB-E321-3562-4F9C-73F95764D7BD}"/>
                  </a:ext>
                </a:extLst>
              </p:cNvPr>
              <p:cNvGrpSpPr/>
              <p:nvPr/>
            </p:nvGrpSpPr>
            <p:grpSpPr>
              <a:xfrm>
                <a:off x="11093867" y="1583492"/>
                <a:ext cx="647377" cy="628803"/>
                <a:chOff x="11194239" y="1696031"/>
                <a:chExt cx="647377" cy="628803"/>
              </a:xfrm>
            </p:grpSpPr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8604136D-E4B0-F92D-D22A-C98B33BDBD08}"/>
                    </a:ext>
                  </a:extLst>
                </p:cNvPr>
                <p:cNvSpPr/>
                <p:nvPr/>
              </p:nvSpPr>
              <p:spPr>
                <a:xfrm>
                  <a:off x="11247616" y="1730834"/>
                  <a:ext cx="594000" cy="594000"/>
                </a:xfrm>
                <a:prstGeom prst="rect">
                  <a:avLst/>
                </a:prstGeom>
                <a:solidFill>
                  <a:srgbClr val="FAC0BF"/>
                </a:solidFill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F685DDA5-0983-0380-DD60-BB0D4745572D}"/>
                    </a:ext>
                  </a:extLst>
                </p:cNvPr>
                <p:cNvSpPr txBox="1"/>
                <p:nvPr/>
              </p:nvSpPr>
              <p:spPr>
                <a:xfrm>
                  <a:off x="11194239" y="1972660"/>
                  <a:ext cx="60975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l-GR" sz="7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ε</a:t>
                  </a:r>
                  <a:r>
                    <a:rPr lang="it-IT" sz="700" dirty="0">
                      <a:latin typeface="Neue Haas Grotesk Text Pro" panose="020B0504020202020204" pitchFamily="34" charset="0"/>
                    </a:rPr>
                    <a:t>  </a:t>
                  </a:r>
                </a:p>
                <a:p>
                  <a:r>
                    <a:rPr lang="el-GR" sz="7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γ</a:t>
                  </a:r>
                  <a:endParaRPr lang="it-IT" sz="700" dirty="0"/>
                </a:p>
              </p:txBody>
            </p:sp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95C44E09-A693-E74C-3CBE-CF884E654A2E}"/>
                    </a:ext>
                  </a:extLst>
                </p:cNvPr>
                <p:cNvSpPr txBox="1"/>
                <p:nvPr/>
              </p:nvSpPr>
              <p:spPr>
                <a:xfrm>
                  <a:off x="11240294" y="1696031"/>
                  <a:ext cx="60058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75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Neue Haas Grotesk Text Pro" panose="020B0504020202020204" pitchFamily="34" charset="0"/>
                    </a:rPr>
                    <a:t>Tb 155</a:t>
                  </a:r>
                </a:p>
                <a:p>
                  <a:pPr algn="ctr"/>
                  <a:r>
                    <a:rPr lang="it-IT" sz="600" dirty="0">
                      <a:latin typeface="Neue Haas Grotesk Text Pro" panose="020B0504020202020204" pitchFamily="34" charset="0"/>
                    </a:rPr>
                    <a:t>5.32 d</a:t>
                  </a:r>
                </a:p>
              </p:txBody>
            </p:sp>
          </p:grpSp>
        </p:grp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7DBD27A-AD87-40A4-2A6D-FB55EBE09ED8}"/>
                </a:ext>
              </a:extLst>
            </p:cNvPr>
            <p:cNvSpPr/>
            <p:nvPr/>
          </p:nvSpPr>
          <p:spPr>
            <a:xfrm rot="18303803">
              <a:off x="10004199" y="2449557"/>
              <a:ext cx="2537875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>
                  <a:ln w="0">
                    <a:solidFill>
                      <a:schemeClr val="bg1"/>
                    </a:solidFill>
                  </a:ln>
                  <a:solidFill>
                    <a:srgbClr val="E7316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eue Haas Grotesk Text Pro" panose="020B0504020202020204" pitchFamily="34" charset="0"/>
                </a:rPr>
                <a:t>SPECT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F9A7EBE-CE22-ECC9-ADB7-CAAC7CEEFB3F}"/>
                </a:ext>
              </a:extLst>
            </p:cNvPr>
            <p:cNvSpPr/>
            <p:nvPr/>
          </p:nvSpPr>
          <p:spPr>
            <a:xfrm rot="5005958">
              <a:off x="7238263" y="2303507"/>
              <a:ext cx="2537875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b="1" dirty="0">
                  <a:ln w="0">
                    <a:solidFill>
                      <a:schemeClr val="bg1"/>
                    </a:solidFill>
                  </a:ln>
                  <a:solidFill>
                    <a:srgbClr val="E7316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eue Haas Grotesk Text Pro" panose="020B0504020202020204" pitchFamily="34" charset="0"/>
                </a:rPr>
                <a:t>PE</a:t>
              </a:r>
              <a:r>
                <a:rPr lang="en-US" sz="1600" b="1" cap="none" spc="0" dirty="0">
                  <a:ln w="0">
                    <a:solidFill>
                      <a:schemeClr val="bg1"/>
                    </a:solidFill>
                  </a:ln>
                  <a:solidFill>
                    <a:srgbClr val="E7316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eue Haas Grotesk Text Pro" panose="020B0504020202020204" pitchFamily="34" charset="0"/>
                </a:rPr>
                <a:t>T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DC3E3A4-D283-8774-876B-BD54BA26893B}"/>
                </a:ext>
              </a:extLst>
            </p:cNvPr>
            <p:cNvSpPr/>
            <p:nvPr/>
          </p:nvSpPr>
          <p:spPr>
            <a:xfrm rot="4573073">
              <a:off x="9454108" y="1929786"/>
              <a:ext cx="2537875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b="1" dirty="0">
                  <a:ln w="0">
                    <a:solidFill>
                      <a:schemeClr val="bg1"/>
                    </a:solidFill>
                  </a:ln>
                  <a:solidFill>
                    <a:srgbClr val="E7316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eue Haas Grotesk Text Pro" panose="020B0504020202020204" pitchFamily="34" charset="0"/>
                </a:rPr>
                <a:t>Auger-therapy</a:t>
              </a:r>
              <a:endParaRPr lang="en-US" sz="1600" b="1" cap="none" spc="0" dirty="0">
                <a:ln w="0">
                  <a:solidFill>
                    <a:schemeClr val="bg1"/>
                  </a:solidFill>
                </a:ln>
                <a:solidFill>
                  <a:srgbClr val="E7316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eue Haas Grotesk Text Pro" panose="020B05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AAE8ADBB-510D-B303-ABE7-5A01C92719B2}"/>
                </a:ext>
              </a:extLst>
            </p:cNvPr>
            <p:cNvSpPr/>
            <p:nvPr/>
          </p:nvSpPr>
          <p:spPr>
            <a:xfrm rot="2035092">
              <a:off x="6827171" y="2467454"/>
              <a:ext cx="2537875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1" dirty="0">
                  <a:ln w="0">
                    <a:solidFill>
                      <a:schemeClr val="bg1"/>
                    </a:solidFill>
                  </a:ln>
                  <a:solidFill>
                    <a:srgbClr val="E7316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600" b="1" dirty="0">
                  <a:ln w="0">
                    <a:solidFill>
                      <a:schemeClr val="bg1"/>
                    </a:solidFill>
                  </a:ln>
                  <a:solidFill>
                    <a:srgbClr val="E7316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-therapy</a:t>
              </a:r>
              <a:endParaRPr lang="en-US" sz="1600" b="1" cap="none" spc="0" dirty="0">
                <a:ln w="0">
                  <a:solidFill>
                    <a:schemeClr val="bg1"/>
                  </a:solidFill>
                </a:ln>
                <a:solidFill>
                  <a:srgbClr val="E7316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eue Haas Grotesk Text Pro" panose="020B0504020202020204" pitchFamily="34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B1EFFF59-F89D-85F7-67D6-BC4ABE19B75E}"/>
              </a:ext>
            </a:extLst>
          </p:cNvPr>
          <p:cNvSpPr/>
          <p:nvPr/>
        </p:nvSpPr>
        <p:spPr>
          <a:xfrm>
            <a:off x="10982222" y="1435977"/>
            <a:ext cx="932781" cy="92293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32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EF9506-C31F-7BD5-3C18-DC90587F1DE3}"/>
              </a:ext>
            </a:extLst>
          </p:cNvPr>
          <p:cNvGrpSpPr/>
          <p:nvPr/>
        </p:nvGrpSpPr>
        <p:grpSpPr>
          <a:xfrm>
            <a:off x="-1" y="44064"/>
            <a:ext cx="12192000" cy="6769872"/>
            <a:chOff x="44399" y="-1886336"/>
            <a:chExt cx="12192000" cy="67698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25B8D7-4716-85C4-C5A1-B4FEC6B12297}"/>
                </a:ext>
              </a:extLst>
            </p:cNvPr>
            <p:cNvSpPr txBox="1"/>
            <p:nvPr/>
          </p:nvSpPr>
          <p:spPr>
            <a:xfrm>
              <a:off x="44399" y="4606537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898989"/>
                  </a:solidFill>
                  <a:latin typeface="Neue Haas Grotesk Text Pro" panose="020B0504020202020204" pitchFamily="34" charset="0"/>
                </a:rPr>
                <a:t>G. Dellepiane – WTTC18</a:t>
              </a:r>
            </a:p>
          </p:txBody>
        </p:sp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F11602D3-AAF5-FD5D-9D57-AFC3DC736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06"/>
            <a:stretch/>
          </p:blipFill>
          <p:spPr>
            <a:xfrm>
              <a:off x="159729" y="-1886336"/>
              <a:ext cx="1019667" cy="964555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3C68BF-93ED-2CB1-41CB-8B10ACBE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12192000" cy="365125"/>
          </a:xfrm>
        </p:spPr>
        <p:txBody>
          <a:bodyPr/>
          <a:lstStyle/>
          <a:p>
            <a:r>
              <a:rPr lang="it-IT" dirty="0">
                <a:latin typeface="Neue Haas Grotesk Text Pro" panose="020B0504020202020204" pitchFamily="34" charset="0"/>
              </a:rPr>
              <a:t>2</a:t>
            </a: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E0C0D555-1F02-E0F4-4A63-56D911584144}"/>
              </a:ext>
            </a:extLst>
          </p:cNvPr>
          <p:cNvSpPr txBox="1">
            <a:spLocks/>
          </p:cNvSpPr>
          <p:nvPr/>
        </p:nvSpPr>
        <p:spPr>
          <a:xfrm>
            <a:off x="-1" y="-1"/>
            <a:ext cx="12192000" cy="8350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latin typeface="Neue Haas Grotesk Text Pro (Body)"/>
              </a:rPr>
              <a:t>The Bern medical cyclotron laboratory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2A215EE3-ED56-EB6B-5B7D-F8E81E70B9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" t="5032" r="37802" b="21318"/>
          <a:stretch/>
        </p:blipFill>
        <p:spPr>
          <a:xfrm>
            <a:off x="5361270" y="949211"/>
            <a:ext cx="4190999" cy="3178022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D9945FBC-564E-4C97-04E6-BC56151AB2CC}"/>
              </a:ext>
            </a:extLst>
          </p:cNvPr>
          <p:cNvSpPr txBox="1"/>
          <p:nvPr/>
        </p:nvSpPr>
        <p:spPr>
          <a:xfrm>
            <a:off x="115329" y="4071846"/>
            <a:ext cx="7108471" cy="2220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Aft>
                <a:spcPts val="600"/>
              </a:spcAft>
              <a:buClr>
                <a:schemeClr val="hlink"/>
              </a:buClr>
              <a:buSzPct val="85000"/>
            </a:pPr>
            <a:r>
              <a:rPr lang="en-GB" altLang="x-none" b="1" dirty="0">
                <a:solidFill>
                  <a:srgbClr val="000000"/>
                </a:solidFill>
                <a:latin typeface="Neue Haas Grotesk Text Pro (Body)"/>
                <a:ea typeface="Cambria" panose="02040503050406030204" pitchFamily="18" charset="0"/>
              </a:rPr>
              <a:t>IBA 18/18 HC cyclotron</a:t>
            </a:r>
          </a:p>
          <a:p>
            <a:pPr marL="285750" indent="-285750">
              <a:lnSpc>
                <a:spcPct val="95000"/>
              </a:lnSpc>
              <a:spcAft>
                <a:spcPts val="600"/>
              </a:spcAft>
              <a:buClr>
                <a:srgbClr val="E2003D"/>
              </a:buClr>
              <a:buSzPct val="85000"/>
              <a:buFont typeface="Wingdings" panose="05000000000000000000" pitchFamily="2" charset="2"/>
              <a:buChar char="§"/>
            </a:pPr>
            <a:r>
              <a:rPr lang="en-GB" altLang="x-none" sz="1600" dirty="0">
                <a:solidFill>
                  <a:srgbClr val="000000"/>
                </a:solidFill>
                <a:latin typeface="Neue Haas Grotesk Text Pro (Body)"/>
                <a:ea typeface="Cambria" panose="02040503050406030204" pitchFamily="18" charset="0"/>
              </a:rPr>
              <a:t>Two H</a:t>
            </a:r>
            <a:r>
              <a:rPr lang="en-GB" altLang="x-none" sz="1600" baseline="30000" dirty="0">
                <a:solidFill>
                  <a:srgbClr val="000000"/>
                </a:solidFill>
                <a:latin typeface="Neue Haas Grotesk Text Pro (Body)"/>
                <a:ea typeface="Cambria" panose="02040503050406030204" pitchFamily="18" charset="0"/>
              </a:rPr>
              <a:t>-</a:t>
            </a:r>
            <a:r>
              <a:rPr lang="en-GB" altLang="x-none" sz="1600" dirty="0">
                <a:solidFill>
                  <a:srgbClr val="000000"/>
                </a:solidFill>
                <a:latin typeface="Neue Haas Grotesk Text Pro (Body)"/>
                <a:ea typeface="Cambria" panose="02040503050406030204" pitchFamily="18" charset="0"/>
              </a:rPr>
              <a:t> ion sources </a:t>
            </a:r>
          </a:p>
          <a:p>
            <a:pPr marL="285750" indent="-285750">
              <a:lnSpc>
                <a:spcPct val="95000"/>
              </a:lnSpc>
              <a:spcAft>
                <a:spcPts val="600"/>
              </a:spcAft>
              <a:buClr>
                <a:srgbClr val="E2003D"/>
              </a:buClr>
              <a:buSzPct val="85000"/>
              <a:buFont typeface="Wingdings" panose="05000000000000000000" pitchFamily="2" charset="2"/>
              <a:buChar char="§"/>
            </a:pPr>
            <a:r>
              <a:rPr lang="en-GB" altLang="x-none" sz="1600" dirty="0">
                <a:solidFill>
                  <a:srgbClr val="000000"/>
                </a:solidFill>
                <a:latin typeface="Neue Haas Grotesk Text Pro (Body)"/>
                <a:ea typeface="Cambria" panose="02040503050406030204" pitchFamily="18" charset="0"/>
              </a:rPr>
              <a:t>High current (max 150 µA) </a:t>
            </a:r>
          </a:p>
          <a:p>
            <a:pPr marL="285750" indent="-285750">
              <a:lnSpc>
                <a:spcPct val="95000"/>
              </a:lnSpc>
              <a:spcAft>
                <a:spcPts val="600"/>
              </a:spcAft>
              <a:buClr>
                <a:srgbClr val="E2003D"/>
              </a:buClr>
              <a:buSzPct val="85000"/>
              <a:buFont typeface="Wingdings" panose="05000000000000000000" pitchFamily="2" charset="2"/>
              <a:buChar char="§"/>
            </a:pPr>
            <a:r>
              <a:rPr lang="en-GB" altLang="x-none" sz="1600" dirty="0">
                <a:solidFill>
                  <a:srgbClr val="000000"/>
                </a:solidFill>
                <a:latin typeface="Neue Haas Grotesk Text Pro (Body)"/>
                <a:ea typeface="Cambria" panose="02040503050406030204" pitchFamily="18" charset="0"/>
              </a:rPr>
              <a:t>8 out ports: </a:t>
            </a:r>
          </a:p>
          <a:p>
            <a:pPr marL="742950" lvl="1" indent="-285750">
              <a:lnSpc>
                <a:spcPct val="95000"/>
              </a:lnSpc>
              <a:spcAft>
                <a:spcPts val="600"/>
              </a:spcAft>
              <a:buClr>
                <a:srgbClr val="E2003D"/>
              </a:buClr>
              <a:buSzPct val="85000"/>
              <a:buFont typeface="Arial" panose="020B0604020202020204" pitchFamily="34" charset="0"/>
              <a:buChar char="•"/>
            </a:pPr>
            <a:r>
              <a:rPr lang="en-GB" altLang="x-none" sz="1600" dirty="0">
                <a:solidFill>
                  <a:srgbClr val="000000"/>
                </a:solidFill>
                <a:latin typeface="Neue Haas Grotesk Text Pro (Body)"/>
                <a:ea typeface="Cambria" panose="02040503050406030204" pitchFamily="18" charset="0"/>
              </a:rPr>
              <a:t>6 </a:t>
            </a:r>
            <a:r>
              <a:rPr lang="en-GB" altLang="x-none" sz="1600" baseline="30000" dirty="0">
                <a:solidFill>
                  <a:srgbClr val="000000"/>
                </a:solidFill>
                <a:latin typeface="Neue Haas Grotesk Text Pro (Body)"/>
                <a:ea typeface="Cambria" panose="02040503050406030204" pitchFamily="18" charset="0"/>
              </a:rPr>
              <a:t>18</a:t>
            </a:r>
            <a:r>
              <a:rPr lang="en-GB" altLang="x-none" sz="1600" dirty="0">
                <a:solidFill>
                  <a:srgbClr val="000000"/>
                </a:solidFill>
                <a:latin typeface="Neue Haas Grotesk Text Pro (Body)"/>
                <a:ea typeface="Cambria" panose="02040503050406030204" pitchFamily="18" charset="0"/>
              </a:rPr>
              <a:t>F liquid targets [industrial production]</a:t>
            </a:r>
          </a:p>
          <a:p>
            <a:pPr marL="742950" lvl="1" indent="-285750">
              <a:lnSpc>
                <a:spcPct val="95000"/>
              </a:lnSpc>
              <a:spcAft>
                <a:spcPts val="600"/>
              </a:spcAft>
              <a:buClr>
                <a:srgbClr val="E2003D"/>
              </a:buClr>
              <a:buSzPct val="85000"/>
              <a:buFont typeface="Arial" panose="020B0604020202020204" pitchFamily="34" charset="0"/>
              <a:buChar char="•"/>
            </a:pPr>
            <a:r>
              <a:rPr lang="en-GB" altLang="x-none" sz="1600" b="1" u="sng" dirty="0">
                <a:solidFill>
                  <a:srgbClr val="000000"/>
                </a:solidFill>
                <a:latin typeface="Neue Haas Grotesk Text Pro (Body)"/>
                <a:ea typeface="Cambria" panose="02040503050406030204" pitchFamily="18" charset="0"/>
              </a:rPr>
              <a:t>Solid Target Station (STS) [research]</a:t>
            </a:r>
          </a:p>
          <a:p>
            <a:pPr marL="742950" lvl="1" indent="-285750">
              <a:lnSpc>
                <a:spcPct val="95000"/>
              </a:lnSpc>
              <a:spcAft>
                <a:spcPts val="600"/>
              </a:spcAft>
              <a:buClr>
                <a:srgbClr val="E2003D"/>
              </a:buClr>
              <a:buSzPct val="85000"/>
              <a:buFont typeface="Arial" panose="020B0604020202020204" pitchFamily="34" charset="0"/>
              <a:buChar char="•"/>
            </a:pPr>
            <a:r>
              <a:rPr lang="en-GB" altLang="x-none" sz="1600" b="1" u="sng" dirty="0">
                <a:solidFill>
                  <a:srgbClr val="000000"/>
                </a:solidFill>
                <a:latin typeface="Neue Haas Grotesk Text Pro (Body)"/>
                <a:ea typeface="Cambria" panose="02040503050406030204" pitchFamily="18" charset="0"/>
              </a:rPr>
              <a:t>Beam Transfer Line (BTL) [research]</a:t>
            </a:r>
          </a:p>
        </p:txBody>
      </p:sp>
      <p:pic>
        <p:nvPicPr>
          <p:cNvPr id="101" name="Picture 100" descr="A picture containing indoor, wall, equipment, cluttered&#10;&#10;Description automatically generated">
            <a:extLst>
              <a:ext uri="{FF2B5EF4-FFF2-40B4-BE49-F238E27FC236}">
                <a16:creationId xmlns:a16="http://schemas.microsoft.com/office/drawing/2014/main" id="{2813C34B-8011-7525-719B-D3A564BA94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6" t="12245" r="9983" b="12196"/>
          <a:stretch/>
        </p:blipFill>
        <p:spPr>
          <a:xfrm>
            <a:off x="131522" y="1220610"/>
            <a:ext cx="5096450" cy="2759018"/>
          </a:xfrm>
          <a:prstGeom prst="rect">
            <a:avLst/>
          </a:prstGeom>
          <a:ln w="9525">
            <a:solidFill>
              <a:srgbClr val="E2003D"/>
            </a:solidFill>
          </a:ln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49CF78EA-BE77-A5C2-A049-41A7C6D212F1}"/>
              </a:ext>
            </a:extLst>
          </p:cNvPr>
          <p:cNvSpPr txBox="1"/>
          <p:nvPr/>
        </p:nvSpPr>
        <p:spPr>
          <a:xfrm>
            <a:off x="1308342" y="1030235"/>
            <a:ext cx="287610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Neue Haas Grotesk Text Pro" panose="020B0504020202020204" pitchFamily="34" charset="0"/>
              </a:rPr>
              <a:t>18 MeV Bern medical cyclotron</a:t>
            </a:r>
          </a:p>
        </p:txBody>
      </p:sp>
      <p:pic>
        <p:nvPicPr>
          <p:cNvPr id="104" name="Picture 103" descr="A picture containing indoor, large, table, equipment&#10;&#10;Description automatically generated">
            <a:extLst>
              <a:ext uri="{FF2B5EF4-FFF2-40B4-BE49-F238E27FC236}">
                <a16:creationId xmlns:a16="http://schemas.microsoft.com/office/drawing/2014/main" id="{3A537428-958C-69E4-EAE7-1A0114E80E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21443" b="14272"/>
          <a:stretch/>
        </p:blipFill>
        <p:spPr>
          <a:xfrm>
            <a:off x="6886790" y="4026996"/>
            <a:ext cx="5035602" cy="2532461"/>
          </a:xfrm>
          <a:prstGeom prst="rect">
            <a:avLst/>
          </a:prstGeom>
          <a:ln w="9525">
            <a:solidFill>
              <a:srgbClr val="E2003D"/>
            </a:solidFill>
          </a:ln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43EFE58A-7B12-E2DA-5032-DABA63EE16D7}"/>
              </a:ext>
            </a:extLst>
          </p:cNvPr>
          <p:cNvSpPr txBox="1"/>
          <p:nvPr/>
        </p:nvSpPr>
        <p:spPr>
          <a:xfrm>
            <a:off x="8181277" y="3888100"/>
            <a:ext cx="243368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Neue Haas Grotesk Text Pro" panose="020B0504020202020204" pitchFamily="34" charset="0"/>
              </a:rPr>
              <a:t>Beam Transfer Line (BTL)</a:t>
            </a: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1C832FF9-4850-0A4F-E688-E3F8A5FFD7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953" r="52145" b="61255"/>
          <a:stretch/>
        </p:blipFill>
        <p:spPr>
          <a:xfrm>
            <a:off x="8766431" y="949211"/>
            <a:ext cx="2859883" cy="1717023"/>
          </a:xfrm>
          <a:prstGeom prst="rect">
            <a:avLst/>
          </a:prstGeom>
          <a:ln>
            <a:solidFill>
              <a:srgbClr val="E2003D"/>
            </a:solidFill>
          </a:ln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EBA05D72-4E83-E1CE-4E6F-6D671ABEEE50}"/>
              </a:ext>
            </a:extLst>
          </p:cNvPr>
          <p:cNvSpPr txBox="1"/>
          <p:nvPr/>
        </p:nvSpPr>
        <p:spPr>
          <a:xfrm>
            <a:off x="8958693" y="765510"/>
            <a:ext cx="247535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Neue Haas Grotesk Text Pro" panose="020B0504020202020204" pitchFamily="34" charset="0"/>
              </a:rPr>
              <a:t>Solid Target Station (STS)</a:t>
            </a:r>
          </a:p>
        </p:txBody>
      </p:sp>
      <p:pic>
        <p:nvPicPr>
          <p:cNvPr id="1026" name="Picture 2" descr="SWAN Isotopen AG | LinkedIn">
            <a:extLst>
              <a:ext uri="{FF2B5EF4-FFF2-40B4-BE49-F238E27FC236}">
                <a16:creationId xmlns:a16="http://schemas.microsoft.com/office/drawing/2014/main" id="{F55170A5-C99F-066D-85A6-32675CD8E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2" b="25284"/>
          <a:stretch/>
        </p:blipFill>
        <p:spPr bwMode="auto">
          <a:xfrm>
            <a:off x="3190314" y="4071846"/>
            <a:ext cx="1108268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74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EF9506-C31F-7BD5-3C18-DC90587F1DE3}"/>
              </a:ext>
            </a:extLst>
          </p:cNvPr>
          <p:cNvGrpSpPr/>
          <p:nvPr/>
        </p:nvGrpSpPr>
        <p:grpSpPr>
          <a:xfrm>
            <a:off x="-1" y="44064"/>
            <a:ext cx="12192000" cy="6769872"/>
            <a:chOff x="44399" y="-1886336"/>
            <a:chExt cx="12192000" cy="67698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25B8D7-4716-85C4-C5A1-B4FEC6B12297}"/>
                </a:ext>
              </a:extLst>
            </p:cNvPr>
            <p:cNvSpPr txBox="1"/>
            <p:nvPr/>
          </p:nvSpPr>
          <p:spPr>
            <a:xfrm>
              <a:off x="44399" y="4606537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898989"/>
                  </a:solidFill>
                  <a:latin typeface="Neue Haas Grotesk Text Pro" panose="020B0504020202020204" pitchFamily="34" charset="0"/>
                </a:rPr>
                <a:t>G. Dellepiane – WTTC18</a:t>
              </a:r>
            </a:p>
          </p:txBody>
        </p:sp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F11602D3-AAF5-FD5D-9D57-AFC3DC736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06"/>
            <a:stretch/>
          </p:blipFill>
          <p:spPr>
            <a:xfrm>
              <a:off x="159729" y="-1886336"/>
              <a:ext cx="1019667" cy="964555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3C68BF-93ED-2CB1-41CB-8B10ACBE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12192000" cy="365125"/>
          </a:xfrm>
        </p:spPr>
        <p:txBody>
          <a:bodyPr/>
          <a:lstStyle/>
          <a:p>
            <a:r>
              <a:rPr lang="it-IT" dirty="0">
                <a:latin typeface="Neue Haas Grotesk Text Pro" panose="020B0504020202020204" pitchFamily="34" charset="0"/>
              </a:rPr>
              <a:t>3</a:t>
            </a: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E0C0D555-1F02-E0F4-4A63-56D911584144}"/>
              </a:ext>
            </a:extLst>
          </p:cNvPr>
          <p:cNvSpPr txBox="1">
            <a:spLocks/>
          </p:cNvSpPr>
          <p:nvPr/>
        </p:nvSpPr>
        <p:spPr>
          <a:xfrm>
            <a:off x="-1" y="-1"/>
            <a:ext cx="12192000" cy="8350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latin typeface="Neue Haas Grotesk Text Pro (Body)"/>
              </a:rPr>
              <a:t>Terbium radioisotopes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C061F45-52A8-C251-05F2-FA223C49B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898321"/>
              </p:ext>
            </p:extLst>
          </p:nvPr>
        </p:nvGraphicFramePr>
        <p:xfrm>
          <a:off x="1442916" y="1178456"/>
          <a:ext cx="9384145" cy="14833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320800">
                  <a:extLst>
                    <a:ext uri="{9D8B030D-6E8A-4147-A177-3AD203B41FA5}">
                      <a16:colId xmlns:a16="http://schemas.microsoft.com/office/drawing/2014/main" val="1039147944"/>
                    </a:ext>
                  </a:extLst>
                </a:gridCol>
                <a:gridCol w="1099127">
                  <a:extLst>
                    <a:ext uri="{9D8B030D-6E8A-4147-A177-3AD203B41FA5}">
                      <a16:colId xmlns:a16="http://schemas.microsoft.com/office/drawing/2014/main" val="1446484663"/>
                    </a:ext>
                  </a:extLst>
                </a:gridCol>
                <a:gridCol w="1099127">
                  <a:extLst>
                    <a:ext uri="{9D8B030D-6E8A-4147-A177-3AD203B41FA5}">
                      <a16:colId xmlns:a16="http://schemas.microsoft.com/office/drawing/2014/main" val="914041637"/>
                    </a:ext>
                  </a:extLst>
                </a:gridCol>
                <a:gridCol w="1209964">
                  <a:extLst>
                    <a:ext uri="{9D8B030D-6E8A-4147-A177-3AD203B41FA5}">
                      <a16:colId xmlns:a16="http://schemas.microsoft.com/office/drawing/2014/main" val="2678110351"/>
                    </a:ext>
                  </a:extLst>
                </a:gridCol>
                <a:gridCol w="1182255">
                  <a:extLst>
                    <a:ext uri="{9D8B030D-6E8A-4147-A177-3AD203B41FA5}">
                      <a16:colId xmlns:a16="http://schemas.microsoft.com/office/drawing/2014/main" val="3791141302"/>
                    </a:ext>
                  </a:extLst>
                </a:gridCol>
                <a:gridCol w="1163781">
                  <a:extLst>
                    <a:ext uri="{9D8B030D-6E8A-4147-A177-3AD203B41FA5}">
                      <a16:colId xmlns:a16="http://schemas.microsoft.com/office/drawing/2014/main" val="3921627384"/>
                    </a:ext>
                  </a:extLst>
                </a:gridCol>
                <a:gridCol w="1173019">
                  <a:extLst>
                    <a:ext uri="{9D8B030D-6E8A-4147-A177-3AD203B41FA5}">
                      <a16:colId xmlns:a16="http://schemas.microsoft.com/office/drawing/2014/main" val="216435216"/>
                    </a:ext>
                  </a:extLst>
                </a:gridCol>
                <a:gridCol w="1136072">
                  <a:extLst>
                    <a:ext uri="{9D8B030D-6E8A-4147-A177-3AD203B41FA5}">
                      <a16:colId xmlns:a16="http://schemas.microsoft.com/office/drawing/2014/main" val="15208949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it-IT" sz="1600" dirty="0">
                        <a:solidFill>
                          <a:schemeClr val="tx1"/>
                        </a:solidFill>
                        <a:latin typeface="Neue Haas Grotesk Text Pro" panose="020B05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3000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152</a:t>
                      </a:r>
                      <a:r>
                        <a:rPr lang="it-IT" sz="1600" baseline="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Gd</a:t>
                      </a:r>
                      <a:endParaRPr lang="it-IT" sz="1600" baseline="30000" dirty="0">
                        <a:solidFill>
                          <a:srgbClr val="E73161"/>
                        </a:solidFill>
                        <a:latin typeface="Neue Haas Grotesk Text Pro" panose="020B05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3000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154</a:t>
                      </a:r>
                      <a:r>
                        <a:rPr lang="it-IT" sz="1600" baseline="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Gd</a:t>
                      </a:r>
                      <a:endParaRPr lang="it-IT" sz="1600" dirty="0">
                        <a:solidFill>
                          <a:srgbClr val="E73161"/>
                        </a:solidFill>
                        <a:latin typeface="Neue Haas Grotesk Text Pro" panose="020B05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3000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155</a:t>
                      </a:r>
                      <a:r>
                        <a:rPr lang="it-IT" sz="1600" baseline="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Gd</a:t>
                      </a:r>
                      <a:endParaRPr lang="it-IT" sz="1600" dirty="0">
                        <a:solidFill>
                          <a:srgbClr val="E73161"/>
                        </a:solidFill>
                        <a:latin typeface="Neue Haas Grotesk Text Pro" panose="020B05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3000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156</a:t>
                      </a:r>
                      <a:r>
                        <a:rPr lang="it-IT" sz="1600" baseline="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Gd</a:t>
                      </a:r>
                      <a:endParaRPr lang="it-IT" sz="1600" dirty="0">
                        <a:solidFill>
                          <a:srgbClr val="E73161"/>
                        </a:solidFill>
                        <a:latin typeface="Neue Haas Grotesk Text Pro" panose="020B05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3000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157</a:t>
                      </a:r>
                      <a:r>
                        <a:rPr lang="it-IT" sz="1600" baseline="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Gd</a:t>
                      </a:r>
                      <a:endParaRPr lang="it-IT" sz="1600" dirty="0">
                        <a:solidFill>
                          <a:srgbClr val="E73161"/>
                        </a:solidFill>
                        <a:latin typeface="Neue Haas Grotesk Text Pro" panose="020B05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3000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158</a:t>
                      </a:r>
                      <a:r>
                        <a:rPr lang="it-IT" sz="1600" baseline="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Gd</a:t>
                      </a:r>
                      <a:endParaRPr lang="it-IT" sz="1600" dirty="0">
                        <a:solidFill>
                          <a:srgbClr val="E73161"/>
                        </a:solidFill>
                        <a:latin typeface="Neue Haas Grotesk Text Pro" panose="020B05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3000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159</a:t>
                      </a:r>
                      <a:r>
                        <a:rPr lang="it-IT" sz="1600" baseline="0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Gd</a:t>
                      </a:r>
                      <a:endParaRPr lang="it-IT" sz="1600" dirty="0">
                        <a:solidFill>
                          <a:srgbClr val="E73161"/>
                        </a:solidFill>
                        <a:latin typeface="Neue Haas Grotesk Text Pro" panose="020B05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3406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Nat [%]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0.20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2.18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14.80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20.47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15.65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24.84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21.86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284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Enr-155 [%]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&lt;0.02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0.5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latin typeface="Neue Haas Grotesk Text Pro" panose="020B0504020202020204" pitchFamily="34" charset="0"/>
                        </a:rPr>
                        <a:t>91.90</a:t>
                      </a:r>
                      <a:r>
                        <a:rPr lang="it-IT" sz="1600" b="1" i="1" dirty="0">
                          <a:latin typeface="Neue Haas Grotesk Text Pro" panose="020B0504020202020204" pitchFamily="34" charset="0"/>
                        </a:rPr>
                        <a:t>(30)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5.87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0.81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0.65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0.27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155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Enr-156 [%]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&lt;0.01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0.05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0.87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latin typeface="Neue Haas Grotesk Text Pro" panose="020B0504020202020204" pitchFamily="34" charset="0"/>
                        </a:rPr>
                        <a:t>93.30</a:t>
                      </a:r>
                      <a:r>
                        <a:rPr lang="it-IT" sz="1600" b="1" i="1" dirty="0">
                          <a:latin typeface="Neue Haas Grotesk Text Pro" panose="020B0504020202020204" pitchFamily="34" charset="0"/>
                        </a:rPr>
                        <a:t>(10)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4.38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1.08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0.32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38453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E0A39999-3539-9FF0-716D-6A7039C5C6F6}"/>
              </a:ext>
            </a:extLst>
          </p:cNvPr>
          <p:cNvSpPr txBox="1"/>
          <p:nvPr/>
        </p:nvSpPr>
        <p:spPr>
          <a:xfrm>
            <a:off x="0" y="6076479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0" i="0" u="none" strike="noStrike" baseline="0" dirty="0">
                <a:latin typeface="Neue Haas Grotesk Text Pro" panose="020B0504020202020204" pitchFamily="34" charset="0"/>
              </a:rPr>
              <a:t>G. Dellepiane et al, </a:t>
            </a:r>
            <a:r>
              <a:rPr lang="it-IT" sz="2400" b="0" i="1" u="none" strike="noStrike" baseline="0" dirty="0">
                <a:latin typeface="Neue Haas Grotesk Text Pro" panose="020B0504020202020204" pitchFamily="34" charset="0"/>
              </a:rPr>
              <a:t>Appl. Radiat. Isot. </a:t>
            </a:r>
            <a:r>
              <a:rPr lang="it-IT" sz="2400" b="1" i="0" u="none" strike="noStrike" baseline="0" dirty="0">
                <a:latin typeface="Neue Haas Grotesk Text Pro" panose="020B0504020202020204" pitchFamily="34" charset="0"/>
              </a:rPr>
              <a:t>2022</a:t>
            </a:r>
            <a:r>
              <a:rPr lang="it-IT" sz="2400" b="0" i="0" u="none" strike="noStrike" baseline="0" dirty="0">
                <a:latin typeface="Neue Haas Grotesk Text Pro" panose="020B0504020202020204" pitchFamily="34" charset="0"/>
              </a:rPr>
              <a:t>, </a:t>
            </a:r>
            <a:r>
              <a:rPr lang="it-IT" sz="2400" b="0" i="1" u="none" strike="noStrike" baseline="0" dirty="0">
                <a:latin typeface="Neue Haas Grotesk Text Pro" panose="020B0504020202020204" pitchFamily="34" charset="0"/>
              </a:rPr>
              <a:t>184, </a:t>
            </a:r>
            <a:r>
              <a:rPr lang="it-IT" sz="2400" b="0" i="0" u="none" strike="noStrike" baseline="0" dirty="0">
                <a:latin typeface="Neue Haas Grotesk Text Pro" panose="020B0504020202020204" pitchFamily="34" charset="0"/>
              </a:rPr>
              <a:t>110175</a:t>
            </a:r>
            <a:endParaRPr lang="it-IT" sz="2400" dirty="0">
              <a:latin typeface="Neue Haas Grotesk Text Pro" panose="020B05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5F04C08-AC2B-5661-E3DF-949535C848D5}"/>
              </a:ext>
            </a:extLst>
          </p:cNvPr>
          <p:cNvGrpSpPr/>
          <p:nvPr/>
        </p:nvGrpSpPr>
        <p:grpSpPr>
          <a:xfrm>
            <a:off x="327942" y="3203614"/>
            <a:ext cx="11864058" cy="2716398"/>
            <a:chOff x="327942" y="3203614"/>
            <a:chExt cx="11864058" cy="27163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F6DF397-22BA-7CF4-D395-5A79CF68126C}"/>
                </a:ext>
              </a:extLst>
            </p:cNvPr>
            <p:cNvSpPr txBox="1"/>
            <p:nvPr/>
          </p:nvSpPr>
          <p:spPr>
            <a:xfrm>
              <a:off x="327942" y="3206828"/>
              <a:ext cx="15760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aseline="30000" dirty="0">
                  <a:latin typeface="Neue Haas Grotesk Text Pro" panose="020B0504020202020204" pitchFamily="34" charset="0"/>
                </a:rPr>
                <a:t>153</a:t>
              </a:r>
              <a:r>
                <a:rPr lang="it-IT" dirty="0">
                  <a:latin typeface="Neue Haas Grotesk Text Pro" panose="020B0504020202020204" pitchFamily="34" charset="0"/>
                </a:rPr>
                <a:t>Tb</a:t>
              </a:r>
              <a:br>
                <a:rPr lang="it-IT" dirty="0">
                  <a:latin typeface="Neue Haas Grotesk Text Pro" panose="020B0504020202020204" pitchFamily="34" charset="0"/>
                </a:rPr>
              </a:br>
              <a:r>
                <a:rPr lang="it-IT" dirty="0">
                  <a:latin typeface="Neue Haas Grotesk Text Pro" panose="020B0504020202020204" pitchFamily="34" charset="0"/>
                </a:rPr>
                <a:t>(t</a:t>
              </a:r>
              <a:r>
                <a:rPr lang="it-IT" baseline="-25000" dirty="0">
                  <a:latin typeface="Neue Haas Grotesk Text Pro" panose="020B0504020202020204" pitchFamily="34" charset="0"/>
                </a:rPr>
                <a:t>1/2</a:t>
              </a:r>
              <a:r>
                <a:rPr lang="it-IT" dirty="0">
                  <a:latin typeface="Neue Haas Grotesk Text Pro" panose="020B0504020202020204" pitchFamily="34" charset="0"/>
                </a:rPr>
                <a:t> = 2.34 d)</a:t>
              </a:r>
              <a:endParaRPr lang="it-IT" baseline="30000" dirty="0">
                <a:latin typeface="Neue Haas Grotesk Text Pro" panose="020B05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B7CE89-5CDF-0CC8-761F-77E618C9C111}"/>
                </a:ext>
              </a:extLst>
            </p:cNvPr>
            <p:cNvSpPr txBox="1"/>
            <p:nvPr/>
          </p:nvSpPr>
          <p:spPr>
            <a:xfrm>
              <a:off x="6433134" y="3203614"/>
              <a:ext cx="15680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aseline="30000" dirty="0">
                  <a:latin typeface="Neue Haas Grotesk Text Pro" panose="020B0504020202020204" pitchFamily="34" charset="0"/>
                </a:rPr>
                <a:t>155</a:t>
              </a:r>
              <a:r>
                <a:rPr lang="it-IT" dirty="0">
                  <a:latin typeface="Neue Haas Grotesk Text Pro" panose="020B0504020202020204" pitchFamily="34" charset="0"/>
                </a:rPr>
                <a:t>Tb</a:t>
              </a:r>
              <a:br>
                <a:rPr lang="it-IT" dirty="0">
                  <a:latin typeface="Neue Haas Grotesk Text Pro" panose="020B0504020202020204" pitchFamily="34" charset="0"/>
                </a:rPr>
              </a:br>
              <a:r>
                <a:rPr lang="it-IT" dirty="0">
                  <a:latin typeface="Neue Haas Grotesk Text Pro" panose="020B0504020202020204" pitchFamily="34" charset="0"/>
                </a:rPr>
                <a:t>(t</a:t>
              </a:r>
              <a:r>
                <a:rPr lang="it-IT" baseline="-25000" dirty="0">
                  <a:latin typeface="Neue Haas Grotesk Text Pro" panose="020B0504020202020204" pitchFamily="34" charset="0"/>
                </a:rPr>
                <a:t>1/2</a:t>
              </a:r>
              <a:r>
                <a:rPr lang="it-IT" dirty="0">
                  <a:latin typeface="Neue Haas Grotesk Text Pro" panose="020B0504020202020204" pitchFamily="34" charset="0"/>
                </a:rPr>
                <a:t> = 5.32 d)</a:t>
              </a:r>
              <a:endParaRPr lang="it-IT" baseline="30000" dirty="0">
                <a:latin typeface="Neue Haas Grotesk Text Pro" panose="020B0504020202020204" pitchFamily="34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E7E1693-4E9A-B9F1-E214-D34E1A78BBD6}"/>
                </a:ext>
              </a:extLst>
            </p:cNvPr>
            <p:cNvGrpSpPr/>
            <p:nvPr/>
          </p:nvGrpSpPr>
          <p:grpSpPr>
            <a:xfrm>
              <a:off x="1894873" y="3203614"/>
              <a:ext cx="4610101" cy="2703624"/>
              <a:chOff x="1894873" y="3203614"/>
              <a:chExt cx="4610101" cy="2703624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82471E07-89A8-CEDB-B624-38E4F33586A9}"/>
                  </a:ext>
                </a:extLst>
              </p:cNvPr>
              <p:cNvGrpSpPr/>
              <p:nvPr/>
            </p:nvGrpSpPr>
            <p:grpSpPr>
              <a:xfrm>
                <a:off x="1894873" y="3203614"/>
                <a:ext cx="4610101" cy="2697529"/>
                <a:chOff x="1894873" y="3203614"/>
                <a:chExt cx="4610101" cy="2697529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99E2AAC6-B09B-BC5C-32BB-F8C60A008184}"/>
                    </a:ext>
                  </a:extLst>
                </p:cNvPr>
                <p:cNvGrpSpPr/>
                <p:nvPr/>
              </p:nvGrpSpPr>
              <p:grpSpPr>
                <a:xfrm>
                  <a:off x="1894873" y="3203614"/>
                  <a:ext cx="4610101" cy="2161806"/>
                  <a:chOff x="1894873" y="3429000"/>
                  <a:chExt cx="4610101" cy="2161806"/>
                </a:xfrm>
              </p:grpSpPr>
              <p:grpSp>
                <p:nvGrpSpPr>
                  <p:cNvPr id="5" name="Group 4">
                    <a:extLst>
                      <a:ext uri="{FF2B5EF4-FFF2-40B4-BE49-F238E27FC236}">
                        <a16:creationId xmlns:a16="http://schemas.microsoft.com/office/drawing/2014/main" id="{B830FFAA-94C9-2DA6-5B7F-61399ECE9DAB}"/>
                      </a:ext>
                    </a:extLst>
                  </p:cNvPr>
                  <p:cNvGrpSpPr/>
                  <p:nvPr/>
                </p:nvGrpSpPr>
                <p:grpSpPr>
                  <a:xfrm>
                    <a:off x="1894873" y="3429000"/>
                    <a:ext cx="4610101" cy="2161806"/>
                    <a:chOff x="1894873" y="3429000"/>
                    <a:chExt cx="4610101" cy="2161806"/>
                  </a:xfrm>
                </p:grpSpPr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9D8F1A6F-AAF0-EE45-1B29-BEE6543EAD6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07068" y="3429000"/>
                      <a:ext cx="72167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it-IT" baseline="30000" dirty="0">
                          <a:latin typeface="Neue Haas Grotesk Text Pro" panose="020B0504020202020204" pitchFamily="34" charset="0"/>
                        </a:rPr>
                        <a:t>154</a:t>
                      </a:r>
                      <a:r>
                        <a:rPr lang="it-IT" dirty="0">
                          <a:latin typeface="Neue Haas Grotesk Text Pro" panose="020B0504020202020204" pitchFamily="34" charset="0"/>
                        </a:rPr>
                        <a:t>Tb</a:t>
                      </a:r>
                      <a:endParaRPr lang="it-IT" baseline="30000" dirty="0">
                        <a:latin typeface="Neue Haas Grotesk Text Pro" panose="020B0504020202020204" pitchFamily="34" charset="0"/>
                      </a:endParaRPr>
                    </a:p>
                  </p:txBody>
                </p:sp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86981B06-7DDA-9FFB-76C8-70946D02663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94873" y="4135981"/>
                      <a:ext cx="1297215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it-IT" baseline="30000" dirty="0">
                          <a:latin typeface="Neue Haas Grotesk Text Pro" panose="020B0504020202020204" pitchFamily="34" charset="0"/>
                        </a:rPr>
                        <a:t>154g</a:t>
                      </a:r>
                      <a:r>
                        <a:rPr lang="it-IT" dirty="0">
                          <a:latin typeface="Neue Haas Grotesk Text Pro" panose="020B0504020202020204" pitchFamily="34" charset="0"/>
                        </a:rPr>
                        <a:t>Tb</a:t>
                      </a:r>
                    </a:p>
                    <a:p>
                      <a:pPr algn="ctr"/>
                      <a:r>
                        <a:rPr lang="it-IT" sz="1200" dirty="0">
                          <a:latin typeface="Neue Haas Grotesk Text Pro" panose="020B0504020202020204" pitchFamily="34" charset="0"/>
                        </a:rPr>
                        <a:t>(t</a:t>
                      </a:r>
                      <a:r>
                        <a:rPr lang="it-IT" sz="1200" baseline="-25000" dirty="0">
                          <a:latin typeface="Neue Haas Grotesk Text Pro" panose="020B0504020202020204" pitchFamily="34" charset="0"/>
                        </a:rPr>
                        <a:t>1/2 </a:t>
                      </a:r>
                      <a:r>
                        <a:rPr lang="it-IT" sz="1200" dirty="0">
                          <a:latin typeface="Neue Haas Grotesk Text Pro" panose="020B0504020202020204" pitchFamily="34" charset="0"/>
                        </a:rPr>
                        <a:t>= 21.5 h)</a:t>
                      </a:r>
                    </a:p>
                  </p:txBody>
                </p:sp>
                <p:cxnSp>
                  <p:nvCxnSpPr>
                    <p:cNvPr id="51" name="Straight Arrow Connector 50">
                      <a:extLst>
                        <a:ext uri="{FF2B5EF4-FFF2-40B4-BE49-F238E27FC236}">
                          <a16:creationId xmlns:a16="http://schemas.microsoft.com/office/drawing/2014/main" id="{B1DE2E89-B0EF-C3D3-9D42-FA5A1E04F45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145756" y="3784910"/>
                      <a:ext cx="860482" cy="349688"/>
                    </a:xfrm>
                    <a:prstGeom prst="straightConnector1">
                      <a:avLst/>
                    </a:prstGeom>
                    <a:ln w="19050">
                      <a:solidFill>
                        <a:srgbClr val="E72F61"/>
                      </a:solidFill>
                      <a:prstDash val="sysDot"/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Straight Arrow Connector 51">
                      <a:extLst>
                        <a:ext uri="{FF2B5EF4-FFF2-40B4-BE49-F238E27FC236}">
                          <a16:creationId xmlns:a16="http://schemas.microsoft.com/office/drawing/2014/main" id="{D90A2233-2D35-84B6-35C7-8881762136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867440" y="3784910"/>
                      <a:ext cx="0" cy="376909"/>
                    </a:xfrm>
                    <a:prstGeom prst="straightConnector1">
                      <a:avLst/>
                    </a:prstGeom>
                    <a:ln w="19050">
                      <a:solidFill>
                        <a:srgbClr val="E72F61"/>
                      </a:solidFill>
                      <a:prstDash val="sysDot"/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id="{052F35FE-6A47-774B-30FC-14A17F3DCFB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44878" y="4134598"/>
                      <a:ext cx="1297215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it-IT" baseline="30000" dirty="0">
                          <a:latin typeface="Neue Haas Grotesk Text Pro" panose="020B0504020202020204" pitchFamily="34" charset="0"/>
                        </a:rPr>
                        <a:t>154m1</a:t>
                      </a:r>
                      <a:r>
                        <a:rPr lang="it-IT" dirty="0">
                          <a:latin typeface="Neue Haas Grotesk Text Pro" panose="020B0504020202020204" pitchFamily="34" charset="0"/>
                        </a:rPr>
                        <a:t>Tb</a:t>
                      </a:r>
                    </a:p>
                    <a:p>
                      <a:pPr algn="ctr"/>
                      <a:r>
                        <a:rPr lang="it-IT" sz="1200" dirty="0">
                          <a:latin typeface="Neue Haas Grotesk Text Pro" panose="020B0504020202020204" pitchFamily="34" charset="0"/>
                        </a:rPr>
                        <a:t>(t</a:t>
                      </a:r>
                      <a:r>
                        <a:rPr lang="it-IT" sz="1200" baseline="-25000" dirty="0">
                          <a:latin typeface="Neue Haas Grotesk Text Pro" panose="020B0504020202020204" pitchFamily="34" charset="0"/>
                        </a:rPr>
                        <a:t>1/2 </a:t>
                      </a:r>
                      <a:r>
                        <a:rPr lang="it-IT" sz="1200" dirty="0">
                          <a:latin typeface="Neue Haas Grotesk Text Pro" panose="020B0504020202020204" pitchFamily="34" charset="0"/>
                        </a:rPr>
                        <a:t>= 9.4 h)</a:t>
                      </a:r>
                      <a:endParaRPr lang="it-IT" sz="1400" dirty="0">
                        <a:latin typeface="Neue Haas Grotesk Text Pro" panose="020B0504020202020204" pitchFamily="34" charset="0"/>
                      </a:endParaRPr>
                    </a:p>
                  </p:txBody>
                </p:sp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1A43E127-64A2-288F-F92F-1745AC039B1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780494" y="4128245"/>
                      <a:ext cx="1297215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it-IT" baseline="30000" dirty="0">
                          <a:latin typeface="Neue Haas Grotesk Text Pro" panose="020B0504020202020204" pitchFamily="34" charset="0"/>
                        </a:rPr>
                        <a:t>154m2</a:t>
                      </a:r>
                      <a:r>
                        <a:rPr lang="it-IT" dirty="0">
                          <a:latin typeface="Neue Haas Grotesk Text Pro" panose="020B0504020202020204" pitchFamily="34" charset="0"/>
                        </a:rPr>
                        <a:t>Tb</a:t>
                      </a:r>
                    </a:p>
                    <a:p>
                      <a:pPr algn="ctr"/>
                      <a:r>
                        <a:rPr lang="it-IT" sz="1200" dirty="0">
                          <a:latin typeface="Neue Haas Grotesk Text Pro" panose="020B0504020202020204" pitchFamily="34" charset="0"/>
                        </a:rPr>
                        <a:t>(t</a:t>
                      </a:r>
                      <a:r>
                        <a:rPr lang="it-IT" sz="1200" baseline="-25000" dirty="0">
                          <a:latin typeface="Neue Haas Grotesk Text Pro" panose="020B0504020202020204" pitchFamily="34" charset="0"/>
                        </a:rPr>
                        <a:t>1/2 </a:t>
                      </a:r>
                      <a:r>
                        <a:rPr lang="it-IT" sz="1200" dirty="0">
                          <a:latin typeface="Neue Haas Grotesk Text Pro" panose="020B0504020202020204" pitchFamily="34" charset="0"/>
                        </a:rPr>
                        <a:t>= 22.7 h)</a:t>
                      </a:r>
                    </a:p>
                  </p:txBody>
                </p:sp>
                <p:cxnSp>
                  <p:nvCxnSpPr>
                    <p:cNvPr id="30" name="Straight Arrow Connector 29">
                      <a:extLst>
                        <a:ext uri="{FF2B5EF4-FFF2-40B4-BE49-F238E27FC236}">
                          <a16:creationId xmlns:a16="http://schemas.microsoft.com/office/drawing/2014/main" id="{BCB3153D-31DD-5221-5249-6AACFCAFE3D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490932" y="4716529"/>
                      <a:ext cx="217787" cy="516326"/>
                    </a:xfrm>
                    <a:prstGeom prst="straightConnector1">
                      <a:avLst/>
                    </a:prstGeom>
                    <a:ln w="19050">
                      <a:solidFill>
                        <a:srgbClr val="E72F61"/>
                      </a:solidFill>
                      <a:headEnd type="arrow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Straight Arrow Connector 34">
                      <a:extLst>
                        <a:ext uri="{FF2B5EF4-FFF2-40B4-BE49-F238E27FC236}">
                          <a16:creationId xmlns:a16="http://schemas.microsoft.com/office/drawing/2014/main" id="{B655F403-2DF2-404D-903C-7D837BEFACC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4031788" y="4716529"/>
                      <a:ext cx="215069" cy="540224"/>
                    </a:xfrm>
                    <a:prstGeom prst="straightConnector1">
                      <a:avLst/>
                    </a:prstGeom>
                    <a:ln w="19050">
                      <a:solidFill>
                        <a:srgbClr val="E72F61"/>
                      </a:solidFill>
                      <a:headEnd type="arrow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18FC9DC2-69EB-7993-0AAC-2AE29F78AED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68887" y="4737266"/>
                      <a:ext cx="493959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it-IT" sz="800" dirty="0">
                          <a:latin typeface="Neue Haas Grotesk Text Pro" panose="020B0504020202020204" pitchFamily="34" charset="0"/>
                        </a:rPr>
                        <a:t>ec, </a:t>
                      </a:r>
                      <a:r>
                        <a:rPr lang="it-IT" sz="800" dirty="0">
                          <a:latin typeface="Neue Haas Grotesk Text Pro" panose="020B0504020202020204" pitchFamily="34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it-IT" sz="800" baseline="30000" dirty="0">
                          <a:latin typeface="Neue Haas Grotesk Text Pro" panose="020B050402020202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  <a:p>
                      <a:pPr algn="ctr"/>
                      <a:r>
                        <a:rPr lang="it-IT" sz="800" dirty="0">
                          <a:latin typeface="Neue Haas Grotesk Text Pro" panose="020B0504020202020204" pitchFamily="34" charset="0"/>
                          <a:cs typeface="Times New Roman" panose="02020603050405020304" pitchFamily="18" charset="0"/>
                        </a:rPr>
                        <a:t>78.2%</a:t>
                      </a:r>
                      <a:endParaRPr lang="it-IT" sz="800" dirty="0"/>
                    </a:p>
                  </p:txBody>
                </p:sp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E7C12D54-3E5C-BA9B-44A0-A4CF5C9A27B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07878" y="4784078"/>
                      <a:ext cx="493959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it-IT" sz="800" dirty="0">
                          <a:latin typeface="Neue Haas Grotesk Text Pro" panose="020B0504020202020204" pitchFamily="34" charset="0"/>
                        </a:rPr>
                        <a:t>IT</a:t>
                      </a:r>
                      <a:endParaRPr lang="it-IT" sz="800" baseline="30000" dirty="0">
                        <a:latin typeface="Neue Haas Grotesk Text Pro" panose="020B05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it-IT" sz="800" dirty="0">
                          <a:latin typeface="Neue Haas Grotesk Text Pro" panose="020B0504020202020204" pitchFamily="34" charset="0"/>
                          <a:cs typeface="Times New Roman" panose="02020603050405020304" pitchFamily="18" charset="0"/>
                        </a:rPr>
                        <a:t>21.8%</a:t>
                      </a:r>
                      <a:endParaRPr lang="it-IT" sz="800" dirty="0"/>
                    </a:p>
                  </p:txBody>
                </p:sp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B13803F3-CB03-FD9F-FDB1-3FBFDC2DE04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44365" y="5252252"/>
                      <a:ext cx="933783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it-IT" sz="1600" baseline="30000" dirty="0">
                          <a:latin typeface="Neue Haas Grotesk Text Pro" panose="020B0504020202020204" pitchFamily="34" charset="0"/>
                        </a:rPr>
                        <a:t>154g</a:t>
                      </a:r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Tb</a:t>
                      </a:r>
                      <a:endParaRPr lang="it-IT" sz="1600" dirty="0"/>
                    </a:p>
                  </p:txBody>
                </p:sp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6BE32FA6-EB57-AD54-E837-BFE0EBF7ADE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21050" y="5232855"/>
                      <a:ext cx="752067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it-IT" sz="1600" baseline="30000" dirty="0">
                          <a:latin typeface="Neue Haas Grotesk Text Pro" panose="020B0504020202020204" pitchFamily="34" charset="0"/>
                        </a:rPr>
                        <a:t>154</a:t>
                      </a:r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Gd</a:t>
                      </a:r>
                      <a:endParaRPr lang="it-IT" sz="1600" dirty="0"/>
                    </a:p>
                  </p:txBody>
                </p:sp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F4B89F3F-2985-5366-D6D2-EB1D5B27F03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727808" y="4773644"/>
                      <a:ext cx="493959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it-IT" sz="800" dirty="0">
                          <a:latin typeface="Neue Haas Grotesk Text Pro" panose="020B0504020202020204" pitchFamily="34" charset="0"/>
                        </a:rPr>
                        <a:t>ec, </a:t>
                      </a:r>
                      <a:r>
                        <a:rPr lang="it-IT" sz="800" dirty="0">
                          <a:latin typeface="Neue Haas Grotesk Text Pro" panose="020B0504020202020204" pitchFamily="34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it-IT" sz="800" baseline="30000" dirty="0">
                          <a:latin typeface="Neue Haas Grotesk Text Pro" panose="020B050402020202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  <a:p>
                      <a:pPr algn="ctr"/>
                      <a:r>
                        <a:rPr lang="it-IT" sz="800" dirty="0">
                          <a:latin typeface="Neue Haas Grotesk Text Pro" panose="020B0504020202020204" pitchFamily="34" charset="0"/>
                          <a:cs typeface="Times New Roman" panose="02020603050405020304" pitchFamily="18" charset="0"/>
                        </a:rPr>
                        <a:t>98.2%</a:t>
                      </a:r>
                      <a:endParaRPr lang="it-IT" sz="800" dirty="0"/>
                    </a:p>
                  </p:txBody>
                </p:sp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925832B4-4EC6-CD55-7306-E7D0D318AED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639335" y="4755946"/>
                      <a:ext cx="493959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it-IT" sz="800" dirty="0">
                          <a:latin typeface="Neue Haas Grotesk Text Pro" panose="020B0504020202020204" pitchFamily="34" charset="0"/>
                        </a:rPr>
                        <a:t>IT</a:t>
                      </a:r>
                      <a:endParaRPr lang="it-IT" sz="800" baseline="30000" dirty="0">
                        <a:latin typeface="Neue Haas Grotesk Text Pro" panose="020B05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it-IT" sz="800" dirty="0">
                          <a:latin typeface="Neue Haas Grotesk Text Pro" panose="020B0504020202020204" pitchFamily="34" charset="0"/>
                          <a:cs typeface="Times New Roman" panose="02020603050405020304" pitchFamily="18" charset="0"/>
                        </a:rPr>
                        <a:t>1.8%</a:t>
                      </a:r>
                      <a:endParaRPr lang="it-IT" sz="800" dirty="0"/>
                    </a:p>
                  </p:txBody>
                </p:sp>
                <p:sp>
                  <p:nvSpPr>
                    <p:cNvPr id="55" name="TextBox 54">
                      <a:extLst>
                        <a:ext uri="{FF2B5EF4-FFF2-40B4-BE49-F238E27FC236}">
                          <a16:creationId xmlns:a16="http://schemas.microsoft.com/office/drawing/2014/main" id="{45CB0502-F022-52B1-A0B8-0C0FF1EE325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71191" y="5222408"/>
                      <a:ext cx="933783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it-IT" sz="1600" baseline="30000" dirty="0">
                          <a:latin typeface="Neue Haas Grotesk Text Pro" panose="020B0504020202020204" pitchFamily="34" charset="0"/>
                        </a:rPr>
                        <a:t>154g</a:t>
                      </a:r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Tb</a:t>
                      </a:r>
                      <a:endParaRPr lang="it-IT" sz="1600" dirty="0"/>
                    </a:p>
                  </p:txBody>
                </p:sp>
                <p:sp>
                  <p:nvSpPr>
                    <p:cNvPr id="56" name="TextBox 55">
                      <a:extLst>
                        <a:ext uri="{FF2B5EF4-FFF2-40B4-BE49-F238E27FC236}">
                          <a16:creationId xmlns:a16="http://schemas.microsoft.com/office/drawing/2014/main" id="{7B5798F5-94EC-1D2C-7707-701F6477D24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754728" y="5214623"/>
                      <a:ext cx="752067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it-IT" sz="1600" baseline="30000" dirty="0">
                          <a:latin typeface="Neue Haas Grotesk Text Pro" panose="020B0504020202020204" pitchFamily="34" charset="0"/>
                        </a:rPr>
                        <a:t>154</a:t>
                      </a:r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Gd</a:t>
                      </a:r>
                      <a:endParaRPr lang="it-IT" sz="1600" dirty="0"/>
                    </a:p>
                  </p:txBody>
                </p:sp>
                <p:cxnSp>
                  <p:nvCxnSpPr>
                    <p:cNvPr id="57" name="Straight Arrow Connector 56">
                      <a:extLst>
                        <a:ext uri="{FF2B5EF4-FFF2-40B4-BE49-F238E27FC236}">
                          <a16:creationId xmlns:a16="http://schemas.microsoft.com/office/drawing/2014/main" id="{6EB13C0D-CC8B-BC0E-A5B6-E563352BFA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727540" y="3775185"/>
                      <a:ext cx="860482" cy="349688"/>
                    </a:xfrm>
                    <a:prstGeom prst="straightConnector1">
                      <a:avLst/>
                    </a:prstGeom>
                    <a:ln w="19050">
                      <a:solidFill>
                        <a:srgbClr val="E72F61"/>
                      </a:solidFill>
                      <a:prstDash val="sysDot"/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Arrow Connector 58">
                      <a:extLst>
                        <a:ext uri="{FF2B5EF4-FFF2-40B4-BE49-F238E27FC236}">
                          <a16:creationId xmlns:a16="http://schemas.microsoft.com/office/drawing/2014/main" id="{AF6D0255-A975-6C4D-B681-E6862D065E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058709" y="4721029"/>
                      <a:ext cx="217787" cy="516326"/>
                    </a:xfrm>
                    <a:prstGeom prst="straightConnector1">
                      <a:avLst/>
                    </a:prstGeom>
                    <a:ln w="19050">
                      <a:solidFill>
                        <a:srgbClr val="E72F61"/>
                      </a:solidFill>
                      <a:headEnd type="arrow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Arrow Connector 59">
                      <a:extLst>
                        <a:ext uri="{FF2B5EF4-FFF2-40B4-BE49-F238E27FC236}">
                          <a16:creationId xmlns:a16="http://schemas.microsoft.com/office/drawing/2014/main" id="{C0F488DD-482D-40F4-1FB4-6D83DCFFA9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5599565" y="4721029"/>
                      <a:ext cx="215069" cy="540224"/>
                    </a:xfrm>
                    <a:prstGeom prst="straightConnector1">
                      <a:avLst/>
                    </a:prstGeom>
                    <a:ln w="19050">
                      <a:solidFill>
                        <a:srgbClr val="E72F61"/>
                      </a:solidFill>
                      <a:headEnd type="arrow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2" name="Straight Arrow Connector 11">
                    <a:extLst>
                      <a:ext uri="{FF2B5EF4-FFF2-40B4-BE49-F238E27FC236}">
                        <a16:creationId xmlns:a16="http://schemas.microsoft.com/office/drawing/2014/main" id="{2AAD27A1-C82F-AAA9-1C5B-E9124CF355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563570" y="4696302"/>
                    <a:ext cx="0" cy="519654"/>
                  </a:xfrm>
                  <a:prstGeom prst="straightConnector1">
                    <a:avLst/>
                  </a:prstGeom>
                  <a:ln w="19050">
                    <a:solidFill>
                      <a:srgbClr val="E72F61"/>
                    </a:solidFill>
                    <a:headEnd type="arrow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F53CF370-C1E5-DA2E-1ED0-342AF31241FE}"/>
                      </a:ext>
                    </a:extLst>
                  </p:cNvPr>
                  <p:cNvSpPr txBox="1"/>
                  <p:nvPr/>
                </p:nvSpPr>
                <p:spPr>
                  <a:xfrm>
                    <a:off x="2187536" y="5240318"/>
                    <a:ext cx="752067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it-IT" sz="1600" baseline="30000" dirty="0">
                        <a:latin typeface="Neue Haas Grotesk Text Pro" panose="020B0504020202020204" pitchFamily="34" charset="0"/>
                      </a:rPr>
                      <a:t>154</a:t>
                    </a:r>
                    <a:r>
                      <a:rPr lang="it-IT" sz="1600" dirty="0">
                        <a:latin typeface="Neue Haas Grotesk Text Pro" panose="020B0504020202020204" pitchFamily="34" charset="0"/>
                      </a:rPr>
                      <a:t>Gd</a:t>
                    </a:r>
                    <a:endParaRPr lang="it-IT" sz="1600" dirty="0"/>
                  </a:p>
                </p:txBody>
              </p: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B34935E0-3216-7D19-0804-F0FEED3151EB}"/>
                      </a:ext>
                    </a:extLst>
                  </p:cNvPr>
                  <p:cNvSpPr txBox="1"/>
                  <p:nvPr/>
                </p:nvSpPr>
                <p:spPr>
                  <a:xfrm>
                    <a:off x="2073153" y="4796058"/>
                    <a:ext cx="493959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it-IT" sz="800" dirty="0">
                        <a:latin typeface="Neue Haas Grotesk Text Pro" panose="020B0504020202020204" pitchFamily="34" charset="0"/>
                      </a:rPr>
                      <a:t>ec, </a:t>
                    </a:r>
                    <a:r>
                      <a:rPr lang="it-IT" sz="800" dirty="0">
                        <a:latin typeface="Neue Haas Grotesk Text Pro" panose="020B0504020202020204" pitchFamily="34" charset="0"/>
                        <a:cs typeface="Times New Roman" panose="02020603050405020304" pitchFamily="18" charset="0"/>
                      </a:rPr>
                      <a:t>β</a:t>
                    </a:r>
                    <a:r>
                      <a:rPr lang="it-IT" sz="800" baseline="30000" dirty="0">
                        <a:latin typeface="Neue Haas Grotesk Text Pro" panose="020B0504020202020204" pitchFamily="34" charset="0"/>
                        <a:cs typeface="Times New Roman" panose="02020603050405020304" pitchFamily="18" charset="0"/>
                      </a:rPr>
                      <a:t>+</a:t>
                    </a:r>
                  </a:p>
                  <a:p>
                    <a:pPr algn="ctr"/>
                    <a:r>
                      <a:rPr lang="it-IT" sz="800" dirty="0">
                        <a:latin typeface="Neue Haas Grotesk Text Pro" panose="020B0504020202020204" pitchFamily="34" charset="0"/>
                        <a:cs typeface="Times New Roman" panose="02020603050405020304" pitchFamily="18" charset="0"/>
                      </a:rPr>
                      <a:t>100%</a:t>
                    </a:r>
                    <a:endParaRPr lang="it-IT" sz="800" dirty="0"/>
                  </a:p>
                </p:txBody>
              </p:sp>
            </p:grp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6288F668-E45D-2F43-5113-7465C1FEC6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51017" y="5278770"/>
                  <a:ext cx="0" cy="324000"/>
                </a:xfrm>
                <a:prstGeom prst="straightConnector1">
                  <a:avLst/>
                </a:prstGeom>
                <a:ln w="19050">
                  <a:solidFill>
                    <a:srgbClr val="E72F6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33B7DC1-81E3-8CE3-0E56-6271868132D1}"/>
                    </a:ext>
                  </a:extLst>
                </p:cNvPr>
                <p:cNvSpPr txBox="1"/>
                <p:nvPr/>
              </p:nvSpPr>
              <p:spPr>
                <a:xfrm>
                  <a:off x="3944365" y="5562589"/>
                  <a:ext cx="752067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600" baseline="30000" dirty="0">
                      <a:latin typeface="Neue Haas Grotesk Text Pro" panose="020B0504020202020204" pitchFamily="34" charset="0"/>
                    </a:rPr>
                    <a:t>154</a:t>
                  </a:r>
                  <a:r>
                    <a:rPr lang="it-IT" sz="1600" dirty="0">
                      <a:latin typeface="Neue Haas Grotesk Text Pro" panose="020B0504020202020204" pitchFamily="34" charset="0"/>
                    </a:rPr>
                    <a:t>Gd</a:t>
                  </a:r>
                  <a:endParaRPr lang="it-IT" sz="1600" dirty="0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47C1D6F-90DC-7679-9628-D4C7E8FEFC00}"/>
                    </a:ext>
                  </a:extLst>
                </p:cNvPr>
                <p:cNvSpPr txBox="1"/>
                <p:nvPr/>
              </p:nvSpPr>
              <p:spPr>
                <a:xfrm>
                  <a:off x="4246214" y="5294728"/>
                  <a:ext cx="493959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t-IT" sz="800" dirty="0">
                      <a:latin typeface="Neue Haas Grotesk Text Pro" panose="020B0504020202020204" pitchFamily="34" charset="0"/>
                    </a:rPr>
                    <a:t>ec, </a:t>
                  </a:r>
                  <a:r>
                    <a:rPr lang="it-IT" sz="800" dirty="0">
                      <a:latin typeface="Neue Haas Grotesk Text Pro" panose="020B0504020202020204" pitchFamily="34" charset="0"/>
                      <a:cs typeface="Times New Roman" panose="02020603050405020304" pitchFamily="18" charset="0"/>
                    </a:rPr>
                    <a:t>β</a:t>
                  </a:r>
                  <a:r>
                    <a:rPr lang="it-IT" sz="800" baseline="30000" dirty="0">
                      <a:latin typeface="Neue Haas Grotesk Text Pro" panose="020B0504020202020204" pitchFamily="34" charset="0"/>
                      <a:cs typeface="Times New Roman" panose="02020603050405020304" pitchFamily="18" charset="0"/>
                    </a:rPr>
                    <a:t>+</a:t>
                  </a:r>
                </a:p>
                <a:p>
                  <a:pPr algn="ctr"/>
                  <a:r>
                    <a:rPr lang="it-IT" sz="800" dirty="0">
                      <a:latin typeface="Neue Haas Grotesk Text Pro" panose="020B0504020202020204" pitchFamily="34" charset="0"/>
                      <a:cs typeface="Times New Roman" panose="02020603050405020304" pitchFamily="18" charset="0"/>
                    </a:rPr>
                    <a:t>100%</a:t>
                  </a:r>
                  <a:endParaRPr lang="it-IT" sz="800" dirty="0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8655A850-527F-CC1B-E8DA-9D83D6D5615F}"/>
                  </a:ext>
                </a:extLst>
              </p:cNvPr>
              <p:cNvGrpSpPr/>
              <p:nvPr/>
            </p:nvGrpSpPr>
            <p:grpSpPr>
              <a:xfrm>
                <a:off x="5566280" y="5244876"/>
                <a:ext cx="776698" cy="662362"/>
                <a:chOff x="5566280" y="5244876"/>
                <a:chExt cx="776698" cy="662362"/>
              </a:xfrm>
            </p:grpSpPr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CA3A6C30-113C-240F-A288-1707F44E04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864964" y="5244876"/>
                  <a:ext cx="0" cy="324000"/>
                </a:xfrm>
                <a:prstGeom prst="straightConnector1">
                  <a:avLst/>
                </a:prstGeom>
                <a:ln w="19050">
                  <a:solidFill>
                    <a:srgbClr val="E72F6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B3577CC-9AF1-B895-1355-71FCAC1A5955}"/>
                    </a:ext>
                  </a:extLst>
                </p:cNvPr>
                <p:cNvSpPr txBox="1"/>
                <p:nvPr/>
              </p:nvSpPr>
              <p:spPr>
                <a:xfrm>
                  <a:off x="5566280" y="5568684"/>
                  <a:ext cx="752067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600" baseline="30000" dirty="0">
                      <a:latin typeface="Neue Haas Grotesk Text Pro" panose="020B0504020202020204" pitchFamily="34" charset="0"/>
                    </a:rPr>
                    <a:t>154</a:t>
                  </a:r>
                  <a:r>
                    <a:rPr lang="it-IT" sz="1600" dirty="0">
                      <a:latin typeface="Neue Haas Grotesk Text Pro" panose="020B0504020202020204" pitchFamily="34" charset="0"/>
                    </a:rPr>
                    <a:t>Gd</a:t>
                  </a:r>
                  <a:endParaRPr lang="it-IT" sz="1600" dirty="0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EDA72F-18AC-34A2-166F-66AC9EBBB032}"/>
                    </a:ext>
                  </a:extLst>
                </p:cNvPr>
                <p:cNvSpPr txBox="1"/>
                <p:nvPr/>
              </p:nvSpPr>
              <p:spPr>
                <a:xfrm>
                  <a:off x="5849019" y="5262329"/>
                  <a:ext cx="493959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t-IT" sz="800" dirty="0">
                      <a:latin typeface="Neue Haas Grotesk Text Pro" panose="020B0504020202020204" pitchFamily="34" charset="0"/>
                    </a:rPr>
                    <a:t>ec, </a:t>
                  </a:r>
                  <a:r>
                    <a:rPr lang="it-IT" sz="800" dirty="0">
                      <a:latin typeface="Neue Haas Grotesk Text Pro" panose="020B0504020202020204" pitchFamily="34" charset="0"/>
                      <a:cs typeface="Times New Roman" panose="02020603050405020304" pitchFamily="18" charset="0"/>
                    </a:rPr>
                    <a:t>β</a:t>
                  </a:r>
                  <a:r>
                    <a:rPr lang="it-IT" sz="800" baseline="30000" dirty="0">
                      <a:latin typeface="Neue Haas Grotesk Text Pro" panose="020B0504020202020204" pitchFamily="34" charset="0"/>
                      <a:cs typeface="Times New Roman" panose="02020603050405020304" pitchFamily="18" charset="0"/>
                    </a:rPr>
                    <a:t>+</a:t>
                  </a:r>
                </a:p>
                <a:p>
                  <a:pPr algn="ctr"/>
                  <a:r>
                    <a:rPr lang="it-IT" sz="800" dirty="0">
                      <a:latin typeface="Neue Haas Grotesk Text Pro" panose="020B0504020202020204" pitchFamily="34" charset="0"/>
                      <a:cs typeface="Times New Roman" panose="02020603050405020304" pitchFamily="18" charset="0"/>
                    </a:rPr>
                    <a:t>100%</a:t>
                  </a:r>
                  <a:endParaRPr lang="it-IT" sz="800" dirty="0"/>
                </a:p>
              </p:txBody>
            </p:sp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00BCC87-E18D-E75C-78EF-BD7E45F699F0}"/>
                </a:ext>
              </a:extLst>
            </p:cNvPr>
            <p:cNvGrpSpPr/>
            <p:nvPr/>
          </p:nvGrpSpPr>
          <p:grpSpPr>
            <a:xfrm>
              <a:off x="8009164" y="3209563"/>
              <a:ext cx="4182836" cy="2710449"/>
              <a:chOff x="8009164" y="3209563"/>
              <a:chExt cx="4182836" cy="2710449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ABBCF11-1FCC-6BC7-9A6E-D0EEDE83B8F2}"/>
                  </a:ext>
                </a:extLst>
              </p:cNvPr>
              <p:cNvGrpSpPr/>
              <p:nvPr/>
            </p:nvGrpSpPr>
            <p:grpSpPr>
              <a:xfrm>
                <a:off x="8009164" y="3209563"/>
                <a:ext cx="4182836" cy="2127160"/>
                <a:chOff x="8009164" y="3434949"/>
                <a:chExt cx="4182836" cy="2127160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AF3F7FAE-85EC-65A8-A843-2BCBDF01CF70}"/>
                    </a:ext>
                  </a:extLst>
                </p:cNvPr>
                <p:cNvGrpSpPr/>
                <p:nvPr/>
              </p:nvGrpSpPr>
              <p:grpSpPr>
                <a:xfrm>
                  <a:off x="8009164" y="3434949"/>
                  <a:ext cx="4182836" cy="2127160"/>
                  <a:chOff x="8009164" y="3434949"/>
                  <a:chExt cx="4182836" cy="2127160"/>
                </a:xfrm>
              </p:grpSpPr>
              <p:grpSp>
                <p:nvGrpSpPr>
                  <p:cNvPr id="6" name="Group 5">
                    <a:extLst>
                      <a:ext uri="{FF2B5EF4-FFF2-40B4-BE49-F238E27FC236}">
                        <a16:creationId xmlns:a16="http://schemas.microsoft.com/office/drawing/2014/main" id="{1EB357A8-3B6B-F302-D933-EFA897E2170E}"/>
                      </a:ext>
                    </a:extLst>
                  </p:cNvPr>
                  <p:cNvGrpSpPr/>
                  <p:nvPr/>
                </p:nvGrpSpPr>
                <p:grpSpPr>
                  <a:xfrm>
                    <a:off x="8009164" y="3434949"/>
                    <a:ext cx="4182836" cy="2103233"/>
                    <a:chOff x="8009164" y="3434949"/>
                    <a:chExt cx="4182836" cy="2103233"/>
                  </a:xfrm>
                </p:grpSpPr>
                <p:sp>
                  <p:nvSpPr>
                    <p:cNvPr id="68" name="TextBox 67">
                      <a:extLst>
                        <a:ext uri="{FF2B5EF4-FFF2-40B4-BE49-F238E27FC236}">
                          <a16:creationId xmlns:a16="http://schemas.microsoft.com/office/drawing/2014/main" id="{FC6A220F-DE57-D614-4E13-42800951868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621359" y="3434949"/>
                      <a:ext cx="72167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it-IT" baseline="30000" dirty="0">
                          <a:latin typeface="Neue Haas Grotesk Text Pro" panose="020B0504020202020204" pitchFamily="34" charset="0"/>
                        </a:rPr>
                        <a:t>156</a:t>
                      </a:r>
                      <a:r>
                        <a:rPr lang="it-IT" dirty="0">
                          <a:latin typeface="Neue Haas Grotesk Text Pro" panose="020B0504020202020204" pitchFamily="34" charset="0"/>
                        </a:rPr>
                        <a:t>Tb</a:t>
                      </a:r>
                      <a:endParaRPr lang="it-IT" baseline="30000" dirty="0">
                        <a:latin typeface="Neue Haas Grotesk Text Pro" panose="020B0504020202020204" pitchFamily="34" charset="0"/>
                      </a:endParaRPr>
                    </a:p>
                  </p:txBody>
                </p:sp>
                <p:sp>
                  <p:nvSpPr>
                    <p:cNvPr id="69" name="TextBox 68">
                      <a:extLst>
                        <a:ext uri="{FF2B5EF4-FFF2-40B4-BE49-F238E27FC236}">
                          <a16:creationId xmlns:a16="http://schemas.microsoft.com/office/drawing/2014/main" id="{244CBF52-AF75-AD1F-ABB8-7D81C7F93B8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09164" y="4141930"/>
                      <a:ext cx="1297215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it-IT" baseline="30000" dirty="0">
                          <a:latin typeface="Neue Haas Grotesk Text Pro" panose="020B0504020202020204" pitchFamily="34" charset="0"/>
                        </a:rPr>
                        <a:t>156g</a:t>
                      </a:r>
                      <a:r>
                        <a:rPr lang="it-IT" dirty="0">
                          <a:latin typeface="Neue Haas Grotesk Text Pro" panose="020B0504020202020204" pitchFamily="34" charset="0"/>
                        </a:rPr>
                        <a:t>Tb</a:t>
                      </a:r>
                    </a:p>
                    <a:p>
                      <a:pPr algn="ctr"/>
                      <a:r>
                        <a:rPr lang="it-IT" sz="1200" dirty="0">
                          <a:latin typeface="Neue Haas Grotesk Text Pro" panose="020B0504020202020204" pitchFamily="34" charset="0"/>
                        </a:rPr>
                        <a:t>(t</a:t>
                      </a:r>
                      <a:r>
                        <a:rPr lang="it-IT" sz="1200" baseline="-25000" dirty="0">
                          <a:latin typeface="Neue Haas Grotesk Text Pro" panose="020B0504020202020204" pitchFamily="34" charset="0"/>
                        </a:rPr>
                        <a:t>1/2 </a:t>
                      </a:r>
                      <a:r>
                        <a:rPr lang="it-IT" sz="1200" dirty="0">
                          <a:latin typeface="Neue Haas Grotesk Text Pro" panose="020B0504020202020204" pitchFamily="34" charset="0"/>
                        </a:rPr>
                        <a:t>= 5.35 d)</a:t>
                      </a:r>
                    </a:p>
                  </p:txBody>
                </p:sp>
                <p:cxnSp>
                  <p:nvCxnSpPr>
                    <p:cNvPr id="70" name="Straight Arrow Connector 69">
                      <a:extLst>
                        <a:ext uri="{FF2B5EF4-FFF2-40B4-BE49-F238E27FC236}">
                          <a16:creationId xmlns:a16="http://schemas.microsoft.com/office/drawing/2014/main" id="{88494F33-A25C-93B7-50DA-1D7DF5EF675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260047" y="3790859"/>
                      <a:ext cx="860482" cy="349688"/>
                    </a:xfrm>
                    <a:prstGeom prst="straightConnector1">
                      <a:avLst/>
                    </a:prstGeom>
                    <a:ln w="19050">
                      <a:solidFill>
                        <a:srgbClr val="E72F61"/>
                      </a:solidFill>
                      <a:prstDash val="sysDot"/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Arrow Connector 70">
                      <a:extLst>
                        <a:ext uri="{FF2B5EF4-FFF2-40B4-BE49-F238E27FC236}">
                          <a16:creationId xmlns:a16="http://schemas.microsoft.com/office/drawing/2014/main" id="{0B396871-6123-372B-564F-148D39A7AB9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981731" y="3790859"/>
                      <a:ext cx="0" cy="376909"/>
                    </a:xfrm>
                    <a:prstGeom prst="straightConnector1">
                      <a:avLst/>
                    </a:prstGeom>
                    <a:ln w="19050">
                      <a:solidFill>
                        <a:srgbClr val="E72F61"/>
                      </a:solidFill>
                      <a:prstDash val="sysDot"/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2" name="TextBox 71">
                      <a:extLst>
                        <a:ext uri="{FF2B5EF4-FFF2-40B4-BE49-F238E27FC236}">
                          <a16:creationId xmlns:a16="http://schemas.microsoft.com/office/drawing/2014/main" id="{2B75D9E1-8C7F-CB20-8C0B-1ED934CF998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359169" y="4140547"/>
                      <a:ext cx="1297215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it-IT" baseline="30000" dirty="0">
                          <a:latin typeface="Neue Haas Grotesk Text Pro" panose="020B0504020202020204" pitchFamily="34" charset="0"/>
                        </a:rPr>
                        <a:t>156m1</a:t>
                      </a:r>
                      <a:r>
                        <a:rPr lang="it-IT" dirty="0">
                          <a:latin typeface="Neue Haas Grotesk Text Pro" panose="020B0504020202020204" pitchFamily="34" charset="0"/>
                        </a:rPr>
                        <a:t>Tb</a:t>
                      </a:r>
                    </a:p>
                    <a:p>
                      <a:pPr algn="ctr"/>
                      <a:r>
                        <a:rPr lang="it-IT" sz="1200" dirty="0">
                          <a:latin typeface="Neue Haas Grotesk Text Pro" panose="020B0504020202020204" pitchFamily="34" charset="0"/>
                        </a:rPr>
                        <a:t>(t</a:t>
                      </a:r>
                      <a:r>
                        <a:rPr lang="it-IT" sz="1200" baseline="-25000" dirty="0">
                          <a:latin typeface="Neue Haas Grotesk Text Pro" panose="020B0504020202020204" pitchFamily="34" charset="0"/>
                        </a:rPr>
                        <a:t>1/2 </a:t>
                      </a:r>
                      <a:r>
                        <a:rPr lang="it-IT" sz="1200" dirty="0">
                          <a:latin typeface="Neue Haas Grotesk Text Pro" panose="020B0504020202020204" pitchFamily="34" charset="0"/>
                        </a:rPr>
                        <a:t>= 24.4 h)</a:t>
                      </a:r>
                      <a:endParaRPr lang="it-IT" sz="1400" dirty="0">
                        <a:latin typeface="Neue Haas Grotesk Text Pro" panose="020B0504020202020204" pitchFamily="34" charset="0"/>
                      </a:endParaRPr>
                    </a:p>
                  </p:txBody>
                </p:sp>
                <p:sp>
                  <p:nvSpPr>
                    <p:cNvPr id="73" name="TextBox 72">
                      <a:extLst>
                        <a:ext uri="{FF2B5EF4-FFF2-40B4-BE49-F238E27FC236}">
                          <a16:creationId xmlns:a16="http://schemas.microsoft.com/office/drawing/2014/main" id="{EA4664BC-32DE-9FB5-1247-4ABDF991473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894785" y="4134194"/>
                      <a:ext cx="1297215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it-IT" baseline="30000" dirty="0">
                          <a:latin typeface="Neue Haas Grotesk Text Pro" panose="020B0504020202020204" pitchFamily="34" charset="0"/>
                        </a:rPr>
                        <a:t>156m2</a:t>
                      </a:r>
                      <a:r>
                        <a:rPr lang="it-IT" dirty="0">
                          <a:latin typeface="Neue Haas Grotesk Text Pro" panose="020B0504020202020204" pitchFamily="34" charset="0"/>
                        </a:rPr>
                        <a:t>Tb</a:t>
                      </a:r>
                    </a:p>
                    <a:p>
                      <a:pPr algn="ctr"/>
                      <a:r>
                        <a:rPr lang="it-IT" sz="1200" dirty="0">
                          <a:latin typeface="Neue Haas Grotesk Text Pro" panose="020B0504020202020204" pitchFamily="34" charset="0"/>
                        </a:rPr>
                        <a:t>(t</a:t>
                      </a:r>
                      <a:r>
                        <a:rPr lang="it-IT" sz="1200" baseline="-25000" dirty="0">
                          <a:latin typeface="Neue Haas Grotesk Text Pro" panose="020B0504020202020204" pitchFamily="34" charset="0"/>
                        </a:rPr>
                        <a:t>1/2 </a:t>
                      </a:r>
                      <a:r>
                        <a:rPr lang="it-IT" sz="1200" dirty="0">
                          <a:latin typeface="Neue Haas Grotesk Text Pro" panose="020B0504020202020204" pitchFamily="34" charset="0"/>
                        </a:rPr>
                        <a:t>= 5.3 h)</a:t>
                      </a:r>
                    </a:p>
                  </p:txBody>
                </p:sp>
                <p:cxnSp>
                  <p:nvCxnSpPr>
                    <p:cNvPr id="74" name="Straight Arrow Connector 73">
                      <a:extLst>
                        <a:ext uri="{FF2B5EF4-FFF2-40B4-BE49-F238E27FC236}">
                          <a16:creationId xmlns:a16="http://schemas.microsoft.com/office/drawing/2014/main" id="{3878758F-5AAD-1C7B-9443-C8E533E71FE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981731" y="4688192"/>
                      <a:ext cx="0" cy="519654"/>
                    </a:xfrm>
                    <a:prstGeom prst="straightConnector1">
                      <a:avLst/>
                    </a:prstGeom>
                    <a:ln w="19050">
                      <a:solidFill>
                        <a:srgbClr val="E72F61"/>
                      </a:solidFill>
                      <a:headEnd type="arrow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5" name="TextBox 74">
                      <a:extLst>
                        <a:ext uri="{FF2B5EF4-FFF2-40B4-BE49-F238E27FC236}">
                          <a16:creationId xmlns:a16="http://schemas.microsoft.com/office/drawing/2014/main" id="{492CCB3E-09A8-9F0C-5237-C671564FDDA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967176" y="4766785"/>
                      <a:ext cx="493959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it-IT" sz="800" dirty="0">
                          <a:latin typeface="Neue Haas Grotesk Text Pro" panose="020B0504020202020204" pitchFamily="34" charset="0"/>
                        </a:rPr>
                        <a:t>IT</a:t>
                      </a:r>
                      <a:endParaRPr lang="it-IT" sz="800" baseline="30000" dirty="0">
                        <a:latin typeface="Neue Haas Grotesk Text Pro" panose="020B05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it-IT" sz="800" dirty="0">
                          <a:latin typeface="Neue Haas Grotesk Text Pro" panose="020B050402020202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it-IT" sz="800" dirty="0"/>
                    </a:p>
                  </p:txBody>
                </p:sp>
                <p:sp>
                  <p:nvSpPr>
                    <p:cNvPr id="76" name="TextBox 75">
                      <a:extLst>
                        <a:ext uri="{FF2B5EF4-FFF2-40B4-BE49-F238E27FC236}">
                          <a16:creationId xmlns:a16="http://schemas.microsoft.com/office/drawing/2014/main" id="{00E54390-8D1D-1631-7BCC-C882EC31AB9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564184" y="5199628"/>
                      <a:ext cx="933783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it-IT" sz="1600" baseline="30000" dirty="0">
                          <a:latin typeface="Neue Haas Grotesk Text Pro" panose="020B0504020202020204" pitchFamily="34" charset="0"/>
                        </a:rPr>
                        <a:t>156g</a:t>
                      </a:r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Tb</a:t>
                      </a:r>
                      <a:endParaRPr lang="it-IT" sz="1600" dirty="0"/>
                    </a:p>
                  </p:txBody>
                </p:sp>
                <p:cxnSp>
                  <p:nvCxnSpPr>
                    <p:cNvPr id="79" name="Straight Arrow Connector 78">
                      <a:extLst>
                        <a:ext uri="{FF2B5EF4-FFF2-40B4-BE49-F238E27FC236}">
                          <a16:creationId xmlns:a16="http://schemas.microsoft.com/office/drawing/2014/main" id="{B180EBCD-EFEE-6C5A-0170-6AAF66F6A65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8841831" y="3781134"/>
                      <a:ext cx="860482" cy="349688"/>
                    </a:xfrm>
                    <a:prstGeom prst="straightConnector1">
                      <a:avLst/>
                    </a:prstGeom>
                    <a:ln w="19050">
                      <a:solidFill>
                        <a:srgbClr val="E72F61"/>
                      </a:solidFill>
                      <a:prstDash val="sysDot"/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1" name="Straight Arrow Connector 80">
                      <a:extLst>
                        <a:ext uri="{FF2B5EF4-FFF2-40B4-BE49-F238E27FC236}">
                          <a16:creationId xmlns:a16="http://schemas.microsoft.com/office/drawing/2014/main" id="{87127B1E-180F-8ACF-0757-8D54695D2EB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1538076" y="4679920"/>
                      <a:ext cx="0" cy="519654"/>
                    </a:xfrm>
                    <a:prstGeom prst="straightConnector1">
                      <a:avLst/>
                    </a:prstGeom>
                    <a:ln w="19050">
                      <a:solidFill>
                        <a:srgbClr val="E72F61"/>
                      </a:solidFill>
                      <a:headEnd type="arrow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2" name="TextBox 81">
                      <a:extLst>
                        <a:ext uri="{FF2B5EF4-FFF2-40B4-BE49-F238E27FC236}">
                          <a16:creationId xmlns:a16="http://schemas.microsoft.com/office/drawing/2014/main" id="{04002EAD-2C68-607B-7BF7-366E8FC3C8E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523521" y="4758513"/>
                      <a:ext cx="493959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it-IT" sz="800" dirty="0">
                          <a:latin typeface="Neue Haas Grotesk Text Pro" panose="020B0504020202020204" pitchFamily="34" charset="0"/>
                        </a:rPr>
                        <a:t>IT</a:t>
                      </a:r>
                      <a:endParaRPr lang="it-IT" sz="800" baseline="30000" dirty="0">
                        <a:latin typeface="Neue Haas Grotesk Text Pro" panose="020B05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it-IT" sz="800" dirty="0">
                          <a:latin typeface="Neue Haas Grotesk Text Pro" panose="020B050402020202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it-IT" sz="800" dirty="0"/>
                    </a:p>
                  </p:txBody>
                </p:sp>
                <p:sp>
                  <p:nvSpPr>
                    <p:cNvPr id="83" name="TextBox 82">
                      <a:extLst>
                        <a:ext uri="{FF2B5EF4-FFF2-40B4-BE49-F238E27FC236}">
                          <a16:creationId xmlns:a16="http://schemas.microsoft.com/office/drawing/2014/main" id="{3316DD09-C1E3-E29B-B9C0-B317F91381D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120529" y="5191356"/>
                      <a:ext cx="933783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it-IT" sz="1600" baseline="30000" dirty="0">
                          <a:latin typeface="Neue Haas Grotesk Text Pro" panose="020B0504020202020204" pitchFamily="34" charset="0"/>
                        </a:rPr>
                        <a:t>156g</a:t>
                      </a:r>
                      <a:r>
                        <a:rPr lang="it-IT" sz="1600" dirty="0">
                          <a:latin typeface="Neue Haas Grotesk Text Pro" panose="020B0504020202020204" pitchFamily="34" charset="0"/>
                        </a:rPr>
                        <a:t>Tb</a:t>
                      </a:r>
                      <a:endParaRPr lang="it-IT" sz="1600" dirty="0"/>
                    </a:p>
                  </p:txBody>
                </p:sp>
              </p:grpSp>
              <p:cxnSp>
                <p:nvCxnSpPr>
                  <p:cNvPr id="7" name="Straight Arrow Connector 6">
                    <a:extLst>
                      <a:ext uri="{FF2B5EF4-FFF2-40B4-BE49-F238E27FC236}">
                        <a16:creationId xmlns:a16="http://schemas.microsoft.com/office/drawing/2014/main" id="{A4890B9A-C86D-6CA6-82CA-4BE36279E6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660931" y="4720664"/>
                    <a:ext cx="0" cy="519654"/>
                  </a:xfrm>
                  <a:prstGeom prst="straightConnector1">
                    <a:avLst/>
                  </a:prstGeom>
                  <a:ln w="19050">
                    <a:solidFill>
                      <a:srgbClr val="E72F61"/>
                    </a:solidFill>
                    <a:headEnd type="arrow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ACEA07A5-755E-E662-D9A8-9EB585DEA02A}"/>
                      </a:ext>
                    </a:extLst>
                  </p:cNvPr>
                  <p:cNvSpPr txBox="1"/>
                  <p:nvPr/>
                </p:nvSpPr>
                <p:spPr>
                  <a:xfrm>
                    <a:off x="8326804" y="5223555"/>
                    <a:ext cx="752067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it-IT" sz="1600" baseline="30000" dirty="0">
                        <a:latin typeface="Neue Haas Grotesk Text Pro" panose="020B0504020202020204" pitchFamily="34" charset="0"/>
                      </a:rPr>
                      <a:t>156</a:t>
                    </a:r>
                    <a:r>
                      <a:rPr lang="it-IT" sz="1600" dirty="0">
                        <a:latin typeface="Neue Haas Grotesk Text Pro" panose="020B0504020202020204" pitchFamily="34" charset="0"/>
                      </a:rPr>
                      <a:t>Gd</a:t>
                    </a:r>
                    <a:endParaRPr lang="it-IT" sz="1600" dirty="0"/>
                  </a:p>
                </p:txBody>
              </p:sp>
            </p:grp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FA7992E-31D8-1DE3-7E46-EAF6778477BA}"/>
                    </a:ext>
                  </a:extLst>
                </p:cNvPr>
                <p:cNvSpPr txBox="1"/>
                <p:nvPr/>
              </p:nvSpPr>
              <p:spPr>
                <a:xfrm>
                  <a:off x="8201599" y="4784078"/>
                  <a:ext cx="493959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t-IT" sz="800" dirty="0">
                      <a:latin typeface="Neue Haas Grotesk Text Pro" panose="020B0504020202020204" pitchFamily="34" charset="0"/>
                    </a:rPr>
                    <a:t>ec, </a:t>
                  </a:r>
                  <a:r>
                    <a:rPr lang="it-IT" sz="800" dirty="0">
                      <a:latin typeface="Neue Haas Grotesk Text Pro" panose="020B0504020202020204" pitchFamily="34" charset="0"/>
                      <a:cs typeface="Times New Roman" panose="02020603050405020304" pitchFamily="18" charset="0"/>
                    </a:rPr>
                    <a:t>β</a:t>
                  </a:r>
                  <a:r>
                    <a:rPr lang="it-IT" sz="800" baseline="30000" dirty="0">
                      <a:latin typeface="Neue Haas Grotesk Text Pro" panose="020B0504020202020204" pitchFamily="34" charset="0"/>
                      <a:cs typeface="Times New Roman" panose="02020603050405020304" pitchFamily="18" charset="0"/>
                    </a:rPr>
                    <a:t>+</a:t>
                  </a:r>
                </a:p>
                <a:p>
                  <a:pPr algn="ctr"/>
                  <a:r>
                    <a:rPr lang="it-IT" sz="800" dirty="0">
                      <a:latin typeface="Neue Haas Grotesk Text Pro" panose="020B0504020202020204" pitchFamily="34" charset="0"/>
                      <a:cs typeface="Times New Roman" panose="02020603050405020304" pitchFamily="18" charset="0"/>
                    </a:rPr>
                    <a:t>100%</a:t>
                  </a:r>
                  <a:endParaRPr lang="it-IT" sz="800" dirty="0"/>
                </a:p>
              </p:txBody>
            </p:sp>
          </p:grp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03976C84-3919-6304-93A5-4602D2769D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79596" y="5278770"/>
                <a:ext cx="0" cy="324000"/>
              </a:xfrm>
              <a:prstGeom prst="straightConnector1">
                <a:avLst/>
              </a:prstGeom>
              <a:ln w="19050">
                <a:solidFill>
                  <a:srgbClr val="E72F6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60544FB-8A55-B4E8-41EE-23C61598DDD6}"/>
                  </a:ext>
                </a:extLst>
              </p:cNvPr>
              <p:cNvSpPr txBox="1"/>
              <p:nvPr/>
            </p:nvSpPr>
            <p:spPr>
              <a:xfrm>
                <a:off x="9672944" y="5562589"/>
                <a:ext cx="75206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600" baseline="30000" dirty="0">
                    <a:latin typeface="Neue Haas Grotesk Text Pro" panose="020B0504020202020204" pitchFamily="34" charset="0"/>
                  </a:rPr>
                  <a:t>156</a:t>
                </a:r>
                <a:r>
                  <a:rPr lang="it-IT" sz="1600" dirty="0">
                    <a:latin typeface="Neue Haas Grotesk Text Pro" panose="020B0504020202020204" pitchFamily="34" charset="0"/>
                  </a:rPr>
                  <a:t>Gd</a:t>
                </a:r>
                <a:endParaRPr lang="it-IT" sz="1600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740CD33-C94F-CCAF-B687-63C19626AB07}"/>
                  </a:ext>
                </a:extLst>
              </p:cNvPr>
              <p:cNvSpPr txBox="1"/>
              <p:nvPr/>
            </p:nvSpPr>
            <p:spPr>
              <a:xfrm>
                <a:off x="9974793" y="5294728"/>
                <a:ext cx="49395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800" dirty="0">
                    <a:latin typeface="Neue Haas Grotesk Text Pro" panose="020B0504020202020204" pitchFamily="34" charset="0"/>
                  </a:rPr>
                  <a:t>ec, </a:t>
                </a:r>
                <a:r>
                  <a:rPr lang="it-IT" sz="800" dirty="0">
                    <a:latin typeface="Neue Haas Grotesk Text Pro" panose="020B0504020202020204" pitchFamily="34" charset="0"/>
                    <a:cs typeface="Times New Roman" panose="02020603050405020304" pitchFamily="18" charset="0"/>
                  </a:rPr>
                  <a:t>β</a:t>
                </a:r>
                <a:r>
                  <a:rPr lang="it-IT" sz="800" baseline="30000" dirty="0">
                    <a:latin typeface="Neue Haas Grotesk Text Pro" panose="020B0504020202020204" pitchFamily="34" charset="0"/>
                    <a:cs typeface="Times New Roman" panose="02020603050405020304" pitchFamily="18" charset="0"/>
                  </a:rPr>
                  <a:t>+</a:t>
                </a:r>
              </a:p>
              <a:p>
                <a:pPr algn="ctr"/>
                <a:r>
                  <a:rPr lang="it-IT" sz="800" dirty="0">
                    <a:latin typeface="Neue Haas Grotesk Text Pro" panose="020B0504020202020204" pitchFamily="34" charset="0"/>
                    <a:cs typeface="Times New Roman" panose="02020603050405020304" pitchFamily="18" charset="0"/>
                  </a:rPr>
                  <a:t>100%</a:t>
                </a:r>
                <a:endParaRPr lang="it-IT" sz="800" dirty="0"/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EDDF6399-0EA7-A533-6202-09A7054592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563910" y="5297639"/>
                <a:ext cx="0" cy="324000"/>
              </a:xfrm>
              <a:prstGeom prst="straightConnector1">
                <a:avLst/>
              </a:prstGeom>
              <a:ln w="19050">
                <a:solidFill>
                  <a:srgbClr val="E72F6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D14DB7A-EDE9-B171-9FCC-37BE9C32FCE2}"/>
                  </a:ext>
                </a:extLst>
              </p:cNvPr>
              <p:cNvSpPr txBox="1"/>
              <p:nvPr/>
            </p:nvSpPr>
            <p:spPr>
              <a:xfrm>
                <a:off x="11257258" y="5581458"/>
                <a:ext cx="75206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600" baseline="30000" dirty="0">
                    <a:latin typeface="Neue Haas Grotesk Text Pro" panose="020B0504020202020204" pitchFamily="34" charset="0"/>
                  </a:rPr>
                  <a:t>156</a:t>
                </a:r>
                <a:r>
                  <a:rPr lang="it-IT" sz="1600" dirty="0">
                    <a:latin typeface="Neue Haas Grotesk Text Pro" panose="020B0504020202020204" pitchFamily="34" charset="0"/>
                  </a:rPr>
                  <a:t>Gd</a:t>
                </a:r>
                <a:endParaRPr lang="it-IT" sz="1600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1F0B791-F34A-3EDF-7CF3-C0346933E30C}"/>
                  </a:ext>
                </a:extLst>
              </p:cNvPr>
              <p:cNvSpPr txBox="1"/>
              <p:nvPr/>
            </p:nvSpPr>
            <p:spPr>
              <a:xfrm>
                <a:off x="11559107" y="5313597"/>
                <a:ext cx="49395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800" dirty="0">
                    <a:latin typeface="Neue Haas Grotesk Text Pro" panose="020B0504020202020204" pitchFamily="34" charset="0"/>
                  </a:rPr>
                  <a:t>ec, </a:t>
                </a:r>
                <a:r>
                  <a:rPr lang="it-IT" sz="800" dirty="0">
                    <a:latin typeface="Neue Haas Grotesk Text Pro" panose="020B0504020202020204" pitchFamily="34" charset="0"/>
                    <a:cs typeface="Times New Roman" panose="02020603050405020304" pitchFamily="18" charset="0"/>
                  </a:rPr>
                  <a:t>β</a:t>
                </a:r>
                <a:r>
                  <a:rPr lang="it-IT" sz="800" baseline="30000" dirty="0">
                    <a:latin typeface="Neue Haas Grotesk Text Pro" panose="020B0504020202020204" pitchFamily="34" charset="0"/>
                    <a:cs typeface="Times New Roman" panose="02020603050405020304" pitchFamily="18" charset="0"/>
                  </a:rPr>
                  <a:t>+</a:t>
                </a:r>
              </a:p>
              <a:p>
                <a:pPr algn="ctr"/>
                <a:r>
                  <a:rPr lang="it-IT" sz="800" dirty="0">
                    <a:latin typeface="Neue Haas Grotesk Text Pro" panose="020B0504020202020204" pitchFamily="34" charset="0"/>
                    <a:cs typeface="Times New Roman" panose="02020603050405020304" pitchFamily="18" charset="0"/>
                  </a:rPr>
                  <a:t>100%</a:t>
                </a:r>
                <a:endParaRPr lang="it-IT" sz="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840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EF9506-C31F-7BD5-3C18-DC90587F1DE3}"/>
              </a:ext>
            </a:extLst>
          </p:cNvPr>
          <p:cNvGrpSpPr/>
          <p:nvPr/>
        </p:nvGrpSpPr>
        <p:grpSpPr>
          <a:xfrm>
            <a:off x="-1" y="44064"/>
            <a:ext cx="12192000" cy="6769872"/>
            <a:chOff x="44399" y="-1886336"/>
            <a:chExt cx="12192000" cy="67698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25B8D7-4716-85C4-C5A1-B4FEC6B12297}"/>
                </a:ext>
              </a:extLst>
            </p:cNvPr>
            <p:cNvSpPr txBox="1"/>
            <p:nvPr/>
          </p:nvSpPr>
          <p:spPr>
            <a:xfrm>
              <a:off x="44399" y="4606537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898989"/>
                  </a:solidFill>
                  <a:latin typeface="Neue Haas Grotesk Text Pro" panose="020B0504020202020204" pitchFamily="34" charset="0"/>
                </a:rPr>
                <a:t>G. Dellepiane – WTTC18</a:t>
              </a:r>
            </a:p>
          </p:txBody>
        </p:sp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F11602D3-AAF5-FD5D-9D57-AFC3DC736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06"/>
            <a:stretch/>
          </p:blipFill>
          <p:spPr>
            <a:xfrm>
              <a:off x="159729" y="-1886336"/>
              <a:ext cx="1019667" cy="964555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3C68BF-93ED-2CB1-41CB-8B10ACBE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12192000" cy="365125"/>
          </a:xfrm>
        </p:spPr>
        <p:txBody>
          <a:bodyPr/>
          <a:lstStyle/>
          <a:p>
            <a:r>
              <a:rPr lang="it-IT" dirty="0">
                <a:latin typeface="Neue Haas Grotesk Text Pro" panose="020B0504020202020204" pitchFamily="34" charset="0"/>
              </a:rPr>
              <a:t>4</a:t>
            </a: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E0C0D555-1F02-E0F4-4A63-56D911584144}"/>
              </a:ext>
            </a:extLst>
          </p:cNvPr>
          <p:cNvSpPr txBox="1">
            <a:spLocks/>
          </p:cNvSpPr>
          <p:nvPr/>
        </p:nvSpPr>
        <p:spPr>
          <a:xfrm>
            <a:off x="-1" y="-1"/>
            <a:ext cx="12192000" cy="8350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latin typeface="Neue Haas Grotesk Text Pro (Body)"/>
              </a:rPr>
              <a:t>Cross-section measurements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269964-541E-D73C-44A1-357203A114CA}"/>
              </a:ext>
            </a:extLst>
          </p:cNvPr>
          <p:cNvGrpSpPr/>
          <p:nvPr/>
        </p:nvGrpSpPr>
        <p:grpSpPr>
          <a:xfrm>
            <a:off x="450730" y="1268789"/>
            <a:ext cx="5316506" cy="1783892"/>
            <a:chOff x="3619499" y="993056"/>
            <a:chExt cx="3590925" cy="112867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386CAD6-1A26-6C50-F3DD-EB834F4E4B0E}"/>
                </a:ext>
              </a:extLst>
            </p:cNvPr>
            <p:cNvSpPr txBox="1"/>
            <p:nvPr/>
          </p:nvSpPr>
          <p:spPr>
            <a:xfrm>
              <a:off x="3619499" y="1882557"/>
              <a:ext cx="3590925" cy="239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dirty="0">
                  <a:latin typeface="Neue Haas Grotesk Text Pro" panose="020B0504020202020204" pitchFamily="34" charset="0"/>
                </a:rPr>
                <a:t>Target for cross section measurement: (a) empty aluminum disc (24 mm diameter, 2 mm thick); (b) aluminum disc filled with Gd</a:t>
              </a:r>
              <a:r>
                <a:rPr lang="it-IT" sz="900" baseline="-25000" dirty="0">
                  <a:latin typeface="Neue Haas Grotesk Text Pro" panose="020B0504020202020204" pitchFamily="34" charset="0"/>
                </a:rPr>
                <a:t>2</a:t>
              </a:r>
              <a:r>
                <a:rPr lang="it-IT" sz="900" dirty="0">
                  <a:latin typeface="Neue Haas Grotesk Text Pro" panose="020B0504020202020204" pitchFamily="34" charset="0"/>
                </a:rPr>
                <a:t>O</a:t>
              </a:r>
              <a:r>
                <a:rPr lang="it-IT" sz="900" baseline="-25000" dirty="0">
                  <a:latin typeface="Neue Haas Grotesk Text Pro" panose="020B0504020202020204" pitchFamily="34" charset="0"/>
                </a:rPr>
                <a:t>3;</a:t>
              </a:r>
              <a:r>
                <a:rPr lang="it-IT" sz="900" dirty="0">
                  <a:latin typeface="Neue Haas Grotesk Text Pro" panose="020B0504020202020204" pitchFamily="34" charset="0"/>
                </a:rPr>
                <a:t> (c) aluminum disc covered with a thin aluminum foil</a:t>
              </a:r>
            </a:p>
          </p:txBody>
        </p:sp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33A2E56-F7D6-9B98-676F-964A398C9C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188"/>
            <a:stretch/>
          </p:blipFill>
          <p:spPr>
            <a:xfrm>
              <a:off x="3708037" y="993056"/>
              <a:ext cx="1112046" cy="889502"/>
            </a:xfrm>
            <a:prstGeom prst="rect">
              <a:avLst/>
            </a:prstGeom>
          </p:spPr>
        </p:pic>
        <p:pic>
          <p:nvPicPr>
            <p:cNvPr id="36" name="Picture 3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88E8835-DCEC-A957-E9BA-EA4FFA805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37" r="33750"/>
            <a:stretch/>
          </p:blipFill>
          <p:spPr>
            <a:xfrm>
              <a:off x="4865108" y="993056"/>
              <a:ext cx="1112046" cy="889502"/>
            </a:xfrm>
            <a:prstGeom prst="rect">
              <a:avLst/>
            </a:prstGeom>
          </p:spPr>
        </p:pic>
        <p:pic>
          <p:nvPicPr>
            <p:cNvPr id="37" name="Picture 3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47ED7B8-8BC8-AEA8-A6A2-C10045AF2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60" r="426"/>
            <a:stretch/>
          </p:blipFill>
          <p:spPr>
            <a:xfrm>
              <a:off x="6022179" y="993056"/>
              <a:ext cx="1112046" cy="889502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D645EA8-BC57-BA1A-CD4A-3DA136771441}"/>
              </a:ext>
            </a:extLst>
          </p:cNvPr>
          <p:cNvGrpSpPr/>
          <p:nvPr/>
        </p:nvGrpSpPr>
        <p:grpSpPr>
          <a:xfrm>
            <a:off x="6345423" y="1144888"/>
            <a:ext cx="5249309" cy="2653835"/>
            <a:chOff x="6349019" y="1173166"/>
            <a:chExt cx="5249309" cy="2653835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7F9AC3F-5FF1-1FCD-453C-019AB8744131}"/>
                </a:ext>
              </a:extLst>
            </p:cNvPr>
            <p:cNvGrpSpPr/>
            <p:nvPr/>
          </p:nvGrpSpPr>
          <p:grpSpPr>
            <a:xfrm>
              <a:off x="6349019" y="1173166"/>
              <a:ext cx="5249309" cy="2653835"/>
              <a:chOff x="6349019" y="1173166"/>
              <a:chExt cx="5249309" cy="2653835"/>
            </a:xfrm>
          </p:grpSpPr>
          <p:pic>
            <p:nvPicPr>
              <p:cNvPr id="63" name="Picture 62" descr="A picture containing road, mirror, car, photo&#10;&#10;Description automatically generated">
                <a:extLst>
                  <a:ext uri="{FF2B5EF4-FFF2-40B4-BE49-F238E27FC236}">
                    <a16:creationId xmlns:a16="http://schemas.microsoft.com/office/drawing/2014/main" id="{52A18B39-6950-389A-F00B-0E647635C8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6" t="44175" r="8270" b="7931"/>
              <a:stretch/>
            </p:blipFill>
            <p:spPr>
              <a:xfrm>
                <a:off x="6460777" y="2453153"/>
                <a:ext cx="4794789" cy="1241086"/>
              </a:xfrm>
              <a:prstGeom prst="rect">
                <a:avLst/>
              </a:prstGeom>
            </p:spPr>
          </p:pic>
          <p:pic>
            <p:nvPicPr>
              <p:cNvPr id="64" name="Picture 63" descr="A picture containing road, mirror, car, photo&#10;&#10;Description automatically generated">
                <a:extLst>
                  <a:ext uri="{FF2B5EF4-FFF2-40B4-BE49-F238E27FC236}">
                    <a16:creationId xmlns:a16="http://schemas.microsoft.com/office/drawing/2014/main" id="{17C58FDF-7C22-E473-B388-30783914BE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1" t="3837" r="6" b="70332"/>
              <a:stretch/>
            </p:blipFill>
            <p:spPr>
              <a:xfrm>
                <a:off x="6460779" y="1173166"/>
                <a:ext cx="4794787" cy="1021444"/>
              </a:xfrm>
              <a:prstGeom prst="rect">
                <a:avLst/>
              </a:prstGeom>
            </p:spPr>
          </p:pic>
          <p:sp>
            <p:nvSpPr>
              <p:cNvPr id="65" name="Arrow: Right 64">
                <a:extLst>
                  <a:ext uri="{FF2B5EF4-FFF2-40B4-BE49-F238E27FC236}">
                    <a16:creationId xmlns:a16="http://schemas.microsoft.com/office/drawing/2014/main" id="{B4453EBC-5696-0677-2358-9C3D070CD302}"/>
                  </a:ext>
                </a:extLst>
              </p:cNvPr>
              <p:cNvSpPr/>
              <p:nvPr/>
            </p:nvSpPr>
            <p:spPr>
              <a:xfrm>
                <a:off x="6349019" y="1578566"/>
                <a:ext cx="315872" cy="212205"/>
              </a:xfrm>
              <a:prstGeom prst="rightArrow">
                <a:avLst/>
              </a:prstGeom>
              <a:solidFill>
                <a:srgbClr val="F7033D">
                  <a:alpha val="64000"/>
                </a:srgbClr>
              </a:solidFill>
              <a:ln>
                <a:solidFill>
                  <a:srgbClr val="F703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66" name="Arrow: Right 65">
                <a:extLst>
                  <a:ext uri="{FF2B5EF4-FFF2-40B4-BE49-F238E27FC236}">
                    <a16:creationId xmlns:a16="http://schemas.microsoft.com/office/drawing/2014/main" id="{8773FBDE-2012-42AC-F1C8-EB215D85BDD1}"/>
                  </a:ext>
                </a:extLst>
              </p:cNvPr>
              <p:cNvSpPr/>
              <p:nvPr/>
            </p:nvSpPr>
            <p:spPr>
              <a:xfrm>
                <a:off x="6349019" y="3072554"/>
                <a:ext cx="315872" cy="212205"/>
              </a:xfrm>
              <a:prstGeom prst="rightArrow">
                <a:avLst/>
              </a:prstGeom>
              <a:solidFill>
                <a:srgbClr val="F7033D">
                  <a:alpha val="64000"/>
                </a:srgbClr>
              </a:solidFill>
              <a:ln>
                <a:solidFill>
                  <a:srgbClr val="F703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8C86D78-3D83-CDD4-EA1B-5DA604035BE1}"/>
                  </a:ext>
                </a:extLst>
              </p:cNvPr>
              <p:cNvSpPr txBox="1"/>
              <p:nvPr/>
            </p:nvSpPr>
            <p:spPr>
              <a:xfrm>
                <a:off x="6349019" y="2788085"/>
                <a:ext cx="204114" cy="224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>
                    <a:solidFill>
                      <a:srgbClr val="F7033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p</a:t>
                </a:r>
              </a:p>
            </p:txBody>
          </p: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3B5EA675-1D46-6C0E-A9C4-D21238B217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86915" y="2009176"/>
                <a:ext cx="1094146" cy="742217"/>
              </a:xfrm>
              <a:prstGeom prst="straightConnector1">
                <a:avLst/>
              </a:prstGeom>
              <a:ln>
                <a:solidFill>
                  <a:srgbClr val="F7033D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7D60F36-870A-2F4A-F254-E7F2DCC4371D}"/>
                  </a:ext>
                </a:extLst>
              </p:cNvPr>
              <p:cNvSpPr txBox="1"/>
              <p:nvPr/>
            </p:nvSpPr>
            <p:spPr>
              <a:xfrm>
                <a:off x="7219784" y="2194610"/>
                <a:ext cx="753731" cy="3693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7033D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900" dirty="0">
                    <a:latin typeface="Neue Haas Grotesk Text Pro (Body)"/>
                    <a:ea typeface="Cambria" panose="02040503050406030204" pitchFamily="18" charset="0"/>
                  </a:rPr>
                  <a:t>Grounded </a:t>
                </a:r>
                <a:br>
                  <a:rPr lang="it-IT" sz="900" dirty="0">
                    <a:latin typeface="Neue Haas Grotesk Text Pro (Body)"/>
                    <a:ea typeface="Cambria" panose="02040503050406030204" pitchFamily="18" charset="0"/>
                  </a:rPr>
                </a:br>
                <a:r>
                  <a:rPr lang="it-IT" sz="900" dirty="0">
                    <a:latin typeface="Neue Haas Grotesk Text Pro (Body)"/>
                    <a:ea typeface="Cambria" panose="02040503050406030204" pitchFamily="18" charset="0"/>
                  </a:rPr>
                  <a:t>collimator</a:t>
                </a:r>
              </a:p>
            </p:txBody>
          </p: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4FD283B3-774A-FA55-A5E2-7CEFCD8775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96224" y="2020064"/>
                <a:ext cx="1352228" cy="752438"/>
              </a:xfrm>
              <a:prstGeom prst="straightConnector1">
                <a:avLst/>
              </a:prstGeom>
              <a:ln>
                <a:solidFill>
                  <a:srgbClr val="F7033D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D33F93C-D218-26C1-3810-89C962E299CC}"/>
                  </a:ext>
                </a:extLst>
              </p:cNvPr>
              <p:cNvSpPr txBox="1"/>
              <p:nvPr/>
            </p:nvSpPr>
            <p:spPr>
              <a:xfrm>
                <a:off x="8106384" y="2202008"/>
                <a:ext cx="1025726" cy="3693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7033D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900" dirty="0">
                    <a:latin typeface="Neue Haas Grotesk Text Pro (Body)"/>
                    <a:ea typeface="Cambria" panose="02040503050406030204" pitchFamily="18" charset="0"/>
                  </a:rPr>
                  <a:t>Electron suppressor ring</a:t>
                </a:r>
              </a:p>
            </p:txBody>
          </p: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DD44049A-0FC2-F47A-8A69-D4D00EAD7B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3199" y="2009176"/>
                <a:ext cx="1674300" cy="962750"/>
              </a:xfrm>
              <a:prstGeom prst="straightConnector1">
                <a:avLst/>
              </a:prstGeom>
              <a:ln>
                <a:solidFill>
                  <a:srgbClr val="F7033D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31523E6-47C3-9CFB-58D5-F4790A0B284B}"/>
                  </a:ext>
                </a:extLst>
              </p:cNvPr>
              <p:cNvSpPr txBox="1"/>
              <p:nvPr/>
            </p:nvSpPr>
            <p:spPr>
              <a:xfrm>
                <a:off x="9253588" y="2194610"/>
                <a:ext cx="65871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7033D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900" dirty="0">
                    <a:latin typeface="Neue Haas Grotesk Text Pro (Body)"/>
                    <a:ea typeface="Cambria" panose="02040503050406030204" pitchFamily="18" charset="0"/>
                  </a:rPr>
                  <a:t>Target position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3BFDD4A-193E-B6DC-5557-69C5B91711A0}"/>
                  </a:ext>
                </a:extLst>
              </p:cNvPr>
              <p:cNvSpPr txBox="1"/>
              <p:nvPr/>
            </p:nvSpPr>
            <p:spPr>
              <a:xfrm>
                <a:off x="8285535" y="3457669"/>
                <a:ext cx="820697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7033D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900" dirty="0">
                    <a:latin typeface="Neue Haas Grotesk Text Pro (Body)"/>
                    <a:ea typeface="Cambria" panose="02040503050406030204" pitchFamily="18" charset="0"/>
                  </a:rPr>
                  <a:t>Attenuators position</a:t>
                </a:r>
              </a:p>
            </p:txBody>
          </p: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265BE636-5B2E-816C-EF4C-03845C678E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36401" y="3385623"/>
                <a:ext cx="144718" cy="229982"/>
              </a:xfrm>
              <a:prstGeom prst="straightConnector1">
                <a:avLst/>
              </a:prstGeom>
              <a:ln>
                <a:solidFill>
                  <a:srgbClr val="F7033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2D0B63F6-4EC7-3499-A479-4F933FF72E37}"/>
                  </a:ext>
                </a:extLst>
              </p:cNvPr>
              <p:cNvSpPr txBox="1"/>
              <p:nvPr/>
            </p:nvSpPr>
            <p:spPr>
              <a:xfrm>
                <a:off x="9445267" y="1221824"/>
                <a:ext cx="89915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7033D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900" dirty="0">
                    <a:latin typeface="Neue Haas Grotesk Text Pro (Body)"/>
                    <a:ea typeface="Cambria" panose="02040503050406030204" pitchFamily="18" charset="0"/>
                  </a:rPr>
                  <a:t>Aluminum attenuators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778E29E0-2553-240F-29B7-7DAB985EB3C6}"/>
                  </a:ext>
                </a:extLst>
              </p:cNvPr>
              <p:cNvSpPr txBox="1"/>
              <p:nvPr/>
            </p:nvSpPr>
            <p:spPr>
              <a:xfrm>
                <a:off x="10600336" y="2453153"/>
                <a:ext cx="965277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7033D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900" dirty="0">
                    <a:latin typeface="Neue Haas Grotesk Text Pro (Body)"/>
                    <a:ea typeface="Cambria" panose="02040503050406030204" pitchFamily="18" charset="0"/>
                  </a:rPr>
                  <a:t>Beam current signal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7E04063-50EF-5BBD-A3A9-2342E8FE5E0E}"/>
                  </a:ext>
                </a:extLst>
              </p:cNvPr>
              <p:cNvSpPr txBox="1"/>
              <p:nvPr/>
            </p:nvSpPr>
            <p:spPr>
              <a:xfrm>
                <a:off x="10633051" y="3463407"/>
                <a:ext cx="965277" cy="2308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7033D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900" dirty="0">
                    <a:latin typeface="Neue Haas Grotesk Text Pro (Body)"/>
                    <a:ea typeface="Cambria" panose="02040503050406030204" pitchFamily="18" charset="0"/>
                  </a:rPr>
                  <a:t>Bias voltage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A109557-0EB0-A9B1-BF2B-B7A5F9CE1D22}"/>
                </a:ext>
              </a:extLst>
            </p:cNvPr>
            <p:cNvSpPr txBox="1"/>
            <p:nvPr/>
          </p:nvSpPr>
          <p:spPr>
            <a:xfrm>
              <a:off x="6349019" y="1294097"/>
              <a:ext cx="204114" cy="224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solidFill>
                    <a:srgbClr val="F7033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p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4F39315-27DD-43AD-19DE-73517415DB43}"/>
              </a:ext>
            </a:extLst>
          </p:cNvPr>
          <p:cNvGrpSpPr/>
          <p:nvPr/>
        </p:nvGrpSpPr>
        <p:grpSpPr>
          <a:xfrm>
            <a:off x="5967974" y="3805170"/>
            <a:ext cx="5626758" cy="2850023"/>
            <a:chOff x="6096000" y="4287066"/>
            <a:chExt cx="5236373" cy="2368656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A879B945-F1ED-F7C2-57D2-DFDDB4239F61}"/>
                </a:ext>
              </a:extLst>
            </p:cNvPr>
            <p:cNvGrpSpPr/>
            <p:nvPr/>
          </p:nvGrpSpPr>
          <p:grpSpPr>
            <a:xfrm>
              <a:off x="6096000" y="4287066"/>
              <a:ext cx="5236373" cy="2368656"/>
              <a:chOff x="725852" y="1328251"/>
              <a:chExt cx="6402259" cy="4801694"/>
            </a:xfrm>
          </p:grpSpPr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C6AF7D13-296F-4579-8359-460353A4FCB5}"/>
                  </a:ext>
                </a:extLst>
              </p:cNvPr>
              <p:cNvGrpSpPr/>
              <p:nvPr/>
            </p:nvGrpSpPr>
            <p:grpSpPr>
              <a:xfrm>
                <a:off x="725852" y="1328251"/>
                <a:ext cx="6402259" cy="4801694"/>
                <a:chOff x="2894870" y="1028153"/>
                <a:chExt cx="6402259" cy="4801694"/>
              </a:xfrm>
            </p:grpSpPr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A1CDE6CB-1B5E-E138-77A4-E59732A0ED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94870" y="1028153"/>
                  <a:ext cx="6402259" cy="4801694"/>
                </a:xfrm>
                <a:prstGeom prst="rect">
                  <a:avLst/>
                </a:prstGeom>
              </p:spPr>
            </p:pic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124A4D20-4905-0D5A-5B1C-3A5F4456F24A}"/>
                    </a:ext>
                  </a:extLst>
                </p:cNvPr>
                <p:cNvGrpSpPr/>
                <p:nvPr/>
              </p:nvGrpSpPr>
              <p:grpSpPr>
                <a:xfrm>
                  <a:off x="3498316" y="1170443"/>
                  <a:ext cx="5674759" cy="4136377"/>
                  <a:chOff x="5810580" y="2473905"/>
                  <a:chExt cx="5674759" cy="4136377"/>
                </a:xfrm>
              </p:grpSpPr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B38634AB-7383-67CF-E61A-AA7E7FF7BDE0}"/>
                      </a:ext>
                    </a:extLst>
                  </p:cNvPr>
                  <p:cNvSpPr/>
                  <p:nvPr/>
                </p:nvSpPr>
                <p:spPr>
                  <a:xfrm>
                    <a:off x="5810580" y="2474990"/>
                    <a:ext cx="1732799" cy="4135292"/>
                  </a:xfrm>
                  <a:prstGeom prst="rect">
                    <a:avLst/>
                  </a:prstGeom>
                  <a:solidFill>
                    <a:srgbClr val="FFFFFF">
                      <a:alpha val="92941"/>
                    </a:srgb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07FECE9E-3322-0044-F5DB-787F19C8C324}"/>
                      </a:ext>
                    </a:extLst>
                  </p:cNvPr>
                  <p:cNvSpPr/>
                  <p:nvPr/>
                </p:nvSpPr>
                <p:spPr>
                  <a:xfrm>
                    <a:off x="9752540" y="2473905"/>
                    <a:ext cx="1732799" cy="4135292"/>
                  </a:xfrm>
                  <a:prstGeom prst="rect">
                    <a:avLst/>
                  </a:prstGeom>
                  <a:solidFill>
                    <a:srgbClr val="FFFFFF">
                      <a:alpha val="92941"/>
                    </a:srgb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pic>
              <p:nvPicPr>
                <p:cNvPr id="106" name="Picture 105">
                  <a:extLst>
                    <a:ext uri="{FF2B5EF4-FFF2-40B4-BE49-F238E27FC236}">
                      <a16:creationId xmlns:a16="http://schemas.microsoft.com/office/drawing/2014/main" id="{FCB164FA-EC56-B115-24CD-5CEEE9019B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82197" t="3383" r="2744" b="85175"/>
                <a:stretch/>
              </p:blipFill>
              <p:spPr>
                <a:xfrm>
                  <a:off x="8134376" y="1211818"/>
                  <a:ext cx="964107" cy="549414"/>
                </a:xfrm>
                <a:prstGeom prst="rect">
                  <a:avLst/>
                </a:prstGeom>
              </p:spPr>
            </p:pic>
          </p:grp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389DF9A3-28A2-4DD9-8A02-CFCA17ED3D0F}"/>
                  </a:ext>
                </a:extLst>
              </p:cNvPr>
              <p:cNvSpPr/>
              <p:nvPr/>
            </p:nvSpPr>
            <p:spPr>
              <a:xfrm>
                <a:off x="3062097" y="5282969"/>
                <a:ext cx="2208954" cy="322864"/>
              </a:xfrm>
              <a:prstGeom prst="ellipse">
                <a:avLst/>
              </a:prstGeom>
              <a:solidFill>
                <a:srgbClr val="FF3F71"/>
              </a:solidFill>
              <a:ln>
                <a:solidFill>
                  <a:srgbClr val="E200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4889997-CE8E-36F8-C6FB-886001F8B7F5}"/>
                  </a:ext>
                </a:extLst>
              </p:cNvPr>
              <p:cNvSpPr txBox="1"/>
              <p:nvPr/>
            </p:nvSpPr>
            <p:spPr>
              <a:xfrm>
                <a:off x="3620849" y="5220314"/>
                <a:ext cx="837088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b="1" dirty="0">
                    <a:solidFill>
                      <a:schemeClr val="bg1"/>
                    </a:solidFill>
                    <a:latin typeface="Neue Haas Grotesk Text Pro" panose="020B0504020202020204" pitchFamily="34" charset="0"/>
                  </a:rPr>
                  <a:t>TARGET</a:t>
                </a:r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8C7ED093-9AD7-2A1B-77C0-27224343ADAA}"/>
                </a:ext>
              </a:extLst>
            </p:cNvPr>
            <p:cNvSpPr txBox="1"/>
            <p:nvPr/>
          </p:nvSpPr>
          <p:spPr>
            <a:xfrm>
              <a:off x="8236822" y="4419828"/>
              <a:ext cx="14061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latin typeface="Neue Haas Grotesk Text Pro" panose="020B0504020202020204" pitchFamily="34" charset="0"/>
                </a:rPr>
                <a:t>COLLIMATOR</a:t>
              </a:r>
              <a:endParaRPr lang="it-IT" b="1" dirty="0">
                <a:latin typeface="Neue Haas Grotesk Text Pro" panose="020B0504020202020204" pitchFamily="34" charset="0"/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4FCE02EB-9E40-D480-172C-A08CBA6BB83E}"/>
                </a:ext>
              </a:extLst>
            </p:cNvPr>
            <p:cNvGrpSpPr/>
            <p:nvPr/>
          </p:nvGrpSpPr>
          <p:grpSpPr>
            <a:xfrm>
              <a:off x="9894847" y="4769312"/>
              <a:ext cx="1254877" cy="1014515"/>
              <a:chOff x="5876020" y="1981485"/>
              <a:chExt cx="2550160" cy="2516521"/>
            </a:xfrm>
          </p:grpSpPr>
          <p:pic>
            <p:nvPicPr>
              <p:cNvPr id="99" name="Picture 2" descr="Screen Shot 2017-09-17 at 15.17.09.png">
                <a:extLst>
                  <a:ext uri="{FF2B5EF4-FFF2-40B4-BE49-F238E27FC236}">
                    <a16:creationId xmlns:a16="http://schemas.microsoft.com/office/drawing/2014/main" id="{FF2FF63C-1F35-4F5C-1B20-EDF60CFF65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76" t="26322" b="13724"/>
              <a:stretch/>
            </p:blipFill>
            <p:spPr bwMode="auto">
              <a:xfrm>
                <a:off x="5876020" y="1983814"/>
                <a:ext cx="2550160" cy="2514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0" name="Picture 2" descr="Screen Shot 2017-09-17 at 15.17.09.png">
                <a:extLst>
                  <a:ext uri="{FF2B5EF4-FFF2-40B4-BE49-F238E27FC236}">
                    <a16:creationId xmlns:a16="http://schemas.microsoft.com/office/drawing/2014/main" id="{8BD56921-03AA-C82A-991B-780397DC19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8833" b="73461"/>
              <a:stretch/>
            </p:blipFill>
            <p:spPr bwMode="auto">
              <a:xfrm>
                <a:off x="7213553" y="1981485"/>
                <a:ext cx="951316" cy="983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903E4F9-467E-90E6-CD38-3B69DF977784}"/>
                </a:ext>
              </a:extLst>
            </p:cNvPr>
            <p:cNvSpPr txBox="1"/>
            <p:nvPr/>
          </p:nvSpPr>
          <p:spPr>
            <a:xfrm>
              <a:off x="9743137" y="5792917"/>
              <a:ext cx="1558295" cy="651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b="1" dirty="0">
                  <a:solidFill>
                    <a:srgbClr val="F7033D"/>
                  </a:solidFill>
                  <a:latin typeface="Neue Haas Grotesk Text Pro" panose="020B0504020202020204" pitchFamily="34" charset="0"/>
                  <a:ea typeface="Cambria" panose="02040503050406030204" pitchFamily="18" charset="0"/>
                </a:rPr>
                <a:t>UniBEaM detector</a:t>
              </a:r>
            </a:p>
            <a:p>
              <a:pPr algn="ctr"/>
              <a:r>
                <a:rPr lang="it-IT" sz="1050" dirty="0">
                  <a:latin typeface="Neue Haas Grotesk Text Pro" panose="020B0504020202020204" pitchFamily="34" charset="0"/>
                  <a:ea typeface="Cambria" panose="02040503050406030204" pitchFamily="18" charset="0"/>
                </a:rPr>
                <a:t>Developed by </a:t>
              </a:r>
              <a:r>
                <a:rPr lang="it-IT" sz="1050" b="1" dirty="0">
                  <a:latin typeface="Neue Haas Grotesk Text Pro" panose="020B0504020202020204" pitchFamily="34" charset="0"/>
                  <a:ea typeface="Cambria" panose="02040503050406030204" pitchFamily="18" charset="0"/>
                </a:rPr>
                <a:t>LHEP </a:t>
              </a:r>
            </a:p>
            <a:p>
              <a:pPr algn="ctr"/>
              <a:r>
                <a:rPr lang="it-IT" sz="1050" dirty="0">
                  <a:latin typeface="Neue Haas Grotesk Text Pro" panose="020B0504020202020204" pitchFamily="34" charset="0"/>
                  <a:ea typeface="Cambria" panose="02040503050406030204" pitchFamily="18" charset="0"/>
                </a:rPr>
                <a:t>commercialized by </a:t>
              </a:r>
            </a:p>
            <a:p>
              <a:pPr algn="ctr"/>
              <a:r>
                <a:rPr lang="it-IT" sz="1050" b="1" dirty="0">
                  <a:latin typeface="Neue Haas Grotesk Text Pro" panose="020B0504020202020204" pitchFamily="34" charset="0"/>
                  <a:ea typeface="Cambria" panose="02040503050406030204" pitchFamily="18" charset="0"/>
                </a:rPr>
                <a:t>D-Pace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9743E84-DFAC-26F4-A269-983023381046}"/>
              </a:ext>
            </a:extLst>
          </p:cNvPr>
          <p:cNvGrpSpPr/>
          <p:nvPr/>
        </p:nvGrpSpPr>
        <p:grpSpPr>
          <a:xfrm>
            <a:off x="498260" y="3385497"/>
            <a:ext cx="12326069" cy="2999524"/>
            <a:chOff x="115330" y="3564853"/>
            <a:chExt cx="12076670" cy="284223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3CF3432-6022-FE30-4ED5-6222D8643703}"/>
                </a:ext>
              </a:extLst>
            </p:cNvPr>
            <p:cNvGrpSpPr/>
            <p:nvPr/>
          </p:nvGrpSpPr>
          <p:grpSpPr>
            <a:xfrm>
              <a:off x="594960" y="3564853"/>
              <a:ext cx="4629669" cy="2517089"/>
              <a:chOff x="6290128" y="1085060"/>
              <a:chExt cx="4629669" cy="2517089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0B4AB6E-87AF-BA8D-88C1-1B62D7203165}"/>
                  </a:ext>
                </a:extLst>
              </p:cNvPr>
              <p:cNvGrpSpPr/>
              <p:nvPr/>
            </p:nvGrpSpPr>
            <p:grpSpPr>
              <a:xfrm>
                <a:off x="6290128" y="1085060"/>
                <a:ext cx="3437993" cy="2517089"/>
                <a:chOff x="208723" y="4030589"/>
                <a:chExt cx="3148736" cy="2400687"/>
              </a:xfrm>
            </p:grpSpPr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4EB7F464-5281-F143-1990-4F7C846D9D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86968" y="4450083"/>
                  <a:ext cx="2970491" cy="1937378"/>
                </a:xfrm>
                <a:prstGeom prst="rect">
                  <a:avLst/>
                </a:prstGeom>
              </p:spPr>
            </p:pic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116D0FB-73CE-E781-9419-9E741394A702}"/>
                    </a:ext>
                  </a:extLst>
                </p:cNvPr>
                <p:cNvSpPr txBox="1"/>
                <p:nvPr/>
              </p:nvSpPr>
              <p:spPr>
                <a:xfrm>
                  <a:off x="602432" y="4030589"/>
                  <a:ext cx="2309667" cy="3522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it-IT" b="1" u="sng" dirty="0">
                      <a:solidFill>
                        <a:srgbClr val="E2003D"/>
                      </a:solidFill>
                      <a:latin typeface="Neue Haas Grotesk Text Pro (Body)"/>
                      <a:ea typeface="Cambria" panose="02040503050406030204" pitchFamily="18" charset="0"/>
                    </a:rPr>
                    <a:t>Flat beam procedure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371C0488-9308-3DDE-B75D-CAF59F82556E}"/>
                    </a:ext>
                  </a:extLst>
                </p:cNvPr>
                <p:cNvSpPr txBox="1"/>
                <p:nvPr/>
              </p:nvSpPr>
              <p:spPr>
                <a:xfrm>
                  <a:off x="208723" y="5149327"/>
                  <a:ext cx="770257" cy="3615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7033D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000" dirty="0">
                      <a:latin typeface="Neue Haas Grotesk Text Pro (Body)"/>
                      <a:ea typeface="Cambria" panose="02040503050406030204" pitchFamily="18" charset="0"/>
                    </a:rPr>
                    <a:t>Flat proton beam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2F82D1DD-9658-838B-0764-F50B6BAFEEF1}"/>
                    </a:ext>
                  </a:extLst>
                </p:cNvPr>
                <p:cNvSpPr txBox="1"/>
                <p:nvPr/>
              </p:nvSpPr>
              <p:spPr>
                <a:xfrm>
                  <a:off x="1255530" y="5901921"/>
                  <a:ext cx="808046" cy="2225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7033D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000" dirty="0">
                      <a:latin typeface="Neue Haas Grotesk Text Pro (Body)"/>
                      <a:ea typeface="Cambria" panose="02040503050406030204" pitchFamily="18" charset="0"/>
                    </a:rPr>
                    <a:t>Attenuators</a:t>
                  </a:r>
                </a:p>
              </p:txBody>
            </p:sp>
            <p:cxnSp>
              <p:nvCxnSpPr>
                <p:cNvPr id="57" name="Straight Arrow Connector 56">
                  <a:extLst>
                    <a:ext uri="{FF2B5EF4-FFF2-40B4-BE49-F238E27FC236}">
                      <a16:creationId xmlns:a16="http://schemas.microsoft.com/office/drawing/2014/main" id="{F3DB7812-A01B-96E2-3103-0B7C759EA9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441907" y="5705165"/>
                  <a:ext cx="103582" cy="196756"/>
                </a:xfrm>
                <a:prstGeom prst="straightConnector1">
                  <a:avLst/>
                </a:prstGeom>
                <a:ln>
                  <a:solidFill>
                    <a:srgbClr val="F7033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1835337-39F6-13BA-0321-7DF958433333}"/>
                    </a:ext>
                  </a:extLst>
                </p:cNvPr>
                <p:cNvSpPr txBox="1"/>
                <p:nvPr/>
              </p:nvSpPr>
              <p:spPr>
                <a:xfrm>
                  <a:off x="1421207" y="6208756"/>
                  <a:ext cx="808047" cy="2225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7033D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000" dirty="0">
                      <a:latin typeface="Neue Haas Grotesk Text Pro (Body)"/>
                      <a:ea typeface="Cambria" panose="02040503050406030204" pitchFamily="18" charset="0"/>
                    </a:rPr>
                    <a:t>Collimator</a:t>
                  </a:r>
                </a:p>
              </p:txBody>
            </p:sp>
            <p:cxnSp>
              <p:nvCxnSpPr>
                <p:cNvPr id="59" name="Straight Arrow Connector 58">
                  <a:extLst>
                    <a:ext uri="{FF2B5EF4-FFF2-40B4-BE49-F238E27FC236}">
                      <a16:creationId xmlns:a16="http://schemas.microsoft.com/office/drawing/2014/main" id="{7089AAE3-C351-C3AF-E731-6D8C187155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44519" y="6252501"/>
                  <a:ext cx="180907" cy="75933"/>
                </a:xfrm>
                <a:prstGeom prst="straightConnector1">
                  <a:avLst/>
                </a:prstGeom>
                <a:ln>
                  <a:solidFill>
                    <a:srgbClr val="F7033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E2C8FB35-898D-86B0-E206-5BC81C141C52}"/>
                      </a:ext>
                    </a:extLst>
                  </p:cNvPr>
                  <p:cNvSpPr txBox="1"/>
                  <p:nvPr/>
                </p:nvSpPr>
                <p:spPr>
                  <a:xfrm>
                    <a:off x="8176600" y="1578350"/>
                    <a:ext cx="2743197" cy="49667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it-IT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𝐝𝐦</m:t>
                            </m:r>
                          </m:num>
                          <m:den>
                            <m:r>
                              <a:rPr lang="it-IT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𝐝𝐒</m:t>
                            </m:r>
                          </m:den>
                        </m:f>
                        <m:r>
                          <a:rPr lang="it-IT" b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≠</m:t>
                        </m:r>
                      </m:oMath>
                    </a14:m>
                    <a:r>
                      <a:rPr lang="it-IT" sz="1400" b="1" i="0" dirty="0">
                        <a:solidFill>
                          <a:schemeClr val="tx1"/>
                        </a:solidFill>
                        <a:latin typeface="Neue Haas Grotesk Text Pro" panose="020B0504020202020204" pitchFamily="34" charset="0"/>
                        <a:ea typeface="Cambria" panose="02040503050406030204" pitchFamily="18" charset="0"/>
                      </a:rPr>
                      <a:t> const</a:t>
                    </a:r>
                    <a14:m>
                      <m:oMath xmlns:m="http://schemas.openxmlformats.org/officeDocument/2006/math">
                        <m:r>
                          <a:rPr lang="it-IT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;</m:t>
                        </m:r>
                        <m:r>
                          <a:rPr lang="it-IT" b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it-IT" b="1" i="1" smtClean="0">
                                <a:solidFill>
                                  <a:srgbClr val="E2003D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1">
                                <a:solidFill>
                                  <a:srgbClr val="E2003D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𝐝𝐈</m:t>
                            </m:r>
                          </m:num>
                          <m:den>
                            <m:r>
                              <a:rPr lang="it-IT" b="1">
                                <a:solidFill>
                                  <a:srgbClr val="E2003D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𝐝𝐒</m:t>
                            </m:r>
                          </m:den>
                        </m:f>
                        <m:r>
                          <a:rPr lang="it-IT" b="1" i="1" smtClean="0">
                            <a:solidFill>
                              <a:srgbClr val="E2003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</m:oMath>
                    </a14:m>
                    <a:r>
                      <a:rPr lang="it-IT" sz="1400" b="1" i="0" dirty="0">
                        <a:solidFill>
                          <a:srgbClr val="E2003D"/>
                        </a:solidFill>
                        <a:latin typeface="Neue Haas Grotesk Text Pro (Body)"/>
                        <a:ea typeface="Cambria" panose="02040503050406030204" pitchFamily="18" charset="0"/>
                      </a:rPr>
                      <a:t> const</a:t>
                    </a:r>
                    <a:endParaRPr lang="it-IT" sz="1600" dirty="0"/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E2C8FB35-898D-86B0-E206-5BC81C141C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76600" y="1578350"/>
                    <a:ext cx="2743197" cy="49667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3704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658030E-980F-7D3E-DCBA-B97F92C388D7}"/>
                  </a:ext>
                </a:extLst>
              </p:cNvPr>
              <p:cNvSpPr txBox="1"/>
              <p:nvPr/>
            </p:nvSpPr>
            <p:spPr>
              <a:xfrm>
                <a:off x="7459062" y="1536191"/>
                <a:ext cx="702716" cy="3791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7033D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000" dirty="0">
                    <a:latin typeface="Neue Haas Grotesk Text Pro (Body)"/>
                    <a:ea typeface="Cambria" panose="02040503050406030204" pitchFamily="18" charset="0"/>
                  </a:rPr>
                  <a:t>Target material</a:t>
                </a:r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0D4178E1-8069-72E6-694F-E0CA872012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95867" y="1905523"/>
                <a:ext cx="1" cy="249441"/>
              </a:xfrm>
              <a:prstGeom prst="straightConnector1">
                <a:avLst/>
              </a:prstGeom>
              <a:ln>
                <a:solidFill>
                  <a:srgbClr val="F7033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FD5F906-315E-C148-D3C8-A4FBE6507B0D}"/>
                </a:ext>
              </a:extLst>
            </p:cNvPr>
            <p:cNvSpPr txBox="1"/>
            <p:nvPr/>
          </p:nvSpPr>
          <p:spPr>
            <a:xfrm>
              <a:off x="115330" y="6166486"/>
              <a:ext cx="12076670" cy="2406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050" b="0" i="0" u="none" strike="noStrike" baseline="0" dirty="0">
                  <a:latin typeface="Neue Haas Grotesk Text Pro" panose="020B0504020202020204" pitchFamily="34" charset="0"/>
                </a:rPr>
                <a:t>T.S. Carzaniga et al, </a:t>
              </a:r>
              <a:r>
                <a:rPr lang="it-IT" sz="1050" b="0" i="1" u="none" strike="noStrike" baseline="0" dirty="0">
                  <a:latin typeface="Neue Haas Grotesk Text Pro" panose="020B0504020202020204" pitchFamily="34" charset="0"/>
                </a:rPr>
                <a:t>Appl. Radiat. Isot. </a:t>
              </a:r>
              <a:r>
                <a:rPr lang="it-IT" sz="1050" b="1" i="0" u="none" strike="noStrike" baseline="0" dirty="0">
                  <a:latin typeface="Neue Haas Grotesk Text Pro" panose="020B0504020202020204" pitchFamily="34" charset="0"/>
                </a:rPr>
                <a:t>2017</a:t>
              </a:r>
              <a:r>
                <a:rPr lang="it-IT" sz="1050" b="0" i="0" u="none" strike="noStrike" baseline="0" dirty="0">
                  <a:latin typeface="Neue Haas Grotesk Text Pro" panose="020B0504020202020204" pitchFamily="34" charset="0"/>
                </a:rPr>
                <a:t>, </a:t>
              </a:r>
              <a:r>
                <a:rPr lang="it-IT" sz="1050" b="0" i="1" u="none" strike="noStrike" baseline="0" dirty="0">
                  <a:latin typeface="Neue Haas Grotesk Text Pro" panose="020B0504020202020204" pitchFamily="34" charset="0"/>
                </a:rPr>
                <a:t>129, 96</a:t>
              </a:r>
              <a:endParaRPr lang="it-IT" sz="1050" dirty="0">
                <a:latin typeface="Neue Haas Grotesk Text Pro" panose="020B05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609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EF9506-C31F-7BD5-3C18-DC90587F1DE3}"/>
              </a:ext>
            </a:extLst>
          </p:cNvPr>
          <p:cNvGrpSpPr/>
          <p:nvPr/>
        </p:nvGrpSpPr>
        <p:grpSpPr>
          <a:xfrm>
            <a:off x="-1" y="44064"/>
            <a:ext cx="12192000" cy="6769872"/>
            <a:chOff x="44399" y="-1886336"/>
            <a:chExt cx="12192000" cy="67698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25B8D7-4716-85C4-C5A1-B4FEC6B12297}"/>
                </a:ext>
              </a:extLst>
            </p:cNvPr>
            <p:cNvSpPr txBox="1"/>
            <p:nvPr/>
          </p:nvSpPr>
          <p:spPr>
            <a:xfrm>
              <a:off x="44399" y="4606537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898989"/>
                  </a:solidFill>
                  <a:latin typeface="Neue Haas Grotesk Text Pro" panose="020B0504020202020204" pitchFamily="34" charset="0"/>
                </a:rPr>
                <a:t>G. Dellepiane – WTTC18</a:t>
              </a:r>
            </a:p>
          </p:txBody>
        </p:sp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F11602D3-AAF5-FD5D-9D57-AFC3DC736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06"/>
            <a:stretch/>
          </p:blipFill>
          <p:spPr>
            <a:xfrm>
              <a:off x="159729" y="-1886336"/>
              <a:ext cx="1019667" cy="964555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3C68BF-93ED-2CB1-41CB-8B10ACBE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12192000" cy="365125"/>
          </a:xfrm>
        </p:spPr>
        <p:txBody>
          <a:bodyPr/>
          <a:lstStyle/>
          <a:p>
            <a:r>
              <a:rPr lang="it-IT" dirty="0">
                <a:latin typeface="Neue Haas Grotesk Text Pro" panose="020B0504020202020204" pitchFamily="34" charset="0"/>
              </a:rPr>
              <a:t>5</a:t>
            </a: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E0C0D555-1F02-E0F4-4A63-56D911584144}"/>
              </a:ext>
            </a:extLst>
          </p:cNvPr>
          <p:cNvSpPr txBox="1">
            <a:spLocks/>
          </p:cNvSpPr>
          <p:nvPr/>
        </p:nvSpPr>
        <p:spPr>
          <a:xfrm>
            <a:off x="-1" y="-1"/>
            <a:ext cx="12192000" cy="8350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latin typeface="Neue Haas Grotesk Text Pro (Body)"/>
              </a:rPr>
              <a:t>Cross-section measurements: </a:t>
            </a:r>
            <a:r>
              <a:rPr lang="it-IT" sz="4000" baseline="30000" dirty="0">
                <a:latin typeface="Neue Haas Grotesk Text Pro (Body)"/>
              </a:rPr>
              <a:t>156</a:t>
            </a:r>
            <a:r>
              <a:rPr lang="it-IT" sz="4000" dirty="0">
                <a:latin typeface="Neue Haas Grotesk Text Pro (Body)"/>
              </a:rPr>
              <a:t>Tb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1DB3F78-874D-011D-19E8-B1BD9F508385}"/>
              </a:ext>
            </a:extLst>
          </p:cNvPr>
          <p:cNvGrpSpPr/>
          <p:nvPr/>
        </p:nvGrpSpPr>
        <p:grpSpPr>
          <a:xfrm>
            <a:off x="47585" y="4678899"/>
            <a:ext cx="5456061" cy="1806713"/>
            <a:chOff x="-4762" y="3389008"/>
            <a:chExt cx="5456061" cy="18067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E98879C5-C3E3-5E3E-C0C5-4779085D1D23}"/>
                    </a:ext>
                  </a:extLst>
                </p:cNvPr>
                <p:cNvSpPr txBox="1"/>
                <p:nvPr/>
              </p:nvSpPr>
              <p:spPr>
                <a:xfrm>
                  <a:off x="145071" y="3389008"/>
                  <a:ext cx="5306228" cy="180671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it-IT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it-IT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f>
                                  <m:fPr>
                                    <m:ctrlPr>
                                      <a:rPr lang="it-IT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d</m:t>
                                    </m:r>
                                    <m:sSub>
                                      <m:sSubPr>
                                        <m:ctrlPr>
                                          <a:rPr lang="it-IT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it-IT" sz="1600" i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N</m:t>
                                        </m:r>
                                      </m:e>
                                      <m:sub>
                                        <m:r>
                                          <a:rPr lang="it-IT" sz="1600" i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it-IT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it-IT" sz="1600" i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dt</m:t>
                                    </m:r>
                                  </m:den>
                                </m:f>
                                <m:r>
                                  <a:rPr lang="it-IT" sz="16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sSub>
                                  <m:sSubPr>
                                    <m:ctrlPr>
                                      <a:rPr lang="it-IT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it-IT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e>
                                </m:d>
                                <m:r>
                                  <a:rPr lang="it-IT" sz="16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it-IT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it-IT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e>
                                </m:d>
                                <m:r>
                                  <a:rPr lang="it-IT" sz="16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it-IT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it-IT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e>
                                </m:d>
                              </m:e>
                              <m:e>
                                <m:eqArr>
                                  <m:eqArrPr>
                                    <m:ctrlPr>
                                      <a:rPr lang="it-IT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&amp;</m:t>
                                    </m:r>
                                  </m:e>
                                  <m:e>
                                    <m:f>
                                      <m:fPr>
                                        <m:ctrlPr>
                                          <a:rPr lang="it-IT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it-IT" sz="1600" i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d</m:t>
                                        </m:r>
                                        <m:sSub>
                                          <m:sSubPr>
                                            <m:ctrlPr>
                                              <a:rPr lang="it-IT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it-IT" sz="1600" i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N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i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it-IT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it-IT" sz="1600" i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t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it-IT" sz="1600" i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dt</m:t>
                                        </m:r>
                                      </m:den>
                                    </m:f>
                                    <m: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=−</m:t>
                                    </m:r>
                                    <m:sSub>
                                      <m:sSubPr>
                                        <m:ctrlPr>
                                          <a:rPr lang="it-IT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it-IT" sz="1600" i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a:rPr lang="it-IT" sz="1600" i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it-IT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it-IT" sz="1600" i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N</m:t>
                                        </m:r>
                                      </m:e>
                                      <m:sub>
                                        <m:r>
                                          <a:rPr lang="it-IT" sz="1600" i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it-IT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it-IT" sz="1600" i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e>
                                    </m:d>
                                    <m: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                                      </m:t>
                                    </m:r>
                                  </m:e>
                                </m:eqArr>
                              </m:e>
                              <m:e>
                                <m:r>
                                  <a:rPr lang="it-IT" sz="16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f>
                                  <m:fPr>
                                    <m:ctrlPr>
                                      <a:rPr lang="it-IT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d</m:t>
                                    </m:r>
                                    <m:sSub>
                                      <m:sSubPr>
                                        <m:ctrlPr>
                                          <a:rPr lang="it-IT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it-IT" sz="1600" i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N</m:t>
                                        </m:r>
                                      </m:e>
                                      <m:sub>
                                        <m:r>
                                          <a:rPr lang="it-IT" sz="1600" i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it-IT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it-IT" sz="1600" i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dt</m:t>
                                    </m:r>
                                  </m:den>
                                </m:f>
                                <m:r>
                                  <a:rPr lang="it-IT" sz="16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sSub>
                                  <m:sSubPr>
                                    <m:ctrlPr>
                                      <a:rPr lang="it-IT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it-IT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e>
                                </m:d>
                                <m:r>
                                  <a:rPr lang="it-IT" sz="16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                                  </m:t>
                                </m:r>
                              </m:e>
                              <m:e>
                                <m:r>
                                  <a:rPr lang="it-IT" sz="16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it-IT" sz="2000" dirty="0">
                    <a:latin typeface="Neue Haas Grotesk Text Pro" panose="020B05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E98879C5-C3E3-5E3E-C0C5-4779085D1D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071" y="3389008"/>
                  <a:ext cx="5306228" cy="180671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9817EFDB-D902-5052-15A3-3F4F3D4DBF40}"/>
                </a:ext>
              </a:extLst>
            </p:cNvPr>
            <p:cNvSpPr txBox="1"/>
            <p:nvPr/>
          </p:nvSpPr>
          <p:spPr>
            <a:xfrm>
              <a:off x="-4762" y="3537948"/>
              <a:ext cx="1338896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baseline="30000" dirty="0">
                  <a:latin typeface="Neue Haas Grotesk Text Pro" panose="020B0504020202020204" pitchFamily="34" charset="0"/>
                </a:rPr>
                <a:t>156g</a:t>
              </a:r>
              <a:r>
                <a:rPr lang="it-IT" dirty="0">
                  <a:latin typeface="Neue Haas Grotesk Text Pro" panose="020B0504020202020204" pitchFamily="34" charset="0"/>
                </a:rPr>
                <a:t>Tb: </a:t>
              </a:r>
            </a:p>
            <a:p>
              <a:endParaRPr lang="it-IT" dirty="0">
                <a:latin typeface="Neue Haas Grotesk Text Pro" panose="020B0504020202020204" pitchFamily="34" charset="0"/>
              </a:endParaRPr>
            </a:p>
            <a:p>
              <a:r>
                <a:rPr lang="it-IT" baseline="30000" dirty="0">
                  <a:latin typeface="Neue Haas Grotesk Text Pro" panose="020B0504020202020204" pitchFamily="34" charset="0"/>
                </a:rPr>
                <a:t>156m1</a:t>
              </a:r>
              <a:r>
                <a:rPr lang="it-IT" dirty="0">
                  <a:latin typeface="Neue Haas Grotesk Text Pro" panose="020B0504020202020204" pitchFamily="34" charset="0"/>
                </a:rPr>
                <a:t>Tb:</a:t>
              </a:r>
            </a:p>
            <a:p>
              <a:endParaRPr lang="it-IT" dirty="0">
                <a:latin typeface="Neue Haas Grotesk Text Pro" panose="020B0504020202020204" pitchFamily="34" charset="0"/>
              </a:endParaRPr>
            </a:p>
            <a:p>
              <a:r>
                <a:rPr lang="it-IT" baseline="30000" dirty="0">
                  <a:latin typeface="Neue Haas Grotesk Text Pro" panose="020B0504020202020204" pitchFamily="34" charset="0"/>
                </a:rPr>
                <a:t>156m2</a:t>
              </a:r>
              <a:r>
                <a:rPr lang="it-IT" dirty="0">
                  <a:latin typeface="Neue Haas Grotesk Text Pro" panose="020B0504020202020204" pitchFamily="34" charset="0"/>
                </a:rPr>
                <a:t>Tb</a:t>
              </a:r>
              <a:r>
                <a:rPr lang="it-IT" sz="1200" dirty="0">
                  <a:latin typeface="Neue Haas Grotesk Text Pro" panose="020B0504020202020204" pitchFamily="34" charset="0"/>
                </a:rPr>
                <a:t>:</a:t>
              </a: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03CB83C3-4443-594A-3081-DD5A974D6679}"/>
              </a:ext>
            </a:extLst>
          </p:cNvPr>
          <p:cNvSpPr txBox="1"/>
          <p:nvPr/>
        </p:nvSpPr>
        <p:spPr>
          <a:xfrm>
            <a:off x="630344" y="4219726"/>
            <a:ext cx="2603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u="sng" dirty="0">
                <a:solidFill>
                  <a:srgbClr val="E2003D"/>
                </a:solidFill>
                <a:latin typeface="Neue Haas Grotesk Text Pro (Body)"/>
                <a:ea typeface="Cambria" panose="02040503050406030204" pitchFamily="18" charset="0"/>
              </a:rPr>
              <a:t>Bateman equations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E3FD0A-9714-2B3C-F994-6179FA16A194}"/>
              </a:ext>
            </a:extLst>
          </p:cNvPr>
          <p:cNvGrpSpPr/>
          <p:nvPr/>
        </p:nvGrpSpPr>
        <p:grpSpPr>
          <a:xfrm>
            <a:off x="182783" y="1087576"/>
            <a:ext cx="3911595" cy="3199841"/>
            <a:chOff x="736085" y="865937"/>
            <a:chExt cx="3911595" cy="3199841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652BEED-7848-77E7-0D75-031F6B22E976}"/>
                </a:ext>
              </a:extLst>
            </p:cNvPr>
            <p:cNvSpPr txBox="1"/>
            <p:nvPr/>
          </p:nvSpPr>
          <p:spPr>
            <a:xfrm>
              <a:off x="2164665" y="865937"/>
              <a:ext cx="1000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Neue Haas Grotesk Text Pro" panose="020B0504020202020204" pitchFamily="34" charset="0"/>
                </a:rPr>
                <a:t>Gd(p,X)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93EB2A9E-E9A8-3E06-C592-252AAA954209}"/>
                </a:ext>
              </a:extLst>
            </p:cNvPr>
            <p:cNvCxnSpPr>
              <a:cxnSpLocks/>
              <a:endCxn id="92" idx="0"/>
            </p:cNvCxnSpPr>
            <p:nvPr/>
          </p:nvCxnSpPr>
          <p:spPr>
            <a:xfrm flipH="1">
              <a:off x="1359013" y="1176734"/>
              <a:ext cx="873159" cy="278911"/>
            </a:xfrm>
            <a:prstGeom prst="straightConnector1">
              <a:avLst/>
            </a:prstGeom>
            <a:ln>
              <a:solidFill>
                <a:srgbClr val="E72F6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FB187881-3CC2-BC74-5EC7-A142463DF190}"/>
                    </a:ext>
                  </a:extLst>
                </p:cNvPr>
                <p:cNvSpPr txBox="1"/>
                <p:nvPr/>
              </p:nvSpPr>
              <p:spPr>
                <a:xfrm>
                  <a:off x="736085" y="1455645"/>
                  <a:ext cx="1245855" cy="6406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it-IT" sz="2000" baseline="30000" dirty="0">
                      <a:latin typeface="Neue Haas Grotesk Text Pro" panose="020B0504020202020204" pitchFamily="34" charset="0"/>
                    </a:rPr>
                    <a:t>156g</a:t>
                  </a:r>
                  <a:r>
                    <a:rPr lang="it-IT" sz="2000" dirty="0">
                      <a:latin typeface="Neue Haas Grotesk Text Pro" panose="020B0504020202020204" pitchFamily="34" charset="0"/>
                    </a:rPr>
                    <a:t>Tb</a:t>
                  </a:r>
                </a:p>
                <a:p>
                  <a:pPr algn="ctr"/>
                  <a:r>
                    <a:rPr lang="it-IT" sz="1400" dirty="0">
                      <a:latin typeface="Neue Haas Grotesk Text Pro" panose="020B0504020202020204" pitchFamily="34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it-IT" sz="1600" dirty="0">
                          <a:latin typeface="Neue Haas Grotesk Text Pro" panose="020B05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it-IT" sz="1600" baseline="-25000" dirty="0">
                          <a:latin typeface="Neue Haas Grotesk Text Pro" panose="020B0504020202020204" pitchFamily="34" charset="0"/>
                        </a:rPr>
                        <m:t>1/2</m:t>
                      </m:r>
                    </m:oMath>
                  </a14:m>
                  <a:r>
                    <a:rPr lang="it-IT" sz="1400" dirty="0">
                      <a:latin typeface="Neue Haas Grotesk Text Pro" panose="020B0504020202020204" pitchFamily="34" charset="0"/>
                    </a:rPr>
                    <a:t>= 5.35 d)</a:t>
                  </a:r>
                  <a:endParaRPr lang="it-IT" sz="1600" dirty="0">
                    <a:latin typeface="Neue Haas Grotesk Text Pro" panose="020B05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FB187881-3CC2-BC74-5EC7-A142463DF1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085" y="1455645"/>
                  <a:ext cx="1245855" cy="640688"/>
                </a:xfrm>
                <a:prstGeom prst="rect">
                  <a:avLst/>
                </a:prstGeom>
                <a:blipFill>
                  <a:blip r:embed="rId4"/>
                  <a:stretch>
                    <a:fillRect l="-980" t="-4762" r="-980" b="-952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1D5F90B4-C993-00EB-8DDD-79767DAF00A2}"/>
                    </a:ext>
                  </a:extLst>
                </p:cNvPr>
                <p:cNvSpPr txBox="1"/>
                <p:nvPr/>
              </p:nvSpPr>
              <p:spPr>
                <a:xfrm>
                  <a:off x="2040169" y="1584614"/>
                  <a:ext cx="125867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it-IT" sz="2000" baseline="30000" dirty="0">
                      <a:latin typeface="Neue Haas Grotesk Text Pro" panose="020B0504020202020204" pitchFamily="34" charset="0"/>
                    </a:rPr>
                    <a:t>156m1</a:t>
                  </a:r>
                  <a:r>
                    <a:rPr lang="it-IT" sz="2000" dirty="0">
                      <a:latin typeface="Neue Haas Grotesk Text Pro" panose="020B0504020202020204" pitchFamily="34" charset="0"/>
                    </a:rPr>
                    <a:t>Tb</a:t>
                  </a:r>
                </a:p>
                <a:p>
                  <a:pPr algn="ctr"/>
                  <a:r>
                    <a:rPr lang="it-IT" sz="1600" dirty="0">
                      <a:latin typeface="Neue Haas Grotesk Text Pro" panose="020B0504020202020204" pitchFamily="34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it-IT" sz="1600" dirty="0">
                          <a:latin typeface="Neue Haas Grotesk Text Pro" panose="020B05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it-IT" sz="1600" baseline="-25000" dirty="0">
                          <a:latin typeface="Neue Haas Grotesk Text Pro" panose="020B0504020202020204" pitchFamily="34" charset="0"/>
                        </a:rPr>
                        <m:t>1/2</m:t>
                      </m:r>
                    </m:oMath>
                  </a14:m>
                  <a:r>
                    <a:rPr lang="it-IT" sz="1400" dirty="0">
                      <a:latin typeface="Neue Haas Grotesk Text Pro" panose="020B0504020202020204" pitchFamily="34" charset="0"/>
                    </a:rPr>
                    <a:t>= 24.4 h)</a:t>
                  </a:r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1D5F90B4-C993-00EB-8DDD-79767DAF00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0169" y="1584614"/>
                  <a:ext cx="1258679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1942" t="-4717" r="-971" b="-1132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7BA0BB9-D8B6-AB7E-068B-0E7492E6695B}"/>
                </a:ext>
              </a:extLst>
            </p:cNvPr>
            <p:cNvSpPr txBox="1"/>
            <p:nvPr/>
          </p:nvSpPr>
          <p:spPr>
            <a:xfrm>
              <a:off x="3445263" y="1569264"/>
              <a:ext cx="11801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000" baseline="30000" dirty="0">
                  <a:latin typeface="Neue Haas Grotesk Text Pro" panose="020B0504020202020204" pitchFamily="34" charset="0"/>
                </a:rPr>
                <a:t>156m2</a:t>
              </a:r>
              <a:r>
                <a:rPr lang="it-IT" sz="2000" dirty="0">
                  <a:latin typeface="Neue Haas Grotesk Text Pro" panose="020B0504020202020204" pitchFamily="34" charset="0"/>
                </a:rPr>
                <a:t>Tb</a:t>
              </a:r>
            </a:p>
            <a:p>
              <a:pPr algn="ctr"/>
              <a:r>
                <a:rPr lang="it-IT" sz="1600" dirty="0">
                  <a:latin typeface="Neue Haas Grotesk Text Pro" panose="020B0504020202020204" pitchFamily="34" charset="0"/>
                </a:rPr>
                <a:t>(t</a:t>
              </a:r>
              <a:r>
                <a:rPr lang="it-IT" sz="1600" baseline="-25000" dirty="0">
                  <a:latin typeface="Neue Haas Grotesk Text Pro" panose="020B0504020202020204" pitchFamily="34" charset="0"/>
                </a:rPr>
                <a:t>1/2 </a:t>
              </a:r>
              <a:r>
                <a:rPr lang="it-IT" sz="1400" dirty="0">
                  <a:latin typeface="Neue Haas Grotesk Text Pro" panose="020B0504020202020204" pitchFamily="34" charset="0"/>
                </a:rPr>
                <a:t>= 5.3 h)</a:t>
              </a:r>
            </a:p>
          </p:txBody>
        </p: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6F92F105-402C-0708-DA5E-FAFD56D9A4DF}"/>
                </a:ext>
              </a:extLst>
            </p:cNvPr>
            <p:cNvCxnSpPr>
              <a:cxnSpLocks/>
            </p:cNvCxnSpPr>
            <p:nvPr/>
          </p:nvCxnSpPr>
          <p:spPr>
            <a:xfrm>
              <a:off x="3081495" y="1183810"/>
              <a:ext cx="772110" cy="341390"/>
            </a:xfrm>
            <a:prstGeom prst="straightConnector1">
              <a:avLst/>
            </a:prstGeom>
            <a:ln>
              <a:solidFill>
                <a:srgbClr val="E72F6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B94C03F2-01E3-43C8-F3DC-E24E0EF74D24}"/>
                </a:ext>
              </a:extLst>
            </p:cNvPr>
            <p:cNvCxnSpPr>
              <a:cxnSpLocks/>
            </p:cNvCxnSpPr>
            <p:nvPr/>
          </p:nvCxnSpPr>
          <p:spPr>
            <a:xfrm>
              <a:off x="2670285" y="1217658"/>
              <a:ext cx="0" cy="377917"/>
            </a:xfrm>
            <a:prstGeom prst="straightConnector1">
              <a:avLst/>
            </a:prstGeom>
            <a:ln>
              <a:solidFill>
                <a:srgbClr val="E72F6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835D3B7-C6E3-E7CA-E543-CC0AD5C4F29D}"/>
                </a:ext>
              </a:extLst>
            </p:cNvPr>
            <p:cNvSpPr txBox="1"/>
            <p:nvPr/>
          </p:nvSpPr>
          <p:spPr>
            <a:xfrm>
              <a:off x="3467550" y="2710435"/>
              <a:ext cx="118013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000" baseline="30000" dirty="0">
                  <a:latin typeface="Neue Haas Grotesk Text Pro" panose="020B0504020202020204" pitchFamily="34" charset="0"/>
                </a:rPr>
                <a:t>156g</a:t>
              </a:r>
              <a:r>
                <a:rPr lang="it-IT" sz="2000" dirty="0">
                  <a:latin typeface="Neue Haas Grotesk Text Pro" panose="020B0504020202020204" pitchFamily="34" charset="0"/>
                </a:rPr>
                <a:t>Tb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370292C-C708-E4F3-B93D-C3B78FCD3BD0}"/>
                </a:ext>
              </a:extLst>
            </p:cNvPr>
            <p:cNvSpPr txBox="1"/>
            <p:nvPr/>
          </p:nvSpPr>
          <p:spPr>
            <a:xfrm>
              <a:off x="2167933" y="2712863"/>
              <a:ext cx="93308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000" baseline="30000" dirty="0">
                  <a:latin typeface="Neue Haas Grotesk Text Pro" panose="020B0504020202020204" pitchFamily="34" charset="0"/>
                </a:rPr>
                <a:t>156g</a:t>
              </a:r>
              <a:r>
                <a:rPr lang="it-IT" sz="2000" dirty="0">
                  <a:latin typeface="Neue Haas Grotesk Text Pro" panose="020B0504020202020204" pitchFamily="34" charset="0"/>
                </a:rPr>
                <a:t>Tb</a:t>
              </a:r>
            </a:p>
          </p:txBody>
        </p: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56E6811A-ADD3-07DD-450F-D45E614EFA60}"/>
                </a:ext>
              </a:extLst>
            </p:cNvPr>
            <p:cNvCxnSpPr>
              <a:cxnSpLocks/>
            </p:cNvCxnSpPr>
            <p:nvPr/>
          </p:nvCxnSpPr>
          <p:spPr>
            <a:xfrm>
              <a:off x="2639800" y="2230643"/>
              <a:ext cx="776" cy="511897"/>
            </a:xfrm>
            <a:prstGeom prst="straightConnector1">
              <a:avLst/>
            </a:prstGeom>
            <a:ln>
              <a:solidFill>
                <a:srgbClr val="E72F6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6B06CEA1-D7E5-B63A-585F-0AB607575ABB}"/>
                </a:ext>
              </a:extLst>
            </p:cNvPr>
            <p:cNvSpPr txBox="1"/>
            <p:nvPr/>
          </p:nvSpPr>
          <p:spPr>
            <a:xfrm>
              <a:off x="2312629" y="2338728"/>
              <a:ext cx="70252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dirty="0">
                  <a:latin typeface="Neue Haas Grotesk Text Pro" panose="020B0504020202020204" pitchFamily="34" charset="0"/>
                </a:rPr>
                <a:t>IT (100%)</a:t>
              </a: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68DCF7A0-A8B7-579B-1035-997A3F9BB3AD}"/>
                </a:ext>
              </a:extLst>
            </p:cNvPr>
            <p:cNvCxnSpPr>
              <a:cxnSpLocks/>
            </p:cNvCxnSpPr>
            <p:nvPr/>
          </p:nvCxnSpPr>
          <p:spPr>
            <a:xfrm>
              <a:off x="4026870" y="2251671"/>
              <a:ext cx="776" cy="511897"/>
            </a:xfrm>
            <a:prstGeom prst="straightConnector1">
              <a:avLst/>
            </a:prstGeom>
            <a:ln>
              <a:solidFill>
                <a:srgbClr val="E72F6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D8F5B56F-AB44-C52E-4AE0-72235890A26B}"/>
                </a:ext>
              </a:extLst>
            </p:cNvPr>
            <p:cNvSpPr txBox="1"/>
            <p:nvPr/>
          </p:nvSpPr>
          <p:spPr>
            <a:xfrm>
              <a:off x="3687073" y="2338728"/>
              <a:ext cx="70252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dirty="0">
                  <a:latin typeface="Neue Haas Grotesk Text Pro" panose="020B0504020202020204" pitchFamily="34" charset="0"/>
                </a:rPr>
                <a:t>IT (100%)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A3976C-A78D-C78C-C8ED-698B3426BA1C}"/>
                </a:ext>
              </a:extLst>
            </p:cNvPr>
            <p:cNvSpPr txBox="1"/>
            <p:nvPr/>
          </p:nvSpPr>
          <p:spPr>
            <a:xfrm>
              <a:off x="878629" y="2778575"/>
              <a:ext cx="8349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baseline="30000" dirty="0">
                  <a:latin typeface="Neue Haas Grotesk Text Pro" panose="020B0504020202020204" pitchFamily="34" charset="0"/>
                </a:rPr>
                <a:t>156</a:t>
              </a:r>
              <a:r>
                <a:rPr lang="it-IT" dirty="0">
                  <a:latin typeface="Neue Haas Grotesk Text Pro" panose="020B0504020202020204" pitchFamily="34" charset="0"/>
                </a:rPr>
                <a:t>Gd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B1DDB10-6D92-D04D-990D-DEFCCA9400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96114" y="2163993"/>
              <a:ext cx="3324" cy="612000"/>
            </a:xfrm>
            <a:prstGeom prst="straightConnector1">
              <a:avLst/>
            </a:prstGeom>
            <a:ln>
              <a:solidFill>
                <a:srgbClr val="E72F6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13D67E4-F21C-35A9-EA2A-6CDA0C007CEC}"/>
                </a:ext>
              </a:extLst>
            </p:cNvPr>
            <p:cNvSpPr txBox="1"/>
            <p:nvPr/>
          </p:nvSpPr>
          <p:spPr>
            <a:xfrm>
              <a:off x="972267" y="2245273"/>
              <a:ext cx="6543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dirty="0">
                  <a:latin typeface="Neue Haas Grotesk Text Pro" panose="020B0504020202020204" pitchFamily="34" charset="0"/>
                </a:rPr>
                <a:t>EC, </a:t>
              </a:r>
              <a:r>
                <a:rPr lang="el-GR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lang="it-IT" sz="9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it-IT" sz="900" dirty="0">
                  <a:latin typeface="Neue Haas Grotesk Text Pro" panose="020B0504020202020204" pitchFamily="34" charset="0"/>
                </a:rPr>
                <a:t> (100%)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F6C11DF-0247-5A57-3FF9-16B3B00A33C3}"/>
                </a:ext>
              </a:extLst>
            </p:cNvPr>
            <p:cNvSpPr txBox="1"/>
            <p:nvPr/>
          </p:nvSpPr>
          <p:spPr>
            <a:xfrm>
              <a:off x="2217515" y="3654309"/>
              <a:ext cx="83497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000" baseline="30000" dirty="0">
                  <a:latin typeface="Neue Haas Grotesk Text Pro" panose="020B0504020202020204" pitchFamily="34" charset="0"/>
                </a:rPr>
                <a:t>156</a:t>
              </a:r>
              <a:r>
                <a:rPr lang="it-IT" sz="2000" dirty="0">
                  <a:latin typeface="Neue Haas Grotesk Text Pro" panose="020B0504020202020204" pitchFamily="34" charset="0"/>
                </a:rPr>
                <a:t>Gd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ABBFBCD1-A4AB-EE34-C9AD-06F3C72D29B9}"/>
                </a:ext>
              </a:extLst>
            </p:cNvPr>
            <p:cNvCxnSpPr>
              <a:cxnSpLocks/>
            </p:cNvCxnSpPr>
            <p:nvPr/>
          </p:nvCxnSpPr>
          <p:spPr>
            <a:xfrm>
              <a:off x="2632484" y="3079413"/>
              <a:ext cx="776" cy="612000"/>
            </a:xfrm>
            <a:prstGeom prst="straightConnector1">
              <a:avLst/>
            </a:prstGeom>
            <a:ln>
              <a:solidFill>
                <a:srgbClr val="E72F6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FF484DE-50AE-D6B9-F2AF-60DB6FE1D000}"/>
                </a:ext>
              </a:extLst>
            </p:cNvPr>
            <p:cNvSpPr txBox="1"/>
            <p:nvPr/>
          </p:nvSpPr>
          <p:spPr>
            <a:xfrm>
              <a:off x="2333512" y="3143638"/>
              <a:ext cx="6543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dirty="0">
                  <a:latin typeface="Neue Haas Grotesk Text Pro" panose="020B0504020202020204" pitchFamily="34" charset="0"/>
                </a:rPr>
                <a:t>EC, </a:t>
              </a:r>
              <a:r>
                <a:rPr lang="el-GR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lang="it-IT" sz="9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it-IT" sz="900" dirty="0">
                  <a:latin typeface="Neue Haas Grotesk Text Pro" panose="020B0504020202020204" pitchFamily="34" charset="0"/>
                </a:rPr>
                <a:t> (100%)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D74605-1EA0-2563-5712-861A5763890E}"/>
                </a:ext>
              </a:extLst>
            </p:cNvPr>
            <p:cNvSpPr txBox="1"/>
            <p:nvPr/>
          </p:nvSpPr>
          <p:spPr>
            <a:xfrm>
              <a:off x="3609385" y="3665668"/>
              <a:ext cx="83497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000" baseline="30000" dirty="0">
                  <a:latin typeface="Neue Haas Grotesk Text Pro" panose="020B0504020202020204" pitchFamily="34" charset="0"/>
                </a:rPr>
                <a:t>156</a:t>
              </a:r>
              <a:r>
                <a:rPr lang="it-IT" sz="2000" dirty="0">
                  <a:latin typeface="Neue Haas Grotesk Text Pro" panose="020B0504020202020204" pitchFamily="34" charset="0"/>
                </a:rPr>
                <a:t>Gd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C242C3A-FC9C-A3D5-B8CA-8D34FCE8BBD2}"/>
                </a:ext>
              </a:extLst>
            </p:cNvPr>
            <p:cNvCxnSpPr>
              <a:cxnSpLocks/>
            </p:cNvCxnSpPr>
            <p:nvPr/>
          </p:nvCxnSpPr>
          <p:spPr>
            <a:xfrm>
              <a:off x="4018527" y="3082107"/>
              <a:ext cx="776" cy="612000"/>
            </a:xfrm>
            <a:prstGeom prst="straightConnector1">
              <a:avLst/>
            </a:prstGeom>
            <a:ln>
              <a:solidFill>
                <a:srgbClr val="E72F6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7226AE-669D-3720-A6F0-A61EF431F7D6}"/>
                </a:ext>
              </a:extLst>
            </p:cNvPr>
            <p:cNvSpPr txBox="1"/>
            <p:nvPr/>
          </p:nvSpPr>
          <p:spPr>
            <a:xfrm>
              <a:off x="3695251" y="3142874"/>
              <a:ext cx="6543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dirty="0">
                  <a:latin typeface="Neue Haas Grotesk Text Pro" panose="020B0504020202020204" pitchFamily="34" charset="0"/>
                </a:rPr>
                <a:t>EC, </a:t>
              </a:r>
              <a:r>
                <a:rPr lang="el-GR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lang="it-IT" sz="9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it-IT" sz="900" dirty="0">
                  <a:latin typeface="Neue Haas Grotesk Text Pro" panose="020B0504020202020204" pitchFamily="34" charset="0"/>
                </a:rPr>
                <a:t> (100%)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A838035-2BC7-A14E-2E27-F7D6193FC12A}"/>
              </a:ext>
            </a:extLst>
          </p:cNvPr>
          <p:cNvSpPr txBox="1"/>
          <p:nvPr/>
        </p:nvSpPr>
        <p:spPr>
          <a:xfrm>
            <a:off x="4564359" y="840479"/>
            <a:ext cx="412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Neue Haas Grotesk Text Pro" panose="020B0504020202020204" pitchFamily="34" charset="0"/>
              </a:rPr>
              <a:t>Method 1</a:t>
            </a:r>
            <a:r>
              <a:rPr lang="it-IT" sz="1600" b="1" dirty="0">
                <a:latin typeface="Neue Haas Grotesk Text Pro" panose="020B0504020202020204" pitchFamily="34" charset="0"/>
              </a:rPr>
              <a:t>: </a:t>
            </a:r>
            <a:r>
              <a:rPr lang="it-IT" sz="1600" dirty="0">
                <a:latin typeface="Neue Haas Grotesk Text Pro" panose="020B0504020202020204" pitchFamily="34" charset="0"/>
              </a:rPr>
              <a:t>t &gt;&gt; T</a:t>
            </a:r>
            <a:r>
              <a:rPr lang="it-IT" sz="1600" baseline="-25000" dirty="0">
                <a:latin typeface="Neue Haas Grotesk Text Pro" panose="020B0504020202020204" pitchFamily="34" charset="0"/>
              </a:rPr>
              <a:t>1/2</a:t>
            </a:r>
            <a:r>
              <a:rPr lang="it-IT" sz="1600" dirty="0">
                <a:latin typeface="Neue Haas Grotesk Text Pro" panose="020B0504020202020204" pitchFamily="34" charset="0"/>
              </a:rPr>
              <a:t> (</a:t>
            </a:r>
            <a:r>
              <a:rPr lang="it-IT" sz="1600" baseline="30000" dirty="0">
                <a:latin typeface="Neue Haas Grotesk Text Pro" panose="020B0504020202020204" pitchFamily="34" charset="0"/>
              </a:rPr>
              <a:t>156m1</a:t>
            </a:r>
            <a:r>
              <a:rPr lang="it-IT" sz="1600" dirty="0">
                <a:latin typeface="Neue Haas Grotesk Text Pro" panose="020B0504020202020204" pitchFamily="34" charset="0"/>
              </a:rPr>
              <a:t>Tb, </a:t>
            </a:r>
            <a:r>
              <a:rPr lang="it-IT" sz="1600" baseline="30000" dirty="0">
                <a:latin typeface="Neue Haas Grotesk Text Pro" panose="020B0504020202020204" pitchFamily="34" charset="0"/>
              </a:rPr>
              <a:t>156m2</a:t>
            </a:r>
            <a:r>
              <a:rPr lang="it-IT" sz="1600" dirty="0">
                <a:latin typeface="Neue Haas Grotesk Text Pro" panose="020B0504020202020204" pitchFamily="34" charset="0"/>
              </a:rPr>
              <a:t>Tb) </a:t>
            </a:r>
          </a:p>
        </p:txBody>
      </p:sp>
      <p:graphicFrame>
        <p:nvGraphicFramePr>
          <p:cNvPr id="15" name="Table 16">
            <a:extLst>
              <a:ext uri="{FF2B5EF4-FFF2-40B4-BE49-F238E27FC236}">
                <a16:creationId xmlns:a16="http://schemas.microsoft.com/office/drawing/2014/main" id="{4B2D2742-5425-D53F-7170-C06EFDBFF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42"/>
              </p:ext>
            </p:extLst>
          </p:nvPr>
        </p:nvGraphicFramePr>
        <p:xfrm>
          <a:off x="8047770" y="5617152"/>
          <a:ext cx="3627285" cy="1112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51873">
                  <a:extLst>
                    <a:ext uri="{9D8B030D-6E8A-4147-A177-3AD203B41FA5}">
                      <a16:colId xmlns:a16="http://schemas.microsoft.com/office/drawing/2014/main" val="3368629724"/>
                    </a:ext>
                  </a:extLst>
                </a:gridCol>
                <a:gridCol w="1056637">
                  <a:extLst>
                    <a:ext uri="{9D8B030D-6E8A-4147-A177-3AD203B41FA5}">
                      <a16:colId xmlns:a16="http://schemas.microsoft.com/office/drawing/2014/main" val="3560470284"/>
                    </a:ext>
                  </a:extLst>
                </a:gridCol>
                <a:gridCol w="1118775">
                  <a:extLst>
                    <a:ext uri="{9D8B030D-6E8A-4147-A177-3AD203B41FA5}">
                      <a16:colId xmlns:a16="http://schemas.microsoft.com/office/drawing/2014/main" val="74696638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it-IT" sz="1500" b="1" dirty="0">
                          <a:solidFill>
                            <a:srgbClr val="E73161"/>
                          </a:solidFill>
                          <a:latin typeface="Neue Haas Grotesk Text Pro" panose="020B0504020202020204" pitchFamily="34" charset="0"/>
                        </a:rPr>
                        <a:t>Fit2 parameters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Neue Haas Grotesk Text Pro" panose="020B0504020202020204" pitchFamily="34" charset="0"/>
                        </a:rPr>
                        <a:t>Fit1 parameters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400" dirty="0">
                        <a:solidFill>
                          <a:schemeClr val="tx1"/>
                        </a:solidFill>
                        <a:latin typeface="Neue Haas Grotesk Text Pro" panose="020B05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737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Neue Haas Grotesk Text Pro" panose="020B0504020202020204" pitchFamily="34" charset="0"/>
                        </a:rPr>
                        <a:t>a</a:t>
                      </a:r>
                      <a:r>
                        <a:rPr lang="it-IT" sz="1400" b="1" baseline="-25000" dirty="0">
                          <a:solidFill>
                            <a:schemeClr val="tx1"/>
                          </a:solidFill>
                          <a:latin typeface="Neue Haas Grotesk Text Pro" panose="020B0504020202020204" pitchFamily="34" charset="0"/>
                        </a:rPr>
                        <a:t>2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Neue Haas Grotesk Text Pro" panose="020B0504020202020204" pitchFamily="34" charset="0"/>
                        </a:rPr>
                        <a:t> [kBq]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Neue Haas Grotesk Text Pro" panose="020B0504020202020204" pitchFamily="34" charset="0"/>
                        </a:rPr>
                        <a:t>b</a:t>
                      </a:r>
                      <a:r>
                        <a:rPr lang="it-IT" sz="1400" b="1" baseline="-25000" dirty="0">
                          <a:solidFill>
                            <a:schemeClr val="tx1"/>
                          </a:solidFill>
                          <a:latin typeface="Neue Haas Grotesk Text Pro" panose="020B0504020202020204" pitchFamily="34" charset="0"/>
                        </a:rPr>
                        <a:t>2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Neue Haas Grotesk Text Pro" panose="020B0504020202020204" pitchFamily="34" charset="0"/>
                        </a:rPr>
                        <a:t> [kBq]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Neue Haas Grotesk Text Pro" panose="020B0504020202020204" pitchFamily="34" charset="0"/>
                        </a:rPr>
                        <a:t>c</a:t>
                      </a:r>
                      <a:r>
                        <a:rPr lang="it-IT" sz="1400" b="1" baseline="-25000" dirty="0">
                          <a:solidFill>
                            <a:schemeClr val="tx1"/>
                          </a:solidFill>
                          <a:latin typeface="Neue Haas Grotesk Text Pro" panose="020B0504020202020204" pitchFamily="34" charset="0"/>
                        </a:rPr>
                        <a:t>2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Neue Haas Grotesk Text Pro" panose="020B0504020202020204" pitchFamily="34" charset="0"/>
                        </a:rPr>
                        <a:t> [kBq]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010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latin typeface="Neue Haas Grotesk Text Pro" panose="020B0504020202020204" pitchFamily="34" charset="0"/>
                        </a:rPr>
                        <a:t>0.726 ± 0.007 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latin typeface="Neue Haas Grotesk Text Pro" panose="020B0504020202020204" pitchFamily="34" charset="0"/>
                        </a:rPr>
                        <a:t>No Signal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latin typeface="Neue Haas Grotesk Text Pro" panose="020B0504020202020204" pitchFamily="34" charset="0"/>
                        </a:rPr>
                        <a:t>11.6 ± 0.2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3886713"/>
                  </a:ext>
                </a:extLst>
              </a:tr>
            </a:tbl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40C8D0C-0ACF-8113-43E3-10D8F782B647}"/>
              </a:ext>
            </a:extLst>
          </p:cNvPr>
          <p:cNvCxnSpPr>
            <a:cxnSpLocks/>
          </p:cNvCxnSpPr>
          <p:nvPr/>
        </p:nvCxnSpPr>
        <p:spPr>
          <a:xfrm>
            <a:off x="8140431" y="1033149"/>
            <a:ext cx="316338" cy="0"/>
          </a:xfrm>
          <a:prstGeom prst="straightConnector1">
            <a:avLst/>
          </a:prstGeom>
          <a:ln w="28575">
            <a:solidFill>
              <a:srgbClr val="E731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334CEC-7453-1FE3-88A7-6DB77CF25769}"/>
              </a:ext>
            </a:extLst>
          </p:cNvPr>
          <p:cNvSpPr txBox="1"/>
          <p:nvPr/>
        </p:nvSpPr>
        <p:spPr>
          <a:xfrm>
            <a:off x="8456769" y="870711"/>
            <a:ext cx="3619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Neue Haas Grotesk Text Pro" panose="020B0504020202020204" pitchFamily="34" charset="0"/>
              </a:rPr>
              <a:t>cumulative-type </a:t>
            </a:r>
            <a:r>
              <a:rPr lang="it-IT" sz="1600" baseline="30000" dirty="0">
                <a:latin typeface="Neue Haas Grotesk Text Pro" panose="020B0504020202020204" pitchFamily="34" charset="0"/>
              </a:rPr>
              <a:t>156</a:t>
            </a:r>
            <a:r>
              <a:rPr lang="it-IT" sz="1600" dirty="0">
                <a:latin typeface="Neue Haas Grotesk Text Pro" panose="020B0504020202020204" pitchFamily="34" charset="0"/>
              </a:rPr>
              <a:t>Tb cross section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2737D2-95EF-51E0-E422-3CE2A78411E6}"/>
              </a:ext>
            </a:extLst>
          </p:cNvPr>
          <p:cNvSpPr txBox="1"/>
          <p:nvPr/>
        </p:nvSpPr>
        <p:spPr>
          <a:xfrm>
            <a:off x="4564359" y="1251055"/>
            <a:ext cx="5614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Neue Haas Grotesk Text Pro" panose="020B0504020202020204" pitchFamily="34" charset="0"/>
              </a:rPr>
              <a:t>Method 2</a:t>
            </a:r>
            <a:r>
              <a:rPr lang="it-IT" sz="1600" b="1" dirty="0">
                <a:latin typeface="Neue Haas Grotesk Text Pro" panose="020B0504020202020204" pitchFamily="34" charset="0"/>
              </a:rPr>
              <a:t>: </a:t>
            </a:r>
            <a:r>
              <a:rPr lang="it-IT" sz="1600" dirty="0">
                <a:latin typeface="Neue Haas Grotesk Text Pro" panose="020B0504020202020204" pitchFamily="34" charset="0"/>
              </a:rPr>
              <a:t>several measurements during the decay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16">
                <a:extLst>
                  <a:ext uri="{FF2B5EF4-FFF2-40B4-BE49-F238E27FC236}">
                    <a16:creationId xmlns:a16="http://schemas.microsoft.com/office/drawing/2014/main" id="{B3D7047E-3D63-11CB-31D6-F90A702F8C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7671940"/>
                  </p:ext>
                </p:extLst>
              </p:nvPr>
            </p:nvGraphicFramePr>
            <p:xfrm>
              <a:off x="4676850" y="5617152"/>
              <a:ext cx="3186907" cy="111252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1447590">
                      <a:extLst>
                        <a:ext uri="{9D8B030D-6E8A-4147-A177-3AD203B41FA5}">
                          <a16:colId xmlns:a16="http://schemas.microsoft.com/office/drawing/2014/main" val="3560470284"/>
                        </a:ext>
                      </a:extLst>
                    </a:gridCol>
                    <a:gridCol w="1739317">
                      <a:extLst>
                        <a:ext uri="{9D8B030D-6E8A-4147-A177-3AD203B41FA5}">
                          <a16:colId xmlns:a16="http://schemas.microsoft.com/office/drawing/2014/main" val="746966382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it-IT" sz="1500" b="1" dirty="0">
                              <a:solidFill>
                                <a:srgbClr val="E73161"/>
                              </a:solidFill>
                              <a:latin typeface="Neue Haas Grotesk Text Pro" panose="020B0504020202020204" pitchFamily="34" charset="0"/>
                            </a:rPr>
                            <a:t>Fit1 parameters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it-IT" sz="1400" dirty="0">
                            <a:solidFill>
                              <a:schemeClr val="tx1"/>
                            </a:solidFill>
                            <a:latin typeface="Neue Haas Grotesk Text Pro" panose="020B0504020202020204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67370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b</a:t>
                          </a:r>
                          <a:r>
                            <a:rPr lang="it-IT" sz="1400" b="1" baseline="-25000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1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 [</a:t>
                          </a:r>
                          <a:r>
                            <a:rPr lang="it-IT" sz="11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E-6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 s</a:t>
                          </a:r>
                          <a:r>
                            <a:rPr lang="it-IT" sz="1400" b="1" baseline="30000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-1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]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3F3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r>
                                <a:rPr lang="it-IT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(</a:t>
                          </a:r>
                          <a:r>
                            <a:rPr lang="it-IT" sz="1400" b="1" baseline="30000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156</a:t>
                          </a:r>
                          <a:r>
                            <a:rPr lang="it-IT" sz="1400" b="1" baseline="0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Tb)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 [</a:t>
                          </a:r>
                          <a:r>
                            <a:rPr lang="it-IT" sz="11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E-6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 s</a:t>
                          </a:r>
                          <a:r>
                            <a:rPr lang="it-IT" sz="1400" b="1" baseline="30000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-1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]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3F3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760107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latin typeface="Neue Haas Grotesk Text Pro" panose="020B0504020202020204" pitchFamily="34" charset="0"/>
                            </a:rPr>
                            <a:t>1.53 ± 0.01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latin typeface="Neue Haas Grotesk Text Pro" panose="020B0504020202020204" pitchFamily="34" charset="0"/>
                            </a:rPr>
                            <a:t>1.50 ± 0.03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238867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16">
                <a:extLst>
                  <a:ext uri="{FF2B5EF4-FFF2-40B4-BE49-F238E27FC236}">
                    <a16:creationId xmlns:a16="http://schemas.microsoft.com/office/drawing/2014/main" id="{B3D7047E-3D63-11CB-31D6-F90A702F8C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7671940"/>
                  </p:ext>
                </p:extLst>
              </p:nvPr>
            </p:nvGraphicFramePr>
            <p:xfrm>
              <a:off x="4676850" y="5617152"/>
              <a:ext cx="3186907" cy="111252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1447590">
                      <a:extLst>
                        <a:ext uri="{9D8B030D-6E8A-4147-A177-3AD203B41FA5}">
                          <a16:colId xmlns:a16="http://schemas.microsoft.com/office/drawing/2014/main" val="3560470284"/>
                        </a:ext>
                      </a:extLst>
                    </a:gridCol>
                    <a:gridCol w="1739317">
                      <a:extLst>
                        <a:ext uri="{9D8B030D-6E8A-4147-A177-3AD203B41FA5}">
                          <a16:colId xmlns:a16="http://schemas.microsoft.com/office/drawing/2014/main" val="746966382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it-IT" sz="1500" b="1" dirty="0">
                              <a:solidFill>
                                <a:srgbClr val="E73161"/>
                              </a:solidFill>
                              <a:latin typeface="Neue Haas Grotesk Text Pro" panose="020B0504020202020204" pitchFamily="34" charset="0"/>
                            </a:rPr>
                            <a:t>Fit1 parameters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it-IT" sz="1400" dirty="0">
                            <a:solidFill>
                              <a:schemeClr val="tx1"/>
                            </a:solidFill>
                            <a:latin typeface="Neue Haas Grotesk Text Pro" panose="020B0504020202020204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67370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b</a:t>
                          </a:r>
                          <a:r>
                            <a:rPr lang="it-IT" sz="1400" b="1" baseline="-25000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1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 [</a:t>
                          </a:r>
                          <a:r>
                            <a:rPr lang="it-IT" sz="11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E-6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 s</a:t>
                          </a:r>
                          <a:r>
                            <a:rPr lang="it-IT" sz="1400" b="1" baseline="30000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-1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  <a:latin typeface="Neue Haas Grotesk Text Pro" panose="020B0504020202020204" pitchFamily="34" charset="0"/>
                            </a:rPr>
                            <a:t>]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3F3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83860" t="-101639" r="-1053" b="-1081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760107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latin typeface="Neue Haas Grotesk Text Pro" panose="020B0504020202020204" pitchFamily="34" charset="0"/>
                            </a:rPr>
                            <a:t>1.53 ± 0.01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latin typeface="Neue Haas Grotesk Text Pro" panose="020B0504020202020204" pitchFamily="34" charset="0"/>
                            </a:rPr>
                            <a:t>1.50 ± 0.03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2388671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70205182-329D-1A54-6BD5-87A9123A7169}"/>
              </a:ext>
            </a:extLst>
          </p:cNvPr>
          <p:cNvGrpSpPr/>
          <p:nvPr/>
        </p:nvGrpSpPr>
        <p:grpSpPr>
          <a:xfrm>
            <a:off x="4826964" y="1637089"/>
            <a:ext cx="7016178" cy="3958032"/>
            <a:chOff x="4826964" y="1637089"/>
            <a:chExt cx="7016178" cy="395803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7FB8005-04BE-3C08-6C02-BEAB604C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26964" y="1637089"/>
              <a:ext cx="7016178" cy="395803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BD34763-AEF5-54D8-2422-D8B3FE2A8C39}"/>
                </a:ext>
              </a:extLst>
            </p:cNvPr>
            <p:cNvSpPr txBox="1"/>
            <p:nvPr/>
          </p:nvSpPr>
          <p:spPr>
            <a:xfrm>
              <a:off x="10075017" y="1786413"/>
              <a:ext cx="152958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none" rtlCol="0" anchor="b">
              <a:spAutoFit/>
            </a:bodyPr>
            <a:lstStyle/>
            <a:p>
              <a:r>
                <a:rPr lang="it-IT" sz="1200" b="1" dirty="0">
                  <a:solidFill>
                    <a:srgbClr val="E73161"/>
                  </a:solidFill>
                  <a:latin typeface="Neue Haas Grotesk Text Pro" panose="020B0504020202020204" pitchFamily="34" charset="0"/>
                </a:rPr>
                <a:t>Enriched </a:t>
              </a:r>
              <a:r>
                <a:rPr lang="it-IT" sz="1200" b="1" baseline="30000" dirty="0">
                  <a:solidFill>
                    <a:srgbClr val="E73161"/>
                  </a:solidFill>
                  <a:latin typeface="Neue Haas Grotesk Text Pro" panose="020B0504020202020204" pitchFamily="34" charset="0"/>
                </a:rPr>
                <a:t>155</a:t>
              </a:r>
              <a:r>
                <a:rPr lang="it-IT" sz="1200" b="1" dirty="0">
                  <a:solidFill>
                    <a:srgbClr val="E73161"/>
                  </a:solidFill>
                  <a:latin typeface="Neue Haas Grotesk Text Pro" panose="020B0504020202020204" pitchFamily="34" charset="0"/>
                </a:rPr>
                <a:t>Gd</a:t>
              </a:r>
              <a:r>
                <a:rPr lang="it-IT" sz="1200" b="1" baseline="-25000" dirty="0">
                  <a:solidFill>
                    <a:srgbClr val="E73161"/>
                  </a:solidFill>
                  <a:latin typeface="Neue Haas Grotesk Text Pro" panose="020B0504020202020204" pitchFamily="34" charset="0"/>
                </a:rPr>
                <a:t>2</a:t>
              </a:r>
              <a:r>
                <a:rPr lang="it-IT" sz="1200" b="1" dirty="0">
                  <a:solidFill>
                    <a:srgbClr val="E73161"/>
                  </a:solidFill>
                  <a:latin typeface="Neue Haas Grotesk Text Pro" panose="020B0504020202020204" pitchFamily="34" charset="0"/>
                </a:rPr>
                <a:t>O</a:t>
              </a:r>
              <a:r>
                <a:rPr lang="it-IT" sz="1200" b="1" baseline="-25000" dirty="0">
                  <a:solidFill>
                    <a:srgbClr val="E73161"/>
                  </a:solidFill>
                  <a:latin typeface="Neue Haas Grotesk Text Pro" panose="020B0504020202020204" pitchFamily="34" charset="0"/>
                </a:rPr>
                <a:t>3</a:t>
              </a:r>
              <a:endParaRPr lang="it-IT" sz="1200" b="1" dirty="0">
                <a:solidFill>
                  <a:srgbClr val="E73161"/>
                </a:solidFill>
                <a:latin typeface="Neue Haas Grotesk Text Pro" panose="020B05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5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" grpId="0"/>
      <p:bldP spid="17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EF9506-C31F-7BD5-3C18-DC90587F1DE3}"/>
              </a:ext>
            </a:extLst>
          </p:cNvPr>
          <p:cNvGrpSpPr/>
          <p:nvPr/>
        </p:nvGrpSpPr>
        <p:grpSpPr>
          <a:xfrm>
            <a:off x="-1" y="44064"/>
            <a:ext cx="12192000" cy="6769872"/>
            <a:chOff x="44399" y="-1886336"/>
            <a:chExt cx="12192000" cy="67698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25B8D7-4716-85C4-C5A1-B4FEC6B12297}"/>
                </a:ext>
              </a:extLst>
            </p:cNvPr>
            <p:cNvSpPr txBox="1"/>
            <p:nvPr/>
          </p:nvSpPr>
          <p:spPr>
            <a:xfrm>
              <a:off x="44399" y="4606537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898989"/>
                  </a:solidFill>
                  <a:latin typeface="Neue Haas Grotesk Text Pro" panose="020B0504020202020204" pitchFamily="34" charset="0"/>
                </a:rPr>
                <a:t>G. Dellepiane – WTTC18</a:t>
              </a:r>
            </a:p>
          </p:txBody>
        </p:sp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F11602D3-AAF5-FD5D-9D57-AFC3DC736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06"/>
            <a:stretch/>
          </p:blipFill>
          <p:spPr>
            <a:xfrm>
              <a:off x="159729" y="-1886336"/>
              <a:ext cx="1019667" cy="964555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3C68BF-93ED-2CB1-41CB-8B10ACBE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12192000" cy="365125"/>
          </a:xfrm>
        </p:spPr>
        <p:txBody>
          <a:bodyPr/>
          <a:lstStyle/>
          <a:p>
            <a:r>
              <a:rPr lang="it-IT" dirty="0">
                <a:latin typeface="Neue Haas Grotesk Text Pro" panose="020B0504020202020204" pitchFamily="34" charset="0"/>
              </a:rPr>
              <a:t>6</a:t>
            </a: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E0C0D555-1F02-E0F4-4A63-56D911584144}"/>
              </a:ext>
            </a:extLst>
          </p:cNvPr>
          <p:cNvSpPr txBox="1">
            <a:spLocks/>
          </p:cNvSpPr>
          <p:nvPr/>
        </p:nvSpPr>
        <p:spPr>
          <a:xfrm>
            <a:off x="-1" y="-1"/>
            <a:ext cx="12192000" cy="8350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latin typeface="Neue Haas Grotesk Text Pro (Body)"/>
              </a:rPr>
              <a:t>Cross-section measurements: </a:t>
            </a:r>
            <a:r>
              <a:rPr lang="it-IT" sz="4000" baseline="30000" dirty="0">
                <a:latin typeface="Neue Haas Grotesk Text Pro (Body)"/>
              </a:rPr>
              <a:t>156</a:t>
            </a:r>
            <a:r>
              <a:rPr lang="it-IT" sz="4000" dirty="0">
                <a:latin typeface="Neue Haas Grotesk Text Pro (Body)"/>
              </a:rPr>
              <a:t>Tb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7FB7B0-9C81-3F01-15A2-DC65FFC0DF16}"/>
              </a:ext>
            </a:extLst>
          </p:cNvPr>
          <p:cNvGrpSpPr/>
          <p:nvPr/>
        </p:nvGrpSpPr>
        <p:grpSpPr>
          <a:xfrm>
            <a:off x="0" y="1883960"/>
            <a:ext cx="4105193" cy="3201874"/>
            <a:chOff x="0" y="1883960"/>
            <a:chExt cx="4105193" cy="3201874"/>
          </a:xfrm>
        </p:grpSpPr>
        <p:pic>
          <p:nvPicPr>
            <p:cNvPr id="3" name="Picture 2" descr="Chart&#10;&#10;Description automatically generated">
              <a:extLst>
                <a:ext uri="{FF2B5EF4-FFF2-40B4-BE49-F238E27FC236}">
                  <a16:creationId xmlns:a16="http://schemas.microsoft.com/office/drawing/2014/main" id="{D6F6F688-1A1D-3359-883E-43300A219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35"/>
            <a:stretch/>
          </p:blipFill>
          <p:spPr>
            <a:xfrm>
              <a:off x="0" y="1883960"/>
              <a:ext cx="4105193" cy="3201874"/>
            </a:xfrm>
            <a:prstGeom prst="rect">
              <a:avLst/>
            </a:prstGeom>
          </p:spPr>
        </p:pic>
        <p:pic>
          <p:nvPicPr>
            <p:cNvPr id="4" name="Picture 3" descr="Chart&#10;&#10;Description automatically generated">
              <a:extLst>
                <a:ext uri="{FF2B5EF4-FFF2-40B4-BE49-F238E27FC236}">
                  <a16:creationId xmlns:a16="http://schemas.microsoft.com/office/drawing/2014/main" id="{221B6C4E-0450-C145-EA76-77B5660D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87" t="59411" r="3365" b="18056"/>
            <a:stretch/>
          </p:blipFill>
          <p:spPr>
            <a:xfrm>
              <a:off x="2035374" y="3784600"/>
              <a:ext cx="1933377" cy="95885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EC4083-1BFB-1950-936C-453442183F0A}"/>
              </a:ext>
            </a:extLst>
          </p:cNvPr>
          <p:cNvGrpSpPr/>
          <p:nvPr/>
        </p:nvGrpSpPr>
        <p:grpSpPr>
          <a:xfrm>
            <a:off x="4105191" y="1877707"/>
            <a:ext cx="4105192" cy="3208127"/>
            <a:chOff x="4105191" y="1877707"/>
            <a:chExt cx="4105192" cy="3208127"/>
          </a:xfrm>
        </p:grpSpPr>
        <p:pic>
          <p:nvPicPr>
            <p:cNvPr id="16" name="Picture 15" descr="Chart, scatter chart&#10;&#10;Description automatically generated">
              <a:extLst>
                <a:ext uri="{FF2B5EF4-FFF2-40B4-BE49-F238E27FC236}">
                  <a16:creationId xmlns:a16="http://schemas.microsoft.com/office/drawing/2014/main" id="{92B4AE93-7F7D-E28B-8D33-837ED6416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35"/>
            <a:stretch/>
          </p:blipFill>
          <p:spPr>
            <a:xfrm>
              <a:off x="4105191" y="1877707"/>
              <a:ext cx="4105192" cy="3208127"/>
            </a:xfrm>
            <a:prstGeom prst="rect">
              <a:avLst/>
            </a:prstGeom>
          </p:spPr>
        </p:pic>
        <p:pic>
          <p:nvPicPr>
            <p:cNvPr id="5" name="Picture 4" descr="Chart, scatter chart&#10;&#10;Description automatically generated">
              <a:extLst>
                <a:ext uri="{FF2B5EF4-FFF2-40B4-BE49-F238E27FC236}">
                  <a16:creationId xmlns:a16="http://schemas.microsoft.com/office/drawing/2014/main" id="{175C19D5-5172-A975-AACD-28DB6D59D7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19" t="8446" r="2729" b="72461"/>
            <a:stretch/>
          </p:blipFill>
          <p:spPr>
            <a:xfrm>
              <a:off x="6504722" y="2167612"/>
              <a:ext cx="1586949" cy="816888"/>
            </a:xfrm>
            <a:prstGeom prst="rect">
              <a:avLst/>
            </a:prstGeom>
          </p:spPr>
        </p:pic>
      </p:grp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1BE562B2-5190-4B81-ED44-BB5FD269BB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3" t="57502" r="48009" b="18404"/>
          <a:stretch/>
        </p:blipFill>
        <p:spPr>
          <a:xfrm>
            <a:off x="10651066" y="3856564"/>
            <a:ext cx="923925" cy="8847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D461B7C-5035-D267-974C-16A6B73D565A}"/>
              </a:ext>
            </a:extLst>
          </p:cNvPr>
          <p:cNvGrpSpPr/>
          <p:nvPr/>
        </p:nvGrpSpPr>
        <p:grpSpPr>
          <a:xfrm>
            <a:off x="8135416" y="1877707"/>
            <a:ext cx="4056584" cy="3208127"/>
            <a:chOff x="8135416" y="1877707"/>
            <a:chExt cx="4056584" cy="3208127"/>
          </a:xfrm>
        </p:grpSpPr>
        <p:pic>
          <p:nvPicPr>
            <p:cNvPr id="18" name="Picture 17" descr="Chart&#10;&#10;Description automatically generated">
              <a:extLst>
                <a:ext uri="{FF2B5EF4-FFF2-40B4-BE49-F238E27FC236}">
                  <a16:creationId xmlns:a16="http://schemas.microsoft.com/office/drawing/2014/main" id="{96440EB9-28FF-5ADC-CC0B-B70A9C8F6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13"/>
            <a:stretch/>
          </p:blipFill>
          <p:spPr>
            <a:xfrm>
              <a:off x="8135416" y="1877707"/>
              <a:ext cx="4056584" cy="3208127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30C8FA3-CC46-19DE-5CC0-2A8096541AFF}"/>
                </a:ext>
              </a:extLst>
            </p:cNvPr>
            <p:cNvGrpSpPr/>
            <p:nvPr/>
          </p:nvGrpSpPr>
          <p:grpSpPr>
            <a:xfrm>
              <a:off x="9902909" y="3735160"/>
              <a:ext cx="2157859" cy="976540"/>
              <a:chOff x="9902909" y="3735160"/>
              <a:chExt cx="2157859" cy="976540"/>
            </a:xfrm>
          </p:grpSpPr>
          <p:pic>
            <p:nvPicPr>
              <p:cNvPr id="11" name="Picture 10" descr="Chart&#10;&#10;Description automatically generated">
                <a:extLst>
                  <a:ext uri="{FF2B5EF4-FFF2-40B4-BE49-F238E27FC236}">
                    <a16:creationId xmlns:a16="http://schemas.microsoft.com/office/drawing/2014/main" id="{5D9F0B30-5297-A204-9198-CFA23D221D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403" t="57502" r="48009" b="18404"/>
              <a:stretch/>
            </p:blipFill>
            <p:spPr>
              <a:xfrm>
                <a:off x="10991679" y="3859407"/>
                <a:ext cx="1069089" cy="848060"/>
              </a:xfrm>
              <a:prstGeom prst="rect">
                <a:avLst/>
              </a:prstGeom>
            </p:spPr>
          </p:pic>
          <p:pic>
            <p:nvPicPr>
              <p:cNvPr id="6" name="Picture 5" descr="Chart&#10;&#10;Description automatically generated">
                <a:extLst>
                  <a:ext uri="{FF2B5EF4-FFF2-40B4-BE49-F238E27FC236}">
                    <a16:creationId xmlns:a16="http://schemas.microsoft.com/office/drawing/2014/main" id="{794975AB-B07C-57FA-5562-D46E6A7F86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714" t="59042" r="3170" b="18140"/>
              <a:stretch/>
            </p:blipFill>
            <p:spPr>
              <a:xfrm>
                <a:off x="9902909" y="3735160"/>
                <a:ext cx="1562474" cy="9765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43803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EF9506-C31F-7BD5-3C18-DC90587F1DE3}"/>
              </a:ext>
            </a:extLst>
          </p:cNvPr>
          <p:cNvGrpSpPr/>
          <p:nvPr/>
        </p:nvGrpSpPr>
        <p:grpSpPr>
          <a:xfrm>
            <a:off x="-1" y="44064"/>
            <a:ext cx="12192000" cy="6769872"/>
            <a:chOff x="44399" y="-1886336"/>
            <a:chExt cx="12192000" cy="67698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25B8D7-4716-85C4-C5A1-B4FEC6B12297}"/>
                </a:ext>
              </a:extLst>
            </p:cNvPr>
            <p:cNvSpPr txBox="1"/>
            <p:nvPr/>
          </p:nvSpPr>
          <p:spPr>
            <a:xfrm>
              <a:off x="44399" y="4606537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898989"/>
                  </a:solidFill>
                  <a:latin typeface="Neue Haas Grotesk Text Pro" panose="020B0504020202020204" pitchFamily="34" charset="0"/>
                </a:rPr>
                <a:t>G. Dellepiane – WTTC18</a:t>
              </a:r>
            </a:p>
          </p:txBody>
        </p:sp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F11602D3-AAF5-FD5D-9D57-AFC3DC736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06"/>
            <a:stretch/>
          </p:blipFill>
          <p:spPr>
            <a:xfrm>
              <a:off x="159729" y="-1886336"/>
              <a:ext cx="1019667" cy="964555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3C68BF-93ED-2CB1-41CB-8B10ACBE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12192000" cy="365125"/>
          </a:xfrm>
        </p:spPr>
        <p:txBody>
          <a:bodyPr/>
          <a:lstStyle/>
          <a:p>
            <a:r>
              <a:rPr lang="it-IT" dirty="0">
                <a:latin typeface="Neue Haas Grotesk Text Pro" panose="020B0504020202020204" pitchFamily="34" charset="0"/>
              </a:rPr>
              <a:t>7</a:t>
            </a: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E0C0D555-1F02-E0F4-4A63-56D911584144}"/>
              </a:ext>
            </a:extLst>
          </p:cNvPr>
          <p:cNvSpPr txBox="1">
            <a:spLocks/>
          </p:cNvSpPr>
          <p:nvPr/>
        </p:nvSpPr>
        <p:spPr>
          <a:xfrm>
            <a:off x="-1" y="-1"/>
            <a:ext cx="12192000" cy="8350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latin typeface="Neue Haas Grotesk Text Pro (Body)"/>
              </a:rPr>
              <a:t>Cross-section measurements: </a:t>
            </a:r>
            <a:r>
              <a:rPr lang="it-IT" sz="4000" baseline="30000" dirty="0">
                <a:latin typeface="Neue Haas Grotesk Text Pro (Body)"/>
              </a:rPr>
              <a:t>155</a:t>
            </a:r>
            <a:r>
              <a:rPr lang="it-IT" sz="4000" dirty="0">
                <a:latin typeface="Neue Haas Grotesk Text Pro (Body)"/>
              </a:rPr>
              <a:t>Tb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F039DE-18AE-4582-2A24-91ABB26C96D8}"/>
              </a:ext>
            </a:extLst>
          </p:cNvPr>
          <p:cNvSpPr txBox="1"/>
          <p:nvPr/>
        </p:nvSpPr>
        <p:spPr>
          <a:xfrm>
            <a:off x="5225255" y="873458"/>
            <a:ext cx="907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Neue Haas Grotesk Text Pro" panose="020B0504020202020204" pitchFamily="34" charset="0"/>
              </a:rPr>
              <a:t>Gd(p,X)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72018FE-4B2C-60BD-FC59-34C49E02B461}"/>
                  </a:ext>
                </a:extLst>
              </p:cNvPr>
              <p:cNvSpPr txBox="1"/>
              <p:nvPr/>
            </p:nvSpPr>
            <p:spPr>
              <a:xfrm>
                <a:off x="5174211" y="1578968"/>
                <a:ext cx="10086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600" baseline="30000" dirty="0">
                    <a:latin typeface="Neue Haas Grotesk Text Pro" panose="020B0504020202020204" pitchFamily="34" charset="0"/>
                  </a:rPr>
                  <a:t>155</a:t>
                </a:r>
                <a:r>
                  <a:rPr lang="it-IT" sz="1600" dirty="0">
                    <a:latin typeface="Neue Haas Grotesk Text Pro" panose="020B0504020202020204" pitchFamily="34" charset="0"/>
                  </a:rPr>
                  <a:t>Tb</a:t>
                </a:r>
              </a:p>
              <a:p>
                <a:pPr algn="ctr"/>
                <a:r>
                  <a:rPr lang="it-IT" sz="1200" dirty="0">
                    <a:latin typeface="Neue Haas Grotesk Text Pro" panose="020B05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sz="1200" dirty="0">
                        <a:latin typeface="Neue Haas Grotesk Text Pro" panose="020B05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it-IT" sz="1200" baseline="-25000" dirty="0">
                        <a:latin typeface="Neue Haas Grotesk Text Pro" panose="020B0504020202020204" pitchFamily="34" charset="0"/>
                      </a:rPr>
                      <m:t>1/2</m:t>
                    </m:r>
                  </m:oMath>
                </a14:m>
                <a:r>
                  <a:rPr lang="it-IT" sz="1100" dirty="0">
                    <a:latin typeface="Neue Haas Grotesk Text Pro" panose="020B0504020202020204" pitchFamily="34" charset="0"/>
                  </a:rPr>
                  <a:t>= 5.32 d)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72018FE-4B2C-60BD-FC59-34C49E02B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211" y="1578968"/>
                <a:ext cx="1008609" cy="523220"/>
              </a:xfrm>
              <a:prstGeom prst="rect">
                <a:avLst/>
              </a:prstGeom>
              <a:blipFill>
                <a:blip r:embed="rId6"/>
                <a:stretch>
                  <a:fillRect l="-606" t="-3488" b="-81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CA53F1C-36D7-E5F7-4B17-4CEC6DD66F49}"/>
              </a:ext>
            </a:extLst>
          </p:cNvPr>
          <p:cNvCxnSpPr>
            <a:cxnSpLocks/>
          </p:cNvCxnSpPr>
          <p:nvPr/>
        </p:nvCxnSpPr>
        <p:spPr>
          <a:xfrm>
            <a:off x="5679292" y="1212012"/>
            <a:ext cx="0" cy="377917"/>
          </a:xfrm>
          <a:prstGeom prst="straightConnector1">
            <a:avLst/>
          </a:prstGeom>
          <a:ln>
            <a:solidFill>
              <a:srgbClr val="E72F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74AC099-B20B-E6BE-A440-C087F530E56F}"/>
              </a:ext>
            </a:extLst>
          </p:cNvPr>
          <p:cNvSpPr txBox="1"/>
          <p:nvPr/>
        </p:nvSpPr>
        <p:spPr>
          <a:xfrm>
            <a:off x="5261030" y="2606253"/>
            <a:ext cx="8349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aseline="30000" dirty="0">
                <a:latin typeface="Neue Haas Grotesk Text Pro" panose="020B0504020202020204" pitchFamily="34" charset="0"/>
              </a:rPr>
              <a:t>155</a:t>
            </a:r>
            <a:r>
              <a:rPr lang="it-IT" sz="1600" dirty="0">
                <a:latin typeface="Neue Haas Grotesk Text Pro" panose="020B0504020202020204" pitchFamily="34" charset="0"/>
              </a:rPr>
              <a:t>Gd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EA243BD-9799-BBCC-F436-C08CDE35E6AC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5678516" y="2102188"/>
            <a:ext cx="776" cy="511897"/>
          </a:xfrm>
          <a:prstGeom prst="straightConnector1">
            <a:avLst/>
          </a:prstGeom>
          <a:ln>
            <a:solidFill>
              <a:srgbClr val="E72F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B887785-1685-DB36-71FE-C70D77A8F0CD}"/>
              </a:ext>
            </a:extLst>
          </p:cNvPr>
          <p:cNvSpPr txBox="1"/>
          <p:nvPr/>
        </p:nvSpPr>
        <p:spPr>
          <a:xfrm>
            <a:off x="5351345" y="2210273"/>
            <a:ext cx="654342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700" dirty="0">
                <a:latin typeface="Neue Haas Grotesk Text Pro" panose="020B0504020202020204" pitchFamily="34" charset="0"/>
              </a:rPr>
              <a:t>EC (100%)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F2369F-23F6-DB62-5C1A-4D729AEC8E37}"/>
              </a:ext>
            </a:extLst>
          </p:cNvPr>
          <p:cNvGrpSpPr/>
          <p:nvPr/>
        </p:nvGrpSpPr>
        <p:grpSpPr>
          <a:xfrm>
            <a:off x="-1" y="3110209"/>
            <a:ext cx="12175252" cy="3285410"/>
            <a:chOff x="-1" y="3110209"/>
            <a:chExt cx="12175252" cy="3285410"/>
          </a:xfrm>
        </p:grpSpPr>
        <p:pic>
          <p:nvPicPr>
            <p:cNvPr id="4" name="Picture 3" descr="Chart, line chart&#10;&#10;Description automatically generated">
              <a:extLst>
                <a:ext uri="{FF2B5EF4-FFF2-40B4-BE49-F238E27FC236}">
                  <a16:creationId xmlns:a16="http://schemas.microsoft.com/office/drawing/2014/main" id="{545649CC-9FA4-D5FF-6011-6537271E8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93"/>
            <a:stretch/>
          </p:blipFill>
          <p:spPr>
            <a:xfrm>
              <a:off x="4051694" y="3116007"/>
              <a:ext cx="4105194" cy="3279612"/>
            </a:xfrm>
            <a:prstGeom prst="rect">
              <a:avLst/>
            </a:prstGeom>
          </p:spPr>
        </p:pic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8D6CD9F4-DFD7-85DD-90EE-0B7230E04A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8" b="7493"/>
            <a:stretch/>
          </p:blipFill>
          <p:spPr>
            <a:xfrm>
              <a:off x="8086032" y="3110209"/>
              <a:ext cx="4089219" cy="3277356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118A5F7-8FA5-99D8-748A-F4F281A42E50}"/>
                </a:ext>
              </a:extLst>
            </p:cNvPr>
            <p:cNvGrpSpPr/>
            <p:nvPr/>
          </p:nvGrpSpPr>
          <p:grpSpPr>
            <a:xfrm>
              <a:off x="-1" y="3125093"/>
              <a:ext cx="4105971" cy="3262472"/>
              <a:chOff x="-1" y="3125093"/>
              <a:chExt cx="4105971" cy="3262472"/>
            </a:xfrm>
          </p:grpSpPr>
          <p:pic>
            <p:nvPicPr>
              <p:cNvPr id="11" name="Picture 10" descr="Chart, line chart&#10;&#10;Description automatically generated">
                <a:extLst>
                  <a:ext uri="{FF2B5EF4-FFF2-40B4-BE49-F238E27FC236}">
                    <a16:creationId xmlns:a16="http://schemas.microsoft.com/office/drawing/2014/main" id="{EB48789D-FDAA-6EC4-C0D5-5ABF432F44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493"/>
              <a:stretch/>
            </p:blipFill>
            <p:spPr>
              <a:xfrm>
                <a:off x="-1" y="3125093"/>
                <a:ext cx="4105971" cy="3262472"/>
              </a:xfrm>
              <a:prstGeom prst="rect">
                <a:avLst/>
              </a:prstGeom>
            </p:spPr>
          </p:pic>
          <p:pic>
            <p:nvPicPr>
              <p:cNvPr id="7" name="Picture 6" descr="Chart, line chart&#10;&#10;Description automatically generated">
                <a:extLst>
                  <a:ext uri="{FF2B5EF4-FFF2-40B4-BE49-F238E27FC236}">
                    <a16:creationId xmlns:a16="http://schemas.microsoft.com/office/drawing/2014/main" id="{72A4FFC6-EB35-2806-E3E0-D6A6ED3233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30" t="8473" r="62365" b="76402"/>
              <a:stretch/>
            </p:blipFill>
            <p:spPr>
              <a:xfrm>
                <a:off x="457200" y="3388360"/>
                <a:ext cx="1454150" cy="726441"/>
              </a:xfrm>
              <a:prstGeom prst="rect">
                <a:avLst/>
              </a:prstGeom>
            </p:spPr>
          </p:pic>
        </p:grpSp>
        <p:pic>
          <p:nvPicPr>
            <p:cNvPr id="13" name="Picture 12" descr="Chart, line chart&#10;&#10;Description automatically generated">
              <a:extLst>
                <a:ext uri="{FF2B5EF4-FFF2-40B4-BE49-F238E27FC236}">
                  <a16:creationId xmlns:a16="http://schemas.microsoft.com/office/drawing/2014/main" id="{DF469469-2E89-2822-1E03-EC8908E93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66" t="8228" r="3305" b="79593"/>
            <a:stretch/>
          </p:blipFill>
          <p:spPr>
            <a:xfrm>
              <a:off x="6823870" y="3382301"/>
              <a:ext cx="1193800" cy="588693"/>
            </a:xfrm>
            <a:prstGeom prst="rect">
              <a:avLst/>
            </a:prstGeom>
          </p:spPr>
        </p:pic>
        <p:pic>
          <p:nvPicPr>
            <p:cNvPr id="14" name="Picture 13" descr="Chart, line chart&#10;&#10;Description automatically generated">
              <a:extLst>
                <a:ext uri="{FF2B5EF4-FFF2-40B4-BE49-F238E27FC236}">
                  <a16:creationId xmlns:a16="http://schemas.microsoft.com/office/drawing/2014/main" id="{093F71F3-2C90-EBC4-63A5-E1764BD18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66" t="8228" r="3305" b="79593"/>
            <a:stretch/>
          </p:blipFill>
          <p:spPr>
            <a:xfrm>
              <a:off x="8542872" y="3374247"/>
              <a:ext cx="1193800" cy="5886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626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EF9506-C31F-7BD5-3C18-DC90587F1DE3}"/>
              </a:ext>
            </a:extLst>
          </p:cNvPr>
          <p:cNvGrpSpPr/>
          <p:nvPr/>
        </p:nvGrpSpPr>
        <p:grpSpPr>
          <a:xfrm>
            <a:off x="-1" y="44064"/>
            <a:ext cx="12192000" cy="6769872"/>
            <a:chOff x="44399" y="-1886336"/>
            <a:chExt cx="12192000" cy="67698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25B8D7-4716-85C4-C5A1-B4FEC6B12297}"/>
                </a:ext>
              </a:extLst>
            </p:cNvPr>
            <p:cNvSpPr txBox="1"/>
            <p:nvPr/>
          </p:nvSpPr>
          <p:spPr>
            <a:xfrm>
              <a:off x="44399" y="4606537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898989"/>
                  </a:solidFill>
                  <a:latin typeface="Neue Haas Grotesk Text Pro" panose="020B0504020202020204" pitchFamily="34" charset="0"/>
                </a:rPr>
                <a:t>G. Dellepiane – WTTC18</a:t>
              </a:r>
            </a:p>
          </p:txBody>
        </p:sp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F11602D3-AAF5-FD5D-9D57-AFC3DC736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06"/>
            <a:stretch/>
          </p:blipFill>
          <p:spPr>
            <a:xfrm>
              <a:off x="159729" y="-1886336"/>
              <a:ext cx="1019667" cy="964555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3C68BF-93ED-2CB1-41CB-8B10ACBE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12192000" cy="365125"/>
          </a:xfrm>
        </p:spPr>
        <p:txBody>
          <a:bodyPr/>
          <a:lstStyle/>
          <a:p>
            <a:r>
              <a:rPr lang="it-IT" dirty="0">
                <a:latin typeface="Neue Haas Grotesk Text Pro" panose="020B0504020202020204" pitchFamily="34" charset="0"/>
              </a:rPr>
              <a:t>8</a:t>
            </a: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E0C0D555-1F02-E0F4-4A63-56D911584144}"/>
              </a:ext>
            </a:extLst>
          </p:cNvPr>
          <p:cNvSpPr txBox="1">
            <a:spLocks/>
          </p:cNvSpPr>
          <p:nvPr/>
        </p:nvSpPr>
        <p:spPr>
          <a:xfrm>
            <a:off x="-1" y="-1"/>
            <a:ext cx="12192000" cy="8350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aseline="30000" dirty="0">
                <a:latin typeface="Neue Haas Grotesk Text Pro (Body)"/>
              </a:rPr>
              <a:t>155</a:t>
            </a:r>
            <a:r>
              <a:rPr lang="it-IT" sz="4000" dirty="0">
                <a:latin typeface="Neue Haas Grotesk Text Pro (Body)"/>
              </a:rPr>
              <a:t>Tb production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E17EAB-63C6-E52B-FE7F-D6ADB04FC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591" y="763369"/>
            <a:ext cx="2910553" cy="15114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7EC9DD-28A1-551D-3875-959812A6A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212" y="763368"/>
            <a:ext cx="2929234" cy="15114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A33D16-13AE-0037-E6F6-9597B0BE9788}"/>
              </a:ext>
            </a:extLst>
          </p:cNvPr>
          <p:cNvSpPr txBox="1"/>
          <p:nvPr/>
        </p:nvSpPr>
        <p:spPr>
          <a:xfrm>
            <a:off x="3011591" y="2147981"/>
            <a:ext cx="59626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latin typeface="Neue Haas Grotesk Text Pro" panose="020B0504020202020204" pitchFamily="34" charset="0"/>
              </a:rPr>
              <a:t>Targets for </a:t>
            </a:r>
            <a:r>
              <a:rPr lang="it-IT" sz="1050" baseline="30000" dirty="0">
                <a:latin typeface="Neue Haas Grotesk Text Pro" panose="020B0504020202020204" pitchFamily="34" charset="0"/>
              </a:rPr>
              <a:t>155</a:t>
            </a:r>
            <a:r>
              <a:rPr lang="it-IT" sz="1050" dirty="0">
                <a:latin typeface="Neue Haas Grotesk Text Pro" panose="020B0504020202020204" pitchFamily="34" charset="0"/>
              </a:rPr>
              <a:t>Tb production tests: (a) coin with a 0.24 mm covering lid, containing a </a:t>
            </a:r>
            <a:r>
              <a:rPr lang="it-IT" sz="1050" b="1" dirty="0">
                <a:latin typeface="Neue Haas Grotesk Text Pro" panose="020B0504020202020204" pitchFamily="34" charset="0"/>
              </a:rPr>
              <a:t>~40 mg </a:t>
            </a:r>
            <a:r>
              <a:rPr lang="it-IT" sz="1050" baseline="30000" dirty="0">
                <a:latin typeface="Neue Haas Grotesk Text Pro" panose="020B0504020202020204" pitchFamily="34" charset="0"/>
              </a:rPr>
              <a:t>155</a:t>
            </a:r>
            <a:r>
              <a:rPr lang="it-IT" sz="1050" dirty="0">
                <a:latin typeface="Neue Haas Grotesk Text Pro" panose="020B0504020202020204" pitchFamily="34" charset="0"/>
              </a:rPr>
              <a:t>Gd</a:t>
            </a:r>
            <a:r>
              <a:rPr lang="it-IT" sz="1050" baseline="-25000" dirty="0">
                <a:latin typeface="Neue Haas Grotesk Text Pro" panose="020B0504020202020204" pitchFamily="34" charset="0"/>
              </a:rPr>
              <a:t>2</a:t>
            </a:r>
            <a:r>
              <a:rPr lang="it-IT" sz="1050" dirty="0">
                <a:latin typeface="Neue Haas Grotesk Text Pro" panose="020B0504020202020204" pitchFamily="34" charset="0"/>
              </a:rPr>
              <a:t>O</a:t>
            </a:r>
            <a:r>
              <a:rPr lang="it-IT" sz="1050" baseline="-25000" dirty="0">
                <a:latin typeface="Neue Haas Grotesk Text Pro" panose="020B0504020202020204" pitchFamily="34" charset="0"/>
              </a:rPr>
              <a:t>3</a:t>
            </a:r>
            <a:r>
              <a:rPr lang="it-IT" sz="1050" dirty="0">
                <a:latin typeface="Neue Haas Grotesk Text Pro" panose="020B0504020202020204" pitchFamily="34" charset="0"/>
              </a:rPr>
              <a:t> pellet;  (b) coin with a 7 mm hole in the lid, containing a </a:t>
            </a:r>
            <a:r>
              <a:rPr lang="it-IT" sz="1050" b="1" dirty="0">
                <a:latin typeface="Neue Haas Grotesk Text Pro" panose="020B0504020202020204" pitchFamily="34" charset="0"/>
              </a:rPr>
              <a:t>~40 mg</a:t>
            </a:r>
            <a:r>
              <a:rPr lang="it-IT" sz="1050" dirty="0">
                <a:latin typeface="Neue Haas Grotesk Text Pro" panose="020B0504020202020204" pitchFamily="34" charset="0"/>
              </a:rPr>
              <a:t> </a:t>
            </a:r>
            <a:r>
              <a:rPr lang="it-IT" sz="1050" baseline="30000" dirty="0">
                <a:latin typeface="Neue Haas Grotesk Text Pro" panose="020B0504020202020204" pitchFamily="34" charset="0"/>
              </a:rPr>
              <a:t>156</a:t>
            </a:r>
            <a:r>
              <a:rPr lang="it-IT" sz="1050" dirty="0">
                <a:latin typeface="Neue Haas Grotesk Text Pro" panose="020B0504020202020204" pitchFamily="34" charset="0"/>
              </a:rPr>
              <a:t>Gd</a:t>
            </a:r>
            <a:r>
              <a:rPr lang="it-IT" sz="1050" baseline="-25000" dirty="0">
                <a:latin typeface="Neue Haas Grotesk Text Pro" panose="020B0504020202020204" pitchFamily="34" charset="0"/>
              </a:rPr>
              <a:t>2</a:t>
            </a:r>
            <a:r>
              <a:rPr lang="it-IT" sz="1050" dirty="0">
                <a:latin typeface="Neue Haas Grotesk Text Pro" panose="020B0504020202020204" pitchFamily="34" charset="0"/>
              </a:rPr>
              <a:t>O</a:t>
            </a:r>
            <a:r>
              <a:rPr lang="it-IT" sz="1050" baseline="-25000" dirty="0">
                <a:latin typeface="Neue Haas Grotesk Text Pro" panose="020B0504020202020204" pitchFamily="34" charset="0"/>
              </a:rPr>
              <a:t>3</a:t>
            </a:r>
            <a:r>
              <a:rPr lang="it-IT" sz="1050" dirty="0">
                <a:latin typeface="Neue Haas Grotesk Text Pro" panose="020B0504020202020204" pitchFamily="34" charset="0"/>
              </a:rPr>
              <a:t> pellet</a:t>
            </a:r>
          </a:p>
        </p:txBody>
      </p:sp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C934746F-8FA4-E5E5-9CD0-67E748AABA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9" t="5493" b="9962"/>
          <a:stretch/>
        </p:blipFill>
        <p:spPr>
          <a:xfrm>
            <a:off x="6424101" y="2723371"/>
            <a:ext cx="5164459" cy="38293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113E8E9-097C-5EC8-E3C3-C30773A13C81}"/>
              </a:ext>
            </a:extLst>
          </p:cNvPr>
          <p:cNvGrpSpPr/>
          <p:nvPr/>
        </p:nvGrpSpPr>
        <p:grpSpPr>
          <a:xfrm>
            <a:off x="734461" y="2637678"/>
            <a:ext cx="5161513" cy="3915134"/>
            <a:chOff x="734461" y="2637678"/>
            <a:chExt cx="5161513" cy="3915134"/>
          </a:xfrm>
        </p:grpSpPr>
        <p:pic>
          <p:nvPicPr>
            <p:cNvPr id="13" name="Picture 12" descr="Chart, line chart&#10;&#10;Description automatically generated">
              <a:extLst>
                <a:ext uri="{FF2B5EF4-FFF2-40B4-BE49-F238E27FC236}">
                  <a16:creationId xmlns:a16="http://schemas.microsoft.com/office/drawing/2014/main" id="{2ECBD2E2-C3D2-2186-03CE-808B0F6FC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94" r="51072" b="9952"/>
            <a:stretch/>
          </p:blipFill>
          <p:spPr>
            <a:xfrm>
              <a:off x="734461" y="2723469"/>
              <a:ext cx="5161513" cy="382934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18CDD54-C9BE-1BEF-6CDE-51B6E355C1C8}"/>
                </a:ext>
              </a:extLst>
            </p:cNvPr>
            <p:cNvSpPr txBox="1"/>
            <p:nvPr/>
          </p:nvSpPr>
          <p:spPr>
            <a:xfrm>
              <a:off x="2550424" y="2637678"/>
              <a:ext cx="152958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none" rtlCol="0" anchor="b">
              <a:spAutoFit/>
            </a:bodyPr>
            <a:lstStyle/>
            <a:p>
              <a:r>
                <a:rPr lang="it-IT" sz="1200" b="1" dirty="0">
                  <a:solidFill>
                    <a:srgbClr val="E73161"/>
                  </a:solidFill>
                  <a:latin typeface="Neue Haas Grotesk Text Pro" panose="020B0504020202020204" pitchFamily="34" charset="0"/>
                </a:rPr>
                <a:t>Enriched </a:t>
              </a:r>
              <a:r>
                <a:rPr lang="it-IT" sz="1200" b="1" baseline="30000" dirty="0">
                  <a:solidFill>
                    <a:srgbClr val="E73161"/>
                  </a:solidFill>
                  <a:latin typeface="Neue Haas Grotesk Text Pro" panose="020B0504020202020204" pitchFamily="34" charset="0"/>
                </a:rPr>
                <a:t>155</a:t>
              </a:r>
              <a:r>
                <a:rPr lang="it-IT" sz="1200" b="1" dirty="0">
                  <a:solidFill>
                    <a:srgbClr val="E73161"/>
                  </a:solidFill>
                  <a:latin typeface="Neue Haas Grotesk Text Pro" panose="020B0504020202020204" pitchFamily="34" charset="0"/>
                </a:rPr>
                <a:t>Gd</a:t>
              </a:r>
              <a:r>
                <a:rPr lang="it-IT" sz="1200" b="1" baseline="-25000" dirty="0">
                  <a:solidFill>
                    <a:srgbClr val="E73161"/>
                  </a:solidFill>
                  <a:latin typeface="Neue Haas Grotesk Text Pro" panose="020B0504020202020204" pitchFamily="34" charset="0"/>
                </a:rPr>
                <a:t>2</a:t>
              </a:r>
              <a:r>
                <a:rPr lang="it-IT" sz="1200" b="1" dirty="0">
                  <a:solidFill>
                    <a:srgbClr val="E73161"/>
                  </a:solidFill>
                  <a:latin typeface="Neue Haas Grotesk Text Pro" panose="020B0504020202020204" pitchFamily="34" charset="0"/>
                </a:rPr>
                <a:t>O</a:t>
              </a:r>
              <a:r>
                <a:rPr lang="it-IT" sz="1200" b="1" baseline="-25000" dirty="0">
                  <a:solidFill>
                    <a:srgbClr val="E73161"/>
                  </a:solidFill>
                  <a:latin typeface="Neue Haas Grotesk Text Pro" panose="020B0504020202020204" pitchFamily="34" charset="0"/>
                </a:rPr>
                <a:t>3</a:t>
              </a:r>
              <a:endParaRPr lang="it-IT" sz="1200" b="1" dirty="0">
                <a:solidFill>
                  <a:srgbClr val="E73161"/>
                </a:solidFill>
                <a:latin typeface="Neue Haas Grotesk Text Pro" panose="020B05040202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9A1E604-7E6A-FCF0-EDA7-6DEBB6B0D8C8}"/>
              </a:ext>
            </a:extLst>
          </p:cNvPr>
          <p:cNvSpPr txBox="1"/>
          <p:nvPr/>
        </p:nvSpPr>
        <p:spPr>
          <a:xfrm>
            <a:off x="8373075" y="2642412"/>
            <a:ext cx="153279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 anchor="b">
            <a:spAutoFit/>
          </a:bodyPr>
          <a:lstStyle/>
          <a:p>
            <a:r>
              <a:rPr lang="it-IT" sz="1200" b="1" dirty="0">
                <a:solidFill>
                  <a:srgbClr val="E73161"/>
                </a:solidFill>
                <a:latin typeface="Neue Haas Grotesk Text Pro" panose="020B0504020202020204" pitchFamily="34" charset="0"/>
              </a:rPr>
              <a:t>Enriched </a:t>
            </a:r>
            <a:r>
              <a:rPr lang="it-IT" sz="1200" b="1" baseline="30000" dirty="0">
                <a:solidFill>
                  <a:srgbClr val="E73161"/>
                </a:solidFill>
                <a:latin typeface="Neue Haas Grotesk Text Pro" panose="020B0504020202020204" pitchFamily="34" charset="0"/>
              </a:rPr>
              <a:t>156</a:t>
            </a:r>
            <a:r>
              <a:rPr lang="it-IT" sz="1200" b="1" dirty="0">
                <a:solidFill>
                  <a:srgbClr val="E73161"/>
                </a:solidFill>
                <a:latin typeface="Neue Haas Grotesk Text Pro" panose="020B0504020202020204" pitchFamily="34" charset="0"/>
              </a:rPr>
              <a:t>Gd</a:t>
            </a:r>
            <a:r>
              <a:rPr lang="it-IT" sz="1200" b="1" baseline="-25000" dirty="0">
                <a:solidFill>
                  <a:srgbClr val="E73161"/>
                </a:solidFill>
                <a:latin typeface="Neue Haas Grotesk Text Pro" panose="020B0504020202020204" pitchFamily="34" charset="0"/>
              </a:rPr>
              <a:t>2</a:t>
            </a:r>
            <a:r>
              <a:rPr lang="it-IT" sz="1200" b="1" dirty="0">
                <a:solidFill>
                  <a:srgbClr val="E73161"/>
                </a:solidFill>
                <a:latin typeface="Neue Haas Grotesk Text Pro" panose="020B0504020202020204" pitchFamily="34" charset="0"/>
              </a:rPr>
              <a:t>O</a:t>
            </a:r>
            <a:r>
              <a:rPr lang="it-IT" sz="1200" b="1" baseline="-25000" dirty="0">
                <a:solidFill>
                  <a:srgbClr val="E73161"/>
                </a:solidFill>
                <a:latin typeface="Neue Haas Grotesk Text Pro" panose="020B0504020202020204" pitchFamily="34" charset="0"/>
              </a:rPr>
              <a:t>3</a:t>
            </a:r>
            <a:endParaRPr lang="it-IT" sz="1200" b="1" dirty="0">
              <a:solidFill>
                <a:srgbClr val="E73161"/>
              </a:solidFill>
              <a:latin typeface="Neue Haas Grotesk Tex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92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21126</TotalTime>
  <Words>1544</Words>
  <Application>Microsoft Office PowerPoint</Application>
  <PresentationFormat>Widescreen</PresentationFormat>
  <Paragraphs>388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Cambria Math</vt:lpstr>
      <vt:lpstr>Neue Haas Grotesk Text Pro</vt:lpstr>
      <vt:lpstr>Neue Haas Grotesk Text Pro (Body)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Gaia Dellepiane</dc:creator>
  <cp:lastModifiedBy>Gaia Dellepiane</cp:lastModifiedBy>
  <cp:revision>31</cp:revision>
  <dcterms:created xsi:type="dcterms:W3CDTF">2022-07-26T14:17:03Z</dcterms:created>
  <dcterms:modified xsi:type="dcterms:W3CDTF">2022-08-21T06:48:38Z</dcterms:modified>
</cp:coreProperties>
</file>