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64" r:id="rId3"/>
    <p:sldId id="265" r:id="rId4"/>
    <p:sldId id="353" r:id="rId5"/>
    <p:sldId id="358" r:id="rId6"/>
    <p:sldId id="298" r:id="rId7"/>
    <p:sldId id="768" r:id="rId8"/>
    <p:sldId id="747" r:id="rId9"/>
    <p:sldId id="760" r:id="rId10"/>
    <p:sldId id="783" r:id="rId11"/>
    <p:sldId id="266" r:id="rId12"/>
    <p:sldId id="786" r:id="rId13"/>
    <p:sldId id="743" r:id="rId14"/>
    <p:sldId id="761" r:id="rId15"/>
    <p:sldId id="784" r:id="rId16"/>
    <p:sldId id="788" r:id="rId17"/>
    <p:sldId id="792" r:id="rId18"/>
    <p:sldId id="791" r:id="rId19"/>
    <p:sldId id="447" r:id="rId20"/>
    <p:sldId id="448" r:id="rId21"/>
    <p:sldId id="641" r:id="rId22"/>
    <p:sldId id="643" r:id="rId23"/>
    <p:sldId id="449" r:id="rId24"/>
    <p:sldId id="774" r:id="rId25"/>
    <p:sldId id="775" r:id="rId26"/>
    <p:sldId id="793" r:id="rId27"/>
    <p:sldId id="69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4ACAD"/>
    <a:srgbClr val="E01D19"/>
    <a:srgbClr val="FF0000"/>
    <a:srgbClr val="4472C4"/>
    <a:srgbClr val="FFFF00"/>
    <a:srgbClr val="054473"/>
    <a:srgbClr val="1B3042"/>
    <a:srgbClr val="7B898A"/>
    <a:srgbClr val="EE00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67" autoAdjust="0"/>
    <p:restoredTop sz="95739"/>
  </p:normalViewPr>
  <p:slideViewPr>
    <p:cSldViewPr snapToGrid="0" snapToObjects="1">
      <p:cViewPr varScale="1">
        <p:scale>
          <a:sx n="110" d="100"/>
          <a:sy n="110" d="100"/>
        </p:scale>
        <p:origin x="870" y="84"/>
      </p:cViewPr>
      <p:guideLst/>
    </p:cSldViewPr>
  </p:slid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DE6D35-5A9B-7443-AC2B-3AE8EA2CD294}" type="datetimeFigureOut">
              <a:rPr lang="en-US" smtClean="0"/>
              <a:t>8/23/2022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47B90C-49C8-7944-87A4-C54BD1F45855}" type="slidenum">
              <a:rPr lang="en-US" smtClean="0"/>
              <a:t>‹#›</a:t>
            </a:fld>
            <a:endParaRPr lang="en-US" dirty="0"/>
          </a:p>
        </p:txBody>
      </p:sp>
    </p:spTree>
    <p:extLst>
      <p:ext uri="{BB962C8B-B14F-4D97-AF65-F5344CB8AC3E}">
        <p14:creationId xmlns:p14="http://schemas.microsoft.com/office/powerpoint/2010/main" val="1481189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spcBef>
                <a:spcPct val="20000"/>
              </a:spcBef>
              <a:buFont typeface="Arial"/>
              <a:buChar char="•"/>
            </a:pPr>
            <a:r>
              <a:rPr lang="en-US" sz="2200" dirty="0">
                <a:solidFill>
                  <a:srgbClr val="2D637F"/>
                </a:solidFill>
                <a:latin typeface="Lucida Grande"/>
                <a:cs typeface="Lucida Grande"/>
              </a:rPr>
              <a:t>Emerging trends for next-generation (targeted &amp; personalized) nuclear medicine:</a:t>
            </a:r>
          </a:p>
          <a:p>
            <a:pPr marL="800100" lvl="1" indent="-342900">
              <a:spcBef>
                <a:spcPct val="20000"/>
              </a:spcBef>
              <a:buFont typeface="Arial"/>
              <a:buChar char="•"/>
            </a:pPr>
            <a:r>
              <a:rPr lang="en-US" sz="2200" dirty="0">
                <a:solidFill>
                  <a:srgbClr val="2D637F"/>
                </a:solidFill>
                <a:latin typeface="Lucida Grande"/>
                <a:cs typeface="Lucida Grande"/>
              </a:rPr>
              <a:t>Targeted alpha therapy (5-10 MeV)</a:t>
            </a:r>
          </a:p>
          <a:p>
            <a:pPr marL="1257300" lvl="2" indent="-342900">
              <a:spcBef>
                <a:spcPct val="20000"/>
              </a:spcBef>
              <a:buFont typeface="Arial"/>
              <a:buChar char="•"/>
            </a:pPr>
            <a:r>
              <a:rPr lang="en-US" sz="2000" dirty="0">
                <a:solidFill>
                  <a:srgbClr val="2D637F"/>
                </a:solidFill>
                <a:latin typeface="Lucida Grande"/>
                <a:cs typeface="Lucida Grande"/>
              </a:rPr>
              <a:t>40-80 </a:t>
            </a:r>
            <a:r>
              <a:rPr lang="el-GR" sz="2000" dirty="0">
                <a:solidFill>
                  <a:srgbClr val="2D637F"/>
                </a:solidFill>
                <a:latin typeface="Calibri" panose="020F0502020204030204" pitchFamily="34" charset="0"/>
                <a:cs typeface="Lucida Grande"/>
              </a:rPr>
              <a:t>μ</a:t>
            </a:r>
            <a:r>
              <a:rPr lang="en-US" sz="2000" dirty="0">
                <a:solidFill>
                  <a:srgbClr val="2D637F"/>
                </a:solidFill>
                <a:latin typeface="Lucida Grande"/>
                <a:cs typeface="Lucida Grande"/>
              </a:rPr>
              <a:t>m range </a:t>
            </a:r>
            <a:r>
              <a:rPr lang="en-US" sz="2000" dirty="0">
                <a:solidFill>
                  <a:srgbClr val="2D637F"/>
                </a:solidFill>
                <a:latin typeface="Lucida Grande"/>
                <a:cs typeface="Lucida Grande"/>
                <a:sym typeface="Wingdings" panose="05000000000000000000" pitchFamily="2" charset="2"/>
              </a:rPr>
              <a:t> single cell</a:t>
            </a:r>
            <a:endParaRPr lang="en-US" sz="2000" dirty="0">
              <a:solidFill>
                <a:srgbClr val="2D637F"/>
              </a:solidFill>
              <a:latin typeface="Lucida Grande"/>
              <a:cs typeface="Lucida Grande"/>
            </a:endParaRPr>
          </a:p>
          <a:p>
            <a:pPr marL="800100" lvl="1" indent="-342900">
              <a:spcBef>
                <a:spcPct val="20000"/>
              </a:spcBef>
              <a:buFont typeface="Arial"/>
              <a:buChar char="•"/>
            </a:pPr>
            <a:r>
              <a:rPr lang="en-US" sz="2200" dirty="0">
                <a:solidFill>
                  <a:srgbClr val="2D637F"/>
                </a:solidFill>
                <a:latin typeface="Lucida Grande"/>
                <a:cs typeface="Lucida Grande"/>
              </a:rPr>
              <a:t>Targeted Auger therapy (20 eV – 1 keV)</a:t>
            </a:r>
          </a:p>
          <a:p>
            <a:pPr marL="1257300" lvl="2" indent="-342900">
              <a:spcBef>
                <a:spcPct val="20000"/>
              </a:spcBef>
              <a:buFont typeface="Arial"/>
              <a:buChar char="•"/>
            </a:pPr>
            <a:r>
              <a:rPr lang="en-US" sz="2000" dirty="0">
                <a:solidFill>
                  <a:srgbClr val="2D637F"/>
                </a:solidFill>
                <a:latin typeface="Lucida Grande"/>
                <a:cs typeface="Lucida Grande"/>
              </a:rPr>
              <a:t>1 nm – 2 </a:t>
            </a:r>
            <a:r>
              <a:rPr lang="el-GR" sz="2000" dirty="0">
                <a:solidFill>
                  <a:srgbClr val="2D637F"/>
                </a:solidFill>
                <a:latin typeface="Calibri" panose="020F0502020204030204" pitchFamily="34" charset="0"/>
                <a:cs typeface="Lucida Grande"/>
              </a:rPr>
              <a:t>μ</a:t>
            </a:r>
            <a:r>
              <a:rPr lang="en-US" sz="2000" dirty="0">
                <a:solidFill>
                  <a:srgbClr val="2D637F"/>
                </a:solidFill>
                <a:latin typeface="Lucida Grande"/>
                <a:cs typeface="Lucida Grande"/>
              </a:rPr>
              <a:t>m </a:t>
            </a:r>
            <a:r>
              <a:rPr lang="en-US" sz="2000" dirty="0">
                <a:solidFill>
                  <a:srgbClr val="2D637F"/>
                </a:solidFill>
                <a:latin typeface="Lucida Grande"/>
                <a:cs typeface="Lucida Grande"/>
                <a:sym typeface="Wingdings" panose="05000000000000000000" pitchFamily="2" charset="2"/>
              </a:rPr>
              <a:t> cellular nucleus</a:t>
            </a:r>
            <a:endParaRPr lang="en-US" sz="2000" dirty="0">
              <a:solidFill>
                <a:srgbClr val="2D637F"/>
              </a:solidFill>
              <a:latin typeface="Lucida Grande"/>
              <a:cs typeface="Lucida Grande"/>
            </a:endParaRPr>
          </a:p>
          <a:p>
            <a:pPr marL="800100" lvl="1" indent="-342900">
              <a:spcBef>
                <a:spcPct val="20000"/>
              </a:spcBef>
              <a:buFont typeface="Arial"/>
              <a:buChar char="•"/>
            </a:pPr>
            <a:r>
              <a:rPr lang="en-US" sz="2200" dirty="0" err="1">
                <a:solidFill>
                  <a:srgbClr val="2D637F"/>
                </a:solidFill>
                <a:latin typeface="Lucida Grande"/>
                <a:cs typeface="Lucida Grande"/>
              </a:rPr>
              <a:t>Theranostic</a:t>
            </a:r>
            <a:r>
              <a:rPr lang="en-US" sz="2200" dirty="0">
                <a:solidFill>
                  <a:srgbClr val="2D637F"/>
                </a:solidFill>
                <a:latin typeface="Lucida Grande"/>
                <a:cs typeface="Lucida Grande"/>
              </a:rPr>
              <a:t> medicine</a:t>
            </a:r>
          </a:p>
          <a:p>
            <a:pPr marL="1257300" lvl="2" indent="-342900">
              <a:spcBef>
                <a:spcPct val="20000"/>
              </a:spcBef>
              <a:buFont typeface="Arial"/>
              <a:buChar char="•"/>
            </a:pPr>
            <a:r>
              <a:rPr lang="en-US" sz="2000" dirty="0">
                <a:solidFill>
                  <a:srgbClr val="2D637F"/>
                </a:solidFill>
                <a:latin typeface="Lucida Grande"/>
                <a:cs typeface="Lucida Grande"/>
              </a:rPr>
              <a:t>Simultaneous imaging and therapy</a:t>
            </a:r>
          </a:p>
        </p:txBody>
      </p:sp>
      <p:sp>
        <p:nvSpPr>
          <p:cNvPr id="4" name="Slide Number Placeholder 3"/>
          <p:cNvSpPr>
            <a:spLocks noGrp="1"/>
          </p:cNvSpPr>
          <p:nvPr>
            <p:ph type="sldNum" sz="quarter" idx="10"/>
          </p:nvPr>
        </p:nvSpPr>
        <p:spPr/>
        <p:txBody>
          <a:bodyPr/>
          <a:lstStyle/>
          <a:p>
            <a:fld id="{84B7DBC5-2A13-CA47-B9EE-6017A92B6B18}" type="slidenum">
              <a:rPr lang="en-US" smtClean="0"/>
              <a:pPr/>
              <a:t>1</a:t>
            </a:fld>
            <a:endParaRPr lang="en-US"/>
          </a:p>
        </p:txBody>
      </p:sp>
    </p:spTree>
    <p:extLst>
      <p:ext uri="{BB962C8B-B14F-4D97-AF65-F5344CB8AC3E}">
        <p14:creationId xmlns:p14="http://schemas.microsoft.com/office/powerpoint/2010/main" val="2939564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47B90C-49C8-7944-87A4-C54BD1F45855}" type="slidenum">
              <a:rPr lang="en-US" smtClean="0"/>
              <a:t>10</a:t>
            </a:fld>
            <a:endParaRPr lang="en-US" dirty="0"/>
          </a:p>
        </p:txBody>
      </p:sp>
    </p:spTree>
    <p:extLst>
      <p:ext uri="{BB962C8B-B14F-4D97-AF65-F5344CB8AC3E}">
        <p14:creationId xmlns:p14="http://schemas.microsoft.com/office/powerpoint/2010/main" val="3278511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b87f1d17c4_6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gb87f1d17c4_6_1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And finally, with this all seemingly set and a true physical result taken out from it, we can see what happens if we don’t do this right thing. What if we don’t follow the procedure when making adjustments and what if we only look at one residual product channel instead of them multiple simultaneously, basically throwing that first puzzle piece step out the window.</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Well, here’s the strongly fed 90Nb channel. If we were to just look at this, we can see that it’s possible to make a whole bunch of different sets of adjustments that reproduce/do better than the default. But which one is most correct, which one represents reality best. Well, if we are just looking at this one channel, we would say models 1,2,10. Am I actually improving predictive power from this, have I generated some sort of information to help me improve modelling and get out a correct solution. Questions you should ask if you’re making these type of adjustments. But as soon as you look at a neighbouring channel, you’ll find this approach is certainly not correct. Here models 1,2,10 perform extremely poorly.</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Nevertheless, this type of single channel, arbitrary parameter adjustments is a norm in literature and it clearly leads to compensating errors. All of which can certainty be improved by the fitting approach I presented.</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281" name="Google Shape;281;gb87f1d17c4_6_1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b87f1d17c4_6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gb87f1d17c4_6_1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And finally, with this all seemingly set and a true physical result taken out from it, we can see what happens if we don’t do this right thing. What if we don’t follow the procedure when making adjustments and what if we only look at one residual product channel instead of them multiple simultaneously, basically throwing that first puzzle piece step out the window.</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Well, here’s the strongly fed 90Nb channel. If we were to just look at this, we can see that it’s possible to make a whole bunch of different sets of adjustments that reproduce/do better than the default. But which one is most correct, which one represents reality best. Well, if we are just looking at this one channel, we would say models 1,2,10. Am I actually improving predictive power from this, have I generated some sort of information to help me improve modelling and get out a correct solution. Questions you should ask if you’re making these type of adjustments. But as soon as you look at a neighbouring channel, you’ll find this approach is certainly not correct. Here models 1,2,10 perform extremely poorly.</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Nevertheless, this type of single channel, arbitrary parameter adjustments is a norm in literature and it clearly leads to compensating errors. All of which can certainty be improved by the fitting approach I presented.</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281" name="Google Shape;281;gb87f1d17c4_6_1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a:t>
            </a:fld>
            <a:endParaRPr/>
          </a:p>
        </p:txBody>
      </p:sp>
    </p:spTree>
    <p:extLst>
      <p:ext uri="{BB962C8B-B14F-4D97-AF65-F5344CB8AC3E}">
        <p14:creationId xmlns:p14="http://schemas.microsoft.com/office/powerpoint/2010/main" val="1298758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47B90C-49C8-7944-87A4-C54BD1F45855}" type="slidenum">
              <a:rPr lang="en-US" smtClean="0"/>
              <a:t>13</a:t>
            </a:fld>
            <a:endParaRPr lang="en-US" dirty="0"/>
          </a:p>
        </p:txBody>
      </p:sp>
    </p:spTree>
    <p:extLst>
      <p:ext uri="{BB962C8B-B14F-4D97-AF65-F5344CB8AC3E}">
        <p14:creationId xmlns:p14="http://schemas.microsoft.com/office/powerpoint/2010/main" val="2219543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47B90C-49C8-7944-87A4-C54BD1F45855}" type="slidenum">
              <a:rPr lang="en-US" smtClean="0"/>
              <a:t>14</a:t>
            </a:fld>
            <a:endParaRPr lang="en-US"/>
          </a:p>
        </p:txBody>
      </p:sp>
    </p:spTree>
    <p:extLst>
      <p:ext uri="{BB962C8B-B14F-4D97-AF65-F5344CB8AC3E}">
        <p14:creationId xmlns:p14="http://schemas.microsoft.com/office/powerpoint/2010/main" val="2811052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Times-Roman"/>
              </a:rPr>
              <a:t>Unfortunately, TALYS’s implementation of the ECIS-06 code</a:t>
            </a:r>
            <a:br>
              <a:rPr lang="en-US" sz="1800" b="0" i="0" dirty="0">
                <a:solidFill>
                  <a:srgbClr val="000000"/>
                </a:solidFill>
                <a:effectLst/>
                <a:latin typeface="Times-Roman"/>
              </a:rPr>
            </a:br>
            <a:r>
              <a:rPr lang="en-US" sz="1800" b="0" i="0" dirty="0">
                <a:solidFill>
                  <a:srgbClr val="000000"/>
                </a:solidFill>
                <a:effectLst/>
                <a:latin typeface="Times-Roman"/>
              </a:rPr>
              <a:t>for optical model and CC calculations is unsuited for a pure</a:t>
            </a:r>
            <a:br>
              <a:rPr lang="en-US" sz="1800" b="0" i="0" dirty="0">
                <a:solidFill>
                  <a:srgbClr val="000000"/>
                </a:solidFill>
                <a:effectLst/>
                <a:latin typeface="Times-Roman"/>
              </a:rPr>
            </a:br>
            <a:r>
              <a:rPr lang="en-US" sz="1800" b="0" i="0" dirty="0">
                <a:solidFill>
                  <a:srgbClr val="000000"/>
                </a:solidFill>
                <a:effectLst/>
                <a:latin typeface="Times-Roman"/>
              </a:rPr>
              <a:t>vibrational coupling scheme for odd-</a:t>
            </a:r>
            <a:r>
              <a:rPr lang="en-US" sz="1800" b="0" i="1" dirty="0">
                <a:solidFill>
                  <a:srgbClr val="000000"/>
                </a:solidFill>
                <a:effectLst/>
                <a:latin typeface="Times-Italic"/>
              </a:rPr>
              <a:t>Z </a:t>
            </a:r>
            <a:r>
              <a:rPr lang="en-US" sz="1800" b="0" i="0" dirty="0">
                <a:solidFill>
                  <a:srgbClr val="000000"/>
                </a:solidFill>
                <a:effectLst/>
                <a:latin typeface="Times-Roman"/>
              </a:rPr>
              <a:t>nuclei, and the </a:t>
            </a:r>
            <a:r>
              <a:rPr lang="en-US" sz="1800" b="0" i="0" dirty="0" err="1">
                <a:solidFill>
                  <a:srgbClr val="000000"/>
                </a:solidFill>
                <a:effectLst/>
                <a:latin typeface="Times-Roman"/>
              </a:rPr>
              <a:t>weakcoupling</a:t>
            </a:r>
            <a:r>
              <a:rPr lang="en-US" sz="1800" b="0" i="0" dirty="0">
                <a:solidFill>
                  <a:srgbClr val="000000"/>
                </a:solidFill>
                <a:effectLst/>
                <a:latin typeface="Times-Roman"/>
              </a:rPr>
              <a:t> model has to be used in such cases. Moreover, the</a:t>
            </a:r>
            <a:br>
              <a:rPr lang="en-US" sz="1800" b="0" i="0" dirty="0">
                <a:solidFill>
                  <a:srgbClr val="000000"/>
                </a:solidFill>
                <a:effectLst/>
                <a:latin typeface="Times-Roman"/>
              </a:rPr>
            </a:br>
            <a:r>
              <a:rPr lang="en-US" sz="1800" b="0" i="0" dirty="0">
                <a:solidFill>
                  <a:srgbClr val="000000"/>
                </a:solidFill>
                <a:effectLst/>
                <a:latin typeface="Times-Roman"/>
              </a:rPr>
              <a:t>only odd-</a:t>
            </a:r>
            <a:r>
              <a:rPr lang="en-US" sz="1800" b="0" i="1" dirty="0">
                <a:solidFill>
                  <a:srgbClr val="000000"/>
                </a:solidFill>
                <a:effectLst/>
                <a:latin typeface="Times-Italic"/>
              </a:rPr>
              <a:t>Z </a:t>
            </a:r>
            <a:r>
              <a:rPr lang="en-US" sz="1800" b="0" i="0" dirty="0">
                <a:solidFill>
                  <a:srgbClr val="000000"/>
                </a:solidFill>
                <a:effectLst/>
                <a:latin typeface="Times-Roman"/>
              </a:rPr>
              <a:t>nucleus with any sort of vibrational deformation file in TALYS is 241Am, where vibrational collectivity</a:t>
            </a:r>
            <a:br>
              <a:rPr lang="en-US" sz="1800" b="0" i="0" dirty="0">
                <a:solidFill>
                  <a:srgbClr val="000000"/>
                </a:solidFill>
                <a:effectLst/>
                <a:latin typeface="Times-Roman"/>
              </a:rPr>
            </a:br>
            <a:r>
              <a:rPr lang="en-US" sz="1800" b="0" i="0" dirty="0">
                <a:solidFill>
                  <a:srgbClr val="000000"/>
                </a:solidFill>
                <a:effectLst/>
                <a:latin typeface="Times-Roman"/>
              </a:rPr>
              <a:t>is built on top of rotational character. Therefore, taking the</a:t>
            </a:r>
            <a:br>
              <a:rPr lang="en-US" sz="1800" b="0" i="0" dirty="0">
                <a:solidFill>
                  <a:srgbClr val="000000"/>
                </a:solidFill>
                <a:effectLst/>
                <a:latin typeface="Times-Roman"/>
              </a:rPr>
            </a:br>
            <a:r>
              <a:rPr lang="en-US" sz="1800" b="0" i="0" dirty="0">
                <a:solidFill>
                  <a:srgbClr val="000000"/>
                </a:solidFill>
                <a:effectLst/>
                <a:latin typeface="Times-Roman"/>
              </a:rPr>
              <a:t>241Am deformation formatting as a guide, a weak vibrational</a:t>
            </a:r>
            <a:br>
              <a:rPr lang="en-US" sz="1800" b="0" i="0" dirty="0">
                <a:solidFill>
                  <a:srgbClr val="000000"/>
                </a:solidFill>
                <a:effectLst/>
                <a:latin typeface="Times-Roman"/>
              </a:rPr>
            </a:br>
            <a:r>
              <a:rPr lang="en-US" sz="1800" b="0" i="0" dirty="0">
                <a:solidFill>
                  <a:srgbClr val="000000"/>
                </a:solidFill>
                <a:effectLst/>
                <a:latin typeface="Times-Roman"/>
              </a:rPr>
              <a:t>band consisting of the 75As 9</a:t>
            </a:r>
            <a:r>
              <a:rPr lang="en-US" sz="1800" b="0" i="1" dirty="0">
                <a:solidFill>
                  <a:srgbClr val="000000"/>
                </a:solidFill>
                <a:effectLst/>
                <a:latin typeface="RMTMI"/>
              </a:rPr>
              <a:t>/</a:t>
            </a:r>
            <a:r>
              <a:rPr lang="en-US" sz="1800" b="0" i="0" dirty="0">
                <a:solidFill>
                  <a:srgbClr val="000000"/>
                </a:solidFill>
                <a:effectLst/>
                <a:latin typeface="Times-Roman"/>
              </a:rPr>
              <a:t>2</a:t>
            </a:r>
            <a:r>
              <a:rPr lang="en-US" sz="1800" b="0" i="0" dirty="0">
                <a:solidFill>
                  <a:srgbClr val="000000"/>
                </a:solidFill>
                <a:effectLst/>
                <a:latin typeface="MTSY"/>
              </a:rPr>
              <a:t>+ </a:t>
            </a:r>
            <a:r>
              <a:rPr lang="en-US" sz="1800" b="0" i="0" dirty="0">
                <a:solidFill>
                  <a:srgbClr val="000000"/>
                </a:solidFill>
                <a:effectLst/>
                <a:latin typeface="Times-Roman"/>
              </a:rPr>
              <a:t>(303.9243 keV), 5</a:t>
            </a:r>
            <a:r>
              <a:rPr lang="en-US" sz="1800" b="0" i="1" dirty="0">
                <a:solidFill>
                  <a:srgbClr val="000000"/>
                </a:solidFill>
                <a:effectLst/>
                <a:latin typeface="RMTMI"/>
              </a:rPr>
              <a:t>/</a:t>
            </a:r>
            <a:r>
              <a:rPr lang="en-US" sz="1800" b="0" i="0" dirty="0">
                <a:solidFill>
                  <a:srgbClr val="000000"/>
                </a:solidFill>
                <a:effectLst/>
                <a:latin typeface="Times-Roman"/>
              </a:rPr>
              <a:t>2</a:t>
            </a:r>
            <a:r>
              <a:rPr lang="en-US" sz="1800" b="0" i="0" dirty="0">
                <a:solidFill>
                  <a:srgbClr val="000000"/>
                </a:solidFill>
                <a:effectLst/>
                <a:latin typeface="MTSY"/>
              </a:rPr>
              <a:t>+</a:t>
            </a:r>
            <a:br>
              <a:rPr lang="en-US" sz="1800" b="0" i="0" dirty="0">
                <a:solidFill>
                  <a:srgbClr val="000000"/>
                </a:solidFill>
                <a:effectLst/>
                <a:latin typeface="MTSY"/>
              </a:rPr>
            </a:br>
            <a:r>
              <a:rPr lang="en-US" sz="1800" b="0" i="0" dirty="0">
                <a:solidFill>
                  <a:srgbClr val="000000"/>
                </a:solidFill>
                <a:effectLst/>
                <a:latin typeface="Times-Roman"/>
              </a:rPr>
              <a:t>(400.6583 keV), and 1</a:t>
            </a:r>
            <a:r>
              <a:rPr lang="en-US" sz="1800" b="0" i="1" dirty="0">
                <a:solidFill>
                  <a:srgbClr val="000000"/>
                </a:solidFill>
                <a:effectLst/>
                <a:latin typeface="RMTMI"/>
              </a:rPr>
              <a:t>/</a:t>
            </a:r>
            <a:r>
              <a:rPr lang="en-US" sz="1800" b="0" i="0" dirty="0">
                <a:solidFill>
                  <a:srgbClr val="000000"/>
                </a:solidFill>
                <a:effectLst/>
                <a:latin typeface="Times-Roman"/>
              </a:rPr>
              <a:t>2</a:t>
            </a:r>
            <a:r>
              <a:rPr lang="en-US" sz="1800" b="0" i="0" dirty="0">
                <a:solidFill>
                  <a:srgbClr val="000000"/>
                </a:solidFill>
                <a:effectLst/>
                <a:latin typeface="MTSY"/>
              </a:rPr>
              <a:t>+ </a:t>
            </a:r>
            <a:r>
              <a:rPr lang="en-US" sz="1800" b="0" i="0" dirty="0">
                <a:solidFill>
                  <a:srgbClr val="000000"/>
                </a:solidFill>
                <a:effectLst/>
                <a:latin typeface="Times-Roman"/>
              </a:rPr>
              <a:t>(860.0 keV) levels was added to a</a:t>
            </a:r>
            <a:br>
              <a:rPr lang="en-US" sz="1800" b="0" i="0" dirty="0">
                <a:solidFill>
                  <a:srgbClr val="000000"/>
                </a:solidFill>
                <a:effectLst/>
                <a:latin typeface="Times-Roman"/>
              </a:rPr>
            </a:br>
            <a:r>
              <a:rPr lang="en-US" sz="1800" b="0" i="0" dirty="0">
                <a:solidFill>
                  <a:srgbClr val="000000"/>
                </a:solidFill>
                <a:effectLst/>
                <a:latin typeface="Times-Roman"/>
              </a:rPr>
              <a:t>second created coupling scheme including the prior discussed</a:t>
            </a:r>
            <a:br>
              <a:rPr lang="en-US" sz="1800" b="0" i="0" dirty="0">
                <a:solidFill>
                  <a:srgbClr val="000000"/>
                </a:solidFill>
                <a:effectLst/>
                <a:latin typeface="Times-Roman"/>
              </a:rPr>
            </a:br>
            <a:r>
              <a:rPr lang="en-US" sz="1800" b="0" i="0" dirty="0">
                <a:solidFill>
                  <a:srgbClr val="000000"/>
                </a:solidFill>
                <a:effectLst/>
                <a:latin typeface="Times-Roman"/>
              </a:rPr>
              <a:t>rotational band. In this suggested vibrational band, the 1</a:t>
            </a:r>
            <a:r>
              <a:rPr lang="en-US" sz="1800" b="0" i="1" dirty="0">
                <a:solidFill>
                  <a:srgbClr val="000000"/>
                </a:solidFill>
                <a:effectLst/>
                <a:latin typeface="RMTMI"/>
              </a:rPr>
              <a:t>/</a:t>
            </a:r>
            <a:r>
              <a:rPr lang="en-US" sz="1800" b="0" i="0" dirty="0">
                <a:solidFill>
                  <a:srgbClr val="000000"/>
                </a:solidFill>
                <a:effectLst/>
                <a:latin typeface="Times-Roman"/>
              </a:rPr>
              <a:t>2</a:t>
            </a:r>
            <a:r>
              <a:rPr lang="en-US" sz="1800" b="0" i="0" dirty="0">
                <a:solidFill>
                  <a:srgbClr val="000000"/>
                </a:solidFill>
                <a:effectLst/>
                <a:latin typeface="MTSY"/>
              </a:rPr>
              <a:t>+</a:t>
            </a:r>
            <a:br>
              <a:rPr lang="en-US" sz="1800" b="0" i="0" dirty="0">
                <a:solidFill>
                  <a:srgbClr val="000000"/>
                </a:solidFill>
                <a:effectLst/>
                <a:latin typeface="MTSY"/>
              </a:rPr>
            </a:br>
            <a:r>
              <a:rPr lang="en-US" sz="1800" b="0" i="0" dirty="0">
                <a:solidFill>
                  <a:srgbClr val="000000"/>
                </a:solidFill>
                <a:effectLst/>
                <a:latin typeface="Times-Roman"/>
              </a:rPr>
              <a:t>level is dominated by transition to 5</a:t>
            </a:r>
            <a:r>
              <a:rPr lang="en-US" sz="1800" b="0" i="1" dirty="0">
                <a:solidFill>
                  <a:srgbClr val="000000"/>
                </a:solidFill>
                <a:effectLst/>
                <a:latin typeface="RMTMI"/>
              </a:rPr>
              <a:t>/</a:t>
            </a:r>
            <a:r>
              <a:rPr lang="en-US" sz="1800" b="0" i="0" dirty="0">
                <a:solidFill>
                  <a:srgbClr val="000000"/>
                </a:solidFill>
                <a:effectLst/>
                <a:latin typeface="Times-Roman"/>
              </a:rPr>
              <a:t>2</a:t>
            </a:r>
            <a:r>
              <a:rPr lang="en-US" sz="1800" b="0" i="0" dirty="0">
                <a:solidFill>
                  <a:srgbClr val="000000"/>
                </a:solidFill>
                <a:effectLst/>
                <a:latin typeface="MTSY"/>
              </a:rPr>
              <a:t>+</a:t>
            </a:r>
            <a:r>
              <a:rPr lang="en-US" sz="1800" b="0" i="0" dirty="0">
                <a:solidFill>
                  <a:srgbClr val="000000"/>
                </a:solidFill>
                <a:effectLst/>
                <a:latin typeface="Times-Roman"/>
              </a:rPr>
              <a:t>, which then has an </a:t>
            </a:r>
            <a:r>
              <a:rPr lang="en-US" sz="1800" b="0" i="1" dirty="0">
                <a:solidFill>
                  <a:srgbClr val="000000"/>
                </a:solidFill>
                <a:effectLst/>
                <a:latin typeface="Times-Italic"/>
              </a:rPr>
              <a:t>E</a:t>
            </a:r>
            <a:r>
              <a:rPr lang="en-US" sz="1800" b="0" i="0" dirty="0">
                <a:solidFill>
                  <a:srgbClr val="000000"/>
                </a:solidFill>
                <a:effectLst/>
                <a:latin typeface="Times-Roman"/>
              </a:rPr>
              <a:t>2</a:t>
            </a:r>
            <a:br>
              <a:rPr lang="en-US" sz="1800" b="0" i="0" dirty="0">
                <a:solidFill>
                  <a:srgbClr val="000000"/>
                </a:solidFill>
                <a:effectLst/>
                <a:latin typeface="Times-Roman"/>
              </a:rPr>
            </a:br>
            <a:r>
              <a:rPr lang="en-US" sz="1800" b="0" i="0" dirty="0">
                <a:solidFill>
                  <a:srgbClr val="000000"/>
                </a:solidFill>
                <a:effectLst/>
                <a:latin typeface="Times-Roman"/>
              </a:rPr>
              <a:t>transition to the 9</a:t>
            </a:r>
            <a:r>
              <a:rPr lang="en-US" sz="1800" b="0" i="1" dirty="0">
                <a:solidFill>
                  <a:srgbClr val="000000"/>
                </a:solidFill>
                <a:effectLst/>
                <a:latin typeface="RMTMI"/>
              </a:rPr>
              <a:t>/</a:t>
            </a:r>
            <a:r>
              <a:rPr lang="en-US" sz="1800" b="0" i="0" dirty="0">
                <a:solidFill>
                  <a:srgbClr val="000000"/>
                </a:solidFill>
                <a:effectLst/>
                <a:latin typeface="Times-Roman"/>
              </a:rPr>
              <a:t>2</a:t>
            </a:r>
            <a:r>
              <a:rPr lang="en-US" sz="1800" b="0" i="0" dirty="0">
                <a:solidFill>
                  <a:srgbClr val="000000"/>
                </a:solidFill>
                <a:effectLst/>
                <a:latin typeface="MTSY"/>
              </a:rPr>
              <a:t>+ </a:t>
            </a:r>
            <a:r>
              <a:rPr lang="en-US" sz="1800" b="0" i="0" dirty="0">
                <a:solidFill>
                  <a:srgbClr val="000000"/>
                </a:solidFill>
                <a:effectLst/>
                <a:latin typeface="Times-Roman"/>
              </a:rPr>
              <a:t>of 76.4 (25) Weisskopf units [</a:t>
            </a:r>
            <a:r>
              <a:rPr lang="en-US" sz="1800" b="0" i="0" dirty="0">
                <a:solidFill>
                  <a:srgbClr val="0000FF"/>
                </a:solidFill>
                <a:effectLst/>
                <a:latin typeface="Times-Roman"/>
              </a:rPr>
              <a:t>104</a:t>
            </a:r>
            <a:r>
              <a:rPr lang="en-US" sz="1800" b="0" i="0" dirty="0">
                <a:solidFill>
                  <a:srgbClr val="000000"/>
                </a:solidFill>
                <a:effectLst/>
                <a:latin typeface="Times-Roman"/>
              </a:rPr>
              <a:t>]. The</a:t>
            </a:r>
            <a:br>
              <a:rPr lang="en-US" sz="1800" b="0" i="0" dirty="0">
                <a:solidFill>
                  <a:srgbClr val="000000"/>
                </a:solidFill>
                <a:effectLst/>
                <a:latin typeface="Times-Roman"/>
              </a:rPr>
            </a:br>
            <a:r>
              <a:rPr lang="en-US" sz="1800" b="0" i="0" dirty="0">
                <a:solidFill>
                  <a:srgbClr val="000000"/>
                </a:solidFill>
                <a:effectLst/>
                <a:latin typeface="Times-Roman"/>
              </a:rPr>
              <a:t>9</a:t>
            </a:r>
            <a:r>
              <a:rPr lang="en-US" sz="1800" b="0" i="1" dirty="0">
                <a:solidFill>
                  <a:srgbClr val="000000"/>
                </a:solidFill>
                <a:effectLst/>
                <a:latin typeface="RMTMI"/>
              </a:rPr>
              <a:t>/</a:t>
            </a:r>
            <a:r>
              <a:rPr lang="en-US" sz="1800" b="0" i="0" dirty="0">
                <a:solidFill>
                  <a:srgbClr val="000000"/>
                </a:solidFill>
                <a:effectLst/>
                <a:latin typeface="Times-Roman"/>
              </a:rPr>
              <a:t>2</a:t>
            </a:r>
            <a:r>
              <a:rPr lang="en-US" sz="1800" b="0" i="0" dirty="0">
                <a:solidFill>
                  <a:srgbClr val="000000"/>
                </a:solidFill>
                <a:effectLst/>
                <a:latin typeface="MTSY"/>
              </a:rPr>
              <a:t>+ </a:t>
            </a:r>
            <a:r>
              <a:rPr lang="en-US" sz="1800" b="0" i="0" dirty="0">
                <a:solidFill>
                  <a:srgbClr val="000000"/>
                </a:solidFill>
                <a:effectLst/>
                <a:latin typeface="Times-Roman"/>
              </a:rPr>
              <a:t>deexcitation is dominated by </a:t>
            </a:r>
            <a:r>
              <a:rPr lang="en-US" sz="1800" b="0" i="1" dirty="0">
                <a:solidFill>
                  <a:srgbClr val="000000"/>
                </a:solidFill>
                <a:effectLst/>
                <a:latin typeface="Times-Italic"/>
              </a:rPr>
              <a:t>E</a:t>
            </a:r>
            <a:r>
              <a:rPr lang="en-US" sz="1800" b="0" i="0" dirty="0">
                <a:solidFill>
                  <a:srgbClr val="000000"/>
                </a:solidFill>
                <a:effectLst/>
                <a:latin typeface="Times-Roman"/>
              </a:rPr>
              <a:t>3 decay to the ground</a:t>
            </a:r>
            <a:br>
              <a:rPr lang="en-US" sz="1800" b="0" i="0" dirty="0">
                <a:solidFill>
                  <a:srgbClr val="000000"/>
                </a:solidFill>
                <a:effectLst/>
                <a:latin typeface="Times-Roman"/>
              </a:rPr>
            </a:br>
            <a:r>
              <a:rPr lang="en-US" sz="1800" b="0" i="0" dirty="0">
                <a:solidFill>
                  <a:srgbClr val="000000"/>
                </a:solidFill>
                <a:effectLst/>
                <a:latin typeface="Times-Roman"/>
              </a:rPr>
              <a:t>state. This mixed </a:t>
            </a:r>
            <a:r>
              <a:rPr lang="en-US" sz="1800" b="0" i="0" dirty="0" err="1">
                <a:solidFill>
                  <a:srgbClr val="000000"/>
                </a:solidFill>
                <a:effectLst/>
                <a:latin typeface="Times-Roman"/>
              </a:rPr>
              <a:t>rotational</a:t>
            </a:r>
            <a:r>
              <a:rPr lang="en-US" sz="1800" b="0" i="0" dirty="0" err="1">
                <a:solidFill>
                  <a:srgbClr val="000000"/>
                </a:solidFill>
                <a:effectLst/>
                <a:latin typeface="MTSY"/>
              </a:rPr>
              <a:t>+</a:t>
            </a:r>
            <a:r>
              <a:rPr lang="en-US" sz="1800" b="0" i="0" dirty="0" err="1">
                <a:solidFill>
                  <a:srgbClr val="000000"/>
                </a:solidFill>
                <a:effectLst/>
                <a:latin typeface="Times-Roman"/>
              </a:rPr>
              <a:t>vibrational</a:t>
            </a:r>
            <a:r>
              <a:rPr lang="en-US" sz="1800" b="0" i="0" dirty="0">
                <a:solidFill>
                  <a:srgbClr val="000000"/>
                </a:solidFill>
                <a:effectLst/>
                <a:latin typeface="Times-Roman"/>
              </a:rPr>
              <a:t> coupling scheme was</a:t>
            </a:r>
            <a:br>
              <a:rPr lang="en-US" sz="1800" b="0" i="0" dirty="0">
                <a:solidFill>
                  <a:srgbClr val="000000"/>
                </a:solidFill>
                <a:effectLst/>
                <a:latin typeface="Times-Roman"/>
              </a:rPr>
            </a:br>
            <a:r>
              <a:rPr lang="en-US" sz="1800" b="0" i="0" dirty="0">
                <a:solidFill>
                  <a:srgbClr val="000000"/>
                </a:solidFill>
                <a:effectLst/>
                <a:latin typeface="Times-Roman"/>
              </a:rPr>
              <a:t>also added to TALYS.</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0947B90C-49C8-7944-87A4-C54BD1F45855}" type="slidenum">
              <a:rPr lang="en-US" smtClean="0"/>
              <a:t>15</a:t>
            </a:fld>
            <a:endParaRPr lang="en-US"/>
          </a:p>
        </p:txBody>
      </p:sp>
    </p:spTree>
    <p:extLst>
      <p:ext uri="{BB962C8B-B14F-4D97-AF65-F5344CB8AC3E}">
        <p14:creationId xmlns:p14="http://schemas.microsoft.com/office/powerpoint/2010/main" val="2811052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47B90C-49C8-7944-87A4-C54BD1F45855}" type="slidenum">
              <a:rPr lang="en-US" smtClean="0"/>
              <a:t>16</a:t>
            </a:fld>
            <a:endParaRPr lang="en-US"/>
          </a:p>
        </p:txBody>
      </p:sp>
    </p:spTree>
    <p:extLst>
      <p:ext uri="{BB962C8B-B14F-4D97-AF65-F5344CB8AC3E}">
        <p14:creationId xmlns:p14="http://schemas.microsoft.com/office/powerpoint/2010/main" val="1410866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Production of clean 225Ra beta precursor allows for milking of radiopure 225Ac </a:t>
            </a:r>
          </a:p>
        </p:txBody>
      </p:sp>
      <p:sp>
        <p:nvSpPr>
          <p:cNvPr id="4" name="Slide Number Placeholder 3"/>
          <p:cNvSpPr>
            <a:spLocks noGrp="1"/>
          </p:cNvSpPr>
          <p:nvPr>
            <p:ph type="sldNum" sz="quarter" idx="10"/>
          </p:nvPr>
        </p:nvSpPr>
        <p:spPr/>
        <p:txBody>
          <a:bodyPr/>
          <a:lstStyle/>
          <a:p>
            <a:fld id="{84B7DBC5-2A13-CA47-B9EE-6017A92B6B18}" type="slidenum">
              <a:rPr lang="en-US" smtClean="0"/>
              <a:pPr/>
              <a:t>17</a:t>
            </a:fld>
            <a:endParaRPr lang="en-US"/>
          </a:p>
        </p:txBody>
      </p:sp>
    </p:spTree>
    <p:extLst>
      <p:ext uri="{BB962C8B-B14F-4D97-AF65-F5344CB8AC3E}">
        <p14:creationId xmlns:p14="http://schemas.microsoft.com/office/powerpoint/2010/main" val="1227694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Production of clean 225Ra beta precursor allows for milking of radiopure 225Ac </a:t>
            </a:r>
          </a:p>
        </p:txBody>
      </p:sp>
      <p:sp>
        <p:nvSpPr>
          <p:cNvPr id="4" name="Slide Number Placeholder 3"/>
          <p:cNvSpPr>
            <a:spLocks noGrp="1"/>
          </p:cNvSpPr>
          <p:nvPr>
            <p:ph type="sldNum" sz="quarter" idx="10"/>
          </p:nvPr>
        </p:nvSpPr>
        <p:spPr/>
        <p:txBody>
          <a:bodyPr/>
          <a:lstStyle/>
          <a:p>
            <a:fld id="{84B7DBC5-2A13-CA47-B9EE-6017A92B6B18}" type="slidenum">
              <a:rPr lang="en-US" smtClean="0"/>
              <a:pPr/>
              <a:t>18</a:t>
            </a:fld>
            <a:endParaRPr lang="en-US"/>
          </a:p>
        </p:txBody>
      </p:sp>
    </p:spTree>
    <p:extLst>
      <p:ext uri="{BB962C8B-B14F-4D97-AF65-F5344CB8AC3E}">
        <p14:creationId xmlns:p14="http://schemas.microsoft.com/office/powerpoint/2010/main" val="3649335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B7DBC5-2A13-CA47-B9EE-6017A92B6B18}" type="slidenum">
              <a:rPr lang="en-US" smtClean="0"/>
              <a:pPr/>
              <a:t>19</a:t>
            </a:fld>
            <a:endParaRPr lang="en-US"/>
          </a:p>
        </p:txBody>
      </p:sp>
    </p:spTree>
    <p:extLst>
      <p:ext uri="{BB962C8B-B14F-4D97-AF65-F5344CB8AC3E}">
        <p14:creationId xmlns:p14="http://schemas.microsoft.com/office/powerpoint/2010/main" val="4226821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b87f1d17c4_11_2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b87f1d17c4_11_2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dirty="0">
                <a:solidFill>
                  <a:schemeClr val="dk1"/>
                </a:solidFill>
                <a:latin typeface="Calibri"/>
                <a:ea typeface="Calibri"/>
                <a:cs typeface="Calibri"/>
                <a:sym typeface="Calibri"/>
              </a:rPr>
              <a:t>And for the most part, we really don’t have a lot of answers to these experimental or modelling questions. Consider a version here of the nuclear data pipeline, and let’s see how the current proton reactions state fall into it. In the publishing and compilation steps, which is basically the body of existing experimental work, we see that there are 32 000 cross section datasets for all incident particle types. Of those, about a 20% subset are proton induced reactions, about out 6000 datasets. But of all those datasets, only 18 datasets guide our evaluation and modelling above 100 MeV, which the important range of our regional LINACS that I’ve discussed for isotope production.</a:t>
            </a:r>
            <a:endParaRPr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 sz="1200" dirty="0">
                <a:solidFill>
                  <a:schemeClr val="dk1"/>
                </a:solidFill>
                <a:latin typeface="Calibri"/>
                <a:ea typeface="Calibri"/>
                <a:cs typeface="Calibri"/>
                <a:sym typeface="Calibri"/>
              </a:rPr>
              <a:t>And in terms of evaluation and recommended datasets across all energies, even from all those 6000 data sets, there are very few. And especially very few evaluated heavier target cases, which are the ones actually relevant to medical isotope production. So our basis of (p,x) in terms of experiment, evaluation, and modelling work is generally sparse. We certainly don’t know all that we should. And you can see our evaluation portion of the pipeline really lacks for protons versus neutron data, and the comparison is here.</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Calibri"/>
                <a:ea typeface="Calibri"/>
                <a:cs typeface="Calibri"/>
                <a:sym typeface="Calibri"/>
              </a:rPr>
              <a:t>In terms of neutrons reactions, we’ve done well to address some of these questions, still not necessarily at high energies though, but still for proton reactions we are really laid bare and clearly need improvement if we want to better our charged-particle isotope production capabilities.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18" name="Google Shape;218;gb87f1d17c4_11_29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B7DBC5-2A13-CA47-B9EE-6017A92B6B18}" type="slidenum">
              <a:rPr lang="en-US" smtClean="0"/>
              <a:pPr/>
              <a:t>20</a:t>
            </a:fld>
            <a:endParaRPr lang="en-US"/>
          </a:p>
        </p:txBody>
      </p:sp>
    </p:spTree>
    <p:extLst>
      <p:ext uri="{BB962C8B-B14F-4D97-AF65-F5344CB8AC3E}">
        <p14:creationId xmlns:p14="http://schemas.microsoft.com/office/powerpoint/2010/main" val="765356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B7DBC5-2A13-CA47-B9EE-6017A92B6B18}" type="slidenum">
              <a:rPr lang="en-US" smtClean="0"/>
              <a:pPr/>
              <a:t>21</a:t>
            </a:fld>
            <a:endParaRPr lang="en-US"/>
          </a:p>
        </p:txBody>
      </p:sp>
    </p:spTree>
    <p:extLst>
      <p:ext uri="{BB962C8B-B14F-4D97-AF65-F5344CB8AC3E}">
        <p14:creationId xmlns:p14="http://schemas.microsoft.com/office/powerpoint/2010/main" val="1946443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B7DBC5-2A13-CA47-B9EE-6017A92B6B18}" type="slidenum">
              <a:rPr lang="en-US" smtClean="0"/>
              <a:pPr/>
              <a:t>22</a:t>
            </a:fld>
            <a:endParaRPr lang="en-US"/>
          </a:p>
        </p:txBody>
      </p:sp>
    </p:spTree>
    <p:extLst>
      <p:ext uri="{BB962C8B-B14F-4D97-AF65-F5344CB8AC3E}">
        <p14:creationId xmlns:p14="http://schemas.microsoft.com/office/powerpoint/2010/main" val="2692761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47B90C-49C8-7944-87A4-C54BD1F45855}" type="slidenum">
              <a:rPr lang="en-US" smtClean="0"/>
              <a:t>23</a:t>
            </a:fld>
            <a:endParaRPr lang="en-US" dirty="0"/>
          </a:p>
        </p:txBody>
      </p:sp>
    </p:spTree>
    <p:extLst>
      <p:ext uri="{BB962C8B-B14F-4D97-AF65-F5344CB8AC3E}">
        <p14:creationId xmlns:p14="http://schemas.microsoft.com/office/powerpoint/2010/main" val="3241755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47B90C-49C8-7944-87A4-C54BD1F45855}" type="slidenum">
              <a:rPr lang="en-US" smtClean="0"/>
              <a:t>24</a:t>
            </a:fld>
            <a:endParaRPr lang="en-US" dirty="0"/>
          </a:p>
        </p:txBody>
      </p:sp>
    </p:spTree>
    <p:extLst>
      <p:ext uri="{BB962C8B-B14F-4D97-AF65-F5344CB8AC3E}">
        <p14:creationId xmlns:p14="http://schemas.microsoft.com/office/powerpoint/2010/main" val="19510063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47B90C-49C8-7944-87A4-C54BD1F45855}" type="slidenum">
              <a:rPr lang="en-US" smtClean="0"/>
              <a:t>25</a:t>
            </a:fld>
            <a:endParaRPr lang="en-US" dirty="0"/>
          </a:p>
        </p:txBody>
      </p:sp>
    </p:spTree>
    <p:extLst>
      <p:ext uri="{BB962C8B-B14F-4D97-AF65-F5344CB8AC3E}">
        <p14:creationId xmlns:p14="http://schemas.microsoft.com/office/powerpoint/2010/main" val="6860486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47B90C-49C8-7944-87A4-C54BD1F45855}" type="slidenum">
              <a:rPr lang="en-US" smtClean="0"/>
              <a:t>26</a:t>
            </a:fld>
            <a:endParaRPr lang="en-US" dirty="0"/>
          </a:p>
        </p:txBody>
      </p:sp>
    </p:spTree>
    <p:extLst>
      <p:ext uri="{BB962C8B-B14F-4D97-AF65-F5344CB8AC3E}">
        <p14:creationId xmlns:p14="http://schemas.microsoft.com/office/powerpoint/2010/main" val="337098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947B90C-49C8-7944-87A4-C54BD1F45855}" type="slidenum">
              <a:rPr lang="en-US" smtClean="0"/>
              <a:t>27</a:t>
            </a:fld>
            <a:endParaRPr lang="en-US" dirty="0"/>
          </a:p>
        </p:txBody>
      </p:sp>
    </p:spTree>
    <p:extLst>
      <p:ext uri="{BB962C8B-B14F-4D97-AF65-F5344CB8AC3E}">
        <p14:creationId xmlns:p14="http://schemas.microsoft.com/office/powerpoint/2010/main" val="3124538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b88bf7e942_0_116:notes"/>
          <p:cNvSpPr>
            <a:spLocks noGrp="1" noRot="1" noChangeAspect="1"/>
          </p:cNvSpPr>
          <p:nvPr>
            <p:ph type="sldImg" idx="2"/>
          </p:nvPr>
        </p:nvSpPr>
        <p:spPr>
          <a:xfrm>
            <a:off x="381000"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8" name="Google Shape;268;gb88bf7e942_0_116: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000"/>
              <a:t>What about when there’s no data? Modeling codes must be used to predict XS, to design thick targets, or guide the design of a thin-target measurement.  However, modeling efforts using default parameters often fail to exhibit modest predictive power (within ~20%).</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en" sz="2000"/>
              <a:t>Several trends:</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en" sz="2000"/>
              <a:t>Modeling is better where data have been measured previously, for strongly fed channels, and for reactions whose ejectiles don’t need to cross shell closures. </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en" sz="2000"/>
              <a:t>Common issues are: failure to model high-spin transfer reactions, or miss the shape (wrong compound peak, wrong amplitude)</a:t>
            </a:r>
            <a:endParaRPr sz="2000"/>
          </a:p>
        </p:txBody>
      </p:sp>
      <p:sp>
        <p:nvSpPr>
          <p:cNvPr id="269" name="Google Shape;269;gb88bf7e942_0_116: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3</a:t>
            </a:fld>
            <a:endParaRPr sz="1200" b="0" i="0" u="none" strike="noStrike" cap="none">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47B90C-49C8-7944-87A4-C54BD1F45855}" type="slidenum">
              <a:rPr lang="en-US" smtClean="0"/>
              <a:t>4</a:t>
            </a:fld>
            <a:endParaRPr lang="en-US" dirty="0"/>
          </a:p>
        </p:txBody>
      </p:sp>
    </p:spTree>
    <p:extLst>
      <p:ext uri="{BB962C8B-B14F-4D97-AF65-F5344CB8AC3E}">
        <p14:creationId xmlns:p14="http://schemas.microsoft.com/office/powerpoint/2010/main" val="663238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47B90C-49C8-7944-87A4-C54BD1F45855}" type="slidenum">
              <a:rPr lang="en-US" smtClean="0"/>
              <a:t>5</a:t>
            </a:fld>
            <a:endParaRPr lang="en-US" dirty="0"/>
          </a:p>
        </p:txBody>
      </p:sp>
    </p:spTree>
    <p:extLst>
      <p:ext uri="{BB962C8B-B14F-4D97-AF65-F5344CB8AC3E}">
        <p14:creationId xmlns:p14="http://schemas.microsoft.com/office/powerpoint/2010/main" val="1534445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47B90C-49C8-7944-87A4-C54BD1F45855}" type="slidenum">
              <a:rPr lang="en-US" smtClean="0"/>
              <a:t>6</a:t>
            </a:fld>
            <a:endParaRPr lang="en-US" dirty="0"/>
          </a:p>
        </p:txBody>
      </p:sp>
    </p:spTree>
    <p:extLst>
      <p:ext uri="{BB962C8B-B14F-4D97-AF65-F5344CB8AC3E}">
        <p14:creationId xmlns:p14="http://schemas.microsoft.com/office/powerpoint/2010/main" val="3060035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data from TREND suggests that across all rele- </a:t>
            </a:r>
            <a:endParaRPr lang="en-US" dirty="0"/>
          </a:p>
          <a:p>
            <a:r>
              <a:rPr lang="en-US" sz="1200" kern="1200" dirty="0">
                <a:solidFill>
                  <a:schemeClr val="tx1"/>
                </a:solidFill>
                <a:effectLst/>
                <a:latin typeface="+mn-lt"/>
                <a:ea typeface="+mn-ea"/>
                <a:cs typeface="+mn-cs"/>
              </a:rPr>
              <a:t>vant incident particle energies beyond reaction threshold, </a:t>
            </a:r>
            <a:endParaRPr lang="en-US" dirty="0"/>
          </a:p>
          <a:p>
            <a:r>
              <a:rPr lang="en-US" sz="1200" kern="1200" dirty="0">
                <a:solidFill>
                  <a:schemeClr val="tx1"/>
                </a:solidFill>
                <a:effectLst/>
                <a:latin typeface="+mn-lt"/>
                <a:ea typeface="+mn-ea"/>
                <a:cs typeface="+mn-cs"/>
              </a:rPr>
              <a:t>the 75As(p,4n)72Se is the optimal production pathway </a:t>
            </a:r>
            <a:endParaRPr lang="en-US" dirty="0"/>
          </a:p>
          <a:p>
            <a:r>
              <a:rPr lang="en-US" sz="1200" kern="1200" dirty="0">
                <a:solidFill>
                  <a:schemeClr val="tx1"/>
                </a:solidFill>
                <a:effectLst/>
                <a:latin typeface="+mn-lt"/>
                <a:ea typeface="+mn-ea"/>
                <a:cs typeface="+mn-cs"/>
              </a:rPr>
              <a:t>to the 72 Se/72 As generator system. The arsenic target </a:t>
            </a:r>
            <a:endParaRPr lang="en-US" dirty="0"/>
          </a:p>
          <a:p>
            <a:r>
              <a:rPr lang="en-US" sz="1200" kern="1200" dirty="0">
                <a:solidFill>
                  <a:schemeClr val="tx1"/>
                </a:solidFill>
                <a:effectLst/>
                <a:latin typeface="+mn-lt"/>
                <a:ea typeface="+mn-ea"/>
                <a:cs typeface="+mn-cs"/>
              </a:rPr>
              <a:t>route offers an increase in yield of greater than an order </a:t>
            </a:r>
            <a:endParaRPr lang="en-US" dirty="0"/>
          </a:p>
          <a:p>
            <a:r>
              <a:rPr lang="en-US" sz="1200" kern="1200" dirty="0">
                <a:solidFill>
                  <a:schemeClr val="tx1"/>
                </a:solidFill>
                <a:effectLst/>
                <a:latin typeface="+mn-lt"/>
                <a:ea typeface="+mn-ea"/>
                <a:cs typeface="+mn-cs"/>
              </a:rPr>
              <a:t>of magnitude versus the current methods, while still af- </a:t>
            </a:r>
            <a:endParaRPr lang="en-US" dirty="0"/>
          </a:p>
          <a:p>
            <a:r>
              <a:rPr lang="en-US" sz="1200" kern="1200" dirty="0">
                <a:solidFill>
                  <a:schemeClr val="tx1"/>
                </a:solidFill>
                <a:effectLst/>
                <a:latin typeface="+mn-lt"/>
                <a:ea typeface="+mn-ea"/>
                <a:cs typeface="+mn-cs"/>
              </a:rPr>
              <a:t>fording radioisotopically pure production as best as pos- </a:t>
            </a:r>
            <a:endParaRPr lang="en-US" dirty="0"/>
          </a:p>
          <a:p>
            <a:r>
              <a:rPr lang="en-US" sz="1200" kern="1200" dirty="0">
                <a:solidFill>
                  <a:schemeClr val="tx1"/>
                </a:solidFill>
                <a:effectLst/>
                <a:latin typeface="+mn-lt"/>
                <a:ea typeface="+mn-ea"/>
                <a:cs typeface="+mn-cs"/>
              </a:rPr>
              <a:t>sible. Specifically, no charged-particle production route </a:t>
            </a:r>
            <a:endParaRPr lang="en-US" dirty="0"/>
          </a:p>
          <a:p>
            <a:r>
              <a:rPr lang="en-US" sz="1200" kern="1200" dirty="0">
                <a:solidFill>
                  <a:schemeClr val="tx1"/>
                </a:solidFill>
                <a:effectLst/>
                <a:latin typeface="+mn-lt"/>
                <a:ea typeface="+mn-ea"/>
                <a:cs typeface="+mn-cs"/>
              </a:rPr>
              <a:t>to the 72Se/72As generator system is uncontaminated </a:t>
            </a:r>
            <a:endParaRPr lang="en-US" dirty="0"/>
          </a:p>
          <a:p>
            <a:r>
              <a:rPr lang="en-US" sz="1200" kern="1200" dirty="0">
                <a:solidFill>
                  <a:schemeClr val="tx1"/>
                </a:solidFill>
                <a:effectLst/>
                <a:latin typeface="+mn-lt"/>
                <a:ea typeface="+mn-ea"/>
                <a:cs typeface="+mn-cs"/>
              </a:rPr>
              <a:t>from 75−73Se co-production. </a:t>
            </a:r>
            <a:endParaRPr lang="en-US" dirty="0"/>
          </a:p>
          <a:p>
            <a:r>
              <a:rPr lang="en-US" sz="1200" kern="1200" dirty="0">
                <a:solidFill>
                  <a:schemeClr val="tx1"/>
                </a:solidFill>
                <a:effectLst/>
                <a:latin typeface="+mn-lt"/>
                <a:ea typeface="+mn-ea"/>
                <a:cs typeface="+mn-cs"/>
              </a:rPr>
              <a:t>that 72As will be efficiently separated from the parent 72 75−73Se when needed, and that the co-produced Se will also follow the chemical separation [9, 11]. Additionally, the 75As(p,4n) pathway avoids any potential long-lived 74,73,71As contamination. </a:t>
            </a:r>
            <a:endParaRPr lang="en-US" dirty="0"/>
          </a:p>
          <a:p>
            <a:endParaRPr lang="en-US" dirty="0"/>
          </a:p>
        </p:txBody>
      </p:sp>
      <p:sp>
        <p:nvSpPr>
          <p:cNvPr id="4" name="Slide Number Placeholder 3"/>
          <p:cNvSpPr>
            <a:spLocks noGrp="1"/>
          </p:cNvSpPr>
          <p:nvPr>
            <p:ph type="sldNum" sz="quarter" idx="5"/>
          </p:nvPr>
        </p:nvSpPr>
        <p:spPr/>
        <p:txBody>
          <a:bodyPr/>
          <a:lstStyle/>
          <a:p>
            <a:fld id="{0947B90C-49C8-7944-87A4-C54BD1F45855}" type="slidenum">
              <a:rPr lang="en-US" smtClean="0"/>
              <a:t>7</a:t>
            </a:fld>
            <a:endParaRPr lang="en-US" dirty="0"/>
          </a:p>
        </p:txBody>
      </p:sp>
    </p:spTree>
    <p:extLst>
      <p:ext uri="{BB962C8B-B14F-4D97-AF65-F5344CB8AC3E}">
        <p14:creationId xmlns:p14="http://schemas.microsoft.com/office/powerpoint/2010/main" val="550500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47B90C-49C8-7944-87A4-C54BD1F45855}" type="slidenum">
              <a:rPr lang="en-US" smtClean="0"/>
              <a:t>8</a:t>
            </a:fld>
            <a:endParaRPr lang="en-US"/>
          </a:p>
        </p:txBody>
      </p:sp>
    </p:spTree>
    <p:extLst>
      <p:ext uri="{BB962C8B-B14F-4D97-AF65-F5344CB8AC3E}">
        <p14:creationId xmlns:p14="http://schemas.microsoft.com/office/powerpoint/2010/main" val="3800597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47B90C-49C8-7944-87A4-C54BD1F45855}" type="slidenum">
              <a:rPr lang="en-US" smtClean="0"/>
              <a:t>9</a:t>
            </a:fld>
            <a:endParaRPr lang="en-US"/>
          </a:p>
        </p:txBody>
      </p:sp>
    </p:spTree>
    <p:extLst>
      <p:ext uri="{BB962C8B-B14F-4D97-AF65-F5344CB8AC3E}">
        <p14:creationId xmlns:p14="http://schemas.microsoft.com/office/powerpoint/2010/main" val="2510786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7F8E7-F0BE-874F-B609-8726E1C4D1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B36715-6A25-1244-9A33-232368326B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C74F7B08-EB68-784C-ABD6-0ED2305FF575}"/>
              </a:ext>
            </a:extLst>
          </p:cNvPr>
          <p:cNvSpPr>
            <a:spLocks noGrp="1"/>
          </p:cNvSpPr>
          <p:nvPr>
            <p:ph type="sldNum" sz="quarter" idx="12"/>
          </p:nvPr>
        </p:nvSpPr>
        <p:spPr>
          <a:xfrm>
            <a:off x="9296400" y="6356349"/>
            <a:ext cx="2743200" cy="365125"/>
          </a:xfrm>
          <a:prstGeom prst="rect">
            <a:avLst/>
          </a:prstGeom>
        </p:spPr>
        <p:txBody>
          <a:bodyPr/>
          <a:lstStyle>
            <a:lvl1pPr algn="r">
              <a:defRPr b="1">
                <a:solidFill>
                  <a:schemeClr val="bg1"/>
                </a:solidFill>
                <a:latin typeface="Georgia" panose="02040502050405020303" pitchFamily="18" charset="0"/>
              </a:defRPr>
            </a:lvl1pPr>
          </a:lstStyle>
          <a:p>
            <a:fld id="{8DFAC382-4EBE-AA44-A583-A4478973BA78}" type="slidenum">
              <a:rPr lang="en-US" smtClean="0"/>
              <a:pPr/>
              <a:t>‹#›</a:t>
            </a:fld>
            <a:endParaRPr lang="en-US" dirty="0"/>
          </a:p>
        </p:txBody>
      </p:sp>
    </p:spTree>
    <p:extLst>
      <p:ext uri="{BB962C8B-B14F-4D97-AF65-F5344CB8AC3E}">
        <p14:creationId xmlns:p14="http://schemas.microsoft.com/office/powerpoint/2010/main" val="1237845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F8515-4FC1-9048-A266-940EC93C90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8C4401-A27D-7142-89E3-A672980ABF8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1DB8E6-47BD-DE43-A86C-3E483E7FEBF2}"/>
              </a:ext>
            </a:extLst>
          </p:cNvPr>
          <p:cNvSpPr>
            <a:spLocks noGrp="1"/>
          </p:cNvSpPr>
          <p:nvPr>
            <p:ph type="dt" sz="half" idx="10"/>
          </p:nvPr>
        </p:nvSpPr>
        <p:spPr/>
        <p:txBody>
          <a:bodyPr/>
          <a:lstStyle/>
          <a:p>
            <a:fld id="{46747BF3-F91E-2A4D-8C20-DF26F338D8B8}" type="datetime1">
              <a:rPr lang="en-CA" smtClean="0"/>
              <a:t>2022-08-23</a:t>
            </a:fld>
            <a:endParaRPr lang="en-US" dirty="0"/>
          </a:p>
        </p:txBody>
      </p:sp>
    </p:spTree>
    <p:extLst>
      <p:ext uri="{BB962C8B-B14F-4D97-AF65-F5344CB8AC3E}">
        <p14:creationId xmlns:p14="http://schemas.microsoft.com/office/powerpoint/2010/main" val="813267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B006E0-8A4D-2B40-91DF-AE0D9117AF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846A1B-74B4-914A-A9B9-D3327357A60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BADE27-3E69-284F-8542-9269131DAE8F}"/>
              </a:ext>
            </a:extLst>
          </p:cNvPr>
          <p:cNvSpPr>
            <a:spLocks noGrp="1"/>
          </p:cNvSpPr>
          <p:nvPr>
            <p:ph type="dt" sz="half" idx="10"/>
          </p:nvPr>
        </p:nvSpPr>
        <p:spPr/>
        <p:txBody>
          <a:bodyPr/>
          <a:lstStyle/>
          <a:p>
            <a:fld id="{E3D75D65-7EED-6E49-9F1C-248D562F9153}" type="datetime1">
              <a:rPr lang="en-CA" smtClean="0"/>
              <a:t>2022-08-23</a:t>
            </a:fld>
            <a:endParaRPr lang="en-US" dirty="0"/>
          </a:p>
        </p:txBody>
      </p:sp>
    </p:spTree>
    <p:extLst>
      <p:ext uri="{BB962C8B-B14F-4D97-AF65-F5344CB8AC3E}">
        <p14:creationId xmlns:p14="http://schemas.microsoft.com/office/powerpoint/2010/main" val="199380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40155-E7E4-AF4E-8409-93FF68BA28FB}"/>
              </a:ext>
            </a:extLst>
          </p:cNvPr>
          <p:cNvSpPr>
            <a:spLocks noGrp="1"/>
          </p:cNvSpPr>
          <p:nvPr>
            <p:ph type="title"/>
          </p:nvPr>
        </p:nvSpPr>
        <p:spPr>
          <a:xfrm>
            <a:off x="0" y="0"/>
            <a:ext cx="12192000" cy="752475"/>
          </a:xfrm>
          <a:solidFill>
            <a:srgbClr val="054473"/>
          </a:solidFill>
        </p:spPr>
        <p:txBody>
          <a:bodyPr vert="horz" lIns="91440" tIns="45720" rIns="91440" bIns="45720" rtlCol="0" anchor="ctr">
            <a:normAutofit/>
          </a:bodyPr>
          <a:lstStyle>
            <a:lvl1pPr algn="ctr">
              <a:defRPr lang="en-US" dirty="0">
                <a:solidFill>
                  <a:schemeClr val="bg1"/>
                </a:solidFill>
                <a:latin typeface="Georgia" panose="02040502050405020303" pitchFamily="18" charset="0"/>
                <a:cs typeface="Times New Roman" panose="02020603050405020304" pitchFamily="18" charset="0"/>
              </a:defRPr>
            </a:lvl1pPr>
          </a:lstStyle>
          <a:p>
            <a:pPr marL="0" lvl="0" algn="ctr"/>
            <a:r>
              <a:rPr lang="en-US" dirty="0"/>
              <a:t>Click to edit Master title style</a:t>
            </a:r>
          </a:p>
        </p:txBody>
      </p:sp>
      <p:sp>
        <p:nvSpPr>
          <p:cNvPr id="3" name="Content Placeholder 2">
            <a:extLst>
              <a:ext uri="{FF2B5EF4-FFF2-40B4-BE49-F238E27FC236}">
                <a16:creationId xmlns:a16="http://schemas.microsoft.com/office/drawing/2014/main" id="{C72C1887-E7FF-3F49-9C41-BCACB76B0615}"/>
              </a:ext>
            </a:extLst>
          </p:cNvPr>
          <p:cNvSpPr>
            <a:spLocks noGrp="1"/>
          </p:cNvSpPr>
          <p:nvPr>
            <p:ph idx="1"/>
          </p:nvPr>
        </p:nvSpPr>
        <p:spPr>
          <a:xfrm>
            <a:off x="838200" y="1219201"/>
            <a:ext cx="10515600" cy="4775200"/>
          </a:xfrm>
        </p:spPr>
        <p:txBody>
          <a:bodyPr/>
          <a:lstStyle>
            <a:lvl1pPr>
              <a:defRPr>
                <a:latin typeface="Times" pitchFamily="2" charset="0"/>
              </a:defRPr>
            </a:lvl1pPr>
            <a:lvl2pPr>
              <a:defRPr>
                <a:latin typeface="Times" pitchFamily="2" charset="0"/>
              </a:defRPr>
            </a:lvl2pPr>
            <a:lvl3pPr>
              <a:defRPr>
                <a:latin typeface="Times" pitchFamily="2" charset="0"/>
              </a:defRPr>
            </a:lvl3pPr>
            <a:lvl4pPr>
              <a:defRPr>
                <a:latin typeface="Times" pitchFamily="2" charset="0"/>
              </a:defRPr>
            </a:lvl4pPr>
            <a:lvl5pPr>
              <a:defRPr>
                <a:latin typeface="Times"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27E9479E-960D-493F-BB02-78304668FA67}"/>
              </a:ext>
            </a:extLst>
          </p:cNvPr>
          <p:cNvSpPr>
            <a:spLocks noGrp="1"/>
          </p:cNvSpPr>
          <p:nvPr>
            <p:ph type="sldNum" sz="quarter" idx="4"/>
          </p:nvPr>
        </p:nvSpPr>
        <p:spPr>
          <a:xfrm>
            <a:off x="9296400" y="6356349"/>
            <a:ext cx="2743200" cy="365125"/>
          </a:xfrm>
          <a:prstGeom prst="rect">
            <a:avLst/>
          </a:prstGeom>
        </p:spPr>
        <p:txBody>
          <a:bodyPr/>
          <a:lstStyle>
            <a:lvl1pPr>
              <a:defRPr b="1">
                <a:solidFill>
                  <a:schemeClr val="bg1"/>
                </a:solidFill>
                <a:latin typeface="Georgia" panose="02040502050405020303" pitchFamily="18" charset="0"/>
              </a:defRPr>
            </a:lvl1pPr>
          </a:lstStyle>
          <a:p>
            <a:pPr algn="r"/>
            <a:fld id="{8DFAC382-4EBE-AA44-A583-A4478973BA78}" type="slidenum">
              <a:rPr lang="en-US" smtClean="0"/>
              <a:pPr algn="r"/>
              <a:t>‹#›</a:t>
            </a:fld>
            <a:endParaRPr lang="en-US" dirty="0"/>
          </a:p>
        </p:txBody>
      </p:sp>
    </p:spTree>
    <p:extLst>
      <p:ext uri="{BB962C8B-B14F-4D97-AF65-F5344CB8AC3E}">
        <p14:creationId xmlns:p14="http://schemas.microsoft.com/office/powerpoint/2010/main" val="3743050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BD831-6CC3-6E42-A61A-0851EBD7CC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B872CB-C6D0-AE45-928E-1F08737491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34029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4B6B7-580B-9748-8581-06B49A240C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EA2D0C-F1EB-1146-92B0-98287609E48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69D87F-CB2A-B441-9D85-4B9123448A4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700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6A6E2-14EA-5D4C-8AA4-49A0D7565C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C50A55-47D6-AE49-A57E-10A8D05A0A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EA5957E-F753-9B4A-9B73-59884E83370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C577CE-80DB-DB44-8D1D-1D2FBF6AAF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2996F5F-9AEA-EF4E-8F11-0B2D2BA3BAA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5062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2789D-5B72-DB46-B71E-2317398DDC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784B3D-5BFD-EE4A-8404-5CC987BB53A6}"/>
              </a:ext>
            </a:extLst>
          </p:cNvPr>
          <p:cNvSpPr>
            <a:spLocks noGrp="1"/>
          </p:cNvSpPr>
          <p:nvPr>
            <p:ph type="dt" sz="half" idx="10"/>
          </p:nvPr>
        </p:nvSpPr>
        <p:spPr/>
        <p:txBody>
          <a:bodyPr/>
          <a:lstStyle/>
          <a:p>
            <a:fld id="{213B9696-1A71-2243-A611-6EAE01DD3D36}" type="datetime1">
              <a:rPr lang="en-CA" smtClean="0"/>
              <a:t>2022-08-23</a:t>
            </a:fld>
            <a:endParaRPr lang="en-US" dirty="0"/>
          </a:p>
        </p:txBody>
      </p:sp>
    </p:spTree>
    <p:extLst>
      <p:ext uri="{BB962C8B-B14F-4D97-AF65-F5344CB8AC3E}">
        <p14:creationId xmlns:p14="http://schemas.microsoft.com/office/powerpoint/2010/main" val="1606922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F2C79D-C624-1744-8FAF-1B0E19BA0342}"/>
              </a:ext>
            </a:extLst>
          </p:cNvPr>
          <p:cNvSpPr>
            <a:spLocks noGrp="1"/>
          </p:cNvSpPr>
          <p:nvPr>
            <p:ph type="dt" sz="half" idx="10"/>
          </p:nvPr>
        </p:nvSpPr>
        <p:spPr/>
        <p:txBody>
          <a:bodyPr/>
          <a:lstStyle/>
          <a:p>
            <a:fld id="{B7EB7959-69C7-3C4A-9097-0C39F7A79141}" type="datetime1">
              <a:rPr lang="en-CA" smtClean="0"/>
              <a:t>2022-08-23</a:t>
            </a:fld>
            <a:endParaRPr lang="en-US" dirty="0"/>
          </a:p>
        </p:txBody>
      </p:sp>
    </p:spTree>
    <p:extLst>
      <p:ext uri="{BB962C8B-B14F-4D97-AF65-F5344CB8AC3E}">
        <p14:creationId xmlns:p14="http://schemas.microsoft.com/office/powerpoint/2010/main" val="915607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50049-3CE8-8C42-98AD-4F783F0FB9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477ED7-89B4-6B40-A65E-4F09C51047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F8794F-8D2C-7640-9C8E-F3E9230E5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19610C3-8C11-954F-BD99-4C3343B71422}"/>
              </a:ext>
            </a:extLst>
          </p:cNvPr>
          <p:cNvSpPr>
            <a:spLocks noGrp="1"/>
          </p:cNvSpPr>
          <p:nvPr>
            <p:ph type="dt" sz="half" idx="10"/>
          </p:nvPr>
        </p:nvSpPr>
        <p:spPr/>
        <p:txBody>
          <a:bodyPr/>
          <a:lstStyle/>
          <a:p>
            <a:fld id="{2142C701-E1B7-B343-9E49-31D88A481515}" type="datetime1">
              <a:rPr lang="en-CA" smtClean="0"/>
              <a:t>2022-08-23</a:t>
            </a:fld>
            <a:endParaRPr lang="en-US" dirty="0"/>
          </a:p>
        </p:txBody>
      </p:sp>
    </p:spTree>
    <p:extLst>
      <p:ext uri="{BB962C8B-B14F-4D97-AF65-F5344CB8AC3E}">
        <p14:creationId xmlns:p14="http://schemas.microsoft.com/office/powerpoint/2010/main" val="2941622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667-43B3-0E40-9F50-6A810C3D89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A847EA-05E0-F348-8F49-2C5C3392B7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8C14DDB-F03E-4640-A28E-5D3C5B60E6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7F2A018-AE7A-8E49-8D7A-51BB29891E78}"/>
              </a:ext>
            </a:extLst>
          </p:cNvPr>
          <p:cNvSpPr>
            <a:spLocks noGrp="1"/>
          </p:cNvSpPr>
          <p:nvPr>
            <p:ph type="dt" sz="half" idx="10"/>
          </p:nvPr>
        </p:nvSpPr>
        <p:spPr/>
        <p:txBody>
          <a:bodyPr/>
          <a:lstStyle/>
          <a:p>
            <a:fld id="{F6961D2F-8C31-5F4F-885C-04270DBA7972}" type="datetime1">
              <a:rPr lang="en-CA" smtClean="0"/>
              <a:t>2022-08-23</a:t>
            </a:fld>
            <a:endParaRPr lang="en-US" dirty="0"/>
          </a:p>
        </p:txBody>
      </p:sp>
    </p:spTree>
    <p:extLst>
      <p:ext uri="{BB962C8B-B14F-4D97-AF65-F5344CB8AC3E}">
        <p14:creationId xmlns:p14="http://schemas.microsoft.com/office/powerpoint/2010/main" val="1651762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F2C147-9AAE-BC4B-A4D3-075ADDBBFA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6CCC77-361F-4742-9FED-5BAFDA8C9A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756E9C-111A-C34D-AF79-41D644B7FD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A44F16-E180-0B4B-8A3E-723EC9545919}" type="datetime1">
              <a:rPr lang="en-CA" smtClean="0"/>
              <a:t>2022-08-23</a:t>
            </a:fld>
            <a:endParaRPr lang="en-US" dirty="0"/>
          </a:p>
        </p:txBody>
      </p:sp>
      <p:sp>
        <p:nvSpPr>
          <p:cNvPr id="7" name="Rectangle 6">
            <a:extLst>
              <a:ext uri="{FF2B5EF4-FFF2-40B4-BE49-F238E27FC236}">
                <a16:creationId xmlns:a16="http://schemas.microsoft.com/office/drawing/2014/main" id="{1F7DDDA7-35F9-5C4D-8FD8-0A9C210ED25A}"/>
              </a:ext>
            </a:extLst>
          </p:cNvPr>
          <p:cNvSpPr/>
          <p:nvPr userDrawn="1"/>
        </p:nvSpPr>
        <p:spPr>
          <a:xfrm>
            <a:off x="0" y="6176963"/>
            <a:ext cx="12192000" cy="681036"/>
          </a:xfrm>
          <a:prstGeom prst="rect">
            <a:avLst/>
          </a:prstGeom>
          <a:solidFill>
            <a:srgbClr val="064473"/>
          </a:solidFill>
          <a:ln>
            <a:solidFill>
              <a:srgbClr val="064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F3442979-A061-1B47-8834-D0F62FA7E4F6}"/>
              </a:ext>
            </a:extLst>
          </p:cNvPr>
          <p:cNvPicPr>
            <a:picLocks noChangeAspect="1"/>
          </p:cNvPicPr>
          <p:nvPr userDrawn="1"/>
        </p:nvPicPr>
        <p:blipFill>
          <a:blip r:embed="rId13"/>
          <a:stretch>
            <a:fillRect/>
          </a:stretch>
        </p:blipFill>
        <p:spPr>
          <a:xfrm>
            <a:off x="137360" y="6333741"/>
            <a:ext cx="1202662" cy="367480"/>
          </a:xfrm>
          <a:prstGeom prst="rect">
            <a:avLst/>
          </a:prstGeom>
        </p:spPr>
      </p:pic>
      <p:pic>
        <p:nvPicPr>
          <p:cNvPr id="12" name="Picture 11">
            <a:extLst>
              <a:ext uri="{FF2B5EF4-FFF2-40B4-BE49-F238E27FC236}">
                <a16:creationId xmlns:a16="http://schemas.microsoft.com/office/drawing/2014/main" id="{F860B51C-0A00-9D42-89F0-AAFD5B0A24AB}"/>
              </a:ext>
            </a:extLst>
          </p:cNvPr>
          <p:cNvPicPr>
            <a:picLocks noChangeAspect="1"/>
          </p:cNvPicPr>
          <p:nvPr userDrawn="1"/>
        </p:nvPicPr>
        <p:blipFill rotWithShape="1">
          <a:blip r:embed="rId14" cstate="hqprint">
            <a:extLst>
              <a:ext uri="{28A0092B-C50C-407E-A947-70E740481C1C}">
                <a14:useLocalDpi xmlns:a14="http://schemas.microsoft.com/office/drawing/2010/main"/>
              </a:ext>
            </a:extLst>
          </a:blip>
          <a:srcRect/>
          <a:stretch/>
        </p:blipFill>
        <p:spPr>
          <a:xfrm>
            <a:off x="1488412" y="6211084"/>
            <a:ext cx="721388" cy="612793"/>
          </a:xfrm>
          <a:prstGeom prst="rect">
            <a:avLst/>
          </a:prstGeom>
        </p:spPr>
      </p:pic>
      <p:sp>
        <p:nvSpPr>
          <p:cNvPr id="9" name="TextBox 8">
            <a:extLst>
              <a:ext uri="{FF2B5EF4-FFF2-40B4-BE49-F238E27FC236}">
                <a16:creationId xmlns:a16="http://schemas.microsoft.com/office/drawing/2014/main" id="{6A57B5F9-0CBA-477F-9829-303811F1A740}"/>
              </a:ext>
            </a:extLst>
          </p:cNvPr>
          <p:cNvSpPr txBox="1"/>
          <p:nvPr userDrawn="1"/>
        </p:nvSpPr>
        <p:spPr>
          <a:xfrm>
            <a:off x="2975688" y="6277311"/>
            <a:ext cx="1914307" cy="523220"/>
          </a:xfrm>
          <a:prstGeom prst="rect">
            <a:avLst/>
          </a:prstGeom>
          <a:noFill/>
        </p:spPr>
        <p:txBody>
          <a:bodyPr wrap="none" rtlCol="0">
            <a:spAutoFit/>
          </a:bodyPr>
          <a:lstStyle/>
          <a:p>
            <a:r>
              <a:rPr lang="en-US" sz="1400" dirty="0">
                <a:solidFill>
                  <a:schemeClr val="bg1"/>
                </a:solidFill>
                <a:latin typeface="Georgia" panose="02040502050405020303" pitchFamily="18" charset="0"/>
                <a:cs typeface="Times New Roman" panose="02020603050405020304" pitchFamily="18" charset="0"/>
              </a:rPr>
              <a:t>A.S. Voyles | WTTC18</a:t>
            </a:r>
          </a:p>
          <a:p>
            <a:pPr algn="ctr"/>
            <a:r>
              <a:rPr lang="en-US" sz="1400" dirty="0">
                <a:solidFill>
                  <a:schemeClr val="bg1"/>
                </a:solidFill>
                <a:latin typeface="Georgia" panose="02040502050405020303" pitchFamily="18" charset="0"/>
                <a:cs typeface="Times New Roman" panose="02020603050405020304" pitchFamily="18" charset="0"/>
              </a:rPr>
              <a:t>24 Aug 2022</a:t>
            </a:r>
          </a:p>
        </p:txBody>
      </p:sp>
      <p:sp>
        <p:nvSpPr>
          <p:cNvPr id="10" name="Slide Number Placeholder 5">
            <a:extLst>
              <a:ext uri="{FF2B5EF4-FFF2-40B4-BE49-F238E27FC236}">
                <a16:creationId xmlns:a16="http://schemas.microsoft.com/office/drawing/2014/main" id="{290D7E7D-483C-40E6-9001-94237CA465C0}"/>
              </a:ext>
            </a:extLst>
          </p:cNvPr>
          <p:cNvSpPr>
            <a:spLocks noGrp="1"/>
          </p:cNvSpPr>
          <p:nvPr>
            <p:ph type="sldNum" sz="quarter" idx="4"/>
          </p:nvPr>
        </p:nvSpPr>
        <p:spPr>
          <a:xfrm>
            <a:off x="9296400" y="6356349"/>
            <a:ext cx="2743200" cy="365125"/>
          </a:xfrm>
          <a:prstGeom prst="rect">
            <a:avLst/>
          </a:prstGeom>
        </p:spPr>
        <p:txBody>
          <a:bodyPr/>
          <a:lstStyle>
            <a:lvl1pPr algn="r">
              <a:defRPr b="1">
                <a:solidFill>
                  <a:schemeClr val="bg1"/>
                </a:solidFill>
                <a:latin typeface="Georgia" panose="02040502050405020303" pitchFamily="18" charset="0"/>
              </a:defRPr>
            </a:lvl1pPr>
          </a:lstStyle>
          <a:p>
            <a:fld id="{8DFAC382-4EBE-AA44-A583-A4478973BA78}" type="slidenum">
              <a:rPr lang="en-US" smtClean="0"/>
              <a:pPr/>
              <a:t>‹#›</a:t>
            </a:fld>
            <a:endParaRPr lang="en-US" dirty="0"/>
          </a:p>
        </p:txBody>
      </p:sp>
    </p:spTree>
    <p:extLst>
      <p:ext uri="{BB962C8B-B14F-4D97-AF65-F5344CB8AC3E}">
        <p14:creationId xmlns:p14="http://schemas.microsoft.com/office/powerpoint/2010/main" val="334233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1.emf"/><Relationship Id="rId4" Type="http://schemas.openxmlformats.org/officeDocument/2006/relationships/image" Target="../media/image4.emf"/><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5.sv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tiff"/><Relationship Id="rId4" Type="http://schemas.openxmlformats.org/officeDocument/2006/relationships/image" Target="../media/image57.tiff"/></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tiff"/></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7.jpg"/><Relationship Id="rId4" Type="http://schemas.openxmlformats.org/officeDocument/2006/relationships/image" Target="../media/image66.jpg"/></Relationships>
</file>

<file path=ppt/slides/_rels/slide2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mailto:ASVoyles@lbl.gov"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hyperlink" Target="https://jtmorrell.github.io/curie/build/html/index.html" TargetMode="External"/><Relationship Id="rId5" Type="http://schemas.openxmlformats.org/officeDocument/2006/relationships/image" Target="../media/image2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chem.berkeley.edu/SurfaceScience/berkeleypic.jpg">
            <a:extLst>
              <a:ext uri="{FF2B5EF4-FFF2-40B4-BE49-F238E27FC236}">
                <a16:creationId xmlns:a16="http://schemas.microsoft.com/office/drawing/2014/main" id="{24E30DDA-D261-4446-AC04-78A707F771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967"/>
          <a:stretch/>
        </p:blipFill>
        <p:spPr bwMode="auto">
          <a:xfrm>
            <a:off x="0" y="-40597"/>
            <a:ext cx="12192000" cy="68985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FA94BCD9-C838-4C41-9D74-7C4ED062E6AD}"/>
              </a:ext>
            </a:extLst>
          </p:cNvPr>
          <p:cNvPicPr>
            <a:picLocks noChangeAspect="1"/>
          </p:cNvPicPr>
          <p:nvPr/>
        </p:nvPicPr>
        <p:blipFill>
          <a:blip r:embed="rId4"/>
          <a:stretch>
            <a:fillRect/>
          </a:stretch>
        </p:blipFill>
        <p:spPr>
          <a:xfrm>
            <a:off x="0" y="5922663"/>
            <a:ext cx="12192000" cy="935337"/>
          </a:xfrm>
          <a:prstGeom prst="rect">
            <a:avLst/>
          </a:prstGeom>
        </p:spPr>
      </p:pic>
      <p:pic>
        <p:nvPicPr>
          <p:cNvPr id="12" name="Picture 11"/>
          <p:cNvPicPr>
            <a:picLocks noChangeAspect="1"/>
          </p:cNvPicPr>
          <p:nvPr/>
        </p:nvPicPr>
        <p:blipFill>
          <a:blip r:embed="rId5"/>
          <a:stretch>
            <a:fillRect/>
          </a:stretch>
        </p:blipFill>
        <p:spPr>
          <a:xfrm>
            <a:off x="147384" y="6232704"/>
            <a:ext cx="1745673" cy="533400"/>
          </a:xfrm>
          <a:prstGeom prst="rect">
            <a:avLst/>
          </a:prstGeom>
        </p:spPr>
      </p:pic>
      <p:pic>
        <p:nvPicPr>
          <p:cNvPr id="13" name="Picture 12"/>
          <p:cNvPicPr>
            <a:picLocks noChangeAspect="1"/>
          </p:cNvPicPr>
          <p:nvPr/>
        </p:nvPicPr>
        <p:blipFill>
          <a:blip r:embed="rId6"/>
          <a:stretch>
            <a:fillRect/>
          </a:stretch>
        </p:blipFill>
        <p:spPr>
          <a:xfrm rot="16200000">
            <a:off x="-244956" y="204359"/>
            <a:ext cx="2869492" cy="2379579"/>
          </a:xfrm>
          <a:prstGeom prst="rect">
            <a:avLst/>
          </a:prstGeom>
        </p:spPr>
      </p:pic>
      <p:sp>
        <p:nvSpPr>
          <p:cNvPr id="3" name="Subtitle 2"/>
          <p:cNvSpPr>
            <a:spLocks noGrp="1"/>
          </p:cNvSpPr>
          <p:nvPr>
            <p:ph type="subTitle" idx="1"/>
          </p:nvPr>
        </p:nvSpPr>
        <p:spPr>
          <a:xfrm>
            <a:off x="2163322" y="6436538"/>
            <a:ext cx="8234412" cy="345310"/>
          </a:xfrm>
        </p:spPr>
        <p:txBody>
          <a:bodyPr>
            <a:noAutofit/>
          </a:bodyPr>
          <a:lstStyle/>
          <a:p>
            <a:r>
              <a:rPr lang="en-US" sz="2000" b="1" dirty="0">
                <a:ln>
                  <a:solidFill>
                    <a:schemeClr val="tx1">
                      <a:lumMod val="65000"/>
                      <a:lumOff val="35000"/>
                    </a:schemeClr>
                  </a:solidFill>
                </a:ln>
                <a:solidFill>
                  <a:schemeClr val="bg1"/>
                </a:solidFill>
              </a:rPr>
              <a:t>Andrew S. Voyles  | 24 Aug 2022 | WTTC18</a:t>
            </a:r>
            <a:endParaRPr lang="en-US" sz="1200" b="1" dirty="0">
              <a:ln>
                <a:solidFill>
                  <a:schemeClr val="tx1">
                    <a:lumMod val="65000"/>
                    <a:lumOff val="35000"/>
                  </a:schemeClr>
                </a:solidFill>
              </a:ln>
              <a:solidFill>
                <a:schemeClr val="bg1"/>
              </a:solidFill>
            </a:endParaRPr>
          </a:p>
        </p:txBody>
      </p:sp>
      <p:pic>
        <p:nvPicPr>
          <p:cNvPr id="10" name="Picture 2" descr="http://www.cchem.berkeley.edu/SurfaceScience/berkeleypic.jpg">
            <a:extLst>
              <a:ext uri="{FF2B5EF4-FFF2-40B4-BE49-F238E27FC236}">
                <a16:creationId xmlns:a16="http://schemas.microsoft.com/office/drawing/2014/main" id="{C7AD0536-F2F3-4F09-BD6C-5C499EC5914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rcRect l="32609" t="29165" r="3000" b="39786"/>
          <a:stretch/>
        </p:blipFill>
        <p:spPr bwMode="auto">
          <a:xfrm>
            <a:off x="3975652" y="1183739"/>
            <a:ext cx="7850589" cy="25043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1AB0BF56-84A5-460E-B547-965BBE57EDE5}"/>
              </a:ext>
            </a:extLst>
          </p:cNvPr>
          <p:cNvSpPr>
            <a:spLocks noGrp="1" noChangeArrowheads="1"/>
          </p:cNvSpPr>
          <p:nvPr>
            <p:ph type="ctrTitle"/>
          </p:nvPr>
        </p:nvSpPr>
        <p:spPr bwMode="auto">
          <a:xfrm>
            <a:off x="3876261" y="1603343"/>
            <a:ext cx="8183388" cy="1588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algn="ctr" defTabSz="914400" eaLnBrk="0" fontAlgn="base" hangingPunct="0">
              <a:spcAft>
                <a:spcPct val="0"/>
              </a:spcAft>
            </a:pPr>
            <a:r>
              <a:rPr lang="en-US" altLang="en-US" sz="3600" dirty="0">
                <a:ln w="3175">
                  <a:noFill/>
                </a:ln>
                <a:solidFill>
                  <a:schemeClr val="bg1"/>
                </a:solidFill>
                <a:latin typeface="Georgia" panose="02040502050405020303" pitchFamily="18" charset="0"/>
              </a:rPr>
              <a:t>Isotope Production Activities at LBNL: The Tri-Lab Effort in Nuclear Data, and Novel Production Pathways for </a:t>
            </a:r>
            <a:r>
              <a:rPr lang="en-US" altLang="en-US" sz="3600" baseline="30000" dirty="0">
                <a:ln w="3175">
                  <a:noFill/>
                </a:ln>
                <a:solidFill>
                  <a:schemeClr val="bg1"/>
                </a:solidFill>
                <a:latin typeface="Georgia" panose="02040502050405020303" pitchFamily="18" charset="0"/>
              </a:rPr>
              <a:t>225</a:t>
            </a:r>
            <a:r>
              <a:rPr lang="en-US" altLang="en-US" sz="3600" dirty="0">
                <a:ln w="3175">
                  <a:noFill/>
                </a:ln>
                <a:solidFill>
                  <a:schemeClr val="bg1"/>
                </a:solidFill>
                <a:latin typeface="Georgia" panose="02040502050405020303" pitchFamily="18" charset="0"/>
              </a:rPr>
              <a:t>Ac</a:t>
            </a:r>
          </a:p>
        </p:txBody>
      </p:sp>
      <p:pic>
        <p:nvPicPr>
          <p:cNvPr id="14338" name="Picture 2" descr="http://powerdata.lbl.gov/images/Berkeley_Lab_Logo_Large.png">
            <a:extLst>
              <a:ext uri="{FF2B5EF4-FFF2-40B4-BE49-F238E27FC236}">
                <a16:creationId xmlns:a16="http://schemas.microsoft.com/office/drawing/2014/main" id="{025FA40E-B1F5-4EE3-A2A9-335A416254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68000" y="5706794"/>
            <a:ext cx="1447038" cy="1113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39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1">
            <a:extLst>
              <a:ext uri="{FF2B5EF4-FFF2-40B4-BE49-F238E27FC236}">
                <a16:creationId xmlns:a16="http://schemas.microsoft.com/office/drawing/2014/main" id="{5D9BADF0-D2F6-2342-9C75-E035AFB7448E}"/>
              </a:ext>
            </a:extLst>
          </p:cNvPr>
          <p:cNvSpPr txBox="1">
            <a:spLocks/>
          </p:cNvSpPr>
          <p:nvPr/>
        </p:nvSpPr>
        <p:spPr>
          <a:xfrm>
            <a:off x="838200" y="365125"/>
            <a:ext cx="10515600" cy="7524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C4571"/>
                </a:solidFill>
                <a:latin typeface="Helvetica" pitchFamily="2" charset="0"/>
                <a:ea typeface="+mj-ea"/>
                <a:cs typeface="+mj-cs"/>
              </a:defRPr>
            </a:lvl1pPr>
          </a:lstStyle>
          <a:p>
            <a:endParaRPr lang="en-US" dirty="0"/>
          </a:p>
        </p:txBody>
      </p:sp>
      <p:sp>
        <p:nvSpPr>
          <p:cNvPr id="37" name="Title 1">
            <a:extLst>
              <a:ext uri="{FF2B5EF4-FFF2-40B4-BE49-F238E27FC236}">
                <a16:creationId xmlns:a16="http://schemas.microsoft.com/office/drawing/2014/main" id="{67BA02FE-73A8-454C-AFF2-0C589F612AFB}"/>
              </a:ext>
            </a:extLst>
          </p:cNvPr>
          <p:cNvSpPr>
            <a:spLocks noGrp="1"/>
          </p:cNvSpPr>
          <p:nvPr>
            <p:ph type="title"/>
          </p:nvPr>
        </p:nvSpPr>
        <p:spPr/>
        <p:txBody>
          <a:bodyPr>
            <a:noAutofit/>
          </a:bodyPr>
          <a:lstStyle/>
          <a:p>
            <a:r>
              <a:rPr lang="en-US" sz="2800" dirty="0"/>
              <a:t>This effort* seeks an improvement in the ability of reaction modeling to optimize radioisotope production </a:t>
            </a:r>
          </a:p>
        </p:txBody>
      </p:sp>
      <p:pic>
        <p:nvPicPr>
          <p:cNvPr id="8" name="Picture 7">
            <a:extLst>
              <a:ext uri="{FF2B5EF4-FFF2-40B4-BE49-F238E27FC236}">
                <a16:creationId xmlns:a16="http://schemas.microsoft.com/office/drawing/2014/main" id="{9EC71036-A43F-4A38-8206-B0AE99116CF8}"/>
              </a:ext>
            </a:extLst>
          </p:cNvPr>
          <p:cNvPicPr>
            <a:picLocks noChangeAspect="1"/>
          </p:cNvPicPr>
          <p:nvPr/>
        </p:nvPicPr>
        <p:blipFill>
          <a:blip r:embed="rId3"/>
          <a:stretch>
            <a:fillRect/>
          </a:stretch>
        </p:blipFill>
        <p:spPr>
          <a:xfrm>
            <a:off x="204721" y="1251328"/>
            <a:ext cx="5485180" cy="3990820"/>
          </a:xfrm>
          <a:prstGeom prst="rect">
            <a:avLst/>
          </a:prstGeom>
        </p:spPr>
      </p:pic>
      <p:sp>
        <p:nvSpPr>
          <p:cNvPr id="11" name="TextBox 10">
            <a:extLst>
              <a:ext uri="{FF2B5EF4-FFF2-40B4-BE49-F238E27FC236}">
                <a16:creationId xmlns:a16="http://schemas.microsoft.com/office/drawing/2014/main" id="{03645423-BC9D-F587-F969-F7FDB954EC89}"/>
              </a:ext>
            </a:extLst>
          </p:cNvPr>
          <p:cNvSpPr txBox="1"/>
          <p:nvPr/>
        </p:nvSpPr>
        <p:spPr>
          <a:xfrm>
            <a:off x="248086" y="5296740"/>
            <a:ext cx="5133087" cy="830997"/>
          </a:xfrm>
          <a:prstGeom prst="rect">
            <a:avLst/>
          </a:prstGeom>
          <a:solidFill>
            <a:srgbClr val="FFFF00"/>
          </a:solidFill>
          <a:ln>
            <a:solidFill>
              <a:schemeClr val="accent1"/>
            </a:solidFill>
          </a:ln>
        </p:spPr>
        <p:txBody>
          <a:bodyPr wrap="square" rtlCol="0">
            <a:spAutoFit/>
          </a:bodyPr>
          <a:lstStyle/>
          <a:p>
            <a:pPr algn="ctr"/>
            <a:r>
              <a:rPr lang="en-US" sz="2400" b="1" i="1" dirty="0">
                <a:latin typeface="Times New Roman" panose="02020603050405020304" pitchFamily="18" charset="0"/>
                <a:cs typeface="Times New Roman" panose="02020603050405020304" pitchFamily="18" charset="0"/>
              </a:rPr>
              <a:t>More data is needed to obtain the correct set of reaction parameters</a:t>
            </a:r>
          </a:p>
        </p:txBody>
      </p:sp>
      <p:pic>
        <p:nvPicPr>
          <p:cNvPr id="7" name="Picture 6">
            <a:extLst>
              <a:ext uri="{FF2B5EF4-FFF2-40B4-BE49-F238E27FC236}">
                <a16:creationId xmlns:a16="http://schemas.microsoft.com/office/drawing/2014/main" id="{AB3EF52D-FF0E-0CE5-D64F-75820E927216}"/>
              </a:ext>
            </a:extLst>
          </p:cNvPr>
          <p:cNvPicPr>
            <a:picLocks noChangeAspect="1"/>
          </p:cNvPicPr>
          <p:nvPr/>
        </p:nvPicPr>
        <p:blipFill>
          <a:blip r:embed="rId4"/>
          <a:stretch>
            <a:fillRect/>
          </a:stretch>
        </p:blipFill>
        <p:spPr>
          <a:xfrm>
            <a:off x="204720" y="1251328"/>
            <a:ext cx="5458809" cy="3990820"/>
          </a:xfrm>
          <a:prstGeom prst="rect">
            <a:avLst/>
          </a:prstGeom>
        </p:spPr>
      </p:pic>
      <p:grpSp>
        <p:nvGrpSpPr>
          <p:cNvPr id="19" name="Group 18">
            <a:extLst>
              <a:ext uri="{FF2B5EF4-FFF2-40B4-BE49-F238E27FC236}">
                <a16:creationId xmlns:a16="http://schemas.microsoft.com/office/drawing/2014/main" id="{A6E733DF-4933-AEFB-A997-F509F48E344A}"/>
              </a:ext>
            </a:extLst>
          </p:cNvPr>
          <p:cNvGrpSpPr/>
          <p:nvPr/>
        </p:nvGrpSpPr>
        <p:grpSpPr>
          <a:xfrm>
            <a:off x="5689902" y="1159674"/>
            <a:ext cx="6297378" cy="4951688"/>
            <a:chOff x="5650811" y="1109901"/>
            <a:chExt cx="6297378" cy="4951688"/>
          </a:xfrm>
        </p:grpSpPr>
        <p:grpSp>
          <p:nvGrpSpPr>
            <p:cNvPr id="18" name="Group 17">
              <a:extLst>
                <a:ext uri="{FF2B5EF4-FFF2-40B4-BE49-F238E27FC236}">
                  <a16:creationId xmlns:a16="http://schemas.microsoft.com/office/drawing/2014/main" id="{937C5F4D-73AB-5F0E-6723-FA3E11E70D39}"/>
                </a:ext>
              </a:extLst>
            </p:cNvPr>
            <p:cNvGrpSpPr/>
            <p:nvPr/>
          </p:nvGrpSpPr>
          <p:grpSpPr>
            <a:xfrm>
              <a:off x="5650811" y="1109901"/>
              <a:ext cx="6297378" cy="4951688"/>
              <a:chOff x="5650811" y="1109901"/>
              <a:chExt cx="6297378" cy="4951688"/>
            </a:xfrm>
          </p:grpSpPr>
          <p:pic>
            <p:nvPicPr>
              <p:cNvPr id="12" name="Picture 11">
                <a:extLst>
                  <a:ext uri="{FF2B5EF4-FFF2-40B4-BE49-F238E27FC236}">
                    <a16:creationId xmlns:a16="http://schemas.microsoft.com/office/drawing/2014/main" id="{C3E7FF04-D6DA-BA54-DC90-E47E4286B6A6}"/>
                  </a:ext>
                </a:extLst>
              </p:cNvPr>
              <p:cNvPicPr>
                <a:picLocks noChangeAspect="1"/>
              </p:cNvPicPr>
              <p:nvPr/>
            </p:nvPicPr>
            <p:blipFill rotWithShape="1">
              <a:blip r:embed="rId5"/>
              <a:srcRect l="7838" r="7948" b="4758"/>
              <a:stretch/>
            </p:blipFill>
            <p:spPr>
              <a:xfrm>
                <a:off x="5734919" y="1851318"/>
                <a:ext cx="5950813" cy="4210271"/>
              </a:xfrm>
              <a:prstGeom prst="rect">
                <a:avLst/>
              </a:prstGeom>
            </p:spPr>
          </p:pic>
          <p:sp>
            <p:nvSpPr>
              <p:cNvPr id="45" name="TextBox 44">
                <a:extLst>
                  <a:ext uri="{FF2B5EF4-FFF2-40B4-BE49-F238E27FC236}">
                    <a16:creationId xmlns:a16="http://schemas.microsoft.com/office/drawing/2014/main" id="{9494335B-E4C9-9D0D-60D0-FB2C2D7ABA63}"/>
                  </a:ext>
                </a:extLst>
              </p:cNvPr>
              <p:cNvSpPr txBox="1"/>
              <p:nvPr/>
            </p:nvSpPr>
            <p:spPr>
              <a:xfrm>
                <a:off x="5650811" y="1109901"/>
                <a:ext cx="6297378" cy="830997"/>
              </a:xfrm>
              <a:prstGeom prst="rect">
                <a:avLst/>
              </a:prstGeom>
              <a:noFill/>
            </p:spPr>
            <p:txBody>
              <a:bodyPr wrap="square" rtlCol="0">
                <a:spAutoFit/>
              </a:bodyPr>
              <a:lstStyle/>
              <a:p>
                <a:pPr algn="ctr"/>
                <a:r>
                  <a:rPr lang="en-US" sz="2400" i="1" dirty="0">
                    <a:latin typeface="Times New Roman" panose="02020603050405020304" pitchFamily="18" charset="0"/>
                    <a:cs typeface="Times New Roman" panose="02020603050405020304" pitchFamily="18" charset="0"/>
                  </a:rPr>
                  <a:t>But there are literally </a:t>
                </a:r>
                <a:r>
                  <a:rPr lang="en-US" sz="2400" b="1" i="1" u="sng" dirty="0">
                    <a:latin typeface="Times New Roman" panose="02020603050405020304" pitchFamily="18" charset="0"/>
                    <a:cs typeface="Times New Roman" panose="02020603050405020304" pitchFamily="18" charset="0"/>
                  </a:rPr>
                  <a:t>thousands</a:t>
                </a:r>
                <a:r>
                  <a:rPr lang="en-US" sz="2400" i="1" dirty="0">
                    <a:latin typeface="Times New Roman" panose="02020603050405020304" pitchFamily="18" charset="0"/>
                    <a:cs typeface="Times New Roman" panose="02020603050405020304" pitchFamily="18" charset="0"/>
                  </a:rPr>
                  <a:t> of other parameters that can be adjusted!   </a:t>
                </a:r>
              </a:p>
            </p:txBody>
          </p:sp>
        </p:grpSp>
        <p:sp>
          <p:nvSpPr>
            <p:cNvPr id="13" name="Rectangle 12">
              <a:extLst>
                <a:ext uri="{FF2B5EF4-FFF2-40B4-BE49-F238E27FC236}">
                  <a16:creationId xmlns:a16="http://schemas.microsoft.com/office/drawing/2014/main" id="{440ECA5C-841F-9D7E-B8B0-09B96C0DF774}"/>
                </a:ext>
              </a:extLst>
            </p:cNvPr>
            <p:cNvSpPr/>
            <p:nvPr/>
          </p:nvSpPr>
          <p:spPr>
            <a:xfrm>
              <a:off x="5875934" y="3922151"/>
              <a:ext cx="2014538" cy="1305597"/>
            </a:xfrm>
            <a:prstGeom prst="rect">
              <a:avLst/>
            </a:prstGeom>
            <a:no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78391A18-A664-AECC-41B7-97DF4D77331E}"/>
              </a:ext>
            </a:extLst>
          </p:cNvPr>
          <p:cNvGrpSpPr/>
          <p:nvPr/>
        </p:nvGrpSpPr>
        <p:grpSpPr>
          <a:xfrm>
            <a:off x="5762357" y="2131125"/>
            <a:ext cx="6387017" cy="3750200"/>
            <a:chOff x="9775609" y="2010211"/>
            <a:chExt cx="2089580" cy="1226918"/>
          </a:xfrm>
        </p:grpSpPr>
        <p:pic>
          <p:nvPicPr>
            <p:cNvPr id="48" name="Picture 47">
              <a:extLst>
                <a:ext uri="{FF2B5EF4-FFF2-40B4-BE49-F238E27FC236}">
                  <a16:creationId xmlns:a16="http://schemas.microsoft.com/office/drawing/2014/main" id="{0F1D8BD8-5CB6-DD51-A7A2-E3F0CD013AE6}"/>
                </a:ext>
              </a:extLst>
            </p:cNvPr>
            <p:cNvPicPr>
              <a:picLocks noChangeAspect="1"/>
            </p:cNvPicPr>
            <p:nvPr/>
          </p:nvPicPr>
          <p:blipFill rotWithShape="1">
            <a:blip r:embed="rId5"/>
            <a:srcRect l="7838" t="46722" r="62591" b="25524"/>
            <a:stretch/>
          </p:blipFill>
          <p:spPr>
            <a:xfrm>
              <a:off x="9775609" y="2010212"/>
              <a:ext cx="2089580" cy="1226917"/>
            </a:xfrm>
            <a:prstGeom prst="rect">
              <a:avLst/>
            </a:prstGeom>
            <a:ln w="63500">
              <a:solidFill>
                <a:srgbClr val="FF0000"/>
              </a:solidFill>
            </a:ln>
          </p:spPr>
        </p:pic>
        <p:sp>
          <p:nvSpPr>
            <p:cNvPr id="14" name="Rectangle 13">
              <a:extLst>
                <a:ext uri="{FF2B5EF4-FFF2-40B4-BE49-F238E27FC236}">
                  <a16:creationId xmlns:a16="http://schemas.microsoft.com/office/drawing/2014/main" id="{6D36D3E0-5EFB-FD08-01AA-B0C5F4829B3E}"/>
                </a:ext>
              </a:extLst>
            </p:cNvPr>
            <p:cNvSpPr/>
            <p:nvPr/>
          </p:nvSpPr>
          <p:spPr>
            <a:xfrm>
              <a:off x="10874476" y="3057832"/>
              <a:ext cx="113500" cy="179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B07D71FC-BEE0-AB27-5491-89DC516F9AA5}"/>
                </a:ext>
              </a:extLst>
            </p:cNvPr>
            <p:cNvSpPr/>
            <p:nvPr/>
          </p:nvSpPr>
          <p:spPr>
            <a:xfrm>
              <a:off x="10469897" y="2010211"/>
              <a:ext cx="113500" cy="209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23C7A751-CFBF-074E-1D8B-669269DFDE85}"/>
                </a:ext>
              </a:extLst>
            </p:cNvPr>
            <p:cNvSpPr/>
            <p:nvPr/>
          </p:nvSpPr>
          <p:spPr>
            <a:xfrm>
              <a:off x="11091957" y="2010211"/>
              <a:ext cx="113500" cy="186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8B603655-E6F3-B911-C960-0FC64D402C30}"/>
                </a:ext>
              </a:extLst>
            </p:cNvPr>
            <p:cNvSpPr/>
            <p:nvPr/>
          </p:nvSpPr>
          <p:spPr>
            <a:xfrm>
              <a:off x="10898675" y="2844177"/>
              <a:ext cx="113500" cy="186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810FD663-C9DF-7936-77B0-F3259395DFCA}"/>
                </a:ext>
              </a:extLst>
            </p:cNvPr>
            <p:cNvCxnSpPr/>
            <p:nvPr/>
          </p:nvCxnSpPr>
          <p:spPr>
            <a:xfrm flipH="1">
              <a:off x="10934817" y="2193367"/>
              <a:ext cx="152981" cy="677120"/>
            </a:xfrm>
            <a:prstGeom prst="line">
              <a:avLst/>
            </a:prstGeom>
            <a:ln w="1587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6" name="TextBox 55">
            <a:extLst>
              <a:ext uri="{FF2B5EF4-FFF2-40B4-BE49-F238E27FC236}">
                <a16:creationId xmlns:a16="http://schemas.microsoft.com/office/drawing/2014/main" id="{34AA9D53-7ECF-2890-8440-391531B59948}"/>
              </a:ext>
            </a:extLst>
          </p:cNvPr>
          <p:cNvSpPr txBox="1"/>
          <p:nvPr/>
        </p:nvSpPr>
        <p:spPr>
          <a:xfrm>
            <a:off x="7166329" y="6211669"/>
            <a:ext cx="4558494" cy="646331"/>
          </a:xfrm>
          <a:prstGeom prst="rect">
            <a:avLst/>
          </a:prstGeom>
          <a:noFill/>
        </p:spPr>
        <p:txBody>
          <a:bodyPr wrap="square">
            <a:spAutoFit/>
          </a:bodyPr>
          <a:lstStyle/>
          <a:p>
            <a:pPr algn="r"/>
            <a:r>
              <a:rPr lang="en-US" sz="1800" dirty="0">
                <a:solidFill>
                  <a:schemeClr val="bg1"/>
                </a:solidFill>
              </a:rPr>
              <a:t>*M. B. Fox</a:t>
            </a:r>
            <a:r>
              <a:rPr lang="en-US" dirty="0">
                <a:solidFill>
                  <a:schemeClr val="bg1"/>
                </a:solidFill>
              </a:rPr>
              <a:t> </a:t>
            </a:r>
            <a:r>
              <a:rPr lang="en-US" i="1" dirty="0">
                <a:solidFill>
                  <a:schemeClr val="bg1"/>
                </a:solidFill>
              </a:rPr>
              <a:t>et al., </a:t>
            </a:r>
            <a:r>
              <a:rPr lang="en-US" sz="1800" i="1" dirty="0">
                <a:solidFill>
                  <a:schemeClr val="bg1"/>
                </a:solidFill>
              </a:rPr>
              <a:t>PRC, 103(3):034601, 2021</a:t>
            </a:r>
            <a:r>
              <a:rPr lang="en-US" i="1" dirty="0">
                <a:solidFill>
                  <a:schemeClr val="bg1"/>
                </a:solidFill>
              </a:rPr>
              <a:t> &amp; PR</a:t>
            </a:r>
            <a:r>
              <a:rPr lang="en-US" sz="1800" i="1" dirty="0">
                <a:solidFill>
                  <a:schemeClr val="bg1"/>
                </a:solidFill>
              </a:rPr>
              <a:t>C 104, 064615 (2021)</a:t>
            </a:r>
          </a:p>
        </p:txBody>
      </p:sp>
      <p:sp>
        <p:nvSpPr>
          <p:cNvPr id="22" name="Slide Number Placeholder 5">
            <a:extLst>
              <a:ext uri="{FF2B5EF4-FFF2-40B4-BE49-F238E27FC236}">
                <a16:creationId xmlns:a16="http://schemas.microsoft.com/office/drawing/2014/main" id="{AE3BAF2B-4C51-4A55-B107-F0408B36F2F1}"/>
              </a:ext>
            </a:extLst>
          </p:cNvPr>
          <p:cNvSpPr>
            <a:spLocks noGrp="1"/>
          </p:cNvSpPr>
          <p:nvPr>
            <p:ph type="sldNum" sz="quarter" idx="4"/>
          </p:nvPr>
        </p:nvSpPr>
        <p:spPr>
          <a:xfrm>
            <a:off x="9296400" y="6356349"/>
            <a:ext cx="2743200" cy="365125"/>
          </a:xfrm>
          <a:prstGeom prst="rect">
            <a:avLst/>
          </a:prstGeom>
        </p:spPr>
        <p:txBody>
          <a:bodyPr/>
          <a:lstStyle>
            <a:lvl1pPr>
              <a:defRPr b="1">
                <a:solidFill>
                  <a:schemeClr val="bg1"/>
                </a:solidFill>
                <a:latin typeface="Georgia" panose="02040502050405020303" pitchFamily="18" charset="0"/>
              </a:defRPr>
            </a:lvl1pPr>
          </a:lstStyle>
          <a:p>
            <a:pPr algn="r"/>
            <a:fld id="{8DFAC382-4EBE-AA44-A583-A4478973BA78}" type="slidenum">
              <a:rPr lang="en-US" smtClean="0"/>
              <a:pPr algn="r"/>
              <a:t>10</a:t>
            </a:fld>
            <a:endParaRPr lang="en-US" dirty="0"/>
          </a:p>
        </p:txBody>
      </p:sp>
    </p:spTree>
    <p:extLst>
      <p:ext uri="{BB962C8B-B14F-4D97-AF65-F5344CB8AC3E}">
        <p14:creationId xmlns:p14="http://schemas.microsoft.com/office/powerpoint/2010/main" val="2544160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9"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0"/>
          <p:cNvSpPr txBox="1">
            <a:spLocks noGrp="1"/>
          </p:cNvSpPr>
          <p:nvPr>
            <p:ph type="title"/>
          </p:nvPr>
        </p:nvSpPr>
        <p:spPr>
          <a:prstGeom prst="rect">
            <a:avLst/>
          </a:prstGeom>
          <a:solidFill>
            <a:srgbClr val="1F497D"/>
          </a:solidFill>
          <a:ln w="9525" cap="flat" cmpd="sng">
            <a:solidFill>
              <a:srgbClr val="1F497D"/>
            </a:solidFill>
            <a:prstDash val="solid"/>
            <a:miter lim="800000"/>
            <a:headEnd type="none" w="sm" len="sm"/>
            <a:tailEnd type="none" w="sm" len="sm"/>
          </a:ln>
        </p:spPr>
        <p:txBody>
          <a:bodyPr spcFirstLastPara="1" wrap="square" lIns="121867" tIns="60933" rIns="121867" bIns="60933" anchor="ctr" anchorCtr="0">
            <a:noAutofit/>
          </a:bodyPr>
          <a:lstStyle/>
          <a:p>
            <a:r>
              <a:rPr lang="en" dirty="0">
                <a:ea typeface="Helvetica Neue"/>
                <a:cs typeface="Helvetica Neue"/>
                <a:sym typeface="Helvetica Neue"/>
              </a:rPr>
              <a:t>What Happens if We Don’t Do the Right Thing?</a:t>
            </a:r>
            <a:endParaRPr dirty="0"/>
          </a:p>
        </p:txBody>
      </p:sp>
      <p:sp>
        <p:nvSpPr>
          <p:cNvPr id="289" name="Google Shape;289;p20"/>
          <p:cNvSpPr/>
          <p:nvPr/>
        </p:nvSpPr>
        <p:spPr>
          <a:xfrm>
            <a:off x="7448800" y="6282207"/>
            <a:ext cx="4237636" cy="439267"/>
          </a:xfrm>
          <a:prstGeom prst="rect">
            <a:avLst/>
          </a:prstGeom>
          <a:noFill/>
          <a:ln>
            <a:noFill/>
          </a:ln>
        </p:spPr>
        <p:txBody>
          <a:bodyPr spcFirstLastPara="1" wrap="square" lIns="90000" tIns="45000" rIns="90000" bIns="45000" anchor="t" anchorCtr="0">
            <a:noAutofit/>
          </a:bodyPr>
          <a:lstStyle/>
          <a:p>
            <a:pPr algn="ctr"/>
            <a:r>
              <a:rPr lang="en" dirty="0">
                <a:solidFill>
                  <a:prstClr val="white"/>
                </a:solidFill>
                <a:latin typeface="Calibri" panose="020F0502020204030204"/>
              </a:rPr>
              <a:t>M. Fox, PRC 103(3):034601, 2021</a:t>
            </a:r>
          </a:p>
        </p:txBody>
      </p:sp>
      <p:sp>
        <p:nvSpPr>
          <p:cNvPr id="10" name="Slide Number Placeholder 5">
            <a:extLst>
              <a:ext uri="{FF2B5EF4-FFF2-40B4-BE49-F238E27FC236}">
                <a16:creationId xmlns:a16="http://schemas.microsoft.com/office/drawing/2014/main" id="{78C27F8A-6D82-4642-A10A-F3BC0BFD5A6A}"/>
              </a:ext>
            </a:extLst>
          </p:cNvPr>
          <p:cNvSpPr>
            <a:spLocks noGrp="1"/>
          </p:cNvSpPr>
          <p:nvPr>
            <p:ph type="sldNum" sz="quarter" idx="4"/>
          </p:nvPr>
        </p:nvSpPr>
        <p:spPr>
          <a:xfrm>
            <a:off x="9296400" y="6356349"/>
            <a:ext cx="2743200" cy="365125"/>
          </a:xfrm>
          <a:prstGeom prst="rect">
            <a:avLst/>
          </a:prstGeom>
        </p:spPr>
        <p:txBody>
          <a:bodyPr/>
          <a:lstStyle>
            <a:lvl1pPr>
              <a:defRPr b="1">
                <a:solidFill>
                  <a:schemeClr val="bg1"/>
                </a:solidFill>
                <a:latin typeface="Georgia" panose="02040502050405020303" pitchFamily="18" charset="0"/>
              </a:defRPr>
            </a:lvl1pPr>
          </a:lstStyle>
          <a:p>
            <a:pPr algn="r"/>
            <a:fld id="{8DFAC382-4EBE-AA44-A583-A4478973BA78}" type="slidenum">
              <a:rPr lang="en-US" smtClean="0"/>
              <a:pPr algn="r"/>
              <a:t>11</a:t>
            </a:fld>
            <a:endParaRPr lang="en-US" dirty="0"/>
          </a:p>
        </p:txBody>
      </p:sp>
      <p:sp>
        <p:nvSpPr>
          <p:cNvPr id="11" name="Content Placeholder 2">
            <a:extLst>
              <a:ext uri="{FF2B5EF4-FFF2-40B4-BE49-F238E27FC236}">
                <a16:creationId xmlns:a16="http://schemas.microsoft.com/office/drawing/2014/main" id="{A832E2ED-423D-55C2-08AB-C7E0EE04FD2B}"/>
              </a:ext>
            </a:extLst>
          </p:cNvPr>
          <p:cNvSpPr txBox="1">
            <a:spLocks/>
          </p:cNvSpPr>
          <p:nvPr/>
        </p:nvSpPr>
        <p:spPr>
          <a:xfrm>
            <a:off x="1203960" y="1164943"/>
            <a:ext cx="10179208" cy="49148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Consider 10 different models, with arbitrary choices of which simplistic or complex parameters are adjusted, to reproduce similar improvements over the default prediction...</a:t>
            </a:r>
            <a:br>
              <a:rPr lang="en-US" sz="2400" dirty="0"/>
            </a:br>
            <a:endParaRPr lang="en-US" sz="2400" dirty="0"/>
          </a:p>
          <a:p>
            <a:r>
              <a:rPr lang="en-US" sz="2400" dirty="0"/>
              <a:t>Using the TALYS framework, what parameters might be chosen for adjustments?</a:t>
            </a:r>
          </a:p>
          <a:p>
            <a:pPr lvl="1"/>
            <a:r>
              <a:rPr lang="en-US" sz="1800" dirty="0"/>
              <a:t>Level density: </a:t>
            </a:r>
            <a:r>
              <a:rPr lang="en-US" sz="1800" b="1" i="1" dirty="0" err="1"/>
              <a:t>ldmodel</a:t>
            </a:r>
            <a:r>
              <a:rPr lang="en-US" sz="1800" b="1" i="1" dirty="0"/>
              <a:t>, </a:t>
            </a:r>
            <a:r>
              <a:rPr lang="en-US" sz="1800" b="1" i="1" dirty="0" err="1"/>
              <a:t>ctable</a:t>
            </a:r>
            <a:r>
              <a:rPr lang="en-US" sz="1800" b="1" i="1" dirty="0"/>
              <a:t>, </a:t>
            </a:r>
            <a:r>
              <a:rPr lang="en-US" sz="1800" b="1" i="1" dirty="0" err="1"/>
              <a:t>ptable</a:t>
            </a:r>
            <a:r>
              <a:rPr lang="en-US" sz="1800" i="1" dirty="0"/>
              <a:t>                                      (Compound)</a:t>
            </a:r>
            <a:endParaRPr lang="en-US" sz="1800" b="1" i="1" dirty="0"/>
          </a:p>
          <a:p>
            <a:pPr lvl="1"/>
            <a:r>
              <a:rPr lang="en-US" sz="1800" dirty="0"/>
              <a:t>Optical Model: </a:t>
            </a:r>
            <a:r>
              <a:rPr lang="en-US" sz="1800" b="1" i="1" dirty="0" err="1"/>
              <a:t>avadjust</a:t>
            </a:r>
            <a:r>
              <a:rPr lang="en-US" sz="1800" b="1" i="1" dirty="0"/>
              <a:t>, </a:t>
            </a:r>
            <a:r>
              <a:rPr lang="en-US" sz="1800" b="1" i="1" dirty="0" err="1"/>
              <a:t>rvadjust</a:t>
            </a:r>
            <a:r>
              <a:rPr lang="en-US" sz="1800" b="1" i="1" dirty="0"/>
              <a:t>, w1adjust, v1adjust            </a:t>
            </a:r>
            <a:r>
              <a:rPr lang="en-US" sz="1800" i="1" dirty="0"/>
              <a:t>(Mostly Compound)</a:t>
            </a:r>
            <a:endParaRPr lang="en-US" sz="1800" b="1" i="1" dirty="0"/>
          </a:p>
          <a:p>
            <a:pPr lvl="1"/>
            <a:r>
              <a:rPr lang="en-US" sz="1800" dirty="0"/>
              <a:t>E1 gamma-ray strength model: </a:t>
            </a:r>
            <a:r>
              <a:rPr lang="en-US" sz="1800" b="1" i="1" dirty="0"/>
              <a:t>strength                                   </a:t>
            </a:r>
            <a:r>
              <a:rPr lang="en-US" sz="1800" i="1" dirty="0"/>
              <a:t>(Both)</a:t>
            </a:r>
            <a:endParaRPr lang="en-US" sz="1800" b="1" i="1" dirty="0"/>
          </a:p>
          <a:p>
            <a:pPr lvl="1"/>
            <a:r>
              <a:rPr lang="en-US" sz="1800" dirty="0"/>
              <a:t>Pre-equilibrium</a:t>
            </a:r>
            <a:r>
              <a:rPr lang="en-US" sz="1800" i="1" dirty="0"/>
              <a:t>: </a:t>
            </a:r>
            <a:r>
              <a:rPr lang="en-US" sz="1800" b="1" i="1" dirty="0" err="1"/>
              <a:t>preeqmode</a:t>
            </a:r>
            <a:r>
              <a:rPr lang="en-US" sz="1800" b="1" i="1" dirty="0"/>
              <a:t>, M2constant, M2shift, M2limit  </a:t>
            </a:r>
            <a:r>
              <a:rPr lang="en-US" sz="1800" i="1" dirty="0"/>
              <a:t>(Pre-Equilibrium)</a:t>
            </a:r>
            <a:endParaRPr lang="en-US" sz="1800" b="1" i="1" dirty="0"/>
          </a:p>
          <a:p>
            <a:pPr lvl="1"/>
            <a:endParaRPr lang="en-US" sz="1800" b="1" i="1" dirty="0"/>
          </a:p>
        </p:txBody>
      </p:sp>
      <p:sp>
        <p:nvSpPr>
          <p:cNvPr id="3" name="Rectangle 2">
            <a:extLst>
              <a:ext uri="{FF2B5EF4-FFF2-40B4-BE49-F238E27FC236}">
                <a16:creationId xmlns:a16="http://schemas.microsoft.com/office/drawing/2014/main" id="{A5D914BA-856B-A08F-857E-D347128CFAC9}"/>
              </a:ext>
            </a:extLst>
          </p:cNvPr>
          <p:cNvSpPr/>
          <p:nvPr/>
        </p:nvSpPr>
        <p:spPr>
          <a:xfrm>
            <a:off x="1088571" y="2560320"/>
            <a:ext cx="9823269" cy="7524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E30AAD2-E103-C326-F2CF-73AB2779CB5C}"/>
              </a:ext>
            </a:extLst>
          </p:cNvPr>
          <p:cNvSpPr/>
          <p:nvPr/>
        </p:nvSpPr>
        <p:spPr>
          <a:xfrm>
            <a:off x="1381929" y="3312794"/>
            <a:ext cx="9823269" cy="24645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DA9D5959-BDA2-E507-9835-DC829E86D771}"/>
              </a:ext>
            </a:extLst>
          </p:cNvPr>
          <p:cNvSpPr txBox="1">
            <a:spLocks/>
          </p:cNvSpPr>
          <p:nvPr/>
        </p:nvSpPr>
        <p:spPr>
          <a:xfrm>
            <a:off x="1203960" y="1164943"/>
            <a:ext cx="10179208" cy="49148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2">
                    <a:lumMod val="75000"/>
                  </a:schemeClr>
                </a:solidFill>
              </a:rPr>
              <a:t>Consider 10 different models, with arbitrary choices of which simplistic or complex parameters are adjusted, to reproduce similar improvements over the default prediction…</a:t>
            </a:r>
            <a:br>
              <a:rPr lang="en-US" sz="2400" dirty="0">
                <a:solidFill>
                  <a:schemeClr val="bg2">
                    <a:lumMod val="75000"/>
                  </a:schemeClr>
                </a:solidFill>
              </a:rPr>
            </a:br>
            <a:endParaRPr lang="en-US" sz="2400" dirty="0">
              <a:solidFill>
                <a:schemeClr val="bg2">
                  <a:lumMod val="75000"/>
                </a:schemeClr>
              </a:solidFill>
            </a:endParaRPr>
          </a:p>
          <a:p>
            <a:r>
              <a:rPr lang="en-US" sz="2400" dirty="0">
                <a:solidFill>
                  <a:schemeClr val="bg2">
                    <a:lumMod val="75000"/>
                  </a:schemeClr>
                </a:solidFill>
              </a:rPr>
              <a:t>Using the TALYS framework, what parameters might be chosen for adjustments?</a:t>
            </a:r>
          </a:p>
          <a:p>
            <a:pPr lvl="1"/>
            <a:r>
              <a:rPr lang="en-US" sz="1800" dirty="0">
                <a:solidFill>
                  <a:schemeClr val="bg2">
                    <a:lumMod val="75000"/>
                  </a:schemeClr>
                </a:solidFill>
              </a:rPr>
              <a:t>Level density: </a:t>
            </a:r>
            <a:r>
              <a:rPr lang="en-US" sz="1800" b="1" i="1" dirty="0" err="1">
                <a:solidFill>
                  <a:schemeClr val="bg2">
                    <a:lumMod val="75000"/>
                  </a:schemeClr>
                </a:solidFill>
              </a:rPr>
              <a:t>ldmodel</a:t>
            </a:r>
            <a:r>
              <a:rPr lang="en-US" sz="1800" b="1" i="1" dirty="0">
                <a:solidFill>
                  <a:schemeClr val="bg2">
                    <a:lumMod val="75000"/>
                  </a:schemeClr>
                </a:solidFill>
              </a:rPr>
              <a:t>, </a:t>
            </a:r>
            <a:r>
              <a:rPr lang="en-US" sz="1800" b="1" i="1" dirty="0" err="1">
                <a:solidFill>
                  <a:schemeClr val="bg2">
                    <a:lumMod val="75000"/>
                  </a:schemeClr>
                </a:solidFill>
              </a:rPr>
              <a:t>ctable</a:t>
            </a:r>
            <a:r>
              <a:rPr lang="en-US" sz="1800" b="1" i="1" dirty="0">
                <a:solidFill>
                  <a:schemeClr val="bg2">
                    <a:lumMod val="75000"/>
                  </a:schemeClr>
                </a:solidFill>
              </a:rPr>
              <a:t>, </a:t>
            </a:r>
            <a:r>
              <a:rPr lang="en-US" sz="1800" b="1" i="1" dirty="0" err="1">
                <a:solidFill>
                  <a:schemeClr val="bg2">
                    <a:lumMod val="75000"/>
                  </a:schemeClr>
                </a:solidFill>
              </a:rPr>
              <a:t>ptable</a:t>
            </a:r>
            <a:endParaRPr lang="en-US" sz="1800" b="1" i="1" dirty="0">
              <a:solidFill>
                <a:schemeClr val="bg2">
                  <a:lumMod val="75000"/>
                </a:schemeClr>
              </a:solidFill>
            </a:endParaRPr>
          </a:p>
          <a:p>
            <a:pPr lvl="1"/>
            <a:r>
              <a:rPr lang="en-US" sz="1800" dirty="0">
                <a:solidFill>
                  <a:schemeClr val="bg2">
                    <a:lumMod val="75000"/>
                  </a:schemeClr>
                </a:solidFill>
              </a:rPr>
              <a:t>E1 gamma-ray strength model: </a:t>
            </a:r>
            <a:r>
              <a:rPr lang="en-US" sz="1800" b="1" i="1" dirty="0">
                <a:solidFill>
                  <a:schemeClr val="bg2">
                    <a:lumMod val="75000"/>
                  </a:schemeClr>
                </a:solidFill>
              </a:rPr>
              <a:t>strength</a:t>
            </a:r>
          </a:p>
          <a:p>
            <a:pPr lvl="1"/>
            <a:r>
              <a:rPr lang="en-US" sz="1800" dirty="0">
                <a:solidFill>
                  <a:schemeClr val="bg2">
                    <a:lumMod val="75000"/>
                  </a:schemeClr>
                </a:solidFill>
              </a:rPr>
              <a:t>Pre-equilibrium</a:t>
            </a:r>
            <a:r>
              <a:rPr lang="en-US" sz="1800" i="1" dirty="0">
                <a:solidFill>
                  <a:schemeClr val="bg2">
                    <a:lumMod val="75000"/>
                  </a:schemeClr>
                </a:solidFill>
              </a:rPr>
              <a:t>: </a:t>
            </a:r>
            <a:r>
              <a:rPr lang="en-US" sz="1800" b="1" i="1" dirty="0" err="1">
                <a:solidFill>
                  <a:schemeClr val="bg2">
                    <a:lumMod val="75000"/>
                  </a:schemeClr>
                </a:solidFill>
              </a:rPr>
              <a:t>preeqmode</a:t>
            </a:r>
            <a:r>
              <a:rPr lang="en-US" sz="1800" b="1" i="1" dirty="0">
                <a:solidFill>
                  <a:schemeClr val="bg2">
                    <a:lumMod val="75000"/>
                  </a:schemeClr>
                </a:solidFill>
              </a:rPr>
              <a:t>, M2constant, M2shift, M2limit</a:t>
            </a:r>
          </a:p>
          <a:p>
            <a:pPr lvl="1"/>
            <a:r>
              <a:rPr lang="en-US" sz="1800" dirty="0">
                <a:solidFill>
                  <a:schemeClr val="bg2">
                    <a:lumMod val="75000"/>
                  </a:schemeClr>
                </a:solidFill>
              </a:rPr>
              <a:t>Optical Model: </a:t>
            </a:r>
            <a:r>
              <a:rPr lang="en-US" sz="1800" b="1" i="1" dirty="0" err="1">
                <a:solidFill>
                  <a:schemeClr val="bg2">
                    <a:lumMod val="75000"/>
                  </a:schemeClr>
                </a:solidFill>
              </a:rPr>
              <a:t>avadjust</a:t>
            </a:r>
            <a:r>
              <a:rPr lang="en-US" sz="1800" b="1" i="1" dirty="0">
                <a:solidFill>
                  <a:schemeClr val="bg2">
                    <a:lumMod val="75000"/>
                  </a:schemeClr>
                </a:solidFill>
              </a:rPr>
              <a:t>, </a:t>
            </a:r>
            <a:r>
              <a:rPr lang="en-US" sz="1800" b="1" i="1" dirty="0" err="1">
                <a:solidFill>
                  <a:schemeClr val="bg2">
                    <a:lumMod val="75000"/>
                  </a:schemeClr>
                </a:solidFill>
              </a:rPr>
              <a:t>rvadjust</a:t>
            </a:r>
            <a:r>
              <a:rPr lang="en-US" sz="1800" b="1" i="1" dirty="0">
                <a:solidFill>
                  <a:schemeClr val="bg2">
                    <a:lumMod val="75000"/>
                  </a:schemeClr>
                </a:solidFill>
              </a:rPr>
              <a:t>, w1adjust, v1adjust</a:t>
            </a:r>
          </a:p>
        </p:txBody>
      </p:sp>
      <p:sp>
        <p:nvSpPr>
          <p:cNvPr id="283" name="Google Shape;283;p20"/>
          <p:cNvSpPr txBox="1">
            <a:spLocks noGrp="1"/>
          </p:cNvSpPr>
          <p:nvPr>
            <p:ph type="title"/>
          </p:nvPr>
        </p:nvSpPr>
        <p:spPr>
          <a:prstGeom prst="rect">
            <a:avLst/>
          </a:prstGeom>
          <a:solidFill>
            <a:srgbClr val="1F497D"/>
          </a:solidFill>
          <a:ln w="9525" cap="flat" cmpd="sng">
            <a:solidFill>
              <a:srgbClr val="1F497D"/>
            </a:solidFill>
            <a:prstDash val="solid"/>
            <a:miter lim="800000"/>
            <a:headEnd type="none" w="sm" len="sm"/>
            <a:tailEnd type="none" w="sm" len="sm"/>
          </a:ln>
        </p:spPr>
        <p:txBody>
          <a:bodyPr spcFirstLastPara="1" wrap="square" lIns="121867" tIns="60933" rIns="121867" bIns="60933" anchor="ctr" anchorCtr="0">
            <a:noAutofit/>
          </a:bodyPr>
          <a:lstStyle/>
          <a:p>
            <a:r>
              <a:rPr lang="en" dirty="0">
                <a:ea typeface="Helvetica Neue"/>
                <a:cs typeface="Helvetica Neue"/>
                <a:sym typeface="Helvetica Neue"/>
              </a:rPr>
              <a:t>What Happens if We Don’t Do the Right Thing?</a:t>
            </a:r>
            <a:endParaRPr dirty="0"/>
          </a:p>
        </p:txBody>
      </p:sp>
      <p:pic>
        <p:nvPicPr>
          <p:cNvPr id="284" name="Google Shape;284;p20"/>
          <p:cNvPicPr preferRelativeResize="0"/>
          <p:nvPr/>
        </p:nvPicPr>
        <p:blipFill rotWithShape="1">
          <a:blip r:embed="rId3">
            <a:alphaModFix/>
          </a:blip>
          <a:srcRect/>
          <a:stretch/>
        </p:blipFill>
        <p:spPr>
          <a:xfrm>
            <a:off x="0" y="848100"/>
            <a:ext cx="5136843" cy="4011835"/>
          </a:xfrm>
          <a:prstGeom prst="rect">
            <a:avLst/>
          </a:prstGeom>
          <a:noFill/>
          <a:ln>
            <a:noFill/>
          </a:ln>
        </p:spPr>
      </p:pic>
      <p:pic>
        <p:nvPicPr>
          <p:cNvPr id="285" name="Google Shape;285;p20"/>
          <p:cNvPicPr preferRelativeResize="0"/>
          <p:nvPr/>
        </p:nvPicPr>
        <p:blipFill rotWithShape="1">
          <a:blip r:embed="rId4">
            <a:alphaModFix/>
          </a:blip>
          <a:srcRect/>
          <a:stretch/>
        </p:blipFill>
        <p:spPr>
          <a:xfrm>
            <a:off x="7169761" y="887268"/>
            <a:ext cx="5022239" cy="4011833"/>
          </a:xfrm>
          <a:prstGeom prst="rect">
            <a:avLst/>
          </a:prstGeom>
          <a:noFill/>
          <a:ln>
            <a:noFill/>
          </a:ln>
        </p:spPr>
      </p:pic>
      <p:sp>
        <p:nvSpPr>
          <p:cNvPr id="286" name="Google Shape;286;p20"/>
          <p:cNvSpPr txBox="1"/>
          <p:nvPr/>
        </p:nvSpPr>
        <p:spPr>
          <a:xfrm>
            <a:off x="192217" y="4718511"/>
            <a:ext cx="4752400" cy="323200"/>
          </a:xfrm>
          <a:prstGeom prst="rect">
            <a:avLst/>
          </a:prstGeom>
          <a:noFill/>
          <a:ln>
            <a:noFill/>
          </a:ln>
        </p:spPr>
        <p:txBody>
          <a:bodyPr spcFirstLastPara="1" wrap="square" lIns="121900" tIns="60933" rIns="121900" bIns="60933" anchor="t" anchorCtr="0">
            <a:noAutofit/>
          </a:bodyPr>
          <a:lstStyle/>
          <a:p>
            <a:pPr algn="ctr"/>
            <a:r>
              <a:rPr lang="en" sz="2000">
                <a:solidFill>
                  <a:schemeClr val="dk1"/>
                </a:solidFill>
                <a:latin typeface="Times"/>
                <a:ea typeface="Times"/>
                <a:cs typeface="Times"/>
                <a:sym typeface="Times"/>
              </a:rPr>
              <a:t>Models 1, 2, 10 perform best over default</a:t>
            </a:r>
            <a:endParaRPr sz="2400"/>
          </a:p>
        </p:txBody>
      </p:sp>
      <p:sp>
        <p:nvSpPr>
          <p:cNvPr id="287" name="Google Shape;287;p20"/>
          <p:cNvSpPr txBox="1"/>
          <p:nvPr/>
        </p:nvSpPr>
        <p:spPr>
          <a:xfrm>
            <a:off x="7423200" y="4724845"/>
            <a:ext cx="4768800" cy="323200"/>
          </a:xfrm>
          <a:prstGeom prst="rect">
            <a:avLst/>
          </a:prstGeom>
          <a:noFill/>
          <a:ln>
            <a:noFill/>
          </a:ln>
        </p:spPr>
        <p:txBody>
          <a:bodyPr spcFirstLastPara="1" wrap="square" lIns="121900" tIns="60933" rIns="121900" bIns="60933" anchor="t" anchorCtr="0">
            <a:noAutofit/>
          </a:bodyPr>
          <a:lstStyle/>
          <a:p>
            <a:pPr algn="ctr"/>
            <a:r>
              <a:rPr lang="en" sz="2000" dirty="0">
                <a:solidFill>
                  <a:schemeClr val="dk1"/>
                </a:solidFill>
                <a:latin typeface="Times"/>
                <a:ea typeface="Times"/>
                <a:cs typeface="Times"/>
                <a:sym typeface="Times"/>
              </a:rPr>
              <a:t>Models 1, 2, 10 perform extremely poorly</a:t>
            </a:r>
            <a:endParaRPr sz="2400" dirty="0"/>
          </a:p>
        </p:txBody>
      </p:sp>
      <p:sp>
        <p:nvSpPr>
          <p:cNvPr id="288" name="Google Shape;288;p20"/>
          <p:cNvSpPr txBox="1"/>
          <p:nvPr/>
        </p:nvSpPr>
        <p:spPr>
          <a:xfrm>
            <a:off x="192217" y="5306549"/>
            <a:ext cx="11773359" cy="664183"/>
          </a:xfrm>
          <a:prstGeom prst="rect">
            <a:avLst/>
          </a:prstGeom>
          <a:solidFill>
            <a:srgbClr val="FFFF00"/>
          </a:solidFill>
          <a:ln w="9525" cap="flat" cmpd="sng">
            <a:solidFill>
              <a:srgbClr val="1F497D"/>
            </a:solidFill>
            <a:prstDash val="solid"/>
            <a:round/>
            <a:headEnd type="none" w="sm" len="sm"/>
            <a:tailEnd type="none" w="sm" len="sm"/>
          </a:ln>
        </p:spPr>
        <p:txBody>
          <a:bodyPr spcFirstLastPara="1" wrap="square" lIns="121900" tIns="60933" rIns="121900" bIns="60933" anchor="t" anchorCtr="0">
            <a:noAutofit/>
          </a:bodyPr>
          <a:lstStyle/>
          <a:p>
            <a:pPr algn="ctr"/>
            <a:r>
              <a:rPr lang="en" sz="2800" b="1" i="1" dirty="0">
                <a:solidFill>
                  <a:schemeClr val="dk1"/>
                </a:solidFill>
                <a:latin typeface="Times New Roman" panose="02020603050405020304" pitchFamily="18" charset="0"/>
                <a:ea typeface="Helvetica Neue"/>
                <a:cs typeface="Times New Roman" panose="02020603050405020304" pitchFamily="18" charset="0"/>
                <a:sym typeface="Helvetica Neue"/>
              </a:rPr>
              <a:t>Single-channel optimizations lead to non-unique, non-physical solutions!</a:t>
            </a:r>
            <a:endParaRPr sz="2800" b="1" dirty="0">
              <a:latin typeface="Times New Roman" panose="02020603050405020304" pitchFamily="18" charset="0"/>
              <a:ea typeface="Helvetica Neue"/>
              <a:cs typeface="Times New Roman" panose="02020603050405020304" pitchFamily="18" charset="0"/>
              <a:sym typeface="Helvetica Neue"/>
            </a:endParaRPr>
          </a:p>
        </p:txBody>
      </p:sp>
      <p:sp>
        <p:nvSpPr>
          <p:cNvPr id="289" name="Google Shape;289;p20"/>
          <p:cNvSpPr/>
          <p:nvPr/>
        </p:nvSpPr>
        <p:spPr>
          <a:xfrm>
            <a:off x="7448800" y="6282207"/>
            <a:ext cx="4237636" cy="439267"/>
          </a:xfrm>
          <a:prstGeom prst="rect">
            <a:avLst/>
          </a:prstGeom>
          <a:noFill/>
          <a:ln>
            <a:noFill/>
          </a:ln>
        </p:spPr>
        <p:txBody>
          <a:bodyPr spcFirstLastPara="1" wrap="square" lIns="90000" tIns="45000" rIns="90000" bIns="45000" anchor="t" anchorCtr="0">
            <a:noAutofit/>
          </a:bodyPr>
          <a:lstStyle/>
          <a:p>
            <a:pPr algn="ctr"/>
            <a:r>
              <a:rPr lang="en" dirty="0">
                <a:solidFill>
                  <a:prstClr val="white"/>
                </a:solidFill>
                <a:latin typeface="Calibri" panose="020F0502020204030204"/>
              </a:rPr>
              <a:t>M. Fox, PRC 103(3):034601, 2021</a:t>
            </a:r>
          </a:p>
        </p:txBody>
      </p:sp>
      <p:sp>
        <p:nvSpPr>
          <p:cNvPr id="10" name="Slide Number Placeholder 5">
            <a:extLst>
              <a:ext uri="{FF2B5EF4-FFF2-40B4-BE49-F238E27FC236}">
                <a16:creationId xmlns:a16="http://schemas.microsoft.com/office/drawing/2014/main" id="{78C27F8A-6D82-4642-A10A-F3BC0BFD5A6A}"/>
              </a:ext>
            </a:extLst>
          </p:cNvPr>
          <p:cNvSpPr>
            <a:spLocks noGrp="1"/>
          </p:cNvSpPr>
          <p:nvPr>
            <p:ph type="sldNum" sz="quarter" idx="4"/>
          </p:nvPr>
        </p:nvSpPr>
        <p:spPr>
          <a:xfrm>
            <a:off x="9296400" y="6356349"/>
            <a:ext cx="2743200" cy="365125"/>
          </a:xfrm>
          <a:prstGeom prst="rect">
            <a:avLst/>
          </a:prstGeom>
        </p:spPr>
        <p:txBody>
          <a:bodyPr/>
          <a:lstStyle>
            <a:lvl1pPr>
              <a:defRPr b="1">
                <a:solidFill>
                  <a:schemeClr val="bg1"/>
                </a:solidFill>
                <a:latin typeface="Georgia" panose="02040502050405020303" pitchFamily="18" charset="0"/>
              </a:defRPr>
            </a:lvl1pPr>
          </a:lstStyle>
          <a:p>
            <a:pPr algn="r"/>
            <a:fld id="{8DFAC382-4EBE-AA44-A583-A4478973BA78}" type="slidenum">
              <a:rPr lang="en-US" smtClean="0"/>
              <a:pPr algn="r"/>
              <a:t>12</a:t>
            </a:fld>
            <a:endParaRPr lang="en-US" dirty="0"/>
          </a:p>
        </p:txBody>
      </p:sp>
    </p:spTree>
    <p:extLst>
      <p:ext uri="{BB962C8B-B14F-4D97-AF65-F5344CB8AC3E}">
        <p14:creationId xmlns:p14="http://schemas.microsoft.com/office/powerpoint/2010/main" val="494518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7"/>
                                        </p:tgtEl>
                                        <p:attrNameLst>
                                          <p:attrName>style.visibility</p:attrName>
                                        </p:attrNameLst>
                                      </p:cBhvr>
                                      <p:to>
                                        <p:strVal val="visible"/>
                                      </p:to>
                                    </p:set>
                                    <p:animEffect transition="in" filter="fade">
                                      <p:cBhvr>
                                        <p:cTn id="7" dur="500"/>
                                        <p:tgtEl>
                                          <p:spTgt spid="287"/>
                                        </p:tgtEl>
                                      </p:cBhvr>
                                    </p:animEffect>
                                  </p:childTnLst>
                                </p:cTn>
                              </p:par>
                              <p:par>
                                <p:cTn id="8" presetID="10" presetClass="entr" presetSubtype="0" fill="hold" nodeType="withEffect">
                                  <p:stCondLst>
                                    <p:cond delay="0"/>
                                  </p:stCondLst>
                                  <p:childTnLst>
                                    <p:set>
                                      <p:cBhvr>
                                        <p:cTn id="9" dur="1" fill="hold">
                                          <p:stCondLst>
                                            <p:cond delay="0"/>
                                          </p:stCondLst>
                                        </p:cTn>
                                        <p:tgtEl>
                                          <p:spTgt spid="285"/>
                                        </p:tgtEl>
                                        <p:attrNameLst>
                                          <p:attrName>style.visibility</p:attrName>
                                        </p:attrNameLst>
                                      </p:cBhvr>
                                      <p:to>
                                        <p:strVal val="visible"/>
                                      </p:to>
                                    </p:set>
                                    <p:animEffect transition="in" filter="fade">
                                      <p:cBhvr>
                                        <p:cTn id="10" dur="500"/>
                                        <p:tgtEl>
                                          <p:spTgt spid="28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8"/>
                                        </p:tgtEl>
                                        <p:attrNameLst>
                                          <p:attrName>style.visibility</p:attrName>
                                        </p:attrNameLst>
                                      </p:cBhvr>
                                      <p:to>
                                        <p:strVal val="visible"/>
                                      </p:to>
                                    </p:set>
                                    <p:animEffect transition="in" filter="fade">
                                      <p:cBhvr>
                                        <p:cTn id="15" dur="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01B57-7BD1-C34C-B87B-B5A17E9F3278}"/>
              </a:ext>
            </a:extLst>
          </p:cNvPr>
          <p:cNvSpPr>
            <a:spLocks noGrp="1"/>
          </p:cNvSpPr>
          <p:nvPr>
            <p:ph type="title"/>
          </p:nvPr>
        </p:nvSpPr>
        <p:spPr>
          <a:xfrm>
            <a:off x="0" y="-18685"/>
            <a:ext cx="12192000" cy="1141608"/>
          </a:xfrm>
          <a:solidFill>
            <a:srgbClr val="054473"/>
          </a:solidFill>
        </p:spPr>
        <p:txBody>
          <a:bodyPr>
            <a:noAutofit/>
          </a:bodyPr>
          <a:lstStyle/>
          <a:p>
            <a:pPr algn="ctr"/>
            <a:r>
              <a:rPr lang="en-US" sz="3600" dirty="0"/>
              <a:t>These</a:t>
            </a:r>
            <a:r>
              <a:rPr lang="en-US" sz="3600" dirty="0">
                <a:solidFill>
                  <a:schemeClr val="bg1"/>
                </a:solidFill>
              </a:rPr>
              <a:t> results were used to develop a new data evaluation methodology for high-energy (p,x) reactions</a:t>
            </a:r>
          </a:p>
        </p:txBody>
      </p:sp>
      <p:pic>
        <p:nvPicPr>
          <p:cNvPr id="11" name="Picture 10">
            <a:extLst>
              <a:ext uri="{FF2B5EF4-FFF2-40B4-BE49-F238E27FC236}">
                <a16:creationId xmlns:a16="http://schemas.microsoft.com/office/drawing/2014/main" id="{AA989549-AC33-214C-9A02-B8A5157E65CA}"/>
              </a:ext>
            </a:extLst>
          </p:cNvPr>
          <p:cNvPicPr>
            <a:picLocks noChangeAspect="1"/>
          </p:cNvPicPr>
          <p:nvPr/>
        </p:nvPicPr>
        <p:blipFill rotWithShape="1">
          <a:blip r:embed="rId3"/>
          <a:srcRect l="44718" t="5332"/>
          <a:stretch/>
        </p:blipFill>
        <p:spPr>
          <a:xfrm>
            <a:off x="211930" y="1164944"/>
            <a:ext cx="5645945" cy="4914805"/>
          </a:xfrm>
          <a:prstGeom prst="rect">
            <a:avLst/>
          </a:prstGeom>
        </p:spPr>
      </p:pic>
      <p:sp>
        <p:nvSpPr>
          <p:cNvPr id="3" name="Rectangle 2">
            <a:extLst>
              <a:ext uri="{FF2B5EF4-FFF2-40B4-BE49-F238E27FC236}">
                <a16:creationId xmlns:a16="http://schemas.microsoft.com/office/drawing/2014/main" id="{A279E318-3D0D-6841-BDEA-2DD9CE28E2CD}"/>
              </a:ext>
            </a:extLst>
          </p:cNvPr>
          <p:cNvSpPr/>
          <p:nvPr/>
        </p:nvSpPr>
        <p:spPr>
          <a:xfrm>
            <a:off x="128589" y="5198221"/>
            <a:ext cx="1743075" cy="839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Hexagon 6">
            <a:extLst>
              <a:ext uri="{FF2B5EF4-FFF2-40B4-BE49-F238E27FC236}">
                <a16:creationId xmlns:a16="http://schemas.microsoft.com/office/drawing/2014/main" id="{5EBB8131-274D-AA4C-AC4E-461C555375F2}"/>
              </a:ext>
            </a:extLst>
          </p:cNvPr>
          <p:cNvSpPr/>
          <p:nvPr/>
        </p:nvSpPr>
        <p:spPr>
          <a:xfrm>
            <a:off x="1600199" y="2862362"/>
            <a:ext cx="3114000" cy="612000"/>
          </a:xfrm>
          <a:prstGeom prst="hexagon">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2">
            <a:extLst>
              <a:ext uri="{FF2B5EF4-FFF2-40B4-BE49-F238E27FC236}">
                <a16:creationId xmlns:a16="http://schemas.microsoft.com/office/drawing/2014/main" id="{9BA6E480-3750-724A-A65C-A7BAB28CD2D6}"/>
              </a:ext>
            </a:extLst>
          </p:cNvPr>
          <p:cNvSpPr txBox="1">
            <a:spLocks/>
          </p:cNvSpPr>
          <p:nvPr/>
        </p:nvSpPr>
        <p:spPr>
          <a:xfrm>
            <a:off x="5737224" y="1164943"/>
            <a:ext cx="5645944" cy="491480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Based in TALYS code</a:t>
            </a:r>
          </a:p>
          <a:p>
            <a:r>
              <a:rPr lang="en-US" sz="2600" dirty="0"/>
              <a:t>We established a collaboration with the TALYS lead developer, Dr. Arjan Koning (Head of the IAEA Nuclear Data Section)</a:t>
            </a:r>
          </a:p>
          <a:p>
            <a:r>
              <a:rPr lang="en-US" sz="2600" dirty="0"/>
              <a:t>Emphasis placed on </a:t>
            </a:r>
            <a:br>
              <a:rPr lang="en-US" sz="2600" dirty="0"/>
            </a:br>
            <a:r>
              <a:rPr lang="en-US" sz="2600" dirty="0"/>
              <a:t>pre-equilibrium parameter </a:t>
            </a:r>
            <a:br>
              <a:rPr lang="en-US" sz="2600" dirty="0"/>
            </a:br>
            <a:r>
              <a:rPr lang="en-US" sz="2600" dirty="0"/>
              <a:t>adjustments to match the </a:t>
            </a:r>
            <a:br>
              <a:rPr lang="en-US" sz="2600" dirty="0"/>
            </a:br>
            <a:r>
              <a:rPr lang="en-US" sz="2600" dirty="0"/>
              <a:t>strongest-fed channels</a:t>
            </a:r>
          </a:p>
          <a:p>
            <a:r>
              <a:rPr lang="en-US" sz="2600" dirty="0"/>
              <a:t>The modeling is validated </a:t>
            </a:r>
            <a:br>
              <a:rPr lang="en-US" sz="2600" dirty="0"/>
            </a:br>
            <a:r>
              <a:rPr lang="en-US" sz="2600" dirty="0"/>
              <a:t>via comparison to nonelastic,</a:t>
            </a:r>
            <a:br>
              <a:rPr lang="en-US" sz="2600" dirty="0"/>
            </a:br>
            <a:r>
              <a:rPr lang="en-US" sz="2600" dirty="0"/>
              <a:t>cumulative channels </a:t>
            </a:r>
            <a:br>
              <a:rPr lang="en-US" sz="2600" dirty="0"/>
            </a:br>
            <a:r>
              <a:rPr lang="en-US" sz="2600" dirty="0"/>
              <a:t>(same product formed by </a:t>
            </a:r>
            <a:br>
              <a:rPr lang="en-US" sz="2600" dirty="0"/>
            </a:br>
            <a:r>
              <a:rPr lang="en-US" sz="2600" dirty="0"/>
              <a:t>several exit channels)</a:t>
            </a:r>
          </a:p>
        </p:txBody>
      </p:sp>
      <p:pic>
        <p:nvPicPr>
          <p:cNvPr id="9" name="Picture 2">
            <a:extLst>
              <a:ext uri="{FF2B5EF4-FFF2-40B4-BE49-F238E27FC236}">
                <a16:creationId xmlns:a16="http://schemas.microsoft.com/office/drawing/2014/main" id="{FD0979F1-92FE-49E9-B0B0-0D39E16BC7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5050"/>
          <a:stretch/>
        </p:blipFill>
        <p:spPr bwMode="auto">
          <a:xfrm>
            <a:off x="9919062" y="3419431"/>
            <a:ext cx="2272937" cy="27560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C19F76F-D6BF-4C3E-8B35-EA790630B38D}"/>
              </a:ext>
            </a:extLst>
          </p:cNvPr>
          <p:cNvSpPr txBox="1"/>
          <p:nvPr/>
        </p:nvSpPr>
        <p:spPr>
          <a:xfrm>
            <a:off x="10830097" y="5833616"/>
            <a:ext cx="1361903" cy="338554"/>
          </a:xfrm>
          <a:prstGeom prst="rect">
            <a:avLst/>
          </a:prstGeom>
          <a:solidFill>
            <a:schemeClr val="tx1"/>
          </a:solidFill>
          <a:ln>
            <a:solidFill>
              <a:schemeClr val="tx1"/>
            </a:solidFill>
          </a:ln>
        </p:spPr>
        <p:txBody>
          <a:bodyPr wrap="square" rtlCol="0">
            <a:spAutoFit/>
          </a:bodyPr>
          <a:lstStyle/>
          <a:p>
            <a:pPr algn="ctr"/>
            <a:r>
              <a:rPr lang="en-US" sz="1600" dirty="0">
                <a:solidFill>
                  <a:schemeClr val="bg1"/>
                </a:solidFill>
                <a:latin typeface="Times New Roman" charset="0"/>
                <a:ea typeface="Times New Roman" charset="0"/>
                <a:cs typeface="Times New Roman" charset="0"/>
              </a:rPr>
              <a:t>Morgan Fox</a:t>
            </a:r>
          </a:p>
        </p:txBody>
      </p:sp>
      <p:sp>
        <p:nvSpPr>
          <p:cNvPr id="12" name="Hexagon 11">
            <a:extLst>
              <a:ext uri="{FF2B5EF4-FFF2-40B4-BE49-F238E27FC236}">
                <a16:creationId xmlns:a16="http://schemas.microsoft.com/office/drawing/2014/main" id="{90D48B12-3655-47B4-BC81-E86600C331F8}"/>
              </a:ext>
            </a:extLst>
          </p:cNvPr>
          <p:cNvSpPr/>
          <p:nvPr/>
        </p:nvSpPr>
        <p:spPr>
          <a:xfrm>
            <a:off x="3335726" y="3732999"/>
            <a:ext cx="2427625" cy="534200"/>
          </a:xfrm>
          <a:prstGeom prst="hexagon">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5">
            <a:extLst>
              <a:ext uri="{FF2B5EF4-FFF2-40B4-BE49-F238E27FC236}">
                <a16:creationId xmlns:a16="http://schemas.microsoft.com/office/drawing/2014/main" id="{C34C96AB-29B0-4AB4-88F8-AF4FBCABA856}"/>
              </a:ext>
            </a:extLst>
          </p:cNvPr>
          <p:cNvSpPr>
            <a:spLocks noGrp="1"/>
          </p:cNvSpPr>
          <p:nvPr>
            <p:ph type="sldNum" sz="quarter" idx="4"/>
          </p:nvPr>
        </p:nvSpPr>
        <p:spPr>
          <a:xfrm>
            <a:off x="9296400" y="6356349"/>
            <a:ext cx="2743200" cy="365125"/>
          </a:xfrm>
          <a:prstGeom prst="rect">
            <a:avLst/>
          </a:prstGeom>
        </p:spPr>
        <p:txBody>
          <a:bodyPr/>
          <a:lstStyle>
            <a:lvl1pPr>
              <a:defRPr b="1">
                <a:solidFill>
                  <a:schemeClr val="bg1"/>
                </a:solidFill>
                <a:latin typeface="Georgia" panose="02040502050405020303" pitchFamily="18" charset="0"/>
              </a:defRPr>
            </a:lvl1pPr>
          </a:lstStyle>
          <a:p>
            <a:pPr algn="r"/>
            <a:fld id="{8DFAC382-4EBE-AA44-A583-A4478973BA78}" type="slidenum">
              <a:rPr lang="en-US" smtClean="0"/>
              <a:pPr algn="r"/>
              <a:t>13</a:t>
            </a:fld>
            <a:endParaRPr lang="en-US" dirty="0"/>
          </a:p>
        </p:txBody>
      </p:sp>
    </p:spTree>
    <p:extLst>
      <p:ext uri="{BB962C8B-B14F-4D97-AF65-F5344CB8AC3E}">
        <p14:creationId xmlns:p14="http://schemas.microsoft.com/office/powerpoint/2010/main" val="1834447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1" name="Content Placeholder 50">
                <a:extLst>
                  <a:ext uri="{FF2B5EF4-FFF2-40B4-BE49-F238E27FC236}">
                    <a16:creationId xmlns:a16="http://schemas.microsoft.com/office/drawing/2014/main" id="{782BACBD-6898-AB42-A6A8-5105E0AFABC1}"/>
                  </a:ext>
                </a:extLst>
              </p:cNvPr>
              <p:cNvSpPr>
                <a:spLocks noGrp="1"/>
              </p:cNvSpPr>
              <p:nvPr>
                <p:ph idx="1"/>
              </p:nvPr>
            </p:nvSpPr>
            <p:spPr>
              <a:xfrm>
                <a:off x="304800" y="888813"/>
                <a:ext cx="11734800" cy="4775200"/>
              </a:xfrm>
            </p:spPr>
            <p:txBody>
              <a:bodyPr/>
              <a:lstStyle/>
              <a:p>
                <a:r>
                  <a:rPr lang="en-US" dirty="0"/>
                  <a:t>Exciton model adjustments in this mass region have led to significant improvements in pre-equilibrium, with </a:t>
                </a:r>
                <a:r>
                  <a:rPr lang="en-US" dirty="0">
                    <a:cs typeface="Times New Roman" panose="02020603050405020304" pitchFamily="18" charset="0"/>
                  </a:rPr>
                  <a:t>global </a:t>
                </a:r>
                <a14:m>
                  <m:oMath xmlns:m="http://schemas.openxmlformats.org/officeDocument/2006/math">
                    <m:sSup>
                      <m:sSupPr>
                        <m:ctrlPr>
                          <a:rPr lang="en-US" i="1" smtClean="0">
                            <a:latin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cs typeface="Times New Roman" panose="02020603050405020304" pitchFamily="18" charset="0"/>
                          </a:rPr>
                          <m:t>𝜒</m:t>
                        </m:r>
                      </m:e>
                      <m:sup>
                        <m:r>
                          <a:rPr lang="en-US" b="0" i="1" smtClean="0">
                            <a:latin typeface="Cambria Math" panose="02040503050406030204" pitchFamily="18" charset="0"/>
                            <a:cs typeface="Times New Roman" panose="02020603050405020304" pitchFamily="18" charset="0"/>
                          </a:rPr>
                          <m:t>2</m:t>
                        </m:r>
                      </m:sup>
                    </m:sSup>
                  </m:oMath>
                </a14:m>
                <a:r>
                  <a:rPr lang="en-US" dirty="0">
                    <a:cs typeface="Times New Roman" panose="02020603050405020304" pitchFamily="18" charset="0"/>
                  </a:rPr>
                  <a:t> improvements up to 40x</a:t>
                </a:r>
              </a:p>
              <a:p>
                <a:r>
                  <a:rPr lang="en-US" dirty="0">
                    <a:cs typeface="Times New Roman" panose="02020603050405020304" pitchFamily="18" charset="0"/>
                  </a:rPr>
                  <a:t>However, the base level density (</a:t>
                </a:r>
                <a:r>
                  <a:rPr lang="en-US" b="1" dirty="0" err="1">
                    <a:cs typeface="Times New Roman" panose="02020603050405020304" pitchFamily="18" charset="0"/>
                  </a:rPr>
                  <a:t>ldmodel</a:t>
                </a:r>
                <a:r>
                  <a:rPr lang="en-US" b="1" dirty="0">
                    <a:cs typeface="Times New Roman" panose="02020603050405020304" pitchFamily="18" charset="0"/>
                  </a:rPr>
                  <a:t> 4</a:t>
                </a:r>
                <a:r>
                  <a:rPr lang="en-US" dirty="0">
                    <a:cs typeface="Times New Roman" panose="02020603050405020304" pitchFamily="18" charset="0"/>
                  </a:rPr>
                  <a:t>, </a:t>
                </a:r>
                <a:r>
                  <a:rPr lang="en-US" dirty="0" err="1">
                    <a:cs typeface="Times New Roman" panose="02020603050405020304" pitchFamily="18" charset="0"/>
                  </a:rPr>
                  <a:t>Goriely</a:t>
                </a:r>
                <a:r>
                  <a:rPr lang="en-US" dirty="0">
                    <a:cs typeface="Times New Roman" panose="02020603050405020304" pitchFamily="18" charset="0"/>
                  </a:rPr>
                  <a:t> HFB + </a:t>
                </a:r>
                <a:r>
                  <a:rPr lang="en-US" dirty="0" err="1">
                    <a:cs typeface="Times New Roman" panose="02020603050405020304" pitchFamily="18" charset="0"/>
                  </a:rPr>
                  <a:t>Skyrme</a:t>
                </a:r>
                <a:r>
                  <a:rPr lang="en-US" dirty="0">
                    <a:cs typeface="Times New Roman" panose="02020603050405020304" pitchFamily="18" charset="0"/>
                  </a:rPr>
                  <a:t>) needed to be changed (</a:t>
                </a:r>
                <a:r>
                  <a:rPr lang="en-US" b="1" dirty="0" err="1">
                    <a:cs typeface="Times New Roman" panose="02020603050405020304" pitchFamily="18" charset="0"/>
                  </a:rPr>
                  <a:t>ldmodel</a:t>
                </a:r>
                <a:r>
                  <a:rPr lang="en-US" b="1" dirty="0">
                    <a:cs typeface="Times New Roman" panose="02020603050405020304" pitchFamily="18" charset="0"/>
                  </a:rPr>
                  <a:t> 5</a:t>
                </a:r>
                <a:r>
                  <a:rPr lang="en-US" dirty="0">
                    <a:cs typeface="Times New Roman" panose="02020603050405020304" pitchFamily="18" charset="0"/>
                  </a:rPr>
                  <a:t>, Hilaire HFB + </a:t>
                </a:r>
                <a:r>
                  <a:rPr lang="en-US" dirty="0" err="1">
                    <a:cs typeface="Times New Roman" panose="02020603050405020304" pitchFamily="18" charset="0"/>
                  </a:rPr>
                  <a:t>Skyrme</a:t>
                </a:r>
                <a:r>
                  <a:rPr lang="en-US" dirty="0">
                    <a:cs typeface="Times New Roman" panose="02020603050405020304" pitchFamily="18" charset="0"/>
                  </a:rPr>
                  <a:t>) for most Nb, Mo products</a:t>
                </a:r>
                <a:endParaRPr lang="en-US" b="1" dirty="0">
                  <a:cs typeface="Times New Roman" panose="02020603050405020304" pitchFamily="18" charset="0"/>
                </a:endParaRPr>
              </a:p>
              <a:p>
                <a:endParaRPr lang="en-US" dirty="0"/>
              </a:p>
            </p:txBody>
          </p:sp>
        </mc:Choice>
        <mc:Fallback xmlns="">
          <p:sp>
            <p:nvSpPr>
              <p:cNvPr id="51" name="Content Placeholder 50">
                <a:extLst>
                  <a:ext uri="{FF2B5EF4-FFF2-40B4-BE49-F238E27FC236}">
                    <a16:creationId xmlns:a16="http://schemas.microsoft.com/office/drawing/2014/main" id="{782BACBD-6898-AB42-A6A8-5105E0AFABC1}"/>
                  </a:ext>
                </a:extLst>
              </p:cNvPr>
              <p:cNvSpPr>
                <a:spLocks noGrp="1" noRot="1" noChangeAspect="1" noMove="1" noResize="1" noEditPoints="1" noAdjustHandles="1" noChangeArrowheads="1" noChangeShapeType="1" noTextEdit="1"/>
              </p:cNvSpPr>
              <p:nvPr>
                <p:ph idx="1"/>
              </p:nvPr>
            </p:nvSpPr>
            <p:spPr>
              <a:xfrm>
                <a:off x="304800" y="888813"/>
                <a:ext cx="11734800" cy="4775200"/>
              </a:xfrm>
              <a:blipFill>
                <a:blip r:embed="rId3"/>
                <a:stretch>
                  <a:fillRect l="-935" t="-2299" r="-1766"/>
                </a:stretch>
              </a:blipFill>
            </p:spPr>
            <p:txBody>
              <a:bodyPr/>
              <a:lstStyle/>
              <a:p>
                <a:r>
                  <a:rPr lang="en-US">
                    <a:noFill/>
                  </a:rPr>
                  <a:t> </a:t>
                </a:r>
              </a:p>
            </p:txBody>
          </p:sp>
        </mc:Fallback>
      </mc:AlternateContent>
      <p:sp>
        <p:nvSpPr>
          <p:cNvPr id="13" name="Title 1">
            <a:extLst>
              <a:ext uri="{FF2B5EF4-FFF2-40B4-BE49-F238E27FC236}">
                <a16:creationId xmlns:a16="http://schemas.microsoft.com/office/drawing/2014/main" id="{F31F7946-CB96-E243-8BC7-DA166BFA6221}"/>
              </a:ext>
            </a:extLst>
          </p:cNvPr>
          <p:cNvSpPr>
            <a:spLocks noGrp="1"/>
          </p:cNvSpPr>
          <p:nvPr>
            <p:ph type="title"/>
          </p:nvPr>
        </p:nvSpPr>
        <p:spPr>
          <a:xfrm>
            <a:off x="0" y="-20229"/>
            <a:ext cx="12192000" cy="752475"/>
          </a:xfrm>
          <a:solidFill>
            <a:srgbClr val="054473"/>
          </a:solidFill>
        </p:spPr>
        <p:txBody>
          <a:bodyPr>
            <a:normAutofit/>
          </a:bodyPr>
          <a:lstStyle/>
          <a:p>
            <a:pPr algn="ctr"/>
            <a:r>
              <a:rPr lang="en-US" dirty="0">
                <a:solidFill>
                  <a:schemeClr val="bg1"/>
                </a:solidFill>
                <a:latin typeface="Times New Roman" panose="02020603050405020304" pitchFamily="18" charset="0"/>
                <a:cs typeface="Times New Roman" panose="02020603050405020304" pitchFamily="18" charset="0"/>
              </a:rPr>
              <a:t>Evaluation Procedure applied to </a:t>
            </a:r>
            <a:r>
              <a:rPr lang="en-US" baseline="30000" dirty="0">
                <a:solidFill>
                  <a:schemeClr val="bg1"/>
                </a:solidFill>
                <a:latin typeface="Times New Roman" panose="02020603050405020304" pitchFamily="18" charset="0"/>
                <a:cs typeface="Times New Roman" panose="02020603050405020304" pitchFamily="18" charset="0"/>
              </a:rPr>
              <a:t>93</a:t>
            </a:r>
            <a:r>
              <a:rPr lang="en-US" dirty="0">
                <a:solidFill>
                  <a:schemeClr val="bg1"/>
                </a:solidFill>
                <a:latin typeface="Times New Roman" panose="02020603050405020304" pitchFamily="18" charset="0"/>
                <a:cs typeface="Times New Roman" panose="02020603050405020304" pitchFamily="18" charset="0"/>
              </a:rPr>
              <a:t>Nb(</a:t>
            </a:r>
            <a:r>
              <a:rPr lang="en-US" dirty="0" err="1">
                <a:solidFill>
                  <a:schemeClr val="bg1"/>
                </a:solidFill>
                <a:latin typeface="Times New Roman" panose="02020603050405020304" pitchFamily="18" charset="0"/>
                <a:cs typeface="Times New Roman" panose="02020603050405020304" pitchFamily="18" charset="0"/>
              </a:rPr>
              <a:t>p,x</a:t>
            </a:r>
            <a:r>
              <a:rPr lang="en-US" dirty="0">
                <a:solidFill>
                  <a:schemeClr val="bg1"/>
                </a:solidFill>
                <a:latin typeface="Times New Roman" panose="02020603050405020304" pitchFamily="18" charset="0"/>
                <a:cs typeface="Times New Roman" panose="02020603050405020304" pitchFamily="18" charset="0"/>
              </a:rPr>
              <a:t>), </a:t>
            </a:r>
            <a:r>
              <a:rPr lang="en-US" baseline="30000" dirty="0">
                <a:latin typeface="Times New Roman" panose="02020603050405020304" pitchFamily="18" charset="0"/>
              </a:rPr>
              <a:t>1</a:t>
            </a:r>
            <a:r>
              <a:rPr lang="en-US" baseline="30000" dirty="0">
                <a:solidFill>
                  <a:schemeClr val="bg1"/>
                </a:solidFill>
                <a:latin typeface="Times New Roman" panose="02020603050405020304" pitchFamily="18" charset="0"/>
                <a:cs typeface="Times New Roman" panose="02020603050405020304" pitchFamily="18" charset="0"/>
              </a:rPr>
              <a:t>39</a:t>
            </a:r>
            <a:r>
              <a:rPr lang="en-US" dirty="0">
                <a:solidFill>
                  <a:schemeClr val="bg1"/>
                </a:solidFill>
                <a:latin typeface="Times New Roman" panose="02020603050405020304" pitchFamily="18" charset="0"/>
                <a:cs typeface="Times New Roman" panose="02020603050405020304" pitchFamily="18" charset="0"/>
              </a:rPr>
              <a:t>La(</a:t>
            </a:r>
            <a:r>
              <a:rPr lang="en-US" dirty="0" err="1">
                <a:solidFill>
                  <a:schemeClr val="bg1"/>
                </a:solidFill>
                <a:latin typeface="Times New Roman" panose="02020603050405020304" pitchFamily="18" charset="0"/>
                <a:cs typeface="Times New Roman" panose="02020603050405020304" pitchFamily="18" charset="0"/>
              </a:rPr>
              <a:t>p,x</a:t>
            </a:r>
            <a:r>
              <a:rPr lang="en-US" dirty="0">
                <a:solidFill>
                  <a:schemeClr val="bg1"/>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4EAC46EE-9652-4771-9CA9-115B0297BF41}"/>
              </a:ext>
            </a:extLst>
          </p:cNvPr>
          <p:cNvPicPr>
            <a:picLocks noChangeAspect="1"/>
          </p:cNvPicPr>
          <p:nvPr/>
        </p:nvPicPr>
        <p:blipFill rotWithShape="1">
          <a:blip r:embed="rId4"/>
          <a:srcRect l="4489" r="3668"/>
          <a:stretch/>
        </p:blipFill>
        <p:spPr>
          <a:xfrm>
            <a:off x="107681" y="3627030"/>
            <a:ext cx="2939318" cy="2476005"/>
          </a:xfrm>
          <a:prstGeom prst="rect">
            <a:avLst/>
          </a:prstGeom>
        </p:spPr>
      </p:pic>
      <p:pic>
        <p:nvPicPr>
          <p:cNvPr id="7" name="Picture 6">
            <a:extLst>
              <a:ext uri="{FF2B5EF4-FFF2-40B4-BE49-F238E27FC236}">
                <a16:creationId xmlns:a16="http://schemas.microsoft.com/office/drawing/2014/main" id="{5DAD9696-4C1F-4CBA-99D9-A8FEC9EF5F99}"/>
              </a:ext>
            </a:extLst>
          </p:cNvPr>
          <p:cNvPicPr>
            <a:picLocks noChangeAspect="1"/>
          </p:cNvPicPr>
          <p:nvPr/>
        </p:nvPicPr>
        <p:blipFill rotWithShape="1">
          <a:blip r:embed="rId5"/>
          <a:srcRect l="2722" r="3020"/>
          <a:stretch/>
        </p:blipFill>
        <p:spPr>
          <a:xfrm>
            <a:off x="3040021" y="3653617"/>
            <a:ext cx="3016655" cy="2418212"/>
          </a:xfrm>
          <a:prstGeom prst="rect">
            <a:avLst/>
          </a:prstGeom>
        </p:spPr>
      </p:pic>
      <p:sp>
        <p:nvSpPr>
          <p:cNvPr id="17" name="Slide Number Placeholder 5">
            <a:extLst>
              <a:ext uri="{FF2B5EF4-FFF2-40B4-BE49-F238E27FC236}">
                <a16:creationId xmlns:a16="http://schemas.microsoft.com/office/drawing/2014/main" id="{8C725104-E7DA-4F10-A4E5-D3709F36B667}"/>
              </a:ext>
            </a:extLst>
          </p:cNvPr>
          <p:cNvSpPr>
            <a:spLocks noGrp="1"/>
          </p:cNvSpPr>
          <p:nvPr>
            <p:ph type="sldNum" sz="quarter" idx="4"/>
          </p:nvPr>
        </p:nvSpPr>
        <p:spPr>
          <a:xfrm>
            <a:off x="9296400" y="6356349"/>
            <a:ext cx="2743200" cy="365125"/>
          </a:xfrm>
          <a:prstGeom prst="rect">
            <a:avLst/>
          </a:prstGeom>
        </p:spPr>
        <p:txBody>
          <a:bodyPr/>
          <a:lstStyle>
            <a:lvl1pPr>
              <a:defRPr b="1">
                <a:solidFill>
                  <a:schemeClr val="bg1"/>
                </a:solidFill>
                <a:latin typeface="Georgia" panose="02040502050405020303" pitchFamily="18" charset="0"/>
              </a:defRPr>
            </a:lvl1pPr>
          </a:lstStyle>
          <a:p>
            <a:pPr algn="r"/>
            <a:fld id="{8DFAC382-4EBE-AA44-A583-A4478973BA78}" type="slidenum">
              <a:rPr lang="en-US" smtClean="0"/>
              <a:pPr algn="r"/>
              <a:t>14</a:t>
            </a:fld>
            <a:endParaRPr lang="en-US" dirty="0"/>
          </a:p>
        </p:txBody>
      </p:sp>
      <p:sp>
        <p:nvSpPr>
          <p:cNvPr id="18" name="TextBox 17">
            <a:extLst>
              <a:ext uri="{FF2B5EF4-FFF2-40B4-BE49-F238E27FC236}">
                <a16:creationId xmlns:a16="http://schemas.microsoft.com/office/drawing/2014/main" id="{BE24B4E8-BF12-495B-9145-298544B1DD8C}"/>
              </a:ext>
            </a:extLst>
          </p:cNvPr>
          <p:cNvSpPr txBox="1"/>
          <p:nvPr/>
        </p:nvSpPr>
        <p:spPr>
          <a:xfrm>
            <a:off x="7166329" y="6196429"/>
            <a:ext cx="4558494" cy="646331"/>
          </a:xfrm>
          <a:prstGeom prst="rect">
            <a:avLst/>
          </a:prstGeom>
          <a:noFill/>
        </p:spPr>
        <p:txBody>
          <a:bodyPr wrap="square">
            <a:spAutoFit/>
          </a:bodyPr>
          <a:lstStyle/>
          <a:p>
            <a:pPr algn="r"/>
            <a:r>
              <a:rPr lang="en-US" sz="1800" dirty="0">
                <a:solidFill>
                  <a:schemeClr val="bg1"/>
                </a:solidFill>
              </a:rPr>
              <a:t>*M. B. Fox</a:t>
            </a:r>
            <a:r>
              <a:rPr lang="en-US" dirty="0">
                <a:solidFill>
                  <a:schemeClr val="bg1"/>
                </a:solidFill>
              </a:rPr>
              <a:t> </a:t>
            </a:r>
            <a:r>
              <a:rPr lang="en-US" i="1" dirty="0">
                <a:solidFill>
                  <a:schemeClr val="bg1"/>
                </a:solidFill>
              </a:rPr>
              <a:t>et al., </a:t>
            </a:r>
            <a:r>
              <a:rPr lang="en-US" sz="1800" i="1" dirty="0">
                <a:solidFill>
                  <a:schemeClr val="bg1"/>
                </a:solidFill>
              </a:rPr>
              <a:t>PRC, 103(3):034601, 2021</a:t>
            </a:r>
            <a:r>
              <a:rPr lang="en-US" i="1" dirty="0">
                <a:solidFill>
                  <a:schemeClr val="bg1"/>
                </a:solidFill>
              </a:rPr>
              <a:t> &amp; PR</a:t>
            </a:r>
            <a:r>
              <a:rPr lang="en-US" sz="1800" i="1" dirty="0">
                <a:solidFill>
                  <a:schemeClr val="bg1"/>
                </a:solidFill>
              </a:rPr>
              <a:t>C 104, 064615 (2021)</a:t>
            </a:r>
          </a:p>
        </p:txBody>
      </p:sp>
      <p:pic>
        <p:nvPicPr>
          <p:cNvPr id="4" name="Picture 3">
            <a:extLst>
              <a:ext uri="{FF2B5EF4-FFF2-40B4-BE49-F238E27FC236}">
                <a16:creationId xmlns:a16="http://schemas.microsoft.com/office/drawing/2014/main" id="{1D755871-2BB7-C0A6-EE7B-FCBF381171CC}"/>
              </a:ext>
            </a:extLst>
          </p:cNvPr>
          <p:cNvPicPr>
            <a:picLocks noChangeAspect="1"/>
          </p:cNvPicPr>
          <p:nvPr/>
        </p:nvPicPr>
        <p:blipFill rotWithShape="1">
          <a:blip r:embed="rId6"/>
          <a:srcRect l="2721"/>
          <a:stretch/>
        </p:blipFill>
        <p:spPr>
          <a:xfrm>
            <a:off x="6070740" y="3649760"/>
            <a:ext cx="3113314" cy="2430544"/>
          </a:xfrm>
          <a:prstGeom prst="rect">
            <a:avLst/>
          </a:prstGeom>
        </p:spPr>
      </p:pic>
      <p:pic>
        <p:nvPicPr>
          <p:cNvPr id="9" name="Picture 8">
            <a:extLst>
              <a:ext uri="{FF2B5EF4-FFF2-40B4-BE49-F238E27FC236}">
                <a16:creationId xmlns:a16="http://schemas.microsoft.com/office/drawing/2014/main" id="{EB70EDB7-C122-40D7-BD14-F8B64C1273B9}"/>
              </a:ext>
            </a:extLst>
          </p:cNvPr>
          <p:cNvPicPr>
            <a:picLocks noChangeAspect="1"/>
          </p:cNvPicPr>
          <p:nvPr/>
        </p:nvPicPr>
        <p:blipFill rotWithShape="1">
          <a:blip r:embed="rId7"/>
          <a:srcRect l="2585" r="4762"/>
          <a:stretch/>
        </p:blipFill>
        <p:spPr>
          <a:xfrm>
            <a:off x="9153574" y="3653617"/>
            <a:ext cx="3016655" cy="2449418"/>
          </a:xfrm>
          <a:prstGeom prst="rect">
            <a:avLst/>
          </a:prstGeom>
        </p:spPr>
      </p:pic>
      <p:sp>
        <p:nvSpPr>
          <p:cNvPr id="10" name="Rectangle 9">
            <a:extLst>
              <a:ext uri="{FF2B5EF4-FFF2-40B4-BE49-F238E27FC236}">
                <a16:creationId xmlns:a16="http://schemas.microsoft.com/office/drawing/2014/main" id="{BCEEAB30-5C82-974B-A1D2-24CAA9A43326}"/>
              </a:ext>
            </a:extLst>
          </p:cNvPr>
          <p:cNvSpPr/>
          <p:nvPr/>
        </p:nvSpPr>
        <p:spPr>
          <a:xfrm>
            <a:off x="1101090" y="2844225"/>
            <a:ext cx="10142220" cy="584775"/>
          </a:xfrm>
          <a:prstGeom prst="rect">
            <a:avLst/>
          </a:prstGeom>
          <a:solidFill>
            <a:srgbClr val="FFFF00"/>
          </a:solidFill>
          <a:ln>
            <a:solidFill>
              <a:schemeClr val="tx1"/>
            </a:solidFill>
          </a:ln>
        </p:spPr>
        <p:txBody>
          <a:bodyPr wrap="square">
            <a:spAutoFit/>
          </a:bodyPr>
          <a:lstStyle/>
          <a:p>
            <a:pPr algn="ctr"/>
            <a:r>
              <a:rPr lang="en-US" sz="3200" b="1" dirty="0">
                <a:latin typeface="Times" pitchFamily="2" charset="0"/>
                <a:cs typeface="Times New Roman" panose="02020603050405020304" pitchFamily="18" charset="0"/>
              </a:rPr>
              <a:t>All is not well in the state of Denmark </a:t>
            </a:r>
            <a:r>
              <a:rPr lang="en-US" sz="3200" b="1" dirty="0" err="1">
                <a:latin typeface="Times" pitchFamily="2" charset="0"/>
                <a:cs typeface="Times New Roman" panose="02020603050405020304" pitchFamily="18" charset="0"/>
              </a:rPr>
              <a:t>w.r.t.</a:t>
            </a:r>
            <a:r>
              <a:rPr lang="en-US" sz="3200" b="1" dirty="0">
                <a:latin typeface="Times" pitchFamily="2" charset="0"/>
                <a:cs typeface="Times New Roman" panose="02020603050405020304" pitchFamily="18" charset="0"/>
              </a:rPr>
              <a:t> level density!</a:t>
            </a:r>
          </a:p>
        </p:txBody>
      </p:sp>
    </p:spTree>
    <p:extLst>
      <p:ext uri="{BB962C8B-B14F-4D97-AF65-F5344CB8AC3E}">
        <p14:creationId xmlns:p14="http://schemas.microsoft.com/office/powerpoint/2010/main" val="367450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31F7946-CB96-E243-8BC7-DA166BFA6221}"/>
              </a:ext>
            </a:extLst>
          </p:cNvPr>
          <p:cNvSpPr>
            <a:spLocks noGrp="1"/>
          </p:cNvSpPr>
          <p:nvPr>
            <p:ph type="title"/>
          </p:nvPr>
        </p:nvSpPr>
        <p:spPr>
          <a:solidFill>
            <a:srgbClr val="054473"/>
          </a:solidFill>
        </p:spPr>
        <p:txBody>
          <a:bodyPr>
            <a:normAutofit/>
          </a:bodyPr>
          <a:lstStyle/>
          <a:p>
            <a:pPr algn="ctr"/>
            <a:r>
              <a:rPr lang="en-US" dirty="0">
                <a:solidFill>
                  <a:schemeClr val="bg1"/>
                </a:solidFill>
              </a:rPr>
              <a:t>Level Density Adjustments in </a:t>
            </a:r>
            <a:r>
              <a:rPr lang="en-US" baseline="30000" dirty="0">
                <a:solidFill>
                  <a:schemeClr val="bg1"/>
                </a:solidFill>
              </a:rPr>
              <a:t>75</a:t>
            </a:r>
            <a:r>
              <a:rPr lang="en-US" dirty="0">
                <a:solidFill>
                  <a:schemeClr val="bg1"/>
                </a:solidFill>
              </a:rPr>
              <a:t>As(</a:t>
            </a:r>
            <a:r>
              <a:rPr lang="en-US" dirty="0" err="1">
                <a:solidFill>
                  <a:schemeClr val="bg1"/>
                </a:solidFill>
              </a:rPr>
              <a:t>p,x</a:t>
            </a:r>
            <a:r>
              <a:rPr lang="en-US" dirty="0">
                <a:solidFill>
                  <a:schemeClr val="bg1"/>
                </a:solidFill>
              </a:rPr>
              <a:t>)</a:t>
            </a:r>
          </a:p>
        </p:txBody>
      </p:sp>
      <p:sp>
        <p:nvSpPr>
          <p:cNvPr id="18" name="Slide Number Placeholder 5">
            <a:extLst>
              <a:ext uri="{FF2B5EF4-FFF2-40B4-BE49-F238E27FC236}">
                <a16:creationId xmlns:a16="http://schemas.microsoft.com/office/drawing/2014/main" id="{4000F32C-0AFF-46BD-ABA8-8D0D3E58BC80}"/>
              </a:ext>
            </a:extLst>
          </p:cNvPr>
          <p:cNvSpPr>
            <a:spLocks noGrp="1"/>
          </p:cNvSpPr>
          <p:nvPr>
            <p:ph type="sldNum" sz="quarter" idx="4"/>
          </p:nvPr>
        </p:nvSpPr>
        <p:spPr>
          <a:xfrm>
            <a:off x="9296400" y="6356349"/>
            <a:ext cx="2743200" cy="365125"/>
          </a:xfrm>
          <a:prstGeom prst="rect">
            <a:avLst/>
          </a:prstGeom>
        </p:spPr>
        <p:txBody>
          <a:bodyPr/>
          <a:lstStyle>
            <a:lvl1pPr>
              <a:defRPr b="1">
                <a:solidFill>
                  <a:schemeClr val="bg1"/>
                </a:solidFill>
                <a:latin typeface="Georgia" panose="02040502050405020303" pitchFamily="18" charset="0"/>
              </a:defRPr>
            </a:lvl1pPr>
          </a:lstStyle>
          <a:p>
            <a:pPr algn="r"/>
            <a:fld id="{8DFAC382-4EBE-AA44-A583-A4478973BA78}" type="slidenum">
              <a:rPr lang="en-US" smtClean="0"/>
              <a:pPr algn="r"/>
              <a:t>15</a:t>
            </a:fld>
            <a:endParaRPr lang="en-US" dirty="0"/>
          </a:p>
        </p:txBody>
      </p:sp>
      <p:sp>
        <p:nvSpPr>
          <p:cNvPr id="19" name="TextBox 18">
            <a:extLst>
              <a:ext uri="{FF2B5EF4-FFF2-40B4-BE49-F238E27FC236}">
                <a16:creationId xmlns:a16="http://schemas.microsoft.com/office/drawing/2014/main" id="{58CD6C6D-AE95-4195-BE64-CC9730794A5F}"/>
              </a:ext>
            </a:extLst>
          </p:cNvPr>
          <p:cNvSpPr txBox="1"/>
          <p:nvPr/>
        </p:nvSpPr>
        <p:spPr>
          <a:xfrm>
            <a:off x="7166329" y="6211669"/>
            <a:ext cx="4558494" cy="646331"/>
          </a:xfrm>
          <a:prstGeom prst="rect">
            <a:avLst/>
          </a:prstGeom>
          <a:noFill/>
        </p:spPr>
        <p:txBody>
          <a:bodyPr wrap="square">
            <a:spAutoFit/>
          </a:bodyPr>
          <a:lstStyle/>
          <a:p>
            <a:pPr algn="r"/>
            <a:r>
              <a:rPr lang="en-US" sz="1800" dirty="0">
                <a:solidFill>
                  <a:schemeClr val="bg1"/>
                </a:solidFill>
              </a:rPr>
              <a:t>*M. B. Fox</a:t>
            </a:r>
            <a:r>
              <a:rPr lang="en-US" dirty="0">
                <a:solidFill>
                  <a:schemeClr val="bg1"/>
                </a:solidFill>
              </a:rPr>
              <a:t> </a:t>
            </a:r>
            <a:r>
              <a:rPr lang="en-US" i="1" dirty="0">
                <a:solidFill>
                  <a:schemeClr val="bg1"/>
                </a:solidFill>
              </a:rPr>
              <a:t>et al., </a:t>
            </a:r>
            <a:r>
              <a:rPr lang="en-US" sz="1800" i="1" dirty="0">
                <a:solidFill>
                  <a:schemeClr val="bg1"/>
                </a:solidFill>
              </a:rPr>
              <a:t>PRC, 103(3):034601, 2021</a:t>
            </a:r>
            <a:r>
              <a:rPr lang="en-US" i="1" dirty="0">
                <a:solidFill>
                  <a:schemeClr val="bg1"/>
                </a:solidFill>
              </a:rPr>
              <a:t> &amp; PR</a:t>
            </a:r>
            <a:r>
              <a:rPr lang="en-US" sz="1800" i="1" dirty="0">
                <a:solidFill>
                  <a:schemeClr val="bg1"/>
                </a:solidFill>
              </a:rPr>
              <a:t>C 104, 064615 (2021)</a:t>
            </a:r>
          </a:p>
        </p:txBody>
      </p:sp>
      <p:pic>
        <p:nvPicPr>
          <p:cNvPr id="6" name="Graphic 5">
            <a:extLst>
              <a:ext uri="{FF2B5EF4-FFF2-40B4-BE49-F238E27FC236}">
                <a16:creationId xmlns:a16="http://schemas.microsoft.com/office/drawing/2014/main" id="{393159BA-1921-8A42-E120-08076543C0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66110" y="2206903"/>
            <a:ext cx="6896665" cy="4149446"/>
          </a:xfrm>
          <a:prstGeom prst="rect">
            <a:avLst/>
          </a:prstGeom>
        </p:spPr>
      </p:pic>
      <p:sp>
        <p:nvSpPr>
          <p:cNvPr id="7" name="Rectangle 6">
            <a:extLst>
              <a:ext uri="{FF2B5EF4-FFF2-40B4-BE49-F238E27FC236}">
                <a16:creationId xmlns:a16="http://schemas.microsoft.com/office/drawing/2014/main" id="{A3D17516-C89C-14F1-3156-1CF1F6293C14}"/>
              </a:ext>
            </a:extLst>
          </p:cNvPr>
          <p:cNvSpPr/>
          <p:nvPr/>
        </p:nvSpPr>
        <p:spPr>
          <a:xfrm>
            <a:off x="11600723" y="2690759"/>
            <a:ext cx="455702" cy="44823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3E09E5F-C898-BC1D-155A-76025C0800DE}"/>
              </a:ext>
            </a:extLst>
          </p:cNvPr>
          <p:cNvSpPr/>
          <p:nvPr/>
        </p:nvSpPr>
        <p:spPr>
          <a:xfrm>
            <a:off x="9749393" y="2226622"/>
            <a:ext cx="2307031" cy="44823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5" name="Rectangle 14">
            <a:extLst>
              <a:ext uri="{FF2B5EF4-FFF2-40B4-BE49-F238E27FC236}">
                <a16:creationId xmlns:a16="http://schemas.microsoft.com/office/drawing/2014/main" id="{78CDD158-DA25-A27A-78CD-234C679E1672}"/>
              </a:ext>
            </a:extLst>
          </p:cNvPr>
          <p:cNvSpPr/>
          <p:nvPr/>
        </p:nvSpPr>
        <p:spPr>
          <a:xfrm>
            <a:off x="9749393" y="3591672"/>
            <a:ext cx="455702" cy="448235"/>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0" name="Rectangle 19">
            <a:extLst>
              <a:ext uri="{FF2B5EF4-FFF2-40B4-BE49-F238E27FC236}">
                <a16:creationId xmlns:a16="http://schemas.microsoft.com/office/drawing/2014/main" id="{6510D11A-F76D-F180-F547-9C739CC09770}"/>
              </a:ext>
            </a:extLst>
          </p:cNvPr>
          <p:cNvSpPr/>
          <p:nvPr/>
        </p:nvSpPr>
        <p:spPr>
          <a:xfrm>
            <a:off x="6127083" y="795765"/>
            <a:ext cx="455702" cy="44823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1" name="Rectangle 20">
            <a:extLst>
              <a:ext uri="{FF2B5EF4-FFF2-40B4-BE49-F238E27FC236}">
                <a16:creationId xmlns:a16="http://schemas.microsoft.com/office/drawing/2014/main" id="{EDEE890F-1856-6A74-97A5-28A54C6A4A8F}"/>
              </a:ext>
            </a:extLst>
          </p:cNvPr>
          <p:cNvSpPr/>
          <p:nvPr/>
        </p:nvSpPr>
        <p:spPr>
          <a:xfrm>
            <a:off x="6127083" y="1304939"/>
            <a:ext cx="455702" cy="448235"/>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2" name="TextBox 21">
            <a:extLst>
              <a:ext uri="{FF2B5EF4-FFF2-40B4-BE49-F238E27FC236}">
                <a16:creationId xmlns:a16="http://schemas.microsoft.com/office/drawing/2014/main" id="{DC7F72D0-EC37-7DED-5DCC-DE09785E2049}"/>
              </a:ext>
            </a:extLst>
          </p:cNvPr>
          <p:cNvSpPr txBox="1"/>
          <p:nvPr/>
        </p:nvSpPr>
        <p:spPr>
          <a:xfrm>
            <a:off x="6582785" y="829192"/>
            <a:ext cx="4494518" cy="369332"/>
          </a:xfrm>
          <a:prstGeom prst="rect">
            <a:avLst/>
          </a:prstGeom>
          <a:noFill/>
        </p:spPr>
        <p:txBody>
          <a:bodyPr wrap="square">
            <a:spAutoFit/>
          </a:bodyPr>
          <a:lstStyle/>
          <a:p>
            <a:r>
              <a:rPr lang="en-US" dirty="0">
                <a:cs typeface="Times New Roman" panose="02020603050405020304" pitchFamily="18" charset="0"/>
                <a:sym typeface="Wingdings" panose="05000000000000000000" pitchFamily="2" charset="2"/>
              </a:rPr>
              <a:t></a:t>
            </a:r>
            <a:r>
              <a:rPr lang="en-US" dirty="0">
                <a:cs typeface="Times New Roman" panose="02020603050405020304" pitchFamily="18" charset="0"/>
              </a:rPr>
              <a:t> </a:t>
            </a:r>
            <a:r>
              <a:rPr lang="en-US" b="1" dirty="0" err="1">
                <a:cs typeface="Times New Roman" panose="02020603050405020304" pitchFamily="18" charset="0"/>
              </a:rPr>
              <a:t>ldmodel</a:t>
            </a:r>
            <a:r>
              <a:rPr lang="en-US" b="1" dirty="0">
                <a:cs typeface="Times New Roman" panose="02020603050405020304" pitchFamily="18" charset="0"/>
              </a:rPr>
              <a:t> 4</a:t>
            </a:r>
            <a:r>
              <a:rPr lang="en-US" dirty="0">
                <a:cs typeface="Times New Roman" panose="02020603050405020304" pitchFamily="18" charset="0"/>
              </a:rPr>
              <a:t>, </a:t>
            </a:r>
            <a:r>
              <a:rPr lang="en-US" dirty="0" err="1">
                <a:cs typeface="Times New Roman" panose="02020603050405020304" pitchFamily="18" charset="0"/>
              </a:rPr>
              <a:t>Goriely</a:t>
            </a:r>
            <a:r>
              <a:rPr lang="en-US" dirty="0">
                <a:cs typeface="Times New Roman" panose="02020603050405020304" pitchFamily="18" charset="0"/>
              </a:rPr>
              <a:t> HFB + </a:t>
            </a:r>
            <a:r>
              <a:rPr lang="en-US" dirty="0" err="1">
                <a:cs typeface="Times New Roman" panose="02020603050405020304" pitchFamily="18" charset="0"/>
              </a:rPr>
              <a:t>Skyrme</a:t>
            </a:r>
            <a:endParaRPr lang="en-US" dirty="0"/>
          </a:p>
        </p:txBody>
      </p:sp>
      <p:sp>
        <p:nvSpPr>
          <p:cNvPr id="23" name="TextBox 22">
            <a:extLst>
              <a:ext uri="{FF2B5EF4-FFF2-40B4-BE49-F238E27FC236}">
                <a16:creationId xmlns:a16="http://schemas.microsoft.com/office/drawing/2014/main" id="{43C171C0-0F1A-7310-AAF6-A76B738210B6}"/>
              </a:ext>
            </a:extLst>
          </p:cNvPr>
          <p:cNvSpPr txBox="1"/>
          <p:nvPr/>
        </p:nvSpPr>
        <p:spPr>
          <a:xfrm>
            <a:off x="6582785" y="1323837"/>
            <a:ext cx="4799318" cy="369332"/>
          </a:xfrm>
          <a:prstGeom prst="rect">
            <a:avLst/>
          </a:prstGeom>
          <a:noFill/>
        </p:spPr>
        <p:txBody>
          <a:bodyPr wrap="square">
            <a:spAutoFit/>
          </a:bodyPr>
          <a:lstStyle/>
          <a:p>
            <a:r>
              <a:rPr lang="en-US" dirty="0">
                <a:cs typeface="Times New Roman" panose="02020603050405020304" pitchFamily="18" charset="0"/>
                <a:sym typeface="Wingdings" panose="05000000000000000000" pitchFamily="2" charset="2"/>
              </a:rPr>
              <a:t></a:t>
            </a:r>
            <a:r>
              <a:rPr lang="en-US" dirty="0">
                <a:cs typeface="Times New Roman" panose="02020603050405020304" pitchFamily="18" charset="0"/>
              </a:rPr>
              <a:t> </a:t>
            </a:r>
            <a:r>
              <a:rPr lang="en-US" b="1" dirty="0" err="1">
                <a:cs typeface="Times New Roman" panose="02020603050405020304" pitchFamily="18" charset="0"/>
              </a:rPr>
              <a:t>ldmodel</a:t>
            </a:r>
            <a:r>
              <a:rPr lang="en-US" b="1" dirty="0">
                <a:cs typeface="Times New Roman" panose="02020603050405020304" pitchFamily="18" charset="0"/>
              </a:rPr>
              <a:t> 5</a:t>
            </a:r>
            <a:r>
              <a:rPr lang="en-US" dirty="0">
                <a:cs typeface="Times New Roman" panose="02020603050405020304" pitchFamily="18" charset="0"/>
              </a:rPr>
              <a:t>, Hilaire HFB + </a:t>
            </a:r>
            <a:r>
              <a:rPr lang="en-US" dirty="0" err="1">
                <a:cs typeface="Times New Roman" panose="02020603050405020304" pitchFamily="18" charset="0"/>
              </a:rPr>
              <a:t>Skyrme</a:t>
            </a:r>
            <a:endParaRPr lang="en-US" dirty="0"/>
          </a:p>
        </p:txBody>
      </p:sp>
      <p:sp>
        <p:nvSpPr>
          <p:cNvPr id="25" name="TextBox 24">
            <a:extLst>
              <a:ext uri="{FF2B5EF4-FFF2-40B4-BE49-F238E27FC236}">
                <a16:creationId xmlns:a16="http://schemas.microsoft.com/office/drawing/2014/main" id="{BB43B7FA-062F-07EB-5F1D-B934B6F084E2}"/>
              </a:ext>
            </a:extLst>
          </p:cNvPr>
          <p:cNvSpPr txBox="1"/>
          <p:nvPr/>
        </p:nvSpPr>
        <p:spPr>
          <a:xfrm>
            <a:off x="5651859" y="1821669"/>
            <a:ext cx="6235341" cy="369332"/>
          </a:xfrm>
          <a:prstGeom prst="rect">
            <a:avLst/>
          </a:prstGeom>
          <a:noFill/>
        </p:spPr>
        <p:txBody>
          <a:bodyPr wrap="square">
            <a:spAutoFit/>
          </a:bodyPr>
          <a:lstStyle/>
          <a:p>
            <a:r>
              <a:rPr lang="en-US" dirty="0">
                <a:cs typeface="Times New Roman" panose="02020603050405020304" pitchFamily="18" charset="0"/>
                <a:sym typeface="Wingdings" panose="05000000000000000000" pitchFamily="2" charset="2"/>
              </a:rPr>
              <a:t>All others </a:t>
            </a:r>
            <a:r>
              <a:rPr lang="en-US" dirty="0">
                <a:cs typeface="Times New Roman" panose="02020603050405020304" pitchFamily="18" charset="0"/>
              </a:rPr>
              <a:t> </a:t>
            </a:r>
            <a:r>
              <a:rPr lang="en-US" b="1" dirty="0" err="1">
                <a:cs typeface="Times New Roman" panose="02020603050405020304" pitchFamily="18" charset="0"/>
              </a:rPr>
              <a:t>ldmodel</a:t>
            </a:r>
            <a:r>
              <a:rPr lang="en-US" b="1" dirty="0">
                <a:cs typeface="Times New Roman" panose="02020603050405020304" pitchFamily="18" charset="0"/>
              </a:rPr>
              <a:t> 6</a:t>
            </a:r>
            <a:r>
              <a:rPr lang="en-US" dirty="0">
                <a:cs typeface="Times New Roman" panose="02020603050405020304" pitchFamily="18" charset="0"/>
              </a:rPr>
              <a:t>, Temperature-Dependent HFB + </a:t>
            </a:r>
            <a:r>
              <a:rPr lang="en-US" dirty="0" err="1">
                <a:cs typeface="Times New Roman" panose="02020603050405020304" pitchFamily="18" charset="0"/>
              </a:rPr>
              <a:t>Gogny</a:t>
            </a:r>
            <a:endParaRPr lang="en-US" dirty="0"/>
          </a:p>
        </p:txBody>
      </p:sp>
      <p:sp>
        <p:nvSpPr>
          <p:cNvPr id="28" name="Content Placeholder 50">
            <a:extLst>
              <a:ext uri="{FF2B5EF4-FFF2-40B4-BE49-F238E27FC236}">
                <a16:creationId xmlns:a16="http://schemas.microsoft.com/office/drawing/2014/main" id="{A6563F76-F0F6-0030-12F7-2CE7CC89A381}"/>
              </a:ext>
            </a:extLst>
          </p:cNvPr>
          <p:cNvSpPr>
            <a:spLocks noGrp="1"/>
          </p:cNvSpPr>
          <p:nvPr>
            <p:ph idx="1"/>
          </p:nvPr>
        </p:nvSpPr>
        <p:spPr>
          <a:xfrm>
            <a:off x="33431" y="888813"/>
            <a:ext cx="5481518" cy="4775200"/>
          </a:xfrm>
        </p:spPr>
        <p:txBody>
          <a:bodyPr/>
          <a:lstStyle/>
          <a:p>
            <a:r>
              <a:rPr lang="en-US" dirty="0">
                <a:cs typeface="Times New Roman" panose="02020603050405020304" pitchFamily="18" charset="0"/>
              </a:rPr>
              <a:t>Like with Nb/La, we see a clear need to transition to a new level density model as we get far from target</a:t>
            </a:r>
          </a:p>
          <a:p>
            <a:pPr lvl="1"/>
            <a:r>
              <a:rPr lang="en-US" dirty="0">
                <a:cs typeface="Times New Roman" panose="02020603050405020304" pitchFamily="18" charset="0"/>
              </a:rPr>
              <a:t>Effect is more prominent in As, as we produce isotopes further from stability </a:t>
            </a:r>
          </a:p>
          <a:p>
            <a:pPr lvl="1"/>
            <a:r>
              <a:rPr lang="en-US" dirty="0">
                <a:cs typeface="Times New Roman" panose="02020603050405020304" pitchFamily="18" charset="0"/>
              </a:rPr>
              <a:t>More pronounced for (</a:t>
            </a:r>
            <a:r>
              <a:rPr lang="en-US" dirty="0" err="1">
                <a:cs typeface="Times New Roman" panose="02020603050405020304" pitchFamily="18" charset="0"/>
              </a:rPr>
              <a:t>p,xn</a:t>
            </a:r>
            <a:r>
              <a:rPr lang="en-US" dirty="0">
                <a:cs typeface="Times New Roman" panose="02020603050405020304" pitchFamily="18" charset="0"/>
              </a:rPr>
              <a:t>) channels</a:t>
            </a:r>
          </a:p>
          <a:p>
            <a:pPr lvl="1"/>
            <a:r>
              <a:rPr lang="en-US" dirty="0">
                <a:cs typeface="Times New Roman" panose="02020603050405020304" pitchFamily="18" charset="0"/>
              </a:rPr>
              <a:t>This does NOT imply that one </a:t>
            </a:r>
            <a:r>
              <a:rPr lang="en-US" dirty="0" err="1">
                <a:cs typeface="Times New Roman" panose="02020603050405020304" pitchFamily="18" charset="0"/>
              </a:rPr>
              <a:t>ldmodel</a:t>
            </a:r>
            <a:r>
              <a:rPr lang="en-US" dirty="0">
                <a:cs typeface="Times New Roman" panose="02020603050405020304" pitchFamily="18" charset="0"/>
              </a:rPr>
              <a:t> is better than others – </a:t>
            </a:r>
            <a:r>
              <a:rPr lang="en-US" b="1" i="1" dirty="0">
                <a:cs typeface="Times New Roman" panose="02020603050405020304" pitchFamily="18" charset="0"/>
              </a:rPr>
              <a:t>none work globally for high E</a:t>
            </a:r>
            <a:r>
              <a:rPr lang="en-US" b="1" i="1" baseline="-25000" dirty="0">
                <a:cs typeface="Times New Roman" panose="02020603050405020304" pitchFamily="18" charset="0"/>
              </a:rPr>
              <a:t>x</a:t>
            </a:r>
            <a:r>
              <a:rPr lang="en-US" b="1" i="1" dirty="0">
                <a:cs typeface="Times New Roman" panose="02020603050405020304" pitchFamily="18" charset="0"/>
              </a:rPr>
              <a:t>!</a:t>
            </a:r>
            <a:r>
              <a:rPr lang="en-US" dirty="0">
                <a:cs typeface="Times New Roman" panose="02020603050405020304" pitchFamily="18" charset="0"/>
              </a:rPr>
              <a:t> </a:t>
            </a:r>
          </a:p>
          <a:p>
            <a:endParaRPr lang="en-US" dirty="0"/>
          </a:p>
        </p:txBody>
      </p:sp>
      <p:sp>
        <p:nvSpPr>
          <p:cNvPr id="29" name="Rectangle 28">
            <a:extLst>
              <a:ext uri="{FF2B5EF4-FFF2-40B4-BE49-F238E27FC236}">
                <a16:creationId xmlns:a16="http://schemas.microsoft.com/office/drawing/2014/main" id="{A48452C5-1715-5A03-5850-FC1C8BFB5F91}"/>
              </a:ext>
            </a:extLst>
          </p:cNvPr>
          <p:cNvSpPr/>
          <p:nvPr/>
        </p:nvSpPr>
        <p:spPr>
          <a:xfrm>
            <a:off x="217466" y="5141306"/>
            <a:ext cx="4983480" cy="584775"/>
          </a:xfrm>
          <a:prstGeom prst="rect">
            <a:avLst/>
          </a:prstGeom>
          <a:solidFill>
            <a:srgbClr val="FFFF00"/>
          </a:solidFill>
          <a:ln>
            <a:solidFill>
              <a:schemeClr val="tx1"/>
            </a:solidFill>
          </a:ln>
        </p:spPr>
        <p:txBody>
          <a:bodyPr wrap="square">
            <a:spAutoFit/>
          </a:bodyPr>
          <a:lstStyle/>
          <a:p>
            <a:pPr algn="ctr"/>
            <a:r>
              <a:rPr lang="en-US" sz="3200" b="1" dirty="0">
                <a:latin typeface="Times" pitchFamily="2" charset="0"/>
                <a:cs typeface="Times New Roman" panose="02020603050405020304" pitchFamily="18" charset="0"/>
              </a:rPr>
              <a:t>This is a problem!</a:t>
            </a:r>
          </a:p>
        </p:txBody>
      </p:sp>
      <p:sp>
        <p:nvSpPr>
          <p:cNvPr id="31" name="Rectangle 30">
            <a:extLst>
              <a:ext uri="{FF2B5EF4-FFF2-40B4-BE49-F238E27FC236}">
                <a16:creationId xmlns:a16="http://schemas.microsoft.com/office/drawing/2014/main" id="{9A7357BE-B3ED-26D9-A399-AFC039EEE23F}"/>
              </a:ext>
            </a:extLst>
          </p:cNvPr>
          <p:cNvSpPr/>
          <p:nvPr/>
        </p:nvSpPr>
        <p:spPr>
          <a:xfrm>
            <a:off x="8377882" y="2679079"/>
            <a:ext cx="455702" cy="44823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58955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0" grpId="0" animBg="1"/>
      <p:bldP spid="21" grpId="0" animBg="1"/>
      <p:bldP spid="22" grpId="0"/>
      <p:bldP spid="23" grpId="0"/>
      <p:bldP spid="25" grpId="0"/>
      <p:bldP spid="29"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 line chart, histogram&#10;&#10;Description automatically generated">
            <a:extLst>
              <a:ext uri="{FF2B5EF4-FFF2-40B4-BE49-F238E27FC236}">
                <a16:creationId xmlns:a16="http://schemas.microsoft.com/office/drawing/2014/main" id="{2836E5A3-4160-2A46-EAD4-F513BEE5ED30}"/>
              </a:ext>
            </a:extLst>
          </p:cNvPr>
          <p:cNvPicPr>
            <a:picLocks noChangeAspect="1"/>
          </p:cNvPicPr>
          <p:nvPr/>
        </p:nvPicPr>
        <p:blipFill>
          <a:blip r:embed="rId3"/>
          <a:stretch>
            <a:fillRect/>
          </a:stretch>
        </p:blipFill>
        <p:spPr>
          <a:xfrm>
            <a:off x="2589310" y="4627248"/>
            <a:ext cx="2994506" cy="2245879"/>
          </a:xfrm>
          <a:prstGeom prst="rect">
            <a:avLst/>
          </a:prstGeom>
        </p:spPr>
      </p:pic>
      <p:sp>
        <p:nvSpPr>
          <p:cNvPr id="13" name="Title 1">
            <a:extLst>
              <a:ext uri="{FF2B5EF4-FFF2-40B4-BE49-F238E27FC236}">
                <a16:creationId xmlns:a16="http://schemas.microsoft.com/office/drawing/2014/main" id="{F31F7946-CB96-E243-8BC7-DA166BFA6221}"/>
              </a:ext>
            </a:extLst>
          </p:cNvPr>
          <p:cNvSpPr>
            <a:spLocks noGrp="1"/>
          </p:cNvSpPr>
          <p:nvPr>
            <p:ph type="title"/>
          </p:nvPr>
        </p:nvSpPr>
        <p:spPr/>
        <p:txBody>
          <a:bodyPr/>
          <a:lstStyle/>
          <a:p>
            <a:r>
              <a:rPr lang="en-US" dirty="0"/>
              <a:t>Limitations to Residual Product-Based Fitting</a:t>
            </a:r>
          </a:p>
        </p:txBody>
      </p:sp>
      <p:sp>
        <p:nvSpPr>
          <p:cNvPr id="4" name="Content Placeholder 3">
            <a:extLst>
              <a:ext uri="{FF2B5EF4-FFF2-40B4-BE49-F238E27FC236}">
                <a16:creationId xmlns:a16="http://schemas.microsoft.com/office/drawing/2014/main" id="{7B546D25-6311-D1CB-B4A9-95522A98B686}"/>
              </a:ext>
            </a:extLst>
          </p:cNvPr>
          <p:cNvSpPr>
            <a:spLocks noGrp="1"/>
          </p:cNvSpPr>
          <p:nvPr>
            <p:ph idx="1"/>
          </p:nvPr>
        </p:nvSpPr>
        <p:spPr>
          <a:xfrm>
            <a:off x="702306" y="873011"/>
            <a:ext cx="10787387" cy="1458955"/>
          </a:xfrm>
        </p:spPr>
        <p:txBody>
          <a:bodyPr/>
          <a:lstStyle/>
          <a:p>
            <a:r>
              <a:rPr lang="en-US" dirty="0"/>
              <a:t>This approach can’t be used to fit to any products which are stable, lack observable decay gammas, or are too short-lived (&lt; 10ish minutes) </a:t>
            </a:r>
          </a:p>
          <a:p>
            <a:pPr lvl="1"/>
            <a:r>
              <a:rPr lang="en-US" dirty="0"/>
              <a:t>We need something beyond the stacked-foil technique!</a:t>
            </a:r>
          </a:p>
        </p:txBody>
      </p:sp>
      <p:sp>
        <p:nvSpPr>
          <p:cNvPr id="18" name="Slide Number Placeholder 5">
            <a:extLst>
              <a:ext uri="{FF2B5EF4-FFF2-40B4-BE49-F238E27FC236}">
                <a16:creationId xmlns:a16="http://schemas.microsoft.com/office/drawing/2014/main" id="{4000F32C-0AFF-46BD-ABA8-8D0D3E58BC80}"/>
              </a:ext>
            </a:extLst>
          </p:cNvPr>
          <p:cNvSpPr>
            <a:spLocks noGrp="1"/>
          </p:cNvSpPr>
          <p:nvPr>
            <p:ph type="sldNum" sz="quarter" idx="4"/>
          </p:nvPr>
        </p:nvSpPr>
        <p:spPr/>
        <p:txBody>
          <a:bodyPr/>
          <a:lstStyle>
            <a:lvl1pPr>
              <a:defRPr b="1">
                <a:solidFill>
                  <a:schemeClr val="bg1"/>
                </a:solidFill>
                <a:latin typeface="Georgia" panose="02040502050405020303" pitchFamily="18" charset="0"/>
              </a:defRPr>
            </a:lvl1pPr>
          </a:lstStyle>
          <a:p>
            <a:fld id="{8DFAC382-4EBE-AA44-A583-A4478973BA78}" type="slidenum">
              <a:rPr lang="en-US" smtClean="0"/>
              <a:pPr/>
              <a:t>16</a:t>
            </a:fld>
            <a:endParaRPr lang="en-US" dirty="0"/>
          </a:p>
        </p:txBody>
      </p:sp>
      <p:sp>
        <p:nvSpPr>
          <p:cNvPr id="19" name="TextBox 18">
            <a:extLst>
              <a:ext uri="{FF2B5EF4-FFF2-40B4-BE49-F238E27FC236}">
                <a16:creationId xmlns:a16="http://schemas.microsoft.com/office/drawing/2014/main" id="{58CD6C6D-AE95-4195-BE64-CC9730794A5F}"/>
              </a:ext>
            </a:extLst>
          </p:cNvPr>
          <p:cNvSpPr txBox="1"/>
          <p:nvPr/>
        </p:nvSpPr>
        <p:spPr>
          <a:xfrm>
            <a:off x="7166329" y="6211669"/>
            <a:ext cx="4558494" cy="646331"/>
          </a:xfrm>
          <a:prstGeom prst="rect">
            <a:avLst/>
          </a:prstGeom>
          <a:noFill/>
        </p:spPr>
        <p:txBody>
          <a:bodyPr wrap="square">
            <a:spAutoFit/>
          </a:bodyPr>
          <a:lstStyle/>
          <a:p>
            <a:pPr algn="r"/>
            <a:r>
              <a:rPr lang="en-US" sz="1800" dirty="0">
                <a:solidFill>
                  <a:schemeClr val="bg1"/>
                </a:solidFill>
              </a:rPr>
              <a:t>*M. B. Fox</a:t>
            </a:r>
            <a:r>
              <a:rPr lang="en-US" dirty="0">
                <a:solidFill>
                  <a:schemeClr val="bg1"/>
                </a:solidFill>
              </a:rPr>
              <a:t> </a:t>
            </a:r>
            <a:r>
              <a:rPr lang="en-US" i="1" dirty="0">
                <a:solidFill>
                  <a:schemeClr val="bg1"/>
                </a:solidFill>
              </a:rPr>
              <a:t>et al., </a:t>
            </a:r>
            <a:r>
              <a:rPr lang="en-US" sz="1800" i="1" dirty="0">
                <a:solidFill>
                  <a:schemeClr val="bg1"/>
                </a:solidFill>
              </a:rPr>
              <a:t>PRC, 103(3):034601, 2021</a:t>
            </a:r>
            <a:r>
              <a:rPr lang="en-US" i="1" dirty="0">
                <a:solidFill>
                  <a:schemeClr val="bg1"/>
                </a:solidFill>
              </a:rPr>
              <a:t> &amp; PR</a:t>
            </a:r>
            <a:r>
              <a:rPr lang="en-US" sz="1800" i="1" dirty="0">
                <a:solidFill>
                  <a:schemeClr val="bg1"/>
                </a:solidFill>
              </a:rPr>
              <a:t>C 104, 064615 (2021)</a:t>
            </a:r>
          </a:p>
        </p:txBody>
      </p:sp>
      <p:graphicFrame>
        <p:nvGraphicFramePr>
          <p:cNvPr id="8" name="Table 7">
            <a:extLst>
              <a:ext uri="{FF2B5EF4-FFF2-40B4-BE49-F238E27FC236}">
                <a16:creationId xmlns:a16="http://schemas.microsoft.com/office/drawing/2014/main" id="{DE1A67B1-8830-B5AC-E8B7-967663667B35}"/>
              </a:ext>
            </a:extLst>
          </p:cNvPr>
          <p:cNvGraphicFramePr>
            <a:graphicFrameLocks noGrp="1"/>
          </p:cNvGraphicFramePr>
          <p:nvPr>
            <p:extLst>
              <p:ext uri="{D42A27DB-BD31-4B8C-83A1-F6EECF244321}">
                <p14:modId xmlns:p14="http://schemas.microsoft.com/office/powerpoint/2010/main" val="140372195"/>
              </p:ext>
            </p:extLst>
          </p:nvPr>
        </p:nvGraphicFramePr>
        <p:xfrm>
          <a:off x="5355125" y="2742548"/>
          <a:ext cx="6801102" cy="1918062"/>
        </p:xfrm>
        <a:graphic>
          <a:graphicData uri="http://schemas.openxmlformats.org/drawingml/2006/table">
            <a:tbl>
              <a:tblPr firstRow="1" firstCol="1" bandRow="1">
                <a:tableStyleId>{5C22544A-7EE6-4342-B048-85BDC9FD1C3A}</a:tableStyleId>
              </a:tblPr>
              <a:tblGrid>
                <a:gridCol w="770505">
                  <a:extLst>
                    <a:ext uri="{9D8B030D-6E8A-4147-A177-3AD203B41FA5}">
                      <a16:colId xmlns:a16="http://schemas.microsoft.com/office/drawing/2014/main" val="418599096"/>
                    </a:ext>
                  </a:extLst>
                </a:gridCol>
                <a:gridCol w="562313">
                  <a:extLst>
                    <a:ext uri="{9D8B030D-6E8A-4147-A177-3AD203B41FA5}">
                      <a16:colId xmlns:a16="http://schemas.microsoft.com/office/drawing/2014/main" val="31054750"/>
                    </a:ext>
                  </a:extLst>
                </a:gridCol>
                <a:gridCol w="571208">
                  <a:extLst>
                    <a:ext uri="{9D8B030D-6E8A-4147-A177-3AD203B41FA5}">
                      <a16:colId xmlns:a16="http://schemas.microsoft.com/office/drawing/2014/main" val="1739533805"/>
                    </a:ext>
                  </a:extLst>
                </a:gridCol>
                <a:gridCol w="2802084">
                  <a:extLst>
                    <a:ext uri="{9D8B030D-6E8A-4147-A177-3AD203B41FA5}">
                      <a16:colId xmlns:a16="http://schemas.microsoft.com/office/drawing/2014/main" val="2037346524"/>
                    </a:ext>
                  </a:extLst>
                </a:gridCol>
                <a:gridCol w="948023">
                  <a:extLst>
                    <a:ext uri="{9D8B030D-6E8A-4147-A177-3AD203B41FA5}">
                      <a16:colId xmlns:a16="http://schemas.microsoft.com/office/drawing/2014/main" val="2637418950"/>
                    </a:ext>
                  </a:extLst>
                </a:gridCol>
                <a:gridCol w="679961">
                  <a:extLst>
                    <a:ext uri="{9D8B030D-6E8A-4147-A177-3AD203B41FA5}">
                      <a16:colId xmlns:a16="http://schemas.microsoft.com/office/drawing/2014/main" val="460342318"/>
                    </a:ext>
                  </a:extLst>
                </a:gridCol>
                <a:gridCol w="467008">
                  <a:extLst>
                    <a:ext uri="{9D8B030D-6E8A-4147-A177-3AD203B41FA5}">
                      <a16:colId xmlns:a16="http://schemas.microsoft.com/office/drawing/2014/main" val="2168362083"/>
                    </a:ext>
                  </a:extLst>
                </a:gridCol>
              </a:tblGrid>
              <a:tr h="172773">
                <a:tc>
                  <a:txBody>
                    <a:bodyPr/>
                    <a:lstStyle/>
                    <a:p>
                      <a:pPr marL="0" marR="0" algn="ctr">
                        <a:spcBef>
                          <a:spcPts val="0"/>
                        </a:spcBef>
                        <a:spcAft>
                          <a:spcPts val="0"/>
                        </a:spcAft>
                      </a:pPr>
                      <a:r>
                        <a:rPr lang="en-US" sz="1100" dirty="0">
                          <a:effectLst/>
                        </a:rPr>
                        <a:t>Isotope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291" marR="44291" marT="0" marB="0"/>
                </a:tc>
                <a:tc>
                  <a:txBody>
                    <a:bodyPr/>
                    <a:lstStyle/>
                    <a:p>
                      <a:pPr marL="0" marR="0" algn="ctr">
                        <a:spcBef>
                          <a:spcPts val="0"/>
                        </a:spcBef>
                        <a:spcAft>
                          <a:spcPts val="0"/>
                        </a:spcAft>
                      </a:pPr>
                      <a:r>
                        <a:rPr lang="en-US" sz="1100" dirty="0">
                          <a:effectLst/>
                        </a:rPr>
                        <a:t>Target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291" marR="44291" marT="0" marB="0"/>
                </a:tc>
                <a:tc>
                  <a:txBody>
                    <a:bodyPr/>
                    <a:lstStyle/>
                    <a:p>
                      <a:pPr marL="0" marR="0" algn="ctr">
                        <a:spcBef>
                          <a:spcPts val="0"/>
                        </a:spcBef>
                        <a:spcAft>
                          <a:spcPts val="0"/>
                        </a:spcAft>
                      </a:pPr>
                      <a:r>
                        <a:rPr lang="en-US" sz="1100" dirty="0">
                          <a:effectLst/>
                        </a:rPr>
                        <a:t>Beam</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291" marR="44291" marT="0" marB="0"/>
                </a:tc>
                <a:tc>
                  <a:txBody>
                    <a:bodyPr/>
                    <a:lstStyle/>
                    <a:p>
                      <a:pPr marL="0" marR="0" algn="ctr">
                        <a:spcBef>
                          <a:spcPts val="0"/>
                        </a:spcBef>
                        <a:spcAft>
                          <a:spcPts val="0"/>
                        </a:spcAft>
                      </a:pPr>
                      <a:r>
                        <a:rPr lang="en-US" sz="1100" dirty="0">
                          <a:effectLst/>
                        </a:rPr>
                        <a:t>Measurement focus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291" marR="44291" marT="0" marB="0"/>
                </a:tc>
                <a:tc>
                  <a:txBody>
                    <a:bodyPr/>
                    <a:lstStyle/>
                    <a:p>
                      <a:pPr marL="0" marR="0" algn="ctr">
                        <a:spcBef>
                          <a:spcPts val="0"/>
                        </a:spcBef>
                        <a:spcAft>
                          <a:spcPts val="0"/>
                        </a:spcAft>
                      </a:pPr>
                      <a:r>
                        <a:rPr lang="en-US" sz="1100" dirty="0">
                          <a:effectLst/>
                        </a:rPr>
                        <a:t>Energy range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291" marR="44291" marT="0" marB="0"/>
                </a:tc>
                <a:tc>
                  <a:txBody>
                    <a:bodyPr/>
                    <a:lstStyle/>
                    <a:p>
                      <a:pPr marL="0" marR="0" algn="ctr">
                        <a:spcBef>
                          <a:spcPts val="0"/>
                        </a:spcBef>
                        <a:spcAft>
                          <a:spcPts val="0"/>
                        </a:spcAft>
                      </a:pPr>
                      <a:r>
                        <a:rPr lang="en-US" sz="1100" dirty="0">
                          <a:effectLst/>
                        </a:rPr>
                        <a:t>Site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291" marR="44291" marT="0" marB="0"/>
                </a:tc>
                <a:tc>
                  <a:txBody>
                    <a:bodyPr/>
                    <a:lstStyle/>
                    <a:p>
                      <a:pPr marL="0" marR="0" algn="ctr">
                        <a:spcBef>
                          <a:spcPts val="0"/>
                        </a:spcBef>
                        <a:spcAft>
                          <a:spcPts val="0"/>
                        </a:spcAft>
                      </a:pPr>
                      <a:r>
                        <a:rPr lang="en-US" sz="1100" dirty="0">
                          <a:effectLst/>
                        </a:rPr>
                        <a:t>Year</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291" marR="44291" marT="0" marB="0"/>
                </a:tc>
                <a:extLst>
                  <a:ext uri="{0D108BD9-81ED-4DB2-BD59-A6C34878D82A}">
                    <a16:rowId xmlns:a16="http://schemas.microsoft.com/office/drawing/2014/main" val="3673014375"/>
                  </a:ext>
                </a:extLst>
              </a:tr>
              <a:tr h="354327">
                <a:tc>
                  <a:txBody>
                    <a:bodyPr/>
                    <a:lstStyle/>
                    <a:p>
                      <a:pPr marL="0" marR="0" algn="ctr">
                        <a:spcBef>
                          <a:spcPts val="0"/>
                        </a:spcBef>
                        <a:spcAft>
                          <a:spcPts val="0"/>
                        </a:spcAft>
                      </a:pPr>
                      <a:r>
                        <a:rPr lang="en-US" sz="1100" b="0" baseline="30000" dirty="0">
                          <a:solidFill>
                            <a:schemeClr val="tx1"/>
                          </a:solidFill>
                          <a:effectLst/>
                        </a:rPr>
                        <a:t>72</a:t>
                      </a:r>
                      <a:r>
                        <a:rPr lang="en-US" sz="1100" b="0" dirty="0">
                          <a:solidFill>
                            <a:schemeClr val="tx1"/>
                          </a:solidFill>
                          <a:effectLst/>
                        </a:rPr>
                        <a:t>Se,</a:t>
                      </a:r>
                      <a:r>
                        <a:rPr lang="en-US" sz="1100" b="0" baseline="30000" dirty="0">
                          <a:solidFill>
                            <a:schemeClr val="tx1"/>
                          </a:solidFill>
                          <a:effectLst/>
                        </a:rPr>
                        <a:t> 68</a:t>
                      </a:r>
                      <a:r>
                        <a:rPr lang="en-US" sz="1100" b="0" dirty="0">
                          <a:solidFill>
                            <a:schemeClr val="tx1"/>
                          </a:solidFill>
                          <a:effectLst/>
                        </a:rPr>
                        <a:t>Ge</a:t>
                      </a:r>
                      <a:endParaRPr lang="en-US" sz="11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291" marR="44291" marT="0" marB="0">
                    <a:solidFill>
                      <a:srgbClr val="CFD5EA"/>
                    </a:solidFill>
                  </a:tcPr>
                </a:tc>
                <a:tc>
                  <a:txBody>
                    <a:bodyPr/>
                    <a:lstStyle/>
                    <a:p>
                      <a:pPr marL="0" marR="0" algn="ctr">
                        <a:spcBef>
                          <a:spcPts val="0"/>
                        </a:spcBef>
                        <a:spcAft>
                          <a:spcPts val="0"/>
                        </a:spcAft>
                      </a:pPr>
                      <a:r>
                        <a:rPr lang="en-US" sz="1100" baseline="30000" dirty="0">
                          <a:effectLst/>
                        </a:rPr>
                        <a:t>75</a:t>
                      </a:r>
                      <a:r>
                        <a:rPr lang="en-US" sz="1100" dirty="0">
                          <a:effectLst/>
                        </a:rPr>
                        <a:t>As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291" marR="44291" marT="0" marB="0"/>
                </a:tc>
                <a:tc>
                  <a:txBody>
                    <a:bodyPr/>
                    <a:lstStyle/>
                    <a:p>
                      <a:pPr marL="0" marR="0" algn="ctr">
                        <a:spcBef>
                          <a:spcPts val="0"/>
                        </a:spcBef>
                        <a:spcAft>
                          <a:spcPts val="0"/>
                        </a:spcAft>
                      </a:pPr>
                      <a:r>
                        <a:rPr lang="en-US" sz="1100">
                          <a:effectLst/>
                        </a:rPr>
                        <a:t>p</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291" marR="44291" marT="0" marB="0"/>
                </a:tc>
                <a:tc>
                  <a:txBody>
                    <a:bodyPr/>
                    <a:lstStyle/>
                    <a:p>
                      <a:pPr marL="0" marR="0">
                        <a:spcBef>
                          <a:spcPts val="0"/>
                        </a:spcBef>
                        <a:spcAft>
                          <a:spcPts val="0"/>
                        </a:spcAft>
                      </a:pPr>
                      <a:r>
                        <a:rPr lang="en-US" sz="1100" dirty="0">
                          <a:effectLst/>
                        </a:rPr>
                        <a:t>Primary: </a:t>
                      </a:r>
                      <a:r>
                        <a:rPr lang="en-US" sz="1100" baseline="30000" dirty="0">
                          <a:effectLst/>
                        </a:rPr>
                        <a:t>72</a:t>
                      </a:r>
                      <a:r>
                        <a:rPr lang="en-US" sz="1100" dirty="0">
                          <a:effectLst/>
                        </a:rPr>
                        <a:t>Se, </a:t>
                      </a:r>
                      <a:r>
                        <a:rPr lang="en-US" sz="1100" baseline="30000" dirty="0">
                          <a:effectLst/>
                        </a:rPr>
                        <a:t>68</a:t>
                      </a:r>
                      <a:r>
                        <a:rPr lang="en-US" sz="1100" dirty="0">
                          <a:effectLst/>
                        </a:rPr>
                        <a:t>Ge</a:t>
                      </a:r>
                    </a:p>
                    <a:p>
                      <a:pPr marL="0" marR="0">
                        <a:spcBef>
                          <a:spcPts val="0"/>
                        </a:spcBef>
                        <a:spcAft>
                          <a:spcPts val="0"/>
                        </a:spcAft>
                      </a:pPr>
                      <a:r>
                        <a:rPr lang="en-US" sz="1100" dirty="0">
                          <a:effectLst/>
                        </a:rPr>
                        <a:t>Impurities: </a:t>
                      </a:r>
                      <a:r>
                        <a:rPr lang="en-US" sz="1100" baseline="30000" dirty="0">
                          <a:effectLst/>
                        </a:rPr>
                        <a:t>70,71,73,75</a:t>
                      </a:r>
                      <a:r>
                        <a:rPr lang="en-US" sz="1100" dirty="0">
                          <a:effectLst/>
                        </a:rPr>
                        <a:t>Se,</a:t>
                      </a:r>
                      <a:r>
                        <a:rPr lang="en-US" sz="1100" baseline="30000" dirty="0">
                          <a:effectLst/>
                        </a:rPr>
                        <a:t> 66,67,69,71</a:t>
                      </a:r>
                      <a:r>
                        <a:rPr lang="en-US" sz="1100" dirty="0">
                          <a:effectLst/>
                        </a:rPr>
                        <a:t>Ge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291" marR="44291" marT="0" marB="0"/>
                </a:tc>
                <a:tc>
                  <a:txBody>
                    <a:bodyPr/>
                    <a:lstStyle/>
                    <a:p>
                      <a:pPr marL="0" marR="0" algn="ctr">
                        <a:spcBef>
                          <a:spcPts val="0"/>
                        </a:spcBef>
                        <a:spcAft>
                          <a:spcPts val="0"/>
                        </a:spcAft>
                      </a:pPr>
                      <a:r>
                        <a:rPr lang="en-US" sz="1100" dirty="0">
                          <a:effectLst/>
                        </a:rPr>
                        <a:t>Up to 200 MeV</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291" marR="44291" marT="0" marB="0"/>
                </a:tc>
                <a:tc>
                  <a:txBody>
                    <a:bodyPr/>
                    <a:lstStyle/>
                    <a:p>
                      <a:pPr marL="0" marR="0" algn="ctr">
                        <a:spcBef>
                          <a:spcPts val="0"/>
                        </a:spcBef>
                        <a:spcAft>
                          <a:spcPts val="0"/>
                        </a:spcAft>
                      </a:pPr>
                      <a:r>
                        <a:rPr lang="en-US" sz="1100" dirty="0">
                          <a:effectLst/>
                        </a:rPr>
                        <a:t>All</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291" marR="44291" marT="0" marB="0"/>
                </a:tc>
                <a:tc>
                  <a:txBody>
                    <a:bodyPr/>
                    <a:lstStyle/>
                    <a:p>
                      <a:pPr marL="0" marR="0" algn="ctr">
                        <a:spcBef>
                          <a:spcPts val="0"/>
                        </a:spcBef>
                        <a:spcAft>
                          <a:spcPts val="0"/>
                        </a:spcAft>
                      </a:pPr>
                      <a:r>
                        <a:rPr lang="en-US" sz="1100" dirty="0">
                          <a:effectLst/>
                        </a:rPr>
                        <a:t>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291" marR="44291" marT="0" marB="0"/>
                </a:tc>
                <a:extLst>
                  <a:ext uri="{0D108BD9-81ED-4DB2-BD59-A6C34878D82A}">
                    <a16:rowId xmlns:a16="http://schemas.microsoft.com/office/drawing/2014/main" val="365881727"/>
                  </a:ext>
                </a:extLst>
              </a:tr>
              <a:tr h="354327">
                <a:tc>
                  <a:txBody>
                    <a:bodyPr/>
                    <a:lstStyle/>
                    <a:p>
                      <a:pPr marL="0" marR="0" algn="ctr">
                        <a:spcBef>
                          <a:spcPts val="0"/>
                        </a:spcBef>
                        <a:spcAft>
                          <a:spcPts val="0"/>
                        </a:spcAft>
                      </a:pPr>
                      <a:r>
                        <a:rPr lang="en-US" sz="1100" b="0" baseline="30000" dirty="0">
                          <a:solidFill>
                            <a:schemeClr val="tx1"/>
                          </a:solidFill>
                          <a:effectLst/>
                        </a:rPr>
                        <a:t>202</a:t>
                      </a:r>
                      <a:r>
                        <a:rPr lang="en-US" sz="1100" b="0" dirty="0">
                          <a:solidFill>
                            <a:schemeClr val="tx1"/>
                          </a:solidFill>
                          <a:effectLst/>
                        </a:rPr>
                        <a:t>Pb</a:t>
                      </a:r>
                      <a:endParaRPr lang="en-US" sz="11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291" marR="44291" marT="0" marB="0">
                    <a:solidFill>
                      <a:srgbClr val="E9EBF6"/>
                    </a:solidFill>
                  </a:tcPr>
                </a:tc>
                <a:tc>
                  <a:txBody>
                    <a:bodyPr/>
                    <a:lstStyle/>
                    <a:p>
                      <a:pPr marL="0" marR="0" algn="ctr">
                        <a:spcBef>
                          <a:spcPts val="0"/>
                        </a:spcBef>
                        <a:spcAft>
                          <a:spcPts val="0"/>
                        </a:spcAft>
                      </a:pPr>
                      <a:r>
                        <a:rPr lang="en-US" sz="1100" baseline="30000">
                          <a:effectLst/>
                        </a:rPr>
                        <a:t>205</a:t>
                      </a:r>
                      <a:r>
                        <a:rPr lang="en-US" sz="1100">
                          <a:effectLst/>
                        </a:rPr>
                        <a:t>Tl</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291" marR="44291" marT="0" marB="0"/>
                </a:tc>
                <a:tc>
                  <a:txBody>
                    <a:bodyPr/>
                    <a:lstStyle/>
                    <a:p>
                      <a:pPr marL="0" marR="0" algn="ctr">
                        <a:spcBef>
                          <a:spcPts val="0"/>
                        </a:spcBef>
                        <a:spcAft>
                          <a:spcPts val="0"/>
                        </a:spcAft>
                      </a:pPr>
                      <a:r>
                        <a:rPr lang="en-US" sz="1100">
                          <a:effectLst/>
                        </a:rPr>
                        <a:t>p,d</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291" marR="44291" marT="0" marB="0"/>
                </a:tc>
                <a:tc>
                  <a:txBody>
                    <a:bodyPr/>
                    <a:lstStyle/>
                    <a:p>
                      <a:pPr marL="0" marR="0">
                        <a:spcBef>
                          <a:spcPts val="0"/>
                        </a:spcBef>
                        <a:spcAft>
                          <a:spcPts val="0"/>
                        </a:spcAft>
                      </a:pPr>
                      <a:r>
                        <a:rPr lang="en-US" sz="1100" dirty="0">
                          <a:effectLst/>
                        </a:rPr>
                        <a:t>Primary: </a:t>
                      </a:r>
                      <a:r>
                        <a:rPr lang="en-US" sz="1100" baseline="30000" dirty="0">
                          <a:effectLst/>
                        </a:rPr>
                        <a:t>202m,202g</a:t>
                      </a:r>
                      <a:r>
                        <a:rPr lang="en-US" sz="1100" dirty="0">
                          <a:effectLst/>
                        </a:rPr>
                        <a:t>Pb</a:t>
                      </a:r>
                    </a:p>
                    <a:p>
                      <a:pPr marL="0" marR="0">
                        <a:spcBef>
                          <a:spcPts val="0"/>
                        </a:spcBef>
                        <a:spcAft>
                          <a:spcPts val="0"/>
                        </a:spcAft>
                      </a:pPr>
                      <a:r>
                        <a:rPr lang="en-US" sz="1100" dirty="0">
                          <a:effectLst/>
                        </a:rPr>
                        <a:t>Impurities: </a:t>
                      </a:r>
                      <a:r>
                        <a:rPr lang="en-US" sz="1100" baseline="30000" dirty="0">
                          <a:effectLst/>
                        </a:rPr>
                        <a:t>198-205</a:t>
                      </a:r>
                      <a:r>
                        <a:rPr lang="en-US" sz="1100" dirty="0">
                          <a:effectLst/>
                        </a:rPr>
                        <a:t>Pb</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291" marR="44291" marT="0" marB="0"/>
                </a:tc>
                <a:tc>
                  <a:txBody>
                    <a:bodyPr/>
                    <a:lstStyle/>
                    <a:p>
                      <a:pPr marL="0" marR="0" algn="ctr">
                        <a:spcBef>
                          <a:spcPts val="0"/>
                        </a:spcBef>
                        <a:spcAft>
                          <a:spcPts val="0"/>
                        </a:spcAft>
                      </a:pPr>
                      <a:r>
                        <a:rPr lang="en-US" sz="1100">
                          <a:effectLst/>
                        </a:rPr>
                        <a:t>Up to 200 MeV</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291" marR="44291" marT="0" marB="0"/>
                </a:tc>
                <a:tc>
                  <a:txBody>
                    <a:bodyPr/>
                    <a:lstStyle/>
                    <a:p>
                      <a:pPr marL="0" marR="0" algn="ctr">
                        <a:spcBef>
                          <a:spcPts val="0"/>
                        </a:spcBef>
                        <a:spcAft>
                          <a:spcPts val="0"/>
                        </a:spcAft>
                      </a:pPr>
                      <a:r>
                        <a:rPr lang="en-US" sz="1100">
                          <a:effectLst/>
                        </a:rPr>
                        <a:t>All</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291" marR="44291" marT="0" marB="0"/>
                </a:tc>
                <a:tc>
                  <a:txBody>
                    <a:bodyPr/>
                    <a:lstStyle/>
                    <a:p>
                      <a:pPr marL="0" marR="0" algn="ctr">
                        <a:spcBef>
                          <a:spcPts val="0"/>
                        </a:spcBef>
                        <a:spcAft>
                          <a:spcPts val="0"/>
                        </a:spcAft>
                      </a:pPr>
                      <a:r>
                        <a:rPr lang="en-US" sz="1100">
                          <a:effectLst/>
                        </a:rPr>
                        <a:t>2</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291" marR="44291" marT="0" marB="0"/>
                </a:tc>
                <a:extLst>
                  <a:ext uri="{0D108BD9-81ED-4DB2-BD59-A6C34878D82A}">
                    <a16:rowId xmlns:a16="http://schemas.microsoft.com/office/drawing/2014/main" val="3524071851"/>
                  </a:ext>
                </a:extLst>
              </a:tr>
              <a:tr h="345545">
                <a:tc>
                  <a:txBody>
                    <a:bodyPr/>
                    <a:lstStyle/>
                    <a:p>
                      <a:pPr marL="0" marR="0" algn="ctr">
                        <a:spcBef>
                          <a:spcPts val="0"/>
                        </a:spcBef>
                        <a:spcAft>
                          <a:spcPts val="0"/>
                        </a:spcAft>
                      </a:pPr>
                      <a:r>
                        <a:rPr lang="en-US" sz="1100" b="0" baseline="30000" dirty="0">
                          <a:solidFill>
                            <a:schemeClr val="tx1"/>
                          </a:solidFill>
                          <a:effectLst/>
                        </a:rPr>
                        <a:t>202</a:t>
                      </a:r>
                      <a:r>
                        <a:rPr lang="en-US" sz="1100" b="0" dirty="0">
                          <a:solidFill>
                            <a:schemeClr val="tx1"/>
                          </a:solidFill>
                          <a:effectLst/>
                        </a:rPr>
                        <a:t>Pb</a:t>
                      </a:r>
                      <a:endParaRPr lang="en-US" sz="11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291" marR="44291" marT="0" marB="0">
                    <a:solidFill>
                      <a:srgbClr val="CFD5EA"/>
                    </a:solidFill>
                  </a:tcPr>
                </a:tc>
                <a:tc>
                  <a:txBody>
                    <a:bodyPr/>
                    <a:lstStyle/>
                    <a:p>
                      <a:pPr marL="0" marR="0" algn="ctr">
                        <a:spcBef>
                          <a:spcPts val="0"/>
                        </a:spcBef>
                        <a:spcAft>
                          <a:spcPts val="0"/>
                        </a:spcAft>
                      </a:pPr>
                      <a:r>
                        <a:rPr lang="en-US" sz="1100" baseline="30000">
                          <a:effectLst/>
                        </a:rPr>
                        <a:t>203</a:t>
                      </a:r>
                      <a:r>
                        <a:rPr lang="en-US" sz="1100">
                          <a:effectLst/>
                        </a:rPr>
                        <a:t>Tl</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291" marR="44291" marT="0" marB="0"/>
                </a:tc>
                <a:tc>
                  <a:txBody>
                    <a:bodyPr/>
                    <a:lstStyle/>
                    <a:p>
                      <a:pPr marL="0" marR="0" algn="ctr">
                        <a:spcBef>
                          <a:spcPts val="0"/>
                        </a:spcBef>
                        <a:spcAft>
                          <a:spcPts val="0"/>
                        </a:spcAft>
                      </a:pPr>
                      <a:r>
                        <a:rPr lang="en-US" sz="1100">
                          <a:effectLst/>
                        </a:rPr>
                        <a:t>p,d</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291" marR="44291" marT="0" marB="0"/>
                </a:tc>
                <a:tc>
                  <a:txBody>
                    <a:bodyPr/>
                    <a:lstStyle/>
                    <a:p>
                      <a:pPr marL="0" marR="0">
                        <a:spcBef>
                          <a:spcPts val="0"/>
                        </a:spcBef>
                        <a:spcAft>
                          <a:spcPts val="0"/>
                        </a:spcAft>
                      </a:pPr>
                      <a:r>
                        <a:rPr lang="en-US" sz="1100" dirty="0">
                          <a:effectLst/>
                        </a:rPr>
                        <a:t>Primary: </a:t>
                      </a:r>
                      <a:r>
                        <a:rPr lang="en-US" sz="1100" baseline="30000" dirty="0">
                          <a:effectLst/>
                        </a:rPr>
                        <a:t>202m,202g</a:t>
                      </a:r>
                      <a:r>
                        <a:rPr lang="en-US" sz="1100" dirty="0">
                          <a:effectLst/>
                        </a:rPr>
                        <a:t>Pb</a:t>
                      </a:r>
                    </a:p>
                    <a:p>
                      <a:pPr marL="0" marR="0">
                        <a:spcBef>
                          <a:spcPts val="0"/>
                        </a:spcBef>
                        <a:spcAft>
                          <a:spcPts val="0"/>
                        </a:spcAft>
                      </a:pPr>
                      <a:r>
                        <a:rPr lang="en-US" sz="1100" dirty="0">
                          <a:effectLst/>
                        </a:rPr>
                        <a:t>Impurities: </a:t>
                      </a:r>
                      <a:r>
                        <a:rPr lang="en-US" sz="1100" baseline="30000" dirty="0">
                          <a:effectLst/>
                        </a:rPr>
                        <a:t>198-203</a:t>
                      </a:r>
                      <a:r>
                        <a:rPr lang="en-US" sz="1100" dirty="0">
                          <a:effectLst/>
                        </a:rPr>
                        <a:t>Pb</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291" marR="44291" marT="0" marB="0"/>
                </a:tc>
                <a:tc>
                  <a:txBody>
                    <a:bodyPr/>
                    <a:lstStyle/>
                    <a:p>
                      <a:pPr marL="0" marR="0" algn="ctr">
                        <a:spcBef>
                          <a:spcPts val="0"/>
                        </a:spcBef>
                        <a:spcAft>
                          <a:spcPts val="0"/>
                        </a:spcAft>
                      </a:pPr>
                      <a:r>
                        <a:rPr lang="en-US" sz="1100">
                          <a:effectLst/>
                        </a:rPr>
                        <a:t>Up to 200 MeV</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291" marR="44291" marT="0" marB="0"/>
                </a:tc>
                <a:tc>
                  <a:txBody>
                    <a:bodyPr/>
                    <a:lstStyle/>
                    <a:p>
                      <a:pPr marL="0" marR="0" algn="ctr">
                        <a:spcBef>
                          <a:spcPts val="0"/>
                        </a:spcBef>
                        <a:spcAft>
                          <a:spcPts val="0"/>
                        </a:spcAft>
                      </a:pPr>
                      <a:r>
                        <a:rPr lang="en-US" sz="1100" dirty="0">
                          <a:effectLst/>
                        </a:rPr>
                        <a:t>All</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291" marR="44291" marT="0" marB="0"/>
                </a:tc>
                <a:tc>
                  <a:txBody>
                    <a:bodyPr/>
                    <a:lstStyle/>
                    <a:p>
                      <a:pPr marL="0" marR="0" algn="ctr">
                        <a:spcBef>
                          <a:spcPts val="0"/>
                        </a:spcBef>
                        <a:spcAft>
                          <a:spcPts val="0"/>
                        </a:spcAft>
                      </a:pPr>
                      <a:r>
                        <a:rPr lang="en-US" sz="1100">
                          <a:effectLst/>
                        </a:rPr>
                        <a:t>3</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291" marR="44291" marT="0" marB="0"/>
                </a:tc>
                <a:extLst>
                  <a:ext uri="{0D108BD9-81ED-4DB2-BD59-A6C34878D82A}">
                    <a16:rowId xmlns:a16="http://schemas.microsoft.com/office/drawing/2014/main" val="89914278"/>
                  </a:ext>
                </a:extLst>
              </a:tr>
              <a:tr h="345545">
                <a:tc>
                  <a:txBody>
                    <a:bodyPr/>
                    <a:lstStyle/>
                    <a:p>
                      <a:pPr marL="0" marR="0" algn="ctr">
                        <a:spcBef>
                          <a:spcPts val="0"/>
                        </a:spcBef>
                        <a:spcAft>
                          <a:spcPts val="0"/>
                        </a:spcAft>
                      </a:pPr>
                      <a:r>
                        <a:rPr lang="en-US" sz="1100" b="0" baseline="30000" dirty="0">
                          <a:solidFill>
                            <a:schemeClr val="tx1"/>
                          </a:solidFill>
                          <a:effectLst/>
                        </a:rPr>
                        <a:t>119</a:t>
                      </a:r>
                      <a:r>
                        <a:rPr lang="en-US" sz="1100" b="0" dirty="0">
                          <a:solidFill>
                            <a:schemeClr val="tx1"/>
                          </a:solidFill>
                          <a:effectLst/>
                        </a:rPr>
                        <a:t>Te,</a:t>
                      </a:r>
                      <a:r>
                        <a:rPr lang="en-US" sz="1100" b="0" baseline="30000" dirty="0">
                          <a:solidFill>
                            <a:schemeClr val="tx1"/>
                          </a:solidFill>
                          <a:effectLst/>
                        </a:rPr>
                        <a:t> 117m</a:t>
                      </a:r>
                      <a:r>
                        <a:rPr lang="en-US" sz="1100" b="0" dirty="0">
                          <a:solidFill>
                            <a:schemeClr val="tx1"/>
                          </a:solidFill>
                          <a:effectLst/>
                        </a:rPr>
                        <a:t>Sn</a:t>
                      </a:r>
                      <a:endParaRPr lang="en-US" sz="11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291" marR="44291" marT="0" marB="0">
                    <a:solidFill>
                      <a:srgbClr val="E9EBF6"/>
                    </a:solidFill>
                  </a:tcPr>
                </a:tc>
                <a:tc>
                  <a:txBody>
                    <a:bodyPr/>
                    <a:lstStyle/>
                    <a:p>
                      <a:pPr marL="0" marR="0" algn="ctr">
                        <a:spcBef>
                          <a:spcPts val="0"/>
                        </a:spcBef>
                        <a:spcAft>
                          <a:spcPts val="0"/>
                        </a:spcAft>
                      </a:pPr>
                      <a:r>
                        <a:rPr lang="en-US" sz="1100" baseline="30000">
                          <a:effectLst/>
                        </a:rPr>
                        <a:t>nat</a:t>
                      </a:r>
                      <a:r>
                        <a:rPr lang="en-US" sz="1100">
                          <a:effectLst/>
                        </a:rPr>
                        <a:t>Sb</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291" marR="44291" marT="0" marB="0"/>
                </a:tc>
                <a:tc>
                  <a:txBody>
                    <a:bodyPr/>
                    <a:lstStyle/>
                    <a:p>
                      <a:pPr marL="0" marR="0" algn="ctr">
                        <a:spcBef>
                          <a:spcPts val="0"/>
                        </a:spcBef>
                        <a:spcAft>
                          <a:spcPts val="0"/>
                        </a:spcAft>
                      </a:pPr>
                      <a:r>
                        <a:rPr lang="en-US" sz="1100">
                          <a:effectLst/>
                        </a:rPr>
                        <a:t>p,d</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291" marR="44291" marT="0" marB="0"/>
                </a:tc>
                <a:tc>
                  <a:txBody>
                    <a:bodyPr/>
                    <a:lstStyle/>
                    <a:p>
                      <a:pPr marL="0" marR="0">
                        <a:spcBef>
                          <a:spcPts val="0"/>
                        </a:spcBef>
                        <a:spcAft>
                          <a:spcPts val="0"/>
                        </a:spcAft>
                      </a:pPr>
                      <a:r>
                        <a:rPr lang="en-US" sz="1100" dirty="0">
                          <a:effectLst/>
                        </a:rPr>
                        <a:t>Primary: </a:t>
                      </a:r>
                      <a:r>
                        <a:rPr lang="en-US" sz="1100" baseline="30000" dirty="0">
                          <a:effectLst/>
                        </a:rPr>
                        <a:t>119m,119g</a:t>
                      </a:r>
                      <a:r>
                        <a:rPr lang="en-US" sz="1100" dirty="0">
                          <a:effectLst/>
                        </a:rPr>
                        <a:t>Te, </a:t>
                      </a:r>
                      <a:r>
                        <a:rPr lang="en-US" sz="1100" baseline="30000" dirty="0">
                          <a:effectLst/>
                        </a:rPr>
                        <a:t>117m</a:t>
                      </a:r>
                      <a:r>
                        <a:rPr lang="en-US" sz="1100" dirty="0">
                          <a:effectLst/>
                        </a:rPr>
                        <a:t>Sn</a:t>
                      </a:r>
                    </a:p>
                    <a:p>
                      <a:pPr marL="0" marR="0">
                        <a:spcBef>
                          <a:spcPts val="0"/>
                        </a:spcBef>
                        <a:spcAft>
                          <a:spcPts val="0"/>
                        </a:spcAft>
                      </a:pPr>
                      <a:r>
                        <a:rPr lang="en-US" sz="1100" dirty="0">
                          <a:effectLst/>
                        </a:rPr>
                        <a:t>Impurities: </a:t>
                      </a:r>
                      <a:r>
                        <a:rPr lang="en-US" sz="1100" baseline="30000" dirty="0">
                          <a:effectLst/>
                        </a:rPr>
                        <a:t>116-118,121m/g,123m</a:t>
                      </a:r>
                      <a:r>
                        <a:rPr lang="en-US" sz="1100" dirty="0">
                          <a:effectLst/>
                        </a:rPr>
                        <a:t>Te, </a:t>
                      </a:r>
                      <a:r>
                        <a:rPr lang="en-US" sz="1100" baseline="30000" dirty="0">
                          <a:effectLst/>
                        </a:rPr>
                        <a:t>113,119m,121m/</a:t>
                      </a:r>
                      <a:r>
                        <a:rPr lang="en-US" sz="1100" baseline="30000" dirty="0" err="1">
                          <a:effectLst/>
                        </a:rPr>
                        <a:t>g</a:t>
                      </a:r>
                      <a:r>
                        <a:rPr lang="en-US" sz="1100" dirty="0" err="1">
                          <a:effectLst/>
                        </a:rPr>
                        <a:t>Sn</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291" marR="44291" marT="0" marB="0"/>
                </a:tc>
                <a:tc>
                  <a:txBody>
                    <a:bodyPr/>
                    <a:lstStyle/>
                    <a:p>
                      <a:pPr marL="0" marR="0" algn="ctr">
                        <a:spcBef>
                          <a:spcPts val="0"/>
                        </a:spcBef>
                        <a:spcAft>
                          <a:spcPts val="0"/>
                        </a:spcAft>
                      </a:pPr>
                      <a:r>
                        <a:rPr lang="en-US" sz="1100" dirty="0">
                          <a:effectLst/>
                        </a:rPr>
                        <a:t>Up to 200 MeV</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291" marR="44291" marT="0" marB="0"/>
                </a:tc>
                <a:tc>
                  <a:txBody>
                    <a:bodyPr/>
                    <a:lstStyle/>
                    <a:p>
                      <a:pPr marL="0" marR="0" algn="ctr">
                        <a:spcBef>
                          <a:spcPts val="0"/>
                        </a:spcBef>
                        <a:spcAft>
                          <a:spcPts val="0"/>
                        </a:spcAft>
                      </a:pPr>
                      <a:r>
                        <a:rPr lang="en-US" sz="1100" dirty="0">
                          <a:effectLst/>
                        </a:rPr>
                        <a:t>All</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291" marR="44291" marT="0" marB="0"/>
                </a:tc>
                <a:tc>
                  <a:txBody>
                    <a:bodyPr/>
                    <a:lstStyle/>
                    <a:p>
                      <a:pPr marL="0" marR="0" algn="ctr">
                        <a:spcBef>
                          <a:spcPts val="0"/>
                        </a:spcBef>
                        <a:spcAft>
                          <a:spcPts val="0"/>
                        </a:spcAft>
                      </a:pPr>
                      <a:r>
                        <a:rPr lang="en-US" sz="1100">
                          <a:effectLst/>
                        </a:rPr>
                        <a:t>4</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291" marR="44291" marT="0" marB="0"/>
                </a:tc>
                <a:extLst>
                  <a:ext uri="{0D108BD9-81ED-4DB2-BD59-A6C34878D82A}">
                    <a16:rowId xmlns:a16="http://schemas.microsoft.com/office/drawing/2014/main" val="1487792331"/>
                  </a:ext>
                </a:extLst>
              </a:tr>
              <a:tr h="345545">
                <a:tc>
                  <a:txBody>
                    <a:bodyPr/>
                    <a:lstStyle/>
                    <a:p>
                      <a:pPr marL="0" marR="0" algn="ctr">
                        <a:spcBef>
                          <a:spcPts val="0"/>
                        </a:spcBef>
                        <a:spcAft>
                          <a:spcPts val="0"/>
                        </a:spcAft>
                      </a:pPr>
                      <a:r>
                        <a:rPr lang="en-US" sz="1100" b="0" baseline="30000" dirty="0">
                          <a:solidFill>
                            <a:schemeClr val="tx1"/>
                          </a:solidFill>
                          <a:effectLst/>
                        </a:rPr>
                        <a:t>134</a:t>
                      </a:r>
                      <a:r>
                        <a:rPr lang="en-US" sz="1100" b="0" dirty="0">
                          <a:solidFill>
                            <a:schemeClr val="tx1"/>
                          </a:solidFill>
                          <a:effectLst/>
                        </a:rPr>
                        <a:t>Ce</a:t>
                      </a:r>
                      <a:endParaRPr lang="en-US" sz="11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291" marR="44291" marT="0" marB="0">
                    <a:solidFill>
                      <a:srgbClr val="CFD5EA"/>
                    </a:solidFill>
                  </a:tcPr>
                </a:tc>
                <a:tc>
                  <a:txBody>
                    <a:bodyPr/>
                    <a:lstStyle/>
                    <a:p>
                      <a:pPr marL="0" marR="0" algn="ctr">
                        <a:spcBef>
                          <a:spcPts val="0"/>
                        </a:spcBef>
                        <a:spcAft>
                          <a:spcPts val="0"/>
                        </a:spcAft>
                      </a:pPr>
                      <a:r>
                        <a:rPr lang="en-US" sz="1100" baseline="30000">
                          <a:effectLst/>
                        </a:rPr>
                        <a:t>nat</a:t>
                      </a:r>
                      <a:r>
                        <a:rPr lang="en-US" sz="1100">
                          <a:effectLst/>
                        </a:rPr>
                        <a:t>La</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291" marR="44291" marT="0" marB="0"/>
                </a:tc>
                <a:tc>
                  <a:txBody>
                    <a:bodyPr/>
                    <a:lstStyle/>
                    <a:p>
                      <a:pPr marL="0" marR="0" algn="ctr">
                        <a:spcBef>
                          <a:spcPts val="0"/>
                        </a:spcBef>
                        <a:spcAft>
                          <a:spcPts val="0"/>
                        </a:spcAft>
                      </a:pPr>
                      <a:r>
                        <a:rPr lang="en-US" sz="1100">
                          <a:effectLst/>
                        </a:rPr>
                        <a:t>p,d</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291" marR="44291" marT="0" marB="0"/>
                </a:tc>
                <a:tc>
                  <a:txBody>
                    <a:bodyPr/>
                    <a:lstStyle/>
                    <a:p>
                      <a:pPr marL="0" marR="0">
                        <a:spcBef>
                          <a:spcPts val="0"/>
                        </a:spcBef>
                        <a:spcAft>
                          <a:spcPts val="0"/>
                        </a:spcAft>
                      </a:pPr>
                      <a:r>
                        <a:rPr lang="en-US" sz="1100">
                          <a:effectLst/>
                        </a:rPr>
                        <a:t>Primary: </a:t>
                      </a:r>
                      <a:r>
                        <a:rPr lang="en-US" sz="1100" baseline="30000">
                          <a:effectLst/>
                        </a:rPr>
                        <a:t>134</a:t>
                      </a:r>
                      <a:r>
                        <a:rPr lang="en-US" sz="1100">
                          <a:effectLst/>
                        </a:rPr>
                        <a:t>Ce</a:t>
                      </a:r>
                    </a:p>
                    <a:p>
                      <a:pPr marL="0" marR="0">
                        <a:spcBef>
                          <a:spcPts val="0"/>
                        </a:spcBef>
                        <a:spcAft>
                          <a:spcPts val="0"/>
                        </a:spcAft>
                      </a:pPr>
                      <a:r>
                        <a:rPr lang="en-US" sz="1100">
                          <a:effectLst/>
                        </a:rPr>
                        <a:t>Impurities: </a:t>
                      </a:r>
                      <a:r>
                        <a:rPr lang="en-US" sz="1100" baseline="30000">
                          <a:effectLst/>
                        </a:rPr>
                        <a:t>132,133,133,137,139</a:t>
                      </a:r>
                      <a:r>
                        <a:rPr lang="en-US" sz="1100">
                          <a:effectLst/>
                        </a:rPr>
                        <a:t>Ce</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291" marR="44291" marT="0" marB="0"/>
                </a:tc>
                <a:tc>
                  <a:txBody>
                    <a:bodyPr/>
                    <a:lstStyle/>
                    <a:p>
                      <a:pPr marL="0" marR="0" algn="ctr">
                        <a:spcBef>
                          <a:spcPts val="0"/>
                        </a:spcBef>
                        <a:spcAft>
                          <a:spcPts val="0"/>
                        </a:spcAft>
                      </a:pPr>
                      <a:r>
                        <a:rPr lang="en-US" sz="1100">
                          <a:effectLst/>
                        </a:rPr>
                        <a:t>Extend  to 200 MeV</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291" marR="44291" marT="0" marB="0"/>
                </a:tc>
                <a:tc>
                  <a:txBody>
                    <a:bodyPr/>
                    <a:lstStyle/>
                    <a:p>
                      <a:pPr marL="0" marR="0" algn="ctr">
                        <a:spcBef>
                          <a:spcPts val="0"/>
                        </a:spcBef>
                        <a:spcAft>
                          <a:spcPts val="0"/>
                        </a:spcAft>
                      </a:pPr>
                      <a:r>
                        <a:rPr lang="en-US" sz="1100" dirty="0">
                          <a:effectLst/>
                        </a:rPr>
                        <a:t>LANL, BNL</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291" marR="44291" marT="0" marB="0"/>
                </a:tc>
                <a:tc>
                  <a:txBody>
                    <a:bodyPr/>
                    <a:lstStyle/>
                    <a:p>
                      <a:pPr marL="0" marR="0" algn="ctr">
                        <a:spcBef>
                          <a:spcPts val="0"/>
                        </a:spcBef>
                        <a:spcAft>
                          <a:spcPts val="0"/>
                        </a:spcAft>
                      </a:pPr>
                      <a:r>
                        <a:rPr lang="en-US" sz="1100" dirty="0">
                          <a:effectLst/>
                        </a:rPr>
                        <a:t>4</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291" marR="44291" marT="0" marB="0"/>
                </a:tc>
                <a:extLst>
                  <a:ext uri="{0D108BD9-81ED-4DB2-BD59-A6C34878D82A}">
                    <a16:rowId xmlns:a16="http://schemas.microsoft.com/office/drawing/2014/main" val="2678932156"/>
                  </a:ext>
                </a:extLst>
              </a:tr>
            </a:tbl>
          </a:graphicData>
        </a:graphic>
      </p:graphicFrame>
      <p:graphicFrame>
        <p:nvGraphicFramePr>
          <p:cNvPr id="9" name="Table 8">
            <a:extLst>
              <a:ext uri="{FF2B5EF4-FFF2-40B4-BE49-F238E27FC236}">
                <a16:creationId xmlns:a16="http://schemas.microsoft.com/office/drawing/2014/main" id="{BDB181EF-0D20-FAB6-54D5-1B4C49051DED}"/>
              </a:ext>
            </a:extLst>
          </p:cNvPr>
          <p:cNvGraphicFramePr>
            <a:graphicFrameLocks noGrp="1"/>
          </p:cNvGraphicFramePr>
          <p:nvPr>
            <p:extLst>
              <p:ext uri="{D42A27DB-BD31-4B8C-83A1-F6EECF244321}">
                <p14:modId xmlns:p14="http://schemas.microsoft.com/office/powerpoint/2010/main" val="2593798291"/>
              </p:ext>
            </p:extLst>
          </p:nvPr>
        </p:nvGraphicFramePr>
        <p:xfrm>
          <a:off x="5898592" y="5517632"/>
          <a:ext cx="5714165" cy="594360"/>
        </p:xfrm>
        <a:graphic>
          <a:graphicData uri="http://schemas.openxmlformats.org/drawingml/2006/table">
            <a:tbl>
              <a:tblPr firstRow="1" firstCol="1" bandRow="1">
                <a:tableStyleId>{5C22544A-7EE6-4342-B048-85BDC9FD1C3A}</a:tableStyleId>
              </a:tblPr>
              <a:tblGrid>
                <a:gridCol w="1893648">
                  <a:extLst>
                    <a:ext uri="{9D8B030D-6E8A-4147-A177-3AD203B41FA5}">
                      <a16:colId xmlns:a16="http://schemas.microsoft.com/office/drawing/2014/main" val="2824655502"/>
                    </a:ext>
                  </a:extLst>
                </a:gridCol>
                <a:gridCol w="1469761">
                  <a:extLst>
                    <a:ext uri="{9D8B030D-6E8A-4147-A177-3AD203B41FA5}">
                      <a16:colId xmlns:a16="http://schemas.microsoft.com/office/drawing/2014/main" val="2902777782"/>
                    </a:ext>
                  </a:extLst>
                </a:gridCol>
                <a:gridCol w="1077250">
                  <a:extLst>
                    <a:ext uri="{9D8B030D-6E8A-4147-A177-3AD203B41FA5}">
                      <a16:colId xmlns:a16="http://schemas.microsoft.com/office/drawing/2014/main" val="2074000283"/>
                    </a:ext>
                  </a:extLst>
                </a:gridCol>
                <a:gridCol w="1273506">
                  <a:extLst>
                    <a:ext uri="{9D8B030D-6E8A-4147-A177-3AD203B41FA5}">
                      <a16:colId xmlns:a16="http://schemas.microsoft.com/office/drawing/2014/main" val="1731933287"/>
                    </a:ext>
                  </a:extLst>
                </a:gridCol>
              </a:tblGrid>
              <a:tr h="197455">
                <a:tc>
                  <a:txBody>
                    <a:bodyPr/>
                    <a:lstStyle/>
                    <a:p>
                      <a:pPr marL="0" marR="0" algn="ctr">
                        <a:spcBef>
                          <a:spcPts val="0"/>
                        </a:spcBef>
                        <a:spcAft>
                          <a:spcPts val="0"/>
                        </a:spcAft>
                      </a:pPr>
                      <a:r>
                        <a:rPr lang="en-US" sz="1300" dirty="0">
                          <a:effectLst/>
                        </a:rPr>
                        <a:t>Nuclear reaction</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5534" marR="55534" marT="0" marB="0"/>
                </a:tc>
                <a:tc>
                  <a:txBody>
                    <a:bodyPr/>
                    <a:lstStyle/>
                    <a:p>
                      <a:pPr marL="0" marR="0" algn="ctr">
                        <a:spcBef>
                          <a:spcPts val="0"/>
                        </a:spcBef>
                        <a:spcAft>
                          <a:spcPts val="0"/>
                        </a:spcAft>
                      </a:pPr>
                      <a:r>
                        <a:rPr lang="en-US" sz="1300">
                          <a:effectLst/>
                        </a:rPr>
                        <a:t>Energy range</a:t>
                      </a:r>
                      <a:endParaRPr lang="en-US"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55534" marR="55534" marT="0" marB="0"/>
                </a:tc>
                <a:tc>
                  <a:txBody>
                    <a:bodyPr/>
                    <a:lstStyle/>
                    <a:p>
                      <a:pPr marL="0" marR="0" algn="ctr">
                        <a:spcBef>
                          <a:spcPts val="0"/>
                        </a:spcBef>
                        <a:spcAft>
                          <a:spcPts val="0"/>
                        </a:spcAft>
                      </a:pPr>
                      <a:r>
                        <a:rPr lang="en-US" sz="1300">
                          <a:effectLst/>
                        </a:rPr>
                        <a:t>Site</a:t>
                      </a:r>
                      <a:endParaRPr lang="en-US"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55534" marR="55534" marT="0" marB="0"/>
                </a:tc>
                <a:tc>
                  <a:txBody>
                    <a:bodyPr/>
                    <a:lstStyle/>
                    <a:p>
                      <a:pPr marL="0" marR="0" algn="ctr">
                        <a:spcBef>
                          <a:spcPts val="0"/>
                        </a:spcBef>
                        <a:spcAft>
                          <a:spcPts val="0"/>
                        </a:spcAft>
                      </a:pPr>
                      <a:r>
                        <a:rPr lang="en-US" sz="1300">
                          <a:effectLst/>
                        </a:rPr>
                        <a:t>Year</a:t>
                      </a:r>
                      <a:endParaRPr lang="en-US"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55534" marR="55534" marT="0" marB="0"/>
                </a:tc>
                <a:extLst>
                  <a:ext uri="{0D108BD9-81ED-4DB2-BD59-A6C34878D82A}">
                    <a16:rowId xmlns:a16="http://schemas.microsoft.com/office/drawing/2014/main" val="3520088604"/>
                  </a:ext>
                </a:extLst>
              </a:tr>
              <a:tr h="197455">
                <a:tc>
                  <a:txBody>
                    <a:bodyPr/>
                    <a:lstStyle/>
                    <a:p>
                      <a:pPr marL="0" marR="0" algn="ctr">
                        <a:spcBef>
                          <a:spcPts val="0"/>
                        </a:spcBef>
                        <a:spcAft>
                          <a:spcPts val="0"/>
                        </a:spcAft>
                      </a:pPr>
                      <a:r>
                        <a:rPr lang="en-US" sz="1300" b="0" baseline="30000" dirty="0">
                          <a:solidFill>
                            <a:schemeClr val="tx1"/>
                          </a:solidFill>
                          <a:effectLst/>
                        </a:rPr>
                        <a:t>nat</a:t>
                      </a:r>
                      <a:r>
                        <a:rPr lang="en-US" sz="1300" b="0" dirty="0">
                          <a:solidFill>
                            <a:schemeClr val="tx1"/>
                          </a:solidFill>
                          <a:effectLst/>
                        </a:rPr>
                        <a:t>Ti(p,x)</a:t>
                      </a:r>
                      <a:r>
                        <a:rPr lang="en-US" sz="1300" b="0" baseline="30000" dirty="0">
                          <a:solidFill>
                            <a:schemeClr val="tx1"/>
                          </a:solidFill>
                          <a:effectLst/>
                        </a:rPr>
                        <a:t>48</a:t>
                      </a:r>
                      <a:r>
                        <a:rPr lang="en-US" sz="1300" b="0" dirty="0">
                          <a:solidFill>
                            <a:schemeClr val="tx1"/>
                          </a:solidFill>
                          <a:effectLst/>
                        </a:rPr>
                        <a:t>V</a:t>
                      </a:r>
                      <a:endParaRPr lang="en-US" sz="13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5534" marR="55534" marT="0" marB="0">
                    <a:solidFill>
                      <a:srgbClr val="CFD5EA"/>
                    </a:solidFill>
                  </a:tcPr>
                </a:tc>
                <a:tc>
                  <a:txBody>
                    <a:bodyPr/>
                    <a:lstStyle/>
                    <a:p>
                      <a:pPr marL="0" marR="0">
                        <a:spcBef>
                          <a:spcPts val="0"/>
                        </a:spcBef>
                        <a:spcAft>
                          <a:spcPts val="0"/>
                        </a:spcAft>
                      </a:pPr>
                      <a:r>
                        <a:rPr lang="en-US" sz="1300" dirty="0">
                          <a:effectLst/>
                        </a:rPr>
                        <a:t>Extend to 200 MeV</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5534" marR="55534" marT="0" marB="0"/>
                </a:tc>
                <a:tc>
                  <a:txBody>
                    <a:bodyPr/>
                    <a:lstStyle/>
                    <a:p>
                      <a:pPr marL="0" marR="0" algn="ctr">
                        <a:spcBef>
                          <a:spcPts val="0"/>
                        </a:spcBef>
                        <a:spcAft>
                          <a:spcPts val="0"/>
                        </a:spcAft>
                      </a:pPr>
                      <a:r>
                        <a:rPr lang="en-US" sz="1300" dirty="0">
                          <a:effectLst/>
                        </a:rPr>
                        <a:t>All</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5534" marR="55534" marT="0" marB="0"/>
                </a:tc>
                <a:tc>
                  <a:txBody>
                    <a:bodyPr/>
                    <a:lstStyle/>
                    <a:p>
                      <a:pPr marL="0" marR="0" algn="ctr">
                        <a:spcBef>
                          <a:spcPts val="0"/>
                        </a:spcBef>
                        <a:spcAft>
                          <a:spcPts val="0"/>
                        </a:spcAft>
                      </a:pPr>
                      <a:r>
                        <a:rPr lang="en-US" sz="1300">
                          <a:effectLst/>
                        </a:rPr>
                        <a:t>2</a:t>
                      </a:r>
                      <a:endParaRPr lang="en-US"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55534" marR="55534" marT="0" marB="0"/>
                </a:tc>
                <a:extLst>
                  <a:ext uri="{0D108BD9-81ED-4DB2-BD59-A6C34878D82A}">
                    <a16:rowId xmlns:a16="http://schemas.microsoft.com/office/drawing/2014/main" val="1065205258"/>
                  </a:ext>
                </a:extLst>
              </a:tr>
              <a:tr h="197455">
                <a:tc>
                  <a:txBody>
                    <a:bodyPr/>
                    <a:lstStyle/>
                    <a:p>
                      <a:pPr marL="0" marR="0" algn="ctr">
                        <a:spcBef>
                          <a:spcPts val="0"/>
                        </a:spcBef>
                        <a:spcAft>
                          <a:spcPts val="0"/>
                        </a:spcAft>
                      </a:pPr>
                      <a:r>
                        <a:rPr lang="en-US" sz="1300" b="0" baseline="30000" dirty="0">
                          <a:solidFill>
                            <a:schemeClr val="tx1"/>
                          </a:solidFill>
                          <a:effectLst/>
                        </a:rPr>
                        <a:t>nat</a:t>
                      </a:r>
                      <a:r>
                        <a:rPr lang="en-US" sz="1300" b="0" dirty="0">
                          <a:solidFill>
                            <a:schemeClr val="tx1"/>
                          </a:solidFill>
                          <a:effectLst/>
                        </a:rPr>
                        <a:t>Nb(p,4n)</a:t>
                      </a:r>
                      <a:r>
                        <a:rPr lang="en-US" sz="1300" b="0" baseline="30000" dirty="0">
                          <a:solidFill>
                            <a:schemeClr val="tx1"/>
                          </a:solidFill>
                          <a:effectLst/>
                        </a:rPr>
                        <a:t>90</a:t>
                      </a:r>
                      <a:r>
                        <a:rPr lang="en-US" sz="1300" b="0" dirty="0">
                          <a:solidFill>
                            <a:schemeClr val="tx1"/>
                          </a:solidFill>
                          <a:effectLst/>
                        </a:rPr>
                        <a:t>Mo</a:t>
                      </a:r>
                      <a:endParaRPr lang="en-US" sz="13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5534" marR="55534" marT="0" marB="0">
                    <a:solidFill>
                      <a:srgbClr val="E9EBF6"/>
                    </a:solidFill>
                  </a:tcPr>
                </a:tc>
                <a:tc>
                  <a:txBody>
                    <a:bodyPr/>
                    <a:lstStyle/>
                    <a:p>
                      <a:pPr marL="0" marR="0">
                        <a:spcBef>
                          <a:spcPts val="0"/>
                        </a:spcBef>
                        <a:spcAft>
                          <a:spcPts val="0"/>
                        </a:spcAft>
                      </a:pPr>
                      <a:r>
                        <a:rPr lang="en-US" sz="1300" dirty="0">
                          <a:effectLst/>
                        </a:rPr>
                        <a:t>Up to 200 MeV</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5534" marR="55534" marT="0" marB="0"/>
                </a:tc>
                <a:tc>
                  <a:txBody>
                    <a:bodyPr/>
                    <a:lstStyle/>
                    <a:p>
                      <a:pPr marL="0" marR="0" algn="ctr">
                        <a:spcBef>
                          <a:spcPts val="0"/>
                        </a:spcBef>
                        <a:spcAft>
                          <a:spcPts val="0"/>
                        </a:spcAft>
                      </a:pPr>
                      <a:r>
                        <a:rPr lang="en-US" sz="1300">
                          <a:effectLst/>
                        </a:rPr>
                        <a:t>BNL</a:t>
                      </a:r>
                      <a:endParaRPr lang="en-US"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55534" marR="55534" marT="0" marB="0"/>
                </a:tc>
                <a:tc>
                  <a:txBody>
                    <a:bodyPr/>
                    <a:lstStyle/>
                    <a:p>
                      <a:pPr marL="0" marR="0" algn="ctr">
                        <a:spcBef>
                          <a:spcPts val="0"/>
                        </a:spcBef>
                        <a:spcAft>
                          <a:spcPts val="0"/>
                        </a:spcAft>
                      </a:pPr>
                      <a:r>
                        <a:rPr lang="en-US" sz="1300" dirty="0">
                          <a:effectLst/>
                        </a:rPr>
                        <a:t>Out years</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5534" marR="55534" marT="0" marB="0"/>
                </a:tc>
                <a:extLst>
                  <a:ext uri="{0D108BD9-81ED-4DB2-BD59-A6C34878D82A}">
                    <a16:rowId xmlns:a16="http://schemas.microsoft.com/office/drawing/2014/main" val="3211349352"/>
                  </a:ext>
                </a:extLst>
              </a:tr>
            </a:tbl>
          </a:graphicData>
        </a:graphic>
      </p:graphicFrame>
      <p:sp>
        <p:nvSpPr>
          <p:cNvPr id="10" name="TextBox 9">
            <a:extLst>
              <a:ext uri="{FF2B5EF4-FFF2-40B4-BE49-F238E27FC236}">
                <a16:creationId xmlns:a16="http://schemas.microsoft.com/office/drawing/2014/main" id="{CEB463A3-87AB-87AD-B7F9-E36C04DA695A}"/>
              </a:ext>
            </a:extLst>
          </p:cNvPr>
          <p:cNvSpPr txBox="1"/>
          <p:nvPr/>
        </p:nvSpPr>
        <p:spPr>
          <a:xfrm>
            <a:off x="7473882" y="2294728"/>
            <a:ext cx="2563587" cy="461665"/>
          </a:xfrm>
          <a:prstGeom prst="rect">
            <a:avLst/>
          </a:prstGeom>
          <a:noFill/>
        </p:spPr>
        <p:txBody>
          <a:bodyPr wrap="none" rtlCol="0">
            <a:spAutoFit/>
          </a:bodyPr>
          <a:lstStyle/>
          <a:p>
            <a:r>
              <a:rPr lang="en-US" sz="2400" dirty="0"/>
              <a:t>Isotope Production</a:t>
            </a:r>
          </a:p>
        </p:txBody>
      </p:sp>
      <p:sp>
        <p:nvSpPr>
          <p:cNvPr id="11" name="TextBox 10">
            <a:extLst>
              <a:ext uri="{FF2B5EF4-FFF2-40B4-BE49-F238E27FC236}">
                <a16:creationId xmlns:a16="http://schemas.microsoft.com/office/drawing/2014/main" id="{DD60C8D9-EE8F-5F44-32A5-A003D5FAFFBA}"/>
              </a:ext>
            </a:extLst>
          </p:cNvPr>
          <p:cNvSpPr txBox="1"/>
          <p:nvPr/>
        </p:nvSpPr>
        <p:spPr>
          <a:xfrm>
            <a:off x="7674193" y="5160191"/>
            <a:ext cx="2162964" cy="461665"/>
          </a:xfrm>
          <a:prstGeom prst="rect">
            <a:avLst/>
          </a:prstGeom>
          <a:noFill/>
        </p:spPr>
        <p:txBody>
          <a:bodyPr wrap="none" rtlCol="0">
            <a:spAutoFit/>
          </a:bodyPr>
          <a:lstStyle/>
          <a:p>
            <a:r>
              <a:rPr lang="en-US" sz="2400" dirty="0"/>
              <a:t>Flux Monitoring</a:t>
            </a:r>
          </a:p>
        </p:txBody>
      </p:sp>
      <p:sp>
        <p:nvSpPr>
          <p:cNvPr id="5" name="Rectangle 4">
            <a:extLst>
              <a:ext uri="{FF2B5EF4-FFF2-40B4-BE49-F238E27FC236}">
                <a16:creationId xmlns:a16="http://schemas.microsoft.com/office/drawing/2014/main" id="{F76E7500-3CA5-DD47-E529-D27AD904CAD5}"/>
              </a:ext>
            </a:extLst>
          </p:cNvPr>
          <p:cNvSpPr/>
          <p:nvPr/>
        </p:nvSpPr>
        <p:spPr>
          <a:xfrm>
            <a:off x="5355125" y="3265141"/>
            <a:ext cx="6801102" cy="1032583"/>
          </a:xfrm>
          <a:prstGeom prst="rect">
            <a:avLst/>
          </a:prstGeom>
          <a:solidFill>
            <a:srgbClr val="FFFF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6315748-01C6-5E55-A468-8F97ECAA04E7}"/>
              </a:ext>
            </a:extLst>
          </p:cNvPr>
          <p:cNvSpPr/>
          <p:nvPr/>
        </p:nvSpPr>
        <p:spPr>
          <a:xfrm>
            <a:off x="7025381" y="4752795"/>
            <a:ext cx="3181695" cy="461665"/>
          </a:xfrm>
          <a:prstGeom prst="rect">
            <a:avLst/>
          </a:prstGeom>
          <a:solidFill>
            <a:srgbClr val="FFFF00"/>
          </a:solidFill>
          <a:ln>
            <a:solidFill>
              <a:schemeClr val="tx1"/>
            </a:solidFill>
          </a:ln>
        </p:spPr>
        <p:txBody>
          <a:bodyPr wrap="square">
            <a:spAutoFit/>
          </a:bodyPr>
          <a:lstStyle/>
          <a:p>
            <a:pPr algn="ctr"/>
            <a:r>
              <a:rPr lang="en-US" sz="2400" b="1" dirty="0">
                <a:latin typeface="Times" pitchFamily="2" charset="0"/>
                <a:cs typeface="Times New Roman" panose="02020603050405020304" pitchFamily="18" charset="0"/>
              </a:rPr>
              <a:t>Stay tuned!</a:t>
            </a:r>
          </a:p>
        </p:txBody>
      </p:sp>
      <p:pic>
        <p:nvPicPr>
          <p:cNvPr id="6" name="Picture 5" descr="Chart, histogram&#10;&#10;Description automatically generated">
            <a:extLst>
              <a:ext uri="{FF2B5EF4-FFF2-40B4-BE49-F238E27FC236}">
                <a16:creationId xmlns:a16="http://schemas.microsoft.com/office/drawing/2014/main" id="{040DCD86-4D5C-A950-90E4-23B16AEF50FC}"/>
              </a:ext>
            </a:extLst>
          </p:cNvPr>
          <p:cNvPicPr>
            <a:picLocks noChangeAspect="1"/>
          </p:cNvPicPr>
          <p:nvPr/>
        </p:nvPicPr>
        <p:blipFill>
          <a:blip r:embed="rId4"/>
          <a:stretch>
            <a:fillRect/>
          </a:stretch>
        </p:blipFill>
        <p:spPr>
          <a:xfrm>
            <a:off x="25758" y="2088633"/>
            <a:ext cx="3371866" cy="2528900"/>
          </a:xfrm>
          <a:prstGeom prst="rect">
            <a:avLst/>
          </a:prstGeom>
        </p:spPr>
      </p:pic>
      <p:pic>
        <p:nvPicPr>
          <p:cNvPr id="1026" name="Picture 2">
            <a:extLst>
              <a:ext uri="{FF2B5EF4-FFF2-40B4-BE49-F238E27FC236}">
                <a16:creationId xmlns:a16="http://schemas.microsoft.com/office/drawing/2014/main" id="{FEFFB8B4-E943-04E6-4B72-EE11D11C07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7101" y="2294728"/>
            <a:ext cx="2368651" cy="2368651"/>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 name="Picture 2" descr="Michael SKULSKI | PostDoc Position | Doctor of Philosophy ...">
            <a:extLst>
              <a:ext uri="{FF2B5EF4-FFF2-40B4-BE49-F238E27FC236}">
                <a16:creationId xmlns:a16="http://schemas.microsoft.com/office/drawing/2014/main" id="{137E8F64-6714-2E5D-5995-435C5E8032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28" y="4489349"/>
            <a:ext cx="2368651" cy="2368651"/>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7730C0A-D268-E5A6-5C31-744BD01EF3E4}"/>
              </a:ext>
            </a:extLst>
          </p:cNvPr>
          <p:cNvSpPr txBox="1"/>
          <p:nvPr/>
        </p:nvSpPr>
        <p:spPr>
          <a:xfrm>
            <a:off x="4718119" y="2287908"/>
            <a:ext cx="1542699" cy="338554"/>
          </a:xfrm>
          <a:prstGeom prst="rect">
            <a:avLst/>
          </a:prstGeom>
          <a:solidFill>
            <a:schemeClr val="tx1"/>
          </a:solidFill>
          <a:ln>
            <a:solidFill>
              <a:schemeClr val="tx1"/>
            </a:solidFill>
          </a:ln>
        </p:spPr>
        <p:txBody>
          <a:bodyPr wrap="square" rtlCol="0">
            <a:spAutoFit/>
          </a:bodyPr>
          <a:lstStyle/>
          <a:p>
            <a:pPr algn="ctr"/>
            <a:r>
              <a:rPr lang="en-US" sz="1600" dirty="0">
                <a:solidFill>
                  <a:schemeClr val="bg1"/>
                </a:solidFill>
                <a:latin typeface="Times New Roman" charset="0"/>
                <a:ea typeface="Times New Roman" charset="0"/>
                <a:cs typeface="Times New Roman" charset="0"/>
              </a:rPr>
              <a:t>Catherine Apgar</a:t>
            </a:r>
          </a:p>
        </p:txBody>
      </p:sp>
      <p:sp>
        <p:nvSpPr>
          <p:cNvPr id="12" name="TextBox 11">
            <a:extLst>
              <a:ext uri="{FF2B5EF4-FFF2-40B4-BE49-F238E27FC236}">
                <a16:creationId xmlns:a16="http://schemas.microsoft.com/office/drawing/2014/main" id="{AF307B42-28B3-B36E-FE5F-BEEFD0CACF05}"/>
              </a:ext>
            </a:extLst>
          </p:cNvPr>
          <p:cNvSpPr txBox="1"/>
          <p:nvPr/>
        </p:nvSpPr>
        <p:spPr>
          <a:xfrm>
            <a:off x="508849" y="6479460"/>
            <a:ext cx="1533408" cy="338554"/>
          </a:xfrm>
          <a:prstGeom prst="rect">
            <a:avLst/>
          </a:prstGeom>
          <a:solidFill>
            <a:schemeClr val="tx1"/>
          </a:solidFill>
          <a:ln>
            <a:solidFill>
              <a:schemeClr val="tx1"/>
            </a:solidFill>
          </a:ln>
        </p:spPr>
        <p:txBody>
          <a:bodyPr wrap="square" rtlCol="0">
            <a:spAutoFit/>
          </a:bodyPr>
          <a:lstStyle/>
          <a:p>
            <a:pPr algn="ctr"/>
            <a:r>
              <a:rPr lang="en-US" sz="1600" dirty="0">
                <a:solidFill>
                  <a:schemeClr val="bg1"/>
                </a:solidFill>
                <a:latin typeface="Times New Roman" charset="0"/>
                <a:ea typeface="Times New Roman" charset="0"/>
                <a:cs typeface="Times New Roman" charset="0"/>
              </a:rPr>
              <a:t>Michael Skulski</a:t>
            </a:r>
          </a:p>
        </p:txBody>
      </p:sp>
      <p:sp>
        <p:nvSpPr>
          <p:cNvPr id="14" name="Rectangle 13">
            <a:extLst>
              <a:ext uri="{FF2B5EF4-FFF2-40B4-BE49-F238E27FC236}">
                <a16:creationId xmlns:a16="http://schemas.microsoft.com/office/drawing/2014/main" id="{8C189C9B-B72B-FC02-4D8D-CB96730823DD}"/>
              </a:ext>
            </a:extLst>
          </p:cNvPr>
          <p:cNvSpPr/>
          <p:nvPr/>
        </p:nvSpPr>
        <p:spPr>
          <a:xfrm rot="20098985">
            <a:off x="-255470" y="2599573"/>
            <a:ext cx="3523436" cy="646331"/>
          </a:xfrm>
          <a:prstGeom prst="rect">
            <a:avLst/>
          </a:prstGeom>
          <a:noFill/>
        </p:spPr>
        <p:txBody>
          <a:bodyPr wrap="square" lIns="91440" tIns="45720" rIns="91440" bIns="45720">
            <a:spAutoFit/>
          </a:bodyPr>
          <a:lstStyle/>
          <a:p>
            <a:pPr algn="ctr"/>
            <a:r>
              <a:rPr lang="en-US" sz="3600" b="1" dirty="0">
                <a:ln w="22225">
                  <a:solidFill>
                    <a:srgbClr val="C00000"/>
                  </a:solidFill>
                  <a:prstDash val="solid"/>
                </a:ln>
                <a:solidFill>
                  <a:srgbClr val="F4ACAD"/>
                </a:solidFill>
              </a:rPr>
              <a:t>Preliminary</a:t>
            </a:r>
            <a:endParaRPr lang="en-US" sz="5400" b="1" dirty="0">
              <a:ln w="22225">
                <a:solidFill>
                  <a:srgbClr val="C00000"/>
                </a:solidFill>
                <a:prstDash val="solid"/>
              </a:ln>
              <a:solidFill>
                <a:srgbClr val="F4ACAD"/>
              </a:solidFill>
            </a:endParaRPr>
          </a:p>
        </p:txBody>
      </p:sp>
      <p:sp>
        <p:nvSpPr>
          <p:cNvPr id="15" name="Rectangle 14">
            <a:extLst>
              <a:ext uri="{FF2B5EF4-FFF2-40B4-BE49-F238E27FC236}">
                <a16:creationId xmlns:a16="http://schemas.microsoft.com/office/drawing/2014/main" id="{9F54BFD5-BC11-71AD-10A2-3E7526835C8B}"/>
              </a:ext>
            </a:extLst>
          </p:cNvPr>
          <p:cNvSpPr/>
          <p:nvPr/>
        </p:nvSpPr>
        <p:spPr>
          <a:xfrm rot="20098985">
            <a:off x="3488063" y="5204036"/>
            <a:ext cx="3523436" cy="646331"/>
          </a:xfrm>
          <a:prstGeom prst="rect">
            <a:avLst/>
          </a:prstGeom>
          <a:noFill/>
        </p:spPr>
        <p:txBody>
          <a:bodyPr wrap="square" lIns="91440" tIns="45720" rIns="91440" bIns="45720">
            <a:spAutoFit/>
          </a:bodyPr>
          <a:lstStyle/>
          <a:p>
            <a:pPr algn="ctr"/>
            <a:r>
              <a:rPr lang="en-US" sz="3600" b="1" dirty="0">
                <a:ln w="22225">
                  <a:solidFill>
                    <a:srgbClr val="C00000"/>
                  </a:solidFill>
                  <a:prstDash val="solid"/>
                </a:ln>
                <a:solidFill>
                  <a:srgbClr val="F4ACAD"/>
                </a:solidFill>
              </a:rPr>
              <a:t>Preliminary</a:t>
            </a:r>
            <a:endParaRPr lang="en-US" sz="5400" b="1" dirty="0">
              <a:ln w="22225">
                <a:solidFill>
                  <a:srgbClr val="C00000"/>
                </a:solidFill>
                <a:prstDash val="solid"/>
              </a:ln>
              <a:solidFill>
                <a:srgbClr val="F4ACAD"/>
              </a:solidFill>
            </a:endParaRPr>
          </a:p>
        </p:txBody>
      </p:sp>
    </p:spTree>
    <p:extLst>
      <p:ext uri="{BB962C8B-B14F-4D97-AF65-F5344CB8AC3E}">
        <p14:creationId xmlns:p14="http://schemas.microsoft.com/office/powerpoint/2010/main" val="1344621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P spid="7" grpId="0" animBg="1"/>
      <p:bldP spid="12" grpId="0" animBg="1"/>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64020-9477-48D9-99DA-955352C55E03}"/>
              </a:ext>
            </a:extLst>
          </p:cNvPr>
          <p:cNvSpPr>
            <a:spLocks noGrp="1"/>
          </p:cNvSpPr>
          <p:nvPr>
            <p:ph type="title"/>
          </p:nvPr>
        </p:nvSpPr>
        <p:spPr/>
        <p:txBody>
          <a:bodyPr>
            <a:noAutofit/>
          </a:bodyPr>
          <a:lstStyle/>
          <a:p>
            <a:r>
              <a:rPr lang="en-US" sz="4000" dirty="0"/>
              <a:t>And Now, For Something Completely Different…</a:t>
            </a:r>
          </a:p>
        </p:txBody>
      </p:sp>
      <p:sp>
        <p:nvSpPr>
          <p:cNvPr id="12" name="Slide Number Placeholder 5">
            <a:extLst>
              <a:ext uri="{FF2B5EF4-FFF2-40B4-BE49-F238E27FC236}">
                <a16:creationId xmlns:a16="http://schemas.microsoft.com/office/drawing/2014/main" id="{D0154843-A0ED-1A9B-CA5A-F5337BA59773}"/>
              </a:ext>
            </a:extLst>
          </p:cNvPr>
          <p:cNvSpPr>
            <a:spLocks noGrp="1"/>
          </p:cNvSpPr>
          <p:nvPr>
            <p:ph type="sldNum" sz="quarter" idx="4"/>
          </p:nvPr>
        </p:nvSpPr>
        <p:spPr>
          <a:xfrm>
            <a:off x="9296400" y="6356349"/>
            <a:ext cx="2743200" cy="365125"/>
          </a:xfrm>
        </p:spPr>
        <p:txBody>
          <a:bodyPr/>
          <a:lstStyle>
            <a:lvl1pPr>
              <a:defRPr b="1">
                <a:solidFill>
                  <a:schemeClr val="bg1"/>
                </a:solidFill>
                <a:latin typeface="Georgia" panose="02040502050405020303" pitchFamily="18" charset="0"/>
              </a:defRPr>
            </a:lvl1pPr>
          </a:lstStyle>
          <a:p>
            <a:fld id="{8DFAC382-4EBE-AA44-A583-A4478973BA78}" type="slidenum">
              <a:rPr lang="en-US" smtClean="0"/>
              <a:pPr/>
              <a:t>17</a:t>
            </a:fld>
            <a:endParaRPr lang="en-US" dirty="0"/>
          </a:p>
        </p:txBody>
      </p:sp>
      <p:pic>
        <p:nvPicPr>
          <p:cNvPr id="6" name="Picture 2">
            <a:extLst>
              <a:ext uri="{FF2B5EF4-FFF2-40B4-BE49-F238E27FC236}">
                <a16:creationId xmlns:a16="http://schemas.microsoft.com/office/drawing/2014/main" id="{D5402809-B752-ADD4-7E9C-AA804DC36E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905" y="752475"/>
            <a:ext cx="9676190" cy="5442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610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64020-9477-48D9-99DA-955352C55E03}"/>
              </a:ext>
            </a:extLst>
          </p:cNvPr>
          <p:cNvSpPr>
            <a:spLocks noGrp="1"/>
          </p:cNvSpPr>
          <p:nvPr>
            <p:ph type="title"/>
          </p:nvPr>
        </p:nvSpPr>
        <p:spPr/>
        <p:txBody>
          <a:bodyPr>
            <a:noAutofit/>
          </a:bodyPr>
          <a:lstStyle/>
          <a:p>
            <a:r>
              <a:rPr lang="en-US" dirty="0"/>
              <a:t>How to (not) Make </a:t>
            </a:r>
            <a:r>
              <a:rPr lang="en-US" baseline="30000" dirty="0"/>
              <a:t>225</a:t>
            </a:r>
            <a:r>
              <a:rPr lang="en-US" dirty="0"/>
              <a:t>Ac</a:t>
            </a:r>
          </a:p>
        </p:txBody>
      </p:sp>
      <p:sp>
        <p:nvSpPr>
          <p:cNvPr id="3" name="Content Placeholder 2">
            <a:extLst>
              <a:ext uri="{FF2B5EF4-FFF2-40B4-BE49-F238E27FC236}">
                <a16:creationId xmlns:a16="http://schemas.microsoft.com/office/drawing/2014/main" id="{8C176DE9-CFAD-3EDE-EEA7-440770252FA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B9927B6-B787-44EC-B814-C899E90BC46C}"/>
              </a:ext>
            </a:extLst>
          </p:cNvPr>
          <p:cNvPicPr>
            <a:picLocks noChangeAspect="1"/>
          </p:cNvPicPr>
          <p:nvPr/>
        </p:nvPicPr>
        <p:blipFill>
          <a:blip r:embed="rId3"/>
          <a:stretch>
            <a:fillRect/>
          </a:stretch>
        </p:blipFill>
        <p:spPr>
          <a:xfrm>
            <a:off x="131098" y="1096626"/>
            <a:ext cx="8725108" cy="4973905"/>
          </a:xfrm>
          <a:prstGeom prst="rect">
            <a:avLst/>
          </a:prstGeom>
        </p:spPr>
      </p:pic>
      <p:grpSp>
        <p:nvGrpSpPr>
          <p:cNvPr id="2053" name="Group 2052">
            <a:extLst>
              <a:ext uri="{FF2B5EF4-FFF2-40B4-BE49-F238E27FC236}">
                <a16:creationId xmlns:a16="http://schemas.microsoft.com/office/drawing/2014/main" id="{6B852BD3-F699-4967-A500-491FF992D48E}"/>
              </a:ext>
            </a:extLst>
          </p:cNvPr>
          <p:cNvGrpSpPr/>
          <p:nvPr/>
        </p:nvGrpSpPr>
        <p:grpSpPr>
          <a:xfrm>
            <a:off x="1933207" y="1006670"/>
            <a:ext cx="10126015" cy="5257888"/>
            <a:chOff x="1933207" y="1006670"/>
            <a:chExt cx="10126015" cy="5257888"/>
          </a:xfrm>
        </p:grpSpPr>
        <p:grpSp>
          <p:nvGrpSpPr>
            <p:cNvPr id="27" name="Group 26">
              <a:extLst>
                <a:ext uri="{FF2B5EF4-FFF2-40B4-BE49-F238E27FC236}">
                  <a16:creationId xmlns:a16="http://schemas.microsoft.com/office/drawing/2014/main" id="{02462672-DC19-43B7-ACEC-A89467A976DE}"/>
                </a:ext>
              </a:extLst>
            </p:cNvPr>
            <p:cNvGrpSpPr/>
            <p:nvPr/>
          </p:nvGrpSpPr>
          <p:grpSpPr>
            <a:xfrm>
              <a:off x="1933207" y="2329934"/>
              <a:ext cx="5834606" cy="1129389"/>
              <a:chOff x="3535555" y="2329934"/>
              <a:chExt cx="5834606" cy="1129389"/>
            </a:xfrm>
          </p:grpSpPr>
          <p:sp>
            <p:nvSpPr>
              <p:cNvPr id="18" name="Arrow: Down 17">
                <a:extLst>
                  <a:ext uri="{FF2B5EF4-FFF2-40B4-BE49-F238E27FC236}">
                    <a16:creationId xmlns:a16="http://schemas.microsoft.com/office/drawing/2014/main" id="{754F47D5-7D8D-41A8-926C-69A6C08DE366}"/>
                  </a:ext>
                </a:extLst>
              </p:cNvPr>
              <p:cNvSpPr/>
              <p:nvPr/>
            </p:nvSpPr>
            <p:spPr>
              <a:xfrm rot="4445894">
                <a:off x="6082941" y="366705"/>
                <a:ext cx="545232" cy="5640003"/>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8225AFB7-4523-49E4-820F-255AF109B2E0}"/>
                  </a:ext>
                </a:extLst>
              </p:cNvPr>
              <p:cNvGrpSpPr/>
              <p:nvPr/>
            </p:nvGrpSpPr>
            <p:grpSpPr>
              <a:xfrm>
                <a:off x="8279798" y="2329934"/>
                <a:ext cx="1090363" cy="651803"/>
                <a:chOff x="8279798" y="2329934"/>
                <a:chExt cx="1090363" cy="651803"/>
              </a:xfrm>
            </p:grpSpPr>
            <p:sp>
              <p:nvSpPr>
                <p:cNvPr id="7" name="Arrow: Down 6">
                  <a:extLst>
                    <a:ext uri="{FF2B5EF4-FFF2-40B4-BE49-F238E27FC236}">
                      <a16:creationId xmlns:a16="http://schemas.microsoft.com/office/drawing/2014/main" id="{E0862E1C-1DE9-45E4-9652-FE13686AF94C}"/>
                    </a:ext>
                  </a:extLst>
                </p:cNvPr>
                <p:cNvSpPr/>
                <p:nvPr/>
              </p:nvSpPr>
              <p:spPr>
                <a:xfrm rot="10800000">
                  <a:off x="8766313" y="2345633"/>
                  <a:ext cx="545232" cy="636104"/>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F8E5AE0-FB46-4079-B055-0BC9800DCF15}"/>
                    </a:ext>
                  </a:extLst>
                </p:cNvPr>
                <p:cNvSpPr txBox="1"/>
                <p:nvPr/>
              </p:nvSpPr>
              <p:spPr>
                <a:xfrm>
                  <a:off x="8279798" y="2329934"/>
                  <a:ext cx="1090363" cy="369332"/>
                </a:xfrm>
                <a:prstGeom prst="rect">
                  <a:avLst/>
                </a:prstGeom>
                <a:noFill/>
              </p:spPr>
              <p:txBody>
                <a:bodyPr wrap="none" rtlCol="0">
                  <a:spAutoFit/>
                </a:bodyPr>
                <a:lstStyle/>
                <a:p>
                  <a:r>
                    <a:rPr lang="en-US" b="1" baseline="30000" dirty="0">
                      <a:solidFill>
                        <a:schemeClr val="bg1"/>
                      </a:solidFill>
                    </a:rPr>
                    <a:t>232</a:t>
                  </a:r>
                  <a:r>
                    <a:rPr lang="en-US" b="1" dirty="0">
                      <a:solidFill>
                        <a:schemeClr val="bg1"/>
                      </a:solidFill>
                    </a:rPr>
                    <a:t>Th(</a:t>
                  </a:r>
                  <a:r>
                    <a:rPr lang="en-US" b="1" dirty="0" err="1">
                      <a:solidFill>
                        <a:schemeClr val="bg1"/>
                      </a:solidFill>
                    </a:rPr>
                    <a:t>p,x</a:t>
                  </a:r>
                  <a:r>
                    <a:rPr lang="en-US" b="1" dirty="0">
                      <a:solidFill>
                        <a:schemeClr val="bg1"/>
                      </a:solidFill>
                    </a:rPr>
                    <a:t>)</a:t>
                  </a:r>
                </a:p>
              </p:txBody>
            </p:sp>
          </p:grpSp>
        </p:grpSp>
        <p:pic>
          <p:nvPicPr>
            <p:cNvPr id="30" name="Picture 2" descr="Image result for brookhaven accelerator blip">
              <a:extLst>
                <a:ext uri="{FF2B5EF4-FFF2-40B4-BE49-F238E27FC236}">
                  <a16:creationId xmlns:a16="http://schemas.microsoft.com/office/drawing/2014/main" id="{FE0C68A9-B430-49D4-9922-76331CFFCDB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157651" y="2864940"/>
              <a:ext cx="2781300" cy="16383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46110BBC-C222-4EBF-9628-91D347629476}"/>
                </a:ext>
              </a:extLst>
            </p:cNvPr>
            <p:cNvPicPr>
              <a:picLocks noChangeAspect="1"/>
            </p:cNvPicPr>
            <p:nvPr/>
          </p:nvPicPr>
          <p:blipFill>
            <a:blip r:embed="rId5"/>
            <a:stretch>
              <a:fillRect/>
            </a:stretch>
          </p:blipFill>
          <p:spPr>
            <a:xfrm>
              <a:off x="9062954" y="4796087"/>
              <a:ext cx="2996268" cy="1184749"/>
            </a:xfrm>
            <a:prstGeom prst="rect">
              <a:avLst/>
            </a:prstGeom>
          </p:spPr>
        </p:pic>
        <p:pic>
          <p:nvPicPr>
            <p:cNvPr id="32" name="Picture 8" descr="Image result for triumf cyclotron">
              <a:extLst>
                <a:ext uri="{FF2B5EF4-FFF2-40B4-BE49-F238E27FC236}">
                  <a16:creationId xmlns:a16="http://schemas.microsoft.com/office/drawing/2014/main" id="{DF1DC812-3DC2-47D0-A3E3-3F78C177A0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30987" y="1006670"/>
              <a:ext cx="2082800" cy="1579929"/>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6CCCEF16-507D-463A-87E1-FA1B72FAF429}"/>
                </a:ext>
              </a:extLst>
            </p:cNvPr>
            <p:cNvSpPr/>
            <p:nvPr/>
          </p:nvSpPr>
          <p:spPr>
            <a:xfrm>
              <a:off x="9988396" y="2391996"/>
              <a:ext cx="1167982" cy="369332"/>
            </a:xfrm>
            <a:prstGeom prst="rect">
              <a:avLst/>
            </a:prstGeom>
            <a:solidFill>
              <a:srgbClr val="FFFF00"/>
            </a:solidFill>
            <a:ln w="28575">
              <a:solidFill>
                <a:srgbClr val="2D637F"/>
              </a:solidFill>
            </a:ln>
          </p:spPr>
          <p:txBody>
            <a:bodyPr wrap="square">
              <a:spAutoFit/>
            </a:bodyPr>
            <a:lstStyle/>
            <a:p>
              <a:pPr algn="ctr"/>
              <a:r>
                <a:rPr lang="en-US" dirty="0">
                  <a:latin typeface="Helvetica" panose="020B0604020202020204" pitchFamily="34" charset="0"/>
                  <a:ea typeface="Times New Roman" charset="0"/>
                  <a:cs typeface="Helvetica" panose="020B0604020202020204" pitchFamily="34" charset="0"/>
                </a:rPr>
                <a:t>TRIUMF</a:t>
              </a:r>
            </a:p>
          </p:txBody>
        </p:sp>
        <p:sp>
          <p:nvSpPr>
            <p:cNvPr id="34" name="Rectangle 33">
              <a:extLst>
                <a:ext uri="{FF2B5EF4-FFF2-40B4-BE49-F238E27FC236}">
                  <a16:creationId xmlns:a16="http://schemas.microsoft.com/office/drawing/2014/main" id="{76AE1876-AE31-4905-B440-45FABA77501B}"/>
                </a:ext>
              </a:extLst>
            </p:cNvPr>
            <p:cNvSpPr/>
            <p:nvPr/>
          </p:nvSpPr>
          <p:spPr>
            <a:xfrm>
              <a:off x="9837363" y="4342536"/>
              <a:ext cx="1562820" cy="369332"/>
            </a:xfrm>
            <a:prstGeom prst="rect">
              <a:avLst/>
            </a:prstGeom>
            <a:solidFill>
              <a:srgbClr val="FFFF00"/>
            </a:solidFill>
            <a:ln w="28575">
              <a:solidFill>
                <a:srgbClr val="2D637F"/>
              </a:solidFill>
            </a:ln>
          </p:spPr>
          <p:txBody>
            <a:bodyPr wrap="square">
              <a:spAutoFit/>
            </a:bodyPr>
            <a:lstStyle/>
            <a:p>
              <a:pPr algn="ctr"/>
              <a:r>
                <a:rPr lang="en-US" dirty="0">
                  <a:latin typeface="Helvetica" panose="020B0604020202020204" pitchFamily="34" charset="0"/>
                  <a:ea typeface="Times New Roman" charset="0"/>
                  <a:cs typeface="Helvetica" panose="020B0604020202020204" pitchFamily="34" charset="0"/>
                </a:rPr>
                <a:t>BLIP @ BNL</a:t>
              </a:r>
            </a:p>
          </p:txBody>
        </p:sp>
        <p:sp>
          <p:nvSpPr>
            <p:cNvPr id="35" name="Rectangle 34">
              <a:extLst>
                <a:ext uri="{FF2B5EF4-FFF2-40B4-BE49-F238E27FC236}">
                  <a16:creationId xmlns:a16="http://schemas.microsoft.com/office/drawing/2014/main" id="{F09CC658-A5C3-4A8E-A85A-3E14E8FC85E2}"/>
                </a:ext>
              </a:extLst>
            </p:cNvPr>
            <p:cNvSpPr/>
            <p:nvPr/>
          </p:nvSpPr>
          <p:spPr>
            <a:xfrm>
              <a:off x="9611139" y="5895226"/>
              <a:ext cx="2002648" cy="369332"/>
            </a:xfrm>
            <a:prstGeom prst="rect">
              <a:avLst/>
            </a:prstGeom>
            <a:solidFill>
              <a:srgbClr val="FFFF00"/>
            </a:solidFill>
            <a:ln w="28575">
              <a:solidFill>
                <a:srgbClr val="2D637F"/>
              </a:solidFill>
            </a:ln>
          </p:spPr>
          <p:txBody>
            <a:bodyPr wrap="square">
              <a:spAutoFit/>
            </a:bodyPr>
            <a:lstStyle/>
            <a:p>
              <a:pPr algn="ctr"/>
              <a:r>
                <a:rPr lang="en-US" dirty="0">
                  <a:latin typeface="Helvetica" panose="020B0604020202020204" pitchFamily="34" charset="0"/>
                  <a:ea typeface="Times New Roman" charset="0"/>
                  <a:cs typeface="Helvetica" panose="020B0604020202020204" pitchFamily="34" charset="0"/>
                </a:rPr>
                <a:t>IPF @ LANSCE</a:t>
              </a:r>
            </a:p>
          </p:txBody>
        </p:sp>
      </p:grpSp>
      <p:grpSp>
        <p:nvGrpSpPr>
          <p:cNvPr id="2050" name="Group 2049">
            <a:extLst>
              <a:ext uri="{FF2B5EF4-FFF2-40B4-BE49-F238E27FC236}">
                <a16:creationId xmlns:a16="http://schemas.microsoft.com/office/drawing/2014/main" id="{BA0CD41B-70FE-425B-9659-6FA34EE4354F}"/>
              </a:ext>
            </a:extLst>
          </p:cNvPr>
          <p:cNvGrpSpPr/>
          <p:nvPr/>
        </p:nvGrpSpPr>
        <p:grpSpPr>
          <a:xfrm>
            <a:off x="-45340" y="4809529"/>
            <a:ext cx="2286317" cy="1526678"/>
            <a:chOff x="-45340" y="4809529"/>
            <a:chExt cx="2286317" cy="1526678"/>
          </a:xfrm>
        </p:grpSpPr>
        <p:sp>
          <p:nvSpPr>
            <p:cNvPr id="36" name="Arrow: Down 35">
              <a:extLst>
                <a:ext uri="{FF2B5EF4-FFF2-40B4-BE49-F238E27FC236}">
                  <a16:creationId xmlns:a16="http://schemas.microsoft.com/office/drawing/2014/main" id="{33CC065E-ED2E-4201-AA02-9F368713778A}"/>
                </a:ext>
              </a:extLst>
            </p:cNvPr>
            <p:cNvSpPr/>
            <p:nvPr/>
          </p:nvSpPr>
          <p:spPr>
            <a:xfrm rot="13500000">
              <a:off x="825203" y="4331638"/>
              <a:ext cx="545232" cy="2286317"/>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29" name="&quot;Not Allowed&quot; Symbol 28">
              <a:extLst>
                <a:ext uri="{FF2B5EF4-FFF2-40B4-BE49-F238E27FC236}">
                  <a16:creationId xmlns:a16="http://schemas.microsoft.com/office/drawing/2014/main" id="{03D2C75E-1F26-43B3-8CF5-370FEE971817}"/>
                </a:ext>
              </a:extLst>
            </p:cNvPr>
            <p:cNvSpPr/>
            <p:nvPr/>
          </p:nvSpPr>
          <p:spPr>
            <a:xfrm>
              <a:off x="202813" y="4809529"/>
              <a:ext cx="1666091" cy="1526678"/>
            </a:xfrm>
            <a:prstGeom prst="noSmoking">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grpSp>
      <p:grpSp>
        <p:nvGrpSpPr>
          <p:cNvPr id="2051" name="Group 2050">
            <a:extLst>
              <a:ext uri="{FF2B5EF4-FFF2-40B4-BE49-F238E27FC236}">
                <a16:creationId xmlns:a16="http://schemas.microsoft.com/office/drawing/2014/main" id="{873BD35F-18F3-471E-B0B8-9FBD7568DB74}"/>
              </a:ext>
            </a:extLst>
          </p:cNvPr>
          <p:cNvGrpSpPr/>
          <p:nvPr/>
        </p:nvGrpSpPr>
        <p:grpSpPr>
          <a:xfrm>
            <a:off x="-2477419" y="1443312"/>
            <a:ext cx="9238887" cy="3565166"/>
            <a:chOff x="-2477419" y="1443312"/>
            <a:chExt cx="9238887" cy="3565166"/>
          </a:xfrm>
        </p:grpSpPr>
        <p:grpSp>
          <p:nvGrpSpPr>
            <p:cNvPr id="26" name="Group 25">
              <a:extLst>
                <a:ext uri="{FF2B5EF4-FFF2-40B4-BE49-F238E27FC236}">
                  <a16:creationId xmlns:a16="http://schemas.microsoft.com/office/drawing/2014/main" id="{8FD66B91-421D-4F59-811A-81DCEB04B5A3}"/>
                </a:ext>
              </a:extLst>
            </p:cNvPr>
            <p:cNvGrpSpPr/>
            <p:nvPr/>
          </p:nvGrpSpPr>
          <p:grpSpPr>
            <a:xfrm>
              <a:off x="2226716" y="2192291"/>
              <a:ext cx="4534752" cy="2816187"/>
              <a:chOff x="3829064" y="2192291"/>
              <a:chExt cx="4534752" cy="2816187"/>
            </a:xfrm>
          </p:grpSpPr>
          <p:grpSp>
            <p:nvGrpSpPr>
              <p:cNvPr id="13" name="Group 12">
                <a:extLst>
                  <a:ext uri="{FF2B5EF4-FFF2-40B4-BE49-F238E27FC236}">
                    <a16:creationId xmlns:a16="http://schemas.microsoft.com/office/drawing/2014/main" id="{1B716FE9-3277-42A8-A521-31650E93E3DE}"/>
                  </a:ext>
                </a:extLst>
              </p:cNvPr>
              <p:cNvGrpSpPr/>
              <p:nvPr/>
            </p:nvGrpSpPr>
            <p:grpSpPr>
              <a:xfrm>
                <a:off x="3829064" y="2192291"/>
                <a:ext cx="4534752" cy="2816187"/>
                <a:chOff x="3769430" y="2241986"/>
                <a:chExt cx="4534752" cy="2816187"/>
              </a:xfrm>
            </p:grpSpPr>
            <p:sp>
              <p:nvSpPr>
                <p:cNvPr id="20" name="Arrow: Down 19">
                  <a:extLst>
                    <a:ext uri="{FF2B5EF4-FFF2-40B4-BE49-F238E27FC236}">
                      <a16:creationId xmlns:a16="http://schemas.microsoft.com/office/drawing/2014/main" id="{C79BDC9D-D86B-494F-B8E2-A76BB9532306}"/>
                    </a:ext>
                  </a:extLst>
                </p:cNvPr>
                <p:cNvSpPr/>
                <p:nvPr/>
              </p:nvSpPr>
              <p:spPr>
                <a:xfrm rot="2700000">
                  <a:off x="6888408" y="1371443"/>
                  <a:ext cx="545232" cy="2286317"/>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21" name="Arrow: Down 20">
                  <a:extLst>
                    <a:ext uri="{FF2B5EF4-FFF2-40B4-BE49-F238E27FC236}">
                      <a16:creationId xmlns:a16="http://schemas.microsoft.com/office/drawing/2014/main" id="{BA7577FE-D635-4100-878E-5C18CF4A2C0A}"/>
                    </a:ext>
                  </a:extLst>
                </p:cNvPr>
                <p:cNvSpPr/>
                <p:nvPr/>
              </p:nvSpPr>
              <p:spPr>
                <a:xfrm rot="2700000">
                  <a:off x="5081837" y="3150543"/>
                  <a:ext cx="545232" cy="2286317"/>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22" name="Arrow: Down 21">
                  <a:extLst>
                    <a:ext uri="{FF2B5EF4-FFF2-40B4-BE49-F238E27FC236}">
                      <a16:creationId xmlns:a16="http://schemas.microsoft.com/office/drawing/2014/main" id="{F74292AA-538B-491E-B452-3643EF70BD00}"/>
                    </a:ext>
                  </a:extLst>
                </p:cNvPr>
                <p:cNvSpPr/>
                <p:nvPr/>
              </p:nvSpPr>
              <p:spPr>
                <a:xfrm rot="8100000">
                  <a:off x="3769430" y="3904387"/>
                  <a:ext cx="545232" cy="1153786"/>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grpSp>
          <p:sp>
            <p:nvSpPr>
              <p:cNvPr id="23" name="TextBox 22">
                <a:extLst>
                  <a:ext uri="{FF2B5EF4-FFF2-40B4-BE49-F238E27FC236}">
                    <a16:creationId xmlns:a16="http://schemas.microsoft.com/office/drawing/2014/main" id="{37C0BD0F-2B47-4DFE-BE32-4E54B394C540}"/>
                  </a:ext>
                </a:extLst>
              </p:cNvPr>
              <p:cNvSpPr txBox="1"/>
              <p:nvPr/>
            </p:nvSpPr>
            <p:spPr>
              <a:xfrm>
                <a:off x="7089215" y="2207330"/>
                <a:ext cx="320922" cy="369332"/>
              </a:xfrm>
              <a:prstGeom prst="rect">
                <a:avLst/>
              </a:prstGeom>
              <a:noFill/>
            </p:spPr>
            <p:txBody>
              <a:bodyPr wrap="none" rtlCol="0">
                <a:spAutoFit/>
              </a:bodyPr>
              <a:lstStyle/>
              <a:p>
                <a:r>
                  <a:rPr lang="el-GR" b="1" dirty="0">
                    <a:solidFill>
                      <a:schemeClr val="bg1"/>
                    </a:solidFill>
                    <a:latin typeface="Calibri" panose="020F0502020204030204" pitchFamily="34" charset="0"/>
                  </a:rPr>
                  <a:t>α</a:t>
                </a:r>
                <a:endParaRPr lang="en-US" b="1" dirty="0">
                  <a:solidFill>
                    <a:schemeClr val="bg1"/>
                  </a:solidFill>
                </a:endParaRPr>
              </a:p>
            </p:txBody>
          </p:sp>
          <p:sp>
            <p:nvSpPr>
              <p:cNvPr id="24" name="TextBox 23">
                <a:extLst>
                  <a:ext uri="{FF2B5EF4-FFF2-40B4-BE49-F238E27FC236}">
                    <a16:creationId xmlns:a16="http://schemas.microsoft.com/office/drawing/2014/main" id="{443F89D9-4C1E-4DCB-BF1F-314CC27781BC}"/>
                  </a:ext>
                </a:extLst>
              </p:cNvPr>
              <p:cNvSpPr txBox="1"/>
              <p:nvPr/>
            </p:nvSpPr>
            <p:spPr>
              <a:xfrm>
                <a:off x="5293449" y="4011221"/>
                <a:ext cx="320922" cy="369332"/>
              </a:xfrm>
              <a:prstGeom prst="rect">
                <a:avLst/>
              </a:prstGeom>
              <a:noFill/>
            </p:spPr>
            <p:txBody>
              <a:bodyPr wrap="none" rtlCol="0">
                <a:spAutoFit/>
              </a:bodyPr>
              <a:lstStyle/>
              <a:p>
                <a:r>
                  <a:rPr lang="el-GR" b="1" dirty="0">
                    <a:solidFill>
                      <a:schemeClr val="bg1"/>
                    </a:solidFill>
                    <a:latin typeface="Calibri" panose="020F0502020204030204" pitchFamily="34" charset="0"/>
                  </a:rPr>
                  <a:t>α</a:t>
                </a:r>
                <a:endParaRPr lang="en-US" b="1" dirty="0">
                  <a:solidFill>
                    <a:schemeClr val="bg1"/>
                  </a:solidFill>
                </a:endParaRPr>
              </a:p>
            </p:txBody>
          </p:sp>
          <p:sp>
            <p:nvSpPr>
              <p:cNvPr id="25" name="TextBox 24">
                <a:extLst>
                  <a:ext uri="{FF2B5EF4-FFF2-40B4-BE49-F238E27FC236}">
                    <a16:creationId xmlns:a16="http://schemas.microsoft.com/office/drawing/2014/main" id="{EB90A26F-1272-4B19-96B0-1B1B4AD50AC4}"/>
                  </a:ext>
                </a:extLst>
              </p:cNvPr>
              <p:cNvSpPr txBox="1"/>
              <p:nvPr/>
            </p:nvSpPr>
            <p:spPr>
              <a:xfrm>
                <a:off x="3956985" y="4257577"/>
                <a:ext cx="381836" cy="369332"/>
              </a:xfrm>
              <a:prstGeom prst="rect">
                <a:avLst/>
              </a:prstGeom>
              <a:noFill/>
            </p:spPr>
            <p:txBody>
              <a:bodyPr wrap="none" rtlCol="0">
                <a:spAutoFit/>
              </a:bodyPr>
              <a:lstStyle/>
              <a:p>
                <a:r>
                  <a:rPr lang="el-GR" b="1" dirty="0">
                    <a:solidFill>
                      <a:schemeClr val="bg1"/>
                    </a:solidFill>
                    <a:latin typeface="Calibri" panose="020F0502020204030204" pitchFamily="34" charset="0"/>
                  </a:rPr>
                  <a:t>β</a:t>
                </a:r>
                <a:r>
                  <a:rPr lang="en-US" b="1" dirty="0">
                    <a:solidFill>
                      <a:schemeClr val="bg1"/>
                    </a:solidFill>
                    <a:latin typeface="Calibri" panose="020F0502020204030204" pitchFamily="34" charset="0"/>
                  </a:rPr>
                  <a:t>-</a:t>
                </a:r>
                <a:endParaRPr lang="en-US" b="1" dirty="0">
                  <a:solidFill>
                    <a:schemeClr val="bg1"/>
                  </a:solidFill>
                </a:endParaRPr>
              </a:p>
            </p:txBody>
          </p:sp>
        </p:grpSp>
        <p:pic>
          <p:nvPicPr>
            <p:cNvPr id="2052" name="Picture 4" descr="https://upload.wikimedia.org/wikipedia/commons/thumb/6/6a/Operation_Teapot_-_MET_%28Military_Effects_Test%29.jpg/800px-Operation_Teapot_-_MET_%28Military_Effects_Test%29.jpg">
              <a:extLst>
                <a:ext uri="{FF2B5EF4-FFF2-40B4-BE49-F238E27FC236}">
                  <a16:creationId xmlns:a16="http://schemas.microsoft.com/office/drawing/2014/main" id="{40FF589F-C2C9-4319-BF96-6B6B73A290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77419" y="1443312"/>
              <a:ext cx="2186413" cy="2738563"/>
            </a:xfrm>
            <a:prstGeom prst="rect">
              <a:avLst/>
            </a:prstGeom>
            <a:solidFill>
              <a:srgbClr val="FFFFFF">
                <a:alpha val="0"/>
              </a:srgbClr>
            </a:solidFill>
          </p:spPr>
        </p:pic>
      </p:grpSp>
      <p:sp>
        <p:nvSpPr>
          <p:cNvPr id="42" name="Rectangle 41">
            <a:extLst>
              <a:ext uri="{FF2B5EF4-FFF2-40B4-BE49-F238E27FC236}">
                <a16:creationId xmlns:a16="http://schemas.microsoft.com/office/drawing/2014/main" id="{A1CDC6D6-0D6A-43FF-8411-E686AA8D81DD}"/>
              </a:ext>
            </a:extLst>
          </p:cNvPr>
          <p:cNvSpPr/>
          <p:nvPr/>
        </p:nvSpPr>
        <p:spPr>
          <a:xfrm>
            <a:off x="4347529" y="4660336"/>
            <a:ext cx="4744447" cy="584775"/>
          </a:xfrm>
          <a:prstGeom prst="rect">
            <a:avLst/>
          </a:prstGeom>
          <a:solidFill>
            <a:srgbClr val="FFFF00"/>
          </a:solidFill>
          <a:ln w="28575">
            <a:solidFill>
              <a:srgbClr val="2D637F"/>
            </a:solidFill>
          </a:ln>
        </p:spPr>
        <p:txBody>
          <a:bodyPr wrap="square">
            <a:spAutoFit/>
          </a:bodyPr>
          <a:lstStyle/>
          <a:p>
            <a:pPr algn="ctr"/>
            <a:r>
              <a:rPr lang="en-US" sz="3200" b="1" dirty="0">
                <a:latin typeface="Helvetica" panose="020B0604020202020204" pitchFamily="34" charset="0"/>
                <a:ea typeface="Times New Roman" charset="0"/>
                <a:cs typeface="Helvetica" panose="020B0604020202020204" pitchFamily="34" charset="0"/>
              </a:rPr>
              <a:t>What about neutrons?</a:t>
            </a:r>
          </a:p>
        </p:txBody>
      </p:sp>
      <p:grpSp>
        <p:nvGrpSpPr>
          <p:cNvPr id="2049" name="Group 2048">
            <a:extLst>
              <a:ext uri="{FF2B5EF4-FFF2-40B4-BE49-F238E27FC236}">
                <a16:creationId xmlns:a16="http://schemas.microsoft.com/office/drawing/2014/main" id="{EEE7640C-0ADE-4C49-993C-C8EF9D332FB2}"/>
              </a:ext>
            </a:extLst>
          </p:cNvPr>
          <p:cNvGrpSpPr/>
          <p:nvPr/>
        </p:nvGrpSpPr>
        <p:grpSpPr>
          <a:xfrm>
            <a:off x="2121842" y="3988577"/>
            <a:ext cx="1666979" cy="904722"/>
            <a:chOff x="2121842" y="3988577"/>
            <a:chExt cx="1666979" cy="904722"/>
          </a:xfrm>
        </p:grpSpPr>
        <p:sp>
          <p:nvSpPr>
            <p:cNvPr id="2048" name="Arrow: Bent 2047">
              <a:extLst>
                <a:ext uri="{FF2B5EF4-FFF2-40B4-BE49-F238E27FC236}">
                  <a16:creationId xmlns:a16="http://schemas.microsoft.com/office/drawing/2014/main" id="{427D561F-BE00-42AA-92B8-A68AD57CA6E9}"/>
                </a:ext>
              </a:extLst>
            </p:cNvPr>
            <p:cNvSpPr/>
            <p:nvPr/>
          </p:nvSpPr>
          <p:spPr>
            <a:xfrm flipH="1">
              <a:off x="2121842" y="3988577"/>
              <a:ext cx="1666979" cy="904722"/>
            </a:xfrm>
            <a:prstGeom prst="ben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
          <p:nvSpPr>
            <p:cNvPr id="47" name="TextBox 46">
              <a:extLst>
                <a:ext uri="{FF2B5EF4-FFF2-40B4-BE49-F238E27FC236}">
                  <a16:creationId xmlns:a16="http://schemas.microsoft.com/office/drawing/2014/main" id="{0CF3B88F-DB6A-49C2-9930-397E528A9892}"/>
                </a:ext>
              </a:extLst>
            </p:cNvPr>
            <p:cNvSpPr txBox="1"/>
            <p:nvPr/>
          </p:nvSpPr>
          <p:spPr>
            <a:xfrm>
              <a:off x="2486203" y="4036874"/>
              <a:ext cx="1231427" cy="369332"/>
            </a:xfrm>
            <a:prstGeom prst="rect">
              <a:avLst/>
            </a:prstGeom>
            <a:noFill/>
          </p:spPr>
          <p:txBody>
            <a:bodyPr wrap="none" rtlCol="0">
              <a:spAutoFit/>
            </a:bodyPr>
            <a:lstStyle/>
            <a:p>
              <a:r>
                <a:rPr lang="en-US" b="1" baseline="30000" dirty="0">
                  <a:solidFill>
                    <a:schemeClr val="bg1"/>
                  </a:solidFill>
                </a:rPr>
                <a:t>226</a:t>
              </a:r>
              <a:r>
                <a:rPr lang="en-US" b="1" dirty="0">
                  <a:solidFill>
                    <a:schemeClr val="bg1"/>
                  </a:solidFill>
                </a:rPr>
                <a:t>Ra(p,2n)</a:t>
              </a:r>
            </a:p>
          </p:txBody>
        </p:sp>
      </p:grpSp>
      <p:grpSp>
        <p:nvGrpSpPr>
          <p:cNvPr id="11" name="Group 10">
            <a:extLst>
              <a:ext uri="{FF2B5EF4-FFF2-40B4-BE49-F238E27FC236}">
                <a16:creationId xmlns:a16="http://schemas.microsoft.com/office/drawing/2014/main" id="{95EF817C-95D7-3F0A-FEB8-082405341AD2}"/>
              </a:ext>
            </a:extLst>
          </p:cNvPr>
          <p:cNvGrpSpPr/>
          <p:nvPr/>
        </p:nvGrpSpPr>
        <p:grpSpPr>
          <a:xfrm>
            <a:off x="2647108" y="5476785"/>
            <a:ext cx="1700421" cy="448835"/>
            <a:chOff x="2647108" y="5476785"/>
            <a:chExt cx="1700421" cy="448835"/>
          </a:xfrm>
        </p:grpSpPr>
        <p:sp>
          <p:nvSpPr>
            <p:cNvPr id="5" name="Arrow: Down 4">
              <a:extLst>
                <a:ext uri="{FF2B5EF4-FFF2-40B4-BE49-F238E27FC236}">
                  <a16:creationId xmlns:a16="http://schemas.microsoft.com/office/drawing/2014/main" id="{710C3E58-AA6B-A31D-2A9C-694CBF02F987}"/>
                </a:ext>
              </a:extLst>
            </p:cNvPr>
            <p:cNvSpPr/>
            <p:nvPr/>
          </p:nvSpPr>
          <p:spPr>
            <a:xfrm rot="5400000">
              <a:off x="3122580" y="5001313"/>
              <a:ext cx="448835" cy="1399779"/>
            </a:xfrm>
            <a:prstGeom prst="downArrow">
              <a:avLst/>
            </a:prstGeom>
            <a:solidFill>
              <a:srgbClr val="7030A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FD17F8F-B90F-F948-A40C-F774C317277B}"/>
                </a:ext>
              </a:extLst>
            </p:cNvPr>
            <p:cNvSpPr txBox="1"/>
            <p:nvPr/>
          </p:nvSpPr>
          <p:spPr>
            <a:xfrm>
              <a:off x="2827567" y="5506256"/>
              <a:ext cx="1519962" cy="369332"/>
            </a:xfrm>
            <a:prstGeom prst="rect">
              <a:avLst/>
            </a:prstGeom>
            <a:noFill/>
          </p:spPr>
          <p:txBody>
            <a:bodyPr wrap="square">
              <a:spAutoFit/>
            </a:bodyPr>
            <a:lstStyle/>
            <a:p>
              <a:r>
                <a:rPr lang="en-US" b="1" baseline="30000" dirty="0">
                  <a:solidFill>
                    <a:schemeClr val="bg1"/>
                  </a:solidFill>
                </a:rPr>
                <a:t>226</a:t>
              </a:r>
              <a:r>
                <a:rPr lang="en-US" b="1" dirty="0">
                  <a:solidFill>
                    <a:schemeClr val="bg1"/>
                  </a:solidFill>
                </a:rPr>
                <a:t>Ra(</a:t>
              </a:r>
              <a:r>
                <a:rPr lang="en-US" b="1" dirty="0" err="1">
                  <a:solidFill>
                    <a:schemeClr val="bg1"/>
                  </a:solidFill>
                </a:rPr>
                <a:t>γ,n</a:t>
              </a:r>
              <a:r>
                <a:rPr lang="en-US" b="1" dirty="0">
                  <a:solidFill>
                    <a:schemeClr val="bg1"/>
                  </a:solidFill>
                </a:rPr>
                <a:t>)</a:t>
              </a:r>
            </a:p>
          </p:txBody>
        </p:sp>
      </p:grpSp>
      <p:sp>
        <p:nvSpPr>
          <p:cNvPr id="12" name="Slide Number Placeholder 5">
            <a:extLst>
              <a:ext uri="{FF2B5EF4-FFF2-40B4-BE49-F238E27FC236}">
                <a16:creationId xmlns:a16="http://schemas.microsoft.com/office/drawing/2014/main" id="{D0154843-A0ED-1A9B-CA5A-F5337BA59773}"/>
              </a:ext>
            </a:extLst>
          </p:cNvPr>
          <p:cNvSpPr>
            <a:spLocks noGrp="1"/>
          </p:cNvSpPr>
          <p:nvPr>
            <p:ph type="sldNum" sz="quarter" idx="4"/>
          </p:nvPr>
        </p:nvSpPr>
        <p:spPr>
          <a:xfrm>
            <a:off x="9296400" y="6356349"/>
            <a:ext cx="2743200" cy="365125"/>
          </a:xfrm>
        </p:spPr>
        <p:txBody>
          <a:bodyPr/>
          <a:lstStyle>
            <a:lvl1pPr>
              <a:defRPr b="1">
                <a:solidFill>
                  <a:schemeClr val="bg1"/>
                </a:solidFill>
                <a:latin typeface="Georgia" panose="02040502050405020303" pitchFamily="18" charset="0"/>
              </a:defRPr>
            </a:lvl1pPr>
          </a:lstStyle>
          <a:p>
            <a:fld id="{8DFAC382-4EBE-AA44-A583-A4478973BA78}" type="slidenum">
              <a:rPr lang="en-US" smtClean="0"/>
              <a:pPr/>
              <a:t>18</a:t>
            </a:fld>
            <a:endParaRPr lang="en-US" dirty="0"/>
          </a:p>
        </p:txBody>
      </p:sp>
      <p:sp>
        <p:nvSpPr>
          <p:cNvPr id="14" name="TextBox 13">
            <a:extLst>
              <a:ext uri="{FF2B5EF4-FFF2-40B4-BE49-F238E27FC236}">
                <a16:creationId xmlns:a16="http://schemas.microsoft.com/office/drawing/2014/main" id="{4B8C32F6-D033-17AE-8BF5-ECD068BD2BC7}"/>
              </a:ext>
            </a:extLst>
          </p:cNvPr>
          <p:cNvSpPr txBox="1"/>
          <p:nvPr/>
        </p:nvSpPr>
        <p:spPr>
          <a:xfrm>
            <a:off x="5647328" y="6235457"/>
            <a:ext cx="6100354" cy="646331"/>
          </a:xfrm>
          <a:prstGeom prst="rect">
            <a:avLst/>
          </a:prstGeom>
          <a:noFill/>
        </p:spPr>
        <p:txBody>
          <a:bodyPr wrap="square">
            <a:spAutoFit/>
          </a:bodyPr>
          <a:lstStyle/>
          <a:p>
            <a:r>
              <a:rPr lang="en-US" b="0" i="0" baseline="30000" dirty="0">
                <a:solidFill>
                  <a:schemeClr val="bg1"/>
                </a:solidFill>
                <a:effectLst/>
                <a:latin typeface="Arial" panose="020B0604020202020204" pitchFamily="34" charset="0"/>
              </a:rPr>
              <a:t>227</a:t>
            </a:r>
            <a:r>
              <a:rPr lang="en-US" b="0" i="0" dirty="0">
                <a:solidFill>
                  <a:schemeClr val="bg1"/>
                </a:solidFill>
                <a:effectLst/>
                <a:latin typeface="Arial" panose="020B0604020202020204" pitchFamily="34" charset="0"/>
              </a:rPr>
              <a:t>Ac Long-Term Dose: R.J. </a:t>
            </a:r>
            <a:r>
              <a:rPr lang="en-US" b="0" i="0" dirty="0" err="1">
                <a:solidFill>
                  <a:schemeClr val="bg1"/>
                </a:solidFill>
                <a:effectLst/>
                <a:latin typeface="Arial" panose="020B0604020202020204" pitchFamily="34" charset="0"/>
              </a:rPr>
              <a:t>Abergel</a:t>
            </a:r>
            <a:r>
              <a:rPr lang="en-US" b="0" i="0" dirty="0">
                <a:solidFill>
                  <a:schemeClr val="bg1"/>
                </a:solidFill>
                <a:effectLst/>
                <a:latin typeface="Arial" panose="020B0604020202020204" pitchFamily="34" charset="0"/>
              </a:rPr>
              <a:t>, </a:t>
            </a:r>
            <a:r>
              <a:rPr lang="en-US" b="0" i="1" dirty="0">
                <a:solidFill>
                  <a:schemeClr val="bg1"/>
                </a:solidFill>
                <a:effectLst/>
                <a:latin typeface="Arial" panose="020B0604020202020204" pitchFamily="34" charset="0"/>
              </a:rPr>
              <a:t>et al.</a:t>
            </a:r>
            <a:r>
              <a:rPr lang="en-US" b="0" i="0" dirty="0">
                <a:solidFill>
                  <a:schemeClr val="bg1"/>
                </a:solidFill>
                <a:effectLst/>
                <a:latin typeface="Arial" panose="020B0604020202020204" pitchFamily="34" charset="0"/>
              </a:rPr>
              <a:t>, </a:t>
            </a:r>
            <a:r>
              <a:rPr lang="en-US" b="0" i="1" dirty="0">
                <a:solidFill>
                  <a:schemeClr val="bg1"/>
                </a:solidFill>
                <a:effectLst/>
                <a:latin typeface="Arial" panose="020B0604020202020204" pitchFamily="34" charset="0"/>
              </a:rPr>
              <a:t>J. Med. </a:t>
            </a:r>
            <a:r>
              <a:rPr lang="en-US" b="0" i="1" dirty="0" err="1">
                <a:solidFill>
                  <a:schemeClr val="bg1"/>
                </a:solidFill>
                <a:effectLst/>
                <a:latin typeface="Arial" panose="020B0604020202020204" pitchFamily="34" charset="0"/>
              </a:rPr>
              <a:t>Imag</a:t>
            </a:r>
            <a:r>
              <a:rPr lang="en-US" b="0" i="1" dirty="0">
                <a:solidFill>
                  <a:schemeClr val="bg1"/>
                </a:solidFill>
                <a:effectLst/>
                <a:latin typeface="Arial" panose="020B0604020202020204" pitchFamily="34" charset="0"/>
              </a:rPr>
              <a:t>. Rad. Sci.</a:t>
            </a:r>
            <a:r>
              <a:rPr lang="en-US" b="0" i="0" dirty="0">
                <a:solidFill>
                  <a:schemeClr val="bg1"/>
                </a:solidFill>
                <a:effectLst/>
                <a:latin typeface="Arial" panose="020B0604020202020204" pitchFamily="34" charset="0"/>
              </a:rPr>
              <a:t> 50.4 (2019): S93.</a:t>
            </a:r>
            <a:endParaRPr lang="en-US" dirty="0">
              <a:solidFill>
                <a:schemeClr val="bg1"/>
              </a:solidFill>
            </a:endParaRPr>
          </a:p>
        </p:txBody>
      </p:sp>
    </p:spTree>
    <p:extLst>
      <p:ext uri="{BB962C8B-B14F-4D97-AF65-F5344CB8AC3E}">
        <p14:creationId xmlns:p14="http://schemas.microsoft.com/office/powerpoint/2010/main" val="212834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3"/>
                                        </p:tgtEl>
                                        <p:attrNameLst>
                                          <p:attrName>style.visibility</p:attrName>
                                        </p:attrNameLst>
                                      </p:cBhvr>
                                      <p:to>
                                        <p:strVal val="visible"/>
                                      </p:to>
                                    </p:set>
                                    <p:animEffect transition="in" filter="fade">
                                      <p:cBhvr>
                                        <p:cTn id="12" dur="500"/>
                                        <p:tgtEl>
                                          <p:spTgt spid="20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49"/>
                                        </p:tgtEl>
                                        <p:attrNameLst>
                                          <p:attrName>style.visibility</p:attrName>
                                        </p:attrNameLst>
                                      </p:cBhvr>
                                      <p:to>
                                        <p:strVal val="visible"/>
                                      </p:to>
                                    </p:set>
                                    <p:animEffect transition="in" filter="fade">
                                      <p:cBhvr>
                                        <p:cTn id="22" dur="500"/>
                                        <p:tgtEl>
                                          <p:spTgt spid="204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E9762D2-1619-4315-A24D-365F81C366A8}"/>
              </a:ext>
            </a:extLst>
          </p:cNvPr>
          <p:cNvGrpSpPr/>
          <p:nvPr/>
        </p:nvGrpSpPr>
        <p:grpSpPr>
          <a:xfrm>
            <a:off x="140807" y="4078395"/>
            <a:ext cx="5450376" cy="2174814"/>
            <a:chOff x="140807" y="4078395"/>
            <a:chExt cx="5450376" cy="2174814"/>
          </a:xfrm>
        </p:grpSpPr>
        <p:pic>
          <p:nvPicPr>
            <p:cNvPr id="4098" name="Picture 2" descr="https://www.energy.gov/sites/prod/files/styles/borealis_photo_gallery_large_respondmedium/public/19944787756_5a0d033a05_o_0.jpg?itok=d7eWUart">
              <a:extLst>
                <a:ext uri="{FF2B5EF4-FFF2-40B4-BE49-F238E27FC236}">
                  <a16:creationId xmlns:a16="http://schemas.microsoft.com/office/drawing/2014/main" id="{A7FF3F01-B3AB-439C-A44B-019C0342B0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807" y="4078395"/>
              <a:ext cx="3262222" cy="21748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5AACB95-8A5F-4419-A8A4-895205E84303}"/>
                </a:ext>
              </a:extLst>
            </p:cNvPr>
            <p:cNvSpPr txBox="1"/>
            <p:nvPr/>
          </p:nvSpPr>
          <p:spPr>
            <a:xfrm>
              <a:off x="3409175" y="4872820"/>
              <a:ext cx="2182008" cy="1046440"/>
            </a:xfrm>
            <a:prstGeom prst="rect">
              <a:avLst/>
            </a:prstGeom>
            <a:solidFill>
              <a:srgbClr val="FFFF00"/>
            </a:solidFill>
            <a:ln>
              <a:solidFill>
                <a:schemeClr val="tx1"/>
              </a:solidFill>
            </a:ln>
          </p:spPr>
          <p:txBody>
            <a:bodyPr wrap="none" rtlCol="0">
              <a:spAutoFit/>
            </a:bodyPr>
            <a:lstStyle/>
            <a:p>
              <a:pPr algn="ctr"/>
              <a:r>
                <a:rPr lang="en-US" sz="1600" b="1" u="sng" dirty="0">
                  <a:latin typeface="Helvetica" panose="020B0604020202020204" pitchFamily="34" charset="0"/>
                  <a:cs typeface="Helvetica" panose="020B0604020202020204" pitchFamily="34" charset="0"/>
                </a:rPr>
                <a:t>HFIR</a:t>
              </a:r>
            </a:p>
            <a:p>
              <a:pPr algn="ctr"/>
              <a:r>
                <a:rPr lang="en-US" sz="1600" dirty="0">
                  <a:latin typeface="Helvetica" panose="020B0604020202020204" pitchFamily="34" charset="0"/>
                  <a:cs typeface="Helvetica" panose="020B0604020202020204" pitchFamily="34" charset="0"/>
                </a:rPr>
                <a:t>10</a:t>
              </a:r>
              <a:r>
                <a:rPr lang="en-US" sz="1600" baseline="30000" dirty="0">
                  <a:latin typeface="Helvetica" panose="020B0604020202020204" pitchFamily="34" charset="0"/>
                  <a:cs typeface="Helvetica" panose="020B0604020202020204" pitchFamily="34" charset="0"/>
                </a:rPr>
                <a:t>14-15</a:t>
              </a:r>
              <a:r>
                <a:rPr lang="en-US" sz="1600" dirty="0">
                  <a:latin typeface="Helvetica" panose="020B0604020202020204" pitchFamily="34" charset="0"/>
                  <a:cs typeface="Helvetica" panose="020B0604020202020204" pitchFamily="34" charset="0"/>
                </a:rPr>
                <a:t> neutrons/cm</a:t>
              </a:r>
              <a:r>
                <a:rPr lang="en-US" sz="1600" baseline="30000" dirty="0">
                  <a:latin typeface="Helvetica" panose="020B0604020202020204" pitchFamily="34" charset="0"/>
                  <a:cs typeface="Helvetica" panose="020B0604020202020204" pitchFamily="34" charset="0"/>
                </a:rPr>
                <a:t>2</a:t>
              </a:r>
              <a:r>
                <a:rPr lang="en-US" sz="1600" dirty="0">
                  <a:latin typeface="Helvetica" panose="020B0604020202020204" pitchFamily="34" charset="0"/>
                  <a:cs typeface="Helvetica" panose="020B0604020202020204" pitchFamily="34" charset="0"/>
                </a:rPr>
                <a:t>/s</a:t>
              </a:r>
            </a:p>
            <a:p>
              <a:pPr algn="ctr"/>
              <a:r>
                <a:rPr lang="en-US" sz="1600" dirty="0">
                  <a:latin typeface="Helvetica" panose="020B0604020202020204" pitchFamily="34" charset="0"/>
                  <a:cs typeface="Helvetica" panose="020B0604020202020204" pitchFamily="34" charset="0"/>
                </a:rPr>
                <a:t>Fast fission spectrum</a:t>
              </a:r>
            </a:p>
            <a:p>
              <a:pPr algn="ctr"/>
              <a:r>
                <a:rPr lang="en-US" sz="1200" dirty="0">
                  <a:latin typeface="Helvetica" panose="020B0604020202020204" pitchFamily="34" charset="0"/>
                  <a:cs typeface="Helvetica" panose="020B0604020202020204" pitchFamily="34" charset="0"/>
                </a:rPr>
                <a:t>(Low energy)</a:t>
              </a:r>
            </a:p>
          </p:txBody>
        </p:sp>
      </p:grpSp>
      <p:sp>
        <p:nvSpPr>
          <p:cNvPr id="3" name="Title 2">
            <a:extLst>
              <a:ext uri="{FF2B5EF4-FFF2-40B4-BE49-F238E27FC236}">
                <a16:creationId xmlns:a16="http://schemas.microsoft.com/office/drawing/2014/main" id="{B4378E4C-E784-43D7-A521-116BFA4C4BF6}"/>
              </a:ext>
            </a:extLst>
          </p:cNvPr>
          <p:cNvSpPr>
            <a:spLocks noGrp="1"/>
          </p:cNvSpPr>
          <p:nvPr>
            <p:ph type="title"/>
          </p:nvPr>
        </p:nvSpPr>
        <p:spPr/>
        <p:txBody>
          <a:bodyPr>
            <a:noAutofit/>
          </a:bodyPr>
          <a:lstStyle/>
          <a:p>
            <a:r>
              <a:rPr lang="en-US" dirty="0"/>
              <a:t>What About Neutrons?</a:t>
            </a:r>
            <a:endParaRPr lang="en-US" sz="4000" dirty="0"/>
          </a:p>
        </p:txBody>
      </p:sp>
      <p:sp>
        <p:nvSpPr>
          <p:cNvPr id="10" name="Rectangle 9">
            <a:extLst>
              <a:ext uri="{FF2B5EF4-FFF2-40B4-BE49-F238E27FC236}">
                <a16:creationId xmlns:a16="http://schemas.microsoft.com/office/drawing/2014/main" id="{177C1A2F-D170-498D-9639-B763C1F92C51}"/>
              </a:ext>
            </a:extLst>
          </p:cNvPr>
          <p:cNvSpPr/>
          <p:nvPr/>
        </p:nvSpPr>
        <p:spPr>
          <a:xfrm>
            <a:off x="5229193" y="6289320"/>
            <a:ext cx="2286203" cy="553998"/>
          </a:xfrm>
          <a:prstGeom prst="rect">
            <a:avLst/>
          </a:prstGeom>
        </p:spPr>
        <p:txBody>
          <a:bodyPr wrap="square">
            <a:spAutoFit/>
          </a:bodyPr>
          <a:lstStyle/>
          <a:p>
            <a:pPr algn="ctr"/>
            <a:r>
              <a:rPr lang="en-US" sz="1000" dirty="0">
                <a:solidFill>
                  <a:schemeClr val="bg1"/>
                </a:solidFill>
                <a:latin typeface="Helvetica" panose="020B0604020202020204" pitchFamily="34" charset="0"/>
                <a:ea typeface="Times New Roman" panose="02020603050405020304" pitchFamily="18" charset="0"/>
                <a:cs typeface="Helvetica" panose="020B0604020202020204" pitchFamily="34" charset="0"/>
              </a:rPr>
              <a:t>M.A. Mosby, NIMB 381 29-31 (2016). </a:t>
            </a:r>
          </a:p>
          <a:p>
            <a:pPr algn="ctr"/>
            <a:r>
              <a:rPr lang="en-US" sz="1000" dirty="0">
                <a:solidFill>
                  <a:schemeClr val="bg1"/>
                </a:solidFill>
                <a:latin typeface="Helvetica" panose="020B0604020202020204" pitchFamily="34" charset="0"/>
                <a:ea typeface="Times New Roman" panose="02020603050405020304" pitchFamily="18" charset="0"/>
                <a:cs typeface="Helvetica" panose="020B0604020202020204" pitchFamily="34" charset="0"/>
              </a:rPr>
              <a:t>K.P. </a:t>
            </a:r>
            <a:r>
              <a:rPr lang="en-US" sz="1000" dirty="0" err="1">
                <a:solidFill>
                  <a:schemeClr val="bg1"/>
                </a:solidFill>
                <a:latin typeface="Helvetica" panose="020B0604020202020204" pitchFamily="34" charset="0"/>
                <a:ea typeface="Times New Roman" panose="02020603050405020304" pitchFamily="18" charset="0"/>
                <a:cs typeface="Helvetica" panose="020B0604020202020204" pitchFamily="34" charset="0"/>
              </a:rPr>
              <a:t>Harrig</a:t>
            </a:r>
            <a:r>
              <a:rPr lang="en-US" sz="1000" dirty="0">
                <a:solidFill>
                  <a:schemeClr val="bg1"/>
                </a:solidFill>
                <a:latin typeface="Helvetica" panose="020B0604020202020204" pitchFamily="34" charset="0"/>
                <a:ea typeface="Times New Roman" panose="02020603050405020304" pitchFamily="18" charset="0"/>
                <a:cs typeface="Helvetica" panose="020B0604020202020204" pitchFamily="34" charset="0"/>
              </a:rPr>
              <a:t>, NIMA 877 359–366 (2018).  </a:t>
            </a:r>
            <a:endParaRPr lang="en-US" sz="1000" dirty="0">
              <a:solidFill>
                <a:schemeClr val="bg1"/>
              </a:solidFill>
              <a:latin typeface="Helvetica" panose="020B0604020202020204" pitchFamily="34" charset="0"/>
              <a:cs typeface="Helvetica" panose="020B0604020202020204" pitchFamily="34" charset="0"/>
            </a:endParaRPr>
          </a:p>
        </p:txBody>
      </p:sp>
      <p:grpSp>
        <p:nvGrpSpPr>
          <p:cNvPr id="25" name="Group 24">
            <a:extLst>
              <a:ext uri="{FF2B5EF4-FFF2-40B4-BE49-F238E27FC236}">
                <a16:creationId xmlns:a16="http://schemas.microsoft.com/office/drawing/2014/main" id="{8FF784A5-890B-4C82-8AAB-95267ECCBC3D}"/>
              </a:ext>
            </a:extLst>
          </p:cNvPr>
          <p:cNvGrpSpPr/>
          <p:nvPr/>
        </p:nvGrpSpPr>
        <p:grpSpPr>
          <a:xfrm>
            <a:off x="263403" y="977789"/>
            <a:ext cx="4511737" cy="3277548"/>
            <a:chOff x="263403" y="977789"/>
            <a:chExt cx="4511737" cy="3277548"/>
          </a:xfrm>
        </p:grpSpPr>
        <p:grpSp>
          <p:nvGrpSpPr>
            <p:cNvPr id="4" name="Group 3">
              <a:extLst>
                <a:ext uri="{FF2B5EF4-FFF2-40B4-BE49-F238E27FC236}">
                  <a16:creationId xmlns:a16="http://schemas.microsoft.com/office/drawing/2014/main" id="{7D142404-2E13-4905-B9E4-F5978D3EDBEA}"/>
                </a:ext>
              </a:extLst>
            </p:cNvPr>
            <p:cNvGrpSpPr/>
            <p:nvPr/>
          </p:nvGrpSpPr>
          <p:grpSpPr>
            <a:xfrm>
              <a:off x="263403" y="977789"/>
              <a:ext cx="4511737" cy="3277548"/>
              <a:chOff x="263403" y="977789"/>
              <a:chExt cx="4511737" cy="3277548"/>
            </a:xfrm>
          </p:grpSpPr>
          <p:pic>
            <p:nvPicPr>
              <p:cNvPr id="11" name="Picture 10">
                <a:extLst>
                  <a:ext uri="{FF2B5EF4-FFF2-40B4-BE49-F238E27FC236}">
                    <a16:creationId xmlns:a16="http://schemas.microsoft.com/office/drawing/2014/main" id="{06F1CDD2-66A9-4BFF-9B95-5C928D6AE088}"/>
                  </a:ext>
                </a:extLst>
              </p:cNvPr>
              <p:cNvPicPr>
                <a:picLocks noChangeAspect="1"/>
              </p:cNvPicPr>
              <p:nvPr/>
            </p:nvPicPr>
            <p:blipFill>
              <a:blip r:embed="rId4"/>
              <a:stretch>
                <a:fillRect/>
              </a:stretch>
            </p:blipFill>
            <p:spPr>
              <a:xfrm>
                <a:off x="263403" y="977789"/>
                <a:ext cx="3214702" cy="2451211"/>
              </a:xfrm>
              <a:prstGeom prst="rect">
                <a:avLst/>
              </a:prstGeom>
            </p:spPr>
          </p:pic>
          <p:sp>
            <p:nvSpPr>
              <p:cNvPr id="14" name="TextBox 13">
                <a:extLst>
                  <a:ext uri="{FF2B5EF4-FFF2-40B4-BE49-F238E27FC236}">
                    <a16:creationId xmlns:a16="http://schemas.microsoft.com/office/drawing/2014/main" id="{0B97F16A-4CFA-464B-B669-73D766A2DFFE}"/>
                  </a:ext>
                </a:extLst>
              </p:cNvPr>
              <p:cNvSpPr txBox="1"/>
              <p:nvPr/>
            </p:nvSpPr>
            <p:spPr>
              <a:xfrm>
                <a:off x="2551454" y="3239674"/>
                <a:ext cx="2223686" cy="1015663"/>
              </a:xfrm>
              <a:prstGeom prst="rect">
                <a:avLst/>
              </a:prstGeom>
              <a:solidFill>
                <a:srgbClr val="FFFF00"/>
              </a:solidFill>
              <a:ln>
                <a:solidFill>
                  <a:schemeClr val="tx1"/>
                </a:solidFill>
              </a:ln>
            </p:spPr>
            <p:txBody>
              <a:bodyPr wrap="none" rtlCol="0">
                <a:spAutoFit/>
              </a:bodyPr>
              <a:lstStyle/>
              <a:p>
                <a:pPr algn="ctr"/>
                <a:r>
                  <a:rPr lang="en-US" sz="1600" b="1" u="sng" dirty="0">
                    <a:latin typeface="Helvetica" panose="020B0604020202020204" pitchFamily="34" charset="0"/>
                    <a:cs typeface="Helvetica" panose="020B0604020202020204" pitchFamily="34" charset="0"/>
                  </a:rPr>
                  <a:t>LANSCE - IPF</a:t>
                </a:r>
              </a:p>
              <a:p>
                <a:pPr algn="ctr"/>
                <a:r>
                  <a:rPr lang="en-US" sz="1600" dirty="0">
                    <a:latin typeface="Helvetica" panose="020B0604020202020204" pitchFamily="34" charset="0"/>
                    <a:cs typeface="Helvetica" panose="020B0604020202020204" pitchFamily="34" charset="0"/>
                  </a:rPr>
                  <a:t>10</a:t>
                </a:r>
                <a:r>
                  <a:rPr lang="en-US" sz="1600" baseline="30000" dirty="0">
                    <a:latin typeface="Helvetica" panose="020B0604020202020204" pitchFamily="34" charset="0"/>
                    <a:cs typeface="Helvetica" panose="020B0604020202020204" pitchFamily="34" charset="0"/>
                  </a:rPr>
                  <a:t>7</a:t>
                </a:r>
                <a:r>
                  <a:rPr lang="en-US" sz="1600" dirty="0">
                    <a:latin typeface="Helvetica" panose="020B0604020202020204" pitchFamily="34" charset="0"/>
                    <a:cs typeface="Helvetica" panose="020B0604020202020204" pitchFamily="34" charset="0"/>
                  </a:rPr>
                  <a:t> neutrons/cm</a:t>
                </a:r>
                <a:r>
                  <a:rPr lang="en-US" sz="1600" baseline="30000" dirty="0">
                    <a:latin typeface="Helvetica" panose="020B0604020202020204" pitchFamily="34" charset="0"/>
                    <a:cs typeface="Helvetica" panose="020B0604020202020204" pitchFamily="34" charset="0"/>
                  </a:rPr>
                  <a:t>2</a:t>
                </a:r>
                <a:r>
                  <a:rPr lang="en-US" sz="1600" dirty="0">
                    <a:latin typeface="Helvetica" panose="020B0604020202020204" pitchFamily="34" charset="0"/>
                    <a:cs typeface="Helvetica" panose="020B0604020202020204" pitchFamily="34" charset="0"/>
                  </a:rPr>
                  <a:t>/s/µA</a:t>
                </a:r>
              </a:p>
              <a:p>
                <a:pPr algn="ctr"/>
                <a:r>
                  <a:rPr lang="en-US" sz="1600" dirty="0">
                    <a:latin typeface="Helvetica" panose="020B0604020202020204" pitchFamily="34" charset="0"/>
                    <a:cs typeface="Helvetica" panose="020B0604020202020204" pitchFamily="34" charset="0"/>
                  </a:rPr>
                  <a:t>5 &lt; </a:t>
                </a:r>
                <a:r>
                  <a:rPr lang="en-US" sz="1600" i="1" dirty="0">
                    <a:latin typeface="Helvetica" panose="020B0604020202020204" pitchFamily="34" charset="0"/>
                    <a:cs typeface="Helvetica" panose="020B0604020202020204" pitchFamily="34" charset="0"/>
                  </a:rPr>
                  <a:t>E</a:t>
                </a:r>
                <a:r>
                  <a:rPr lang="en-US" sz="1600" i="1" baseline="-25000" dirty="0">
                    <a:latin typeface="Helvetica" panose="020B0604020202020204" pitchFamily="34" charset="0"/>
                    <a:cs typeface="Helvetica" panose="020B0604020202020204" pitchFamily="34" charset="0"/>
                  </a:rPr>
                  <a:t>n</a:t>
                </a:r>
                <a:r>
                  <a:rPr lang="en-US" sz="1600" dirty="0">
                    <a:latin typeface="Helvetica" panose="020B0604020202020204" pitchFamily="34" charset="0"/>
                    <a:cs typeface="Helvetica" panose="020B0604020202020204" pitchFamily="34" charset="0"/>
                  </a:rPr>
                  <a:t> (MeV) &lt; 100</a:t>
                </a:r>
              </a:p>
              <a:p>
                <a:pPr algn="ctr"/>
                <a:r>
                  <a:rPr lang="en-US" sz="1200" dirty="0">
                    <a:latin typeface="Helvetica" panose="020B0604020202020204" pitchFamily="34" charset="0"/>
                    <a:cs typeface="Helvetica" panose="020B0604020202020204" pitchFamily="34" charset="0"/>
                  </a:rPr>
                  <a:t>(Low flux)</a:t>
                </a:r>
                <a:endParaRPr lang="en-US" sz="1400" dirty="0">
                  <a:latin typeface="Helvetica" panose="020B0604020202020204" pitchFamily="34" charset="0"/>
                  <a:cs typeface="Helvetica" panose="020B0604020202020204" pitchFamily="34" charset="0"/>
                </a:endParaRPr>
              </a:p>
            </p:txBody>
          </p:sp>
        </p:grpSp>
        <p:sp>
          <p:nvSpPr>
            <p:cNvPr id="13" name="TextBox 12">
              <a:extLst>
                <a:ext uri="{FF2B5EF4-FFF2-40B4-BE49-F238E27FC236}">
                  <a16:creationId xmlns:a16="http://schemas.microsoft.com/office/drawing/2014/main" id="{9D59F429-E969-4085-A257-6D3A250D2C2E}"/>
                </a:ext>
              </a:extLst>
            </p:cNvPr>
            <p:cNvSpPr txBox="1"/>
            <p:nvPr/>
          </p:nvSpPr>
          <p:spPr>
            <a:xfrm>
              <a:off x="863441" y="2485393"/>
              <a:ext cx="1744388" cy="369332"/>
            </a:xfrm>
            <a:prstGeom prst="rect">
              <a:avLst/>
            </a:prstGeom>
            <a:noFill/>
          </p:spPr>
          <p:txBody>
            <a:bodyPr wrap="none" rtlCol="0">
              <a:spAutoFit/>
            </a:bodyPr>
            <a:lstStyle/>
            <a:p>
              <a:r>
                <a:rPr lang="en-US" dirty="0">
                  <a:latin typeface="Helvetica" panose="020B0604020202020204" pitchFamily="34" charset="0"/>
                  <a:cs typeface="Helvetica" panose="020B0604020202020204" pitchFamily="34" charset="0"/>
                </a:rPr>
                <a:t>IPF – 230 µA•h</a:t>
              </a:r>
            </a:p>
          </p:txBody>
        </p:sp>
      </p:grpSp>
      <p:grpSp>
        <p:nvGrpSpPr>
          <p:cNvPr id="9" name="Group 8">
            <a:extLst>
              <a:ext uri="{FF2B5EF4-FFF2-40B4-BE49-F238E27FC236}">
                <a16:creationId xmlns:a16="http://schemas.microsoft.com/office/drawing/2014/main" id="{39D54C0A-24C9-44C8-8960-E6E3B28BB8A6}"/>
              </a:ext>
            </a:extLst>
          </p:cNvPr>
          <p:cNvGrpSpPr/>
          <p:nvPr/>
        </p:nvGrpSpPr>
        <p:grpSpPr>
          <a:xfrm>
            <a:off x="4805905" y="914400"/>
            <a:ext cx="4416146" cy="3250020"/>
            <a:chOff x="4620411" y="883103"/>
            <a:chExt cx="4416146" cy="3250020"/>
          </a:xfrm>
        </p:grpSpPr>
        <p:pic>
          <p:nvPicPr>
            <p:cNvPr id="15" name="Picture 14">
              <a:extLst>
                <a:ext uri="{FF2B5EF4-FFF2-40B4-BE49-F238E27FC236}">
                  <a16:creationId xmlns:a16="http://schemas.microsoft.com/office/drawing/2014/main" id="{C08CD3F0-2A7C-4C29-AFD6-1048EB3295CB}"/>
                </a:ext>
              </a:extLst>
            </p:cNvPr>
            <p:cNvPicPr>
              <a:picLocks noChangeAspect="1"/>
            </p:cNvPicPr>
            <p:nvPr/>
          </p:nvPicPr>
          <p:blipFill>
            <a:blip r:embed="rId5"/>
            <a:stretch>
              <a:fillRect/>
            </a:stretch>
          </p:blipFill>
          <p:spPr>
            <a:xfrm>
              <a:off x="4620411" y="883103"/>
              <a:ext cx="4078704" cy="3250020"/>
            </a:xfrm>
            <a:prstGeom prst="rect">
              <a:avLst/>
            </a:prstGeom>
          </p:spPr>
        </p:pic>
        <p:sp>
          <p:nvSpPr>
            <p:cNvPr id="17" name="TextBox 16">
              <a:extLst>
                <a:ext uri="{FF2B5EF4-FFF2-40B4-BE49-F238E27FC236}">
                  <a16:creationId xmlns:a16="http://schemas.microsoft.com/office/drawing/2014/main" id="{C07B57F3-1D0C-420A-88BA-573B62673454}"/>
                </a:ext>
              </a:extLst>
            </p:cNvPr>
            <p:cNvSpPr txBox="1"/>
            <p:nvPr/>
          </p:nvSpPr>
          <p:spPr>
            <a:xfrm>
              <a:off x="6541963" y="946583"/>
              <a:ext cx="2494594" cy="830997"/>
            </a:xfrm>
            <a:prstGeom prst="rect">
              <a:avLst/>
            </a:prstGeom>
            <a:solidFill>
              <a:srgbClr val="FFFF00"/>
            </a:solidFill>
            <a:ln>
              <a:solidFill>
                <a:schemeClr val="tx1"/>
              </a:solidFill>
            </a:ln>
          </p:spPr>
          <p:txBody>
            <a:bodyPr wrap="none" rtlCol="0">
              <a:spAutoFit/>
            </a:bodyPr>
            <a:lstStyle/>
            <a:p>
              <a:pPr algn="ctr"/>
              <a:r>
                <a:rPr lang="en-US" sz="1600" b="1" u="sng" dirty="0">
                  <a:latin typeface="Helvetica" panose="020B0604020202020204" pitchFamily="34" charset="0"/>
                  <a:cs typeface="Helvetica" panose="020B0604020202020204" pitchFamily="34" charset="0"/>
                </a:rPr>
                <a:t>D-breakup (Au → Be)</a:t>
              </a:r>
            </a:p>
            <a:p>
              <a:pPr algn="ctr"/>
              <a:r>
                <a:rPr lang="en-US" sz="1600" dirty="0">
                  <a:latin typeface="Helvetica" panose="020B0604020202020204" pitchFamily="34" charset="0"/>
                  <a:cs typeface="Helvetica" panose="020B0604020202020204" pitchFamily="34" charset="0"/>
                </a:rPr>
                <a:t>10</a:t>
              </a:r>
              <a:r>
                <a:rPr lang="en-US" sz="1600" baseline="30000" dirty="0">
                  <a:latin typeface="Helvetica" panose="020B0604020202020204" pitchFamily="34" charset="0"/>
                  <a:cs typeface="Helvetica" panose="020B0604020202020204" pitchFamily="34" charset="0"/>
                </a:rPr>
                <a:t>10-12</a:t>
              </a:r>
              <a:r>
                <a:rPr lang="en-US" sz="1600" dirty="0">
                  <a:latin typeface="Helvetica" panose="020B0604020202020204" pitchFamily="34" charset="0"/>
                  <a:cs typeface="Helvetica" panose="020B0604020202020204" pitchFamily="34" charset="0"/>
                </a:rPr>
                <a:t> neutrons/cm</a:t>
              </a:r>
              <a:r>
                <a:rPr lang="en-US" sz="1600" baseline="30000" dirty="0">
                  <a:latin typeface="Helvetica" panose="020B0604020202020204" pitchFamily="34" charset="0"/>
                  <a:cs typeface="Helvetica" panose="020B0604020202020204" pitchFamily="34" charset="0"/>
                </a:rPr>
                <a:t>2</a:t>
              </a:r>
              <a:r>
                <a:rPr lang="en-US" sz="1600" dirty="0">
                  <a:latin typeface="Helvetica" panose="020B0604020202020204" pitchFamily="34" charset="0"/>
                  <a:cs typeface="Helvetica" panose="020B0604020202020204" pitchFamily="34" charset="0"/>
                </a:rPr>
                <a:t>/s/µA</a:t>
              </a:r>
            </a:p>
            <a:p>
              <a:pPr algn="ctr"/>
              <a:r>
                <a:rPr lang="en-US" sz="1600" dirty="0">
                  <a:latin typeface="Helvetica" panose="020B0604020202020204" pitchFamily="34" charset="0"/>
                  <a:cs typeface="Helvetica" panose="020B0604020202020204" pitchFamily="34" charset="0"/>
                </a:rPr>
                <a:t>5 &lt; </a:t>
              </a:r>
              <a:r>
                <a:rPr lang="en-US" sz="1600" i="1" dirty="0">
                  <a:latin typeface="Helvetica" panose="020B0604020202020204" pitchFamily="34" charset="0"/>
                  <a:cs typeface="Helvetica" panose="020B0604020202020204" pitchFamily="34" charset="0"/>
                </a:rPr>
                <a:t>E</a:t>
              </a:r>
              <a:r>
                <a:rPr lang="en-US" sz="1600" i="1" baseline="-25000" dirty="0">
                  <a:latin typeface="Helvetica" panose="020B0604020202020204" pitchFamily="34" charset="0"/>
                  <a:cs typeface="Helvetica" panose="020B0604020202020204" pitchFamily="34" charset="0"/>
                </a:rPr>
                <a:t>n</a:t>
              </a:r>
              <a:r>
                <a:rPr lang="en-US" sz="1600" dirty="0">
                  <a:latin typeface="Helvetica" panose="020B0604020202020204" pitchFamily="34" charset="0"/>
                  <a:cs typeface="Helvetica" panose="020B0604020202020204" pitchFamily="34" charset="0"/>
                </a:rPr>
                <a:t> (MeV) &lt; 30</a:t>
              </a:r>
            </a:p>
          </p:txBody>
        </p:sp>
      </p:grpSp>
      <p:grpSp>
        <p:nvGrpSpPr>
          <p:cNvPr id="6" name="Group 5">
            <a:extLst>
              <a:ext uri="{FF2B5EF4-FFF2-40B4-BE49-F238E27FC236}">
                <a16:creationId xmlns:a16="http://schemas.microsoft.com/office/drawing/2014/main" id="{49731721-B626-43F4-A7EA-17AC0B7A82D7}"/>
              </a:ext>
            </a:extLst>
          </p:cNvPr>
          <p:cNvGrpSpPr/>
          <p:nvPr/>
        </p:nvGrpSpPr>
        <p:grpSpPr>
          <a:xfrm>
            <a:off x="9692163" y="914400"/>
            <a:ext cx="2313564" cy="3544211"/>
            <a:chOff x="5259460" y="1001728"/>
            <a:chExt cx="2313564" cy="3544211"/>
          </a:xfrm>
        </p:grpSpPr>
        <p:pic>
          <p:nvPicPr>
            <p:cNvPr id="4100" name="Picture 4" descr="https://www.nuc.berkeley.edu/sites/default/files/news/hfngplasmacrop.jpg">
              <a:extLst>
                <a:ext uri="{FF2B5EF4-FFF2-40B4-BE49-F238E27FC236}">
                  <a16:creationId xmlns:a16="http://schemas.microsoft.com/office/drawing/2014/main" id="{98C6BB1A-A184-4621-99D6-B571557F7E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9460" y="1001728"/>
              <a:ext cx="2313564" cy="299508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65247DE-0108-4815-B25E-737BD70F69A6}"/>
                </a:ext>
              </a:extLst>
            </p:cNvPr>
            <p:cNvSpPr txBox="1"/>
            <p:nvPr/>
          </p:nvSpPr>
          <p:spPr>
            <a:xfrm>
              <a:off x="5425323" y="3530276"/>
              <a:ext cx="2031325" cy="1015663"/>
            </a:xfrm>
            <a:prstGeom prst="rect">
              <a:avLst/>
            </a:prstGeom>
            <a:solidFill>
              <a:srgbClr val="FFFF00"/>
            </a:solidFill>
            <a:ln>
              <a:solidFill>
                <a:schemeClr val="tx1"/>
              </a:solidFill>
            </a:ln>
          </p:spPr>
          <p:txBody>
            <a:bodyPr wrap="none" rtlCol="0">
              <a:spAutoFit/>
            </a:bodyPr>
            <a:lstStyle/>
            <a:p>
              <a:pPr algn="ctr"/>
              <a:r>
                <a:rPr lang="en-US" sz="1600" b="1" u="sng" dirty="0">
                  <a:latin typeface="Helvetica" panose="020B0604020202020204" pitchFamily="34" charset="0"/>
                  <a:cs typeface="Helvetica" panose="020B0604020202020204" pitchFamily="34" charset="0"/>
                </a:rPr>
                <a:t>DD / DT Generator</a:t>
              </a:r>
            </a:p>
            <a:p>
              <a:pPr algn="ctr"/>
              <a:r>
                <a:rPr lang="en-US" sz="1600" dirty="0">
                  <a:latin typeface="Helvetica" panose="020B0604020202020204" pitchFamily="34" charset="0"/>
                  <a:cs typeface="Helvetica" panose="020B0604020202020204" pitchFamily="34" charset="0"/>
                </a:rPr>
                <a:t>10</a:t>
              </a:r>
              <a:r>
                <a:rPr lang="en-US" sz="1600" baseline="30000" dirty="0">
                  <a:latin typeface="Helvetica" panose="020B0604020202020204" pitchFamily="34" charset="0"/>
                  <a:cs typeface="Helvetica" panose="020B0604020202020204" pitchFamily="34" charset="0"/>
                </a:rPr>
                <a:t>7-9</a:t>
              </a:r>
              <a:r>
                <a:rPr lang="en-US" sz="1600" dirty="0">
                  <a:latin typeface="Helvetica" panose="020B0604020202020204" pitchFamily="34" charset="0"/>
                  <a:cs typeface="Helvetica" panose="020B0604020202020204" pitchFamily="34" charset="0"/>
                </a:rPr>
                <a:t> neutrons/cm</a:t>
              </a:r>
              <a:r>
                <a:rPr lang="en-US" sz="1600" baseline="30000" dirty="0">
                  <a:latin typeface="Helvetica" panose="020B0604020202020204" pitchFamily="34" charset="0"/>
                  <a:cs typeface="Helvetica" panose="020B0604020202020204" pitchFamily="34" charset="0"/>
                </a:rPr>
                <a:t>2</a:t>
              </a:r>
              <a:r>
                <a:rPr lang="en-US" sz="1600" dirty="0">
                  <a:latin typeface="Helvetica" panose="020B0604020202020204" pitchFamily="34" charset="0"/>
                  <a:cs typeface="Helvetica" panose="020B0604020202020204" pitchFamily="34" charset="0"/>
                </a:rPr>
                <a:t>/s</a:t>
              </a:r>
            </a:p>
            <a:p>
              <a:pPr algn="ctr"/>
              <a:r>
                <a:rPr lang="en-US" sz="1600" dirty="0">
                  <a:latin typeface="Helvetica" panose="020B0604020202020204" pitchFamily="34" charset="0"/>
                  <a:cs typeface="Helvetica" panose="020B0604020202020204" pitchFamily="34" charset="0"/>
                </a:rPr>
                <a:t>2.7 / 14.1 MeV</a:t>
              </a:r>
            </a:p>
            <a:p>
              <a:pPr algn="ctr"/>
              <a:r>
                <a:rPr lang="en-US" sz="1200" dirty="0">
                  <a:latin typeface="Helvetica" panose="020B0604020202020204" pitchFamily="34" charset="0"/>
                  <a:cs typeface="Helvetica" panose="020B0604020202020204" pitchFamily="34" charset="0"/>
                </a:rPr>
                <a:t>(Low current)</a:t>
              </a:r>
            </a:p>
          </p:txBody>
        </p:sp>
      </p:grpSp>
      <p:grpSp>
        <p:nvGrpSpPr>
          <p:cNvPr id="7" name="Group 6">
            <a:extLst>
              <a:ext uri="{FF2B5EF4-FFF2-40B4-BE49-F238E27FC236}">
                <a16:creationId xmlns:a16="http://schemas.microsoft.com/office/drawing/2014/main" id="{624C7C64-ED37-4428-B841-CDA2A9CC17B8}"/>
              </a:ext>
            </a:extLst>
          </p:cNvPr>
          <p:cNvGrpSpPr/>
          <p:nvPr/>
        </p:nvGrpSpPr>
        <p:grpSpPr>
          <a:xfrm>
            <a:off x="7778879" y="3996812"/>
            <a:ext cx="3853238" cy="2292508"/>
            <a:chOff x="7778879" y="3996812"/>
            <a:chExt cx="3853238" cy="2292508"/>
          </a:xfrm>
        </p:grpSpPr>
        <p:grpSp>
          <p:nvGrpSpPr>
            <p:cNvPr id="2" name="Group 1">
              <a:extLst>
                <a:ext uri="{FF2B5EF4-FFF2-40B4-BE49-F238E27FC236}">
                  <a16:creationId xmlns:a16="http://schemas.microsoft.com/office/drawing/2014/main" id="{BFB83A4F-14C7-466A-A7FC-7019133CF9D1}"/>
                </a:ext>
              </a:extLst>
            </p:cNvPr>
            <p:cNvGrpSpPr/>
            <p:nvPr/>
          </p:nvGrpSpPr>
          <p:grpSpPr>
            <a:xfrm>
              <a:off x="7778879" y="3996812"/>
              <a:ext cx="1861667" cy="2292508"/>
              <a:chOff x="7662170" y="4008628"/>
              <a:chExt cx="1861667" cy="2292508"/>
            </a:xfrm>
          </p:grpSpPr>
          <p:pic>
            <p:nvPicPr>
              <p:cNvPr id="23" name="Picture 22">
                <a:extLst>
                  <a:ext uri="{FF2B5EF4-FFF2-40B4-BE49-F238E27FC236}">
                    <a16:creationId xmlns:a16="http://schemas.microsoft.com/office/drawing/2014/main" id="{97A8BD66-01EF-40F0-9927-255A574C5FB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672551" y="4008628"/>
                <a:ext cx="1851286" cy="2158583"/>
              </a:xfrm>
              <a:prstGeom prst="rect">
                <a:avLst/>
              </a:prstGeom>
              <a:ln>
                <a:solidFill>
                  <a:schemeClr val="tx1"/>
                </a:solidFill>
              </a:ln>
            </p:spPr>
          </p:pic>
          <p:sp>
            <p:nvSpPr>
              <p:cNvPr id="21" name="TextBox 20">
                <a:extLst>
                  <a:ext uri="{FF2B5EF4-FFF2-40B4-BE49-F238E27FC236}">
                    <a16:creationId xmlns:a16="http://schemas.microsoft.com/office/drawing/2014/main" id="{3EE89935-C35A-4A9A-B3F7-DBA1C9EA4EDB}"/>
                  </a:ext>
                </a:extLst>
              </p:cNvPr>
              <p:cNvSpPr txBox="1"/>
              <p:nvPr/>
            </p:nvSpPr>
            <p:spPr>
              <a:xfrm>
                <a:off x="7662170" y="5931804"/>
                <a:ext cx="1857829" cy="369332"/>
              </a:xfrm>
              <a:prstGeom prst="rect">
                <a:avLst/>
              </a:prstGeom>
              <a:solidFill>
                <a:schemeClr val="tx1"/>
              </a:solidFill>
            </p:spPr>
            <p:txBody>
              <a:bodyPr wrap="square" rtlCol="0">
                <a:spAutoFit/>
              </a:bodyPr>
              <a:lstStyle/>
              <a:p>
                <a:pPr algn="ctr"/>
                <a:r>
                  <a:rPr lang="en-US" dirty="0">
                    <a:solidFill>
                      <a:schemeClr val="bg1"/>
                    </a:solidFill>
                    <a:latin typeface="Helvetica" panose="020B0604020202020204" pitchFamily="34" charset="0"/>
                    <a:cs typeface="Helvetica" panose="020B0604020202020204" pitchFamily="34" charset="0"/>
                  </a:rPr>
                  <a:t>Jon Engle</a:t>
                </a:r>
              </a:p>
            </p:txBody>
          </p:sp>
        </p:grpSp>
        <p:sp>
          <p:nvSpPr>
            <p:cNvPr id="24" name="TextBox 23">
              <a:extLst>
                <a:ext uri="{FF2B5EF4-FFF2-40B4-BE49-F238E27FC236}">
                  <a16:creationId xmlns:a16="http://schemas.microsoft.com/office/drawing/2014/main" id="{3375F446-03FC-4390-A060-43C924EFEB77}"/>
                </a:ext>
              </a:extLst>
            </p:cNvPr>
            <p:cNvSpPr txBox="1"/>
            <p:nvPr/>
          </p:nvSpPr>
          <p:spPr>
            <a:xfrm>
              <a:off x="9600792" y="4823884"/>
              <a:ext cx="2031325" cy="1015663"/>
            </a:xfrm>
            <a:prstGeom prst="rect">
              <a:avLst/>
            </a:prstGeom>
            <a:solidFill>
              <a:srgbClr val="FFFF00"/>
            </a:solidFill>
            <a:ln>
              <a:solidFill>
                <a:schemeClr val="tx1"/>
              </a:solidFill>
            </a:ln>
          </p:spPr>
          <p:txBody>
            <a:bodyPr wrap="none" rtlCol="0">
              <a:spAutoFit/>
            </a:bodyPr>
            <a:lstStyle/>
            <a:p>
              <a:pPr algn="ctr"/>
              <a:r>
                <a:rPr lang="en-US" sz="1600" b="1" u="sng" dirty="0">
                  <a:latin typeface="Helvetica" panose="020B0604020202020204" pitchFamily="34" charset="0"/>
                  <a:cs typeface="Helvetica" panose="020B0604020202020204" pitchFamily="34" charset="0"/>
                </a:rPr>
                <a:t>Li(</a:t>
              </a:r>
              <a:r>
                <a:rPr lang="en-US" sz="1600" b="1" u="sng" dirty="0" err="1">
                  <a:latin typeface="Helvetica" panose="020B0604020202020204" pitchFamily="34" charset="0"/>
                  <a:cs typeface="Helvetica" panose="020B0604020202020204" pitchFamily="34" charset="0"/>
                </a:rPr>
                <a:t>p,n</a:t>
              </a:r>
              <a:r>
                <a:rPr lang="en-US" sz="1600" b="1" u="sng" dirty="0">
                  <a:latin typeface="Helvetica" panose="020B0604020202020204" pitchFamily="34" charset="0"/>
                  <a:cs typeface="Helvetica" panose="020B0604020202020204" pitchFamily="34" charset="0"/>
                </a:rPr>
                <a:t>) QMN</a:t>
              </a:r>
            </a:p>
            <a:p>
              <a:pPr algn="ctr"/>
              <a:r>
                <a:rPr lang="en-US" sz="1600" dirty="0">
                  <a:latin typeface="Helvetica" panose="020B0604020202020204" pitchFamily="34" charset="0"/>
                  <a:cs typeface="Helvetica" panose="020B0604020202020204" pitchFamily="34" charset="0"/>
                </a:rPr>
                <a:t>10</a:t>
              </a:r>
              <a:r>
                <a:rPr lang="en-US" sz="1600" baseline="30000" dirty="0">
                  <a:latin typeface="Helvetica" panose="020B0604020202020204" pitchFamily="34" charset="0"/>
                  <a:cs typeface="Helvetica" panose="020B0604020202020204" pitchFamily="34" charset="0"/>
                </a:rPr>
                <a:t>4-6</a:t>
              </a:r>
              <a:r>
                <a:rPr lang="en-US" sz="1600" dirty="0">
                  <a:latin typeface="Helvetica" panose="020B0604020202020204" pitchFamily="34" charset="0"/>
                  <a:cs typeface="Helvetica" panose="020B0604020202020204" pitchFamily="34" charset="0"/>
                </a:rPr>
                <a:t> neutrons/cm</a:t>
              </a:r>
              <a:r>
                <a:rPr lang="en-US" sz="1600" baseline="30000" dirty="0">
                  <a:latin typeface="Helvetica" panose="020B0604020202020204" pitchFamily="34" charset="0"/>
                  <a:cs typeface="Helvetica" panose="020B0604020202020204" pitchFamily="34" charset="0"/>
                </a:rPr>
                <a:t>2</a:t>
              </a:r>
              <a:r>
                <a:rPr lang="en-US" sz="1600" dirty="0">
                  <a:latin typeface="Helvetica" panose="020B0604020202020204" pitchFamily="34" charset="0"/>
                  <a:cs typeface="Helvetica" panose="020B0604020202020204" pitchFamily="34" charset="0"/>
                </a:rPr>
                <a:t>/s</a:t>
              </a:r>
            </a:p>
            <a:p>
              <a:pPr algn="ctr"/>
              <a:r>
                <a:rPr lang="en-US" sz="1600" dirty="0">
                  <a:latin typeface="Helvetica" panose="020B0604020202020204" pitchFamily="34" charset="0"/>
                  <a:cs typeface="Helvetica" panose="020B0604020202020204" pitchFamily="34" charset="0"/>
                </a:rPr>
                <a:t>0 &lt; </a:t>
              </a:r>
              <a:r>
                <a:rPr lang="en-US" sz="1600" i="1" dirty="0" err="1">
                  <a:latin typeface="Helvetica" panose="020B0604020202020204" pitchFamily="34" charset="0"/>
                  <a:cs typeface="Helvetica" panose="020B0604020202020204" pitchFamily="34" charset="0"/>
                </a:rPr>
                <a:t>E</a:t>
              </a:r>
              <a:r>
                <a:rPr lang="en-US" sz="1600" i="1" baseline="-25000" dirty="0" err="1">
                  <a:latin typeface="Helvetica" panose="020B0604020202020204" pitchFamily="34" charset="0"/>
                  <a:cs typeface="Helvetica" panose="020B0604020202020204" pitchFamily="34" charset="0"/>
                </a:rPr>
                <a:t>n</a:t>
              </a:r>
              <a:r>
                <a:rPr lang="en-US" sz="1600" dirty="0">
                  <a:latin typeface="Helvetica" panose="020B0604020202020204" pitchFamily="34" charset="0"/>
                  <a:cs typeface="Helvetica" panose="020B0604020202020204" pitchFamily="34" charset="0"/>
                </a:rPr>
                <a:t> (MeV) &lt; 60</a:t>
              </a:r>
            </a:p>
            <a:p>
              <a:pPr algn="ctr"/>
              <a:r>
                <a:rPr lang="en-US" sz="1200" dirty="0">
                  <a:latin typeface="Helvetica" panose="020B0604020202020204" pitchFamily="34" charset="0"/>
                  <a:cs typeface="Helvetica" panose="020B0604020202020204" pitchFamily="34" charset="0"/>
                </a:rPr>
                <a:t>(Low flux)</a:t>
              </a:r>
            </a:p>
          </p:txBody>
        </p:sp>
      </p:grpSp>
      <p:sp>
        <p:nvSpPr>
          <p:cNvPr id="16" name="Slide Number Placeholder 5">
            <a:extLst>
              <a:ext uri="{FF2B5EF4-FFF2-40B4-BE49-F238E27FC236}">
                <a16:creationId xmlns:a16="http://schemas.microsoft.com/office/drawing/2014/main" id="{06C72E99-AEFD-9F48-477B-74B05B200BCD}"/>
              </a:ext>
            </a:extLst>
          </p:cNvPr>
          <p:cNvSpPr>
            <a:spLocks noGrp="1"/>
          </p:cNvSpPr>
          <p:nvPr>
            <p:ph type="sldNum" sz="quarter" idx="4"/>
          </p:nvPr>
        </p:nvSpPr>
        <p:spPr>
          <a:xfrm>
            <a:off x="9296400" y="6356349"/>
            <a:ext cx="2743200" cy="365125"/>
          </a:xfrm>
        </p:spPr>
        <p:txBody>
          <a:bodyPr/>
          <a:lstStyle>
            <a:lvl1pPr>
              <a:defRPr b="1">
                <a:solidFill>
                  <a:schemeClr val="bg1"/>
                </a:solidFill>
                <a:latin typeface="Georgia" panose="02040502050405020303" pitchFamily="18" charset="0"/>
              </a:defRPr>
            </a:lvl1pPr>
          </a:lstStyle>
          <a:p>
            <a:fld id="{8DFAC382-4EBE-AA44-A583-A4478973BA78}" type="slidenum">
              <a:rPr lang="en-US" smtClean="0"/>
              <a:pPr/>
              <a:t>19</a:t>
            </a:fld>
            <a:endParaRPr lang="en-US" dirty="0"/>
          </a:p>
        </p:txBody>
      </p:sp>
    </p:spTree>
    <p:extLst>
      <p:ext uri="{BB962C8B-B14F-4D97-AF65-F5344CB8AC3E}">
        <p14:creationId xmlns:p14="http://schemas.microsoft.com/office/powerpoint/2010/main" val="350050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grpSp>
        <p:nvGrpSpPr>
          <p:cNvPr id="220" name="Google Shape;220;p18"/>
          <p:cNvGrpSpPr/>
          <p:nvPr/>
        </p:nvGrpSpPr>
        <p:grpSpPr>
          <a:xfrm>
            <a:off x="6237010" y="1316954"/>
            <a:ext cx="5814492" cy="2927857"/>
            <a:chOff x="6377508" y="3106275"/>
            <a:chExt cx="5814492" cy="2927857"/>
          </a:xfrm>
        </p:grpSpPr>
        <p:pic>
          <p:nvPicPr>
            <p:cNvPr id="221" name="Google Shape;221;p18"/>
            <p:cNvPicPr preferRelativeResize="0"/>
            <p:nvPr/>
          </p:nvPicPr>
          <p:blipFill rotWithShape="1">
            <a:blip r:embed="rId3">
              <a:alphaModFix/>
            </a:blip>
            <a:srcRect/>
            <a:stretch/>
          </p:blipFill>
          <p:spPr>
            <a:xfrm>
              <a:off x="6377509" y="3106275"/>
              <a:ext cx="5814491" cy="2927857"/>
            </a:xfrm>
            <a:prstGeom prst="rect">
              <a:avLst/>
            </a:prstGeom>
            <a:noFill/>
            <a:ln>
              <a:noFill/>
            </a:ln>
          </p:spPr>
        </p:pic>
        <p:sp>
          <p:nvSpPr>
            <p:cNvPr id="222" name="Google Shape;222;p18"/>
            <p:cNvSpPr txBox="1"/>
            <p:nvPr/>
          </p:nvSpPr>
          <p:spPr>
            <a:xfrm>
              <a:off x="6377508" y="3133559"/>
              <a:ext cx="5814491" cy="369332"/>
            </a:xfrm>
            <a:prstGeom prst="rect">
              <a:avLst/>
            </a:prstGeom>
            <a:noFill/>
            <a:ln>
              <a:noFill/>
            </a:ln>
          </p:spPr>
          <p:txBody>
            <a:bodyPr spcFirstLastPara="1" wrap="square" lIns="91433" tIns="45700" rIns="91433" bIns="45700" anchor="t" anchorCtr="0">
              <a:noAutofit/>
            </a:bodyPr>
            <a:lstStyle/>
            <a:p>
              <a:pPr algn="ctr"/>
              <a:r>
                <a:rPr lang="en" sz="1867" b="1">
                  <a:solidFill>
                    <a:schemeClr val="dk1"/>
                  </a:solidFill>
                  <a:latin typeface="Times"/>
                  <a:ea typeface="Times"/>
                  <a:cs typeface="Times"/>
                  <a:sym typeface="Times"/>
                </a:rPr>
                <a:t>ENDF/BV-11.1: Proton Reactions</a:t>
              </a:r>
              <a:endParaRPr sz="1467"/>
            </a:p>
          </p:txBody>
        </p:sp>
      </p:grpSp>
      <p:sp>
        <p:nvSpPr>
          <p:cNvPr id="223" name="Google Shape;223;p18"/>
          <p:cNvSpPr/>
          <p:nvPr/>
        </p:nvSpPr>
        <p:spPr>
          <a:xfrm>
            <a:off x="1" y="1148542"/>
            <a:ext cx="3834601" cy="1047753"/>
          </a:xfrm>
          <a:custGeom>
            <a:avLst/>
            <a:gdLst/>
            <a:ahLst/>
            <a:cxnLst/>
            <a:rect l="l" t="t" r="r" b="b"/>
            <a:pathLst>
              <a:path w="3834602" h="1047751" extrusionOk="0">
                <a:moveTo>
                  <a:pt x="3834602" y="1"/>
                </a:moveTo>
                <a:lnTo>
                  <a:pt x="3195505" y="1047750"/>
                </a:lnTo>
                <a:lnTo>
                  <a:pt x="639097" y="1047750"/>
                </a:lnTo>
                <a:lnTo>
                  <a:pt x="0" y="1"/>
                </a:lnTo>
                <a:lnTo>
                  <a:pt x="3834602" y="1"/>
                </a:lnTo>
                <a:close/>
              </a:path>
            </a:pathLst>
          </a:custGeom>
          <a:solidFill>
            <a:srgbClr val="4372C3">
              <a:alpha val="89803"/>
            </a:srgbClr>
          </a:solidFill>
          <a:ln w="12700" cap="flat" cmpd="sng">
            <a:solidFill>
              <a:schemeClr val="lt1"/>
            </a:solidFill>
            <a:prstDash val="solid"/>
            <a:miter lim="800000"/>
            <a:headEnd type="none" w="sm" len="sm"/>
            <a:tailEnd type="none" w="sm" len="sm"/>
          </a:ln>
        </p:spPr>
        <p:txBody>
          <a:bodyPr spcFirstLastPara="1" wrap="square" lIns="698967" tIns="27933" rIns="698967" bIns="27933" anchor="ctr" anchorCtr="0">
            <a:noAutofit/>
          </a:bodyPr>
          <a:lstStyle/>
          <a:p>
            <a:pPr algn="ctr">
              <a:lnSpc>
                <a:spcPct val="90000"/>
              </a:lnSpc>
              <a:buClr>
                <a:schemeClr val="lt1"/>
              </a:buClr>
              <a:buSzPts val="1700"/>
            </a:pPr>
            <a:r>
              <a:rPr lang="en" sz="2267">
                <a:solidFill>
                  <a:schemeClr val="lt1"/>
                </a:solidFill>
                <a:latin typeface="Times"/>
                <a:ea typeface="Times"/>
                <a:cs typeface="Times"/>
                <a:sym typeface="Times"/>
              </a:rPr>
              <a:t> </a:t>
            </a:r>
            <a:endParaRPr sz="1467"/>
          </a:p>
        </p:txBody>
      </p:sp>
      <p:grpSp>
        <p:nvGrpSpPr>
          <p:cNvPr id="224" name="Google Shape;224;p18"/>
          <p:cNvGrpSpPr/>
          <p:nvPr/>
        </p:nvGrpSpPr>
        <p:grpSpPr>
          <a:xfrm>
            <a:off x="1278199" y="3244046"/>
            <a:ext cx="4828392" cy="1047751"/>
            <a:chOff x="1278199" y="3244045"/>
            <a:chExt cx="4828392" cy="1047751"/>
          </a:xfrm>
        </p:grpSpPr>
        <p:sp>
          <p:nvSpPr>
            <p:cNvPr id="225" name="Google Shape;225;p18"/>
            <p:cNvSpPr/>
            <p:nvPr/>
          </p:nvSpPr>
          <p:spPr>
            <a:xfrm>
              <a:off x="1278199" y="3244045"/>
              <a:ext cx="1278201" cy="1047751"/>
            </a:xfrm>
            <a:custGeom>
              <a:avLst/>
              <a:gdLst/>
              <a:ahLst/>
              <a:cxnLst/>
              <a:rect l="l" t="t" r="r" b="b"/>
              <a:pathLst>
                <a:path w="1278200" h="1047751" extrusionOk="0">
                  <a:moveTo>
                    <a:pt x="1278200" y="0"/>
                  </a:moveTo>
                  <a:lnTo>
                    <a:pt x="639103" y="1047751"/>
                  </a:lnTo>
                  <a:lnTo>
                    <a:pt x="639097" y="1047751"/>
                  </a:lnTo>
                  <a:lnTo>
                    <a:pt x="0" y="0"/>
                  </a:lnTo>
                  <a:lnTo>
                    <a:pt x="1278200" y="0"/>
                  </a:lnTo>
                  <a:close/>
                </a:path>
              </a:pathLst>
            </a:custGeom>
            <a:solidFill>
              <a:srgbClr val="4372C3">
                <a:alpha val="49803"/>
              </a:srgbClr>
            </a:solidFill>
            <a:ln w="12700" cap="flat" cmpd="sng">
              <a:solidFill>
                <a:schemeClr val="lt1"/>
              </a:solidFill>
              <a:prstDash val="solid"/>
              <a:miter lim="800000"/>
              <a:headEnd type="none" w="sm" len="sm"/>
              <a:tailEnd type="none" w="sm" len="sm"/>
            </a:ln>
          </p:spPr>
          <p:txBody>
            <a:bodyPr spcFirstLastPara="1" wrap="square" lIns="27933" tIns="27933" rIns="27933" bIns="27933" anchor="ctr" anchorCtr="0">
              <a:noAutofit/>
            </a:bodyPr>
            <a:lstStyle/>
            <a:p>
              <a:pPr algn="ctr">
                <a:lnSpc>
                  <a:spcPct val="90000"/>
                </a:lnSpc>
                <a:buClr>
                  <a:schemeClr val="lt1"/>
                </a:buClr>
                <a:buSzPts val="1700"/>
              </a:pPr>
              <a:r>
                <a:rPr lang="en" sz="2267">
                  <a:solidFill>
                    <a:schemeClr val="lt1"/>
                  </a:solidFill>
                  <a:latin typeface="Times"/>
                  <a:ea typeface="Times"/>
                  <a:cs typeface="Times"/>
                  <a:sym typeface="Times"/>
                </a:rPr>
                <a:t> </a:t>
              </a:r>
              <a:endParaRPr sz="1467"/>
            </a:p>
          </p:txBody>
        </p:sp>
        <p:grpSp>
          <p:nvGrpSpPr>
            <p:cNvPr id="226" name="Google Shape;226;p18"/>
            <p:cNvGrpSpPr/>
            <p:nvPr/>
          </p:nvGrpSpPr>
          <p:grpSpPr>
            <a:xfrm>
              <a:off x="1910694" y="3404278"/>
              <a:ext cx="4195897" cy="769441"/>
              <a:chOff x="2051192" y="5193599"/>
              <a:chExt cx="4195897" cy="769441"/>
            </a:xfrm>
          </p:grpSpPr>
          <p:sp>
            <p:nvSpPr>
              <p:cNvPr id="227" name="Google Shape;227;p18"/>
              <p:cNvSpPr txBox="1"/>
              <p:nvPr/>
            </p:nvSpPr>
            <p:spPr>
              <a:xfrm>
                <a:off x="2589359" y="5193599"/>
                <a:ext cx="3657730" cy="769441"/>
              </a:xfrm>
              <a:prstGeom prst="rect">
                <a:avLst/>
              </a:prstGeom>
              <a:noFill/>
              <a:ln>
                <a:noFill/>
              </a:ln>
            </p:spPr>
            <p:txBody>
              <a:bodyPr spcFirstLastPara="1" wrap="square" lIns="91433" tIns="45700" rIns="91433" bIns="45700" anchor="t" anchorCtr="0">
                <a:noAutofit/>
              </a:bodyPr>
              <a:lstStyle/>
              <a:p>
                <a:pPr algn="ctr"/>
                <a:r>
                  <a:rPr lang="en" sz="2267" dirty="0">
                    <a:solidFill>
                      <a:schemeClr val="dk1"/>
                    </a:solidFill>
                    <a:latin typeface="Times"/>
                    <a:ea typeface="Times"/>
                    <a:cs typeface="Times"/>
                    <a:sym typeface="Times"/>
                  </a:rPr>
                  <a:t>(p,x) with </a:t>
                </a:r>
                <a:r>
                  <a:rPr lang="en" sz="2267" i="1" dirty="0">
                    <a:solidFill>
                      <a:schemeClr val="dk1"/>
                    </a:solidFill>
                    <a:latin typeface="Times"/>
                    <a:ea typeface="Times"/>
                    <a:cs typeface="Times"/>
                    <a:sym typeface="Times"/>
                  </a:rPr>
                  <a:t>E</a:t>
                </a:r>
                <a:r>
                  <a:rPr lang="en" sz="2267" i="1" baseline="-25000" dirty="0">
                    <a:solidFill>
                      <a:schemeClr val="dk1"/>
                    </a:solidFill>
                    <a:latin typeface="Times"/>
                    <a:ea typeface="Times"/>
                    <a:cs typeface="Times"/>
                    <a:sym typeface="Times"/>
                  </a:rPr>
                  <a:t>p</a:t>
                </a:r>
                <a:r>
                  <a:rPr lang="en" sz="2267" dirty="0">
                    <a:solidFill>
                      <a:schemeClr val="dk1"/>
                    </a:solidFill>
                    <a:latin typeface="Times"/>
                    <a:ea typeface="Times"/>
                    <a:cs typeface="Times"/>
                    <a:sym typeface="Times"/>
                  </a:rPr>
                  <a:t> &gt; 100 MeV </a:t>
                </a:r>
                <a:endParaRPr sz="1467" dirty="0"/>
              </a:p>
              <a:p>
                <a:pPr algn="ctr"/>
                <a:r>
                  <a:rPr lang="en" sz="2267" b="1" i="1">
                    <a:solidFill>
                      <a:schemeClr val="dk1"/>
                    </a:solidFill>
                    <a:latin typeface="Times"/>
                    <a:ea typeface="Times"/>
                    <a:cs typeface="Times"/>
                    <a:sym typeface="Times"/>
                  </a:rPr>
                  <a:t>10</a:t>
                </a:r>
                <a:r>
                  <a:rPr lang="en" sz="2267">
                    <a:solidFill>
                      <a:schemeClr val="dk1"/>
                    </a:solidFill>
                    <a:latin typeface="Times"/>
                    <a:ea typeface="Times"/>
                    <a:cs typeface="Times"/>
                    <a:sym typeface="Times"/>
                  </a:rPr>
                  <a:t> </a:t>
                </a:r>
                <a:r>
                  <a:rPr lang="en" sz="2267" dirty="0">
                    <a:solidFill>
                      <a:schemeClr val="dk1"/>
                    </a:solidFill>
                    <a:latin typeface="Times"/>
                    <a:ea typeface="Times"/>
                    <a:cs typeface="Times"/>
                    <a:sym typeface="Times"/>
                  </a:rPr>
                  <a:t>datasets</a:t>
                </a:r>
                <a:endParaRPr sz="1467" dirty="0"/>
              </a:p>
            </p:txBody>
          </p:sp>
          <p:cxnSp>
            <p:nvCxnSpPr>
              <p:cNvPr id="228" name="Google Shape;228;p18"/>
              <p:cNvCxnSpPr/>
              <p:nvPr/>
            </p:nvCxnSpPr>
            <p:spPr>
              <a:xfrm flipH="1">
                <a:off x="2051192" y="5578319"/>
                <a:ext cx="742808" cy="1"/>
              </a:xfrm>
              <a:prstGeom prst="straightConnector1">
                <a:avLst/>
              </a:prstGeom>
              <a:noFill/>
              <a:ln w="25400" cap="flat" cmpd="sng">
                <a:solidFill>
                  <a:schemeClr val="dk1"/>
                </a:solidFill>
                <a:prstDash val="solid"/>
                <a:miter lim="800000"/>
                <a:headEnd type="none" w="sm" len="sm"/>
                <a:tailEnd type="oval" w="med" len="med"/>
              </a:ln>
            </p:spPr>
          </p:cxnSp>
        </p:grpSp>
      </p:grpSp>
      <p:sp>
        <p:nvSpPr>
          <p:cNvPr id="229" name="Google Shape;229;p18"/>
          <p:cNvSpPr txBox="1"/>
          <p:nvPr/>
        </p:nvSpPr>
        <p:spPr>
          <a:xfrm>
            <a:off x="5199765" y="6392958"/>
            <a:ext cx="4982400" cy="452800"/>
          </a:xfrm>
          <a:prstGeom prst="rect">
            <a:avLst/>
          </a:prstGeom>
          <a:noFill/>
          <a:ln>
            <a:noFill/>
          </a:ln>
        </p:spPr>
        <p:txBody>
          <a:bodyPr spcFirstLastPara="1" wrap="square" lIns="91433" tIns="45700" rIns="91433" bIns="45700" anchor="t" anchorCtr="0">
            <a:noAutofit/>
          </a:bodyPr>
          <a:lstStyle/>
          <a:p>
            <a:r>
              <a:rPr lang="en" sz="800" dirty="0">
                <a:solidFill>
                  <a:schemeClr val="lt1"/>
                </a:solidFill>
                <a:latin typeface="Times"/>
                <a:ea typeface="Times"/>
                <a:cs typeface="Times"/>
                <a:sym typeface="Times"/>
              </a:rPr>
              <a:t>D.A. Brown, Nuclear Data Sheets, 148:1–142, 2018. </a:t>
            </a:r>
            <a:endParaRPr sz="1467" dirty="0"/>
          </a:p>
          <a:p>
            <a:r>
              <a:rPr lang="en" sz="800" dirty="0">
                <a:solidFill>
                  <a:schemeClr val="lt1"/>
                </a:solidFill>
                <a:latin typeface="Times"/>
                <a:ea typeface="Times"/>
                <a:cs typeface="Times"/>
                <a:sym typeface="Times"/>
              </a:rPr>
              <a:t>A.J. Koning, Nuclear Physics A, 744:15–76, 2004. </a:t>
            </a:r>
            <a:endParaRPr sz="1467" dirty="0"/>
          </a:p>
          <a:p>
            <a:endParaRPr sz="800" dirty="0">
              <a:solidFill>
                <a:schemeClr val="lt1"/>
              </a:solidFill>
              <a:latin typeface="Times"/>
              <a:ea typeface="Times"/>
              <a:cs typeface="Times"/>
              <a:sym typeface="Times"/>
            </a:endParaRPr>
          </a:p>
        </p:txBody>
      </p:sp>
      <p:grpSp>
        <p:nvGrpSpPr>
          <p:cNvPr id="230" name="Google Shape;230;p18"/>
          <p:cNvGrpSpPr/>
          <p:nvPr/>
        </p:nvGrpSpPr>
        <p:grpSpPr>
          <a:xfrm>
            <a:off x="6278233" y="1295653"/>
            <a:ext cx="5755339" cy="2940033"/>
            <a:chOff x="6436661" y="3113088"/>
            <a:chExt cx="5755338" cy="2940034"/>
          </a:xfrm>
        </p:grpSpPr>
        <p:pic>
          <p:nvPicPr>
            <p:cNvPr id="231" name="Google Shape;231;p18"/>
            <p:cNvPicPr preferRelativeResize="0"/>
            <p:nvPr/>
          </p:nvPicPr>
          <p:blipFill rotWithShape="1">
            <a:blip r:embed="rId4">
              <a:alphaModFix/>
            </a:blip>
            <a:srcRect/>
            <a:stretch/>
          </p:blipFill>
          <p:spPr>
            <a:xfrm>
              <a:off x="6436661" y="3113088"/>
              <a:ext cx="5729940" cy="2940034"/>
            </a:xfrm>
            <a:prstGeom prst="rect">
              <a:avLst/>
            </a:prstGeom>
            <a:noFill/>
            <a:ln>
              <a:noFill/>
            </a:ln>
          </p:spPr>
        </p:pic>
        <p:sp>
          <p:nvSpPr>
            <p:cNvPr id="232" name="Google Shape;232;p18"/>
            <p:cNvSpPr txBox="1"/>
            <p:nvPr/>
          </p:nvSpPr>
          <p:spPr>
            <a:xfrm>
              <a:off x="6462060" y="3133559"/>
              <a:ext cx="5729939" cy="369332"/>
            </a:xfrm>
            <a:prstGeom prst="rect">
              <a:avLst/>
            </a:prstGeom>
            <a:noFill/>
            <a:ln>
              <a:noFill/>
            </a:ln>
          </p:spPr>
          <p:txBody>
            <a:bodyPr spcFirstLastPara="1" wrap="square" lIns="91433" tIns="45700" rIns="91433" bIns="45700" anchor="t" anchorCtr="0">
              <a:noAutofit/>
            </a:bodyPr>
            <a:lstStyle/>
            <a:p>
              <a:pPr algn="ctr"/>
              <a:r>
                <a:rPr lang="en" sz="1867" b="1">
                  <a:solidFill>
                    <a:schemeClr val="dk1"/>
                  </a:solidFill>
                  <a:latin typeface="Times"/>
                  <a:ea typeface="Times"/>
                  <a:cs typeface="Times"/>
                  <a:sym typeface="Times"/>
                </a:rPr>
                <a:t>ENDF/BV-11.1: Neutron Reactions</a:t>
              </a:r>
              <a:endParaRPr sz="1467"/>
            </a:p>
          </p:txBody>
        </p:sp>
      </p:grpSp>
      <p:grpSp>
        <p:nvGrpSpPr>
          <p:cNvPr id="233" name="Google Shape;233;p18"/>
          <p:cNvGrpSpPr/>
          <p:nvPr/>
        </p:nvGrpSpPr>
        <p:grpSpPr>
          <a:xfrm>
            <a:off x="409146" y="4278890"/>
            <a:ext cx="11373709" cy="1888236"/>
            <a:chOff x="1587500" y="970845"/>
            <a:chExt cx="11373709" cy="1888236"/>
          </a:xfrm>
        </p:grpSpPr>
        <p:grpSp>
          <p:nvGrpSpPr>
            <p:cNvPr id="234" name="Google Shape;234;p18"/>
            <p:cNvGrpSpPr/>
            <p:nvPr/>
          </p:nvGrpSpPr>
          <p:grpSpPr>
            <a:xfrm>
              <a:off x="1587500" y="970845"/>
              <a:ext cx="11373709" cy="1888236"/>
              <a:chOff x="1587500" y="970845"/>
              <a:chExt cx="11373709" cy="1888236"/>
            </a:xfrm>
          </p:grpSpPr>
          <p:grpSp>
            <p:nvGrpSpPr>
              <p:cNvPr id="235" name="Google Shape;235;p18"/>
              <p:cNvGrpSpPr/>
              <p:nvPr/>
            </p:nvGrpSpPr>
            <p:grpSpPr>
              <a:xfrm>
                <a:off x="1587500" y="970845"/>
                <a:ext cx="9017000" cy="1888236"/>
                <a:chOff x="1003300" y="2434370"/>
                <a:chExt cx="10693400" cy="2379420"/>
              </a:xfrm>
            </p:grpSpPr>
            <p:grpSp>
              <p:nvGrpSpPr>
                <p:cNvPr id="236" name="Google Shape;236;p18"/>
                <p:cNvGrpSpPr/>
                <p:nvPr/>
              </p:nvGrpSpPr>
              <p:grpSpPr>
                <a:xfrm>
                  <a:off x="1003300" y="2434370"/>
                  <a:ext cx="10693400" cy="2264630"/>
                  <a:chOff x="298772" y="2081828"/>
                  <a:chExt cx="11817028" cy="2571491"/>
                </a:xfrm>
              </p:grpSpPr>
              <p:pic>
                <p:nvPicPr>
                  <p:cNvPr id="237" name="Google Shape;237;p18"/>
                  <p:cNvPicPr preferRelativeResize="0"/>
                  <p:nvPr/>
                </p:nvPicPr>
                <p:blipFill rotWithShape="1">
                  <a:blip r:embed="rId5">
                    <a:alphaModFix/>
                  </a:blip>
                  <a:srcRect/>
                  <a:stretch/>
                </p:blipFill>
                <p:spPr>
                  <a:xfrm>
                    <a:off x="298772" y="2108200"/>
                    <a:ext cx="11817028" cy="2545119"/>
                  </a:xfrm>
                  <a:prstGeom prst="rect">
                    <a:avLst/>
                  </a:prstGeom>
                  <a:noFill/>
                  <a:ln>
                    <a:noFill/>
                  </a:ln>
                </p:spPr>
              </p:pic>
              <p:pic>
                <p:nvPicPr>
                  <p:cNvPr id="238" name="Google Shape;238;p18"/>
                  <p:cNvPicPr preferRelativeResize="0"/>
                  <p:nvPr/>
                </p:nvPicPr>
                <p:blipFill rotWithShape="1">
                  <a:blip r:embed="rId6">
                    <a:alphaModFix/>
                  </a:blip>
                  <a:srcRect/>
                  <a:stretch/>
                </p:blipFill>
                <p:spPr>
                  <a:xfrm>
                    <a:off x="11468101" y="2193027"/>
                    <a:ext cx="647699" cy="2036074"/>
                  </a:xfrm>
                  <a:prstGeom prst="rect">
                    <a:avLst/>
                  </a:prstGeom>
                  <a:noFill/>
                  <a:ln>
                    <a:noFill/>
                  </a:ln>
                </p:spPr>
              </p:pic>
              <p:pic>
                <p:nvPicPr>
                  <p:cNvPr id="239" name="Google Shape;239;p18"/>
                  <p:cNvPicPr preferRelativeResize="0"/>
                  <p:nvPr/>
                </p:nvPicPr>
                <p:blipFill rotWithShape="1">
                  <a:blip r:embed="rId7">
                    <a:alphaModFix/>
                  </a:blip>
                  <a:srcRect b="-15217"/>
                  <a:stretch/>
                </p:blipFill>
                <p:spPr>
                  <a:xfrm>
                    <a:off x="9677399" y="2081828"/>
                    <a:ext cx="2146300" cy="673099"/>
                  </a:xfrm>
                  <a:prstGeom prst="rect">
                    <a:avLst/>
                  </a:prstGeom>
                  <a:noFill/>
                  <a:ln>
                    <a:noFill/>
                  </a:ln>
                </p:spPr>
              </p:pic>
            </p:grpSp>
            <p:sp>
              <p:nvSpPr>
                <p:cNvPr id="240" name="Google Shape;240;p18"/>
                <p:cNvSpPr/>
                <p:nvPr/>
              </p:nvSpPr>
              <p:spPr>
                <a:xfrm>
                  <a:off x="1209039" y="4530517"/>
                  <a:ext cx="2312247" cy="25653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241" name="Google Shape;241;p18"/>
                <p:cNvSpPr/>
                <p:nvPr/>
              </p:nvSpPr>
              <p:spPr>
                <a:xfrm>
                  <a:off x="1294552" y="4495167"/>
                  <a:ext cx="2119208" cy="25653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242" name="Google Shape;242;p18"/>
                <p:cNvSpPr/>
                <p:nvPr/>
              </p:nvSpPr>
              <p:spPr>
                <a:xfrm>
                  <a:off x="3899369" y="4546558"/>
                  <a:ext cx="2212634" cy="25653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243" name="Google Shape;243;p18"/>
                <p:cNvSpPr/>
                <p:nvPr/>
              </p:nvSpPr>
              <p:spPr>
                <a:xfrm>
                  <a:off x="3997581" y="4511208"/>
                  <a:ext cx="2119208" cy="25653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244" name="Google Shape;244;p18"/>
                <p:cNvSpPr/>
                <p:nvPr/>
              </p:nvSpPr>
              <p:spPr>
                <a:xfrm>
                  <a:off x="6586356" y="4557252"/>
                  <a:ext cx="2217421" cy="25653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245" name="Google Shape;245;p18"/>
                <p:cNvSpPr/>
                <p:nvPr/>
              </p:nvSpPr>
              <p:spPr>
                <a:xfrm>
                  <a:off x="6684569" y="4521902"/>
                  <a:ext cx="2119208" cy="25653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246" name="Google Shape;246;p18"/>
                <p:cNvSpPr/>
                <p:nvPr/>
              </p:nvSpPr>
              <p:spPr>
                <a:xfrm>
                  <a:off x="9278131" y="4553929"/>
                  <a:ext cx="2335596" cy="25653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247" name="Google Shape;247;p18"/>
                <p:cNvSpPr/>
                <p:nvPr/>
              </p:nvSpPr>
              <p:spPr>
                <a:xfrm>
                  <a:off x="9386992" y="4507885"/>
                  <a:ext cx="2119208" cy="25653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grpSp>
          <p:grpSp>
            <p:nvGrpSpPr>
              <p:cNvPr id="248" name="Google Shape;248;p18"/>
              <p:cNvGrpSpPr/>
              <p:nvPr/>
            </p:nvGrpSpPr>
            <p:grpSpPr>
              <a:xfrm>
                <a:off x="10608514" y="984044"/>
                <a:ext cx="2352695" cy="1861319"/>
                <a:chOff x="3630147" y="2457595"/>
                <a:chExt cx="2790098" cy="2345501"/>
              </a:xfrm>
            </p:grpSpPr>
            <p:pic>
              <p:nvPicPr>
                <p:cNvPr id="249" name="Google Shape;249;p18"/>
                <p:cNvPicPr preferRelativeResize="0"/>
                <p:nvPr/>
              </p:nvPicPr>
              <p:blipFill rotWithShape="1">
                <a:blip r:embed="rId8">
                  <a:alphaModFix/>
                </a:blip>
                <a:srcRect/>
                <a:stretch/>
              </p:blipFill>
              <p:spPr>
                <a:xfrm>
                  <a:off x="3630147" y="2457595"/>
                  <a:ext cx="2790098" cy="2241406"/>
                </a:xfrm>
                <a:prstGeom prst="rect">
                  <a:avLst/>
                </a:prstGeom>
                <a:noFill/>
                <a:ln>
                  <a:noFill/>
                </a:ln>
              </p:spPr>
            </p:pic>
            <p:sp>
              <p:nvSpPr>
                <p:cNvPr id="250" name="Google Shape;250;p18"/>
                <p:cNvSpPr/>
                <p:nvPr/>
              </p:nvSpPr>
              <p:spPr>
                <a:xfrm>
                  <a:off x="3899369" y="4546558"/>
                  <a:ext cx="2212634" cy="25653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251" name="Google Shape;251;p18"/>
                <p:cNvSpPr/>
                <p:nvPr/>
              </p:nvSpPr>
              <p:spPr>
                <a:xfrm>
                  <a:off x="3997581" y="4511208"/>
                  <a:ext cx="2119208" cy="25653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grpSp>
          <p:pic>
            <p:nvPicPr>
              <p:cNvPr id="252" name="Google Shape;252;p18"/>
              <p:cNvPicPr preferRelativeResize="0"/>
              <p:nvPr/>
            </p:nvPicPr>
            <p:blipFill rotWithShape="1">
              <a:blip r:embed="rId9">
                <a:alphaModFix/>
              </a:blip>
              <a:srcRect/>
              <a:stretch/>
            </p:blipFill>
            <p:spPr>
              <a:xfrm>
                <a:off x="11201400" y="1244746"/>
                <a:ext cx="1283773" cy="654796"/>
              </a:xfrm>
              <a:prstGeom prst="rect">
                <a:avLst/>
              </a:prstGeom>
              <a:noFill/>
              <a:ln>
                <a:noFill/>
              </a:ln>
            </p:spPr>
          </p:pic>
          <p:sp>
            <p:nvSpPr>
              <p:cNvPr id="253" name="Google Shape;253;p18"/>
              <p:cNvSpPr txBox="1"/>
              <p:nvPr/>
            </p:nvSpPr>
            <p:spPr>
              <a:xfrm>
                <a:off x="11212104" y="1417724"/>
                <a:ext cx="1199462" cy="369332"/>
              </a:xfrm>
              <a:prstGeom prst="rect">
                <a:avLst/>
              </a:prstGeom>
              <a:noFill/>
              <a:ln>
                <a:noFill/>
              </a:ln>
            </p:spPr>
            <p:txBody>
              <a:bodyPr spcFirstLastPara="1" wrap="square" lIns="91433" tIns="45700" rIns="91433" bIns="45700" anchor="t" anchorCtr="0">
                <a:noAutofit/>
              </a:bodyPr>
              <a:lstStyle/>
              <a:p>
                <a:pPr algn="ctr"/>
                <a:r>
                  <a:rPr lang="en" sz="1867" b="1">
                    <a:solidFill>
                      <a:schemeClr val="dk1"/>
                    </a:solidFill>
                    <a:latin typeface="Arial"/>
                    <a:ea typeface="Arial"/>
                    <a:cs typeface="Arial"/>
                    <a:sym typeface="Arial"/>
                  </a:rPr>
                  <a:t>User</a:t>
                </a:r>
                <a:endParaRPr sz="1467"/>
              </a:p>
            </p:txBody>
          </p:sp>
        </p:grpSp>
        <p:sp>
          <p:nvSpPr>
            <p:cNvPr id="254" name="Google Shape;254;p18"/>
            <p:cNvSpPr/>
            <p:nvPr/>
          </p:nvSpPr>
          <p:spPr>
            <a:xfrm>
              <a:off x="1604804" y="1028925"/>
              <a:ext cx="2298746" cy="1767115"/>
            </a:xfrm>
            <a:prstGeom prst="rect">
              <a:avLst/>
            </a:prstGeom>
            <a:noFill/>
            <a:ln w="28575" cap="flat" cmpd="sng">
              <a:solidFill>
                <a:srgbClr val="FF0000"/>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grpSp>
      <p:grpSp>
        <p:nvGrpSpPr>
          <p:cNvPr id="255" name="Google Shape;255;p18"/>
          <p:cNvGrpSpPr/>
          <p:nvPr/>
        </p:nvGrpSpPr>
        <p:grpSpPr>
          <a:xfrm>
            <a:off x="1910697" y="1500729"/>
            <a:ext cx="4865185" cy="769441"/>
            <a:chOff x="2051194" y="3290049"/>
            <a:chExt cx="4865185" cy="769441"/>
          </a:xfrm>
        </p:grpSpPr>
        <p:cxnSp>
          <p:nvCxnSpPr>
            <p:cNvPr id="256" name="Google Shape;256;p18"/>
            <p:cNvCxnSpPr/>
            <p:nvPr/>
          </p:nvCxnSpPr>
          <p:spPr>
            <a:xfrm flipH="1">
              <a:off x="2051194" y="3502891"/>
              <a:ext cx="1592238" cy="18691"/>
            </a:xfrm>
            <a:prstGeom prst="straightConnector1">
              <a:avLst/>
            </a:prstGeom>
            <a:noFill/>
            <a:ln w="25400" cap="flat" cmpd="sng">
              <a:solidFill>
                <a:schemeClr val="dk1"/>
              </a:solidFill>
              <a:prstDash val="solid"/>
              <a:miter lim="800000"/>
              <a:headEnd type="none" w="sm" len="sm"/>
              <a:tailEnd type="oval" w="med" len="med"/>
            </a:ln>
          </p:spPr>
        </p:cxnSp>
        <p:sp>
          <p:nvSpPr>
            <p:cNvPr id="257" name="Google Shape;257;p18"/>
            <p:cNvSpPr txBox="1"/>
            <p:nvPr/>
          </p:nvSpPr>
          <p:spPr>
            <a:xfrm>
              <a:off x="3643432" y="3290049"/>
              <a:ext cx="3272947" cy="769441"/>
            </a:xfrm>
            <a:prstGeom prst="rect">
              <a:avLst/>
            </a:prstGeom>
            <a:noFill/>
            <a:ln>
              <a:noFill/>
            </a:ln>
          </p:spPr>
          <p:txBody>
            <a:bodyPr spcFirstLastPara="1" wrap="square" lIns="91433" tIns="45700" rIns="91433" bIns="45700" anchor="t" anchorCtr="0">
              <a:noAutofit/>
            </a:bodyPr>
            <a:lstStyle/>
            <a:p>
              <a:r>
                <a:rPr lang="en" sz="2267" dirty="0">
                  <a:solidFill>
                    <a:schemeClr val="dk1"/>
                  </a:solidFill>
                  <a:latin typeface="Times"/>
                  <a:ea typeface="Times"/>
                  <a:cs typeface="Times"/>
                  <a:sym typeface="Times"/>
                </a:rPr>
                <a:t>Compilation (EXFOR) </a:t>
              </a:r>
              <a:endParaRPr sz="1467" dirty="0"/>
            </a:p>
            <a:p>
              <a:r>
                <a:rPr lang="en" sz="2267" b="1" i="1" dirty="0">
                  <a:solidFill>
                    <a:schemeClr val="dk1"/>
                  </a:solidFill>
                  <a:latin typeface="Times"/>
                  <a:ea typeface="Times"/>
                  <a:cs typeface="Times"/>
                  <a:sym typeface="Times"/>
                </a:rPr>
                <a:t>24 000 </a:t>
              </a:r>
              <a:r>
                <a:rPr lang="en" sz="2267" dirty="0">
                  <a:solidFill>
                    <a:schemeClr val="dk1"/>
                  </a:solidFill>
                  <a:latin typeface="Times"/>
                  <a:ea typeface="Times"/>
                  <a:cs typeface="Times"/>
                  <a:sym typeface="Times"/>
                </a:rPr>
                <a:t>datasets </a:t>
              </a:r>
              <a:r>
                <a:rPr lang="en" sz="1400" dirty="0">
                  <a:solidFill>
                    <a:schemeClr val="dk1"/>
                  </a:solidFill>
                  <a:latin typeface="Times"/>
                  <a:ea typeface="Times"/>
                  <a:cs typeface="Times"/>
                  <a:sym typeface="Times"/>
                </a:rPr>
                <a:t>(46% for (n,x))</a:t>
              </a:r>
              <a:endParaRPr sz="1467" dirty="0"/>
            </a:p>
          </p:txBody>
        </p:sp>
      </p:grpSp>
      <p:grpSp>
        <p:nvGrpSpPr>
          <p:cNvPr id="258" name="Google Shape;258;p18"/>
          <p:cNvGrpSpPr/>
          <p:nvPr/>
        </p:nvGrpSpPr>
        <p:grpSpPr>
          <a:xfrm>
            <a:off x="639099" y="2196293"/>
            <a:ext cx="5467492" cy="1047752"/>
            <a:chOff x="639099" y="2196293"/>
            <a:chExt cx="5467492" cy="1047752"/>
          </a:xfrm>
        </p:grpSpPr>
        <p:sp>
          <p:nvSpPr>
            <p:cNvPr id="259" name="Google Shape;259;p18"/>
            <p:cNvSpPr/>
            <p:nvPr/>
          </p:nvSpPr>
          <p:spPr>
            <a:xfrm>
              <a:off x="639099" y="2196293"/>
              <a:ext cx="2556402" cy="1047752"/>
            </a:xfrm>
            <a:custGeom>
              <a:avLst/>
              <a:gdLst/>
              <a:ahLst/>
              <a:cxnLst/>
              <a:rect l="l" t="t" r="r" b="b"/>
              <a:pathLst>
                <a:path w="2556401" h="1047751" extrusionOk="0">
                  <a:moveTo>
                    <a:pt x="2556401" y="1"/>
                  </a:moveTo>
                  <a:lnTo>
                    <a:pt x="1917304" y="1047750"/>
                  </a:lnTo>
                  <a:lnTo>
                    <a:pt x="639097" y="1047750"/>
                  </a:lnTo>
                  <a:lnTo>
                    <a:pt x="0" y="1"/>
                  </a:lnTo>
                  <a:lnTo>
                    <a:pt x="2556401" y="1"/>
                  </a:lnTo>
                  <a:close/>
                </a:path>
              </a:pathLst>
            </a:custGeom>
            <a:solidFill>
              <a:srgbClr val="4372C3">
                <a:alpha val="69803"/>
              </a:srgbClr>
            </a:solidFill>
            <a:ln w="12700" cap="flat" cmpd="sng">
              <a:solidFill>
                <a:schemeClr val="lt1"/>
              </a:solidFill>
              <a:prstDash val="solid"/>
              <a:miter lim="800000"/>
              <a:headEnd type="none" w="sm" len="sm"/>
              <a:tailEnd type="none" w="sm" len="sm"/>
            </a:ln>
          </p:spPr>
          <p:txBody>
            <a:bodyPr spcFirstLastPara="1" wrap="square" lIns="475300" tIns="27933" rIns="475300" bIns="27933" anchor="ctr" anchorCtr="0">
              <a:noAutofit/>
            </a:bodyPr>
            <a:lstStyle/>
            <a:p>
              <a:pPr algn="ctr">
                <a:lnSpc>
                  <a:spcPct val="90000"/>
                </a:lnSpc>
                <a:buClr>
                  <a:schemeClr val="lt1"/>
                </a:buClr>
                <a:buSzPts val="1700"/>
              </a:pPr>
              <a:r>
                <a:rPr lang="en" sz="2267">
                  <a:solidFill>
                    <a:schemeClr val="lt1"/>
                  </a:solidFill>
                  <a:latin typeface="Times"/>
                  <a:ea typeface="Times"/>
                  <a:cs typeface="Times"/>
                  <a:sym typeface="Times"/>
                </a:rPr>
                <a:t> </a:t>
              </a:r>
              <a:endParaRPr sz="1467"/>
            </a:p>
          </p:txBody>
        </p:sp>
        <p:grpSp>
          <p:nvGrpSpPr>
            <p:cNvPr id="260" name="Google Shape;260;p18"/>
            <p:cNvGrpSpPr/>
            <p:nvPr/>
          </p:nvGrpSpPr>
          <p:grpSpPr>
            <a:xfrm>
              <a:off x="1910694" y="2387057"/>
              <a:ext cx="4195897" cy="769441"/>
              <a:chOff x="2051192" y="4176378"/>
              <a:chExt cx="4195897" cy="769441"/>
            </a:xfrm>
          </p:grpSpPr>
          <p:cxnSp>
            <p:nvCxnSpPr>
              <p:cNvPr id="261" name="Google Shape;261;p18"/>
              <p:cNvCxnSpPr/>
              <p:nvPr/>
            </p:nvCxnSpPr>
            <p:spPr>
              <a:xfrm rot="10800000">
                <a:off x="2051192" y="4561098"/>
                <a:ext cx="1324578" cy="0"/>
              </a:xfrm>
              <a:prstGeom prst="straightConnector1">
                <a:avLst/>
              </a:prstGeom>
              <a:noFill/>
              <a:ln w="25400" cap="flat" cmpd="sng">
                <a:solidFill>
                  <a:schemeClr val="dk1"/>
                </a:solidFill>
                <a:prstDash val="solid"/>
                <a:miter lim="800000"/>
                <a:headEnd type="none" w="sm" len="sm"/>
                <a:tailEnd type="oval" w="med" len="med"/>
              </a:ln>
            </p:spPr>
          </p:cxnSp>
          <p:sp>
            <p:nvSpPr>
              <p:cNvPr id="262" name="Google Shape;262;p18"/>
              <p:cNvSpPr txBox="1"/>
              <p:nvPr/>
            </p:nvSpPr>
            <p:spPr>
              <a:xfrm>
                <a:off x="2974142" y="4176378"/>
                <a:ext cx="3272947" cy="769441"/>
              </a:xfrm>
              <a:prstGeom prst="rect">
                <a:avLst/>
              </a:prstGeom>
              <a:noFill/>
              <a:ln>
                <a:noFill/>
              </a:ln>
            </p:spPr>
            <p:txBody>
              <a:bodyPr spcFirstLastPara="1" wrap="square" lIns="91433" tIns="45700" rIns="91433" bIns="45700" anchor="t" anchorCtr="0">
                <a:noAutofit/>
              </a:bodyPr>
              <a:lstStyle/>
              <a:p>
                <a:pPr algn="ctr"/>
                <a:r>
                  <a:rPr lang="en" sz="2267" dirty="0">
                    <a:solidFill>
                      <a:schemeClr val="dk1"/>
                    </a:solidFill>
                    <a:latin typeface="Times"/>
                    <a:ea typeface="Times"/>
                    <a:cs typeface="Times"/>
                    <a:sym typeface="Times"/>
                  </a:rPr>
                  <a:t>(p,x) reactions - 20% </a:t>
                </a:r>
                <a:endParaRPr sz="1467" dirty="0"/>
              </a:p>
              <a:p>
                <a:pPr algn="ctr"/>
                <a:r>
                  <a:rPr lang="en" sz="2267" b="1" i="1" dirty="0">
                    <a:solidFill>
                      <a:schemeClr val="dk1"/>
                    </a:solidFill>
                    <a:latin typeface="Times"/>
                    <a:ea typeface="Times"/>
                    <a:cs typeface="Times"/>
                    <a:sym typeface="Times"/>
                  </a:rPr>
                  <a:t>4600</a:t>
                </a:r>
                <a:r>
                  <a:rPr lang="en" sz="2267" dirty="0">
                    <a:solidFill>
                      <a:schemeClr val="dk1"/>
                    </a:solidFill>
                    <a:latin typeface="Times"/>
                    <a:ea typeface="Times"/>
                    <a:cs typeface="Times"/>
                    <a:sym typeface="Times"/>
                  </a:rPr>
                  <a:t> datasets </a:t>
                </a:r>
                <a:br>
                  <a:rPr lang="en" sz="2267" dirty="0">
                    <a:solidFill>
                      <a:schemeClr val="dk1"/>
                    </a:solidFill>
                    <a:latin typeface="Times"/>
                    <a:ea typeface="Times"/>
                    <a:cs typeface="Times"/>
                    <a:sym typeface="Times"/>
                  </a:rPr>
                </a:br>
                <a:r>
                  <a:rPr lang="en" sz="1600" dirty="0">
                    <a:solidFill>
                      <a:schemeClr val="dk1"/>
                    </a:solidFill>
                    <a:latin typeface="Times"/>
                    <a:ea typeface="Times"/>
                    <a:cs typeface="Times"/>
                    <a:sym typeface="Times"/>
                  </a:rPr>
                  <a:t>(d,x) reactions  </a:t>
                </a:r>
                <a:r>
                  <a:rPr lang="en" sz="1600" b="1" i="1" dirty="0">
                    <a:solidFill>
                      <a:schemeClr val="dk1"/>
                    </a:solidFill>
                    <a:latin typeface="Times"/>
                    <a:ea typeface="Times"/>
                    <a:cs typeface="Times"/>
                    <a:sym typeface="Times"/>
                  </a:rPr>
                  <a:t>2000</a:t>
                </a:r>
                <a:r>
                  <a:rPr lang="en" sz="1600" dirty="0">
                    <a:solidFill>
                      <a:schemeClr val="dk1"/>
                    </a:solidFill>
                    <a:latin typeface="Times"/>
                    <a:ea typeface="Times"/>
                    <a:cs typeface="Times"/>
                    <a:sym typeface="Times"/>
                  </a:rPr>
                  <a:t> datasets – 9% </a:t>
                </a:r>
                <a:endParaRPr sz="1100" dirty="0"/>
              </a:p>
            </p:txBody>
          </p:sp>
        </p:grpSp>
      </p:grpSp>
      <p:pic>
        <p:nvPicPr>
          <p:cNvPr id="263" name="Google Shape;263;p18"/>
          <p:cNvPicPr preferRelativeResize="0"/>
          <p:nvPr/>
        </p:nvPicPr>
        <p:blipFill rotWithShape="1">
          <a:blip r:embed="rId10">
            <a:alphaModFix/>
          </a:blip>
          <a:srcRect/>
          <a:stretch/>
        </p:blipFill>
        <p:spPr>
          <a:xfrm>
            <a:off x="980310" y="4465294"/>
            <a:ext cx="1192935" cy="1537657"/>
          </a:xfrm>
          <a:prstGeom prst="rect">
            <a:avLst/>
          </a:prstGeom>
          <a:noFill/>
          <a:ln>
            <a:noFill/>
          </a:ln>
        </p:spPr>
      </p:pic>
      <p:sp>
        <p:nvSpPr>
          <p:cNvPr id="264" name="Google Shape;264;p18"/>
          <p:cNvSpPr txBox="1"/>
          <p:nvPr/>
        </p:nvSpPr>
        <p:spPr>
          <a:xfrm>
            <a:off x="1050904" y="4694990"/>
            <a:ext cx="1124347" cy="400109"/>
          </a:xfrm>
          <a:prstGeom prst="rect">
            <a:avLst/>
          </a:prstGeom>
          <a:noFill/>
          <a:ln>
            <a:noFill/>
          </a:ln>
        </p:spPr>
        <p:txBody>
          <a:bodyPr spcFirstLastPara="1" wrap="square" lIns="91433" tIns="45700" rIns="91433" bIns="45700" anchor="t" anchorCtr="0">
            <a:noAutofit/>
          </a:bodyPr>
          <a:lstStyle/>
          <a:p>
            <a:r>
              <a:rPr lang="en" sz="2000" b="1">
                <a:solidFill>
                  <a:schemeClr val="dk1"/>
                </a:solidFill>
                <a:latin typeface="Calibri"/>
                <a:ea typeface="Calibri"/>
                <a:cs typeface="Calibri"/>
                <a:sym typeface="Calibri"/>
              </a:rPr>
              <a:t>Measure</a:t>
            </a:r>
            <a:endParaRPr sz="1467"/>
          </a:p>
        </p:txBody>
      </p:sp>
      <p:sp>
        <p:nvSpPr>
          <p:cNvPr id="4" name="Title 3">
            <a:extLst>
              <a:ext uri="{FF2B5EF4-FFF2-40B4-BE49-F238E27FC236}">
                <a16:creationId xmlns:a16="http://schemas.microsoft.com/office/drawing/2014/main" id="{BB3EC71A-D2C0-46AB-8E94-5A611E8230C0}"/>
              </a:ext>
            </a:extLst>
          </p:cNvPr>
          <p:cNvSpPr>
            <a:spLocks noGrp="1"/>
          </p:cNvSpPr>
          <p:nvPr>
            <p:ph type="title"/>
          </p:nvPr>
        </p:nvSpPr>
        <p:spPr/>
        <p:txBody>
          <a:bodyPr/>
          <a:lstStyle/>
          <a:p>
            <a:r>
              <a:rPr lang="en-US" dirty="0"/>
              <a:t>The Nuclear Data Pipeline</a:t>
            </a:r>
          </a:p>
        </p:txBody>
      </p:sp>
      <p:sp>
        <p:nvSpPr>
          <p:cNvPr id="52" name="Slide Number Placeholder 5">
            <a:extLst>
              <a:ext uri="{FF2B5EF4-FFF2-40B4-BE49-F238E27FC236}">
                <a16:creationId xmlns:a16="http://schemas.microsoft.com/office/drawing/2014/main" id="{8D15C81D-AEC8-47CB-8203-6F0F41E19F3B}"/>
              </a:ext>
            </a:extLst>
          </p:cNvPr>
          <p:cNvSpPr>
            <a:spLocks noGrp="1"/>
          </p:cNvSpPr>
          <p:nvPr>
            <p:ph type="sldNum" sz="quarter" idx="4"/>
          </p:nvPr>
        </p:nvSpPr>
        <p:spPr>
          <a:xfrm>
            <a:off x="9296400" y="6356349"/>
            <a:ext cx="2743200" cy="365125"/>
          </a:xfrm>
          <a:prstGeom prst="rect">
            <a:avLst/>
          </a:prstGeom>
        </p:spPr>
        <p:txBody>
          <a:bodyPr/>
          <a:lstStyle>
            <a:lvl1pPr>
              <a:defRPr b="1">
                <a:solidFill>
                  <a:schemeClr val="bg1"/>
                </a:solidFill>
                <a:latin typeface="Georgia" panose="02040502050405020303" pitchFamily="18" charset="0"/>
              </a:defRPr>
            </a:lvl1pPr>
          </a:lstStyle>
          <a:p>
            <a:pPr algn="r"/>
            <a:fld id="{8DFAC382-4EBE-AA44-A583-A4478973BA78}" type="slidenum">
              <a:rPr lang="en-US" smtClean="0"/>
              <a:pPr algn="r"/>
              <a:t>2</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8"/>
                                        </p:tgtEl>
                                        <p:attrNameLst>
                                          <p:attrName>style.visibility</p:attrName>
                                        </p:attrNameLst>
                                      </p:cBhvr>
                                      <p:to>
                                        <p:strVal val="visible"/>
                                      </p:to>
                                    </p:set>
                                    <p:animEffect transition="in" filter="fade">
                                      <p:cBhvr>
                                        <p:cTn id="7" dur="500"/>
                                        <p:tgtEl>
                                          <p:spTgt spid="2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30"/>
                                        </p:tgtEl>
                                      </p:cBhvr>
                                    </p:animEffect>
                                    <p:set>
                                      <p:cBhvr>
                                        <p:cTn id="12" dur="1" fill="hold">
                                          <p:stCondLst>
                                            <p:cond delay="500"/>
                                          </p:stCondLst>
                                        </p:cTn>
                                        <p:tgtEl>
                                          <p:spTgt spid="2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4"/>
                                        </p:tgtEl>
                                        <p:attrNameLst>
                                          <p:attrName>style.visibility</p:attrName>
                                        </p:attrNameLst>
                                      </p:cBhvr>
                                      <p:to>
                                        <p:strVal val="visible"/>
                                      </p:to>
                                    </p:set>
                                    <p:animEffect transition="in" filter="fade">
                                      <p:cBhvr>
                                        <p:cTn id="1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3F105F-1C4B-CEDA-5871-9A6ADA07B277}"/>
              </a:ext>
            </a:extLst>
          </p:cNvPr>
          <p:cNvPicPr>
            <a:picLocks noChangeAspect="1"/>
          </p:cNvPicPr>
          <p:nvPr/>
        </p:nvPicPr>
        <p:blipFill>
          <a:blip r:embed="rId3"/>
          <a:stretch>
            <a:fillRect/>
          </a:stretch>
        </p:blipFill>
        <p:spPr>
          <a:xfrm>
            <a:off x="5374362" y="3582142"/>
            <a:ext cx="3489325" cy="2551956"/>
          </a:xfrm>
          <a:prstGeom prst="rect">
            <a:avLst/>
          </a:prstGeom>
        </p:spPr>
      </p:pic>
      <p:pic>
        <p:nvPicPr>
          <p:cNvPr id="54" name="Picture 53">
            <a:extLst>
              <a:ext uri="{FF2B5EF4-FFF2-40B4-BE49-F238E27FC236}">
                <a16:creationId xmlns:a16="http://schemas.microsoft.com/office/drawing/2014/main" id="{D67121D4-728B-4C99-967B-E95788F27D9C}"/>
              </a:ext>
            </a:extLst>
          </p:cNvPr>
          <p:cNvPicPr>
            <a:picLocks noChangeAspect="1"/>
          </p:cNvPicPr>
          <p:nvPr/>
        </p:nvPicPr>
        <p:blipFill>
          <a:blip r:embed="rId4"/>
          <a:stretch>
            <a:fillRect/>
          </a:stretch>
        </p:blipFill>
        <p:spPr>
          <a:xfrm>
            <a:off x="-1863" y="3032422"/>
            <a:ext cx="2239890" cy="3112789"/>
          </a:xfrm>
          <a:prstGeom prst="rect">
            <a:avLst/>
          </a:prstGeom>
        </p:spPr>
      </p:pic>
      <p:sp>
        <p:nvSpPr>
          <p:cNvPr id="3" name="Title 2">
            <a:extLst>
              <a:ext uri="{FF2B5EF4-FFF2-40B4-BE49-F238E27FC236}">
                <a16:creationId xmlns:a16="http://schemas.microsoft.com/office/drawing/2014/main" id="{B4378E4C-E784-43D7-A521-116BFA4C4BF6}"/>
              </a:ext>
            </a:extLst>
          </p:cNvPr>
          <p:cNvSpPr>
            <a:spLocks noGrp="1"/>
          </p:cNvSpPr>
          <p:nvPr>
            <p:ph type="title"/>
          </p:nvPr>
        </p:nvSpPr>
        <p:spPr/>
        <p:txBody>
          <a:bodyPr>
            <a:noAutofit/>
          </a:bodyPr>
          <a:lstStyle/>
          <a:p>
            <a:r>
              <a:rPr lang="en-US" dirty="0"/>
              <a:t>Deuteron Breakup</a:t>
            </a:r>
            <a:endParaRPr lang="en-US" sz="4000" dirty="0"/>
          </a:p>
        </p:txBody>
      </p:sp>
      <p:sp>
        <p:nvSpPr>
          <p:cNvPr id="26" name="Rectangle 25">
            <a:extLst>
              <a:ext uri="{FF2B5EF4-FFF2-40B4-BE49-F238E27FC236}">
                <a16:creationId xmlns:a16="http://schemas.microsoft.com/office/drawing/2014/main" id="{3C201E75-3537-40A6-B8E9-5005EC001726}"/>
              </a:ext>
            </a:extLst>
          </p:cNvPr>
          <p:cNvSpPr/>
          <p:nvPr/>
        </p:nvSpPr>
        <p:spPr>
          <a:xfrm rot="16200000">
            <a:off x="847072" y="3192006"/>
            <a:ext cx="4195575" cy="570186"/>
          </a:xfrm>
          <a:prstGeom prst="rect">
            <a:avLst/>
          </a:prstGeom>
          <a:gradFill flip="none" rotWithShape="1">
            <a:gsLst>
              <a:gs pos="0">
                <a:schemeClr val="dk1">
                  <a:tint val="100000"/>
                  <a:shade val="100000"/>
                  <a:satMod val="130000"/>
                </a:schemeClr>
              </a:gs>
              <a:gs pos="100000">
                <a:schemeClr val="dk1">
                  <a:tint val="50000"/>
                  <a:shade val="100000"/>
                  <a:satMod val="350000"/>
                </a:schemeClr>
              </a:gs>
            </a:gsLst>
            <a:lin ang="0" scaled="1"/>
            <a:tileRect/>
          </a:gradFill>
        </p:spPr>
        <p:style>
          <a:lnRef idx="1">
            <a:schemeClr val="dk1"/>
          </a:lnRef>
          <a:fillRef idx="3">
            <a:schemeClr val="dk1"/>
          </a:fillRef>
          <a:effectRef idx="2">
            <a:schemeClr val="dk1"/>
          </a:effectRef>
          <a:fontRef idx="minor">
            <a:schemeClr val="lt1"/>
          </a:fontRef>
        </p:style>
        <p:txBody>
          <a:bodyPr rtlCol="0" anchor="ctr"/>
          <a:lstStyle/>
          <a:p>
            <a:r>
              <a:rPr lang="en-US" dirty="0"/>
              <a:t>     Beryllium   </a:t>
            </a:r>
          </a:p>
        </p:txBody>
      </p:sp>
      <p:sp>
        <p:nvSpPr>
          <p:cNvPr id="28" name="Rectangle 27">
            <a:extLst>
              <a:ext uri="{FF2B5EF4-FFF2-40B4-BE49-F238E27FC236}">
                <a16:creationId xmlns:a16="http://schemas.microsoft.com/office/drawing/2014/main" id="{32BEF48A-F719-4431-8BAE-6EE4AAA7A170}"/>
              </a:ext>
            </a:extLst>
          </p:cNvPr>
          <p:cNvSpPr/>
          <p:nvPr/>
        </p:nvSpPr>
        <p:spPr>
          <a:xfrm>
            <a:off x="4287664" y="2956801"/>
            <a:ext cx="1322280" cy="12596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30E288FC-F1C6-4B36-A7A7-6274C7088667}"/>
              </a:ext>
            </a:extLst>
          </p:cNvPr>
          <p:cNvGrpSpPr/>
          <p:nvPr/>
        </p:nvGrpSpPr>
        <p:grpSpPr>
          <a:xfrm>
            <a:off x="1250374" y="3310946"/>
            <a:ext cx="488054" cy="493497"/>
            <a:chOff x="397450" y="3477100"/>
            <a:chExt cx="488054" cy="493497"/>
          </a:xfrm>
        </p:grpSpPr>
        <p:sp>
          <p:nvSpPr>
            <p:cNvPr id="32" name="Oval 31">
              <a:extLst>
                <a:ext uri="{FF2B5EF4-FFF2-40B4-BE49-F238E27FC236}">
                  <a16:creationId xmlns:a16="http://schemas.microsoft.com/office/drawing/2014/main" id="{4B2DEF2E-1D8F-4577-BB7B-8BD2A4FBBE31}"/>
                </a:ext>
              </a:extLst>
            </p:cNvPr>
            <p:cNvSpPr/>
            <p:nvPr/>
          </p:nvSpPr>
          <p:spPr>
            <a:xfrm>
              <a:off x="397450" y="3597305"/>
              <a:ext cx="373292" cy="37329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A91D7AE6-BF62-46A8-9665-AED13641C677}"/>
                </a:ext>
              </a:extLst>
            </p:cNvPr>
            <p:cNvSpPr/>
            <p:nvPr/>
          </p:nvSpPr>
          <p:spPr>
            <a:xfrm>
              <a:off x="512212" y="3477100"/>
              <a:ext cx="373292" cy="37329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a:t>
              </a:r>
            </a:p>
          </p:txBody>
        </p:sp>
      </p:grpSp>
      <p:sp>
        <p:nvSpPr>
          <p:cNvPr id="34" name="Oval 33">
            <a:extLst>
              <a:ext uri="{FF2B5EF4-FFF2-40B4-BE49-F238E27FC236}">
                <a16:creationId xmlns:a16="http://schemas.microsoft.com/office/drawing/2014/main" id="{A038E6F2-2F12-41D5-BB95-BF4B07C0B974}"/>
              </a:ext>
            </a:extLst>
          </p:cNvPr>
          <p:cNvSpPr/>
          <p:nvPr/>
        </p:nvSpPr>
        <p:spPr>
          <a:xfrm>
            <a:off x="4946364" y="3057858"/>
            <a:ext cx="373292" cy="37329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n</a:t>
            </a:r>
          </a:p>
        </p:txBody>
      </p:sp>
      <p:sp>
        <p:nvSpPr>
          <p:cNvPr id="35" name="Oval 34">
            <a:extLst>
              <a:ext uri="{FF2B5EF4-FFF2-40B4-BE49-F238E27FC236}">
                <a16:creationId xmlns:a16="http://schemas.microsoft.com/office/drawing/2014/main" id="{96636FB0-E415-4BCF-A196-14D16946F2E9}"/>
              </a:ext>
            </a:extLst>
          </p:cNvPr>
          <p:cNvSpPr/>
          <p:nvPr/>
        </p:nvSpPr>
        <p:spPr>
          <a:xfrm>
            <a:off x="4463309" y="1710647"/>
            <a:ext cx="373292" cy="37329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n</a:t>
            </a:r>
          </a:p>
        </p:txBody>
      </p:sp>
      <p:sp>
        <p:nvSpPr>
          <p:cNvPr id="36" name="Oval 35">
            <a:extLst>
              <a:ext uri="{FF2B5EF4-FFF2-40B4-BE49-F238E27FC236}">
                <a16:creationId xmlns:a16="http://schemas.microsoft.com/office/drawing/2014/main" id="{FEF3D06F-6A95-406F-A1FD-38DB490EFC6A}"/>
              </a:ext>
            </a:extLst>
          </p:cNvPr>
          <p:cNvSpPr/>
          <p:nvPr/>
        </p:nvSpPr>
        <p:spPr>
          <a:xfrm>
            <a:off x="5133010" y="4607812"/>
            <a:ext cx="373292" cy="37329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n</a:t>
            </a:r>
          </a:p>
        </p:txBody>
      </p:sp>
      <p:sp>
        <p:nvSpPr>
          <p:cNvPr id="37" name="Oval 36">
            <a:extLst>
              <a:ext uri="{FF2B5EF4-FFF2-40B4-BE49-F238E27FC236}">
                <a16:creationId xmlns:a16="http://schemas.microsoft.com/office/drawing/2014/main" id="{1BEC2E7A-4CFD-442F-A70C-265AF703A4F5}"/>
              </a:ext>
            </a:extLst>
          </p:cNvPr>
          <p:cNvSpPr/>
          <p:nvPr/>
        </p:nvSpPr>
        <p:spPr>
          <a:xfrm>
            <a:off x="4712594" y="2317611"/>
            <a:ext cx="373292" cy="37329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n</a:t>
            </a:r>
          </a:p>
        </p:txBody>
      </p:sp>
      <p:cxnSp>
        <p:nvCxnSpPr>
          <p:cNvPr id="38" name="Straight Arrow Connector 37">
            <a:extLst>
              <a:ext uri="{FF2B5EF4-FFF2-40B4-BE49-F238E27FC236}">
                <a16:creationId xmlns:a16="http://schemas.microsoft.com/office/drawing/2014/main" id="{246D20BE-620F-4E67-937F-0FF8CEF80FFE}"/>
              </a:ext>
            </a:extLst>
          </p:cNvPr>
          <p:cNvCxnSpPr/>
          <p:nvPr/>
        </p:nvCxnSpPr>
        <p:spPr>
          <a:xfrm>
            <a:off x="3033058" y="3555839"/>
            <a:ext cx="205282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1B03E31F-F71D-41DA-8352-86FE74C6C5DC}"/>
              </a:ext>
            </a:extLst>
          </p:cNvPr>
          <p:cNvCxnSpPr/>
          <p:nvPr/>
        </p:nvCxnSpPr>
        <p:spPr>
          <a:xfrm flipV="1">
            <a:off x="3033058" y="2600758"/>
            <a:ext cx="1692415" cy="9655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0" name="Arc 39">
            <a:extLst>
              <a:ext uri="{FF2B5EF4-FFF2-40B4-BE49-F238E27FC236}">
                <a16:creationId xmlns:a16="http://schemas.microsoft.com/office/drawing/2014/main" id="{BE1B1EE1-A41E-41CF-BD06-C090258673CB}"/>
              </a:ext>
            </a:extLst>
          </p:cNvPr>
          <p:cNvSpPr/>
          <p:nvPr/>
        </p:nvSpPr>
        <p:spPr>
          <a:xfrm rot="1501829">
            <a:off x="3483080" y="2866599"/>
            <a:ext cx="913746" cy="1399373"/>
          </a:xfrm>
          <a:prstGeom prst="arc">
            <a:avLst>
              <a:gd name="adj1" fmla="val 15982546"/>
              <a:gd name="adj2" fmla="val 1992120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TextBox 40">
            <a:extLst>
              <a:ext uri="{FF2B5EF4-FFF2-40B4-BE49-F238E27FC236}">
                <a16:creationId xmlns:a16="http://schemas.microsoft.com/office/drawing/2014/main" id="{3DD9BF1D-E3BE-4C99-BD36-41FEE6E85DF7}"/>
              </a:ext>
            </a:extLst>
          </p:cNvPr>
          <p:cNvSpPr txBox="1"/>
          <p:nvPr/>
        </p:nvSpPr>
        <p:spPr>
          <a:xfrm>
            <a:off x="4104840" y="3061818"/>
            <a:ext cx="358471" cy="369332"/>
          </a:xfrm>
          <a:prstGeom prst="rect">
            <a:avLst/>
          </a:prstGeom>
          <a:noFill/>
        </p:spPr>
        <p:txBody>
          <a:bodyPr wrap="square" rtlCol="0">
            <a:spAutoFit/>
          </a:bodyPr>
          <a:lstStyle/>
          <a:p>
            <a:r>
              <a:rPr lang="el-GR" dirty="0"/>
              <a:t>θ</a:t>
            </a:r>
            <a:endParaRPr lang="en-US" dirty="0"/>
          </a:p>
        </p:txBody>
      </p:sp>
      <p:sp>
        <p:nvSpPr>
          <p:cNvPr id="42" name="Oval 41">
            <a:extLst>
              <a:ext uri="{FF2B5EF4-FFF2-40B4-BE49-F238E27FC236}">
                <a16:creationId xmlns:a16="http://schemas.microsoft.com/office/drawing/2014/main" id="{BC9418DC-3025-41CB-AD3B-A81021D48D7C}"/>
              </a:ext>
            </a:extLst>
          </p:cNvPr>
          <p:cNvSpPr/>
          <p:nvPr/>
        </p:nvSpPr>
        <p:spPr>
          <a:xfrm>
            <a:off x="2932859" y="3429000"/>
            <a:ext cx="373292" cy="37329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grpSp>
        <p:nvGrpSpPr>
          <p:cNvPr id="43" name="Group 42">
            <a:extLst>
              <a:ext uri="{FF2B5EF4-FFF2-40B4-BE49-F238E27FC236}">
                <a16:creationId xmlns:a16="http://schemas.microsoft.com/office/drawing/2014/main" id="{E570DCA5-8EE2-45EC-B9B1-6FA342A66F33}"/>
              </a:ext>
            </a:extLst>
          </p:cNvPr>
          <p:cNvGrpSpPr/>
          <p:nvPr/>
        </p:nvGrpSpPr>
        <p:grpSpPr>
          <a:xfrm>
            <a:off x="1242697" y="3308795"/>
            <a:ext cx="488054" cy="493497"/>
            <a:chOff x="397450" y="3477100"/>
            <a:chExt cx="488054" cy="493497"/>
          </a:xfrm>
        </p:grpSpPr>
        <p:sp>
          <p:nvSpPr>
            <p:cNvPr id="44" name="Oval 43">
              <a:extLst>
                <a:ext uri="{FF2B5EF4-FFF2-40B4-BE49-F238E27FC236}">
                  <a16:creationId xmlns:a16="http://schemas.microsoft.com/office/drawing/2014/main" id="{57758EF4-9507-4508-A3EE-A77C67BB49D7}"/>
                </a:ext>
              </a:extLst>
            </p:cNvPr>
            <p:cNvSpPr/>
            <p:nvPr/>
          </p:nvSpPr>
          <p:spPr>
            <a:xfrm>
              <a:off x="397450" y="3597305"/>
              <a:ext cx="373292" cy="37329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637DD129-A0E0-49FC-8CDB-C9F86A6BE1C2}"/>
                </a:ext>
              </a:extLst>
            </p:cNvPr>
            <p:cNvSpPr/>
            <p:nvPr/>
          </p:nvSpPr>
          <p:spPr>
            <a:xfrm>
              <a:off x="512212" y="3477100"/>
              <a:ext cx="373292" cy="37329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a:t>
              </a:r>
            </a:p>
          </p:txBody>
        </p:sp>
      </p:grpSp>
      <p:grpSp>
        <p:nvGrpSpPr>
          <p:cNvPr id="46" name="Group 45">
            <a:extLst>
              <a:ext uri="{FF2B5EF4-FFF2-40B4-BE49-F238E27FC236}">
                <a16:creationId xmlns:a16="http://schemas.microsoft.com/office/drawing/2014/main" id="{CE48408B-FE42-4346-9DBF-660F67E1F7BF}"/>
              </a:ext>
            </a:extLst>
          </p:cNvPr>
          <p:cNvGrpSpPr/>
          <p:nvPr/>
        </p:nvGrpSpPr>
        <p:grpSpPr>
          <a:xfrm>
            <a:off x="1250374" y="3310946"/>
            <a:ext cx="488054" cy="493497"/>
            <a:chOff x="397450" y="3477100"/>
            <a:chExt cx="488054" cy="493497"/>
          </a:xfrm>
        </p:grpSpPr>
        <p:sp>
          <p:nvSpPr>
            <p:cNvPr id="47" name="Oval 46">
              <a:extLst>
                <a:ext uri="{FF2B5EF4-FFF2-40B4-BE49-F238E27FC236}">
                  <a16:creationId xmlns:a16="http://schemas.microsoft.com/office/drawing/2014/main" id="{5C925F6A-22A8-45CA-A7BB-386D80D0D0F5}"/>
                </a:ext>
              </a:extLst>
            </p:cNvPr>
            <p:cNvSpPr/>
            <p:nvPr/>
          </p:nvSpPr>
          <p:spPr>
            <a:xfrm>
              <a:off x="397450" y="3597305"/>
              <a:ext cx="373292" cy="37329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44B17218-C305-47B6-9307-B8DDEC276690}"/>
                </a:ext>
              </a:extLst>
            </p:cNvPr>
            <p:cNvSpPr/>
            <p:nvPr/>
          </p:nvSpPr>
          <p:spPr>
            <a:xfrm>
              <a:off x="512212" y="3477100"/>
              <a:ext cx="373292" cy="37329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a:t>
              </a:r>
            </a:p>
          </p:txBody>
        </p:sp>
      </p:grpSp>
      <p:grpSp>
        <p:nvGrpSpPr>
          <p:cNvPr id="49" name="Group 48">
            <a:extLst>
              <a:ext uri="{FF2B5EF4-FFF2-40B4-BE49-F238E27FC236}">
                <a16:creationId xmlns:a16="http://schemas.microsoft.com/office/drawing/2014/main" id="{CC5170BC-9187-4292-BAD6-AF358DFF8DE6}"/>
              </a:ext>
            </a:extLst>
          </p:cNvPr>
          <p:cNvGrpSpPr/>
          <p:nvPr/>
        </p:nvGrpSpPr>
        <p:grpSpPr>
          <a:xfrm>
            <a:off x="1246918" y="3307006"/>
            <a:ext cx="488054" cy="493497"/>
            <a:chOff x="397450" y="3477100"/>
            <a:chExt cx="488054" cy="493497"/>
          </a:xfrm>
        </p:grpSpPr>
        <p:sp>
          <p:nvSpPr>
            <p:cNvPr id="50" name="Oval 49">
              <a:extLst>
                <a:ext uri="{FF2B5EF4-FFF2-40B4-BE49-F238E27FC236}">
                  <a16:creationId xmlns:a16="http://schemas.microsoft.com/office/drawing/2014/main" id="{1F01117A-28D0-4D94-9480-4BA5B52D8CB0}"/>
                </a:ext>
              </a:extLst>
            </p:cNvPr>
            <p:cNvSpPr/>
            <p:nvPr/>
          </p:nvSpPr>
          <p:spPr>
            <a:xfrm>
              <a:off x="397450" y="3597305"/>
              <a:ext cx="373292" cy="37329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8200A3D4-8C73-4E1C-A7C0-F87B451F1B37}"/>
                </a:ext>
              </a:extLst>
            </p:cNvPr>
            <p:cNvSpPr/>
            <p:nvPr/>
          </p:nvSpPr>
          <p:spPr>
            <a:xfrm>
              <a:off x="512212" y="3477100"/>
              <a:ext cx="373292" cy="37329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a:t>
              </a:r>
            </a:p>
          </p:txBody>
        </p:sp>
      </p:grpSp>
      <p:sp>
        <p:nvSpPr>
          <p:cNvPr id="52" name="Google Shape;55;p13">
            <a:extLst>
              <a:ext uri="{FF2B5EF4-FFF2-40B4-BE49-F238E27FC236}">
                <a16:creationId xmlns:a16="http://schemas.microsoft.com/office/drawing/2014/main" id="{FA9E0AB9-86B0-43C5-9713-EC41E6637090}"/>
              </a:ext>
            </a:extLst>
          </p:cNvPr>
          <p:cNvSpPr txBox="1">
            <a:spLocks/>
          </p:cNvSpPr>
          <p:nvPr/>
        </p:nvSpPr>
        <p:spPr>
          <a:xfrm>
            <a:off x="5013948" y="687353"/>
            <a:ext cx="7134508" cy="2894789"/>
          </a:xfrm>
          <a:prstGeom prst="rect">
            <a:avLst/>
          </a:prstGeom>
        </p:spPr>
        <p:txBody>
          <a:bodyPr spcFirstLastPara="1" vert="horz" wrap="square" lIns="121900" tIns="121900" rIns="121900" bIns="121900" rtlCol="0" anchor="t" anchorCtr="0">
            <a:noAutofit/>
          </a:bodyPr>
          <a:lstStyle>
            <a:lvl1pPr marL="342900" indent="-342900" algn="l" defTabSz="457200" rtl="0" eaLnBrk="1" latinLnBrk="0" hangingPunct="1">
              <a:spcBef>
                <a:spcPct val="20000"/>
              </a:spcBef>
              <a:buFont typeface="Arial"/>
              <a:buChar char="•"/>
              <a:defRPr sz="2200" kern="1200">
                <a:solidFill>
                  <a:srgbClr val="2D637F"/>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2D637F"/>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2D637F"/>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2D637F"/>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2D637F"/>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chemeClr val="tx1"/>
                </a:solidFill>
                <a:latin typeface="Helvetica" panose="020B0604020202020204" pitchFamily="34" charset="0"/>
                <a:cs typeface="Helvetica" panose="020B0604020202020204" pitchFamily="34" charset="0"/>
              </a:rPr>
              <a:t>Deuteron has no bound excited states</a:t>
            </a:r>
          </a:p>
          <a:p>
            <a:pPr lvl="1"/>
            <a:r>
              <a:rPr lang="en-US" sz="1800" dirty="0">
                <a:solidFill>
                  <a:schemeClr val="tx1"/>
                </a:solidFill>
                <a:latin typeface="Helvetica" panose="020B0604020202020204" pitchFamily="34" charset="0"/>
                <a:cs typeface="Helvetica" panose="020B0604020202020204" pitchFamily="34" charset="0"/>
              </a:rPr>
              <a:t>Excitation / stripping causes the deuteron to breakup into constituent proton + neutron</a:t>
            </a:r>
          </a:p>
          <a:p>
            <a:pPr lvl="1"/>
            <a:r>
              <a:rPr lang="en-US" sz="1800" dirty="0">
                <a:solidFill>
                  <a:schemeClr val="tx1"/>
                </a:solidFill>
                <a:latin typeface="Helvetica" panose="020B0604020202020204" pitchFamily="34" charset="0"/>
                <a:cs typeface="Helvetica" panose="020B0604020202020204" pitchFamily="34" charset="0"/>
              </a:rPr>
              <a:t>~5-10% of deuterons are converted into neutrons</a:t>
            </a:r>
          </a:p>
          <a:p>
            <a:pPr lvl="1"/>
            <a:r>
              <a:rPr lang="en-US" sz="1800" dirty="0">
                <a:solidFill>
                  <a:schemeClr val="tx1"/>
                </a:solidFill>
                <a:latin typeface="Helvetica" panose="020B0604020202020204" pitchFamily="34" charset="0"/>
                <a:cs typeface="Helvetica" panose="020B0604020202020204" pitchFamily="34" charset="0"/>
              </a:rPr>
              <a:t>Conservation produces a </a:t>
            </a:r>
            <a:r>
              <a:rPr lang="en-US" sz="1800" b="1" dirty="0">
                <a:solidFill>
                  <a:schemeClr val="tx1"/>
                </a:solidFill>
                <a:latin typeface="Helvetica" panose="020B0604020202020204" pitchFamily="34" charset="0"/>
                <a:cs typeface="Helvetica" panose="020B0604020202020204" pitchFamily="34" charset="0"/>
              </a:rPr>
              <a:t>highly</a:t>
            </a:r>
            <a:r>
              <a:rPr lang="en-US" sz="1800" dirty="0">
                <a:solidFill>
                  <a:schemeClr val="tx1"/>
                </a:solidFill>
                <a:latin typeface="Helvetica" panose="020B0604020202020204" pitchFamily="34" charset="0"/>
                <a:cs typeface="Helvetica" panose="020B0604020202020204" pitchFamily="34" charset="0"/>
              </a:rPr>
              <a:t> (</a:t>
            </a:r>
            <a:r>
              <a:rPr lang="el-GR" sz="1800" dirty="0">
                <a:solidFill>
                  <a:schemeClr val="tx1"/>
                </a:solidFill>
                <a:latin typeface="Helvetica" panose="020B0604020202020204" pitchFamily="34" charset="0"/>
                <a:cs typeface="Helvetica" panose="020B0604020202020204" pitchFamily="34" charset="0"/>
              </a:rPr>
              <a:t>θ</a:t>
            </a:r>
            <a:r>
              <a:rPr lang="en-US" sz="1800" dirty="0">
                <a:solidFill>
                  <a:schemeClr val="tx1"/>
                </a:solidFill>
                <a:latin typeface="Calibri" panose="020F0502020204030204" pitchFamily="34" charset="0"/>
                <a:cs typeface="Helvetica" panose="020B0604020202020204" pitchFamily="34" charset="0"/>
              </a:rPr>
              <a:t>≈10°</a:t>
            </a:r>
            <a:r>
              <a:rPr lang="en-US" sz="1800" dirty="0">
                <a:solidFill>
                  <a:schemeClr val="tx1"/>
                </a:solidFill>
                <a:latin typeface="Helvetica" panose="020B0604020202020204" pitchFamily="34" charset="0"/>
                <a:cs typeface="Helvetica" panose="020B0604020202020204" pitchFamily="34" charset="0"/>
              </a:rPr>
              <a:t>) forward-focused “blowtorch” of neutrons</a:t>
            </a:r>
          </a:p>
          <a:p>
            <a:pPr lvl="1"/>
            <a:r>
              <a:rPr lang="en-US" sz="1800" dirty="0">
                <a:solidFill>
                  <a:schemeClr val="tx1"/>
                </a:solidFill>
                <a:latin typeface="Helvetica" panose="020B0604020202020204" pitchFamily="34" charset="0"/>
                <a:cs typeface="Helvetica" panose="020B0604020202020204" pitchFamily="34" charset="0"/>
              </a:rPr>
              <a:t>Be breakup target gives highest n-yield, and doesn’t activate</a:t>
            </a:r>
          </a:p>
          <a:p>
            <a:pPr lvl="1"/>
            <a:r>
              <a:rPr lang="en-US" sz="1800" dirty="0">
                <a:solidFill>
                  <a:schemeClr val="tx1"/>
                </a:solidFill>
                <a:latin typeface="Helvetica" panose="020B0604020202020204" pitchFamily="34" charset="0"/>
                <a:cs typeface="Helvetica" panose="020B0604020202020204" pitchFamily="34" charset="0"/>
              </a:rPr>
              <a:t>Tunable </a:t>
            </a:r>
            <a:r>
              <a:rPr lang="en-US" sz="1800" i="1" dirty="0" err="1">
                <a:solidFill>
                  <a:schemeClr val="tx1"/>
                </a:solidFill>
                <a:latin typeface="Helvetica" panose="020B0604020202020204" pitchFamily="34" charset="0"/>
                <a:cs typeface="Helvetica" panose="020B0604020202020204" pitchFamily="34" charset="0"/>
              </a:rPr>
              <a:t>E</a:t>
            </a:r>
            <a:r>
              <a:rPr lang="en-US" sz="1800" i="1" baseline="-25000" dirty="0" err="1">
                <a:solidFill>
                  <a:schemeClr val="tx1"/>
                </a:solidFill>
                <a:latin typeface="Helvetica" panose="020B0604020202020204" pitchFamily="34" charset="0"/>
                <a:cs typeface="Helvetica" panose="020B0604020202020204" pitchFamily="34" charset="0"/>
              </a:rPr>
              <a:t>n</a:t>
            </a:r>
            <a:r>
              <a:rPr lang="en-US" sz="1800" dirty="0">
                <a:solidFill>
                  <a:schemeClr val="tx1"/>
                </a:solidFill>
                <a:latin typeface="Helvetica" panose="020B0604020202020204" pitchFamily="34" charset="0"/>
                <a:cs typeface="Helvetica" panose="020B0604020202020204" pitchFamily="34" charset="0"/>
              </a:rPr>
              <a:t>, </a:t>
            </a:r>
            <a:r>
              <a:rPr lang="en-US" sz="1800" b="1" i="1" dirty="0">
                <a:solidFill>
                  <a:schemeClr val="tx1"/>
                </a:solidFill>
                <a:latin typeface="Helvetica" panose="020B0604020202020204" pitchFamily="34" charset="0"/>
                <a:cs typeface="Helvetica" panose="020B0604020202020204" pitchFamily="34" charset="0"/>
              </a:rPr>
              <a:t>negligible target heating</a:t>
            </a:r>
            <a:endParaRPr lang="en-US" sz="1800" i="1" dirty="0">
              <a:solidFill>
                <a:schemeClr val="tx1"/>
              </a:solidFill>
              <a:latin typeface="Helvetica" panose="020B0604020202020204" pitchFamily="34" charset="0"/>
              <a:cs typeface="Helvetica" panose="020B0604020202020204" pitchFamily="34" charset="0"/>
            </a:endParaRPr>
          </a:p>
        </p:txBody>
      </p:sp>
      <p:sp>
        <p:nvSpPr>
          <p:cNvPr id="53" name="TextBox 52">
            <a:extLst>
              <a:ext uri="{FF2B5EF4-FFF2-40B4-BE49-F238E27FC236}">
                <a16:creationId xmlns:a16="http://schemas.microsoft.com/office/drawing/2014/main" id="{A6E0A2FD-2846-460D-9964-EAEFC8079CC4}"/>
              </a:ext>
            </a:extLst>
          </p:cNvPr>
          <p:cNvSpPr txBox="1"/>
          <p:nvPr/>
        </p:nvSpPr>
        <p:spPr>
          <a:xfrm>
            <a:off x="4287744" y="6397723"/>
            <a:ext cx="4564357" cy="430887"/>
          </a:xfrm>
          <a:prstGeom prst="rect">
            <a:avLst/>
          </a:prstGeom>
          <a:noFill/>
        </p:spPr>
        <p:txBody>
          <a:bodyPr wrap="square" rtlCol="0">
            <a:spAutoFit/>
          </a:bodyPr>
          <a:lstStyle/>
          <a:p>
            <a:pPr algn="ctr"/>
            <a:r>
              <a:rPr lang="en-US" sz="1100" dirty="0">
                <a:solidFill>
                  <a:schemeClr val="bg1"/>
                </a:solidFill>
                <a:latin typeface="Helvetica" panose="020B0604020202020204" pitchFamily="34" charset="0"/>
                <a:cs typeface="Helvetica" panose="020B0604020202020204" pitchFamily="34" charset="0"/>
              </a:rPr>
              <a:t>J.P. Meulders, </a:t>
            </a:r>
            <a:r>
              <a:rPr lang="fr" sz="1100" dirty="0">
                <a:solidFill>
                  <a:schemeClr val="bg1"/>
                </a:solidFill>
                <a:latin typeface="Helvetica" panose="020B0604020202020204" pitchFamily="34" charset="0"/>
                <a:cs typeface="Helvetica" panose="020B0604020202020204" pitchFamily="34" charset="0"/>
              </a:rPr>
              <a:t>P. Leleux, P. C. Macq &amp; C. Pirart</a:t>
            </a:r>
            <a:endParaRPr lang="en-US" sz="1100" dirty="0">
              <a:solidFill>
                <a:schemeClr val="bg1"/>
              </a:solidFill>
              <a:latin typeface="Helvetica" panose="020B0604020202020204" pitchFamily="34" charset="0"/>
              <a:cs typeface="Helvetica" panose="020B0604020202020204" pitchFamily="34" charset="0"/>
            </a:endParaRPr>
          </a:p>
          <a:p>
            <a:pPr algn="ctr"/>
            <a:r>
              <a:rPr lang="en-US" sz="1100" dirty="0">
                <a:solidFill>
                  <a:schemeClr val="bg1"/>
                </a:solidFill>
                <a:latin typeface="Helvetica" panose="020B0604020202020204" pitchFamily="34" charset="0"/>
                <a:cs typeface="Helvetica" panose="020B0604020202020204" pitchFamily="34" charset="0"/>
              </a:rPr>
              <a:t>Phys. Med. Biol. 20, #. 2, 235-243, (1975)</a:t>
            </a:r>
          </a:p>
        </p:txBody>
      </p:sp>
      <p:sp>
        <p:nvSpPr>
          <p:cNvPr id="5" name="Slide Number Placeholder 5">
            <a:extLst>
              <a:ext uri="{FF2B5EF4-FFF2-40B4-BE49-F238E27FC236}">
                <a16:creationId xmlns:a16="http://schemas.microsoft.com/office/drawing/2014/main" id="{01DB138C-76DB-EBD4-A93F-0CD1B89145B4}"/>
              </a:ext>
            </a:extLst>
          </p:cNvPr>
          <p:cNvSpPr>
            <a:spLocks noGrp="1"/>
          </p:cNvSpPr>
          <p:nvPr>
            <p:ph type="sldNum" sz="quarter" idx="4"/>
          </p:nvPr>
        </p:nvSpPr>
        <p:spPr>
          <a:xfrm>
            <a:off x="9296400" y="6356349"/>
            <a:ext cx="2743200" cy="365125"/>
          </a:xfrm>
        </p:spPr>
        <p:txBody>
          <a:bodyPr/>
          <a:lstStyle>
            <a:lvl1pPr>
              <a:defRPr b="1">
                <a:solidFill>
                  <a:schemeClr val="bg1"/>
                </a:solidFill>
                <a:latin typeface="Georgia" panose="02040502050405020303" pitchFamily="18" charset="0"/>
              </a:defRPr>
            </a:lvl1pPr>
          </a:lstStyle>
          <a:p>
            <a:fld id="{8DFAC382-4EBE-AA44-A583-A4478973BA78}" type="slidenum">
              <a:rPr lang="en-US" smtClean="0"/>
              <a:pPr/>
              <a:t>20</a:t>
            </a:fld>
            <a:endParaRPr lang="en-US" dirty="0"/>
          </a:p>
        </p:txBody>
      </p:sp>
      <p:sp>
        <p:nvSpPr>
          <p:cNvPr id="2" name="TextBox 1">
            <a:extLst>
              <a:ext uri="{FF2B5EF4-FFF2-40B4-BE49-F238E27FC236}">
                <a16:creationId xmlns:a16="http://schemas.microsoft.com/office/drawing/2014/main" id="{632D5167-C093-1B9A-1BC3-51D7CAFB30FD}"/>
              </a:ext>
            </a:extLst>
          </p:cNvPr>
          <p:cNvSpPr txBox="1"/>
          <p:nvPr/>
        </p:nvSpPr>
        <p:spPr>
          <a:xfrm>
            <a:off x="8179836" y="6258723"/>
            <a:ext cx="3028095" cy="584775"/>
          </a:xfrm>
          <a:prstGeom prst="rect">
            <a:avLst/>
          </a:prstGeom>
          <a:noFill/>
        </p:spPr>
        <p:txBody>
          <a:bodyPr wrap="square">
            <a:spAutoFit/>
          </a:bodyPr>
          <a:lstStyle/>
          <a:p>
            <a:pPr algn="ctr"/>
            <a:r>
              <a:rPr lang="en-US" sz="1600" dirty="0">
                <a:solidFill>
                  <a:schemeClr val="bg1"/>
                </a:solidFill>
                <a:latin typeface="Helvetica" panose="020B0604020202020204" pitchFamily="34" charset="0"/>
                <a:ea typeface="Times New Roman" panose="02020603050405020304" pitchFamily="18" charset="0"/>
                <a:cs typeface="Helvetica" panose="020B0604020202020204" pitchFamily="34" charset="0"/>
              </a:rPr>
              <a:t>J.T. Morrell PhD Thesis (2021) </a:t>
            </a:r>
            <a:br>
              <a:rPr lang="en-US" sz="1600" dirty="0">
                <a:solidFill>
                  <a:schemeClr val="bg1"/>
                </a:solidFill>
                <a:latin typeface="Helvetica" panose="020B0604020202020204" pitchFamily="34" charset="0"/>
                <a:ea typeface="Times New Roman" panose="02020603050405020304" pitchFamily="18" charset="0"/>
                <a:cs typeface="Helvetica" panose="020B0604020202020204" pitchFamily="34" charset="0"/>
              </a:rPr>
            </a:br>
            <a:r>
              <a:rPr lang="en-US" sz="1600" dirty="0">
                <a:solidFill>
                  <a:schemeClr val="bg1"/>
                </a:solidFill>
                <a:latin typeface="Helvetica" panose="020B0604020202020204" pitchFamily="34" charset="0"/>
                <a:ea typeface="Times New Roman" panose="02020603050405020304" pitchFamily="18" charset="0"/>
                <a:cs typeface="Helvetica" panose="020B0604020202020204" pitchFamily="34" charset="0"/>
              </a:rPr>
              <a:t>&amp; PRC (Submitted, 2022)</a:t>
            </a:r>
          </a:p>
        </p:txBody>
      </p:sp>
      <p:pic>
        <p:nvPicPr>
          <p:cNvPr id="9" name="Picture 8">
            <a:extLst>
              <a:ext uri="{FF2B5EF4-FFF2-40B4-BE49-F238E27FC236}">
                <a16:creationId xmlns:a16="http://schemas.microsoft.com/office/drawing/2014/main" id="{104A119E-FA24-4D81-5585-B253D9FB963B}"/>
              </a:ext>
            </a:extLst>
          </p:cNvPr>
          <p:cNvPicPr>
            <a:picLocks noChangeAspect="1"/>
          </p:cNvPicPr>
          <p:nvPr/>
        </p:nvPicPr>
        <p:blipFill>
          <a:blip r:embed="rId5"/>
          <a:stretch>
            <a:fillRect/>
          </a:stretch>
        </p:blipFill>
        <p:spPr>
          <a:xfrm>
            <a:off x="8621487" y="3573148"/>
            <a:ext cx="3576748" cy="2597499"/>
          </a:xfrm>
          <a:prstGeom prst="rect">
            <a:avLst/>
          </a:prstGeom>
        </p:spPr>
      </p:pic>
      <p:pic>
        <p:nvPicPr>
          <p:cNvPr id="1026" name="Picture 2">
            <a:extLst>
              <a:ext uri="{FF2B5EF4-FFF2-40B4-BE49-F238E27FC236}">
                <a16:creationId xmlns:a16="http://schemas.microsoft.com/office/drawing/2014/main" id="{4A680947-85C9-C02D-CF95-B8C31405A2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019" y="183616"/>
            <a:ext cx="2411234" cy="26505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6E3CA64-603A-02E6-7573-437C032E9175}"/>
              </a:ext>
            </a:extLst>
          </p:cNvPr>
          <p:cNvSpPr txBox="1"/>
          <p:nvPr/>
        </p:nvSpPr>
        <p:spPr>
          <a:xfrm>
            <a:off x="515357" y="2485932"/>
            <a:ext cx="1542699" cy="338554"/>
          </a:xfrm>
          <a:prstGeom prst="rect">
            <a:avLst/>
          </a:prstGeom>
          <a:solidFill>
            <a:schemeClr val="tx1"/>
          </a:solidFill>
          <a:ln>
            <a:solidFill>
              <a:schemeClr val="tx1"/>
            </a:solidFill>
          </a:ln>
        </p:spPr>
        <p:txBody>
          <a:bodyPr wrap="square" rtlCol="0">
            <a:spAutoFit/>
          </a:bodyPr>
          <a:lstStyle/>
          <a:p>
            <a:pPr algn="ctr"/>
            <a:r>
              <a:rPr lang="en-US" sz="1600" dirty="0">
                <a:solidFill>
                  <a:schemeClr val="bg1"/>
                </a:solidFill>
                <a:latin typeface="Times New Roman" charset="0"/>
                <a:ea typeface="Times New Roman" charset="0"/>
                <a:cs typeface="Times New Roman" charset="0"/>
              </a:rPr>
              <a:t>Jon Morrell</a:t>
            </a:r>
          </a:p>
        </p:txBody>
      </p:sp>
    </p:spTree>
    <p:extLst>
      <p:ext uri="{BB962C8B-B14F-4D97-AF65-F5344CB8AC3E}">
        <p14:creationId xmlns:p14="http://schemas.microsoft.com/office/powerpoint/2010/main" val="2729917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31"/>
                                        </p:tgtEl>
                                        <p:attrNameLst>
                                          <p:attrName>style.visibility</p:attrName>
                                        </p:attrNameLst>
                                      </p:cBhvr>
                                      <p:to>
                                        <p:strVal val="hidden"/>
                                      </p:to>
                                    </p:set>
                                  </p:childTnLst>
                                </p:cTn>
                              </p:par>
                            </p:childTnLst>
                          </p:cTn>
                        </p:par>
                        <p:par>
                          <p:cTn id="7" fill="hold">
                            <p:stCondLst>
                              <p:cond delay="0"/>
                            </p:stCondLst>
                            <p:childTnLst>
                              <p:par>
                                <p:cTn id="8" presetID="1" presetClass="exit" presetSubtype="0" fill="hold" nodeType="afterEffect">
                                  <p:stCondLst>
                                    <p:cond delay="0"/>
                                  </p:stCondLst>
                                  <p:childTnLst>
                                    <p:set>
                                      <p:cBhvr>
                                        <p:cTn id="9" dur="1" fill="hold">
                                          <p:stCondLst>
                                            <p:cond delay="0"/>
                                          </p:stCondLst>
                                        </p:cTn>
                                        <p:tgtEl>
                                          <p:spTgt spid="43"/>
                                        </p:tgtEl>
                                        <p:attrNameLst>
                                          <p:attrName>style.visibility</p:attrName>
                                        </p:attrNameLst>
                                      </p:cBhvr>
                                      <p:to>
                                        <p:strVal val="hidden"/>
                                      </p:to>
                                    </p:set>
                                  </p:childTnLst>
                                </p:cTn>
                              </p:par>
                            </p:childTnLst>
                          </p:cTn>
                        </p:par>
                        <p:par>
                          <p:cTn id="10" fill="hold">
                            <p:stCondLst>
                              <p:cond delay="0"/>
                            </p:stCondLst>
                            <p:childTnLst>
                              <p:par>
                                <p:cTn id="11" presetID="1" presetClass="exit" presetSubtype="0" fill="hold" nodeType="afterEffect">
                                  <p:stCondLst>
                                    <p:cond delay="0"/>
                                  </p:stCondLst>
                                  <p:childTnLst>
                                    <p:set>
                                      <p:cBhvr>
                                        <p:cTn id="12" dur="1" fill="hold">
                                          <p:stCondLst>
                                            <p:cond delay="0"/>
                                          </p:stCondLst>
                                        </p:cTn>
                                        <p:tgtEl>
                                          <p:spTgt spid="46"/>
                                        </p:tgtEl>
                                        <p:attrNameLst>
                                          <p:attrName>style.visibility</p:attrName>
                                        </p:attrNameLst>
                                      </p:cBhvr>
                                      <p:to>
                                        <p:strVal val="hidden"/>
                                      </p:to>
                                    </p:set>
                                  </p:childTnLst>
                                </p:cTn>
                              </p:par>
                            </p:childTnLst>
                          </p:cTn>
                        </p:par>
                        <p:par>
                          <p:cTn id="13" fill="hold">
                            <p:stCondLst>
                              <p:cond delay="0"/>
                            </p:stCondLst>
                            <p:childTnLst>
                              <p:par>
                                <p:cTn id="14" presetID="1" presetClass="exit" presetSubtype="0" fill="hold" nodeType="afterEffect">
                                  <p:stCondLst>
                                    <p:cond delay="0"/>
                                  </p:stCondLst>
                                  <p:childTnLst>
                                    <p:set>
                                      <p:cBhvr>
                                        <p:cTn id="15" dur="1" fill="hold">
                                          <p:stCondLst>
                                            <p:cond delay="0"/>
                                          </p:stCondLst>
                                        </p:cTn>
                                        <p:tgtEl>
                                          <p:spTgt spid="49"/>
                                        </p:tgtEl>
                                        <p:attrNameLst>
                                          <p:attrName>style.visibility</p:attrName>
                                        </p:attrNameLst>
                                      </p:cBhvr>
                                      <p:to>
                                        <p:strVal val="hidden"/>
                                      </p:to>
                                    </p:set>
                                  </p:childTnLst>
                                </p:cTn>
                              </p:par>
                            </p:childTnLst>
                          </p:cTn>
                        </p:par>
                        <p:par>
                          <p:cTn id="16" fill="hold">
                            <p:stCondLst>
                              <p:cond delay="0"/>
                            </p:stCondLst>
                            <p:childTnLst>
                              <p:par>
                                <p:cTn id="17" presetID="10"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63" presetClass="path" presetSubtype="0" accel="50000" decel="50000" fill="hold" nodeType="withEffect">
                                  <p:stCondLst>
                                    <p:cond delay="0"/>
                                  </p:stCondLst>
                                  <p:childTnLst>
                                    <p:animMotion origin="layout" path="M -0.10508 0 L 0.09557 0 " pathEditMode="relative" rAng="0" ptsTypes="AA">
                                      <p:cBhvr>
                                        <p:cTn id="21" dur="1000" fill="hold"/>
                                        <p:tgtEl>
                                          <p:spTgt spid="31"/>
                                        </p:tgtEl>
                                        <p:attrNameLst>
                                          <p:attrName>ppt_x</p:attrName>
                                          <p:attrName>ppt_y</p:attrName>
                                        </p:attrNameLst>
                                      </p:cBhvr>
                                      <p:rCtr x="10026" y="0"/>
                                    </p:animMotion>
                                  </p:childTnLst>
                                </p:cTn>
                              </p:par>
                            </p:childTnLst>
                          </p:cTn>
                        </p:par>
                        <p:par>
                          <p:cTn id="22" fill="hold">
                            <p:stCondLst>
                              <p:cond delay="1000"/>
                            </p:stCondLst>
                            <p:childTnLst>
                              <p:par>
                                <p:cTn id="23" presetID="8" presetClass="emph" presetSubtype="0" fill="hold" nodeType="afterEffect">
                                  <p:stCondLst>
                                    <p:cond delay="0"/>
                                  </p:stCondLst>
                                  <p:childTnLst>
                                    <p:animRot by="21600000">
                                      <p:cBhvr>
                                        <p:cTn id="24" dur="1400" fill="hold"/>
                                        <p:tgtEl>
                                          <p:spTgt spid="31"/>
                                        </p:tgtEl>
                                        <p:attrNameLst>
                                          <p:attrName>r</p:attrName>
                                        </p:attrNameLst>
                                      </p:cBhvr>
                                    </p:animRot>
                                  </p:childTnLst>
                                </p:cTn>
                              </p:par>
                              <p:par>
                                <p:cTn id="25" presetID="42" presetClass="path" presetSubtype="0" accel="50000" decel="50000" fill="hold" nodeType="withEffect">
                                  <p:stCondLst>
                                    <p:cond delay="0"/>
                                  </p:stCondLst>
                                  <p:childTnLst>
                                    <p:animMotion origin="layout" path="M 0.09557 2.59259E-6 L 0.1388 -0.00185 " pathEditMode="relative" rAng="0" ptsTypes="AA">
                                      <p:cBhvr>
                                        <p:cTn id="26" dur="2000" fill="hold"/>
                                        <p:tgtEl>
                                          <p:spTgt spid="31"/>
                                        </p:tgtEl>
                                        <p:attrNameLst>
                                          <p:attrName>ppt_x</p:attrName>
                                          <p:attrName>ppt_y</p:attrName>
                                        </p:attrNameLst>
                                      </p:cBhvr>
                                      <p:rCtr x="2161" y="-162"/>
                                    </p:animMotion>
                                  </p:childTnLst>
                                </p:cTn>
                              </p:par>
                            </p:childTnLst>
                          </p:cTn>
                        </p:par>
                        <p:par>
                          <p:cTn id="27" fill="hold">
                            <p:stCondLst>
                              <p:cond delay="3000"/>
                            </p:stCondLst>
                            <p:childTnLst>
                              <p:par>
                                <p:cTn id="28" presetID="10" presetClass="exit" presetSubtype="0" fill="hold" nodeType="afterEffect">
                                  <p:stCondLst>
                                    <p:cond delay="0"/>
                                  </p:stCondLst>
                                  <p:childTnLst>
                                    <p:animEffect transition="out" filter="fade">
                                      <p:cBhvr>
                                        <p:cTn id="29" dur="500"/>
                                        <p:tgtEl>
                                          <p:spTgt spid="31"/>
                                        </p:tgtEl>
                                      </p:cBhvr>
                                    </p:animEffect>
                                    <p:set>
                                      <p:cBhvr>
                                        <p:cTn id="30" dur="1" fill="hold">
                                          <p:stCondLst>
                                            <p:cond delay="499"/>
                                          </p:stCondLst>
                                        </p:cTn>
                                        <p:tgtEl>
                                          <p:spTgt spid="31"/>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par>
                                <p:cTn id="37" presetID="56" presetClass="path" presetSubtype="0" accel="50000" decel="50000" fill="hold" grpId="1" nodeType="withEffect">
                                  <p:stCondLst>
                                    <p:cond delay="0"/>
                                  </p:stCondLst>
                                  <p:childTnLst>
                                    <p:animMotion origin="layout" path="M -0.12005 0.24028 L -2.08333E-7 -3.7037E-7 " pathEditMode="relative" rAng="0" ptsTypes="AA">
                                      <p:cBhvr>
                                        <p:cTn id="38" dur="1000" fill="hold"/>
                                        <p:tgtEl>
                                          <p:spTgt spid="35"/>
                                        </p:tgtEl>
                                        <p:attrNameLst>
                                          <p:attrName>ppt_x</p:attrName>
                                          <p:attrName>ppt_y</p:attrName>
                                        </p:attrNameLst>
                                      </p:cBhvr>
                                      <p:rCtr x="6875" y="-12176"/>
                                    </p:animMotion>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par>
                                <p:cTn id="43" presetID="63" presetClass="path" presetSubtype="0" accel="50000" decel="50000" fill="hold" nodeType="withEffect">
                                  <p:stCondLst>
                                    <p:cond delay="0"/>
                                  </p:stCondLst>
                                  <p:childTnLst>
                                    <p:animMotion origin="layout" path="M -0.10508 2.96296E-6 L 0.09558 2.96296E-6 " pathEditMode="relative" rAng="0" ptsTypes="AA">
                                      <p:cBhvr>
                                        <p:cTn id="44" dur="1000" fill="hold"/>
                                        <p:tgtEl>
                                          <p:spTgt spid="43"/>
                                        </p:tgtEl>
                                        <p:attrNameLst>
                                          <p:attrName>ppt_x</p:attrName>
                                          <p:attrName>ppt_y</p:attrName>
                                        </p:attrNameLst>
                                      </p:cBhvr>
                                      <p:rCtr x="10026" y="0"/>
                                    </p:animMotion>
                                  </p:childTnLst>
                                </p:cTn>
                              </p:par>
                            </p:childTnLst>
                          </p:cTn>
                        </p:par>
                        <p:par>
                          <p:cTn id="45" fill="hold">
                            <p:stCondLst>
                              <p:cond delay="5000"/>
                            </p:stCondLst>
                            <p:childTnLst>
                              <p:par>
                                <p:cTn id="46" presetID="8" presetClass="emph" presetSubtype="0" fill="hold" nodeType="afterEffect">
                                  <p:stCondLst>
                                    <p:cond delay="0"/>
                                  </p:stCondLst>
                                  <p:childTnLst>
                                    <p:animRot by="21600000">
                                      <p:cBhvr>
                                        <p:cTn id="47" dur="1400" fill="hold"/>
                                        <p:tgtEl>
                                          <p:spTgt spid="43"/>
                                        </p:tgtEl>
                                        <p:attrNameLst>
                                          <p:attrName>r</p:attrName>
                                        </p:attrNameLst>
                                      </p:cBhvr>
                                    </p:animRot>
                                  </p:childTnLst>
                                </p:cTn>
                              </p:par>
                              <p:par>
                                <p:cTn id="48" presetID="42" presetClass="path" presetSubtype="0" accel="50000" decel="50000" fill="hold" nodeType="withEffect">
                                  <p:stCondLst>
                                    <p:cond delay="0"/>
                                  </p:stCondLst>
                                  <p:childTnLst>
                                    <p:animMotion origin="layout" path="M 0.09558 2.96296E-6 L 0.13881 -0.00185 " pathEditMode="relative" rAng="0" ptsTypes="AA">
                                      <p:cBhvr>
                                        <p:cTn id="49" dur="2000" fill="hold"/>
                                        <p:tgtEl>
                                          <p:spTgt spid="43"/>
                                        </p:tgtEl>
                                        <p:attrNameLst>
                                          <p:attrName>ppt_x</p:attrName>
                                          <p:attrName>ppt_y</p:attrName>
                                        </p:attrNameLst>
                                      </p:cBhvr>
                                      <p:rCtr x="2161" y="-93"/>
                                    </p:animMotion>
                                  </p:childTnLst>
                                </p:cTn>
                              </p:par>
                            </p:childTnLst>
                          </p:cTn>
                        </p:par>
                        <p:par>
                          <p:cTn id="50" fill="hold">
                            <p:stCondLst>
                              <p:cond delay="7000"/>
                            </p:stCondLst>
                            <p:childTnLst>
                              <p:par>
                                <p:cTn id="51" presetID="10" presetClass="exit" presetSubtype="0" fill="hold" nodeType="afterEffect">
                                  <p:stCondLst>
                                    <p:cond delay="0"/>
                                  </p:stCondLst>
                                  <p:childTnLst>
                                    <p:animEffect transition="out" filter="fade">
                                      <p:cBhvr>
                                        <p:cTn id="52" dur="500"/>
                                        <p:tgtEl>
                                          <p:spTgt spid="43"/>
                                        </p:tgtEl>
                                      </p:cBhvr>
                                    </p:animEffect>
                                    <p:set>
                                      <p:cBhvr>
                                        <p:cTn id="53" dur="1" fill="hold">
                                          <p:stCondLst>
                                            <p:cond delay="499"/>
                                          </p:stCondLst>
                                        </p:cTn>
                                        <p:tgtEl>
                                          <p:spTgt spid="43"/>
                                        </p:tgtEl>
                                        <p:attrNameLst>
                                          <p:attrName>style.visibility</p:attrName>
                                        </p:attrNameLst>
                                      </p:cBhvr>
                                      <p:to>
                                        <p:strVal val="hidden"/>
                                      </p:to>
                                    </p:set>
                                  </p:childTnLst>
                                </p:cTn>
                              </p:par>
                            </p:childTnLst>
                          </p:cTn>
                        </p:par>
                        <p:par>
                          <p:cTn id="54" fill="hold">
                            <p:stCondLst>
                              <p:cond delay="7500"/>
                            </p:stCondLst>
                            <p:childTnLst>
                              <p:par>
                                <p:cTn id="55" presetID="10" presetClass="entr" presetSubtype="0"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par>
                                <p:cTn id="58" presetID="56" presetClass="path" presetSubtype="0" accel="50000" decel="50000" fill="hold" grpId="1" nodeType="withEffect">
                                  <p:stCondLst>
                                    <p:cond delay="0"/>
                                  </p:stCondLst>
                                  <p:childTnLst>
                                    <p:animMotion origin="layout" path="M -0.15964 0.04398 L -3.54167E-6 3.33333E-6 " pathEditMode="relative" rAng="0" ptsTypes="AA">
                                      <p:cBhvr>
                                        <p:cTn id="59" dur="1000" fill="hold"/>
                                        <p:tgtEl>
                                          <p:spTgt spid="34"/>
                                        </p:tgtEl>
                                        <p:attrNameLst>
                                          <p:attrName>ppt_x</p:attrName>
                                          <p:attrName>ppt_y</p:attrName>
                                        </p:attrNameLst>
                                      </p:cBhvr>
                                      <p:rCtr x="7799" y="-2361"/>
                                    </p:animMotion>
                                  </p:childTnLst>
                                </p:cTn>
                              </p:par>
                            </p:childTnLst>
                          </p:cTn>
                        </p:par>
                        <p:par>
                          <p:cTn id="60" fill="hold">
                            <p:stCondLst>
                              <p:cond delay="8500"/>
                            </p:stCondLst>
                            <p:childTnLst>
                              <p:par>
                                <p:cTn id="61" presetID="10" presetClass="entr" presetSubtype="0" fill="hold" nodeType="after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fade">
                                      <p:cBhvr>
                                        <p:cTn id="63" dur="500"/>
                                        <p:tgtEl>
                                          <p:spTgt spid="46"/>
                                        </p:tgtEl>
                                      </p:cBhvr>
                                    </p:animEffect>
                                  </p:childTnLst>
                                </p:cTn>
                              </p:par>
                              <p:par>
                                <p:cTn id="64" presetID="63" presetClass="path" presetSubtype="0" accel="50000" decel="50000" fill="hold" nodeType="withEffect">
                                  <p:stCondLst>
                                    <p:cond delay="0"/>
                                  </p:stCondLst>
                                  <p:childTnLst>
                                    <p:animMotion origin="layout" path="M -0.10508 0 L 0.09557 0 " pathEditMode="relative" rAng="0" ptsTypes="AA">
                                      <p:cBhvr>
                                        <p:cTn id="65" dur="1000" fill="hold"/>
                                        <p:tgtEl>
                                          <p:spTgt spid="46"/>
                                        </p:tgtEl>
                                        <p:attrNameLst>
                                          <p:attrName>ppt_x</p:attrName>
                                          <p:attrName>ppt_y</p:attrName>
                                        </p:attrNameLst>
                                      </p:cBhvr>
                                      <p:rCtr x="10026" y="0"/>
                                    </p:animMotion>
                                  </p:childTnLst>
                                </p:cTn>
                              </p:par>
                            </p:childTnLst>
                          </p:cTn>
                        </p:par>
                        <p:par>
                          <p:cTn id="66" fill="hold">
                            <p:stCondLst>
                              <p:cond delay="9500"/>
                            </p:stCondLst>
                            <p:childTnLst>
                              <p:par>
                                <p:cTn id="67" presetID="8" presetClass="emph" presetSubtype="0" fill="hold" nodeType="afterEffect">
                                  <p:stCondLst>
                                    <p:cond delay="0"/>
                                  </p:stCondLst>
                                  <p:childTnLst>
                                    <p:animRot by="21600000">
                                      <p:cBhvr>
                                        <p:cTn id="68" dur="1400" fill="hold"/>
                                        <p:tgtEl>
                                          <p:spTgt spid="46"/>
                                        </p:tgtEl>
                                        <p:attrNameLst>
                                          <p:attrName>r</p:attrName>
                                        </p:attrNameLst>
                                      </p:cBhvr>
                                    </p:animRot>
                                  </p:childTnLst>
                                </p:cTn>
                              </p:par>
                              <p:par>
                                <p:cTn id="69" presetID="42" presetClass="path" presetSubtype="0" accel="50000" decel="50000" fill="hold" nodeType="withEffect">
                                  <p:stCondLst>
                                    <p:cond delay="0"/>
                                  </p:stCondLst>
                                  <p:childTnLst>
                                    <p:animMotion origin="layout" path="M 0.09557 0 L 0.1388 -0.00185 " pathEditMode="relative" rAng="0" ptsTypes="AA">
                                      <p:cBhvr>
                                        <p:cTn id="70" dur="2000" fill="hold"/>
                                        <p:tgtEl>
                                          <p:spTgt spid="46"/>
                                        </p:tgtEl>
                                        <p:attrNameLst>
                                          <p:attrName>ppt_x</p:attrName>
                                          <p:attrName>ppt_y</p:attrName>
                                        </p:attrNameLst>
                                      </p:cBhvr>
                                      <p:rCtr x="2161" y="-93"/>
                                    </p:animMotion>
                                  </p:childTnLst>
                                </p:cTn>
                              </p:par>
                            </p:childTnLst>
                          </p:cTn>
                        </p:par>
                        <p:par>
                          <p:cTn id="71" fill="hold">
                            <p:stCondLst>
                              <p:cond delay="11500"/>
                            </p:stCondLst>
                            <p:childTnLst>
                              <p:par>
                                <p:cTn id="72" presetID="10" presetClass="exit" presetSubtype="0" fill="hold" nodeType="afterEffect">
                                  <p:stCondLst>
                                    <p:cond delay="0"/>
                                  </p:stCondLst>
                                  <p:childTnLst>
                                    <p:animEffect transition="out" filter="fade">
                                      <p:cBhvr>
                                        <p:cTn id="73" dur="500"/>
                                        <p:tgtEl>
                                          <p:spTgt spid="46"/>
                                        </p:tgtEl>
                                      </p:cBhvr>
                                    </p:animEffect>
                                    <p:set>
                                      <p:cBhvr>
                                        <p:cTn id="74" dur="1" fill="hold">
                                          <p:stCondLst>
                                            <p:cond delay="499"/>
                                          </p:stCondLst>
                                        </p:cTn>
                                        <p:tgtEl>
                                          <p:spTgt spid="46"/>
                                        </p:tgtEl>
                                        <p:attrNameLst>
                                          <p:attrName>style.visibility</p:attrName>
                                        </p:attrNameLst>
                                      </p:cBhvr>
                                      <p:to>
                                        <p:strVal val="hidden"/>
                                      </p:to>
                                    </p:set>
                                  </p:childTnLst>
                                </p:cTn>
                              </p:par>
                            </p:childTnLst>
                          </p:cTn>
                        </p:par>
                        <p:par>
                          <p:cTn id="75" fill="hold">
                            <p:stCondLst>
                              <p:cond delay="12000"/>
                            </p:stCondLst>
                            <p:childTnLst>
                              <p:par>
                                <p:cTn id="76" presetID="10" presetClass="entr" presetSubtype="0" fill="hold" grpId="0" nodeType="after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fade">
                                      <p:cBhvr>
                                        <p:cTn id="78" dur="500"/>
                                        <p:tgtEl>
                                          <p:spTgt spid="36"/>
                                        </p:tgtEl>
                                      </p:cBhvr>
                                    </p:animEffect>
                                  </p:childTnLst>
                                </p:cTn>
                              </p:par>
                              <p:par>
                                <p:cTn id="79" presetID="49" presetClass="path" presetSubtype="0" accel="50000" decel="50000" fill="hold" grpId="1" nodeType="withEffect">
                                  <p:stCondLst>
                                    <p:cond delay="0"/>
                                  </p:stCondLst>
                                  <p:childTnLst>
                                    <p:animMotion origin="layout" path="M -0.175 -0.18217 L 1.875E-6 -4.07407E-6 " pathEditMode="relative" rAng="0" ptsTypes="AA">
                                      <p:cBhvr>
                                        <p:cTn id="80" dur="1000" fill="hold"/>
                                        <p:tgtEl>
                                          <p:spTgt spid="36"/>
                                        </p:tgtEl>
                                        <p:attrNameLst>
                                          <p:attrName>ppt_x</p:attrName>
                                          <p:attrName>ppt_y</p:attrName>
                                        </p:attrNameLst>
                                      </p:cBhvr>
                                      <p:rCtr x="8841" y="8958"/>
                                    </p:animMotion>
                                  </p:childTnLst>
                                </p:cTn>
                              </p:par>
                            </p:childTnLst>
                          </p:cTn>
                        </p:par>
                        <p:par>
                          <p:cTn id="81" fill="hold">
                            <p:stCondLst>
                              <p:cond delay="13000"/>
                            </p:stCondLst>
                            <p:childTnLst>
                              <p:par>
                                <p:cTn id="82" presetID="10" presetClass="entr" presetSubtype="0" fill="hold" nodeType="afterEffect">
                                  <p:stCondLst>
                                    <p:cond delay="0"/>
                                  </p:stCondLst>
                                  <p:childTnLst>
                                    <p:set>
                                      <p:cBhvr>
                                        <p:cTn id="83" dur="1" fill="hold">
                                          <p:stCondLst>
                                            <p:cond delay="0"/>
                                          </p:stCondLst>
                                        </p:cTn>
                                        <p:tgtEl>
                                          <p:spTgt spid="49"/>
                                        </p:tgtEl>
                                        <p:attrNameLst>
                                          <p:attrName>style.visibility</p:attrName>
                                        </p:attrNameLst>
                                      </p:cBhvr>
                                      <p:to>
                                        <p:strVal val="visible"/>
                                      </p:to>
                                    </p:set>
                                    <p:animEffect transition="in" filter="fade">
                                      <p:cBhvr>
                                        <p:cTn id="84" dur="500"/>
                                        <p:tgtEl>
                                          <p:spTgt spid="49"/>
                                        </p:tgtEl>
                                      </p:cBhvr>
                                    </p:animEffect>
                                  </p:childTnLst>
                                </p:cTn>
                              </p:par>
                              <p:par>
                                <p:cTn id="85" presetID="63" presetClass="path" presetSubtype="0" accel="50000" decel="50000" fill="hold" nodeType="withEffect">
                                  <p:stCondLst>
                                    <p:cond delay="0"/>
                                  </p:stCondLst>
                                  <p:childTnLst>
                                    <p:animMotion origin="layout" path="M -0.10508 4.44444E-6 L 0.09557 4.44444E-6 " pathEditMode="relative" rAng="0" ptsTypes="AA">
                                      <p:cBhvr>
                                        <p:cTn id="86" dur="1000" fill="hold"/>
                                        <p:tgtEl>
                                          <p:spTgt spid="49"/>
                                        </p:tgtEl>
                                        <p:attrNameLst>
                                          <p:attrName>ppt_x</p:attrName>
                                          <p:attrName>ppt_y</p:attrName>
                                        </p:attrNameLst>
                                      </p:cBhvr>
                                      <p:rCtr x="10026" y="0"/>
                                    </p:animMotion>
                                  </p:childTnLst>
                                </p:cTn>
                              </p:par>
                            </p:childTnLst>
                          </p:cTn>
                        </p:par>
                        <p:par>
                          <p:cTn id="87" fill="hold">
                            <p:stCondLst>
                              <p:cond delay="14000"/>
                            </p:stCondLst>
                            <p:childTnLst>
                              <p:par>
                                <p:cTn id="88" presetID="8" presetClass="emph" presetSubtype="0" fill="hold" nodeType="afterEffect">
                                  <p:stCondLst>
                                    <p:cond delay="0"/>
                                  </p:stCondLst>
                                  <p:childTnLst>
                                    <p:animRot by="21600000">
                                      <p:cBhvr>
                                        <p:cTn id="89" dur="1400" fill="hold"/>
                                        <p:tgtEl>
                                          <p:spTgt spid="49"/>
                                        </p:tgtEl>
                                        <p:attrNameLst>
                                          <p:attrName>r</p:attrName>
                                        </p:attrNameLst>
                                      </p:cBhvr>
                                    </p:animRot>
                                  </p:childTnLst>
                                </p:cTn>
                              </p:par>
                              <p:par>
                                <p:cTn id="90" presetID="42" presetClass="path" presetSubtype="0" accel="50000" decel="50000" fill="hold" nodeType="withEffect">
                                  <p:stCondLst>
                                    <p:cond delay="0"/>
                                  </p:stCondLst>
                                  <p:childTnLst>
                                    <p:animMotion origin="layout" path="M 0.09557 4.44444E-6 L 0.1388 -0.00186 " pathEditMode="relative" rAng="0" ptsTypes="AA">
                                      <p:cBhvr>
                                        <p:cTn id="91" dur="2000" fill="hold"/>
                                        <p:tgtEl>
                                          <p:spTgt spid="49"/>
                                        </p:tgtEl>
                                        <p:attrNameLst>
                                          <p:attrName>ppt_x</p:attrName>
                                          <p:attrName>ppt_y</p:attrName>
                                        </p:attrNameLst>
                                      </p:cBhvr>
                                      <p:rCtr x="2161" y="-93"/>
                                    </p:animMotion>
                                  </p:childTnLst>
                                </p:cTn>
                              </p:par>
                            </p:childTnLst>
                          </p:cTn>
                        </p:par>
                        <p:par>
                          <p:cTn id="92" fill="hold">
                            <p:stCondLst>
                              <p:cond delay="16000"/>
                            </p:stCondLst>
                            <p:childTnLst>
                              <p:par>
                                <p:cTn id="93" presetID="10" presetClass="exit" presetSubtype="0" fill="hold" nodeType="afterEffect">
                                  <p:stCondLst>
                                    <p:cond delay="0"/>
                                  </p:stCondLst>
                                  <p:childTnLst>
                                    <p:animEffect transition="out" filter="fade">
                                      <p:cBhvr>
                                        <p:cTn id="94" dur="500"/>
                                        <p:tgtEl>
                                          <p:spTgt spid="49"/>
                                        </p:tgtEl>
                                      </p:cBhvr>
                                    </p:animEffect>
                                    <p:set>
                                      <p:cBhvr>
                                        <p:cTn id="95" dur="1" fill="hold">
                                          <p:stCondLst>
                                            <p:cond delay="499"/>
                                          </p:stCondLst>
                                        </p:cTn>
                                        <p:tgtEl>
                                          <p:spTgt spid="49"/>
                                        </p:tgtEl>
                                        <p:attrNameLst>
                                          <p:attrName>style.visibility</p:attrName>
                                        </p:attrNameLst>
                                      </p:cBhvr>
                                      <p:to>
                                        <p:strVal val="hidden"/>
                                      </p:to>
                                    </p:set>
                                  </p:childTnLst>
                                </p:cTn>
                              </p:par>
                            </p:childTnLst>
                          </p:cTn>
                        </p:par>
                        <p:par>
                          <p:cTn id="96" fill="hold">
                            <p:stCondLst>
                              <p:cond delay="16500"/>
                            </p:stCondLst>
                            <p:childTnLst>
                              <p:par>
                                <p:cTn id="97" presetID="10" presetClass="entr" presetSubtype="0" fill="hold" grpId="0" nodeType="afterEffect">
                                  <p:stCondLst>
                                    <p:cond delay="0"/>
                                  </p:stCondLst>
                                  <p:childTnLst>
                                    <p:set>
                                      <p:cBhvr>
                                        <p:cTn id="98" dur="1" fill="hold">
                                          <p:stCondLst>
                                            <p:cond delay="0"/>
                                          </p:stCondLst>
                                        </p:cTn>
                                        <p:tgtEl>
                                          <p:spTgt spid="37"/>
                                        </p:tgtEl>
                                        <p:attrNameLst>
                                          <p:attrName>style.visibility</p:attrName>
                                        </p:attrNameLst>
                                      </p:cBhvr>
                                      <p:to>
                                        <p:strVal val="visible"/>
                                      </p:to>
                                    </p:set>
                                    <p:animEffect transition="in" filter="fade">
                                      <p:cBhvr>
                                        <p:cTn id="99" dur="500"/>
                                        <p:tgtEl>
                                          <p:spTgt spid="37"/>
                                        </p:tgtEl>
                                      </p:cBhvr>
                                    </p:animEffect>
                                  </p:childTnLst>
                                </p:cTn>
                              </p:par>
                              <p:par>
                                <p:cTn id="100" presetID="56" presetClass="path" presetSubtype="0" accel="50000" decel="50000" fill="hold" grpId="1" nodeType="withEffect">
                                  <p:stCondLst>
                                    <p:cond delay="0"/>
                                  </p:stCondLst>
                                  <p:childTnLst>
                                    <p:animMotion origin="layout" path="M -0.14049 0.15185 L -2.91667E-6 3.7037E-6 " pathEditMode="relative" rAng="0" ptsTypes="AA">
                                      <p:cBhvr>
                                        <p:cTn id="101" dur="1000" fill="hold"/>
                                        <p:tgtEl>
                                          <p:spTgt spid="37"/>
                                        </p:tgtEl>
                                        <p:attrNameLst>
                                          <p:attrName>ppt_x</p:attrName>
                                          <p:attrName>ppt_y</p:attrName>
                                        </p:attrNameLst>
                                      </p:cBhvr>
                                      <p:rCtr x="7643" y="-7755"/>
                                    </p:animMotion>
                                  </p:childTnLst>
                                </p:cTn>
                              </p:par>
                            </p:childTnLst>
                          </p:cTn>
                        </p:par>
                        <p:par>
                          <p:cTn id="102" fill="hold">
                            <p:stCondLst>
                              <p:cond delay="17500"/>
                            </p:stCondLst>
                            <p:childTnLst>
                              <p:par>
                                <p:cTn id="103" presetID="10" presetClass="entr" presetSubtype="0" fill="hold" nodeType="afterEffect">
                                  <p:stCondLst>
                                    <p:cond delay="0"/>
                                  </p:stCondLst>
                                  <p:childTnLst>
                                    <p:set>
                                      <p:cBhvr>
                                        <p:cTn id="104" dur="1" fill="hold">
                                          <p:stCondLst>
                                            <p:cond delay="0"/>
                                          </p:stCondLst>
                                        </p:cTn>
                                        <p:tgtEl>
                                          <p:spTgt spid="39"/>
                                        </p:tgtEl>
                                        <p:attrNameLst>
                                          <p:attrName>style.visibility</p:attrName>
                                        </p:attrNameLst>
                                      </p:cBhvr>
                                      <p:to>
                                        <p:strVal val="visible"/>
                                      </p:to>
                                    </p:set>
                                    <p:animEffect transition="in" filter="fade">
                                      <p:cBhvr>
                                        <p:cTn id="105" dur="1000"/>
                                        <p:tgtEl>
                                          <p:spTgt spid="39"/>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41"/>
                                        </p:tgtEl>
                                        <p:attrNameLst>
                                          <p:attrName>style.visibility</p:attrName>
                                        </p:attrNameLst>
                                      </p:cBhvr>
                                      <p:to>
                                        <p:strVal val="visible"/>
                                      </p:to>
                                    </p:set>
                                    <p:animEffect transition="in" filter="fade">
                                      <p:cBhvr>
                                        <p:cTn id="108" dur="1000"/>
                                        <p:tgtEl>
                                          <p:spTgt spid="41"/>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40"/>
                                        </p:tgtEl>
                                        <p:attrNameLst>
                                          <p:attrName>style.visibility</p:attrName>
                                        </p:attrNameLst>
                                      </p:cBhvr>
                                      <p:to>
                                        <p:strVal val="visible"/>
                                      </p:to>
                                    </p:set>
                                    <p:animEffect transition="in" filter="fade">
                                      <p:cBhvr>
                                        <p:cTn id="111" dur="1000"/>
                                        <p:tgtEl>
                                          <p:spTgt spid="40"/>
                                        </p:tgtEl>
                                      </p:cBhvr>
                                    </p:animEffect>
                                  </p:childTnLst>
                                </p:cTn>
                              </p:par>
                              <p:par>
                                <p:cTn id="112" presetID="10" presetClass="entr" presetSubtype="0" fill="hold" nodeType="withEffect">
                                  <p:stCondLst>
                                    <p:cond delay="0"/>
                                  </p:stCondLst>
                                  <p:childTnLst>
                                    <p:set>
                                      <p:cBhvr>
                                        <p:cTn id="113" dur="1" fill="hold">
                                          <p:stCondLst>
                                            <p:cond delay="0"/>
                                          </p:stCondLst>
                                        </p:cTn>
                                        <p:tgtEl>
                                          <p:spTgt spid="38"/>
                                        </p:tgtEl>
                                        <p:attrNameLst>
                                          <p:attrName>style.visibility</p:attrName>
                                        </p:attrNameLst>
                                      </p:cBhvr>
                                      <p:to>
                                        <p:strVal val="visible"/>
                                      </p:to>
                                    </p:set>
                                    <p:animEffect transition="in" filter="fade">
                                      <p:cBhvr>
                                        <p:cTn id="114" dur="1000"/>
                                        <p:tgtEl>
                                          <p:spTgt spid="38"/>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4"/>
                                        </p:tgtEl>
                                        <p:attrNameLst>
                                          <p:attrName>style.visibility</p:attrName>
                                        </p:attrNameLst>
                                      </p:cBhvr>
                                      <p:to>
                                        <p:strVal val="visible"/>
                                      </p:to>
                                    </p:set>
                                    <p:animEffect transition="in" filter="fade">
                                      <p:cBhvr>
                                        <p:cTn id="1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5" grpId="0" animBg="1"/>
      <p:bldP spid="35" grpId="1" animBg="1"/>
      <p:bldP spid="36" grpId="0" animBg="1"/>
      <p:bldP spid="36" grpId="1" animBg="1"/>
      <p:bldP spid="37" grpId="0" animBg="1"/>
      <p:bldP spid="37" grpId="1" animBg="1"/>
      <p:bldP spid="40" grpId="0" animBg="1"/>
      <p:bldP spid="41" grpId="0"/>
      <p:bldP spid="42"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536774-7818-5040-42D1-CAEB7C770B49}"/>
              </a:ext>
            </a:extLst>
          </p:cNvPr>
          <p:cNvPicPr>
            <a:picLocks noChangeAspect="1"/>
          </p:cNvPicPr>
          <p:nvPr/>
        </p:nvPicPr>
        <p:blipFill>
          <a:blip r:embed="rId3"/>
          <a:stretch>
            <a:fillRect/>
          </a:stretch>
        </p:blipFill>
        <p:spPr>
          <a:xfrm>
            <a:off x="7403165" y="1308874"/>
            <a:ext cx="4788834" cy="3751999"/>
          </a:xfrm>
          <a:prstGeom prst="rect">
            <a:avLst/>
          </a:prstGeom>
        </p:spPr>
      </p:pic>
      <p:sp>
        <p:nvSpPr>
          <p:cNvPr id="3" name="Title 2">
            <a:extLst>
              <a:ext uri="{FF2B5EF4-FFF2-40B4-BE49-F238E27FC236}">
                <a16:creationId xmlns:a16="http://schemas.microsoft.com/office/drawing/2014/main" id="{B4378E4C-E784-43D7-A521-116BFA4C4BF6}"/>
              </a:ext>
            </a:extLst>
          </p:cNvPr>
          <p:cNvSpPr>
            <a:spLocks noGrp="1"/>
          </p:cNvSpPr>
          <p:nvPr>
            <p:ph type="title"/>
          </p:nvPr>
        </p:nvSpPr>
        <p:spPr/>
        <p:txBody>
          <a:bodyPr>
            <a:noAutofit/>
          </a:bodyPr>
          <a:lstStyle/>
          <a:p>
            <a:r>
              <a:rPr lang="en-US" sz="2800" dirty="0"/>
              <a:t>The High Energy Incident Flux for Emerging Radionuclides Target:  </a:t>
            </a:r>
            <a:br>
              <a:rPr lang="en-US" sz="2800" dirty="0"/>
            </a:br>
            <a:r>
              <a:rPr lang="en-US" sz="2800" dirty="0"/>
              <a:t>HEIFER</a:t>
            </a:r>
            <a:endParaRPr lang="en-US" sz="1400" dirty="0"/>
          </a:p>
        </p:txBody>
      </p:sp>
      <p:pic>
        <p:nvPicPr>
          <p:cNvPr id="7" name="Picture 6">
            <a:extLst>
              <a:ext uri="{FF2B5EF4-FFF2-40B4-BE49-F238E27FC236}">
                <a16:creationId xmlns:a16="http://schemas.microsoft.com/office/drawing/2014/main" id="{E988CE5B-6394-415B-A3F9-10D90DDED886}"/>
              </a:ext>
            </a:extLst>
          </p:cNvPr>
          <p:cNvPicPr>
            <a:picLocks noChangeAspect="1"/>
          </p:cNvPicPr>
          <p:nvPr/>
        </p:nvPicPr>
        <p:blipFill>
          <a:blip r:embed="rId4"/>
          <a:stretch>
            <a:fillRect/>
          </a:stretch>
        </p:blipFill>
        <p:spPr>
          <a:xfrm rot="5400000">
            <a:off x="-136849" y="2270837"/>
            <a:ext cx="4282753" cy="3212065"/>
          </a:xfrm>
          <a:prstGeom prst="rect">
            <a:avLst/>
          </a:prstGeom>
        </p:spPr>
      </p:pic>
      <p:grpSp>
        <p:nvGrpSpPr>
          <p:cNvPr id="15" name="Group 14">
            <a:extLst>
              <a:ext uri="{FF2B5EF4-FFF2-40B4-BE49-F238E27FC236}">
                <a16:creationId xmlns:a16="http://schemas.microsoft.com/office/drawing/2014/main" id="{F842CA62-9B7D-47FE-90D2-E0A099819DCD}"/>
              </a:ext>
            </a:extLst>
          </p:cNvPr>
          <p:cNvGrpSpPr/>
          <p:nvPr/>
        </p:nvGrpSpPr>
        <p:grpSpPr>
          <a:xfrm>
            <a:off x="4159740" y="988528"/>
            <a:ext cx="3212065" cy="4570081"/>
            <a:chOff x="4159740" y="788434"/>
            <a:chExt cx="3212065" cy="4570081"/>
          </a:xfrm>
        </p:grpSpPr>
        <p:pic>
          <p:nvPicPr>
            <p:cNvPr id="5" name="Picture 4">
              <a:extLst>
                <a:ext uri="{FF2B5EF4-FFF2-40B4-BE49-F238E27FC236}">
                  <a16:creationId xmlns:a16="http://schemas.microsoft.com/office/drawing/2014/main" id="{0613C7A3-AF9B-4725-94C6-384FABC27A02}"/>
                </a:ext>
              </a:extLst>
            </p:cNvPr>
            <p:cNvPicPr>
              <a:picLocks noChangeAspect="1"/>
            </p:cNvPicPr>
            <p:nvPr/>
          </p:nvPicPr>
          <p:blipFill rotWithShape="1">
            <a:blip r:embed="rId5"/>
            <a:srcRect r="14937" b="20286"/>
            <a:stretch/>
          </p:blipFill>
          <p:spPr>
            <a:xfrm rot="5400000">
              <a:off x="3480732" y="1467442"/>
              <a:ext cx="4570081" cy="3212065"/>
            </a:xfrm>
            <a:prstGeom prst="rect">
              <a:avLst/>
            </a:prstGeom>
            <a:ln w="28575">
              <a:noFill/>
            </a:ln>
          </p:spPr>
        </p:pic>
        <p:sp>
          <p:nvSpPr>
            <p:cNvPr id="14" name="Oval 13">
              <a:extLst>
                <a:ext uri="{FF2B5EF4-FFF2-40B4-BE49-F238E27FC236}">
                  <a16:creationId xmlns:a16="http://schemas.microsoft.com/office/drawing/2014/main" id="{0708BCF6-94F2-4E75-A0EE-D2723DCEFBC2}"/>
                </a:ext>
              </a:extLst>
            </p:cNvPr>
            <p:cNvSpPr/>
            <p:nvPr/>
          </p:nvSpPr>
          <p:spPr>
            <a:xfrm>
              <a:off x="5001208" y="4152122"/>
              <a:ext cx="793102" cy="541176"/>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7" name="Straight Connector 16">
            <a:extLst>
              <a:ext uri="{FF2B5EF4-FFF2-40B4-BE49-F238E27FC236}">
                <a16:creationId xmlns:a16="http://schemas.microsoft.com/office/drawing/2014/main" id="{EC3B1BB0-711B-41ED-9E1A-E065E7EAAD30}"/>
              </a:ext>
            </a:extLst>
          </p:cNvPr>
          <p:cNvCxnSpPr>
            <a:cxnSpLocks/>
          </p:cNvCxnSpPr>
          <p:nvPr/>
        </p:nvCxnSpPr>
        <p:spPr>
          <a:xfrm>
            <a:off x="7371805" y="988528"/>
            <a:ext cx="2442755" cy="1449872"/>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0985FEFF-2B1E-4A36-8A2D-F1355731BA5F}"/>
              </a:ext>
            </a:extLst>
          </p:cNvPr>
          <p:cNvCxnSpPr>
            <a:cxnSpLocks/>
          </p:cNvCxnSpPr>
          <p:nvPr/>
        </p:nvCxnSpPr>
        <p:spPr>
          <a:xfrm flipV="1">
            <a:off x="7371805" y="3598836"/>
            <a:ext cx="2538549" cy="1959773"/>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FBA2225D-6C68-4A84-B7CC-F9E64A3F9DEE}"/>
              </a:ext>
            </a:extLst>
          </p:cNvPr>
          <p:cNvSpPr txBox="1"/>
          <p:nvPr/>
        </p:nvSpPr>
        <p:spPr>
          <a:xfrm>
            <a:off x="4346026" y="5060874"/>
            <a:ext cx="2215671" cy="584775"/>
          </a:xfrm>
          <a:prstGeom prst="rect">
            <a:avLst/>
          </a:prstGeom>
          <a:solidFill>
            <a:srgbClr val="FFFF00"/>
          </a:solidFill>
          <a:ln>
            <a:solidFill>
              <a:schemeClr val="tx1"/>
            </a:solidFill>
          </a:ln>
        </p:spPr>
        <p:txBody>
          <a:bodyPr wrap="none" rtlCol="0">
            <a:spAutoFit/>
          </a:bodyPr>
          <a:lstStyle/>
          <a:p>
            <a:pPr algn="ctr"/>
            <a:r>
              <a:rPr lang="en-US" sz="1600" b="1" dirty="0">
                <a:latin typeface="Helvetica" panose="020B0604020202020204" pitchFamily="34" charset="0"/>
                <a:cs typeface="Helvetica" panose="020B0604020202020204" pitchFamily="34" charset="0"/>
              </a:rPr>
              <a:t>1 mg = 1 mCi </a:t>
            </a:r>
            <a:r>
              <a:rPr lang="en-US" sz="1600" b="1" baseline="30000" dirty="0">
                <a:latin typeface="Helvetica" panose="020B0604020202020204" pitchFamily="34" charset="0"/>
                <a:cs typeface="Helvetica" panose="020B0604020202020204" pitchFamily="34" charset="0"/>
              </a:rPr>
              <a:t>226</a:t>
            </a:r>
            <a:r>
              <a:rPr lang="en-US" sz="1600" b="1" dirty="0">
                <a:latin typeface="Helvetica" panose="020B0604020202020204" pitchFamily="34" charset="0"/>
                <a:cs typeface="Helvetica" panose="020B0604020202020204" pitchFamily="34" charset="0"/>
              </a:rPr>
              <a:t>Ra</a:t>
            </a:r>
          </a:p>
          <a:p>
            <a:pPr algn="ctr"/>
            <a:r>
              <a:rPr lang="en-US" sz="1600" b="1" dirty="0">
                <a:latin typeface="Helvetica" panose="020B0604020202020204" pitchFamily="34" charset="0"/>
                <a:cs typeface="Helvetica" panose="020B0604020202020204" pitchFamily="34" charset="0"/>
              </a:rPr>
              <a:t>target at atmosphere</a:t>
            </a:r>
            <a:endParaRPr lang="en-US" sz="1200" dirty="0">
              <a:latin typeface="Helvetica" panose="020B0604020202020204" pitchFamily="34" charset="0"/>
              <a:cs typeface="Helvetica" panose="020B0604020202020204" pitchFamily="34" charset="0"/>
            </a:endParaRPr>
          </a:p>
        </p:txBody>
      </p:sp>
      <p:sp>
        <p:nvSpPr>
          <p:cNvPr id="66" name="TextBox 65">
            <a:extLst>
              <a:ext uri="{FF2B5EF4-FFF2-40B4-BE49-F238E27FC236}">
                <a16:creationId xmlns:a16="http://schemas.microsoft.com/office/drawing/2014/main" id="{01C9E50C-5A65-4C08-B344-5E60CF051030}"/>
              </a:ext>
            </a:extLst>
          </p:cNvPr>
          <p:cNvSpPr txBox="1"/>
          <p:nvPr/>
        </p:nvSpPr>
        <p:spPr>
          <a:xfrm>
            <a:off x="849406" y="5353261"/>
            <a:ext cx="2182008" cy="584775"/>
          </a:xfrm>
          <a:prstGeom prst="rect">
            <a:avLst/>
          </a:prstGeom>
          <a:solidFill>
            <a:srgbClr val="FFFF00"/>
          </a:solidFill>
          <a:ln>
            <a:solidFill>
              <a:schemeClr val="tx1"/>
            </a:solidFill>
          </a:ln>
        </p:spPr>
        <p:txBody>
          <a:bodyPr wrap="none" rtlCol="0">
            <a:spAutoFit/>
          </a:bodyPr>
          <a:lstStyle/>
          <a:p>
            <a:pPr algn="ctr"/>
            <a:r>
              <a:rPr lang="en-US" sz="1600" b="1" dirty="0">
                <a:latin typeface="Helvetica" panose="020B0604020202020204" pitchFamily="34" charset="0"/>
                <a:cs typeface="Helvetica" panose="020B0604020202020204" pitchFamily="34" charset="0"/>
              </a:rPr>
              <a:t>In vacuum: 6mm Be </a:t>
            </a:r>
          </a:p>
          <a:p>
            <a:pPr algn="ctr"/>
            <a:r>
              <a:rPr lang="en-US" sz="1600" b="1" dirty="0">
                <a:latin typeface="Helvetica" panose="020B0604020202020204" pitchFamily="34" charset="0"/>
                <a:cs typeface="Helvetica" panose="020B0604020202020204" pitchFamily="34" charset="0"/>
              </a:rPr>
              <a:t>breakup target</a:t>
            </a:r>
            <a:endParaRPr lang="en-US" sz="1200" dirty="0">
              <a:latin typeface="Helvetica" panose="020B0604020202020204" pitchFamily="34" charset="0"/>
              <a:cs typeface="Helvetica" panose="020B0604020202020204" pitchFamily="34" charset="0"/>
            </a:endParaRPr>
          </a:p>
        </p:txBody>
      </p:sp>
      <p:cxnSp>
        <p:nvCxnSpPr>
          <p:cNvPr id="67" name="Straight Connector 66">
            <a:extLst>
              <a:ext uri="{FF2B5EF4-FFF2-40B4-BE49-F238E27FC236}">
                <a16:creationId xmlns:a16="http://schemas.microsoft.com/office/drawing/2014/main" id="{E1A057D8-F056-4467-A684-9E86E5C10D45}"/>
              </a:ext>
            </a:extLst>
          </p:cNvPr>
          <p:cNvCxnSpPr>
            <a:cxnSpLocks/>
          </p:cNvCxnSpPr>
          <p:nvPr/>
        </p:nvCxnSpPr>
        <p:spPr>
          <a:xfrm>
            <a:off x="2466234" y="3800195"/>
            <a:ext cx="571892" cy="1534148"/>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9A7FFCCA-013F-4052-9D26-029E392C48B9}"/>
              </a:ext>
            </a:extLst>
          </p:cNvPr>
          <p:cNvCxnSpPr>
            <a:cxnSpLocks/>
          </p:cNvCxnSpPr>
          <p:nvPr/>
        </p:nvCxnSpPr>
        <p:spPr>
          <a:xfrm flipH="1">
            <a:off x="848863" y="3819113"/>
            <a:ext cx="382778" cy="1534148"/>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69" name="TextBox 68">
            <a:extLst>
              <a:ext uri="{FF2B5EF4-FFF2-40B4-BE49-F238E27FC236}">
                <a16:creationId xmlns:a16="http://schemas.microsoft.com/office/drawing/2014/main" id="{699E3B84-3CD3-4BE0-ACB5-03EDE8AC09D7}"/>
              </a:ext>
            </a:extLst>
          </p:cNvPr>
          <p:cNvSpPr txBox="1"/>
          <p:nvPr/>
        </p:nvSpPr>
        <p:spPr>
          <a:xfrm>
            <a:off x="2769781" y="1955690"/>
            <a:ext cx="1903085" cy="584775"/>
          </a:xfrm>
          <a:prstGeom prst="rect">
            <a:avLst/>
          </a:prstGeom>
          <a:solidFill>
            <a:srgbClr val="FFFF00"/>
          </a:solidFill>
          <a:ln>
            <a:solidFill>
              <a:schemeClr val="tx1"/>
            </a:solidFill>
          </a:ln>
        </p:spPr>
        <p:txBody>
          <a:bodyPr wrap="none" rtlCol="0">
            <a:spAutoFit/>
          </a:bodyPr>
          <a:lstStyle/>
          <a:p>
            <a:pPr algn="ctr"/>
            <a:r>
              <a:rPr lang="en-US" sz="1600" b="1" dirty="0">
                <a:latin typeface="Helvetica" panose="020B0604020202020204" pitchFamily="34" charset="0"/>
                <a:cs typeface="Helvetica" panose="020B0604020202020204" pitchFamily="34" charset="0"/>
              </a:rPr>
              <a:t>33 MeV d+ beam, </a:t>
            </a:r>
            <a:br>
              <a:rPr lang="en-US" sz="1600" b="1" dirty="0">
                <a:latin typeface="Helvetica" panose="020B0604020202020204" pitchFamily="34" charset="0"/>
                <a:cs typeface="Helvetica" panose="020B0604020202020204" pitchFamily="34" charset="0"/>
              </a:rPr>
            </a:br>
            <a:r>
              <a:rPr lang="en-US" sz="1600" b="1" dirty="0">
                <a:latin typeface="Helvetica" panose="020B0604020202020204" pitchFamily="34" charset="0"/>
                <a:cs typeface="Helvetica" panose="020B0604020202020204" pitchFamily="34" charset="0"/>
              </a:rPr>
              <a:t>1cm OD</a:t>
            </a:r>
            <a:endParaRPr lang="en-US" sz="1200" dirty="0">
              <a:latin typeface="Helvetica" panose="020B0604020202020204" pitchFamily="34" charset="0"/>
              <a:cs typeface="Helvetica" panose="020B0604020202020204" pitchFamily="34" charset="0"/>
            </a:endParaRPr>
          </a:p>
        </p:txBody>
      </p:sp>
      <p:grpSp>
        <p:nvGrpSpPr>
          <p:cNvPr id="30" name="Group 29">
            <a:extLst>
              <a:ext uri="{FF2B5EF4-FFF2-40B4-BE49-F238E27FC236}">
                <a16:creationId xmlns:a16="http://schemas.microsoft.com/office/drawing/2014/main" id="{7CC27134-B4EC-4E44-99E4-8525AC6596C9}"/>
              </a:ext>
            </a:extLst>
          </p:cNvPr>
          <p:cNvGrpSpPr/>
          <p:nvPr/>
        </p:nvGrpSpPr>
        <p:grpSpPr>
          <a:xfrm>
            <a:off x="1691842" y="3582845"/>
            <a:ext cx="322017" cy="322017"/>
            <a:chOff x="1040252" y="1093959"/>
            <a:chExt cx="322017" cy="322017"/>
          </a:xfrm>
        </p:grpSpPr>
        <p:sp>
          <p:nvSpPr>
            <p:cNvPr id="29" name="Rectangle 28">
              <a:extLst>
                <a:ext uri="{FF2B5EF4-FFF2-40B4-BE49-F238E27FC236}">
                  <a16:creationId xmlns:a16="http://schemas.microsoft.com/office/drawing/2014/main" id="{74804264-229E-47F9-AF02-FA8DEF922776}"/>
                </a:ext>
              </a:extLst>
            </p:cNvPr>
            <p:cNvSpPr/>
            <p:nvPr/>
          </p:nvSpPr>
          <p:spPr>
            <a:xfrm rot="2700000">
              <a:off x="1040252" y="1222311"/>
              <a:ext cx="322017" cy="65314"/>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79060689-C4E0-4E4F-B2A9-238BA027C329}"/>
                </a:ext>
              </a:extLst>
            </p:cNvPr>
            <p:cNvSpPr/>
            <p:nvPr/>
          </p:nvSpPr>
          <p:spPr>
            <a:xfrm rot="8100000">
              <a:off x="1040252" y="1214236"/>
              <a:ext cx="322017" cy="65314"/>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sp>
        <p:nvSpPr>
          <p:cNvPr id="4" name="Slide Number Placeholder 5">
            <a:extLst>
              <a:ext uri="{FF2B5EF4-FFF2-40B4-BE49-F238E27FC236}">
                <a16:creationId xmlns:a16="http://schemas.microsoft.com/office/drawing/2014/main" id="{471A9849-EC1B-0723-BD54-BEDE48A959D6}"/>
              </a:ext>
            </a:extLst>
          </p:cNvPr>
          <p:cNvSpPr>
            <a:spLocks noGrp="1"/>
          </p:cNvSpPr>
          <p:nvPr>
            <p:ph type="sldNum" sz="quarter" idx="4"/>
          </p:nvPr>
        </p:nvSpPr>
        <p:spPr>
          <a:xfrm>
            <a:off x="9296400" y="6356349"/>
            <a:ext cx="2743200" cy="365125"/>
          </a:xfrm>
        </p:spPr>
        <p:txBody>
          <a:bodyPr/>
          <a:lstStyle>
            <a:lvl1pPr>
              <a:defRPr b="1">
                <a:solidFill>
                  <a:schemeClr val="bg1"/>
                </a:solidFill>
                <a:latin typeface="Georgia" panose="02040502050405020303" pitchFamily="18" charset="0"/>
              </a:defRPr>
            </a:lvl1pPr>
          </a:lstStyle>
          <a:p>
            <a:fld id="{8DFAC382-4EBE-AA44-A583-A4478973BA78}" type="slidenum">
              <a:rPr lang="en-US" smtClean="0"/>
              <a:pPr/>
              <a:t>21</a:t>
            </a:fld>
            <a:endParaRPr lang="en-US" dirty="0"/>
          </a:p>
        </p:txBody>
      </p:sp>
      <p:sp>
        <p:nvSpPr>
          <p:cNvPr id="13" name="TextBox 12">
            <a:extLst>
              <a:ext uri="{FF2B5EF4-FFF2-40B4-BE49-F238E27FC236}">
                <a16:creationId xmlns:a16="http://schemas.microsoft.com/office/drawing/2014/main" id="{B0154886-5BF7-3E56-7A03-934386AC650F}"/>
              </a:ext>
            </a:extLst>
          </p:cNvPr>
          <p:cNvSpPr txBox="1"/>
          <p:nvPr/>
        </p:nvSpPr>
        <p:spPr>
          <a:xfrm>
            <a:off x="5001208" y="6258723"/>
            <a:ext cx="3028095" cy="584775"/>
          </a:xfrm>
          <a:prstGeom prst="rect">
            <a:avLst/>
          </a:prstGeom>
          <a:noFill/>
        </p:spPr>
        <p:txBody>
          <a:bodyPr wrap="square">
            <a:spAutoFit/>
          </a:bodyPr>
          <a:lstStyle/>
          <a:p>
            <a:pPr algn="ctr"/>
            <a:r>
              <a:rPr lang="en-US" sz="1600" dirty="0">
                <a:solidFill>
                  <a:schemeClr val="bg1"/>
                </a:solidFill>
                <a:latin typeface="Helvetica" panose="020B0604020202020204" pitchFamily="34" charset="0"/>
                <a:ea typeface="Times New Roman" panose="02020603050405020304" pitchFamily="18" charset="0"/>
                <a:cs typeface="Helvetica" panose="020B0604020202020204" pitchFamily="34" charset="0"/>
              </a:rPr>
              <a:t>J.T. Morrell PhD Thesis (2021) </a:t>
            </a:r>
            <a:br>
              <a:rPr lang="en-US" sz="1600" dirty="0">
                <a:solidFill>
                  <a:schemeClr val="bg1"/>
                </a:solidFill>
                <a:latin typeface="Helvetica" panose="020B0604020202020204" pitchFamily="34" charset="0"/>
                <a:ea typeface="Times New Roman" panose="02020603050405020304" pitchFamily="18" charset="0"/>
                <a:cs typeface="Helvetica" panose="020B0604020202020204" pitchFamily="34" charset="0"/>
              </a:rPr>
            </a:br>
            <a:r>
              <a:rPr lang="en-US" sz="1600" dirty="0">
                <a:solidFill>
                  <a:schemeClr val="bg1"/>
                </a:solidFill>
                <a:latin typeface="Helvetica" panose="020B0604020202020204" pitchFamily="34" charset="0"/>
                <a:ea typeface="Times New Roman" panose="02020603050405020304" pitchFamily="18" charset="0"/>
                <a:cs typeface="Helvetica" panose="020B0604020202020204" pitchFamily="34" charset="0"/>
              </a:rPr>
              <a:t>&amp; PRC (Submitted, 2022)</a:t>
            </a:r>
          </a:p>
        </p:txBody>
      </p:sp>
      <p:sp>
        <p:nvSpPr>
          <p:cNvPr id="2" name="TextBox 1">
            <a:extLst>
              <a:ext uri="{FF2B5EF4-FFF2-40B4-BE49-F238E27FC236}">
                <a16:creationId xmlns:a16="http://schemas.microsoft.com/office/drawing/2014/main" id="{FD70100C-A64B-A3F9-87FE-7DF697E03ADF}"/>
              </a:ext>
            </a:extLst>
          </p:cNvPr>
          <p:cNvSpPr txBox="1"/>
          <p:nvPr/>
        </p:nvSpPr>
        <p:spPr>
          <a:xfrm>
            <a:off x="8987246" y="6169579"/>
            <a:ext cx="2273379" cy="738664"/>
          </a:xfrm>
          <a:prstGeom prst="rect">
            <a:avLst/>
          </a:prstGeom>
          <a:noFill/>
        </p:spPr>
        <p:txBody>
          <a:bodyPr wrap="none" rtlCol="0">
            <a:spAutoFit/>
          </a:bodyPr>
          <a:lstStyle/>
          <a:p>
            <a:r>
              <a:rPr lang="en-US" sz="1400" dirty="0">
                <a:solidFill>
                  <a:schemeClr val="bg1"/>
                </a:solidFill>
                <a:latin typeface="Georgia" panose="02040502050405020303" pitchFamily="18" charset="0"/>
              </a:rPr>
              <a:t>Patent US20220199276A1</a:t>
            </a:r>
          </a:p>
          <a:p>
            <a:r>
              <a:rPr lang="en-US" sz="1400" b="0" i="0" dirty="0">
                <a:solidFill>
                  <a:schemeClr val="bg1"/>
                </a:solidFill>
                <a:effectLst/>
                <a:latin typeface="Georgia" panose="02040502050405020303" pitchFamily="18" charset="0"/>
              </a:rPr>
              <a:t>             WO2020210147A1</a:t>
            </a:r>
          </a:p>
          <a:p>
            <a:r>
              <a:rPr lang="en-US" sz="1400" dirty="0">
                <a:solidFill>
                  <a:schemeClr val="bg1"/>
                </a:solidFill>
                <a:latin typeface="Georgia" panose="02040502050405020303" pitchFamily="18" charset="0"/>
              </a:rPr>
              <a:t>             </a:t>
            </a:r>
            <a:r>
              <a:rPr lang="en-US" sz="1400" b="0" i="0" dirty="0">
                <a:solidFill>
                  <a:schemeClr val="bg1"/>
                </a:solidFill>
                <a:effectLst/>
                <a:latin typeface="Georgia" panose="02040502050405020303" pitchFamily="18" charset="0"/>
              </a:rPr>
              <a:t>EP3953949A1</a:t>
            </a:r>
          </a:p>
        </p:txBody>
      </p:sp>
    </p:spTree>
    <p:extLst>
      <p:ext uri="{BB962C8B-B14F-4D97-AF65-F5344CB8AC3E}">
        <p14:creationId xmlns:p14="http://schemas.microsoft.com/office/powerpoint/2010/main" val="313877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378E4C-E784-43D7-A521-116BFA4C4BF6}"/>
              </a:ext>
            </a:extLst>
          </p:cNvPr>
          <p:cNvSpPr>
            <a:spLocks noGrp="1"/>
          </p:cNvSpPr>
          <p:nvPr>
            <p:ph type="title"/>
          </p:nvPr>
        </p:nvSpPr>
        <p:spPr/>
        <p:txBody>
          <a:bodyPr>
            <a:noAutofit/>
          </a:bodyPr>
          <a:lstStyle/>
          <a:p>
            <a:r>
              <a:rPr lang="en-US" sz="4000" dirty="0"/>
              <a:t>Alpha and gamma-ray spectra taken at LBNL</a:t>
            </a:r>
            <a:endParaRPr lang="en-US" sz="3600" dirty="0"/>
          </a:p>
        </p:txBody>
      </p:sp>
      <p:pic>
        <p:nvPicPr>
          <p:cNvPr id="12" name="Picture 11">
            <a:extLst>
              <a:ext uri="{FF2B5EF4-FFF2-40B4-BE49-F238E27FC236}">
                <a16:creationId xmlns:a16="http://schemas.microsoft.com/office/drawing/2014/main" id="{CA2512E3-F3A6-4ADA-B06F-090C9A050A2F}"/>
              </a:ext>
            </a:extLst>
          </p:cNvPr>
          <p:cNvPicPr>
            <a:picLocks noChangeAspect="1"/>
          </p:cNvPicPr>
          <p:nvPr/>
        </p:nvPicPr>
        <p:blipFill>
          <a:blip r:embed="rId3"/>
          <a:stretch>
            <a:fillRect/>
          </a:stretch>
        </p:blipFill>
        <p:spPr>
          <a:xfrm>
            <a:off x="281861" y="1087017"/>
            <a:ext cx="3834882" cy="5113176"/>
          </a:xfrm>
          <a:prstGeom prst="rect">
            <a:avLst/>
          </a:prstGeom>
        </p:spPr>
      </p:pic>
      <p:sp>
        <p:nvSpPr>
          <p:cNvPr id="8" name="Google Shape;55;p13">
            <a:extLst>
              <a:ext uri="{FF2B5EF4-FFF2-40B4-BE49-F238E27FC236}">
                <a16:creationId xmlns:a16="http://schemas.microsoft.com/office/drawing/2014/main" id="{35BD08E5-619E-4753-BF92-84135DC3504C}"/>
              </a:ext>
            </a:extLst>
          </p:cNvPr>
          <p:cNvSpPr txBox="1">
            <a:spLocks/>
          </p:cNvSpPr>
          <p:nvPr/>
        </p:nvSpPr>
        <p:spPr>
          <a:xfrm>
            <a:off x="4450700" y="731663"/>
            <a:ext cx="7937241" cy="2894789"/>
          </a:xfrm>
          <a:prstGeom prst="rect">
            <a:avLst/>
          </a:prstGeom>
        </p:spPr>
        <p:txBody>
          <a:bodyPr spcFirstLastPara="1" vert="horz" wrap="square" lIns="121900" tIns="121900" rIns="121900" bIns="121900" rtlCol="0" anchor="t" anchorCtr="0">
            <a:noAutofit/>
          </a:bodyPr>
          <a:lstStyle>
            <a:lvl1pPr marL="342900" indent="-342900" algn="l" defTabSz="457200" rtl="0" eaLnBrk="1" latinLnBrk="0" hangingPunct="1">
              <a:spcBef>
                <a:spcPct val="20000"/>
              </a:spcBef>
              <a:buFont typeface="Arial"/>
              <a:buChar char="•"/>
              <a:defRPr sz="2200" kern="1200">
                <a:solidFill>
                  <a:srgbClr val="2D637F"/>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2D637F"/>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2D637F"/>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2D637F"/>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2D637F"/>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chemeClr val="tx1"/>
                </a:solidFill>
                <a:latin typeface="Helvetica" panose="020B0604020202020204" pitchFamily="34" charset="0"/>
                <a:cs typeface="Helvetica" panose="020B0604020202020204" pitchFamily="34" charset="0"/>
              </a:rPr>
              <a:t>Radiochemical Ac/Ra separation at 14 days post-EOB</a:t>
            </a:r>
          </a:p>
          <a:p>
            <a:pPr lvl="1"/>
            <a:r>
              <a:rPr lang="en-US" sz="1600" dirty="0">
                <a:solidFill>
                  <a:schemeClr val="tx1"/>
                </a:solidFill>
                <a:latin typeface="Helvetica" panose="020B0604020202020204" pitchFamily="34" charset="0"/>
                <a:cs typeface="Helvetica" panose="020B0604020202020204" pitchFamily="34" charset="0"/>
              </a:rPr>
              <a:t>Dissolve down 1 mg Ra target in 3M HNO</a:t>
            </a:r>
            <a:r>
              <a:rPr lang="en-US" sz="1600" baseline="-25000" dirty="0">
                <a:solidFill>
                  <a:schemeClr val="tx1"/>
                </a:solidFill>
                <a:latin typeface="Helvetica" panose="020B0604020202020204" pitchFamily="34" charset="0"/>
                <a:cs typeface="Helvetica" panose="020B0604020202020204" pitchFamily="34" charset="0"/>
              </a:rPr>
              <a:t>3</a:t>
            </a:r>
          </a:p>
          <a:p>
            <a:pPr lvl="1"/>
            <a:r>
              <a:rPr lang="en-US" sz="1600" dirty="0">
                <a:solidFill>
                  <a:schemeClr val="tx1"/>
                </a:solidFill>
                <a:latin typeface="Helvetica" panose="020B0604020202020204" pitchFamily="34" charset="0"/>
                <a:cs typeface="Helvetica" panose="020B0604020202020204" pitchFamily="34" charset="0"/>
              </a:rPr>
              <a:t>Precondition 2 mL </a:t>
            </a:r>
            <a:r>
              <a:rPr lang="en-US" sz="1600" dirty="0" err="1">
                <a:solidFill>
                  <a:schemeClr val="tx1"/>
                </a:solidFill>
                <a:latin typeface="Helvetica" panose="020B0604020202020204" pitchFamily="34" charset="0"/>
                <a:cs typeface="Helvetica" panose="020B0604020202020204" pitchFamily="34" charset="0"/>
              </a:rPr>
              <a:t>Eichrom</a:t>
            </a:r>
            <a:r>
              <a:rPr lang="en-US" sz="1600" dirty="0">
                <a:solidFill>
                  <a:schemeClr val="tx1"/>
                </a:solidFill>
                <a:latin typeface="Helvetica" panose="020B0604020202020204" pitchFamily="34" charset="0"/>
                <a:cs typeface="Helvetica" panose="020B0604020202020204" pitchFamily="34" charset="0"/>
              </a:rPr>
              <a:t> DGA resin column with 5 bed volumes 3M HNO</a:t>
            </a:r>
            <a:r>
              <a:rPr lang="en-US" sz="1600" baseline="-25000" dirty="0">
                <a:solidFill>
                  <a:schemeClr val="tx1"/>
                </a:solidFill>
                <a:latin typeface="Helvetica" panose="020B0604020202020204" pitchFamily="34" charset="0"/>
                <a:cs typeface="Helvetica" panose="020B0604020202020204" pitchFamily="34" charset="0"/>
              </a:rPr>
              <a:t>3</a:t>
            </a:r>
            <a:endParaRPr lang="en-US" sz="1600" dirty="0">
              <a:solidFill>
                <a:schemeClr val="tx1"/>
              </a:solidFill>
              <a:latin typeface="Helvetica" panose="020B0604020202020204" pitchFamily="34" charset="0"/>
              <a:cs typeface="Helvetica" panose="020B0604020202020204" pitchFamily="34" charset="0"/>
            </a:endParaRPr>
          </a:p>
          <a:p>
            <a:pPr lvl="1"/>
            <a:r>
              <a:rPr lang="en-US" sz="1600" dirty="0">
                <a:solidFill>
                  <a:schemeClr val="tx1"/>
                </a:solidFill>
                <a:latin typeface="Helvetica" panose="020B0604020202020204" pitchFamily="34" charset="0"/>
                <a:cs typeface="Helvetica" panose="020B0604020202020204" pitchFamily="34" charset="0"/>
              </a:rPr>
              <a:t>Load column with Ra/Ac solution at 0.8 mL/min</a:t>
            </a:r>
          </a:p>
          <a:p>
            <a:pPr lvl="1"/>
            <a:r>
              <a:rPr lang="en-US" sz="1600" dirty="0">
                <a:solidFill>
                  <a:schemeClr val="tx1"/>
                </a:solidFill>
                <a:latin typeface="Helvetica" panose="020B0604020202020204" pitchFamily="34" charset="0"/>
                <a:cs typeface="Helvetica" panose="020B0604020202020204" pitchFamily="34" charset="0"/>
              </a:rPr>
              <a:t>Wash column with 2 bed volumes 3M HNO</a:t>
            </a:r>
            <a:r>
              <a:rPr lang="en-US" sz="1600" baseline="-25000" dirty="0">
                <a:solidFill>
                  <a:schemeClr val="tx1"/>
                </a:solidFill>
                <a:latin typeface="Helvetica" panose="020B0604020202020204" pitchFamily="34" charset="0"/>
                <a:cs typeface="Helvetica" panose="020B0604020202020204" pitchFamily="34" charset="0"/>
              </a:rPr>
              <a:t>3</a:t>
            </a:r>
            <a:endParaRPr lang="en-US" sz="1600" dirty="0">
              <a:solidFill>
                <a:schemeClr val="tx1"/>
              </a:solidFill>
              <a:latin typeface="Helvetica" panose="020B0604020202020204" pitchFamily="34" charset="0"/>
              <a:cs typeface="Helvetica" panose="020B0604020202020204" pitchFamily="34" charset="0"/>
            </a:endParaRPr>
          </a:p>
          <a:p>
            <a:pPr lvl="1"/>
            <a:r>
              <a:rPr lang="en-US" sz="1600" dirty="0">
                <a:solidFill>
                  <a:schemeClr val="tx1"/>
                </a:solidFill>
                <a:latin typeface="Helvetica" panose="020B0604020202020204" pitchFamily="34" charset="0"/>
                <a:cs typeface="Helvetica" panose="020B0604020202020204" pitchFamily="34" charset="0"/>
              </a:rPr>
              <a:t>Strip Ac from column with 5 bed volumes 0.1 M HCl at 0.8 mL/min</a:t>
            </a:r>
          </a:p>
          <a:p>
            <a:pPr lvl="1"/>
            <a:r>
              <a:rPr lang="en-US" sz="1600" dirty="0">
                <a:solidFill>
                  <a:schemeClr val="tx1"/>
                </a:solidFill>
                <a:latin typeface="Helvetica" panose="020B0604020202020204" pitchFamily="34" charset="0"/>
                <a:cs typeface="Helvetica" panose="020B0604020202020204" pitchFamily="34" charset="0"/>
              </a:rPr>
              <a:t>Rinse column with 5 bed volumes DI water</a:t>
            </a:r>
          </a:p>
          <a:p>
            <a:pPr lvl="1"/>
            <a:endParaRPr lang="en-US" sz="1600" dirty="0">
              <a:solidFill>
                <a:schemeClr val="tx1"/>
              </a:solidFill>
              <a:latin typeface="Helvetica" panose="020B0604020202020204" pitchFamily="34" charset="0"/>
              <a:cs typeface="Helvetica" panose="020B0604020202020204" pitchFamily="34" charset="0"/>
            </a:endParaRPr>
          </a:p>
          <a:p>
            <a:r>
              <a:rPr lang="en-US" sz="1800" dirty="0">
                <a:solidFill>
                  <a:schemeClr val="tx1"/>
                </a:solidFill>
                <a:latin typeface="Helvetica" panose="020B0604020202020204" pitchFamily="34" charset="0"/>
                <a:cs typeface="Helvetica" panose="020B0604020202020204" pitchFamily="34" charset="0"/>
              </a:rPr>
              <a:t>Activities and separation efficiency quantified via LSC, </a:t>
            </a:r>
            <a:r>
              <a:rPr lang="en-US" sz="1800" dirty="0" err="1">
                <a:solidFill>
                  <a:schemeClr val="tx1"/>
                </a:solidFill>
                <a:latin typeface="Helvetica" panose="020B0604020202020204" pitchFamily="34" charset="0"/>
                <a:cs typeface="Helvetica" panose="020B0604020202020204" pitchFamily="34" charset="0"/>
              </a:rPr>
              <a:t>HPGe</a:t>
            </a:r>
            <a:r>
              <a:rPr lang="en-US" sz="1800" dirty="0">
                <a:solidFill>
                  <a:schemeClr val="tx1"/>
                </a:solidFill>
                <a:latin typeface="Helvetica" panose="020B0604020202020204" pitchFamily="34" charset="0"/>
                <a:cs typeface="Helvetica" panose="020B0604020202020204" pitchFamily="34" charset="0"/>
              </a:rPr>
              <a:t>, </a:t>
            </a:r>
            <a:r>
              <a:rPr lang="el-GR" sz="1800" dirty="0">
                <a:solidFill>
                  <a:schemeClr val="tx1"/>
                </a:solidFill>
                <a:latin typeface="Helvetica" panose="020B0604020202020204" pitchFamily="34" charset="0"/>
                <a:cs typeface="Helvetica" panose="020B0604020202020204" pitchFamily="34" charset="0"/>
              </a:rPr>
              <a:t>α</a:t>
            </a:r>
            <a:r>
              <a:rPr lang="en-US" sz="1800" dirty="0">
                <a:solidFill>
                  <a:schemeClr val="tx1"/>
                </a:solidFill>
                <a:latin typeface="Helvetica" panose="020B0604020202020204" pitchFamily="34" charset="0"/>
                <a:cs typeface="Helvetica" panose="020B0604020202020204" pitchFamily="34" charset="0"/>
              </a:rPr>
              <a:t>-spec</a:t>
            </a:r>
          </a:p>
        </p:txBody>
      </p:sp>
      <p:sp>
        <p:nvSpPr>
          <p:cNvPr id="11" name="TextBox 10">
            <a:extLst>
              <a:ext uri="{FF2B5EF4-FFF2-40B4-BE49-F238E27FC236}">
                <a16:creationId xmlns:a16="http://schemas.microsoft.com/office/drawing/2014/main" id="{AA3B902A-5869-4BEA-B2F0-608149E04C77}"/>
              </a:ext>
            </a:extLst>
          </p:cNvPr>
          <p:cNvSpPr txBox="1"/>
          <p:nvPr/>
        </p:nvSpPr>
        <p:spPr>
          <a:xfrm>
            <a:off x="4512539" y="5740720"/>
            <a:ext cx="7574341" cy="400110"/>
          </a:xfrm>
          <a:prstGeom prst="rect">
            <a:avLst/>
          </a:prstGeom>
          <a:solidFill>
            <a:srgbClr val="FFFF00"/>
          </a:solidFill>
          <a:ln>
            <a:solidFill>
              <a:schemeClr val="tx1"/>
            </a:solidFill>
          </a:ln>
        </p:spPr>
        <p:txBody>
          <a:bodyPr wrap="square" rtlCol="0">
            <a:spAutoFit/>
          </a:bodyPr>
          <a:lstStyle/>
          <a:p>
            <a:pPr algn="ctr"/>
            <a:r>
              <a:rPr lang="en-US" sz="2000" b="1" dirty="0">
                <a:latin typeface="Helvetica" panose="020B0604020202020204" pitchFamily="34" charset="0"/>
                <a:cs typeface="Helvetica" panose="020B0604020202020204" pitchFamily="34" charset="0"/>
              </a:rPr>
              <a:t>Separation protocol still under refinement</a:t>
            </a:r>
            <a:endParaRPr lang="en-US" sz="2000" dirty="0">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69A368DD-511A-4B18-A9A0-D0F99F4C975F}"/>
              </a:ext>
            </a:extLst>
          </p:cNvPr>
          <p:cNvSpPr txBox="1"/>
          <p:nvPr/>
        </p:nvSpPr>
        <p:spPr>
          <a:xfrm>
            <a:off x="281861" y="6034256"/>
            <a:ext cx="3834882" cy="338554"/>
          </a:xfrm>
          <a:prstGeom prst="rect">
            <a:avLst/>
          </a:prstGeom>
          <a:solidFill>
            <a:schemeClr val="tx1"/>
          </a:solidFill>
          <a:ln>
            <a:solidFill>
              <a:schemeClr val="tx1"/>
            </a:solidFill>
          </a:ln>
        </p:spPr>
        <p:txBody>
          <a:bodyPr wrap="square" rtlCol="0">
            <a:spAutoFit/>
          </a:bodyPr>
          <a:lstStyle/>
          <a:p>
            <a:pPr algn="ctr"/>
            <a:r>
              <a:rPr lang="en-US" sz="1600" dirty="0">
                <a:solidFill>
                  <a:schemeClr val="bg1"/>
                </a:solidFill>
                <a:latin typeface="Times New Roman" charset="0"/>
                <a:ea typeface="Times New Roman" charset="0"/>
                <a:cs typeface="Times New Roman" charset="0"/>
              </a:rPr>
              <a:t>Rebecca </a:t>
            </a:r>
            <a:r>
              <a:rPr lang="en-US" sz="1600" dirty="0" err="1">
                <a:solidFill>
                  <a:schemeClr val="bg1"/>
                </a:solidFill>
                <a:latin typeface="Times New Roman" charset="0"/>
                <a:ea typeface="Times New Roman" charset="0"/>
                <a:cs typeface="Times New Roman" charset="0"/>
              </a:rPr>
              <a:t>Abergel</a:t>
            </a:r>
            <a:endParaRPr lang="en-US" sz="1600" dirty="0">
              <a:solidFill>
                <a:schemeClr val="bg1"/>
              </a:solidFill>
              <a:latin typeface="Times New Roman" charset="0"/>
              <a:ea typeface="Times New Roman" charset="0"/>
              <a:cs typeface="Times New Roman" charset="0"/>
            </a:endParaRPr>
          </a:p>
        </p:txBody>
      </p:sp>
      <p:sp>
        <p:nvSpPr>
          <p:cNvPr id="5" name="Slide Number Placeholder 5">
            <a:extLst>
              <a:ext uri="{FF2B5EF4-FFF2-40B4-BE49-F238E27FC236}">
                <a16:creationId xmlns:a16="http://schemas.microsoft.com/office/drawing/2014/main" id="{DBF98321-9768-DA35-D333-A604766B504C}"/>
              </a:ext>
            </a:extLst>
          </p:cNvPr>
          <p:cNvSpPr>
            <a:spLocks noGrp="1"/>
          </p:cNvSpPr>
          <p:nvPr>
            <p:ph type="sldNum" sz="quarter" idx="4"/>
          </p:nvPr>
        </p:nvSpPr>
        <p:spPr>
          <a:xfrm>
            <a:off x="9296400" y="6356349"/>
            <a:ext cx="2743200" cy="365125"/>
          </a:xfrm>
        </p:spPr>
        <p:txBody>
          <a:bodyPr/>
          <a:lstStyle>
            <a:lvl1pPr>
              <a:defRPr b="1">
                <a:solidFill>
                  <a:schemeClr val="bg1"/>
                </a:solidFill>
                <a:latin typeface="Georgia" panose="02040502050405020303" pitchFamily="18" charset="0"/>
              </a:defRPr>
            </a:lvl1pPr>
          </a:lstStyle>
          <a:p>
            <a:fld id="{8DFAC382-4EBE-AA44-A583-A4478973BA78}" type="slidenum">
              <a:rPr lang="en-US" smtClean="0"/>
              <a:pPr/>
              <a:t>22</a:t>
            </a:fld>
            <a:endParaRPr lang="en-US" dirty="0"/>
          </a:p>
        </p:txBody>
      </p:sp>
      <p:sp>
        <p:nvSpPr>
          <p:cNvPr id="2" name="TextBox 1">
            <a:extLst>
              <a:ext uri="{FF2B5EF4-FFF2-40B4-BE49-F238E27FC236}">
                <a16:creationId xmlns:a16="http://schemas.microsoft.com/office/drawing/2014/main" id="{41FE64DD-8E21-FA42-7FC8-4AEC2320A0F5}"/>
              </a:ext>
            </a:extLst>
          </p:cNvPr>
          <p:cNvSpPr txBox="1"/>
          <p:nvPr/>
        </p:nvSpPr>
        <p:spPr>
          <a:xfrm>
            <a:off x="6026332" y="6123412"/>
            <a:ext cx="2273379" cy="738664"/>
          </a:xfrm>
          <a:prstGeom prst="rect">
            <a:avLst/>
          </a:prstGeom>
          <a:noFill/>
        </p:spPr>
        <p:txBody>
          <a:bodyPr wrap="none" rtlCol="0">
            <a:spAutoFit/>
          </a:bodyPr>
          <a:lstStyle/>
          <a:p>
            <a:r>
              <a:rPr lang="en-US" sz="1400" dirty="0">
                <a:solidFill>
                  <a:schemeClr val="bg1"/>
                </a:solidFill>
                <a:latin typeface="Georgia" panose="02040502050405020303" pitchFamily="18" charset="0"/>
              </a:rPr>
              <a:t>Patent US20220199276A1</a:t>
            </a:r>
          </a:p>
          <a:p>
            <a:r>
              <a:rPr lang="en-US" sz="1400" b="0" i="0" dirty="0">
                <a:solidFill>
                  <a:schemeClr val="bg1"/>
                </a:solidFill>
                <a:effectLst/>
                <a:latin typeface="Georgia" panose="02040502050405020303" pitchFamily="18" charset="0"/>
              </a:rPr>
              <a:t>             WO2020210147A1</a:t>
            </a:r>
          </a:p>
          <a:p>
            <a:r>
              <a:rPr lang="en-US" sz="1400" dirty="0">
                <a:solidFill>
                  <a:schemeClr val="bg1"/>
                </a:solidFill>
                <a:latin typeface="Georgia" panose="02040502050405020303" pitchFamily="18" charset="0"/>
              </a:rPr>
              <a:t>             </a:t>
            </a:r>
            <a:r>
              <a:rPr lang="en-US" sz="1400" b="0" i="0" dirty="0">
                <a:solidFill>
                  <a:schemeClr val="bg1"/>
                </a:solidFill>
                <a:effectLst/>
                <a:latin typeface="Georgia" panose="02040502050405020303" pitchFamily="18" charset="0"/>
              </a:rPr>
              <a:t>EP3953949A1</a:t>
            </a:r>
          </a:p>
        </p:txBody>
      </p:sp>
      <p:graphicFrame>
        <p:nvGraphicFramePr>
          <p:cNvPr id="6" name="Table 8">
            <a:extLst>
              <a:ext uri="{FF2B5EF4-FFF2-40B4-BE49-F238E27FC236}">
                <a16:creationId xmlns:a16="http://schemas.microsoft.com/office/drawing/2014/main" id="{2F4BAB3B-95BD-70AB-7C3C-61D4D23C0E71}"/>
              </a:ext>
            </a:extLst>
          </p:cNvPr>
          <p:cNvGraphicFramePr>
            <a:graphicFrameLocks noGrp="1"/>
          </p:cNvGraphicFramePr>
          <p:nvPr>
            <p:extLst>
              <p:ext uri="{D42A27DB-BD31-4B8C-83A1-F6EECF244321}">
                <p14:modId xmlns:p14="http://schemas.microsoft.com/office/powerpoint/2010/main" val="3517662710"/>
              </p:ext>
            </p:extLst>
          </p:nvPr>
        </p:nvGraphicFramePr>
        <p:xfrm>
          <a:off x="4585259" y="3643605"/>
          <a:ext cx="7428904" cy="2072640"/>
        </p:xfrm>
        <a:graphic>
          <a:graphicData uri="http://schemas.openxmlformats.org/drawingml/2006/table">
            <a:tbl>
              <a:tblPr firstRow="1" bandRow="1">
                <a:tableStyleId>{5C22544A-7EE6-4342-B048-85BDC9FD1C3A}</a:tableStyleId>
              </a:tblPr>
              <a:tblGrid>
                <a:gridCol w="1857226">
                  <a:extLst>
                    <a:ext uri="{9D8B030D-6E8A-4147-A177-3AD203B41FA5}">
                      <a16:colId xmlns:a16="http://schemas.microsoft.com/office/drawing/2014/main" val="2376250336"/>
                    </a:ext>
                  </a:extLst>
                </a:gridCol>
                <a:gridCol w="1857226">
                  <a:extLst>
                    <a:ext uri="{9D8B030D-6E8A-4147-A177-3AD203B41FA5}">
                      <a16:colId xmlns:a16="http://schemas.microsoft.com/office/drawing/2014/main" val="467414518"/>
                    </a:ext>
                  </a:extLst>
                </a:gridCol>
                <a:gridCol w="1857226">
                  <a:extLst>
                    <a:ext uri="{9D8B030D-6E8A-4147-A177-3AD203B41FA5}">
                      <a16:colId xmlns:a16="http://schemas.microsoft.com/office/drawing/2014/main" val="1684984926"/>
                    </a:ext>
                  </a:extLst>
                </a:gridCol>
                <a:gridCol w="1857226">
                  <a:extLst>
                    <a:ext uri="{9D8B030D-6E8A-4147-A177-3AD203B41FA5}">
                      <a16:colId xmlns:a16="http://schemas.microsoft.com/office/drawing/2014/main" val="3300940343"/>
                    </a:ext>
                  </a:extLst>
                </a:gridCol>
              </a:tblGrid>
              <a:tr h="298844">
                <a:tc>
                  <a:txBody>
                    <a:bodyPr/>
                    <a:lstStyle/>
                    <a:p>
                      <a:pPr algn="ctr"/>
                      <a:endParaRPr lang="en-US" sz="1600" dirty="0"/>
                    </a:p>
                  </a:txBody>
                  <a:tcPr/>
                </a:tc>
                <a:tc>
                  <a:txBody>
                    <a:bodyPr/>
                    <a:lstStyle/>
                    <a:p>
                      <a:pPr algn="ctr"/>
                      <a:r>
                        <a:rPr lang="en-US" sz="1600" dirty="0" err="1"/>
                        <a:t>Eichrom</a:t>
                      </a:r>
                      <a:r>
                        <a:rPr lang="en-US" sz="1600" dirty="0"/>
                        <a:t> DGA</a:t>
                      </a:r>
                    </a:p>
                  </a:txBody>
                  <a:tcPr/>
                </a:tc>
                <a:tc>
                  <a:txBody>
                    <a:bodyPr/>
                    <a:lstStyle/>
                    <a:p>
                      <a:pPr algn="ctr"/>
                      <a:r>
                        <a:rPr lang="en-US" sz="1600" dirty="0" err="1"/>
                        <a:t>Eichrom</a:t>
                      </a:r>
                      <a:r>
                        <a:rPr lang="en-US" sz="1600" dirty="0"/>
                        <a:t> DGA (Aliquot 1)</a:t>
                      </a:r>
                    </a:p>
                  </a:txBody>
                  <a:tcPr/>
                </a:tc>
                <a:tc>
                  <a:txBody>
                    <a:bodyPr/>
                    <a:lstStyle/>
                    <a:p>
                      <a:pPr algn="ctr"/>
                      <a:r>
                        <a:rPr lang="en-US" sz="1600" dirty="0"/>
                        <a:t>Bio-Rad AG50 (Aliquot 2)</a:t>
                      </a:r>
                    </a:p>
                  </a:txBody>
                  <a:tcPr/>
                </a:tc>
                <a:extLst>
                  <a:ext uri="{0D108BD9-81ED-4DB2-BD59-A6C34878D82A}">
                    <a16:rowId xmlns:a16="http://schemas.microsoft.com/office/drawing/2014/main" val="322533912"/>
                  </a:ext>
                </a:extLst>
              </a:tr>
              <a:tr h="298844">
                <a:tc>
                  <a:txBody>
                    <a:bodyPr/>
                    <a:lstStyle/>
                    <a:p>
                      <a:pPr algn="ctr"/>
                      <a:r>
                        <a:rPr lang="en-US" sz="1600" baseline="30000" dirty="0"/>
                        <a:t>225</a:t>
                      </a:r>
                      <a:r>
                        <a:rPr lang="en-US" sz="1600" baseline="0" dirty="0"/>
                        <a:t>Ac Recovery</a:t>
                      </a:r>
                      <a:endParaRPr lang="en-US" sz="1600" baseline="30000" dirty="0"/>
                    </a:p>
                  </a:txBody>
                  <a:tcPr/>
                </a:tc>
                <a:tc>
                  <a:txBody>
                    <a:bodyPr/>
                    <a:lstStyle/>
                    <a:p>
                      <a:pPr algn="ctr"/>
                      <a:r>
                        <a:rPr lang="en-US" sz="1600" dirty="0"/>
                        <a:t>60% (0.84 µCi)</a:t>
                      </a:r>
                    </a:p>
                  </a:txBody>
                  <a:tcPr/>
                </a:tc>
                <a:tc>
                  <a:txBody>
                    <a:bodyPr/>
                    <a:lstStyle/>
                    <a:p>
                      <a:pPr algn="ctr"/>
                      <a:r>
                        <a:rPr lang="en-US" sz="1600" dirty="0"/>
                        <a:t>37% (0.143 µCi)</a:t>
                      </a:r>
                    </a:p>
                  </a:txBody>
                  <a:tcPr/>
                </a:tc>
                <a:tc>
                  <a:txBody>
                    <a:bodyPr/>
                    <a:lstStyle/>
                    <a:p>
                      <a:pPr algn="ctr"/>
                      <a:r>
                        <a:rPr lang="en-US" sz="1600" dirty="0"/>
                        <a:t>44% (0.168 µCi)</a:t>
                      </a:r>
                    </a:p>
                  </a:txBody>
                  <a:tcPr/>
                </a:tc>
                <a:extLst>
                  <a:ext uri="{0D108BD9-81ED-4DB2-BD59-A6C34878D82A}">
                    <a16:rowId xmlns:a16="http://schemas.microsoft.com/office/drawing/2014/main" val="838096878"/>
                  </a:ext>
                </a:extLst>
              </a:tr>
              <a:tr h="298844">
                <a:tc>
                  <a:txBody>
                    <a:bodyPr/>
                    <a:lstStyle/>
                    <a:p>
                      <a:pPr algn="ctr"/>
                      <a:r>
                        <a:rPr lang="en-US" sz="1600" baseline="30000" dirty="0"/>
                        <a:t>226</a:t>
                      </a:r>
                      <a:r>
                        <a:rPr lang="en-US" sz="1600" baseline="0" dirty="0"/>
                        <a:t>Ra Breakthrough</a:t>
                      </a:r>
                      <a:endParaRPr lang="en-US" sz="1600" baseline="30000" dirty="0"/>
                    </a:p>
                  </a:txBody>
                  <a:tcPr/>
                </a:tc>
                <a:tc>
                  <a:txBody>
                    <a:bodyPr/>
                    <a:lstStyle/>
                    <a:p>
                      <a:pPr algn="ctr"/>
                      <a:r>
                        <a:rPr lang="en-US" sz="1600" dirty="0"/>
                        <a:t>4.3 ∙ 10</a:t>
                      </a:r>
                      <a:r>
                        <a:rPr lang="en-US" sz="1600" baseline="30000" dirty="0"/>
                        <a:t>-3 </a:t>
                      </a:r>
                      <a:r>
                        <a:rPr lang="en-US" sz="1600" baseline="0" dirty="0"/>
                        <a:t>% (35.1 </a:t>
                      </a:r>
                      <a:r>
                        <a:rPr lang="en-US" sz="1600" baseline="0" dirty="0" err="1"/>
                        <a:t>nCi</a:t>
                      </a:r>
                      <a:r>
                        <a:rPr lang="en-US" sz="1600" baseline="0" dirty="0"/>
                        <a:t>)</a:t>
                      </a:r>
                      <a:endParaRPr lang="en-US" sz="1600" dirty="0"/>
                    </a:p>
                  </a:txBody>
                  <a:tcPr/>
                </a:tc>
                <a:tc>
                  <a:txBody>
                    <a:bodyPr/>
                    <a:lstStyle/>
                    <a:p>
                      <a:pPr algn="ctr"/>
                      <a:r>
                        <a:rPr lang="en-US" sz="1600" dirty="0"/>
                        <a:t>2.6 ∙ 10</a:t>
                      </a:r>
                      <a:r>
                        <a:rPr lang="en-US" sz="1600" baseline="30000" dirty="0"/>
                        <a:t>-3 </a:t>
                      </a:r>
                      <a:r>
                        <a:rPr lang="en-US" sz="1600" baseline="0" dirty="0"/>
                        <a:t>% (12.8 </a:t>
                      </a:r>
                      <a:r>
                        <a:rPr lang="en-US" sz="1600" baseline="0" dirty="0" err="1"/>
                        <a:t>nCi</a:t>
                      </a:r>
                      <a:r>
                        <a:rPr lang="en-US" sz="1600" baseline="0" dirty="0"/>
                        <a:t>)</a:t>
                      </a:r>
                      <a:endParaRPr lang="en-US" sz="1600" dirty="0"/>
                    </a:p>
                  </a:txBody>
                  <a:tcPr/>
                </a:tc>
                <a:tc>
                  <a:txBody>
                    <a:bodyPr/>
                    <a:lstStyle/>
                    <a:p>
                      <a:pPr algn="ctr"/>
                      <a:r>
                        <a:rPr lang="en-US" sz="1600" dirty="0"/>
                        <a:t>3.5</a:t>
                      </a:r>
                      <a:r>
                        <a:rPr lang="en-US" sz="1600" baseline="30000" dirty="0"/>
                        <a:t> </a:t>
                      </a:r>
                      <a:r>
                        <a:rPr lang="en-US" sz="1600" baseline="0" dirty="0"/>
                        <a:t>% (17.7 </a:t>
                      </a:r>
                      <a:r>
                        <a:rPr lang="en-US" sz="1600" dirty="0"/>
                        <a:t>µCi)</a:t>
                      </a:r>
                    </a:p>
                  </a:txBody>
                  <a:tcPr/>
                </a:tc>
                <a:extLst>
                  <a:ext uri="{0D108BD9-81ED-4DB2-BD59-A6C34878D82A}">
                    <a16:rowId xmlns:a16="http://schemas.microsoft.com/office/drawing/2014/main" val="398339500"/>
                  </a:ext>
                </a:extLst>
              </a:tr>
              <a:tr h="298844">
                <a:tc>
                  <a:txBody>
                    <a:bodyPr/>
                    <a:lstStyle/>
                    <a:p>
                      <a:pPr algn="ctr"/>
                      <a:r>
                        <a:rPr lang="en-US" sz="1600" dirty="0"/>
                        <a:t>Ac/Ra Separation Factor</a:t>
                      </a:r>
                    </a:p>
                  </a:txBody>
                  <a:tcPr/>
                </a:tc>
                <a:tc>
                  <a:txBody>
                    <a:bodyPr/>
                    <a:lstStyle/>
                    <a:p>
                      <a:pPr algn="ctr"/>
                      <a:r>
                        <a:rPr lang="en-US" sz="1600" dirty="0"/>
                        <a:t>13900</a:t>
                      </a:r>
                    </a:p>
                  </a:txBody>
                  <a:tcPr/>
                </a:tc>
                <a:tc>
                  <a:txBody>
                    <a:bodyPr/>
                    <a:lstStyle/>
                    <a:p>
                      <a:pPr algn="ctr"/>
                      <a:r>
                        <a:rPr lang="en-US" sz="1600" dirty="0"/>
                        <a:t>14500</a:t>
                      </a:r>
                    </a:p>
                  </a:txBody>
                  <a:tcPr/>
                </a:tc>
                <a:tc>
                  <a:txBody>
                    <a:bodyPr/>
                    <a:lstStyle/>
                    <a:p>
                      <a:pPr algn="ctr"/>
                      <a:r>
                        <a:rPr lang="en-US" sz="1600" dirty="0"/>
                        <a:t>12.7</a:t>
                      </a:r>
                    </a:p>
                  </a:txBody>
                  <a:tcPr/>
                </a:tc>
                <a:extLst>
                  <a:ext uri="{0D108BD9-81ED-4DB2-BD59-A6C34878D82A}">
                    <a16:rowId xmlns:a16="http://schemas.microsoft.com/office/drawing/2014/main" val="3115348392"/>
                  </a:ext>
                </a:extLst>
              </a:tr>
            </a:tbl>
          </a:graphicData>
        </a:graphic>
      </p:graphicFrame>
      <p:sp>
        <p:nvSpPr>
          <p:cNvPr id="4" name="TextBox 3">
            <a:extLst>
              <a:ext uri="{FF2B5EF4-FFF2-40B4-BE49-F238E27FC236}">
                <a16:creationId xmlns:a16="http://schemas.microsoft.com/office/drawing/2014/main" id="{0FFAD134-5086-2156-AEE3-BAA49D58EBBD}"/>
              </a:ext>
            </a:extLst>
          </p:cNvPr>
          <p:cNvSpPr txBox="1"/>
          <p:nvPr/>
        </p:nvSpPr>
        <p:spPr>
          <a:xfrm>
            <a:off x="8419320" y="6209065"/>
            <a:ext cx="3028095" cy="584775"/>
          </a:xfrm>
          <a:prstGeom prst="rect">
            <a:avLst/>
          </a:prstGeom>
          <a:noFill/>
        </p:spPr>
        <p:txBody>
          <a:bodyPr wrap="square">
            <a:spAutoFit/>
          </a:bodyPr>
          <a:lstStyle/>
          <a:p>
            <a:pPr algn="ctr"/>
            <a:r>
              <a:rPr lang="en-US" sz="1600" dirty="0">
                <a:solidFill>
                  <a:schemeClr val="bg1"/>
                </a:solidFill>
                <a:latin typeface="Helvetica" panose="020B0604020202020204" pitchFamily="34" charset="0"/>
                <a:ea typeface="Times New Roman" panose="02020603050405020304" pitchFamily="18" charset="0"/>
                <a:cs typeface="Helvetica" panose="020B0604020202020204" pitchFamily="34" charset="0"/>
              </a:rPr>
              <a:t>J.T. Morrell PhD Thesis (2021) </a:t>
            </a:r>
            <a:br>
              <a:rPr lang="en-US" sz="1600" dirty="0">
                <a:solidFill>
                  <a:schemeClr val="bg1"/>
                </a:solidFill>
                <a:latin typeface="Helvetica" panose="020B0604020202020204" pitchFamily="34" charset="0"/>
                <a:ea typeface="Times New Roman" panose="02020603050405020304" pitchFamily="18" charset="0"/>
                <a:cs typeface="Helvetica" panose="020B0604020202020204" pitchFamily="34" charset="0"/>
              </a:rPr>
            </a:br>
            <a:endParaRPr lang="en-US" sz="1600" dirty="0">
              <a:solidFill>
                <a:schemeClr val="bg1"/>
              </a:solidFill>
              <a:latin typeface="Helvetica" panose="020B0604020202020204" pitchFamily="34" charset="0"/>
              <a:ea typeface="Times New Roman" panose="02020603050405020304" pitchFamily="18" charset="0"/>
              <a:cs typeface="Helvetica" panose="020B0604020202020204" pitchFamily="34" charset="0"/>
            </a:endParaRPr>
          </a:p>
        </p:txBody>
      </p:sp>
    </p:spTree>
    <p:extLst>
      <p:ext uri="{BB962C8B-B14F-4D97-AF65-F5344CB8AC3E}">
        <p14:creationId xmlns:p14="http://schemas.microsoft.com/office/powerpoint/2010/main" val="364646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ustomShape 3"/>
          <p:cNvSpPr/>
          <p:nvPr/>
        </p:nvSpPr>
        <p:spPr>
          <a:xfrm>
            <a:off x="6385897" y="1467475"/>
            <a:ext cx="5806103" cy="3923049"/>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0"/>
          <a:lstStyle/>
          <a:p>
            <a:pPr>
              <a:spcBef>
                <a:spcPts val="600"/>
              </a:spcBef>
            </a:pPr>
            <a:r>
              <a:rPr lang="en-US" u="sng" spc="-1" dirty="0">
                <a:solidFill>
                  <a:srgbClr val="000000"/>
                </a:solidFill>
                <a:latin typeface="Helvetica" panose="020B0604020202020204" pitchFamily="34" charset="0"/>
                <a:ea typeface="Bitter"/>
                <a:cs typeface="Helvetica" panose="020B0604020202020204" pitchFamily="34" charset="0"/>
              </a:rPr>
              <a:t>Initial Results</a:t>
            </a:r>
            <a:endParaRPr lang="en-US" u="sng" spc="-1" dirty="0">
              <a:latin typeface="Helvetica" panose="020B0604020202020204" pitchFamily="34" charset="0"/>
              <a:cs typeface="Helvetica" panose="020B0604020202020204" pitchFamily="34" charset="0"/>
            </a:endParaRPr>
          </a:p>
          <a:p>
            <a:pPr marL="457200" indent="-316800">
              <a:lnSpc>
                <a:spcPct val="115000"/>
              </a:lnSpc>
              <a:buClr>
                <a:srgbClr val="000000"/>
              </a:buClr>
              <a:buFont typeface="Bitter"/>
              <a:buChar char="●"/>
            </a:pPr>
            <a:r>
              <a:rPr lang="en-US" spc="-1" dirty="0">
                <a:solidFill>
                  <a:srgbClr val="000000"/>
                </a:solidFill>
                <a:latin typeface="Helvetica" panose="020B0604020202020204" pitchFamily="34" charset="0"/>
                <a:ea typeface="Bitter"/>
                <a:cs typeface="Helvetica" panose="020B0604020202020204" pitchFamily="34" charset="0"/>
              </a:rPr>
              <a:t>Production rate: </a:t>
            </a:r>
            <a:r>
              <a:rPr lang="en-US" b="1" spc="-1" dirty="0">
                <a:solidFill>
                  <a:srgbClr val="000000"/>
                </a:solidFill>
                <a:latin typeface="Helvetica" panose="020B0604020202020204" pitchFamily="34" charset="0"/>
                <a:ea typeface="Bitter"/>
                <a:cs typeface="Helvetica" panose="020B0604020202020204" pitchFamily="34" charset="0"/>
              </a:rPr>
              <a:t>2.1 mCi/mAh/g</a:t>
            </a:r>
            <a:r>
              <a:rPr lang="en-US" b="1" spc="-1" baseline="-25000" dirty="0">
                <a:solidFill>
                  <a:srgbClr val="000000"/>
                </a:solidFill>
                <a:latin typeface="Helvetica" panose="020B0604020202020204" pitchFamily="34" charset="0"/>
                <a:ea typeface="Bitter"/>
                <a:cs typeface="Helvetica" panose="020B0604020202020204" pitchFamily="34" charset="0"/>
              </a:rPr>
              <a:t>226Ra</a:t>
            </a:r>
            <a:endParaRPr lang="en-US" b="1" spc="-1" dirty="0">
              <a:solidFill>
                <a:srgbClr val="000000"/>
              </a:solidFill>
              <a:latin typeface="Helvetica" panose="020B0604020202020204" pitchFamily="34" charset="0"/>
              <a:ea typeface="Bitter"/>
              <a:cs typeface="Helvetica" panose="020B0604020202020204" pitchFamily="34" charset="0"/>
            </a:endParaRPr>
          </a:p>
          <a:p>
            <a:pPr marL="457200" indent="-316800">
              <a:lnSpc>
                <a:spcPct val="115000"/>
              </a:lnSpc>
              <a:buClr>
                <a:srgbClr val="000000"/>
              </a:buClr>
              <a:buFont typeface="Bitter"/>
              <a:buChar char="●"/>
            </a:pPr>
            <a:r>
              <a:rPr lang="en-US" spc="-1" dirty="0">
                <a:solidFill>
                  <a:srgbClr val="000000"/>
                </a:solidFill>
                <a:latin typeface="Helvetica" panose="020B0604020202020204" pitchFamily="34" charset="0"/>
                <a:cs typeface="Helvetica" panose="020B0604020202020204" pitchFamily="34" charset="0"/>
              </a:rPr>
              <a:t>Subsequent milking would produce more</a:t>
            </a:r>
            <a:endParaRPr lang="en-US" spc="-1" dirty="0">
              <a:latin typeface="Helvetica" panose="020B0604020202020204" pitchFamily="34" charset="0"/>
              <a:cs typeface="Helvetica" panose="020B0604020202020204" pitchFamily="34" charset="0"/>
            </a:endParaRPr>
          </a:p>
          <a:p>
            <a:pPr>
              <a:spcBef>
                <a:spcPts val="600"/>
              </a:spcBef>
            </a:pPr>
            <a:r>
              <a:rPr lang="en-US" u="sng" spc="-1" dirty="0">
                <a:solidFill>
                  <a:srgbClr val="000000"/>
                </a:solidFill>
                <a:latin typeface="Helvetica" panose="020B0604020202020204" pitchFamily="34" charset="0"/>
                <a:ea typeface="Bitter"/>
                <a:cs typeface="Helvetica" panose="020B0604020202020204" pitchFamily="34" charset="0"/>
              </a:rPr>
              <a:t>2-month count period on </a:t>
            </a:r>
            <a:r>
              <a:rPr lang="en-US" u="sng" spc="-1" dirty="0" err="1">
                <a:solidFill>
                  <a:srgbClr val="000000"/>
                </a:solidFill>
                <a:latin typeface="Helvetica" panose="020B0604020202020204" pitchFamily="34" charset="0"/>
                <a:ea typeface="Bitter"/>
                <a:cs typeface="Helvetica" panose="020B0604020202020204" pitchFamily="34" charset="0"/>
              </a:rPr>
              <a:t>HPGe</a:t>
            </a:r>
            <a:r>
              <a:rPr lang="en-US" u="sng" spc="-1" dirty="0">
                <a:solidFill>
                  <a:srgbClr val="000000"/>
                </a:solidFill>
                <a:latin typeface="Helvetica" panose="020B0604020202020204" pitchFamily="34" charset="0"/>
                <a:ea typeface="Bitter"/>
                <a:cs typeface="Helvetica" panose="020B0604020202020204" pitchFamily="34" charset="0"/>
              </a:rPr>
              <a:t> shows:</a:t>
            </a:r>
            <a:endParaRPr lang="en-US" u="sng" spc="-1" dirty="0">
              <a:latin typeface="Helvetica" panose="020B0604020202020204" pitchFamily="34" charset="0"/>
              <a:cs typeface="Helvetica" panose="020B0604020202020204" pitchFamily="34" charset="0"/>
            </a:endParaRPr>
          </a:p>
          <a:p>
            <a:pPr marL="457200" indent="-316800">
              <a:spcBef>
                <a:spcPts val="600"/>
              </a:spcBef>
              <a:buClr>
                <a:srgbClr val="000000"/>
              </a:buClr>
              <a:buFont typeface="Bitter"/>
              <a:buChar char="●"/>
            </a:pPr>
            <a:r>
              <a:rPr lang="en-US" spc="-1" dirty="0">
                <a:solidFill>
                  <a:srgbClr val="000000"/>
                </a:solidFill>
                <a:latin typeface="Helvetica" panose="020B0604020202020204" pitchFamily="34" charset="0"/>
                <a:ea typeface="Bitter"/>
                <a:cs typeface="Helvetica" panose="020B0604020202020204" pitchFamily="34" charset="0"/>
              </a:rPr>
              <a:t>No fission fragments identified in recovered </a:t>
            </a:r>
            <a:r>
              <a:rPr lang="en-US" spc="-1" baseline="30000" dirty="0">
                <a:solidFill>
                  <a:srgbClr val="000000"/>
                </a:solidFill>
                <a:latin typeface="Helvetica" panose="020B0604020202020204" pitchFamily="34" charset="0"/>
                <a:ea typeface="Bitter"/>
                <a:cs typeface="Helvetica" panose="020B0604020202020204" pitchFamily="34" charset="0"/>
              </a:rPr>
              <a:t>225</a:t>
            </a:r>
            <a:r>
              <a:rPr lang="en-US" spc="-1" dirty="0">
                <a:solidFill>
                  <a:srgbClr val="000000"/>
                </a:solidFill>
                <a:latin typeface="Helvetica" panose="020B0604020202020204" pitchFamily="34" charset="0"/>
                <a:ea typeface="Bitter"/>
                <a:cs typeface="Helvetica" panose="020B0604020202020204" pitchFamily="34" charset="0"/>
              </a:rPr>
              <a:t>Ac</a:t>
            </a:r>
          </a:p>
          <a:p>
            <a:pPr marL="457200" indent="-316800">
              <a:spcBef>
                <a:spcPts val="600"/>
              </a:spcBef>
              <a:buClr>
                <a:srgbClr val="000000"/>
              </a:buClr>
              <a:buFont typeface="Bitter"/>
              <a:buChar char="●"/>
            </a:pPr>
            <a:r>
              <a:rPr lang="en-US" spc="-1" dirty="0">
                <a:solidFill>
                  <a:srgbClr val="000000"/>
                </a:solidFill>
                <a:latin typeface="Helvetica" panose="020B0604020202020204" pitchFamily="34" charset="0"/>
                <a:ea typeface="Bitter"/>
                <a:cs typeface="Helvetica" panose="020B0604020202020204" pitchFamily="34" charset="0"/>
              </a:rPr>
              <a:t>No detectable activity of </a:t>
            </a:r>
            <a:r>
              <a:rPr lang="en-US" spc="-1" baseline="30000" dirty="0">
                <a:solidFill>
                  <a:srgbClr val="000000"/>
                </a:solidFill>
                <a:latin typeface="Helvetica" panose="020B0604020202020204" pitchFamily="34" charset="0"/>
                <a:ea typeface="Bitter"/>
                <a:cs typeface="Helvetica" panose="020B0604020202020204" pitchFamily="34" charset="0"/>
              </a:rPr>
              <a:t>227</a:t>
            </a:r>
            <a:r>
              <a:rPr lang="en-US" spc="-1" dirty="0">
                <a:solidFill>
                  <a:srgbClr val="000000"/>
                </a:solidFill>
                <a:latin typeface="Helvetica" panose="020B0604020202020204" pitchFamily="34" charset="0"/>
                <a:ea typeface="Bitter"/>
                <a:cs typeface="Helvetica" panose="020B0604020202020204" pitchFamily="34" charset="0"/>
              </a:rPr>
              <a:t>Ac (</a:t>
            </a:r>
            <a:r>
              <a:rPr lang="en-US" spc="-1" baseline="30000" dirty="0">
                <a:solidFill>
                  <a:srgbClr val="000000"/>
                </a:solidFill>
                <a:latin typeface="Helvetica" panose="020B0604020202020204" pitchFamily="34" charset="0"/>
                <a:ea typeface="Bitter"/>
                <a:cs typeface="Helvetica" panose="020B0604020202020204" pitchFamily="34" charset="0"/>
              </a:rPr>
              <a:t>227</a:t>
            </a:r>
            <a:r>
              <a:rPr lang="en-US" spc="-1" dirty="0">
                <a:solidFill>
                  <a:srgbClr val="000000"/>
                </a:solidFill>
                <a:latin typeface="Helvetica" panose="020B0604020202020204" pitchFamily="34" charset="0"/>
                <a:ea typeface="Bitter"/>
                <a:cs typeface="Helvetica" panose="020B0604020202020204" pitchFamily="34" charset="0"/>
              </a:rPr>
              <a:t>Ac MDA: approx. 218 Bq (5.9 nCi) or </a:t>
            </a:r>
            <a:r>
              <a:rPr lang="en-US" b="1" spc="-1" dirty="0">
                <a:solidFill>
                  <a:srgbClr val="000000"/>
                </a:solidFill>
                <a:latin typeface="Helvetica" panose="020B0604020202020204" pitchFamily="34" charset="0"/>
                <a:ea typeface="Bitter"/>
                <a:cs typeface="Helvetica" panose="020B0604020202020204" pitchFamily="34" charset="0"/>
              </a:rPr>
              <a:t>&lt;0.4% radio-impurity)</a:t>
            </a:r>
          </a:p>
          <a:p>
            <a:pPr marL="7938">
              <a:lnSpc>
                <a:spcPct val="115000"/>
              </a:lnSpc>
              <a:buClr>
                <a:srgbClr val="000000"/>
              </a:buClr>
            </a:pPr>
            <a:r>
              <a:rPr lang="en-US" u="sng" spc="-1" dirty="0">
                <a:solidFill>
                  <a:srgbClr val="000000"/>
                </a:solidFill>
                <a:latin typeface="Helvetica" panose="020B0604020202020204" pitchFamily="34" charset="0"/>
                <a:cs typeface="Helvetica" panose="020B0604020202020204" pitchFamily="34" charset="0"/>
              </a:rPr>
              <a:t>Next Steps:</a:t>
            </a:r>
          </a:p>
          <a:p>
            <a:pPr marL="461963" indent="-263525">
              <a:lnSpc>
                <a:spcPct val="115000"/>
              </a:lnSpc>
              <a:buClr>
                <a:srgbClr val="000000"/>
              </a:buClr>
              <a:buFont typeface="Arial" panose="020B0604020202020204" pitchFamily="34" charset="0"/>
              <a:buChar char="•"/>
            </a:pPr>
            <a:r>
              <a:rPr lang="en-US" spc="-1" dirty="0">
                <a:solidFill>
                  <a:srgbClr val="000000"/>
                </a:solidFill>
                <a:latin typeface="Helvetica" panose="020B0604020202020204" pitchFamily="34" charset="0"/>
                <a:cs typeface="Helvetica" panose="020B0604020202020204" pitchFamily="34" charset="0"/>
              </a:rPr>
              <a:t>Pre-clean </a:t>
            </a:r>
            <a:r>
              <a:rPr lang="en-US" spc="-1" baseline="30000" dirty="0">
                <a:solidFill>
                  <a:srgbClr val="000000"/>
                </a:solidFill>
                <a:latin typeface="Helvetica" panose="020B0604020202020204" pitchFamily="34" charset="0"/>
                <a:cs typeface="Helvetica" panose="020B0604020202020204" pitchFamily="34" charset="0"/>
              </a:rPr>
              <a:t>226</a:t>
            </a:r>
            <a:r>
              <a:rPr lang="en-US" spc="-1" dirty="0">
                <a:solidFill>
                  <a:srgbClr val="000000"/>
                </a:solidFill>
                <a:latin typeface="Helvetica" panose="020B0604020202020204" pitchFamily="34" charset="0"/>
                <a:cs typeface="Helvetica" panose="020B0604020202020204" pitchFamily="34" charset="0"/>
              </a:rPr>
              <a:t>Ra sample to remove </a:t>
            </a:r>
            <a:r>
              <a:rPr lang="en-US" spc="-1" baseline="30000" dirty="0">
                <a:solidFill>
                  <a:srgbClr val="000000"/>
                </a:solidFill>
                <a:latin typeface="Helvetica" panose="020B0604020202020204" pitchFamily="34" charset="0"/>
                <a:cs typeface="Helvetica" panose="020B0604020202020204" pitchFamily="34" charset="0"/>
              </a:rPr>
              <a:t>228</a:t>
            </a:r>
            <a:r>
              <a:rPr lang="en-US" spc="-1" dirty="0">
                <a:solidFill>
                  <a:srgbClr val="000000"/>
                </a:solidFill>
                <a:latin typeface="Helvetica" panose="020B0604020202020204" pitchFamily="34" charset="0"/>
                <a:cs typeface="Helvetica" panose="020B0604020202020204" pitchFamily="34" charset="0"/>
              </a:rPr>
              <a:t>Th</a:t>
            </a:r>
          </a:p>
          <a:p>
            <a:pPr marL="461963" indent="-263525">
              <a:lnSpc>
                <a:spcPct val="115000"/>
              </a:lnSpc>
              <a:buClr>
                <a:srgbClr val="000000"/>
              </a:buClr>
              <a:buFont typeface="Arial" panose="020B0604020202020204" pitchFamily="34" charset="0"/>
              <a:buChar char="•"/>
            </a:pPr>
            <a:r>
              <a:rPr lang="en-US" spc="-1" dirty="0">
                <a:solidFill>
                  <a:srgbClr val="000000"/>
                </a:solidFill>
                <a:latin typeface="Helvetica" panose="020B0604020202020204" pitchFamily="34" charset="0"/>
                <a:cs typeface="Helvetica" panose="020B0604020202020204" pitchFamily="34" charset="0"/>
              </a:rPr>
              <a:t>Use different deuteron energies to optimize yield</a:t>
            </a:r>
          </a:p>
          <a:p>
            <a:pPr marL="461963" indent="-263525">
              <a:lnSpc>
                <a:spcPct val="115000"/>
              </a:lnSpc>
              <a:buClr>
                <a:srgbClr val="000000"/>
              </a:buClr>
              <a:buFont typeface="Arial" panose="020B0604020202020204" pitchFamily="34" charset="0"/>
              <a:buChar char="•"/>
            </a:pPr>
            <a:r>
              <a:rPr lang="en-US" spc="-1" dirty="0">
                <a:solidFill>
                  <a:srgbClr val="000000"/>
                </a:solidFill>
                <a:latin typeface="Helvetica" panose="020B0604020202020204" pitchFamily="34" charset="0"/>
                <a:cs typeface="Helvetica" panose="020B0604020202020204" pitchFamily="34" charset="0"/>
              </a:rPr>
              <a:t>Optimize chemical separation procedure</a:t>
            </a:r>
          </a:p>
          <a:p>
            <a:pPr marL="461963" indent="-263525">
              <a:lnSpc>
                <a:spcPct val="115000"/>
              </a:lnSpc>
              <a:buClr>
                <a:srgbClr val="000000"/>
              </a:buClr>
              <a:buFont typeface="Arial" panose="020B0604020202020204" pitchFamily="34" charset="0"/>
              <a:buChar char="•"/>
            </a:pPr>
            <a:endParaRPr lang="en-US" spc="-1" dirty="0">
              <a:latin typeface="Helvetica" panose="020B0604020202020204" pitchFamily="34" charset="0"/>
              <a:cs typeface="Helvetica" panose="020B0604020202020204" pitchFamily="34" charset="0"/>
            </a:endParaRPr>
          </a:p>
        </p:txBody>
      </p:sp>
      <p:grpSp>
        <p:nvGrpSpPr>
          <p:cNvPr id="3" name="Group 2">
            <a:extLst>
              <a:ext uri="{FF2B5EF4-FFF2-40B4-BE49-F238E27FC236}">
                <a16:creationId xmlns:a16="http://schemas.microsoft.com/office/drawing/2014/main" id="{28450E6E-3181-4393-9D17-C39B3C496AE7}"/>
              </a:ext>
            </a:extLst>
          </p:cNvPr>
          <p:cNvGrpSpPr/>
          <p:nvPr/>
        </p:nvGrpSpPr>
        <p:grpSpPr>
          <a:xfrm>
            <a:off x="173746" y="1293098"/>
            <a:ext cx="6212151" cy="3540466"/>
            <a:chOff x="173746" y="1293098"/>
            <a:chExt cx="6212151" cy="3540466"/>
          </a:xfrm>
        </p:grpSpPr>
        <p:sp>
          <p:nvSpPr>
            <p:cNvPr id="41" name="CustomShape 4"/>
            <p:cNvSpPr/>
            <p:nvPr/>
          </p:nvSpPr>
          <p:spPr>
            <a:xfrm>
              <a:off x="2845153" y="1542725"/>
              <a:ext cx="3540744" cy="2340464"/>
            </a:xfrm>
            <a:prstGeom prst="rect">
              <a:avLst/>
            </a:prstGeom>
            <a:noFill/>
            <a:ln w="9360">
              <a:solidFill>
                <a:srgbClr val="666666"/>
              </a:solidFill>
              <a:round/>
            </a:ln>
          </p:spPr>
          <p:style>
            <a:lnRef idx="0">
              <a:scrgbClr r="0" g="0" b="0"/>
            </a:lnRef>
            <a:fillRef idx="0">
              <a:scrgbClr r="0" g="0" b="0"/>
            </a:fillRef>
            <a:effectRef idx="0">
              <a:scrgbClr r="0" g="0" b="0"/>
            </a:effectRef>
            <a:fontRef idx="minor"/>
          </p:style>
          <p:txBody>
            <a:bodyPr lIns="90000" tIns="91440" rIns="90000" bIns="91440"/>
            <a:lstStyle/>
            <a:p>
              <a:pPr>
                <a:lnSpc>
                  <a:spcPct val="100000"/>
                </a:lnSpc>
              </a:pPr>
              <a:r>
                <a:rPr lang="en-US" spc="-1" dirty="0">
                  <a:solidFill>
                    <a:srgbClr val="000000"/>
                  </a:solidFill>
                  <a:latin typeface="Helvetica" panose="020B0604020202020204" pitchFamily="34" charset="0"/>
                  <a:ea typeface="Bitter"/>
                  <a:cs typeface="Helvetica" panose="020B0604020202020204" pitchFamily="34" charset="0"/>
                </a:rPr>
                <a:t>Chemical Separation</a:t>
              </a:r>
              <a:endParaRPr lang="en-US" spc="-1" dirty="0">
                <a:latin typeface="Helvetica" panose="020B0604020202020204" pitchFamily="34" charset="0"/>
                <a:cs typeface="Helvetica" panose="020B0604020202020204" pitchFamily="34" charset="0"/>
              </a:endParaRPr>
            </a:p>
            <a:p>
              <a:pPr marL="457200" indent="-316800">
                <a:spcBef>
                  <a:spcPts val="1599"/>
                </a:spcBef>
                <a:buClr>
                  <a:srgbClr val="000000"/>
                </a:buClr>
                <a:buFont typeface="Bitter"/>
                <a:buAutoNum type="arabicPeriod"/>
              </a:pPr>
              <a:r>
                <a:rPr lang="en-US" spc="-1" dirty="0">
                  <a:solidFill>
                    <a:srgbClr val="000000"/>
                  </a:solidFill>
                  <a:latin typeface="Helvetica" panose="020B0604020202020204" pitchFamily="34" charset="0"/>
                  <a:ea typeface="Bitter"/>
                  <a:cs typeface="Helvetica" panose="020B0604020202020204" pitchFamily="34" charset="0"/>
                </a:rPr>
                <a:t>Pre-clean (remove </a:t>
              </a:r>
              <a:r>
                <a:rPr lang="en-US" spc="-1" baseline="30000" dirty="0">
                  <a:solidFill>
                    <a:srgbClr val="000000"/>
                  </a:solidFill>
                  <a:latin typeface="Helvetica" panose="020B0604020202020204" pitchFamily="34" charset="0"/>
                  <a:ea typeface="Bitter"/>
                  <a:cs typeface="Helvetica" panose="020B0604020202020204" pitchFamily="34" charset="0"/>
                </a:rPr>
                <a:t>228</a:t>
              </a:r>
              <a:r>
                <a:rPr lang="en-US" spc="-1" dirty="0">
                  <a:solidFill>
                    <a:srgbClr val="000000"/>
                  </a:solidFill>
                  <a:latin typeface="Helvetica" panose="020B0604020202020204" pitchFamily="34" charset="0"/>
                  <a:ea typeface="Bitter"/>
                  <a:cs typeface="Helvetica" panose="020B0604020202020204" pitchFamily="34" charset="0"/>
                </a:rPr>
                <a:t>Th)</a:t>
              </a:r>
              <a:endParaRPr lang="en-US" spc="-1" dirty="0">
                <a:latin typeface="Helvetica" panose="020B0604020202020204" pitchFamily="34" charset="0"/>
                <a:cs typeface="Helvetica" panose="020B0604020202020204" pitchFamily="34" charset="0"/>
              </a:endParaRPr>
            </a:p>
            <a:p>
              <a:pPr marL="457200" indent="-316800">
                <a:buClr>
                  <a:srgbClr val="000000"/>
                </a:buClr>
                <a:buFont typeface="Bitter"/>
                <a:buAutoNum type="arabicPeriod"/>
              </a:pPr>
              <a:r>
                <a:rPr lang="en-US" spc="-1" dirty="0">
                  <a:solidFill>
                    <a:srgbClr val="000000"/>
                  </a:solidFill>
                  <a:latin typeface="Helvetica" panose="020B0604020202020204" pitchFamily="34" charset="0"/>
                  <a:ea typeface="Bitter"/>
                  <a:cs typeface="Helvetica" panose="020B0604020202020204" pitchFamily="34" charset="0"/>
                </a:rPr>
                <a:t>Irradiation</a:t>
              </a:r>
              <a:endParaRPr lang="en-US" spc="-1" dirty="0">
                <a:latin typeface="Helvetica" panose="020B0604020202020204" pitchFamily="34" charset="0"/>
                <a:cs typeface="Helvetica" panose="020B0604020202020204" pitchFamily="34" charset="0"/>
              </a:endParaRPr>
            </a:p>
            <a:p>
              <a:pPr marL="457200" indent="-316800">
                <a:buClr>
                  <a:srgbClr val="000000"/>
                </a:buClr>
                <a:buFont typeface="Bitter"/>
                <a:buAutoNum type="arabicPeriod"/>
              </a:pPr>
              <a:r>
                <a:rPr lang="en-US" spc="-1" baseline="30000" dirty="0">
                  <a:solidFill>
                    <a:srgbClr val="000000"/>
                  </a:solidFill>
                  <a:latin typeface="Helvetica" panose="020B0604020202020204" pitchFamily="34" charset="0"/>
                  <a:ea typeface="Bitter"/>
                  <a:cs typeface="Helvetica" panose="020B0604020202020204" pitchFamily="34" charset="0"/>
                </a:rPr>
                <a:t>227</a:t>
              </a:r>
              <a:r>
                <a:rPr lang="en-US" spc="-1" dirty="0">
                  <a:solidFill>
                    <a:srgbClr val="000000"/>
                  </a:solidFill>
                  <a:latin typeface="Helvetica" panose="020B0604020202020204" pitchFamily="34" charset="0"/>
                  <a:ea typeface="Bitter"/>
                  <a:cs typeface="Helvetica" panose="020B0604020202020204" pitchFamily="34" charset="0"/>
                </a:rPr>
                <a:t>Ac separation (7 hour)</a:t>
              </a:r>
              <a:endParaRPr lang="en-US" spc="-1" dirty="0">
                <a:latin typeface="Helvetica" panose="020B0604020202020204" pitchFamily="34" charset="0"/>
                <a:cs typeface="Helvetica" panose="020B0604020202020204" pitchFamily="34" charset="0"/>
              </a:endParaRPr>
            </a:p>
            <a:p>
              <a:pPr marL="457200" indent="-316800">
                <a:buClr>
                  <a:srgbClr val="000000"/>
                </a:buClr>
                <a:buFont typeface="Bitter"/>
                <a:buAutoNum type="arabicPeriod"/>
              </a:pPr>
              <a:r>
                <a:rPr lang="en-US" spc="-1" baseline="30000" dirty="0">
                  <a:solidFill>
                    <a:srgbClr val="000000"/>
                  </a:solidFill>
                  <a:latin typeface="Helvetica" panose="020B0604020202020204" pitchFamily="34" charset="0"/>
                  <a:ea typeface="Bitter"/>
                  <a:cs typeface="Helvetica" panose="020B0604020202020204" pitchFamily="34" charset="0"/>
                </a:rPr>
                <a:t>225</a:t>
              </a:r>
              <a:r>
                <a:rPr lang="en-US" spc="-1" dirty="0">
                  <a:solidFill>
                    <a:srgbClr val="000000"/>
                  </a:solidFill>
                  <a:latin typeface="Helvetica" panose="020B0604020202020204" pitchFamily="34" charset="0"/>
                  <a:ea typeface="Bitter"/>
                  <a:cs typeface="Helvetica" panose="020B0604020202020204" pitchFamily="34" charset="0"/>
                </a:rPr>
                <a:t>Ac in-growth (10-15 day)</a:t>
              </a:r>
              <a:endParaRPr lang="en-US" spc="-1" dirty="0">
                <a:latin typeface="Helvetica" panose="020B0604020202020204" pitchFamily="34" charset="0"/>
                <a:cs typeface="Helvetica" panose="020B0604020202020204" pitchFamily="34" charset="0"/>
              </a:endParaRPr>
            </a:p>
            <a:p>
              <a:pPr marL="457200" indent="-316800">
                <a:buClr>
                  <a:srgbClr val="000000"/>
                </a:buClr>
                <a:buFont typeface="Bitter"/>
                <a:buAutoNum type="arabicPeriod"/>
              </a:pPr>
              <a:r>
                <a:rPr lang="en-US" spc="-1" baseline="30000" dirty="0">
                  <a:solidFill>
                    <a:srgbClr val="000000"/>
                  </a:solidFill>
                  <a:latin typeface="Helvetica" panose="020B0604020202020204" pitchFamily="34" charset="0"/>
                  <a:ea typeface="Bitter"/>
                  <a:cs typeface="Helvetica" panose="020B0604020202020204" pitchFamily="34" charset="0"/>
                </a:rPr>
                <a:t>225</a:t>
              </a:r>
              <a:r>
                <a:rPr lang="en-US" spc="-1" dirty="0">
                  <a:solidFill>
                    <a:srgbClr val="000000"/>
                  </a:solidFill>
                  <a:latin typeface="Helvetica" panose="020B0604020202020204" pitchFamily="34" charset="0"/>
                  <a:ea typeface="Bitter"/>
                  <a:cs typeface="Helvetica" panose="020B0604020202020204" pitchFamily="34" charset="0"/>
                </a:rPr>
                <a:t>Ac separation (multiple?)</a:t>
              </a:r>
              <a:endParaRPr lang="en-US" spc="-1" dirty="0">
                <a:latin typeface="Helvetica" panose="020B0604020202020204" pitchFamily="34" charset="0"/>
                <a:cs typeface="Helvetica" panose="020B0604020202020204" pitchFamily="34" charset="0"/>
              </a:endParaRPr>
            </a:p>
            <a:p>
              <a:pPr marL="457200" indent="-316800">
                <a:buClr>
                  <a:srgbClr val="000000"/>
                </a:buClr>
                <a:buFont typeface="Bitter"/>
                <a:buAutoNum type="arabicPeriod"/>
              </a:pPr>
              <a:r>
                <a:rPr lang="en-US" spc="-1" baseline="30000" dirty="0">
                  <a:solidFill>
                    <a:srgbClr val="000000"/>
                  </a:solidFill>
                  <a:latin typeface="Helvetica" panose="020B0604020202020204" pitchFamily="34" charset="0"/>
                  <a:ea typeface="Bitter"/>
                  <a:cs typeface="Helvetica" panose="020B0604020202020204" pitchFamily="34" charset="0"/>
                </a:rPr>
                <a:t>226</a:t>
              </a:r>
              <a:r>
                <a:rPr lang="en-US" spc="-1" dirty="0">
                  <a:solidFill>
                    <a:srgbClr val="000000"/>
                  </a:solidFill>
                  <a:latin typeface="Helvetica" panose="020B0604020202020204" pitchFamily="34" charset="0"/>
                  <a:ea typeface="Bitter"/>
                  <a:cs typeface="Helvetica" panose="020B0604020202020204" pitchFamily="34" charset="0"/>
                </a:rPr>
                <a:t>Ra recovery</a:t>
              </a:r>
              <a:endParaRPr lang="en-US" spc="-1" dirty="0">
                <a:latin typeface="Helvetica" panose="020B0604020202020204" pitchFamily="34" charset="0"/>
                <a:cs typeface="Helvetica" panose="020B0604020202020204" pitchFamily="34" charset="0"/>
              </a:endParaRPr>
            </a:p>
          </p:txBody>
        </p:sp>
        <p:pic>
          <p:nvPicPr>
            <p:cNvPr id="18" name="Google Shape;98;p17">
              <a:extLst>
                <a:ext uri="{FF2B5EF4-FFF2-40B4-BE49-F238E27FC236}">
                  <a16:creationId xmlns:a16="http://schemas.microsoft.com/office/drawing/2014/main" id="{AD683983-8066-4896-8905-AC358D1632A3}"/>
                </a:ext>
              </a:extLst>
            </p:cNvPr>
            <p:cNvPicPr/>
            <p:nvPr/>
          </p:nvPicPr>
          <p:blipFill rotWithShape="1">
            <a:blip r:embed="rId3"/>
            <a:srcRect r="20448" b="17204"/>
            <a:stretch/>
          </p:blipFill>
          <p:spPr>
            <a:xfrm>
              <a:off x="173746" y="1293098"/>
              <a:ext cx="2550985" cy="3540466"/>
            </a:xfrm>
            <a:prstGeom prst="rect">
              <a:avLst/>
            </a:prstGeom>
            <a:ln>
              <a:noFill/>
            </a:ln>
          </p:spPr>
        </p:pic>
      </p:grpSp>
      <p:sp>
        <p:nvSpPr>
          <p:cNvPr id="4" name="Title 3">
            <a:extLst>
              <a:ext uri="{FF2B5EF4-FFF2-40B4-BE49-F238E27FC236}">
                <a16:creationId xmlns:a16="http://schemas.microsoft.com/office/drawing/2014/main" id="{B7B44B3E-2DAA-A862-533D-8341D0B1B0A7}"/>
              </a:ext>
            </a:extLst>
          </p:cNvPr>
          <p:cNvSpPr>
            <a:spLocks noGrp="1"/>
          </p:cNvSpPr>
          <p:nvPr>
            <p:ph type="title"/>
          </p:nvPr>
        </p:nvSpPr>
        <p:spPr/>
        <p:txBody>
          <a:bodyPr>
            <a:noAutofit/>
          </a:bodyPr>
          <a:lstStyle/>
          <a:p>
            <a:r>
              <a:rPr lang="en-US" sz="4000" dirty="0"/>
              <a:t>Production of </a:t>
            </a:r>
            <a:r>
              <a:rPr lang="en-US" sz="4000" baseline="30000" dirty="0"/>
              <a:t>225</a:t>
            </a:r>
            <a:r>
              <a:rPr lang="en-US" sz="4000" dirty="0"/>
              <a:t>Ac at the LBNL 88” Cyclotron</a:t>
            </a:r>
          </a:p>
        </p:txBody>
      </p:sp>
      <p:sp>
        <p:nvSpPr>
          <p:cNvPr id="6" name="Slide Number Placeholder 5">
            <a:extLst>
              <a:ext uri="{FF2B5EF4-FFF2-40B4-BE49-F238E27FC236}">
                <a16:creationId xmlns:a16="http://schemas.microsoft.com/office/drawing/2014/main" id="{AD3E903C-42B8-B5E2-057B-1B0066C944F0}"/>
              </a:ext>
            </a:extLst>
          </p:cNvPr>
          <p:cNvSpPr>
            <a:spLocks noGrp="1"/>
          </p:cNvSpPr>
          <p:nvPr>
            <p:ph type="sldNum" sz="quarter" idx="4"/>
          </p:nvPr>
        </p:nvSpPr>
        <p:spPr>
          <a:xfrm>
            <a:off x="9296400" y="6356349"/>
            <a:ext cx="2743200" cy="365125"/>
          </a:xfrm>
        </p:spPr>
        <p:txBody>
          <a:bodyPr/>
          <a:lstStyle>
            <a:lvl1pPr>
              <a:defRPr b="1">
                <a:solidFill>
                  <a:schemeClr val="bg1"/>
                </a:solidFill>
                <a:latin typeface="Georgia" panose="02040502050405020303" pitchFamily="18" charset="0"/>
              </a:defRPr>
            </a:lvl1pPr>
          </a:lstStyle>
          <a:p>
            <a:fld id="{8DFAC382-4EBE-AA44-A583-A4478973BA78}" type="slidenum">
              <a:rPr lang="en-US" smtClean="0"/>
              <a:pPr/>
              <a:t>23</a:t>
            </a:fld>
            <a:endParaRPr lang="en-US" dirty="0"/>
          </a:p>
        </p:txBody>
      </p:sp>
      <p:sp>
        <p:nvSpPr>
          <p:cNvPr id="2" name="TextBox 1">
            <a:extLst>
              <a:ext uri="{FF2B5EF4-FFF2-40B4-BE49-F238E27FC236}">
                <a16:creationId xmlns:a16="http://schemas.microsoft.com/office/drawing/2014/main" id="{CDC457C8-B865-3EC3-7F22-D949F67C4430}"/>
              </a:ext>
            </a:extLst>
          </p:cNvPr>
          <p:cNvSpPr txBox="1"/>
          <p:nvPr/>
        </p:nvSpPr>
        <p:spPr>
          <a:xfrm>
            <a:off x="6026332" y="6123412"/>
            <a:ext cx="2273379" cy="738664"/>
          </a:xfrm>
          <a:prstGeom prst="rect">
            <a:avLst/>
          </a:prstGeom>
          <a:noFill/>
        </p:spPr>
        <p:txBody>
          <a:bodyPr wrap="none" rtlCol="0">
            <a:spAutoFit/>
          </a:bodyPr>
          <a:lstStyle/>
          <a:p>
            <a:r>
              <a:rPr lang="en-US" sz="1400" dirty="0">
                <a:solidFill>
                  <a:schemeClr val="bg1"/>
                </a:solidFill>
                <a:latin typeface="Georgia" panose="02040502050405020303" pitchFamily="18" charset="0"/>
              </a:rPr>
              <a:t>Patent US20220199276A1</a:t>
            </a:r>
          </a:p>
          <a:p>
            <a:r>
              <a:rPr lang="en-US" sz="1400" b="0" i="0" dirty="0">
                <a:solidFill>
                  <a:schemeClr val="bg1"/>
                </a:solidFill>
                <a:effectLst/>
                <a:latin typeface="Georgia" panose="02040502050405020303" pitchFamily="18" charset="0"/>
              </a:rPr>
              <a:t>             WO2020210147A1</a:t>
            </a:r>
          </a:p>
          <a:p>
            <a:r>
              <a:rPr lang="en-US" sz="1400" dirty="0">
                <a:solidFill>
                  <a:schemeClr val="bg1"/>
                </a:solidFill>
                <a:latin typeface="Georgia" panose="02040502050405020303" pitchFamily="18" charset="0"/>
              </a:rPr>
              <a:t>             </a:t>
            </a:r>
            <a:r>
              <a:rPr lang="en-US" sz="1400" b="0" i="0" dirty="0">
                <a:solidFill>
                  <a:schemeClr val="bg1"/>
                </a:solidFill>
                <a:effectLst/>
                <a:latin typeface="Georgia" panose="02040502050405020303" pitchFamily="18" charset="0"/>
              </a:rPr>
              <a:t>EP3953949A1</a:t>
            </a:r>
          </a:p>
        </p:txBody>
      </p:sp>
      <p:sp>
        <p:nvSpPr>
          <p:cNvPr id="5" name="TextBox 4">
            <a:extLst>
              <a:ext uri="{FF2B5EF4-FFF2-40B4-BE49-F238E27FC236}">
                <a16:creationId xmlns:a16="http://schemas.microsoft.com/office/drawing/2014/main" id="{FF01F6AE-1BE7-BBA0-09AE-7022E0990A29}"/>
              </a:ext>
            </a:extLst>
          </p:cNvPr>
          <p:cNvSpPr txBox="1"/>
          <p:nvPr/>
        </p:nvSpPr>
        <p:spPr>
          <a:xfrm>
            <a:off x="8419320" y="6209065"/>
            <a:ext cx="3028095" cy="584775"/>
          </a:xfrm>
          <a:prstGeom prst="rect">
            <a:avLst/>
          </a:prstGeom>
          <a:noFill/>
        </p:spPr>
        <p:txBody>
          <a:bodyPr wrap="square">
            <a:spAutoFit/>
          </a:bodyPr>
          <a:lstStyle/>
          <a:p>
            <a:pPr algn="ctr"/>
            <a:r>
              <a:rPr lang="en-US" sz="1600" dirty="0">
                <a:solidFill>
                  <a:schemeClr val="bg1"/>
                </a:solidFill>
                <a:latin typeface="Helvetica" panose="020B0604020202020204" pitchFamily="34" charset="0"/>
                <a:ea typeface="Times New Roman" panose="02020603050405020304" pitchFamily="18" charset="0"/>
                <a:cs typeface="Helvetica" panose="020B0604020202020204" pitchFamily="34" charset="0"/>
              </a:rPr>
              <a:t>J.T. Morrell PhD Thesis (2021) </a:t>
            </a:r>
            <a:br>
              <a:rPr lang="en-US" sz="1600" dirty="0">
                <a:solidFill>
                  <a:schemeClr val="bg1"/>
                </a:solidFill>
                <a:latin typeface="Helvetica" panose="020B0604020202020204" pitchFamily="34" charset="0"/>
                <a:ea typeface="Times New Roman" panose="02020603050405020304" pitchFamily="18" charset="0"/>
                <a:cs typeface="Helvetica" panose="020B0604020202020204" pitchFamily="34" charset="0"/>
              </a:rPr>
            </a:br>
            <a:endParaRPr lang="en-US" sz="1600" dirty="0">
              <a:solidFill>
                <a:schemeClr val="bg1"/>
              </a:solidFill>
              <a:latin typeface="Helvetica" panose="020B0604020202020204" pitchFamily="34" charset="0"/>
              <a:ea typeface="Times New Roman" panose="02020603050405020304" pitchFamily="18" charset="0"/>
              <a:cs typeface="Helvetica" panose="020B0604020202020204" pitchFamily="34" charset="0"/>
            </a:endParaRPr>
          </a:p>
        </p:txBody>
      </p:sp>
    </p:spTree>
    <p:extLst>
      <p:ext uri="{BB962C8B-B14F-4D97-AF65-F5344CB8AC3E}">
        <p14:creationId xmlns:p14="http://schemas.microsoft.com/office/powerpoint/2010/main" val="36105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iagram&#10;&#10;Description automatically generated">
            <a:extLst>
              <a:ext uri="{FF2B5EF4-FFF2-40B4-BE49-F238E27FC236}">
                <a16:creationId xmlns:a16="http://schemas.microsoft.com/office/drawing/2014/main" id="{032EF3A1-92E1-3248-B257-1977B2DA3BC9}"/>
              </a:ext>
            </a:extLst>
          </p:cNvPr>
          <p:cNvPicPr>
            <a:picLocks noChangeAspect="1"/>
          </p:cNvPicPr>
          <p:nvPr/>
        </p:nvPicPr>
        <p:blipFill>
          <a:blip r:embed="rId3"/>
          <a:stretch>
            <a:fillRect/>
          </a:stretch>
        </p:blipFill>
        <p:spPr>
          <a:xfrm>
            <a:off x="6030869" y="811806"/>
            <a:ext cx="5842000" cy="4381500"/>
          </a:xfrm>
          <a:prstGeom prst="rect">
            <a:avLst/>
          </a:prstGeom>
        </p:spPr>
      </p:pic>
      <p:sp>
        <p:nvSpPr>
          <p:cNvPr id="2" name="Title 1">
            <a:extLst>
              <a:ext uri="{FF2B5EF4-FFF2-40B4-BE49-F238E27FC236}">
                <a16:creationId xmlns:a16="http://schemas.microsoft.com/office/drawing/2014/main" id="{0E4E791E-1C1E-2F47-97DB-BB7B8575B294}"/>
              </a:ext>
            </a:extLst>
          </p:cNvPr>
          <p:cNvSpPr>
            <a:spLocks noGrp="1"/>
          </p:cNvSpPr>
          <p:nvPr>
            <p:ph type="title"/>
          </p:nvPr>
        </p:nvSpPr>
        <p:spPr>
          <a:xfrm>
            <a:off x="0" y="-7410"/>
            <a:ext cx="12191999" cy="752475"/>
          </a:xfrm>
          <a:solidFill>
            <a:srgbClr val="054473"/>
          </a:solidFill>
        </p:spPr>
        <p:txBody>
          <a:bodyPr>
            <a:noAutofit/>
          </a:bodyPr>
          <a:lstStyle/>
          <a:p>
            <a:pPr algn="ctr"/>
            <a:r>
              <a:rPr lang="en-US" sz="3200" dirty="0">
                <a:solidFill>
                  <a:schemeClr val="bg1"/>
                </a:solidFill>
              </a:rPr>
              <a:t>D-breakup neutron production is most effective on thick targets</a:t>
            </a:r>
          </a:p>
        </p:txBody>
      </p:sp>
      <p:pic>
        <p:nvPicPr>
          <p:cNvPr id="10" name="Picture 9" descr="Chart&#10;&#10;Description automatically generated">
            <a:extLst>
              <a:ext uri="{FF2B5EF4-FFF2-40B4-BE49-F238E27FC236}">
                <a16:creationId xmlns:a16="http://schemas.microsoft.com/office/drawing/2014/main" id="{2E1CFAF1-A76D-D648-829D-85D2153BEAC3}"/>
              </a:ext>
            </a:extLst>
          </p:cNvPr>
          <p:cNvPicPr>
            <a:picLocks noChangeAspect="1"/>
          </p:cNvPicPr>
          <p:nvPr/>
        </p:nvPicPr>
        <p:blipFill>
          <a:blip r:embed="rId4"/>
          <a:stretch>
            <a:fillRect/>
          </a:stretch>
        </p:blipFill>
        <p:spPr>
          <a:xfrm>
            <a:off x="107386" y="811806"/>
            <a:ext cx="6033166" cy="4524875"/>
          </a:xfrm>
          <a:prstGeom prst="rect">
            <a:avLst/>
          </a:prstGeom>
        </p:spPr>
      </p:pic>
      <p:sp>
        <p:nvSpPr>
          <p:cNvPr id="31" name="TextBox 30">
            <a:extLst>
              <a:ext uri="{FF2B5EF4-FFF2-40B4-BE49-F238E27FC236}">
                <a16:creationId xmlns:a16="http://schemas.microsoft.com/office/drawing/2014/main" id="{AFCEFBB2-902C-E142-A27A-48127BBBC627}"/>
              </a:ext>
            </a:extLst>
          </p:cNvPr>
          <p:cNvSpPr txBox="1"/>
          <p:nvPr/>
        </p:nvSpPr>
        <p:spPr>
          <a:xfrm>
            <a:off x="412249" y="5215368"/>
            <a:ext cx="11237243" cy="954107"/>
          </a:xfrm>
          <a:prstGeom prst="rect">
            <a:avLst/>
          </a:prstGeom>
          <a:noFill/>
        </p:spPr>
        <p:txBody>
          <a:bodyPr wrap="none" rtlCol="0">
            <a:spAutoFit/>
          </a:bodyPr>
          <a:lstStyle/>
          <a:p>
            <a:pPr algn="ctr"/>
            <a:r>
              <a:rPr lang="en-US" sz="2800" dirty="0">
                <a:latin typeface="Times New Roman" panose="02020603050405020304" pitchFamily="18" charset="0"/>
                <a:cs typeface="Times New Roman" panose="02020603050405020304" pitchFamily="18" charset="0"/>
              </a:rPr>
              <a:t>Assumptions: 40 MeV </a:t>
            </a:r>
            <a:r>
              <a:rPr lang="en-US" sz="2800" i="1" dirty="0">
                <a:latin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cs typeface="Times New Roman" panose="02020603050405020304" pitchFamily="18" charset="0"/>
              </a:rPr>
              <a:t> and </a:t>
            </a:r>
            <a:r>
              <a:rPr lang="en-US" sz="2800" i="1" dirty="0">
                <a:latin typeface="Times New Roman" panose="02020603050405020304" pitchFamily="18" charset="0"/>
                <a:cs typeface="Times New Roman" panose="02020603050405020304" pitchFamily="18" charset="0"/>
              </a:rPr>
              <a:t>e</a:t>
            </a:r>
            <a:r>
              <a:rPr lang="en-US" sz="2800" dirty="0">
                <a:latin typeface="Times New Roman" panose="02020603050405020304" pitchFamily="18" charset="0"/>
                <a:cs typeface="Times New Roman" panose="02020603050405020304" pitchFamily="18" charset="0"/>
              </a:rPr>
              <a:t> beams; 25 kW beam power; cylindrical target</a:t>
            </a:r>
          </a:p>
          <a:p>
            <a:pPr algn="ctr"/>
            <a:r>
              <a:rPr lang="en-US" sz="2800" dirty="0">
                <a:latin typeface="Times New Roman" panose="02020603050405020304" pitchFamily="18" charset="0"/>
                <a:cs typeface="Times New Roman" panose="02020603050405020304" pitchFamily="18" charset="0"/>
              </a:rPr>
              <a:t>Note: No fission products observed at either deuteron energy    </a:t>
            </a:r>
          </a:p>
        </p:txBody>
      </p:sp>
      <p:pic>
        <p:nvPicPr>
          <p:cNvPr id="33" name="Picture 32" descr="A picture containing text, athletic game, sport&#10;&#10;Description automatically generated">
            <a:extLst>
              <a:ext uri="{FF2B5EF4-FFF2-40B4-BE49-F238E27FC236}">
                <a16:creationId xmlns:a16="http://schemas.microsoft.com/office/drawing/2014/main" id="{DE9EE2AB-CC5D-604D-9366-5E7E6CE79DD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10065" t="8381" r="8160" b="5225"/>
          <a:stretch/>
        </p:blipFill>
        <p:spPr>
          <a:xfrm>
            <a:off x="3758890" y="2898121"/>
            <a:ext cx="1998134" cy="1583266"/>
          </a:xfrm>
          <a:prstGeom prst="rect">
            <a:avLst/>
          </a:prstGeom>
        </p:spPr>
      </p:pic>
      <p:cxnSp>
        <p:nvCxnSpPr>
          <p:cNvPr id="15" name="Straight Connector 14">
            <a:extLst>
              <a:ext uri="{FF2B5EF4-FFF2-40B4-BE49-F238E27FC236}">
                <a16:creationId xmlns:a16="http://schemas.microsoft.com/office/drawing/2014/main" id="{A4A0DB7C-200C-E04C-9104-8AB3C11878F3}"/>
              </a:ext>
            </a:extLst>
          </p:cNvPr>
          <p:cNvCxnSpPr/>
          <p:nvPr/>
        </p:nvCxnSpPr>
        <p:spPr>
          <a:xfrm>
            <a:off x="6807200" y="3546567"/>
            <a:ext cx="519953" cy="0"/>
          </a:xfrm>
          <a:prstGeom prst="line">
            <a:avLst/>
          </a:prstGeom>
          <a:ln w="38100">
            <a:solidFill>
              <a:srgbClr val="0432FF"/>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BD509A8-D6C9-8A4E-B981-390406718222}"/>
              </a:ext>
            </a:extLst>
          </p:cNvPr>
          <p:cNvCxnSpPr>
            <a:cxnSpLocks/>
          </p:cNvCxnSpPr>
          <p:nvPr/>
        </p:nvCxnSpPr>
        <p:spPr>
          <a:xfrm>
            <a:off x="7327153" y="3546567"/>
            <a:ext cx="0" cy="951753"/>
          </a:xfrm>
          <a:prstGeom prst="line">
            <a:avLst/>
          </a:prstGeom>
          <a:ln w="38100">
            <a:solidFill>
              <a:srgbClr val="0432FF"/>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9F54B44-66B0-E34F-AF02-E9B7444EE61C}"/>
              </a:ext>
            </a:extLst>
          </p:cNvPr>
          <p:cNvCxnSpPr>
            <a:cxnSpLocks/>
          </p:cNvCxnSpPr>
          <p:nvPr/>
        </p:nvCxnSpPr>
        <p:spPr>
          <a:xfrm>
            <a:off x="6822141" y="2497696"/>
            <a:ext cx="1607484" cy="0"/>
          </a:xfrm>
          <a:prstGeom prst="line">
            <a:avLst/>
          </a:prstGeom>
          <a:ln w="38100">
            <a:solidFill>
              <a:srgbClr val="0432FF"/>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9A2738F-62D1-794D-8875-E3D4D1E2D566}"/>
              </a:ext>
            </a:extLst>
          </p:cNvPr>
          <p:cNvCxnSpPr>
            <a:cxnSpLocks/>
          </p:cNvCxnSpPr>
          <p:nvPr/>
        </p:nvCxnSpPr>
        <p:spPr>
          <a:xfrm flipH="1">
            <a:off x="8429625" y="2496202"/>
            <a:ext cx="1" cy="2002118"/>
          </a:xfrm>
          <a:prstGeom prst="line">
            <a:avLst/>
          </a:prstGeom>
          <a:ln w="38100">
            <a:solidFill>
              <a:srgbClr val="0432FF"/>
            </a:solidFill>
            <a:prstDash val="sysDot"/>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EFDEA76A-4628-8C4A-9052-5C11AE9E1EE4}"/>
              </a:ext>
            </a:extLst>
          </p:cNvPr>
          <p:cNvSpPr/>
          <p:nvPr/>
        </p:nvSpPr>
        <p:spPr>
          <a:xfrm>
            <a:off x="6876585" y="1093302"/>
            <a:ext cx="1747025" cy="659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42">
            <a:extLst>
              <a:ext uri="{FF2B5EF4-FFF2-40B4-BE49-F238E27FC236}">
                <a16:creationId xmlns:a16="http://schemas.microsoft.com/office/drawing/2014/main" id="{B28728CF-41DD-E84C-9C56-6ADE6C41560E}"/>
              </a:ext>
            </a:extLst>
          </p:cNvPr>
          <p:cNvGrpSpPr/>
          <p:nvPr/>
        </p:nvGrpSpPr>
        <p:grpSpPr>
          <a:xfrm>
            <a:off x="7044009" y="1106181"/>
            <a:ext cx="2805122" cy="646331"/>
            <a:chOff x="6876585" y="975735"/>
            <a:chExt cx="2805122" cy="646331"/>
          </a:xfrm>
        </p:grpSpPr>
        <p:sp>
          <p:nvSpPr>
            <p:cNvPr id="29" name="TextBox 28">
              <a:extLst>
                <a:ext uri="{FF2B5EF4-FFF2-40B4-BE49-F238E27FC236}">
                  <a16:creationId xmlns:a16="http://schemas.microsoft.com/office/drawing/2014/main" id="{3F3407CD-6A68-254C-8FA5-98330ADB1091}"/>
                </a:ext>
              </a:extLst>
            </p:cNvPr>
            <p:cNvSpPr txBox="1"/>
            <p:nvPr/>
          </p:nvSpPr>
          <p:spPr>
            <a:xfrm>
              <a:off x="7359340" y="975735"/>
              <a:ext cx="2322367" cy="646331"/>
            </a:xfrm>
            <a:prstGeom prst="rect">
              <a:avLst/>
            </a:prstGeom>
            <a:noFill/>
          </p:spPr>
          <p:txBody>
            <a:bodyPr wrap="none" rtlCol="0">
              <a:spAutoFit/>
            </a:bodyPr>
            <a:lstStyle/>
            <a:p>
              <a:r>
                <a:rPr lang="en-US" sz="1200" b="1" baseline="30000" dirty="0">
                  <a:solidFill>
                    <a:srgbClr val="7B898A"/>
                  </a:solidFill>
                  <a:latin typeface="Times New Roman" panose="02020603050405020304" pitchFamily="18" charset="0"/>
                  <a:cs typeface="Times New Roman" panose="02020603050405020304" pitchFamily="18" charset="0"/>
                </a:rPr>
                <a:t>226</a:t>
              </a:r>
              <a:r>
                <a:rPr lang="en-US" sz="1200" b="1" dirty="0">
                  <a:solidFill>
                    <a:srgbClr val="7B898A"/>
                  </a:solidFill>
                  <a:latin typeface="Times New Roman" panose="02020603050405020304" pitchFamily="18" charset="0"/>
                  <a:cs typeface="Times New Roman" panose="02020603050405020304" pitchFamily="18" charset="0"/>
                </a:rPr>
                <a:t>Ra(</a:t>
              </a:r>
              <a:r>
                <a:rPr lang="en-US" sz="1200" b="1" dirty="0">
                  <a:solidFill>
                    <a:srgbClr val="7B898A"/>
                  </a:solidFill>
                  <a:latin typeface="Symbol" pitchFamily="2" charset="2"/>
                  <a:cs typeface="Times New Roman" panose="02020603050405020304" pitchFamily="18" charset="0"/>
                </a:rPr>
                <a:t>g</a:t>
              </a:r>
              <a:r>
                <a:rPr lang="en-US" sz="1200" b="1" dirty="0">
                  <a:solidFill>
                    <a:srgbClr val="7B898A"/>
                  </a:solidFill>
                  <a:latin typeface="Times New Roman" panose="02020603050405020304" pitchFamily="18" charset="0"/>
                  <a:cs typeface="Times New Roman" panose="02020603050405020304" pitchFamily="18" charset="0"/>
                </a:rPr>
                <a:t>,n) (40 MeV e</a:t>
              </a:r>
              <a:r>
                <a:rPr lang="en-US" sz="1200" b="1" baseline="30000" dirty="0">
                  <a:solidFill>
                    <a:srgbClr val="7B898A"/>
                  </a:solidFill>
                  <a:latin typeface="Times New Roman" panose="02020603050405020304" pitchFamily="18" charset="0"/>
                  <a:cs typeface="Times New Roman" panose="02020603050405020304" pitchFamily="18" charset="0"/>
                </a:rPr>
                <a:t>-</a:t>
              </a:r>
              <a:r>
                <a:rPr lang="en-US" sz="1200" b="1" dirty="0">
                  <a:solidFill>
                    <a:srgbClr val="7B898A"/>
                  </a:solidFill>
                  <a:latin typeface="Times New Roman" panose="02020603050405020304" pitchFamily="18" charset="0"/>
                  <a:cs typeface="Times New Roman" panose="02020603050405020304" pitchFamily="18" charset="0"/>
                </a:rPr>
                <a:t> Brehm)</a:t>
              </a:r>
            </a:p>
            <a:p>
              <a:r>
                <a:rPr lang="en-US" sz="1200" b="1" baseline="30000" dirty="0">
                  <a:solidFill>
                    <a:srgbClr val="7B898A"/>
                  </a:solidFill>
                  <a:latin typeface="Times New Roman" panose="02020603050405020304" pitchFamily="18" charset="0"/>
                  <a:cs typeface="Times New Roman" panose="02020603050405020304" pitchFamily="18" charset="0"/>
                </a:rPr>
                <a:t>226</a:t>
              </a:r>
              <a:r>
                <a:rPr lang="en-US" sz="1200" b="1" dirty="0">
                  <a:solidFill>
                    <a:srgbClr val="7B898A"/>
                  </a:solidFill>
                  <a:latin typeface="Times New Roman" panose="02020603050405020304" pitchFamily="18" charset="0"/>
                  <a:cs typeface="Times New Roman" panose="02020603050405020304" pitchFamily="18" charset="0"/>
                </a:rPr>
                <a:t>Ra(n,2n) (40 MeV D-breakup)</a:t>
              </a:r>
            </a:p>
            <a:p>
              <a:r>
                <a:rPr lang="en-US" sz="1200" b="1" baseline="30000" dirty="0">
                  <a:solidFill>
                    <a:srgbClr val="0432FF"/>
                  </a:solidFill>
                  <a:latin typeface="Times New Roman" panose="02020603050405020304" pitchFamily="18" charset="0"/>
                  <a:cs typeface="Times New Roman" panose="02020603050405020304" pitchFamily="18" charset="0"/>
                </a:rPr>
                <a:t>232</a:t>
              </a:r>
              <a:r>
                <a:rPr lang="en-US" sz="1200" b="1" dirty="0">
                  <a:solidFill>
                    <a:srgbClr val="0432FF"/>
                  </a:solidFill>
                  <a:latin typeface="Times New Roman" panose="02020603050405020304" pitchFamily="18" charset="0"/>
                  <a:cs typeface="Times New Roman" panose="02020603050405020304" pitchFamily="18" charset="0"/>
                </a:rPr>
                <a:t>Th(p,x) TTY (&lt;200 MeV)</a:t>
              </a:r>
              <a:endParaRPr lang="en-US" sz="1200" b="1" baseline="30000" dirty="0">
                <a:solidFill>
                  <a:srgbClr val="0432FF"/>
                </a:solidFill>
                <a:latin typeface="Times New Roman" panose="02020603050405020304" pitchFamily="18" charset="0"/>
                <a:cs typeface="Times New Roman" panose="02020603050405020304" pitchFamily="18" charset="0"/>
              </a:endParaRPr>
            </a:p>
          </p:txBody>
        </p:sp>
        <p:cxnSp>
          <p:nvCxnSpPr>
            <p:cNvPr id="35" name="Straight Connector 34">
              <a:extLst>
                <a:ext uri="{FF2B5EF4-FFF2-40B4-BE49-F238E27FC236}">
                  <a16:creationId xmlns:a16="http://schemas.microsoft.com/office/drawing/2014/main" id="{1D0D690D-BEBF-E545-9807-2B7A68C72169}"/>
                </a:ext>
              </a:extLst>
            </p:cNvPr>
            <p:cNvCxnSpPr/>
            <p:nvPr/>
          </p:nvCxnSpPr>
          <p:spPr>
            <a:xfrm>
              <a:off x="6876585" y="1104495"/>
              <a:ext cx="527824" cy="0"/>
            </a:xfrm>
            <a:prstGeom prst="line">
              <a:avLst/>
            </a:prstGeom>
            <a:ln w="38100">
              <a:solidFill>
                <a:srgbClr val="1B3042"/>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D0F7596-45F6-C34C-A571-AF2D3F5932ED}"/>
                </a:ext>
              </a:extLst>
            </p:cNvPr>
            <p:cNvCxnSpPr/>
            <p:nvPr/>
          </p:nvCxnSpPr>
          <p:spPr>
            <a:xfrm>
              <a:off x="6876585" y="1286631"/>
              <a:ext cx="527824" cy="0"/>
            </a:xfrm>
            <a:prstGeom prst="line">
              <a:avLst/>
            </a:prstGeom>
            <a:ln w="38100">
              <a:solidFill>
                <a:srgbClr val="1B3042"/>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C506257-5FE8-AB43-A2D7-F28DCDF7317A}"/>
                </a:ext>
              </a:extLst>
            </p:cNvPr>
            <p:cNvCxnSpPr/>
            <p:nvPr/>
          </p:nvCxnSpPr>
          <p:spPr>
            <a:xfrm>
              <a:off x="6876585" y="1491070"/>
              <a:ext cx="527824" cy="0"/>
            </a:xfrm>
            <a:prstGeom prst="line">
              <a:avLst/>
            </a:prstGeom>
            <a:ln w="38100">
              <a:solidFill>
                <a:srgbClr val="0432FF"/>
              </a:solidFill>
              <a:prstDash val="sysDot"/>
            </a:ln>
          </p:spPr>
          <p:style>
            <a:lnRef idx="1">
              <a:schemeClr val="accent1"/>
            </a:lnRef>
            <a:fillRef idx="0">
              <a:schemeClr val="accent1"/>
            </a:fillRef>
            <a:effectRef idx="0">
              <a:schemeClr val="accent1"/>
            </a:effectRef>
            <a:fontRef idx="minor">
              <a:schemeClr val="tx1"/>
            </a:fontRef>
          </p:style>
        </p:cxnSp>
      </p:grpSp>
      <p:pic>
        <p:nvPicPr>
          <p:cNvPr id="4" name="Picture 3" descr="Chart&#10;&#10;Description automatically generated">
            <a:extLst>
              <a:ext uri="{FF2B5EF4-FFF2-40B4-BE49-F238E27FC236}">
                <a16:creationId xmlns:a16="http://schemas.microsoft.com/office/drawing/2014/main" id="{570725A4-F827-B942-8335-4199B156E35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2250" t="2770" r="3767" b="4458"/>
          <a:stretch/>
        </p:blipFill>
        <p:spPr>
          <a:xfrm>
            <a:off x="9532096" y="2012597"/>
            <a:ext cx="2057696" cy="1523398"/>
          </a:xfrm>
          <a:prstGeom prst="rect">
            <a:avLst/>
          </a:prstGeom>
        </p:spPr>
      </p:pic>
      <p:sp>
        <p:nvSpPr>
          <p:cNvPr id="6" name="TextBox 5">
            <a:extLst>
              <a:ext uri="{FF2B5EF4-FFF2-40B4-BE49-F238E27FC236}">
                <a16:creationId xmlns:a16="http://schemas.microsoft.com/office/drawing/2014/main" id="{A3FB4D85-3534-2142-B620-07960EB8B084}"/>
              </a:ext>
            </a:extLst>
          </p:cNvPr>
          <p:cNvSpPr txBox="1"/>
          <p:nvPr/>
        </p:nvSpPr>
        <p:spPr>
          <a:xfrm>
            <a:off x="9782793" y="1753079"/>
            <a:ext cx="1869423" cy="338554"/>
          </a:xfrm>
          <a:prstGeom prst="rect">
            <a:avLst/>
          </a:prstGeom>
          <a:noFill/>
        </p:spPr>
        <p:txBody>
          <a:bodyPr wrap="none" rtlCol="0">
            <a:spAutoFit/>
          </a:bodyPr>
          <a:lstStyle/>
          <a:p>
            <a:r>
              <a:rPr lang="en-US" sz="1600" baseline="30000" dirty="0">
                <a:latin typeface="Times New Roman" panose="02020603050405020304" pitchFamily="18" charset="0"/>
                <a:cs typeface="Times New Roman" panose="02020603050405020304" pitchFamily="18" charset="0"/>
              </a:rPr>
              <a:t>226</a:t>
            </a:r>
            <a:r>
              <a:rPr lang="en-US" sz="1600" dirty="0">
                <a:latin typeface="Times New Roman" panose="02020603050405020304" pitchFamily="18" charset="0"/>
                <a:cs typeface="Times New Roman" panose="02020603050405020304" pitchFamily="18" charset="0"/>
              </a:rPr>
              <a:t>Ra</a:t>
            </a:r>
            <a:r>
              <a:rPr lang="en-US" sz="1600" baseline="300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Cross Sections</a:t>
            </a:r>
          </a:p>
        </p:txBody>
      </p:sp>
      <p:sp>
        <p:nvSpPr>
          <p:cNvPr id="11" name="TextBox 10">
            <a:extLst>
              <a:ext uri="{FF2B5EF4-FFF2-40B4-BE49-F238E27FC236}">
                <a16:creationId xmlns:a16="http://schemas.microsoft.com/office/drawing/2014/main" id="{C2540B47-8140-F24B-A8A3-DF1F2A76634E}"/>
              </a:ext>
            </a:extLst>
          </p:cNvPr>
          <p:cNvSpPr txBox="1"/>
          <p:nvPr/>
        </p:nvSpPr>
        <p:spPr>
          <a:xfrm>
            <a:off x="8906292" y="3558057"/>
            <a:ext cx="2743200" cy="923330"/>
          </a:xfrm>
          <a:prstGeom prst="rect">
            <a:avLst/>
          </a:prstGeom>
          <a:solidFill>
            <a:srgbClr val="FFFF00"/>
          </a:solidFill>
          <a:ln>
            <a:solidFill>
              <a:schemeClr val="tx1"/>
            </a:solidFill>
          </a:ln>
        </p:spPr>
        <p:txBody>
          <a:bodyPr wrap="square" rtlCol="0">
            <a:spAutoFit/>
          </a:bodyPr>
          <a:lstStyle/>
          <a:p>
            <a:pPr algn="ctr"/>
            <a:r>
              <a:rPr lang="en-US" dirty="0">
                <a:latin typeface="Times New Roman" panose="02020603050405020304" pitchFamily="18" charset="0"/>
                <a:cs typeface="Times New Roman" panose="02020603050405020304" pitchFamily="18" charset="0"/>
              </a:rPr>
              <a:t>We benchmarked these numbers at 33 and 40 MeV using a 1 mg </a:t>
            </a:r>
            <a:r>
              <a:rPr lang="en-US" baseline="30000" dirty="0">
                <a:latin typeface="Times New Roman" panose="02020603050405020304" pitchFamily="18" charset="0"/>
                <a:cs typeface="Times New Roman" panose="02020603050405020304" pitchFamily="18" charset="0"/>
              </a:rPr>
              <a:t>226</a:t>
            </a:r>
            <a:r>
              <a:rPr lang="en-US" dirty="0">
                <a:latin typeface="Times New Roman" panose="02020603050405020304" pitchFamily="18" charset="0"/>
                <a:cs typeface="Times New Roman" panose="02020603050405020304" pitchFamily="18" charset="0"/>
              </a:rPr>
              <a:t>Ra sample </a:t>
            </a:r>
          </a:p>
        </p:txBody>
      </p:sp>
      <p:sp>
        <p:nvSpPr>
          <p:cNvPr id="3" name="Slide Number Placeholder 5">
            <a:extLst>
              <a:ext uri="{FF2B5EF4-FFF2-40B4-BE49-F238E27FC236}">
                <a16:creationId xmlns:a16="http://schemas.microsoft.com/office/drawing/2014/main" id="{28E338EE-DF50-C129-F1DF-C71C761FFB5F}"/>
              </a:ext>
            </a:extLst>
          </p:cNvPr>
          <p:cNvSpPr txBox="1">
            <a:spLocks/>
          </p:cNvSpPr>
          <p:nvPr/>
        </p:nvSpPr>
        <p:spPr>
          <a:xfrm>
            <a:off x="9296400" y="6356349"/>
            <a:ext cx="2743200" cy="365125"/>
          </a:xfrm>
          <a:prstGeom prst="rect">
            <a:avLst/>
          </a:prstGeom>
        </p:spPr>
        <p:txBody>
          <a:bodyPr/>
          <a:lstStyle>
            <a:defPPr>
              <a:defRPr lang="en-US"/>
            </a:defPPr>
            <a:lvl1pPr marL="0" algn="l" defTabSz="914400" rtl="0" eaLnBrk="1" latinLnBrk="0" hangingPunct="1">
              <a:defRPr sz="1800" b="1" kern="1200">
                <a:solidFill>
                  <a:schemeClr val="bg1"/>
                </a:solidFill>
                <a:latin typeface="Georgia" panose="020405020504050203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DFAC382-4EBE-AA44-A583-A4478973BA78}" type="slidenum">
              <a:rPr lang="en-US" smtClean="0"/>
              <a:pPr algn="r"/>
              <a:t>24</a:t>
            </a:fld>
            <a:endParaRPr lang="en-US" dirty="0"/>
          </a:p>
        </p:txBody>
      </p:sp>
      <p:sp>
        <p:nvSpPr>
          <p:cNvPr id="7" name="TextBox 6">
            <a:extLst>
              <a:ext uri="{FF2B5EF4-FFF2-40B4-BE49-F238E27FC236}">
                <a16:creationId xmlns:a16="http://schemas.microsoft.com/office/drawing/2014/main" id="{CE1AF6A4-C8AF-5478-2C35-A8E9D9D97A1F}"/>
              </a:ext>
            </a:extLst>
          </p:cNvPr>
          <p:cNvSpPr txBox="1"/>
          <p:nvPr/>
        </p:nvSpPr>
        <p:spPr>
          <a:xfrm>
            <a:off x="5001208" y="6258723"/>
            <a:ext cx="3028095" cy="584775"/>
          </a:xfrm>
          <a:prstGeom prst="rect">
            <a:avLst/>
          </a:prstGeom>
          <a:noFill/>
        </p:spPr>
        <p:txBody>
          <a:bodyPr wrap="square">
            <a:spAutoFit/>
          </a:bodyPr>
          <a:lstStyle/>
          <a:p>
            <a:pPr algn="ctr"/>
            <a:r>
              <a:rPr lang="en-US" sz="1600" dirty="0">
                <a:solidFill>
                  <a:schemeClr val="bg1"/>
                </a:solidFill>
                <a:latin typeface="Helvetica" panose="020B0604020202020204" pitchFamily="34" charset="0"/>
                <a:ea typeface="Times New Roman" panose="02020603050405020304" pitchFamily="18" charset="0"/>
                <a:cs typeface="Helvetica" panose="020B0604020202020204" pitchFamily="34" charset="0"/>
              </a:rPr>
              <a:t>J.T. Morrell PhD Thesis (2021) </a:t>
            </a:r>
            <a:br>
              <a:rPr lang="en-US" sz="1600" dirty="0">
                <a:solidFill>
                  <a:schemeClr val="bg1"/>
                </a:solidFill>
                <a:latin typeface="Helvetica" panose="020B0604020202020204" pitchFamily="34" charset="0"/>
                <a:ea typeface="Times New Roman" panose="02020603050405020304" pitchFamily="18" charset="0"/>
                <a:cs typeface="Helvetica" panose="020B0604020202020204" pitchFamily="34" charset="0"/>
              </a:rPr>
            </a:br>
            <a:r>
              <a:rPr lang="en-US" sz="1600" dirty="0">
                <a:solidFill>
                  <a:schemeClr val="bg1"/>
                </a:solidFill>
                <a:latin typeface="Helvetica" panose="020B0604020202020204" pitchFamily="34" charset="0"/>
                <a:ea typeface="Times New Roman" panose="02020603050405020304" pitchFamily="18" charset="0"/>
                <a:cs typeface="Helvetica" panose="020B0604020202020204" pitchFamily="34" charset="0"/>
              </a:rPr>
              <a:t>&amp; PRC (Submitted, 2022)</a:t>
            </a:r>
          </a:p>
        </p:txBody>
      </p:sp>
      <p:sp>
        <p:nvSpPr>
          <p:cNvPr id="8" name="TextBox 7">
            <a:extLst>
              <a:ext uri="{FF2B5EF4-FFF2-40B4-BE49-F238E27FC236}">
                <a16:creationId xmlns:a16="http://schemas.microsoft.com/office/drawing/2014/main" id="{098EA2B0-A349-52C2-42C4-27A90008BA27}"/>
              </a:ext>
            </a:extLst>
          </p:cNvPr>
          <p:cNvSpPr txBox="1"/>
          <p:nvPr/>
        </p:nvSpPr>
        <p:spPr>
          <a:xfrm>
            <a:off x="8987246" y="6169579"/>
            <a:ext cx="2273379" cy="738664"/>
          </a:xfrm>
          <a:prstGeom prst="rect">
            <a:avLst/>
          </a:prstGeom>
          <a:noFill/>
        </p:spPr>
        <p:txBody>
          <a:bodyPr wrap="none" rtlCol="0">
            <a:spAutoFit/>
          </a:bodyPr>
          <a:lstStyle/>
          <a:p>
            <a:r>
              <a:rPr lang="en-US" sz="1400" dirty="0">
                <a:solidFill>
                  <a:schemeClr val="bg1"/>
                </a:solidFill>
                <a:latin typeface="Georgia" panose="02040502050405020303" pitchFamily="18" charset="0"/>
              </a:rPr>
              <a:t>Patent US20220199276A1</a:t>
            </a:r>
          </a:p>
          <a:p>
            <a:r>
              <a:rPr lang="en-US" sz="1400" b="0" i="0" dirty="0">
                <a:solidFill>
                  <a:schemeClr val="bg1"/>
                </a:solidFill>
                <a:effectLst/>
                <a:latin typeface="Georgia" panose="02040502050405020303" pitchFamily="18" charset="0"/>
              </a:rPr>
              <a:t>             WO2020210147A1</a:t>
            </a:r>
          </a:p>
          <a:p>
            <a:r>
              <a:rPr lang="en-US" sz="1400" dirty="0">
                <a:solidFill>
                  <a:schemeClr val="bg1"/>
                </a:solidFill>
                <a:latin typeface="Georgia" panose="02040502050405020303" pitchFamily="18" charset="0"/>
              </a:rPr>
              <a:t>             </a:t>
            </a:r>
            <a:r>
              <a:rPr lang="en-US" sz="1400" b="0" i="0" dirty="0">
                <a:solidFill>
                  <a:schemeClr val="bg1"/>
                </a:solidFill>
                <a:effectLst/>
                <a:latin typeface="Georgia" panose="02040502050405020303" pitchFamily="18" charset="0"/>
              </a:rPr>
              <a:t>EP3953949A1</a:t>
            </a:r>
          </a:p>
        </p:txBody>
      </p:sp>
    </p:spTree>
    <p:extLst>
      <p:ext uri="{BB962C8B-B14F-4D97-AF65-F5344CB8AC3E}">
        <p14:creationId xmlns:p14="http://schemas.microsoft.com/office/powerpoint/2010/main" val="312131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4CFCC3B6-2E82-0345-8C79-3E5AFC4F9DDD}"/>
              </a:ext>
            </a:extLst>
          </p:cNvPr>
          <p:cNvPicPr>
            <a:picLocks noChangeAspect="1"/>
          </p:cNvPicPr>
          <p:nvPr/>
        </p:nvPicPr>
        <p:blipFill>
          <a:blip r:embed="rId3"/>
          <a:stretch>
            <a:fillRect/>
          </a:stretch>
        </p:blipFill>
        <p:spPr>
          <a:xfrm>
            <a:off x="213690" y="710905"/>
            <a:ext cx="5842000" cy="4381500"/>
          </a:xfrm>
          <a:prstGeom prst="rect">
            <a:avLst/>
          </a:prstGeom>
        </p:spPr>
      </p:pic>
      <p:pic>
        <p:nvPicPr>
          <p:cNvPr id="11" name="Picture 10" descr="Diagram&#10;&#10;Description automatically generated">
            <a:extLst>
              <a:ext uri="{FF2B5EF4-FFF2-40B4-BE49-F238E27FC236}">
                <a16:creationId xmlns:a16="http://schemas.microsoft.com/office/drawing/2014/main" id="{26BCBBA5-264E-6940-93C5-4AD79C500BF6}"/>
              </a:ext>
            </a:extLst>
          </p:cNvPr>
          <p:cNvPicPr>
            <a:picLocks noChangeAspect="1"/>
          </p:cNvPicPr>
          <p:nvPr/>
        </p:nvPicPr>
        <p:blipFill>
          <a:blip r:embed="rId4"/>
          <a:stretch>
            <a:fillRect/>
          </a:stretch>
        </p:blipFill>
        <p:spPr>
          <a:xfrm>
            <a:off x="6043473" y="770034"/>
            <a:ext cx="5842000" cy="4381500"/>
          </a:xfrm>
          <a:prstGeom prst="rect">
            <a:avLst/>
          </a:prstGeom>
        </p:spPr>
      </p:pic>
      <p:sp>
        <p:nvSpPr>
          <p:cNvPr id="2" name="Title 1">
            <a:extLst>
              <a:ext uri="{FF2B5EF4-FFF2-40B4-BE49-F238E27FC236}">
                <a16:creationId xmlns:a16="http://schemas.microsoft.com/office/drawing/2014/main" id="{0E4E791E-1C1E-2F47-97DB-BB7B8575B294}"/>
              </a:ext>
            </a:extLst>
          </p:cNvPr>
          <p:cNvSpPr>
            <a:spLocks noGrp="1"/>
          </p:cNvSpPr>
          <p:nvPr>
            <p:ph type="title"/>
          </p:nvPr>
        </p:nvSpPr>
        <p:spPr>
          <a:xfrm>
            <a:off x="-329" y="0"/>
            <a:ext cx="12191999" cy="752475"/>
          </a:xfrm>
          <a:solidFill>
            <a:srgbClr val="054473"/>
          </a:solidFill>
        </p:spPr>
        <p:txBody>
          <a:bodyPr>
            <a:noAutofit/>
          </a:bodyPr>
          <a:lstStyle/>
          <a:p>
            <a:pPr algn="ctr"/>
            <a:r>
              <a:rPr lang="en-US" sz="3200" dirty="0">
                <a:solidFill>
                  <a:schemeClr val="bg1"/>
                </a:solidFill>
              </a:rPr>
              <a:t>Simultaneous production using Deuteron Breakup neutrons</a:t>
            </a:r>
          </a:p>
        </p:txBody>
      </p:sp>
      <p:sp>
        <p:nvSpPr>
          <p:cNvPr id="31" name="TextBox 30">
            <a:extLst>
              <a:ext uri="{FF2B5EF4-FFF2-40B4-BE49-F238E27FC236}">
                <a16:creationId xmlns:a16="http://schemas.microsoft.com/office/drawing/2014/main" id="{AFCEFBB2-902C-E142-A27A-48127BBBC627}"/>
              </a:ext>
            </a:extLst>
          </p:cNvPr>
          <p:cNvSpPr txBox="1"/>
          <p:nvPr/>
        </p:nvSpPr>
        <p:spPr>
          <a:xfrm>
            <a:off x="465388" y="5111110"/>
            <a:ext cx="11261224" cy="954107"/>
          </a:xfrm>
          <a:prstGeom prst="rect">
            <a:avLst/>
          </a:prstGeom>
          <a:noFill/>
        </p:spPr>
        <p:txBody>
          <a:bodyPr wrap="none" rtlCol="0">
            <a:spAutoFit/>
          </a:bodyPr>
          <a:lstStyle/>
          <a:p>
            <a:pPr algn="ctr"/>
            <a:r>
              <a:rPr lang="en-US" sz="2800" dirty="0">
                <a:latin typeface="Times New Roman" panose="02020603050405020304" pitchFamily="18" charset="0"/>
                <a:cs typeface="Times New Roman" panose="02020603050405020304" pitchFamily="18" charset="0"/>
              </a:rPr>
              <a:t>Assumptions: 40 MeV </a:t>
            </a:r>
            <a:r>
              <a:rPr lang="en-US" sz="2800" i="1" dirty="0">
                <a:latin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cs typeface="Times New Roman" panose="02020603050405020304" pitchFamily="18" charset="0"/>
              </a:rPr>
              <a:t> and </a:t>
            </a:r>
            <a:r>
              <a:rPr lang="en-US" sz="2800" i="1" dirty="0">
                <a:latin typeface="Times New Roman" panose="02020603050405020304" pitchFamily="18" charset="0"/>
                <a:cs typeface="Times New Roman" panose="02020603050405020304" pitchFamily="18" charset="0"/>
              </a:rPr>
              <a:t>e</a:t>
            </a:r>
            <a:r>
              <a:rPr lang="en-US" sz="2800" dirty="0">
                <a:latin typeface="Times New Roman" panose="02020603050405020304" pitchFamily="18" charset="0"/>
                <a:cs typeface="Times New Roman" panose="02020603050405020304" pitchFamily="18" charset="0"/>
              </a:rPr>
              <a:t> beams; 25 kW beam power; cylindrical target</a:t>
            </a:r>
          </a:p>
          <a:p>
            <a:pPr algn="ctr"/>
            <a:r>
              <a:rPr lang="en-US" sz="2800" dirty="0">
                <a:latin typeface="Times New Roman" panose="02020603050405020304" pitchFamily="18" charset="0"/>
                <a:cs typeface="Times New Roman" panose="02020603050405020304" pitchFamily="18" charset="0"/>
              </a:rPr>
              <a:t>Difference in production attributable to cross section differences</a:t>
            </a:r>
          </a:p>
        </p:txBody>
      </p:sp>
      <p:pic>
        <p:nvPicPr>
          <p:cNvPr id="14" name="Picture 13" descr="Chart&#10;&#10;Description automatically generated">
            <a:extLst>
              <a:ext uri="{FF2B5EF4-FFF2-40B4-BE49-F238E27FC236}">
                <a16:creationId xmlns:a16="http://schemas.microsoft.com/office/drawing/2014/main" id="{983496CA-8CB0-0E44-9CAA-C67B20F2421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694791" y="2825135"/>
            <a:ext cx="2054583" cy="1472958"/>
          </a:xfrm>
          <a:prstGeom prst="rect">
            <a:avLst/>
          </a:prstGeom>
        </p:spPr>
      </p:pic>
      <p:pic>
        <p:nvPicPr>
          <p:cNvPr id="18" name="Picture 17" descr="Chart&#10;&#10;Description automatically generated">
            <a:extLst>
              <a:ext uri="{FF2B5EF4-FFF2-40B4-BE49-F238E27FC236}">
                <a16:creationId xmlns:a16="http://schemas.microsoft.com/office/drawing/2014/main" id="{7876D565-B3D2-2447-BAEE-F51C1EE179A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2521" t="4051" r="2424" b="4014"/>
          <a:stretch/>
        </p:blipFill>
        <p:spPr>
          <a:xfrm>
            <a:off x="9536791" y="2933302"/>
            <a:ext cx="2054583" cy="1490347"/>
          </a:xfrm>
          <a:prstGeom prst="rect">
            <a:avLst/>
          </a:prstGeom>
        </p:spPr>
      </p:pic>
      <p:sp>
        <p:nvSpPr>
          <p:cNvPr id="3" name="TextBox 2">
            <a:extLst>
              <a:ext uri="{FF2B5EF4-FFF2-40B4-BE49-F238E27FC236}">
                <a16:creationId xmlns:a16="http://schemas.microsoft.com/office/drawing/2014/main" id="{3C8E1842-8738-8A47-A1C5-89041D05A9E1}"/>
              </a:ext>
            </a:extLst>
          </p:cNvPr>
          <p:cNvSpPr txBox="1"/>
          <p:nvPr/>
        </p:nvSpPr>
        <p:spPr>
          <a:xfrm>
            <a:off x="4660431" y="1427901"/>
            <a:ext cx="1031051" cy="646331"/>
          </a:xfrm>
          <a:prstGeom prst="rect">
            <a:avLst/>
          </a:prstGeom>
          <a:noFill/>
        </p:spPr>
        <p:txBody>
          <a:bodyPr wrap="none" rtlCol="0">
            <a:spAutoFit/>
          </a:bodyPr>
          <a:lstStyle/>
          <a:p>
            <a:r>
              <a:rPr lang="en-US" sz="3600" baseline="30000" dirty="0">
                <a:latin typeface="Times New Roman" panose="02020603050405020304" pitchFamily="18" charset="0"/>
                <a:cs typeface="Times New Roman" panose="02020603050405020304" pitchFamily="18" charset="0"/>
              </a:rPr>
              <a:t>67</a:t>
            </a:r>
            <a:r>
              <a:rPr lang="en-US" sz="3600" dirty="0">
                <a:latin typeface="Times New Roman" panose="02020603050405020304" pitchFamily="18" charset="0"/>
                <a:cs typeface="Times New Roman" panose="02020603050405020304" pitchFamily="18" charset="0"/>
              </a:rPr>
              <a:t>Cu</a:t>
            </a:r>
            <a:endParaRPr lang="en-US" sz="3600" baseline="300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7EE0CDB1-41E8-B647-9B7D-6CBF46B97F95}"/>
              </a:ext>
            </a:extLst>
          </p:cNvPr>
          <p:cNvSpPr txBox="1"/>
          <p:nvPr/>
        </p:nvSpPr>
        <p:spPr>
          <a:xfrm>
            <a:off x="10502569" y="1439936"/>
            <a:ext cx="954107" cy="646331"/>
          </a:xfrm>
          <a:prstGeom prst="rect">
            <a:avLst/>
          </a:prstGeom>
          <a:noFill/>
        </p:spPr>
        <p:txBody>
          <a:bodyPr wrap="none" rtlCol="0">
            <a:spAutoFit/>
          </a:bodyPr>
          <a:lstStyle/>
          <a:p>
            <a:r>
              <a:rPr lang="en-US" sz="3600" baseline="30000" dirty="0">
                <a:latin typeface="Times New Roman" panose="02020603050405020304" pitchFamily="18" charset="0"/>
                <a:cs typeface="Times New Roman" panose="02020603050405020304" pitchFamily="18" charset="0"/>
              </a:rPr>
              <a:t>47</a:t>
            </a:r>
            <a:r>
              <a:rPr lang="en-US" sz="3600" dirty="0">
                <a:latin typeface="Times New Roman" panose="02020603050405020304" pitchFamily="18" charset="0"/>
                <a:cs typeface="Times New Roman" panose="02020603050405020304" pitchFamily="18" charset="0"/>
              </a:rPr>
              <a:t>Sc</a:t>
            </a:r>
            <a:endParaRPr lang="en-US" sz="3600" baseline="30000" dirty="0">
              <a:latin typeface="Times New Roman" panose="02020603050405020304" pitchFamily="18" charset="0"/>
              <a:cs typeface="Times New Roman" panose="02020603050405020304" pitchFamily="18" charset="0"/>
            </a:endParaRPr>
          </a:p>
        </p:txBody>
      </p:sp>
      <p:sp>
        <p:nvSpPr>
          <p:cNvPr id="4" name="Slide Number Placeholder 5">
            <a:extLst>
              <a:ext uri="{FF2B5EF4-FFF2-40B4-BE49-F238E27FC236}">
                <a16:creationId xmlns:a16="http://schemas.microsoft.com/office/drawing/2014/main" id="{27BFEDCD-6FFC-405F-B30A-67774E154686}"/>
              </a:ext>
            </a:extLst>
          </p:cNvPr>
          <p:cNvSpPr txBox="1">
            <a:spLocks/>
          </p:cNvSpPr>
          <p:nvPr/>
        </p:nvSpPr>
        <p:spPr>
          <a:xfrm>
            <a:off x="9296400" y="6356349"/>
            <a:ext cx="2743200" cy="365125"/>
          </a:xfrm>
          <a:prstGeom prst="rect">
            <a:avLst/>
          </a:prstGeom>
        </p:spPr>
        <p:txBody>
          <a:bodyPr/>
          <a:lstStyle>
            <a:defPPr>
              <a:defRPr lang="en-US"/>
            </a:defPPr>
            <a:lvl1pPr marL="0" algn="l" defTabSz="914400" rtl="0" eaLnBrk="1" latinLnBrk="0" hangingPunct="1">
              <a:defRPr sz="1800" b="1" kern="1200">
                <a:solidFill>
                  <a:schemeClr val="bg1"/>
                </a:solidFill>
                <a:latin typeface="Georgia" panose="020405020504050203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DFAC382-4EBE-AA44-A583-A4478973BA78}" type="slidenum">
              <a:rPr lang="en-US" smtClean="0"/>
              <a:pPr algn="r"/>
              <a:t>25</a:t>
            </a:fld>
            <a:endParaRPr lang="en-US" dirty="0"/>
          </a:p>
        </p:txBody>
      </p:sp>
      <p:sp>
        <p:nvSpPr>
          <p:cNvPr id="6" name="TextBox 5">
            <a:extLst>
              <a:ext uri="{FF2B5EF4-FFF2-40B4-BE49-F238E27FC236}">
                <a16:creationId xmlns:a16="http://schemas.microsoft.com/office/drawing/2014/main" id="{50D4E449-046F-BA60-AA1A-D20B64CF24AD}"/>
              </a:ext>
            </a:extLst>
          </p:cNvPr>
          <p:cNvSpPr txBox="1"/>
          <p:nvPr/>
        </p:nvSpPr>
        <p:spPr>
          <a:xfrm>
            <a:off x="5001208" y="6258723"/>
            <a:ext cx="3028095" cy="584775"/>
          </a:xfrm>
          <a:prstGeom prst="rect">
            <a:avLst/>
          </a:prstGeom>
          <a:noFill/>
        </p:spPr>
        <p:txBody>
          <a:bodyPr wrap="square">
            <a:spAutoFit/>
          </a:bodyPr>
          <a:lstStyle/>
          <a:p>
            <a:pPr algn="ctr"/>
            <a:r>
              <a:rPr lang="en-US" sz="1600" dirty="0">
                <a:solidFill>
                  <a:schemeClr val="bg1"/>
                </a:solidFill>
                <a:latin typeface="Helvetica" panose="020B0604020202020204" pitchFamily="34" charset="0"/>
                <a:ea typeface="Times New Roman" panose="02020603050405020304" pitchFamily="18" charset="0"/>
                <a:cs typeface="Helvetica" panose="020B0604020202020204" pitchFamily="34" charset="0"/>
              </a:rPr>
              <a:t>J.T. Morrell PhD Thesis (2021) </a:t>
            </a:r>
            <a:br>
              <a:rPr lang="en-US" sz="1600" dirty="0">
                <a:solidFill>
                  <a:schemeClr val="bg1"/>
                </a:solidFill>
                <a:latin typeface="Helvetica" panose="020B0604020202020204" pitchFamily="34" charset="0"/>
                <a:ea typeface="Times New Roman" panose="02020603050405020304" pitchFamily="18" charset="0"/>
                <a:cs typeface="Helvetica" panose="020B0604020202020204" pitchFamily="34" charset="0"/>
              </a:rPr>
            </a:br>
            <a:r>
              <a:rPr lang="en-US" sz="1600" dirty="0">
                <a:solidFill>
                  <a:schemeClr val="bg1"/>
                </a:solidFill>
                <a:latin typeface="Helvetica" panose="020B0604020202020204" pitchFamily="34" charset="0"/>
                <a:ea typeface="Times New Roman" panose="02020603050405020304" pitchFamily="18" charset="0"/>
                <a:cs typeface="Helvetica" panose="020B0604020202020204" pitchFamily="34" charset="0"/>
              </a:rPr>
              <a:t>&amp; PRC (Submitted, 2022)</a:t>
            </a:r>
          </a:p>
        </p:txBody>
      </p:sp>
      <p:sp>
        <p:nvSpPr>
          <p:cNvPr id="7" name="TextBox 6">
            <a:extLst>
              <a:ext uri="{FF2B5EF4-FFF2-40B4-BE49-F238E27FC236}">
                <a16:creationId xmlns:a16="http://schemas.microsoft.com/office/drawing/2014/main" id="{D902CE17-6DA3-60FE-C1DB-198698F7B97F}"/>
              </a:ext>
            </a:extLst>
          </p:cNvPr>
          <p:cNvSpPr txBox="1"/>
          <p:nvPr/>
        </p:nvSpPr>
        <p:spPr>
          <a:xfrm>
            <a:off x="8987246" y="6169579"/>
            <a:ext cx="2273379" cy="738664"/>
          </a:xfrm>
          <a:prstGeom prst="rect">
            <a:avLst/>
          </a:prstGeom>
          <a:noFill/>
        </p:spPr>
        <p:txBody>
          <a:bodyPr wrap="none" rtlCol="0">
            <a:spAutoFit/>
          </a:bodyPr>
          <a:lstStyle/>
          <a:p>
            <a:r>
              <a:rPr lang="en-US" sz="1400" dirty="0">
                <a:solidFill>
                  <a:schemeClr val="bg1"/>
                </a:solidFill>
                <a:latin typeface="Georgia" panose="02040502050405020303" pitchFamily="18" charset="0"/>
              </a:rPr>
              <a:t>Patent US20220199276A1</a:t>
            </a:r>
          </a:p>
          <a:p>
            <a:r>
              <a:rPr lang="en-US" sz="1400" b="0" i="0" dirty="0">
                <a:solidFill>
                  <a:schemeClr val="bg1"/>
                </a:solidFill>
                <a:effectLst/>
                <a:latin typeface="Georgia" panose="02040502050405020303" pitchFamily="18" charset="0"/>
              </a:rPr>
              <a:t>             WO2020210147A1</a:t>
            </a:r>
          </a:p>
          <a:p>
            <a:r>
              <a:rPr lang="en-US" sz="1400" dirty="0">
                <a:solidFill>
                  <a:schemeClr val="bg1"/>
                </a:solidFill>
                <a:latin typeface="Georgia" panose="02040502050405020303" pitchFamily="18" charset="0"/>
              </a:rPr>
              <a:t>             </a:t>
            </a:r>
            <a:r>
              <a:rPr lang="en-US" sz="1400" b="0" i="0" dirty="0">
                <a:solidFill>
                  <a:schemeClr val="bg1"/>
                </a:solidFill>
                <a:effectLst/>
                <a:latin typeface="Georgia" panose="02040502050405020303" pitchFamily="18" charset="0"/>
              </a:rPr>
              <a:t>EP3953949A1</a:t>
            </a:r>
          </a:p>
        </p:txBody>
      </p:sp>
    </p:spTree>
    <p:extLst>
      <p:ext uri="{BB962C8B-B14F-4D97-AF65-F5344CB8AC3E}">
        <p14:creationId xmlns:p14="http://schemas.microsoft.com/office/powerpoint/2010/main" val="3613803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7D7B616-7445-0872-9417-A63BE20D055D}"/>
              </a:ext>
            </a:extLst>
          </p:cNvPr>
          <p:cNvPicPr>
            <a:picLocks noChangeAspect="1"/>
          </p:cNvPicPr>
          <p:nvPr/>
        </p:nvPicPr>
        <p:blipFill>
          <a:blip r:embed="rId3"/>
          <a:stretch>
            <a:fillRect/>
          </a:stretch>
        </p:blipFill>
        <p:spPr>
          <a:xfrm>
            <a:off x="7175862" y="1945880"/>
            <a:ext cx="4589417" cy="1982319"/>
          </a:xfrm>
          <a:prstGeom prst="rect">
            <a:avLst/>
          </a:prstGeom>
        </p:spPr>
      </p:pic>
      <p:sp>
        <p:nvSpPr>
          <p:cNvPr id="2" name="Title 1">
            <a:extLst>
              <a:ext uri="{FF2B5EF4-FFF2-40B4-BE49-F238E27FC236}">
                <a16:creationId xmlns:a16="http://schemas.microsoft.com/office/drawing/2014/main" id="{0E4E791E-1C1E-2F47-97DB-BB7B8575B294}"/>
              </a:ext>
            </a:extLst>
          </p:cNvPr>
          <p:cNvSpPr>
            <a:spLocks noGrp="1"/>
          </p:cNvSpPr>
          <p:nvPr>
            <p:ph type="title"/>
          </p:nvPr>
        </p:nvSpPr>
        <p:spPr>
          <a:solidFill>
            <a:srgbClr val="054473"/>
          </a:solidFill>
        </p:spPr>
        <p:txBody>
          <a:bodyPr>
            <a:noAutofit/>
          </a:bodyPr>
          <a:lstStyle/>
          <a:p>
            <a:pPr algn="ctr"/>
            <a:r>
              <a:rPr lang="en-US" sz="3200" dirty="0">
                <a:solidFill>
                  <a:schemeClr val="bg1"/>
                </a:solidFill>
              </a:rPr>
              <a:t>Takeaways + Questions for YOU!</a:t>
            </a:r>
          </a:p>
        </p:txBody>
      </p:sp>
      <p:sp>
        <p:nvSpPr>
          <p:cNvPr id="6" name="Content Placeholder 5">
            <a:extLst>
              <a:ext uri="{FF2B5EF4-FFF2-40B4-BE49-F238E27FC236}">
                <a16:creationId xmlns:a16="http://schemas.microsoft.com/office/drawing/2014/main" id="{94FD845C-F87C-D335-C254-DB559F5C7307}"/>
              </a:ext>
            </a:extLst>
          </p:cNvPr>
          <p:cNvSpPr>
            <a:spLocks noGrp="1"/>
          </p:cNvSpPr>
          <p:nvPr>
            <p:ph idx="1"/>
          </p:nvPr>
        </p:nvSpPr>
        <p:spPr>
          <a:xfrm>
            <a:off x="252549" y="896984"/>
            <a:ext cx="11686901" cy="4775200"/>
          </a:xfrm>
        </p:spPr>
        <p:txBody>
          <a:bodyPr>
            <a:normAutofit/>
          </a:bodyPr>
          <a:lstStyle/>
          <a:p>
            <a:r>
              <a:rPr lang="en-US" sz="2400" dirty="0"/>
              <a:t>Nuclear Data</a:t>
            </a:r>
          </a:p>
          <a:p>
            <a:pPr lvl="1"/>
            <a:r>
              <a:rPr lang="en-US" sz="2000" dirty="0"/>
              <a:t>When measuring cross sections / yields for isotope production, </a:t>
            </a:r>
            <a:r>
              <a:rPr lang="en-US" sz="2000" b="1" dirty="0"/>
              <a:t>please report all products you observe!</a:t>
            </a:r>
            <a:endParaRPr lang="en-US" sz="2000" dirty="0"/>
          </a:p>
          <a:p>
            <a:pPr lvl="1"/>
            <a:r>
              <a:rPr lang="en-US" sz="2000" dirty="0"/>
              <a:t>Question: Where do you see issues in modeling cross sections / yields?</a:t>
            </a:r>
            <a:br>
              <a:rPr lang="en-US" sz="2000" dirty="0"/>
            </a:br>
            <a:endParaRPr lang="en-US" sz="2000" dirty="0"/>
          </a:p>
          <a:p>
            <a:r>
              <a:rPr lang="en-US" sz="2400" baseline="30000" dirty="0"/>
              <a:t>225</a:t>
            </a:r>
            <a:r>
              <a:rPr lang="en-US" sz="2400" dirty="0"/>
              <a:t>Ac Production</a:t>
            </a:r>
          </a:p>
          <a:p>
            <a:pPr lvl="1"/>
            <a:r>
              <a:rPr lang="en-US" sz="2000" dirty="0"/>
              <a:t>Currently designing a 20kW production target!</a:t>
            </a:r>
          </a:p>
          <a:p>
            <a:pPr lvl="1"/>
            <a:r>
              <a:rPr lang="en-US" sz="2000" dirty="0"/>
              <a:t>Question: how to benchmark thermal modeling?</a:t>
            </a:r>
            <a:br>
              <a:rPr lang="en-US" sz="2000" dirty="0"/>
            </a:br>
            <a:endParaRPr lang="en-US" sz="2000" dirty="0"/>
          </a:p>
          <a:p>
            <a:r>
              <a:rPr lang="en-US" sz="2400" dirty="0"/>
              <a:t>Cross-Cutting</a:t>
            </a:r>
          </a:p>
          <a:p>
            <a:pPr lvl="1"/>
            <a:r>
              <a:rPr lang="en-US" sz="2000" dirty="0"/>
              <a:t>The Nuclear Data community is currently organizing 5-10 year priority plans, and Isotope Production is one of the top priorities for applications</a:t>
            </a:r>
          </a:p>
        </p:txBody>
      </p:sp>
      <p:sp>
        <p:nvSpPr>
          <p:cNvPr id="4" name="Slide Number Placeholder 5">
            <a:extLst>
              <a:ext uri="{FF2B5EF4-FFF2-40B4-BE49-F238E27FC236}">
                <a16:creationId xmlns:a16="http://schemas.microsoft.com/office/drawing/2014/main" id="{27BFEDCD-6FFC-405F-B30A-67774E154686}"/>
              </a:ext>
            </a:extLst>
          </p:cNvPr>
          <p:cNvSpPr txBox="1">
            <a:spLocks/>
          </p:cNvSpPr>
          <p:nvPr/>
        </p:nvSpPr>
        <p:spPr>
          <a:xfrm>
            <a:off x="9296400" y="6356349"/>
            <a:ext cx="2743200" cy="365125"/>
          </a:xfrm>
          <a:prstGeom prst="rect">
            <a:avLst/>
          </a:prstGeom>
        </p:spPr>
        <p:txBody>
          <a:bodyPr/>
          <a:lstStyle>
            <a:defPPr>
              <a:defRPr lang="en-US"/>
            </a:defPPr>
            <a:lvl1pPr marL="0" algn="l" defTabSz="914400" rtl="0" eaLnBrk="1" latinLnBrk="0" hangingPunct="1">
              <a:defRPr sz="1800" b="1" kern="1200">
                <a:solidFill>
                  <a:schemeClr val="bg1"/>
                </a:solidFill>
                <a:latin typeface="Georgia" panose="020405020504050203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DFAC382-4EBE-AA44-A583-A4478973BA78}" type="slidenum">
              <a:rPr lang="en-US" smtClean="0"/>
              <a:pPr algn="r"/>
              <a:t>26</a:t>
            </a:fld>
            <a:endParaRPr lang="en-US" dirty="0"/>
          </a:p>
        </p:txBody>
      </p:sp>
      <p:sp>
        <p:nvSpPr>
          <p:cNvPr id="7" name="Rectangle 6">
            <a:extLst>
              <a:ext uri="{FF2B5EF4-FFF2-40B4-BE49-F238E27FC236}">
                <a16:creationId xmlns:a16="http://schemas.microsoft.com/office/drawing/2014/main" id="{579C7E47-C1CD-145A-C79D-B053801B719E}"/>
              </a:ext>
            </a:extLst>
          </p:cNvPr>
          <p:cNvSpPr/>
          <p:nvPr/>
        </p:nvSpPr>
        <p:spPr>
          <a:xfrm>
            <a:off x="579119" y="4815292"/>
            <a:ext cx="11033760" cy="1569660"/>
          </a:xfrm>
          <a:prstGeom prst="rect">
            <a:avLst/>
          </a:prstGeom>
          <a:solidFill>
            <a:srgbClr val="FFFF00"/>
          </a:solidFill>
          <a:ln>
            <a:solidFill>
              <a:schemeClr val="tx1"/>
            </a:solidFill>
          </a:ln>
        </p:spPr>
        <p:txBody>
          <a:bodyPr wrap="square">
            <a:spAutoFit/>
          </a:bodyPr>
          <a:lstStyle/>
          <a:p>
            <a:pPr algn="ctr"/>
            <a:r>
              <a:rPr lang="en-US" sz="3200" b="1" dirty="0">
                <a:latin typeface="Times" pitchFamily="2" charset="0"/>
                <a:cs typeface="Times New Roman" panose="02020603050405020304" pitchFamily="18" charset="0"/>
              </a:rPr>
              <a:t>What data needs do you have for quantifying issues / uncertainties / covariances in Isotope Production?</a:t>
            </a:r>
          </a:p>
          <a:p>
            <a:pPr algn="ctr"/>
            <a:r>
              <a:rPr lang="en-US" sz="3200" b="1" dirty="0">
                <a:latin typeface="Times" pitchFamily="2" charset="0"/>
                <a:cs typeface="Times New Roman" panose="02020603050405020304" pitchFamily="18" charset="0"/>
              </a:rPr>
              <a:t>Email:  </a:t>
            </a:r>
            <a:r>
              <a:rPr lang="en-US" sz="3200" b="1" dirty="0">
                <a:latin typeface="Times" pitchFamily="2" charset="0"/>
                <a:cs typeface="Times New Roman" panose="02020603050405020304" pitchFamily="18" charset="0"/>
                <a:hlinkClick r:id="rId4"/>
              </a:rPr>
              <a:t>ASVoyles@lbl.gov</a:t>
            </a:r>
            <a:endParaRPr lang="en-US" sz="3200" b="1" dirty="0">
              <a:latin typeface="Times" pitchFamily="2" charset="0"/>
              <a:cs typeface="Times New Roman" panose="02020603050405020304" pitchFamily="18" charset="0"/>
            </a:endParaRPr>
          </a:p>
        </p:txBody>
      </p:sp>
    </p:spTree>
    <p:extLst>
      <p:ext uri="{BB962C8B-B14F-4D97-AF65-F5344CB8AC3E}">
        <p14:creationId xmlns:p14="http://schemas.microsoft.com/office/powerpoint/2010/main" val="76025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9D006-46D3-F143-AE80-F8391588C308}"/>
              </a:ext>
            </a:extLst>
          </p:cNvPr>
          <p:cNvSpPr>
            <a:spLocks noGrp="1"/>
          </p:cNvSpPr>
          <p:nvPr>
            <p:ph type="ctrTitle"/>
          </p:nvPr>
        </p:nvSpPr>
        <p:spPr>
          <a:xfrm>
            <a:off x="-4564" y="0"/>
            <a:ext cx="12201128" cy="781516"/>
          </a:xfrm>
          <a:solidFill>
            <a:srgbClr val="054473"/>
          </a:solidFill>
        </p:spPr>
        <p:txBody>
          <a:bodyPr>
            <a:noAutofit/>
          </a:bodyPr>
          <a:lstStyle/>
          <a:p>
            <a:r>
              <a:rPr lang="en-US" sz="4400" dirty="0">
                <a:solidFill>
                  <a:schemeClr val="bg1"/>
                </a:solidFill>
                <a:latin typeface="Georgia" panose="02040502050405020303" pitchFamily="18" charset="0"/>
                <a:cs typeface="Times New Roman" panose="02020603050405020304" pitchFamily="18" charset="0"/>
              </a:rPr>
              <a:t>Thank you for your attention!</a:t>
            </a:r>
          </a:p>
        </p:txBody>
      </p:sp>
      <p:sp>
        <p:nvSpPr>
          <p:cNvPr id="11" name="TextBox 10">
            <a:extLst>
              <a:ext uri="{FF2B5EF4-FFF2-40B4-BE49-F238E27FC236}">
                <a16:creationId xmlns:a16="http://schemas.microsoft.com/office/drawing/2014/main" id="{255AA2C1-A24E-F44A-8F6E-2763041E67E3}"/>
              </a:ext>
            </a:extLst>
          </p:cNvPr>
          <p:cNvSpPr txBox="1"/>
          <p:nvPr/>
        </p:nvSpPr>
        <p:spPr>
          <a:xfrm>
            <a:off x="459213" y="4937182"/>
            <a:ext cx="11571889" cy="1200329"/>
          </a:xfrm>
          <a:prstGeom prst="rect">
            <a:avLst/>
          </a:prstGeom>
          <a:noFill/>
        </p:spPr>
        <p:txBody>
          <a:bodyPr wrap="square" rtlCol="0">
            <a:spAutoFit/>
          </a:bodyPr>
          <a:lstStyle/>
          <a:p>
            <a:pPr algn="ctr"/>
            <a:r>
              <a:rPr lang="en-US" i="1" dirty="0">
                <a:latin typeface="Times" pitchFamily="2" charset="0"/>
              </a:rPr>
              <a:t>This research was supported by the U.S. Department of Energy Isotope Program, managed by the Office of Science for Isotope R&amp;D and Production, carried out under Lawrence Berkeley National Laboratory (Contract No. DE-AC02-05CH11231), Los Alamos National Laboratory (Contract No. 89233218CNA000001), and Brookhaven National Laboratory (Contract No. DEAC02-98CH10886). </a:t>
            </a:r>
          </a:p>
        </p:txBody>
      </p:sp>
      <p:pic>
        <p:nvPicPr>
          <p:cNvPr id="25" name="Google Shape;388;p30">
            <a:extLst>
              <a:ext uri="{FF2B5EF4-FFF2-40B4-BE49-F238E27FC236}">
                <a16:creationId xmlns:a16="http://schemas.microsoft.com/office/drawing/2014/main" id="{0A3F1EEB-6F81-4B73-985A-985AC279139E}"/>
              </a:ext>
            </a:extLst>
          </p:cNvPr>
          <p:cNvPicPr preferRelativeResize="0"/>
          <p:nvPr/>
        </p:nvPicPr>
        <p:blipFill>
          <a:blip r:embed="rId3">
            <a:alphaModFix/>
          </a:blip>
          <a:stretch>
            <a:fillRect/>
          </a:stretch>
        </p:blipFill>
        <p:spPr>
          <a:xfrm>
            <a:off x="501364" y="2824017"/>
            <a:ext cx="1487101" cy="1128400"/>
          </a:xfrm>
          <a:prstGeom prst="rect">
            <a:avLst/>
          </a:prstGeom>
          <a:noFill/>
          <a:ln>
            <a:noFill/>
          </a:ln>
        </p:spPr>
      </p:pic>
      <p:pic>
        <p:nvPicPr>
          <p:cNvPr id="26" name="Google Shape;389;p30">
            <a:extLst>
              <a:ext uri="{FF2B5EF4-FFF2-40B4-BE49-F238E27FC236}">
                <a16:creationId xmlns:a16="http://schemas.microsoft.com/office/drawing/2014/main" id="{2E564C24-0038-4AE7-B302-76E841CECC83}"/>
              </a:ext>
            </a:extLst>
          </p:cNvPr>
          <p:cNvPicPr preferRelativeResize="0"/>
          <p:nvPr/>
        </p:nvPicPr>
        <p:blipFill rotWithShape="1">
          <a:blip r:embed="rId4">
            <a:alphaModFix/>
          </a:blip>
          <a:srcRect/>
          <a:stretch/>
        </p:blipFill>
        <p:spPr>
          <a:xfrm>
            <a:off x="3132707" y="3730824"/>
            <a:ext cx="1209967" cy="1209967"/>
          </a:xfrm>
          <a:prstGeom prst="rect">
            <a:avLst/>
          </a:prstGeom>
          <a:noFill/>
          <a:ln>
            <a:noFill/>
          </a:ln>
        </p:spPr>
      </p:pic>
      <p:pic>
        <p:nvPicPr>
          <p:cNvPr id="27" name="Google Shape;390;p30">
            <a:extLst>
              <a:ext uri="{FF2B5EF4-FFF2-40B4-BE49-F238E27FC236}">
                <a16:creationId xmlns:a16="http://schemas.microsoft.com/office/drawing/2014/main" id="{A1B10AE3-C03C-4C9A-B1CF-CE8EB8338FE5}"/>
              </a:ext>
            </a:extLst>
          </p:cNvPr>
          <p:cNvPicPr preferRelativeResize="0"/>
          <p:nvPr/>
        </p:nvPicPr>
        <p:blipFill rotWithShape="1">
          <a:blip r:embed="rId5">
            <a:alphaModFix/>
          </a:blip>
          <a:srcRect/>
          <a:stretch/>
        </p:blipFill>
        <p:spPr>
          <a:xfrm>
            <a:off x="7950925" y="3722323"/>
            <a:ext cx="3979817" cy="668015"/>
          </a:xfrm>
          <a:prstGeom prst="rect">
            <a:avLst/>
          </a:prstGeom>
          <a:noFill/>
          <a:ln>
            <a:noFill/>
          </a:ln>
        </p:spPr>
      </p:pic>
      <p:pic>
        <p:nvPicPr>
          <p:cNvPr id="32" name="Google Shape;393;p30">
            <a:extLst>
              <a:ext uri="{FF2B5EF4-FFF2-40B4-BE49-F238E27FC236}">
                <a16:creationId xmlns:a16="http://schemas.microsoft.com/office/drawing/2014/main" id="{B5737F00-637C-4C0B-8AD7-1E55076EAF02}"/>
              </a:ext>
            </a:extLst>
          </p:cNvPr>
          <p:cNvPicPr preferRelativeResize="0"/>
          <p:nvPr/>
        </p:nvPicPr>
        <p:blipFill>
          <a:blip r:embed="rId6">
            <a:alphaModFix/>
          </a:blip>
          <a:stretch>
            <a:fillRect/>
          </a:stretch>
        </p:blipFill>
        <p:spPr>
          <a:xfrm>
            <a:off x="8454310" y="2740706"/>
            <a:ext cx="2640319" cy="781533"/>
          </a:xfrm>
          <a:prstGeom prst="rect">
            <a:avLst/>
          </a:prstGeom>
          <a:noFill/>
          <a:ln>
            <a:noFill/>
          </a:ln>
        </p:spPr>
      </p:pic>
      <p:pic>
        <p:nvPicPr>
          <p:cNvPr id="34" name="Picture 33">
            <a:extLst>
              <a:ext uri="{FF2B5EF4-FFF2-40B4-BE49-F238E27FC236}">
                <a16:creationId xmlns:a16="http://schemas.microsoft.com/office/drawing/2014/main" id="{F69A5B59-FDC7-4F03-9FA2-F39B4A85ECD1}"/>
              </a:ext>
            </a:extLst>
          </p:cNvPr>
          <p:cNvPicPr>
            <a:picLocks noChangeAspect="1"/>
          </p:cNvPicPr>
          <p:nvPr/>
        </p:nvPicPr>
        <p:blipFill rotWithShape="1">
          <a:blip r:embed="rId7"/>
          <a:srcRect l="4564" t="3686" r="2340" b="2340"/>
          <a:stretch/>
        </p:blipFill>
        <p:spPr>
          <a:xfrm>
            <a:off x="4607929" y="1971779"/>
            <a:ext cx="2976143" cy="2965403"/>
          </a:xfrm>
          <a:prstGeom prst="rect">
            <a:avLst/>
          </a:prstGeom>
        </p:spPr>
      </p:pic>
      <p:sp>
        <p:nvSpPr>
          <p:cNvPr id="35" name="TextBox 34">
            <a:extLst>
              <a:ext uri="{FF2B5EF4-FFF2-40B4-BE49-F238E27FC236}">
                <a16:creationId xmlns:a16="http://schemas.microsoft.com/office/drawing/2014/main" id="{D3932C5A-C58C-4BE1-84C7-1633A2C7885C}"/>
              </a:ext>
            </a:extLst>
          </p:cNvPr>
          <p:cNvSpPr txBox="1"/>
          <p:nvPr/>
        </p:nvSpPr>
        <p:spPr>
          <a:xfrm>
            <a:off x="327991" y="817201"/>
            <a:ext cx="11489635" cy="1938992"/>
          </a:xfrm>
          <a:prstGeom prst="rect">
            <a:avLst/>
          </a:prstGeom>
          <a:noFill/>
        </p:spPr>
        <p:txBody>
          <a:bodyPr wrap="square" rtlCol="0">
            <a:spAutoFit/>
          </a:bodyPr>
          <a:lstStyle/>
          <a:p>
            <a:r>
              <a:rPr lang="en-US" sz="2000" b="1" dirty="0">
                <a:latin typeface="Times New Roman"/>
                <a:cs typeface="Times New Roman"/>
              </a:rPr>
              <a:t>Andrew S. Voyles</a:t>
            </a:r>
            <a:r>
              <a:rPr lang="en-US" sz="2000" b="1" baseline="30000" dirty="0">
                <a:latin typeface="Times New Roman"/>
                <a:cs typeface="Times New Roman"/>
              </a:rPr>
              <a:t>1</a:t>
            </a:r>
            <a:r>
              <a:rPr lang="en-US" sz="2000" dirty="0">
                <a:latin typeface="Times New Roman"/>
                <a:cs typeface="Times New Roman"/>
              </a:rPr>
              <a:t>, Rebecca J. Abergel</a:t>
            </a:r>
            <a:r>
              <a:rPr lang="en-US" sz="2000" baseline="30000" dirty="0">
                <a:latin typeface="Times New Roman"/>
                <a:cs typeface="Times New Roman"/>
              </a:rPr>
              <a:t>1,2</a:t>
            </a:r>
            <a:r>
              <a:rPr lang="en-US" sz="2000" dirty="0">
                <a:latin typeface="Times New Roman"/>
                <a:cs typeface="Times New Roman"/>
              </a:rPr>
              <a:t>, Catherine E. Apgar</a:t>
            </a:r>
            <a:r>
              <a:rPr lang="en-US" sz="2000" baseline="30000" dirty="0">
                <a:latin typeface="Times New Roman"/>
                <a:cs typeface="Times New Roman"/>
              </a:rPr>
              <a:t>1</a:t>
            </a:r>
            <a:r>
              <a:rPr lang="en-US" sz="2000" dirty="0">
                <a:latin typeface="Times New Roman"/>
                <a:cs typeface="Times New Roman"/>
              </a:rPr>
              <a:t>, Jon C. Batchelder</a:t>
            </a:r>
            <a:r>
              <a:rPr lang="en-US" sz="2000" baseline="30000" dirty="0">
                <a:latin typeface="Times New Roman"/>
                <a:cs typeface="Times New Roman"/>
              </a:rPr>
              <a:t>1</a:t>
            </a:r>
            <a:r>
              <a:rPr lang="en-US" sz="2000" dirty="0">
                <a:latin typeface="Times New Roman"/>
                <a:cs typeface="Times New Roman"/>
              </a:rPr>
              <a:t>, Lee A. Bernstein</a:t>
            </a:r>
            <a:r>
              <a:rPr lang="en-US" sz="2000" baseline="30000" dirty="0">
                <a:latin typeface="Times New Roman"/>
                <a:cs typeface="Times New Roman"/>
              </a:rPr>
              <a:t>1,2</a:t>
            </a:r>
            <a:r>
              <a:rPr lang="en-US" sz="2000" dirty="0">
                <a:latin typeface="Times New Roman"/>
                <a:cs typeface="Times New Roman"/>
              </a:rPr>
              <a:t>, </a:t>
            </a:r>
            <a:br>
              <a:rPr lang="en-US" sz="2000" dirty="0">
                <a:latin typeface="Times New Roman"/>
                <a:cs typeface="Times New Roman"/>
              </a:rPr>
            </a:br>
            <a:r>
              <a:rPr lang="en-US" sz="2000" dirty="0">
                <a:latin typeface="Times New Roman"/>
                <a:cs typeface="Times New Roman"/>
              </a:rPr>
              <a:t>Eva R. Birnbaum</a:t>
            </a:r>
            <a:r>
              <a:rPr lang="en-US" sz="2000" baseline="30000" dirty="0">
                <a:latin typeface="Times New Roman"/>
                <a:cs typeface="Times New Roman"/>
              </a:rPr>
              <a:t>3</a:t>
            </a:r>
            <a:r>
              <a:rPr lang="en-US" sz="2000" dirty="0">
                <a:latin typeface="Times New Roman"/>
                <a:cs typeface="Times New Roman"/>
              </a:rPr>
              <a:t>, Cathy S. Cutler</a:t>
            </a:r>
            <a:r>
              <a:rPr lang="en-US" sz="2000" baseline="30000" dirty="0">
                <a:latin typeface="Times New Roman"/>
                <a:cs typeface="Times New Roman"/>
              </a:rPr>
              <a:t>4</a:t>
            </a:r>
            <a:r>
              <a:rPr lang="en-US" sz="2000" dirty="0">
                <a:latin typeface="Times New Roman"/>
                <a:cs typeface="Times New Roman"/>
              </a:rPr>
              <a:t>, </a:t>
            </a:r>
            <a:r>
              <a:rPr lang="en-US" sz="2000" b="1" dirty="0">
                <a:latin typeface="Times New Roman"/>
                <a:cs typeface="Times New Roman"/>
              </a:rPr>
              <a:t>Morgan B. Fox</a:t>
            </a:r>
            <a:r>
              <a:rPr lang="en-US" sz="2000" baseline="30000" dirty="0">
                <a:latin typeface="Times New Roman"/>
                <a:cs typeface="Times New Roman"/>
              </a:rPr>
              <a:t>1</a:t>
            </a:r>
            <a:r>
              <a:rPr lang="en-US" sz="2000" dirty="0">
                <a:latin typeface="Times New Roman"/>
                <a:cs typeface="Times New Roman"/>
              </a:rPr>
              <a:t>, Arjan Koning</a:t>
            </a:r>
            <a:r>
              <a:rPr lang="en-US" sz="2000" baseline="30000" dirty="0">
                <a:latin typeface="Times New Roman"/>
                <a:cs typeface="Times New Roman"/>
              </a:rPr>
              <a:t>5</a:t>
            </a:r>
            <a:r>
              <a:rPr lang="en-US" sz="2000" dirty="0">
                <a:latin typeface="Times New Roman"/>
                <a:cs typeface="Times New Roman"/>
              </a:rPr>
              <a:t>, Amanda M. Lewis</a:t>
            </a:r>
            <a:r>
              <a:rPr lang="en-US" sz="2000" baseline="30000" dirty="0">
                <a:latin typeface="Times New Roman"/>
                <a:cs typeface="Times New Roman"/>
              </a:rPr>
              <a:t>1</a:t>
            </a:r>
            <a:r>
              <a:rPr lang="en-US" sz="2000" dirty="0">
                <a:latin typeface="Times New Roman"/>
                <a:cs typeface="Times New Roman"/>
              </a:rPr>
              <a:t>, Dmitri Medvedev</a:t>
            </a:r>
            <a:r>
              <a:rPr lang="en-US" sz="2000" baseline="30000" dirty="0">
                <a:latin typeface="Times New Roman"/>
                <a:cs typeface="Times New Roman"/>
              </a:rPr>
              <a:t>4</a:t>
            </a:r>
            <a:r>
              <a:rPr lang="en-US" sz="2000" dirty="0">
                <a:latin typeface="Times New Roman"/>
                <a:cs typeface="Times New Roman"/>
              </a:rPr>
              <a:t>, </a:t>
            </a:r>
            <a:r>
              <a:rPr lang="en-US" sz="2000" b="1" dirty="0">
                <a:latin typeface="Times New Roman"/>
                <a:cs typeface="Times New Roman"/>
              </a:rPr>
              <a:t>Jon T. Morrell</a:t>
            </a:r>
            <a:r>
              <a:rPr lang="en-US" sz="2000" baseline="30000" dirty="0">
                <a:latin typeface="Times New Roman"/>
                <a:cs typeface="Times New Roman"/>
              </a:rPr>
              <a:t>3</a:t>
            </a:r>
            <a:r>
              <a:rPr lang="en-US" sz="2000" dirty="0">
                <a:latin typeface="Times New Roman"/>
                <a:cs typeface="Times New Roman"/>
              </a:rPr>
              <a:t>, F. Meiring Nortier</a:t>
            </a:r>
            <a:r>
              <a:rPr lang="en-US" sz="2000" baseline="30000" dirty="0">
                <a:latin typeface="Times New Roman"/>
                <a:cs typeface="Times New Roman"/>
              </a:rPr>
              <a:t>3</a:t>
            </a:r>
            <a:r>
              <a:rPr lang="en-US" sz="2000" dirty="0">
                <a:latin typeface="Times New Roman"/>
                <a:cs typeface="Times New Roman"/>
              </a:rPr>
              <a:t>, Ellen O’Brien</a:t>
            </a:r>
            <a:r>
              <a:rPr lang="en-US" sz="2000" baseline="30000" dirty="0">
                <a:latin typeface="Times New Roman"/>
                <a:cs typeface="Times New Roman"/>
              </a:rPr>
              <a:t>3</a:t>
            </a:r>
            <a:r>
              <a:rPr lang="en-US" sz="2000" dirty="0">
                <a:latin typeface="Times New Roman"/>
                <a:cs typeface="Times New Roman"/>
              </a:rPr>
              <a:t>, Michael A. Skulski</a:t>
            </a:r>
            <a:r>
              <a:rPr lang="en-US" sz="2000" baseline="30000" dirty="0">
                <a:latin typeface="Times New Roman"/>
                <a:cs typeface="Times New Roman"/>
              </a:rPr>
              <a:t>4</a:t>
            </a:r>
            <a:r>
              <a:rPr lang="en-US" sz="2000" dirty="0">
                <a:latin typeface="Times New Roman"/>
                <a:cs typeface="Times New Roman"/>
              </a:rPr>
              <a:t>, and Etienne Vermeulen</a:t>
            </a:r>
            <a:r>
              <a:rPr lang="en-US" sz="2000" baseline="30000" dirty="0">
                <a:latin typeface="Times New Roman"/>
                <a:cs typeface="Times New Roman"/>
              </a:rPr>
              <a:t>3</a:t>
            </a:r>
            <a:r>
              <a:rPr lang="en-US" sz="2000" dirty="0">
                <a:latin typeface="Times New Roman"/>
                <a:cs typeface="Times New Roman"/>
              </a:rPr>
              <a:t> </a:t>
            </a:r>
            <a:endParaRPr lang="en-US" sz="2000" i="1" dirty="0">
              <a:latin typeface="Times New Roman"/>
              <a:cs typeface="Times New Roman"/>
            </a:endParaRPr>
          </a:p>
          <a:p>
            <a:r>
              <a:rPr lang="en-US" sz="1400" i="1" baseline="30000" dirty="0">
                <a:latin typeface="Times New Roman"/>
                <a:cs typeface="Times New Roman"/>
              </a:rPr>
              <a:t>1 </a:t>
            </a:r>
            <a:r>
              <a:rPr lang="en-US" sz="1200" i="1" dirty="0">
                <a:latin typeface="Times New Roman"/>
                <a:cs typeface="Times New Roman"/>
              </a:rPr>
              <a:t>University of California-Berkeley Dept. of Nuclear Engineering </a:t>
            </a:r>
          </a:p>
          <a:p>
            <a:r>
              <a:rPr lang="en-US" sz="1200" i="1" baseline="30000" dirty="0">
                <a:latin typeface="Times New Roman"/>
                <a:cs typeface="Times New Roman"/>
              </a:rPr>
              <a:t>2</a:t>
            </a:r>
            <a:r>
              <a:rPr lang="en-US" sz="1200" i="1" dirty="0">
                <a:latin typeface="Times New Roman"/>
                <a:cs typeface="Times New Roman"/>
              </a:rPr>
              <a:t> Lawrence Berkeley National Laboratory</a:t>
            </a:r>
          </a:p>
          <a:p>
            <a:r>
              <a:rPr lang="en-US" sz="1200" i="1" baseline="30000" dirty="0">
                <a:latin typeface="Times New Roman"/>
                <a:cs typeface="Times New Roman"/>
              </a:rPr>
              <a:t>3</a:t>
            </a:r>
            <a:r>
              <a:rPr lang="en-US" sz="1200" i="1" dirty="0">
                <a:latin typeface="Times New Roman"/>
                <a:cs typeface="Times New Roman"/>
              </a:rPr>
              <a:t> Los Alamos National Laboratory</a:t>
            </a:r>
          </a:p>
          <a:p>
            <a:r>
              <a:rPr lang="en-US" sz="1200" i="1" baseline="30000" dirty="0">
                <a:latin typeface="Times New Roman"/>
                <a:cs typeface="Times New Roman"/>
              </a:rPr>
              <a:t>4 </a:t>
            </a:r>
            <a:r>
              <a:rPr lang="en-US" sz="1200" i="1" dirty="0">
                <a:latin typeface="Times New Roman"/>
                <a:cs typeface="Times New Roman"/>
              </a:rPr>
              <a:t>Brookhaven National Laboratory</a:t>
            </a:r>
          </a:p>
          <a:p>
            <a:r>
              <a:rPr lang="en-US" sz="1200" i="1" baseline="30000" dirty="0">
                <a:latin typeface="Times New Roman"/>
                <a:cs typeface="Times New Roman"/>
              </a:rPr>
              <a:t>5 </a:t>
            </a:r>
            <a:r>
              <a:rPr lang="en-US" sz="1200" i="1" dirty="0">
                <a:latin typeface="Times New Roman"/>
                <a:cs typeface="Times New Roman"/>
              </a:rPr>
              <a:t>International Atomic Energy Agency</a:t>
            </a:r>
            <a:endParaRPr lang="en-US" sz="1200" i="1" baseline="30000" dirty="0">
              <a:latin typeface="Times New Roman"/>
              <a:cs typeface="Times New Roman"/>
            </a:endParaRPr>
          </a:p>
        </p:txBody>
      </p:sp>
      <p:sp>
        <p:nvSpPr>
          <p:cNvPr id="10" name="Slide Number Placeholder 5">
            <a:extLst>
              <a:ext uri="{FF2B5EF4-FFF2-40B4-BE49-F238E27FC236}">
                <a16:creationId xmlns:a16="http://schemas.microsoft.com/office/drawing/2014/main" id="{57D90CEA-0C0F-4508-8F3F-0649D291ABE1}"/>
              </a:ext>
            </a:extLst>
          </p:cNvPr>
          <p:cNvSpPr txBox="1">
            <a:spLocks/>
          </p:cNvSpPr>
          <p:nvPr/>
        </p:nvSpPr>
        <p:spPr>
          <a:xfrm>
            <a:off x="9296400" y="6356349"/>
            <a:ext cx="2743200" cy="365125"/>
          </a:xfrm>
          <a:prstGeom prst="rect">
            <a:avLst/>
          </a:prstGeom>
        </p:spPr>
        <p:txBody>
          <a:bodyPr/>
          <a:lstStyle>
            <a:defPPr>
              <a:defRPr lang="en-US"/>
            </a:defPPr>
            <a:lvl1pPr marL="0" algn="l" defTabSz="914400" rtl="0" eaLnBrk="1" latinLnBrk="0" hangingPunct="1">
              <a:defRPr sz="1800" b="1" kern="1200">
                <a:solidFill>
                  <a:schemeClr val="bg1"/>
                </a:solidFill>
                <a:latin typeface="Georgia" panose="020405020504050203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DFAC382-4EBE-AA44-A583-A4478973BA78}" type="slidenum">
              <a:rPr lang="en-US" smtClean="0"/>
              <a:pPr algn="r"/>
              <a:t>27</a:t>
            </a:fld>
            <a:endParaRPr lang="en-US" dirty="0"/>
          </a:p>
        </p:txBody>
      </p:sp>
      <p:sp>
        <p:nvSpPr>
          <p:cNvPr id="3" name="Rectangle 2">
            <a:extLst>
              <a:ext uri="{FF2B5EF4-FFF2-40B4-BE49-F238E27FC236}">
                <a16:creationId xmlns:a16="http://schemas.microsoft.com/office/drawing/2014/main" id="{C615CCFA-5E5F-998A-FB33-CCA6F0B1B121}"/>
              </a:ext>
            </a:extLst>
          </p:cNvPr>
          <p:cNvSpPr/>
          <p:nvPr/>
        </p:nvSpPr>
        <p:spPr>
          <a:xfrm>
            <a:off x="5167993" y="6229105"/>
            <a:ext cx="6126838" cy="584775"/>
          </a:xfrm>
          <a:prstGeom prst="rect">
            <a:avLst/>
          </a:prstGeom>
          <a:solidFill>
            <a:srgbClr val="FFFF00"/>
          </a:solidFill>
          <a:ln>
            <a:solidFill>
              <a:schemeClr val="tx1"/>
            </a:solidFill>
          </a:ln>
        </p:spPr>
        <p:txBody>
          <a:bodyPr wrap="square">
            <a:spAutoFit/>
          </a:bodyPr>
          <a:lstStyle/>
          <a:p>
            <a:pPr algn="ctr"/>
            <a:r>
              <a:rPr lang="en-US" sz="3200" b="1" dirty="0">
                <a:latin typeface="Times" pitchFamily="2" charset="0"/>
                <a:cs typeface="Times New Roman" panose="02020603050405020304" pitchFamily="18" charset="0"/>
              </a:rPr>
              <a:t>https://nucleardata.berkeley.edu/</a:t>
            </a:r>
          </a:p>
        </p:txBody>
      </p:sp>
      <p:pic>
        <p:nvPicPr>
          <p:cNvPr id="2050" name="Picture 2">
            <a:extLst>
              <a:ext uri="{FF2B5EF4-FFF2-40B4-BE49-F238E27FC236}">
                <a16:creationId xmlns:a16="http://schemas.microsoft.com/office/drawing/2014/main" id="{3982E0EC-D7B7-57FE-2C26-5391089FB8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1007" y="2617371"/>
            <a:ext cx="2200080" cy="100972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NL | About Brookhaven National Laboratory">
            <a:extLst>
              <a:ext uri="{FF2B5EF4-FFF2-40B4-BE49-F238E27FC236}">
                <a16:creationId xmlns:a16="http://schemas.microsoft.com/office/drawing/2014/main" id="{D5FCD905-63C9-81F8-E2E3-439285AF0C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8917" y="4161843"/>
            <a:ext cx="2847488" cy="694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984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2" name="Google Shape;272;p19"/>
          <p:cNvPicPr preferRelativeResize="0">
            <a:picLocks noChangeAspect="1"/>
          </p:cNvPicPr>
          <p:nvPr/>
        </p:nvPicPr>
        <p:blipFill>
          <a:blip r:embed="rId3">
            <a:alphaModFix/>
          </a:blip>
          <a:stretch>
            <a:fillRect/>
          </a:stretch>
        </p:blipFill>
        <p:spPr>
          <a:xfrm>
            <a:off x="3439886" y="1942124"/>
            <a:ext cx="5120640" cy="3413750"/>
          </a:xfrm>
          <a:prstGeom prst="rect">
            <a:avLst/>
          </a:prstGeom>
          <a:noFill/>
          <a:ln>
            <a:noFill/>
          </a:ln>
        </p:spPr>
      </p:pic>
      <p:pic>
        <p:nvPicPr>
          <p:cNvPr id="1026" name="Picture 2">
            <a:extLst>
              <a:ext uri="{FF2B5EF4-FFF2-40B4-BE49-F238E27FC236}">
                <a16:creationId xmlns:a16="http://schemas.microsoft.com/office/drawing/2014/main" id="{9530E018-4525-4D14-8BAE-1992767C85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7537" y="567379"/>
            <a:ext cx="3904488" cy="2928366"/>
          </a:xfrm>
          <a:prstGeom prst="rect">
            <a:avLst/>
          </a:prstGeom>
          <a:noFill/>
          <a:extLst>
            <a:ext uri="{909E8E84-426E-40DD-AFC4-6F175D3DCCD1}">
              <a14:hiddenFill xmlns:a14="http://schemas.microsoft.com/office/drawing/2010/main">
                <a:solidFill>
                  <a:srgbClr val="FFFFFF"/>
                </a:solidFill>
              </a14:hiddenFill>
            </a:ext>
          </a:extLst>
        </p:spPr>
      </p:pic>
      <p:sp>
        <p:nvSpPr>
          <p:cNvPr id="271" name="Google Shape;271;p19"/>
          <p:cNvSpPr txBox="1">
            <a:spLocks noGrp="1"/>
          </p:cNvSpPr>
          <p:nvPr>
            <p:ph type="title"/>
          </p:nvPr>
        </p:nvSpPr>
        <p:spPr/>
        <p:txBody>
          <a:bodyPr/>
          <a:lstStyle/>
          <a:p>
            <a:r>
              <a:rPr lang="en-US" dirty="0">
                <a:sym typeface="Helvetica Neue"/>
              </a:rPr>
              <a:t>What If No Experimental Data Exist?</a:t>
            </a:r>
          </a:p>
        </p:txBody>
      </p:sp>
      <p:sp>
        <p:nvSpPr>
          <p:cNvPr id="11" name="TextBox 10">
            <a:extLst>
              <a:ext uri="{FF2B5EF4-FFF2-40B4-BE49-F238E27FC236}">
                <a16:creationId xmlns:a16="http://schemas.microsoft.com/office/drawing/2014/main" id="{60FC2AC6-81C5-43B7-9546-87A4AC4665C3}"/>
              </a:ext>
            </a:extLst>
          </p:cNvPr>
          <p:cNvSpPr txBox="1"/>
          <p:nvPr/>
        </p:nvSpPr>
        <p:spPr>
          <a:xfrm>
            <a:off x="5197902" y="6337171"/>
            <a:ext cx="6179270" cy="461665"/>
          </a:xfrm>
          <a:prstGeom prst="rect">
            <a:avLst/>
          </a:prstGeom>
          <a:noFill/>
        </p:spPr>
        <p:txBody>
          <a:bodyPr wrap="square">
            <a:spAutoFit/>
          </a:bodyPr>
          <a:lstStyle/>
          <a:p>
            <a:r>
              <a:rPr lang="en-US" sz="1200" dirty="0">
                <a:solidFill>
                  <a:schemeClr val="bg1"/>
                </a:solidFill>
              </a:rPr>
              <a:t>A.S. Voyles, EPJ A, 57 (2021) 94</a:t>
            </a:r>
          </a:p>
          <a:p>
            <a:r>
              <a:rPr lang="en-US" sz="1200" dirty="0">
                <a:solidFill>
                  <a:schemeClr val="bg1"/>
                </a:solidFill>
              </a:rPr>
              <a:t>H.L.O. </a:t>
            </a:r>
            <a:r>
              <a:rPr lang="en-US" sz="1200" dirty="0" err="1">
                <a:solidFill>
                  <a:schemeClr val="bg1"/>
                </a:solidFill>
              </a:rPr>
              <a:t>Ekeberg</a:t>
            </a:r>
            <a:r>
              <a:rPr lang="en-US" sz="1200" dirty="0">
                <a:solidFill>
                  <a:schemeClr val="bg1"/>
                </a:solidFill>
              </a:rPr>
              <a:t>, M.S. Thesis 2020</a:t>
            </a:r>
          </a:p>
        </p:txBody>
      </p:sp>
      <p:pic>
        <p:nvPicPr>
          <p:cNvPr id="1028" name="Picture 4">
            <a:extLst>
              <a:ext uri="{FF2B5EF4-FFF2-40B4-BE49-F238E27FC236}">
                <a16:creationId xmlns:a16="http://schemas.microsoft.com/office/drawing/2014/main" id="{CD72B601-0EE1-46CF-AAA4-FE6C65B9E1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7972" y="3317430"/>
            <a:ext cx="3904488" cy="29283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8A81E91-B1D3-4815-B1B6-0BCFD55C0D96}"/>
              </a:ext>
            </a:extLst>
          </p:cNvPr>
          <p:cNvPicPr>
            <a:picLocks noChangeAspect="1"/>
          </p:cNvPicPr>
          <p:nvPr/>
        </p:nvPicPr>
        <p:blipFill>
          <a:blip r:embed="rId6"/>
          <a:stretch>
            <a:fillRect/>
          </a:stretch>
        </p:blipFill>
        <p:spPr>
          <a:xfrm>
            <a:off x="0" y="752475"/>
            <a:ext cx="3559101" cy="2926080"/>
          </a:xfrm>
          <a:prstGeom prst="rect">
            <a:avLst/>
          </a:prstGeom>
        </p:spPr>
      </p:pic>
      <p:pic>
        <p:nvPicPr>
          <p:cNvPr id="6" name="Picture 5">
            <a:extLst>
              <a:ext uri="{FF2B5EF4-FFF2-40B4-BE49-F238E27FC236}">
                <a16:creationId xmlns:a16="http://schemas.microsoft.com/office/drawing/2014/main" id="{5C1F2326-5B8C-4C1E-9C41-1770ED4C19CC}"/>
              </a:ext>
            </a:extLst>
          </p:cNvPr>
          <p:cNvPicPr>
            <a:picLocks noChangeAspect="1"/>
          </p:cNvPicPr>
          <p:nvPr/>
        </p:nvPicPr>
        <p:blipFill>
          <a:blip r:embed="rId7"/>
          <a:stretch>
            <a:fillRect/>
          </a:stretch>
        </p:blipFill>
        <p:spPr>
          <a:xfrm>
            <a:off x="11710" y="3648999"/>
            <a:ext cx="3549542" cy="2926080"/>
          </a:xfrm>
          <a:prstGeom prst="rect">
            <a:avLst/>
          </a:prstGeom>
        </p:spPr>
      </p:pic>
      <p:sp>
        <p:nvSpPr>
          <p:cNvPr id="14" name="TextBox 13">
            <a:extLst>
              <a:ext uri="{FF2B5EF4-FFF2-40B4-BE49-F238E27FC236}">
                <a16:creationId xmlns:a16="http://schemas.microsoft.com/office/drawing/2014/main" id="{45C86121-75EA-483B-AD7D-8C57DA2942EB}"/>
              </a:ext>
            </a:extLst>
          </p:cNvPr>
          <p:cNvSpPr txBox="1"/>
          <p:nvPr/>
        </p:nvSpPr>
        <p:spPr>
          <a:xfrm>
            <a:off x="4876769" y="1339280"/>
            <a:ext cx="2438462" cy="646331"/>
          </a:xfrm>
          <a:prstGeom prst="rect">
            <a:avLst/>
          </a:prstGeom>
          <a:solidFill>
            <a:srgbClr val="FFFF00"/>
          </a:solidFill>
          <a:ln>
            <a:solidFill>
              <a:srgbClr val="7A8889"/>
            </a:solidFill>
          </a:ln>
        </p:spPr>
        <p:txBody>
          <a:bodyPr wrap="square" rtlCol="0">
            <a:spAutoFit/>
          </a:bodyPr>
          <a:lstStyle/>
          <a:p>
            <a:pPr algn="ctr"/>
            <a:r>
              <a:rPr lang="en-US" sz="3600" b="1" i="1" dirty="0">
                <a:latin typeface="Times New Roman" panose="02020603050405020304" pitchFamily="18" charset="0"/>
                <a:cs typeface="Times New Roman" panose="02020603050405020304" pitchFamily="18" charset="0"/>
              </a:rPr>
              <a:t>The good…</a:t>
            </a:r>
          </a:p>
        </p:txBody>
      </p:sp>
      <p:sp>
        <p:nvSpPr>
          <p:cNvPr id="15" name="TextBox 14">
            <a:extLst>
              <a:ext uri="{FF2B5EF4-FFF2-40B4-BE49-F238E27FC236}">
                <a16:creationId xmlns:a16="http://schemas.microsoft.com/office/drawing/2014/main" id="{C921B763-AC57-498E-8EBE-ADC69F80E790}"/>
              </a:ext>
            </a:extLst>
          </p:cNvPr>
          <p:cNvSpPr txBox="1"/>
          <p:nvPr/>
        </p:nvSpPr>
        <p:spPr>
          <a:xfrm>
            <a:off x="9966608" y="2834940"/>
            <a:ext cx="2185852" cy="646331"/>
          </a:xfrm>
          <a:prstGeom prst="rect">
            <a:avLst/>
          </a:prstGeom>
          <a:solidFill>
            <a:srgbClr val="FFFF00"/>
          </a:solidFill>
          <a:ln>
            <a:solidFill>
              <a:srgbClr val="7A8889"/>
            </a:solidFill>
          </a:ln>
        </p:spPr>
        <p:txBody>
          <a:bodyPr wrap="square" rtlCol="0">
            <a:spAutoFit/>
          </a:bodyPr>
          <a:lstStyle/>
          <a:p>
            <a:pPr algn="ctr"/>
            <a:r>
              <a:rPr lang="en-US" sz="3600" b="1" i="1" dirty="0">
                <a:latin typeface="Times New Roman" panose="02020603050405020304" pitchFamily="18" charset="0"/>
                <a:cs typeface="Times New Roman" panose="02020603050405020304" pitchFamily="18" charset="0"/>
              </a:rPr>
              <a:t>The bad…</a:t>
            </a:r>
          </a:p>
        </p:txBody>
      </p:sp>
      <p:sp>
        <p:nvSpPr>
          <p:cNvPr id="16" name="TextBox 15">
            <a:extLst>
              <a:ext uri="{FF2B5EF4-FFF2-40B4-BE49-F238E27FC236}">
                <a16:creationId xmlns:a16="http://schemas.microsoft.com/office/drawing/2014/main" id="{2D7693CF-B065-4712-8021-09DFB87D4FA5}"/>
              </a:ext>
            </a:extLst>
          </p:cNvPr>
          <p:cNvSpPr txBox="1"/>
          <p:nvPr/>
        </p:nvSpPr>
        <p:spPr>
          <a:xfrm>
            <a:off x="1344398" y="2772284"/>
            <a:ext cx="2310509" cy="646331"/>
          </a:xfrm>
          <a:prstGeom prst="rect">
            <a:avLst/>
          </a:prstGeom>
          <a:solidFill>
            <a:srgbClr val="FFFF00"/>
          </a:solidFill>
          <a:ln>
            <a:solidFill>
              <a:srgbClr val="7A8889"/>
            </a:solidFill>
          </a:ln>
        </p:spPr>
        <p:txBody>
          <a:bodyPr wrap="square" rtlCol="0">
            <a:spAutoFit/>
          </a:bodyPr>
          <a:lstStyle/>
          <a:p>
            <a:pPr algn="ctr"/>
            <a:r>
              <a:rPr lang="en-US" sz="3600" b="1" i="1" dirty="0">
                <a:latin typeface="Times New Roman" panose="02020603050405020304" pitchFamily="18" charset="0"/>
                <a:cs typeface="Times New Roman" panose="02020603050405020304" pitchFamily="18" charset="0"/>
              </a:rPr>
              <a:t>The ugly…</a:t>
            </a:r>
          </a:p>
        </p:txBody>
      </p:sp>
      <p:sp>
        <p:nvSpPr>
          <p:cNvPr id="5" name="TextBox 4">
            <a:extLst>
              <a:ext uri="{FF2B5EF4-FFF2-40B4-BE49-F238E27FC236}">
                <a16:creationId xmlns:a16="http://schemas.microsoft.com/office/drawing/2014/main" id="{98DF8AD8-00D0-4FF6-ED36-645AB5BDD60F}"/>
              </a:ext>
            </a:extLst>
          </p:cNvPr>
          <p:cNvSpPr txBox="1"/>
          <p:nvPr/>
        </p:nvSpPr>
        <p:spPr>
          <a:xfrm>
            <a:off x="7667715" y="6218299"/>
            <a:ext cx="3904488" cy="584775"/>
          </a:xfrm>
          <a:prstGeom prst="rect">
            <a:avLst/>
          </a:prstGeom>
          <a:solidFill>
            <a:srgbClr val="FFFF00"/>
          </a:solidFill>
          <a:ln>
            <a:solidFill>
              <a:srgbClr val="7A8889"/>
            </a:solidFill>
          </a:ln>
        </p:spPr>
        <p:txBody>
          <a:bodyPr wrap="square" rtlCol="0">
            <a:spAutoFit/>
          </a:bodyPr>
          <a:lstStyle/>
          <a:p>
            <a:pPr algn="ctr"/>
            <a:r>
              <a:rPr lang="en-US" sz="1600" b="1" i="1" dirty="0">
                <a:latin typeface="Times New Roman" panose="02020603050405020304" pitchFamily="18" charset="0"/>
                <a:cs typeface="Times New Roman" panose="02020603050405020304" pitchFamily="18" charset="0"/>
              </a:rPr>
              <a:t>Current nuclear data needs for applications</a:t>
            </a:r>
            <a:br>
              <a:rPr lang="en-US" sz="1600" b="1" i="1" dirty="0">
                <a:latin typeface="Times New Roman" panose="02020603050405020304" pitchFamily="18" charset="0"/>
                <a:cs typeface="Times New Roman" panose="02020603050405020304" pitchFamily="18" charset="0"/>
              </a:rPr>
            </a:br>
            <a:r>
              <a:rPr lang="en-US" sz="1600" i="1" dirty="0">
                <a:latin typeface="Times New Roman" panose="02020603050405020304" pitchFamily="18" charset="0"/>
                <a:cs typeface="Times New Roman" panose="02020603050405020304" pitchFamily="18" charset="0"/>
              </a:rPr>
              <a:t>Phys. Rev. Res. 4, 021001 (2022)</a:t>
            </a:r>
          </a:p>
        </p:txBody>
      </p:sp>
      <p:sp>
        <p:nvSpPr>
          <p:cNvPr id="7" name="Slide Number Placeholder 5">
            <a:extLst>
              <a:ext uri="{FF2B5EF4-FFF2-40B4-BE49-F238E27FC236}">
                <a16:creationId xmlns:a16="http://schemas.microsoft.com/office/drawing/2014/main" id="{BBE66472-9ED7-1A81-EC08-79C9234B21AE}"/>
              </a:ext>
            </a:extLst>
          </p:cNvPr>
          <p:cNvSpPr>
            <a:spLocks noGrp="1"/>
          </p:cNvSpPr>
          <p:nvPr>
            <p:ph type="sldNum" sz="quarter" idx="4"/>
          </p:nvPr>
        </p:nvSpPr>
        <p:spPr>
          <a:xfrm>
            <a:off x="9296400" y="6356349"/>
            <a:ext cx="2743200" cy="365125"/>
          </a:xfrm>
          <a:prstGeom prst="rect">
            <a:avLst/>
          </a:prstGeom>
        </p:spPr>
        <p:txBody>
          <a:bodyPr/>
          <a:lstStyle>
            <a:lvl1pPr>
              <a:defRPr b="1">
                <a:solidFill>
                  <a:schemeClr val="bg1"/>
                </a:solidFill>
                <a:latin typeface="Georgia" panose="02040502050405020303" pitchFamily="18" charset="0"/>
              </a:defRPr>
            </a:lvl1pPr>
          </a:lstStyle>
          <a:p>
            <a:pPr algn="r"/>
            <a:fld id="{8DFAC382-4EBE-AA44-A583-A4478973BA78}" type="slidenum">
              <a:rPr lang="en-US" smtClean="0"/>
              <a:pPr algn="r"/>
              <a:t>3</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2"/>
                                        </p:tgtEl>
                                        <p:attrNameLst>
                                          <p:attrName>style.visibility</p:attrName>
                                        </p:attrNameLst>
                                      </p:cBhvr>
                                      <p:to>
                                        <p:strVal val="visible"/>
                                      </p:to>
                                    </p:set>
                                    <p:animEffect transition="in" filter="fade">
                                      <p:cBhvr>
                                        <p:cTn id="7" dur="500"/>
                                        <p:tgtEl>
                                          <p:spTgt spid="2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par>
                                <p:cTn id="16" presetID="10" presetClass="entr" presetSubtype="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fade">
                                      <p:cBhvr>
                                        <p:cTn id="18" dur="500"/>
                                        <p:tgtEl>
                                          <p:spTgt spid="10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5A4181-D3F6-0C46-9C56-05793D0193C1}"/>
              </a:ext>
            </a:extLst>
          </p:cNvPr>
          <p:cNvSpPr>
            <a:spLocks noGrp="1"/>
          </p:cNvSpPr>
          <p:nvPr>
            <p:ph idx="1"/>
          </p:nvPr>
        </p:nvSpPr>
        <p:spPr>
          <a:xfrm>
            <a:off x="152399" y="798285"/>
            <a:ext cx="11918640" cy="4699635"/>
          </a:xfrm>
        </p:spPr>
        <p:txBody>
          <a:bodyPr/>
          <a:lstStyle/>
          <a:p>
            <a:pPr marL="0" indent="0" algn="ctr">
              <a:buNone/>
            </a:pPr>
            <a:r>
              <a:rPr lang="en-CA" dirty="0"/>
              <a:t>A Tri-lab collaboration has been formed between LBNL, LANL, and BNL to measure (p,x) reactions relevant to isotope production from threshold to 200 MeV </a:t>
            </a:r>
            <a:r>
              <a:rPr lang="en-CA" i="1" dirty="0"/>
              <a:t>for primary isotopes of interest and their impurities</a:t>
            </a:r>
            <a:r>
              <a:rPr lang="en-CA" dirty="0"/>
              <a:t>.</a:t>
            </a:r>
            <a:endParaRPr lang="en-US" dirty="0"/>
          </a:p>
        </p:txBody>
      </p:sp>
      <p:pic>
        <p:nvPicPr>
          <p:cNvPr id="15" name="Picture 14">
            <a:extLst>
              <a:ext uri="{FF2B5EF4-FFF2-40B4-BE49-F238E27FC236}">
                <a16:creationId xmlns:a16="http://schemas.microsoft.com/office/drawing/2014/main" id="{C1EADD88-C5A6-DF47-8D10-98DF4410DFA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620506" y="2076695"/>
            <a:ext cx="3419094" cy="2379919"/>
          </a:xfrm>
          <a:prstGeom prst="rect">
            <a:avLst/>
          </a:prstGeom>
        </p:spPr>
      </p:pic>
      <p:pic>
        <p:nvPicPr>
          <p:cNvPr id="17" name="Picture 16">
            <a:extLst>
              <a:ext uri="{FF2B5EF4-FFF2-40B4-BE49-F238E27FC236}">
                <a16:creationId xmlns:a16="http://schemas.microsoft.com/office/drawing/2014/main" id="{53944D6D-4A36-3043-BF1F-72EBEE10565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388380" y="2076694"/>
            <a:ext cx="3415241" cy="2379919"/>
          </a:xfrm>
          <a:prstGeom prst="rect">
            <a:avLst/>
          </a:prstGeom>
        </p:spPr>
      </p:pic>
      <p:sp>
        <p:nvSpPr>
          <p:cNvPr id="18" name="TextBox 17">
            <a:extLst>
              <a:ext uri="{FF2B5EF4-FFF2-40B4-BE49-F238E27FC236}">
                <a16:creationId xmlns:a16="http://schemas.microsoft.com/office/drawing/2014/main" id="{A17B4FFF-5371-1C4B-8FF4-7740D2805DB9}"/>
              </a:ext>
            </a:extLst>
          </p:cNvPr>
          <p:cNvSpPr txBox="1"/>
          <p:nvPr/>
        </p:nvSpPr>
        <p:spPr>
          <a:xfrm>
            <a:off x="120961" y="4456614"/>
            <a:ext cx="3446680" cy="646331"/>
          </a:xfrm>
          <a:prstGeom prst="rect">
            <a:avLst/>
          </a:prstGeom>
          <a:noFill/>
        </p:spPr>
        <p:txBody>
          <a:bodyPr wrap="square" rtlCol="0">
            <a:spAutoFit/>
          </a:bodyPr>
          <a:lstStyle/>
          <a:p>
            <a:pPr algn="ctr"/>
            <a:r>
              <a:rPr lang="en-US" dirty="0">
                <a:latin typeface="Times" pitchFamily="2" charset="0"/>
              </a:rPr>
              <a:t>LBNL 88-Inch Cyclotron</a:t>
            </a:r>
            <a:br>
              <a:rPr lang="en-US" dirty="0">
                <a:latin typeface="Times" pitchFamily="2" charset="0"/>
              </a:rPr>
            </a:br>
            <a:r>
              <a:rPr lang="en-US" dirty="0">
                <a:latin typeface="Times" pitchFamily="2" charset="0"/>
              </a:rPr>
              <a:t>E</a:t>
            </a:r>
            <a:r>
              <a:rPr lang="en-US" baseline="-25000" dirty="0">
                <a:latin typeface="Times" pitchFamily="2" charset="0"/>
              </a:rPr>
              <a:t>p,max </a:t>
            </a:r>
            <a:r>
              <a:rPr lang="en-US" dirty="0">
                <a:latin typeface="Times" pitchFamily="2" charset="0"/>
              </a:rPr>
              <a:t>= 60 MeV</a:t>
            </a:r>
          </a:p>
        </p:txBody>
      </p:sp>
      <p:sp>
        <p:nvSpPr>
          <p:cNvPr id="19" name="TextBox 18">
            <a:extLst>
              <a:ext uri="{FF2B5EF4-FFF2-40B4-BE49-F238E27FC236}">
                <a16:creationId xmlns:a16="http://schemas.microsoft.com/office/drawing/2014/main" id="{F437A6B8-4B28-A44A-B2C7-77087BCAC49F}"/>
              </a:ext>
            </a:extLst>
          </p:cNvPr>
          <p:cNvSpPr txBox="1"/>
          <p:nvPr/>
        </p:nvSpPr>
        <p:spPr>
          <a:xfrm>
            <a:off x="8620506" y="4456613"/>
            <a:ext cx="3419094" cy="923330"/>
          </a:xfrm>
          <a:prstGeom prst="rect">
            <a:avLst/>
          </a:prstGeom>
          <a:noFill/>
        </p:spPr>
        <p:txBody>
          <a:bodyPr wrap="square" rtlCol="0">
            <a:spAutoFit/>
          </a:bodyPr>
          <a:lstStyle/>
          <a:p>
            <a:pPr algn="ctr"/>
            <a:r>
              <a:rPr lang="en-US" dirty="0">
                <a:latin typeface="Times" pitchFamily="2" charset="0"/>
              </a:rPr>
              <a:t>BNL BLIP</a:t>
            </a:r>
            <a:br>
              <a:rPr lang="en-US" dirty="0">
                <a:latin typeface="Times" pitchFamily="2" charset="0"/>
              </a:rPr>
            </a:br>
            <a:r>
              <a:rPr lang="en-US" dirty="0">
                <a:latin typeface="Times" pitchFamily="2" charset="0"/>
              </a:rPr>
              <a:t>E</a:t>
            </a:r>
            <a:r>
              <a:rPr lang="en-US" baseline="-25000" dirty="0">
                <a:latin typeface="Times" pitchFamily="2" charset="0"/>
              </a:rPr>
              <a:t>p,max </a:t>
            </a:r>
            <a:r>
              <a:rPr lang="en-US" dirty="0">
                <a:latin typeface="Times" pitchFamily="2" charset="0"/>
              </a:rPr>
              <a:t>= 200 MeV</a:t>
            </a:r>
          </a:p>
          <a:p>
            <a:pPr algn="ctr"/>
            <a:endParaRPr lang="en-US" dirty="0">
              <a:latin typeface="Times" pitchFamily="2" charset="0"/>
            </a:endParaRPr>
          </a:p>
        </p:txBody>
      </p:sp>
      <p:sp>
        <p:nvSpPr>
          <p:cNvPr id="20" name="TextBox 19">
            <a:extLst>
              <a:ext uri="{FF2B5EF4-FFF2-40B4-BE49-F238E27FC236}">
                <a16:creationId xmlns:a16="http://schemas.microsoft.com/office/drawing/2014/main" id="{087348A9-CC53-A041-9B26-46CAEA58DF7D}"/>
              </a:ext>
            </a:extLst>
          </p:cNvPr>
          <p:cNvSpPr txBox="1"/>
          <p:nvPr/>
        </p:nvSpPr>
        <p:spPr>
          <a:xfrm>
            <a:off x="4384526" y="4456613"/>
            <a:ext cx="3419095" cy="923330"/>
          </a:xfrm>
          <a:prstGeom prst="rect">
            <a:avLst/>
          </a:prstGeom>
          <a:noFill/>
        </p:spPr>
        <p:txBody>
          <a:bodyPr wrap="square" rtlCol="0">
            <a:spAutoFit/>
          </a:bodyPr>
          <a:lstStyle/>
          <a:p>
            <a:pPr algn="ctr"/>
            <a:r>
              <a:rPr lang="en-US" dirty="0">
                <a:latin typeface="Times" pitchFamily="2" charset="0"/>
              </a:rPr>
              <a:t>LANL IPF</a:t>
            </a:r>
            <a:br>
              <a:rPr lang="en-US" dirty="0">
                <a:latin typeface="Times" pitchFamily="2" charset="0"/>
              </a:rPr>
            </a:br>
            <a:r>
              <a:rPr lang="en-US" dirty="0">
                <a:latin typeface="Times" pitchFamily="2" charset="0"/>
              </a:rPr>
              <a:t>E</a:t>
            </a:r>
            <a:r>
              <a:rPr lang="en-US" baseline="-25000" dirty="0">
                <a:latin typeface="Times" pitchFamily="2" charset="0"/>
              </a:rPr>
              <a:t>p,max </a:t>
            </a:r>
            <a:r>
              <a:rPr lang="en-US" dirty="0">
                <a:latin typeface="Times" pitchFamily="2" charset="0"/>
              </a:rPr>
              <a:t>= 100 MeV</a:t>
            </a:r>
          </a:p>
          <a:p>
            <a:pPr algn="ctr"/>
            <a:endParaRPr lang="en-US" dirty="0">
              <a:latin typeface="Times" pitchFamily="2" charset="0"/>
            </a:endParaRPr>
          </a:p>
        </p:txBody>
      </p:sp>
      <p:pic>
        <p:nvPicPr>
          <p:cNvPr id="6" name="Picture 5">
            <a:extLst>
              <a:ext uri="{FF2B5EF4-FFF2-40B4-BE49-F238E27FC236}">
                <a16:creationId xmlns:a16="http://schemas.microsoft.com/office/drawing/2014/main" id="{B53B669C-1FD1-4745-93F8-B1C3B037D2C2}"/>
              </a:ext>
            </a:extLst>
          </p:cNvPr>
          <p:cNvPicPr>
            <a:picLocks noChangeAspect="1"/>
          </p:cNvPicPr>
          <p:nvPr/>
        </p:nvPicPr>
        <p:blipFill>
          <a:blip r:embed="rId5"/>
          <a:stretch>
            <a:fillRect/>
          </a:stretch>
        </p:blipFill>
        <p:spPr>
          <a:xfrm>
            <a:off x="142422" y="2076694"/>
            <a:ext cx="3493459" cy="2379919"/>
          </a:xfrm>
          <a:prstGeom prst="rect">
            <a:avLst/>
          </a:prstGeom>
        </p:spPr>
      </p:pic>
      <p:sp>
        <p:nvSpPr>
          <p:cNvPr id="8" name="TextBox 7">
            <a:extLst>
              <a:ext uri="{FF2B5EF4-FFF2-40B4-BE49-F238E27FC236}">
                <a16:creationId xmlns:a16="http://schemas.microsoft.com/office/drawing/2014/main" id="{B24E937B-560C-B34E-A83D-57BE1A8A26F0}"/>
              </a:ext>
            </a:extLst>
          </p:cNvPr>
          <p:cNvSpPr txBox="1"/>
          <p:nvPr/>
        </p:nvSpPr>
        <p:spPr>
          <a:xfrm>
            <a:off x="1562100" y="5154269"/>
            <a:ext cx="9067801" cy="954107"/>
          </a:xfrm>
          <a:prstGeom prst="rect">
            <a:avLst/>
          </a:prstGeom>
          <a:solidFill>
            <a:srgbClr val="FFFF00"/>
          </a:solidFill>
          <a:ln>
            <a:solidFill>
              <a:srgbClr val="7A8889"/>
            </a:solidFill>
          </a:ln>
        </p:spPr>
        <p:txBody>
          <a:bodyPr wrap="square" rtlCol="0">
            <a:spAutoFit/>
          </a:bodyPr>
          <a:lstStyle/>
          <a:p>
            <a:pPr algn="ctr"/>
            <a:r>
              <a:rPr lang="en-US" sz="2800" i="1" dirty="0">
                <a:latin typeface="Times New Roman" panose="02020603050405020304" pitchFamily="18" charset="0"/>
                <a:cs typeface="Times New Roman" panose="02020603050405020304" pitchFamily="18" charset="0"/>
              </a:rPr>
              <a:t>The unique strength of this group is its access to the different irradiation facilities and expertise</a:t>
            </a:r>
          </a:p>
        </p:txBody>
      </p:sp>
      <p:sp>
        <p:nvSpPr>
          <p:cNvPr id="13" name="Slide Number Placeholder 5">
            <a:extLst>
              <a:ext uri="{FF2B5EF4-FFF2-40B4-BE49-F238E27FC236}">
                <a16:creationId xmlns:a16="http://schemas.microsoft.com/office/drawing/2014/main" id="{0B50E273-501B-47BC-94D0-6AA1A289AB60}"/>
              </a:ext>
            </a:extLst>
          </p:cNvPr>
          <p:cNvSpPr>
            <a:spLocks noGrp="1"/>
          </p:cNvSpPr>
          <p:nvPr>
            <p:ph type="sldNum" sz="quarter" idx="4"/>
          </p:nvPr>
        </p:nvSpPr>
        <p:spPr>
          <a:xfrm>
            <a:off x="9296400" y="6356349"/>
            <a:ext cx="2743200" cy="365125"/>
          </a:xfrm>
          <a:prstGeom prst="rect">
            <a:avLst/>
          </a:prstGeom>
        </p:spPr>
        <p:txBody>
          <a:bodyPr/>
          <a:lstStyle>
            <a:lvl1pPr>
              <a:defRPr b="1">
                <a:solidFill>
                  <a:schemeClr val="bg1"/>
                </a:solidFill>
                <a:latin typeface="Georgia" panose="02040502050405020303" pitchFamily="18" charset="0"/>
              </a:defRPr>
            </a:lvl1pPr>
          </a:lstStyle>
          <a:p>
            <a:pPr algn="r"/>
            <a:fld id="{8DFAC382-4EBE-AA44-A583-A4478973BA78}" type="slidenum">
              <a:rPr lang="en-US" smtClean="0"/>
              <a:pPr algn="r"/>
              <a:t>4</a:t>
            </a:fld>
            <a:endParaRPr lang="en-US" dirty="0"/>
          </a:p>
        </p:txBody>
      </p:sp>
      <p:sp>
        <p:nvSpPr>
          <p:cNvPr id="21" name="Title 20">
            <a:extLst>
              <a:ext uri="{FF2B5EF4-FFF2-40B4-BE49-F238E27FC236}">
                <a16:creationId xmlns:a16="http://schemas.microsoft.com/office/drawing/2014/main" id="{C6886297-0971-4119-A41F-BE851011198F}"/>
              </a:ext>
            </a:extLst>
          </p:cNvPr>
          <p:cNvSpPr>
            <a:spLocks noGrp="1"/>
          </p:cNvSpPr>
          <p:nvPr>
            <p:ph type="title"/>
          </p:nvPr>
        </p:nvSpPr>
        <p:spPr/>
        <p:txBody>
          <a:bodyPr/>
          <a:lstStyle/>
          <a:p>
            <a:r>
              <a:rPr lang="en-US" dirty="0">
                <a:solidFill>
                  <a:schemeClr val="bg1"/>
                </a:solidFill>
                <a:latin typeface="Georgia" panose="02040502050405020303" pitchFamily="18" charset="0"/>
                <a:cs typeface="Times New Roman" panose="02020603050405020304" pitchFamily="18" charset="0"/>
              </a:rPr>
              <a:t>Isotope Production Research</a:t>
            </a:r>
            <a:endParaRPr lang="en-US" dirty="0"/>
          </a:p>
        </p:txBody>
      </p:sp>
    </p:spTree>
    <p:extLst>
      <p:ext uri="{BB962C8B-B14F-4D97-AF65-F5344CB8AC3E}">
        <p14:creationId xmlns:p14="http://schemas.microsoft.com/office/powerpoint/2010/main" val="1299067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group of people posing for the camera&#10;&#10;Description automatically generated">
            <a:extLst>
              <a:ext uri="{FF2B5EF4-FFF2-40B4-BE49-F238E27FC236}">
                <a16:creationId xmlns:a16="http://schemas.microsoft.com/office/drawing/2014/main" id="{31803E48-57E4-7241-AD3C-26CA782202B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3461" r="75942" b="14771"/>
          <a:stretch/>
        </p:blipFill>
        <p:spPr>
          <a:xfrm>
            <a:off x="8449999" y="2732223"/>
            <a:ext cx="1777238" cy="3041965"/>
          </a:xfrm>
          <a:prstGeom prst="rect">
            <a:avLst/>
          </a:prstGeom>
        </p:spPr>
      </p:pic>
      <p:pic>
        <p:nvPicPr>
          <p:cNvPr id="7" name="Picture 6">
            <a:extLst>
              <a:ext uri="{FF2B5EF4-FFF2-40B4-BE49-F238E27FC236}">
                <a16:creationId xmlns:a16="http://schemas.microsoft.com/office/drawing/2014/main" id="{16A5774E-7AB6-4B1A-B4B7-198EA3CAD1F4}"/>
              </a:ext>
            </a:extLst>
          </p:cNvPr>
          <p:cNvPicPr>
            <a:picLocks noChangeAspect="1"/>
          </p:cNvPicPr>
          <p:nvPr/>
        </p:nvPicPr>
        <p:blipFill rotWithShape="1">
          <a:blip r:embed="rId4"/>
          <a:srcRect l="17554" t="21038" r="13719" b="17406"/>
          <a:stretch/>
        </p:blipFill>
        <p:spPr>
          <a:xfrm>
            <a:off x="305652" y="752475"/>
            <a:ext cx="8091998" cy="5435999"/>
          </a:xfrm>
          <a:prstGeom prst="rect">
            <a:avLst/>
          </a:prstGeom>
        </p:spPr>
      </p:pic>
      <p:sp>
        <p:nvSpPr>
          <p:cNvPr id="2" name="Title 1">
            <a:extLst>
              <a:ext uri="{FF2B5EF4-FFF2-40B4-BE49-F238E27FC236}">
                <a16:creationId xmlns:a16="http://schemas.microsoft.com/office/drawing/2014/main" id="{E26EE7C0-5475-9F4A-8542-DA70AB5D3DE3}"/>
              </a:ext>
            </a:extLst>
          </p:cNvPr>
          <p:cNvSpPr>
            <a:spLocks noGrp="1"/>
          </p:cNvSpPr>
          <p:nvPr>
            <p:ph type="title"/>
          </p:nvPr>
        </p:nvSpPr>
        <p:spPr>
          <a:xfrm>
            <a:off x="0" y="0"/>
            <a:ext cx="12192000" cy="752475"/>
          </a:xfrm>
          <a:solidFill>
            <a:srgbClr val="054473"/>
          </a:solidFill>
        </p:spPr>
        <p:txBody>
          <a:bodyPr>
            <a:normAutofit/>
          </a:bodyPr>
          <a:lstStyle/>
          <a:p>
            <a:pPr algn="ctr"/>
            <a:r>
              <a:rPr lang="en-US" dirty="0">
                <a:solidFill>
                  <a:schemeClr val="bg1"/>
                </a:solidFill>
              </a:rPr>
              <a:t>The Tri-Lab Effort in Nuclear Data</a:t>
            </a:r>
          </a:p>
        </p:txBody>
      </p:sp>
      <p:sp>
        <p:nvSpPr>
          <p:cNvPr id="3" name="Content Placeholder 2">
            <a:extLst>
              <a:ext uri="{FF2B5EF4-FFF2-40B4-BE49-F238E27FC236}">
                <a16:creationId xmlns:a16="http://schemas.microsoft.com/office/drawing/2014/main" id="{CAAC52D5-F02A-974E-AEE0-7B5E767E673D}"/>
              </a:ext>
            </a:extLst>
          </p:cNvPr>
          <p:cNvSpPr>
            <a:spLocks noGrp="1"/>
          </p:cNvSpPr>
          <p:nvPr>
            <p:ph idx="1"/>
          </p:nvPr>
        </p:nvSpPr>
        <p:spPr>
          <a:xfrm>
            <a:off x="8414864" y="776334"/>
            <a:ext cx="3643231" cy="4898494"/>
          </a:xfrm>
        </p:spPr>
        <p:txBody>
          <a:bodyPr>
            <a:normAutofit/>
          </a:bodyPr>
          <a:lstStyle/>
          <a:p>
            <a:pPr marL="0" indent="0">
              <a:buNone/>
            </a:pPr>
            <a:r>
              <a:rPr lang="en-US" sz="2000" dirty="0"/>
              <a:t>Not Pictured:</a:t>
            </a:r>
          </a:p>
          <a:p>
            <a:pPr marL="0" indent="0">
              <a:buNone/>
            </a:pPr>
            <a:r>
              <a:rPr lang="en-US" sz="2000" dirty="0"/>
              <a:t>Eva Birnbaum (LANL)</a:t>
            </a:r>
          </a:p>
          <a:p>
            <a:pPr marL="0" indent="0">
              <a:buNone/>
            </a:pPr>
            <a:r>
              <a:rPr lang="en-US" sz="2000" dirty="0"/>
              <a:t>Cathy Cutler (BNL)</a:t>
            </a:r>
          </a:p>
          <a:p>
            <a:pPr marL="0" indent="0">
              <a:buNone/>
            </a:pPr>
            <a:r>
              <a:rPr lang="en-US" sz="2000" dirty="0"/>
              <a:t>Amanda Lewis (UCB)</a:t>
            </a:r>
          </a:p>
          <a:p>
            <a:pPr marL="0" indent="0">
              <a:buNone/>
            </a:pPr>
            <a:r>
              <a:rPr lang="en-US" sz="2000" dirty="0"/>
              <a:t>Arjan Koning (IAEA)</a:t>
            </a:r>
          </a:p>
        </p:txBody>
      </p:sp>
      <p:sp>
        <p:nvSpPr>
          <p:cNvPr id="9" name="Content Placeholder 2">
            <a:extLst>
              <a:ext uri="{FF2B5EF4-FFF2-40B4-BE49-F238E27FC236}">
                <a16:creationId xmlns:a16="http://schemas.microsoft.com/office/drawing/2014/main" id="{CC43FAD1-0C5C-3E44-B21A-8FAFA8B2AD99}"/>
              </a:ext>
            </a:extLst>
          </p:cNvPr>
          <p:cNvSpPr txBox="1">
            <a:spLocks/>
          </p:cNvSpPr>
          <p:nvPr/>
        </p:nvSpPr>
        <p:spPr>
          <a:xfrm>
            <a:off x="2188161" y="1244342"/>
            <a:ext cx="1904559" cy="3743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b="1" dirty="0"/>
              <a:t>Ellen O’Brien</a:t>
            </a:r>
            <a:br>
              <a:rPr lang="en-US" sz="1500" b="1" dirty="0"/>
            </a:br>
            <a:r>
              <a:rPr lang="en-US" sz="1500" b="1" dirty="0"/>
              <a:t>(LANL)</a:t>
            </a:r>
          </a:p>
        </p:txBody>
      </p:sp>
      <p:sp>
        <p:nvSpPr>
          <p:cNvPr id="11" name="Content Placeholder 2">
            <a:extLst>
              <a:ext uri="{FF2B5EF4-FFF2-40B4-BE49-F238E27FC236}">
                <a16:creationId xmlns:a16="http://schemas.microsoft.com/office/drawing/2014/main" id="{B349F3F3-8CCF-F04E-9BDB-1F32BF3A43F3}"/>
              </a:ext>
            </a:extLst>
          </p:cNvPr>
          <p:cNvSpPr txBox="1">
            <a:spLocks/>
          </p:cNvSpPr>
          <p:nvPr/>
        </p:nvSpPr>
        <p:spPr>
          <a:xfrm>
            <a:off x="8432785" y="5244614"/>
            <a:ext cx="1904559" cy="3743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b="1" dirty="0">
                <a:solidFill>
                  <a:schemeClr val="bg1"/>
                </a:solidFill>
              </a:rPr>
              <a:t>Meiring Nortier</a:t>
            </a:r>
            <a:br>
              <a:rPr lang="en-US" sz="1500" b="1" dirty="0">
                <a:solidFill>
                  <a:schemeClr val="bg1"/>
                </a:solidFill>
              </a:rPr>
            </a:br>
            <a:r>
              <a:rPr lang="en-US" sz="1500" b="1" dirty="0">
                <a:solidFill>
                  <a:schemeClr val="bg1"/>
                </a:solidFill>
              </a:rPr>
              <a:t>(LANL)</a:t>
            </a:r>
          </a:p>
        </p:txBody>
      </p:sp>
      <p:sp>
        <p:nvSpPr>
          <p:cNvPr id="12" name="Content Placeholder 2">
            <a:extLst>
              <a:ext uri="{FF2B5EF4-FFF2-40B4-BE49-F238E27FC236}">
                <a16:creationId xmlns:a16="http://schemas.microsoft.com/office/drawing/2014/main" id="{A4E6EDD7-E457-5341-934A-F623E77E73BA}"/>
              </a:ext>
            </a:extLst>
          </p:cNvPr>
          <p:cNvSpPr txBox="1">
            <a:spLocks/>
          </p:cNvSpPr>
          <p:nvPr/>
        </p:nvSpPr>
        <p:spPr>
          <a:xfrm>
            <a:off x="5890319" y="1448383"/>
            <a:ext cx="1904559" cy="3743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b="1" dirty="0">
                <a:solidFill>
                  <a:schemeClr val="bg1"/>
                </a:solidFill>
              </a:rPr>
              <a:t>Andrew Voyles</a:t>
            </a:r>
            <a:br>
              <a:rPr lang="en-US" sz="1500" b="1" dirty="0">
                <a:solidFill>
                  <a:schemeClr val="bg1"/>
                </a:solidFill>
              </a:rPr>
            </a:br>
            <a:r>
              <a:rPr lang="en-US" sz="1500" b="1" dirty="0">
                <a:solidFill>
                  <a:schemeClr val="bg1"/>
                </a:solidFill>
              </a:rPr>
              <a:t>(UCB)</a:t>
            </a:r>
          </a:p>
        </p:txBody>
      </p:sp>
      <p:sp>
        <p:nvSpPr>
          <p:cNvPr id="13" name="Content Placeholder 2">
            <a:extLst>
              <a:ext uri="{FF2B5EF4-FFF2-40B4-BE49-F238E27FC236}">
                <a16:creationId xmlns:a16="http://schemas.microsoft.com/office/drawing/2014/main" id="{8B9719A9-6EC1-504A-84B6-AD0EE03BD0F7}"/>
              </a:ext>
            </a:extLst>
          </p:cNvPr>
          <p:cNvSpPr txBox="1">
            <a:spLocks/>
          </p:cNvSpPr>
          <p:nvPr/>
        </p:nvSpPr>
        <p:spPr>
          <a:xfrm>
            <a:off x="4351651" y="2272632"/>
            <a:ext cx="1904559" cy="3743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b="1" dirty="0">
                <a:solidFill>
                  <a:schemeClr val="bg1"/>
                </a:solidFill>
              </a:rPr>
              <a:t>Jon Morrell</a:t>
            </a:r>
            <a:br>
              <a:rPr lang="en-US" sz="1500" b="1" dirty="0">
                <a:solidFill>
                  <a:schemeClr val="bg1"/>
                </a:solidFill>
              </a:rPr>
            </a:br>
            <a:r>
              <a:rPr lang="en-US" sz="1500" b="1" dirty="0">
                <a:solidFill>
                  <a:schemeClr val="bg1"/>
                </a:solidFill>
              </a:rPr>
              <a:t>(LANL)</a:t>
            </a:r>
          </a:p>
        </p:txBody>
      </p:sp>
      <p:sp>
        <p:nvSpPr>
          <p:cNvPr id="14" name="Content Placeholder 2">
            <a:extLst>
              <a:ext uri="{FF2B5EF4-FFF2-40B4-BE49-F238E27FC236}">
                <a16:creationId xmlns:a16="http://schemas.microsoft.com/office/drawing/2014/main" id="{6C0DB63D-D129-5A4B-A7F3-7E12316D62E5}"/>
              </a:ext>
            </a:extLst>
          </p:cNvPr>
          <p:cNvSpPr txBox="1">
            <a:spLocks/>
          </p:cNvSpPr>
          <p:nvPr/>
        </p:nvSpPr>
        <p:spPr>
          <a:xfrm>
            <a:off x="3854564" y="1255771"/>
            <a:ext cx="1904559" cy="3743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b="1" dirty="0"/>
              <a:t>Dmitri Medvedev</a:t>
            </a:r>
            <a:br>
              <a:rPr lang="en-US" sz="1500" b="1" dirty="0"/>
            </a:br>
            <a:r>
              <a:rPr lang="en-US" sz="1500" b="1" dirty="0"/>
              <a:t>(BNL)</a:t>
            </a:r>
          </a:p>
        </p:txBody>
      </p:sp>
      <p:sp>
        <p:nvSpPr>
          <p:cNvPr id="10" name="Content Placeholder 2">
            <a:extLst>
              <a:ext uri="{FF2B5EF4-FFF2-40B4-BE49-F238E27FC236}">
                <a16:creationId xmlns:a16="http://schemas.microsoft.com/office/drawing/2014/main" id="{1B952289-500F-1046-99B9-1EE4BFBF5B2A}"/>
              </a:ext>
            </a:extLst>
          </p:cNvPr>
          <p:cNvSpPr txBox="1">
            <a:spLocks/>
          </p:cNvSpPr>
          <p:nvPr/>
        </p:nvSpPr>
        <p:spPr>
          <a:xfrm>
            <a:off x="3180104" y="2604303"/>
            <a:ext cx="1904559" cy="3743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b="1" dirty="0">
                <a:solidFill>
                  <a:schemeClr val="bg1"/>
                </a:solidFill>
              </a:rPr>
              <a:t>Etienne Vermeulen</a:t>
            </a:r>
            <a:br>
              <a:rPr lang="en-US" sz="1500" b="1" dirty="0">
                <a:solidFill>
                  <a:schemeClr val="bg1"/>
                </a:solidFill>
              </a:rPr>
            </a:br>
            <a:r>
              <a:rPr lang="en-US" sz="1500" b="1" dirty="0">
                <a:solidFill>
                  <a:schemeClr val="bg1"/>
                </a:solidFill>
              </a:rPr>
              <a:t>(LANL)</a:t>
            </a:r>
          </a:p>
        </p:txBody>
      </p:sp>
      <p:sp>
        <p:nvSpPr>
          <p:cNvPr id="20" name="Slide Number Placeholder 5">
            <a:extLst>
              <a:ext uri="{FF2B5EF4-FFF2-40B4-BE49-F238E27FC236}">
                <a16:creationId xmlns:a16="http://schemas.microsoft.com/office/drawing/2014/main" id="{0422E546-AFB5-4292-BD25-7252E34F9099}"/>
              </a:ext>
            </a:extLst>
          </p:cNvPr>
          <p:cNvSpPr>
            <a:spLocks noGrp="1"/>
          </p:cNvSpPr>
          <p:nvPr>
            <p:ph type="sldNum" sz="quarter" idx="4"/>
          </p:nvPr>
        </p:nvSpPr>
        <p:spPr>
          <a:xfrm>
            <a:off x="9296400" y="6356349"/>
            <a:ext cx="2743200" cy="365125"/>
          </a:xfrm>
          <a:prstGeom prst="rect">
            <a:avLst/>
          </a:prstGeom>
        </p:spPr>
        <p:txBody>
          <a:bodyPr/>
          <a:lstStyle>
            <a:lvl1pPr>
              <a:defRPr b="1">
                <a:solidFill>
                  <a:schemeClr val="bg1"/>
                </a:solidFill>
                <a:latin typeface="Georgia" panose="02040502050405020303" pitchFamily="18" charset="0"/>
              </a:defRPr>
            </a:lvl1pPr>
          </a:lstStyle>
          <a:p>
            <a:pPr algn="r"/>
            <a:fld id="{8DFAC382-4EBE-AA44-A583-A4478973BA78}" type="slidenum">
              <a:rPr lang="en-US" smtClean="0"/>
              <a:pPr algn="r"/>
              <a:t>5</a:t>
            </a:fld>
            <a:endParaRPr lang="en-US" dirty="0"/>
          </a:p>
        </p:txBody>
      </p:sp>
      <p:sp>
        <p:nvSpPr>
          <p:cNvPr id="24" name="Content Placeholder 2">
            <a:extLst>
              <a:ext uri="{FF2B5EF4-FFF2-40B4-BE49-F238E27FC236}">
                <a16:creationId xmlns:a16="http://schemas.microsoft.com/office/drawing/2014/main" id="{DBEE1F95-1631-4827-96B7-8E8860F146A4}"/>
              </a:ext>
            </a:extLst>
          </p:cNvPr>
          <p:cNvSpPr txBox="1">
            <a:spLocks/>
          </p:cNvSpPr>
          <p:nvPr/>
        </p:nvSpPr>
        <p:spPr>
          <a:xfrm>
            <a:off x="866529" y="882566"/>
            <a:ext cx="1904559" cy="3743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b="1" dirty="0"/>
              <a:t>Catherine Apgar</a:t>
            </a:r>
            <a:br>
              <a:rPr lang="en-US" sz="1500" b="1" dirty="0"/>
            </a:br>
            <a:r>
              <a:rPr lang="en-US" sz="1500" b="1" dirty="0"/>
              <a:t>(UCB)</a:t>
            </a:r>
          </a:p>
        </p:txBody>
      </p:sp>
      <p:sp>
        <p:nvSpPr>
          <p:cNvPr id="26" name="Content Placeholder 2">
            <a:extLst>
              <a:ext uri="{FF2B5EF4-FFF2-40B4-BE49-F238E27FC236}">
                <a16:creationId xmlns:a16="http://schemas.microsoft.com/office/drawing/2014/main" id="{26E305BC-5723-4994-95CF-C0FA0BF51529}"/>
              </a:ext>
            </a:extLst>
          </p:cNvPr>
          <p:cNvSpPr txBox="1">
            <a:spLocks/>
          </p:cNvSpPr>
          <p:nvPr/>
        </p:nvSpPr>
        <p:spPr>
          <a:xfrm>
            <a:off x="5077278" y="2884091"/>
            <a:ext cx="1904559" cy="3743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b="1" dirty="0">
                <a:solidFill>
                  <a:schemeClr val="bg1"/>
                </a:solidFill>
              </a:rPr>
              <a:t>Lee Bernstein</a:t>
            </a:r>
            <a:br>
              <a:rPr lang="en-US" sz="1500" b="1" dirty="0">
                <a:solidFill>
                  <a:schemeClr val="bg1"/>
                </a:solidFill>
              </a:rPr>
            </a:br>
            <a:r>
              <a:rPr lang="en-US" sz="1500" b="1" dirty="0">
                <a:solidFill>
                  <a:schemeClr val="bg1"/>
                </a:solidFill>
              </a:rPr>
              <a:t>(UCB/LBNL)</a:t>
            </a:r>
          </a:p>
        </p:txBody>
      </p:sp>
      <p:sp>
        <p:nvSpPr>
          <p:cNvPr id="27" name="Content Placeholder 2">
            <a:extLst>
              <a:ext uri="{FF2B5EF4-FFF2-40B4-BE49-F238E27FC236}">
                <a16:creationId xmlns:a16="http://schemas.microsoft.com/office/drawing/2014/main" id="{5C0727F0-9B09-4F0C-A76D-60FBC294C644}"/>
              </a:ext>
            </a:extLst>
          </p:cNvPr>
          <p:cNvSpPr txBox="1">
            <a:spLocks/>
          </p:cNvSpPr>
          <p:nvPr/>
        </p:nvSpPr>
        <p:spPr>
          <a:xfrm>
            <a:off x="6528226" y="2978659"/>
            <a:ext cx="1904559" cy="3743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b="1" dirty="0">
                <a:solidFill>
                  <a:schemeClr val="bg1"/>
                </a:solidFill>
              </a:rPr>
              <a:t>Jon Batchelder</a:t>
            </a:r>
            <a:br>
              <a:rPr lang="en-US" sz="1500" b="1" dirty="0">
                <a:solidFill>
                  <a:schemeClr val="bg1"/>
                </a:solidFill>
              </a:rPr>
            </a:br>
            <a:r>
              <a:rPr lang="en-US" sz="1500" b="1" dirty="0">
                <a:solidFill>
                  <a:schemeClr val="bg1"/>
                </a:solidFill>
              </a:rPr>
              <a:t>(UCB)</a:t>
            </a:r>
          </a:p>
        </p:txBody>
      </p:sp>
      <p:sp>
        <p:nvSpPr>
          <p:cNvPr id="28" name="Content Placeholder 2">
            <a:extLst>
              <a:ext uri="{FF2B5EF4-FFF2-40B4-BE49-F238E27FC236}">
                <a16:creationId xmlns:a16="http://schemas.microsoft.com/office/drawing/2014/main" id="{789B2943-EC94-4383-9BDD-0C9CA553F84A}"/>
              </a:ext>
            </a:extLst>
          </p:cNvPr>
          <p:cNvSpPr txBox="1">
            <a:spLocks/>
          </p:cNvSpPr>
          <p:nvPr/>
        </p:nvSpPr>
        <p:spPr>
          <a:xfrm>
            <a:off x="4568869" y="879045"/>
            <a:ext cx="1904559" cy="3743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b="1" dirty="0"/>
              <a:t>Michael Skulski</a:t>
            </a:r>
            <a:br>
              <a:rPr lang="en-US" sz="1500" b="1" dirty="0"/>
            </a:br>
            <a:r>
              <a:rPr lang="en-US" sz="1500" b="1" dirty="0"/>
              <a:t>(BNL)</a:t>
            </a:r>
          </a:p>
        </p:txBody>
      </p:sp>
      <p:pic>
        <p:nvPicPr>
          <p:cNvPr id="29" name="Picture 2">
            <a:extLst>
              <a:ext uri="{FF2B5EF4-FFF2-40B4-BE49-F238E27FC236}">
                <a16:creationId xmlns:a16="http://schemas.microsoft.com/office/drawing/2014/main" id="{7FC733C1-15B0-4BCB-85A7-6BD8F63306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4083" b="35050"/>
          <a:stretch/>
        </p:blipFill>
        <p:spPr bwMode="auto">
          <a:xfrm>
            <a:off x="10287441" y="3146509"/>
            <a:ext cx="1904559" cy="3041965"/>
          </a:xfrm>
          <a:prstGeom prst="rect">
            <a:avLst/>
          </a:prstGeom>
          <a:noFill/>
          <a:extLst>
            <a:ext uri="{909E8E84-426E-40DD-AFC4-6F175D3DCCD1}">
              <a14:hiddenFill xmlns:a14="http://schemas.microsoft.com/office/drawing/2010/main">
                <a:solidFill>
                  <a:srgbClr val="FFFFFF"/>
                </a:solidFill>
              </a14:hiddenFill>
            </a:ext>
          </a:extLst>
        </p:spPr>
      </p:pic>
      <p:sp>
        <p:nvSpPr>
          <p:cNvPr id="31" name="Content Placeholder 2">
            <a:extLst>
              <a:ext uri="{FF2B5EF4-FFF2-40B4-BE49-F238E27FC236}">
                <a16:creationId xmlns:a16="http://schemas.microsoft.com/office/drawing/2014/main" id="{D9CD6CED-57C2-4D59-BB39-C5AA6F3524E4}"/>
              </a:ext>
            </a:extLst>
          </p:cNvPr>
          <p:cNvSpPr txBox="1">
            <a:spLocks/>
          </p:cNvSpPr>
          <p:nvPr/>
        </p:nvSpPr>
        <p:spPr>
          <a:xfrm>
            <a:off x="10279586" y="5328401"/>
            <a:ext cx="1904559" cy="3743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b="1" dirty="0">
                <a:solidFill>
                  <a:schemeClr val="bg1"/>
                </a:solidFill>
              </a:rPr>
              <a:t>Morgan Fox</a:t>
            </a:r>
            <a:br>
              <a:rPr lang="en-US" sz="1500" b="1" dirty="0">
                <a:solidFill>
                  <a:schemeClr val="bg1"/>
                </a:solidFill>
              </a:rPr>
            </a:br>
            <a:r>
              <a:rPr lang="en-US" sz="1500" b="1" dirty="0">
                <a:solidFill>
                  <a:schemeClr val="bg1"/>
                </a:solidFill>
              </a:rPr>
              <a:t>(UCB)</a:t>
            </a:r>
          </a:p>
        </p:txBody>
      </p:sp>
      <p:sp>
        <p:nvSpPr>
          <p:cNvPr id="4" name="Content Placeholder 2">
            <a:extLst>
              <a:ext uri="{FF2B5EF4-FFF2-40B4-BE49-F238E27FC236}">
                <a16:creationId xmlns:a16="http://schemas.microsoft.com/office/drawing/2014/main" id="{C9197E7D-7060-9A4E-0AAA-C3998287DEDF}"/>
              </a:ext>
            </a:extLst>
          </p:cNvPr>
          <p:cNvSpPr txBox="1">
            <a:spLocks/>
          </p:cNvSpPr>
          <p:nvPr/>
        </p:nvSpPr>
        <p:spPr>
          <a:xfrm>
            <a:off x="389006" y="4647830"/>
            <a:ext cx="1904559" cy="3743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b="1" dirty="0">
                <a:solidFill>
                  <a:schemeClr val="bg1"/>
                </a:solidFill>
              </a:rPr>
              <a:t>Special Guest: Laura McCann</a:t>
            </a:r>
            <a:br>
              <a:rPr lang="en-US" sz="1500" b="1" dirty="0">
                <a:solidFill>
                  <a:schemeClr val="bg1"/>
                </a:solidFill>
              </a:rPr>
            </a:br>
            <a:r>
              <a:rPr lang="en-US" sz="1500" b="1" dirty="0">
                <a:solidFill>
                  <a:schemeClr val="bg1"/>
                </a:solidFill>
              </a:rPr>
              <a:t>(TAMU)</a:t>
            </a:r>
          </a:p>
        </p:txBody>
      </p:sp>
    </p:spTree>
    <p:extLst>
      <p:ext uri="{BB962C8B-B14F-4D97-AF65-F5344CB8AC3E}">
        <p14:creationId xmlns:p14="http://schemas.microsoft.com/office/powerpoint/2010/main" val="371607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DF09F-B945-C641-B36F-43530C8C2C04}"/>
              </a:ext>
            </a:extLst>
          </p:cNvPr>
          <p:cNvSpPr>
            <a:spLocks noGrp="1"/>
          </p:cNvSpPr>
          <p:nvPr>
            <p:ph type="title"/>
          </p:nvPr>
        </p:nvSpPr>
        <p:spPr/>
        <p:txBody>
          <a:bodyPr/>
          <a:lstStyle/>
          <a:p>
            <a:r>
              <a:rPr lang="en-US" dirty="0"/>
              <a:t>Stacked-Target Experimental Method</a:t>
            </a:r>
          </a:p>
        </p:txBody>
      </p:sp>
      <p:grpSp>
        <p:nvGrpSpPr>
          <p:cNvPr id="37" name="Group 36">
            <a:extLst>
              <a:ext uri="{FF2B5EF4-FFF2-40B4-BE49-F238E27FC236}">
                <a16:creationId xmlns:a16="http://schemas.microsoft.com/office/drawing/2014/main" id="{783336F3-3C82-7442-962F-3616BA5F9AA2}"/>
              </a:ext>
            </a:extLst>
          </p:cNvPr>
          <p:cNvGrpSpPr/>
          <p:nvPr/>
        </p:nvGrpSpPr>
        <p:grpSpPr>
          <a:xfrm>
            <a:off x="1012184" y="766664"/>
            <a:ext cx="10497786" cy="4258398"/>
            <a:chOff x="614162" y="1561863"/>
            <a:chExt cx="11555967" cy="4687646"/>
          </a:xfrm>
        </p:grpSpPr>
        <p:sp>
          <p:nvSpPr>
            <p:cNvPr id="46" name="TextBox 45">
              <a:extLst>
                <a:ext uri="{FF2B5EF4-FFF2-40B4-BE49-F238E27FC236}">
                  <a16:creationId xmlns:a16="http://schemas.microsoft.com/office/drawing/2014/main" id="{8D162A0D-9455-1B4B-8B38-9ED0C79CED86}"/>
                </a:ext>
              </a:extLst>
            </p:cNvPr>
            <p:cNvSpPr txBox="1"/>
            <p:nvPr/>
          </p:nvSpPr>
          <p:spPr>
            <a:xfrm>
              <a:off x="10966354" y="2665045"/>
              <a:ext cx="1203775" cy="400110"/>
            </a:xfrm>
            <a:prstGeom prst="rect">
              <a:avLst/>
            </a:prstGeom>
            <a:noFill/>
          </p:spPr>
          <p:txBody>
            <a:bodyPr wrap="square" rtlCol="0">
              <a:spAutoFit/>
            </a:bodyPr>
            <a:lstStyle/>
            <a:p>
              <a:r>
                <a:rPr lang="en-US" sz="2000" b="1" dirty="0">
                  <a:solidFill>
                    <a:srgbClr val="FF0000"/>
                  </a:solidFill>
                  <a:latin typeface="Times" pitchFamily="2" charset="0"/>
                </a:rPr>
                <a:t>H</a:t>
              </a:r>
              <a:r>
                <a:rPr lang="en-US" sz="2000" b="1" baseline="30000" dirty="0">
                  <a:solidFill>
                    <a:srgbClr val="FF0000"/>
                  </a:solidFill>
                  <a:latin typeface="Times" pitchFamily="2" charset="0"/>
                </a:rPr>
                <a:t>+</a:t>
              </a:r>
              <a:r>
                <a:rPr lang="en-US" sz="2000" b="1" dirty="0">
                  <a:solidFill>
                    <a:srgbClr val="FF0000"/>
                  </a:solidFill>
                  <a:latin typeface="Times" pitchFamily="2" charset="0"/>
                </a:rPr>
                <a:t> Beam</a:t>
              </a:r>
            </a:p>
          </p:txBody>
        </p:sp>
        <p:grpSp>
          <p:nvGrpSpPr>
            <p:cNvPr id="3" name="Group 2">
              <a:extLst>
                <a:ext uri="{FF2B5EF4-FFF2-40B4-BE49-F238E27FC236}">
                  <a16:creationId xmlns:a16="http://schemas.microsoft.com/office/drawing/2014/main" id="{A1DFA9B9-7821-5540-AE24-B1D55D82A22F}"/>
                </a:ext>
              </a:extLst>
            </p:cNvPr>
            <p:cNvGrpSpPr/>
            <p:nvPr/>
          </p:nvGrpSpPr>
          <p:grpSpPr>
            <a:xfrm>
              <a:off x="614162" y="1561863"/>
              <a:ext cx="10963676" cy="4687646"/>
              <a:chOff x="796524" y="1561863"/>
              <a:chExt cx="10963676" cy="4687646"/>
            </a:xfrm>
          </p:grpSpPr>
          <p:sp>
            <p:nvSpPr>
              <p:cNvPr id="6" name="Rectangle 5">
                <a:extLst>
                  <a:ext uri="{FF2B5EF4-FFF2-40B4-BE49-F238E27FC236}">
                    <a16:creationId xmlns:a16="http://schemas.microsoft.com/office/drawing/2014/main" id="{1B4E1D0D-73F0-2445-B812-8B3BFD4AF4D9}"/>
                  </a:ext>
                </a:extLst>
              </p:cNvPr>
              <p:cNvSpPr/>
              <p:nvPr/>
            </p:nvSpPr>
            <p:spPr>
              <a:xfrm>
                <a:off x="5050700" y="3436810"/>
                <a:ext cx="666000" cy="1130400"/>
              </a:xfrm>
              <a:prstGeom prst="rect">
                <a:avLst/>
              </a:prstGeom>
              <a:solidFill>
                <a:srgbClr val="989898"/>
              </a:solidFill>
              <a:ln w="9525">
                <a:solidFill>
                  <a:schemeClr val="tx1"/>
                </a:solidFill>
              </a:ln>
              <a:effectLst/>
              <a:scene3d>
                <a:camera prst="obliqueTopRight"/>
                <a:lightRig rig="balanced" dir="t"/>
              </a:scene3d>
              <a:sp3d extrusionH="2603500" contourW="6350" prstMaterial="matte">
                <a:extrusionClr>
                  <a:srgbClr val="989898"/>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34E59B15-1FE1-A941-94BA-934C80B74E17}"/>
                  </a:ext>
                </a:extLst>
              </p:cNvPr>
              <p:cNvGrpSpPr/>
              <p:nvPr/>
            </p:nvGrpSpPr>
            <p:grpSpPr>
              <a:xfrm>
                <a:off x="796524" y="2872224"/>
                <a:ext cx="10356397" cy="1709470"/>
                <a:chOff x="-1002295" y="1631228"/>
                <a:chExt cx="14206025" cy="2516642"/>
              </a:xfrm>
            </p:grpSpPr>
            <p:sp>
              <p:nvSpPr>
                <p:cNvPr id="8" name="Can 7">
                  <a:extLst>
                    <a:ext uri="{FF2B5EF4-FFF2-40B4-BE49-F238E27FC236}">
                      <a16:creationId xmlns:a16="http://schemas.microsoft.com/office/drawing/2014/main" id="{2F790483-0040-924E-89D5-3BD05269B411}"/>
                    </a:ext>
                  </a:extLst>
                </p:cNvPr>
                <p:cNvSpPr/>
                <p:nvPr/>
              </p:nvSpPr>
              <p:spPr>
                <a:xfrm rot="16200000">
                  <a:off x="-331742" y="2105717"/>
                  <a:ext cx="254000" cy="1595106"/>
                </a:xfrm>
                <a:prstGeom prst="can">
                  <a:avLst>
                    <a:gd name="adj" fmla="val 35443"/>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7C072CCE-006B-CD42-8186-CE5A8A36DD1D}"/>
                    </a:ext>
                  </a:extLst>
                </p:cNvPr>
                <p:cNvGrpSpPr/>
                <p:nvPr/>
              </p:nvGrpSpPr>
              <p:grpSpPr>
                <a:xfrm>
                  <a:off x="10526855" y="1658670"/>
                  <a:ext cx="1604962" cy="2489200"/>
                  <a:chOff x="8139255" y="1522911"/>
                  <a:chExt cx="1604962" cy="2489200"/>
                </a:xfrm>
              </p:grpSpPr>
              <p:sp>
                <p:nvSpPr>
                  <p:cNvPr id="27" name="Cube 26">
                    <a:extLst>
                      <a:ext uri="{FF2B5EF4-FFF2-40B4-BE49-F238E27FC236}">
                        <a16:creationId xmlns:a16="http://schemas.microsoft.com/office/drawing/2014/main" id="{54BF9115-70CD-D042-B45D-2681F5841310}"/>
                      </a:ext>
                    </a:extLst>
                  </p:cNvPr>
                  <p:cNvSpPr/>
                  <p:nvPr/>
                </p:nvSpPr>
                <p:spPr>
                  <a:xfrm>
                    <a:off x="8139255" y="1522911"/>
                    <a:ext cx="965199" cy="2489200"/>
                  </a:xfrm>
                  <a:prstGeom prst="cube">
                    <a:avLst>
                      <a:gd name="adj" fmla="val 77778"/>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ube 27">
                    <a:extLst>
                      <a:ext uri="{FF2B5EF4-FFF2-40B4-BE49-F238E27FC236}">
                        <a16:creationId xmlns:a16="http://schemas.microsoft.com/office/drawing/2014/main" id="{1333E8EC-86BF-FA46-84EA-6538A1D2A1A1}"/>
                      </a:ext>
                    </a:extLst>
                  </p:cNvPr>
                  <p:cNvSpPr/>
                  <p:nvPr/>
                </p:nvSpPr>
                <p:spPr>
                  <a:xfrm>
                    <a:off x="8355155" y="1522911"/>
                    <a:ext cx="965199" cy="2489200"/>
                  </a:xfrm>
                  <a:prstGeom prst="cube">
                    <a:avLst>
                      <a:gd name="adj" fmla="val 7777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ube 28">
                    <a:extLst>
                      <a:ext uri="{FF2B5EF4-FFF2-40B4-BE49-F238E27FC236}">
                        <a16:creationId xmlns:a16="http://schemas.microsoft.com/office/drawing/2014/main" id="{77BE1B6C-1652-DF44-888D-BC556133A954}"/>
                      </a:ext>
                    </a:extLst>
                  </p:cNvPr>
                  <p:cNvSpPr/>
                  <p:nvPr/>
                </p:nvSpPr>
                <p:spPr>
                  <a:xfrm>
                    <a:off x="8569467" y="1522911"/>
                    <a:ext cx="965199" cy="2489200"/>
                  </a:xfrm>
                  <a:prstGeom prst="cube">
                    <a:avLst>
                      <a:gd name="adj" fmla="val 77778"/>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Cube 29">
                    <a:extLst>
                      <a:ext uri="{FF2B5EF4-FFF2-40B4-BE49-F238E27FC236}">
                        <a16:creationId xmlns:a16="http://schemas.microsoft.com/office/drawing/2014/main" id="{D4CD7B92-4616-B040-8B4E-974EB686CE8D}"/>
                      </a:ext>
                    </a:extLst>
                  </p:cNvPr>
                  <p:cNvSpPr/>
                  <p:nvPr/>
                </p:nvSpPr>
                <p:spPr>
                  <a:xfrm>
                    <a:off x="8779018" y="1522911"/>
                    <a:ext cx="965199" cy="2489200"/>
                  </a:xfrm>
                  <a:prstGeom prst="cube">
                    <a:avLst>
                      <a:gd name="adj" fmla="val 77778"/>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Can 9">
                  <a:extLst>
                    <a:ext uri="{FF2B5EF4-FFF2-40B4-BE49-F238E27FC236}">
                      <a16:creationId xmlns:a16="http://schemas.microsoft.com/office/drawing/2014/main" id="{EB0F941F-D3AE-0441-9EA7-ADBB6B9D24BF}"/>
                    </a:ext>
                  </a:extLst>
                </p:cNvPr>
                <p:cNvSpPr/>
                <p:nvPr/>
              </p:nvSpPr>
              <p:spPr>
                <a:xfrm rot="16200000">
                  <a:off x="12346139" y="2172679"/>
                  <a:ext cx="254002" cy="1461181"/>
                </a:xfrm>
                <a:prstGeom prst="can">
                  <a:avLst>
                    <a:gd name="adj" fmla="val 38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CFA4740C-E4B7-004C-A258-C28ED7CDA49B}"/>
                    </a:ext>
                  </a:extLst>
                </p:cNvPr>
                <p:cNvGrpSpPr/>
                <p:nvPr/>
              </p:nvGrpSpPr>
              <p:grpSpPr>
                <a:xfrm>
                  <a:off x="6779917" y="1644949"/>
                  <a:ext cx="1604962" cy="2489200"/>
                  <a:chOff x="8027988" y="1522911"/>
                  <a:chExt cx="1604962" cy="2489200"/>
                </a:xfrm>
              </p:grpSpPr>
              <p:sp>
                <p:nvSpPr>
                  <p:cNvPr id="23" name="Cube 22">
                    <a:extLst>
                      <a:ext uri="{FF2B5EF4-FFF2-40B4-BE49-F238E27FC236}">
                        <a16:creationId xmlns:a16="http://schemas.microsoft.com/office/drawing/2014/main" id="{1872449F-1F6A-8A45-8683-01767094AED4}"/>
                      </a:ext>
                    </a:extLst>
                  </p:cNvPr>
                  <p:cNvSpPr/>
                  <p:nvPr/>
                </p:nvSpPr>
                <p:spPr>
                  <a:xfrm>
                    <a:off x="8027988" y="1522911"/>
                    <a:ext cx="965200" cy="2489200"/>
                  </a:xfrm>
                  <a:prstGeom prst="cube">
                    <a:avLst>
                      <a:gd name="adj" fmla="val 77778"/>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Cube 23">
                    <a:extLst>
                      <a:ext uri="{FF2B5EF4-FFF2-40B4-BE49-F238E27FC236}">
                        <a16:creationId xmlns:a16="http://schemas.microsoft.com/office/drawing/2014/main" id="{1DC3ED25-7E5E-384F-9824-67CEB7BFFFB5}"/>
                      </a:ext>
                    </a:extLst>
                  </p:cNvPr>
                  <p:cNvSpPr/>
                  <p:nvPr/>
                </p:nvSpPr>
                <p:spPr>
                  <a:xfrm>
                    <a:off x="8243888" y="1522911"/>
                    <a:ext cx="965200" cy="2489200"/>
                  </a:xfrm>
                  <a:prstGeom prst="cube">
                    <a:avLst>
                      <a:gd name="adj" fmla="val 7777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ube 24">
                    <a:extLst>
                      <a:ext uri="{FF2B5EF4-FFF2-40B4-BE49-F238E27FC236}">
                        <a16:creationId xmlns:a16="http://schemas.microsoft.com/office/drawing/2014/main" id="{C52E2E92-9AF1-FE49-B994-9C09D9B7A7EE}"/>
                      </a:ext>
                    </a:extLst>
                  </p:cNvPr>
                  <p:cNvSpPr/>
                  <p:nvPr/>
                </p:nvSpPr>
                <p:spPr>
                  <a:xfrm>
                    <a:off x="8458200" y="1522911"/>
                    <a:ext cx="965200" cy="2489200"/>
                  </a:xfrm>
                  <a:prstGeom prst="cube">
                    <a:avLst>
                      <a:gd name="adj" fmla="val 77778"/>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Cube 25">
                    <a:extLst>
                      <a:ext uri="{FF2B5EF4-FFF2-40B4-BE49-F238E27FC236}">
                        <a16:creationId xmlns:a16="http://schemas.microsoft.com/office/drawing/2014/main" id="{9C1186B3-CB94-DA45-B28B-C4F8B074E7F7}"/>
                      </a:ext>
                    </a:extLst>
                  </p:cNvPr>
                  <p:cNvSpPr/>
                  <p:nvPr/>
                </p:nvSpPr>
                <p:spPr>
                  <a:xfrm>
                    <a:off x="8667750" y="1522911"/>
                    <a:ext cx="965200" cy="2489200"/>
                  </a:xfrm>
                  <a:prstGeom prst="cube">
                    <a:avLst>
                      <a:gd name="adj" fmla="val 77778"/>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Can 11">
                  <a:extLst>
                    <a:ext uri="{FF2B5EF4-FFF2-40B4-BE49-F238E27FC236}">
                      <a16:creationId xmlns:a16="http://schemas.microsoft.com/office/drawing/2014/main" id="{5AB0D0DD-8819-AC46-81BE-A80D4765E773}"/>
                    </a:ext>
                  </a:extLst>
                </p:cNvPr>
                <p:cNvSpPr/>
                <p:nvPr/>
              </p:nvSpPr>
              <p:spPr>
                <a:xfrm rot="16200000">
                  <a:off x="8110754" y="2565298"/>
                  <a:ext cx="254001" cy="675944"/>
                </a:xfrm>
                <a:prstGeom prst="can">
                  <a:avLst>
                    <a:gd name="adj" fmla="val 38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an 12">
                  <a:extLst>
                    <a:ext uri="{FF2B5EF4-FFF2-40B4-BE49-F238E27FC236}">
                      <a16:creationId xmlns:a16="http://schemas.microsoft.com/office/drawing/2014/main" id="{72C36929-DC08-8545-B4B4-205EFB2EE56F}"/>
                    </a:ext>
                  </a:extLst>
                </p:cNvPr>
                <p:cNvSpPr/>
                <p:nvPr/>
              </p:nvSpPr>
              <p:spPr>
                <a:xfrm rot="16200000">
                  <a:off x="6314945" y="2551577"/>
                  <a:ext cx="254000" cy="675944"/>
                </a:xfrm>
                <a:prstGeom prst="can">
                  <a:avLst>
                    <a:gd name="adj" fmla="val 38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3E063CBF-A9B0-A645-AF88-FFA8043182E8}"/>
                    </a:ext>
                  </a:extLst>
                </p:cNvPr>
                <p:cNvGrpSpPr/>
                <p:nvPr/>
              </p:nvGrpSpPr>
              <p:grpSpPr>
                <a:xfrm>
                  <a:off x="318008" y="1631228"/>
                  <a:ext cx="1604962" cy="2489200"/>
                  <a:chOff x="8027988" y="1522911"/>
                  <a:chExt cx="1604962" cy="2489200"/>
                </a:xfrm>
              </p:grpSpPr>
              <p:sp>
                <p:nvSpPr>
                  <p:cNvPr id="19" name="Cube 18">
                    <a:extLst>
                      <a:ext uri="{FF2B5EF4-FFF2-40B4-BE49-F238E27FC236}">
                        <a16:creationId xmlns:a16="http://schemas.microsoft.com/office/drawing/2014/main" id="{8F591857-0193-6543-8EC4-FA617C9FB305}"/>
                      </a:ext>
                    </a:extLst>
                  </p:cNvPr>
                  <p:cNvSpPr/>
                  <p:nvPr/>
                </p:nvSpPr>
                <p:spPr>
                  <a:xfrm>
                    <a:off x="8027988" y="1522911"/>
                    <a:ext cx="965200" cy="2489200"/>
                  </a:xfrm>
                  <a:prstGeom prst="cube">
                    <a:avLst>
                      <a:gd name="adj" fmla="val 77778"/>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ube 19">
                    <a:extLst>
                      <a:ext uri="{FF2B5EF4-FFF2-40B4-BE49-F238E27FC236}">
                        <a16:creationId xmlns:a16="http://schemas.microsoft.com/office/drawing/2014/main" id="{910C5CAD-8B2B-DF41-8404-CBA56A4FCE67}"/>
                      </a:ext>
                    </a:extLst>
                  </p:cNvPr>
                  <p:cNvSpPr/>
                  <p:nvPr/>
                </p:nvSpPr>
                <p:spPr>
                  <a:xfrm>
                    <a:off x="8243888" y="1522911"/>
                    <a:ext cx="965200" cy="2489200"/>
                  </a:xfrm>
                  <a:prstGeom prst="cube">
                    <a:avLst>
                      <a:gd name="adj" fmla="val 7777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ube 20">
                    <a:extLst>
                      <a:ext uri="{FF2B5EF4-FFF2-40B4-BE49-F238E27FC236}">
                        <a16:creationId xmlns:a16="http://schemas.microsoft.com/office/drawing/2014/main" id="{F56F5864-2FAE-424A-B5B5-E07E4D5E7B65}"/>
                      </a:ext>
                    </a:extLst>
                  </p:cNvPr>
                  <p:cNvSpPr/>
                  <p:nvPr/>
                </p:nvSpPr>
                <p:spPr>
                  <a:xfrm>
                    <a:off x="8458200" y="1522911"/>
                    <a:ext cx="965200" cy="2489200"/>
                  </a:xfrm>
                  <a:prstGeom prst="cube">
                    <a:avLst>
                      <a:gd name="adj" fmla="val 77778"/>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ube 21">
                    <a:extLst>
                      <a:ext uri="{FF2B5EF4-FFF2-40B4-BE49-F238E27FC236}">
                        <a16:creationId xmlns:a16="http://schemas.microsoft.com/office/drawing/2014/main" id="{54801985-82BE-AF4D-949B-0B5B8205EC3D}"/>
                      </a:ext>
                    </a:extLst>
                  </p:cNvPr>
                  <p:cNvSpPr/>
                  <p:nvPr/>
                </p:nvSpPr>
                <p:spPr>
                  <a:xfrm>
                    <a:off x="8667750" y="1522911"/>
                    <a:ext cx="965200" cy="2489200"/>
                  </a:xfrm>
                  <a:prstGeom prst="cube">
                    <a:avLst>
                      <a:gd name="adj" fmla="val 77778"/>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Can 14">
                  <a:extLst>
                    <a:ext uri="{FF2B5EF4-FFF2-40B4-BE49-F238E27FC236}">
                      <a16:creationId xmlns:a16="http://schemas.microsoft.com/office/drawing/2014/main" id="{736FFAE0-02D9-094A-9292-555409BF32D2}"/>
                    </a:ext>
                  </a:extLst>
                </p:cNvPr>
                <p:cNvSpPr/>
                <p:nvPr/>
              </p:nvSpPr>
              <p:spPr>
                <a:xfrm rot="16200000">
                  <a:off x="1645518" y="2551577"/>
                  <a:ext cx="254000" cy="675944"/>
                </a:xfrm>
                <a:prstGeom prst="can">
                  <a:avLst>
                    <a:gd name="adj" fmla="val 38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3B524DE3-315B-B74E-8676-B1D68D74B06A}"/>
                    </a:ext>
                  </a:extLst>
                </p:cNvPr>
                <p:cNvSpPr>
                  <a:spLocks noChangeAspect="1"/>
                </p:cNvSpPr>
                <p:nvPr/>
              </p:nvSpPr>
              <p:spPr>
                <a:xfrm>
                  <a:off x="4447525" y="2782952"/>
                  <a:ext cx="197527" cy="211993"/>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33AFE47D-4B84-3D48-BFA0-AC0CCE7DE488}"/>
                    </a:ext>
                  </a:extLst>
                </p:cNvPr>
                <p:cNvSpPr>
                  <a:spLocks noChangeAspect="1"/>
                </p:cNvSpPr>
                <p:nvPr/>
              </p:nvSpPr>
              <p:spPr>
                <a:xfrm>
                  <a:off x="4192768" y="2782952"/>
                  <a:ext cx="197527" cy="211993"/>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EE93A12C-F1A8-3749-BE9F-FCF994E55125}"/>
                    </a:ext>
                  </a:extLst>
                </p:cNvPr>
                <p:cNvSpPr>
                  <a:spLocks noChangeAspect="1"/>
                </p:cNvSpPr>
                <p:nvPr/>
              </p:nvSpPr>
              <p:spPr>
                <a:xfrm>
                  <a:off x="3929990" y="2784353"/>
                  <a:ext cx="197527" cy="211993"/>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Rectangle 30">
                <a:extLst>
                  <a:ext uri="{FF2B5EF4-FFF2-40B4-BE49-F238E27FC236}">
                    <a16:creationId xmlns:a16="http://schemas.microsoft.com/office/drawing/2014/main" id="{1D5D7621-F44E-0140-B1EC-5B00E0F3E990}"/>
                  </a:ext>
                </a:extLst>
              </p:cNvPr>
              <p:cNvSpPr/>
              <p:nvPr/>
            </p:nvSpPr>
            <p:spPr>
              <a:xfrm>
                <a:off x="3072529" y="3432654"/>
                <a:ext cx="666000" cy="1130400"/>
              </a:xfrm>
              <a:prstGeom prst="rect">
                <a:avLst/>
              </a:prstGeom>
              <a:solidFill>
                <a:srgbClr val="989898"/>
              </a:solidFill>
              <a:ln w="9525">
                <a:solidFill>
                  <a:schemeClr val="tx1"/>
                </a:solidFill>
              </a:ln>
              <a:effectLst/>
              <a:scene3d>
                <a:camera prst="obliqueTopRight"/>
                <a:lightRig rig="balanced" dir="t"/>
              </a:scene3d>
              <a:sp3d extrusionH="2603500" contourW="6350" prstMaterial="matte">
                <a:extrusionClr>
                  <a:srgbClr val="989898"/>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9769D12F-A1A2-004E-B6D9-5066F8448E68}"/>
                  </a:ext>
                </a:extLst>
              </p:cNvPr>
              <p:cNvSpPr/>
              <p:nvPr/>
            </p:nvSpPr>
            <p:spPr>
              <a:xfrm>
                <a:off x="7783933" y="3432654"/>
                <a:ext cx="666000" cy="1130400"/>
              </a:xfrm>
              <a:prstGeom prst="rect">
                <a:avLst/>
              </a:prstGeom>
              <a:solidFill>
                <a:srgbClr val="989898"/>
              </a:solidFill>
              <a:ln w="9525">
                <a:solidFill>
                  <a:schemeClr val="tx1"/>
                </a:solidFill>
              </a:ln>
              <a:effectLst/>
              <a:scene3d>
                <a:camera prst="obliqueTopRight"/>
                <a:lightRig rig="balanced" dir="t"/>
              </a:scene3d>
              <a:sp3d extrusionH="2603500" contourW="6350" prstMaterial="matte">
                <a:extrusionClr>
                  <a:srgbClr val="989898"/>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Can 32">
                <a:extLst>
                  <a:ext uri="{FF2B5EF4-FFF2-40B4-BE49-F238E27FC236}">
                    <a16:creationId xmlns:a16="http://schemas.microsoft.com/office/drawing/2014/main" id="{9ECE5641-5D0A-9044-8CBA-5F6E35C9702F}"/>
                  </a:ext>
                </a:extLst>
              </p:cNvPr>
              <p:cNvSpPr/>
              <p:nvPr/>
            </p:nvSpPr>
            <p:spPr>
              <a:xfrm rot="16200000">
                <a:off x="8873034" y="3489893"/>
                <a:ext cx="172534" cy="492773"/>
              </a:xfrm>
              <a:prstGeom prst="can">
                <a:avLst>
                  <a:gd name="adj" fmla="val 38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133708AB-52B6-1F4F-9E14-2C4D122AFF45}"/>
                  </a:ext>
                </a:extLst>
              </p:cNvPr>
              <p:cNvSpPr txBox="1"/>
              <p:nvPr/>
            </p:nvSpPr>
            <p:spPr>
              <a:xfrm>
                <a:off x="3825059" y="1561863"/>
                <a:ext cx="2032923" cy="707886"/>
              </a:xfrm>
              <a:prstGeom prst="rect">
                <a:avLst/>
              </a:prstGeom>
              <a:noFill/>
            </p:spPr>
            <p:txBody>
              <a:bodyPr wrap="square" rtlCol="0">
                <a:spAutoFit/>
              </a:bodyPr>
              <a:lstStyle/>
              <a:p>
                <a:pPr algn="ctr"/>
                <a:r>
                  <a:rPr lang="en-US" sz="2000" b="1" dirty="0">
                    <a:latin typeface="Times" pitchFamily="2" charset="0"/>
                  </a:rPr>
                  <a:t>Degraders</a:t>
                </a:r>
                <a:br>
                  <a:rPr lang="en-US" sz="2000" b="1" dirty="0">
                    <a:latin typeface="Times" pitchFamily="2" charset="0"/>
                  </a:rPr>
                </a:br>
                <a:r>
                  <a:rPr lang="en-US" sz="2000" b="1" dirty="0">
                    <a:latin typeface="Times" pitchFamily="2" charset="0"/>
                  </a:rPr>
                  <a:t>Al, Cu</a:t>
                </a:r>
              </a:p>
            </p:txBody>
          </p:sp>
          <p:grpSp>
            <p:nvGrpSpPr>
              <p:cNvPr id="35" name="Group 34">
                <a:extLst>
                  <a:ext uri="{FF2B5EF4-FFF2-40B4-BE49-F238E27FC236}">
                    <a16:creationId xmlns:a16="http://schemas.microsoft.com/office/drawing/2014/main" id="{B5CC9B5B-58BD-B644-ABE0-B510F7752170}"/>
                  </a:ext>
                </a:extLst>
              </p:cNvPr>
              <p:cNvGrpSpPr/>
              <p:nvPr/>
            </p:nvGrpSpPr>
            <p:grpSpPr>
              <a:xfrm>
                <a:off x="6392156" y="1584439"/>
                <a:ext cx="2710698" cy="4665070"/>
                <a:chOff x="6803630" y="3314670"/>
                <a:chExt cx="2710698" cy="4665070"/>
              </a:xfrm>
            </p:grpSpPr>
            <p:sp>
              <p:nvSpPr>
                <p:cNvPr id="36" name="TextBox 35">
                  <a:extLst>
                    <a:ext uri="{FF2B5EF4-FFF2-40B4-BE49-F238E27FC236}">
                      <a16:creationId xmlns:a16="http://schemas.microsoft.com/office/drawing/2014/main" id="{18FF0936-D7CA-5B41-AEFC-61A44EDE417B}"/>
                    </a:ext>
                  </a:extLst>
                </p:cNvPr>
                <p:cNvSpPr txBox="1"/>
                <p:nvPr/>
              </p:nvSpPr>
              <p:spPr>
                <a:xfrm>
                  <a:off x="6803630" y="3314670"/>
                  <a:ext cx="2267172" cy="779241"/>
                </a:xfrm>
                <a:prstGeom prst="rect">
                  <a:avLst/>
                </a:prstGeom>
                <a:noFill/>
              </p:spPr>
              <p:txBody>
                <a:bodyPr wrap="square" rtlCol="0">
                  <a:spAutoFit/>
                </a:bodyPr>
                <a:lstStyle/>
                <a:p>
                  <a:pPr algn="ctr"/>
                  <a:r>
                    <a:rPr lang="en-US" sz="2000" b="1" dirty="0">
                      <a:latin typeface="Times" pitchFamily="2" charset="0"/>
                    </a:rPr>
                    <a:t>Monitor Foils</a:t>
                  </a:r>
                  <a:br>
                    <a:rPr lang="en-US" sz="2000" b="1" dirty="0">
                      <a:latin typeface="Times" pitchFamily="2" charset="0"/>
                    </a:rPr>
                  </a:br>
                  <a:r>
                    <a:rPr lang="en-US" sz="2000" b="1" dirty="0">
                      <a:latin typeface="Times" pitchFamily="2" charset="0"/>
                    </a:rPr>
                    <a:t>Al, Ti, Cu, Fe, …</a:t>
                  </a:r>
                </a:p>
              </p:txBody>
            </p:sp>
            <p:sp>
              <p:nvSpPr>
                <p:cNvPr id="40" name="TextBox 39">
                  <a:extLst>
                    <a:ext uri="{FF2B5EF4-FFF2-40B4-BE49-F238E27FC236}">
                      <a16:creationId xmlns:a16="http://schemas.microsoft.com/office/drawing/2014/main" id="{28E67DCB-7CDB-3A4D-8F96-4645D0422292}"/>
                    </a:ext>
                  </a:extLst>
                </p:cNvPr>
                <p:cNvSpPr txBox="1"/>
                <p:nvPr/>
              </p:nvSpPr>
              <p:spPr>
                <a:xfrm>
                  <a:off x="7481405" y="6861698"/>
                  <a:ext cx="2032923" cy="1118042"/>
                </a:xfrm>
                <a:prstGeom prst="rect">
                  <a:avLst/>
                </a:prstGeom>
                <a:noFill/>
              </p:spPr>
              <p:txBody>
                <a:bodyPr wrap="square" rtlCol="0">
                  <a:spAutoFit/>
                </a:bodyPr>
                <a:lstStyle/>
                <a:p>
                  <a:pPr algn="ctr"/>
                  <a:r>
                    <a:rPr lang="en-US" sz="2000" b="1" dirty="0">
                      <a:latin typeface="Times" pitchFamily="2" charset="0"/>
                    </a:rPr>
                    <a:t>Foils of Interest</a:t>
                  </a:r>
                </a:p>
                <a:p>
                  <a:pPr algn="ctr"/>
                  <a:r>
                    <a:rPr lang="en-US" sz="2000" b="1" baseline="30000" dirty="0">
                      <a:latin typeface="Times" pitchFamily="2" charset="0"/>
                    </a:rPr>
                    <a:t>75</a:t>
                  </a:r>
                  <a:r>
                    <a:rPr lang="en-US" sz="2000" b="1" dirty="0">
                      <a:latin typeface="Times" pitchFamily="2" charset="0"/>
                    </a:rPr>
                    <a:t>As, </a:t>
                  </a:r>
                  <a:r>
                    <a:rPr lang="en-US" sz="2000" b="1" baseline="30000" dirty="0">
                      <a:latin typeface="Times" pitchFamily="2" charset="0"/>
                    </a:rPr>
                    <a:t>93</a:t>
                  </a:r>
                  <a:r>
                    <a:rPr lang="en-US" sz="2000" b="1" dirty="0">
                      <a:latin typeface="Times" pitchFamily="2" charset="0"/>
                    </a:rPr>
                    <a:t>Nb,…</a:t>
                  </a:r>
                </a:p>
              </p:txBody>
            </p:sp>
          </p:grpSp>
          <p:cxnSp>
            <p:nvCxnSpPr>
              <p:cNvPr id="42" name="Straight Arrow Connector 41">
                <a:extLst>
                  <a:ext uri="{FF2B5EF4-FFF2-40B4-BE49-F238E27FC236}">
                    <a16:creationId xmlns:a16="http://schemas.microsoft.com/office/drawing/2014/main" id="{138B2291-6A69-FE41-BA06-76C072F315B7}"/>
                  </a:ext>
                </a:extLst>
              </p:cNvPr>
              <p:cNvCxnSpPr>
                <a:cxnSpLocks/>
                <a:stCxn id="40" idx="0"/>
              </p:cNvCxnSpPr>
              <p:nvPr/>
            </p:nvCxnSpPr>
            <p:spPr>
              <a:xfrm flipV="1">
                <a:off x="8086392" y="4645489"/>
                <a:ext cx="1300685" cy="4859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3867D21F-BD82-2344-AE0A-7CEC21239E31}"/>
                  </a:ext>
                </a:extLst>
              </p:cNvPr>
              <p:cNvCxnSpPr>
                <a:cxnSpLocks/>
                <a:stCxn id="34" idx="2"/>
              </p:cNvCxnSpPr>
              <p:nvPr/>
            </p:nvCxnSpPr>
            <p:spPr>
              <a:xfrm flipH="1">
                <a:off x="3934411" y="2269749"/>
                <a:ext cx="907110" cy="504418"/>
              </a:xfrm>
              <a:prstGeom prst="straightConnector1">
                <a:avLst/>
              </a:prstGeom>
              <a:ln w="19050">
                <a:solidFill>
                  <a:srgbClr val="989898"/>
                </a:solidFill>
                <a:tailEnd type="triangle"/>
              </a:ln>
            </p:spPr>
            <p:style>
              <a:lnRef idx="1">
                <a:schemeClr val="accent1"/>
              </a:lnRef>
              <a:fillRef idx="0">
                <a:schemeClr val="accent1"/>
              </a:fillRef>
              <a:effectRef idx="0">
                <a:schemeClr val="accent1"/>
              </a:effectRef>
              <a:fontRef idx="minor">
                <a:schemeClr val="tx1"/>
              </a:fontRef>
            </p:style>
          </p:cxnSp>
          <p:sp>
            <p:nvSpPr>
              <p:cNvPr id="47" name="Down Arrow 46">
                <a:extLst>
                  <a:ext uri="{FF2B5EF4-FFF2-40B4-BE49-F238E27FC236}">
                    <a16:creationId xmlns:a16="http://schemas.microsoft.com/office/drawing/2014/main" id="{531732F2-29EE-1149-B98C-618C55EBF8A2}"/>
                  </a:ext>
                </a:extLst>
              </p:cNvPr>
              <p:cNvSpPr/>
              <p:nvPr/>
            </p:nvSpPr>
            <p:spPr>
              <a:xfrm rot="5400000">
                <a:off x="11312758" y="3472989"/>
                <a:ext cx="368299" cy="526584"/>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0" name="Straight Arrow Connector 59">
                <a:extLst>
                  <a:ext uri="{FF2B5EF4-FFF2-40B4-BE49-F238E27FC236}">
                    <a16:creationId xmlns:a16="http://schemas.microsoft.com/office/drawing/2014/main" id="{6AE9A7D0-888A-DA43-BCDE-A7A3CE8EAF28}"/>
                  </a:ext>
                </a:extLst>
              </p:cNvPr>
              <p:cNvCxnSpPr>
                <a:cxnSpLocks/>
                <a:stCxn id="36" idx="2"/>
                <a:endCxn id="26" idx="0"/>
              </p:cNvCxnSpPr>
              <p:nvPr/>
            </p:nvCxnSpPr>
            <p:spPr>
              <a:xfrm>
                <a:off x="7525742" y="2363680"/>
                <a:ext cx="35985" cy="517864"/>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84B24BEB-BC5C-D942-A1E6-C1B8F8A57BD5}"/>
                  </a:ext>
                </a:extLst>
              </p:cNvPr>
              <p:cNvCxnSpPr>
                <a:cxnSpLocks/>
                <a:stCxn id="36" idx="2"/>
                <a:endCxn id="25" idx="0"/>
              </p:cNvCxnSpPr>
              <p:nvPr/>
            </p:nvCxnSpPr>
            <p:spPr>
              <a:xfrm flipH="1">
                <a:off x="7408963" y="2363680"/>
                <a:ext cx="116780" cy="517864"/>
              </a:xfrm>
              <a:prstGeom prst="straightConnector1">
                <a:avLst/>
              </a:prstGeom>
              <a:ln w="19050">
                <a:solidFill>
                  <a:srgbClr val="D9D9D9"/>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792CF298-8BD8-5A4A-AFC1-7F8EE8950928}"/>
                  </a:ext>
                </a:extLst>
              </p:cNvPr>
              <p:cNvCxnSpPr>
                <a:cxnSpLocks/>
                <a:stCxn id="36" idx="2"/>
                <a:endCxn id="23" idx="0"/>
              </p:cNvCxnSpPr>
              <p:nvPr/>
            </p:nvCxnSpPr>
            <p:spPr>
              <a:xfrm flipH="1">
                <a:off x="7095331" y="2363680"/>
                <a:ext cx="430411" cy="517864"/>
              </a:xfrm>
              <a:prstGeom prst="straightConnector1">
                <a:avLst/>
              </a:prstGeom>
              <a:ln w="19050">
                <a:solidFill>
                  <a:srgbClr val="989898"/>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B192DB06-2570-CA42-B85A-A51E7F930646}"/>
                  </a:ext>
                </a:extLst>
              </p:cNvPr>
              <p:cNvCxnSpPr>
                <a:cxnSpLocks/>
                <a:stCxn id="34" idx="2"/>
              </p:cNvCxnSpPr>
              <p:nvPr/>
            </p:nvCxnSpPr>
            <p:spPr>
              <a:xfrm>
                <a:off x="4841521" y="2269749"/>
                <a:ext cx="1052283" cy="500396"/>
              </a:xfrm>
              <a:prstGeom prst="straightConnector1">
                <a:avLst/>
              </a:prstGeom>
              <a:ln w="19050">
                <a:solidFill>
                  <a:srgbClr val="989898"/>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3A2252CD-0548-6F45-841A-BDCDB5A8646F}"/>
                  </a:ext>
                </a:extLst>
              </p:cNvPr>
              <p:cNvCxnSpPr>
                <a:cxnSpLocks/>
              </p:cNvCxnSpPr>
              <p:nvPr/>
            </p:nvCxnSpPr>
            <p:spPr>
              <a:xfrm rot="10800000">
                <a:off x="6793411" y="4651163"/>
                <a:ext cx="1300684" cy="48597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50" name="Slide Number Placeholder 5">
            <a:extLst>
              <a:ext uri="{FF2B5EF4-FFF2-40B4-BE49-F238E27FC236}">
                <a16:creationId xmlns:a16="http://schemas.microsoft.com/office/drawing/2014/main" id="{9460965F-FA82-4950-8C61-E2A08A273539}"/>
              </a:ext>
            </a:extLst>
          </p:cNvPr>
          <p:cNvSpPr>
            <a:spLocks noGrp="1"/>
          </p:cNvSpPr>
          <p:nvPr>
            <p:ph type="sldNum" sz="quarter" idx="4"/>
          </p:nvPr>
        </p:nvSpPr>
        <p:spPr>
          <a:xfrm>
            <a:off x="9296400" y="6356349"/>
            <a:ext cx="2743200" cy="365125"/>
          </a:xfrm>
          <a:prstGeom prst="rect">
            <a:avLst/>
          </a:prstGeom>
        </p:spPr>
        <p:txBody>
          <a:bodyPr/>
          <a:lstStyle>
            <a:lvl1pPr>
              <a:defRPr b="1">
                <a:solidFill>
                  <a:schemeClr val="bg1"/>
                </a:solidFill>
                <a:latin typeface="Georgia" panose="02040502050405020303" pitchFamily="18" charset="0"/>
              </a:defRPr>
            </a:lvl1pPr>
          </a:lstStyle>
          <a:p>
            <a:pPr algn="r"/>
            <a:fld id="{8DFAC382-4EBE-AA44-A583-A4478973BA78}" type="slidenum">
              <a:rPr lang="en-US" smtClean="0"/>
              <a:pPr algn="r"/>
              <a:t>6</a:t>
            </a:fld>
            <a:endParaRPr lang="en-US" dirty="0"/>
          </a:p>
        </p:txBody>
      </p:sp>
      <p:pic>
        <p:nvPicPr>
          <p:cNvPr id="4" name="monitorxs" descr="monitorxs">
            <a:hlinkClick r:id="" action="ppaction://media"/>
            <a:extLst>
              <a:ext uri="{FF2B5EF4-FFF2-40B4-BE49-F238E27FC236}">
                <a16:creationId xmlns:a16="http://schemas.microsoft.com/office/drawing/2014/main" id="{9C9D972E-A6D5-D874-64B7-B058F45EB4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3650" y="3567922"/>
            <a:ext cx="4403832" cy="3302875"/>
          </a:xfrm>
          <a:prstGeom prst="rect">
            <a:avLst/>
          </a:prstGeom>
        </p:spPr>
      </p:pic>
      <p:sp>
        <p:nvSpPr>
          <p:cNvPr id="38" name="TextBox 37">
            <a:extLst>
              <a:ext uri="{FF2B5EF4-FFF2-40B4-BE49-F238E27FC236}">
                <a16:creationId xmlns:a16="http://schemas.microsoft.com/office/drawing/2014/main" id="{B130DD46-5FFD-6408-7F31-AFECF3444D5C}"/>
              </a:ext>
            </a:extLst>
          </p:cNvPr>
          <p:cNvSpPr txBox="1"/>
          <p:nvPr/>
        </p:nvSpPr>
        <p:spPr>
          <a:xfrm>
            <a:off x="5353010" y="6123412"/>
            <a:ext cx="6156960" cy="830997"/>
          </a:xfrm>
          <a:prstGeom prst="rect">
            <a:avLst/>
          </a:prstGeom>
          <a:noFill/>
        </p:spPr>
        <p:txBody>
          <a:bodyPr wrap="square">
            <a:spAutoFit/>
          </a:bodyPr>
          <a:lstStyle/>
          <a:p>
            <a:r>
              <a:rPr lang="en-US" sz="1600" dirty="0">
                <a:solidFill>
                  <a:schemeClr val="bg1"/>
                </a:solidFill>
              </a:rPr>
              <a:t>A.S. Voyles </a:t>
            </a:r>
            <a:r>
              <a:rPr lang="en-US" sz="1600" i="1" dirty="0">
                <a:solidFill>
                  <a:schemeClr val="bg1"/>
                </a:solidFill>
              </a:rPr>
              <a:t>et al.</a:t>
            </a:r>
            <a:r>
              <a:rPr lang="en-US" sz="1600" dirty="0">
                <a:solidFill>
                  <a:schemeClr val="bg1"/>
                </a:solidFill>
              </a:rPr>
              <a:t>, </a:t>
            </a:r>
            <a:r>
              <a:rPr lang="en-US" sz="1600" i="1" dirty="0">
                <a:solidFill>
                  <a:schemeClr val="bg1"/>
                </a:solidFill>
              </a:rPr>
              <a:t>NIM B 429 (2018) &amp; EPJ A 57:94 (2021)</a:t>
            </a:r>
            <a:br>
              <a:rPr lang="en-US" sz="1600" i="1" dirty="0">
                <a:solidFill>
                  <a:schemeClr val="bg1"/>
                </a:solidFill>
              </a:rPr>
            </a:br>
            <a:r>
              <a:rPr lang="en-US" sz="1600" i="1" dirty="0">
                <a:solidFill>
                  <a:schemeClr val="bg1"/>
                </a:solidFill>
              </a:rPr>
              <a:t>J.T. Morrell et al., EPJ A 56:13 (2020)</a:t>
            </a:r>
            <a:br>
              <a:rPr lang="en-US" sz="1600" i="1" dirty="0">
                <a:solidFill>
                  <a:schemeClr val="bg1"/>
                </a:solidFill>
              </a:rPr>
            </a:br>
            <a:r>
              <a:rPr lang="en-US" sz="1600" dirty="0">
                <a:solidFill>
                  <a:schemeClr val="bg1"/>
                </a:solidFill>
              </a:rPr>
              <a:t>M. B. Fox </a:t>
            </a:r>
            <a:r>
              <a:rPr lang="en-US" sz="1600" i="1" dirty="0">
                <a:solidFill>
                  <a:schemeClr val="bg1"/>
                </a:solidFill>
              </a:rPr>
              <a:t>et al., PRC, 103(3):034601 (2021) &amp; PRC 104, 064615 (2021)</a:t>
            </a:r>
            <a:endParaRPr lang="en-US" sz="1600" dirty="0"/>
          </a:p>
        </p:txBody>
      </p:sp>
      <p:sp>
        <p:nvSpPr>
          <p:cNvPr id="39" name="TextBox 38">
            <a:extLst>
              <a:ext uri="{FF2B5EF4-FFF2-40B4-BE49-F238E27FC236}">
                <a16:creationId xmlns:a16="http://schemas.microsoft.com/office/drawing/2014/main" id="{42E3B160-3998-9FCC-C710-452FD8FFD159}"/>
              </a:ext>
            </a:extLst>
          </p:cNvPr>
          <p:cNvSpPr txBox="1"/>
          <p:nvPr/>
        </p:nvSpPr>
        <p:spPr>
          <a:xfrm>
            <a:off x="4793611" y="5184320"/>
            <a:ext cx="7162795" cy="830997"/>
          </a:xfrm>
          <a:prstGeom prst="rect">
            <a:avLst/>
          </a:prstGeom>
          <a:solidFill>
            <a:srgbClr val="FFFF00"/>
          </a:solidFill>
          <a:ln>
            <a:solidFill>
              <a:schemeClr val="accent1"/>
            </a:solidFill>
          </a:ln>
        </p:spPr>
        <p:txBody>
          <a:bodyPr wrap="square" rtlCol="0">
            <a:spAutoFit/>
          </a:bodyPr>
          <a:lstStyle/>
          <a:p>
            <a:pPr algn="ctr"/>
            <a:r>
              <a:rPr lang="en-US" sz="2400" b="1" i="1" dirty="0">
                <a:latin typeface="Times New Roman" panose="02020603050405020304" pitchFamily="18" charset="0"/>
                <a:cs typeface="Times New Roman" panose="02020603050405020304" pitchFamily="18" charset="0"/>
              </a:rPr>
              <a:t>Check out Curie! (and help improve it!)</a:t>
            </a:r>
            <a:br>
              <a:rPr lang="en-US" sz="2400" b="1" i="1" dirty="0">
                <a:latin typeface="Times New Roman" panose="02020603050405020304" pitchFamily="18" charset="0"/>
                <a:cs typeface="Times New Roman" panose="02020603050405020304" pitchFamily="18" charset="0"/>
              </a:rPr>
            </a:br>
            <a:r>
              <a:rPr lang="en-US" sz="2400" b="1" i="1" dirty="0">
                <a:latin typeface="Times New Roman" panose="02020603050405020304" pitchFamily="18" charset="0"/>
                <a:cs typeface="Times New Roman" panose="02020603050405020304" pitchFamily="18" charset="0"/>
                <a:hlinkClick r:id="rId6"/>
              </a:rPr>
              <a:t>https://jtmorrell.github.io/curie/build/html/index.html</a:t>
            </a:r>
            <a:endParaRPr lang="en-US" sz="2400" b="1" i="1" dirty="0">
              <a:latin typeface="Times New Roman" panose="02020603050405020304" pitchFamily="18" charset="0"/>
              <a:cs typeface="Times New Roman" panose="02020603050405020304" pitchFamily="18" charset="0"/>
            </a:endParaRPr>
          </a:p>
        </p:txBody>
      </p:sp>
      <p:pic>
        <p:nvPicPr>
          <p:cNvPr id="41" name="Picture 40">
            <a:extLst>
              <a:ext uri="{FF2B5EF4-FFF2-40B4-BE49-F238E27FC236}">
                <a16:creationId xmlns:a16="http://schemas.microsoft.com/office/drawing/2014/main" id="{E3A0916C-1339-A700-7892-30393F66C40B}"/>
              </a:ext>
            </a:extLst>
          </p:cNvPr>
          <p:cNvPicPr>
            <a:picLocks noChangeAspect="1"/>
          </p:cNvPicPr>
          <p:nvPr/>
        </p:nvPicPr>
        <p:blipFill>
          <a:blip r:embed="rId7"/>
          <a:stretch>
            <a:fillRect/>
          </a:stretch>
        </p:blipFill>
        <p:spPr>
          <a:xfrm>
            <a:off x="9498791" y="3280720"/>
            <a:ext cx="2692801" cy="1903600"/>
          </a:xfrm>
          <a:prstGeom prst="rect">
            <a:avLst/>
          </a:prstGeom>
        </p:spPr>
      </p:pic>
    </p:spTree>
    <p:extLst>
      <p:ext uri="{BB962C8B-B14F-4D97-AF65-F5344CB8AC3E}">
        <p14:creationId xmlns:p14="http://schemas.microsoft.com/office/powerpoint/2010/main" val="200306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0"/>
                                  </p:stCondLst>
                                  <p:childTnLst>
                                    <p:cmd type="call" cmd="playFrom(0.0)">
                                      <p:cBhvr>
                                        <p:cTn id="9" dur="10083"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dissolve">
                                      <p:cBhvr>
                                        <p:cTn id="1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after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video>
              <p:cMediaNode vol="80000">
                <p:cTn id="20" repeatCount="3000" fill="hold" display="0">
                  <p:stCondLst>
                    <p:cond delay="indefinite"/>
                  </p:stCondLst>
                </p:cTn>
                <p:tgtEl>
                  <p:spTgt spid="4"/>
                </p:tgtEl>
              </p:cMediaNode>
            </p:video>
          </p:childTnLst>
        </p:cTn>
      </p:par>
    </p:tnLst>
    <p:bldLst>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7">
            <a:extLst>
              <a:ext uri="{FF2B5EF4-FFF2-40B4-BE49-F238E27FC236}">
                <a16:creationId xmlns:a16="http://schemas.microsoft.com/office/drawing/2014/main" id="{AC490403-2075-4806-9633-8EE040EA1D92}"/>
              </a:ext>
            </a:extLst>
          </p:cNvPr>
          <p:cNvPicPr>
            <a:picLocks noChangeAspect="1"/>
          </p:cNvPicPr>
          <p:nvPr/>
        </p:nvPicPr>
        <p:blipFill>
          <a:blip r:embed="rId3"/>
          <a:stretch>
            <a:fillRect/>
          </a:stretch>
        </p:blipFill>
        <p:spPr>
          <a:xfrm>
            <a:off x="17179" y="1041400"/>
            <a:ext cx="5978525" cy="4775200"/>
          </a:xfrm>
          <a:prstGeom prst="rect">
            <a:avLst/>
          </a:prstGeom>
        </p:spPr>
      </p:pic>
      <p:grpSp>
        <p:nvGrpSpPr>
          <p:cNvPr id="31" name="Group 30">
            <a:extLst>
              <a:ext uri="{FF2B5EF4-FFF2-40B4-BE49-F238E27FC236}">
                <a16:creationId xmlns:a16="http://schemas.microsoft.com/office/drawing/2014/main" id="{96DDA440-47D8-D8E0-D0A3-8147D07A5CC2}"/>
              </a:ext>
            </a:extLst>
          </p:cNvPr>
          <p:cNvGrpSpPr/>
          <p:nvPr/>
        </p:nvGrpSpPr>
        <p:grpSpPr>
          <a:xfrm>
            <a:off x="4939726" y="3801252"/>
            <a:ext cx="1342242" cy="2377066"/>
            <a:chOff x="2810466" y="1459514"/>
            <a:chExt cx="1554363" cy="2752725"/>
          </a:xfrm>
        </p:grpSpPr>
        <p:pic>
          <p:nvPicPr>
            <p:cNvPr id="33" name="Picture 2" descr="http://jnm.snmjournals.org/content/57/12/1941/F1.large.jpg">
              <a:extLst>
                <a:ext uri="{FF2B5EF4-FFF2-40B4-BE49-F238E27FC236}">
                  <a16:creationId xmlns:a16="http://schemas.microsoft.com/office/drawing/2014/main" id="{09F45798-6B64-C9AB-9588-22B68C5EF6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744" r="72927" b="13756"/>
            <a:stretch/>
          </p:blipFill>
          <p:spPr bwMode="auto">
            <a:xfrm>
              <a:off x="2810466" y="1459514"/>
              <a:ext cx="1485309" cy="2752725"/>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3814F8D0-01E1-34D4-BA79-EB44C8F510D7}"/>
                </a:ext>
              </a:extLst>
            </p:cNvPr>
            <p:cNvSpPr/>
            <p:nvPr/>
          </p:nvSpPr>
          <p:spPr>
            <a:xfrm rot="10800000">
              <a:off x="4053578" y="2250989"/>
              <a:ext cx="311251" cy="124713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grpSp>
      <p:sp>
        <p:nvSpPr>
          <p:cNvPr id="2" name="Title 1">
            <a:extLst>
              <a:ext uri="{FF2B5EF4-FFF2-40B4-BE49-F238E27FC236}">
                <a16:creationId xmlns:a16="http://schemas.microsoft.com/office/drawing/2014/main" id="{CE2687F2-0069-7846-A68D-EAAC61CDE187}"/>
              </a:ext>
            </a:extLst>
          </p:cNvPr>
          <p:cNvSpPr>
            <a:spLocks noGrp="1"/>
          </p:cNvSpPr>
          <p:nvPr>
            <p:ph type="title"/>
          </p:nvPr>
        </p:nvSpPr>
        <p:spPr/>
        <p:txBody>
          <a:bodyPr/>
          <a:lstStyle/>
          <a:p>
            <a:r>
              <a:rPr lang="en-US" baseline="30000" dirty="0"/>
              <a:t>72</a:t>
            </a:r>
            <a:r>
              <a:rPr lang="en-US" dirty="0"/>
              <a:t>Se and </a:t>
            </a:r>
            <a:r>
              <a:rPr lang="en-US" baseline="30000" dirty="0"/>
              <a:t>68</a:t>
            </a:r>
            <a:r>
              <a:rPr lang="en-US" dirty="0"/>
              <a:t>Ge Production</a:t>
            </a:r>
          </a:p>
        </p:txBody>
      </p:sp>
      <p:pic>
        <p:nvPicPr>
          <p:cNvPr id="14" name="Picture 13">
            <a:extLst>
              <a:ext uri="{FF2B5EF4-FFF2-40B4-BE49-F238E27FC236}">
                <a16:creationId xmlns:a16="http://schemas.microsoft.com/office/drawing/2014/main" id="{6B143EDB-FD85-4B08-97BA-C6A7415B856D}"/>
              </a:ext>
            </a:extLst>
          </p:cNvPr>
          <p:cNvPicPr>
            <a:picLocks noChangeAspect="1"/>
          </p:cNvPicPr>
          <p:nvPr/>
        </p:nvPicPr>
        <p:blipFill>
          <a:blip r:embed="rId5"/>
          <a:stretch>
            <a:fillRect/>
          </a:stretch>
        </p:blipFill>
        <p:spPr>
          <a:xfrm>
            <a:off x="6059546" y="973455"/>
            <a:ext cx="6084000" cy="4860000"/>
          </a:xfrm>
          <a:prstGeom prst="rect">
            <a:avLst/>
          </a:prstGeom>
        </p:spPr>
      </p:pic>
      <p:sp>
        <p:nvSpPr>
          <p:cNvPr id="17" name="Rectangle 16">
            <a:extLst>
              <a:ext uri="{FF2B5EF4-FFF2-40B4-BE49-F238E27FC236}">
                <a16:creationId xmlns:a16="http://schemas.microsoft.com/office/drawing/2014/main" id="{F7A09E69-33A8-ED7D-1CA4-7D3623BC98CB}"/>
              </a:ext>
            </a:extLst>
          </p:cNvPr>
          <p:cNvSpPr/>
          <p:nvPr/>
        </p:nvSpPr>
        <p:spPr>
          <a:xfrm>
            <a:off x="6773561" y="1400537"/>
            <a:ext cx="1013839" cy="3773696"/>
          </a:xfrm>
          <a:prstGeom prst="rect">
            <a:avLst/>
          </a:prstGeom>
          <a:solidFill>
            <a:schemeClr val="accent1">
              <a:alpha val="15000"/>
            </a:schemeClr>
          </a:solidFill>
          <a:ln>
            <a:solidFill>
              <a:srgbClr val="1069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551FDE8-4D94-E97D-F94D-2ED6B59C15AB}"/>
              </a:ext>
            </a:extLst>
          </p:cNvPr>
          <p:cNvSpPr/>
          <p:nvPr/>
        </p:nvSpPr>
        <p:spPr>
          <a:xfrm>
            <a:off x="7569057" y="1400537"/>
            <a:ext cx="1404516" cy="3773696"/>
          </a:xfrm>
          <a:prstGeom prst="rect">
            <a:avLst/>
          </a:prstGeom>
          <a:solidFill>
            <a:srgbClr val="C00000">
              <a:alpha val="1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A7750AE-DC9B-7D99-D89D-886B8229D196}"/>
              </a:ext>
            </a:extLst>
          </p:cNvPr>
          <p:cNvSpPr/>
          <p:nvPr/>
        </p:nvSpPr>
        <p:spPr>
          <a:xfrm>
            <a:off x="8961215" y="1400537"/>
            <a:ext cx="2938452" cy="3773696"/>
          </a:xfrm>
          <a:prstGeom prst="rect">
            <a:avLst/>
          </a:prstGeom>
          <a:solidFill>
            <a:srgbClr val="00B050">
              <a:alpha val="15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5B5E3699-7128-1F9E-9744-6C18FD1E9359}"/>
              </a:ext>
            </a:extLst>
          </p:cNvPr>
          <p:cNvSpPr txBox="1"/>
          <p:nvPr/>
        </p:nvSpPr>
        <p:spPr>
          <a:xfrm rot="16200000">
            <a:off x="8691575" y="1639232"/>
            <a:ext cx="1193800" cy="461665"/>
          </a:xfrm>
          <a:prstGeom prst="rect">
            <a:avLst/>
          </a:prstGeom>
          <a:noFill/>
        </p:spPr>
        <p:txBody>
          <a:bodyPr wrap="square" rtlCol="0">
            <a:spAutoFit/>
          </a:bodyPr>
          <a:lstStyle/>
          <a:p>
            <a:r>
              <a:rPr lang="en-US" sz="2400" b="1" dirty="0">
                <a:latin typeface="Times" pitchFamily="2" charset="0"/>
              </a:rPr>
              <a:t>BNL</a:t>
            </a:r>
          </a:p>
        </p:txBody>
      </p:sp>
      <p:sp>
        <p:nvSpPr>
          <p:cNvPr id="22" name="TextBox 21">
            <a:extLst>
              <a:ext uri="{FF2B5EF4-FFF2-40B4-BE49-F238E27FC236}">
                <a16:creationId xmlns:a16="http://schemas.microsoft.com/office/drawing/2014/main" id="{A16BCB09-5B3E-8677-FA5C-EFC1186014E2}"/>
              </a:ext>
            </a:extLst>
          </p:cNvPr>
          <p:cNvSpPr txBox="1"/>
          <p:nvPr/>
        </p:nvSpPr>
        <p:spPr>
          <a:xfrm rot="16200000">
            <a:off x="7602291" y="1639232"/>
            <a:ext cx="1193800" cy="461665"/>
          </a:xfrm>
          <a:prstGeom prst="rect">
            <a:avLst/>
          </a:prstGeom>
          <a:noFill/>
        </p:spPr>
        <p:txBody>
          <a:bodyPr wrap="square" rtlCol="0">
            <a:spAutoFit/>
          </a:bodyPr>
          <a:lstStyle/>
          <a:p>
            <a:r>
              <a:rPr lang="en-US" sz="2400" b="1" dirty="0">
                <a:latin typeface="Times" pitchFamily="2" charset="0"/>
              </a:rPr>
              <a:t>LANL</a:t>
            </a:r>
          </a:p>
        </p:txBody>
      </p:sp>
      <p:sp>
        <p:nvSpPr>
          <p:cNvPr id="24" name="Slide Number Placeholder 5">
            <a:extLst>
              <a:ext uri="{FF2B5EF4-FFF2-40B4-BE49-F238E27FC236}">
                <a16:creationId xmlns:a16="http://schemas.microsoft.com/office/drawing/2014/main" id="{562353DF-F3C8-09EE-F676-2400DF15E863}"/>
              </a:ext>
            </a:extLst>
          </p:cNvPr>
          <p:cNvSpPr>
            <a:spLocks noGrp="1"/>
          </p:cNvSpPr>
          <p:nvPr>
            <p:ph type="sldNum" sz="quarter" idx="4"/>
          </p:nvPr>
        </p:nvSpPr>
        <p:spPr>
          <a:xfrm>
            <a:off x="9296400" y="6356349"/>
            <a:ext cx="2743200" cy="365125"/>
          </a:xfrm>
          <a:prstGeom prst="rect">
            <a:avLst/>
          </a:prstGeom>
        </p:spPr>
        <p:txBody>
          <a:bodyPr/>
          <a:lstStyle>
            <a:lvl1pPr>
              <a:defRPr b="1">
                <a:solidFill>
                  <a:schemeClr val="bg1"/>
                </a:solidFill>
                <a:latin typeface="Georgia" panose="02040502050405020303" pitchFamily="18" charset="0"/>
              </a:defRPr>
            </a:lvl1pPr>
          </a:lstStyle>
          <a:p>
            <a:pPr algn="r"/>
            <a:fld id="{8DFAC382-4EBE-AA44-A583-A4478973BA78}" type="slidenum">
              <a:rPr lang="en-US" smtClean="0"/>
              <a:pPr algn="r"/>
              <a:t>7</a:t>
            </a:fld>
            <a:endParaRPr lang="en-US" dirty="0"/>
          </a:p>
        </p:txBody>
      </p:sp>
      <p:sp>
        <p:nvSpPr>
          <p:cNvPr id="3" name="Right Arrow 2">
            <a:extLst>
              <a:ext uri="{FF2B5EF4-FFF2-40B4-BE49-F238E27FC236}">
                <a16:creationId xmlns:a16="http://schemas.microsoft.com/office/drawing/2014/main" id="{8FA237CF-51CA-FC48-840D-598289B74D33}"/>
              </a:ext>
            </a:extLst>
          </p:cNvPr>
          <p:cNvSpPr/>
          <p:nvPr/>
        </p:nvSpPr>
        <p:spPr>
          <a:xfrm rot="19430588" flipH="1">
            <a:off x="3543299" y="2406377"/>
            <a:ext cx="4775081" cy="208794"/>
          </a:xfrm>
          <a:prstGeom prst="rightArrow">
            <a:avLst/>
          </a:prstGeom>
          <a:solidFill>
            <a:srgbClr val="DD1C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0741B70D-B375-B920-0335-B1F756814181}"/>
              </a:ext>
            </a:extLst>
          </p:cNvPr>
          <p:cNvSpPr/>
          <p:nvPr/>
        </p:nvSpPr>
        <p:spPr>
          <a:xfrm>
            <a:off x="5986167" y="5584834"/>
            <a:ext cx="1035861" cy="584775"/>
          </a:xfrm>
          <a:prstGeom prst="rect">
            <a:avLst/>
          </a:prstGeom>
          <a:ln>
            <a:noFill/>
          </a:ln>
        </p:spPr>
        <p:txBody>
          <a:bodyPr wrap="none">
            <a:spAutoFit/>
          </a:bodyPr>
          <a:lstStyle/>
          <a:p>
            <a:r>
              <a:rPr lang="en-US" sz="3200" b="1" baseline="30000" dirty="0">
                <a:solidFill>
                  <a:srgbClr val="000000"/>
                </a:solidFill>
                <a:latin typeface="Helvetica" panose="020B0604020202020204" pitchFamily="34" charset="0"/>
                <a:cs typeface="Helvetica" panose="020B0604020202020204" pitchFamily="34" charset="0"/>
              </a:rPr>
              <a:t>68</a:t>
            </a:r>
            <a:r>
              <a:rPr lang="en-US" sz="3200" b="1" dirty="0">
                <a:solidFill>
                  <a:srgbClr val="000000"/>
                </a:solidFill>
                <a:latin typeface="Helvetica" panose="020B0604020202020204" pitchFamily="34" charset="0"/>
                <a:cs typeface="Helvetica" panose="020B0604020202020204" pitchFamily="34" charset="0"/>
              </a:rPr>
              <a:t>Ga</a:t>
            </a:r>
            <a:endParaRPr lang="en-US" sz="3000" b="1" dirty="0">
              <a:latin typeface="Helvetica" panose="020B0604020202020204" pitchFamily="34" charset="0"/>
              <a:cs typeface="Helvetica" panose="020B0604020202020204" pitchFamily="34" charset="0"/>
            </a:endParaRPr>
          </a:p>
        </p:txBody>
      </p:sp>
      <p:sp>
        <p:nvSpPr>
          <p:cNvPr id="36" name="TextBox 35">
            <a:extLst>
              <a:ext uri="{FF2B5EF4-FFF2-40B4-BE49-F238E27FC236}">
                <a16:creationId xmlns:a16="http://schemas.microsoft.com/office/drawing/2014/main" id="{7FB0C3AC-C148-F764-182E-C16680AE1CAA}"/>
              </a:ext>
            </a:extLst>
          </p:cNvPr>
          <p:cNvSpPr txBox="1"/>
          <p:nvPr/>
        </p:nvSpPr>
        <p:spPr>
          <a:xfrm>
            <a:off x="7890442" y="6211669"/>
            <a:ext cx="2838518" cy="646331"/>
          </a:xfrm>
          <a:prstGeom prst="rect">
            <a:avLst/>
          </a:prstGeom>
          <a:noFill/>
        </p:spPr>
        <p:txBody>
          <a:bodyPr wrap="square">
            <a:spAutoFit/>
          </a:bodyPr>
          <a:lstStyle/>
          <a:p>
            <a:r>
              <a:rPr lang="en-US" i="1" dirty="0">
                <a:solidFill>
                  <a:schemeClr val="bg1"/>
                </a:solidFill>
              </a:rPr>
              <a:t>PR</a:t>
            </a:r>
            <a:r>
              <a:rPr lang="en-US" sz="1800" i="1" dirty="0">
                <a:solidFill>
                  <a:schemeClr val="bg1"/>
                </a:solidFill>
              </a:rPr>
              <a:t>C 104, </a:t>
            </a:r>
            <a:r>
              <a:rPr lang="en-US" i="1" dirty="0">
                <a:solidFill>
                  <a:schemeClr val="bg1"/>
                </a:solidFill>
              </a:rPr>
              <a:t>064615 (2021) </a:t>
            </a:r>
            <a:br>
              <a:rPr lang="en-US" i="1" dirty="0">
                <a:solidFill>
                  <a:schemeClr val="bg1"/>
                </a:solidFill>
              </a:rPr>
            </a:br>
            <a:r>
              <a:rPr lang="en-US" i="1" dirty="0" err="1">
                <a:solidFill>
                  <a:schemeClr val="bg1"/>
                </a:solidFill>
              </a:rPr>
              <a:t>J.Nuc.Med</a:t>
            </a:r>
            <a:r>
              <a:rPr lang="en-US" i="1" dirty="0">
                <a:solidFill>
                  <a:schemeClr val="bg1"/>
                </a:solidFill>
              </a:rPr>
              <a:t> 57.12 (2016)</a:t>
            </a:r>
          </a:p>
        </p:txBody>
      </p:sp>
      <p:sp>
        <p:nvSpPr>
          <p:cNvPr id="15" name="Rectangle 14">
            <a:extLst>
              <a:ext uri="{FF2B5EF4-FFF2-40B4-BE49-F238E27FC236}">
                <a16:creationId xmlns:a16="http://schemas.microsoft.com/office/drawing/2014/main" id="{EB17014A-9612-1B4E-A6C8-FA49FD812885}"/>
              </a:ext>
            </a:extLst>
          </p:cNvPr>
          <p:cNvSpPr/>
          <p:nvPr/>
        </p:nvSpPr>
        <p:spPr>
          <a:xfrm>
            <a:off x="1145675" y="5754110"/>
            <a:ext cx="3781486" cy="830997"/>
          </a:xfrm>
          <a:prstGeom prst="rect">
            <a:avLst/>
          </a:prstGeom>
          <a:solidFill>
            <a:srgbClr val="FFFF00"/>
          </a:solidFill>
          <a:ln>
            <a:solidFill>
              <a:schemeClr val="tx1"/>
            </a:solidFill>
          </a:ln>
        </p:spPr>
        <p:txBody>
          <a:bodyPr wrap="square">
            <a:spAutoFit/>
          </a:bodyPr>
          <a:lstStyle/>
          <a:p>
            <a:pPr algn="ctr"/>
            <a:r>
              <a:rPr lang="en-US" sz="2400" b="1" dirty="0">
                <a:latin typeface="Times" pitchFamily="2" charset="0"/>
                <a:cs typeface="Times New Roman" panose="02020603050405020304" pitchFamily="18" charset="0"/>
              </a:rPr>
              <a:t>Arsenic route offers highest yield and purity for </a:t>
            </a:r>
            <a:r>
              <a:rPr lang="en-US" sz="2400" b="1" baseline="30000" dirty="0">
                <a:latin typeface="Times" pitchFamily="2" charset="0"/>
                <a:cs typeface="Times New Roman" panose="02020603050405020304" pitchFamily="18" charset="0"/>
              </a:rPr>
              <a:t>72</a:t>
            </a:r>
            <a:r>
              <a:rPr lang="en-US" sz="2400" b="1" dirty="0">
                <a:latin typeface="Times" pitchFamily="2" charset="0"/>
                <a:cs typeface="Times New Roman" panose="02020603050405020304" pitchFamily="18" charset="0"/>
              </a:rPr>
              <a:t>Se</a:t>
            </a:r>
          </a:p>
        </p:txBody>
      </p:sp>
      <p:sp>
        <p:nvSpPr>
          <p:cNvPr id="37" name="TextBox 36">
            <a:extLst>
              <a:ext uri="{FF2B5EF4-FFF2-40B4-BE49-F238E27FC236}">
                <a16:creationId xmlns:a16="http://schemas.microsoft.com/office/drawing/2014/main" id="{5A2AB125-730D-D5E5-826A-C192F8B4F28A}"/>
              </a:ext>
            </a:extLst>
          </p:cNvPr>
          <p:cNvSpPr txBox="1"/>
          <p:nvPr/>
        </p:nvSpPr>
        <p:spPr>
          <a:xfrm rot="16200000">
            <a:off x="6560977" y="1639234"/>
            <a:ext cx="1193800" cy="461665"/>
          </a:xfrm>
          <a:prstGeom prst="rect">
            <a:avLst/>
          </a:prstGeom>
          <a:noFill/>
        </p:spPr>
        <p:txBody>
          <a:bodyPr wrap="square" rtlCol="0">
            <a:spAutoFit/>
          </a:bodyPr>
          <a:lstStyle/>
          <a:p>
            <a:r>
              <a:rPr lang="en-US" sz="2400" b="1" dirty="0">
                <a:latin typeface="Times" pitchFamily="2" charset="0"/>
              </a:rPr>
              <a:t>LBNL</a:t>
            </a:r>
          </a:p>
        </p:txBody>
      </p:sp>
      <p:sp>
        <p:nvSpPr>
          <p:cNvPr id="4" name="TextBox 3">
            <a:extLst>
              <a:ext uri="{FF2B5EF4-FFF2-40B4-BE49-F238E27FC236}">
                <a16:creationId xmlns:a16="http://schemas.microsoft.com/office/drawing/2014/main" id="{41E5D2D8-8098-3C54-0204-70E7C87D40AA}"/>
              </a:ext>
            </a:extLst>
          </p:cNvPr>
          <p:cNvSpPr txBox="1"/>
          <p:nvPr/>
        </p:nvSpPr>
        <p:spPr>
          <a:xfrm>
            <a:off x="10163291" y="1034679"/>
            <a:ext cx="933269" cy="400110"/>
          </a:xfrm>
          <a:prstGeom prst="rect">
            <a:avLst/>
          </a:prstGeom>
          <a:noFill/>
        </p:spPr>
        <p:txBody>
          <a:bodyPr wrap="none" rtlCol="0">
            <a:spAutoFit/>
          </a:bodyPr>
          <a:lstStyle/>
          <a:p>
            <a:r>
              <a:rPr lang="en-US" sz="2000" dirty="0"/>
              <a:t>→ </a:t>
            </a:r>
            <a:r>
              <a:rPr lang="en-US" sz="2000" baseline="30000" dirty="0"/>
              <a:t>68</a:t>
            </a:r>
            <a:r>
              <a:rPr lang="en-US" sz="2000" dirty="0"/>
              <a:t>Ga</a:t>
            </a:r>
          </a:p>
        </p:txBody>
      </p:sp>
      <p:sp>
        <p:nvSpPr>
          <p:cNvPr id="5" name="TextBox 4">
            <a:extLst>
              <a:ext uri="{FF2B5EF4-FFF2-40B4-BE49-F238E27FC236}">
                <a16:creationId xmlns:a16="http://schemas.microsoft.com/office/drawing/2014/main" id="{C2D0E76B-FFF3-F801-51BE-D00B8CD022FF}"/>
              </a:ext>
            </a:extLst>
          </p:cNvPr>
          <p:cNvSpPr txBox="1"/>
          <p:nvPr/>
        </p:nvSpPr>
        <p:spPr>
          <a:xfrm>
            <a:off x="10285209" y="803227"/>
            <a:ext cx="290464" cy="369332"/>
          </a:xfrm>
          <a:prstGeom prst="rect">
            <a:avLst/>
          </a:prstGeom>
          <a:noFill/>
        </p:spPr>
        <p:txBody>
          <a:bodyPr wrap="none" rtlCol="0">
            <a:spAutoFit/>
          </a:bodyPr>
          <a:lstStyle/>
          <a:p>
            <a:r>
              <a:rPr lang="el-GR" dirty="0"/>
              <a:t>ε</a:t>
            </a:r>
            <a:endParaRPr lang="en-US" dirty="0"/>
          </a:p>
        </p:txBody>
      </p:sp>
      <p:sp>
        <p:nvSpPr>
          <p:cNvPr id="6" name="TextBox 5">
            <a:extLst>
              <a:ext uri="{FF2B5EF4-FFF2-40B4-BE49-F238E27FC236}">
                <a16:creationId xmlns:a16="http://schemas.microsoft.com/office/drawing/2014/main" id="{68981610-7190-905D-A762-A89A677F3FB6}"/>
              </a:ext>
            </a:extLst>
          </p:cNvPr>
          <p:cNvSpPr txBox="1"/>
          <p:nvPr/>
        </p:nvSpPr>
        <p:spPr>
          <a:xfrm>
            <a:off x="8541000" y="830530"/>
            <a:ext cx="1707519" cy="307777"/>
          </a:xfrm>
          <a:prstGeom prst="rect">
            <a:avLst/>
          </a:prstGeom>
          <a:noFill/>
        </p:spPr>
        <p:txBody>
          <a:bodyPr wrap="none" rtlCol="0">
            <a:spAutoFit/>
          </a:bodyPr>
          <a:lstStyle/>
          <a:p>
            <a:r>
              <a:rPr lang="en-US" sz="1400" i="1" dirty="0"/>
              <a:t>t</a:t>
            </a:r>
            <a:r>
              <a:rPr lang="en-US" sz="1400" i="1" baseline="-25000" dirty="0"/>
              <a:t>1/2</a:t>
            </a:r>
            <a:r>
              <a:rPr lang="en-US" sz="1400" i="1" dirty="0"/>
              <a:t> = 270.93 ± 0.13 d</a:t>
            </a:r>
          </a:p>
        </p:txBody>
      </p:sp>
      <p:sp>
        <p:nvSpPr>
          <p:cNvPr id="7" name="TextBox 6">
            <a:extLst>
              <a:ext uri="{FF2B5EF4-FFF2-40B4-BE49-F238E27FC236}">
                <a16:creationId xmlns:a16="http://schemas.microsoft.com/office/drawing/2014/main" id="{056C4B44-2524-37E2-1895-FD7EB023EB48}"/>
              </a:ext>
            </a:extLst>
          </p:cNvPr>
          <p:cNvSpPr txBox="1"/>
          <p:nvPr/>
        </p:nvSpPr>
        <p:spPr>
          <a:xfrm>
            <a:off x="10582022" y="836929"/>
            <a:ext cx="1665841" cy="307777"/>
          </a:xfrm>
          <a:prstGeom prst="rect">
            <a:avLst/>
          </a:prstGeom>
          <a:noFill/>
        </p:spPr>
        <p:txBody>
          <a:bodyPr wrap="none" rtlCol="0">
            <a:spAutoFit/>
          </a:bodyPr>
          <a:lstStyle/>
          <a:p>
            <a:r>
              <a:rPr lang="en-US" sz="1400" i="1" dirty="0"/>
              <a:t>t</a:t>
            </a:r>
            <a:r>
              <a:rPr lang="en-US" sz="1400" i="1" baseline="-25000" dirty="0"/>
              <a:t>1/2</a:t>
            </a:r>
            <a:r>
              <a:rPr lang="en-US" sz="1400" i="1" dirty="0"/>
              <a:t> = 67.71 ± 0.09 m</a:t>
            </a:r>
          </a:p>
        </p:txBody>
      </p:sp>
      <p:grpSp>
        <p:nvGrpSpPr>
          <p:cNvPr id="16" name="Group 15">
            <a:extLst>
              <a:ext uri="{FF2B5EF4-FFF2-40B4-BE49-F238E27FC236}">
                <a16:creationId xmlns:a16="http://schemas.microsoft.com/office/drawing/2014/main" id="{CF8119EE-FA04-153A-84B7-7151BF635772}"/>
              </a:ext>
            </a:extLst>
          </p:cNvPr>
          <p:cNvGrpSpPr/>
          <p:nvPr/>
        </p:nvGrpSpPr>
        <p:grpSpPr>
          <a:xfrm>
            <a:off x="2638445" y="2582879"/>
            <a:ext cx="2900566" cy="744130"/>
            <a:chOff x="2638445" y="2582879"/>
            <a:chExt cx="2900566" cy="744130"/>
          </a:xfrm>
        </p:grpSpPr>
        <p:sp>
          <p:nvSpPr>
            <p:cNvPr id="8" name="TextBox 7">
              <a:extLst>
                <a:ext uri="{FF2B5EF4-FFF2-40B4-BE49-F238E27FC236}">
                  <a16:creationId xmlns:a16="http://schemas.microsoft.com/office/drawing/2014/main" id="{DEDDD384-D515-56AA-EF5C-BDE891219511}"/>
                </a:ext>
              </a:extLst>
            </p:cNvPr>
            <p:cNvSpPr txBox="1"/>
            <p:nvPr/>
          </p:nvSpPr>
          <p:spPr>
            <a:xfrm>
              <a:off x="2638445" y="2595329"/>
              <a:ext cx="1524776" cy="307777"/>
            </a:xfrm>
            <a:prstGeom prst="rect">
              <a:avLst/>
            </a:prstGeom>
            <a:noFill/>
          </p:spPr>
          <p:txBody>
            <a:bodyPr wrap="none" rtlCol="0">
              <a:spAutoFit/>
            </a:bodyPr>
            <a:lstStyle/>
            <a:p>
              <a:r>
                <a:rPr lang="en-US" sz="1400" i="1" dirty="0"/>
                <a:t>t</a:t>
              </a:r>
              <a:r>
                <a:rPr lang="en-US" sz="1400" i="1" baseline="-25000" dirty="0"/>
                <a:t>1/2</a:t>
              </a:r>
              <a:r>
                <a:rPr lang="en-US" sz="1400" i="1" dirty="0"/>
                <a:t> = 8.40 ± 0.08 d</a:t>
              </a:r>
            </a:p>
          </p:txBody>
        </p:sp>
        <p:sp>
          <p:nvSpPr>
            <p:cNvPr id="9" name="TextBox 8">
              <a:extLst>
                <a:ext uri="{FF2B5EF4-FFF2-40B4-BE49-F238E27FC236}">
                  <a16:creationId xmlns:a16="http://schemas.microsoft.com/office/drawing/2014/main" id="{F7CCB413-4BDC-358C-510A-7C019D8C643E}"/>
                </a:ext>
              </a:extLst>
            </p:cNvPr>
            <p:cNvSpPr txBox="1"/>
            <p:nvPr/>
          </p:nvSpPr>
          <p:spPr>
            <a:xfrm>
              <a:off x="4105605" y="2582879"/>
              <a:ext cx="1433406" cy="307777"/>
            </a:xfrm>
            <a:prstGeom prst="rect">
              <a:avLst/>
            </a:prstGeom>
            <a:noFill/>
          </p:spPr>
          <p:txBody>
            <a:bodyPr wrap="none" rtlCol="0">
              <a:spAutoFit/>
            </a:bodyPr>
            <a:lstStyle/>
            <a:p>
              <a:r>
                <a:rPr lang="en-US" sz="1400" i="1" dirty="0"/>
                <a:t>t</a:t>
              </a:r>
              <a:r>
                <a:rPr lang="en-US" sz="1400" i="1" baseline="-25000" dirty="0"/>
                <a:t>1/2</a:t>
              </a:r>
              <a:r>
                <a:rPr lang="en-US" sz="1400" i="1" dirty="0"/>
                <a:t> = 26.0 ± 0.1 h</a:t>
              </a:r>
            </a:p>
          </p:txBody>
        </p:sp>
        <p:sp>
          <p:nvSpPr>
            <p:cNvPr id="11" name="TextBox 10">
              <a:extLst>
                <a:ext uri="{FF2B5EF4-FFF2-40B4-BE49-F238E27FC236}">
                  <a16:creationId xmlns:a16="http://schemas.microsoft.com/office/drawing/2014/main" id="{9A8D9620-DAA4-9E57-FD62-D397A0E41698}"/>
                </a:ext>
              </a:extLst>
            </p:cNvPr>
            <p:cNvSpPr txBox="1"/>
            <p:nvPr/>
          </p:nvSpPr>
          <p:spPr>
            <a:xfrm>
              <a:off x="3437522" y="2793795"/>
              <a:ext cx="1563018" cy="369332"/>
            </a:xfrm>
            <a:prstGeom prst="rect">
              <a:avLst/>
            </a:prstGeom>
            <a:noFill/>
          </p:spPr>
          <p:txBody>
            <a:bodyPr wrap="square">
              <a:spAutoFit/>
            </a:bodyPr>
            <a:lstStyle/>
            <a:p>
              <a:r>
                <a:rPr lang="en-US" i="1" baseline="30000" dirty="0"/>
                <a:t>72</a:t>
              </a:r>
              <a:r>
                <a:rPr lang="en-US" i="1" dirty="0"/>
                <a:t>Se </a:t>
              </a:r>
              <a:r>
                <a:rPr lang="en-US" sz="1800" dirty="0"/>
                <a:t>→</a:t>
              </a:r>
              <a:r>
                <a:rPr lang="en-US" i="1" dirty="0"/>
                <a:t> </a:t>
              </a:r>
              <a:r>
                <a:rPr lang="en-US" i="1" baseline="30000" dirty="0"/>
                <a:t>72</a:t>
              </a:r>
              <a:r>
                <a:rPr lang="en-US" i="1" dirty="0"/>
                <a:t>As</a:t>
              </a:r>
              <a:endParaRPr lang="en-US" sz="1800" i="1" baseline="30000" dirty="0"/>
            </a:p>
          </p:txBody>
        </p:sp>
        <p:sp>
          <p:nvSpPr>
            <p:cNvPr id="12" name="TextBox 11">
              <a:extLst>
                <a:ext uri="{FF2B5EF4-FFF2-40B4-BE49-F238E27FC236}">
                  <a16:creationId xmlns:a16="http://schemas.microsoft.com/office/drawing/2014/main" id="{503810FE-8DF8-DCD0-DC10-D5B179C9B710}"/>
                </a:ext>
              </a:extLst>
            </p:cNvPr>
            <p:cNvSpPr txBox="1"/>
            <p:nvPr/>
          </p:nvSpPr>
          <p:spPr>
            <a:xfrm>
              <a:off x="3919448" y="2957677"/>
              <a:ext cx="290464" cy="369332"/>
            </a:xfrm>
            <a:prstGeom prst="rect">
              <a:avLst/>
            </a:prstGeom>
            <a:noFill/>
          </p:spPr>
          <p:txBody>
            <a:bodyPr wrap="none" rtlCol="0">
              <a:spAutoFit/>
            </a:bodyPr>
            <a:lstStyle/>
            <a:p>
              <a:r>
                <a:rPr lang="el-GR" dirty="0"/>
                <a:t>ε</a:t>
              </a:r>
              <a:endParaRPr lang="en-US" dirty="0"/>
            </a:p>
          </p:txBody>
        </p:sp>
      </p:grpSp>
    </p:spTree>
    <p:extLst>
      <p:ext uri="{BB962C8B-B14F-4D97-AF65-F5344CB8AC3E}">
        <p14:creationId xmlns:p14="http://schemas.microsoft.com/office/powerpoint/2010/main" val="2530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1" grpId="0"/>
      <p:bldP spid="22" grpId="0"/>
      <p:bldP spid="3" grpId="0" animBg="1"/>
      <p:bldP spid="15" grpId="0" animBg="1"/>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1DA4F-CC86-0F4B-A547-3306A017D58A}"/>
              </a:ext>
            </a:extLst>
          </p:cNvPr>
          <p:cNvSpPr>
            <a:spLocks noGrp="1"/>
          </p:cNvSpPr>
          <p:nvPr>
            <p:ph type="title"/>
          </p:nvPr>
        </p:nvSpPr>
        <p:spPr/>
        <p:txBody>
          <a:bodyPr>
            <a:normAutofit fontScale="90000"/>
          </a:bodyPr>
          <a:lstStyle/>
          <a:p>
            <a:r>
              <a:rPr lang="en-US" dirty="0"/>
              <a:t>Nuclear Data Contributions – Medical and Models</a:t>
            </a:r>
          </a:p>
        </p:txBody>
      </p:sp>
      <p:sp>
        <p:nvSpPr>
          <p:cNvPr id="10" name="Content Placeholder 2">
            <a:extLst>
              <a:ext uri="{FF2B5EF4-FFF2-40B4-BE49-F238E27FC236}">
                <a16:creationId xmlns:a16="http://schemas.microsoft.com/office/drawing/2014/main" id="{DBFEA157-3E39-7141-AD73-DE1EDBAB2376}"/>
              </a:ext>
            </a:extLst>
          </p:cNvPr>
          <p:cNvSpPr txBox="1">
            <a:spLocks/>
          </p:cNvSpPr>
          <p:nvPr/>
        </p:nvSpPr>
        <p:spPr>
          <a:xfrm>
            <a:off x="838200" y="1231214"/>
            <a:ext cx="5235153" cy="4775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Our data adds direct value for isotope production</a:t>
            </a:r>
          </a:p>
          <a:p>
            <a:r>
              <a:rPr lang="en-US" dirty="0"/>
              <a:t>But we are also a nuclear data group</a:t>
            </a:r>
          </a:p>
          <a:p>
            <a:pPr lvl="1"/>
            <a:r>
              <a:rPr lang="en-US" dirty="0"/>
              <a:t>And this is a large contribution of scarce data</a:t>
            </a:r>
          </a:p>
          <a:p>
            <a:pPr lvl="1"/>
            <a:r>
              <a:rPr lang="en-US" dirty="0"/>
              <a:t>A valuable opportunity to study high-energy reaction modeling and evaluation</a:t>
            </a:r>
          </a:p>
        </p:txBody>
      </p:sp>
      <p:sp>
        <p:nvSpPr>
          <p:cNvPr id="13" name="Slide Number Placeholder 5">
            <a:extLst>
              <a:ext uri="{FF2B5EF4-FFF2-40B4-BE49-F238E27FC236}">
                <a16:creationId xmlns:a16="http://schemas.microsoft.com/office/drawing/2014/main" id="{680B8DBF-E179-4B62-BB58-2B5F03A32AA3}"/>
              </a:ext>
            </a:extLst>
          </p:cNvPr>
          <p:cNvSpPr>
            <a:spLocks noGrp="1"/>
          </p:cNvSpPr>
          <p:nvPr>
            <p:ph type="sldNum" sz="quarter" idx="4"/>
          </p:nvPr>
        </p:nvSpPr>
        <p:spPr>
          <a:xfrm>
            <a:off x="9296400" y="6356349"/>
            <a:ext cx="2743200" cy="365125"/>
          </a:xfrm>
          <a:prstGeom prst="rect">
            <a:avLst/>
          </a:prstGeom>
        </p:spPr>
        <p:txBody>
          <a:bodyPr/>
          <a:lstStyle>
            <a:lvl1pPr>
              <a:defRPr b="1">
                <a:solidFill>
                  <a:schemeClr val="bg1"/>
                </a:solidFill>
                <a:latin typeface="Georgia" panose="02040502050405020303" pitchFamily="18" charset="0"/>
              </a:defRPr>
            </a:lvl1pPr>
          </a:lstStyle>
          <a:p>
            <a:pPr algn="r"/>
            <a:fld id="{8DFAC382-4EBE-AA44-A583-A4478973BA78}" type="slidenum">
              <a:rPr lang="en-US" smtClean="0"/>
              <a:pPr algn="r"/>
              <a:t>8</a:t>
            </a:fld>
            <a:endParaRPr lang="en-US" dirty="0"/>
          </a:p>
        </p:txBody>
      </p:sp>
      <p:pic>
        <p:nvPicPr>
          <p:cNvPr id="7" name="Picture 6">
            <a:extLst>
              <a:ext uri="{FF2B5EF4-FFF2-40B4-BE49-F238E27FC236}">
                <a16:creationId xmlns:a16="http://schemas.microsoft.com/office/drawing/2014/main" id="{936FF710-C54F-E280-4B18-9771A18B460F}"/>
              </a:ext>
            </a:extLst>
          </p:cNvPr>
          <p:cNvPicPr>
            <a:picLocks noChangeAspect="1"/>
          </p:cNvPicPr>
          <p:nvPr/>
        </p:nvPicPr>
        <p:blipFill>
          <a:blip r:embed="rId3"/>
          <a:stretch>
            <a:fillRect/>
          </a:stretch>
        </p:blipFill>
        <p:spPr>
          <a:xfrm>
            <a:off x="6059546" y="973455"/>
            <a:ext cx="6084000" cy="4860000"/>
          </a:xfrm>
          <a:prstGeom prst="rect">
            <a:avLst/>
          </a:prstGeom>
        </p:spPr>
      </p:pic>
      <p:sp>
        <p:nvSpPr>
          <p:cNvPr id="8" name="Rectangle 7">
            <a:extLst>
              <a:ext uri="{FF2B5EF4-FFF2-40B4-BE49-F238E27FC236}">
                <a16:creationId xmlns:a16="http://schemas.microsoft.com/office/drawing/2014/main" id="{CBCBE8DE-A114-B62D-A6D4-092D77DF5EA2}"/>
              </a:ext>
            </a:extLst>
          </p:cNvPr>
          <p:cNvSpPr/>
          <p:nvPr/>
        </p:nvSpPr>
        <p:spPr>
          <a:xfrm>
            <a:off x="6773561" y="1400537"/>
            <a:ext cx="1013839" cy="3773696"/>
          </a:xfrm>
          <a:prstGeom prst="rect">
            <a:avLst/>
          </a:prstGeom>
          <a:solidFill>
            <a:schemeClr val="accent1">
              <a:alpha val="15000"/>
            </a:schemeClr>
          </a:solidFill>
          <a:ln>
            <a:solidFill>
              <a:srgbClr val="1069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9C3226E-01E8-3F4D-C27D-8AEEDFF6257B}"/>
              </a:ext>
            </a:extLst>
          </p:cNvPr>
          <p:cNvSpPr/>
          <p:nvPr/>
        </p:nvSpPr>
        <p:spPr>
          <a:xfrm>
            <a:off x="7569057" y="1400537"/>
            <a:ext cx="1404516" cy="3773696"/>
          </a:xfrm>
          <a:prstGeom prst="rect">
            <a:avLst/>
          </a:prstGeom>
          <a:solidFill>
            <a:srgbClr val="C00000">
              <a:alpha val="1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17274DB-6552-27F6-D9EF-5CE3430A9DF4}"/>
              </a:ext>
            </a:extLst>
          </p:cNvPr>
          <p:cNvSpPr/>
          <p:nvPr/>
        </p:nvSpPr>
        <p:spPr>
          <a:xfrm>
            <a:off x="8961215" y="1400537"/>
            <a:ext cx="2938452" cy="3773696"/>
          </a:xfrm>
          <a:prstGeom prst="rect">
            <a:avLst/>
          </a:prstGeom>
          <a:solidFill>
            <a:srgbClr val="00B050">
              <a:alpha val="15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EC5221ED-673D-1680-AB55-8CB580F120F0}"/>
              </a:ext>
            </a:extLst>
          </p:cNvPr>
          <p:cNvSpPr txBox="1"/>
          <p:nvPr/>
        </p:nvSpPr>
        <p:spPr>
          <a:xfrm rot="16200000">
            <a:off x="6560977" y="1639234"/>
            <a:ext cx="1193800" cy="461665"/>
          </a:xfrm>
          <a:prstGeom prst="rect">
            <a:avLst/>
          </a:prstGeom>
          <a:noFill/>
        </p:spPr>
        <p:txBody>
          <a:bodyPr wrap="square" rtlCol="0">
            <a:spAutoFit/>
          </a:bodyPr>
          <a:lstStyle/>
          <a:p>
            <a:r>
              <a:rPr lang="en-US" sz="2400" b="1" dirty="0">
                <a:latin typeface="Times" pitchFamily="2" charset="0"/>
              </a:rPr>
              <a:t>LBNL</a:t>
            </a:r>
          </a:p>
        </p:txBody>
      </p:sp>
      <p:sp>
        <p:nvSpPr>
          <p:cNvPr id="16" name="TextBox 15">
            <a:extLst>
              <a:ext uri="{FF2B5EF4-FFF2-40B4-BE49-F238E27FC236}">
                <a16:creationId xmlns:a16="http://schemas.microsoft.com/office/drawing/2014/main" id="{832A66C8-EEE5-FE40-FDAB-EEACE260F237}"/>
              </a:ext>
            </a:extLst>
          </p:cNvPr>
          <p:cNvSpPr txBox="1"/>
          <p:nvPr/>
        </p:nvSpPr>
        <p:spPr>
          <a:xfrm rot="16200000">
            <a:off x="8691575" y="1639232"/>
            <a:ext cx="1193800" cy="461665"/>
          </a:xfrm>
          <a:prstGeom prst="rect">
            <a:avLst/>
          </a:prstGeom>
          <a:noFill/>
        </p:spPr>
        <p:txBody>
          <a:bodyPr wrap="square" rtlCol="0">
            <a:spAutoFit/>
          </a:bodyPr>
          <a:lstStyle/>
          <a:p>
            <a:r>
              <a:rPr lang="en-US" sz="2400" b="1" dirty="0">
                <a:latin typeface="Times" pitchFamily="2" charset="0"/>
              </a:rPr>
              <a:t>BNL</a:t>
            </a:r>
          </a:p>
        </p:txBody>
      </p:sp>
      <p:sp>
        <p:nvSpPr>
          <p:cNvPr id="17" name="TextBox 16">
            <a:extLst>
              <a:ext uri="{FF2B5EF4-FFF2-40B4-BE49-F238E27FC236}">
                <a16:creationId xmlns:a16="http://schemas.microsoft.com/office/drawing/2014/main" id="{3E4E2DE2-FB28-DA90-0D7E-B7B896787989}"/>
              </a:ext>
            </a:extLst>
          </p:cNvPr>
          <p:cNvSpPr txBox="1"/>
          <p:nvPr/>
        </p:nvSpPr>
        <p:spPr>
          <a:xfrm rot="16200000">
            <a:off x="7602291" y="1639232"/>
            <a:ext cx="1193800" cy="461665"/>
          </a:xfrm>
          <a:prstGeom prst="rect">
            <a:avLst/>
          </a:prstGeom>
          <a:noFill/>
        </p:spPr>
        <p:txBody>
          <a:bodyPr wrap="square" rtlCol="0">
            <a:spAutoFit/>
          </a:bodyPr>
          <a:lstStyle/>
          <a:p>
            <a:r>
              <a:rPr lang="en-US" sz="2400" b="1" dirty="0">
                <a:latin typeface="Times" pitchFamily="2" charset="0"/>
              </a:rPr>
              <a:t>LANL</a:t>
            </a:r>
          </a:p>
        </p:txBody>
      </p:sp>
      <p:sp>
        <p:nvSpPr>
          <p:cNvPr id="12" name="Rectangle 11">
            <a:extLst>
              <a:ext uri="{FF2B5EF4-FFF2-40B4-BE49-F238E27FC236}">
                <a16:creationId xmlns:a16="http://schemas.microsoft.com/office/drawing/2014/main" id="{AE37503C-F0F1-5D45-87BB-86BDCC5FC5E5}"/>
              </a:ext>
            </a:extLst>
          </p:cNvPr>
          <p:cNvSpPr/>
          <p:nvPr/>
        </p:nvSpPr>
        <p:spPr>
          <a:xfrm>
            <a:off x="665528" y="5099217"/>
            <a:ext cx="5578756" cy="830997"/>
          </a:xfrm>
          <a:prstGeom prst="rect">
            <a:avLst/>
          </a:prstGeom>
          <a:solidFill>
            <a:srgbClr val="FFFF00"/>
          </a:solidFill>
          <a:ln>
            <a:solidFill>
              <a:schemeClr val="tx1"/>
            </a:solidFill>
          </a:ln>
        </p:spPr>
        <p:txBody>
          <a:bodyPr wrap="square">
            <a:spAutoFit/>
          </a:bodyPr>
          <a:lstStyle/>
          <a:p>
            <a:pPr algn="ctr"/>
            <a:r>
              <a:rPr lang="en-US" sz="2400" b="1" dirty="0">
                <a:latin typeface="Times" pitchFamily="2" charset="0"/>
                <a:cs typeface="Times New Roman" panose="02020603050405020304" pitchFamily="18" charset="0"/>
              </a:rPr>
              <a:t>How do we improve modeling for high-energy proton-induced reactions?</a:t>
            </a:r>
          </a:p>
        </p:txBody>
      </p:sp>
      <p:sp>
        <p:nvSpPr>
          <p:cNvPr id="18" name="TextBox 17">
            <a:extLst>
              <a:ext uri="{FF2B5EF4-FFF2-40B4-BE49-F238E27FC236}">
                <a16:creationId xmlns:a16="http://schemas.microsoft.com/office/drawing/2014/main" id="{4253451A-8875-1976-14C6-D22B9F400267}"/>
              </a:ext>
            </a:extLst>
          </p:cNvPr>
          <p:cNvSpPr txBox="1"/>
          <p:nvPr/>
        </p:nvSpPr>
        <p:spPr>
          <a:xfrm>
            <a:off x="7890442" y="6211669"/>
            <a:ext cx="2838518" cy="369332"/>
          </a:xfrm>
          <a:prstGeom prst="rect">
            <a:avLst/>
          </a:prstGeom>
          <a:noFill/>
        </p:spPr>
        <p:txBody>
          <a:bodyPr wrap="square">
            <a:spAutoFit/>
          </a:bodyPr>
          <a:lstStyle/>
          <a:p>
            <a:r>
              <a:rPr lang="en-US" i="1" dirty="0">
                <a:solidFill>
                  <a:schemeClr val="bg1"/>
                </a:solidFill>
              </a:rPr>
              <a:t>PR</a:t>
            </a:r>
            <a:r>
              <a:rPr lang="en-US" sz="1800" i="1" dirty="0">
                <a:solidFill>
                  <a:schemeClr val="bg1"/>
                </a:solidFill>
              </a:rPr>
              <a:t>C 104, </a:t>
            </a:r>
            <a:r>
              <a:rPr lang="en-US" i="1" dirty="0">
                <a:solidFill>
                  <a:schemeClr val="bg1"/>
                </a:solidFill>
              </a:rPr>
              <a:t>064615 (2021) </a:t>
            </a:r>
          </a:p>
        </p:txBody>
      </p:sp>
    </p:spTree>
    <p:extLst>
      <p:ext uri="{BB962C8B-B14F-4D97-AF65-F5344CB8AC3E}">
        <p14:creationId xmlns:p14="http://schemas.microsoft.com/office/powerpoint/2010/main" val="329107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E6015D8-4A68-7498-B71A-588BD308EE5C}"/>
              </a:ext>
            </a:extLst>
          </p:cNvPr>
          <p:cNvPicPr>
            <a:picLocks noChangeAspect="1"/>
          </p:cNvPicPr>
          <p:nvPr/>
        </p:nvPicPr>
        <p:blipFill>
          <a:blip r:embed="rId3"/>
          <a:stretch>
            <a:fillRect/>
          </a:stretch>
        </p:blipFill>
        <p:spPr>
          <a:xfrm>
            <a:off x="69893" y="2690949"/>
            <a:ext cx="4358462" cy="3405049"/>
          </a:xfrm>
          <a:prstGeom prst="rect">
            <a:avLst/>
          </a:prstGeom>
        </p:spPr>
      </p:pic>
      <p:sp>
        <p:nvSpPr>
          <p:cNvPr id="209" name="Down Arrow 208">
            <a:extLst>
              <a:ext uri="{FF2B5EF4-FFF2-40B4-BE49-F238E27FC236}">
                <a16:creationId xmlns:a16="http://schemas.microsoft.com/office/drawing/2014/main" id="{B0026D70-FF88-FA4F-B738-BDC2BBFEBBFA}"/>
              </a:ext>
            </a:extLst>
          </p:cNvPr>
          <p:cNvSpPr/>
          <p:nvPr/>
        </p:nvSpPr>
        <p:spPr>
          <a:xfrm>
            <a:off x="4241018" y="3406708"/>
            <a:ext cx="895857" cy="2087937"/>
          </a:xfrm>
          <a:prstGeom prst="downArrow">
            <a:avLst/>
          </a:prstGeom>
          <a:gradFill flip="none" rotWithShape="1">
            <a:gsLst>
              <a:gs pos="0">
                <a:schemeClr val="accent1">
                  <a:lumMod val="0"/>
                  <a:lumOff val="100000"/>
                </a:schemeClr>
              </a:gs>
              <a:gs pos="43000">
                <a:schemeClr val="accent1">
                  <a:lumMod val="0"/>
                  <a:lumOff val="100000"/>
                </a:schemeClr>
              </a:gs>
              <a:gs pos="100000">
                <a:srgbClr val="DD0004"/>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362D0EC-22C2-F34F-BF1C-749E66DAD339}"/>
              </a:ext>
            </a:extLst>
          </p:cNvPr>
          <p:cNvSpPr>
            <a:spLocks noGrp="1"/>
          </p:cNvSpPr>
          <p:nvPr>
            <p:ph type="title"/>
          </p:nvPr>
        </p:nvSpPr>
        <p:spPr/>
        <p:txBody>
          <a:bodyPr/>
          <a:lstStyle/>
          <a:p>
            <a:r>
              <a:rPr lang="en-US" dirty="0"/>
              <a:t>Impact Beyond “Better Fitting Lines” </a:t>
            </a:r>
          </a:p>
        </p:txBody>
      </p:sp>
      <mc:AlternateContent xmlns:mc="http://schemas.openxmlformats.org/markup-compatibility/2006" xmlns:a14="http://schemas.microsoft.com/office/drawing/2010/main">
        <mc:Choice Requires="a14">
          <p:sp>
            <p:nvSpPr>
              <p:cNvPr id="25" name="Content Placeholder 24">
                <a:extLst>
                  <a:ext uri="{FF2B5EF4-FFF2-40B4-BE49-F238E27FC236}">
                    <a16:creationId xmlns:a16="http://schemas.microsoft.com/office/drawing/2014/main" id="{5E08A631-34ED-D840-BE40-22734FF2A735}"/>
                  </a:ext>
                </a:extLst>
              </p:cNvPr>
              <p:cNvSpPr>
                <a:spLocks noGrp="1"/>
              </p:cNvSpPr>
              <p:nvPr>
                <p:ph idx="1"/>
              </p:nvPr>
            </p:nvSpPr>
            <p:spPr>
              <a:xfrm>
                <a:off x="838200" y="1219201"/>
                <a:ext cx="9833658" cy="1587499"/>
              </a:xfrm>
            </p:spPr>
            <p:txBody>
              <a:bodyPr>
                <a:normAutofit fontScale="85000" lnSpcReduction="10000"/>
              </a:bodyPr>
              <a:lstStyle/>
              <a:p>
                <a:r>
                  <a:rPr lang="en-US" dirty="0"/>
                  <a:t>The goal is not surface level improvements in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𝜒</m:t>
                        </m:r>
                      </m:e>
                      <m:sup>
                        <m:r>
                          <a:rPr lang="en-US" b="0" i="1" smtClean="0">
                            <a:latin typeface="Cambria Math" panose="02040503050406030204" pitchFamily="18" charset="0"/>
                          </a:rPr>
                          <m:t>2</m:t>
                        </m:r>
                      </m:sup>
                    </m:sSup>
                  </m:oMath>
                </a14:m>
                <a:endParaRPr lang="en-US" dirty="0"/>
              </a:p>
              <a:p>
                <a:pPr lvl="1"/>
                <a:r>
                  <a:rPr lang="en-US" dirty="0"/>
                  <a:t>The reflection of physics adjustments made and the process are vitally important pieces</a:t>
                </a:r>
              </a:p>
              <a:p>
                <a:r>
                  <a:rPr lang="en-US" dirty="0"/>
                  <a:t>This is the start to an evaluation approach and the comments we make are substantial because they immediately become a basis for these regimes</a:t>
                </a:r>
              </a:p>
            </p:txBody>
          </p:sp>
        </mc:Choice>
        <mc:Fallback xmlns="">
          <p:sp>
            <p:nvSpPr>
              <p:cNvPr id="25" name="Content Placeholder 24">
                <a:extLst>
                  <a:ext uri="{FF2B5EF4-FFF2-40B4-BE49-F238E27FC236}">
                    <a16:creationId xmlns:a16="http://schemas.microsoft.com/office/drawing/2014/main" id="{5E08A631-34ED-D840-BE40-22734FF2A735}"/>
                  </a:ext>
                </a:extLst>
              </p:cNvPr>
              <p:cNvSpPr>
                <a:spLocks noGrp="1" noRot="1" noChangeAspect="1" noMove="1" noResize="1" noEditPoints="1" noAdjustHandles="1" noChangeArrowheads="1" noChangeShapeType="1" noTextEdit="1"/>
              </p:cNvSpPr>
              <p:nvPr>
                <p:ph idx="1"/>
              </p:nvPr>
            </p:nvSpPr>
            <p:spPr>
              <a:xfrm>
                <a:off x="838200" y="1219201"/>
                <a:ext cx="9833658" cy="1587499"/>
              </a:xfrm>
              <a:blipFill>
                <a:blip r:embed="rId4"/>
                <a:stretch>
                  <a:fillRect l="-903" t="-8000"/>
                </a:stretch>
              </a:blipFill>
            </p:spPr>
            <p:txBody>
              <a:bodyPr/>
              <a:lstStyle/>
              <a:p>
                <a:r>
                  <a:rPr lang="en-US">
                    <a:noFill/>
                  </a:rPr>
                  <a:t> </a:t>
                </a:r>
              </a:p>
            </p:txBody>
          </p:sp>
        </mc:Fallback>
      </mc:AlternateContent>
      <p:sp>
        <p:nvSpPr>
          <p:cNvPr id="136" name="Oval 135">
            <a:extLst>
              <a:ext uri="{FF2B5EF4-FFF2-40B4-BE49-F238E27FC236}">
                <a16:creationId xmlns:a16="http://schemas.microsoft.com/office/drawing/2014/main" id="{51DF7636-F3CA-9C46-9741-92A65E2D44B7}"/>
              </a:ext>
            </a:extLst>
          </p:cNvPr>
          <p:cNvSpPr>
            <a:spLocks noChangeAspect="1" noChangeArrowheads="1"/>
          </p:cNvSpPr>
          <p:nvPr/>
        </p:nvSpPr>
        <p:spPr bwMode="auto">
          <a:xfrm>
            <a:off x="5120768" y="3614130"/>
            <a:ext cx="252000" cy="252000"/>
          </a:xfrm>
          <a:prstGeom prst="ellipse">
            <a:avLst/>
          </a:prstGeom>
          <a:solidFill>
            <a:srgbClr val="F4ACAD"/>
          </a:solidFill>
          <a:ln w="12700">
            <a:solidFill>
              <a:schemeClr val="tx1"/>
            </a:solidFill>
            <a:round/>
            <a:headEnd/>
            <a:tailEnd/>
          </a:ln>
        </p:spPr>
        <p:txBody>
          <a:bodyPr wrap="none" anchor="ctr"/>
          <a:lstStyle/>
          <a:p>
            <a:pPr algn="ctr"/>
            <a:r>
              <a:rPr lang="en-US" sz="1600" dirty="0">
                <a:latin typeface="Times" charset="0"/>
              </a:rPr>
              <a:t>p</a:t>
            </a:r>
          </a:p>
        </p:txBody>
      </p:sp>
      <p:sp>
        <p:nvSpPr>
          <p:cNvPr id="137" name="Oval 136">
            <a:extLst>
              <a:ext uri="{FF2B5EF4-FFF2-40B4-BE49-F238E27FC236}">
                <a16:creationId xmlns:a16="http://schemas.microsoft.com/office/drawing/2014/main" id="{8B5B9742-4752-EE4A-9502-9B596D6713FA}"/>
              </a:ext>
            </a:extLst>
          </p:cNvPr>
          <p:cNvSpPr>
            <a:spLocks noChangeArrowheads="1"/>
          </p:cNvSpPr>
          <p:nvPr/>
        </p:nvSpPr>
        <p:spPr bwMode="auto">
          <a:xfrm>
            <a:off x="6602599" y="3337927"/>
            <a:ext cx="833438" cy="850900"/>
          </a:xfrm>
          <a:prstGeom prst="ellipse">
            <a:avLst/>
          </a:prstGeom>
          <a:solidFill>
            <a:srgbClr val="FFFFFF"/>
          </a:solidFill>
          <a:ln w="12700">
            <a:solidFill>
              <a:schemeClr val="tx1"/>
            </a:solidFill>
            <a:round/>
            <a:headEnd/>
            <a:tailEnd/>
          </a:ln>
        </p:spPr>
        <p:txBody>
          <a:bodyPr wrap="none" anchor="ctr"/>
          <a:lstStyle/>
          <a:p>
            <a:r>
              <a:rPr lang="en-US" sz="1600" baseline="30000" dirty="0">
                <a:latin typeface="Times" charset="0"/>
              </a:rPr>
              <a:t>93</a:t>
            </a:r>
            <a:r>
              <a:rPr lang="en-US" sz="1600" dirty="0">
                <a:latin typeface="Times" charset="0"/>
              </a:rPr>
              <a:t>Nb</a:t>
            </a:r>
            <a:endParaRPr lang="en-US" sz="1600" baseline="30000" dirty="0">
              <a:latin typeface="Times" charset="0"/>
            </a:endParaRPr>
          </a:p>
        </p:txBody>
      </p:sp>
      <p:grpSp>
        <p:nvGrpSpPr>
          <p:cNvPr id="138" name="Group 195">
            <a:extLst>
              <a:ext uri="{FF2B5EF4-FFF2-40B4-BE49-F238E27FC236}">
                <a16:creationId xmlns:a16="http://schemas.microsoft.com/office/drawing/2014/main" id="{A73E96C9-F558-3D45-BF86-2584734D4C30}"/>
              </a:ext>
            </a:extLst>
          </p:cNvPr>
          <p:cNvGrpSpPr>
            <a:grpSpLocks/>
          </p:cNvGrpSpPr>
          <p:nvPr/>
        </p:nvGrpSpPr>
        <p:grpSpPr bwMode="auto">
          <a:xfrm>
            <a:off x="7436037" y="3193466"/>
            <a:ext cx="2312894" cy="1181100"/>
            <a:chOff x="3455896" y="1562100"/>
            <a:chExt cx="2312894" cy="1181100"/>
          </a:xfrm>
        </p:grpSpPr>
        <p:sp>
          <p:nvSpPr>
            <p:cNvPr id="139" name="Oval 138">
              <a:extLst>
                <a:ext uri="{FF2B5EF4-FFF2-40B4-BE49-F238E27FC236}">
                  <a16:creationId xmlns:a16="http://schemas.microsoft.com/office/drawing/2014/main" id="{DD63D87D-4852-3943-A775-0B3A3A401AD0}"/>
                </a:ext>
              </a:extLst>
            </p:cNvPr>
            <p:cNvSpPr>
              <a:spLocks noChangeArrowheads="1"/>
            </p:cNvSpPr>
            <p:nvPr/>
          </p:nvSpPr>
          <p:spPr bwMode="auto">
            <a:xfrm>
              <a:off x="4714690" y="1695450"/>
              <a:ext cx="838200" cy="876300"/>
            </a:xfrm>
            <a:prstGeom prst="ellipse">
              <a:avLst/>
            </a:prstGeom>
            <a:solidFill>
              <a:srgbClr val="FFFFFF"/>
            </a:solidFill>
            <a:ln w="12700">
              <a:solidFill>
                <a:schemeClr val="tx1"/>
              </a:solidFill>
              <a:round/>
              <a:headEnd/>
              <a:tailEnd/>
            </a:ln>
          </p:spPr>
          <p:txBody>
            <a:bodyPr wrap="none" anchor="ctr"/>
            <a:lstStyle/>
            <a:p>
              <a:r>
                <a:rPr lang="en-US" sz="1600" baseline="30000" dirty="0">
                  <a:latin typeface="Times" charset="0"/>
                </a:rPr>
                <a:t>94</a:t>
              </a:r>
              <a:r>
                <a:rPr lang="en-US" sz="1600" dirty="0">
                  <a:latin typeface="Times" charset="0"/>
                </a:rPr>
                <a:t>Mo</a:t>
              </a:r>
              <a:endParaRPr lang="en-US" sz="1600" baseline="30000" dirty="0">
                <a:latin typeface="Times" charset="0"/>
              </a:endParaRPr>
            </a:p>
          </p:txBody>
        </p:sp>
        <p:cxnSp>
          <p:nvCxnSpPr>
            <p:cNvPr id="140" name="AutoShape 9">
              <a:extLst>
                <a:ext uri="{FF2B5EF4-FFF2-40B4-BE49-F238E27FC236}">
                  <a16:creationId xmlns:a16="http://schemas.microsoft.com/office/drawing/2014/main" id="{A5C97468-969E-014F-B7D4-1094126E9DAB}"/>
                </a:ext>
              </a:extLst>
            </p:cNvPr>
            <p:cNvCxnSpPr>
              <a:cxnSpLocks noChangeShapeType="1"/>
              <a:stCxn id="137" idx="6"/>
              <a:endCxn id="141" idx="2"/>
            </p:cNvCxnSpPr>
            <p:nvPr/>
          </p:nvCxnSpPr>
          <p:spPr bwMode="auto">
            <a:xfrm>
              <a:off x="3455896" y="2132011"/>
              <a:ext cx="1207994" cy="1589"/>
            </a:xfrm>
            <a:prstGeom prst="straightConnector1">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41" name="Oval 140">
              <a:extLst>
                <a:ext uri="{FF2B5EF4-FFF2-40B4-BE49-F238E27FC236}">
                  <a16:creationId xmlns:a16="http://schemas.microsoft.com/office/drawing/2014/main" id="{6C5909D0-E413-1C46-BC05-89D2817B7F18}"/>
                </a:ext>
              </a:extLst>
            </p:cNvPr>
            <p:cNvSpPr>
              <a:spLocks noChangeArrowheads="1"/>
            </p:cNvSpPr>
            <p:nvPr/>
          </p:nvSpPr>
          <p:spPr bwMode="auto">
            <a:xfrm>
              <a:off x="4663890" y="1663700"/>
              <a:ext cx="939800" cy="939800"/>
            </a:xfrm>
            <a:prstGeom prst="ellipse">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1600" baseline="30000" dirty="0">
                <a:latin typeface="Times" charset="0"/>
              </a:endParaRPr>
            </a:p>
          </p:txBody>
        </p:sp>
        <p:sp>
          <p:nvSpPr>
            <p:cNvPr id="142" name="Arc 11">
              <a:extLst>
                <a:ext uri="{FF2B5EF4-FFF2-40B4-BE49-F238E27FC236}">
                  <a16:creationId xmlns:a16="http://schemas.microsoft.com/office/drawing/2014/main" id="{190FBA9D-22E6-1644-8911-84793871B5C8}"/>
                </a:ext>
              </a:extLst>
            </p:cNvPr>
            <p:cNvSpPr>
              <a:spLocks/>
            </p:cNvSpPr>
            <p:nvPr/>
          </p:nvSpPr>
          <p:spPr bwMode="auto">
            <a:xfrm>
              <a:off x="5362390" y="1600200"/>
              <a:ext cx="317500" cy="4445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p>
          </p:txBody>
        </p:sp>
        <p:sp>
          <p:nvSpPr>
            <p:cNvPr id="143" name="Arc 12">
              <a:extLst>
                <a:ext uri="{FF2B5EF4-FFF2-40B4-BE49-F238E27FC236}">
                  <a16:creationId xmlns:a16="http://schemas.microsoft.com/office/drawing/2014/main" id="{04BFA402-B08B-6B4C-B7D7-97880EA2DFF9}"/>
                </a:ext>
              </a:extLst>
            </p:cNvPr>
            <p:cNvSpPr>
              <a:spLocks/>
            </p:cNvSpPr>
            <p:nvPr/>
          </p:nvSpPr>
          <p:spPr bwMode="auto">
            <a:xfrm rot="5400000">
              <a:off x="5311590" y="2286000"/>
              <a:ext cx="317500" cy="4445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p>
          </p:txBody>
        </p:sp>
        <p:sp>
          <p:nvSpPr>
            <p:cNvPr id="144" name="Arc 13">
              <a:extLst>
                <a:ext uri="{FF2B5EF4-FFF2-40B4-BE49-F238E27FC236}">
                  <a16:creationId xmlns:a16="http://schemas.microsoft.com/office/drawing/2014/main" id="{7AF4708D-B0A5-3548-9032-F04C278720D0}"/>
                </a:ext>
              </a:extLst>
            </p:cNvPr>
            <p:cNvSpPr>
              <a:spLocks/>
            </p:cNvSpPr>
            <p:nvPr/>
          </p:nvSpPr>
          <p:spPr bwMode="auto">
            <a:xfrm rot="16200000" flipH="1">
              <a:off x="4689290" y="2298700"/>
              <a:ext cx="317500" cy="4445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p>
          </p:txBody>
        </p:sp>
        <p:sp>
          <p:nvSpPr>
            <p:cNvPr id="145" name="Arc 14">
              <a:extLst>
                <a:ext uri="{FF2B5EF4-FFF2-40B4-BE49-F238E27FC236}">
                  <a16:creationId xmlns:a16="http://schemas.microsoft.com/office/drawing/2014/main" id="{1EB829C3-0456-4E47-9D26-4283A091BF7F}"/>
                </a:ext>
              </a:extLst>
            </p:cNvPr>
            <p:cNvSpPr>
              <a:spLocks/>
            </p:cNvSpPr>
            <p:nvPr/>
          </p:nvSpPr>
          <p:spPr bwMode="auto">
            <a:xfrm rot="5400000" flipH="1" flipV="1">
              <a:off x="4676590" y="1536700"/>
              <a:ext cx="317500" cy="4445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p>
          </p:txBody>
        </p:sp>
        <p:sp>
          <p:nvSpPr>
            <p:cNvPr id="146" name="Arc 15">
              <a:extLst>
                <a:ext uri="{FF2B5EF4-FFF2-40B4-BE49-F238E27FC236}">
                  <a16:creationId xmlns:a16="http://schemas.microsoft.com/office/drawing/2014/main" id="{077D318F-13C1-084F-B4FD-94A1EF1EFAFE}"/>
                </a:ext>
              </a:extLst>
            </p:cNvPr>
            <p:cNvSpPr>
              <a:spLocks/>
            </p:cNvSpPr>
            <p:nvPr/>
          </p:nvSpPr>
          <p:spPr bwMode="auto">
            <a:xfrm>
              <a:off x="5578290" y="1574800"/>
              <a:ext cx="190500" cy="2667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p>
          </p:txBody>
        </p:sp>
        <p:sp>
          <p:nvSpPr>
            <p:cNvPr id="147" name="Arc 16">
              <a:extLst>
                <a:ext uri="{FF2B5EF4-FFF2-40B4-BE49-F238E27FC236}">
                  <a16:creationId xmlns:a16="http://schemas.microsoft.com/office/drawing/2014/main" id="{5D40E357-08C0-564E-BDC1-AC3C068887C3}"/>
                </a:ext>
              </a:extLst>
            </p:cNvPr>
            <p:cNvSpPr>
              <a:spLocks/>
            </p:cNvSpPr>
            <p:nvPr/>
          </p:nvSpPr>
          <p:spPr bwMode="auto">
            <a:xfrm flipH="1">
              <a:off x="4587690" y="1562100"/>
              <a:ext cx="190500" cy="266700"/>
            </a:xfrm>
            <a:custGeom>
              <a:avLst/>
              <a:gdLst>
                <a:gd name="T0" fmla="*/ 0 w 21584"/>
                <a:gd name="T1" fmla="*/ 0 h 21600"/>
                <a:gd name="T2" fmla="*/ 2147483647 w 21584"/>
                <a:gd name="T3" fmla="*/ 2147483647 h 21600"/>
                <a:gd name="T4" fmla="*/ 0 w 21584"/>
                <a:gd name="T5" fmla="*/ 2147483647 h 21600"/>
                <a:gd name="T6" fmla="*/ 0 60000 65536"/>
                <a:gd name="T7" fmla="*/ 0 60000 65536"/>
                <a:gd name="T8" fmla="*/ 0 60000 65536"/>
                <a:gd name="T9" fmla="*/ 0 w 21584"/>
                <a:gd name="T10" fmla="*/ 0 h 21600"/>
                <a:gd name="T11" fmla="*/ 21584 w 21584"/>
                <a:gd name="T12" fmla="*/ 21600 h 21600"/>
              </a:gdLst>
              <a:ahLst/>
              <a:cxnLst>
                <a:cxn ang="T6">
                  <a:pos x="T0" y="T1"/>
                </a:cxn>
                <a:cxn ang="T7">
                  <a:pos x="T2" y="T3"/>
                </a:cxn>
                <a:cxn ang="T8">
                  <a:pos x="T4" y="T5"/>
                </a:cxn>
              </a:cxnLst>
              <a:rect l="T9" t="T10" r="T11" b="T12"/>
              <a:pathLst>
                <a:path w="21584" h="21600" fill="none" extrusionOk="0">
                  <a:moveTo>
                    <a:pt x="0" y="-1"/>
                  </a:moveTo>
                  <a:cubicBezTo>
                    <a:pt x="11607" y="-1"/>
                    <a:pt x="21140" y="9174"/>
                    <a:pt x="21584" y="20773"/>
                  </a:cubicBezTo>
                </a:path>
                <a:path w="21584" h="21600" stroke="0" extrusionOk="0">
                  <a:moveTo>
                    <a:pt x="0" y="-1"/>
                  </a:moveTo>
                  <a:cubicBezTo>
                    <a:pt x="11607" y="-1"/>
                    <a:pt x="21140" y="9174"/>
                    <a:pt x="21584" y="20773"/>
                  </a:cubicBezTo>
                  <a:lnTo>
                    <a:pt x="0" y="21600"/>
                  </a:lnTo>
                  <a:lnTo>
                    <a:pt x="0" y="-1"/>
                  </a:lnTo>
                  <a:close/>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p>
          </p:txBody>
        </p:sp>
        <p:sp>
          <p:nvSpPr>
            <p:cNvPr id="148" name="Arc 17">
              <a:extLst>
                <a:ext uri="{FF2B5EF4-FFF2-40B4-BE49-F238E27FC236}">
                  <a16:creationId xmlns:a16="http://schemas.microsoft.com/office/drawing/2014/main" id="{2B9FF952-8785-9240-BD53-7EF910DDC890}"/>
                </a:ext>
              </a:extLst>
            </p:cNvPr>
            <p:cNvSpPr>
              <a:spLocks/>
            </p:cNvSpPr>
            <p:nvPr/>
          </p:nvSpPr>
          <p:spPr bwMode="auto">
            <a:xfrm flipH="1" flipV="1">
              <a:off x="4625790" y="2463800"/>
              <a:ext cx="190500" cy="266700"/>
            </a:xfrm>
            <a:custGeom>
              <a:avLst/>
              <a:gdLst>
                <a:gd name="T0" fmla="*/ 0 w 21584"/>
                <a:gd name="T1" fmla="*/ 0 h 21600"/>
                <a:gd name="T2" fmla="*/ 2147483647 w 21584"/>
                <a:gd name="T3" fmla="*/ 2147483647 h 21600"/>
                <a:gd name="T4" fmla="*/ 0 w 21584"/>
                <a:gd name="T5" fmla="*/ 2147483647 h 21600"/>
                <a:gd name="T6" fmla="*/ 0 60000 65536"/>
                <a:gd name="T7" fmla="*/ 0 60000 65536"/>
                <a:gd name="T8" fmla="*/ 0 60000 65536"/>
                <a:gd name="T9" fmla="*/ 0 w 21584"/>
                <a:gd name="T10" fmla="*/ 0 h 21600"/>
                <a:gd name="T11" fmla="*/ 21584 w 21584"/>
                <a:gd name="T12" fmla="*/ 21600 h 21600"/>
              </a:gdLst>
              <a:ahLst/>
              <a:cxnLst>
                <a:cxn ang="T6">
                  <a:pos x="T0" y="T1"/>
                </a:cxn>
                <a:cxn ang="T7">
                  <a:pos x="T2" y="T3"/>
                </a:cxn>
                <a:cxn ang="T8">
                  <a:pos x="T4" y="T5"/>
                </a:cxn>
              </a:cxnLst>
              <a:rect l="T9" t="T10" r="T11" b="T12"/>
              <a:pathLst>
                <a:path w="21584" h="21600" fill="none" extrusionOk="0">
                  <a:moveTo>
                    <a:pt x="0" y="-1"/>
                  </a:moveTo>
                  <a:cubicBezTo>
                    <a:pt x="11607" y="-1"/>
                    <a:pt x="21140" y="9174"/>
                    <a:pt x="21584" y="20773"/>
                  </a:cubicBezTo>
                </a:path>
                <a:path w="21584" h="21600" stroke="0" extrusionOk="0">
                  <a:moveTo>
                    <a:pt x="0" y="-1"/>
                  </a:moveTo>
                  <a:cubicBezTo>
                    <a:pt x="11607" y="-1"/>
                    <a:pt x="21140" y="9174"/>
                    <a:pt x="21584" y="20773"/>
                  </a:cubicBezTo>
                  <a:lnTo>
                    <a:pt x="0" y="21600"/>
                  </a:lnTo>
                  <a:lnTo>
                    <a:pt x="0" y="-1"/>
                  </a:lnTo>
                  <a:close/>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p>
          </p:txBody>
        </p:sp>
        <p:sp>
          <p:nvSpPr>
            <p:cNvPr id="149" name="Arc 18">
              <a:extLst>
                <a:ext uri="{FF2B5EF4-FFF2-40B4-BE49-F238E27FC236}">
                  <a16:creationId xmlns:a16="http://schemas.microsoft.com/office/drawing/2014/main" id="{160B401F-61E0-D448-9E36-10F94A39E2B8}"/>
                </a:ext>
              </a:extLst>
            </p:cNvPr>
            <p:cNvSpPr>
              <a:spLocks/>
            </p:cNvSpPr>
            <p:nvPr/>
          </p:nvSpPr>
          <p:spPr bwMode="auto">
            <a:xfrm flipV="1">
              <a:off x="5502090" y="2476500"/>
              <a:ext cx="190500" cy="266700"/>
            </a:xfrm>
            <a:custGeom>
              <a:avLst/>
              <a:gdLst>
                <a:gd name="T0" fmla="*/ 0 w 21584"/>
                <a:gd name="T1" fmla="*/ 0 h 21600"/>
                <a:gd name="T2" fmla="*/ 2147483647 w 21584"/>
                <a:gd name="T3" fmla="*/ 2147483647 h 21600"/>
                <a:gd name="T4" fmla="*/ 0 w 21584"/>
                <a:gd name="T5" fmla="*/ 2147483647 h 21600"/>
                <a:gd name="T6" fmla="*/ 0 60000 65536"/>
                <a:gd name="T7" fmla="*/ 0 60000 65536"/>
                <a:gd name="T8" fmla="*/ 0 60000 65536"/>
                <a:gd name="T9" fmla="*/ 0 w 21584"/>
                <a:gd name="T10" fmla="*/ 0 h 21600"/>
                <a:gd name="T11" fmla="*/ 21584 w 21584"/>
                <a:gd name="T12" fmla="*/ 21600 h 21600"/>
              </a:gdLst>
              <a:ahLst/>
              <a:cxnLst>
                <a:cxn ang="T6">
                  <a:pos x="T0" y="T1"/>
                </a:cxn>
                <a:cxn ang="T7">
                  <a:pos x="T2" y="T3"/>
                </a:cxn>
                <a:cxn ang="T8">
                  <a:pos x="T4" y="T5"/>
                </a:cxn>
              </a:cxnLst>
              <a:rect l="T9" t="T10" r="T11" b="T12"/>
              <a:pathLst>
                <a:path w="21584" h="21600" fill="none" extrusionOk="0">
                  <a:moveTo>
                    <a:pt x="0" y="-1"/>
                  </a:moveTo>
                  <a:cubicBezTo>
                    <a:pt x="11607" y="-1"/>
                    <a:pt x="21140" y="9174"/>
                    <a:pt x="21584" y="20773"/>
                  </a:cubicBezTo>
                </a:path>
                <a:path w="21584" h="21600" stroke="0" extrusionOk="0">
                  <a:moveTo>
                    <a:pt x="0" y="-1"/>
                  </a:moveTo>
                  <a:cubicBezTo>
                    <a:pt x="11607" y="-1"/>
                    <a:pt x="21140" y="9174"/>
                    <a:pt x="21584" y="20773"/>
                  </a:cubicBezTo>
                  <a:lnTo>
                    <a:pt x="0" y="21600"/>
                  </a:lnTo>
                  <a:lnTo>
                    <a:pt x="0" y="-1"/>
                  </a:lnTo>
                  <a:close/>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p>
          </p:txBody>
        </p:sp>
      </p:grpSp>
      <p:grpSp>
        <p:nvGrpSpPr>
          <p:cNvPr id="150" name="Group 197">
            <a:extLst>
              <a:ext uri="{FF2B5EF4-FFF2-40B4-BE49-F238E27FC236}">
                <a16:creationId xmlns:a16="http://schemas.microsoft.com/office/drawing/2014/main" id="{0BE75FC6-7256-5449-BA4B-1490BF91D700}"/>
              </a:ext>
            </a:extLst>
          </p:cNvPr>
          <p:cNvGrpSpPr>
            <a:grpSpLocks/>
          </p:cNvGrpSpPr>
          <p:nvPr/>
        </p:nvGrpSpPr>
        <p:grpSpPr bwMode="auto">
          <a:xfrm>
            <a:off x="9583831" y="3092466"/>
            <a:ext cx="2436220" cy="1310700"/>
            <a:chOff x="5211310" y="1519838"/>
            <a:chExt cx="2436220" cy="1310700"/>
          </a:xfrm>
        </p:grpSpPr>
        <p:grpSp>
          <p:nvGrpSpPr>
            <p:cNvPr id="151" name="Group 196">
              <a:extLst>
                <a:ext uri="{FF2B5EF4-FFF2-40B4-BE49-F238E27FC236}">
                  <a16:creationId xmlns:a16="http://schemas.microsoft.com/office/drawing/2014/main" id="{91FE8E0D-D0F2-964C-8AC7-24B0DFEF5A5F}"/>
                </a:ext>
              </a:extLst>
            </p:cNvPr>
            <p:cNvGrpSpPr>
              <a:grpSpLocks/>
            </p:cNvGrpSpPr>
            <p:nvPr/>
          </p:nvGrpSpPr>
          <p:grpSpPr bwMode="auto">
            <a:xfrm>
              <a:off x="6019430" y="1519838"/>
              <a:ext cx="1628100" cy="1310700"/>
              <a:chOff x="6019430" y="1519838"/>
              <a:chExt cx="1628100" cy="1310700"/>
            </a:xfrm>
          </p:grpSpPr>
          <p:sp>
            <p:nvSpPr>
              <p:cNvPr id="153" name="Oval 19">
                <a:extLst>
                  <a:ext uri="{FF2B5EF4-FFF2-40B4-BE49-F238E27FC236}">
                    <a16:creationId xmlns:a16="http://schemas.microsoft.com/office/drawing/2014/main" id="{1D430007-2BDF-0F41-95FF-24BAE3FA45AF}"/>
                  </a:ext>
                </a:extLst>
              </p:cNvPr>
              <p:cNvSpPr>
                <a:spLocks noChangeArrowheads="1"/>
              </p:cNvSpPr>
              <p:nvPr/>
            </p:nvSpPr>
            <p:spPr bwMode="auto">
              <a:xfrm>
                <a:off x="6400800" y="1757235"/>
                <a:ext cx="838200" cy="876300"/>
              </a:xfrm>
              <a:prstGeom prst="ellipse">
                <a:avLst/>
              </a:prstGeom>
              <a:solidFill>
                <a:srgbClr val="FFFFFF"/>
              </a:solidFill>
              <a:ln w="12700">
                <a:solidFill>
                  <a:schemeClr val="tx1"/>
                </a:solidFill>
                <a:round/>
                <a:headEnd/>
                <a:tailEnd/>
              </a:ln>
            </p:spPr>
            <p:txBody>
              <a:bodyPr wrap="none" anchor="ctr"/>
              <a:lstStyle/>
              <a:p>
                <a:r>
                  <a:rPr lang="en-US" sz="1600" baseline="30000" dirty="0">
                    <a:latin typeface="Times" charset="0"/>
                  </a:rPr>
                  <a:t>90</a:t>
                </a:r>
                <a:r>
                  <a:rPr lang="en-US" sz="1600" dirty="0">
                    <a:latin typeface="Times" charset="0"/>
                  </a:rPr>
                  <a:t>Mo</a:t>
                </a:r>
                <a:endParaRPr lang="en-US" sz="1600" baseline="30000" dirty="0">
                  <a:latin typeface="Times" charset="0"/>
                </a:endParaRPr>
              </a:p>
            </p:txBody>
          </p:sp>
          <p:sp>
            <p:nvSpPr>
              <p:cNvPr id="154" name="Oval 20">
                <a:extLst>
                  <a:ext uri="{FF2B5EF4-FFF2-40B4-BE49-F238E27FC236}">
                    <a16:creationId xmlns:a16="http://schemas.microsoft.com/office/drawing/2014/main" id="{531A5350-EF7E-5D49-ABB2-3176318AD2D7}"/>
                  </a:ext>
                </a:extLst>
              </p:cNvPr>
              <p:cNvSpPr>
                <a:spLocks noChangeArrowheads="1"/>
              </p:cNvSpPr>
              <p:nvPr/>
            </p:nvSpPr>
            <p:spPr bwMode="auto">
              <a:xfrm>
                <a:off x="7240683" y="1519838"/>
                <a:ext cx="252000" cy="252000"/>
              </a:xfrm>
              <a:prstGeom prst="ellipse">
                <a:avLst/>
              </a:prstGeom>
              <a:solidFill>
                <a:srgbClr val="DBE4F4"/>
              </a:solidFill>
              <a:ln w="12700">
                <a:solidFill>
                  <a:schemeClr val="tx1"/>
                </a:solidFill>
                <a:round/>
                <a:headEnd/>
                <a:tailEnd/>
              </a:ln>
            </p:spPr>
            <p:txBody>
              <a:bodyPr wrap="none" anchor="ctr"/>
              <a:lstStyle/>
              <a:p>
                <a:pPr algn="ctr"/>
                <a:r>
                  <a:rPr lang="en-US" sz="1600" dirty="0">
                    <a:latin typeface="Times" charset="0"/>
                  </a:rPr>
                  <a:t>n</a:t>
                </a:r>
              </a:p>
            </p:txBody>
          </p:sp>
          <p:sp>
            <p:nvSpPr>
              <p:cNvPr id="155" name="Oval 21">
                <a:extLst>
                  <a:ext uri="{FF2B5EF4-FFF2-40B4-BE49-F238E27FC236}">
                    <a16:creationId xmlns:a16="http://schemas.microsoft.com/office/drawing/2014/main" id="{D6CDDF58-E34B-9B40-8256-48352F6BEE4B}"/>
                  </a:ext>
                </a:extLst>
              </p:cNvPr>
              <p:cNvSpPr>
                <a:spLocks noChangeArrowheads="1"/>
              </p:cNvSpPr>
              <p:nvPr/>
            </p:nvSpPr>
            <p:spPr bwMode="auto">
              <a:xfrm>
                <a:off x="6242432" y="1559466"/>
                <a:ext cx="252000" cy="252000"/>
              </a:xfrm>
              <a:prstGeom prst="ellipse">
                <a:avLst/>
              </a:prstGeom>
              <a:solidFill>
                <a:srgbClr val="DBE4F4"/>
              </a:solidFill>
              <a:ln w="12700">
                <a:solidFill>
                  <a:schemeClr val="tx1"/>
                </a:solidFill>
                <a:round/>
                <a:headEnd/>
                <a:tailEnd/>
              </a:ln>
            </p:spPr>
            <p:txBody>
              <a:bodyPr wrap="none" anchor="ctr"/>
              <a:lstStyle/>
              <a:p>
                <a:pPr algn="ctr"/>
                <a:r>
                  <a:rPr lang="en-US" sz="1600" dirty="0">
                    <a:latin typeface="Times" charset="0"/>
                  </a:rPr>
                  <a:t>n</a:t>
                </a:r>
              </a:p>
            </p:txBody>
          </p:sp>
          <p:sp>
            <p:nvSpPr>
              <p:cNvPr id="156" name="Oval 23">
                <a:extLst>
                  <a:ext uri="{FF2B5EF4-FFF2-40B4-BE49-F238E27FC236}">
                    <a16:creationId xmlns:a16="http://schemas.microsoft.com/office/drawing/2014/main" id="{5FE4DAC8-CD16-5447-A675-DFB316DF5969}"/>
                  </a:ext>
                </a:extLst>
              </p:cNvPr>
              <p:cNvSpPr>
                <a:spLocks noChangeArrowheads="1"/>
              </p:cNvSpPr>
              <p:nvPr/>
            </p:nvSpPr>
            <p:spPr bwMode="auto">
              <a:xfrm>
                <a:off x="7395530" y="2462085"/>
                <a:ext cx="252000" cy="252000"/>
              </a:xfrm>
              <a:prstGeom prst="ellipse">
                <a:avLst/>
              </a:prstGeom>
              <a:solidFill>
                <a:srgbClr val="DBE4F4"/>
              </a:solidFill>
              <a:ln w="12700">
                <a:solidFill>
                  <a:schemeClr val="tx1"/>
                </a:solidFill>
                <a:round/>
                <a:headEnd/>
                <a:tailEnd/>
              </a:ln>
            </p:spPr>
            <p:txBody>
              <a:bodyPr wrap="none" anchor="ctr"/>
              <a:lstStyle/>
              <a:p>
                <a:pPr algn="ctr"/>
                <a:r>
                  <a:rPr lang="en-US" sz="1600" dirty="0">
                    <a:latin typeface="Times" charset="0"/>
                  </a:rPr>
                  <a:t>n</a:t>
                </a:r>
              </a:p>
            </p:txBody>
          </p:sp>
          <p:grpSp>
            <p:nvGrpSpPr>
              <p:cNvPr id="157" name="Group 24">
                <a:extLst>
                  <a:ext uri="{FF2B5EF4-FFF2-40B4-BE49-F238E27FC236}">
                    <a16:creationId xmlns:a16="http://schemas.microsoft.com/office/drawing/2014/main" id="{D772264D-807C-2C44-AE01-E8BE8806DA21}"/>
                  </a:ext>
                </a:extLst>
              </p:cNvPr>
              <p:cNvGrpSpPr>
                <a:grpSpLocks/>
              </p:cNvGrpSpPr>
              <p:nvPr/>
            </p:nvGrpSpPr>
            <p:grpSpPr bwMode="auto">
              <a:xfrm flipV="1">
                <a:off x="6019430" y="1664138"/>
                <a:ext cx="360730" cy="355148"/>
                <a:chOff x="3548" y="2736"/>
                <a:chExt cx="351" cy="324"/>
              </a:xfrm>
            </p:grpSpPr>
            <p:sp>
              <p:nvSpPr>
                <p:cNvPr id="164" name="Freeform 25">
                  <a:extLst>
                    <a:ext uri="{FF2B5EF4-FFF2-40B4-BE49-F238E27FC236}">
                      <a16:creationId xmlns:a16="http://schemas.microsoft.com/office/drawing/2014/main" id="{F497F8C3-0266-2844-880D-526BE46EB575}"/>
                    </a:ext>
                  </a:extLst>
                </p:cNvPr>
                <p:cNvSpPr>
                  <a:spLocks/>
                </p:cNvSpPr>
                <p:nvPr/>
              </p:nvSpPr>
              <p:spPr bwMode="auto">
                <a:xfrm>
                  <a:off x="3610" y="2736"/>
                  <a:ext cx="289" cy="240"/>
                </a:xfrm>
                <a:custGeom>
                  <a:avLst/>
                  <a:gdLst>
                    <a:gd name="T0" fmla="*/ 677 w 225"/>
                    <a:gd name="T1" fmla="*/ 0 h 232"/>
                    <a:gd name="T2" fmla="*/ 997 w 225"/>
                    <a:gd name="T3" fmla="*/ 118 h 232"/>
                    <a:gd name="T4" fmla="*/ 566 w 225"/>
                    <a:gd name="T5" fmla="*/ 68 h 232"/>
                    <a:gd name="T6" fmla="*/ 819 w 225"/>
                    <a:gd name="T7" fmla="*/ 206 h 232"/>
                    <a:gd name="T8" fmla="*/ 315 w 225"/>
                    <a:gd name="T9" fmla="*/ 137 h 232"/>
                    <a:gd name="T10" fmla="*/ 457 w 225"/>
                    <a:gd name="T11" fmla="*/ 275 h 232"/>
                    <a:gd name="T12" fmla="*/ 64 w 225"/>
                    <a:gd name="T13" fmla="*/ 197 h 232"/>
                    <a:gd name="T14" fmla="*/ 98 w 225"/>
                    <a:gd name="T15" fmla="*/ 284 h 232"/>
                    <a:gd name="T16" fmla="*/ 0 60000 65536"/>
                    <a:gd name="T17" fmla="*/ 0 60000 65536"/>
                    <a:gd name="T18" fmla="*/ 0 60000 65536"/>
                    <a:gd name="T19" fmla="*/ 0 60000 65536"/>
                    <a:gd name="T20" fmla="*/ 0 60000 65536"/>
                    <a:gd name="T21" fmla="*/ 0 60000 65536"/>
                    <a:gd name="T22" fmla="*/ 0 60000 65536"/>
                    <a:gd name="T23" fmla="*/ 0 60000 65536"/>
                    <a:gd name="T24" fmla="*/ 0 w 225"/>
                    <a:gd name="T25" fmla="*/ 0 h 232"/>
                    <a:gd name="T26" fmla="*/ 225 w 225"/>
                    <a:gd name="T27" fmla="*/ 232 h 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5" h="232">
                      <a:moveTo>
                        <a:pt x="150" y="0"/>
                      </a:moveTo>
                      <a:cubicBezTo>
                        <a:pt x="187" y="43"/>
                        <a:pt x="225" y="86"/>
                        <a:pt x="222" y="96"/>
                      </a:cubicBezTo>
                      <a:cubicBezTo>
                        <a:pt x="218" y="105"/>
                        <a:pt x="132" y="44"/>
                        <a:pt x="126" y="56"/>
                      </a:cubicBezTo>
                      <a:cubicBezTo>
                        <a:pt x="119" y="67"/>
                        <a:pt x="191" y="158"/>
                        <a:pt x="182" y="168"/>
                      </a:cubicBezTo>
                      <a:cubicBezTo>
                        <a:pt x="172" y="177"/>
                        <a:pt x="83" y="102"/>
                        <a:pt x="70" y="112"/>
                      </a:cubicBezTo>
                      <a:cubicBezTo>
                        <a:pt x="56" y="121"/>
                        <a:pt x="111" y="216"/>
                        <a:pt x="102" y="224"/>
                      </a:cubicBezTo>
                      <a:cubicBezTo>
                        <a:pt x="92" y="231"/>
                        <a:pt x="27" y="158"/>
                        <a:pt x="14" y="160"/>
                      </a:cubicBezTo>
                      <a:cubicBezTo>
                        <a:pt x="0" y="161"/>
                        <a:pt x="11" y="196"/>
                        <a:pt x="22" y="232"/>
                      </a:cubicBez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p>
              </p:txBody>
            </p:sp>
            <p:sp>
              <p:nvSpPr>
                <p:cNvPr id="165" name="Line 26">
                  <a:extLst>
                    <a:ext uri="{FF2B5EF4-FFF2-40B4-BE49-F238E27FC236}">
                      <a16:creationId xmlns:a16="http://schemas.microsoft.com/office/drawing/2014/main" id="{F461D6F8-AC71-6B49-AA92-4F8096533005}"/>
                    </a:ext>
                  </a:extLst>
                </p:cNvPr>
                <p:cNvSpPr>
                  <a:spLocks noChangeShapeType="1"/>
                </p:cNvSpPr>
                <p:nvPr/>
              </p:nvSpPr>
              <p:spPr bwMode="auto">
                <a:xfrm flipH="1">
                  <a:off x="3548" y="2972"/>
                  <a:ext cx="88" cy="88"/>
                </a:xfrm>
                <a:prstGeom prst="line">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dirty="0"/>
                </a:p>
              </p:txBody>
            </p:sp>
          </p:grpSp>
          <p:grpSp>
            <p:nvGrpSpPr>
              <p:cNvPr id="158" name="Group 157">
                <a:extLst>
                  <a:ext uri="{FF2B5EF4-FFF2-40B4-BE49-F238E27FC236}">
                    <a16:creationId xmlns:a16="http://schemas.microsoft.com/office/drawing/2014/main" id="{3E75D1D9-63F8-744E-804A-F46023683860}"/>
                  </a:ext>
                </a:extLst>
              </p:cNvPr>
              <p:cNvGrpSpPr>
                <a:grpSpLocks/>
              </p:cNvGrpSpPr>
              <p:nvPr/>
            </p:nvGrpSpPr>
            <p:grpSpPr bwMode="auto">
              <a:xfrm flipH="1" flipV="1">
                <a:off x="7264405" y="1684173"/>
                <a:ext cx="363813" cy="357336"/>
                <a:chOff x="3545" y="2681"/>
                <a:chExt cx="354" cy="326"/>
              </a:xfrm>
            </p:grpSpPr>
            <p:sp>
              <p:nvSpPr>
                <p:cNvPr id="162" name="Freeform 28">
                  <a:extLst>
                    <a:ext uri="{FF2B5EF4-FFF2-40B4-BE49-F238E27FC236}">
                      <a16:creationId xmlns:a16="http://schemas.microsoft.com/office/drawing/2014/main" id="{69493108-08F9-5542-BB42-CC1AAE6EBD94}"/>
                    </a:ext>
                  </a:extLst>
                </p:cNvPr>
                <p:cNvSpPr>
                  <a:spLocks/>
                </p:cNvSpPr>
                <p:nvPr/>
              </p:nvSpPr>
              <p:spPr bwMode="auto">
                <a:xfrm>
                  <a:off x="3610" y="2681"/>
                  <a:ext cx="289" cy="240"/>
                </a:xfrm>
                <a:custGeom>
                  <a:avLst/>
                  <a:gdLst>
                    <a:gd name="T0" fmla="*/ 677 w 225"/>
                    <a:gd name="T1" fmla="*/ 0 h 232"/>
                    <a:gd name="T2" fmla="*/ 997 w 225"/>
                    <a:gd name="T3" fmla="*/ 118 h 232"/>
                    <a:gd name="T4" fmla="*/ 566 w 225"/>
                    <a:gd name="T5" fmla="*/ 68 h 232"/>
                    <a:gd name="T6" fmla="*/ 819 w 225"/>
                    <a:gd name="T7" fmla="*/ 206 h 232"/>
                    <a:gd name="T8" fmla="*/ 315 w 225"/>
                    <a:gd name="T9" fmla="*/ 137 h 232"/>
                    <a:gd name="T10" fmla="*/ 457 w 225"/>
                    <a:gd name="T11" fmla="*/ 275 h 232"/>
                    <a:gd name="T12" fmla="*/ 64 w 225"/>
                    <a:gd name="T13" fmla="*/ 197 h 232"/>
                    <a:gd name="T14" fmla="*/ 98 w 225"/>
                    <a:gd name="T15" fmla="*/ 284 h 232"/>
                    <a:gd name="T16" fmla="*/ 0 60000 65536"/>
                    <a:gd name="T17" fmla="*/ 0 60000 65536"/>
                    <a:gd name="T18" fmla="*/ 0 60000 65536"/>
                    <a:gd name="T19" fmla="*/ 0 60000 65536"/>
                    <a:gd name="T20" fmla="*/ 0 60000 65536"/>
                    <a:gd name="T21" fmla="*/ 0 60000 65536"/>
                    <a:gd name="T22" fmla="*/ 0 60000 65536"/>
                    <a:gd name="T23" fmla="*/ 0 60000 65536"/>
                    <a:gd name="T24" fmla="*/ 0 w 225"/>
                    <a:gd name="T25" fmla="*/ 0 h 232"/>
                    <a:gd name="T26" fmla="*/ 225 w 225"/>
                    <a:gd name="T27" fmla="*/ 232 h 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5" h="232">
                      <a:moveTo>
                        <a:pt x="150" y="0"/>
                      </a:moveTo>
                      <a:cubicBezTo>
                        <a:pt x="187" y="43"/>
                        <a:pt x="225" y="86"/>
                        <a:pt x="222" y="96"/>
                      </a:cubicBezTo>
                      <a:cubicBezTo>
                        <a:pt x="218" y="105"/>
                        <a:pt x="132" y="44"/>
                        <a:pt x="126" y="56"/>
                      </a:cubicBezTo>
                      <a:cubicBezTo>
                        <a:pt x="119" y="67"/>
                        <a:pt x="191" y="158"/>
                        <a:pt x="182" y="168"/>
                      </a:cubicBezTo>
                      <a:cubicBezTo>
                        <a:pt x="172" y="177"/>
                        <a:pt x="83" y="102"/>
                        <a:pt x="70" y="112"/>
                      </a:cubicBezTo>
                      <a:cubicBezTo>
                        <a:pt x="56" y="121"/>
                        <a:pt x="111" y="216"/>
                        <a:pt x="102" y="224"/>
                      </a:cubicBezTo>
                      <a:cubicBezTo>
                        <a:pt x="92" y="231"/>
                        <a:pt x="27" y="158"/>
                        <a:pt x="14" y="160"/>
                      </a:cubicBezTo>
                      <a:cubicBezTo>
                        <a:pt x="0" y="161"/>
                        <a:pt x="11" y="196"/>
                        <a:pt x="22" y="232"/>
                      </a:cubicBez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p>
              </p:txBody>
            </p:sp>
            <p:sp>
              <p:nvSpPr>
                <p:cNvPr id="163" name="Line 29">
                  <a:extLst>
                    <a:ext uri="{FF2B5EF4-FFF2-40B4-BE49-F238E27FC236}">
                      <a16:creationId xmlns:a16="http://schemas.microsoft.com/office/drawing/2014/main" id="{F51161CD-3D42-3E40-91C7-EADDDAC80F3A}"/>
                    </a:ext>
                  </a:extLst>
                </p:cNvPr>
                <p:cNvSpPr>
                  <a:spLocks noChangeShapeType="1"/>
                </p:cNvSpPr>
                <p:nvPr/>
              </p:nvSpPr>
              <p:spPr bwMode="auto">
                <a:xfrm flipH="1">
                  <a:off x="3545" y="2919"/>
                  <a:ext cx="88" cy="88"/>
                </a:xfrm>
                <a:prstGeom prst="line">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dirty="0"/>
                </a:p>
              </p:txBody>
            </p:sp>
          </p:grpSp>
          <p:grpSp>
            <p:nvGrpSpPr>
              <p:cNvPr id="159" name="Group 30">
                <a:extLst>
                  <a:ext uri="{FF2B5EF4-FFF2-40B4-BE49-F238E27FC236}">
                    <a16:creationId xmlns:a16="http://schemas.microsoft.com/office/drawing/2014/main" id="{5608AA6D-0152-864D-BD30-9D77525B623E}"/>
                  </a:ext>
                </a:extLst>
              </p:cNvPr>
              <p:cNvGrpSpPr>
                <a:grpSpLocks/>
              </p:cNvGrpSpPr>
              <p:nvPr/>
            </p:nvGrpSpPr>
            <p:grpSpPr bwMode="auto">
              <a:xfrm flipH="1">
                <a:off x="7073885" y="2476489"/>
                <a:ext cx="352510" cy="354049"/>
                <a:chOff x="3556" y="2736"/>
                <a:chExt cx="343" cy="323"/>
              </a:xfrm>
            </p:grpSpPr>
            <p:sp>
              <p:nvSpPr>
                <p:cNvPr id="160" name="Freeform 31">
                  <a:extLst>
                    <a:ext uri="{FF2B5EF4-FFF2-40B4-BE49-F238E27FC236}">
                      <a16:creationId xmlns:a16="http://schemas.microsoft.com/office/drawing/2014/main" id="{8C1346E7-40E7-274F-99BF-A6B81AEF37A3}"/>
                    </a:ext>
                  </a:extLst>
                </p:cNvPr>
                <p:cNvSpPr>
                  <a:spLocks/>
                </p:cNvSpPr>
                <p:nvPr/>
              </p:nvSpPr>
              <p:spPr bwMode="auto">
                <a:xfrm>
                  <a:off x="3610" y="2736"/>
                  <a:ext cx="289" cy="240"/>
                </a:xfrm>
                <a:custGeom>
                  <a:avLst/>
                  <a:gdLst>
                    <a:gd name="T0" fmla="*/ 677 w 225"/>
                    <a:gd name="T1" fmla="*/ 0 h 232"/>
                    <a:gd name="T2" fmla="*/ 997 w 225"/>
                    <a:gd name="T3" fmla="*/ 118 h 232"/>
                    <a:gd name="T4" fmla="*/ 566 w 225"/>
                    <a:gd name="T5" fmla="*/ 68 h 232"/>
                    <a:gd name="T6" fmla="*/ 819 w 225"/>
                    <a:gd name="T7" fmla="*/ 206 h 232"/>
                    <a:gd name="T8" fmla="*/ 315 w 225"/>
                    <a:gd name="T9" fmla="*/ 137 h 232"/>
                    <a:gd name="T10" fmla="*/ 457 w 225"/>
                    <a:gd name="T11" fmla="*/ 275 h 232"/>
                    <a:gd name="T12" fmla="*/ 64 w 225"/>
                    <a:gd name="T13" fmla="*/ 197 h 232"/>
                    <a:gd name="T14" fmla="*/ 98 w 225"/>
                    <a:gd name="T15" fmla="*/ 284 h 232"/>
                    <a:gd name="T16" fmla="*/ 0 60000 65536"/>
                    <a:gd name="T17" fmla="*/ 0 60000 65536"/>
                    <a:gd name="T18" fmla="*/ 0 60000 65536"/>
                    <a:gd name="T19" fmla="*/ 0 60000 65536"/>
                    <a:gd name="T20" fmla="*/ 0 60000 65536"/>
                    <a:gd name="T21" fmla="*/ 0 60000 65536"/>
                    <a:gd name="T22" fmla="*/ 0 60000 65536"/>
                    <a:gd name="T23" fmla="*/ 0 60000 65536"/>
                    <a:gd name="T24" fmla="*/ 0 w 225"/>
                    <a:gd name="T25" fmla="*/ 0 h 232"/>
                    <a:gd name="T26" fmla="*/ 225 w 225"/>
                    <a:gd name="T27" fmla="*/ 232 h 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5" h="232">
                      <a:moveTo>
                        <a:pt x="150" y="0"/>
                      </a:moveTo>
                      <a:cubicBezTo>
                        <a:pt x="187" y="43"/>
                        <a:pt x="225" y="86"/>
                        <a:pt x="222" y="96"/>
                      </a:cubicBezTo>
                      <a:cubicBezTo>
                        <a:pt x="218" y="105"/>
                        <a:pt x="132" y="44"/>
                        <a:pt x="126" y="56"/>
                      </a:cubicBezTo>
                      <a:cubicBezTo>
                        <a:pt x="119" y="67"/>
                        <a:pt x="191" y="158"/>
                        <a:pt x="182" y="168"/>
                      </a:cubicBezTo>
                      <a:cubicBezTo>
                        <a:pt x="172" y="177"/>
                        <a:pt x="83" y="102"/>
                        <a:pt x="70" y="112"/>
                      </a:cubicBezTo>
                      <a:cubicBezTo>
                        <a:pt x="56" y="121"/>
                        <a:pt x="111" y="216"/>
                        <a:pt x="102" y="224"/>
                      </a:cubicBezTo>
                      <a:cubicBezTo>
                        <a:pt x="92" y="231"/>
                        <a:pt x="27" y="158"/>
                        <a:pt x="14" y="160"/>
                      </a:cubicBezTo>
                      <a:cubicBezTo>
                        <a:pt x="0" y="161"/>
                        <a:pt x="11" y="196"/>
                        <a:pt x="22" y="232"/>
                      </a:cubicBez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p>
              </p:txBody>
            </p:sp>
            <p:sp>
              <p:nvSpPr>
                <p:cNvPr id="161" name="Line 32">
                  <a:extLst>
                    <a:ext uri="{FF2B5EF4-FFF2-40B4-BE49-F238E27FC236}">
                      <a16:creationId xmlns:a16="http://schemas.microsoft.com/office/drawing/2014/main" id="{41748D7F-D1AC-C143-9480-700734B0F7C6}"/>
                    </a:ext>
                  </a:extLst>
                </p:cNvPr>
                <p:cNvSpPr>
                  <a:spLocks noChangeShapeType="1"/>
                </p:cNvSpPr>
                <p:nvPr/>
              </p:nvSpPr>
              <p:spPr bwMode="auto">
                <a:xfrm flipH="1">
                  <a:off x="3556" y="2971"/>
                  <a:ext cx="88" cy="88"/>
                </a:xfrm>
                <a:prstGeom prst="line">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dirty="0"/>
                </a:p>
              </p:txBody>
            </p:sp>
          </p:grpSp>
        </p:grpSp>
        <p:cxnSp>
          <p:nvCxnSpPr>
            <p:cNvPr id="152" name="AutoShape 33">
              <a:extLst>
                <a:ext uri="{FF2B5EF4-FFF2-40B4-BE49-F238E27FC236}">
                  <a16:creationId xmlns:a16="http://schemas.microsoft.com/office/drawing/2014/main" id="{25A2B652-07B0-AC4F-AEF6-75A0ACA407F4}"/>
                </a:ext>
              </a:extLst>
            </p:cNvPr>
            <p:cNvCxnSpPr>
              <a:cxnSpLocks noChangeShapeType="1"/>
              <a:stCxn id="141" idx="6"/>
              <a:endCxn id="153" idx="2"/>
            </p:cNvCxnSpPr>
            <p:nvPr/>
          </p:nvCxnSpPr>
          <p:spPr bwMode="auto">
            <a:xfrm>
              <a:off x="5211310" y="2192338"/>
              <a:ext cx="1189490" cy="3047"/>
            </a:xfrm>
            <a:prstGeom prst="straightConnector1">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cxnSp>
      </p:grpSp>
      <p:sp>
        <p:nvSpPr>
          <p:cNvPr id="166" name="Oval 92">
            <a:extLst>
              <a:ext uri="{FF2B5EF4-FFF2-40B4-BE49-F238E27FC236}">
                <a16:creationId xmlns:a16="http://schemas.microsoft.com/office/drawing/2014/main" id="{17888A1D-D6E8-D145-ACED-BE59DC4555DA}"/>
              </a:ext>
            </a:extLst>
          </p:cNvPr>
          <p:cNvSpPr>
            <a:spLocks noChangeArrowheads="1"/>
          </p:cNvSpPr>
          <p:nvPr/>
        </p:nvSpPr>
        <p:spPr bwMode="auto">
          <a:xfrm>
            <a:off x="5119403" y="5082281"/>
            <a:ext cx="252000" cy="252000"/>
          </a:xfrm>
          <a:prstGeom prst="ellipse">
            <a:avLst/>
          </a:prstGeom>
          <a:solidFill>
            <a:srgbClr val="E01D19"/>
          </a:solidFill>
          <a:ln w="12700">
            <a:solidFill>
              <a:schemeClr val="tx1"/>
            </a:solidFill>
            <a:round/>
            <a:headEnd/>
            <a:tailEnd/>
          </a:ln>
        </p:spPr>
        <p:txBody>
          <a:bodyPr wrap="none" anchor="ctr"/>
          <a:lstStyle/>
          <a:p>
            <a:pPr algn="ctr"/>
            <a:r>
              <a:rPr lang="en-US" sz="1600" dirty="0">
                <a:latin typeface="Times" charset="0"/>
              </a:rPr>
              <a:t>p</a:t>
            </a:r>
          </a:p>
        </p:txBody>
      </p:sp>
      <p:sp>
        <p:nvSpPr>
          <p:cNvPr id="167" name="Oval 93">
            <a:extLst>
              <a:ext uri="{FF2B5EF4-FFF2-40B4-BE49-F238E27FC236}">
                <a16:creationId xmlns:a16="http://schemas.microsoft.com/office/drawing/2014/main" id="{F425196F-2EF4-D14E-98AB-64DC31BC31FE}"/>
              </a:ext>
            </a:extLst>
          </p:cNvPr>
          <p:cNvSpPr>
            <a:spLocks noChangeArrowheads="1"/>
          </p:cNvSpPr>
          <p:nvPr/>
        </p:nvSpPr>
        <p:spPr bwMode="auto">
          <a:xfrm>
            <a:off x="6602599" y="4785727"/>
            <a:ext cx="833438" cy="850900"/>
          </a:xfrm>
          <a:prstGeom prst="ellipse">
            <a:avLst/>
          </a:prstGeom>
          <a:solidFill>
            <a:srgbClr val="FFFFFF"/>
          </a:solidFill>
          <a:ln w="12700">
            <a:solidFill>
              <a:schemeClr val="tx1"/>
            </a:solidFill>
            <a:round/>
            <a:headEnd/>
            <a:tailEnd/>
          </a:ln>
        </p:spPr>
        <p:txBody>
          <a:bodyPr wrap="none" anchor="ctr"/>
          <a:lstStyle/>
          <a:p>
            <a:r>
              <a:rPr lang="en-US" sz="1600" baseline="30000" dirty="0">
                <a:latin typeface="Times" charset="0"/>
              </a:rPr>
              <a:t>93</a:t>
            </a:r>
            <a:r>
              <a:rPr lang="en-US" sz="1600" dirty="0">
                <a:latin typeface="Times" charset="0"/>
              </a:rPr>
              <a:t>Nb</a:t>
            </a:r>
            <a:endParaRPr lang="en-US" sz="1600" baseline="30000" dirty="0">
              <a:latin typeface="Times" charset="0"/>
            </a:endParaRPr>
          </a:p>
        </p:txBody>
      </p:sp>
      <p:grpSp>
        <p:nvGrpSpPr>
          <p:cNvPr id="168" name="Group 199">
            <a:extLst>
              <a:ext uri="{FF2B5EF4-FFF2-40B4-BE49-F238E27FC236}">
                <a16:creationId xmlns:a16="http://schemas.microsoft.com/office/drawing/2014/main" id="{7FA95C9B-469B-F044-91E9-2388617B9765}"/>
              </a:ext>
            </a:extLst>
          </p:cNvPr>
          <p:cNvGrpSpPr>
            <a:grpSpLocks/>
          </p:cNvGrpSpPr>
          <p:nvPr/>
        </p:nvGrpSpPr>
        <p:grpSpPr bwMode="auto">
          <a:xfrm>
            <a:off x="9545363" y="4773027"/>
            <a:ext cx="2248469" cy="1254033"/>
            <a:chOff x="5871964" y="3143250"/>
            <a:chExt cx="2248469" cy="1254033"/>
          </a:xfrm>
        </p:grpSpPr>
        <p:sp>
          <p:nvSpPr>
            <p:cNvPr id="169" name="Oval 106">
              <a:extLst>
                <a:ext uri="{FF2B5EF4-FFF2-40B4-BE49-F238E27FC236}">
                  <a16:creationId xmlns:a16="http://schemas.microsoft.com/office/drawing/2014/main" id="{E6995002-734E-9048-A12C-4AE33B4D038A}"/>
                </a:ext>
              </a:extLst>
            </p:cNvPr>
            <p:cNvSpPr>
              <a:spLocks noChangeArrowheads="1"/>
            </p:cNvSpPr>
            <p:nvPr/>
          </p:nvSpPr>
          <p:spPr bwMode="auto">
            <a:xfrm>
              <a:off x="7111314" y="3143250"/>
              <a:ext cx="838200" cy="876300"/>
            </a:xfrm>
            <a:prstGeom prst="ellipse">
              <a:avLst/>
            </a:prstGeom>
            <a:solidFill>
              <a:srgbClr val="FFFFFF"/>
            </a:solidFill>
            <a:ln w="12700">
              <a:solidFill>
                <a:schemeClr val="tx1"/>
              </a:solidFill>
              <a:round/>
              <a:headEnd/>
              <a:tailEnd/>
            </a:ln>
          </p:spPr>
          <p:txBody>
            <a:bodyPr wrap="none" anchor="ctr"/>
            <a:lstStyle/>
            <a:p>
              <a:r>
                <a:rPr lang="en-US" sz="1600" baseline="30000" dirty="0">
                  <a:latin typeface="Times" charset="0"/>
                </a:rPr>
                <a:t>90</a:t>
              </a:r>
              <a:r>
                <a:rPr lang="en-US" sz="1600" dirty="0">
                  <a:latin typeface="Times" charset="0"/>
                </a:rPr>
                <a:t>Mo</a:t>
              </a:r>
              <a:endParaRPr lang="en-US" sz="1600" baseline="30000" dirty="0">
                <a:latin typeface="Times" charset="0"/>
              </a:endParaRPr>
            </a:p>
          </p:txBody>
        </p:sp>
        <p:sp>
          <p:nvSpPr>
            <p:cNvPr id="170" name="Oval 110">
              <a:extLst>
                <a:ext uri="{FF2B5EF4-FFF2-40B4-BE49-F238E27FC236}">
                  <a16:creationId xmlns:a16="http://schemas.microsoft.com/office/drawing/2014/main" id="{9168681E-9CDE-D24B-922B-07BF7BBCFEE3}"/>
                </a:ext>
              </a:extLst>
            </p:cNvPr>
            <p:cNvSpPr>
              <a:spLocks noChangeArrowheads="1"/>
            </p:cNvSpPr>
            <p:nvPr/>
          </p:nvSpPr>
          <p:spPr bwMode="auto">
            <a:xfrm>
              <a:off x="7372558" y="4145283"/>
              <a:ext cx="252000" cy="252000"/>
            </a:xfrm>
            <a:prstGeom prst="ellipse">
              <a:avLst/>
            </a:prstGeom>
            <a:solidFill>
              <a:srgbClr val="DBE4F4"/>
            </a:solidFill>
            <a:ln w="12700">
              <a:solidFill>
                <a:schemeClr val="tx1"/>
              </a:solidFill>
              <a:round/>
              <a:headEnd/>
              <a:tailEnd/>
            </a:ln>
          </p:spPr>
          <p:txBody>
            <a:bodyPr wrap="none" anchor="ctr"/>
            <a:lstStyle/>
            <a:p>
              <a:pPr algn="ctr"/>
              <a:r>
                <a:rPr lang="en-US" sz="1600" dirty="0">
                  <a:latin typeface="Times" charset="0"/>
                </a:rPr>
                <a:t>n</a:t>
              </a:r>
            </a:p>
          </p:txBody>
        </p:sp>
        <p:grpSp>
          <p:nvGrpSpPr>
            <p:cNvPr id="173" name="Group 117">
              <a:extLst>
                <a:ext uri="{FF2B5EF4-FFF2-40B4-BE49-F238E27FC236}">
                  <a16:creationId xmlns:a16="http://schemas.microsoft.com/office/drawing/2014/main" id="{7F4C83A4-132E-2E42-9685-995280C6D743}"/>
                </a:ext>
              </a:extLst>
            </p:cNvPr>
            <p:cNvGrpSpPr>
              <a:grpSpLocks/>
            </p:cNvGrpSpPr>
            <p:nvPr/>
          </p:nvGrpSpPr>
          <p:grpSpPr bwMode="auto">
            <a:xfrm flipH="1">
              <a:off x="7759703" y="3924284"/>
              <a:ext cx="360730" cy="350760"/>
              <a:chOff x="3548" y="2736"/>
              <a:chExt cx="351" cy="320"/>
            </a:xfrm>
          </p:grpSpPr>
          <p:sp>
            <p:nvSpPr>
              <p:cNvPr id="175" name="Freeform 118">
                <a:extLst>
                  <a:ext uri="{FF2B5EF4-FFF2-40B4-BE49-F238E27FC236}">
                    <a16:creationId xmlns:a16="http://schemas.microsoft.com/office/drawing/2014/main" id="{167423A1-56C2-D14B-8537-E4797CDD6C30}"/>
                  </a:ext>
                </a:extLst>
              </p:cNvPr>
              <p:cNvSpPr>
                <a:spLocks/>
              </p:cNvSpPr>
              <p:nvPr/>
            </p:nvSpPr>
            <p:spPr bwMode="auto">
              <a:xfrm>
                <a:off x="3610" y="2736"/>
                <a:ext cx="289" cy="240"/>
              </a:xfrm>
              <a:custGeom>
                <a:avLst/>
                <a:gdLst>
                  <a:gd name="T0" fmla="*/ 677 w 225"/>
                  <a:gd name="T1" fmla="*/ 0 h 232"/>
                  <a:gd name="T2" fmla="*/ 997 w 225"/>
                  <a:gd name="T3" fmla="*/ 118 h 232"/>
                  <a:gd name="T4" fmla="*/ 566 w 225"/>
                  <a:gd name="T5" fmla="*/ 68 h 232"/>
                  <a:gd name="T6" fmla="*/ 819 w 225"/>
                  <a:gd name="T7" fmla="*/ 206 h 232"/>
                  <a:gd name="T8" fmla="*/ 315 w 225"/>
                  <a:gd name="T9" fmla="*/ 137 h 232"/>
                  <a:gd name="T10" fmla="*/ 457 w 225"/>
                  <a:gd name="T11" fmla="*/ 275 h 232"/>
                  <a:gd name="T12" fmla="*/ 64 w 225"/>
                  <a:gd name="T13" fmla="*/ 197 h 232"/>
                  <a:gd name="T14" fmla="*/ 98 w 225"/>
                  <a:gd name="T15" fmla="*/ 284 h 232"/>
                  <a:gd name="T16" fmla="*/ 0 60000 65536"/>
                  <a:gd name="T17" fmla="*/ 0 60000 65536"/>
                  <a:gd name="T18" fmla="*/ 0 60000 65536"/>
                  <a:gd name="T19" fmla="*/ 0 60000 65536"/>
                  <a:gd name="T20" fmla="*/ 0 60000 65536"/>
                  <a:gd name="T21" fmla="*/ 0 60000 65536"/>
                  <a:gd name="T22" fmla="*/ 0 60000 65536"/>
                  <a:gd name="T23" fmla="*/ 0 60000 65536"/>
                  <a:gd name="T24" fmla="*/ 0 w 225"/>
                  <a:gd name="T25" fmla="*/ 0 h 232"/>
                  <a:gd name="T26" fmla="*/ 225 w 225"/>
                  <a:gd name="T27" fmla="*/ 232 h 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5" h="232">
                    <a:moveTo>
                      <a:pt x="150" y="0"/>
                    </a:moveTo>
                    <a:cubicBezTo>
                      <a:pt x="187" y="43"/>
                      <a:pt x="225" y="86"/>
                      <a:pt x="222" y="96"/>
                    </a:cubicBezTo>
                    <a:cubicBezTo>
                      <a:pt x="218" y="105"/>
                      <a:pt x="132" y="44"/>
                      <a:pt x="126" y="56"/>
                    </a:cubicBezTo>
                    <a:cubicBezTo>
                      <a:pt x="119" y="67"/>
                      <a:pt x="191" y="158"/>
                      <a:pt x="182" y="168"/>
                    </a:cubicBezTo>
                    <a:cubicBezTo>
                      <a:pt x="172" y="177"/>
                      <a:pt x="83" y="102"/>
                      <a:pt x="70" y="112"/>
                    </a:cubicBezTo>
                    <a:cubicBezTo>
                      <a:pt x="56" y="121"/>
                      <a:pt x="111" y="216"/>
                      <a:pt x="102" y="224"/>
                    </a:cubicBezTo>
                    <a:cubicBezTo>
                      <a:pt x="92" y="231"/>
                      <a:pt x="27" y="158"/>
                      <a:pt x="14" y="160"/>
                    </a:cubicBezTo>
                    <a:cubicBezTo>
                      <a:pt x="0" y="161"/>
                      <a:pt x="11" y="196"/>
                      <a:pt x="22" y="232"/>
                    </a:cubicBez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p>
            </p:txBody>
          </p:sp>
          <p:sp>
            <p:nvSpPr>
              <p:cNvPr id="176" name="Line 119">
                <a:extLst>
                  <a:ext uri="{FF2B5EF4-FFF2-40B4-BE49-F238E27FC236}">
                    <a16:creationId xmlns:a16="http://schemas.microsoft.com/office/drawing/2014/main" id="{55CB12C8-C3DB-614C-9601-82F2EE9227EA}"/>
                  </a:ext>
                </a:extLst>
              </p:cNvPr>
              <p:cNvSpPr>
                <a:spLocks noChangeShapeType="1"/>
              </p:cNvSpPr>
              <p:nvPr/>
            </p:nvSpPr>
            <p:spPr bwMode="auto">
              <a:xfrm flipH="1">
                <a:off x="3548" y="2968"/>
                <a:ext cx="88" cy="88"/>
              </a:xfrm>
              <a:prstGeom prst="line">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dirty="0"/>
              </a:p>
            </p:txBody>
          </p:sp>
        </p:grpSp>
        <p:cxnSp>
          <p:nvCxnSpPr>
            <p:cNvPr id="174" name="AutoShape 120">
              <a:extLst>
                <a:ext uri="{FF2B5EF4-FFF2-40B4-BE49-F238E27FC236}">
                  <a16:creationId xmlns:a16="http://schemas.microsoft.com/office/drawing/2014/main" id="{9BDB9995-1C6A-6B43-9ED0-16AE4A5A2BFF}"/>
                </a:ext>
              </a:extLst>
            </p:cNvPr>
            <p:cNvCxnSpPr>
              <a:cxnSpLocks noChangeShapeType="1"/>
              <a:stCxn id="186" idx="6"/>
              <a:endCxn id="169" idx="2"/>
            </p:cNvCxnSpPr>
            <p:nvPr/>
          </p:nvCxnSpPr>
          <p:spPr bwMode="auto">
            <a:xfrm>
              <a:off x="5871964" y="3581400"/>
              <a:ext cx="1239350" cy="0"/>
            </a:xfrm>
            <a:prstGeom prst="straightConnector1">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cxnSp>
      </p:grpSp>
      <p:sp>
        <p:nvSpPr>
          <p:cNvPr id="181" name="Rectangle 130">
            <a:extLst>
              <a:ext uri="{FF2B5EF4-FFF2-40B4-BE49-F238E27FC236}">
                <a16:creationId xmlns:a16="http://schemas.microsoft.com/office/drawing/2014/main" id="{4C04CEED-11DB-364A-84E6-C108CFE543A3}"/>
              </a:ext>
            </a:extLst>
          </p:cNvPr>
          <p:cNvSpPr>
            <a:spLocks noChangeArrowheads="1"/>
          </p:cNvSpPr>
          <p:nvPr/>
        </p:nvSpPr>
        <p:spPr bwMode="auto">
          <a:xfrm>
            <a:off x="4240162" y="3022810"/>
            <a:ext cx="2720013" cy="366712"/>
          </a:xfrm>
          <a:prstGeom prst="rect">
            <a:avLst/>
          </a:prstGeom>
          <a:noFill/>
          <a:ln w="12700">
            <a:noFill/>
            <a:miter lim="800000"/>
            <a:headEnd/>
            <a:tailEnd/>
          </a:ln>
        </p:spPr>
        <p:txBody>
          <a:bodyPr wrap="square" lIns="90487" tIns="44450" rIns="90487" bIns="44450">
            <a:spAutoFit/>
          </a:bodyPr>
          <a:lstStyle/>
          <a:p>
            <a:pPr algn="ctr"/>
            <a:r>
              <a:rPr lang="en-US" dirty="0">
                <a:latin typeface="Times New Roman" charset="0"/>
              </a:rPr>
              <a:t>Compound (10</a:t>
            </a:r>
            <a:r>
              <a:rPr lang="en-US" baseline="30000" dirty="0">
                <a:latin typeface="Times New Roman" charset="0"/>
              </a:rPr>
              <a:t>-16-18</a:t>
            </a:r>
            <a:r>
              <a:rPr lang="en-US" dirty="0">
                <a:latin typeface="Times New Roman" charset="0"/>
              </a:rPr>
              <a:t> s) </a:t>
            </a:r>
          </a:p>
        </p:txBody>
      </p:sp>
      <p:sp>
        <p:nvSpPr>
          <p:cNvPr id="182" name="Rectangle 131">
            <a:extLst>
              <a:ext uri="{FF2B5EF4-FFF2-40B4-BE49-F238E27FC236}">
                <a16:creationId xmlns:a16="http://schemas.microsoft.com/office/drawing/2014/main" id="{EB9A6AE5-91C9-F044-89BA-44C28E4DAEBA}"/>
              </a:ext>
            </a:extLst>
          </p:cNvPr>
          <p:cNvSpPr>
            <a:spLocks noChangeArrowheads="1"/>
          </p:cNvSpPr>
          <p:nvPr/>
        </p:nvSpPr>
        <p:spPr bwMode="auto">
          <a:xfrm>
            <a:off x="4327126" y="5487777"/>
            <a:ext cx="2720013" cy="366767"/>
          </a:xfrm>
          <a:prstGeom prst="rect">
            <a:avLst/>
          </a:prstGeom>
          <a:noFill/>
          <a:ln w="12700">
            <a:noFill/>
            <a:miter lim="800000"/>
            <a:headEnd/>
            <a:tailEnd/>
          </a:ln>
        </p:spPr>
        <p:txBody>
          <a:bodyPr wrap="square" lIns="90487" tIns="44450" rIns="90487" bIns="44450">
            <a:spAutoFit/>
          </a:bodyPr>
          <a:lstStyle/>
          <a:p>
            <a:r>
              <a:rPr lang="en-US" dirty="0">
                <a:latin typeface="Times New Roman" charset="0"/>
              </a:rPr>
              <a:t>Pre-equilibrium (10</a:t>
            </a:r>
            <a:r>
              <a:rPr lang="en-US" baseline="30000" dirty="0">
                <a:latin typeface="Times New Roman" charset="0"/>
              </a:rPr>
              <a:t>-19-22</a:t>
            </a:r>
            <a:r>
              <a:rPr lang="en-US" dirty="0">
                <a:latin typeface="Times New Roman" charset="0"/>
              </a:rPr>
              <a:t> s) </a:t>
            </a:r>
          </a:p>
        </p:txBody>
      </p:sp>
      <p:grpSp>
        <p:nvGrpSpPr>
          <p:cNvPr id="183" name="Group 198">
            <a:extLst>
              <a:ext uri="{FF2B5EF4-FFF2-40B4-BE49-F238E27FC236}">
                <a16:creationId xmlns:a16="http://schemas.microsoft.com/office/drawing/2014/main" id="{3152108B-E0DF-704C-B70B-36A6EFAE9F1C}"/>
              </a:ext>
            </a:extLst>
          </p:cNvPr>
          <p:cNvGrpSpPr>
            <a:grpSpLocks/>
          </p:cNvGrpSpPr>
          <p:nvPr/>
        </p:nvGrpSpPr>
        <p:grpSpPr bwMode="auto">
          <a:xfrm>
            <a:off x="7436037" y="4265542"/>
            <a:ext cx="2896725" cy="1491735"/>
            <a:chOff x="3440574" y="2635765"/>
            <a:chExt cx="2896725" cy="1491735"/>
          </a:xfrm>
        </p:grpSpPr>
        <p:sp>
          <p:nvSpPr>
            <p:cNvPr id="184" name="Oval 95">
              <a:extLst>
                <a:ext uri="{FF2B5EF4-FFF2-40B4-BE49-F238E27FC236}">
                  <a16:creationId xmlns:a16="http://schemas.microsoft.com/office/drawing/2014/main" id="{29B96043-9C11-C547-8403-7FF4FEAF8D10}"/>
                </a:ext>
              </a:extLst>
            </p:cNvPr>
            <p:cNvSpPr>
              <a:spLocks noChangeArrowheads="1"/>
            </p:cNvSpPr>
            <p:nvPr/>
          </p:nvSpPr>
          <p:spPr bwMode="auto">
            <a:xfrm>
              <a:off x="4660900" y="3143250"/>
              <a:ext cx="838200" cy="876300"/>
            </a:xfrm>
            <a:prstGeom prst="ellipse">
              <a:avLst/>
            </a:prstGeom>
            <a:solidFill>
              <a:srgbClr val="FFFFFF"/>
            </a:solidFill>
            <a:ln w="12700">
              <a:solidFill>
                <a:schemeClr val="tx1"/>
              </a:solidFill>
              <a:round/>
              <a:headEnd/>
              <a:tailEnd/>
            </a:ln>
          </p:spPr>
          <p:txBody>
            <a:bodyPr wrap="none" anchor="ctr"/>
            <a:lstStyle/>
            <a:p>
              <a:r>
                <a:rPr lang="en-US" sz="1600" baseline="30000" dirty="0">
                  <a:latin typeface="Times" charset="0"/>
                </a:rPr>
                <a:t>93</a:t>
              </a:r>
              <a:r>
                <a:rPr lang="en-US" sz="1600" dirty="0">
                  <a:latin typeface="Times" charset="0"/>
                </a:rPr>
                <a:t>Nb</a:t>
              </a:r>
              <a:endParaRPr lang="en-US" sz="1600" baseline="30000" dirty="0">
                <a:latin typeface="Times" charset="0"/>
              </a:endParaRPr>
            </a:p>
          </p:txBody>
        </p:sp>
        <p:cxnSp>
          <p:nvCxnSpPr>
            <p:cNvPr id="185" name="AutoShape 96">
              <a:extLst>
                <a:ext uri="{FF2B5EF4-FFF2-40B4-BE49-F238E27FC236}">
                  <a16:creationId xmlns:a16="http://schemas.microsoft.com/office/drawing/2014/main" id="{FD4D9EF4-5C50-7841-A888-31561F852450}"/>
                </a:ext>
              </a:extLst>
            </p:cNvPr>
            <p:cNvCxnSpPr>
              <a:cxnSpLocks noChangeShapeType="1"/>
              <a:stCxn id="167" idx="6"/>
            </p:cNvCxnSpPr>
            <p:nvPr/>
          </p:nvCxnSpPr>
          <p:spPr bwMode="auto">
            <a:xfrm>
              <a:off x="3440574" y="3581400"/>
              <a:ext cx="1169894" cy="8860"/>
            </a:xfrm>
            <a:prstGeom prst="straightConnector1">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86" name="Oval 97">
              <a:extLst>
                <a:ext uri="{FF2B5EF4-FFF2-40B4-BE49-F238E27FC236}">
                  <a16:creationId xmlns:a16="http://schemas.microsoft.com/office/drawing/2014/main" id="{7ECAB9DF-6E95-A545-96AE-D34B3340202C}"/>
                </a:ext>
              </a:extLst>
            </p:cNvPr>
            <p:cNvSpPr>
              <a:spLocks noChangeArrowheads="1"/>
            </p:cNvSpPr>
            <p:nvPr/>
          </p:nvSpPr>
          <p:spPr bwMode="auto">
            <a:xfrm>
              <a:off x="4610100" y="3111500"/>
              <a:ext cx="939800" cy="939800"/>
            </a:xfrm>
            <a:prstGeom prst="ellipse">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1600" baseline="30000" dirty="0">
                <a:latin typeface="Times" charset="0"/>
              </a:endParaRPr>
            </a:p>
          </p:txBody>
        </p:sp>
        <p:sp>
          <p:nvSpPr>
            <p:cNvPr id="187" name="Arc 98">
              <a:extLst>
                <a:ext uri="{FF2B5EF4-FFF2-40B4-BE49-F238E27FC236}">
                  <a16:creationId xmlns:a16="http://schemas.microsoft.com/office/drawing/2014/main" id="{12ADD667-3A39-5849-89A4-E233EEE7A4B5}"/>
                </a:ext>
              </a:extLst>
            </p:cNvPr>
            <p:cNvSpPr>
              <a:spLocks/>
            </p:cNvSpPr>
            <p:nvPr/>
          </p:nvSpPr>
          <p:spPr bwMode="auto">
            <a:xfrm>
              <a:off x="5308600" y="3048000"/>
              <a:ext cx="317500" cy="4445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p>
          </p:txBody>
        </p:sp>
        <p:sp>
          <p:nvSpPr>
            <p:cNvPr id="188" name="Arc 99">
              <a:extLst>
                <a:ext uri="{FF2B5EF4-FFF2-40B4-BE49-F238E27FC236}">
                  <a16:creationId xmlns:a16="http://schemas.microsoft.com/office/drawing/2014/main" id="{585B1498-039F-9A40-8433-AA0F90E679FE}"/>
                </a:ext>
              </a:extLst>
            </p:cNvPr>
            <p:cNvSpPr>
              <a:spLocks/>
            </p:cNvSpPr>
            <p:nvPr/>
          </p:nvSpPr>
          <p:spPr bwMode="auto">
            <a:xfrm rot="5400000">
              <a:off x="5257800" y="3733800"/>
              <a:ext cx="317500" cy="4445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p>
          </p:txBody>
        </p:sp>
        <p:sp>
          <p:nvSpPr>
            <p:cNvPr id="189" name="Arc 100">
              <a:extLst>
                <a:ext uri="{FF2B5EF4-FFF2-40B4-BE49-F238E27FC236}">
                  <a16:creationId xmlns:a16="http://schemas.microsoft.com/office/drawing/2014/main" id="{2FBBF019-FE71-A64A-BF6B-4C1BE05E2BAB}"/>
                </a:ext>
              </a:extLst>
            </p:cNvPr>
            <p:cNvSpPr>
              <a:spLocks/>
            </p:cNvSpPr>
            <p:nvPr/>
          </p:nvSpPr>
          <p:spPr bwMode="auto">
            <a:xfrm rot="16200000" flipH="1">
              <a:off x="4635500" y="3746500"/>
              <a:ext cx="317500" cy="4445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p>
          </p:txBody>
        </p:sp>
        <p:sp>
          <p:nvSpPr>
            <p:cNvPr id="190" name="Oval 108">
              <a:extLst>
                <a:ext uri="{FF2B5EF4-FFF2-40B4-BE49-F238E27FC236}">
                  <a16:creationId xmlns:a16="http://schemas.microsoft.com/office/drawing/2014/main" id="{BCBC8FCB-94F3-FF4F-8139-A7719300F257}"/>
                </a:ext>
              </a:extLst>
            </p:cNvPr>
            <p:cNvSpPr>
              <a:spLocks noChangeArrowheads="1"/>
            </p:cNvSpPr>
            <p:nvPr/>
          </p:nvSpPr>
          <p:spPr bwMode="auto">
            <a:xfrm>
              <a:off x="5651500" y="3022600"/>
              <a:ext cx="252000" cy="252000"/>
            </a:xfrm>
            <a:prstGeom prst="ellipse">
              <a:avLst/>
            </a:prstGeom>
            <a:solidFill>
              <a:srgbClr val="527CC9"/>
            </a:solidFill>
            <a:ln w="12700">
              <a:solidFill>
                <a:schemeClr val="tx1"/>
              </a:solidFill>
              <a:round/>
              <a:headEnd/>
              <a:tailEnd/>
            </a:ln>
          </p:spPr>
          <p:txBody>
            <a:bodyPr wrap="none" anchor="ctr"/>
            <a:lstStyle/>
            <a:p>
              <a:pPr algn="ctr"/>
              <a:r>
                <a:rPr lang="en-US" sz="1600" dirty="0">
                  <a:latin typeface="Times" charset="0"/>
                </a:rPr>
                <a:t>n</a:t>
              </a:r>
            </a:p>
          </p:txBody>
        </p:sp>
        <p:sp>
          <p:nvSpPr>
            <p:cNvPr id="191" name="Line 121">
              <a:extLst>
                <a:ext uri="{FF2B5EF4-FFF2-40B4-BE49-F238E27FC236}">
                  <a16:creationId xmlns:a16="http://schemas.microsoft.com/office/drawing/2014/main" id="{849A9E95-2544-A744-8F08-B464EF50DBFF}"/>
                </a:ext>
              </a:extLst>
            </p:cNvPr>
            <p:cNvSpPr>
              <a:spLocks noChangeShapeType="1"/>
            </p:cNvSpPr>
            <p:nvPr/>
          </p:nvSpPr>
          <p:spPr bwMode="auto">
            <a:xfrm flipV="1">
              <a:off x="5868668" y="2857499"/>
              <a:ext cx="468631" cy="210273"/>
            </a:xfrm>
            <a:prstGeom prst="line">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dirty="0"/>
            </a:p>
          </p:txBody>
        </p:sp>
        <p:sp>
          <p:nvSpPr>
            <p:cNvPr id="192" name="Text Box 123">
              <a:extLst>
                <a:ext uri="{FF2B5EF4-FFF2-40B4-BE49-F238E27FC236}">
                  <a16:creationId xmlns:a16="http://schemas.microsoft.com/office/drawing/2014/main" id="{B98A32B9-6C5D-E24F-8A0A-9A8C6445A0BE}"/>
                </a:ext>
              </a:extLst>
            </p:cNvPr>
            <p:cNvSpPr txBox="1">
              <a:spLocks noChangeArrowheads="1"/>
            </p:cNvSpPr>
            <p:nvPr/>
          </p:nvSpPr>
          <p:spPr bwMode="auto">
            <a:xfrm>
              <a:off x="3716942" y="2635765"/>
              <a:ext cx="1089174"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dirty="0">
                  <a:latin typeface="Times" charset="0"/>
                </a:rPr>
                <a:t>Exciton </a:t>
              </a:r>
              <a:br>
                <a:rPr lang="en-US" sz="1500" dirty="0">
                  <a:latin typeface="Times" charset="0"/>
                </a:rPr>
              </a:br>
              <a:r>
                <a:rPr lang="en-US" sz="1500" dirty="0">
                  <a:latin typeface="Times" charset="0"/>
                </a:rPr>
                <a:t>interactions</a:t>
              </a:r>
            </a:p>
          </p:txBody>
        </p:sp>
        <p:cxnSp>
          <p:nvCxnSpPr>
            <p:cNvPr id="193" name="AutoShape 126">
              <a:extLst>
                <a:ext uri="{FF2B5EF4-FFF2-40B4-BE49-F238E27FC236}">
                  <a16:creationId xmlns:a16="http://schemas.microsoft.com/office/drawing/2014/main" id="{893B1CB3-0685-D840-AA94-F1A09657DCAD}"/>
                </a:ext>
              </a:extLst>
            </p:cNvPr>
            <p:cNvCxnSpPr>
              <a:cxnSpLocks noChangeShapeType="1"/>
              <a:endCxn id="195" idx="0"/>
            </p:cNvCxnSpPr>
            <p:nvPr/>
          </p:nvCxnSpPr>
          <p:spPr bwMode="auto">
            <a:xfrm>
              <a:off x="4653267" y="2901625"/>
              <a:ext cx="412764" cy="272009"/>
            </a:xfrm>
            <a:prstGeom prst="curvedConnector2">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94" name="Arc 127">
              <a:extLst>
                <a:ext uri="{FF2B5EF4-FFF2-40B4-BE49-F238E27FC236}">
                  <a16:creationId xmlns:a16="http://schemas.microsoft.com/office/drawing/2014/main" id="{267EB76F-6498-A54E-9A33-E7130CBA18AC}"/>
                </a:ext>
              </a:extLst>
            </p:cNvPr>
            <p:cNvSpPr>
              <a:spLocks/>
            </p:cNvSpPr>
            <p:nvPr/>
          </p:nvSpPr>
          <p:spPr bwMode="auto">
            <a:xfrm rot="5400000" flipH="1" flipV="1">
              <a:off x="4635500" y="2971800"/>
              <a:ext cx="317500" cy="4445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p>
          </p:txBody>
        </p:sp>
        <p:sp>
          <p:nvSpPr>
            <p:cNvPr id="195" name="Explosion 2 194">
              <a:extLst>
                <a:ext uri="{FF2B5EF4-FFF2-40B4-BE49-F238E27FC236}">
                  <a16:creationId xmlns:a16="http://schemas.microsoft.com/office/drawing/2014/main" id="{B8280A42-3ED2-E047-A6CA-4550045C1106}"/>
                </a:ext>
              </a:extLst>
            </p:cNvPr>
            <p:cNvSpPr/>
            <p:nvPr/>
          </p:nvSpPr>
          <p:spPr>
            <a:xfrm>
              <a:off x="4880249" y="3143250"/>
              <a:ext cx="412764" cy="347802"/>
            </a:xfrm>
            <a:prstGeom prst="irregularSeal2">
              <a:avLst/>
            </a:prstGeom>
            <a:solidFill>
              <a:srgbClr val="FF0000">
                <a:alpha val="0"/>
              </a:srgbClr>
            </a:solidFill>
            <a:ln>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grpSp>
        <p:nvGrpSpPr>
          <p:cNvPr id="197" name="Group 196">
            <a:extLst>
              <a:ext uri="{FF2B5EF4-FFF2-40B4-BE49-F238E27FC236}">
                <a16:creationId xmlns:a16="http://schemas.microsoft.com/office/drawing/2014/main" id="{9927D9F7-7D7D-0C49-82A4-B05F21284561}"/>
              </a:ext>
            </a:extLst>
          </p:cNvPr>
          <p:cNvGrpSpPr/>
          <p:nvPr/>
        </p:nvGrpSpPr>
        <p:grpSpPr>
          <a:xfrm>
            <a:off x="9001503" y="4883877"/>
            <a:ext cx="140472" cy="136800"/>
            <a:chOff x="6511481" y="5046253"/>
            <a:chExt cx="140472" cy="136800"/>
          </a:xfrm>
        </p:grpSpPr>
        <p:cxnSp>
          <p:nvCxnSpPr>
            <p:cNvPr id="198" name="Straight Connector 197">
              <a:extLst>
                <a:ext uri="{FF2B5EF4-FFF2-40B4-BE49-F238E27FC236}">
                  <a16:creationId xmlns:a16="http://schemas.microsoft.com/office/drawing/2014/main" id="{B51D2DEE-8921-6F43-806E-BB67CF0BA616}"/>
                </a:ext>
              </a:extLst>
            </p:cNvPr>
            <p:cNvCxnSpPr>
              <a:cxnSpLocks/>
            </p:cNvCxnSpPr>
            <p:nvPr/>
          </p:nvCxnSpPr>
          <p:spPr>
            <a:xfrm>
              <a:off x="6511612" y="5149500"/>
              <a:ext cx="1380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64B4699E-209C-F942-828D-E0EA161D8D65}"/>
                </a:ext>
              </a:extLst>
            </p:cNvPr>
            <p:cNvCxnSpPr>
              <a:cxnSpLocks/>
            </p:cNvCxnSpPr>
            <p:nvPr/>
          </p:nvCxnSpPr>
          <p:spPr>
            <a:xfrm>
              <a:off x="6513924" y="5130475"/>
              <a:ext cx="1380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8445411B-FFA1-AB4D-BB5F-E87A016961EC}"/>
                </a:ext>
              </a:extLst>
            </p:cNvPr>
            <p:cNvCxnSpPr>
              <a:cxnSpLocks/>
            </p:cNvCxnSpPr>
            <p:nvPr/>
          </p:nvCxnSpPr>
          <p:spPr>
            <a:xfrm>
              <a:off x="6512700" y="5107311"/>
              <a:ext cx="1380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EFD029E2-B499-9441-A81B-E971393FCBF8}"/>
                </a:ext>
              </a:extLst>
            </p:cNvPr>
            <p:cNvCxnSpPr>
              <a:cxnSpLocks/>
            </p:cNvCxnSpPr>
            <p:nvPr/>
          </p:nvCxnSpPr>
          <p:spPr>
            <a:xfrm>
              <a:off x="6511481" y="5084144"/>
              <a:ext cx="1380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2CA993DB-A380-5F4E-8C51-A555C443678D}"/>
                </a:ext>
              </a:extLst>
            </p:cNvPr>
            <p:cNvCxnSpPr>
              <a:cxnSpLocks/>
            </p:cNvCxnSpPr>
            <p:nvPr/>
          </p:nvCxnSpPr>
          <p:spPr>
            <a:xfrm flipV="1">
              <a:off x="6647436" y="5046253"/>
              <a:ext cx="0" cy="136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FE5C665D-8B06-BB46-BAD9-23DC0C6CA7E8}"/>
                </a:ext>
              </a:extLst>
            </p:cNvPr>
            <p:cNvCxnSpPr>
              <a:cxnSpLocks/>
            </p:cNvCxnSpPr>
            <p:nvPr/>
          </p:nvCxnSpPr>
          <p:spPr>
            <a:xfrm flipV="1">
              <a:off x="6511481" y="5046253"/>
              <a:ext cx="0" cy="136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4" name="Oval 203">
            <a:extLst>
              <a:ext uri="{FF2B5EF4-FFF2-40B4-BE49-F238E27FC236}">
                <a16:creationId xmlns:a16="http://schemas.microsoft.com/office/drawing/2014/main" id="{B70B8BCC-717A-8845-815C-F8B241738A20}"/>
              </a:ext>
            </a:extLst>
          </p:cNvPr>
          <p:cNvSpPr/>
          <p:nvPr/>
        </p:nvSpPr>
        <p:spPr>
          <a:xfrm>
            <a:off x="9049623" y="4902624"/>
            <a:ext cx="36000" cy="36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9A49EC5D-EEA8-4C4A-8B31-FCF0E41691D3}"/>
              </a:ext>
            </a:extLst>
          </p:cNvPr>
          <p:cNvSpPr/>
          <p:nvPr/>
        </p:nvSpPr>
        <p:spPr>
          <a:xfrm>
            <a:off x="9049623" y="4969299"/>
            <a:ext cx="36000" cy="36000"/>
          </a:xfrm>
          <a:prstGeom prst="ellipse">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TextBox 209">
            <a:extLst>
              <a:ext uri="{FF2B5EF4-FFF2-40B4-BE49-F238E27FC236}">
                <a16:creationId xmlns:a16="http://schemas.microsoft.com/office/drawing/2014/main" id="{66266A5D-DFB1-8B49-9A50-F2B91E425091}"/>
              </a:ext>
            </a:extLst>
          </p:cNvPr>
          <p:cNvSpPr txBox="1"/>
          <p:nvPr/>
        </p:nvSpPr>
        <p:spPr>
          <a:xfrm rot="16200000">
            <a:off x="3698995" y="4277109"/>
            <a:ext cx="1973218" cy="276999"/>
          </a:xfrm>
          <a:prstGeom prst="rect">
            <a:avLst/>
          </a:prstGeom>
          <a:noFill/>
        </p:spPr>
        <p:txBody>
          <a:bodyPr wrap="square" rtlCol="0">
            <a:spAutoFit/>
          </a:bodyPr>
          <a:lstStyle/>
          <a:p>
            <a:r>
              <a:rPr lang="en-US" sz="1200" b="1" dirty="0">
                <a:latin typeface="Times" pitchFamily="2" charset="0"/>
              </a:rPr>
              <a:t>Increasing Energy/Nucleon</a:t>
            </a:r>
          </a:p>
        </p:txBody>
      </p:sp>
      <p:sp>
        <p:nvSpPr>
          <p:cNvPr id="215" name="Oval 108">
            <a:extLst>
              <a:ext uri="{FF2B5EF4-FFF2-40B4-BE49-F238E27FC236}">
                <a16:creationId xmlns:a16="http://schemas.microsoft.com/office/drawing/2014/main" id="{F764BF07-4A24-7640-89B0-F1F3BFE6D126}"/>
              </a:ext>
            </a:extLst>
          </p:cNvPr>
          <p:cNvSpPr>
            <a:spLocks noChangeArrowheads="1"/>
          </p:cNvSpPr>
          <p:nvPr/>
        </p:nvSpPr>
        <p:spPr bwMode="auto">
          <a:xfrm>
            <a:off x="9683115" y="5443228"/>
            <a:ext cx="252000" cy="252000"/>
          </a:xfrm>
          <a:prstGeom prst="ellipse">
            <a:avLst/>
          </a:prstGeom>
          <a:solidFill>
            <a:srgbClr val="527CC9"/>
          </a:solidFill>
          <a:ln w="12700">
            <a:solidFill>
              <a:schemeClr val="tx1"/>
            </a:solidFill>
            <a:round/>
            <a:headEnd/>
            <a:tailEnd/>
          </a:ln>
        </p:spPr>
        <p:txBody>
          <a:bodyPr wrap="none" anchor="ctr"/>
          <a:lstStyle/>
          <a:p>
            <a:pPr algn="ctr"/>
            <a:r>
              <a:rPr lang="en-US" sz="1600" dirty="0">
                <a:latin typeface="Times" charset="0"/>
              </a:rPr>
              <a:t>n</a:t>
            </a:r>
          </a:p>
        </p:txBody>
      </p:sp>
      <p:sp>
        <p:nvSpPr>
          <p:cNvPr id="216" name="Line 121">
            <a:extLst>
              <a:ext uri="{FF2B5EF4-FFF2-40B4-BE49-F238E27FC236}">
                <a16:creationId xmlns:a16="http://schemas.microsoft.com/office/drawing/2014/main" id="{01937A28-AD17-774C-9B8E-099C6F09A0B2}"/>
              </a:ext>
            </a:extLst>
          </p:cNvPr>
          <p:cNvSpPr>
            <a:spLocks noChangeShapeType="1"/>
          </p:cNvSpPr>
          <p:nvPr/>
        </p:nvSpPr>
        <p:spPr bwMode="auto">
          <a:xfrm>
            <a:off x="9935115" y="5582851"/>
            <a:ext cx="397472" cy="141954"/>
          </a:xfrm>
          <a:prstGeom prst="line">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dirty="0"/>
          </a:p>
        </p:txBody>
      </p:sp>
      <p:sp>
        <p:nvSpPr>
          <p:cNvPr id="3" name="Slide Number Placeholder 5">
            <a:extLst>
              <a:ext uri="{FF2B5EF4-FFF2-40B4-BE49-F238E27FC236}">
                <a16:creationId xmlns:a16="http://schemas.microsoft.com/office/drawing/2014/main" id="{6BCF2A36-3B63-35BC-C83F-0E6D6E1CF9D1}"/>
              </a:ext>
            </a:extLst>
          </p:cNvPr>
          <p:cNvSpPr>
            <a:spLocks noGrp="1"/>
          </p:cNvSpPr>
          <p:nvPr>
            <p:ph type="sldNum" sz="quarter" idx="4"/>
          </p:nvPr>
        </p:nvSpPr>
        <p:spPr>
          <a:xfrm>
            <a:off x="9296400" y="6356349"/>
            <a:ext cx="2743200" cy="365125"/>
          </a:xfrm>
          <a:prstGeom prst="rect">
            <a:avLst/>
          </a:prstGeom>
        </p:spPr>
        <p:txBody>
          <a:bodyPr/>
          <a:lstStyle>
            <a:lvl1pPr>
              <a:defRPr b="1">
                <a:solidFill>
                  <a:schemeClr val="bg1"/>
                </a:solidFill>
                <a:latin typeface="Georgia" panose="02040502050405020303" pitchFamily="18" charset="0"/>
              </a:defRPr>
            </a:lvl1pPr>
          </a:lstStyle>
          <a:p>
            <a:pPr algn="r"/>
            <a:fld id="{8DFAC382-4EBE-AA44-A583-A4478973BA78}" type="slidenum">
              <a:rPr lang="en-US" smtClean="0"/>
              <a:pPr algn="r"/>
              <a:t>9</a:t>
            </a:fld>
            <a:endParaRPr lang="en-US" dirty="0"/>
          </a:p>
        </p:txBody>
      </p:sp>
      <p:sp>
        <p:nvSpPr>
          <p:cNvPr id="12" name="TextBox 11">
            <a:extLst>
              <a:ext uri="{FF2B5EF4-FFF2-40B4-BE49-F238E27FC236}">
                <a16:creationId xmlns:a16="http://schemas.microsoft.com/office/drawing/2014/main" id="{FF125E6F-7075-C57C-6412-EDD876AEE99B}"/>
              </a:ext>
            </a:extLst>
          </p:cNvPr>
          <p:cNvSpPr txBox="1"/>
          <p:nvPr/>
        </p:nvSpPr>
        <p:spPr>
          <a:xfrm>
            <a:off x="7522030" y="6309542"/>
            <a:ext cx="4132088" cy="369332"/>
          </a:xfrm>
          <a:prstGeom prst="rect">
            <a:avLst/>
          </a:prstGeom>
          <a:noFill/>
        </p:spPr>
        <p:txBody>
          <a:bodyPr wrap="square">
            <a:spAutoFit/>
          </a:bodyPr>
          <a:lstStyle/>
          <a:p>
            <a:r>
              <a:rPr lang="en-US" sz="1800" dirty="0">
                <a:solidFill>
                  <a:schemeClr val="bg1"/>
                </a:solidFill>
              </a:rPr>
              <a:t>M. B. Fox</a:t>
            </a:r>
            <a:r>
              <a:rPr lang="en-US" dirty="0">
                <a:solidFill>
                  <a:schemeClr val="bg1"/>
                </a:solidFill>
              </a:rPr>
              <a:t> </a:t>
            </a:r>
            <a:r>
              <a:rPr lang="en-US" i="1" dirty="0">
                <a:solidFill>
                  <a:schemeClr val="bg1"/>
                </a:solidFill>
              </a:rPr>
              <a:t>et al., </a:t>
            </a:r>
            <a:r>
              <a:rPr lang="en-US" sz="1800" i="1" dirty="0">
                <a:solidFill>
                  <a:schemeClr val="bg1"/>
                </a:solidFill>
              </a:rPr>
              <a:t>PRC, 103(3):034601, 2021</a:t>
            </a:r>
            <a:endParaRPr lang="en-US" dirty="0"/>
          </a:p>
        </p:txBody>
      </p:sp>
      <p:sp>
        <p:nvSpPr>
          <p:cNvPr id="19" name="Freeform: Shape 18">
            <a:extLst>
              <a:ext uri="{FF2B5EF4-FFF2-40B4-BE49-F238E27FC236}">
                <a16:creationId xmlns:a16="http://schemas.microsoft.com/office/drawing/2014/main" id="{B8296FD0-8A63-00B4-F572-083B9F43816F}"/>
              </a:ext>
            </a:extLst>
          </p:cNvPr>
          <p:cNvSpPr/>
          <p:nvPr/>
        </p:nvSpPr>
        <p:spPr>
          <a:xfrm>
            <a:off x="932873" y="3295066"/>
            <a:ext cx="902085" cy="2289855"/>
          </a:xfrm>
          <a:custGeom>
            <a:avLst/>
            <a:gdLst>
              <a:gd name="connsiteX0" fmla="*/ 0 w 902085"/>
              <a:gd name="connsiteY0" fmla="*/ 2386060 h 2404533"/>
              <a:gd name="connsiteX1" fmla="*/ 95442 w 902085"/>
              <a:gd name="connsiteY1" fmla="*/ 1945794 h 2404533"/>
              <a:gd name="connsiteX2" fmla="*/ 101600 w 902085"/>
              <a:gd name="connsiteY2" fmla="*/ 1597891 h 2404533"/>
              <a:gd name="connsiteX3" fmla="*/ 132388 w 902085"/>
              <a:gd name="connsiteY3" fmla="*/ 1176097 h 2404533"/>
              <a:gd name="connsiteX4" fmla="*/ 169333 w 902085"/>
              <a:gd name="connsiteY4" fmla="*/ 646545 h 2404533"/>
              <a:gd name="connsiteX5" fmla="*/ 190885 w 902085"/>
              <a:gd name="connsiteY5" fmla="*/ 286327 h 2404533"/>
              <a:gd name="connsiteX6" fmla="*/ 233988 w 902085"/>
              <a:gd name="connsiteY6" fmla="*/ 49260 h 2404533"/>
              <a:gd name="connsiteX7" fmla="*/ 258618 w 902085"/>
              <a:gd name="connsiteY7" fmla="*/ 21551 h 2404533"/>
              <a:gd name="connsiteX8" fmla="*/ 277091 w 902085"/>
              <a:gd name="connsiteY8" fmla="*/ 0 h 2404533"/>
              <a:gd name="connsiteX9" fmla="*/ 317115 w 902085"/>
              <a:gd name="connsiteY9" fmla="*/ 0 h 2404533"/>
              <a:gd name="connsiteX10" fmla="*/ 347903 w 902085"/>
              <a:gd name="connsiteY10" fmla="*/ 89285 h 2404533"/>
              <a:gd name="connsiteX11" fmla="*/ 354060 w 902085"/>
              <a:gd name="connsiteY11" fmla="*/ 157018 h 2404533"/>
              <a:gd name="connsiteX12" fmla="*/ 357139 w 902085"/>
              <a:gd name="connsiteY12" fmla="*/ 206279 h 2404533"/>
              <a:gd name="connsiteX13" fmla="*/ 369454 w 902085"/>
              <a:gd name="connsiteY13" fmla="*/ 394085 h 2404533"/>
              <a:gd name="connsiteX14" fmla="*/ 458739 w 902085"/>
              <a:gd name="connsiteY14" fmla="*/ 908242 h 2404533"/>
              <a:gd name="connsiteX15" fmla="*/ 504921 w 902085"/>
              <a:gd name="connsiteY15" fmla="*/ 1237673 h 2404533"/>
              <a:gd name="connsiteX16" fmla="*/ 551103 w 902085"/>
              <a:gd name="connsiteY16" fmla="*/ 1477818 h 2404533"/>
              <a:gd name="connsiteX17" fmla="*/ 572654 w 902085"/>
              <a:gd name="connsiteY17" fmla="*/ 1634836 h 2404533"/>
              <a:gd name="connsiteX18" fmla="*/ 612679 w 902085"/>
              <a:gd name="connsiteY18" fmla="*/ 1825721 h 2404533"/>
              <a:gd name="connsiteX19" fmla="*/ 652703 w 902085"/>
              <a:gd name="connsiteY19" fmla="*/ 1961188 h 2404533"/>
              <a:gd name="connsiteX20" fmla="*/ 665018 w 902085"/>
              <a:gd name="connsiteY20" fmla="*/ 2053551 h 2404533"/>
              <a:gd name="connsiteX21" fmla="*/ 720436 w 902085"/>
              <a:gd name="connsiteY21" fmla="*/ 2232121 h 2404533"/>
              <a:gd name="connsiteX22" fmla="*/ 760460 w 902085"/>
              <a:gd name="connsiteY22" fmla="*/ 2330642 h 2404533"/>
              <a:gd name="connsiteX23" fmla="*/ 809721 w 902085"/>
              <a:gd name="connsiteY23" fmla="*/ 2370667 h 2404533"/>
              <a:gd name="connsiteX24" fmla="*/ 902085 w 902085"/>
              <a:gd name="connsiteY24" fmla="*/ 2404533 h 2404533"/>
              <a:gd name="connsiteX25" fmla="*/ 0 w 902085"/>
              <a:gd name="connsiteY25" fmla="*/ 2386060 h 240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2085" h="2404533">
                <a:moveTo>
                  <a:pt x="0" y="2386060"/>
                </a:moveTo>
                <a:lnTo>
                  <a:pt x="95442" y="1945794"/>
                </a:lnTo>
                <a:lnTo>
                  <a:pt x="101600" y="1597891"/>
                </a:lnTo>
                <a:lnTo>
                  <a:pt x="132388" y="1176097"/>
                </a:lnTo>
                <a:lnTo>
                  <a:pt x="169333" y="646545"/>
                </a:lnTo>
                <a:lnTo>
                  <a:pt x="190885" y="286327"/>
                </a:lnTo>
                <a:lnTo>
                  <a:pt x="233988" y="49260"/>
                </a:lnTo>
                <a:lnTo>
                  <a:pt x="258618" y="21551"/>
                </a:lnTo>
                <a:lnTo>
                  <a:pt x="277091" y="0"/>
                </a:lnTo>
                <a:lnTo>
                  <a:pt x="317115" y="0"/>
                </a:lnTo>
                <a:lnTo>
                  <a:pt x="347903" y="89285"/>
                </a:lnTo>
                <a:lnTo>
                  <a:pt x="354060" y="157018"/>
                </a:lnTo>
                <a:lnTo>
                  <a:pt x="357139" y="206279"/>
                </a:lnTo>
                <a:lnTo>
                  <a:pt x="369454" y="394085"/>
                </a:lnTo>
                <a:lnTo>
                  <a:pt x="458739" y="908242"/>
                </a:lnTo>
                <a:lnTo>
                  <a:pt x="504921" y="1237673"/>
                </a:lnTo>
                <a:lnTo>
                  <a:pt x="551103" y="1477818"/>
                </a:lnTo>
                <a:lnTo>
                  <a:pt x="572654" y="1634836"/>
                </a:lnTo>
                <a:lnTo>
                  <a:pt x="612679" y="1825721"/>
                </a:lnTo>
                <a:lnTo>
                  <a:pt x="652703" y="1961188"/>
                </a:lnTo>
                <a:lnTo>
                  <a:pt x="665018" y="2053551"/>
                </a:lnTo>
                <a:lnTo>
                  <a:pt x="720436" y="2232121"/>
                </a:lnTo>
                <a:lnTo>
                  <a:pt x="760460" y="2330642"/>
                </a:lnTo>
                <a:lnTo>
                  <a:pt x="809721" y="2370667"/>
                </a:lnTo>
                <a:lnTo>
                  <a:pt x="902085" y="2404533"/>
                </a:lnTo>
                <a:lnTo>
                  <a:pt x="0" y="2386060"/>
                </a:lnTo>
                <a:close/>
              </a:path>
            </a:pathLst>
          </a:custGeom>
          <a:solidFill>
            <a:srgbClr val="F4ACAD">
              <a:alpha val="654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F5D310B-0D65-9C71-1661-FC75A5DD06B0}"/>
              </a:ext>
            </a:extLst>
          </p:cNvPr>
          <p:cNvSpPr/>
          <p:nvPr/>
        </p:nvSpPr>
        <p:spPr>
          <a:xfrm>
            <a:off x="1169939" y="5036897"/>
            <a:ext cx="3029528" cy="548024"/>
          </a:xfrm>
          <a:custGeom>
            <a:avLst/>
            <a:gdLst>
              <a:gd name="connsiteX0" fmla="*/ 0 w 3029528"/>
              <a:gd name="connsiteY0" fmla="*/ 548024 h 548024"/>
              <a:gd name="connsiteX1" fmla="*/ 61576 w 3029528"/>
              <a:gd name="connsiteY1" fmla="*/ 480291 h 548024"/>
              <a:gd name="connsiteX2" fmla="*/ 110837 w 3029528"/>
              <a:gd name="connsiteY2" fmla="*/ 406400 h 548024"/>
              <a:gd name="connsiteX3" fmla="*/ 157019 w 3029528"/>
              <a:gd name="connsiteY3" fmla="*/ 301721 h 548024"/>
              <a:gd name="connsiteX4" fmla="*/ 197043 w 3029528"/>
              <a:gd name="connsiteY4" fmla="*/ 166255 h 548024"/>
              <a:gd name="connsiteX5" fmla="*/ 224752 w 3029528"/>
              <a:gd name="connsiteY5" fmla="*/ 107758 h 548024"/>
              <a:gd name="connsiteX6" fmla="*/ 283249 w 3029528"/>
              <a:gd name="connsiteY6" fmla="*/ 18473 h 548024"/>
              <a:gd name="connsiteX7" fmla="*/ 329431 w 3029528"/>
              <a:gd name="connsiteY7" fmla="*/ 9236 h 548024"/>
              <a:gd name="connsiteX8" fmla="*/ 409479 w 3029528"/>
              <a:gd name="connsiteY8" fmla="*/ 0 h 548024"/>
              <a:gd name="connsiteX9" fmla="*/ 483370 w 3029528"/>
              <a:gd name="connsiteY9" fmla="*/ 6158 h 548024"/>
              <a:gd name="connsiteX10" fmla="*/ 526473 w 3029528"/>
              <a:gd name="connsiteY10" fmla="*/ 30788 h 548024"/>
              <a:gd name="connsiteX11" fmla="*/ 578813 w 3029528"/>
              <a:gd name="connsiteY11" fmla="*/ 76970 h 548024"/>
              <a:gd name="connsiteX12" fmla="*/ 668097 w 3029528"/>
              <a:gd name="connsiteY12" fmla="*/ 123151 h 548024"/>
              <a:gd name="connsiteX13" fmla="*/ 828194 w 3029528"/>
              <a:gd name="connsiteY13" fmla="*/ 193964 h 548024"/>
              <a:gd name="connsiteX14" fmla="*/ 932873 w 3029528"/>
              <a:gd name="connsiteY14" fmla="*/ 249382 h 548024"/>
              <a:gd name="connsiteX15" fmla="*/ 1052946 w 3029528"/>
              <a:gd name="connsiteY15" fmla="*/ 292485 h 548024"/>
              <a:gd name="connsiteX16" fmla="*/ 1234594 w 3029528"/>
              <a:gd name="connsiteY16" fmla="*/ 323273 h 548024"/>
              <a:gd name="connsiteX17" fmla="*/ 1437794 w 3029528"/>
              <a:gd name="connsiteY17" fmla="*/ 372533 h 548024"/>
              <a:gd name="connsiteX18" fmla="*/ 1748752 w 3029528"/>
              <a:gd name="connsiteY18" fmla="*/ 403321 h 548024"/>
              <a:gd name="connsiteX19" fmla="*/ 2075103 w 3029528"/>
              <a:gd name="connsiteY19" fmla="*/ 437188 h 548024"/>
              <a:gd name="connsiteX20" fmla="*/ 2395297 w 3029528"/>
              <a:gd name="connsiteY20" fmla="*/ 458739 h 548024"/>
              <a:gd name="connsiteX21" fmla="*/ 3029528 w 3029528"/>
              <a:gd name="connsiteY21" fmla="*/ 474133 h 548024"/>
              <a:gd name="connsiteX22" fmla="*/ 3023370 w 3029528"/>
              <a:gd name="connsiteY22" fmla="*/ 541867 h 54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29528" h="548024">
                <a:moveTo>
                  <a:pt x="0" y="548024"/>
                </a:moveTo>
                <a:lnTo>
                  <a:pt x="61576" y="480291"/>
                </a:lnTo>
                <a:lnTo>
                  <a:pt x="110837" y="406400"/>
                </a:lnTo>
                <a:lnTo>
                  <a:pt x="157019" y="301721"/>
                </a:lnTo>
                <a:lnTo>
                  <a:pt x="197043" y="166255"/>
                </a:lnTo>
                <a:lnTo>
                  <a:pt x="224752" y="107758"/>
                </a:lnTo>
                <a:lnTo>
                  <a:pt x="283249" y="18473"/>
                </a:lnTo>
                <a:lnTo>
                  <a:pt x="329431" y="9236"/>
                </a:lnTo>
                <a:lnTo>
                  <a:pt x="409479" y="0"/>
                </a:lnTo>
                <a:lnTo>
                  <a:pt x="483370" y="6158"/>
                </a:lnTo>
                <a:lnTo>
                  <a:pt x="526473" y="30788"/>
                </a:lnTo>
                <a:lnTo>
                  <a:pt x="578813" y="76970"/>
                </a:lnTo>
                <a:lnTo>
                  <a:pt x="668097" y="123151"/>
                </a:lnTo>
                <a:lnTo>
                  <a:pt x="828194" y="193964"/>
                </a:lnTo>
                <a:lnTo>
                  <a:pt x="932873" y="249382"/>
                </a:lnTo>
                <a:lnTo>
                  <a:pt x="1052946" y="292485"/>
                </a:lnTo>
                <a:lnTo>
                  <a:pt x="1234594" y="323273"/>
                </a:lnTo>
                <a:lnTo>
                  <a:pt x="1437794" y="372533"/>
                </a:lnTo>
                <a:lnTo>
                  <a:pt x="1748752" y="403321"/>
                </a:lnTo>
                <a:lnTo>
                  <a:pt x="2075103" y="437188"/>
                </a:lnTo>
                <a:lnTo>
                  <a:pt x="2395297" y="458739"/>
                </a:lnTo>
                <a:lnTo>
                  <a:pt x="3029528" y="474133"/>
                </a:lnTo>
                <a:lnTo>
                  <a:pt x="3023370" y="541867"/>
                </a:lnTo>
              </a:path>
            </a:pathLst>
          </a:custGeom>
          <a:solidFill>
            <a:srgbClr val="E01D19">
              <a:alpha val="6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516FDFF-FFCE-AB4A-37FC-3C9EC5D645D6}"/>
              </a:ext>
            </a:extLst>
          </p:cNvPr>
          <p:cNvSpPr>
            <a:spLocks noChangeArrowheads="1"/>
          </p:cNvSpPr>
          <p:nvPr/>
        </p:nvSpPr>
        <p:spPr bwMode="auto">
          <a:xfrm>
            <a:off x="10860467" y="4228659"/>
            <a:ext cx="252000" cy="252000"/>
          </a:xfrm>
          <a:prstGeom prst="ellipse">
            <a:avLst/>
          </a:prstGeom>
          <a:solidFill>
            <a:srgbClr val="DBE4F4"/>
          </a:solidFill>
          <a:ln w="12700">
            <a:solidFill>
              <a:schemeClr val="tx1"/>
            </a:solidFill>
            <a:round/>
            <a:headEnd/>
            <a:tailEnd/>
          </a:ln>
        </p:spPr>
        <p:txBody>
          <a:bodyPr wrap="none" anchor="ctr"/>
          <a:lstStyle/>
          <a:p>
            <a:pPr algn="ctr"/>
            <a:r>
              <a:rPr lang="en-US" sz="1600" dirty="0">
                <a:latin typeface="Times" charset="0"/>
              </a:rPr>
              <a:t>n</a:t>
            </a:r>
          </a:p>
        </p:txBody>
      </p:sp>
      <p:sp>
        <p:nvSpPr>
          <p:cNvPr id="22" name="Oval 20">
            <a:extLst>
              <a:ext uri="{FF2B5EF4-FFF2-40B4-BE49-F238E27FC236}">
                <a16:creationId xmlns:a16="http://schemas.microsoft.com/office/drawing/2014/main" id="{3720B656-D350-052A-51CE-B872E527E6CD}"/>
              </a:ext>
            </a:extLst>
          </p:cNvPr>
          <p:cNvSpPr>
            <a:spLocks noChangeArrowheads="1"/>
          </p:cNvSpPr>
          <p:nvPr/>
        </p:nvSpPr>
        <p:spPr bwMode="auto">
          <a:xfrm>
            <a:off x="11652768" y="4803411"/>
            <a:ext cx="252000" cy="252000"/>
          </a:xfrm>
          <a:prstGeom prst="ellipse">
            <a:avLst/>
          </a:prstGeom>
          <a:solidFill>
            <a:srgbClr val="DBE4F4"/>
          </a:solidFill>
          <a:ln w="12700">
            <a:solidFill>
              <a:schemeClr val="tx1"/>
            </a:solidFill>
            <a:round/>
            <a:headEnd/>
            <a:tailEnd/>
          </a:ln>
        </p:spPr>
        <p:txBody>
          <a:bodyPr wrap="none" anchor="ctr"/>
          <a:lstStyle/>
          <a:p>
            <a:pPr algn="ctr"/>
            <a:r>
              <a:rPr lang="en-US" sz="1600" dirty="0">
                <a:latin typeface="Times" charset="0"/>
              </a:rPr>
              <a:t>n</a:t>
            </a:r>
          </a:p>
        </p:txBody>
      </p:sp>
    </p:spTree>
    <p:extLst>
      <p:ext uri="{BB962C8B-B14F-4D97-AF65-F5344CB8AC3E}">
        <p14:creationId xmlns:p14="http://schemas.microsoft.com/office/powerpoint/2010/main" val="260292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45833E-6 -3.7037E-7 L 0.1556 0.00162 " pathEditMode="relative" rAng="0" ptsTypes="AA">
                                      <p:cBhvr>
                                        <p:cTn id="6" dur="2000" fill="hold"/>
                                        <p:tgtEl>
                                          <p:spTgt spid="136"/>
                                        </p:tgtEl>
                                        <p:attrNameLst>
                                          <p:attrName>ppt_x</p:attrName>
                                          <p:attrName>ppt_y</p:attrName>
                                        </p:attrNameLst>
                                      </p:cBhvr>
                                      <p:rCtr x="7773" y="69"/>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138"/>
                                        </p:tgtEl>
                                        <p:attrNameLst>
                                          <p:attrName>style.visibility</p:attrName>
                                        </p:attrNameLst>
                                      </p:cBhvr>
                                      <p:to>
                                        <p:strVal val="visible"/>
                                      </p:to>
                                    </p:set>
                                    <p:animEffect transition="in" filter="fade">
                                      <p:cBhvr>
                                        <p:cTn id="10" dur="500"/>
                                        <p:tgtEl>
                                          <p:spTgt spid="1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0"/>
                                        </p:tgtEl>
                                        <p:attrNameLst>
                                          <p:attrName>style.visibility</p:attrName>
                                        </p:attrNameLst>
                                      </p:cBhvr>
                                      <p:to>
                                        <p:strVal val="visible"/>
                                      </p:to>
                                    </p:set>
                                    <p:animEffect transition="in" filter="fade">
                                      <p:cBhvr>
                                        <p:cTn id="15" dur="500"/>
                                        <p:tgtEl>
                                          <p:spTgt spid="15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1.66667E-6 7.40741E-7 L 0.1513 7.40741E-7 " pathEditMode="relative" rAng="0" ptsTypes="AA">
                                      <p:cBhvr>
                                        <p:cTn id="22" dur="500" fill="hold"/>
                                        <p:tgtEl>
                                          <p:spTgt spid="166"/>
                                        </p:tgtEl>
                                        <p:attrNameLst>
                                          <p:attrName>ppt_x</p:attrName>
                                          <p:attrName>ppt_y</p:attrName>
                                        </p:attrNameLst>
                                      </p:cBhvr>
                                      <p:rCtr x="7565" y="0"/>
                                    </p:animMotion>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83"/>
                                        </p:tgtEl>
                                        <p:attrNameLst>
                                          <p:attrName>style.visibility</p:attrName>
                                        </p:attrNameLst>
                                      </p:cBhvr>
                                      <p:to>
                                        <p:strVal val="visible"/>
                                      </p:to>
                                    </p:set>
                                    <p:animEffect transition="in" filter="fade">
                                      <p:cBhvr>
                                        <p:cTn id="26" dur="500"/>
                                        <p:tgtEl>
                                          <p:spTgt spid="183"/>
                                        </p:tgtEl>
                                      </p:cBhvr>
                                    </p:animEffect>
                                  </p:childTnLst>
                                </p:cTn>
                              </p:par>
                              <p:par>
                                <p:cTn id="27" presetID="1" presetClass="entr" presetSubtype="0" fill="hold" nodeType="withEffect">
                                  <p:stCondLst>
                                    <p:cond delay="0"/>
                                  </p:stCondLst>
                                  <p:childTnLst>
                                    <p:set>
                                      <p:cBhvr>
                                        <p:cTn id="28" dur="1" fill="hold">
                                          <p:stCondLst>
                                            <p:cond delay="0"/>
                                          </p:stCondLst>
                                        </p:cTn>
                                        <p:tgtEl>
                                          <p:spTgt spid="19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8"/>
                                        </p:tgtEl>
                                        <p:attrNameLst>
                                          <p:attrName>style.visibility</p:attrName>
                                        </p:attrNameLst>
                                      </p:cBhvr>
                                      <p:to>
                                        <p:strVal val="visible"/>
                                      </p:to>
                                    </p:set>
                                    <p:animEffect transition="in" filter="fade">
                                      <p:cBhvr>
                                        <p:cTn id="41" dur="500"/>
                                        <p:tgtEl>
                                          <p:spTgt spid="16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P spid="166" grpId="0" animBg="1"/>
      <p:bldP spid="204" grpId="0" animBg="1"/>
      <p:bldP spid="205" grpId="0" animBg="1"/>
      <p:bldP spid="215" grpId="0" animBg="1"/>
      <p:bldP spid="216" grpId="0" animBg="1"/>
      <p:bldP spid="19" grpId="0" animBg="1"/>
      <p:bldP spid="20" grpId="0" animBg="1"/>
      <p:bldP spid="21" grpId="0" animBg="1"/>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123759</TotalTime>
  <Words>4097</Words>
  <Application>Microsoft Office PowerPoint</Application>
  <PresentationFormat>Widescreen</PresentationFormat>
  <Paragraphs>479</Paragraphs>
  <Slides>27</Slides>
  <Notes>27</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27</vt:i4>
      </vt:variant>
    </vt:vector>
  </HeadingPairs>
  <TitlesOfParts>
    <vt:vector size="43" baseType="lpstr">
      <vt:lpstr>Arial</vt:lpstr>
      <vt:lpstr>Bitter</vt:lpstr>
      <vt:lpstr>Calibri</vt:lpstr>
      <vt:lpstr>Calibri Light</vt:lpstr>
      <vt:lpstr>Cambria Math</vt:lpstr>
      <vt:lpstr>Georgia</vt:lpstr>
      <vt:lpstr>Helvetica</vt:lpstr>
      <vt:lpstr>Lucida Grande</vt:lpstr>
      <vt:lpstr>MTSY</vt:lpstr>
      <vt:lpstr>RMTMI</vt:lpstr>
      <vt:lpstr>Symbol</vt:lpstr>
      <vt:lpstr>Times</vt:lpstr>
      <vt:lpstr>Times New Roman</vt:lpstr>
      <vt:lpstr>Times-Italic</vt:lpstr>
      <vt:lpstr>Times-Roman</vt:lpstr>
      <vt:lpstr>Office Theme</vt:lpstr>
      <vt:lpstr>Isotope Production Activities at LBNL: The Tri-Lab Effort in Nuclear Data, and Novel Production Pathways for 225Ac</vt:lpstr>
      <vt:lpstr>The Nuclear Data Pipeline</vt:lpstr>
      <vt:lpstr>What If No Experimental Data Exist?</vt:lpstr>
      <vt:lpstr>Isotope Production Research</vt:lpstr>
      <vt:lpstr>The Tri-Lab Effort in Nuclear Data</vt:lpstr>
      <vt:lpstr>Stacked-Target Experimental Method</vt:lpstr>
      <vt:lpstr>72Se and 68Ge Production</vt:lpstr>
      <vt:lpstr>Nuclear Data Contributions – Medical and Models</vt:lpstr>
      <vt:lpstr>Impact Beyond “Better Fitting Lines” </vt:lpstr>
      <vt:lpstr>This effort* seeks an improvement in the ability of reaction modeling to optimize radioisotope production </vt:lpstr>
      <vt:lpstr>What Happens if We Don’t Do the Right Thing?</vt:lpstr>
      <vt:lpstr>What Happens if We Don’t Do the Right Thing?</vt:lpstr>
      <vt:lpstr>These results were used to develop a new data evaluation methodology for high-energy (p,x) reactions</vt:lpstr>
      <vt:lpstr>Evaluation Procedure applied to 93Nb(p,x), 139La(p,x)</vt:lpstr>
      <vt:lpstr>Level Density Adjustments in 75As(p,x)</vt:lpstr>
      <vt:lpstr>Limitations to Residual Product-Based Fitting</vt:lpstr>
      <vt:lpstr>And Now, For Something Completely Different…</vt:lpstr>
      <vt:lpstr>How to (not) Make 225Ac</vt:lpstr>
      <vt:lpstr>What About Neutrons?</vt:lpstr>
      <vt:lpstr>Deuteron Breakup</vt:lpstr>
      <vt:lpstr>The High Energy Incident Flux for Emerging Radionuclides Target:   HEIFER</vt:lpstr>
      <vt:lpstr>Alpha and gamma-ray spectra taken at LBNL</vt:lpstr>
      <vt:lpstr>Production of 225Ac at the LBNL 88” Cyclotron</vt:lpstr>
      <vt:lpstr>D-breakup neutron production is most effective on thick targets</vt:lpstr>
      <vt:lpstr>Simultaneous production using Deuteron Breakup neutrons</vt:lpstr>
      <vt:lpstr>Takeaways + Questions for YOU!</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 Voyles</dc:creator>
  <cp:lastModifiedBy>Andrew</cp:lastModifiedBy>
  <cp:revision>1106</cp:revision>
  <cp:lastPrinted>2020-09-01T01:05:57Z</cp:lastPrinted>
  <dcterms:created xsi:type="dcterms:W3CDTF">2019-11-15T01:01:01Z</dcterms:created>
  <dcterms:modified xsi:type="dcterms:W3CDTF">2022-08-24T06:24:07Z</dcterms:modified>
</cp:coreProperties>
</file>