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360" r:id="rId3"/>
    <p:sldId id="292" r:id="rId4"/>
    <p:sldId id="358" r:id="rId5"/>
    <p:sldId id="295" r:id="rId6"/>
    <p:sldId id="343" r:id="rId7"/>
    <p:sldId id="277" r:id="rId8"/>
    <p:sldId id="344" r:id="rId9"/>
    <p:sldId id="346" r:id="rId10"/>
    <p:sldId id="345" r:id="rId11"/>
    <p:sldId id="348" r:id="rId12"/>
    <p:sldId id="323" r:id="rId13"/>
    <p:sldId id="267" r:id="rId14"/>
    <p:sldId id="349" r:id="rId15"/>
    <p:sldId id="351" r:id="rId16"/>
    <p:sldId id="350" r:id="rId17"/>
    <p:sldId id="294" r:id="rId18"/>
    <p:sldId id="359" r:id="rId19"/>
    <p:sldId id="353" r:id="rId20"/>
    <p:sldId id="354" r:id="rId21"/>
    <p:sldId id="352" r:id="rId22"/>
    <p:sldId id="357" r:id="rId23"/>
    <p:sldId id="355" r:id="rId24"/>
    <p:sldId id="356" r:id="rId25"/>
    <p:sldId id="274" r:id="rId26"/>
    <p:sldId id="26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45"/>
    <p:restoredTop sz="95507"/>
  </p:normalViewPr>
  <p:slideViewPr>
    <p:cSldViewPr snapToGrid="0" snapToObjects="1">
      <p:cViewPr varScale="1">
        <p:scale>
          <a:sx n="130" d="100"/>
          <a:sy n="130" d="100"/>
        </p:scale>
        <p:origin x="3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brycenelson/Desktop/BaCO3%20paper/Copy%20of%20Lanthanum%20132135%20Cross%20sectionsOFFLINE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brycenelson/Desktop/BaCO3%20paper/Copy%20of%20Lanthanum%20132135%20Cross%20sectionsOFFLINE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brycenelson/Desktop/BaCO3%20paper/Copy%20of%20Lanthanum%20132135%20Cross%20sectionsOFFLINE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726798594011925E-2"/>
          <c:y val="3.1477541785029366E-2"/>
          <c:w val="0.86039706132025573"/>
          <c:h val="0.8479574034754761"/>
        </c:manualLayout>
      </c:layout>
      <c:scatterChart>
        <c:scatterStyle val="lineMarker"/>
        <c:varyColors val="0"/>
        <c:ser>
          <c:idx val="0"/>
          <c:order val="0"/>
          <c:tx>
            <c:v>Ba-137(p,3n)La-135</c:v>
          </c:tx>
          <c:spPr>
            <a:ln w="12700" cap="rnd">
              <a:solidFill>
                <a:schemeClr val="tx1"/>
              </a:solidFill>
              <a:round/>
            </a:ln>
            <a:effectLst/>
          </c:spPr>
          <c:marker>
            <c:symbol val="circle"/>
            <c:size val="5"/>
            <c:spPr>
              <a:noFill/>
              <a:ln w="9525">
                <a:solidFill>
                  <a:schemeClr val="tx1"/>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Sections'!$I$19:$I$43</c:f>
              <c:numCache>
                <c:formatCode>General</c:formatCode>
                <c:ptCount val="25"/>
                <c:pt idx="17" formatCode="0.00E+00">
                  <c:v>0</c:v>
                </c:pt>
                <c:pt idx="18" formatCode="0.00E+00">
                  <c:v>27.9328</c:v>
                </c:pt>
                <c:pt idx="19" formatCode="0.00E+00">
                  <c:v>151.26400000000001</c:v>
                </c:pt>
                <c:pt idx="20" formatCode="0.00E+00">
                  <c:v>539.93899999999996</c:v>
                </c:pt>
                <c:pt idx="21" formatCode="0.00E+00">
                  <c:v>830.19100000000003</c:v>
                </c:pt>
                <c:pt idx="22" formatCode="0.00E+00">
                  <c:v>965.68200000000002</c:v>
                </c:pt>
                <c:pt idx="23" formatCode="0.00E+00">
                  <c:v>1012.34</c:v>
                </c:pt>
                <c:pt idx="24" formatCode="0.00E+00">
                  <c:v>953.68399999999997</c:v>
                </c:pt>
              </c:numCache>
            </c:numRef>
          </c:yVal>
          <c:smooth val="0"/>
          <c:extLst>
            <c:ext xmlns:c16="http://schemas.microsoft.com/office/drawing/2014/chart" uri="{C3380CC4-5D6E-409C-BE32-E72D297353CC}">
              <c16:uniqueId val="{00000000-6E37-E648-9C84-B6D01EF3CDDB}"/>
            </c:ext>
          </c:extLst>
        </c:ser>
        <c:ser>
          <c:idx val="1"/>
          <c:order val="1"/>
          <c:tx>
            <c:v>Ba-136(p,2n)La-135</c:v>
          </c:tx>
          <c:spPr>
            <a:ln w="12700" cap="rnd">
              <a:solidFill>
                <a:schemeClr val="tx1"/>
              </a:solidFill>
              <a:prstDash val="sysDash"/>
              <a:round/>
            </a:ln>
            <a:effectLst/>
          </c:spPr>
          <c:marker>
            <c:symbol val="diamond"/>
            <c:size val="8"/>
            <c:spPr>
              <a:noFill/>
              <a:ln w="9525">
                <a:solidFill>
                  <a:schemeClr val="tx1"/>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Sections'!$M$19:$M$43</c:f>
              <c:numCache>
                <c:formatCode>General</c:formatCode>
                <c:ptCount val="25"/>
                <c:pt idx="10" formatCode="0.00E+00">
                  <c:v>0</c:v>
                </c:pt>
                <c:pt idx="11" formatCode="0.00E+00">
                  <c:v>198.114</c:v>
                </c:pt>
                <c:pt idx="12" formatCode="0.00E+00">
                  <c:v>517.03599999999994</c:v>
                </c:pt>
                <c:pt idx="13" formatCode="0.00E+00">
                  <c:v>728.43799999999999</c:v>
                </c:pt>
                <c:pt idx="14" formatCode="0.00E+00">
                  <c:v>868.20799999999997</c:v>
                </c:pt>
                <c:pt idx="15" formatCode="0.00E+00">
                  <c:v>959.63199999999995</c:v>
                </c:pt>
                <c:pt idx="16" formatCode="0.00E+00">
                  <c:v>1024.3599999999999</c:v>
                </c:pt>
                <c:pt idx="17" formatCode="0.00E+00">
                  <c:v>1070.73</c:v>
                </c:pt>
                <c:pt idx="18" formatCode="0.00E+00">
                  <c:v>1102.82</c:v>
                </c:pt>
                <c:pt idx="19" formatCode="0.00E+00">
                  <c:v>1121.03</c:v>
                </c:pt>
                <c:pt idx="20" formatCode="0.00E+00">
                  <c:v>1067.6099999999999</c:v>
                </c:pt>
                <c:pt idx="21" formatCode="0.00E+00">
                  <c:v>704.62199999999996</c:v>
                </c:pt>
                <c:pt idx="22" formatCode="0.00E+00">
                  <c:v>386.40499999999997</c:v>
                </c:pt>
                <c:pt idx="23" formatCode="0.00E+00">
                  <c:v>233.28399999999999</c:v>
                </c:pt>
                <c:pt idx="24" formatCode="0.00E+00">
                  <c:v>173.01499999999999</c:v>
                </c:pt>
              </c:numCache>
            </c:numRef>
          </c:yVal>
          <c:smooth val="0"/>
          <c:extLst>
            <c:ext xmlns:c16="http://schemas.microsoft.com/office/drawing/2014/chart" uri="{C3380CC4-5D6E-409C-BE32-E72D297353CC}">
              <c16:uniqueId val="{00000001-6E37-E648-9C84-B6D01EF3CDDB}"/>
            </c:ext>
          </c:extLst>
        </c:ser>
        <c:ser>
          <c:idx val="2"/>
          <c:order val="2"/>
          <c:tx>
            <c:v>Ba-135(p,n)La-135</c:v>
          </c:tx>
          <c:spPr>
            <a:ln w="12700" cap="rnd">
              <a:solidFill>
                <a:schemeClr val="tx1"/>
              </a:solidFill>
              <a:prstDash val="sysDot"/>
              <a:round/>
            </a:ln>
            <a:effectLst/>
          </c:spPr>
          <c:marker>
            <c:symbol val="x"/>
            <c:size val="8"/>
            <c:spPr>
              <a:noFill/>
              <a:ln w="9525">
                <a:solidFill>
                  <a:schemeClr val="tx1"/>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Sections'!$Q$19:$Q$43</c:f>
              <c:numCache>
                <c:formatCode>0.00E+00</c:formatCode>
                <c:ptCount val="25"/>
                <c:pt idx="1">
                  <c:v>0</c:v>
                </c:pt>
                <c:pt idx="2">
                  <c:v>1.6284900000000001E-2</c:v>
                </c:pt>
                <c:pt idx="3">
                  <c:v>0.67995099999999997</c:v>
                </c:pt>
                <c:pt idx="4">
                  <c:v>6.9167300000000003</c:v>
                </c:pt>
                <c:pt idx="5">
                  <c:v>31.9207</c:v>
                </c:pt>
                <c:pt idx="6">
                  <c:v>91.741600000000005</c:v>
                </c:pt>
                <c:pt idx="7">
                  <c:v>195.84</c:v>
                </c:pt>
                <c:pt idx="8">
                  <c:v>337.52100000000002</c:v>
                </c:pt>
                <c:pt idx="9">
                  <c:v>491.005</c:v>
                </c:pt>
                <c:pt idx="10">
                  <c:v>630.96400000000006</c:v>
                </c:pt>
                <c:pt idx="11">
                  <c:v>686.23599999999999</c:v>
                </c:pt>
                <c:pt idx="12">
                  <c:v>474.15800000000002</c:v>
                </c:pt>
                <c:pt idx="13">
                  <c:v>276.58199999999999</c:v>
                </c:pt>
                <c:pt idx="14">
                  <c:v>165.71</c:v>
                </c:pt>
                <c:pt idx="15">
                  <c:v>114.242</c:v>
                </c:pt>
                <c:pt idx="16">
                  <c:v>88.92</c:v>
                </c:pt>
                <c:pt idx="17">
                  <c:v>77.223100000000002</c:v>
                </c:pt>
                <c:pt idx="18">
                  <c:v>71.099100000000007</c:v>
                </c:pt>
                <c:pt idx="19">
                  <c:v>67.396299999999997</c:v>
                </c:pt>
                <c:pt idx="20">
                  <c:v>62.365900000000003</c:v>
                </c:pt>
                <c:pt idx="21">
                  <c:v>58.100499999999997</c:v>
                </c:pt>
                <c:pt idx="22">
                  <c:v>54.7286</c:v>
                </c:pt>
                <c:pt idx="23">
                  <c:v>51.556399999999996</c:v>
                </c:pt>
                <c:pt idx="24">
                  <c:v>48.2669</c:v>
                </c:pt>
              </c:numCache>
            </c:numRef>
          </c:yVal>
          <c:smooth val="0"/>
          <c:extLst>
            <c:ext xmlns:c16="http://schemas.microsoft.com/office/drawing/2014/chart" uri="{C3380CC4-5D6E-409C-BE32-E72D297353CC}">
              <c16:uniqueId val="{00000002-6E37-E648-9C84-B6D01EF3CDDB}"/>
            </c:ext>
          </c:extLst>
        </c:ser>
        <c:ser>
          <c:idx val="3"/>
          <c:order val="3"/>
          <c:tx>
            <c:v>Ba-135(p,3n)La-133</c:v>
          </c:tx>
          <c:spPr>
            <a:ln w="12700" cap="rnd">
              <a:solidFill>
                <a:srgbClr val="FF0000"/>
              </a:solidFill>
              <a:prstDash val="lgDashDot"/>
              <a:round/>
            </a:ln>
            <a:effectLst/>
          </c:spPr>
          <c:marker>
            <c:symbol val="square"/>
            <c:size val="5"/>
            <c:spPr>
              <a:noFill/>
              <a:ln w="9525">
                <a:solidFill>
                  <a:srgbClr val="FF0000"/>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Sections'!$S$19:$S$43</c:f>
              <c:numCache>
                <c:formatCode>General</c:formatCode>
                <c:ptCount val="25"/>
                <c:pt idx="18" formatCode="0.00E+00">
                  <c:v>0</c:v>
                </c:pt>
                <c:pt idx="19" formatCode="0.00E+00">
                  <c:v>12.066700000000001</c:v>
                </c:pt>
                <c:pt idx="20" formatCode="0.00E+00">
                  <c:v>272.72699999999998</c:v>
                </c:pt>
                <c:pt idx="21" formatCode="0.00E+00">
                  <c:v>625.67499999999995</c:v>
                </c:pt>
                <c:pt idx="22" formatCode="0.00E+00">
                  <c:v>842.07100000000003</c:v>
                </c:pt>
                <c:pt idx="23" formatCode="0.00E+00">
                  <c:v>932.30600000000004</c:v>
                </c:pt>
                <c:pt idx="24" formatCode="0.00E+00">
                  <c:v>951.59199999999998</c:v>
                </c:pt>
              </c:numCache>
            </c:numRef>
          </c:yVal>
          <c:smooth val="0"/>
          <c:extLst>
            <c:ext xmlns:c16="http://schemas.microsoft.com/office/drawing/2014/chart" uri="{C3380CC4-5D6E-409C-BE32-E72D297353CC}">
              <c16:uniqueId val="{00000003-6E37-E648-9C84-B6D01EF3CDDB}"/>
            </c:ext>
          </c:extLst>
        </c:ser>
        <c:ser>
          <c:idx val="4"/>
          <c:order val="4"/>
          <c:tx>
            <c:v>Ba-134(p,2n)La-133</c:v>
          </c:tx>
          <c:spPr>
            <a:ln w="12700" cap="rnd">
              <a:solidFill>
                <a:srgbClr val="FF0000"/>
              </a:solidFill>
              <a:round/>
            </a:ln>
            <a:effectLst/>
          </c:spPr>
          <c:marker>
            <c:symbol val="plus"/>
            <c:size val="8"/>
            <c:spPr>
              <a:noFill/>
              <a:ln w="9525">
                <a:solidFill>
                  <a:srgbClr val="FF0000"/>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Sections'!$W$19:$W$43</c:f>
              <c:numCache>
                <c:formatCode>General</c:formatCode>
                <c:ptCount val="25"/>
                <c:pt idx="11" formatCode="0.00E+00">
                  <c:v>0</c:v>
                </c:pt>
                <c:pt idx="12" formatCode="0.00E+00">
                  <c:v>136.13</c:v>
                </c:pt>
                <c:pt idx="13" formatCode="0.00E+00">
                  <c:v>455.57400000000001</c:v>
                </c:pt>
                <c:pt idx="14" formatCode="0.00E+00">
                  <c:v>721.44399999999996</c:v>
                </c:pt>
                <c:pt idx="15" formatCode="0.00E+00">
                  <c:v>863.36</c:v>
                </c:pt>
                <c:pt idx="16" formatCode="0.00E+00">
                  <c:v>954.39800000000002</c:v>
                </c:pt>
                <c:pt idx="17" formatCode="0.00E+00">
                  <c:v>1015.51</c:v>
                </c:pt>
                <c:pt idx="18" formatCode="0.00E+00">
                  <c:v>1055.92</c:v>
                </c:pt>
                <c:pt idx="19" formatCode="0.00E+00">
                  <c:v>1080.05</c:v>
                </c:pt>
                <c:pt idx="20" formatCode="0.00E+00">
                  <c:v>1099.31</c:v>
                </c:pt>
                <c:pt idx="21" formatCode="0.00E+00">
                  <c:v>982.423</c:v>
                </c:pt>
                <c:pt idx="22" formatCode="0.00E+00">
                  <c:v>624.93499999999995</c:v>
                </c:pt>
                <c:pt idx="23" formatCode="0.00E+00">
                  <c:v>351.80200000000002</c:v>
                </c:pt>
                <c:pt idx="24" formatCode="0.00E+00">
                  <c:v>220.42400000000001</c:v>
                </c:pt>
              </c:numCache>
            </c:numRef>
          </c:yVal>
          <c:smooth val="0"/>
          <c:extLst>
            <c:ext xmlns:c16="http://schemas.microsoft.com/office/drawing/2014/chart" uri="{C3380CC4-5D6E-409C-BE32-E72D297353CC}">
              <c16:uniqueId val="{00000004-6E37-E648-9C84-B6D01EF3CDDB}"/>
            </c:ext>
          </c:extLst>
        </c:ser>
        <c:ser>
          <c:idx val="5"/>
          <c:order val="5"/>
          <c:tx>
            <c:v>Ba-134(p,3n)La-132</c:v>
          </c:tx>
          <c:spPr>
            <a:ln w="12700" cap="rnd">
              <a:solidFill>
                <a:srgbClr val="00B0F0"/>
              </a:solidFill>
              <a:prstDash val="sysDash"/>
              <a:round/>
            </a:ln>
            <a:effectLst/>
          </c:spPr>
          <c:marker>
            <c:symbol val="triangle"/>
            <c:size val="6"/>
            <c:spPr>
              <a:noFill/>
              <a:ln w="9525">
                <a:solidFill>
                  <a:srgbClr val="00B0F0"/>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Sections'!$X$19:$X$43</c:f>
              <c:numCache>
                <c:formatCode>General</c:formatCode>
                <c:ptCount val="25"/>
                <c:pt idx="20" formatCode="0.00E+00">
                  <c:v>0</c:v>
                </c:pt>
                <c:pt idx="21" formatCode="0.00E+00">
                  <c:v>124.503</c:v>
                </c:pt>
                <c:pt idx="22" formatCode="0.00E+00">
                  <c:v>489.678</c:v>
                </c:pt>
                <c:pt idx="23" formatCode="0.00E+00">
                  <c:v>762.87</c:v>
                </c:pt>
                <c:pt idx="24" formatCode="0.00E+00">
                  <c:v>879.19399999999996</c:v>
                </c:pt>
              </c:numCache>
            </c:numRef>
          </c:yVal>
          <c:smooth val="0"/>
          <c:extLst>
            <c:ext xmlns:c16="http://schemas.microsoft.com/office/drawing/2014/chart" uri="{C3380CC4-5D6E-409C-BE32-E72D297353CC}">
              <c16:uniqueId val="{00000005-6E37-E648-9C84-B6D01EF3CDDB}"/>
            </c:ext>
          </c:extLst>
        </c:ser>
        <c:ser>
          <c:idx val="6"/>
          <c:order val="6"/>
          <c:tx>
            <c:v>Ba-132(p,n)La-132</c:v>
          </c:tx>
          <c:spPr>
            <a:ln w="12700" cap="rnd">
              <a:solidFill>
                <a:srgbClr val="00B0F0"/>
              </a:solidFill>
              <a:prstDash val="solid"/>
              <a:round/>
            </a:ln>
            <a:effectLst/>
          </c:spPr>
          <c:marker>
            <c:symbol val="star"/>
            <c:size val="8"/>
            <c:spPr>
              <a:noFill/>
              <a:ln w="9525">
                <a:solidFill>
                  <a:srgbClr val="00B0F0"/>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Sections'!$AA$19:$AA$43</c:f>
              <c:numCache>
                <c:formatCode>General</c:formatCode>
                <c:ptCount val="25"/>
                <c:pt idx="4" formatCode="0.00E+00">
                  <c:v>0</c:v>
                </c:pt>
                <c:pt idx="5" formatCode="0.00E+00">
                  <c:v>24.257899999999999</c:v>
                </c:pt>
                <c:pt idx="6" formatCode="0.00E+00">
                  <c:v>84.891000000000005</c:v>
                </c:pt>
                <c:pt idx="7" formatCode="0.00E+00">
                  <c:v>180.423</c:v>
                </c:pt>
                <c:pt idx="8" formatCode="0.00E+00">
                  <c:v>307.80599999999998</c:v>
                </c:pt>
                <c:pt idx="9" formatCode="0.00E+00">
                  <c:v>450.18</c:v>
                </c:pt>
                <c:pt idx="10" formatCode="0.00E+00">
                  <c:v>586.03899999999999</c:v>
                </c:pt>
                <c:pt idx="11" formatCode="0.00E+00">
                  <c:v>703.71299999999997</c:v>
                </c:pt>
                <c:pt idx="12" formatCode="0.00E+00">
                  <c:v>798.80499999999995</c:v>
                </c:pt>
                <c:pt idx="13" formatCode="0.00E+00">
                  <c:v>803.31200000000001</c:v>
                </c:pt>
                <c:pt idx="14" formatCode="0.00E+00">
                  <c:v>542.89400000000001</c:v>
                </c:pt>
                <c:pt idx="15" formatCode="0.00E+00">
                  <c:v>311.46100000000001</c:v>
                </c:pt>
                <c:pt idx="16" formatCode="0.00E+00">
                  <c:v>192.999</c:v>
                </c:pt>
                <c:pt idx="17" formatCode="0.00E+00">
                  <c:v>132.45099999999999</c:v>
                </c:pt>
                <c:pt idx="18" formatCode="0.00E+00">
                  <c:v>102.01900000000001</c:v>
                </c:pt>
                <c:pt idx="19" formatCode="0.00E+00">
                  <c:v>85.671800000000005</c:v>
                </c:pt>
                <c:pt idx="20" formatCode="0.00E+00">
                  <c:v>69.982799999999997</c:v>
                </c:pt>
                <c:pt idx="21" formatCode="0.00E+00">
                  <c:v>62.487099999999998</c:v>
                </c:pt>
                <c:pt idx="22" formatCode="0.00E+00">
                  <c:v>57.621899999999997</c:v>
                </c:pt>
                <c:pt idx="23" formatCode="0.00E+00">
                  <c:v>53.829500000000003</c:v>
                </c:pt>
                <c:pt idx="24" formatCode="0.00E+00">
                  <c:v>50.238199999999999</c:v>
                </c:pt>
              </c:numCache>
            </c:numRef>
          </c:yVal>
          <c:smooth val="0"/>
          <c:extLst>
            <c:ext xmlns:c16="http://schemas.microsoft.com/office/drawing/2014/chart" uri="{C3380CC4-5D6E-409C-BE32-E72D297353CC}">
              <c16:uniqueId val="{00000006-6E37-E648-9C84-B6D01EF3CDDB}"/>
            </c:ext>
          </c:extLst>
        </c:ser>
        <c:ser>
          <c:idx val="7"/>
          <c:order val="7"/>
          <c:tx>
            <c:v>11.9 MeV</c:v>
          </c:tx>
          <c:spPr>
            <a:ln w="12700" cap="sq">
              <a:solidFill>
                <a:schemeClr val="bg2">
                  <a:lumMod val="75000"/>
                </a:schemeClr>
              </a:solidFill>
              <a:prstDash val="dash"/>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7-6E37-E648-9C84-B6D01EF3CDDB}"/>
                </c:ext>
              </c:extLst>
            </c:dLbl>
            <c:dLbl>
              <c:idx val="1"/>
              <c:layout>
                <c:manualLayout>
                  <c:x val="-0.12262256378815181"/>
                  <c:y val="-5.7229157824836285E-2"/>
                </c:manualLayout>
              </c:layout>
              <c:tx>
                <c:rich>
                  <a:bodyPr/>
                  <a:lstStyle/>
                  <a:p>
                    <a:r>
                      <a:rPr lang="en-US"/>
                      <a:t>11.9 MeV</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E37-E648-9C84-B6D01EF3CDDB}"/>
                </c:ext>
              </c:extLst>
            </c:dLbl>
            <c:dLbl>
              <c:idx val="2"/>
              <c:delete val="1"/>
              <c:extLst>
                <c:ext xmlns:c15="http://schemas.microsoft.com/office/drawing/2012/chart" uri="{CE6537A1-D6FC-4f65-9D91-7224C49458BB}"/>
                <c:ext xmlns:c16="http://schemas.microsoft.com/office/drawing/2014/chart" uri="{C3380CC4-5D6E-409C-BE32-E72D297353CC}">
                  <c16:uniqueId val="{00000009-6E37-E648-9C84-B6D01EF3CDD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headEnd type="stealth"/>
                    </a:ln>
                    <a:effectLst/>
                  </c:spPr>
                </c15:leaderLines>
              </c:ext>
            </c:extLst>
          </c:dLbls>
          <c:xVal>
            <c:numRef>
              <c:f>'Cross Sections'!$W$91:$W$93</c:f>
              <c:numCache>
                <c:formatCode>General</c:formatCode>
                <c:ptCount val="3"/>
                <c:pt idx="0">
                  <c:v>11.9</c:v>
                </c:pt>
                <c:pt idx="1">
                  <c:v>11.9</c:v>
                </c:pt>
                <c:pt idx="2">
                  <c:v>11.9</c:v>
                </c:pt>
              </c:numCache>
            </c:numRef>
          </c:xVal>
          <c:yVal>
            <c:numRef>
              <c:f>'Cross Sections'!$X$91:$X$93</c:f>
              <c:numCache>
                <c:formatCode>General</c:formatCode>
                <c:ptCount val="3"/>
                <c:pt idx="0">
                  <c:v>0</c:v>
                </c:pt>
                <c:pt idx="1">
                  <c:v>850</c:v>
                </c:pt>
                <c:pt idx="2">
                  <c:v>1200</c:v>
                </c:pt>
              </c:numCache>
            </c:numRef>
          </c:yVal>
          <c:smooth val="0"/>
          <c:extLst>
            <c:ext xmlns:c16="http://schemas.microsoft.com/office/drawing/2014/chart" uri="{C3380CC4-5D6E-409C-BE32-E72D297353CC}">
              <c16:uniqueId val="{0000000A-6E37-E648-9C84-B6D01EF3CDDB}"/>
            </c:ext>
          </c:extLst>
        </c:ser>
        <c:ser>
          <c:idx val="8"/>
          <c:order val="8"/>
          <c:tx>
            <c:v>22 MeV</c:v>
          </c:tx>
          <c:spPr>
            <a:ln w="12700" cap="sq">
              <a:solidFill>
                <a:schemeClr val="bg2">
                  <a:lumMod val="75000"/>
                </a:schemeClr>
              </a:solidFill>
              <a:prstDash val="dash"/>
              <a:miter lim="800000"/>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B-6E37-E648-9C84-B6D01EF3CDDB}"/>
                </c:ext>
              </c:extLst>
            </c:dLbl>
            <c:dLbl>
              <c:idx val="1"/>
              <c:layout>
                <c:manualLayout>
                  <c:x val="-0.12336789159288958"/>
                  <c:y val="-3.4917016281336803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r>
                      <a:rPr lang="en-US" sz="1800">
                        <a:solidFill>
                          <a:schemeClr val="tx1"/>
                        </a:solidFill>
                        <a:latin typeface="Times New Roman" panose="02020603050405020304" pitchFamily="18" charset="0"/>
                        <a:cs typeface="Times New Roman" panose="02020603050405020304" pitchFamily="18" charset="0"/>
                      </a:rPr>
                      <a:t>22 MeV</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361814311178462E-2"/>
                      <c:h val="7.9046543395123722E-2"/>
                    </c:manualLayout>
                  </c15:layout>
                  <c15:showDataLabelsRange val="0"/>
                </c:ext>
                <c:ext xmlns:c16="http://schemas.microsoft.com/office/drawing/2014/chart" uri="{C3380CC4-5D6E-409C-BE32-E72D297353CC}">
                  <c16:uniqueId val="{0000000C-6E37-E648-9C84-B6D01EF3CDDB}"/>
                </c:ext>
              </c:extLst>
            </c:dLbl>
            <c:dLbl>
              <c:idx val="2"/>
              <c:delete val="1"/>
              <c:extLst>
                <c:ext xmlns:c15="http://schemas.microsoft.com/office/drawing/2012/chart" uri="{CE6537A1-D6FC-4f65-9D91-7224C49458BB}"/>
                <c:ext xmlns:c16="http://schemas.microsoft.com/office/drawing/2014/chart" uri="{C3380CC4-5D6E-409C-BE32-E72D297353CC}">
                  <c16:uniqueId val="{0000000D-6E37-E648-9C84-B6D01EF3CDD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headEnd type="stealth"/>
                    </a:ln>
                    <a:effectLst/>
                  </c:spPr>
                </c15:leaderLines>
              </c:ext>
            </c:extLst>
          </c:dLbls>
          <c:xVal>
            <c:numRef>
              <c:f>'Cross Sections'!$U$91:$U$93</c:f>
              <c:numCache>
                <c:formatCode>General</c:formatCode>
                <c:ptCount val="3"/>
                <c:pt idx="0">
                  <c:v>22</c:v>
                </c:pt>
                <c:pt idx="1">
                  <c:v>22</c:v>
                </c:pt>
                <c:pt idx="2">
                  <c:v>22</c:v>
                </c:pt>
              </c:numCache>
            </c:numRef>
          </c:xVal>
          <c:yVal>
            <c:numRef>
              <c:f>'Cross Sections'!$V$91:$V$93</c:f>
              <c:numCache>
                <c:formatCode>General</c:formatCode>
                <c:ptCount val="3"/>
                <c:pt idx="0">
                  <c:v>0</c:v>
                </c:pt>
                <c:pt idx="1">
                  <c:v>850</c:v>
                </c:pt>
                <c:pt idx="2">
                  <c:v>1200</c:v>
                </c:pt>
              </c:numCache>
            </c:numRef>
          </c:yVal>
          <c:smooth val="0"/>
          <c:extLst>
            <c:ext xmlns:c16="http://schemas.microsoft.com/office/drawing/2014/chart" uri="{C3380CC4-5D6E-409C-BE32-E72D297353CC}">
              <c16:uniqueId val="{0000000E-6E37-E648-9C84-B6D01EF3CDDB}"/>
            </c:ext>
          </c:extLst>
        </c:ser>
        <c:dLbls>
          <c:showLegendKey val="0"/>
          <c:showVal val="0"/>
          <c:showCatName val="0"/>
          <c:showSerName val="0"/>
          <c:showPercent val="0"/>
          <c:showBubbleSize val="0"/>
        </c:dLbls>
        <c:axId val="-2145916400"/>
        <c:axId val="-2145912048"/>
      </c:scatterChart>
      <c:valAx>
        <c:axId val="-2145916400"/>
        <c:scaling>
          <c:orientation val="minMax"/>
          <c:max val="3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3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2300">
                    <a:solidFill>
                      <a:schemeClr val="tx1"/>
                    </a:solidFill>
                    <a:latin typeface="Times New Roman" panose="02020603050405020304" pitchFamily="18" charset="0"/>
                    <a:cs typeface="Times New Roman" panose="02020603050405020304" pitchFamily="18" charset="0"/>
                  </a:rPr>
                  <a:t>Beam Energy</a:t>
                </a:r>
                <a:r>
                  <a:rPr lang="en-US" sz="2300" baseline="0">
                    <a:solidFill>
                      <a:schemeClr val="tx1"/>
                    </a:solidFill>
                    <a:latin typeface="Times New Roman" panose="02020603050405020304" pitchFamily="18" charset="0"/>
                    <a:cs typeface="Times New Roman" panose="02020603050405020304" pitchFamily="18" charset="0"/>
                  </a:rPr>
                  <a:t> (MeV)</a:t>
                </a:r>
                <a:endParaRPr lang="en-US" sz="230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23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145912048"/>
        <c:crosses val="autoZero"/>
        <c:crossBetween val="midCat"/>
      </c:valAx>
      <c:valAx>
        <c:axId val="-2145912048"/>
        <c:scaling>
          <c:orientation val="minMax"/>
          <c:max val="121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3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sz="2300">
                    <a:solidFill>
                      <a:schemeClr val="tx1"/>
                    </a:solidFill>
                    <a:latin typeface="Times New Roman" panose="02020603050405020304" pitchFamily="18" charset="0"/>
                    <a:cs typeface="Times New Roman" panose="02020603050405020304" pitchFamily="18" charset="0"/>
                  </a:rPr>
                  <a:t>Cross Section (mb)</a:t>
                </a:r>
              </a:p>
            </c:rich>
          </c:tx>
          <c:layout>
            <c:manualLayout>
              <c:xMode val="edge"/>
              <c:yMode val="edge"/>
              <c:x val="6.3579757772929063E-3"/>
              <c:y val="0.22277392666943421"/>
            </c:manualLayout>
          </c:layout>
          <c:overlay val="0"/>
          <c:spPr>
            <a:noFill/>
            <a:ln>
              <a:noFill/>
            </a:ln>
            <a:effectLst/>
          </c:spPr>
          <c:txPr>
            <a:bodyPr rot="-5400000" spcFirstLastPara="1" vertOverflow="ellipsis" vert="horz" wrap="square" anchor="ctr" anchorCtr="1"/>
            <a:lstStyle/>
            <a:p>
              <a:pPr>
                <a:defRPr sz="23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title>
        <c:numFmt formatCode="General" sourceLinked="0"/>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145916400"/>
        <c:crosses val="autoZero"/>
        <c:crossBetween val="midCat"/>
      </c:valAx>
      <c:spPr>
        <a:noFill/>
        <a:ln>
          <a:solidFill>
            <a:schemeClr val="tx1"/>
          </a:solidFill>
        </a:ln>
        <a:effectLst/>
      </c:spPr>
    </c:plotArea>
    <c:legend>
      <c:legendPos val="r"/>
      <c:legendEntry>
        <c:idx val="3"/>
        <c:txPr>
          <a:bodyPr rot="0" spcFirstLastPara="1" vertOverflow="ellipsis" vert="horz" wrap="square" anchor="ctr" anchorCtr="1"/>
          <a:lstStyle/>
          <a:p>
            <a:pPr>
              <a:defRPr sz="1400" b="0"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B0F0"/>
                </a:solidFill>
                <a:latin typeface="Times New Roman" panose="02020603050405020304" pitchFamily="18" charset="0"/>
                <a:ea typeface="+mn-ea"/>
                <a:cs typeface="Times New Roman" panose="02020603050405020304" pitchFamily="18"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B0F0"/>
                </a:solidFill>
                <a:latin typeface="Times New Roman" panose="02020603050405020304" pitchFamily="18" charset="0"/>
                <a:ea typeface="+mn-ea"/>
                <a:cs typeface="Times New Roman" panose="02020603050405020304" pitchFamily="18" charset="0"/>
              </a:defRPr>
            </a:pPr>
            <a:endParaRPr lang="en-US"/>
          </a:p>
        </c:txPr>
      </c:legendEntry>
      <c:legendEntry>
        <c:idx val="7"/>
        <c:delete val="1"/>
      </c:legendEntry>
      <c:legendEntry>
        <c:idx val="8"/>
        <c:delete val="1"/>
      </c:legendEntry>
      <c:layout>
        <c:manualLayout>
          <c:xMode val="edge"/>
          <c:yMode val="edge"/>
          <c:x val="0.10827731076711819"/>
          <c:y val="5.5994200532326503E-2"/>
          <c:w val="0.18194130057639252"/>
          <c:h val="0.38841745344462253"/>
        </c:manualLayout>
      </c:layout>
      <c:overlay val="0"/>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962187184007165E-2"/>
          <c:y val="3.1477541785029366E-2"/>
          <c:w val="0.87180209557406185"/>
          <c:h val="0.8479574034754761"/>
        </c:manualLayout>
      </c:layout>
      <c:scatterChart>
        <c:scatterStyle val="lineMarker"/>
        <c:varyColors val="0"/>
        <c:ser>
          <c:idx val="0"/>
          <c:order val="0"/>
          <c:tx>
            <c:v>Ba-137(p,3n)La-135</c:v>
          </c:tx>
          <c:spPr>
            <a:ln w="12700" cap="rnd">
              <a:solidFill>
                <a:schemeClr val="tx1"/>
              </a:solidFill>
              <a:round/>
            </a:ln>
            <a:effectLst/>
          </c:spPr>
          <c:marker>
            <c:symbol val="circle"/>
            <c:size val="7"/>
            <c:spPr>
              <a:noFill/>
              <a:ln w="9525">
                <a:solidFill>
                  <a:schemeClr val="tx1"/>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Sections'!$AK$72:$AK$96</c:f>
              <c:numCache>
                <c:formatCode>General</c:formatCode>
                <c:ptCount val="25"/>
                <c:pt idx="17" formatCode="0.00E+00">
                  <c:v>0</c:v>
                </c:pt>
                <c:pt idx="18" formatCode="0.00E+00">
                  <c:v>3.1368534399999999</c:v>
                </c:pt>
                <c:pt idx="19" formatCode="0.00E+00">
                  <c:v>16.986947199999999</c:v>
                </c:pt>
                <c:pt idx="20" formatCode="0.00E+00">
                  <c:v>60.635149699999992</c:v>
                </c:pt>
                <c:pt idx="21" formatCode="0.00E+00">
                  <c:v>93.230449300000004</c:v>
                </c:pt>
                <c:pt idx="22" formatCode="0.00E+00">
                  <c:v>108.4460886</c:v>
                </c:pt>
                <c:pt idx="23" formatCode="0.00E+00">
                  <c:v>113.685782</c:v>
                </c:pt>
                <c:pt idx="24" formatCode="0.00E+00">
                  <c:v>107.09871319999999</c:v>
                </c:pt>
              </c:numCache>
            </c:numRef>
          </c:yVal>
          <c:smooth val="0"/>
          <c:extLst>
            <c:ext xmlns:c16="http://schemas.microsoft.com/office/drawing/2014/chart" uri="{C3380CC4-5D6E-409C-BE32-E72D297353CC}">
              <c16:uniqueId val="{00000000-6AA1-AB49-82E1-D1EFF9A85DD2}"/>
            </c:ext>
          </c:extLst>
        </c:ser>
        <c:ser>
          <c:idx val="1"/>
          <c:order val="1"/>
          <c:tx>
            <c:v>Ba-136(p,2n)La-135</c:v>
          </c:tx>
          <c:spPr>
            <a:ln w="12700" cap="rnd">
              <a:solidFill>
                <a:schemeClr val="tx1"/>
              </a:solidFill>
              <a:prstDash val="sysDash"/>
              <a:round/>
            </a:ln>
            <a:effectLst/>
          </c:spPr>
          <c:marker>
            <c:symbol val="diamond"/>
            <c:size val="8"/>
            <c:spPr>
              <a:noFill/>
              <a:ln w="9525">
                <a:solidFill>
                  <a:schemeClr val="tx1"/>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Sections'!$AO$72:$AO$96</c:f>
              <c:numCache>
                <c:formatCode>General</c:formatCode>
                <c:ptCount val="25"/>
                <c:pt idx="10" formatCode="0.00E+00">
                  <c:v>0</c:v>
                </c:pt>
                <c:pt idx="11" formatCode="0.00E+00">
                  <c:v>15.551949</c:v>
                </c:pt>
                <c:pt idx="12" formatCode="0.00E+00">
                  <c:v>40.587325999999997</c:v>
                </c:pt>
                <c:pt idx="13" formatCode="0.00E+00">
                  <c:v>57.182383000000002</c:v>
                </c:pt>
                <c:pt idx="14" formatCode="0.00E+00">
                  <c:v>68.154327999999992</c:v>
                </c:pt>
                <c:pt idx="15" formatCode="0.00E+00">
                  <c:v>75.33111199999999</c:v>
                </c:pt>
                <c:pt idx="16" formatCode="0.00E+00">
                  <c:v>80.412259999999989</c:v>
                </c:pt>
                <c:pt idx="17" formatCode="0.00E+00">
                  <c:v>84.052305000000004</c:v>
                </c:pt>
                <c:pt idx="18" formatCode="0.00E+00">
                  <c:v>86.571370000000002</c:v>
                </c:pt>
                <c:pt idx="19" formatCode="0.00E+00">
                  <c:v>88.000855000000001</c:v>
                </c:pt>
                <c:pt idx="20" formatCode="0.00E+00">
                  <c:v>83.807384999999996</c:v>
                </c:pt>
                <c:pt idx="21" formatCode="0.00E+00">
                  <c:v>55.312826999999999</c:v>
                </c:pt>
                <c:pt idx="22" formatCode="0.00E+00">
                  <c:v>30.332792499999996</c:v>
                </c:pt>
                <c:pt idx="23" formatCode="0.00E+00">
                  <c:v>18.312794</c:v>
                </c:pt>
                <c:pt idx="24" formatCode="0.00E+00">
                  <c:v>13.5816775</c:v>
                </c:pt>
              </c:numCache>
            </c:numRef>
          </c:yVal>
          <c:smooth val="0"/>
          <c:extLst>
            <c:ext xmlns:c16="http://schemas.microsoft.com/office/drawing/2014/chart" uri="{C3380CC4-5D6E-409C-BE32-E72D297353CC}">
              <c16:uniqueId val="{00000001-6AA1-AB49-82E1-D1EFF9A85DD2}"/>
            </c:ext>
          </c:extLst>
        </c:ser>
        <c:ser>
          <c:idx val="2"/>
          <c:order val="2"/>
          <c:tx>
            <c:v>Ba-135(p,n)La-135</c:v>
          </c:tx>
          <c:spPr>
            <a:ln w="12700" cap="rnd">
              <a:solidFill>
                <a:schemeClr val="tx1"/>
              </a:solidFill>
              <a:prstDash val="sysDot"/>
              <a:round/>
            </a:ln>
            <a:effectLst/>
          </c:spPr>
          <c:marker>
            <c:symbol val="x"/>
            <c:size val="8"/>
            <c:spPr>
              <a:noFill/>
              <a:ln w="9525">
                <a:solidFill>
                  <a:schemeClr val="tx1"/>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Sections'!$AS$72:$AS$96</c:f>
              <c:numCache>
                <c:formatCode>0.00E+00</c:formatCode>
                <c:ptCount val="25"/>
                <c:pt idx="1">
                  <c:v>0</c:v>
                </c:pt>
                <c:pt idx="2">
                  <c:v>1.0731749100000001E-3</c:v>
                </c:pt>
                <c:pt idx="3">
                  <c:v>4.4808770899999996E-2</c:v>
                </c:pt>
                <c:pt idx="4">
                  <c:v>0.45581250700000003</c:v>
                </c:pt>
                <c:pt idx="5">
                  <c:v>2.1035741300000002</c:v>
                </c:pt>
                <c:pt idx="6">
                  <c:v>6.0457714400000002</c:v>
                </c:pt>
                <c:pt idx="7">
                  <c:v>12.905856</c:v>
                </c:pt>
                <c:pt idx="8">
                  <c:v>22.242633900000001</c:v>
                </c:pt>
                <c:pt idx="9">
                  <c:v>32.357229500000003</c:v>
                </c:pt>
                <c:pt idx="10">
                  <c:v>41.580527600000003</c:v>
                </c:pt>
                <c:pt idx="11">
                  <c:v>45.222952399999997</c:v>
                </c:pt>
                <c:pt idx="12">
                  <c:v>31.2470122</c:v>
                </c:pt>
                <c:pt idx="13">
                  <c:v>18.226753800000001</c:v>
                </c:pt>
                <c:pt idx="14">
                  <c:v>10.920289</c:v>
                </c:pt>
                <c:pt idx="15">
                  <c:v>7.5285478000000001</c:v>
                </c:pt>
                <c:pt idx="16">
                  <c:v>5.8598280000000003</c:v>
                </c:pt>
                <c:pt idx="17">
                  <c:v>5.0890022899999998</c:v>
                </c:pt>
                <c:pt idx="18">
                  <c:v>4.6854306900000005</c:v>
                </c:pt>
                <c:pt idx="19">
                  <c:v>4.4414161700000001</c:v>
                </c:pt>
                <c:pt idx="20">
                  <c:v>4.10991281</c:v>
                </c:pt>
                <c:pt idx="21">
                  <c:v>3.8288229499999997</c:v>
                </c:pt>
                <c:pt idx="22">
                  <c:v>3.6066147399999999</c:v>
                </c:pt>
                <c:pt idx="23">
                  <c:v>3.3975667599999997</c:v>
                </c:pt>
                <c:pt idx="24">
                  <c:v>3.1807887099999999</c:v>
                </c:pt>
              </c:numCache>
            </c:numRef>
          </c:yVal>
          <c:smooth val="0"/>
          <c:extLst>
            <c:ext xmlns:c16="http://schemas.microsoft.com/office/drawing/2014/chart" uri="{C3380CC4-5D6E-409C-BE32-E72D297353CC}">
              <c16:uniqueId val="{00000002-6AA1-AB49-82E1-D1EFF9A85DD2}"/>
            </c:ext>
          </c:extLst>
        </c:ser>
        <c:ser>
          <c:idx val="3"/>
          <c:order val="3"/>
          <c:tx>
            <c:v>Ba-135(p,3n)La-133</c:v>
          </c:tx>
          <c:spPr>
            <a:ln w="19050" cap="rnd">
              <a:solidFill>
                <a:srgbClr val="FF0000"/>
              </a:solidFill>
              <a:prstDash val="dashDot"/>
              <a:round/>
            </a:ln>
            <a:effectLst/>
          </c:spPr>
          <c:marker>
            <c:symbol val="square"/>
            <c:size val="5"/>
            <c:spPr>
              <a:noFill/>
              <a:ln w="9525">
                <a:solidFill>
                  <a:srgbClr val="FF0000"/>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Sections'!$AU$72:$AU$96</c:f>
              <c:numCache>
                <c:formatCode>General</c:formatCode>
                <c:ptCount val="25"/>
                <c:pt idx="18" formatCode="0.00E+00">
                  <c:v>0</c:v>
                </c:pt>
                <c:pt idx="19" formatCode="0.00E+00">
                  <c:v>0.79519553000000009</c:v>
                </c:pt>
                <c:pt idx="20" formatCode="0.00E+00">
                  <c:v>17.972709299999998</c:v>
                </c:pt>
                <c:pt idx="21" formatCode="0.00E+00">
                  <c:v>41.231982499999994</c:v>
                </c:pt>
                <c:pt idx="22" formatCode="0.00E+00">
                  <c:v>55.492478900000002</c:v>
                </c:pt>
                <c:pt idx="23" formatCode="0.00E+00">
                  <c:v>61.438965400000001</c:v>
                </c:pt>
                <c:pt idx="24" formatCode="0.00E+00">
                  <c:v>62.709912799999998</c:v>
                </c:pt>
              </c:numCache>
            </c:numRef>
          </c:yVal>
          <c:smooth val="0"/>
          <c:extLst>
            <c:ext xmlns:c16="http://schemas.microsoft.com/office/drawing/2014/chart" uri="{C3380CC4-5D6E-409C-BE32-E72D297353CC}">
              <c16:uniqueId val="{00000003-6AA1-AB49-82E1-D1EFF9A85DD2}"/>
            </c:ext>
          </c:extLst>
        </c:ser>
        <c:ser>
          <c:idx val="4"/>
          <c:order val="4"/>
          <c:tx>
            <c:v>Ba-134(p,2n)La-133</c:v>
          </c:tx>
          <c:spPr>
            <a:ln w="12700" cap="rnd">
              <a:solidFill>
                <a:srgbClr val="FF0000"/>
              </a:solidFill>
              <a:round/>
            </a:ln>
            <a:effectLst/>
          </c:spPr>
          <c:marker>
            <c:symbol val="plus"/>
            <c:size val="8"/>
            <c:spPr>
              <a:noFill/>
              <a:ln w="9525">
                <a:solidFill>
                  <a:srgbClr val="FF0000"/>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Sections'!$AY$72:$AY$96</c:f>
              <c:numCache>
                <c:formatCode>General</c:formatCode>
                <c:ptCount val="25"/>
                <c:pt idx="11" formatCode="0.00E+00">
                  <c:v>0</c:v>
                </c:pt>
                <c:pt idx="12" formatCode="0.00E+00">
                  <c:v>3.294346</c:v>
                </c:pt>
                <c:pt idx="13" formatCode="0.00E+00">
                  <c:v>11.0248908</c:v>
                </c:pt>
                <c:pt idx="14" formatCode="0.00E+00">
                  <c:v>17.458944799999998</c:v>
                </c:pt>
                <c:pt idx="15" formatCode="0.00E+00">
                  <c:v>20.893311999999998</c:v>
                </c:pt>
                <c:pt idx="16" formatCode="0.00E+00">
                  <c:v>23.096431599999999</c:v>
                </c:pt>
                <c:pt idx="17" formatCode="0.00E+00">
                  <c:v>24.575341999999999</c:v>
                </c:pt>
                <c:pt idx="18" formatCode="0.00E+00">
                  <c:v>25.553264000000002</c:v>
                </c:pt>
                <c:pt idx="19" formatCode="0.00E+00">
                  <c:v>26.13721</c:v>
                </c:pt>
                <c:pt idx="20" formatCode="0.00E+00">
                  <c:v>26.603301999999999</c:v>
                </c:pt>
                <c:pt idx="21" formatCode="0.00E+00">
                  <c:v>23.774636600000001</c:v>
                </c:pt>
                <c:pt idx="22" formatCode="0.00E+00">
                  <c:v>15.123426999999998</c:v>
                </c:pt>
                <c:pt idx="23" formatCode="0.00E+00">
                  <c:v>8.5136084000000007</c:v>
                </c:pt>
                <c:pt idx="24" formatCode="0.00E+00">
                  <c:v>5.3342608</c:v>
                </c:pt>
              </c:numCache>
            </c:numRef>
          </c:yVal>
          <c:smooth val="0"/>
          <c:extLst>
            <c:ext xmlns:c16="http://schemas.microsoft.com/office/drawing/2014/chart" uri="{C3380CC4-5D6E-409C-BE32-E72D297353CC}">
              <c16:uniqueId val="{00000004-6AA1-AB49-82E1-D1EFF9A85DD2}"/>
            </c:ext>
          </c:extLst>
        </c:ser>
        <c:ser>
          <c:idx val="5"/>
          <c:order val="5"/>
          <c:tx>
            <c:v>Ba-134(p,3n)La-132</c:v>
          </c:tx>
          <c:spPr>
            <a:ln w="12700" cap="rnd">
              <a:solidFill>
                <a:srgbClr val="00B0F0"/>
              </a:solidFill>
              <a:prstDash val="sysDash"/>
              <a:round/>
            </a:ln>
            <a:effectLst/>
          </c:spPr>
          <c:marker>
            <c:symbol val="triangle"/>
            <c:size val="6"/>
            <c:spPr>
              <a:noFill/>
              <a:ln w="9525">
                <a:solidFill>
                  <a:srgbClr val="00B0F0"/>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Sections'!$AZ$72:$AZ$96</c:f>
              <c:numCache>
                <c:formatCode>General</c:formatCode>
                <c:ptCount val="25"/>
                <c:pt idx="20" formatCode="0.00E+00">
                  <c:v>0</c:v>
                </c:pt>
                <c:pt idx="21" formatCode="0.00E+00">
                  <c:v>3.0129725999999999</c:v>
                </c:pt>
                <c:pt idx="22" formatCode="0.00E+00">
                  <c:v>11.850207599999999</c:v>
                </c:pt>
                <c:pt idx="23" formatCode="0.00E+00">
                  <c:v>18.461454</c:v>
                </c:pt>
                <c:pt idx="24" formatCode="0.00E+00">
                  <c:v>21.276494799999998</c:v>
                </c:pt>
              </c:numCache>
            </c:numRef>
          </c:yVal>
          <c:smooth val="0"/>
          <c:extLst>
            <c:ext xmlns:c16="http://schemas.microsoft.com/office/drawing/2014/chart" uri="{C3380CC4-5D6E-409C-BE32-E72D297353CC}">
              <c16:uniqueId val="{00000005-6AA1-AB49-82E1-D1EFF9A85DD2}"/>
            </c:ext>
          </c:extLst>
        </c:ser>
        <c:ser>
          <c:idx val="6"/>
          <c:order val="6"/>
          <c:tx>
            <c:v>Ba-132(p,n)La-132</c:v>
          </c:tx>
          <c:spPr>
            <a:ln w="12700" cap="rnd">
              <a:solidFill>
                <a:srgbClr val="00B0F0"/>
              </a:solidFill>
              <a:round/>
            </a:ln>
            <a:effectLst/>
          </c:spPr>
          <c:marker>
            <c:symbol val="star"/>
            <c:size val="8"/>
            <c:spPr>
              <a:noFill/>
              <a:ln w="9525">
                <a:solidFill>
                  <a:srgbClr val="00B0F0"/>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Sections'!$BC$72:$BC$96</c:f>
              <c:numCache>
                <c:formatCode>General</c:formatCode>
                <c:ptCount val="25"/>
                <c:pt idx="4" formatCode="0.00E+00">
                  <c:v>0</c:v>
                </c:pt>
                <c:pt idx="5" formatCode="0.00E+00">
                  <c:v>2.4257899999999999E-2</c:v>
                </c:pt>
                <c:pt idx="6" formatCode="0.00E+00">
                  <c:v>8.4891000000000008E-2</c:v>
                </c:pt>
                <c:pt idx="7" formatCode="0.00E+00">
                  <c:v>0.180423</c:v>
                </c:pt>
                <c:pt idx="8" formatCode="0.00E+00">
                  <c:v>0.30780599999999997</c:v>
                </c:pt>
                <c:pt idx="9" formatCode="0.00E+00">
                  <c:v>0.45018000000000002</c:v>
                </c:pt>
                <c:pt idx="10" formatCode="0.00E+00">
                  <c:v>0.58603899999999998</c:v>
                </c:pt>
                <c:pt idx="11" formatCode="0.00E+00">
                  <c:v>0.70371300000000003</c:v>
                </c:pt>
                <c:pt idx="12" formatCode="0.00E+00">
                  <c:v>0.79880499999999999</c:v>
                </c:pt>
                <c:pt idx="13" formatCode="0.00E+00">
                  <c:v>0.80331200000000003</c:v>
                </c:pt>
                <c:pt idx="14" formatCode="0.00E+00">
                  <c:v>0.54289399999999999</c:v>
                </c:pt>
                <c:pt idx="15" formatCode="0.00E+00">
                  <c:v>0.31146100000000004</c:v>
                </c:pt>
                <c:pt idx="16" formatCode="0.00E+00">
                  <c:v>0.192999</c:v>
                </c:pt>
                <c:pt idx="17" formatCode="0.00E+00">
                  <c:v>0.13245099999999999</c:v>
                </c:pt>
                <c:pt idx="18" formatCode="0.00E+00">
                  <c:v>0.10201900000000001</c:v>
                </c:pt>
                <c:pt idx="19" formatCode="0.00E+00">
                  <c:v>8.5671800000000006E-2</c:v>
                </c:pt>
                <c:pt idx="20" formatCode="0.00E+00">
                  <c:v>6.9982799999999998E-2</c:v>
                </c:pt>
                <c:pt idx="21" formatCode="0.00E+00">
                  <c:v>6.2487099999999997E-2</c:v>
                </c:pt>
                <c:pt idx="22" formatCode="0.00E+00">
                  <c:v>5.7621899999999997E-2</c:v>
                </c:pt>
                <c:pt idx="23" formatCode="0.00E+00">
                  <c:v>5.3829500000000002E-2</c:v>
                </c:pt>
                <c:pt idx="24" formatCode="0.00E+00">
                  <c:v>5.0238199999999997E-2</c:v>
                </c:pt>
              </c:numCache>
            </c:numRef>
          </c:yVal>
          <c:smooth val="0"/>
          <c:extLst>
            <c:ext xmlns:c16="http://schemas.microsoft.com/office/drawing/2014/chart" uri="{C3380CC4-5D6E-409C-BE32-E72D297353CC}">
              <c16:uniqueId val="{00000006-6AA1-AB49-82E1-D1EFF9A85DD2}"/>
            </c:ext>
          </c:extLst>
        </c:ser>
        <c:ser>
          <c:idx val="7"/>
          <c:order val="7"/>
          <c:tx>
            <c:v>11.9 MeV</c:v>
          </c:tx>
          <c:spPr>
            <a:ln w="12700" cap="sq">
              <a:solidFill>
                <a:schemeClr val="bg2">
                  <a:lumMod val="75000"/>
                </a:schemeClr>
              </a:solidFill>
              <a:prstDash val="dash"/>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7-6AA1-AB49-82E1-D1EFF9A85DD2}"/>
                </c:ext>
              </c:extLst>
            </c:dLbl>
            <c:dLbl>
              <c:idx val="1"/>
              <c:layout>
                <c:manualLayout>
                  <c:x val="-7.0361086094781556E-3"/>
                  <c:y val="-0.11122714714951452"/>
                </c:manualLayout>
              </c:layout>
              <c:tx>
                <c:rich>
                  <a:bodyPr/>
                  <a:lstStyle/>
                  <a:p>
                    <a:r>
                      <a:rPr lang="en-US"/>
                      <a:t>11.9 MeV</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AA1-AB49-82E1-D1EFF9A85DD2}"/>
                </c:ext>
              </c:extLst>
            </c:dLbl>
            <c:dLbl>
              <c:idx val="2"/>
              <c:delete val="1"/>
              <c:extLst>
                <c:ext xmlns:c15="http://schemas.microsoft.com/office/drawing/2012/chart" uri="{CE6537A1-D6FC-4f65-9D91-7224C49458BB}"/>
                <c:ext xmlns:c16="http://schemas.microsoft.com/office/drawing/2014/chart" uri="{C3380CC4-5D6E-409C-BE32-E72D297353CC}">
                  <c16:uniqueId val="{00000009-6AA1-AB49-82E1-D1EFF9A85DD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headEnd type="stealth"/>
                    </a:ln>
                    <a:effectLst/>
                  </c:spPr>
                </c15:leaderLines>
              </c:ext>
            </c:extLst>
          </c:dLbls>
          <c:xVal>
            <c:numRef>
              <c:f>'Cross Sections'!$W$91:$W$93</c:f>
              <c:numCache>
                <c:formatCode>General</c:formatCode>
                <c:ptCount val="3"/>
                <c:pt idx="0">
                  <c:v>11.9</c:v>
                </c:pt>
                <c:pt idx="1">
                  <c:v>11.9</c:v>
                </c:pt>
                <c:pt idx="2">
                  <c:v>11.9</c:v>
                </c:pt>
              </c:numCache>
            </c:numRef>
          </c:xVal>
          <c:yVal>
            <c:numRef>
              <c:f>'Cross Sections'!$X$91:$X$93</c:f>
              <c:numCache>
                <c:formatCode>General</c:formatCode>
                <c:ptCount val="3"/>
                <c:pt idx="0">
                  <c:v>0</c:v>
                </c:pt>
                <c:pt idx="1">
                  <c:v>850</c:v>
                </c:pt>
                <c:pt idx="2">
                  <c:v>1200</c:v>
                </c:pt>
              </c:numCache>
            </c:numRef>
          </c:yVal>
          <c:smooth val="0"/>
          <c:extLst>
            <c:ext xmlns:c16="http://schemas.microsoft.com/office/drawing/2014/chart" uri="{C3380CC4-5D6E-409C-BE32-E72D297353CC}">
              <c16:uniqueId val="{0000000A-6AA1-AB49-82E1-D1EFF9A85DD2}"/>
            </c:ext>
          </c:extLst>
        </c:ser>
        <c:ser>
          <c:idx val="8"/>
          <c:order val="8"/>
          <c:tx>
            <c:v>22 MeV</c:v>
          </c:tx>
          <c:spPr>
            <a:ln w="12700" cap="sq">
              <a:solidFill>
                <a:schemeClr val="bg2">
                  <a:lumMod val="75000"/>
                </a:schemeClr>
              </a:solidFill>
              <a:prstDash val="dash"/>
              <a:miter lim="800000"/>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B-6AA1-AB49-82E1-D1EFF9A85DD2}"/>
                </c:ext>
              </c:extLst>
            </c:dLbl>
            <c:dLbl>
              <c:idx val="1"/>
              <c:layout>
                <c:manualLayout>
                  <c:x val="-0.11958698827817528"/>
                  <c:y val="-7.9097243348538696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r>
                      <a:rPr lang="en-US" sz="1100">
                        <a:solidFill>
                          <a:schemeClr val="tx1"/>
                        </a:solidFill>
                        <a:latin typeface="Times New Roman" panose="02020603050405020304" pitchFamily="18" charset="0"/>
                        <a:cs typeface="Times New Roman" panose="02020603050405020304" pitchFamily="18" charset="0"/>
                      </a:rPr>
                      <a:t>22 MeV</a:t>
                    </a:r>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926630454052288"/>
                      <c:h val="4.9593141214833721E-2"/>
                    </c:manualLayout>
                  </c15:layout>
                  <c15:showDataLabelsRange val="0"/>
                </c:ext>
                <c:ext xmlns:c16="http://schemas.microsoft.com/office/drawing/2014/chart" uri="{C3380CC4-5D6E-409C-BE32-E72D297353CC}">
                  <c16:uniqueId val="{0000000C-6AA1-AB49-82E1-D1EFF9A85DD2}"/>
                </c:ext>
              </c:extLst>
            </c:dLbl>
            <c:dLbl>
              <c:idx val="2"/>
              <c:delete val="1"/>
              <c:extLst>
                <c:ext xmlns:c15="http://schemas.microsoft.com/office/drawing/2012/chart" uri="{CE6537A1-D6FC-4f65-9D91-7224C49458BB}"/>
                <c:ext xmlns:c16="http://schemas.microsoft.com/office/drawing/2014/chart" uri="{C3380CC4-5D6E-409C-BE32-E72D297353CC}">
                  <c16:uniqueId val="{0000000D-6AA1-AB49-82E1-D1EFF9A85DD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headEnd type="stealth"/>
                    </a:ln>
                    <a:effectLst/>
                  </c:spPr>
                </c15:leaderLines>
              </c:ext>
            </c:extLst>
          </c:dLbls>
          <c:xVal>
            <c:numRef>
              <c:f>'Cross Sections'!$U$91:$U$93</c:f>
              <c:numCache>
                <c:formatCode>General</c:formatCode>
                <c:ptCount val="3"/>
                <c:pt idx="0">
                  <c:v>22</c:v>
                </c:pt>
                <c:pt idx="1">
                  <c:v>22</c:v>
                </c:pt>
                <c:pt idx="2">
                  <c:v>22</c:v>
                </c:pt>
              </c:numCache>
            </c:numRef>
          </c:xVal>
          <c:yVal>
            <c:numRef>
              <c:f>'Cross Sections'!$V$91:$V$93</c:f>
              <c:numCache>
                <c:formatCode>General</c:formatCode>
                <c:ptCount val="3"/>
                <c:pt idx="0">
                  <c:v>0</c:v>
                </c:pt>
                <c:pt idx="1">
                  <c:v>850</c:v>
                </c:pt>
                <c:pt idx="2">
                  <c:v>1200</c:v>
                </c:pt>
              </c:numCache>
            </c:numRef>
          </c:yVal>
          <c:smooth val="0"/>
          <c:extLst>
            <c:ext xmlns:c16="http://schemas.microsoft.com/office/drawing/2014/chart" uri="{C3380CC4-5D6E-409C-BE32-E72D297353CC}">
              <c16:uniqueId val="{0000000E-6AA1-AB49-82E1-D1EFF9A85DD2}"/>
            </c:ext>
          </c:extLst>
        </c:ser>
        <c:dLbls>
          <c:showLegendKey val="0"/>
          <c:showVal val="0"/>
          <c:showCatName val="0"/>
          <c:showSerName val="0"/>
          <c:showPercent val="0"/>
          <c:showBubbleSize val="0"/>
        </c:dLbls>
        <c:axId val="-2145916400"/>
        <c:axId val="-2145912048"/>
      </c:scatterChart>
      <c:valAx>
        <c:axId val="-2145916400"/>
        <c:scaling>
          <c:orientation val="minMax"/>
          <c:max val="3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300" b="0" i="0" u="none" strike="noStrike" kern="1200" baseline="0">
                    <a:solidFill>
                      <a:schemeClr val="tx1"/>
                    </a:solidFill>
                    <a:latin typeface="Arial" panose="020B0604020202020204" pitchFamily="34" charset="0"/>
                    <a:ea typeface="+mn-ea"/>
                    <a:cs typeface="Arial" panose="020B0604020202020204" pitchFamily="34" charset="0"/>
                  </a:defRPr>
                </a:pPr>
                <a:r>
                  <a:rPr lang="en-US" sz="2300" dirty="0">
                    <a:solidFill>
                      <a:schemeClr val="tx1"/>
                    </a:solidFill>
                    <a:latin typeface="Arial" panose="020B0604020202020204" pitchFamily="34" charset="0"/>
                    <a:cs typeface="Arial" panose="020B0604020202020204" pitchFamily="34" charset="0"/>
                  </a:rPr>
                  <a:t>Beam energy</a:t>
                </a:r>
                <a:r>
                  <a:rPr lang="en-US" sz="2300" baseline="0" dirty="0">
                    <a:solidFill>
                      <a:schemeClr val="tx1"/>
                    </a:solidFill>
                    <a:latin typeface="Arial" panose="020B0604020202020204" pitchFamily="34" charset="0"/>
                    <a:cs typeface="Arial" panose="020B0604020202020204" pitchFamily="34" charset="0"/>
                  </a:rPr>
                  <a:t> (MeV)</a:t>
                </a:r>
                <a:endParaRPr lang="en-US" sz="2300"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3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45912048"/>
        <c:crosses val="autoZero"/>
        <c:crossBetween val="midCat"/>
      </c:valAx>
      <c:valAx>
        <c:axId val="-2145912048"/>
        <c:scaling>
          <c:orientation val="minMax"/>
          <c:max val="12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100" b="0" i="0" u="none" strike="noStrike" kern="1200" baseline="0">
                    <a:solidFill>
                      <a:schemeClr val="tx1"/>
                    </a:solidFill>
                    <a:latin typeface="Arial" panose="020B0604020202020204" pitchFamily="34" charset="0"/>
                    <a:ea typeface="+mn-ea"/>
                    <a:cs typeface="Arial" panose="020B0604020202020204" pitchFamily="34" charset="0"/>
                  </a:defRPr>
                </a:pPr>
                <a:r>
                  <a:rPr lang="en-US" sz="2100" dirty="0">
                    <a:solidFill>
                      <a:schemeClr val="tx1"/>
                    </a:solidFill>
                    <a:latin typeface="Arial" panose="020B0604020202020204" pitchFamily="34" charset="0"/>
                    <a:cs typeface="Arial" panose="020B0604020202020204" pitchFamily="34" charset="0"/>
                  </a:rPr>
                  <a:t>Cross section weighted for natural</a:t>
                </a:r>
                <a:r>
                  <a:rPr lang="en-US" sz="2100" baseline="0" dirty="0">
                    <a:solidFill>
                      <a:schemeClr val="tx1"/>
                    </a:solidFill>
                    <a:latin typeface="Arial" panose="020B0604020202020204" pitchFamily="34" charset="0"/>
                    <a:cs typeface="Arial" panose="020B0604020202020204" pitchFamily="34" charset="0"/>
                  </a:rPr>
                  <a:t> isotopic abundance</a:t>
                </a:r>
                <a:r>
                  <a:rPr lang="en-US" sz="2100" dirty="0">
                    <a:solidFill>
                      <a:schemeClr val="tx1"/>
                    </a:solidFill>
                    <a:latin typeface="Arial" panose="020B0604020202020204" pitchFamily="34" charset="0"/>
                    <a:cs typeface="Arial" panose="020B0604020202020204" pitchFamily="34" charset="0"/>
                  </a:rPr>
                  <a:t> (mb)</a:t>
                </a:r>
              </a:p>
            </c:rich>
          </c:tx>
          <c:layout>
            <c:manualLayout>
              <c:xMode val="edge"/>
              <c:yMode val="edge"/>
              <c:x val="0"/>
              <c:y val="6.9493308038934207E-2"/>
            </c:manualLayout>
          </c:layout>
          <c:overlay val="0"/>
          <c:spPr>
            <a:noFill/>
            <a:ln>
              <a:noFill/>
            </a:ln>
            <a:effectLst/>
          </c:spPr>
          <c:txPr>
            <a:bodyPr rot="-5400000" spcFirstLastPara="1" vertOverflow="ellipsis" vert="horz" wrap="square" anchor="ctr" anchorCtr="1"/>
            <a:lstStyle/>
            <a:p>
              <a:pPr>
                <a:defRPr sz="2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45916400"/>
        <c:crosses val="autoZero"/>
        <c:crossBetween val="midCat"/>
      </c:valAx>
      <c:spPr>
        <a:noFill/>
        <a:ln>
          <a:solidFill>
            <a:schemeClr val="tx1"/>
          </a:solidFill>
        </a:ln>
        <a:effectLst/>
      </c:spPr>
    </c:plotArea>
    <c:legend>
      <c:legendPos val="r"/>
      <c:legendEntry>
        <c:idx val="3"/>
        <c:txPr>
          <a:bodyPr rot="0" spcFirstLastPara="1" vertOverflow="ellipsis" vert="horz" wrap="square" anchor="ctr" anchorCtr="1"/>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B0F0"/>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B0F0"/>
                </a:solidFill>
                <a:latin typeface="Arial" panose="020B0604020202020204" pitchFamily="34" charset="0"/>
                <a:ea typeface="+mn-ea"/>
                <a:cs typeface="Arial" panose="020B0604020202020204" pitchFamily="34" charset="0"/>
              </a:defRPr>
            </a:pPr>
            <a:endParaRPr lang="en-US"/>
          </a:p>
        </c:txPr>
      </c:legendEntry>
      <c:legendEntry>
        <c:idx val="7"/>
        <c:delete val="1"/>
      </c:legendEntry>
      <c:legendEntry>
        <c:idx val="8"/>
        <c:delete val="1"/>
      </c:legendEntry>
      <c:layout>
        <c:manualLayout>
          <c:xMode val="edge"/>
          <c:yMode val="edge"/>
          <c:x val="0.11357995606289968"/>
          <c:y val="6.581201437575325E-2"/>
          <c:w val="0.17842682778202046"/>
          <c:h val="0.37369073267948238"/>
        </c:manualLayout>
      </c:layout>
      <c:overlay val="0"/>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36936292054404"/>
          <c:y val="2.7235031338825776E-2"/>
          <c:w val="0.84878640653477311"/>
          <c:h val="0.8479574034754761"/>
        </c:manualLayout>
      </c:layout>
      <c:scatterChart>
        <c:scatterStyle val="lineMarker"/>
        <c:varyColors val="0"/>
        <c:ser>
          <c:idx val="0"/>
          <c:order val="0"/>
          <c:tx>
            <c:v>Ba-137(p,3n)La-135</c:v>
          </c:tx>
          <c:spPr>
            <a:ln w="6350" cap="rnd">
              <a:solidFill>
                <a:schemeClr val="tx1"/>
              </a:solidFill>
              <a:round/>
            </a:ln>
            <a:effectLst/>
          </c:spPr>
          <c:marker>
            <c:symbol val="circle"/>
            <c:size val="4"/>
            <c:spPr>
              <a:noFill/>
              <a:ln w="9525">
                <a:solidFill>
                  <a:schemeClr val="tx1"/>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 Enriched'!$AK$72:$AK$96</c:f>
              <c:numCache>
                <c:formatCode>General</c:formatCode>
                <c:ptCount val="25"/>
                <c:pt idx="17" formatCode="0.00E+00">
                  <c:v>0</c:v>
                </c:pt>
                <c:pt idx="18" formatCode="0.00E+00">
                  <c:v>0.22346479999999999</c:v>
                </c:pt>
                <c:pt idx="19" formatCode="0.00E+00">
                  <c:v>1.2101360000000001</c:v>
                </c:pt>
                <c:pt idx="20" formatCode="0.00E+00">
                  <c:v>4.319744</c:v>
                </c:pt>
                <c:pt idx="21" formatCode="0.00E+00">
                  <c:v>6.6423360000000002</c:v>
                </c:pt>
                <c:pt idx="22" formatCode="0.00E+00">
                  <c:v>7.7254560000000003</c:v>
                </c:pt>
                <c:pt idx="23" formatCode="0.00E+00">
                  <c:v>8.0987200000000001</c:v>
                </c:pt>
                <c:pt idx="24" formatCode="0.00E+00">
                  <c:v>7.6294719999999998</c:v>
                </c:pt>
              </c:numCache>
            </c:numRef>
          </c:yVal>
          <c:smooth val="0"/>
          <c:extLst>
            <c:ext xmlns:c16="http://schemas.microsoft.com/office/drawing/2014/chart" uri="{C3380CC4-5D6E-409C-BE32-E72D297353CC}">
              <c16:uniqueId val="{00000000-6AAB-ED49-914F-071BE7E81648}"/>
            </c:ext>
          </c:extLst>
        </c:ser>
        <c:ser>
          <c:idx val="1"/>
          <c:order val="1"/>
          <c:tx>
            <c:v>Ba-136(p,2n)La-135</c:v>
          </c:tx>
          <c:spPr>
            <a:ln w="12700" cap="rnd">
              <a:solidFill>
                <a:schemeClr val="tx1"/>
              </a:solidFill>
              <a:prstDash val="sysDash"/>
              <a:round/>
            </a:ln>
            <a:effectLst/>
          </c:spPr>
          <c:marker>
            <c:symbol val="diamond"/>
            <c:size val="8"/>
            <c:spPr>
              <a:noFill/>
              <a:ln w="9525">
                <a:solidFill>
                  <a:schemeClr val="tx1"/>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 Enriched'!$AO$72:$AO$96</c:f>
              <c:numCache>
                <c:formatCode>General</c:formatCode>
                <c:ptCount val="25"/>
                <c:pt idx="10" formatCode="0.00E+00">
                  <c:v>0</c:v>
                </c:pt>
                <c:pt idx="11" formatCode="0.00E+00">
                  <c:v>7.1717630000000012</c:v>
                </c:pt>
                <c:pt idx="12" formatCode="0.00E+00">
                  <c:v>18.717644400000001</c:v>
                </c:pt>
                <c:pt idx="13" formatCode="0.00E+00">
                  <c:v>26.372749800000001</c:v>
                </c:pt>
                <c:pt idx="14" formatCode="0.00E+00">
                  <c:v>31.436152400000005</c:v>
                </c:pt>
                <c:pt idx="15" formatCode="0.00E+00">
                  <c:v>34.749683200000007</c:v>
                </c:pt>
                <c:pt idx="16" formatCode="0.00E+00">
                  <c:v>37.096312000000005</c:v>
                </c:pt>
                <c:pt idx="17" formatCode="0.00E+00">
                  <c:v>38.778164000000004</c:v>
                </c:pt>
                <c:pt idx="18" formatCode="0.00E+00">
                  <c:v>39.942356000000004</c:v>
                </c:pt>
                <c:pt idx="19" formatCode="0.00E+00">
                  <c:v>40.60336800000001</c:v>
                </c:pt>
                <c:pt idx="20" formatCode="0.00E+00">
                  <c:v>38.673183999999999</c:v>
                </c:pt>
                <c:pt idx="21" formatCode="0.00E+00">
                  <c:v>25.535878199999999</c:v>
                </c:pt>
                <c:pt idx="22" formatCode="0.00E+00">
                  <c:v>13.987861000000001</c:v>
                </c:pt>
                <c:pt idx="23" formatCode="0.00E+00">
                  <c:v>8.4448808</c:v>
                </c:pt>
                <c:pt idx="24" formatCode="0.00E+00">
                  <c:v>6.2631430000000003</c:v>
                </c:pt>
              </c:numCache>
            </c:numRef>
          </c:yVal>
          <c:smooth val="0"/>
          <c:extLst>
            <c:ext xmlns:c16="http://schemas.microsoft.com/office/drawing/2014/chart" uri="{C3380CC4-5D6E-409C-BE32-E72D297353CC}">
              <c16:uniqueId val="{00000001-6AAB-ED49-914F-071BE7E81648}"/>
            </c:ext>
          </c:extLst>
        </c:ser>
        <c:ser>
          <c:idx val="2"/>
          <c:order val="2"/>
          <c:tx>
            <c:v>Ba-135(p,n)La-135</c:v>
          </c:tx>
          <c:spPr>
            <a:ln w="19050" cap="rnd">
              <a:solidFill>
                <a:schemeClr val="tx1"/>
              </a:solidFill>
              <a:prstDash val="sysDot"/>
              <a:round/>
            </a:ln>
            <a:effectLst/>
          </c:spPr>
          <c:marker>
            <c:symbol val="x"/>
            <c:size val="8"/>
            <c:spPr>
              <a:noFill/>
              <a:ln w="9525">
                <a:solidFill>
                  <a:schemeClr val="tx1"/>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 Enriched'!$AS$72:$AS$96</c:f>
              <c:numCache>
                <c:formatCode>0.00E+00</c:formatCode>
                <c:ptCount val="25"/>
                <c:pt idx="1">
                  <c:v>0</c:v>
                </c:pt>
                <c:pt idx="2">
                  <c:v>1.5124932000000001E-2</c:v>
                </c:pt>
                <c:pt idx="3">
                  <c:v>0.63316324800000001</c:v>
                </c:pt>
                <c:pt idx="4">
                  <c:v>6.4625619600000004</c:v>
                </c:pt>
                <c:pt idx="5">
                  <c:v>29.873131200000003</c:v>
                </c:pt>
                <c:pt idx="6">
                  <c:v>85.851972900000007</c:v>
                </c:pt>
                <c:pt idx="7">
                  <c:v>183.04449300000002</c:v>
                </c:pt>
                <c:pt idx="8">
                  <c:v>314.94825000000003</c:v>
                </c:pt>
                <c:pt idx="9">
                  <c:v>457.52455800000001</c:v>
                </c:pt>
                <c:pt idx="10">
                  <c:v>587.33607600000005</c:v>
                </c:pt>
                <c:pt idx="11">
                  <c:v>638.51667299999997</c:v>
                </c:pt>
                <c:pt idx="12">
                  <c:v>441.80912700000005</c:v>
                </c:pt>
                <c:pt idx="13">
                  <c:v>258.48467999999997</c:v>
                </c:pt>
                <c:pt idx="14">
                  <c:v>155.51352</c:v>
                </c:pt>
                <c:pt idx="15">
                  <c:v>107.636751</c:v>
                </c:pt>
                <c:pt idx="16">
                  <c:v>84.056003099999998</c:v>
                </c:pt>
                <c:pt idx="17">
                  <c:v>73.157820299999997</c:v>
                </c:pt>
                <c:pt idx="18">
                  <c:v>67.467245399999996</c:v>
                </c:pt>
                <c:pt idx="19">
                  <c:v>64.018527300000002</c:v>
                </c:pt>
                <c:pt idx="20">
                  <c:v>59.357478600000007</c:v>
                </c:pt>
                <c:pt idx="21">
                  <c:v>55.378053000000001</c:v>
                </c:pt>
                <c:pt idx="22">
                  <c:v>50.733412200000004</c:v>
                </c:pt>
                <c:pt idx="23">
                  <c:v>47.792782799999998</c:v>
                </c:pt>
                <c:pt idx="24">
                  <c:v>44.7434163</c:v>
                </c:pt>
              </c:numCache>
            </c:numRef>
          </c:yVal>
          <c:smooth val="0"/>
          <c:extLst>
            <c:ext xmlns:c16="http://schemas.microsoft.com/office/drawing/2014/chart" uri="{C3380CC4-5D6E-409C-BE32-E72D297353CC}">
              <c16:uniqueId val="{00000002-6AAB-ED49-914F-071BE7E81648}"/>
            </c:ext>
          </c:extLst>
        </c:ser>
        <c:ser>
          <c:idx val="3"/>
          <c:order val="3"/>
          <c:tx>
            <c:v>Ba-135(p,3n)La-133</c:v>
          </c:tx>
          <c:spPr>
            <a:ln w="12700" cap="rnd">
              <a:solidFill>
                <a:srgbClr val="FF0000"/>
              </a:solidFill>
              <a:prstDash val="dashDot"/>
              <a:round/>
            </a:ln>
            <a:effectLst/>
          </c:spPr>
          <c:marker>
            <c:symbol val="square"/>
            <c:size val="5"/>
            <c:spPr>
              <a:noFill/>
              <a:ln w="9525">
                <a:solidFill>
                  <a:srgbClr val="FF0000"/>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 Enriched'!$AU$72:$AU$96</c:f>
              <c:numCache>
                <c:formatCode>General</c:formatCode>
                <c:ptCount val="25"/>
                <c:pt idx="18" formatCode="0.00E+00">
                  <c:v>0</c:v>
                </c:pt>
                <c:pt idx="19" formatCode="0.00E+00">
                  <c:v>11.1860163</c:v>
                </c:pt>
                <c:pt idx="20" formatCode="0.00E+00">
                  <c:v>252.82719900000004</c:v>
                </c:pt>
                <c:pt idx="21" formatCode="0.00E+00">
                  <c:v>580.05078300000002</c:v>
                </c:pt>
                <c:pt idx="22" formatCode="0.00E+00">
                  <c:v>780.59981700000003</c:v>
                </c:pt>
                <c:pt idx="23" formatCode="0.00E+00">
                  <c:v>864.2476620000001</c:v>
                </c:pt>
                <c:pt idx="24" formatCode="0.00E+00">
                  <c:v>882.12578400000007</c:v>
                </c:pt>
              </c:numCache>
            </c:numRef>
          </c:yVal>
          <c:smooth val="0"/>
          <c:extLst>
            <c:ext xmlns:c16="http://schemas.microsoft.com/office/drawing/2014/chart" uri="{C3380CC4-5D6E-409C-BE32-E72D297353CC}">
              <c16:uniqueId val="{00000003-6AAB-ED49-914F-071BE7E81648}"/>
            </c:ext>
          </c:extLst>
        </c:ser>
        <c:ser>
          <c:idx val="4"/>
          <c:order val="4"/>
          <c:tx>
            <c:v>Ba-134(p,2n)La-133</c:v>
          </c:tx>
          <c:spPr>
            <a:ln w="6350" cap="rnd">
              <a:solidFill>
                <a:srgbClr val="FF0000"/>
              </a:solidFill>
              <a:round/>
            </a:ln>
            <a:effectLst/>
          </c:spPr>
          <c:marker>
            <c:symbol val="plus"/>
            <c:size val="5"/>
            <c:spPr>
              <a:noFill/>
              <a:ln w="9525">
                <a:solidFill>
                  <a:srgbClr val="FF0000"/>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 Enriched'!$AY$72:$AY$96</c:f>
              <c:numCache>
                <c:formatCode>General</c:formatCode>
                <c:ptCount val="25"/>
                <c:pt idx="11" formatCode="0.00E+00">
                  <c:v>0</c:v>
                </c:pt>
                <c:pt idx="12" formatCode="0.00E+00">
                  <c:v>0.35394320000000001</c:v>
                </c:pt>
                <c:pt idx="13" formatCode="0.00E+00">
                  <c:v>1.1845418000000001</c:v>
                </c:pt>
                <c:pt idx="14" formatCode="0.00E+00">
                  <c:v>1.8760247999999999</c:v>
                </c:pt>
                <c:pt idx="15" formatCode="0.00E+00">
                  <c:v>2.2452975999999998</c:v>
                </c:pt>
                <c:pt idx="16" formatCode="0.00E+00">
                  <c:v>2.4823369999999998</c:v>
                </c:pt>
                <c:pt idx="17" formatCode="0.00E+00">
                  <c:v>2.6415739999999999</c:v>
                </c:pt>
                <c:pt idx="18" formatCode="0.00E+00">
                  <c:v>2.7469259999999998</c:v>
                </c:pt>
                <c:pt idx="19" formatCode="0.00E+00">
                  <c:v>2.8098719999999999</c:v>
                </c:pt>
                <c:pt idx="20" formatCode="0.00E+00">
                  <c:v>2.8602599999999998</c:v>
                </c:pt>
                <c:pt idx="21" formatCode="0.00E+00">
                  <c:v>2.5566267999999996</c:v>
                </c:pt>
                <c:pt idx="22" formatCode="0.00E+00">
                  <c:v>1.6248309999999997</c:v>
                </c:pt>
                <c:pt idx="23" formatCode="0.00E+00">
                  <c:v>0.91468519999999998</c:v>
                </c:pt>
                <c:pt idx="24" formatCode="0.00E+00">
                  <c:v>0.57310240000000001</c:v>
                </c:pt>
              </c:numCache>
            </c:numRef>
          </c:yVal>
          <c:smooth val="0"/>
          <c:extLst>
            <c:ext xmlns:c16="http://schemas.microsoft.com/office/drawing/2014/chart" uri="{C3380CC4-5D6E-409C-BE32-E72D297353CC}">
              <c16:uniqueId val="{00000004-6AAB-ED49-914F-071BE7E81648}"/>
            </c:ext>
          </c:extLst>
        </c:ser>
        <c:ser>
          <c:idx val="5"/>
          <c:order val="5"/>
          <c:tx>
            <c:v>Ba-134(p,3n)La-132</c:v>
          </c:tx>
          <c:spPr>
            <a:ln w="6350" cap="rnd">
              <a:solidFill>
                <a:srgbClr val="00B0F0"/>
              </a:solidFill>
              <a:prstDash val="sysDash"/>
              <a:round/>
            </a:ln>
            <a:effectLst/>
          </c:spPr>
          <c:marker>
            <c:symbol val="triangle"/>
            <c:size val="4"/>
            <c:spPr>
              <a:noFill/>
              <a:ln w="9525">
                <a:solidFill>
                  <a:srgbClr val="00B0F0"/>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 Enriched'!$AZ$72:$AZ$96</c:f>
              <c:numCache>
                <c:formatCode>General</c:formatCode>
                <c:ptCount val="25"/>
                <c:pt idx="20" formatCode="0.00E+00">
                  <c:v>0</c:v>
                </c:pt>
                <c:pt idx="21" formatCode="0.00E+00">
                  <c:v>0.32371040000000001</c:v>
                </c:pt>
                <c:pt idx="22" formatCode="0.00E+00">
                  <c:v>1.2731627999999999</c:v>
                </c:pt>
                <c:pt idx="23" formatCode="0.00E+00">
                  <c:v>1.9834619999999998</c:v>
                </c:pt>
                <c:pt idx="24" formatCode="0.00E+00">
                  <c:v>2.2859043999999997</c:v>
                </c:pt>
              </c:numCache>
            </c:numRef>
          </c:yVal>
          <c:smooth val="0"/>
          <c:extLst>
            <c:ext xmlns:c16="http://schemas.microsoft.com/office/drawing/2014/chart" uri="{C3380CC4-5D6E-409C-BE32-E72D297353CC}">
              <c16:uniqueId val="{00000005-6AAB-ED49-914F-071BE7E81648}"/>
            </c:ext>
          </c:extLst>
        </c:ser>
        <c:ser>
          <c:idx val="6"/>
          <c:order val="6"/>
          <c:tx>
            <c:v>Ba-132(p,n)La-132</c:v>
          </c:tx>
          <c:spPr>
            <a:ln w="6350" cap="rnd">
              <a:solidFill>
                <a:srgbClr val="0096FF"/>
              </a:solidFill>
              <a:round/>
            </a:ln>
            <a:effectLst/>
          </c:spPr>
          <c:marker>
            <c:symbol val="star"/>
            <c:size val="8"/>
            <c:spPr>
              <a:noFill/>
              <a:ln w="9525">
                <a:solidFill>
                  <a:srgbClr val="0096FF"/>
                </a:solidFill>
              </a:ln>
              <a:effectLst/>
            </c:spPr>
          </c:marker>
          <c:xVal>
            <c:numRef>
              <c:f>'Cross Sections'!$A$19:$A$43</c:f>
              <c:numCache>
                <c:formatCode>General</c:formatCode>
                <c:ptCount val="2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22</c:v>
                </c:pt>
                <c:pt idx="21">
                  <c:v>24</c:v>
                </c:pt>
                <c:pt idx="22">
                  <c:v>26</c:v>
                </c:pt>
                <c:pt idx="23">
                  <c:v>28</c:v>
                </c:pt>
                <c:pt idx="24">
                  <c:v>30</c:v>
                </c:pt>
              </c:numCache>
            </c:numRef>
          </c:xVal>
          <c:yVal>
            <c:numRef>
              <c:f>'Cross Sections Enriched'!$BC$72:$BC$96</c:f>
              <c:numCache>
                <c:formatCode>General</c:formatCode>
                <c:ptCount val="25"/>
                <c:pt idx="4" formatCode="0.00E+00">
                  <c:v>0</c:v>
                </c:pt>
                <c:pt idx="5" formatCode="0.00E+00">
                  <c:v>1.21326E-2</c:v>
                </c:pt>
                <c:pt idx="6" formatCode="0.00E+00">
                  <c:v>4.2651300000000003E-2</c:v>
                </c:pt>
                <c:pt idx="7" formatCode="0.00E+00">
                  <c:v>9.105400000000001E-2</c:v>
                </c:pt>
                <c:pt idx="8" formatCode="0.00E+00">
                  <c:v>0.15563650000000001</c:v>
                </c:pt>
                <c:pt idx="9" formatCode="0.00E+00">
                  <c:v>0.227297</c:v>
                </c:pt>
                <c:pt idx="10" formatCode="0.00E+00">
                  <c:v>0.29535549999999999</c:v>
                </c:pt>
                <c:pt idx="11" formatCode="0.00E+00">
                  <c:v>0.35411950000000003</c:v>
                </c:pt>
                <c:pt idx="12" formatCode="0.00E+00">
                  <c:v>0.40150599999999997</c:v>
                </c:pt>
                <c:pt idx="13" formatCode="0.00E+00">
                  <c:v>0.40357350000000003</c:v>
                </c:pt>
                <c:pt idx="14" formatCode="0.00E+00">
                  <c:v>0.27317550000000002</c:v>
                </c:pt>
                <c:pt idx="15" formatCode="0.00E+00">
                  <c:v>0.1572645</c:v>
                </c:pt>
                <c:pt idx="16" formatCode="0.00E+00">
                  <c:v>9.7846000000000002E-2</c:v>
                </c:pt>
                <c:pt idx="17" formatCode="0.00E+00">
                  <c:v>6.7396499999999998E-2</c:v>
                </c:pt>
                <c:pt idx="18" formatCode="0.00E+00">
                  <c:v>5.2041499999999997E-2</c:v>
                </c:pt>
                <c:pt idx="19" formatCode="0.00E+00">
                  <c:v>4.3784300000000005E-2</c:v>
                </c:pt>
                <c:pt idx="20" formatCode="0.00E+00">
                  <c:v>3.5899599999999997E-2</c:v>
                </c:pt>
                <c:pt idx="21" formatCode="0.00E+00">
                  <c:v>3.2150100000000001E-2</c:v>
                </c:pt>
                <c:pt idx="22" formatCode="0.00E+00">
                  <c:v>2.8810949999999998E-2</c:v>
                </c:pt>
                <c:pt idx="23" formatCode="0.00E+00">
                  <c:v>2.6914750000000001E-2</c:v>
                </c:pt>
                <c:pt idx="24" formatCode="0.00E+00">
                  <c:v>2.5119099999999998E-2</c:v>
                </c:pt>
              </c:numCache>
            </c:numRef>
          </c:yVal>
          <c:smooth val="0"/>
          <c:extLst>
            <c:ext xmlns:c16="http://schemas.microsoft.com/office/drawing/2014/chart" uri="{C3380CC4-5D6E-409C-BE32-E72D297353CC}">
              <c16:uniqueId val="{00000006-6AAB-ED49-914F-071BE7E81648}"/>
            </c:ext>
          </c:extLst>
        </c:ser>
        <c:ser>
          <c:idx val="7"/>
          <c:order val="7"/>
          <c:tx>
            <c:v>11.9 MeV</c:v>
          </c:tx>
          <c:spPr>
            <a:ln w="12700" cap="sq">
              <a:solidFill>
                <a:schemeClr val="bg2">
                  <a:lumMod val="75000"/>
                </a:schemeClr>
              </a:solidFill>
              <a:prstDash val="dash"/>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7-6AAB-ED49-914F-071BE7E81648}"/>
                </c:ext>
              </c:extLst>
            </c:dLbl>
            <c:dLbl>
              <c:idx val="1"/>
              <c:layout>
                <c:manualLayout>
                  <c:x val="4.0170701569854056E-2"/>
                  <c:y val="-6.3857731437125476E-2"/>
                </c:manualLayout>
              </c:layout>
              <c:tx>
                <c:rich>
                  <a:bodyPr/>
                  <a:lstStyle/>
                  <a:p>
                    <a:r>
                      <a:rPr lang="en-US"/>
                      <a:t>11.9 MeV</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AAB-ED49-914F-071BE7E81648}"/>
                </c:ext>
              </c:extLst>
            </c:dLbl>
            <c:dLbl>
              <c:idx val="2"/>
              <c:delete val="1"/>
              <c:extLst>
                <c:ext xmlns:c15="http://schemas.microsoft.com/office/drawing/2012/chart" uri="{CE6537A1-D6FC-4f65-9D91-7224C49458BB}"/>
                <c:ext xmlns:c16="http://schemas.microsoft.com/office/drawing/2014/chart" uri="{C3380CC4-5D6E-409C-BE32-E72D297353CC}">
                  <c16:uniqueId val="{00000009-6AAB-ED49-914F-071BE7E81648}"/>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headEnd type="stealth"/>
                    </a:ln>
                    <a:effectLst/>
                  </c:spPr>
                </c15:leaderLines>
              </c:ext>
            </c:extLst>
          </c:dLbls>
          <c:xVal>
            <c:numRef>
              <c:f>'Cross Sections Enriched'!$W$91:$W$93</c:f>
              <c:numCache>
                <c:formatCode>General</c:formatCode>
                <c:ptCount val="3"/>
                <c:pt idx="0">
                  <c:v>11.9</c:v>
                </c:pt>
                <c:pt idx="1">
                  <c:v>11.9</c:v>
                </c:pt>
                <c:pt idx="2">
                  <c:v>11.9</c:v>
                </c:pt>
              </c:numCache>
            </c:numRef>
          </c:xVal>
          <c:yVal>
            <c:numRef>
              <c:f>'Cross Sections Enriched'!$X$98:$X$100</c:f>
              <c:numCache>
                <c:formatCode>General</c:formatCode>
                <c:ptCount val="3"/>
                <c:pt idx="0">
                  <c:v>0</c:v>
                </c:pt>
                <c:pt idx="1">
                  <c:v>700</c:v>
                </c:pt>
                <c:pt idx="2">
                  <c:v>900</c:v>
                </c:pt>
              </c:numCache>
            </c:numRef>
          </c:yVal>
          <c:smooth val="0"/>
          <c:extLst>
            <c:ext xmlns:c16="http://schemas.microsoft.com/office/drawing/2014/chart" uri="{C3380CC4-5D6E-409C-BE32-E72D297353CC}">
              <c16:uniqueId val="{0000000A-6AAB-ED49-914F-071BE7E81648}"/>
            </c:ext>
          </c:extLst>
        </c:ser>
        <c:ser>
          <c:idx val="8"/>
          <c:order val="8"/>
          <c:tx>
            <c:v>22 MeV</c:v>
          </c:tx>
          <c:spPr>
            <a:ln w="9525" cap="sq">
              <a:solidFill>
                <a:schemeClr val="bg2">
                  <a:lumMod val="75000"/>
                </a:schemeClr>
              </a:solidFill>
              <a:prstDash val="sysDash"/>
              <a:round/>
            </a:ln>
            <a:effectLst/>
          </c:spPr>
          <c:marker>
            <c:symbol val="circle"/>
            <c:size val="5"/>
            <c:spPr>
              <a:noFill/>
              <a:ln w="9525">
                <a:noFill/>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B-6AAB-ED49-914F-071BE7E81648}"/>
                </c:ext>
              </c:extLst>
            </c:dLbl>
            <c:dLbl>
              <c:idx val="1"/>
              <c:layout>
                <c:manualLayout>
                  <c:x val="-0.22954421372715145"/>
                  <c:y val="2.9116496116272074E-2"/>
                </c:manualLayout>
              </c:layout>
              <c:tx>
                <c:rich>
                  <a:bodyPr/>
                  <a:lstStyle/>
                  <a:p>
                    <a:r>
                      <a:rPr lang="en-US">
                        <a:solidFill>
                          <a:schemeClr val="tx1"/>
                        </a:solidFill>
                      </a:rPr>
                      <a:t>22 MeV</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6AAB-ED49-914F-071BE7E81648}"/>
                </c:ext>
              </c:extLst>
            </c:dLbl>
            <c:dLbl>
              <c:idx val="2"/>
              <c:delete val="1"/>
              <c:extLst>
                <c:ext xmlns:c15="http://schemas.microsoft.com/office/drawing/2012/chart" uri="{CE6537A1-D6FC-4f65-9D91-7224C49458BB}"/>
                <c:ext xmlns:c16="http://schemas.microsoft.com/office/drawing/2014/chart" uri="{C3380CC4-5D6E-409C-BE32-E72D297353CC}">
                  <c16:uniqueId val="{0000000D-6AAB-ED49-914F-071BE7E8164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round/>
                      <a:headEnd type="stealth"/>
                    </a:ln>
                    <a:effectLst/>
                  </c:spPr>
                </c15:leaderLines>
              </c:ext>
            </c:extLst>
          </c:dLbls>
          <c:xVal>
            <c:numRef>
              <c:f>'Cross Sections Enriched'!$U$91:$U$93</c:f>
              <c:numCache>
                <c:formatCode>General</c:formatCode>
                <c:ptCount val="3"/>
              </c:numCache>
            </c:numRef>
          </c:xVal>
          <c:yVal>
            <c:numRef>
              <c:f>'Cross Sections Enriched'!$V$98:$V$100</c:f>
              <c:numCache>
                <c:formatCode>General</c:formatCode>
                <c:ptCount val="3"/>
                <c:pt idx="0">
                  <c:v>0</c:v>
                </c:pt>
                <c:pt idx="1">
                  <c:v>700</c:v>
                </c:pt>
                <c:pt idx="2">
                  <c:v>900</c:v>
                </c:pt>
              </c:numCache>
            </c:numRef>
          </c:yVal>
          <c:smooth val="0"/>
          <c:extLst>
            <c:ext xmlns:c16="http://schemas.microsoft.com/office/drawing/2014/chart" uri="{C3380CC4-5D6E-409C-BE32-E72D297353CC}">
              <c16:uniqueId val="{0000000E-6AAB-ED49-914F-071BE7E81648}"/>
            </c:ext>
          </c:extLst>
        </c:ser>
        <c:ser>
          <c:idx val="9"/>
          <c:order val="9"/>
          <c:tx>
            <c:v>24 MeV</c:v>
          </c:tx>
          <c:spPr>
            <a:ln w="12700" cap="sq">
              <a:solidFill>
                <a:schemeClr val="bg2">
                  <a:lumMod val="75000"/>
                </a:schemeClr>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7C8C-AF45-801A-C362FEECCD33}"/>
                </c:ext>
              </c:extLst>
            </c:dLbl>
            <c:dLbl>
              <c:idx val="1"/>
              <c:layout>
                <c:manualLayout>
                  <c:x val="1.0976388664415498E-2"/>
                  <c:y val="-5.413039580035809E-2"/>
                </c:manualLayout>
              </c:layout>
              <c:tx>
                <c:rich>
                  <a:bodyPr/>
                  <a:lstStyle/>
                  <a:p>
                    <a:r>
                      <a:rPr lang="en-US">
                        <a:solidFill>
                          <a:schemeClr val="tx1"/>
                        </a:solidFill>
                      </a:rPr>
                      <a:t>23.3 MeV</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6AAB-ED49-914F-071BE7E81648}"/>
                </c:ext>
              </c:extLst>
            </c:dLbl>
            <c:dLbl>
              <c:idx val="2"/>
              <c:delete val="1"/>
              <c:extLst>
                <c:ext xmlns:c15="http://schemas.microsoft.com/office/drawing/2012/chart" uri="{CE6537A1-D6FC-4f65-9D91-7224C49458BB}"/>
                <c:ext xmlns:c16="http://schemas.microsoft.com/office/drawing/2014/chart" uri="{C3380CC4-5D6E-409C-BE32-E72D297353CC}">
                  <c16:uniqueId val="{00000010-6AAB-ED49-914F-071BE7E81648}"/>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sq" cmpd="sng" algn="ctr">
                      <a:solidFill>
                        <a:schemeClr val="tx1"/>
                      </a:solidFill>
                      <a:round/>
                      <a:headEnd type="stealth"/>
                    </a:ln>
                    <a:effectLst/>
                  </c:spPr>
                </c15:leaderLines>
              </c:ext>
            </c:extLst>
          </c:dLbls>
          <c:xVal>
            <c:numRef>
              <c:f>'Cross Sections Enriched'!$Y$98:$Y$100</c:f>
              <c:numCache>
                <c:formatCode>General</c:formatCode>
                <c:ptCount val="3"/>
                <c:pt idx="0">
                  <c:v>23.3</c:v>
                </c:pt>
                <c:pt idx="1">
                  <c:v>23.3</c:v>
                </c:pt>
                <c:pt idx="2">
                  <c:v>23.3</c:v>
                </c:pt>
              </c:numCache>
            </c:numRef>
          </c:xVal>
          <c:yVal>
            <c:numRef>
              <c:f>'Cross Sections Enriched'!$Z$98:$Z$100</c:f>
              <c:numCache>
                <c:formatCode>General</c:formatCode>
                <c:ptCount val="3"/>
                <c:pt idx="0">
                  <c:v>0</c:v>
                </c:pt>
                <c:pt idx="1">
                  <c:v>400</c:v>
                </c:pt>
                <c:pt idx="2">
                  <c:v>900</c:v>
                </c:pt>
              </c:numCache>
            </c:numRef>
          </c:yVal>
          <c:smooth val="0"/>
          <c:extLst>
            <c:ext xmlns:c16="http://schemas.microsoft.com/office/drawing/2014/chart" uri="{C3380CC4-5D6E-409C-BE32-E72D297353CC}">
              <c16:uniqueId val="{00000011-6AAB-ED49-914F-071BE7E81648}"/>
            </c:ext>
          </c:extLst>
        </c:ser>
        <c:dLbls>
          <c:showLegendKey val="0"/>
          <c:showVal val="0"/>
          <c:showCatName val="0"/>
          <c:showSerName val="0"/>
          <c:showPercent val="0"/>
          <c:showBubbleSize val="0"/>
        </c:dLbls>
        <c:axId val="-2145916400"/>
        <c:axId val="-2145912048"/>
      </c:scatterChart>
      <c:valAx>
        <c:axId val="-2145916400"/>
        <c:scaling>
          <c:orientation val="minMax"/>
          <c:max val="3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dirty="0">
                    <a:solidFill>
                      <a:schemeClr val="tx1"/>
                    </a:solidFill>
                    <a:latin typeface="Arial" panose="020B0604020202020204" pitchFamily="34" charset="0"/>
                    <a:cs typeface="Arial" panose="020B0604020202020204" pitchFamily="34" charset="0"/>
                  </a:rPr>
                  <a:t>Beam energy</a:t>
                </a:r>
                <a:r>
                  <a:rPr lang="en-US" sz="2000" baseline="0" dirty="0">
                    <a:solidFill>
                      <a:schemeClr val="tx1"/>
                    </a:solidFill>
                    <a:latin typeface="Arial" panose="020B0604020202020204" pitchFamily="34" charset="0"/>
                    <a:cs typeface="Arial" panose="020B0604020202020204" pitchFamily="34" charset="0"/>
                  </a:rPr>
                  <a:t> (MeV)</a:t>
                </a:r>
                <a:endParaRPr lang="en-US" sz="2000" dirty="0">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45912048"/>
        <c:crosses val="autoZero"/>
        <c:crossBetween val="midCat"/>
      </c:valAx>
      <c:valAx>
        <c:axId val="-2145912048"/>
        <c:scaling>
          <c:orientation val="minMax"/>
          <c:max val="900"/>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200" b="0" i="0" u="none" strike="noStrike" kern="1200" baseline="0">
                    <a:solidFill>
                      <a:schemeClr val="tx1"/>
                    </a:solidFill>
                    <a:latin typeface="Arial" panose="020B0604020202020204" pitchFamily="34" charset="0"/>
                    <a:ea typeface="+mn-ea"/>
                    <a:cs typeface="Arial" panose="020B0604020202020204" pitchFamily="34" charset="0"/>
                  </a:defRPr>
                </a:pPr>
                <a:r>
                  <a:rPr lang="en-US" sz="2000" dirty="0">
                    <a:solidFill>
                      <a:schemeClr val="tx1"/>
                    </a:solidFill>
                    <a:latin typeface="Arial" panose="020B0604020202020204" pitchFamily="34" charset="0"/>
                    <a:cs typeface="Arial" panose="020B0604020202020204" pitchFamily="34" charset="0"/>
                  </a:rPr>
                  <a:t>Cross-section weighted for</a:t>
                </a:r>
                <a:r>
                  <a:rPr lang="en-US" sz="2000" baseline="0" dirty="0">
                    <a:solidFill>
                      <a:schemeClr val="tx1"/>
                    </a:solidFill>
                    <a:latin typeface="Arial" panose="020B0604020202020204" pitchFamily="34" charset="0"/>
                    <a:cs typeface="Arial" panose="020B0604020202020204" pitchFamily="34" charset="0"/>
                  </a:rPr>
                  <a:t> enriched </a:t>
                </a:r>
                <a:r>
                  <a:rPr lang="en-US" sz="2000" b="0" i="0" u="none" strike="noStrike" baseline="30000" dirty="0">
                    <a:effectLst/>
                    <a:latin typeface="Arial" panose="020B0604020202020204" pitchFamily="34" charset="0"/>
                    <a:cs typeface="Arial" panose="020B0604020202020204" pitchFamily="34" charset="0"/>
                  </a:rPr>
                  <a:t>135</a:t>
                </a:r>
                <a:r>
                  <a:rPr lang="en-US" sz="2000" b="0" i="0" u="none" strike="noStrike" baseline="0" dirty="0">
                    <a:effectLst/>
                    <a:latin typeface="Arial" panose="020B0604020202020204" pitchFamily="34" charset="0"/>
                    <a:cs typeface="Arial" panose="020B0604020202020204" pitchFamily="34" charset="0"/>
                  </a:rPr>
                  <a:t>BaCO</a:t>
                </a:r>
                <a:r>
                  <a:rPr lang="en-US" sz="2000" b="0" i="0" u="none" strike="noStrike" baseline="-25000" dirty="0">
                    <a:effectLst/>
                    <a:latin typeface="Arial" panose="020B0604020202020204" pitchFamily="34" charset="0"/>
                    <a:cs typeface="Arial" panose="020B0604020202020204" pitchFamily="34" charset="0"/>
                  </a:rPr>
                  <a:t>3</a:t>
                </a:r>
                <a:r>
                  <a:rPr lang="en-CA" sz="2000" b="0" i="0" u="none" strike="noStrike" baseline="0" dirty="0">
                    <a:effectLst/>
                    <a:latin typeface="Arial" panose="020B0604020202020204" pitchFamily="34" charset="0"/>
                    <a:cs typeface="Arial" panose="020B0604020202020204" pitchFamily="34" charset="0"/>
                  </a:rPr>
                  <a:t> </a:t>
                </a:r>
                <a:r>
                  <a:rPr lang="en-US" sz="2000" b="0" i="0" u="none" strike="noStrike" baseline="0" dirty="0">
                    <a:solidFill>
                      <a:schemeClr val="tx1"/>
                    </a:solidFill>
                    <a:effectLst/>
                    <a:latin typeface="Arial" panose="020B0604020202020204" pitchFamily="34" charset="0"/>
                    <a:cs typeface="Arial" panose="020B0604020202020204" pitchFamily="34" charset="0"/>
                  </a:rPr>
                  <a:t>i</a:t>
                </a:r>
                <a:r>
                  <a:rPr lang="en-US" sz="2000" baseline="0" dirty="0">
                    <a:solidFill>
                      <a:schemeClr val="tx1"/>
                    </a:solidFill>
                    <a:latin typeface="Arial" panose="020B0604020202020204" pitchFamily="34" charset="0"/>
                    <a:cs typeface="Arial" panose="020B0604020202020204" pitchFamily="34" charset="0"/>
                  </a:rPr>
                  <a:t>sotopic abundance</a:t>
                </a:r>
                <a:r>
                  <a:rPr lang="en-US" sz="2000" dirty="0">
                    <a:solidFill>
                      <a:schemeClr val="tx1"/>
                    </a:solidFill>
                    <a:latin typeface="Arial" panose="020B0604020202020204" pitchFamily="34" charset="0"/>
                    <a:cs typeface="Arial" panose="020B0604020202020204" pitchFamily="34" charset="0"/>
                  </a:rPr>
                  <a:t> (mb)</a:t>
                </a:r>
              </a:p>
            </c:rich>
          </c:tx>
          <c:layout>
            <c:manualLayout>
              <c:xMode val="edge"/>
              <c:yMode val="edge"/>
              <c:x val="8.7978279063464296E-3"/>
              <c:y val="0.10311590813021669"/>
            </c:manualLayout>
          </c:layout>
          <c:overlay val="0"/>
          <c:spPr>
            <a:noFill/>
            <a:ln>
              <a:noFill/>
            </a:ln>
            <a:effectLst/>
          </c:spPr>
          <c:txPr>
            <a:bodyPr rot="-5400000" spcFirstLastPara="1" vertOverflow="ellipsis" vert="horz" wrap="square" anchor="ctr" anchorCtr="1"/>
            <a:lstStyle/>
            <a:p>
              <a:pPr>
                <a:defRPr sz="2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0"/>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5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45916400"/>
        <c:crosses val="autoZero"/>
        <c:crossBetween val="midCat"/>
        <c:majorUnit val="100"/>
        <c:minorUnit val="20"/>
      </c:valAx>
      <c:spPr>
        <a:noFill/>
        <a:ln>
          <a:solidFill>
            <a:schemeClr val="tx1"/>
          </a:solidFill>
        </a:ln>
        <a:effectLst/>
      </c:spPr>
    </c:plotArea>
    <c:legend>
      <c:legendPos val="r"/>
      <c:legendEntry>
        <c:idx val="3"/>
        <c:txPr>
          <a:bodyPr rot="0" spcFirstLastPara="1" vertOverflow="ellipsis" vert="horz" wrap="square" anchor="ctr" anchorCtr="1"/>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legendEntry>
      <c:legendEntry>
        <c:idx val="4"/>
        <c:txPr>
          <a:bodyPr rot="0" spcFirstLastPara="1" vertOverflow="ellipsis" vert="horz" wrap="square" anchor="ctr" anchorCtr="1"/>
          <a:lstStyle/>
          <a:p>
            <a:pPr>
              <a:defRPr sz="14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legendEntry>
      <c:legendEntry>
        <c:idx val="5"/>
        <c:txPr>
          <a:bodyPr rot="0" spcFirstLastPara="1" vertOverflow="ellipsis" vert="horz" wrap="square" anchor="ctr" anchorCtr="1"/>
          <a:lstStyle/>
          <a:p>
            <a:pPr>
              <a:defRPr sz="1400" b="0" i="0" u="none" strike="noStrike" kern="1200" baseline="0">
                <a:solidFill>
                  <a:srgbClr val="0096FF"/>
                </a:solidFill>
                <a:latin typeface="Arial" panose="020B0604020202020204" pitchFamily="34" charset="0"/>
                <a:ea typeface="+mn-ea"/>
                <a:cs typeface="Arial" panose="020B0604020202020204" pitchFamily="34" charset="0"/>
              </a:defRPr>
            </a:pPr>
            <a:endParaRPr lang="en-US"/>
          </a:p>
        </c:txPr>
      </c:legendEntry>
      <c:legendEntry>
        <c:idx val="6"/>
        <c:txPr>
          <a:bodyPr rot="0" spcFirstLastPara="1" vertOverflow="ellipsis" vert="horz" wrap="square" anchor="ctr" anchorCtr="1"/>
          <a:lstStyle/>
          <a:p>
            <a:pPr>
              <a:defRPr sz="1400" b="0" i="0" u="none" strike="noStrike" kern="1200" baseline="0">
                <a:solidFill>
                  <a:srgbClr val="0096FF"/>
                </a:solidFill>
                <a:latin typeface="Arial" panose="020B0604020202020204" pitchFamily="34" charset="0"/>
                <a:ea typeface="+mn-ea"/>
                <a:cs typeface="Arial" panose="020B0604020202020204" pitchFamily="34" charset="0"/>
              </a:defRPr>
            </a:pPr>
            <a:endParaRPr lang="en-US"/>
          </a:p>
        </c:txPr>
      </c:legendEntry>
      <c:legendEntry>
        <c:idx val="7"/>
        <c:delete val="1"/>
      </c:legendEntry>
      <c:legendEntry>
        <c:idx val="8"/>
        <c:delete val="1"/>
      </c:legendEntry>
      <c:legendEntry>
        <c:idx val="9"/>
        <c:delete val="1"/>
      </c:legendEntry>
      <c:layout>
        <c:manualLayout>
          <c:xMode val="edge"/>
          <c:yMode val="edge"/>
          <c:x val="0.13474930032394722"/>
          <c:y val="4.4860358881551259E-2"/>
          <c:w val="0.23833921947852954"/>
          <c:h val="0.3703040645630995"/>
        </c:manualLayout>
      </c:layout>
      <c:overlay val="0"/>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DEA00C-B501-4F46-82ED-5C5900BA3D58}" type="datetimeFigureOut">
              <a:rPr lang="en-US" smtClean="0"/>
              <a:t>8/23/22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D972B-6DC8-7D43-8546-FEA4F014F181}" type="slidenum">
              <a:rPr lang="en-US" smtClean="0"/>
              <a:t>‹#›</a:t>
            </a:fld>
            <a:endParaRPr lang="en-US"/>
          </a:p>
        </p:txBody>
      </p:sp>
    </p:spTree>
    <p:extLst>
      <p:ext uri="{BB962C8B-B14F-4D97-AF65-F5344CB8AC3E}">
        <p14:creationId xmlns:p14="http://schemas.microsoft.com/office/powerpoint/2010/main" val="3160951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1</a:t>
            </a:fld>
            <a:endParaRPr lang="en-US"/>
          </a:p>
        </p:txBody>
      </p:sp>
    </p:spTree>
    <p:extLst>
      <p:ext uri="{BB962C8B-B14F-4D97-AF65-F5344CB8AC3E}">
        <p14:creationId xmlns:p14="http://schemas.microsoft.com/office/powerpoint/2010/main" val="440714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10</a:t>
            </a:fld>
            <a:endParaRPr lang="en-US"/>
          </a:p>
        </p:txBody>
      </p:sp>
    </p:spTree>
    <p:extLst>
      <p:ext uri="{BB962C8B-B14F-4D97-AF65-F5344CB8AC3E}">
        <p14:creationId xmlns:p14="http://schemas.microsoft.com/office/powerpoint/2010/main" val="1497440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11</a:t>
            </a:fld>
            <a:endParaRPr lang="en-US"/>
          </a:p>
        </p:txBody>
      </p:sp>
    </p:spTree>
    <p:extLst>
      <p:ext uri="{BB962C8B-B14F-4D97-AF65-F5344CB8AC3E}">
        <p14:creationId xmlns:p14="http://schemas.microsoft.com/office/powerpoint/2010/main" val="39225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is a strong correlation between the radionuclide positron energy and spatial resolution.  Comparing to PET phantom data for fluorine, copper, scandium, and gallium from a recent paper by Ferguson et al, Lanthanum 133 clearly exhibits superior spatial resolution to scandium 44, the widely used radiometal gallium 68, and another radiolanthanum PET candidate, lanthanum 132, and looks decent even compared to the PET imaging spatial resolution gold standards F-18 and Cu-64.  This highlights the excellent image quality obtainable from lanthanum 133.</a:t>
            </a:r>
          </a:p>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12</a:t>
            </a:fld>
            <a:endParaRPr lang="en-US"/>
          </a:p>
        </p:txBody>
      </p:sp>
    </p:spTree>
    <p:extLst>
      <p:ext uri="{BB962C8B-B14F-4D97-AF65-F5344CB8AC3E}">
        <p14:creationId xmlns:p14="http://schemas.microsoft.com/office/powerpoint/2010/main" val="2893304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separation is complete, we used 100 microliter aliquots our lanthanum-133 to radiolabel the chelators DOTA and macropa.  </a:t>
            </a:r>
          </a:p>
          <a:p>
            <a:endParaRPr lang="en-US" dirty="0"/>
          </a:p>
          <a:p>
            <a:r>
              <a:rPr lang="en-US" dirty="0"/>
              <a:t>To radiolabel DOTA and macropa, we first adjust to pH 4.5 with sodium acetate buffer.  </a:t>
            </a:r>
          </a:p>
          <a:p>
            <a:endParaRPr lang="en-US" dirty="0"/>
          </a:p>
          <a:p>
            <a:r>
              <a:rPr lang="en-US" dirty="0"/>
              <a:t>Then, we react at 90oC for 30 mins for DOTA, and room temperature for 10 min with macropa.  </a:t>
            </a:r>
          </a:p>
          <a:p>
            <a:endParaRPr lang="en-US" dirty="0"/>
          </a:p>
          <a:p>
            <a:r>
              <a:rPr lang="en-US" dirty="0"/>
              <a:t>We achieved full incorporation, and 130 GBq/</a:t>
            </a:r>
            <a:r>
              <a:rPr lang="en-US" dirty="0" err="1"/>
              <a:t>umol</a:t>
            </a:r>
            <a:r>
              <a:rPr lang="en-US" dirty="0"/>
              <a:t> with DOTA, and 206 GBq/</a:t>
            </a:r>
            <a:r>
              <a:rPr lang="en-US" dirty="0" err="1"/>
              <a:t>umol</a:t>
            </a:r>
            <a:r>
              <a:rPr lang="en-US" dirty="0"/>
              <a:t> with macropa.</a:t>
            </a:r>
          </a:p>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13</a:t>
            </a:fld>
            <a:endParaRPr lang="en-US"/>
          </a:p>
        </p:txBody>
      </p:sp>
    </p:spTree>
    <p:extLst>
      <p:ext uri="{BB962C8B-B14F-4D97-AF65-F5344CB8AC3E}">
        <p14:creationId xmlns:p14="http://schemas.microsoft.com/office/powerpoint/2010/main" val="2225850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injection in the mouse, the lanthanum-133 radiopharmaceutical was allowed to accumulate for 60 min prior to PET imaging, and as you can see in the left image, the LNCaP tumor is clearly visualized with high spatial resolution, with a high SUV value, which measures radiotracer uptake.  </a:t>
            </a:r>
          </a:p>
          <a:p>
            <a:endParaRPr lang="en-US" dirty="0"/>
          </a:p>
          <a:p>
            <a:r>
              <a:rPr lang="en-US" dirty="0"/>
              <a:t>Next, for a blocking experiment, we used the PSMA targeting agent </a:t>
            </a:r>
            <a:r>
              <a:rPr lang="en-US" dirty="0" err="1"/>
              <a:t>DCFPyL</a:t>
            </a:r>
            <a:r>
              <a:rPr lang="en-US" dirty="0"/>
              <a:t>.  As PSMA I&amp;T and </a:t>
            </a:r>
            <a:r>
              <a:rPr lang="en-US" dirty="0" err="1"/>
              <a:t>DCFPyL</a:t>
            </a:r>
            <a:r>
              <a:rPr lang="en-US" dirty="0"/>
              <a:t> contain the same PSMA targeting motifs and have similar IC50 values with LNCaP cells, </a:t>
            </a:r>
            <a:r>
              <a:rPr lang="en-US" dirty="0" err="1"/>
              <a:t>DCFPyL</a:t>
            </a:r>
            <a:r>
              <a:rPr lang="en-US" dirty="0"/>
              <a:t> should serve as an effective competitive inhibitor to try to prevent our lanthanum-133 PSMA I&amp;T from binding to the tumor.  And as you can see in the right image, mice </a:t>
            </a:r>
            <a:r>
              <a:rPr lang="en-US" dirty="0" err="1"/>
              <a:t>predosed</a:t>
            </a:r>
            <a:r>
              <a:rPr lang="en-US" dirty="0"/>
              <a:t> with DCFPyL exhibited significant tumor blocking of lanthanum-133PSMA I&amp;T, with the tumor PET signal vanishing.  The graph on the right shows the quantification of this consistent blocking effect.  This demonstrated the high affinity of the lanthanum-133 PSMA I&amp;T for the LNCaP cells.</a:t>
            </a:r>
          </a:p>
          <a:p>
            <a:endParaRPr lang="en-US" dirty="0"/>
          </a:p>
          <a:p>
            <a:r>
              <a:rPr lang="en-US" dirty="0"/>
              <a:t>All of this data for our improved </a:t>
            </a:r>
            <a:r>
              <a:rPr lang="en-US" dirty="0" err="1"/>
              <a:t>targetry</a:t>
            </a:r>
            <a:r>
              <a:rPr lang="en-US" dirty="0"/>
              <a:t>, chemical separation, phantom and animal imaging was published in a recent article in the Journal of Nuclear Medicine.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14</a:t>
            </a:fld>
            <a:endParaRPr lang="en-US"/>
          </a:p>
        </p:txBody>
      </p:sp>
    </p:spTree>
    <p:extLst>
      <p:ext uri="{BB962C8B-B14F-4D97-AF65-F5344CB8AC3E}">
        <p14:creationId xmlns:p14="http://schemas.microsoft.com/office/powerpoint/2010/main" val="897219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15</a:t>
            </a:fld>
            <a:endParaRPr lang="en-US"/>
          </a:p>
        </p:txBody>
      </p:sp>
    </p:spTree>
    <p:extLst>
      <p:ext uri="{BB962C8B-B14F-4D97-AF65-F5344CB8AC3E}">
        <p14:creationId xmlns:p14="http://schemas.microsoft.com/office/powerpoint/2010/main" val="1313345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16</a:t>
            </a:fld>
            <a:endParaRPr lang="en-US"/>
          </a:p>
        </p:txBody>
      </p:sp>
    </p:spTree>
    <p:extLst>
      <p:ext uri="{BB962C8B-B14F-4D97-AF65-F5344CB8AC3E}">
        <p14:creationId xmlns:p14="http://schemas.microsoft.com/office/powerpoint/2010/main" val="3971019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17</a:t>
            </a:fld>
            <a:endParaRPr lang="en-US"/>
          </a:p>
        </p:txBody>
      </p:sp>
    </p:spTree>
    <p:extLst>
      <p:ext uri="{BB962C8B-B14F-4D97-AF65-F5344CB8AC3E}">
        <p14:creationId xmlns:p14="http://schemas.microsoft.com/office/powerpoint/2010/main" val="588997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injection in the mouse, the lanthanum-133 radiopharmaceutical was allowed to accumulate for 60 min prior to PET imaging, and as you can see in the left image, the LNCaP tumor is clearly visualized with high spatial resolution, with a high SUV value, which measures radiotracer uptake.  </a:t>
            </a:r>
          </a:p>
          <a:p>
            <a:endParaRPr lang="en-US" dirty="0"/>
          </a:p>
          <a:p>
            <a:r>
              <a:rPr lang="en-US" dirty="0"/>
              <a:t>Next, for a blocking experiment, we used the PSMA targeting agent </a:t>
            </a:r>
            <a:r>
              <a:rPr lang="en-US" dirty="0" err="1"/>
              <a:t>DCFPyL</a:t>
            </a:r>
            <a:r>
              <a:rPr lang="en-US" dirty="0"/>
              <a:t>.  As PSMA I&amp;T and </a:t>
            </a:r>
            <a:r>
              <a:rPr lang="en-US" dirty="0" err="1"/>
              <a:t>DCFPyL</a:t>
            </a:r>
            <a:r>
              <a:rPr lang="en-US" dirty="0"/>
              <a:t> contain the same PSMA targeting motifs and have similar IC50 values with LNCaP cells, </a:t>
            </a:r>
            <a:r>
              <a:rPr lang="en-US" dirty="0" err="1"/>
              <a:t>DCFPyL</a:t>
            </a:r>
            <a:r>
              <a:rPr lang="en-US" dirty="0"/>
              <a:t> should serve as an effective competitive inhibitor to try to prevent our lanthanum-133 PSMA I&amp;T from binding to the tumor.  And as you can see in the right image, mice </a:t>
            </a:r>
            <a:r>
              <a:rPr lang="en-US" dirty="0" err="1"/>
              <a:t>predosed</a:t>
            </a:r>
            <a:r>
              <a:rPr lang="en-US" dirty="0"/>
              <a:t> with DCFPyL exhibited significant tumor blocking of lanthanum-133PSMA I&amp;T, with the tumor PET signal vanishing.  The graph on the right shows the quantification of this consistent blocking effect.  This demonstrated the high affinity of the lanthanum-133 PSMA I&amp;T for the LNCaP cells.</a:t>
            </a:r>
          </a:p>
          <a:p>
            <a:endParaRPr lang="en-US" dirty="0"/>
          </a:p>
          <a:p>
            <a:r>
              <a:rPr lang="en-US" dirty="0"/>
              <a:t>All of this data for our improved </a:t>
            </a:r>
            <a:r>
              <a:rPr lang="en-US" dirty="0" err="1"/>
              <a:t>targetry</a:t>
            </a:r>
            <a:r>
              <a:rPr lang="en-US" dirty="0"/>
              <a:t>, chemical separation, phantom and animal imaging was published in a recent article in the Journal of Nuclear Medicine.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18</a:t>
            </a:fld>
            <a:endParaRPr lang="en-US"/>
          </a:p>
        </p:txBody>
      </p:sp>
    </p:spTree>
    <p:extLst>
      <p:ext uri="{BB962C8B-B14F-4D97-AF65-F5344CB8AC3E}">
        <p14:creationId xmlns:p14="http://schemas.microsoft.com/office/powerpoint/2010/main" val="120591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19</a:t>
            </a:fld>
            <a:endParaRPr lang="en-US"/>
          </a:p>
        </p:txBody>
      </p:sp>
    </p:spTree>
    <p:extLst>
      <p:ext uri="{BB962C8B-B14F-4D97-AF65-F5344CB8AC3E}">
        <p14:creationId xmlns:p14="http://schemas.microsoft.com/office/powerpoint/2010/main" val="195687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my disclosures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2</a:t>
            </a:fld>
            <a:endParaRPr lang="en-US"/>
          </a:p>
        </p:txBody>
      </p:sp>
    </p:spTree>
    <p:extLst>
      <p:ext uri="{BB962C8B-B14F-4D97-AF65-F5344CB8AC3E}">
        <p14:creationId xmlns:p14="http://schemas.microsoft.com/office/powerpoint/2010/main" val="2062577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Adjusting the nuclear cross sections for this enriched isotopic abundance, we get two distinct reactions.  Irradiating at a lower energy of 11.9 MeV allows high yield production of highly pure lanthanum-135 via the barium-135 p,n reaction, while irradiating at higher energies allows significant production of lanthanum-133 via the barium-135 p,3n  reaction with lower amounts of co-produced La-135.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20</a:t>
            </a:fld>
            <a:endParaRPr lang="en-US"/>
          </a:p>
        </p:txBody>
      </p:sp>
    </p:spTree>
    <p:extLst>
      <p:ext uri="{BB962C8B-B14F-4D97-AF65-F5344CB8AC3E}">
        <p14:creationId xmlns:p14="http://schemas.microsoft.com/office/powerpoint/2010/main" val="375927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21</a:t>
            </a:fld>
            <a:endParaRPr lang="en-US"/>
          </a:p>
        </p:txBody>
      </p:sp>
    </p:spTree>
    <p:extLst>
      <p:ext uri="{BB962C8B-B14F-4D97-AF65-F5344CB8AC3E}">
        <p14:creationId xmlns:p14="http://schemas.microsoft.com/office/powerpoint/2010/main" val="2586095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Adjusting the nuclear cross sections for this enriched isotopic abundance, we get two distinct reactions.  Irradiating at a lower energy of 11.9 MeV allows high yield production of highly pure lanthanum-135 via the barium-135 p,n reaction, while irradiating at higher energies allows significant production of lanthanum-133 via the barium-135 p,3n  reaction with lower amounts of co-produced La-135.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22</a:t>
            </a:fld>
            <a:endParaRPr lang="en-US"/>
          </a:p>
        </p:txBody>
      </p:sp>
    </p:spTree>
    <p:extLst>
      <p:ext uri="{BB962C8B-B14F-4D97-AF65-F5344CB8AC3E}">
        <p14:creationId xmlns:p14="http://schemas.microsoft.com/office/powerpoint/2010/main" val="717380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Adjusting the nuclear cross sections for this enriched isotopic abundance, we get two distinct reactions.  Irradiating at a lower energy of 11.9 MeV allows high yield production of highly pure lanthanum-135 via the barium-135 p,n reaction, while irradiating at higher energies allows significant production of lanthanum-133 via the barium-135 p,3n  reaction with lower amounts of co-produced La-135.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23</a:t>
            </a:fld>
            <a:endParaRPr lang="en-US"/>
          </a:p>
        </p:txBody>
      </p:sp>
    </p:spTree>
    <p:extLst>
      <p:ext uri="{BB962C8B-B14F-4D97-AF65-F5344CB8AC3E}">
        <p14:creationId xmlns:p14="http://schemas.microsoft.com/office/powerpoint/2010/main" val="439977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24</a:t>
            </a:fld>
            <a:endParaRPr lang="en-US"/>
          </a:p>
        </p:txBody>
      </p:sp>
    </p:spTree>
    <p:extLst>
      <p:ext uri="{BB962C8B-B14F-4D97-AF65-F5344CB8AC3E}">
        <p14:creationId xmlns:p14="http://schemas.microsoft.com/office/powerpoint/2010/main" val="2706827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25</a:t>
            </a:fld>
            <a:endParaRPr lang="en-US"/>
          </a:p>
        </p:txBody>
      </p:sp>
    </p:spTree>
    <p:extLst>
      <p:ext uri="{BB962C8B-B14F-4D97-AF65-F5344CB8AC3E}">
        <p14:creationId xmlns:p14="http://schemas.microsoft.com/office/powerpoint/2010/main" val="3997533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I’d like to thank my supervisors Dr. Frank </a:t>
            </a:r>
            <a:r>
              <a:rPr lang="en-US" dirty="0" err="1"/>
              <a:t>Wuest</a:t>
            </a:r>
            <a:r>
              <a:rPr lang="en-US" dirty="0"/>
              <a:t> and Dr. Jan Andersson and members of my supervisory committee for their support and guidance, the entire </a:t>
            </a:r>
            <a:r>
              <a:rPr lang="en-US" dirty="0" err="1"/>
              <a:t>Wuest</a:t>
            </a:r>
            <a:r>
              <a:rPr lang="en-US" dirty="0"/>
              <a:t> lab, and others from the University of Alberta and Alberta Health services working at the Cross Cancer and Medical Isotope and Cyclotron Facility whose expertise were invaluable for this project.</a:t>
            </a:r>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26</a:t>
            </a:fld>
            <a:endParaRPr lang="en-US"/>
          </a:p>
        </p:txBody>
      </p:sp>
    </p:spTree>
    <p:extLst>
      <p:ext uri="{BB962C8B-B14F-4D97-AF65-F5344CB8AC3E}">
        <p14:creationId xmlns:p14="http://schemas.microsoft.com/office/powerpoint/2010/main" val="3105954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3</a:t>
            </a:fld>
            <a:endParaRPr lang="en-US"/>
          </a:p>
        </p:txBody>
      </p:sp>
    </p:spTree>
    <p:extLst>
      <p:ext uri="{BB962C8B-B14F-4D97-AF65-F5344CB8AC3E}">
        <p14:creationId xmlns:p14="http://schemas.microsoft.com/office/powerpoint/2010/main" val="2844553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4</a:t>
            </a:fld>
            <a:endParaRPr lang="en-US"/>
          </a:p>
        </p:txBody>
      </p:sp>
    </p:spTree>
    <p:extLst>
      <p:ext uri="{BB962C8B-B14F-4D97-AF65-F5344CB8AC3E}">
        <p14:creationId xmlns:p14="http://schemas.microsoft.com/office/powerpoint/2010/main" val="765802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5</a:t>
            </a:fld>
            <a:endParaRPr lang="en-US"/>
          </a:p>
        </p:txBody>
      </p:sp>
    </p:spTree>
    <p:extLst>
      <p:ext uri="{BB962C8B-B14F-4D97-AF65-F5344CB8AC3E}">
        <p14:creationId xmlns:p14="http://schemas.microsoft.com/office/powerpoint/2010/main" val="2844484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6</a:t>
            </a:fld>
            <a:endParaRPr lang="en-US"/>
          </a:p>
        </p:txBody>
      </p:sp>
    </p:spTree>
    <p:extLst>
      <p:ext uri="{BB962C8B-B14F-4D97-AF65-F5344CB8AC3E}">
        <p14:creationId xmlns:p14="http://schemas.microsoft.com/office/powerpoint/2010/main" val="3804434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7</a:t>
            </a:fld>
            <a:endParaRPr lang="en-US"/>
          </a:p>
        </p:txBody>
      </p:sp>
    </p:spTree>
    <p:extLst>
      <p:ext uri="{BB962C8B-B14F-4D97-AF65-F5344CB8AC3E}">
        <p14:creationId xmlns:p14="http://schemas.microsoft.com/office/powerpoint/2010/main" val="1227354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8</a:t>
            </a:fld>
            <a:endParaRPr lang="en-US"/>
          </a:p>
        </p:txBody>
      </p:sp>
    </p:spTree>
    <p:extLst>
      <p:ext uri="{BB962C8B-B14F-4D97-AF65-F5344CB8AC3E}">
        <p14:creationId xmlns:p14="http://schemas.microsoft.com/office/powerpoint/2010/main" val="2778788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0D972B-6DC8-7D43-8546-FEA4F014F181}" type="slidenum">
              <a:rPr lang="en-US" smtClean="0"/>
              <a:t>9</a:t>
            </a:fld>
            <a:endParaRPr lang="en-US"/>
          </a:p>
        </p:txBody>
      </p:sp>
    </p:spTree>
    <p:extLst>
      <p:ext uri="{BB962C8B-B14F-4D97-AF65-F5344CB8AC3E}">
        <p14:creationId xmlns:p14="http://schemas.microsoft.com/office/powerpoint/2010/main" val="39225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07DE3-C64C-EA4D-A858-1C6E7A55A5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7D5D97-64C4-9048-A67B-7ED7AC3153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370DCF-F2F7-2E43-BC23-56E75FA89EEC}"/>
              </a:ext>
            </a:extLst>
          </p:cNvPr>
          <p:cNvSpPr>
            <a:spLocks noGrp="1"/>
          </p:cNvSpPr>
          <p:nvPr>
            <p:ph type="dt" sz="half" idx="10"/>
          </p:nvPr>
        </p:nvSpPr>
        <p:spPr/>
        <p:txBody>
          <a:bodyPr/>
          <a:lstStyle/>
          <a:p>
            <a:fld id="{66EA1AD0-B4C3-4F4A-9EA2-DCBAE0BE7A55}" type="datetime1">
              <a:rPr lang="en-CA" smtClean="0"/>
              <a:t>2022-08-23</a:t>
            </a:fld>
            <a:endParaRPr lang="en-US"/>
          </a:p>
        </p:txBody>
      </p:sp>
      <p:sp>
        <p:nvSpPr>
          <p:cNvPr id="5" name="Footer Placeholder 4">
            <a:extLst>
              <a:ext uri="{FF2B5EF4-FFF2-40B4-BE49-F238E27FC236}">
                <a16:creationId xmlns:a16="http://schemas.microsoft.com/office/drawing/2014/main" id="{10F998FB-5684-7447-A759-A69CA8431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E7DC2-2DA9-5E4E-8962-FB6A5ADA0BEA}"/>
              </a:ext>
            </a:extLst>
          </p:cNvPr>
          <p:cNvSpPr>
            <a:spLocks noGrp="1"/>
          </p:cNvSpPr>
          <p:nvPr>
            <p:ph type="sldNum" sz="quarter" idx="12"/>
          </p:nvPr>
        </p:nvSpPr>
        <p:spPr/>
        <p:txBody>
          <a:bodyPr/>
          <a:lstStyle/>
          <a:p>
            <a:fld id="{D360779E-F83D-944B-BC6C-393FC31B6FFA}" type="slidenum">
              <a:rPr lang="en-US" smtClean="0"/>
              <a:t>‹#›</a:t>
            </a:fld>
            <a:endParaRPr lang="en-US"/>
          </a:p>
        </p:txBody>
      </p:sp>
    </p:spTree>
    <p:extLst>
      <p:ext uri="{BB962C8B-B14F-4D97-AF65-F5344CB8AC3E}">
        <p14:creationId xmlns:p14="http://schemas.microsoft.com/office/powerpoint/2010/main" val="2158723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3ABF2-48EF-D947-A28E-D75071F345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584879-41CA-654A-8602-0737B38381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BBABC-3261-4344-A615-4E8509A2375A}"/>
              </a:ext>
            </a:extLst>
          </p:cNvPr>
          <p:cNvSpPr>
            <a:spLocks noGrp="1"/>
          </p:cNvSpPr>
          <p:nvPr>
            <p:ph type="dt" sz="half" idx="10"/>
          </p:nvPr>
        </p:nvSpPr>
        <p:spPr/>
        <p:txBody>
          <a:bodyPr/>
          <a:lstStyle/>
          <a:p>
            <a:fld id="{F48426F9-E0D2-DF46-B57E-832E7F84DFFA}" type="datetime1">
              <a:rPr lang="en-CA" smtClean="0"/>
              <a:t>2022-08-23</a:t>
            </a:fld>
            <a:endParaRPr lang="en-US"/>
          </a:p>
        </p:txBody>
      </p:sp>
      <p:sp>
        <p:nvSpPr>
          <p:cNvPr id="5" name="Footer Placeholder 4">
            <a:extLst>
              <a:ext uri="{FF2B5EF4-FFF2-40B4-BE49-F238E27FC236}">
                <a16:creationId xmlns:a16="http://schemas.microsoft.com/office/drawing/2014/main" id="{2FA0F588-F7D9-4C4C-8A33-A3A788653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6DD5F-306F-F643-8C1C-EB99C8B2E284}"/>
              </a:ext>
            </a:extLst>
          </p:cNvPr>
          <p:cNvSpPr>
            <a:spLocks noGrp="1"/>
          </p:cNvSpPr>
          <p:nvPr>
            <p:ph type="sldNum" sz="quarter" idx="12"/>
          </p:nvPr>
        </p:nvSpPr>
        <p:spPr/>
        <p:txBody>
          <a:bodyPr/>
          <a:lstStyle/>
          <a:p>
            <a:fld id="{D360779E-F83D-944B-BC6C-393FC31B6FFA}" type="slidenum">
              <a:rPr lang="en-US" smtClean="0"/>
              <a:t>‹#›</a:t>
            </a:fld>
            <a:endParaRPr lang="en-US"/>
          </a:p>
        </p:txBody>
      </p:sp>
    </p:spTree>
    <p:extLst>
      <p:ext uri="{BB962C8B-B14F-4D97-AF65-F5344CB8AC3E}">
        <p14:creationId xmlns:p14="http://schemas.microsoft.com/office/powerpoint/2010/main" val="1889536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D814EF-A967-A34F-A185-51B5ADD691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F1F95A-ABAE-7745-A349-20662879E9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65225F-88E3-4F47-AC5D-94821D26B1D5}"/>
              </a:ext>
            </a:extLst>
          </p:cNvPr>
          <p:cNvSpPr>
            <a:spLocks noGrp="1"/>
          </p:cNvSpPr>
          <p:nvPr>
            <p:ph type="dt" sz="half" idx="10"/>
          </p:nvPr>
        </p:nvSpPr>
        <p:spPr/>
        <p:txBody>
          <a:bodyPr/>
          <a:lstStyle/>
          <a:p>
            <a:fld id="{A915D571-FEF2-4A4B-AED4-959E3256BAC2}" type="datetime1">
              <a:rPr lang="en-CA" smtClean="0"/>
              <a:t>2022-08-23</a:t>
            </a:fld>
            <a:endParaRPr lang="en-US"/>
          </a:p>
        </p:txBody>
      </p:sp>
      <p:sp>
        <p:nvSpPr>
          <p:cNvPr id="5" name="Footer Placeholder 4">
            <a:extLst>
              <a:ext uri="{FF2B5EF4-FFF2-40B4-BE49-F238E27FC236}">
                <a16:creationId xmlns:a16="http://schemas.microsoft.com/office/drawing/2014/main" id="{A96902F8-526C-0B41-98C9-35279D778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E8CE6D-240C-A644-8F8D-198045754242}"/>
              </a:ext>
            </a:extLst>
          </p:cNvPr>
          <p:cNvSpPr>
            <a:spLocks noGrp="1"/>
          </p:cNvSpPr>
          <p:nvPr>
            <p:ph type="sldNum" sz="quarter" idx="12"/>
          </p:nvPr>
        </p:nvSpPr>
        <p:spPr/>
        <p:txBody>
          <a:bodyPr/>
          <a:lstStyle/>
          <a:p>
            <a:fld id="{D360779E-F83D-944B-BC6C-393FC31B6FFA}" type="slidenum">
              <a:rPr lang="en-US" smtClean="0"/>
              <a:t>‹#›</a:t>
            </a:fld>
            <a:endParaRPr lang="en-US"/>
          </a:p>
        </p:txBody>
      </p:sp>
    </p:spTree>
    <p:extLst>
      <p:ext uri="{BB962C8B-B14F-4D97-AF65-F5344CB8AC3E}">
        <p14:creationId xmlns:p14="http://schemas.microsoft.com/office/powerpoint/2010/main" val="134992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CEDF5-79A4-9B4A-95E1-922BD04CDD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EB4B19-55C3-9B47-89DA-360A7C3588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1AAA44-D367-7548-8BB6-1550BD347063}"/>
              </a:ext>
            </a:extLst>
          </p:cNvPr>
          <p:cNvSpPr>
            <a:spLocks noGrp="1"/>
          </p:cNvSpPr>
          <p:nvPr>
            <p:ph type="dt" sz="half" idx="10"/>
          </p:nvPr>
        </p:nvSpPr>
        <p:spPr/>
        <p:txBody>
          <a:bodyPr/>
          <a:lstStyle/>
          <a:p>
            <a:fld id="{02485CA5-E919-0047-814D-9C19B79CA415}" type="datetime1">
              <a:rPr lang="en-CA" smtClean="0"/>
              <a:t>2022-08-23</a:t>
            </a:fld>
            <a:endParaRPr lang="en-US"/>
          </a:p>
        </p:txBody>
      </p:sp>
      <p:sp>
        <p:nvSpPr>
          <p:cNvPr id="5" name="Footer Placeholder 4">
            <a:extLst>
              <a:ext uri="{FF2B5EF4-FFF2-40B4-BE49-F238E27FC236}">
                <a16:creationId xmlns:a16="http://schemas.microsoft.com/office/drawing/2014/main" id="{2BBE8B6E-AEE9-2B41-83A6-85F9282A0C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14262-7890-464D-975D-C41C8A2ED585}"/>
              </a:ext>
            </a:extLst>
          </p:cNvPr>
          <p:cNvSpPr>
            <a:spLocks noGrp="1"/>
          </p:cNvSpPr>
          <p:nvPr>
            <p:ph type="sldNum" sz="quarter" idx="12"/>
          </p:nvPr>
        </p:nvSpPr>
        <p:spPr/>
        <p:txBody>
          <a:bodyPr/>
          <a:lstStyle/>
          <a:p>
            <a:fld id="{D360779E-F83D-944B-BC6C-393FC31B6FFA}" type="slidenum">
              <a:rPr lang="en-US" smtClean="0"/>
              <a:t>‹#›</a:t>
            </a:fld>
            <a:endParaRPr lang="en-US"/>
          </a:p>
        </p:txBody>
      </p:sp>
    </p:spTree>
    <p:extLst>
      <p:ext uri="{BB962C8B-B14F-4D97-AF65-F5344CB8AC3E}">
        <p14:creationId xmlns:p14="http://schemas.microsoft.com/office/powerpoint/2010/main" val="1494700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685A2-86F7-7B4B-9866-C95EAA6B0D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A66007-D08A-5546-8750-0268CCAC78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ED67F9-E065-E043-8C4B-9B29DC3AAF18}"/>
              </a:ext>
            </a:extLst>
          </p:cNvPr>
          <p:cNvSpPr>
            <a:spLocks noGrp="1"/>
          </p:cNvSpPr>
          <p:nvPr>
            <p:ph type="dt" sz="half" idx="10"/>
          </p:nvPr>
        </p:nvSpPr>
        <p:spPr/>
        <p:txBody>
          <a:bodyPr/>
          <a:lstStyle/>
          <a:p>
            <a:fld id="{3115A91A-C381-0744-9CB7-AE2E26CED723}" type="datetime1">
              <a:rPr lang="en-CA" smtClean="0"/>
              <a:t>2022-08-23</a:t>
            </a:fld>
            <a:endParaRPr lang="en-US"/>
          </a:p>
        </p:txBody>
      </p:sp>
      <p:sp>
        <p:nvSpPr>
          <p:cNvPr id="5" name="Footer Placeholder 4">
            <a:extLst>
              <a:ext uri="{FF2B5EF4-FFF2-40B4-BE49-F238E27FC236}">
                <a16:creationId xmlns:a16="http://schemas.microsoft.com/office/drawing/2014/main" id="{8F0734A4-F99C-1240-9E1C-2063782DC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B35D75-4197-5245-BC24-565AE0C43031}"/>
              </a:ext>
            </a:extLst>
          </p:cNvPr>
          <p:cNvSpPr>
            <a:spLocks noGrp="1"/>
          </p:cNvSpPr>
          <p:nvPr>
            <p:ph type="sldNum" sz="quarter" idx="12"/>
          </p:nvPr>
        </p:nvSpPr>
        <p:spPr/>
        <p:txBody>
          <a:bodyPr/>
          <a:lstStyle/>
          <a:p>
            <a:fld id="{D360779E-F83D-944B-BC6C-393FC31B6FFA}" type="slidenum">
              <a:rPr lang="en-US" smtClean="0"/>
              <a:t>‹#›</a:t>
            </a:fld>
            <a:endParaRPr lang="en-US"/>
          </a:p>
        </p:txBody>
      </p:sp>
    </p:spTree>
    <p:extLst>
      <p:ext uri="{BB962C8B-B14F-4D97-AF65-F5344CB8AC3E}">
        <p14:creationId xmlns:p14="http://schemas.microsoft.com/office/powerpoint/2010/main" val="30335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35C3-9F4F-9141-8D67-8FFBE19166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9FDB77-7173-F747-8B5D-9DBD181A84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993974-A71F-6A41-8299-281164D072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CD48AD-BF80-3D40-A00D-330AE014D8E4}"/>
              </a:ext>
            </a:extLst>
          </p:cNvPr>
          <p:cNvSpPr>
            <a:spLocks noGrp="1"/>
          </p:cNvSpPr>
          <p:nvPr>
            <p:ph type="dt" sz="half" idx="10"/>
          </p:nvPr>
        </p:nvSpPr>
        <p:spPr/>
        <p:txBody>
          <a:bodyPr/>
          <a:lstStyle/>
          <a:p>
            <a:fld id="{11FE5A8E-35E6-254D-AA7A-D5D3671BC034}" type="datetime1">
              <a:rPr lang="en-CA" smtClean="0"/>
              <a:t>2022-08-23</a:t>
            </a:fld>
            <a:endParaRPr lang="en-US"/>
          </a:p>
        </p:txBody>
      </p:sp>
      <p:sp>
        <p:nvSpPr>
          <p:cNvPr id="6" name="Footer Placeholder 5">
            <a:extLst>
              <a:ext uri="{FF2B5EF4-FFF2-40B4-BE49-F238E27FC236}">
                <a16:creationId xmlns:a16="http://schemas.microsoft.com/office/drawing/2014/main" id="{E575375B-B14B-2F4A-8F0C-941B0BC3BF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ADE92C-995E-0F43-9D62-4BEEBF62BAD4}"/>
              </a:ext>
            </a:extLst>
          </p:cNvPr>
          <p:cNvSpPr>
            <a:spLocks noGrp="1"/>
          </p:cNvSpPr>
          <p:nvPr>
            <p:ph type="sldNum" sz="quarter" idx="12"/>
          </p:nvPr>
        </p:nvSpPr>
        <p:spPr/>
        <p:txBody>
          <a:bodyPr/>
          <a:lstStyle/>
          <a:p>
            <a:fld id="{D360779E-F83D-944B-BC6C-393FC31B6FFA}" type="slidenum">
              <a:rPr lang="en-US" smtClean="0"/>
              <a:t>‹#›</a:t>
            </a:fld>
            <a:endParaRPr lang="en-US"/>
          </a:p>
        </p:txBody>
      </p:sp>
    </p:spTree>
    <p:extLst>
      <p:ext uri="{BB962C8B-B14F-4D97-AF65-F5344CB8AC3E}">
        <p14:creationId xmlns:p14="http://schemas.microsoft.com/office/powerpoint/2010/main" val="2383567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F489F-66D9-DA49-BC83-E644C48036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B8A010-5ABD-E646-AC9E-63FAFE739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1D23F8-3363-FB4D-AAA5-38A91070F3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C1FCBE-25DD-D94D-9276-BDEFF7093F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0AE692-B8A9-1E49-B44D-D93AEB2A96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CA11E8-DBDB-2144-A022-69E77BA869EA}"/>
              </a:ext>
            </a:extLst>
          </p:cNvPr>
          <p:cNvSpPr>
            <a:spLocks noGrp="1"/>
          </p:cNvSpPr>
          <p:nvPr>
            <p:ph type="dt" sz="half" idx="10"/>
          </p:nvPr>
        </p:nvSpPr>
        <p:spPr/>
        <p:txBody>
          <a:bodyPr/>
          <a:lstStyle/>
          <a:p>
            <a:fld id="{2EF79679-6749-BF44-A993-99283096FE07}" type="datetime1">
              <a:rPr lang="en-CA" smtClean="0"/>
              <a:t>2022-08-23</a:t>
            </a:fld>
            <a:endParaRPr lang="en-US"/>
          </a:p>
        </p:txBody>
      </p:sp>
      <p:sp>
        <p:nvSpPr>
          <p:cNvPr id="8" name="Footer Placeholder 7">
            <a:extLst>
              <a:ext uri="{FF2B5EF4-FFF2-40B4-BE49-F238E27FC236}">
                <a16:creationId xmlns:a16="http://schemas.microsoft.com/office/drawing/2014/main" id="{113B4D48-F4F1-0046-8EE9-461B2FE0BD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F790A0-05FB-E34B-A415-9D0D0EF95CBB}"/>
              </a:ext>
            </a:extLst>
          </p:cNvPr>
          <p:cNvSpPr>
            <a:spLocks noGrp="1"/>
          </p:cNvSpPr>
          <p:nvPr>
            <p:ph type="sldNum" sz="quarter" idx="12"/>
          </p:nvPr>
        </p:nvSpPr>
        <p:spPr/>
        <p:txBody>
          <a:bodyPr/>
          <a:lstStyle/>
          <a:p>
            <a:fld id="{D360779E-F83D-944B-BC6C-393FC31B6FFA}" type="slidenum">
              <a:rPr lang="en-US" smtClean="0"/>
              <a:t>‹#›</a:t>
            </a:fld>
            <a:endParaRPr lang="en-US"/>
          </a:p>
        </p:txBody>
      </p:sp>
    </p:spTree>
    <p:extLst>
      <p:ext uri="{BB962C8B-B14F-4D97-AF65-F5344CB8AC3E}">
        <p14:creationId xmlns:p14="http://schemas.microsoft.com/office/powerpoint/2010/main" val="345534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AD60E-4212-1A46-9703-A28F86263B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70B95D-8CF7-C045-9190-5A82DF719E3C}"/>
              </a:ext>
            </a:extLst>
          </p:cNvPr>
          <p:cNvSpPr>
            <a:spLocks noGrp="1"/>
          </p:cNvSpPr>
          <p:nvPr>
            <p:ph type="dt" sz="half" idx="10"/>
          </p:nvPr>
        </p:nvSpPr>
        <p:spPr/>
        <p:txBody>
          <a:bodyPr/>
          <a:lstStyle/>
          <a:p>
            <a:fld id="{E2F4CBA1-02E4-B347-9774-8C362C18F310}" type="datetime1">
              <a:rPr lang="en-CA" smtClean="0"/>
              <a:t>2022-08-23</a:t>
            </a:fld>
            <a:endParaRPr lang="en-US"/>
          </a:p>
        </p:txBody>
      </p:sp>
      <p:sp>
        <p:nvSpPr>
          <p:cNvPr id="4" name="Footer Placeholder 3">
            <a:extLst>
              <a:ext uri="{FF2B5EF4-FFF2-40B4-BE49-F238E27FC236}">
                <a16:creationId xmlns:a16="http://schemas.microsoft.com/office/drawing/2014/main" id="{EC5EA114-3C9C-FA4E-8AF1-D9DCA4854A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D8074F-A8B8-8A43-8A6C-6E5CF792B8A1}"/>
              </a:ext>
            </a:extLst>
          </p:cNvPr>
          <p:cNvSpPr>
            <a:spLocks noGrp="1"/>
          </p:cNvSpPr>
          <p:nvPr>
            <p:ph type="sldNum" sz="quarter" idx="12"/>
          </p:nvPr>
        </p:nvSpPr>
        <p:spPr/>
        <p:txBody>
          <a:bodyPr/>
          <a:lstStyle/>
          <a:p>
            <a:fld id="{D360779E-F83D-944B-BC6C-393FC31B6FFA}" type="slidenum">
              <a:rPr lang="en-US" smtClean="0"/>
              <a:t>‹#›</a:t>
            </a:fld>
            <a:endParaRPr lang="en-US"/>
          </a:p>
        </p:txBody>
      </p:sp>
    </p:spTree>
    <p:extLst>
      <p:ext uri="{BB962C8B-B14F-4D97-AF65-F5344CB8AC3E}">
        <p14:creationId xmlns:p14="http://schemas.microsoft.com/office/powerpoint/2010/main" val="2482478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818C67-AEC1-2F47-B71F-5DF45E2FAC47}"/>
              </a:ext>
            </a:extLst>
          </p:cNvPr>
          <p:cNvSpPr>
            <a:spLocks noGrp="1"/>
          </p:cNvSpPr>
          <p:nvPr>
            <p:ph type="dt" sz="half" idx="10"/>
          </p:nvPr>
        </p:nvSpPr>
        <p:spPr/>
        <p:txBody>
          <a:bodyPr/>
          <a:lstStyle/>
          <a:p>
            <a:fld id="{B23F2B6F-2725-3248-A5F8-1C9094A4DF3F}" type="datetime1">
              <a:rPr lang="en-CA" smtClean="0"/>
              <a:t>2022-08-23</a:t>
            </a:fld>
            <a:endParaRPr lang="en-US"/>
          </a:p>
        </p:txBody>
      </p:sp>
      <p:sp>
        <p:nvSpPr>
          <p:cNvPr id="3" name="Footer Placeholder 2">
            <a:extLst>
              <a:ext uri="{FF2B5EF4-FFF2-40B4-BE49-F238E27FC236}">
                <a16:creationId xmlns:a16="http://schemas.microsoft.com/office/drawing/2014/main" id="{F8F698A0-EC3D-E04C-A32D-354CA48442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43FEA8-9AAC-D44C-8063-02E276662843}"/>
              </a:ext>
            </a:extLst>
          </p:cNvPr>
          <p:cNvSpPr>
            <a:spLocks noGrp="1"/>
          </p:cNvSpPr>
          <p:nvPr>
            <p:ph type="sldNum" sz="quarter" idx="12"/>
          </p:nvPr>
        </p:nvSpPr>
        <p:spPr/>
        <p:txBody>
          <a:bodyPr/>
          <a:lstStyle/>
          <a:p>
            <a:fld id="{D360779E-F83D-944B-BC6C-393FC31B6FFA}" type="slidenum">
              <a:rPr lang="en-US" smtClean="0"/>
              <a:t>‹#›</a:t>
            </a:fld>
            <a:endParaRPr lang="en-US"/>
          </a:p>
        </p:txBody>
      </p:sp>
    </p:spTree>
    <p:extLst>
      <p:ext uri="{BB962C8B-B14F-4D97-AF65-F5344CB8AC3E}">
        <p14:creationId xmlns:p14="http://schemas.microsoft.com/office/powerpoint/2010/main" val="920504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DDDB1-89F1-1D40-841D-0CF1FEBF7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94551-CDB9-0049-8FF1-38F2846213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3E8D46-ED3C-994D-989C-A2A7CEBF83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80C8CF-7B24-AE45-ABBF-2F095B224781}"/>
              </a:ext>
            </a:extLst>
          </p:cNvPr>
          <p:cNvSpPr>
            <a:spLocks noGrp="1"/>
          </p:cNvSpPr>
          <p:nvPr>
            <p:ph type="dt" sz="half" idx="10"/>
          </p:nvPr>
        </p:nvSpPr>
        <p:spPr/>
        <p:txBody>
          <a:bodyPr/>
          <a:lstStyle/>
          <a:p>
            <a:fld id="{2F137F79-8210-3D47-83E3-6121C444EA63}" type="datetime1">
              <a:rPr lang="en-CA" smtClean="0"/>
              <a:t>2022-08-23</a:t>
            </a:fld>
            <a:endParaRPr lang="en-US"/>
          </a:p>
        </p:txBody>
      </p:sp>
      <p:sp>
        <p:nvSpPr>
          <p:cNvPr id="6" name="Footer Placeholder 5">
            <a:extLst>
              <a:ext uri="{FF2B5EF4-FFF2-40B4-BE49-F238E27FC236}">
                <a16:creationId xmlns:a16="http://schemas.microsoft.com/office/drawing/2014/main" id="{DB2524E1-B3B7-1446-A11A-DE4FA3A1F3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175B6F-595F-3D44-A5F3-71CD6E2F14BA}"/>
              </a:ext>
            </a:extLst>
          </p:cNvPr>
          <p:cNvSpPr>
            <a:spLocks noGrp="1"/>
          </p:cNvSpPr>
          <p:nvPr>
            <p:ph type="sldNum" sz="quarter" idx="12"/>
          </p:nvPr>
        </p:nvSpPr>
        <p:spPr/>
        <p:txBody>
          <a:bodyPr/>
          <a:lstStyle/>
          <a:p>
            <a:fld id="{D360779E-F83D-944B-BC6C-393FC31B6FFA}" type="slidenum">
              <a:rPr lang="en-US" smtClean="0"/>
              <a:t>‹#›</a:t>
            </a:fld>
            <a:endParaRPr lang="en-US"/>
          </a:p>
        </p:txBody>
      </p:sp>
    </p:spTree>
    <p:extLst>
      <p:ext uri="{BB962C8B-B14F-4D97-AF65-F5344CB8AC3E}">
        <p14:creationId xmlns:p14="http://schemas.microsoft.com/office/powerpoint/2010/main" val="997437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5202-8A4B-804E-B69D-4669D66097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262AD3-7B10-E14E-9753-9D9B6DE89B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599E-866D-C942-8B55-A7336B702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21161D-1EDF-3945-929E-7261DEE72318}"/>
              </a:ext>
            </a:extLst>
          </p:cNvPr>
          <p:cNvSpPr>
            <a:spLocks noGrp="1"/>
          </p:cNvSpPr>
          <p:nvPr>
            <p:ph type="dt" sz="half" idx="10"/>
          </p:nvPr>
        </p:nvSpPr>
        <p:spPr/>
        <p:txBody>
          <a:bodyPr/>
          <a:lstStyle/>
          <a:p>
            <a:fld id="{1EB21A08-B907-714A-B7E0-14EBCE794BB6}" type="datetime1">
              <a:rPr lang="en-CA" smtClean="0"/>
              <a:t>2022-08-23</a:t>
            </a:fld>
            <a:endParaRPr lang="en-US"/>
          </a:p>
        </p:txBody>
      </p:sp>
      <p:sp>
        <p:nvSpPr>
          <p:cNvPr id="6" name="Footer Placeholder 5">
            <a:extLst>
              <a:ext uri="{FF2B5EF4-FFF2-40B4-BE49-F238E27FC236}">
                <a16:creationId xmlns:a16="http://schemas.microsoft.com/office/drawing/2014/main" id="{3A5229C6-77FB-5C47-A1EA-9F668DDE14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867AC0-F6F4-6D4F-8CE9-53891482F41A}"/>
              </a:ext>
            </a:extLst>
          </p:cNvPr>
          <p:cNvSpPr>
            <a:spLocks noGrp="1"/>
          </p:cNvSpPr>
          <p:nvPr>
            <p:ph type="sldNum" sz="quarter" idx="12"/>
          </p:nvPr>
        </p:nvSpPr>
        <p:spPr/>
        <p:txBody>
          <a:bodyPr/>
          <a:lstStyle/>
          <a:p>
            <a:fld id="{D360779E-F83D-944B-BC6C-393FC31B6FFA}" type="slidenum">
              <a:rPr lang="en-US" smtClean="0"/>
              <a:t>‹#›</a:t>
            </a:fld>
            <a:endParaRPr lang="en-US"/>
          </a:p>
        </p:txBody>
      </p:sp>
    </p:spTree>
    <p:extLst>
      <p:ext uri="{BB962C8B-B14F-4D97-AF65-F5344CB8AC3E}">
        <p14:creationId xmlns:p14="http://schemas.microsoft.com/office/powerpoint/2010/main" val="732367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DFA93-385B-244A-B1B8-02B9CAFB40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17E712-0AAC-9740-9A45-500664870C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BF0A2-DEB2-7548-A812-0A084470AA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97026-C24A-D341-9C8B-DEBF8707244D}" type="datetime1">
              <a:rPr lang="en-CA" smtClean="0"/>
              <a:t>2022-08-23</a:t>
            </a:fld>
            <a:endParaRPr lang="en-US"/>
          </a:p>
        </p:txBody>
      </p:sp>
      <p:sp>
        <p:nvSpPr>
          <p:cNvPr id="5" name="Footer Placeholder 4">
            <a:extLst>
              <a:ext uri="{FF2B5EF4-FFF2-40B4-BE49-F238E27FC236}">
                <a16:creationId xmlns:a16="http://schemas.microsoft.com/office/drawing/2014/main" id="{264CD776-B10C-C847-8067-381E6E33F7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229CF7-53DA-9140-ADB0-453A743A64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0779E-F83D-944B-BC6C-393FC31B6FFA}" type="slidenum">
              <a:rPr lang="en-US" smtClean="0"/>
              <a:t>‹#›</a:t>
            </a:fld>
            <a:endParaRPr lang="en-US"/>
          </a:p>
        </p:txBody>
      </p:sp>
    </p:spTree>
    <p:extLst>
      <p:ext uri="{BB962C8B-B14F-4D97-AF65-F5344CB8AC3E}">
        <p14:creationId xmlns:p14="http://schemas.microsoft.com/office/powerpoint/2010/main" val="3768873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gi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jp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B9D6-3055-754A-9AE2-958C38284FF1}"/>
              </a:ext>
            </a:extLst>
          </p:cNvPr>
          <p:cNvSpPr>
            <a:spLocks noGrp="1"/>
          </p:cNvSpPr>
          <p:nvPr>
            <p:ph type="ctrTitle"/>
          </p:nvPr>
        </p:nvSpPr>
        <p:spPr>
          <a:xfrm>
            <a:off x="153200" y="136525"/>
            <a:ext cx="12203875" cy="991514"/>
          </a:xfrm>
        </p:spPr>
        <p:txBody>
          <a:bodyPr>
            <a:normAutofit/>
          </a:bodyPr>
          <a:lstStyle/>
          <a:p>
            <a:r>
              <a:rPr lang="en-US" sz="2600" b="1" dirty="0">
                <a:latin typeface="Arial" panose="020B0604020202020204" pitchFamily="34" charset="0"/>
                <a:cs typeface="Arial" panose="020B0604020202020204" pitchFamily="34" charset="0"/>
              </a:rPr>
              <a:t>An Aluminum-Indium-Silver Sealed Solid Cyclotron Target for High Yield Radiometal Production</a:t>
            </a:r>
          </a:p>
        </p:txBody>
      </p:sp>
      <p:sp>
        <p:nvSpPr>
          <p:cNvPr id="3" name="Subtitle 2">
            <a:extLst>
              <a:ext uri="{FF2B5EF4-FFF2-40B4-BE49-F238E27FC236}">
                <a16:creationId xmlns:a16="http://schemas.microsoft.com/office/drawing/2014/main" id="{1D547B63-AD0D-C140-B489-17BDE3E53786}"/>
              </a:ext>
            </a:extLst>
          </p:cNvPr>
          <p:cNvSpPr>
            <a:spLocks noGrp="1"/>
          </p:cNvSpPr>
          <p:nvPr>
            <p:ph type="subTitle" idx="1"/>
          </p:nvPr>
        </p:nvSpPr>
        <p:spPr>
          <a:xfrm>
            <a:off x="2658774" y="5495700"/>
            <a:ext cx="7192725" cy="1278062"/>
          </a:xfrm>
        </p:spPr>
        <p:txBody>
          <a:bodyPr>
            <a:normAutofit/>
          </a:bodyPr>
          <a:lstStyle/>
          <a:p>
            <a:r>
              <a:rPr lang="en-US" sz="2000" b="1" u="sng" dirty="0">
                <a:latin typeface="Arial" panose="020B0604020202020204" pitchFamily="34" charset="0"/>
                <a:cs typeface="Arial" panose="020B0604020202020204" pitchFamily="34" charset="0"/>
              </a:rPr>
              <a:t>Bryce Nelson</a:t>
            </a:r>
            <a:r>
              <a:rPr lang="en-US" sz="2000" b="1" dirty="0">
                <a:latin typeface="Arial" panose="020B0604020202020204" pitchFamily="34" charset="0"/>
                <a:cs typeface="Arial" panose="020B0604020202020204" pitchFamily="34" charset="0"/>
              </a:rPr>
              <a:t>, John Wilson, Jan Andersson, Frank Wuest </a:t>
            </a:r>
          </a:p>
          <a:p>
            <a:r>
              <a:rPr lang="en-US" sz="2000" b="1" dirty="0">
                <a:latin typeface="Arial" panose="020B0604020202020204" pitchFamily="34" charset="0"/>
                <a:cs typeface="Arial" panose="020B0604020202020204" pitchFamily="34" charset="0"/>
              </a:rPr>
              <a:t>Department of Oncology </a:t>
            </a:r>
          </a:p>
          <a:p>
            <a:r>
              <a:rPr lang="en-US" sz="2000" b="1" dirty="0">
                <a:latin typeface="Arial" panose="020B0604020202020204" pitchFamily="34" charset="0"/>
                <a:cs typeface="Arial" panose="020B0604020202020204" pitchFamily="34" charset="0"/>
              </a:rPr>
              <a:t>University of Alberta, Edmonton, Alberta, Canada</a:t>
            </a:r>
          </a:p>
        </p:txBody>
      </p:sp>
      <p:sp>
        <p:nvSpPr>
          <p:cNvPr id="4" name="Slide Number Placeholder 3">
            <a:extLst>
              <a:ext uri="{FF2B5EF4-FFF2-40B4-BE49-F238E27FC236}">
                <a16:creationId xmlns:a16="http://schemas.microsoft.com/office/drawing/2014/main" id="{204F3D75-3B56-094F-BB9F-23AB0A485B6D}"/>
              </a:ext>
            </a:extLst>
          </p:cNvPr>
          <p:cNvSpPr>
            <a:spLocks noGrp="1"/>
          </p:cNvSpPr>
          <p:nvPr>
            <p:ph type="sldNum" sz="quarter" idx="12"/>
          </p:nvPr>
        </p:nvSpPr>
        <p:spPr/>
        <p:txBody>
          <a:bodyPr/>
          <a:lstStyle/>
          <a:p>
            <a:fld id="{D360779E-F83D-944B-BC6C-393FC31B6FFA}" type="slidenum">
              <a:rPr lang="en-US" smtClean="0"/>
              <a:t>1</a:t>
            </a:fld>
            <a:endParaRPr lang="en-US" dirty="0"/>
          </a:p>
        </p:txBody>
      </p:sp>
      <p:pic>
        <p:nvPicPr>
          <p:cNvPr id="6" name="Google Shape;159;p19">
            <a:extLst>
              <a:ext uri="{FF2B5EF4-FFF2-40B4-BE49-F238E27FC236}">
                <a16:creationId xmlns:a16="http://schemas.microsoft.com/office/drawing/2014/main" id="{0851505C-9CDD-774B-B97C-EC3E146B630E}"/>
              </a:ext>
            </a:extLst>
          </p:cNvPr>
          <p:cNvPicPr preferRelativeResize="0"/>
          <p:nvPr/>
        </p:nvPicPr>
        <p:blipFill rotWithShape="1">
          <a:blip r:embed="rId3">
            <a:alphaModFix/>
          </a:blip>
          <a:srcRect/>
          <a:stretch/>
        </p:blipFill>
        <p:spPr>
          <a:xfrm>
            <a:off x="6110681" y="1362300"/>
            <a:ext cx="6036083" cy="4024055"/>
          </a:xfrm>
          <a:prstGeom prst="rect">
            <a:avLst/>
          </a:prstGeom>
          <a:noFill/>
          <a:ln>
            <a:noFill/>
          </a:ln>
        </p:spPr>
      </p:pic>
      <p:pic>
        <p:nvPicPr>
          <p:cNvPr id="8" name="Picture 7" descr="A picture containing indoor, wall, cluttered, miller&#10;&#10;Description automatically generated">
            <a:extLst>
              <a:ext uri="{FF2B5EF4-FFF2-40B4-BE49-F238E27FC236}">
                <a16:creationId xmlns:a16="http://schemas.microsoft.com/office/drawing/2014/main" id="{C1ADD42A-F0B1-9F4B-92E9-3C5460F31BD0}"/>
              </a:ext>
            </a:extLst>
          </p:cNvPr>
          <p:cNvPicPr>
            <a:picLocks noChangeAspect="1"/>
          </p:cNvPicPr>
          <p:nvPr/>
        </p:nvPicPr>
        <p:blipFill>
          <a:blip r:embed="rId4"/>
          <a:stretch>
            <a:fillRect/>
          </a:stretch>
        </p:blipFill>
        <p:spPr>
          <a:xfrm>
            <a:off x="66131" y="1359974"/>
            <a:ext cx="6036083" cy="4024056"/>
          </a:xfrm>
          <a:prstGeom prst="rect">
            <a:avLst/>
          </a:prstGeom>
        </p:spPr>
      </p:pic>
      <p:sp>
        <p:nvSpPr>
          <p:cNvPr id="10" name="Google Shape;276;p28">
            <a:extLst>
              <a:ext uri="{FF2B5EF4-FFF2-40B4-BE49-F238E27FC236}">
                <a16:creationId xmlns:a16="http://schemas.microsoft.com/office/drawing/2014/main" id="{F6CA6C4E-D94E-E345-BE9F-84A277E54BF0}"/>
              </a:ext>
            </a:extLst>
          </p:cNvPr>
          <p:cNvSpPr/>
          <p:nvPr/>
        </p:nvSpPr>
        <p:spPr>
          <a:xfrm>
            <a:off x="0" y="0"/>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7" name="Picture 6" descr="A picture containing text&#10;&#10;Description automatically generated">
            <a:extLst>
              <a:ext uri="{FF2B5EF4-FFF2-40B4-BE49-F238E27FC236}">
                <a16:creationId xmlns:a16="http://schemas.microsoft.com/office/drawing/2014/main" id="{9138530E-713B-734F-B7C7-5148D7A3B02A}"/>
              </a:ext>
            </a:extLst>
          </p:cNvPr>
          <p:cNvPicPr>
            <a:picLocks noChangeAspect="1"/>
          </p:cNvPicPr>
          <p:nvPr/>
        </p:nvPicPr>
        <p:blipFill>
          <a:blip r:embed="rId5"/>
          <a:stretch>
            <a:fillRect/>
          </a:stretch>
        </p:blipFill>
        <p:spPr>
          <a:xfrm>
            <a:off x="186289" y="6003619"/>
            <a:ext cx="2669403" cy="629794"/>
          </a:xfrm>
          <a:prstGeom prst="rect">
            <a:avLst/>
          </a:prstGeom>
        </p:spPr>
      </p:pic>
    </p:spTree>
    <p:extLst>
      <p:ext uri="{BB962C8B-B14F-4D97-AF65-F5344CB8AC3E}">
        <p14:creationId xmlns:p14="http://schemas.microsoft.com/office/powerpoint/2010/main" val="1803233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5D23-91DC-0446-9B9D-E72164B2A95A}"/>
              </a:ext>
            </a:extLst>
          </p:cNvPr>
          <p:cNvSpPr>
            <a:spLocks noGrp="1"/>
          </p:cNvSpPr>
          <p:nvPr>
            <p:ph type="title"/>
          </p:nvPr>
        </p:nvSpPr>
        <p:spPr>
          <a:xfrm>
            <a:off x="120769" y="60774"/>
            <a:ext cx="12025221" cy="949717"/>
          </a:xfrm>
        </p:spPr>
        <p:txBody>
          <a:bodyPr>
            <a:noAutofit/>
          </a:bodyPr>
          <a:lstStyle/>
          <a:p>
            <a:pPr algn="ctr"/>
            <a:r>
              <a:rPr lang="en-US" sz="3100" b="1" dirty="0">
                <a:latin typeface="Arial" panose="020B0604020202020204" pitchFamily="34" charset="0"/>
                <a:cs typeface="Arial" panose="020B0604020202020204" pitchFamily="34" charset="0"/>
              </a:rPr>
              <a:t>Cross Sections of Interest – Enriched </a:t>
            </a:r>
            <a:r>
              <a:rPr lang="en-US" sz="3100" b="1" baseline="30000" dirty="0">
                <a:latin typeface="Arial" panose="020B0604020202020204" pitchFamily="34" charset="0"/>
                <a:cs typeface="Arial" panose="020B0604020202020204" pitchFamily="34" charset="0"/>
              </a:rPr>
              <a:t>135</a:t>
            </a:r>
            <a:r>
              <a:rPr lang="en-US" sz="3100" b="1" dirty="0">
                <a:latin typeface="Arial" panose="020B0604020202020204" pitchFamily="34" charset="0"/>
                <a:cs typeface="Arial" panose="020B0604020202020204" pitchFamily="34" charset="0"/>
              </a:rPr>
              <a:t>BaCO</a:t>
            </a:r>
            <a:r>
              <a:rPr lang="en-US" sz="3100" b="1" baseline="-25000" dirty="0">
                <a:latin typeface="Arial" panose="020B0604020202020204" pitchFamily="34" charset="0"/>
                <a:cs typeface="Arial" panose="020B0604020202020204" pitchFamily="34" charset="0"/>
              </a:rPr>
              <a:t>3</a:t>
            </a:r>
            <a:r>
              <a:rPr lang="en-US" sz="3100" b="1" dirty="0">
                <a:latin typeface="Arial" panose="020B0604020202020204" pitchFamily="34" charset="0"/>
                <a:cs typeface="Arial" panose="020B0604020202020204" pitchFamily="34" charset="0"/>
              </a:rPr>
              <a:t> Target Material</a:t>
            </a:r>
          </a:p>
        </p:txBody>
      </p:sp>
      <p:sp>
        <p:nvSpPr>
          <p:cNvPr id="3" name="Content Placeholder 2">
            <a:extLst>
              <a:ext uri="{FF2B5EF4-FFF2-40B4-BE49-F238E27FC236}">
                <a16:creationId xmlns:a16="http://schemas.microsoft.com/office/drawing/2014/main" id="{031756C6-08A0-E64C-ACC5-6B62C462DA75}"/>
              </a:ext>
            </a:extLst>
          </p:cNvPr>
          <p:cNvSpPr>
            <a:spLocks noGrp="1"/>
          </p:cNvSpPr>
          <p:nvPr>
            <p:ph idx="1"/>
          </p:nvPr>
        </p:nvSpPr>
        <p:spPr>
          <a:xfrm>
            <a:off x="3750127" y="6452151"/>
            <a:ext cx="5002481" cy="269324"/>
          </a:xfrm>
        </p:spPr>
        <p:txBody>
          <a:bodyPr>
            <a:normAutofit/>
          </a:bodyPr>
          <a:lstStyle/>
          <a:p>
            <a:pPr marL="0" indent="0">
              <a:buNone/>
            </a:pPr>
            <a:r>
              <a:rPr lang="en-US" sz="1200" dirty="0">
                <a:latin typeface="Arial" panose="020B0604020202020204" pitchFamily="34" charset="0"/>
                <a:cs typeface="Arial" panose="020B0604020202020204" pitchFamily="34" charset="0"/>
              </a:rPr>
              <a:t>Cross section simulation data from TENDL 2019 (Koning et al.)</a:t>
            </a:r>
          </a:p>
        </p:txBody>
      </p:sp>
      <p:sp>
        <p:nvSpPr>
          <p:cNvPr id="4" name="Slide Number Placeholder 3">
            <a:extLst>
              <a:ext uri="{FF2B5EF4-FFF2-40B4-BE49-F238E27FC236}">
                <a16:creationId xmlns:a16="http://schemas.microsoft.com/office/drawing/2014/main" id="{11DA139F-2558-8746-8A51-F70AE535AEDA}"/>
              </a:ext>
            </a:extLst>
          </p:cNvPr>
          <p:cNvSpPr>
            <a:spLocks noGrp="1"/>
          </p:cNvSpPr>
          <p:nvPr>
            <p:ph type="sldNum" sz="quarter" idx="12"/>
          </p:nvPr>
        </p:nvSpPr>
        <p:spPr/>
        <p:txBody>
          <a:bodyPr/>
          <a:lstStyle/>
          <a:p>
            <a:fld id="{D360779E-F83D-944B-BC6C-393FC31B6FFA}" type="slidenum">
              <a:rPr lang="en-US" smtClean="0"/>
              <a:t>10</a:t>
            </a:fld>
            <a:endParaRPr lang="en-US"/>
          </a:p>
        </p:txBody>
      </p:sp>
      <p:sp>
        <p:nvSpPr>
          <p:cNvPr id="5" name="Google Shape;276;p28">
            <a:extLst>
              <a:ext uri="{FF2B5EF4-FFF2-40B4-BE49-F238E27FC236}">
                <a16:creationId xmlns:a16="http://schemas.microsoft.com/office/drawing/2014/main" id="{0587FA64-4A5F-A843-B1BE-A31238B43575}"/>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8" name="Chart 7">
            <a:extLst>
              <a:ext uri="{FF2B5EF4-FFF2-40B4-BE49-F238E27FC236}">
                <a16:creationId xmlns:a16="http://schemas.microsoft.com/office/drawing/2014/main" id="{00000000-0008-0000-0100-000015000000}"/>
              </a:ext>
            </a:extLst>
          </p:cNvPr>
          <p:cNvGraphicFramePr>
            <a:graphicFrameLocks/>
          </p:cNvGraphicFramePr>
          <p:nvPr/>
        </p:nvGraphicFramePr>
        <p:xfrm>
          <a:off x="338894" y="945953"/>
          <a:ext cx="11548305" cy="54103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9042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5D23-91DC-0446-9B9D-E72164B2A95A}"/>
              </a:ext>
            </a:extLst>
          </p:cNvPr>
          <p:cNvSpPr>
            <a:spLocks noGrp="1"/>
          </p:cNvSpPr>
          <p:nvPr>
            <p:ph type="title"/>
          </p:nvPr>
        </p:nvSpPr>
        <p:spPr>
          <a:xfrm>
            <a:off x="342900" y="-99308"/>
            <a:ext cx="11506200" cy="1325563"/>
          </a:xfrm>
        </p:spPr>
        <p:txBody>
          <a:bodyPr>
            <a:normAutofit/>
          </a:bodyPr>
          <a:lstStyle/>
          <a:p>
            <a:pPr algn="ctr"/>
            <a:r>
              <a:rPr lang="en-US" sz="3200" b="1" dirty="0">
                <a:latin typeface="Arial" panose="020B0604020202020204" pitchFamily="34" charset="0"/>
                <a:cs typeface="Arial" panose="020B0604020202020204" pitchFamily="34" charset="0"/>
              </a:rPr>
              <a:t>Cyclotron Irradiation – BaCO</a:t>
            </a:r>
            <a:r>
              <a:rPr lang="en-US" sz="3200" b="1" baseline="-25000" dirty="0">
                <a:latin typeface="Arial" panose="020B0604020202020204" pitchFamily="34" charset="0"/>
                <a:cs typeface="Arial" panose="020B0604020202020204" pitchFamily="34" charset="0"/>
              </a:rPr>
              <a:t>3</a:t>
            </a:r>
            <a:r>
              <a:rPr lang="en-US" sz="3200" b="1" dirty="0">
                <a:latin typeface="Arial" panose="020B0604020202020204" pitchFamily="34" charset="0"/>
                <a:cs typeface="Arial" panose="020B0604020202020204" pitchFamily="34" charset="0"/>
              </a:rPr>
              <a:t> Target Material</a:t>
            </a:r>
          </a:p>
        </p:txBody>
      </p:sp>
      <p:sp>
        <p:nvSpPr>
          <p:cNvPr id="3" name="Content Placeholder 2">
            <a:extLst>
              <a:ext uri="{FF2B5EF4-FFF2-40B4-BE49-F238E27FC236}">
                <a16:creationId xmlns:a16="http://schemas.microsoft.com/office/drawing/2014/main" id="{031756C6-08A0-E64C-ACC5-6B62C462DA75}"/>
              </a:ext>
            </a:extLst>
          </p:cNvPr>
          <p:cNvSpPr>
            <a:spLocks noGrp="1"/>
          </p:cNvSpPr>
          <p:nvPr>
            <p:ph idx="1"/>
          </p:nvPr>
        </p:nvSpPr>
        <p:spPr>
          <a:xfrm>
            <a:off x="342900" y="926294"/>
            <a:ext cx="7615238" cy="2977656"/>
          </a:xfrm>
        </p:spPr>
        <p:txBody>
          <a:bodyPr>
            <a:normAutofit fontScale="92500" lnSpcReduction="10000"/>
          </a:bodyPr>
          <a:lstStyle/>
          <a:p>
            <a:r>
              <a:rPr lang="en-US" baseline="30000" dirty="0">
                <a:latin typeface="Arial" panose="020B0604020202020204" pitchFamily="34" charset="0"/>
                <a:cs typeface="Arial" panose="020B0604020202020204" pitchFamily="34" charset="0"/>
              </a:rPr>
              <a:t>135</a:t>
            </a:r>
            <a:r>
              <a:rPr lang="en-US" dirty="0">
                <a:latin typeface="Arial" panose="020B0604020202020204" pitchFamily="34" charset="0"/>
                <a:cs typeface="Arial" panose="020B0604020202020204" pitchFamily="34" charset="0"/>
              </a:rPr>
              <a:t>BaCO</a:t>
            </a:r>
            <a:r>
              <a:rPr lang="en-US" baseline="-25000" dirty="0">
                <a:latin typeface="Arial" panose="020B0604020202020204" pitchFamily="34" charset="0"/>
                <a:cs typeface="Arial" panose="020B0604020202020204" pitchFamily="34" charset="0"/>
              </a:rPr>
              <a:t>3 </a:t>
            </a:r>
            <a:r>
              <a:rPr lang="en-US" dirty="0">
                <a:latin typeface="Arial" panose="020B0604020202020204" pitchFamily="34" charset="0"/>
                <a:cs typeface="Arial" panose="020B0604020202020204" pitchFamily="34" charset="0"/>
              </a:rPr>
              <a:t>(92.7%)</a:t>
            </a:r>
            <a:r>
              <a:rPr lang="en-US" baseline="-250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a:t>
            </a:r>
            <a:r>
              <a:rPr lang="en-US" baseline="30000" dirty="0">
                <a:latin typeface="Arial" panose="020B0604020202020204" pitchFamily="34" charset="0"/>
                <a:cs typeface="Arial" panose="020B0604020202020204" pitchFamily="34" charset="0"/>
              </a:rPr>
              <a:t>nat</a:t>
            </a:r>
            <a:r>
              <a:rPr lang="en-US" dirty="0">
                <a:latin typeface="Arial" panose="020B0604020202020204" pitchFamily="34" charset="0"/>
                <a:cs typeface="Arial" panose="020B0604020202020204" pitchFamily="34" charset="0"/>
              </a:rPr>
              <a:t>BaCO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target materials</a:t>
            </a:r>
          </a:p>
          <a:p>
            <a:r>
              <a:rPr lang="en-US" dirty="0">
                <a:latin typeface="Arial" panose="020B0604020202020204" pitchFamily="34" charset="0"/>
                <a:cs typeface="Arial" panose="020B0604020202020204" pitchFamily="34" charset="0"/>
              </a:rPr>
              <a:t>Al target backing</a:t>
            </a:r>
          </a:p>
          <a:p>
            <a:r>
              <a:rPr lang="en-US" dirty="0">
                <a:latin typeface="Arial" panose="020B0604020202020204" pitchFamily="34" charset="0"/>
                <a:cs typeface="Arial" panose="020B0604020202020204" pitchFamily="34" charset="0"/>
              </a:rPr>
              <a:t>23.3 MeV to maximize </a:t>
            </a:r>
            <a:r>
              <a:rPr lang="en-US" baseline="30000" dirty="0">
                <a:latin typeface="Arial" panose="020B0604020202020204" pitchFamily="34" charset="0"/>
                <a:cs typeface="Arial" panose="020B0604020202020204" pitchFamily="34" charset="0"/>
              </a:rPr>
              <a:t>133</a:t>
            </a:r>
            <a:r>
              <a:rPr lang="en-US" dirty="0">
                <a:latin typeface="Arial" panose="020B0604020202020204" pitchFamily="34" charset="0"/>
                <a:cs typeface="Arial" panose="020B0604020202020204" pitchFamily="34" charset="0"/>
              </a:rPr>
              <a:t>La production</a:t>
            </a:r>
          </a:p>
          <a:p>
            <a:r>
              <a:rPr lang="en-US" dirty="0">
                <a:latin typeface="Arial" panose="020B0604020202020204" pitchFamily="34" charset="0"/>
                <a:cs typeface="Arial" panose="020B0604020202020204" pitchFamily="34" charset="0"/>
              </a:rPr>
              <a:t>11.9 MeV for </a:t>
            </a:r>
            <a:r>
              <a:rPr lang="en-US" baseline="30000" dirty="0">
                <a:latin typeface="Arial" panose="020B0604020202020204" pitchFamily="34" charset="0"/>
                <a:cs typeface="Arial" panose="020B0604020202020204" pitchFamily="34" charset="0"/>
              </a:rPr>
              <a:t>135</a:t>
            </a:r>
            <a:r>
              <a:rPr lang="en-US" dirty="0">
                <a:latin typeface="Arial" panose="020B0604020202020204" pitchFamily="34" charset="0"/>
                <a:cs typeface="Arial" panose="020B0604020202020204" pitchFamily="34" charset="0"/>
              </a:rPr>
              <a:t>La production, target installed in reverse with 1 mm Al disc acting as degrader</a:t>
            </a:r>
          </a:p>
          <a:p>
            <a:r>
              <a:rPr lang="en-US" dirty="0">
                <a:latin typeface="Arial" panose="020B0604020202020204" pitchFamily="34" charset="0"/>
                <a:cs typeface="Arial" panose="020B0604020202020204" pitchFamily="34" charset="0"/>
              </a:rPr>
              <a:t>Direct water cooling on target back</a:t>
            </a:r>
          </a:p>
          <a:p>
            <a:r>
              <a:rPr lang="en-US" dirty="0">
                <a:latin typeface="Arial" panose="020B0604020202020204" pitchFamily="34" charset="0"/>
                <a:cs typeface="Arial" panose="020B0604020202020204" pitchFamily="34" charset="0"/>
              </a:rPr>
              <a:t>10 </a:t>
            </a:r>
            <a:r>
              <a:rPr lang="el-GR" dirty="0">
                <a:latin typeface="Arial" panose="020B0604020202020204" pitchFamily="34" charset="0"/>
                <a:cs typeface="Arial" panose="020B0604020202020204" pitchFamily="34" charset="0"/>
              </a:rPr>
              <a:t>μ</a:t>
            </a:r>
            <a:r>
              <a:rPr lang="en-US" dirty="0">
                <a:latin typeface="Arial" panose="020B0604020202020204" pitchFamily="34" charset="0"/>
                <a:cs typeface="Arial" panose="020B0604020202020204" pitchFamily="34" charset="0"/>
              </a:rPr>
              <a:t>A, 10 min (100</a:t>
            </a:r>
            <a:r>
              <a:rPr lang="el-GR" dirty="0">
                <a:latin typeface="Arial" panose="020B0604020202020204" pitchFamily="34" charset="0"/>
                <a:cs typeface="Arial" panose="020B0604020202020204" pitchFamily="34" charset="0"/>
              </a:rPr>
              <a:t> μ</a:t>
            </a:r>
            <a:r>
              <a:rPr lang="en-US" dirty="0" err="1">
                <a:latin typeface="Arial" panose="020B0604020202020204" pitchFamily="34" charset="0"/>
                <a:cs typeface="Arial" panose="020B0604020202020204" pitchFamily="34" charset="0"/>
              </a:rPr>
              <a:t>A·min</a:t>
            </a:r>
            <a:r>
              <a:rPr lang="en-US"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11DA139F-2558-8746-8A51-F70AE535AEDA}"/>
              </a:ext>
            </a:extLst>
          </p:cNvPr>
          <p:cNvSpPr>
            <a:spLocks noGrp="1"/>
          </p:cNvSpPr>
          <p:nvPr>
            <p:ph type="sldNum" sz="quarter" idx="12"/>
          </p:nvPr>
        </p:nvSpPr>
        <p:spPr/>
        <p:txBody>
          <a:bodyPr/>
          <a:lstStyle/>
          <a:p>
            <a:fld id="{D360779E-F83D-944B-BC6C-393FC31B6FFA}" type="slidenum">
              <a:rPr lang="en-US" smtClean="0"/>
              <a:t>11</a:t>
            </a:fld>
            <a:endParaRPr lang="en-US"/>
          </a:p>
        </p:txBody>
      </p:sp>
      <p:sp>
        <p:nvSpPr>
          <p:cNvPr id="5" name="Google Shape;276;p28">
            <a:extLst>
              <a:ext uri="{FF2B5EF4-FFF2-40B4-BE49-F238E27FC236}">
                <a16:creationId xmlns:a16="http://schemas.microsoft.com/office/drawing/2014/main" id="{0587FA64-4A5F-A843-B1BE-A31238B43575}"/>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11" name="Table 8">
            <a:extLst>
              <a:ext uri="{FF2B5EF4-FFF2-40B4-BE49-F238E27FC236}">
                <a16:creationId xmlns:a16="http://schemas.microsoft.com/office/drawing/2014/main" id="{8FC7F925-7BD7-154B-BE87-4A50B6D38C27}"/>
              </a:ext>
            </a:extLst>
          </p:cNvPr>
          <p:cNvGraphicFramePr>
            <a:graphicFrameLocks noGrp="1"/>
          </p:cNvGraphicFramePr>
          <p:nvPr/>
        </p:nvGraphicFramePr>
        <p:xfrm>
          <a:off x="270249" y="4066584"/>
          <a:ext cx="7462632" cy="2472456"/>
        </p:xfrm>
        <a:graphic>
          <a:graphicData uri="http://schemas.openxmlformats.org/drawingml/2006/table">
            <a:tbl>
              <a:tblPr firstRow="1" bandRow="1">
                <a:tableStyleId>{5C22544A-7EE6-4342-B048-85BDC9FD1C3A}</a:tableStyleId>
              </a:tblPr>
              <a:tblGrid>
                <a:gridCol w="1839291">
                  <a:extLst>
                    <a:ext uri="{9D8B030D-6E8A-4147-A177-3AD203B41FA5}">
                      <a16:colId xmlns:a16="http://schemas.microsoft.com/office/drawing/2014/main" val="866786168"/>
                    </a:ext>
                  </a:extLst>
                </a:gridCol>
                <a:gridCol w="1510903">
                  <a:extLst>
                    <a:ext uri="{9D8B030D-6E8A-4147-A177-3AD203B41FA5}">
                      <a16:colId xmlns:a16="http://schemas.microsoft.com/office/drawing/2014/main" val="1256559064"/>
                    </a:ext>
                  </a:extLst>
                </a:gridCol>
                <a:gridCol w="1361440">
                  <a:extLst>
                    <a:ext uri="{9D8B030D-6E8A-4147-A177-3AD203B41FA5}">
                      <a16:colId xmlns:a16="http://schemas.microsoft.com/office/drawing/2014/main" val="927172866"/>
                    </a:ext>
                  </a:extLst>
                </a:gridCol>
                <a:gridCol w="1402080">
                  <a:extLst>
                    <a:ext uri="{9D8B030D-6E8A-4147-A177-3AD203B41FA5}">
                      <a16:colId xmlns:a16="http://schemas.microsoft.com/office/drawing/2014/main" val="2311227356"/>
                    </a:ext>
                  </a:extLst>
                </a:gridCol>
                <a:gridCol w="1348918">
                  <a:extLst>
                    <a:ext uri="{9D8B030D-6E8A-4147-A177-3AD203B41FA5}">
                      <a16:colId xmlns:a16="http://schemas.microsoft.com/office/drawing/2014/main" val="1342482506"/>
                    </a:ext>
                  </a:extLst>
                </a:gridCol>
              </a:tblGrid>
              <a:tr h="1057040">
                <a:tc rowSpan="2">
                  <a:txBody>
                    <a:bodyPr/>
                    <a:lstStyle/>
                    <a:p>
                      <a:pPr algn="ctr"/>
                      <a:r>
                        <a:rPr lang="en-US" sz="1600" dirty="0"/>
                        <a:t>Beam Energy (MeV)</a:t>
                      </a:r>
                    </a:p>
                  </a:txBody>
                  <a:tcPr anchor="ctr"/>
                </a:tc>
                <a:tc gridSpan="2">
                  <a:txBody>
                    <a:bodyPr/>
                    <a:lstStyle/>
                    <a:p>
                      <a:pPr algn="ctr">
                        <a:lnSpc>
                          <a:spcPct val="200000"/>
                        </a:lnSpc>
                      </a:pPr>
                      <a:r>
                        <a:rPr lang="en-US" sz="1600" baseline="30000" dirty="0">
                          <a:effectLst/>
                        </a:rPr>
                        <a:t>135</a:t>
                      </a:r>
                      <a:r>
                        <a:rPr lang="en-US" sz="1600" dirty="0">
                          <a:effectLst/>
                        </a:rPr>
                        <a:t>BaCO</a:t>
                      </a:r>
                      <a:r>
                        <a:rPr lang="en-US" sz="1600" baseline="-25000" dirty="0">
                          <a:effectLst/>
                        </a:rPr>
                        <a:t>3</a:t>
                      </a:r>
                      <a:r>
                        <a:rPr lang="en-US" sz="1600" dirty="0">
                          <a:effectLst/>
                        </a:rPr>
                        <a:t> target activity of La isotopes (MBq)</a:t>
                      </a:r>
                      <a:endParaRPr lang="en-CA"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anchor="ctr"/>
                </a:tc>
                <a:tc hMerge="1">
                  <a:txBody>
                    <a:bodyPr/>
                    <a:lstStyle/>
                    <a:p>
                      <a:endParaRPr lang="en-US"/>
                    </a:p>
                  </a:txBody>
                  <a:tcPr/>
                </a:tc>
                <a:tc gridSpan="2">
                  <a:txBody>
                    <a:bodyPr/>
                    <a:lstStyle/>
                    <a:p>
                      <a:pPr algn="ctr">
                        <a:lnSpc>
                          <a:spcPct val="200000"/>
                        </a:lnSpc>
                      </a:pPr>
                      <a:r>
                        <a:rPr lang="en-US" sz="1600" baseline="30000" dirty="0">
                          <a:effectLst/>
                        </a:rPr>
                        <a:t>nat</a:t>
                      </a:r>
                      <a:r>
                        <a:rPr lang="en-US" sz="1600" dirty="0">
                          <a:effectLst/>
                        </a:rPr>
                        <a:t>BaCO</a:t>
                      </a:r>
                      <a:r>
                        <a:rPr lang="en-US" sz="1600" baseline="-25000" dirty="0">
                          <a:effectLst/>
                        </a:rPr>
                        <a:t>3</a:t>
                      </a:r>
                      <a:r>
                        <a:rPr lang="en-US" sz="1600" dirty="0">
                          <a:effectLst/>
                        </a:rPr>
                        <a:t> target activity of La isotopes (MBq)</a:t>
                      </a:r>
                      <a:endParaRPr lang="en-CA"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anchor="ctr"/>
                </a:tc>
                <a:tc hMerge="1">
                  <a:txBody>
                    <a:bodyPr/>
                    <a:lstStyle/>
                    <a:p>
                      <a:endParaRPr lang="en-US"/>
                    </a:p>
                  </a:txBody>
                  <a:tcPr/>
                </a:tc>
                <a:extLst>
                  <a:ext uri="{0D108BD9-81ED-4DB2-BD59-A6C34878D82A}">
                    <a16:rowId xmlns:a16="http://schemas.microsoft.com/office/drawing/2014/main" val="3935580988"/>
                  </a:ext>
                </a:extLst>
              </a:tr>
              <a:tr h="467064">
                <a:tc vMerge="1">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30000" dirty="0">
                          <a:solidFill>
                            <a:schemeClr val="bg1"/>
                          </a:solidFill>
                          <a:effectLst/>
                        </a:rPr>
                        <a:t>135</a:t>
                      </a:r>
                      <a:r>
                        <a:rPr lang="en-US" sz="1600" b="1" dirty="0">
                          <a:solidFill>
                            <a:schemeClr val="bg1"/>
                          </a:solidFill>
                          <a:effectLst/>
                        </a:rPr>
                        <a:t>La </a:t>
                      </a:r>
                      <a:endParaRPr lang="en-CA" sz="1600" b="1"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p>
                      <a:pPr algn="ctr"/>
                      <a:endParaRPr lang="en-US" sz="1600" dirty="0"/>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30000" dirty="0">
                          <a:solidFill>
                            <a:schemeClr val="bg1"/>
                          </a:solidFill>
                          <a:effectLst/>
                        </a:rPr>
                        <a:t>133</a:t>
                      </a:r>
                      <a:r>
                        <a:rPr lang="en-US" sz="1600" b="1" dirty="0">
                          <a:solidFill>
                            <a:schemeClr val="bg1"/>
                          </a:solidFill>
                          <a:effectLst/>
                        </a:rPr>
                        <a:t>La </a:t>
                      </a:r>
                      <a:endParaRPr lang="en-CA" sz="1600" b="1"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p>
                      <a:pPr algn="ctr"/>
                      <a:endParaRPr lang="en-US" sz="1600" dirty="0"/>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30000" dirty="0">
                          <a:solidFill>
                            <a:schemeClr val="bg1"/>
                          </a:solidFill>
                          <a:effectLst/>
                        </a:rPr>
                        <a:t>135</a:t>
                      </a:r>
                      <a:r>
                        <a:rPr lang="en-US" sz="1600" b="1" dirty="0">
                          <a:solidFill>
                            <a:schemeClr val="bg1"/>
                          </a:solidFill>
                          <a:effectLst/>
                        </a:rPr>
                        <a:t>La </a:t>
                      </a:r>
                      <a:endParaRPr lang="en-CA" sz="1600" b="1"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p>
                      <a:pPr algn="ctr"/>
                      <a:endParaRPr lang="en-US" sz="1600" dirty="0"/>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baseline="30000" dirty="0">
                          <a:solidFill>
                            <a:schemeClr val="bg1"/>
                          </a:solidFill>
                          <a:effectLst/>
                        </a:rPr>
                        <a:t>133</a:t>
                      </a:r>
                      <a:r>
                        <a:rPr lang="en-US" sz="1600" b="1" dirty="0">
                          <a:solidFill>
                            <a:schemeClr val="bg1"/>
                          </a:solidFill>
                          <a:effectLst/>
                        </a:rPr>
                        <a:t>La </a:t>
                      </a:r>
                      <a:endParaRPr lang="en-CA" sz="1600" b="1" dirty="0">
                        <a:solidFill>
                          <a:schemeClr val="bg1"/>
                        </a:solidFill>
                        <a:effectLst/>
                        <a:latin typeface="Times New Roman" panose="02020603050405020304" pitchFamily="18" charset="0"/>
                        <a:ea typeface="Times New Roman" panose="02020603050405020304" pitchFamily="18" charset="0"/>
                        <a:cs typeface="Arial" panose="020B0604020202020204" pitchFamily="34" charset="0"/>
                      </a:endParaRPr>
                    </a:p>
                    <a:p>
                      <a:pPr algn="ctr"/>
                      <a:endParaRPr lang="en-US" sz="1600" dirty="0"/>
                    </a:p>
                  </a:txBody>
                  <a:tcPr anchor="ctr">
                    <a:solidFill>
                      <a:schemeClr val="accent1"/>
                    </a:solidFill>
                  </a:tcPr>
                </a:tc>
                <a:extLst>
                  <a:ext uri="{0D108BD9-81ED-4DB2-BD59-A6C34878D82A}">
                    <a16:rowId xmlns:a16="http://schemas.microsoft.com/office/drawing/2014/main" val="278274591"/>
                  </a:ext>
                </a:extLst>
              </a:tr>
              <a:tr h="337239">
                <a:tc>
                  <a:txBody>
                    <a:bodyPr/>
                    <a:lstStyle/>
                    <a:p>
                      <a:pPr algn="ctr"/>
                      <a:r>
                        <a:rPr lang="en-US" sz="1600" dirty="0"/>
                        <a:t>11.9</a:t>
                      </a:r>
                    </a:p>
                  </a:txBody>
                  <a:tcPr anchor="ctr"/>
                </a:tc>
                <a:tc>
                  <a:txBody>
                    <a:bodyPr/>
                    <a:lstStyle/>
                    <a:p>
                      <a:pPr algn="ctr">
                        <a:lnSpc>
                          <a:spcPct val="200000"/>
                        </a:lnSpc>
                      </a:pPr>
                      <a:r>
                        <a:rPr lang="en-US" sz="1600" dirty="0">
                          <a:effectLst/>
                        </a:rPr>
                        <a:t>81 ± 2</a:t>
                      </a:r>
                      <a:endParaRPr lang="en-CA"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200000"/>
                        </a:lnSpc>
                      </a:pPr>
                      <a:r>
                        <a:rPr lang="en-US" sz="1600" dirty="0">
                          <a:effectLst/>
                        </a:rPr>
                        <a:t>0</a:t>
                      </a:r>
                      <a:endParaRPr lang="en-CA"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200000"/>
                        </a:lnSpc>
                      </a:pPr>
                      <a:r>
                        <a:rPr lang="en-US" sz="1600" dirty="0">
                          <a:effectLst/>
                        </a:rPr>
                        <a:t>6.8 ± 0.4</a:t>
                      </a:r>
                      <a:endParaRPr lang="en-CA"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200000"/>
                        </a:lnSpc>
                      </a:pPr>
                      <a:r>
                        <a:rPr lang="en-US" sz="1600" dirty="0">
                          <a:effectLst/>
                        </a:rPr>
                        <a:t>0</a:t>
                      </a:r>
                      <a:endParaRPr lang="en-CA"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75778767"/>
                  </a:ext>
                </a:extLst>
              </a:tr>
              <a:tr h="337239">
                <a:tc>
                  <a:txBody>
                    <a:bodyPr/>
                    <a:lstStyle/>
                    <a:p>
                      <a:pPr algn="ctr"/>
                      <a:r>
                        <a:rPr lang="en-US" sz="1600" dirty="0"/>
                        <a:t>23.3</a:t>
                      </a:r>
                    </a:p>
                  </a:txBody>
                  <a:tcPr anchor="ctr"/>
                </a:tc>
                <a:tc>
                  <a:txBody>
                    <a:bodyPr/>
                    <a:lstStyle/>
                    <a:p>
                      <a:pPr algn="ctr">
                        <a:lnSpc>
                          <a:spcPct val="200000"/>
                        </a:lnSpc>
                      </a:pPr>
                      <a:r>
                        <a:rPr lang="en-US" sz="1600" dirty="0">
                          <a:effectLst/>
                        </a:rPr>
                        <a:t>28 ± 1</a:t>
                      </a:r>
                      <a:endParaRPr lang="en-CA"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200000"/>
                        </a:lnSpc>
                      </a:pPr>
                      <a:r>
                        <a:rPr lang="en-US" sz="1600" dirty="0">
                          <a:effectLst/>
                        </a:rPr>
                        <a:t>214 ± 7 </a:t>
                      </a:r>
                      <a:endParaRPr lang="en-CA"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200000"/>
                        </a:lnSpc>
                      </a:pPr>
                      <a:r>
                        <a:rPr lang="en-US" sz="1600" dirty="0">
                          <a:effectLst/>
                        </a:rPr>
                        <a:t>35 ± 1</a:t>
                      </a:r>
                      <a:endParaRPr lang="en-CA"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200000"/>
                        </a:lnSpc>
                      </a:pPr>
                      <a:r>
                        <a:rPr lang="en-US" sz="1600" dirty="0">
                          <a:effectLst/>
                        </a:rPr>
                        <a:t>59 ± 2 </a:t>
                      </a:r>
                      <a:endParaRPr lang="en-CA"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612861121"/>
                  </a:ext>
                </a:extLst>
              </a:tr>
            </a:tbl>
          </a:graphicData>
        </a:graphic>
      </p:graphicFrame>
      <p:pic>
        <p:nvPicPr>
          <p:cNvPr id="13" name="Picture 12" descr="A picture containing text&#10;&#10;Description automatically generated">
            <a:extLst>
              <a:ext uri="{FF2B5EF4-FFF2-40B4-BE49-F238E27FC236}">
                <a16:creationId xmlns:a16="http://schemas.microsoft.com/office/drawing/2014/main" id="{1D9285C5-37D2-5445-9EF4-FAFBE4CF86C4}"/>
              </a:ext>
            </a:extLst>
          </p:cNvPr>
          <p:cNvPicPr>
            <a:picLocks noChangeAspect="1"/>
          </p:cNvPicPr>
          <p:nvPr/>
        </p:nvPicPr>
        <p:blipFill>
          <a:blip r:embed="rId3"/>
          <a:stretch>
            <a:fillRect/>
          </a:stretch>
        </p:blipFill>
        <p:spPr>
          <a:xfrm rot="5400000">
            <a:off x="8914705" y="4850498"/>
            <a:ext cx="2428723" cy="582981"/>
          </a:xfrm>
          <a:prstGeom prst="rect">
            <a:avLst/>
          </a:prstGeom>
        </p:spPr>
      </p:pic>
      <p:cxnSp>
        <p:nvCxnSpPr>
          <p:cNvPr id="14" name="Straight Connector 13">
            <a:extLst>
              <a:ext uri="{FF2B5EF4-FFF2-40B4-BE49-F238E27FC236}">
                <a16:creationId xmlns:a16="http://schemas.microsoft.com/office/drawing/2014/main" id="{F587CDB5-355F-CB48-80CE-D354796D535F}"/>
              </a:ext>
            </a:extLst>
          </p:cNvPr>
          <p:cNvCxnSpPr>
            <a:cxnSpLocks/>
          </p:cNvCxnSpPr>
          <p:nvPr/>
        </p:nvCxnSpPr>
        <p:spPr>
          <a:xfrm>
            <a:off x="8450407" y="2439286"/>
            <a:ext cx="1281092" cy="0"/>
          </a:xfrm>
          <a:prstGeom prst="line">
            <a:avLst/>
          </a:prstGeom>
          <a:ln w="114300">
            <a:solidFill>
              <a:srgbClr val="00B0F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1883D20-B165-1747-BD34-1AB3351ECD6E}"/>
              </a:ext>
            </a:extLst>
          </p:cNvPr>
          <p:cNvSpPr txBox="1"/>
          <p:nvPr/>
        </p:nvSpPr>
        <p:spPr>
          <a:xfrm>
            <a:off x="8082138" y="3484842"/>
            <a:ext cx="301877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23.3 MeV energy irradiation</a:t>
            </a:r>
          </a:p>
        </p:txBody>
      </p:sp>
      <p:sp>
        <p:nvSpPr>
          <p:cNvPr id="21" name="TextBox 20">
            <a:extLst>
              <a:ext uri="{FF2B5EF4-FFF2-40B4-BE49-F238E27FC236}">
                <a16:creationId xmlns:a16="http://schemas.microsoft.com/office/drawing/2014/main" id="{B8F5A1E6-3811-6340-8DAE-68BA92A7F1AB}"/>
              </a:ext>
            </a:extLst>
          </p:cNvPr>
          <p:cNvSpPr txBox="1"/>
          <p:nvPr/>
        </p:nvSpPr>
        <p:spPr>
          <a:xfrm>
            <a:off x="8082138" y="6354247"/>
            <a:ext cx="300165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11.9 MeV energy irradiation</a:t>
            </a:r>
          </a:p>
        </p:txBody>
      </p:sp>
      <p:pic>
        <p:nvPicPr>
          <p:cNvPr id="22" name="Picture 21" descr="A picture containing text&#10;&#10;Description automatically generated">
            <a:extLst>
              <a:ext uri="{FF2B5EF4-FFF2-40B4-BE49-F238E27FC236}">
                <a16:creationId xmlns:a16="http://schemas.microsoft.com/office/drawing/2014/main" id="{ADFA4B36-C034-CD40-A920-65545754D35F}"/>
              </a:ext>
            </a:extLst>
          </p:cNvPr>
          <p:cNvPicPr>
            <a:picLocks noChangeAspect="1"/>
          </p:cNvPicPr>
          <p:nvPr/>
        </p:nvPicPr>
        <p:blipFill>
          <a:blip r:embed="rId3"/>
          <a:stretch>
            <a:fillRect/>
          </a:stretch>
        </p:blipFill>
        <p:spPr>
          <a:xfrm rot="16200000" flipH="1">
            <a:off x="8517138" y="1935556"/>
            <a:ext cx="2428723" cy="582981"/>
          </a:xfrm>
          <a:prstGeom prst="rect">
            <a:avLst/>
          </a:prstGeom>
        </p:spPr>
      </p:pic>
      <p:cxnSp>
        <p:nvCxnSpPr>
          <p:cNvPr id="6" name="Straight Connector 5">
            <a:extLst>
              <a:ext uri="{FF2B5EF4-FFF2-40B4-BE49-F238E27FC236}">
                <a16:creationId xmlns:a16="http://schemas.microsoft.com/office/drawing/2014/main" id="{4407C216-75F4-2FAA-0B83-83168D3BC7AD}"/>
              </a:ext>
            </a:extLst>
          </p:cNvPr>
          <p:cNvCxnSpPr>
            <a:cxnSpLocks/>
          </p:cNvCxnSpPr>
          <p:nvPr/>
        </p:nvCxnSpPr>
        <p:spPr>
          <a:xfrm>
            <a:off x="8450407" y="5377747"/>
            <a:ext cx="1281092" cy="0"/>
          </a:xfrm>
          <a:prstGeom prst="line">
            <a:avLst/>
          </a:prstGeom>
          <a:ln w="114300">
            <a:solidFill>
              <a:srgbClr val="00B0F0"/>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C45B7BF-C45E-8968-9F21-898C2EE33774}"/>
              </a:ext>
            </a:extLst>
          </p:cNvPr>
          <p:cNvCxnSpPr>
            <a:cxnSpLocks/>
          </p:cNvCxnSpPr>
          <p:nvPr/>
        </p:nvCxnSpPr>
        <p:spPr>
          <a:xfrm flipH="1" flipV="1">
            <a:off x="8638347" y="1511252"/>
            <a:ext cx="309393" cy="722502"/>
          </a:xfrm>
          <a:prstGeom prst="line">
            <a:avLst/>
          </a:prstGeom>
          <a:ln w="25400">
            <a:solidFill>
              <a:schemeClr val="tx1"/>
            </a:solidFill>
            <a:headEnd type="stealt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D7AFDC-161D-286B-2DA1-F5920D3FABF6}"/>
              </a:ext>
            </a:extLst>
          </p:cNvPr>
          <p:cNvSpPr txBox="1"/>
          <p:nvPr/>
        </p:nvSpPr>
        <p:spPr>
          <a:xfrm>
            <a:off x="8033854" y="1175133"/>
            <a:ext cx="1208985"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Proton beam</a:t>
            </a:r>
          </a:p>
        </p:txBody>
      </p:sp>
      <p:cxnSp>
        <p:nvCxnSpPr>
          <p:cNvPr id="17" name="Straight Connector 16">
            <a:extLst>
              <a:ext uri="{FF2B5EF4-FFF2-40B4-BE49-F238E27FC236}">
                <a16:creationId xmlns:a16="http://schemas.microsoft.com/office/drawing/2014/main" id="{06F56F6D-53FE-0DF4-C4FA-E3AD81F2A381}"/>
              </a:ext>
            </a:extLst>
          </p:cNvPr>
          <p:cNvCxnSpPr>
            <a:cxnSpLocks/>
          </p:cNvCxnSpPr>
          <p:nvPr/>
        </p:nvCxnSpPr>
        <p:spPr>
          <a:xfrm flipV="1">
            <a:off x="9847694" y="982666"/>
            <a:ext cx="795922" cy="234106"/>
          </a:xfrm>
          <a:prstGeom prst="line">
            <a:avLst/>
          </a:prstGeom>
          <a:ln w="25400">
            <a:solidFill>
              <a:schemeClr val="tx1"/>
            </a:solidFill>
            <a:headEnd type="stealt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48255CD-F02F-5EF7-8D32-86C1FC2ECC52}"/>
              </a:ext>
            </a:extLst>
          </p:cNvPr>
          <p:cNvCxnSpPr>
            <a:cxnSpLocks/>
          </p:cNvCxnSpPr>
          <p:nvPr/>
        </p:nvCxnSpPr>
        <p:spPr>
          <a:xfrm flipV="1">
            <a:off x="10037675" y="1417320"/>
            <a:ext cx="677796" cy="210985"/>
          </a:xfrm>
          <a:prstGeom prst="line">
            <a:avLst/>
          </a:prstGeom>
          <a:ln w="25400">
            <a:solidFill>
              <a:schemeClr val="tx1"/>
            </a:solidFill>
            <a:headEnd type="stealt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A9678FE-4B1F-5CB6-C112-7661AE086D27}"/>
              </a:ext>
            </a:extLst>
          </p:cNvPr>
          <p:cNvSpPr txBox="1"/>
          <p:nvPr/>
        </p:nvSpPr>
        <p:spPr>
          <a:xfrm>
            <a:off x="10703389" y="813290"/>
            <a:ext cx="83227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Al cover</a:t>
            </a:r>
          </a:p>
        </p:txBody>
      </p:sp>
      <p:sp>
        <p:nvSpPr>
          <p:cNvPr id="26" name="TextBox 25">
            <a:extLst>
              <a:ext uri="{FF2B5EF4-FFF2-40B4-BE49-F238E27FC236}">
                <a16:creationId xmlns:a16="http://schemas.microsoft.com/office/drawing/2014/main" id="{CD329D2E-F777-14D1-8759-B74CF56BA6A8}"/>
              </a:ext>
            </a:extLst>
          </p:cNvPr>
          <p:cNvSpPr txBox="1"/>
          <p:nvPr/>
        </p:nvSpPr>
        <p:spPr>
          <a:xfrm>
            <a:off x="10724710" y="1263431"/>
            <a:ext cx="71365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Al disc</a:t>
            </a:r>
          </a:p>
        </p:txBody>
      </p:sp>
    </p:spTree>
    <p:extLst>
      <p:ext uri="{BB962C8B-B14F-4D97-AF65-F5344CB8AC3E}">
        <p14:creationId xmlns:p14="http://schemas.microsoft.com/office/powerpoint/2010/main" val="2472295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3BAE-92A5-DF4B-B1B9-FA242325DB61}"/>
              </a:ext>
            </a:extLst>
          </p:cNvPr>
          <p:cNvSpPr>
            <a:spLocks noGrp="1"/>
          </p:cNvSpPr>
          <p:nvPr>
            <p:ph type="title"/>
          </p:nvPr>
        </p:nvSpPr>
        <p:spPr>
          <a:xfrm>
            <a:off x="106206" y="242792"/>
            <a:ext cx="11988811" cy="960344"/>
          </a:xfrm>
        </p:spPr>
        <p:txBody>
          <a:bodyPr>
            <a:normAutofit/>
          </a:bodyPr>
          <a:lstStyle/>
          <a:p>
            <a:pPr algn="ctr"/>
            <a:r>
              <a:rPr lang="en-US" sz="3800" b="1" dirty="0">
                <a:latin typeface="Arial" panose="020B0604020202020204" pitchFamily="34" charset="0"/>
                <a:cs typeface="Arial" panose="020B0604020202020204" pitchFamily="34" charset="0"/>
              </a:rPr>
              <a:t>Derenzo Phantom PET Imaging - Spatial Resolution </a:t>
            </a:r>
          </a:p>
        </p:txBody>
      </p:sp>
      <p:sp>
        <p:nvSpPr>
          <p:cNvPr id="4" name="Slide Number Placeholder 3">
            <a:extLst>
              <a:ext uri="{FF2B5EF4-FFF2-40B4-BE49-F238E27FC236}">
                <a16:creationId xmlns:a16="http://schemas.microsoft.com/office/drawing/2014/main" id="{9483A1E2-7683-A24F-BD09-4D5049418719}"/>
              </a:ext>
            </a:extLst>
          </p:cNvPr>
          <p:cNvSpPr>
            <a:spLocks noGrp="1"/>
          </p:cNvSpPr>
          <p:nvPr>
            <p:ph type="sldNum" sz="quarter" idx="12"/>
          </p:nvPr>
        </p:nvSpPr>
        <p:spPr/>
        <p:txBody>
          <a:bodyPr/>
          <a:lstStyle/>
          <a:p>
            <a:fld id="{D360779E-F83D-944B-BC6C-393FC31B6FFA}" type="slidenum">
              <a:rPr lang="en-US" smtClean="0"/>
              <a:t>12</a:t>
            </a:fld>
            <a:endParaRPr lang="en-US" dirty="0"/>
          </a:p>
        </p:txBody>
      </p:sp>
      <p:pic>
        <p:nvPicPr>
          <p:cNvPr id="6" name="Picture 5" descr="A picture containing qr code&#10;&#10;Description automatically generated">
            <a:extLst>
              <a:ext uri="{FF2B5EF4-FFF2-40B4-BE49-F238E27FC236}">
                <a16:creationId xmlns:a16="http://schemas.microsoft.com/office/drawing/2014/main" id="{51890368-BDDF-244A-BEF5-6DA48118257E}"/>
              </a:ext>
            </a:extLst>
          </p:cNvPr>
          <p:cNvPicPr>
            <a:picLocks noChangeAspect="1"/>
          </p:cNvPicPr>
          <p:nvPr/>
        </p:nvPicPr>
        <p:blipFill>
          <a:blip r:embed="rId3"/>
          <a:stretch>
            <a:fillRect/>
          </a:stretch>
        </p:blipFill>
        <p:spPr>
          <a:xfrm>
            <a:off x="3491599" y="1447391"/>
            <a:ext cx="8281097" cy="4421185"/>
          </a:xfrm>
          <a:prstGeom prst="rect">
            <a:avLst/>
          </a:prstGeom>
        </p:spPr>
      </p:pic>
      <p:sp>
        <p:nvSpPr>
          <p:cNvPr id="7" name="TextBox 6">
            <a:extLst>
              <a:ext uri="{FF2B5EF4-FFF2-40B4-BE49-F238E27FC236}">
                <a16:creationId xmlns:a16="http://schemas.microsoft.com/office/drawing/2014/main" id="{22ABCBBD-510B-DE4F-B476-01887BBD498F}"/>
              </a:ext>
            </a:extLst>
          </p:cNvPr>
          <p:cNvSpPr txBox="1"/>
          <p:nvPr/>
        </p:nvSpPr>
        <p:spPr>
          <a:xfrm>
            <a:off x="4421060" y="5927797"/>
            <a:ext cx="767047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PET radionuclides in order of increasing positron E</a:t>
            </a:r>
            <a:r>
              <a:rPr lang="en-US" baseline="-25000" dirty="0">
                <a:latin typeface="Arial" panose="020B0604020202020204" pitchFamily="34" charset="0"/>
                <a:cs typeface="Arial" panose="020B0604020202020204" pitchFamily="34" charset="0"/>
              </a:rPr>
              <a:t>mean</a:t>
            </a:r>
            <a:r>
              <a:rPr lang="en-US" dirty="0">
                <a:latin typeface="Arial" panose="020B0604020202020204" pitchFamily="34" charset="0"/>
                <a:cs typeface="Arial" panose="020B0604020202020204" pitchFamily="34" charset="0"/>
              </a:rPr>
              <a:t> and E</a:t>
            </a:r>
            <a:r>
              <a:rPr lang="en-US" baseline="-25000" dirty="0">
                <a:latin typeface="Arial" panose="020B0604020202020204" pitchFamily="34" charset="0"/>
                <a:cs typeface="Arial" panose="020B0604020202020204" pitchFamily="34" charset="0"/>
              </a:rPr>
              <a:t>max</a:t>
            </a:r>
            <a:endParaRPr lang="en-US" dirty="0">
              <a:latin typeface="Arial" panose="020B0604020202020204" pitchFamily="34" charset="0"/>
              <a:cs typeface="Arial" panose="020B0604020202020204" pitchFamily="34" charset="0"/>
            </a:endParaRPr>
          </a:p>
        </p:txBody>
      </p:sp>
      <p:sp>
        <p:nvSpPr>
          <p:cNvPr id="8" name="Google Shape;276;p28">
            <a:extLst>
              <a:ext uri="{FF2B5EF4-FFF2-40B4-BE49-F238E27FC236}">
                <a16:creationId xmlns:a16="http://schemas.microsoft.com/office/drawing/2014/main" id="{28F60FF7-0C76-394D-A73C-E58CBC2075EB}"/>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B9D1483B-94CF-CF47-963E-3FB36B90EA25}"/>
              </a:ext>
            </a:extLst>
          </p:cNvPr>
          <p:cNvSpPr txBox="1"/>
          <p:nvPr/>
        </p:nvSpPr>
        <p:spPr>
          <a:xfrm>
            <a:off x="4421060" y="6480923"/>
            <a:ext cx="5170583" cy="276999"/>
          </a:xfrm>
          <a:prstGeom prst="rect">
            <a:avLst/>
          </a:prstGeom>
          <a:noFill/>
        </p:spPr>
        <p:txBody>
          <a:bodyPr wrap="none" rtlCol="0">
            <a:spAutoFit/>
          </a:bodyPr>
          <a:lstStyle/>
          <a:p>
            <a:r>
              <a:rPr lang="en-US" sz="1200" baseline="30000" dirty="0">
                <a:latin typeface="Arial" panose="020B0604020202020204" pitchFamily="34" charset="0"/>
                <a:cs typeface="Arial" panose="020B0604020202020204" pitchFamily="34" charset="0"/>
              </a:rPr>
              <a:t>18</a:t>
            </a:r>
            <a:r>
              <a:rPr lang="en-US" sz="1200" dirty="0">
                <a:latin typeface="Arial" panose="020B0604020202020204" pitchFamily="34" charset="0"/>
                <a:cs typeface="Arial" panose="020B0604020202020204" pitchFamily="34" charset="0"/>
              </a:rPr>
              <a:t>F, </a:t>
            </a:r>
            <a:r>
              <a:rPr lang="en-US" sz="1200" baseline="30000" dirty="0">
                <a:latin typeface="Arial" panose="020B0604020202020204" pitchFamily="34" charset="0"/>
                <a:cs typeface="Arial" panose="020B0604020202020204" pitchFamily="34" charset="0"/>
              </a:rPr>
              <a:t>64</a:t>
            </a:r>
            <a:r>
              <a:rPr lang="en-US" sz="1200" dirty="0">
                <a:latin typeface="Arial" panose="020B0604020202020204" pitchFamily="34" charset="0"/>
                <a:cs typeface="Arial" panose="020B0604020202020204" pitchFamily="34" charset="0"/>
              </a:rPr>
              <a:t>Cu, </a:t>
            </a:r>
            <a:r>
              <a:rPr lang="en-US" sz="1200" baseline="30000" dirty="0">
                <a:latin typeface="Arial" panose="020B0604020202020204" pitchFamily="34" charset="0"/>
                <a:cs typeface="Arial" panose="020B0604020202020204" pitchFamily="34" charset="0"/>
              </a:rPr>
              <a:t>44</a:t>
            </a:r>
            <a:r>
              <a:rPr lang="en-US" sz="1200" dirty="0">
                <a:latin typeface="Arial" panose="020B0604020202020204" pitchFamily="34" charset="0"/>
                <a:cs typeface="Arial" panose="020B0604020202020204" pitchFamily="34" charset="0"/>
              </a:rPr>
              <a:t>Sc and </a:t>
            </a:r>
            <a:r>
              <a:rPr lang="en-US" sz="1200" baseline="30000" dirty="0">
                <a:latin typeface="Arial" panose="020B0604020202020204" pitchFamily="34" charset="0"/>
                <a:cs typeface="Arial" panose="020B0604020202020204" pitchFamily="34" charset="0"/>
              </a:rPr>
              <a:t>68</a:t>
            </a:r>
            <a:r>
              <a:rPr lang="en-US" sz="1200" dirty="0">
                <a:latin typeface="Arial" panose="020B0604020202020204" pitchFamily="34" charset="0"/>
                <a:cs typeface="Arial" panose="020B0604020202020204" pitchFamily="34" charset="0"/>
              </a:rPr>
              <a:t>Ga from Ferguson et al., </a:t>
            </a:r>
            <a:r>
              <a:rPr lang="en-US" sz="1200" i="1" dirty="0">
                <a:latin typeface="Arial" panose="020B0604020202020204" pitchFamily="34" charset="0"/>
                <a:cs typeface="Arial" panose="020B0604020202020204" pitchFamily="34" charset="0"/>
              </a:rPr>
              <a:t>EJNMMI Phys. 2019; 6(1)</a:t>
            </a:r>
            <a:r>
              <a:rPr lang="en-US" sz="1200" dirty="0">
                <a:latin typeface="Arial" panose="020B0604020202020204" pitchFamily="34" charset="0"/>
                <a:cs typeface="Arial" panose="020B0604020202020204" pitchFamily="34" charset="0"/>
              </a:rPr>
              <a:t>  </a:t>
            </a:r>
          </a:p>
        </p:txBody>
      </p:sp>
      <p:pic>
        <p:nvPicPr>
          <p:cNvPr id="11" name="Picture 10" descr="A picture containing indoor&#10;&#10;Description automatically generated">
            <a:extLst>
              <a:ext uri="{FF2B5EF4-FFF2-40B4-BE49-F238E27FC236}">
                <a16:creationId xmlns:a16="http://schemas.microsoft.com/office/drawing/2014/main" id="{BDA7392E-BE84-C04D-97E9-A9275FCD4757}"/>
              </a:ext>
            </a:extLst>
          </p:cNvPr>
          <p:cNvPicPr>
            <a:picLocks noChangeAspect="1"/>
          </p:cNvPicPr>
          <p:nvPr/>
        </p:nvPicPr>
        <p:blipFill>
          <a:blip r:embed="rId4"/>
          <a:stretch>
            <a:fillRect/>
          </a:stretch>
        </p:blipFill>
        <p:spPr>
          <a:xfrm>
            <a:off x="274166" y="3744169"/>
            <a:ext cx="2943267" cy="1991252"/>
          </a:xfrm>
          <a:prstGeom prst="rect">
            <a:avLst/>
          </a:prstGeom>
        </p:spPr>
      </p:pic>
      <p:sp>
        <p:nvSpPr>
          <p:cNvPr id="12" name="TextBox 11">
            <a:extLst>
              <a:ext uri="{FF2B5EF4-FFF2-40B4-BE49-F238E27FC236}">
                <a16:creationId xmlns:a16="http://schemas.microsoft.com/office/drawing/2014/main" id="{CAE6E6CB-9A6A-4C42-8224-3FCF377CA911}"/>
              </a:ext>
            </a:extLst>
          </p:cNvPr>
          <p:cNvSpPr txBox="1"/>
          <p:nvPr/>
        </p:nvSpPr>
        <p:spPr>
          <a:xfrm>
            <a:off x="164397" y="5789298"/>
            <a:ext cx="397319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Derenzo phantom assembly for investigating PET spatial resolution</a:t>
            </a:r>
          </a:p>
        </p:txBody>
      </p:sp>
      <p:pic>
        <p:nvPicPr>
          <p:cNvPr id="15" name="Picture 14" descr="A close-up of a washing machine&#10;&#10;Description automatically generated with low confidence">
            <a:extLst>
              <a:ext uri="{FF2B5EF4-FFF2-40B4-BE49-F238E27FC236}">
                <a16:creationId xmlns:a16="http://schemas.microsoft.com/office/drawing/2014/main" id="{31FBC75C-167B-3242-8D02-251B80588044}"/>
              </a:ext>
            </a:extLst>
          </p:cNvPr>
          <p:cNvPicPr>
            <a:picLocks noChangeAspect="1"/>
          </p:cNvPicPr>
          <p:nvPr/>
        </p:nvPicPr>
        <p:blipFill>
          <a:blip r:embed="rId5"/>
          <a:stretch>
            <a:fillRect/>
          </a:stretch>
        </p:blipFill>
        <p:spPr>
          <a:xfrm>
            <a:off x="274166" y="1833424"/>
            <a:ext cx="1838392" cy="1820333"/>
          </a:xfrm>
          <a:prstGeom prst="rect">
            <a:avLst/>
          </a:prstGeom>
        </p:spPr>
      </p:pic>
      <p:sp>
        <p:nvSpPr>
          <p:cNvPr id="9" name="TextBox 8">
            <a:extLst>
              <a:ext uri="{FF2B5EF4-FFF2-40B4-BE49-F238E27FC236}">
                <a16:creationId xmlns:a16="http://schemas.microsoft.com/office/drawing/2014/main" id="{37C385C0-AD0A-3621-3ACF-365F0029C4AB}"/>
              </a:ext>
            </a:extLst>
          </p:cNvPr>
          <p:cNvSpPr txBox="1"/>
          <p:nvPr/>
        </p:nvSpPr>
        <p:spPr>
          <a:xfrm>
            <a:off x="4443094" y="6272930"/>
            <a:ext cx="3366627" cy="553998"/>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Nelson et al., </a:t>
            </a:r>
            <a:r>
              <a:rPr lang="en-US" sz="1200" i="1" dirty="0">
                <a:latin typeface="Arial" panose="020B0604020202020204" pitchFamily="34" charset="0"/>
                <a:cs typeface="Arial" panose="020B0604020202020204" pitchFamily="34" charset="0"/>
              </a:rPr>
              <a:t>J </a:t>
            </a:r>
            <a:r>
              <a:rPr lang="en-US" sz="1200" i="1" dirty="0" err="1">
                <a:latin typeface="Arial" panose="020B0604020202020204" pitchFamily="34" charset="0"/>
                <a:cs typeface="Arial" panose="020B0604020202020204" pitchFamily="34" charset="0"/>
              </a:rPr>
              <a:t>Nucl</a:t>
            </a:r>
            <a:r>
              <a:rPr lang="en-US" sz="1200" i="1" dirty="0">
                <a:latin typeface="Arial" panose="020B0604020202020204" pitchFamily="34" charset="0"/>
                <a:cs typeface="Arial" panose="020B0604020202020204" pitchFamily="34" charset="0"/>
              </a:rPr>
              <a:t> Med</a:t>
            </a:r>
            <a:r>
              <a:rPr lang="en-US" sz="1200" dirty="0">
                <a:latin typeface="Arial" panose="020B0604020202020204" pitchFamily="34" charset="0"/>
                <a:cs typeface="Arial" panose="020B0604020202020204" pitchFamily="34" charset="0"/>
              </a:rPr>
              <a:t>. 2022;63(4):584-590 </a:t>
            </a:r>
          </a:p>
          <a:p>
            <a:endParaRPr lang="en-US" dirty="0"/>
          </a:p>
        </p:txBody>
      </p:sp>
    </p:spTree>
    <p:extLst>
      <p:ext uri="{BB962C8B-B14F-4D97-AF65-F5344CB8AC3E}">
        <p14:creationId xmlns:p14="http://schemas.microsoft.com/office/powerpoint/2010/main" val="2799569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DFCC3-B447-FB49-8CB7-D435C768CCA6}"/>
              </a:ext>
            </a:extLst>
          </p:cNvPr>
          <p:cNvSpPr>
            <a:spLocks noGrp="1"/>
          </p:cNvSpPr>
          <p:nvPr>
            <p:ph type="title"/>
          </p:nvPr>
        </p:nvSpPr>
        <p:spPr>
          <a:xfrm>
            <a:off x="838200" y="91870"/>
            <a:ext cx="10515600" cy="1325563"/>
          </a:xfrm>
        </p:spPr>
        <p:txBody>
          <a:bodyPr/>
          <a:lstStyle/>
          <a:p>
            <a:pPr algn="ctr"/>
            <a:r>
              <a:rPr lang="en-US" b="1" dirty="0">
                <a:latin typeface="Arial" panose="020B0604020202020204" pitchFamily="34" charset="0"/>
                <a:cs typeface="Arial" panose="020B0604020202020204" pitchFamily="34" charset="0"/>
              </a:rPr>
              <a:t>Radiolabeling</a:t>
            </a:r>
          </a:p>
        </p:txBody>
      </p:sp>
      <p:sp>
        <p:nvSpPr>
          <p:cNvPr id="3" name="Content Placeholder 2">
            <a:extLst>
              <a:ext uri="{FF2B5EF4-FFF2-40B4-BE49-F238E27FC236}">
                <a16:creationId xmlns:a16="http://schemas.microsoft.com/office/drawing/2014/main" id="{21701C02-8EAF-3947-936F-1219B2D67E9F}"/>
              </a:ext>
            </a:extLst>
          </p:cNvPr>
          <p:cNvSpPr>
            <a:spLocks noGrp="1"/>
          </p:cNvSpPr>
          <p:nvPr>
            <p:ph idx="1"/>
          </p:nvPr>
        </p:nvSpPr>
        <p:spPr>
          <a:xfrm>
            <a:off x="221668" y="1756351"/>
            <a:ext cx="6454435" cy="4351338"/>
          </a:xfrm>
        </p:spPr>
        <p:txBody>
          <a:bodyPr>
            <a:normAutofit fontScale="70000" lnSpcReduction="20000"/>
          </a:bodyPr>
          <a:lstStyle/>
          <a:p>
            <a:pPr>
              <a:lnSpc>
                <a:spcPct val="110000"/>
              </a:lnSpc>
            </a:pPr>
            <a:r>
              <a:rPr lang="en-US" dirty="0">
                <a:latin typeface="Arial" panose="020B0604020202020204" pitchFamily="34" charset="0"/>
                <a:cs typeface="Arial" panose="020B0604020202020204" pitchFamily="34" charset="0"/>
              </a:rPr>
              <a:t>Radiolabeling performed with DOTA and Macropa</a:t>
            </a:r>
          </a:p>
          <a:p>
            <a:pPr>
              <a:lnSpc>
                <a:spcPct val="110000"/>
              </a:lnSpc>
            </a:pPr>
            <a:r>
              <a:rPr lang="en-US" dirty="0">
                <a:latin typeface="Arial" panose="020B0604020202020204" pitchFamily="34" charset="0"/>
                <a:cs typeface="Arial" panose="020B0604020202020204" pitchFamily="34" charset="0"/>
              </a:rPr>
              <a:t>Use [</a:t>
            </a:r>
            <a:r>
              <a:rPr lang="en-US" baseline="30000" dirty="0">
                <a:latin typeface="Arial" panose="020B0604020202020204" pitchFamily="34" charset="0"/>
                <a:cs typeface="Arial" panose="020B0604020202020204" pitchFamily="34" charset="0"/>
              </a:rPr>
              <a:t>133</a:t>
            </a:r>
            <a:r>
              <a:rPr lang="en-US" dirty="0">
                <a:latin typeface="Arial" panose="020B0604020202020204" pitchFamily="34" charset="0"/>
                <a:cs typeface="Arial" panose="020B0604020202020204" pitchFamily="34" charset="0"/>
              </a:rPr>
              <a:t>La]LaCl</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produced with isotopically enriched </a:t>
            </a:r>
            <a:r>
              <a:rPr lang="en-US" baseline="30000" dirty="0">
                <a:latin typeface="Arial" panose="020B0604020202020204" pitchFamily="34" charset="0"/>
                <a:cs typeface="Arial" panose="020B0604020202020204" pitchFamily="34" charset="0"/>
              </a:rPr>
              <a:t>135</a:t>
            </a:r>
            <a:r>
              <a:rPr lang="en-US" dirty="0">
                <a:latin typeface="Arial" panose="020B0604020202020204" pitchFamily="34" charset="0"/>
                <a:cs typeface="Arial" panose="020B0604020202020204" pitchFamily="34" charset="0"/>
              </a:rPr>
              <a:t>BaCO</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target material, Ba/La separation performed using branched DGA resin</a:t>
            </a:r>
          </a:p>
          <a:p>
            <a:pPr>
              <a:lnSpc>
                <a:spcPct val="110000"/>
              </a:lnSpc>
            </a:pPr>
            <a:r>
              <a:rPr lang="en-US" dirty="0">
                <a:latin typeface="Arial" panose="020B0604020202020204" pitchFamily="34" charset="0"/>
                <a:cs typeface="Arial" panose="020B0604020202020204" pitchFamily="34" charset="0"/>
              </a:rPr>
              <a:t>Adjust [</a:t>
            </a:r>
            <a:r>
              <a:rPr lang="en-US" baseline="30000" dirty="0">
                <a:latin typeface="Arial" panose="020B0604020202020204" pitchFamily="34" charset="0"/>
                <a:cs typeface="Arial" panose="020B0604020202020204" pitchFamily="34" charset="0"/>
              </a:rPr>
              <a:t>133</a:t>
            </a:r>
            <a:r>
              <a:rPr lang="en-US" dirty="0">
                <a:latin typeface="Arial" panose="020B0604020202020204" pitchFamily="34" charset="0"/>
                <a:cs typeface="Arial" panose="020B0604020202020204" pitchFamily="34" charset="0"/>
              </a:rPr>
              <a:t>La]LaCl</a:t>
            </a:r>
            <a:r>
              <a:rPr lang="en-US" baseline="-25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to pH 4.5 with NaOAc buffer</a:t>
            </a:r>
          </a:p>
          <a:p>
            <a:pPr>
              <a:lnSpc>
                <a:spcPct val="110000"/>
              </a:lnSpc>
            </a:pPr>
            <a:endParaRPr lang="en-US" b="1" dirty="0">
              <a:latin typeface="Arial" panose="020B0604020202020204" pitchFamily="34" charset="0"/>
              <a:cs typeface="Arial" panose="020B0604020202020204" pitchFamily="34" charset="0"/>
            </a:endParaRPr>
          </a:p>
          <a:p>
            <a:pPr>
              <a:lnSpc>
                <a:spcPct val="110000"/>
              </a:lnSpc>
            </a:pPr>
            <a:r>
              <a:rPr lang="en-US" b="1" dirty="0">
                <a:latin typeface="Arial" panose="020B0604020202020204" pitchFamily="34" charset="0"/>
                <a:cs typeface="Arial" panose="020B0604020202020204" pitchFamily="34" charset="0"/>
              </a:rPr>
              <a:t>DOTA: </a:t>
            </a:r>
            <a:r>
              <a:rPr lang="en-US" dirty="0">
                <a:latin typeface="Arial" panose="020B0604020202020204" pitchFamily="34" charset="0"/>
                <a:cs typeface="Arial" panose="020B0604020202020204" pitchFamily="34" charset="0"/>
              </a:rPr>
              <a:t>React at 90°C for 30 min</a:t>
            </a:r>
          </a:p>
          <a:p>
            <a:pPr>
              <a:lnSpc>
                <a:spcPct val="110000"/>
              </a:lnSpc>
            </a:pPr>
            <a:r>
              <a:rPr lang="en-US" dirty="0">
                <a:latin typeface="Arial" panose="020B0604020202020204" pitchFamily="34" charset="0"/>
                <a:cs typeface="Arial" panose="020B0604020202020204" pitchFamily="34" charset="0"/>
              </a:rPr>
              <a:t>130 ± 15 GBq/</a:t>
            </a:r>
            <a:r>
              <a:rPr lang="el-GR" dirty="0">
                <a:latin typeface="Arial" panose="020B0604020202020204" pitchFamily="34" charset="0"/>
                <a:cs typeface="Arial" panose="020B0604020202020204" pitchFamily="34" charset="0"/>
              </a:rPr>
              <a:t>μ</a:t>
            </a:r>
            <a:r>
              <a:rPr lang="en-US" dirty="0">
                <a:latin typeface="Arial" panose="020B0604020202020204" pitchFamily="34" charset="0"/>
                <a:cs typeface="Arial" panose="020B0604020202020204" pitchFamily="34" charset="0"/>
              </a:rPr>
              <a:t>mol (</a:t>
            </a:r>
            <a:r>
              <a:rPr lang="en-US" baseline="30000" dirty="0">
                <a:latin typeface="Arial" panose="020B0604020202020204" pitchFamily="34" charset="0"/>
                <a:cs typeface="Arial" panose="020B0604020202020204" pitchFamily="34" charset="0"/>
              </a:rPr>
              <a:t>133</a:t>
            </a:r>
            <a:r>
              <a:rPr lang="en-US" dirty="0">
                <a:latin typeface="Arial" panose="020B0604020202020204" pitchFamily="34" charset="0"/>
                <a:cs typeface="Arial" panose="020B0604020202020204" pitchFamily="34" charset="0"/>
              </a:rPr>
              <a:t>La)</a:t>
            </a:r>
          </a:p>
          <a:p>
            <a:pPr marL="0" indent="0">
              <a:lnSpc>
                <a:spcPct val="110000"/>
              </a:lnSpc>
              <a:buNone/>
            </a:pPr>
            <a:endParaRPr lang="en-US" dirty="0">
              <a:latin typeface="Arial" panose="020B0604020202020204" pitchFamily="34" charset="0"/>
              <a:cs typeface="Arial" panose="020B0604020202020204" pitchFamily="34" charset="0"/>
            </a:endParaRPr>
          </a:p>
          <a:p>
            <a:pPr>
              <a:lnSpc>
                <a:spcPct val="110000"/>
              </a:lnSpc>
            </a:pPr>
            <a:r>
              <a:rPr lang="en-US" b="1" dirty="0">
                <a:latin typeface="Arial" panose="020B0604020202020204" pitchFamily="34" charset="0"/>
                <a:cs typeface="Arial" panose="020B0604020202020204" pitchFamily="34" charset="0"/>
              </a:rPr>
              <a:t>Macropa:  </a:t>
            </a:r>
            <a:r>
              <a:rPr lang="en-US" dirty="0">
                <a:latin typeface="Arial" panose="020B0604020202020204" pitchFamily="34" charset="0"/>
                <a:cs typeface="Arial" panose="020B0604020202020204" pitchFamily="34" charset="0"/>
              </a:rPr>
              <a:t>React at 22°C for 10 min</a:t>
            </a:r>
            <a:endParaRPr lang="en-US" b="1" dirty="0">
              <a:latin typeface="Arial" panose="020B0604020202020204" pitchFamily="34" charset="0"/>
              <a:cs typeface="Arial" panose="020B0604020202020204" pitchFamily="34" charset="0"/>
            </a:endParaRPr>
          </a:p>
          <a:p>
            <a:pPr>
              <a:lnSpc>
                <a:spcPct val="110000"/>
              </a:lnSpc>
            </a:pPr>
            <a:r>
              <a:rPr lang="en-US" dirty="0">
                <a:latin typeface="Arial" panose="020B0604020202020204" pitchFamily="34" charset="0"/>
                <a:cs typeface="Arial" panose="020B0604020202020204" pitchFamily="34" charset="0"/>
              </a:rPr>
              <a:t>206 ± 31 GBq/</a:t>
            </a:r>
            <a:r>
              <a:rPr lang="el-GR" dirty="0">
                <a:latin typeface="Arial" panose="020B0604020202020204" pitchFamily="34" charset="0"/>
                <a:cs typeface="Arial" panose="020B0604020202020204" pitchFamily="34" charset="0"/>
              </a:rPr>
              <a:t>μ</a:t>
            </a:r>
            <a:r>
              <a:rPr lang="en-US" dirty="0">
                <a:latin typeface="Arial" panose="020B0604020202020204" pitchFamily="34" charset="0"/>
                <a:cs typeface="Arial" panose="020B0604020202020204" pitchFamily="34" charset="0"/>
              </a:rPr>
              <a:t>mol (</a:t>
            </a:r>
            <a:r>
              <a:rPr lang="en-US" baseline="30000" dirty="0">
                <a:latin typeface="Arial" panose="020B0604020202020204" pitchFamily="34" charset="0"/>
                <a:cs typeface="Arial" panose="020B0604020202020204" pitchFamily="34" charset="0"/>
              </a:rPr>
              <a:t>133</a:t>
            </a:r>
            <a:r>
              <a:rPr lang="en-US" dirty="0">
                <a:latin typeface="Arial" panose="020B0604020202020204" pitchFamily="34" charset="0"/>
                <a:cs typeface="Arial" panose="020B0604020202020204" pitchFamily="34" charset="0"/>
              </a:rPr>
              <a:t>La)</a:t>
            </a:r>
          </a:p>
          <a:p>
            <a:pPr marL="0" indent="0">
              <a:lnSpc>
                <a:spcPct val="110000"/>
              </a:lnSpc>
              <a:buNone/>
            </a:pPr>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773795D-198C-6846-88BB-7FA997B39799}"/>
              </a:ext>
            </a:extLst>
          </p:cNvPr>
          <p:cNvSpPr>
            <a:spLocks noGrp="1"/>
          </p:cNvSpPr>
          <p:nvPr>
            <p:ph type="sldNum" sz="quarter" idx="12"/>
          </p:nvPr>
        </p:nvSpPr>
        <p:spPr/>
        <p:txBody>
          <a:bodyPr/>
          <a:lstStyle/>
          <a:p>
            <a:fld id="{D360779E-F83D-944B-BC6C-393FC31B6FFA}" type="slidenum">
              <a:rPr lang="en-US" smtClean="0"/>
              <a:t>13</a:t>
            </a:fld>
            <a:endParaRPr lang="en-US"/>
          </a:p>
        </p:txBody>
      </p:sp>
      <p:sp>
        <p:nvSpPr>
          <p:cNvPr id="5" name="Google Shape;276;p28">
            <a:extLst>
              <a:ext uri="{FF2B5EF4-FFF2-40B4-BE49-F238E27FC236}">
                <a16:creationId xmlns:a16="http://schemas.microsoft.com/office/drawing/2014/main" id="{2B7102D7-D470-C746-854F-7E00F52F156F}"/>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7" name="Picture 6" descr="Diagram&#10;&#10;Description automatically generated with medium confidence">
            <a:extLst>
              <a:ext uri="{FF2B5EF4-FFF2-40B4-BE49-F238E27FC236}">
                <a16:creationId xmlns:a16="http://schemas.microsoft.com/office/drawing/2014/main" id="{9A61FE72-F2F8-6845-B29E-C49849FA54CF}"/>
              </a:ext>
            </a:extLst>
          </p:cNvPr>
          <p:cNvPicPr>
            <a:picLocks noChangeAspect="1"/>
          </p:cNvPicPr>
          <p:nvPr/>
        </p:nvPicPr>
        <p:blipFill>
          <a:blip r:embed="rId3"/>
          <a:stretch>
            <a:fillRect/>
          </a:stretch>
        </p:blipFill>
        <p:spPr>
          <a:xfrm>
            <a:off x="7096422" y="4163457"/>
            <a:ext cx="3805742" cy="1937003"/>
          </a:xfrm>
          <a:prstGeom prst="rect">
            <a:avLst/>
          </a:prstGeom>
        </p:spPr>
      </p:pic>
      <p:pic>
        <p:nvPicPr>
          <p:cNvPr id="9" name="Picture 8" descr="Diagram&#10;&#10;Description automatically generated">
            <a:extLst>
              <a:ext uri="{FF2B5EF4-FFF2-40B4-BE49-F238E27FC236}">
                <a16:creationId xmlns:a16="http://schemas.microsoft.com/office/drawing/2014/main" id="{5886CD76-4358-9541-824C-D4CE75ECF3A3}"/>
              </a:ext>
            </a:extLst>
          </p:cNvPr>
          <p:cNvPicPr>
            <a:picLocks noChangeAspect="1"/>
          </p:cNvPicPr>
          <p:nvPr/>
        </p:nvPicPr>
        <p:blipFill>
          <a:blip r:embed="rId4"/>
          <a:stretch>
            <a:fillRect/>
          </a:stretch>
        </p:blipFill>
        <p:spPr>
          <a:xfrm>
            <a:off x="7305835" y="1457504"/>
            <a:ext cx="3386917" cy="2426786"/>
          </a:xfrm>
          <a:prstGeom prst="rect">
            <a:avLst/>
          </a:prstGeom>
        </p:spPr>
      </p:pic>
      <p:sp>
        <p:nvSpPr>
          <p:cNvPr id="10" name="TextBox 9">
            <a:extLst>
              <a:ext uri="{FF2B5EF4-FFF2-40B4-BE49-F238E27FC236}">
                <a16:creationId xmlns:a16="http://schemas.microsoft.com/office/drawing/2014/main" id="{40C015B1-B8D3-D140-8FEC-B1A38492CBF6}"/>
              </a:ext>
            </a:extLst>
          </p:cNvPr>
          <p:cNvSpPr txBox="1"/>
          <p:nvPr/>
        </p:nvSpPr>
        <p:spPr>
          <a:xfrm>
            <a:off x="10845680" y="5015181"/>
            <a:ext cx="1016240"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DOTA</a:t>
            </a:r>
          </a:p>
        </p:txBody>
      </p:sp>
      <p:sp>
        <p:nvSpPr>
          <p:cNvPr id="11" name="TextBox 10">
            <a:extLst>
              <a:ext uri="{FF2B5EF4-FFF2-40B4-BE49-F238E27FC236}">
                <a16:creationId xmlns:a16="http://schemas.microsoft.com/office/drawing/2014/main" id="{F3C69D22-A9C0-0C41-88F1-FB2459DB85F4}"/>
              </a:ext>
            </a:extLst>
          </p:cNvPr>
          <p:cNvSpPr txBox="1"/>
          <p:nvPr/>
        </p:nvSpPr>
        <p:spPr>
          <a:xfrm>
            <a:off x="10586620" y="3078178"/>
            <a:ext cx="138371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Macropa</a:t>
            </a:r>
          </a:p>
        </p:txBody>
      </p:sp>
      <p:sp>
        <p:nvSpPr>
          <p:cNvPr id="6" name="TextBox 5">
            <a:extLst>
              <a:ext uri="{FF2B5EF4-FFF2-40B4-BE49-F238E27FC236}">
                <a16:creationId xmlns:a16="http://schemas.microsoft.com/office/drawing/2014/main" id="{315AF031-FF4B-AE4A-B56C-B184CE291F89}"/>
              </a:ext>
            </a:extLst>
          </p:cNvPr>
          <p:cNvSpPr txBox="1"/>
          <p:nvPr/>
        </p:nvSpPr>
        <p:spPr>
          <a:xfrm>
            <a:off x="8451693" y="2750734"/>
            <a:ext cx="1028700" cy="492443"/>
          </a:xfrm>
          <a:prstGeom prst="rect">
            <a:avLst/>
          </a:prstGeom>
          <a:noFill/>
        </p:spPr>
        <p:txBody>
          <a:bodyPr wrap="square" rtlCol="0">
            <a:spAutoFit/>
          </a:bodyPr>
          <a:lstStyle/>
          <a:p>
            <a:r>
              <a:rPr lang="en-US" sz="2600" baseline="30000" dirty="0">
                <a:solidFill>
                  <a:schemeClr val="accent2"/>
                </a:solidFill>
              </a:rPr>
              <a:t>133</a:t>
            </a:r>
            <a:r>
              <a:rPr lang="en-US" sz="2600" dirty="0">
                <a:solidFill>
                  <a:schemeClr val="accent2"/>
                </a:solidFill>
              </a:rPr>
              <a:t>La</a:t>
            </a:r>
          </a:p>
        </p:txBody>
      </p:sp>
      <p:sp>
        <p:nvSpPr>
          <p:cNvPr id="12" name="TextBox 11">
            <a:extLst>
              <a:ext uri="{FF2B5EF4-FFF2-40B4-BE49-F238E27FC236}">
                <a16:creationId xmlns:a16="http://schemas.microsoft.com/office/drawing/2014/main" id="{AFEA8DE0-810C-724C-80C9-DB87ED3D3B96}"/>
              </a:ext>
            </a:extLst>
          </p:cNvPr>
          <p:cNvSpPr txBox="1"/>
          <p:nvPr/>
        </p:nvSpPr>
        <p:spPr>
          <a:xfrm>
            <a:off x="8451289" y="4864798"/>
            <a:ext cx="1028700" cy="492443"/>
          </a:xfrm>
          <a:prstGeom prst="rect">
            <a:avLst/>
          </a:prstGeom>
          <a:noFill/>
        </p:spPr>
        <p:txBody>
          <a:bodyPr wrap="square" rtlCol="0">
            <a:spAutoFit/>
          </a:bodyPr>
          <a:lstStyle/>
          <a:p>
            <a:r>
              <a:rPr lang="en-US" sz="2600" baseline="30000" dirty="0">
                <a:solidFill>
                  <a:schemeClr val="accent2"/>
                </a:solidFill>
              </a:rPr>
              <a:t>133</a:t>
            </a:r>
            <a:r>
              <a:rPr lang="en-US" sz="2600" dirty="0">
                <a:solidFill>
                  <a:schemeClr val="accent2"/>
                </a:solidFill>
              </a:rPr>
              <a:t>La</a:t>
            </a:r>
          </a:p>
        </p:txBody>
      </p:sp>
      <p:sp>
        <p:nvSpPr>
          <p:cNvPr id="8" name="TextBox 7">
            <a:extLst>
              <a:ext uri="{FF2B5EF4-FFF2-40B4-BE49-F238E27FC236}">
                <a16:creationId xmlns:a16="http://schemas.microsoft.com/office/drawing/2014/main" id="{1ACAED61-45F1-3676-A75C-FA1CE4AE08FF}"/>
              </a:ext>
            </a:extLst>
          </p:cNvPr>
          <p:cNvSpPr txBox="1"/>
          <p:nvPr/>
        </p:nvSpPr>
        <p:spPr>
          <a:xfrm>
            <a:off x="290911" y="6308107"/>
            <a:ext cx="3436344"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Nelson et al., </a:t>
            </a:r>
            <a:r>
              <a:rPr lang="en-US" sz="1200" i="1" dirty="0">
                <a:latin typeface="Arial" panose="020B0604020202020204" pitchFamily="34" charset="0"/>
                <a:cs typeface="Arial" panose="020B0604020202020204" pitchFamily="34" charset="0"/>
              </a:rPr>
              <a:t>J </a:t>
            </a:r>
            <a:r>
              <a:rPr lang="en-US" sz="1200" i="1" dirty="0" err="1">
                <a:latin typeface="Arial" panose="020B0604020202020204" pitchFamily="34" charset="0"/>
                <a:cs typeface="Arial" panose="020B0604020202020204" pitchFamily="34" charset="0"/>
              </a:rPr>
              <a:t>Nucl</a:t>
            </a:r>
            <a:r>
              <a:rPr lang="en-US" sz="1200" i="1" dirty="0">
                <a:latin typeface="Arial" panose="020B0604020202020204" pitchFamily="34" charset="0"/>
                <a:cs typeface="Arial" panose="020B0604020202020204" pitchFamily="34" charset="0"/>
              </a:rPr>
              <a:t> Med</a:t>
            </a:r>
            <a:r>
              <a:rPr lang="en-US" sz="1200" dirty="0">
                <a:latin typeface="Arial" panose="020B0604020202020204" pitchFamily="34" charset="0"/>
                <a:cs typeface="Arial" panose="020B0604020202020204" pitchFamily="34" charset="0"/>
              </a:rPr>
              <a:t>. 2022;63(4):584-590 </a:t>
            </a:r>
          </a:p>
        </p:txBody>
      </p:sp>
      <p:sp>
        <p:nvSpPr>
          <p:cNvPr id="13" name="TextBox 12">
            <a:extLst>
              <a:ext uri="{FF2B5EF4-FFF2-40B4-BE49-F238E27FC236}">
                <a16:creationId xmlns:a16="http://schemas.microsoft.com/office/drawing/2014/main" id="{EC3504E3-D7AF-D4F7-3F9E-FC314A7B8E77}"/>
              </a:ext>
            </a:extLst>
          </p:cNvPr>
          <p:cNvSpPr txBox="1"/>
          <p:nvPr/>
        </p:nvSpPr>
        <p:spPr>
          <a:xfrm>
            <a:off x="290911" y="6538912"/>
            <a:ext cx="4706288"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Separation modified from Aluicio-Sarduy et al., </a:t>
            </a:r>
            <a:r>
              <a:rPr lang="en-US" sz="1200" i="1" dirty="0">
                <a:latin typeface="Arial" panose="020B0604020202020204" pitchFamily="34" charset="0"/>
                <a:cs typeface="Arial" panose="020B0604020202020204" pitchFamily="34" charset="0"/>
              </a:rPr>
              <a:t>Sci Rep.</a:t>
            </a:r>
            <a:r>
              <a:rPr lang="en-US" sz="1200" dirty="0">
                <a:latin typeface="Arial" panose="020B0604020202020204" pitchFamily="34" charset="0"/>
                <a:cs typeface="Arial" panose="020B0604020202020204" pitchFamily="34" charset="0"/>
              </a:rPr>
              <a:t> 2019; 9(1)</a:t>
            </a:r>
          </a:p>
        </p:txBody>
      </p:sp>
    </p:spTree>
    <p:extLst>
      <p:ext uri="{BB962C8B-B14F-4D97-AF65-F5344CB8AC3E}">
        <p14:creationId xmlns:p14="http://schemas.microsoft.com/office/powerpoint/2010/main" val="495279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004C9-ABF1-DF4D-8A4F-BBBE67FA8F5D}"/>
              </a:ext>
            </a:extLst>
          </p:cNvPr>
          <p:cNvSpPr>
            <a:spLocks noGrp="1"/>
          </p:cNvSpPr>
          <p:nvPr>
            <p:ph type="title"/>
          </p:nvPr>
        </p:nvSpPr>
        <p:spPr>
          <a:xfrm>
            <a:off x="560814" y="-25345"/>
            <a:ext cx="11070369" cy="1325563"/>
          </a:xfrm>
        </p:spPr>
        <p:txBody>
          <a:bodyPr/>
          <a:lstStyle/>
          <a:p>
            <a:r>
              <a:rPr lang="en-US" b="1" dirty="0">
                <a:latin typeface="Arial" panose="020B0604020202020204" pitchFamily="34" charset="0"/>
                <a:cs typeface="Arial" panose="020B0604020202020204" pitchFamily="34" charset="0"/>
              </a:rPr>
              <a:t>Preclinical PET Prostate Cancer Imaging</a:t>
            </a:r>
          </a:p>
        </p:txBody>
      </p:sp>
      <p:sp>
        <p:nvSpPr>
          <p:cNvPr id="4" name="Slide Number Placeholder 3">
            <a:extLst>
              <a:ext uri="{FF2B5EF4-FFF2-40B4-BE49-F238E27FC236}">
                <a16:creationId xmlns:a16="http://schemas.microsoft.com/office/drawing/2014/main" id="{C7D2EFEE-9DA7-6A4E-A2E2-772C128CC830}"/>
              </a:ext>
            </a:extLst>
          </p:cNvPr>
          <p:cNvSpPr>
            <a:spLocks noGrp="1"/>
          </p:cNvSpPr>
          <p:nvPr>
            <p:ph type="sldNum" sz="quarter" idx="12"/>
          </p:nvPr>
        </p:nvSpPr>
        <p:spPr/>
        <p:txBody>
          <a:bodyPr/>
          <a:lstStyle/>
          <a:p>
            <a:fld id="{D360779E-F83D-944B-BC6C-393FC31B6FFA}" type="slidenum">
              <a:rPr lang="en-US" smtClean="0"/>
              <a:t>14</a:t>
            </a:fld>
            <a:endParaRPr lang="en-US"/>
          </a:p>
        </p:txBody>
      </p:sp>
      <p:pic>
        <p:nvPicPr>
          <p:cNvPr id="8" name="Picture 7">
            <a:extLst>
              <a:ext uri="{FF2B5EF4-FFF2-40B4-BE49-F238E27FC236}">
                <a16:creationId xmlns:a16="http://schemas.microsoft.com/office/drawing/2014/main" id="{5EFF0FB3-42A6-3146-B1E7-57CC286B679A}"/>
              </a:ext>
            </a:extLst>
          </p:cNvPr>
          <p:cNvPicPr>
            <a:picLocks noChangeAspect="1"/>
          </p:cNvPicPr>
          <p:nvPr/>
        </p:nvPicPr>
        <p:blipFill>
          <a:blip r:embed="rId3"/>
          <a:srcRect/>
          <a:stretch/>
        </p:blipFill>
        <p:spPr>
          <a:xfrm>
            <a:off x="2243077" y="1106177"/>
            <a:ext cx="8027603" cy="4391281"/>
          </a:xfrm>
          <a:prstGeom prst="rect">
            <a:avLst/>
          </a:prstGeom>
        </p:spPr>
      </p:pic>
      <p:sp>
        <p:nvSpPr>
          <p:cNvPr id="10" name="TextBox 9">
            <a:extLst>
              <a:ext uri="{FF2B5EF4-FFF2-40B4-BE49-F238E27FC236}">
                <a16:creationId xmlns:a16="http://schemas.microsoft.com/office/drawing/2014/main" id="{C464D537-D85B-8048-A023-EACEA5B04876}"/>
              </a:ext>
            </a:extLst>
          </p:cNvPr>
          <p:cNvSpPr txBox="1"/>
          <p:nvPr/>
        </p:nvSpPr>
        <p:spPr>
          <a:xfrm>
            <a:off x="501823" y="5666676"/>
            <a:ext cx="1133433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PET imaging of LNCaP tumor-bearing male NU/NU mice injected with [</a:t>
            </a:r>
            <a:r>
              <a:rPr lang="en-US" baseline="30000" dirty="0">
                <a:latin typeface="Arial" panose="020B0604020202020204" pitchFamily="34" charset="0"/>
                <a:cs typeface="Arial" panose="020B0604020202020204" pitchFamily="34" charset="0"/>
              </a:rPr>
              <a:t>133</a:t>
            </a:r>
            <a:r>
              <a:rPr lang="en-US" dirty="0">
                <a:latin typeface="Arial" panose="020B0604020202020204" pitchFamily="34" charset="0"/>
                <a:cs typeface="Arial" panose="020B0604020202020204" pitchFamily="34" charset="0"/>
              </a:rPr>
              <a:t>La]La-PSMA I&amp;T and </a:t>
            </a:r>
            <a:r>
              <a:rPr lang="en-US" dirty="0" err="1">
                <a:latin typeface="Arial" panose="020B0604020202020204" pitchFamily="34" charset="0"/>
                <a:cs typeface="Arial" panose="020B0604020202020204" pitchFamily="34" charset="0"/>
              </a:rPr>
              <a:t>DCFPyL</a:t>
            </a:r>
            <a:r>
              <a:rPr lang="en-US" dirty="0">
                <a:latin typeface="Arial" panose="020B0604020202020204" pitchFamily="34" charset="0"/>
                <a:cs typeface="Arial" panose="020B0604020202020204" pitchFamily="34" charset="0"/>
              </a:rPr>
              <a:t> </a:t>
            </a:r>
          </a:p>
        </p:txBody>
      </p:sp>
      <p:sp>
        <p:nvSpPr>
          <p:cNvPr id="11" name="Google Shape;276;p28">
            <a:extLst>
              <a:ext uri="{FF2B5EF4-FFF2-40B4-BE49-F238E27FC236}">
                <a16:creationId xmlns:a16="http://schemas.microsoft.com/office/drawing/2014/main" id="{6B4EF2EA-7C66-5E42-B498-8EA2650F313F}"/>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AFAEBB21-170E-7E42-B5F5-97BC99E85E28}"/>
              </a:ext>
            </a:extLst>
          </p:cNvPr>
          <p:cNvSpPr txBox="1"/>
          <p:nvPr/>
        </p:nvSpPr>
        <p:spPr>
          <a:xfrm>
            <a:off x="-1152395" y="2179529"/>
            <a:ext cx="184731" cy="369332"/>
          </a:xfrm>
          <a:prstGeom prst="rect">
            <a:avLst/>
          </a:prstGeom>
          <a:noFill/>
        </p:spPr>
        <p:txBody>
          <a:bodyPr wrap="none" rtlCol="0">
            <a:spAutoFit/>
          </a:bodyPr>
          <a:lstStyle/>
          <a:p>
            <a:endParaRPr lang="en-US"/>
          </a:p>
        </p:txBody>
      </p:sp>
      <p:pic>
        <p:nvPicPr>
          <p:cNvPr id="16" name="Picture 15">
            <a:extLst>
              <a:ext uri="{FF2B5EF4-FFF2-40B4-BE49-F238E27FC236}">
                <a16:creationId xmlns:a16="http://schemas.microsoft.com/office/drawing/2014/main" id="{33B2D60D-2E94-2342-8161-1C2A84B41CD3}"/>
              </a:ext>
            </a:extLst>
          </p:cNvPr>
          <p:cNvPicPr>
            <a:picLocks noChangeAspect="1"/>
          </p:cNvPicPr>
          <p:nvPr/>
        </p:nvPicPr>
        <p:blipFill>
          <a:blip r:embed="rId4"/>
          <a:srcRect/>
          <a:stretch/>
        </p:blipFill>
        <p:spPr>
          <a:xfrm>
            <a:off x="1860186" y="1150551"/>
            <a:ext cx="5399211" cy="4370789"/>
          </a:xfrm>
          <a:prstGeom prst="rect">
            <a:avLst/>
          </a:prstGeom>
        </p:spPr>
      </p:pic>
      <p:sp>
        <p:nvSpPr>
          <p:cNvPr id="18" name="Rectangle 17">
            <a:extLst>
              <a:ext uri="{FF2B5EF4-FFF2-40B4-BE49-F238E27FC236}">
                <a16:creationId xmlns:a16="http://schemas.microsoft.com/office/drawing/2014/main" id="{F0BF085E-CCCF-7A45-9C93-C7D46149EFFE}"/>
              </a:ext>
            </a:extLst>
          </p:cNvPr>
          <p:cNvSpPr/>
          <p:nvPr/>
        </p:nvSpPr>
        <p:spPr>
          <a:xfrm>
            <a:off x="7486128" y="1051077"/>
            <a:ext cx="2845685" cy="409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CB9FEEB-88A8-CC85-000D-B31B25BE6503}"/>
              </a:ext>
            </a:extLst>
          </p:cNvPr>
          <p:cNvSpPr txBox="1"/>
          <p:nvPr/>
        </p:nvSpPr>
        <p:spPr>
          <a:xfrm>
            <a:off x="7635607" y="6418804"/>
            <a:ext cx="3436344"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Nelson et al., </a:t>
            </a:r>
            <a:r>
              <a:rPr lang="en-US" sz="1200" i="1" dirty="0">
                <a:latin typeface="Arial" panose="020B0604020202020204" pitchFamily="34" charset="0"/>
                <a:cs typeface="Arial" panose="020B0604020202020204" pitchFamily="34" charset="0"/>
              </a:rPr>
              <a:t>J </a:t>
            </a:r>
            <a:r>
              <a:rPr lang="en-US" sz="1200" i="1" dirty="0" err="1">
                <a:latin typeface="Arial" panose="020B0604020202020204" pitchFamily="34" charset="0"/>
                <a:cs typeface="Arial" panose="020B0604020202020204" pitchFamily="34" charset="0"/>
              </a:rPr>
              <a:t>Nucl</a:t>
            </a:r>
            <a:r>
              <a:rPr lang="en-US" sz="1200" i="1" dirty="0">
                <a:latin typeface="Arial" panose="020B0604020202020204" pitchFamily="34" charset="0"/>
                <a:cs typeface="Arial" panose="020B0604020202020204" pitchFamily="34" charset="0"/>
              </a:rPr>
              <a:t> Med</a:t>
            </a:r>
            <a:r>
              <a:rPr lang="en-US" sz="1200" dirty="0">
                <a:latin typeface="Arial" panose="020B0604020202020204" pitchFamily="34" charset="0"/>
                <a:cs typeface="Arial" panose="020B0604020202020204" pitchFamily="34" charset="0"/>
              </a:rPr>
              <a:t>. 2022;63(4):584-590 </a:t>
            </a:r>
          </a:p>
        </p:txBody>
      </p:sp>
    </p:spTree>
    <p:extLst>
      <p:ext uri="{BB962C8B-B14F-4D97-AF65-F5344CB8AC3E}">
        <p14:creationId xmlns:p14="http://schemas.microsoft.com/office/powerpoint/2010/main" val="354086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5D23-91DC-0446-9B9D-E72164B2A95A}"/>
              </a:ext>
            </a:extLst>
          </p:cNvPr>
          <p:cNvSpPr>
            <a:spLocks noGrp="1"/>
          </p:cNvSpPr>
          <p:nvPr>
            <p:ph type="title"/>
          </p:nvPr>
        </p:nvSpPr>
        <p:spPr>
          <a:xfrm>
            <a:off x="120769" y="60774"/>
            <a:ext cx="12025221" cy="949717"/>
          </a:xfrm>
        </p:spPr>
        <p:txBody>
          <a:bodyPr>
            <a:noAutofit/>
          </a:bodyPr>
          <a:lstStyle/>
          <a:p>
            <a:pPr algn="ctr"/>
            <a:r>
              <a:rPr lang="en-US" sz="2600" b="1" baseline="30000" dirty="0">
                <a:latin typeface="Arial" panose="020B0604020202020204" pitchFamily="34" charset="0"/>
                <a:cs typeface="Arial" panose="020B0604020202020204" pitchFamily="34" charset="0"/>
              </a:rPr>
              <a:t>64</a:t>
            </a:r>
            <a:r>
              <a:rPr lang="en-US" sz="2600" b="1" dirty="0">
                <a:latin typeface="Arial" panose="020B0604020202020204" pitchFamily="34" charset="0"/>
                <a:cs typeface="Arial" panose="020B0604020202020204" pitchFamily="34" charset="0"/>
              </a:rPr>
              <a:t>Cu Production Cross Sections of Interest – Enriched </a:t>
            </a:r>
            <a:r>
              <a:rPr lang="en-US" sz="2600" b="1" baseline="30000" dirty="0">
                <a:latin typeface="Arial" panose="020B0604020202020204" pitchFamily="34" charset="0"/>
                <a:cs typeface="Arial" panose="020B0604020202020204" pitchFamily="34" charset="0"/>
              </a:rPr>
              <a:t>68</a:t>
            </a:r>
            <a:r>
              <a:rPr lang="en-US" sz="2600" b="1" dirty="0">
                <a:latin typeface="Arial" panose="020B0604020202020204" pitchFamily="34" charset="0"/>
                <a:cs typeface="Arial" panose="020B0604020202020204" pitchFamily="34" charset="0"/>
              </a:rPr>
              <a:t>Zn Target Material</a:t>
            </a:r>
          </a:p>
        </p:txBody>
      </p:sp>
      <p:sp>
        <p:nvSpPr>
          <p:cNvPr id="3" name="Content Placeholder 2">
            <a:extLst>
              <a:ext uri="{FF2B5EF4-FFF2-40B4-BE49-F238E27FC236}">
                <a16:creationId xmlns:a16="http://schemas.microsoft.com/office/drawing/2014/main" id="{031756C6-08A0-E64C-ACC5-6B62C462DA75}"/>
              </a:ext>
            </a:extLst>
          </p:cNvPr>
          <p:cNvSpPr>
            <a:spLocks noGrp="1"/>
          </p:cNvSpPr>
          <p:nvPr>
            <p:ph idx="1"/>
          </p:nvPr>
        </p:nvSpPr>
        <p:spPr>
          <a:xfrm>
            <a:off x="3750127" y="6452151"/>
            <a:ext cx="5002481" cy="269324"/>
          </a:xfrm>
        </p:spPr>
        <p:txBody>
          <a:bodyPr>
            <a:normAutofit/>
          </a:bodyPr>
          <a:lstStyle/>
          <a:p>
            <a:pPr marL="0" indent="0">
              <a:buNone/>
            </a:pPr>
            <a:r>
              <a:rPr lang="en-US" sz="1200" dirty="0">
                <a:latin typeface="Arial" panose="020B0604020202020204" pitchFamily="34" charset="0"/>
                <a:cs typeface="Arial" panose="020B0604020202020204" pitchFamily="34" charset="0"/>
              </a:rPr>
              <a:t>Cross section simulation data from TENDL 2019 (Koning et al.)</a:t>
            </a:r>
          </a:p>
        </p:txBody>
      </p:sp>
      <p:sp>
        <p:nvSpPr>
          <p:cNvPr id="4" name="Slide Number Placeholder 3">
            <a:extLst>
              <a:ext uri="{FF2B5EF4-FFF2-40B4-BE49-F238E27FC236}">
                <a16:creationId xmlns:a16="http://schemas.microsoft.com/office/drawing/2014/main" id="{11DA139F-2558-8746-8A51-F70AE535AEDA}"/>
              </a:ext>
            </a:extLst>
          </p:cNvPr>
          <p:cNvSpPr>
            <a:spLocks noGrp="1"/>
          </p:cNvSpPr>
          <p:nvPr>
            <p:ph type="sldNum" sz="quarter" idx="12"/>
          </p:nvPr>
        </p:nvSpPr>
        <p:spPr/>
        <p:txBody>
          <a:bodyPr/>
          <a:lstStyle/>
          <a:p>
            <a:fld id="{D360779E-F83D-944B-BC6C-393FC31B6FFA}" type="slidenum">
              <a:rPr lang="en-US" smtClean="0"/>
              <a:t>15</a:t>
            </a:fld>
            <a:endParaRPr lang="en-US"/>
          </a:p>
        </p:txBody>
      </p:sp>
      <p:sp>
        <p:nvSpPr>
          <p:cNvPr id="5" name="Google Shape;276;p28">
            <a:extLst>
              <a:ext uri="{FF2B5EF4-FFF2-40B4-BE49-F238E27FC236}">
                <a16:creationId xmlns:a16="http://schemas.microsoft.com/office/drawing/2014/main" id="{0587FA64-4A5F-A843-B1BE-A31238B43575}"/>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074309AE-2BB7-69AE-0DEE-40AAEEB87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051" y="1004959"/>
            <a:ext cx="10201897" cy="5399292"/>
          </a:xfrm>
          <a:prstGeom prst="rect">
            <a:avLst/>
          </a:prstGeom>
        </p:spPr>
      </p:pic>
    </p:spTree>
    <p:extLst>
      <p:ext uri="{BB962C8B-B14F-4D97-AF65-F5344CB8AC3E}">
        <p14:creationId xmlns:p14="http://schemas.microsoft.com/office/powerpoint/2010/main" val="383282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5D23-91DC-0446-9B9D-E72164B2A95A}"/>
              </a:ext>
            </a:extLst>
          </p:cNvPr>
          <p:cNvSpPr>
            <a:spLocks noGrp="1"/>
          </p:cNvSpPr>
          <p:nvPr>
            <p:ph type="title"/>
          </p:nvPr>
        </p:nvSpPr>
        <p:spPr>
          <a:xfrm>
            <a:off x="838200" y="136525"/>
            <a:ext cx="10515600" cy="853308"/>
          </a:xfrm>
        </p:spPr>
        <p:txBody>
          <a:bodyPr/>
          <a:lstStyle/>
          <a:p>
            <a:pPr algn="ctr"/>
            <a:r>
              <a:rPr lang="en-US" b="1" dirty="0">
                <a:latin typeface="Arial" panose="020B0604020202020204" pitchFamily="34" charset="0"/>
                <a:cs typeface="Arial" panose="020B0604020202020204" pitchFamily="34" charset="0"/>
              </a:rPr>
              <a:t>Cyclotron Irradiation</a:t>
            </a:r>
          </a:p>
        </p:txBody>
      </p:sp>
      <p:sp>
        <p:nvSpPr>
          <p:cNvPr id="3" name="Content Placeholder 2">
            <a:extLst>
              <a:ext uri="{FF2B5EF4-FFF2-40B4-BE49-F238E27FC236}">
                <a16:creationId xmlns:a16="http://schemas.microsoft.com/office/drawing/2014/main" id="{031756C6-08A0-E64C-ACC5-6B62C462DA75}"/>
              </a:ext>
            </a:extLst>
          </p:cNvPr>
          <p:cNvSpPr>
            <a:spLocks noGrp="1"/>
          </p:cNvSpPr>
          <p:nvPr>
            <p:ph idx="1"/>
          </p:nvPr>
        </p:nvSpPr>
        <p:spPr>
          <a:xfrm>
            <a:off x="356260" y="4154076"/>
            <a:ext cx="11252215" cy="2398401"/>
          </a:xfrm>
        </p:spPr>
        <p:txBody>
          <a:bodyPr>
            <a:noAutofit/>
          </a:bodyPr>
          <a:lstStyle/>
          <a:p>
            <a:r>
              <a:rPr lang="en-US" sz="2500" dirty="0">
                <a:latin typeface="Arial" panose="020B0604020202020204" pitchFamily="34" charset="0"/>
                <a:cs typeface="Arial" panose="020B0604020202020204" pitchFamily="34" charset="0"/>
              </a:rPr>
              <a:t>100 mg </a:t>
            </a:r>
            <a:r>
              <a:rPr lang="en-US" sz="2500" baseline="30000" dirty="0">
                <a:latin typeface="Arial" panose="020B0604020202020204" pitchFamily="34" charset="0"/>
                <a:cs typeface="Arial" panose="020B0604020202020204" pitchFamily="34" charset="0"/>
              </a:rPr>
              <a:t>68</a:t>
            </a:r>
            <a:r>
              <a:rPr lang="en-US" sz="2500" dirty="0">
                <a:latin typeface="Arial" panose="020B0604020202020204" pitchFamily="34" charset="0"/>
                <a:cs typeface="Arial" panose="020B0604020202020204" pitchFamily="34" charset="0"/>
              </a:rPr>
              <a:t>Zn (98.3%) sandwiched between two 0.075 mm graphite foils</a:t>
            </a:r>
          </a:p>
          <a:p>
            <a:r>
              <a:rPr lang="en-US" sz="2500" dirty="0">
                <a:latin typeface="Arial" panose="020B0604020202020204" pitchFamily="34" charset="0"/>
                <a:cs typeface="Arial" panose="020B0604020202020204" pitchFamily="34" charset="0"/>
              </a:rPr>
              <a:t>24 MeV (extracted), 23 MeV incident on </a:t>
            </a:r>
            <a:r>
              <a:rPr lang="en-US" sz="2500" baseline="30000" dirty="0">
                <a:latin typeface="Arial" panose="020B0604020202020204" pitchFamily="34" charset="0"/>
                <a:cs typeface="Arial" panose="020B0604020202020204" pitchFamily="34" charset="0"/>
              </a:rPr>
              <a:t>68</a:t>
            </a:r>
            <a:r>
              <a:rPr lang="en-US" sz="2500" dirty="0">
                <a:latin typeface="Arial" panose="020B0604020202020204" pitchFamily="34" charset="0"/>
                <a:cs typeface="Arial" panose="020B0604020202020204" pitchFamily="34" charset="0"/>
              </a:rPr>
              <a:t>Zn at currents up to 70 </a:t>
            </a:r>
            <a:r>
              <a:rPr lang="el-GR" sz="2500" dirty="0">
                <a:latin typeface="Arial" panose="020B0604020202020204" pitchFamily="34" charset="0"/>
                <a:cs typeface="Arial" panose="020B0604020202020204" pitchFamily="34" charset="0"/>
              </a:rPr>
              <a:t>μ</a:t>
            </a:r>
            <a:r>
              <a:rPr lang="en-US" sz="2500" dirty="0">
                <a:latin typeface="Arial" panose="020B0604020202020204" pitchFamily="34" charset="0"/>
                <a:cs typeface="Arial" panose="020B0604020202020204" pitchFamily="34" charset="0"/>
              </a:rPr>
              <a:t>A</a:t>
            </a:r>
          </a:p>
          <a:p>
            <a:r>
              <a:rPr lang="en-US" sz="2500" dirty="0">
                <a:latin typeface="Arial" panose="020B0604020202020204" pitchFamily="34" charset="0"/>
                <a:cs typeface="Arial" panose="020B0604020202020204" pitchFamily="34" charset="0"/>
              </a:rPr>
              <a:t>Ag foil behind target disc backing with direct water cooling in TA-1186 (exit beam energy &lt;7 MeV to stop water activation), helium cooling on target front</a:t>
            </a:r>
          </a:p>
          <a:p>
            <a:r>
              <a:rPr lang="en-US" sz="2500" baseline="30000" dirty="0">
                <a:latin typeface="Arial" panose="020B0604020202020204" pitchFamily="34" charset="0"/>
                <a:cs typeface="Arial" panose="020B0604020202020204" pitchFamily="34" charset="0"/>
              </a:rPr>
              <a:t>64</a:t>
            </a:r>
            <a:r>
              <a:rPr lang="en-US" sz="2500" dirty="0">
                <a:latin typeface="Arial" panose="020B0604020202020204" pitchFamily="34" charset="0"/>
                <a:cs typeface="Arial" panose="020B0604020202020204" pitchFamily="34" charset="0"/>
              </a:rPr>
              <a:t>Cu saturated yield of 348 ± 6 MBq/</a:t>
            </a:r>
            <a:r>
              <a:rPr lang="el-GR" sz="2500" dirty="0">
                <a:latin typeface="Arial" panose="020B0604020202020204" pitchFamily="34" charset="0"/>
                <a:cs typeface="Arial" panose="020B0604020202020204" pitchFamily="34" charset="0"/>
              </a:rPr>
              <a:t>μ</a:t>
            </a:r>
            <a:r>
              <a:rPr lang="en-US" sz="2500" dirty="0">
                <a:latin typeface="Arial" panose="020B0604020202020204" pitchFamily="34" charset="0"/>
                <a:cs typeface="Arial" panose="020B0604020202020204" pitchFamily="34" charset="0"/>
              </a:rPr>
              <a:t>A (n=3)</a:t>
            </a:r>
          </a:p>
          <a:p>
            <a:endParaRPr lang="en-US" sz="25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1DA139F-2558-8746-8A51-F70AE535AEDA}"/>
              </a:ext>
            </a:extLst>
          </p:cNvPr>
          <p:cNvSpPr>
            <a:spLocks noGrp="1"/>
          </p:cNvSpPr>
          <p:nvPr>
            <p:ph type="sldNum" sz="quarter" idx="12"/>
          </p:nvPr>
        </p:nvSpPr>
        <p:spPr/>
        <p:txBody>
          <a:bodyPr/>
          <a:lstStyle/>
          <a:p>
            <a:fld id="{D360779E-F83D-944B-BC6C-393FC31B6FFA}" type="slidenum">
              <a:rPr lang="en-US" smtClean="0"/>
              <a:t>16</a:t>
            </a:fld>
            <a:endParaRPr lang="en-US"/>
          </a:p>
        </p:txBody>
      </p:sp>
      <p:sp>
        <p:nvSpPr>
          <p:cNvPr id="5" name="Google Shape;276;p28">
            <a:extLst>
              <a:ext uri="{FF2B5EF4-FFF2-40B4-BE49-F238E27FC236}">
                <a16:creationId xmlns:a16="http://schemas.microsoft.com/office/drawing/2014/main" id="{0587FA64-4A5F-A843-B1BE-A31238B43575}"/>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0" name="Picture 9" descr="A picture containing metalware, rug, gear&#10;&#10;Description automatically generated">
            <a:extLst>
              <a:ext uri="{FF2B5EF4-FFF2-40B4-BE49-F238E27FC236}">
                <a16:creationId xmlns:a16="http://schemas.microsoft.com/office/drawing/2014/main" id="{03B8D8FE-4E8C-3313-4347-6AD0DEE2D8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271" y="1264153"/>
            <a:ext cx="9229764" cy="2151371"/>
          </a:xfrm>
          <a:prstGeom prst="rect">
            <a:avLst/>
          </a:prstGeom>
        </p:spPr>
      </p:pic>
      <p:sp>
        <p:nvSpPr>
          <p:cNvPr id="11" name="TextBox 10">
            <a:extLst>
              <a:ext uri="{FF2B5EF4-FFF2-40B4-BE49-F238E27FC236}">
                <a16:creationId xmlns:a16="http://schemas.microsoft.com/office/drawing/2014/main" id="{5F14FE02-2DD9-1E8C-0BE8-FF47664C3D60}"/>
              </a:ext>
            </a:extLst>
          </p:cNvPr>
          <p:cNvSpPr txBox="1"/>
          <p:nvPr/>
        </p:nvSpPr>
        <p:spPr>
          <a:xfrm>
            <a:off x="9155702" y="3510619"/>
            <a:ext cx="1267326"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Complete assembly</a:t>
            </a:r>
          </a:p>
        </p:txBody>
      </p:sp>
      <p:sp>
        <p:nvSpPr>
          <p:cNvPr id="12" name="TextBox 11">
            <a:extLst>
              <a:ext uri="{FF2B5EF4-FFF2-40B4-BE49-F238E27FC236}">
                <a16:creationId xmlns:a16="http://schemas.microsoft.com/office/drawing/2014/main" id="{B18EC630-365A-96BC-A481-8381A7750A1A}"/>
              </a:ext>
            </a:extLst>
          </p:cNvPr>
          <p:cNvSpPr txBox="1"/>
          <p:nvPr/>
        </p:nvSpPr>
        <p:spPr>
          <a:xfrm>
            <a:off x="7153614" y="3509729"/>
            <a:ext cx="1589428"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Top graphite foil</a:t>
            </a:r>
          </a:p>
        </p:txBody>
      </p:sp>
      <p:sp>
        <p:nvSpPr>
          <p:cNvPr id="13" name="TextBox 12">
            <a:extLst>
              <a:ext uri="{FF2B5EF4-FFF2-40B4-BE49-F238E27FC236}">
                <a16:creationId xmlns:a16="http://schemas.microsoft.com/office/drawing/2014/main" id="{747D4094-6CC1-5A6F-3928-5CCD227B790B}"/>
              </a:ext>
            </a:extLst>
          </p:cNvPr>
          <p:cNvSpPr txBox="1"/>
          <p:nvPr/>
        </p:nvSpPr>
        <p:spPr>
          <a:xfrm>
            <a:off x="5217037" y="3467731"/>
            <a:ext cx="1694330" cy="646331"/>
          </a:xfrm>
          <a:prstGeom prst="rect">
            <a:avLst/>
          </a:prstGeom>
          <a:noFill/>
        </p:spPr>
        <p:txBody>
          <a:bodyPr wrap="square" rtlCol="0">
            <a:spAutoFit/>
          </a:bodyPr>
          <a:lstStyle/>
          <a:p>
            <a:pPr algn="ctr"/>
            <a:r>
              <a:rPr lang="en-US" baseline="30000" dirty="0">
                <a:latin typeface="Arial" panose="020B0604020202020204" pitchFamily="34" charset="0"/>
                <a:cs typeface="Arial" panose="020B0604020202020204" pitchFamily="34" charset="0"/>
              </a:rPr>
              <a:t>68</a:t>
            </a:r>
            <a:r>
              <a:rPr lang="en-US" dirty="0">
                <a:latin typeface="Arial" panose="020B0604020202020204" pitchFamily="34" charset="0"/>
                <a:cs typeface="Arial" panose="020B0604020202020204" pitchFamily="34" charset="0"/>
              </a:rPr>
              <a:t>Zn pellet on graphite foil</a:t>
            </a:r>
            <a:endParaRPr lang="en-US" baseline="30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EBBC61F-50F0-84D4-F8EA-3B09CCD0F945}"/>
              </a:ext>
            </a:extLst>
          </p:cNvPr>
          <p:cNvSpPr txBox="1"/>
          <p:nvPr/>
        </p:nvSpPr>
        <p:spPr>
          <a:xfrm>
            <a:off x="1396017" y="3453126"/>
            <a:ext cx="1694331"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Machined aluminum disc</a:t>
            </a:r>
          </a:p>
        </p:txBody>
      </p:sp>
      <p:sp>
        <p:nvSpPr>
          <p:cNvPr id="15" name="TextBox 14">
            <a:extLst>
              <a:ext uri="{FF2B5EF4-FFF2-40B4-BE49-F238E27FC236}">
                <a16:creationId xmlns:a16="http://schemas.microsoft.com/office/drawing/2014/main" id="{DCD3B0C9-120C-933B-C464-DEF997479345}"/>
              </a:ext>
            </a:extLst>
          </p:cNvPr>
          <p:cNvSpPr txBox="1"/>
          <p:nvPr/>
        </p:nvSpPr>
        <p:spPr>
          <a:xfrm>
            <a:off x="3136068" y="3483624"/>
            <a:ext cx="2002088"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Base graphite foil in depression</a:t>
            </a:r>
          </a:p>
        </p:txBody>
      </p:sp>
    </p:spTree>
    <p:extLst>
      <p:ext uri="{BB962C8B-B14F-4D97-AF65-F5344CB8AC3E}">
        <p14:creationId xmlns:p14="http://schemas.microsoft.com/office/powerpoint/2010/main" val="2203416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A79ED3-2E67-06CE-DB32-FC442F51AB35}"/>
              </a:ext>
            </a:extLst>
          </p:cNvPr>
          <p:cNvSpPr>
            <a:spLocks noGrp="1"/>
          </p:cNvSpPr>
          <p:nvPr>
            <p:ph type="sldNum" sz="quarter" idx="12"/>
          </p:nvPr>
        </p:nvSpPr>
        <p:spPr/>
        <p:txBody>
          <a:bodyPr/>
          <a:lstStyle/>
          <a:p>
            <a:fld id="{D360779E-F83D-944B-BC6C-393FC31B6FFA}" type="slidenum">
              <a:rPr lang="en-US" smtClean="0"/>
              <a:t>17</a:t>
            </a:fld>
            <a:endParaRPr lang="en-US"/>
          </a:p>
        </p:txBody>
      </p:sp>
      <p:pic>
        <p:nvPicPr>
          <p:cNvPr id="7" name="Picture 6" descr="Chart, line chart&#10;&#10;Description automatically generated">
            <a:extLst>
              <a:ext uri="{FF2B5EF4-FFF2-40B4-BE49-F238E27FC236}">
                <a16:creationId xmlns:a16="http://schemas.microsoft.com/office/drawing/2014/main" id="{2BCB0E3D-4AE0-5610-837D-DD6845BF1E76}"/>
              </a:ext>
            </a:extLst>
          </p:cNvPr>
          <p:cNvPicPr>
            <a:picLocks noChangeAspect="1"/>
          </p:cNvPicPr>
          <p:nvPr/>
        </p:nvPicPr>
        <p:blipFill>
          <a:blip r:embed="rId3"/>
          <a:stretch>
            <a:fillRect/>
          </a:stretch>
        </p:blipFill>
        <p:spPr>
          <a:xfrm>
            <a:off x="5095618" y="2234851"/>
            <a:ext cx="6898861" cy="3059632"/>
          </a:xfrm>
          <a:prstGeom prst="rect">
            <a:avLst/>
          </a:prstGeom>
        </p:spPr>
      </p:pic>
      <p:sp>
        <p:nvSpPr>
          <p:cNvPr id="10" name="Content Placeholder 2">
            <a:extLst>
              <a:ext uri="{FF2B5EF4-FFF2-40B4-BE49-F238E27FC236}">
                <a16:creationId xmlns:a16="http://schemas.microsoft.com/office/drawing/2014/main" id="{C58D6152-4174-EF20-4973-A1A08B66210F}"/>
              </a:ext>
            </a:extLst>
          </p:cNvPr>
          <p:cNvSpPr>
            <a:spLocks noGrp="1"/>
          </p:cNvSpPr>
          <p:nvPr>
            <p:ph idx="1"/>
          </p:nvPr>
        </p:nvSpPr>
        <p:spPr>
          <a:xfrm>
            <a:off x="252400" y="1903553"/>
            <a:ext cx="4834089" cy="4673137"/>
          </a:xfrm>
        </p:spPr>
        <p:txBody>
          <a:bodyPr>
            <a:normAutofit fontScale="77500" lnSpcReduction="20000"/>
          </a:bodyPr>
          <a:lstStyle/>
          <a:p>
            <a:pPr>
              <a:lnSpc>
                <a:spcPct val="120000"/>
              </a:lnSpc>
            </a:pPr>
            <a:r>
              <a:rPr lang="en-US" dirty="0">
                <a:latin typeface="Arial" panose="020B0604020202020204" pitchFamily="34" charset="0"/>
                <a:cs typeface="Arial" panose="020B0604020202020204" pitchFamily="34" charset="0"/>
              </a:rPr>
              <a:t>Co-produced </a:t>
            </a:r>
            <a:r>
              <a:rPr lang="en-US" baseline="30000" dirty="0">
                <a:latin typeface="Arial" panose="020B0604020202020204" pitchFamily="34" charset="0"/>
                <a:cs typeface="Arial" panose="020B0604020202020204" pitchFamily="34" charset="0"/>
              </a:rPr>
              <a:t>67</a:t>
            </a:r>
            <a:r>
              <a:rPr lang="en-US" dirty="0">
                <a:latin typeface="Arial" panose="020B0604020202020204" pitchFamily="34" charset="0"/>
                <a:cs typeface="Arial" panose="020B0604020202020204" pitchFamily="34" charset="0"/>
              </a:rPr>
              <a:t>Cu (&lt;0.3% at EOB), large </a:t>
            </a:r>
            <a:r>
              <a:rPr lang="en-US" baseline="30000" dirty="0">
                <a:latin typeface="Arial" panose="020B0604020202020204" pitchFamily="34" charset="0"/>
                <a:cs typeface="Arial" panose="020B0604020202020204" pitchFamily="34" charset="0"/>
              </a:rPr>
              <a:t>67/68</a:t>
            </a:r>
            <a:r>
              <a:rPr lang="en-US" dirty="0">
                <a:latin typeface="Arial" panose="020B0604020202020204" pitchFamily="34" charset="0"/>
                <a:cs typeface="Arial" panose="020B0604020202020204" pitchFamily="34" charset="0"/>
              </a:rPr>
              <a:t>Ga activities</a:t>
            </a:r>
            <a:endParaRPr lang="en-US" baseline="30000" dirty="0">
              <a:latin typeface="Arial" panose="020B0604020202020204" pitchFamily="34" charset="0"/>
              <a:cs typeface="Arial" panose="020B0604020202020204" pitchFamily="34" charset="0"/>
            </a:endParaRPr>
          </a:p>
          <a:p>
            <a:pPr>
              <a:lnSpc>
                <a:spcPct val="120000"/>
              </a:lnSpc>
            </a:pPr>
            <a:r>
              <a:rPr lang="en-US" baseline="30000" dirty="0">
                <a:latin typeface="Arial" panose="020B0604020202020204" pitchFamily="34" charset="0"/>
                <a:cs typeface="Arial" panose="020B0604020202020204" pitchFamily="34" charset="0"/>
              </a:rPr>
              <a:t>64</a:t>
            </a:r>
            <a:r>
              <a:rPr lang="en-US" dirty="0">
                <a:latin typeface="Arial" panose="020B0604020202020204" pitchFamily="34" charset="0"/>
                <a:cs typeface="Arial" panose="020B0604020202020204" pitchFamily="34" charset="0"/>
              </a:rPr>
              <a:t>Cu purified using a CU/TBP/TK201 resin combination</a:t>
            </a:r>
          </a:p>
          <a:p>
            <a:pPr>
              <a:lnSpc>
                <a:spcPct val="120000"/>
              </a:lnSpc>
            </a:pPr>
            <a:r>
              <a:rPr lang="en-US" dirty="0">
                <a:latin typeface="Arial" panose="020B0604020202020204" pitchFamily="34" charset="0"/>
                <a:cs typeface="Arial" panose="020B0604020202020204" pitchFamily="34" charset="0"/>
              </a:rPr>
              <a:t>&gt;94% </a:t>
            </a:r>
            <a:r>
              <a:rPr lang="en-US" baseline="30000" dirty="0">
                <a:latin typeface="Arial" panose="020B0604020202020204" pitchFamily="34" charset="0"/>
                <a:cs typeface="Arial" panose="020B0604020202020204" pitchFamily="34" charset="0"/>
              </a:rPr>
              <a:t>64</a:t>
            </a:r>
            <a:r>
              <a:rPr lang="en-US" dirty="0">
                <a:latin typeface="Arial" panose="020B0604020202020204" pitchFamily="34" charset="0"/>
                <a:cs typeface="Arial" panose="020B0604020202020204" pitchFamily="34" charset="0"/>
              </a:rPr>
              <a:t>Cu decay-corrected yield in &lt;2 mL [</a:t>
            </a:r>
            <a:r>
              <a:rPr lang="en-US" baseline="30000" dirty="0">
                <a:latin typeface="Arial" panose="020B0604020202020204" pitchFamily="34" charset="0"/>
                <a:cs typeface="Arial" panose="020B0604020202020204" pitchFamily="34" charset="0"/>
              </a:rPr>
              <a:t>64</a:t>
            </a:r>
            <a:r>
              <a:rPr lang="en-US" dirty="0">
                <a:latin typeface="Arial" panose="020B0604020202020204" pitchFamily="34" charset="0"/>
                <a:cs typeface="Arial" panose="020B0604020202020204" pitchFamily="34" charset="0"/>
              </a:rPr>
              <a:t>Cu]CuCl</a:t>
            </a:r>
            <a:r>
              <a:rPr lang="en-US" baseline="-25000" dirty="0">
                <a:latin typeface="Arial" panose="020B0604020202020204" pitchFamily="34" charset="0"/>
                <a:cs typeface="Arial" panose="020B0604020202020204" pitchFamily="34" charset="0"/>
              </a:rPr>
              <a:t>2</a:t>
            </a:r>
          </a:p>
          <a:p>
            <a:pPr>
              <a:lnSpc>
                <a:spcPct val="120000"/>
              </a:lnSpc>
            </a:pPr>
            <a:r>
              <a:rPr lang="en-US" dirty="0">
                <a:latin typeface="Arial" panose="020B0604020202020204" pitchFamily="34" charset="0"/>
                <a:cs typeface="Arial" panose="020B0604020202020204" pitchFamily="34" charset="0"/>
              </a:rPr>
              <a:t>Besides </a:t>
            </a:r>
            <a:r>
              <a:rPr lang="en-US" baseline="30000" dirty="0">
                <a:latin typeface="Arial" panose="020B0604020202020204" pitchFamily="34" charset="0"/>
                <a:cs typeface="Arial" panose="020B0604020202020204" pitchFamily="34" charset="0"/>
              </a:rPr>
              <a:t>67</a:t>
            </a:r>
            <a:r>
              <a:rPr lang="en-US" dirty="0">
                <a:latin typeface="Arial" panose="020B0604020202020204" pitchFamily="34" charset="0"/>
                <a:cs typeface="Arial" panose="020B0604020202020204" pitchFamily="34" charset="0"/>
              </a:rPr>
              <a:t>Cu, no detectable </a:t>
            </a:r>
            <a:r>
              <a:rPr lang="en-US" dirty="0" err="1">
                <a:latin typeface="Arial" panose="020B0604020202020204" pitchFamily="34" charset="0"/>
                <a:cs typeface="Arial" panose="020B0604020202020204" pitchFamily="34" charset="0"/>
              </a:rPr>
              <a:t>radionuclidic</a:t>
            </a:r>
            <a:r>
              <a:rPr lang="en-US" dirty="0">
                <a:latin typeface="Arial" panose="020B0604020202020204" pitchFamily="34" charset="0"/>
                <a:cs typeface="Arial" panose="020B0604020202020204" pitchFamily="34" charset="0"/>
              </a:rPr>
              <a:t> impurities</a:t>
            </a:r>
          </a:p>
          <a:p>
            <a:pPr>
              <a:lnSpc>
                <a:spcPct val="120000"/>
              </a:lnSpc>
            </a:pPr>
            <a:r>
              <a:rPr lang="en-US" dirty="0">
                <a:latin typeface="Arial" panose="020B0604020202020204" pitchFamily="34" charset="0"/>
                <a:cs typeface="Arial" panose="020B0604020202020204" pitchFamily="34" charset="0"/>
              </a:rPr>
              <a:t>Full radiolabeling incorporation down to 1 </a:t>
            </a:r>
            <a:r>
              <a:rPr lang="el-GR" dirty="0">
                <a:latin typeface="Arial" panose="020B0604020202020204" pitchFamily="34" charset="0"/>
                <a:cs typeface="Arial" panose="020B0604020202020204" pitchFamily="34" charset="0"/>
              </a:rPr>
              <a:t>μ</a:t>
            </a:r>
            <a:r>
              <a:rPr lang="en-CA" dirty="0">
                <a:latin typeface="Arial" panose="020B0604020202020204" pitchFamily="34" charset="0"/>
                <a:cs typeface="Arial" panose="020B0604020202020204" pitchFamily="34" charset="0"/>
              </a:rPr>
              <a:t>g with DOTA, NOTA, TETA chelators</a:t>
            </a:r>
            <a:endParaRPr lang="en-US" dirty="0">
              <a:latin typeface="Arial" panose="020B0604020202020204" pitchFamily="34" charset="0"/>
              <a:cs typeface="Arial" panose="020B0604020202020204" pitchFamily="34" charset="0"/>
            </a:endParaRPr>
          </a:p>
        </p:txBody>
      </p:sp>
      <p:sp>
        <p:nvSpPr>
          <p:cNvPr id="2" name="Google Shape;276;p28">
            <a:extLst>
              <a:ext uri="{FF2B5EF4-FFF2-40B4-BE49-F238E27FC236}">
                <a16:creationId xmlns:a16="http://schemas.microsoft.com/office/drawing/2014/main" id="{D47094D0-6DAE-E2A3-F6A0-C00AEF55260F}"/>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9AC1BBC2-D138-2DFE-82BF-01C2FDF774B3}"/>
              </a:ext>
            </a:extLst>
          </p:cNvPr>
          <p:cNvSpPr txBox="1"/>
          <p:nvPr/>
        </p:nvSpPr>
        <p:spPr>
          <a:xfrm>
            <a:off x="5227563" y="5294483"/>
            <a:ext cx="6766915" cy="369332"/>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HPGe</a:t>
            </a:r>
            <a:r>
              <a:rPr lang="en-US" dirty="0">
                <a:latin typeface="Arial" panose="020B0604020202020204" pitchFamily="34" charset="0"/>
                <a:cs typeface="Arial" panose="020B0604020202020204" pitchFamily="34" charset="0"/>
              </a:rPr>
              <a:t> gamma emission spectrum of [</a:t>
            </a:r>
            <a:r>
              <a:rPr lang="en-US" baseline="30000" dirty="0">
                <a:latin typeface="Arial" panose="020B0604020202020204" pitchFamily="34" charset="0"/>
                <a:cs typeface="Arial" panose="020B0604020202020204" pitchFamily="34" charset="0"/>
              </a:rPr>
              <a:t>64</a:t>
            </a:r>
            <a:r>
              <a:rPr lang="en-US" dirty="0">
                <a:latin typeface="Arial" panose="020B0604020202020204" pitchFamily="34" charset="0"/>
                <a:cs typeface="Arial" panose="020B0604020202020204" pitchFamily="34" charset="0"/>
              </a:rPr>
              <a:t>Cu]CuCl</a:t>
            </a:r>
            <a:r>
              <a:rPr lang="en-US" baseline="-25000"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product</a:t>
            </a:r>
          </a:p>
        </p:txBody>
      </p:sp>
      <p:sp>
        <p:nvSpPr>
          <p:cNvPr id="9" name="Title 1">
            <a:extLst>
              <a:ext uri="{FF2B5EF4-FFF2-40B4-BE49-F238E27FC236}">
                <a16:creationId xmlns:a16="http://schemas.microsoft.com/office/drawing/2014/main" id="{215775F7-21B2-5892-63FD-8B35BAD6AD4F}"/>
              </a:ext>
            </a:extLst>
          </p:cNvPr>
          <p:cNvSpPr>
            <a:spLocks noGrp="1"/>
          </p:cNvSpPr>
          <p:nvPr>
            <p:ph type="title"/>
          </p:nvPr>
        </p:nvSpPr>
        <p:spPr>
          <a:xfrm>
            <a:off x="419850" y="178547"/>
            <a:ext cx="10766309" cy="853308"/>
          </a:xfrm>
        </p:spPr>
        <p:txBody>
          <a:bodyPr>
            <a:normAutofit/>
          </a:bodyPr>
          <a:lstStyle/>
          <a:p>
            <a:pPr algn="ctr"/>
            <a:r>
              <a:rPr lang="en-US" b="1" baseline="30000" dirty="0">
                <a:latin typeface="Arial" panose="020B0604020202020204" pitchFamily="34" charset="0"/>
                <a:cs typeface="Arial" panose="020B0604020202020204" pitchFamily="34" charset="0"/>
              </a:rPr>
              <a:t>64</a:t>
            </a:r>
            <a:r>
              <a:rPr lang="en-US" b="1" dirty="0">
                <a:latin typeface="Arial" panose="020B0604020202020204" pitchFamily="34" charset="0"/>
                <a:cs typeface="Arial" panose="020B0604020202020204" pitchFamily="34" charset="0"/>
              </a:rPr>
              <a:t>Cu Purification and Radiolabeling</a:t>
            </a:r>
          </a:p>
        </p:txBody>
      </p:sp>
    </p:spTree>
    <p:extLst>
      <p:ext uri="{BB962C8B-B14F-4D97-AF65-F5344CB8AC3E}">
        <p14:creationId xmlns:p14="http://schemas.microsoft.com/office/powerpoint/2010/main" val="199589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004C9-ABF1-DF4D-8A4F-BBBE67FA8F5D}"/>
              </a:ext>
            </a:extLst>
          </p:cNvPr>
          <p:cNvSpPr>
            <a:spLocks noGrp="1"/>
          </p:cNvSpPr>
          <p:nvPr>
            <p:ph type="title"/>
          </p:nvPr>
        </p:nvSpPr>
        <p:spPr>
          <a:xfrm>
            <a:off x="560814" y="-25345"/>
            <a:ext cx="11070369" cy="1325563"/>
          </a:xfrm>
        </p:spPr>
        <p:txBody>
          <a:bodyPr/>
          <a:lstStyle/>
          <a:p>
            <a:r>
              <a:rPr lang="en-US" b="1" dirty="0">
                <a:latin typeface="Arial" panose="020B0604020202020204" pitchFamily="34" charset="0"/>
                <a:cs typeface="Arial" panose="020B0604020202020204" pitchFamily="34" charset="0"/>
              </a:rPr>
              <a:t>Preclinical PET Prostate Cancer Imaging</a:t>
            </a:r>
          </a:p>
        </p:txBody>
      </p:sp>
      <p:sp>
        <p:nvSpPr>
          <p:cNvPr id="4" name="Slide Number Placeholder 3">
            <a:extLst>
              <a:ext uri="{FF2B5EF4-FFF2-40B4-BE49-F238E27FC236}">
                <a16:creationId xmlns:a16="http://schemas.microsoft.com/office/drawing/2014/main" id="{C7D2EFEE-9DA7-6A4E-A2E2-772C128CC830}"/>
              </a:ext>
            </a:extLst>
          </p:cNvPr>
          <p:cNvSpPr>
            <a:spLocks noGrp="1"/>
          </p:cNvSpPr>
          <p:nvPr>
            <p:ph type="sldNum" sz="quarter" idx="12"/>
          </p:nvPr>
        </p:nvSpPr>
        <p:spPr/>
        <p:txBody>
          <a:bodyPr/>
          <a:lstStyle/>
          <a:p>
            <a:fld id="{D360779E-F83D-944B-BC6C-393FC31B6FFA}" type="slidenum">
              <a:rPr lang="en-US" smtClean="0"/>
              <a:t>18</a:t>
            </a:fld>
            <a:endParaRPr lang="en-US"/>
          </a:p>
        </p:txBody>
      </p:sp>
      <p:sp>
        <p:nvSpPr>
          <p:cNvPr id="10" name="TextBox 9">
            <a:extLst>
              <a:ext uri="{FF2B5EF4-FFF2-40B4-BE49-F238E27FC236}">
                <a16:creationId xmlns:a16="http://schemas.microsoft.com/office/drawing/2014/main" id="{C464D537-D85B-8048-A023-EACEA5B04876}"/>
              </a:ext>
            </a:extLst>
          </p:cNvPr>
          <p:cNvSpPr txBox="1"/>
          <p:nvPr/>
        </p:nvSpPr>
        <p:spPr>
          <a:xfrm>
            <a:off x="560814" y="6147189"/>
            <a:ext cx="11334336"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Preclinical PET imaging of LNCaP tumor-bearing male NU/NU mice injected with [</a:t>
            </a:r>
            <a:r>
              <a:rPr lang="en-US" baseline="30000" dirty="0">
                <a:latin typeface="Arial" panose="020B0604020202020204" pitchFamily="34" charset="0"/>
                <a:cs typeface="Arial" panose="020B0604020202020204" pitchFamily="34" charset="0"/>
              </a:rPr>
              <a:t>64</a:t>
            </a:r>
            <a:r>
              <a:rPr lang="en-US" dirty="0">
                <a:latin typeface="Arial" panose="020B0604020202020204" pitchFamily="34" charset="0"/>
                <a:cs typeface="Arial" panose="020B0604020202020204" pitchFamily="34" charset="0"/>
              </a:rPr>
              <a:t>Cu]Cu-PSMA I&amp;T</a:t>
            </a:r>
          </a:p>
        </p:txBody>
      </p:sp>
      <p:sp>
        <p:nvSpPr>
          <p:cNvPr id="11" name="Google Shape;276;p28">
            <a:extLst>
              <a:ext uri="{FF2B5EF4-FFF2-40B4-BE49-F238E27FC236}">
                <a16:creationId xmlns:a16="http://schemas.microsoft.com/office/drawing/2014/main" id="{6B4EF2EA-7C66-5E42-B498-8EA2650F313F}"/>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AFAEBB21-170E-7E42-B5F5-97BC99E85E28}"/>
              </a:ext>
            </a:extLst>
          </p:cNvPr>
          <p:cNvSpPr txBox="1"/>
          <p:nvPr/>
        </p:nvSpPr>
        <p:spPr>
          <a:xfrm>
            <a:off x="-1152395" y="2179529"/>
            <a:ext cx="184731" cy="369332"/>
          </a:xfrm>
          <a:prstGeom prst="rect">
            <a:avLst/>
          </a:prstGeom>
          <a:noFill/>
        </p:spPr>
        <p:txBody>
          <a:bodyPr wrap="none" rtlCol="0">
            <a:spAutoFit/>
          </a:bodyPr>
          <a:lstStyle/>
          <a:p>
            <a:endParaRPr lang="en-US"/>
          </a:p>
        </p:txBody>
      </p:sp>
      <p:sp>
        <p:nvSpPr>
          <p:cNvPr id="18" name="Rectangle 17">
            <a:extLst>
              <a:ext uri="{FF2B5EF4-FFF2-40B4-BE49-F238E27FC236}">
                <a16:creationId xmlns:a16="http://schemas.microsoft.com/office/drawing/2014/main" id="{F0BF085E-CCCF-7A45-9C93-C7D46149EFFE}"/>
              </a:ext>
            </a:extLst>
          </p:cNvPr>
          <p:cNvSpPr/>
          <p:nvPr/>
        </p:nvSpPr>
        <p:spPr>
          <a:xfrm>
            <a:off x="7486128" y="1051077"/>
            <a:ext cx="2845685" cy="409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C6AEA57-940C-8487-9565-225140CD51BB}"/>
              </a:ext>
            </a:extLst>
          </p:cNvPr>
          <p:cNvPicPr>
            <a:picLocks noChangeAspect="1"/>
          </p:cNvPicPr>
          <p:nvPr/>
        </p:nvPicPr>
        <p:blipFill>
          <a:blip r:embed="rId3"/>
          <a:srcRect/>
          <a:stretch/>
        </p:blipFill>
        <p:spPr>
          <a:xfrm>
            <a:off x="560814" y="2076129"/>
            <a:ext cx="6925314" cy="3149865"/>
          </a:xfrm>
          <a:prstGeom prst="rect">
            <a:avLst/>
          </a:prstGeom>
        </p:spPr>
      </p:pic>
      <p:pic>
        <p:nvPicPr>
          <p:cNvPr id="13" name="Picture 12" descr="Chart, scatter chart&#10;&#10;Description automatically generated">
            <a:extLst>
              <a:ext uri="{FF2B5EF4-FFF2-40B4-BE49-F238E27FC236}">
                <a16:creationId xmlns:a16="http://schemas.microsoft.com/office/drawing/2014/main" id="{2BD35C7B-848F-EE8E-DE35-7A83050B276D}"/>
              </a:ext>
            </a:extLst>
          </p:cNvPr>
          <p:cNvPicPr>
            <a:picLocks noChangeAspect="1"/>
          </p:cNvPicPr>
          <p:nvPr/>
        </p:nvPicPr>
        <p:blipFill>
          <a:blip r:embed="rId4"/>
          <a:stretch>
            <a:fillRect/>
          </a:stretch>
        </p:blipFill>
        <p:spPr>
          <a:xfrm>
            <a:off x="7681224" y="2589571"/>
            <a:ext cx="4213926" cy="2302025"/>
          </a:xfrm>
          <a:prstGeom prst="rect">
            <a:avLst/>
          </a:prstGeom>
        </p:spPr>
      </p:pic>
    </p:spTree>
    <p:extLst>
      <p:ext uri="{BB962C8B-B14F-4D97-AF65-F5344CB8AC3E}">
        <p14:creationId xmlns:p14="http://schemas.microsoft.com/office/powerpoint/2010/main" val="1673281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5D23-91DC-0446-9B9D-E72164B2A95A}"/>
              </a:ext>
            </a:extLst>
          </p:cNvPr>
          <p:cNvSpPr>
            <a:spLocks noGrp="1"/>
          </p:cNvSpPr>
          <p:nvPr>
            <p:ph type="title"/>
          </p:nvPr>
        </p:nvSpPr>
        <p:spPr>
          <a:xfrm>
            <a:off x="120769" y="60774"/>
            <a:ext cx="12025221" cy="949717"/>
          </a:xfrm>
        </p:spPr>
        <p:txBody>
          <a:bodyPr>
            <a:noAutofit/>
          </a:bodyPr>
          <a:lstStyle/>
          <a:p>
            <a:pPr algn="ctr"/>
            <a:r>
              <a:rPr lang="en-US" sz="3100" b="1" baseline="30000" dirty="0">
                <a:latin typeface="Arial" panose="020B0604020202020204" pitchFamily="34" charset="0"/>
                <a:cs typeface="Arial" panose="020B0604020202020204" pitchFamily="34" charset="0"/>
              </a:rPr>
              <a:t>203</a:t>
            </a:r>
            <a:r>
              <a:rPr lang="en-US" sz="3100" b="1" dirty="0">
                <a:latin typeface="Arial" panose="020B0604020202020204" pitchFamily="34" charset="0"/>
                <a:cs typeface="Arial" panose="020B0604020202020204" pitchFamily="34" charset="0"/>
              </a:rPr>
              <a:t>Pb Production Cross Sections of Interest</a:t>
            </a:r>
            <a:endParaRPr lang="en-US" sz="3100" b="1" dirty="0">
              <a:highlight>
                <a:srgbClr val="FFFF00"/>
              </a:highligh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31756C6-08A0-E64C-ACC5-6B62C462DA75}"/>
              </a:ext>
            </a:extLst>
          </p:cNvPr>
          <p:cNvSpPr>
            <a:spLocks noGrp="1"/>
          </p:cNvSpPr>
          <p:nvPr>
            <p:ph idx="1"/>
          </p:nvPr>
        </p:nvSpPr>
        <p:spPr>
          <a:xfrm>
            <a:off x="3750127" y="6452151"/>
            <a:ext cx="5002481" cy="269324"/>
          </a:xfrm>
        </p:spPr>
        <p:txBody>
          <a:bodyPr>
            <a:normAutofit/>
          </a:bodyPr>
          <a:lstStyle/>
          <a:p>
            <a:pPr marL="0" indent="0">
              <a:buNone/>
            </a:pPr>
            <a:r>
              <a:rPr lang="en-US" sz="1200" dirty="0">
                <a:latin typeface="Arial" panose="020B0604020202020204" pitchFamily="34" charset="0"/>
                <a:cs typeface="Arial" panose="020B0604020202020204" pitchFamily="34" charset="0"/>
              </a:rPr>
              <a:t>Cross section simulation data from TENDL 2019 (Koning et al.)</a:t>
            </a:r>
          </a:p>
        </p:txBody>
      </p:sp>
      <p:sp>
        <p:nvSpPr>
          <p:cNvPr id="4" name="Slide Number Placeholder 3">
            <a:extLst>
              <a:ext uri="{FF2B5EF4-FFF2-40B4-BE49-F238E27FC236}">
                <a16:creationId xmlns:a16="http://schemas.microsoft.com/office/drawing/2014/main" id="{11DA139F-2558-8746-8A51-F70AE535AEDA}"/>
              </a:ext>
            </a:extLst>
          </p:cNvPr>
          <p:cNvSpPr>
            <a:spLocks noGrp="1"/>
          </p:cNvSpPr>
          <p:nvPr>
            <p:ph type="sldNum" sz="quarter" idx="12"/>
          </p:nvPr>
        </p:nvSpPr>
        <p:spPr/>
        <p:txBody>
          <a:bodyPr/>
          <a:lstStyle/>
          <a:p>
            <a:fld id="{D360779E-F83D-944B-BC6C-393FC31B6FFA}" type="slidenum">
              <a:rPr lang="en-US" smtClean="0"/>
              <a:t>19</a:t>
            </a:fld>
            <a:endParaRPr lang="en-US"/>
          </a:p>
        </p:txBody>
      </p:sp>
      <p:sp>
        <p:nvSpPr>
          <p:cNvPr id="5" name="Google Shape;276;p28">
            <a:extLst>
              <a:ext uri="{FF2B5EF4-FFF2-40B4-BE49-F238E27FC236}">
                <a16:creationId xmlns:a16="http://schemas.microsoft.com/office/drawing/2014/main" id="{0587FA64-4A5F-A843-B1BE-A31238B43575}"/>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73038445-153C-511B-8B4F-B1A8E2E0D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733733"/>
            <a:ext cx="10324070" cy="5670518"/>
          </a:xfrm>
          <a:prstGeom prst="rect">
            <a:avLst/>
          </a:prstGeom>
        </p:spPr>
      </p:pic>
    </p:spTree>
    <p:extLst>
      <p:ext uri="{BB962C8B-B14F-4D97-AF65-F5344CB8AC3E}">
        <p14:creationId xmlns:p14="http://schemas.microsoft.com/office/powerpoint/2010/main" val="290981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454A-F3C2-D745-A1FF-C4421C3673A9}"/>
              </a:ext>
            </a:extLst>
          </p:cNvPr>
          <p:cNvSpPr>
            <a:spLocks noGrp="1"/>
          </p:cNvSpPr>
          <p:nvPr>
            <p:ph type="title"/>
          </p:nvPr>
        </p:nvSpPr>
        <p:spPr>
          <a:xfrm>
            <a:off x="838200" y="208714"/>
            <a:ext cx="10515600" cy="1325563"/>
          </a:xfrm>
        </p:spPr>
        <p:txBody>
          <a:bodyPr/>
          <a:lstStyle/>
          <a:p>
            <a:pPr algn="ctr"/>
            <a:r>
              <a:rPr lang="en-US" b="1" dirty="0">
                <a:latin typeface="Arial" panose="020B0604020202020204" pitchFamily="34" charset="0"/>
                <a:cs typeface="Arial" panose="020B0604020202020204" pitchFamily="34" charset="0"/>
              </a:rPr>
              <a:t>Disclosures</a:t>
            </a:r>
          </a:p>
        </p:txBody>
      </p:sp>
      <p:sp>
        <p:nvSpPr>
          <p:cNvPr id="3" name="Content Placeholder 2">
            <a:extLst>
              <a:ext uri="{FF2B5EF4-FFF2-40B4-BE49-F238E27FC236}">
                <a16:creationId xmlns:a16="http://schemas.microsoft.com/office/drawing/2014/main" id="{5A12C8D6-183F-A348-8B9B-4840415CA385}"/>
              </a:ext>
            </a:extLst>
          </p:cNvPr>
          <p:cNvSpPr>
            <a:spLocks noGrp="1"/>
          </p:cNvSpPr>
          <p:nvPr>
            <p:ph idx="1"/>
          </p:nvPr>
        </p:nvSpPr>
        <p:spPr>
          <a:xfrm>
            <a:off x="733926" y="2181517"/>
            <a:ext cx="6812742" cy="1151801"/>
          </a:xfrm>
        </p:spPr>
        <p:txBody>
          <a:bodyPr>
            <a:normAutofit/>
          </a:bodyPr>
          <a:lstStyle/>
          <a:p>
            <a:pPr>
              <a:lnSpc>
                <a:spcPct val="120000"/>
              </a:lnSpc>
            </a:pPr>
            <a:r>
              <a:rPr lang="en-US" sz="2000" dirty="0">
                <a:latin typeface="Arial" panose="020B0604020202020204" pitchFamily="34" charset="0"/>
                <a:cs typeface="Arial" panose="020B0604020202020204" pitchFamily="34" charset="0"/>
              </a:rPr>
              <a:t>A patent application has been filed for the described cyclotron target technology </a:t>
            </a:r>
          </a:p>
          <a:p>
            <a:pPr>
              <a:lnSpc>
                <a:spcPct val="120000"/>
              </a:lnSpc>
            </a:pP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F0721FF-7C1F-7B4D-9256-F4C9F6010B67}"/>
              </a:ext>
            </a:extLst>
          </p:cNvPr>
          <p:cNvSpPr>
            <a:spLocks noGrp="1"/>
          </p:cNvSpPr>
          <p:nvPr>
            <p:ph type="sldNum" sz="quarter" idx="12"/>
          </p:nvPr>
        </p:nvSpPr>
        <p:spPr/>
        <p:txBody>
          <a:bodyPr/>
          <a:lstStyle/>
          <a:p>
            <a:fld id="{D360779E-F83D-944B-BC6C-393FC31B6FFA}" type="slidenum">
              <a:rPr lang="en-US" smtClean="0"/>
              <a:t>2</a:t>
            </a:fld>
            <a:endParaRPr lang="en-US"/>
          </a:p>
        </p:txBody>
      </p:sp>
      <p:sp>
        <p:nvSpPr>
          <p:cNvPr id="5" name="Google Shape;276;p28">
            <a:extLst>
              <a:ext uri="{FF2B5EF4-FFF2-40B4-BE49-F238E27FC236}">
                <a16:creationId xmlns:a16="http://schemas.microsoft.com/office/drawing/2014/main" id="{A8B25C4A-2E37-6A4B-A9B3-2E3F8B428362}"/>
              </a:ext>
            </a:extLst>
          </p:cNvPr>
          <p:cNvSpPr/>
          <p:nvPr/>
        </p:nvSpPr>
        <p:spPr>
          <a:xfrm>
            <a:off x="0" y="0"/>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7799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5D23-91DC-0446-9B9D-E72164B2A95A}"/>
              </a:ext>
            </a:extLst>
          </p:cNvPr>
          <p:cNvSpPr>
            <a:spLocks noGrp="1"/>
          </p:cNvSpPr>
          <p:nvPr>
            <p:ph type="title"/>
          </p:nvPr>
        </p:nvSpPr>
        <p:spPr>
          <a:xfrm>
            <a:off x="120769" y="60774"/>
            <a:ext cx="12025221" cy="949717"/>
          </a:xfrm>
        </p:spPr>
        <p:txBody>
          <a:bodyPr>
            <a:noAutofit/>
          </a:bodyPr>
          <a:lstStyle/>
          <a:p>
            <a:pPr algn="ctr"/>
            <a:r>
              <a:rPr lang="en-US" sz="3100" b="1" dirty="0">
                <a:latin typeface="Arial" panose="020B0604020202020204" pitchFamily="34" charset="0"/>
                <a:cs typeface="Arial" panose="020B0604020202020204" pitchFamily="34" charset="0"/>
              </a:rPr>
              <a:t>New Target Assembly</a:t>
            </a:r>
            <a:endParaRPr lang="en-US" sz="3100" b="1" dirty="0">
              <a:highlight>
                <a:srgbClr val="FFFF00"/>
              </a:highligh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31756C6-08A0-E64C-ACC5-6B62C462DA75}"/>
              </a:ext>
            </a:extLst>
          </p:cNvPr>
          <p:cNvSpPr>
            <a:spLocks noGrp="1"/>
          </p:cNvSpPr>
          <p:nvPr>
            <p:ph idx="1"/>
          </p:nvPr>
        </p:nvSpPr>
        <p:spPr>
          <a:xfrm>
            <a:off x="7588853" y="6443647"/>
            <a:ext cx="3444019" cy="269324"/>
          </a:xfrm>
        </p:spPr>
        <p:txBody>
          <a:bodyPr>
            <a:normAutofit fontScale="92500"/>
          </a:bodyPr>
          <a:lstStyle/>
          <a:p>
            <a:pPr marL="0" indent="0">
              <a:buNone/>
            </a:pPr>
            <a:r>
              <a:rPr lang="en-US" sz="1200" dirty="0">
                <a:latin typeface="Arial" panose="020B0604020202020204" pitchFamily="34" charset="0"/>
                <a:cs typeface="Arial" panose="020B0604020202020204" pitchFamily="34" charset="0"/>
              </a:rPr>
              <a:t>Images credit of Advanced Cyclotron Systems Inc.</a:t>
            </a:r>
          </a:p>
        </p:txBody>
      </p:sp>
      <p:sp>
        <p:nvSpPr>
          <p:cNvPr id="4" name="Slide Number Placeholder 3">
            <a:extLst>
              <a:ext uri="{FF2B5EF4-FFF2-40B4-BE49-F238E27FC236}">
                <a16:creationId xmlns:a16="http://schemas.microsoft.com/office/drawing/2014/main" id="{11DA139F-2558-8746-8A51-F70AE535AEDA}"/>
              </a:ext>
            </a:extLst>
          </p:cNvPr>
          <p:cNvSpPr>
            <a:spLocks noGrp="1"/>
          </p:cNvSpPr>
          <p:nvPr>
            <p:ph type="sldNum" sz="quarter" idx="12"/>
          </p:nvPr>
        </p:nvSpPr>
        <p:spPr/>
        <p:txBody>
          <a:bodyPr/>
          <a:lstStyle/>
          <a:p>
            <a:fld id="{D360779E-F83D-944B-BC6C-393FC31B6FFA}" type="slidenum">
              <a:rPr lang="en-US" smtClean="0"/>
              <a:t>20</a:t>
            </a:fld>
            <a:endParaRPr lang="en-US"/>
          </a:p>
        </p:txBody>
      </p:sp>
      <p:sp>
        <p:nvSpPr>
          <p:cNvPr id="5" name="Google Shape;276;p28">
            <a:extLst>
              <a:ext uri="{FF2B5EF4-FFF2-40B4-BE49-F238E27FC236}">
                <a16:creationId xmlns:a16="http://schemas.microsoft.com/office/drawing/2014/main" id="{0587FA64-4A5F-A843-B1BE-A31238B43575}"/>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8" name="Picture 7" descr="A close-up of a machine&#10;&#10;Description automatically generated with low confidence">
            <a:extLst>
              <a:ext uri="{FF2B5EF4-FFF2-40B4-BE49-F238E27FC236}">
                <a16:creationId xmlns:a16="http://schemas.microsoft.com/office/drawing/2014/main" id="{87D19030-6C3B-0898-45FD-9C54700CEFDA}"/>
              </a:ext>
            </a:extLst>
          </p:cNvPr>
          <p:cNvPicPr>
            <a:picLocks noChangeAspect="1"/>
          </p:cNvPicPr>
          <p:nvPr/>
        </p:nvPicPr>
        <p:blipFill>
          <a:blip r:embed="rId3"/>
          <a:stretch>
            <a:fillRect/>
          </a:stretch>
        </p:blipFill>
        <p:spPr>
          <a:xfrm>
            <a:off x="677196" y="938084"/>
            <a:ext cx="5418804" cy="4629991"/>
          </a:xfrm>
          <a:prstGeom prst="rect">
            <a:avLst/>
          </a:prstGeom>
        </p:spPr>
      </p:pic>
      <p:sp>
        <p:nvSpPr>
          <p:cNvPr id="9" name="TextBox 8">
            <a:extLst>
              <a:ext uri="{FF2B5EF4-FFF2-40B4-BE49-F238E27FC236}">
                <a16:creationId xmlns:a16="http://schemas.microsoft.com/office/drawing/2014/main" id="{54A4BD03-72CF-B2D9-034D-D0CACA64A3D6}"/>
              </a:ext>
            </a:extLst>
          </p:cNvPr>
          <p:cNvSpPr txBox="1"/>
          <p:nvPr/>
        </p:nvSpPr>
        <p:spPr>
          <a:xfrm>
            <a:off x="120769" y="5655371"/>
            <a:ext cx="12025221" cy="969496"/>
          </a:xfrm>
          <a:prstGeom prst="rect">
            <a:avLst/>
          </a:prstGeom>
          <a:noFill/>
        </p:spPr>
        <p:txBody>
          <a:bodyPr wrap="square" rtlCol="0">
            <a:spAutoFit/>
          </a:bodyPr>
          <a:lstStyle/>
          <a:p>
            <a:pPr marL="285750" indent="-285750">
              <a:buFont typeface="Arial" panose="020B0604020202020204" pitchFamily="34" charset="0"/>
              <a:buChar char="•"/>
            </a:pPr>
            <a:r>
              <a:rPr lang="en-US" sz="1900" dirty="0"/>
              <a:t>Switch from TA-1186 target assembly with direct water cooling to TA-2150-B target assembly with copper cold finger </a:t>
            </a:r>
          </a:p>
          <a:p>
            <a:pPr marL="285750" indent="-285750">
              <a:buFont typeface="Arial" panose="020B0604020202020204" pitchFamily="34" charset="0"/>
              <a:buChar char="•"/>
            </a:pPr>
            <a:r>
              <a:rPr lang="en-US" sz="1900" dirty="0"/>
              <a:t>Disc installed in target assembly, pressed onto copper cold finger with springs and air pressure</a:t>
            </a:r>
          </a:p>
          <a:p>
            <a:pPr marL="285750" indent="-285750">
              <a:buFont typeface="Arial" panose="020B0604020202020204" pitchFamily="34" charset="0"/>
              <a:buChar char="•"/>
            </a:pPr>
            <a:r>
              <a:rPr lang="en-US" sz="1900" dirty="0"/>
              <a:t>No cooling water activation with TA-2150-B</a:t>
            </a:r>
          </a:p>
        </p:txBody>
      </p:sp>
      <p:pic>
        <p:nvPicPr>
          <p:cNvPr id="11" name="Picture 10" descr="A close-up of a machine&#10;&#10;Description automatically generated with low confidence">
            <a:extLst>
              <a:ext uri="{FF2B5EF4-FFF2-40B4-BE49-F238E27FC236}">
                <a16:creationId xmlns:a16="http://schemas.microsoft.com/office/drawing/2014/main" id="{481DE5DA-7F85-01AD-5BA9-13C759B8F449}"/>
              </a:ext>
            </a:extLst>
          </p:cNvPr>
          <p:cNvPicPr>
            <a:picLocks noChangeAspect="1"/>
          </p:cNvPicPr>
          <p:nvPr/>
        </p:nvPicPr>
        <p:blipFill>
          <a:blip r:embed="rId4"/>
          <a:stretch>
            <a:fillRect/>
          </a:stretch>
        </p:blipFill>
        <p:spPr>
          <a:xfrm>
            <a:off x="6476815" y="938083"/>
            <a:ext cx="5222339" cy="4629991"/>
          </a:xfrm>
          <a:prstGeom prst="rect">
            <a:avLst/>
          </a:prstGeom>
        </p:spPr>
      </p:pic>
      <p:cxnSp>
        <p:nvCxnSpPr>
          <p:cNvPr id="6" name="Straight Connector 5">
            <a:extLst>
              <a:ext uri="{FF2B5EF4-FFF2-40B4-BE49-F238E27FC236}">
                <a16:creationId xmlns:a16="http://schemas.microsoft.com/office/drawing/2014/main" id="{7F55990A-C20D-5624-02A1-B8917F227266}"/>
              </a:ext>
            </a:extLst>
          </p:cNvPr>
          <p:cNvCxnSpPr>
            <a:cxnSpLocks/>
          </p:cNvCxnSpPr>
          <p:nvPr/>
        </p:nvCxnSpPr>
        <p:spPr>
          <a:xfrm>
            <a:off x="3008376" y="1515051"/>
            <a:ext cx="202451" cy="949717"/>
          </a:xfrm>
          <a:prstGeom prst="line">
            <a:avLst/>
          </a:prstGeom>
          <a:ln w="50800">
            <a:solidFill>
              <a:srgbClr val="FF0000"/>
            </a:solidFill>
            <a:headEnd w="med" len="sm"/>
            <a:tailEnd type="stealt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C87C04B-83F8-C4FF-2EC9-CE8E96721A03}"/>
              </a:ext>
            </a:extLst>
          </p:cNvPr>
          <p:cNvSpPr txBox="1"/>
          <p:nvPr/>
        </p:nvSpPr>
        <p:spPr>
          <a:xfrm>
            <a:off x="1804124" y="1097787"/>
            <a:ext cx="2610954"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Slot for target loading</a:t>
            </a:r>
          </a:p>
        </p:txBody>
      </p:sp>
      <p:cxnSp>
        <p:nvCxnSpPr>
          <p:cNvPr id="13" name="Straight Connector 12">
            <a:extLst>
              <a:ext uri="{FF2B5EF4-FFF2-40B4-BE49-F238E27FC236}">
                <a16:creationId xmlns:a16="http://schemas.microsoft.com/office/drawing/2014/main" id="{F7CF58FB-CAA3-404F-E274-75379D952131}"/>
              </a:ext>
            </a:extLst>
          </p:cNvPr>
          <p:cNvCxnSpPr>
            <a:cxnSpLocks/>
          </p:cNvCxnSpPr>
          <p:nvPr/>
        </p:nvCxnSpPr>
        <p:spPr>
          <a:xfrm flipV="1">
            <a:off x="7936992" y="3621024"/>
            <a:ext cx="603504" cy="1170432"/>
          </a:xfrm>
          <a:prstGeom prst="line">
            <a:avLst/>
          </a:prstGeom>
          <a:ln w="50800">
            <a:solidFill>
              <a:srgbClr val="FF0000"/>
            </a:solidFill>
            <a:headEnd w="med" len="sm"/>
            <a:tailEnd type="stealt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82A310F-E299-69B0-CC18-E740E9DB01F5}"/>
              </a:ext>
            </a:extLst>
          </p:cNvPr>
          <p:cNvSpPr txBox="1"/>
          <p:nvPr/>
        </p:nvSpPr>
        <p:spPr>
          <a:xfrm>
            <a:off x="7085346" y="4810433"/>
            <a:ext cx="1703292"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Cu cold finger</a:t>
            </a:r>
          </a:p>
        </p:txBody>
      </p:sp>
    </p:spTree>
    <p:extLst>
      <p:ext uri="{BB962C8B-B14F-4D97-AF65-F5344CB8AC3E}">
        <p14:creationId xmlns:p14="http://schemas.microsoft.com/office/powerpoint/2010/main" val="3964688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D70DB-B138-D343-B025-4E4CA8980A22}"/>
              </a:ext>
            </a:extLst>
          </p:cNvPr>
          <p:cNvSpPr>
            <a:spLocks noGrp="1"/>
          </p:cNvSpPr>
          <p:nvPr>
            <p:ph type="title"/>
          </p:nvPr>
        </p:nvSpPr>
        <p:spPr>
          <a:xfrm>
            <a:off x="838200" y="177638"/>
            <a:ext cx="10515600" cy="846158"/>
          </a:xfrm>
        </p:spPr>
        <p:txBody>
          <a:bodyPr/>
          <a:lstStyle/>
          <a:p>
            <a:pPr algn="ctr"/>
            <a:r>
              <a:rPr lang="en-US" b="1" dirty="0">
                <a:latin typeface="Arial" panose="020B0604020202020204" pitchFamily="34" charset="0"/>
                <a:cs typeface="Arial" panose="020B0604020202020204" pitchFamily="34" charset="0"/>
              </a:rPr>
              <a:t>Lead-203 Production</a:t>
            </a:r>
          </a:p>
        </p:txBody>
      </p:sp>
      <p:sp>
        <p:nvSpPr>
          <p:cNvPr id="3" name="Content Placeholder 2">
            <a:extLst>
              <a:ext uri="{FF2B5EF4-FFF2-40B4-BE49-F238E27FC236}">
                <a16:creationId xmlns:a16="http://schemas.microsoft.com/office/drawing/2014/main" id="{478BDFF7-6BA3-2A44-B9B5-20A6E5E38CFD}"/>
              </a:ext>
            </a:extLst>
          </p:cNvPr>
          <p:cNvSpPr>
            <a:spLocks noGrp="1"/>
          </p:cNvSpPr>
          <p:nvPr>
            <p:ph idx="1"/>
          </p:nvPr>
        </p:nvSpPr>
        <p:spPr>
          <a:xfrm>
            <a:off x="447783" y="3479716"/>
            <a:ext cx="11296427" cy="2859119"/>
          </a:xfrm>
        </p:spPr>
        <p:txBody>
          <a:bodyPr>
            <a:noAutofit/>
          </a:bodyPr>
          <a:lstStyle/>
          <a:p>
            <a:pPr>
              <a:lnSpc>
                <a:spcPct val="100000"/>
              </a:lnSpc>
            </a:pPr>
            <a:r>
              <a:rPr lang="en-US" sz="2300" baseline="30000" dirty="0">
                <a:latin typeface="Arial" panose="020B0604020202020204" pitchFamily="34" charset="0"/>
                <a:cs typeface="Arial" panose="020B0604020202020204" pitchFamily="34" charset="0"/>
              </a:rPr>
              <a:t>203</a:t>
            </a:r>
            <a:r>
              <a:rPr lang="en-US" sz="2300" dirty="0">
                <a:latin typeface="Arial" panose="020B0604020202020204" pitchFamily="34" charset="0"/>
                <a:cs typeface="Arial" panose="020B0604020202020204" pitchFamily="34" charset="0"/>
              </a:rPr>
              <a:t>Pb (t</a:t>
            </a:r>
            <a:r>
              <a:rPr lang="en-US" sz="2300" baseline="-25000" dirty="0">
                <a:latin typeface="Arial" panose="020B0604020202020204" pitchFamily="34" charset="0"/>
                <a:cs typeface="Arial" panose="020B0604020202020204" pitchFamily="34" charset="0"/>
              </a:rPr>
              <a:t>1/2</a:t>
            </a:r>
            <a:r>
              <a:rPr lang="en-US" sz="2300" dirty="0">
                <a:latin typeface="Arial" panose="020B0604020202020204" pitchFamily="34" charset="0"/>
                <a:cs typeface="Arial" panose="020B0604020202020204" pitchFamily="34" charset="0"/>
              </a:rPr>
              <a:t> = 51.9 h, 279 keV (81%)) attractive radionuclide to provide </a:t>
            </a:r>
            <a:r>
              <a:rPr lang="en-US" sz="2300" dirty="0" err="1">
                <a:latin typeface="Arial" panose="020B0604020202020204" pitchFamily="34" charset="0"/>
                <a:cs typeface="Arial" panose="020B0604020202020204" pitchFamily="34" charset="0"/>
              </a:rPr>
              <a:t>theranostic</a:t>
            </a:r>
            <a:r>
              <a:rPr lang="en-US" sz="2300" dirty="0">
                <a:latin typeface="Arial" panose="020B0604020202020204" pitchFamily="34" charset="0"/>
                <a:cs typeface="Arial" panose="020B0604020202020204" pitchFamily="34" charset="0"/>
              </a:rPr>
              <a:t> SPECT imaging alongside </a:t>
            </a:r>
            <a:r>
              <a:rPr lang="en-US" sz="2300" baseline="30000" dirty="0">
                <a:latin typeface="Arial" panose="020B0604020202020204" pitchFamily="34" charset="0"/>
                <a:cs typeface="Arial" panose="020B0604020202020204" pitchFamily="34" charset="0"/>
              </a:rPr>
              <a:t>212</a:t>
            </a:r>
            <a:r>
              <a:rPr lang="en-US" sz="2300" dirty="0">
                <a:latin typeface="Arial" panose="020B0604020202020204" pitchFamily="34" charset="0"/>
                <a:cs typeface="Arial" panose="020B0604020202020204" pitchFamily="34" charset="0"/>
              </a:rPr>
              <a:t>Pb targeted radionuclide therapy</a:t>
            </a:r>
          </a:p>
          <a:p>
            <a:pPr>
              <a:lnSpc>
                <a:spcPct val="100000"/>
              </a:lnSpc>
            </a:pPr>
            <a:r>
              <a:rPr lang="en-US" sz="2300" dirty="0">
                <a:latin typeface="Arial" panose="020B0604020202020204" pitchFamily="34" charset="0"/>
                <a:cs typeface="Arial" panose="020B0604020202020204" pitchFamily="34" charset="0"/>
              </a:rPr>
              <a:t>Thallium metal highly toxic and poor thermal conductivity (46 W⋅m</a:t>
            </a:r>
            <a:r>
              <a:rPr lang="en-US" sz="2300" baseline="30000" dirty="0">
                <a:latin typeface="Arial" panose="020B0604020202020204" pitchFamily="34" charset="0"/>
                <a:cs typeface="Arial" panose="020B0604020202020204" pitchFamily="34" charset="0"/>
              </a:rPr>
              <a:t>-1</a:t>
            </a:r>
            <a:r>
              <a:rPr lang="en-US" sz="2300" dirty="0">
                <a:latin typeface="Arial" panose="020B0604020202020204" pitchFamily="34" charset="0"/>
                <a:cs typeface="Arial" panose="020B0604020202020204" pitchFamily="34" charset="0"/>
              </a:rPr>
              <a:t>⋅K</a:t>
            </a:r>
            <a:r>
              <a:rPr lang="en-US" sz="2300" baseline="30000" dirty="0">
                <a:latin typeface="Arial" panose="020B0604020202020204" pitchFamily="34" charset="0"/>
                <a:cs typeface="Arial" panose="020B0604020202020204" pitchFamily="34" charset="0"/>
              </a:rPr>
              <a:t>-1</a:t>
            </a:r>
            <a:r>
              <a:rPr lang="en-US" sz="2300" dirty="0">
                <a:latin typeface="Arial" panose="020B0604020202020204" pitchFamily="34" charset="0"/>
                <a:cs typeface="Arial" panose="020B0604020202020204" pitchFamily="34" charset="0"/>
              </a:rPr>
              <a:t>)</a:t>
            </a:r>
          </a:p>
          <a:p>
            <a:pPr>
              <a:lnSpc>
                <a:spcPct val="100000"/>
              </a:lnSpc>
            </a:pPr>
            <a:r>
              <a:rPr lang="en-US" sz="2300" dirty="0">
                <a:latin typeface="Arial" panose="020B0604020202020204" pitchFamily="34" charset="0"/>
                <a:cs typeface="Arial" panose="020B0604020202020204" pitchFamily="34" charset="0"/>
              </a:rPr>
              <a:t>Utilize sealed solid target assembly to encapsulate thallium metal target material </a:t>
            </a:r>
          </a:p>
          <a:p>
            <a:pPr>
              <a:lnSpc>
                <a:spcPct val="100000"/>
              </a:lnSpc>
            </a:pPr>
            <a:r>
              <a:rPr lang="en-US" sz="2300" dirty="0">
                <a:latin typeface="Arial" panose="020B0604020202020204" pitchFamily="34" charset="0"/>
                <a:cs typeface="Arial" panose="020B0604020202020204" pitchFamily="34" charset="0"/>
              </a:rPr>
              <a:t>Bombard at 24 MeV (extracted), 23.3 MeV incident on </a:t>
            </a:r>
            <a:r>
              <a:rPr lang="en-US" sz="2300" baseline="30000" dirty="0">
                <a:latin typeface="Arial" panose="020B0604020202020204" pitchFamily="34" charset="0"/>
                <a:cs typeface="Arial" panose="020B0604020202020204" pitchFamily="34" charset="0"/>
              </a:rPr>
              <a:t>205</a:t>
            </a:r>
            <a:r>
              <a:rPr lang="en-US" sz="2300" dirty="0">
                <a:latin typeface="Arial" panose="020B0604020202020204" pitchFamily="34" charset="0"/>
                <a:cs typeface="Arial" panose="020B0604020202020204" pitchFamily="34" charset="0"/>
              </a:rPr>
              <a:t>Tl metal (99.9% enrichment) at 60 </a:t>
            </a:r>
            <a:r>
              <a:rPr lang="el-GR" sz="2400" dirty="0">
                <a:latin typeface="Arial" panose="020B0604020202020204" pitchFamily="34" charset="0"/>
                <a:cs typeface="Arial" panose="020B0604020202020204" pitchFamily="34" charset="0"/>
              </a:rPr>
              <a:t>μ</a:t>
            </a:r>
            <a:r>
              <a:rPr lang="en-US" sz="2400" dirty="0">
                <a:latin typeface="Arial" panose="020B0604020202020204" pitchFamily="34" charset="0"/>
                <a:cs typeface="Arial" panose="020B0604020202020204" pitchFamily="34" charset="0"/>
              </a:rPr>
              <a:t>A proton beam current</a:t>
            </a:r>
          </a:p>
          <a:p>
            <a:pPr>
              <a:lnSpc>
                <a:spcPct val="100000"/>
              </a:lnSpc>
            </a:pPr>
            <a:r>
              <a:rPr lang="en-US" sz="2400" dirty="0">
                <a:latin typeface="Arial" panose="020B0604020202020204" pitchFamily="34" charset="0"/>
                <a:cs typeface="Arial" panose="020B0604020202020204" pitchFamily="34" charset="0"/>
              </a:rPr>
              <a:t>Water cooled by TA-2150-B copper cold finger on back, helium cooling on front</a:t>
            </a:r>
            <a:endParaRPr lang="en-US" sz="23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C79AC24-7D4F-5446-92C4-51ED969CB016}"/>
              </a:ext>
            </a:extLst>
          </p:cNvPr>
          <p:cNvSpPr>
            <a:spLocks noGrp="1"/>
          </p:cNvSpPr>
          <p:nvPr>
            <p:ph type="sldNum" sz="quarter" idx="12"/>
          </p:nvPr>
        </p:nvSpPr>
        <p:spPr/>
        <p:txBody>
          <a:bodyPr/>
          <a:lstStyle/>
          <a:p>
            <a:fld id="{D360779E-F83D-944B-BC6C-393FC31B6FFA}" type="slidenum">
              <a:rPr lang="en-US" smtClean="0"/>
              <a:t>21</a:t>
            </a:fld>
            <a:endParaRPr lang="en-US"/>
          </a:p>
        </p:txBody>
      </p:sp>
      <p:sp>
        <p:nvSpPr>
          <p:cNvPr id="5" name="Google Shape;276;p28">
            <a:extLst>
              <a:ext uri="{FF2B5EF4-FFF2-40B4-BE49-F238E27FC236}">
                <a16:creationId xmlns:a16="http://schemas.microsoft.com/office/drawing/2014/main" id="{2E24BD35-EC35-F042-91A0-EED998556667}"/>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95821277-6CA1-52FC-7B64-3C644CF6F7EB}"/>
              </a:ext>
            </a:extLst>
          </p:cNvPr>
          <p:cNvPicPr>
            <a:picLocks noChangeAspect="1"/>
          </p:cNvPicPr>
          <p:nvPr/>
        </p:nvPicPr>
        <p:blipFill>
          <a:blip r:embed="rId3"/>
          <a:srcRect/>
          <a:stretch/>
        </p:blipFill>
        <p:spPr>
          <a:xfrm>
            <a:off x="698578" y="1182166"/>
            <a:ext cx="10794839" cy="2206768"/>
          </a:xfrm>
          <a:prstGeom prst="rect">
            <a:avLst/>
          </a:prstGeom>
        </p:spPr>
      </p:pic>
    </p:spTree>
    <p:extLst>
      <p:ext uri="{BB962C8B-B14F-4D97-AF65-F5344CB8AC3E}">
        <p14:creationId xmlns:p14="http://schemas.microsoft.com/office/powerpoint/2010/main" val="2347792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5D23-91DC-0446-9B9D-E72164B2A95A}"/>
              </a:ext>
            </a:extLst>
          </p:cNvPr>
          <p:cNvSpPr>
            <a:spLocks noGrp="1"/>
          </p:cNvSpPr>
          <p:nvPr>
            <p:ph type="title"/>
          </p:nvPr>
        </p:nvSpPr>
        <p:spPr>
          <a:xfrm>
            <a:off x="122731" y="206507"/>
            <a:ext cx="12025221" cy="949717"/>
          </a:xfrm>
        </p:spPr>
        <p:txBody>
          <a:bodyPr>
            <a:noAutofit/>
          </a:bodyPr>
          <a:lstStyle/>
          <a:p>
            <a:pPr algn="ctr"/>
            <a:r>
              <a:rPr lang="en-US" sz="3100" b="1" dirty="0">
                <a:latin typeface="Arial" panose="020B0604020202020204" pitchFamily="34" charset="0"/>
                <a:cs typeface="Arial" panose="020B0604020202020204" pitchFamily="34" charset="0"/>
              </a:rPr>
              <a:t>Beam Distribution Optimization and Analysis</a:t>
            </a:r>
            <a:endParaRPr lang="en-US" sz="3100" b="1" dirty="0">
              <a:highlight>
                <a:srgbClr val="FFFF00"/>
              </a:highligh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1DA139F-2558-8746-8A51-F70AE535AEDA}"/>
              </a:ext>
            </a:extLst>
          </p:cNvPr>
          <p:cNvSpPr>
            <a:spLocks noGrp="1"/>
          </p:cNvSpPr>
          <p:nvPr>
            <p:ph type="sldNum" sz="quarter" idx="12"/>
          </p:nvPr>
        </p:nvSpPr>
        <p:spPr/>
        <p:txBody>
          <a:bodyPr/>
          <a:lstStyle/>
          <a:p>
            <a:fld id="{D360779E-F83D-944B-BC6C-393FC31B6FFA}" type="slidenum">
              <a:rPr lang="en-US" smtClean="0"/>
              <a:t>22</a:t>
            </a:fld>
            <a:endParaRPr lang="en-US"/>
          </a:p>
        </p:txBody>
      </p:sp>
      <p:sp>
        <p:nvSpPr>
          <p:cNvPr id="5" name="Google Shape;276;p28">
            <a:extLst>
              <a:ext uri="{FF2B5EF4-FFF2-40B4-BE49-F238E27FC236}">
                <a16:creationId xmlns:a16="http://schemas.microsoft.com/office/drawing/2014/main" id="{0587FA64-4A5F-A843-B1BE-A31238B43575}"/>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9" name="TextBox 8">
            <a:extLst>
              <a:ext uri="{FF2B5EF4-FFF2-40B4-BE49-F238E27FC236}">
                <a16:creationId xmlns:a16="http://schemas.microsoft.com/office/drawing/2014/main" id="{54A4BD03-72CF-B2D9-034D-D0CACA64A3D6}"/>
              </a:ext>
            </a:extLst>
          </p:cNvPr>
          <p:cNvSpPr txBox="1"/>
          <p:nvPr/>
        </p:nvSpPr>
        <p:spPr>
          <a:xfrm>
            <a:off x="320816" y="1183701"/>
            <a:ext cx="5128433"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Investigate target thermal performance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Irradiate Cu discs at 60 </a:t>
            </a:r>
            <a:r>
              <a:rPr lang="el-GR" sz="2000" dirty="0">
                <a:latin typeface="Arial" panose="020B0604020202020204" pitchFamily="34" charset="0"/>
                <a:cs typeface="Arial" panose="020B0604020202020204" pitchFamily="34" charset="0"/>
              </a:rPr>
              <a:t>μ</a:t>
            </a:r>
            <a:r>
              <a:rPr lang="en-US" sz="2000" dirty="0">
                <a:latin typeface="Arial" panose="020B0604020202020204" pitchFamily="34" charset="0"/>
                <a:cs typeface="Arial" panose="020B0604020202020204" pitchFamily="34" charset="0"/>
              </a:rPr>
              <a:t>A for 1 min with beam tune for </a:t>
            </a:r>
            <a:r>
              <a:rPr lang="en-US" sz="2000" baseline="30000" dirty="0">
                <a:latin typeface="Arial" panose="020B0604020202020204" pitchFamily="34" charset="0"/>
                <a:cs typeface="Arial" panose="020B0604020202020204" pitchFamily="34" charset="0"/>
              </a:rPr>
              <a:t>18</a:t>
            </a:r>
            <a:r>
              <a:rPr lang="en-US" sz="2000" dirty="0">
                <a:latin typeface="Arial" panose="020B0604020202020204" pitchFamily="34" charset="0"/>
                <a:cs typeface="Arial" panose="020B0604020202020204" pitchFamily="34" charset="0"/>
              </a:rPr>
              <a:t>F liquid target (80% beam transmission) and beam tune optimized for </a:t>
            </a:r>
            <a:r>
              <a:rPr lang="en-US" sz="2000" baseline="30000" dirty="0">
                <a:latin typeface="Arial" panose="020B0604020202020204" pitchFamily="34" charset="0"/>
                <a:cs typeface="Arial" panose="020B0604020202020204" pitchFamily="34" charset="0"/>
              </a:rPr>
              <a:t>205</a:t>
            </a:r>
            <a:r>
              <a:rPr lang="en-US" sz="2000" dirty="0">
                <a:latin typeface="Arial" panose="020B0604020202020204" pitchFamily="34" charset="0"/>
                <a:cs typeface="Arial" panose="020B0604020202020204" pitchFamily="34" charset="0"/>
              </a:rPr>
              <a:t>Tl sealed solid target (55% beam transmission)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Expose irradiated targets to Gafchromic EBT film to investigate beam spread, digitize with a scanner for analysis</a:t>
            </a:r>
          </a:p>
        </p:txBody>
      </p:sp>
      <p:sp>
        <p:nvSpPr>
          <p:cNvPr id="12" name="TextBox 11">
            <a:extLst>
              <a:ext uri="{FF2B5EF4-FFF2-40B4-BE49-F238E27FC236}">
                <a16:creationId xmlns:a16="http://schemas.microsoft.com/office/drawing/2014/main" id="{1A325CC0-3B4E-44AD-BB33-6F5379D033FD}"/>
              </a:ext>
            </a:extLst>
          </p:cNvPr>
          <p:cNvSpPr txBox="1"/>
          <p:nvPr/>
        </p:nvSpPr>
        <p:spPr>
          <a:xfrm>
            <a:off x="8507140" y="6499116"/>
            <a:ext cx="2626873" cy="276999"/>
          </a:xfrm>
          <a:prstGeom prst="rect">
            <a:avLst/>
          </a:prstGeom>
          <a:noFill/>
        </p:spPr>
        <p:txBody>
          <a:bodyPr wrap="none" rtlCol="0">
            <a:spAutoFit/>
          </a:bodyPr>
          <a:lstStyle/>
          <a:p>
            <a:r>
              <a:rPr lang="en-US" sz="1200" dirty="0"/>
              <a:t>Image analysis performed using ImageJ</a:t>
            </a:r>
          </a:p>
        </p:txBody>
      </p:sp>
      <p:pic>
        <p:nvPicPr>
          <p:cNvPr id="6" name="Picture 5" descr="A picture containing invertebrate&#10;&#10;Description automatically generated">
            <a:extLst>
              <a:ext uri="{FF2B5EF4-FFF2-40B4-BE49-F238E27FC236}">
                <a16:creationId xmlns:a16="http://schemas.microsoft.com/office/drawing/2014/main" id="{F563BF89-6463-EBE4-FF83-B58CB81FA101}"/>
              </a:ext>
            </a:extLst>
          </p:cNvPr>
          <p:cNvPicPr>
            <a:picLocks noChangeAspect="1"/>
          </p:cNvPicPr>
          <p:nvPr/>
        </p:nvPicPr>
        <p:blipFill>
          <a:blip r:embed="rId3"/>
          <a:stretch>
            <a:fillRect/>
          </a:stretch>
        </p:blipFill>
        <p:spPr>
          <a:xfrm>
            <a:off x="8095308" y="1290792"/>
            <a:ext cx="2408416" cy="2310683"/>
          </a:xfrm>
          <a:prstGeom prst="rect">
            <a:avLst/>
          </a:prstGeom>
        </p:spPr>
      </p:pic>
      <p:pic>
        <p:nvPicPr>
          <p:cNvPr id="10" name="Picture 9" descr="A picture containing invertebrate, star&#10;&#10;Description automatically generated">
            <a:extLst>
              <a:ext uri="{FF2B5EF4-FFF2-40B4-BE49-F238E27FC236}">
                <a16:creationId xmlns:a16="http://schemas.microsoft.com/office/drawing/2014/main" id="{A74AB641-6605-3123-BB61-3D4A9E7CD311}"/>
              </a:ext>
            </a:extLst>
          </p:cNvPr>
          <p:cNvPicPr>
            <a:picLocks noChangeAspect="1"/>
          </p:cNvPicPr>
          <p:nvPr/>
        </p:nvPicPr>
        <p:blipFill>
          <a:blip r:embed="rId4"/>
          <a:stretch>
            <a:fillRect/>
          </a:stretch>
        </p:blipFill>
        <p:spPr>
          <a:xfrm>
            <a:off x="5538243" y="1290791"/>
            <a:ext cx="2338608" cy="2310684"/>
          </a:xfrm>
          <a:prstGeom prst="rect">
            <a:avLst/>
          </a:prstGeom>
        </p:spPr>
      </p:pic>
      <p:pic>
        <p:nvPicPr>
          <p:cNvPr id="13" name="Picture 12">
            <a:extLst>
              <a:ext uri="{FF2B5EF4-FFF2-40B4-BE49-F238E27FC236}">
                <a16:creationId xmlns:a16="http://schemas.microsoft.com/office/drawing/2014/main" id="{EAEC0F94-B2EA-0D65-0FA5-C2B308416532}"/>
              </a:ext>
            </a:extLst>
          </p:cNvPr>
          <p:cNvPicPr>
            <a:picLocks noChangeAspect="1"/>
          </p:cNvPicPr>
          <p:nvPr/>
        </p:nvPicPr>
        <p:blipFill>
          <a:blip r:embed="rId5"/>
          <a:stretch>
            <a:fillRect/>
          </a:stretch>
        </p:blipFill>
        <p:spPr>
          <a:xfrm rot="5400000">
            <a:off x="10452749" y="2292081"/>
            <a:ext cx="1802101" cy="368300"/>
          </a:xfrm>
          <a:prstGeom prst="rect">
            <a:avLst/>
          </a:prstGeom>
        </p:spPr>
      </p:pic>
      <p:sp>
        <p:nvSpPr>
          <p:cNvPr id="14" name="TextBox 13">
            <a:extLst>
              <a:ext uri="{FF2B5EF4-FFF2-40B4-BE49-F238E27FC236}">
                <a16:creationId xmlns:a16="http://schemas.microsoft.com/office/drawing/2014/main" id="{9FBED0F9-7FB2-1EEF-D7D7-A97C77D3CDFA}"/>
              </a:ext>
            </a:extLst>
          </p:cNvPr>
          <p:cNvSpPr txBox="1"/>
          <p:nvPr/>
        </p:nvSpPr>
        <p:spPr>
          <a:xfrm>
            <a:off x="6774208" y="3851290"/>
            <a:ext cx="1447111" cy="646331"/>
          </a:xfrm>
          <a:prstGeom prst="rect">
            <a:avLst/>
          </a:prstGeom>
          <a:noFill/>
        </p:spPr>
        <p:txBody>
          <a:bodyPr wrap="square" rtlCol="0">
            <a:spAutoFit/>
          </a:bodyPr>
          <a:lstStyle/>
          <a:p>
            <a:r>
              <a:rPr lang="en-US" dirty="0"/>
              <a:t>80% current transmission</a:t>
            </a:r>
          </a:p>
        </p:txBody>
      </p:sp>
      <p:sp>
        <p:nvSpPr>
          <p:cNvPr id="15" name="TextBox 14">
            <a:extLst>
              <a:ext uri="{FF2B5EF4-FFF2-40B4-BE49-F238E27FC236}">
                <a16:creationId xmlns:a16="http://schemas.microsoft.com/office/drawing/2014/main" id="{998ACD34-895A-0F19-A306-9A12301865E7}"/>
              </a:ext>
            </a:extLst>
          </p:cNvPr>
          <p:cNvSpPr txBox="1"/>
          <p:nvPr/>
        </p:nvSpPr>
        <p:spPr>
          <a:xfrm>
            <a:off x="9407478" y="3778007"/>
            <a:ext cx="1728683" cy="646331"/>
          </a:xfrm>
          <a:prstGeom prst="rect">
            <a:avLst/>
          </a:prstGeom>
          <a:noFill/>
        </p:spPr>
        <p:txBody>
          <a:bodyPr wrap="square" rtlCol="0">
            <a:spAutoFit/>
          </a:bodyPr>
          <a:lstStyle/>
          <a:p>
            <a:r>
              <a:rPr lang="en-US" dirty="0"/>
              <a:t>55% current transmission</a:t>
            </a:r>
          </a:p>
        </p:txBody>
      </p:sp>
      <p:cxnSp>
        <p:nvCxnSpPr>
          <p:cNvPr id="16" name="Straight Connector 15">
            <a:extLst>
              <a:ext uri="{FF2B5EF4-FFF2-40B4-BE49-F238E27FC236}">
                <a16:creationId xmlns:a16="http://schemas.microsoft.com/office/drawing/2014/main" id="{BF760660-986D-3153-4882-5730D5EC7A05}"/>
              </a:ext>
            </a:extLst>
          </p:cNvPr>
          <p:cNvCxnSpPr>
            <a:cxnSpLocks/>
          </p:cNvCxnSpPr>
          <p:nvPr/>
        </p:nvCxnSpPr>
        <p:spPr>
          <a:xfrm>
            <a:off x="6707547" y="3857370"/>
            <a:ext cx="0" cy="640251"/>
          </a:xfrm>
          <a:prstGeom prst="line">
            <a:avLst/>
          </a:prstGeom>
          <a:ln w="31750">
            <a:headEnd w="med" len="sm"/>
            <a:tailEnd type="stealt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CC12553-50A1-474A-2A63-F9376AC27376}"/>
              </a:ext>
            </a:extLst>
          </p:cNvPr>
          <p:cNvSpPr txBox="1"/>
          <p:nvPr/>
        </p:nvSpPr>
        <p:spPr>
          <a:xfrm>
            <a:off x="10602952" y="1315407"/>
            <a:ext cx="172868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Max beam intensity</a:t>
            </a:r>
          </a:p>
        </p:txBody>
      </p:sp>
      <p:sp>
        <p:nvSpPr>
          <p:cNvPr id="18" name="TextBox 17">
            <a:extLst>
              <a:ext uri="{FF2B5EF4-FFF2-40B4-BE49-F238E27FC236}">
                <a16:creationId xmlns:a16="http://schemas.microsoft.com/office/drawing/2014/main" id="{DA8FC42B-57F7-A45C-3BC3-463B4B08D51C}"/>
              </a:ext>
            </a:extLst>
          </p:cNvPr>
          <p:cNvSpPr txBox="1"/>
          <p:nvPr/>
        </p:nvSpPr>
        <p:spPr>
          <a:xfrm>
            <a:off x="10602952" y="3356200"/>
            <a:ext cx="1728683"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Min beam intensity</a:t>
            </a:r>
          </a:p>
        </p:txBody>
      </p:sp>
      <p:pic>
        <p:nvPicPr>
          <p:cNvPr id="21" name="Picture 20" descr="A picture containing metalware, chain&#10;&#10;Description automatically generated">
            <a:extLst>
              <a:ext uri="{FF2B5EF4-FFF2-40B4-BE49-F238E27FC236}">
                <a16:creationId xmlns:a16="http://schemas.microsoft.com/office/drawing/2014/main" id="{3B09B4FD-9247-32D9-AE84-1203A6B5D5CF}"/>
              </a:ext>
            </a:extLst>
          </p:cNvPr>
          <p:cNvPicPr>
            <a:picLocks noChangeAspect="1"/>
          </p:cNvPicPr>
          <p:nvPr/>
        </p:nvPicPr>
        <p:blipFill>
          <a:blip r:embed="rId6"/>
          <a:stretch>
            <a:fillRect/>
          </a:stretch>
        </p:blipFill>
        <p:spPr>
          <a:xfrm>
            <a:off x="6007925" y="4587461"/>
            <a:ext cx="1361314" cy="1247958"/>
          </a:xfrm>
          <a:prstGeom prst="rect">
            <a:avLst/>
          </a:prstGeom>
        </p:spPr>
      </p:pic>
      <p:sp>
        <p:nvSpPr>
          <p:cNvPr id="22" name="TextBox 21">
            <a:extLst>
              <a:ext uri="{FF2B5EF4-FFF2-40B4-BE49-F238E27FC236}">
                <a16:creationId xmlns:a16="http://schemas.microsoft.com/office/drawing/2014/main" id="{039345D9-ABA4-6DAE-F39E-67C99C161F60}"/>
              </a:ext>
            </a:extLst>
          </p:cNvPr>
          <p:cNvSpPr txBox="1"/>
          <p:nvPr/>
        </p:nvSpPr>
        <p:spPr>
          <a:xfrm>
            <a:off x="5923809" y="5821895"/>
            <a:ext cx="2210561" cy="923330"/>
          </a:xfrm>
          <a:prstGeom prst="rect">
            <a:avLst/>
          </a:prstGeom>
          <a:noFill/>
        </p:spPr>
        <p:txBody>
          <a:bodyPr wrap="square" rtlCol="0">
            <a:spAutoFit/>
          </a:bodyPr>
          <a:lstStyle/>
          <a:p>
            <a:r>
              <a:rPr lang="en-US" dirty="0"/>
              <a:t>Melted thallium, Reduced </a:t>
            </a:r>
            <a:r>
              <a:rPr lang="en-US" baseline="30000" dirty="0"/>
              <a:t>203</a:t>
            </a:r>
            <a:r>
              <a:rPr lang="en-US" dirty="0"/>
              <a:t>Pb yield (&lt;50% theoretical)</a:t>
            </a:r>
          </a:p>
        </p:txBody>
      </p:sp>
      <p:pic>
        <p:nvPicPr>
          <p:cNvPr id="26" name="Picture 25">
            <a:extLst>
              <a:ext uri="{FF2B5EF4-FFF2-40B4-BE49-F238E27FC236}">
                <a16:creationId xmlns:a16="http://schemas.microsoft.com/office/drawing/2014/main" id="{1D023EA1-9F02-8858-6BF4-272A90055F10}"/>
              </a:ext>
            </a:extLst>
          </p:cNvPr>
          <p:cNvPicPr>
            <a:picLocks noChangeAspect="1"/>
          </p:cNvPicPr>
          <p:nvPr/>
        </p:nvPicPr>
        <p:blipFill>
          <a:blip r:embed="rId7"/>
          <a:srcRect/>
          <a:stretch/>
        </p:blipFill>
        <p:spPr>
          <a:xfrm>
            <a:off x="444761" y="4159234"/>
            <a:ext cx="1872330" cy="1849907"/>
          </a:xfrm>
          <a:prstGeom prst="rect">
            <a:avLst/>
          </a:prstGeom>
        </p:spPr>
      </p:pic>
      <p:sp>
        <p:nvSpPr>
          <p:cNvPr id="29" name="TextBox 28">
            <a:extLst>
              <a:ext uri="{FF2B5EF4-FFF2-40B4-BE49-F238E27FC236}">
                <a16:creationId xmlns:a16="http://schemas.microsoft.com/office/drawing/2014/main" id="{EC1ED8EE-CBB1-7B27-3187-15F0B2A72A5D}"/>
              </a:ext>
            </a:extLst>
          </p:cNvPr>
          <p:cNvSpPr txBox="1"/>
          <p:nvPr/>
        </p:nvSpPr>
        <p:spPr>
          <a:xfrm>
            <a:off x="8610600" y="5821895"/>
            <a:ext cx="2210561" cy="646331"/>
          </a:xfrm>
          <a:prstGeom prst="rect">
            <a:avLst/>
          </a:prstGeom>
          <a:noFill/>
        </p:spPr>
        <p:txBody>
          <a:bodyPr wrap="square" rtlCol="0">
            <a:spAutoFit/>
          </a:bodyPr>
          <a:lstStyle/>
          <a:p>
            <a:r>
              <a:rPr lang="en-US" baseline="30000" dirty="0"/>
              <a:t>203</a:t>
            </a:r>
            <a:r>
              <a:rPr lang="en-US" dirty="0"/>
              <a:t>Pb yield &gt;90% of theoretical</a:t>
            </a:r>
          </a:p>
        </p:txBody>
      </p:sp>
      <p:pic>
        <p:nvPicPr>
          <p:cNvPr id="30" name="Picture 29">
            <a:extLst>
              <a:ext uri="{FF2B5EF4-FFF2-40B4-BE49-F238E27FC236}">
                <a16:creationId xmlns:a16="http://schemas.microsoft.com/office/drawing/2014/main" id="{BAD3D690-91B2-5142-E1AD-9704A91F128E}"/>
              </a:ext>
            </a:extLst>
          </p:cNvPr>
          <p:cNvPicPr>
            <a:picLocks noChangeAspect="1"/>
          </p:cNvPicPr>
          <p:nvPr/>
        </p:nvPicPr>
        <p:blipFill>
          <a:blip r:embed="rId8"/>
          <a:srcRect/>
          <a:stretch/>
        </p:blipFill>
        <p:spPr>
          <a:xfrm>
            <a:off x="8696649" y="4605099"/>
            <a:ext cx="1237817" cy="1204808"/>
          </a:xfrm>
          <a:prstGeom prst="rect">
            <a:avLst/>
          </a:prstGeom>
        </p:spPr>
      </p:pic>
      <p:sp>
        <p:nvSpPr>
          <p:cNvPr id="8" name="TextBox 7">
            <a:extLst>
              <a:ext uri="{FF2B5EF4-FFF2-40B4-BE49-F238E27FC236}">
                <a16:creationId xmlns:a16="http://schemas.microsoft.com/office/drawing/2014/main" id="{A7C3B11D-1F55-D34D-B3CD-FAE8C9BE6AB5}"/>
              </a:ext>
            </a:extLst>
          </p:cNvPr>
          <p:cNvSpPr txBox="1"/>
          <p:nvPr/>
        </p:nvSpPr>
        <p:spPr>
          <a:xfrm>
            <a:off x="6331594" y="3313133"/>
            <a:ext cx="659658"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1 cm</a:t>
            </a:r>
          </a:p>
        </p:txBody>
      </p:sp>
      <p:cxnSp>
        <p:nvCxnSpPr>
          <p:cNvPr id="37" name="Straight Connector 36">
            <a:extLst>
              <a:ext uri="{FF2B5EF4-FFF2-40B4-BE49-F238E27FC236}">
                <a16:creationId xmlns:a16="http://schemas.microsoft.com/office/drawing/2014/main" id="{A7865118-DD99-EC23-3E0D-CBBF404FBFB7}"/>
              </a:ext>
            </a:extLst>
          </p:cNvPr>
          <p:cNvCxnSpPr>
            <a:cxnSpLocks/>
          </p:cNvCxnSpPr>
          <p:nvPr/>
        </p:nvCxnSpPr>
        <p:spPr>
          <a:xfrm>
            <a:off x="9340817" y="3886199"/>
            <a:ext cx="0" cy="640251"/>
          </a:xfrm>
          <a:prstGeom prst="line">
            <a:avLst/>
          </a:prstGeom>
          <a:ln w="31750">
            <a:headEnd w="med" len="sm"/>
            <a:tailEnd type="stealt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3F0416C-1633-1F25-E137-14FDBB6DF993}"/>
              </a:ext>
            </a:extLst>
          </p:cNvPr>
          <p:cNvCxnSpPr>
            <a:cxnSpLocks/>
          </p:cNvCxnSpPr>
          <p:nvPr/>
        </p:nvCxnSpPr>
        <p:spPr>
          <a:xfrm>
            <a:off x="8452822" y="3319940"/>
            <a:ext cx="166011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3897F9C-A602-A190-F037-26156438159F}"/>
              </a:ext>
            </a:extLst>
          </p:cNvPr>
          <p:cNvCxnSpPr>
            <a:cxnSpLocks/>
          </p:cNvCxnSpPr>
          <p:nvPr/>
        </p:nvCxnSpPr>
        <p:spPr>
          <a:xfrm flipV="1">
            <a:off x="8456695" y="3248446"/>
            <a:ext cx="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DA7089C-599D-2440-A55B-7B8B160D1353}"/>
              </a:ext>
            </a:extLst>
          </p:cNvPr>
          <p:cNvCxnSpPr>
            <a:cxnSpLocks/>
          </p:cNvCxnSpPr>
          <p:nvPr/>
        </p:nvCxnSpPr>
        <p:spPr>
          <a:xfrm flipV="1">
            <a:off x="10103886" y="3245176"/>
            <a:ext cx="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8BC5EF5-52A2-CA7E-3987-91D8561606DD}"/>
              </a:ext>
            </a:extLst>
          </p:cNvPr>
          <p:cNvSpPr txBox="1"/>
          <p:nvPr/>
        </p:nvSpPr>
        <p:spPr>
          <a:xfrm>
            <a:off x="8978720" y="3313133"/>
            <a:ext cx="659658"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1 cm</a:t>
            </a:r>
          </a:p>
        </p:txBody>
      </p:sp>
      <p:cxnSp>
        <p:nvCxnSpPr>
          <p:cNvPr id="49" name="Straight Connector 48">
            <a:extLst>
              <a:ext uri="{FF2B5EF4-FFF2-40B4-BE49-F238E27FC236}">
                <a16:creationId xmlns:a16="http://schemas.microsoft.com/office/drawing/2014/main" id="{0D787001-028A-23FF-2831-633010DB3241}"/>
              </a:ext>
            </a:extLst>
          </p:cNvPr>
          <p:cNvCxnSpPr>
            <a:cxnSpLocks/>
          </p:cNvCxnSpPr>
          <p:nvPr/>
        </p:nvCxnSpPr>
        <p:spPr>
          <a:xfrm>
            <a:off x="668122" y="5756443"/>
            <a:ext cx="127219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0393E6C-5DB6-4FD3-0127-30745B551E3D}"/>
              </a:ext>
            </a:extLst>
          </p:cNvPr>
          <p:cNvCxnSpPr>
            <a:cxnSpLocks/>
          </p:cNvCxnSpPr>
          <p:nvPr/>
        </p:nvCxnSpPr>
        <p:spPr>
          <a:xfrm flipV="1">
            <a:off x="677786" y="5686519"/>
            <a:ext cx="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A40E038-BBA1-A1A0-F69E-F89290E6F2D3}"/>
              </a:ext>
            </a:extLst>
          </p:cNvPr>
          <p:cNvCxnSpPr>
            <a:cxnSpLocks/>
          </p:cNvCxnSpPr>
          <p:nvPr/>
        </p:nvCxnSpPr>
        <p:spPr>
          <a:xfrm flipV="1">
            <a:off x="1936734" y="5681344"/>
            <a:ext cx="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6229E08-8764-0DFC-E4E7-3226C553D239}"/>
              </a:ext>
            </a:extLst>
          </p:cNvPr>
          <p:cNvSpPr txBox="1"/>
          <p:nvPr/>
        </p:nvSpPr>
        <p:spPr>
          <a:xfrm>
            <a:off x="948810" y="5721121"/>
            <a:ext cx="659658"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1 cm</a:t>
            </a:r>
          </a:p>
        </p:txBody>
      </p:sp>
      <p:sp>
        <p:nvSpPr>
          <p:cNvPr id="57" name="TextBox 56">
            <a:extLst>
              <a:ext uri="{FF2B5EF4-FFF2-40B4-BE49-F238E27FC236}">
                <a16:creationId xmlns:a16="http://schemas.microsoft.com/office/drawing/2014/main" id="{40EA9FD0-B4E6-35DD-3D1A-449A50B5EFBD}"/>
              </a:ext>
            </a:extLst>
          </p:cNvPr>
          <p:cNvSpPr txBox="1"/>
          <p:nvPr/>
        </p:nvSpPr>
        <p:spPr>
          <a:xfrm>
            <a:off x="646594" y="6083221"/>
            <a:ext cx="1447111" cy="646331"/>
          </a:xfrm>
          <a:prstGeom prst="rect">
            <a:avLst/>
          </a:prstGeom>
          <a:noFill/>
        </p:spPr>
        <p:txBody>
          <a:bodyPr wrap="square" rtlCol="0">
            <a:spAutoFit/>
          </a:bodyPr>
          <a:lstStyle/>
          <a:p>
            <a:r>
              <a:rPr lang="en-US" dirty="0"/>
              <a:t>80% current transmission</a:t>
            </a:r>
          </a:p>
        </p:txBody>
      </p:sp>
      <p:sp>
        <p:nvSpPr>
          <p:cNvPr id="58" name="TextBox 57">
            <a:extLst>
              <a:ext uri="{FF2B5EF4-FFF2-40B4-BE49-F238E27FC236}">
                <a16:creationId xmlns:a16="http://schemas.microsoft.com/office/drawing/2014/main" id="{79FB7191-E91A-9C2A-AB62-74C029B06392}"/>
              </a:ext>
            </a:extLst>
          </p:cNvPr>
          <p:cNvSpPr txBox="1"/>
          <p:nvPr/>
        </p:nvSpPr>
        <p:spPr>
          <a:xfrm>
            <a:off x="3144415" y="6095060"/>
            <a:ext cx="1728683" cy="646331"/>
          </a:xfrm>
          <a:prstGeom prst="rect">
            <a:avLst/>
          </a:prstGeom>
          <a:noFill/>
        </p:spPr>
        <p:txBody>
          <a:bodyPr wrap="square" rtlCol="0">
            <a:spAutoFit/>
          </a:bodyPr>
          <a:lstStyle/>
          <a:p>
            <a:r>
              <a:rPr lang="en-US" dirty="0"/>
              <a:t>55% current transmission</a:t>
            </a:r>
          </a:p>
        </p:txBody>
      </p:sp>
      <p:cxnSp>
        <p:nvCxnSpPr>
          <p:cNvPr id="61" name="Straight Connector 60">
            <a:extLst>
              <a:ext uri="{FF2B5EF4-FFF2-40B4-BE49-F238E27FC236}">
                <a16:creationId xmlns:a16="http://schemas.microsoft.com/office/drawing/2014/main" id="{F5141D20-1E87-DF48-BC07-FFC682B4A373}"/>
              </a:ext>
            </a:extLst>
          </p:cNvPr>
          <p:cNvCxnSpPr>
            <a:cxnSpLocks/>
          </p:cNvCxnSpPr>
          <p:nvPr/>
        </p:nvCxnSpPr>
        <p:spPr>
          <a:xfrm>
            <a:off x="5814540" y="3328993"/>
            <a:ext cx="166011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0D20A82-5B01-490C-F346-B42BCEC9FCD3}"/>
              </a:ext>
            </a:extLst>
          </p:cNvPr>
          <p:cNvCxnSpPr>
            <a:cxnSpLocks/>
          </p:cNvCxnSpPr>
          <p:nvPr/>
        </p:nvCxnSpPr>
        <p:spPr>
          <a:xfrm flipV="1">
            <a:off x="5818413" y="3257499"/>
            <a:ext cx="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8EBEDCD-2D52-4CB5-393C-9DC6C919F9FA}"/>
              </a:ext>
            </a:extLst>
          </p:cNvPr>
          <p:cNvCxnSpPr>
            <a:cxnSpLocks/>
          </p:cNvCxnSpPr>
          <p:nvPr/>
        </p:nvCxnSpPr>
        <p:spPr>
          <a:xfrm flipV="1">
            <a:off x="7465604" y="3254229"/>
            <a:ext cx="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EF54038-4D48-ACD7-8325-98AA431BFE7D}"/>
              </a:ext>
            </a:extLst>
          </p:cNvPr>
          <p:cNvPicPr>
            <a:picLocks noChangeAspect="1"/>
          </p:cNvPicPr>
          <p:nvPr/>
        </p:nvPicPr>
        <p:blipFill>
          <a:blip r:embed="rId9"/>
          <a:srcRect/>
          <a:stretch/>
        </p:blipFill>
        <p:spPr>
          <a:xfrm>
            <a:off x="2887604" y="4161886"/>
            <a:ext cx="1950811" cy="1849907"/>
          </a:xfrm>
          <a:prstGeom prst="rect">
            <a:avLst/>
          </a:prstGeom>
        </p:spPr>
      </p:pic>
      <p:cxnSp>
        <p:nvCxnSpPr>
          <p:cNvPr id="11" name="Straight Connector 10">
            <a:extLst>
              <a:ext uri="{FF2B5EF4-FFF2-40B4-BE49-F238E27FC236}">
                <a16:creationId xmlns:a16="http://schemas.microsoft.com/office/drawing/2014/main" id="{E077BD45-36E7-9366-711B-FC9592B416CD}"/>
              </a:ext>
            </a:extLst>
          </p:cNvPr>
          <p:cNvCxnSpPr>
            <a:cxnSpLocks/>
          </p:cNvCxnSpPr>
          <p:nvPr/>
        </p:nvCxnSpPr>
        <p:spPr>
          <a:xfrm>
            <a:off x="3204117" y="5756830"/>
            <a:ext cx="127219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837DA6-5087-1926-35A7-47E3C4610F35}"/>
              </a:ext>
            </a:extLst>
          </p:cNvPr>
          <p:cNvCxnSpPr>
            <a:cxnSpLocks/>
          </p:cNvCxnSpPr>
          <p:nvPr/>
        </p:nvCxnSpPr>
        <p:spPr>
          <a:xfrm flipV="1">
            <a:off x="3213781" y="5686906"/>
            <a:ext cx="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212DE7D-EBC2-3F95-46E6-30E9F7A15148}"/>
              </a:ext>
            </a:extLst>
          </p:cNvPr>
          <p:cNvCxnSpPr>
            <a:cxnSpLocks/>
          </p:cNvCxnSpPr>
          <p:nvPr/>
        </p:nvCxnSpPr>
        <p:spPr>
          <a:xfrm flipV="1">
            <a:off x="4480821" y="5681731"/>
            <a:ext cx="0" cy="1524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06EB7FF-414E-9345-C80A-2CC091A81854}"/>
              </a:ext>
            </a:extLst>
          </p:cNvPr>
          <p:cNvSpPr txBox="1"/>
          <p:nvPr/>
        </p:nvSpPr>
        <p:spPr>
          <a:xfrm>
            <a:off x="3538596" y="5713687"/>
            <a:ext cx="659658" cy="307777"/>
          </a:xfrm>
          <a:prstGeom prst="rect">
            <a:avLst/>
          </a:prstGeom>
          <a:noFill/>
        </p:spPr>
        <p:txBody>
          <a:bodyPr wrap="square" rtlCol="0">
            <a:spAutoFit/>
          </a:bodyPr>
          <a:lstStyle/>
          <a:p>
            <a:pPr algn="ctr"/>
            <a:r>
              <a:rPr lang="en-US" sz="1400" dirty="0">
                <a:solidFill>
                  <a:schemeClr val="bg1"/>
                </a:solidFill>
                <a:latin typeface="Arial" panose="020B0604020202020204" pitchFamily="34" charset="0"/>
                <a:cs typeface="Arial" panose="020B0604020202020204" pitchFamily="34" charset="0"/>
              </a:rPr>
              <a:t>1 cm</a:t>
            </a:r>
          </a:p>
        </p:txBody>
      </p:sp>
    </p:spTree>
    <p:extLst>
      <p:ext uri="{BB962C8B-B14F-4D97-AF65-F5344CB8AC3E}">
        <p14:creationId xmlns:p14="http://schemas.microsoft.com/office/powerpoint/2010/main" val="19047399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DA139F-2558-8746-8A51-F70AE535AEDA}"/>
              </a:ext>
            </a:extLst>
          </p:cNvPr>
          <p:cNvSpPr>
            <a:spLocks noGrp="1"/>
          </p:cNvSpPr>
          <p:nvPr>
            <p:ph type="sldNum" sz="quarter" idx="12"/>
          </p:nvPr>
        </p:nvSpPr>
        <p:spPr/>
        <p:txBody>
          <a:bodyPr/>
          <a:lstStyle/>
          <a:p>
            <a:fld id="{D360779E-F83D-944B-BC6C-393FC31B6FFA}" type="slidenum">
              <a:rPr lang="en-US" smtClean="0"/>
              <a:t>23</a:t>
            </a:fld>
            <a:endParaRPr lang="en-US" dirty="0"/>
          </a:p>
        </p:txBody>
      </p:sp>
      <p:sp>
        <p:nvSpPr>
          <p:cNvPr id="5" name="Google Shape;276;p28">
            <a:extLst>
              <a:ext uri="{FF2B5EF4-FFF2-40B4-BE49-F238E27FC236}">
                <a16:creationId xmlns:a16="http://schemas.microsoft.com/office/drawing/2014/main" id="{0587FA64-4A5F-A843-B1BE-A31238B43575}"/>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 name="Content Placeholder 2">
            <a:extLst>
              <a:ext uri="{FF2B5EF4-FFF2-40B4-BE49-F238E27FC236}">
                <a16:creationId xmlns:a16="http://schemas.microsoft.com/office/drawing/2014/main" id="{4DE814BF-08A6-15F6-52A7-2B3A7B39BD23}"/>
              </a:ext>
            </a:extLst>
          </p:cNvPr>
          <p:cNvSpPr txBox="1">
            <a:spLocks/>
          </p:cNvSpPr>
          <p:nvPr/>
        </p:nvSpPr>
        <p:spPr>
          <a:xfrm>
            <a:off x="138167" y="1229862"/>
            <a:ext cx="4864996" cy="544059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baseline="30000" dirty="0">
                <a:latin typeface="Arial" panose="020B0604020202020204" pitchFamily="34" charset="0"/>
                <a:cs typeface="Arial" panose="020B0604020202020204" pitchFamily="34" charset="0"/>
              </a:rPr>
              <a:t>203</a:t>
            </a:r>
            <a:r>
              <a:rPr lang="en-US" dirty="0">
                <a:latin typeface="Arial" panose="020B0604020202020204" pitchFamily="34" charset="0"/>
                <a:cs typeface="Arial" panose="020B0604020202020204" pitchFamily="34" charset="0"/>
              </a:rPr>
              <a:t>Pb saturated yield of 3.9 ± 0.3 </a:t>
            </a:r>
            <a:r>
              <a:rPr lang="en-US" dirty="0" err="1">
                <a:latin typeface="Arial" panose="020B0604020202020204" pitchFamily="34" charset="0"/>
                <a:cs typeface="Arial" panose="020B0604020202020204" pitchFamily="34" charset="0"/>
              </a:rPr>
              <a:t>GBq</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μA</a:t>
            </a:r>
            <a:r>
              <a:rPr lang="en-CA" dirty="0">
                <a:latin typeface="Arial" panose="020B0604020202020204" pitchFamily="34" charset="0"/>
                <a:cs typeface="Arial" panose="020B0604020202020204" pitchFamily="34" charset="0"/>
              </a:rPr>
              <a:t> </a:t>
            </a:r>
          </a:p>
          <a:p>
            <a:pPr>
              <a:lnSpc>
                <a:spcPct val="120000"/>
              </a:lnSpc>
            </a:pPr>
            <a:r>
              <a:rPr lang="en-CA" dirty="0">
                <a:latin typeface="Arial" panose="020B0604020202020204" pitchFamily="34" charset="0"/>
                <a:cs typeface="Arial" panose="020B0604020202020204" pitchFamily="34" charset="0"/>
              </a:rPr>
              <a:t>Tl/Pb chemical separation performed with Pb resin &gt;12 hours after EOB (allows </a:t>
            </a:r>
            <a:r>
              <a:rPr lang="en-CA" baseline="30000" dirty="0">
                <a:latin typeface="Arial" panose="020B0604020202020204" pitchFamily="34" charset="0"/>
                <a:cs typeface="Arial" panose="020B0604020202020204" pitchFamily="34" charset="0"/>
              </a:rPr>
              <a:t>204m</a:t>
            </a:r>
            <a:r>
              <a:rPr lang="en-CA" dirty="0">
                <a:latin typeface="Arial" panose="020B0604020202020204" pitchFamily="34" charset="0"/>
                <a:cs typeface="Arial" panose="020B0604020202020204" pitchFamily="34" charset="0"/>
              </a:rPr>
              <a:t>Pb decay)</a:t>
            </a:r>
          </a:p>
          <a:p>
            <a:pPr>
              <a:lnSpc>
                <a:spcPct val="120000"/>
              </a:lnSpc>
            </a:pPr>
            <a:r>
              <a:rPr lang="en-CA" dirty="0">
                <a:latin typeface="Arial" panose="020B0604020202020204" pitchFamily="34" charset="0"/>
                <a:cs typeface="Arial" panose="020B0604020202020204" pitchFamily="34" charset="0"/>
              </a:rPr>
              <a:t>Elute with 8M HCl, &gt;85% decay-corrected [</a:t>
            </a:r>
            <a:r>
              <a:rPr lang="en-CA" baseline="30000" dirty="0">
                <a:latin typeface="Arial" panose="020B0604020202020204" pitchFamily="34" charset="0"/>
                <a:cs typeface="Arial" panose="020B0604020202020204" pitchFamily="34" charset="0"/>
              </a:rPr>
              <a:t>203</a:t>
            </a:r>
            <a:r>
              <a:rPr lang="en-CA" dirty="0">
                <a:latin typeface="Arial" panose="020B0604020202020204" pitchFamily="34" charset="0"/>
                <a:cs typeface="Arial" panose="020B0604020202020204" pitchFamily="34" charset="0"/>
              </a:rPr>
              <a:t>Pb]PbCl</a:t>
            </a:r>
            <a:r>
              <a:rPr lang="en-CA" baseline="-25000" dirty="0">
                <a:latin typeface="Arial" panose="020B0604020202020204" pitchFamily="34" charset="0"/>
                <a:cs typeface="Arial" panose="020B0604020202020204" pitchFamily="34" charset="0"/>
              </a:rPr>
              <a:t>2</a:t>
            </a:r>
            <a:r>
              <a:rPr lang="en-CA" dirty="0">
                <a:latin typeface="Arial" panose="020B0604020202020204" pitchFamily="34" charset="0"/>
                <a:cs typeface="Arial" panose="020B0604020202020204" pitchFamily="34" charset="0"/>
              </a:rPr>
              <a:t> yield in 4 mL </a:t>
            </a:r>
          </a:p>
          <a:p>
            <a:pPr>
              <a:lnSpc>
                <a:spcPct val="120000"/>
              </a:lnSpc>
            </a:pPr>
            <a:r>
              <a:rPr lang="en-CA" dirty="0">
                <a:latin typeface="Arial" panose="020B0604020202020204" pitchFamily="34" charset="0"/>
                <a:cs typeface="Arial" panose="020B0604020202020204" pitchFamily="34" charset="0"/>
              </a:rPr>
              <a:t>Can convert to [</a:t>
            </a:r>
            <a:r>
              <a:rPr lang="en-CA" baseline="30000" dirty="0">
                <a:latin typeface="Arial" panose="020B0604020202020204" pitchFamily="34" charset="0"/>
                <a:cs typeface="Arial" panose="020B0604020202020204" pitchFamily="34" charset="0"/>
              </a:rPr>
              <a:t>203</a:t>
            </a:r>
            <a:r>
              <a:rPr lang="en-CA" dirty="0">
                <a:latin typeface="Arial" panose="020B0604020202020204" pitchFamily="34" charset="0"/>
                <a:cs typeface="Arial" panose="020B0604020202020204" pitchFamily="34" charset="0"/>
              </a:rPr>
              <a:t>Pb]Pb(</a:t>
            </a:r>
            <a:r>
              <a:rPr lang="en-CA" dirty="0" err="1">
                <a:latin typeface="Arial" panose="020B0604020202020204" pitchFamily="34" charset="0"/>
                <a:cs typeface="Arial" panose="020B0604020202020204" pitchFamily="34" charset="0"/>
              </a:rPr>
              <a:t>OAc</a:t>
            </a:r>
            <a:r>
              <a:rPr lang="en-CA" dirty="0">
                <a:latin typeface="Arial" panose="020B0604020202020204" pitchFamily="34" charset="0"/>
                <a:cs typeface="Arial" panose="020B0604020202020204" pitchFamily="34" charset="0"/>
              </a:rPr>
              <a:t>)</a:t>
            </a:r>
            <a:r>
              <a:rPr lang="en-CA" baseline="-25000" dirty="0">
                <a:latin typeface="Arial" panose="020B0604020202020204" pitchFamily="34" charset="0"/>
                <a:cs typeface="Arial" panose="020B0604020202020204" pitchFamily="34" charset="0"/>
              </a:rPr>
              <a:t>2 </a:t>
            </a:r>
            <a:r>
              <a:rPr lang="en-CA" dirty="0">
                <a:latin typeface="Arial" panose="020B0604020202020204" pitchFamily="34" charset="0"/>
                <a:cs typeface="Arial" panose="020B0604020202020204" pitchFamily="34" charset="0"/>
              </a:rPr>
              <a:t>with 1M NH</a:t>
            </a:r>
            <a:r>
              <a:rPr lang="en-CA" baseline="-25000" dirty="0">
                <a:latin typeface="Arial" panose="020B0604020202020204" pitchFamily="34" charset="0"/>
                <a:cs typeface="Arial" panose="020B0604020202020204" pitchFamily="34" charset="0"/>
              </a:rPr>
              <a:t>4</a:t>
            </a:r>
            <a:r>
              <a:rPr lang="en-CA" dirty="0">
                <a:latin typeface="Arial" panose="020B0604020202020204" pitchFamily="34" charset="0"/>
                <a:cs typeface="Arial" panose="020B0604020202020204" pitchFamily="34" charset="0"/>
              </a:rPr>
              <a:t>OAc elution using a second Pb resin</a:t>
            </a:r>
            <a:endParaRPr lang="en-CA" baseline="30000" dirty="0">
              <a:latin typeface="Arial" panose="020B0604020202020204" pitchFamily="34" charset="0"/>
              <a:cs typeface="Arial" panose="020B0604020202020204" pitchFamily="34" charset="0"/>
            </a:endParaRPr>
          </a:p>
          <a:p>
            <a:pPr>
              <a:lnSpc>
                <a:spcPct val="120000"/>
              </a:lnSpc>
            </a:pPr>
            <a:r>
              <a:rPr lang="en-CA" dirty="0">
                <a:latin typeface="Arial" panose="020B0604020202020204" pitchFamily="34" charset="0"/>
                <a:cs typeface="Arial" panose="020B0604020202020204" pitchFamily="34" charset="0"/>
              </a:rPr>
              <a:t>Maximum purified yield of 12 </a:t>
            </a:r>
            <a:r>
              <a:rPr lang="en-CA" dirty="0" err="1">
                <a:latin typeface="Arial" panose="020B0604020202020204" pitchFamily="34" charset="0"/>
                <a:cs typeface="Arial" panose="020B0604020202020204" pitchFamily="34" charset="0"/>
              </a:rPr>
              <a:t>GBq</a:t>
            </a:r>
            <a:r>
              <a:rPr lang="en-CA" dirty="0">
                <a:latin typeface="Arial" panose="020B0604020202020204" pitchFamily="34" charset="0"/>
                <a:cs typeface="Arial" panose="020B0604020202020204" pitchFamily="34" charset="0"/>
              </a:rPr>
              <a:t> [</a:t>
            </a:r>
            <a:r>
              <a:rPr lang="en-CA" baseline="30000" dirty="0">
                <a:latin typeface="Arial" panose="020B0604020202020204" pitchFamily="34" charset="0"/>
                <a:cs typeface="Arial" panose="020B0604020202020204" pitchFamily="34" charset="0"/>
              </a:rPr>
              <a:t>203</a:t>
            </a:r>
            <a:r>
              <a:rPr lang="en-CA" dirty="0">
                <a:latin typeface="Arial" panose="020B0604020202020204" pitchFamily="34" charset="0"/>
                <a:cs typeface="Arial" panose="020B0604020202020204" pitchFamily="34" charset="0"/>
              </a:rPr>
              <a:t>Pb]PbCl</a:t>
            </a:r>
            <a:r>
              <a:rPr lang="en-CA" baseline="-25000" dirty="0">
                <a:latin typeface="Arial" panose="020B0604020202020204" pitchFamily="34" charset="0"/>
                <a:cs typeface="Arial" panose="020B0604020202020204" pitchFamily="34" charset="0"/>
              </a:rPr>
              <a:t>2</a:t>
            </a:r>
            <a:r>
              <a:rPr lang="en-CA" dirty="0">
                <a:latin typeface="Arial" panose="020B0604020202020204" pitchFamily="34" charset="0"/>
                <a:cs typeface="Arial" panose="020B0604020202020204" pitchFamily="34" charset="0"/>
              </a:rPr>
              <a:t> (15.8 </a:t>
            </a:r>
            <a:r>
              <a:rPr lang="en-CA" dirty="0" err="1">
                <a:latin typeface="Arial" panose="020B0604020202020204" pitchFamily="34" charset="0"/>
                <a:cs typeface="Arial" panose="020B0604020202020204" pitchFamily="34" charset="0"/>
              </a:rPr>
              <a:t>GBq</a:t>
            </a:r>
            <a:r>
              <a:rPr lang="en-CA" dirty="0">
                <a:latin typeface="Arial" panose="020B0604020202020204" pitchFamily="34" charset="0"/>
                <a:cs typeface="Arial" panose="020B0604020202020204" pitchFamily="34" charset="0"/>
              </a:rPr>
              <a:t> at EOB) with 8.6 h irradiation, </a:t>
            </a:r>
            <a:r>
              <a:rPr lang="en-CA" dirty="0" err="1">
                <a:latin typeface="Arial" panose="020B0604020202020204" pitchFamily="34" charset="0"/>
                <a:cs typeface="Arial" panose="020B0604020202020204" pitchFamily="34" charset="0"/>
              </a:rPr>
              <a:t>radionuclidic</a:t>
            </a:r>
            <a:r>
              <a:rPr lang="en-CA" dirty="0">
                <a:latin typeface="Arial" panose="020B0604020202020204" pitchFamily="34" charset="0"/>
                <a:cs typeface="Arial" panose="020B0604020202020204" pitchFamily="34" charset="0"/>
              </a:rPr>
              <a:t> purity &gt;99.9%</a:t>
            </a:r>
          </a:p>
          <a:p>
            <a:pPr>
              <a:lnSpc>
                <a:spcPct val="120000"/>
              </a:lnSpc>
            </a:pPr>
            <a:r>
              <a:rPr lang="en-CA" b="1" dirty="0">
                <a:latin typeface="Arial" panose="020B0604020202020204" pitchFamily="34" charset="0"/>
                <a:cs typeface="Arial" panose="020B0604020202020204" pitchFamily="34" charset="0"/>
              </a:rPr>
              <a:t>Radiolabeling [</a:t>
            </a:r>
            <a:r>
              <a:rPr lang="en-CA" b="1" baseline="30000" dirty="0">
                <a:latin typeface="Arial" panose="020B0604020202020204" pitchFamily="34" charset="0"/>
                <a:cs typeface="Arial" panose="020B0604020202020204" pitchFamily="34" charset="0"/>
              </a:rPr>
              <a:t>203</a:t>
            </a:r>
            <a:r>
              <a:rPr lang="en-CA" b="1" dirty="0">
                <a:latin typeface="Arial" panose="020B0604020202020204" pitchFamily="34" charset="0"/>
                <a:cs typeface="Arial" panose="020B0604020202020204" pitchFamily="34" charset="0"/>
              </a:rPr>
              <a:t>Pb]Pb(</a:t>
            </a:r>
            <a:r>
              <a:rPr lang="en-CA" b="1" dirty="0" err="1">
                <a:latin typeface="Arial" panose="020B0604020202020204" pitchFamily="34" charset="0"/>
                <a:cs typeface="Arial" panose="020B0604020202020204" pitchFamily="34" charset="0"/>
              </a:rPr>
              <a:t>OAc</a:t>
            </a:r>
            <a:r>
              <a:rPr lang="en-CA" b="1" dirty="0">
                <a:latin typeface="Arial" panose="020B0604020202020204" pitchFamily="34" charset="0"/>
                <a:cs typeface="Arial" panose="020B0604020202020204" pitchFamily="34" charset="0"/>
              </a:rPr>
              <a:t>)</a:t>
            </a:r>
            <a:r>
              <a:rPr lang="en-CA" b="1" baseline="-25000" dirty="0">
                <a:latin typeface="Arial" panose="020B0604020202020204" pitchFamily="34" charset="0"/>
                <a:cs typeface="Arial" panose="020B0604020202020204" pitchFamily="34" charset="0"/>
              </a:rPr>
              <a:t>2 </a:t>
            </a:r>
            <a:r>
              <a:rPr lang="en-CA" b="1" dirty="0">
                <a:latin typeface="Arial" panose="020B0604020202020204" pitchFamily="34" charset="0"/>
                <a:cs typeface="Arial" panose="020B0604020202020204" pitchFamily="34" charset="0"/>
              </a:rPr>
              <a:t>with bifunctional chelators: 	           </a:t>
            </a:r>
            <a:r>
              <a:rPr lang="en-CA" dirty="0">
                <a:latin typeface="Arial" panose="020B0604020202020204" pitchFamily="34" charset="0"/>
                <a:cs typeface="Arial" panose="020B0604020202020204" pitchFamily="34" charset="0"/>
              </a:rPr>
              <a:t>461 </a:t>
            </a:r>
            <a:r>
              <a:rPr lang="en-US" dirty="0">
                <a:latin typeface="Arial" panose="020B0604020202020204" pitchFamily="34" charset="0"/>
                <a:cs typeface="Arial" panose="020B0604020202020204" pitchFamily="34" charset="0"/>
                <a:sym typeface="Symbol" pitchFamily="2" charset="2"/>
              </a:rPr>
              <a:t></a:t>
            </a:r>
            <a:r>
              <a:rPr lang="en-CA" dirty="0">
                <a:latin typeface="Arial" panose="020B0604020202020204" pitchFamily="34" charset="0"/>
                <a:cs typeface="Arial" panose="020B0604020202020204" pitchFamily="34" charset="0"/>
              </a:rPr>
              <a:t> 30 </a:t>
            </a:r>
            <a:r>
              <a:rPr lang="en-CA" dirty="0" err="1">
                <a:latin typeface="Arial" panose="020B0604020202020204" pitchFamily="34" charset="0"/>
                <a:cs typeface="Arial" panose="020B0604020202020204" pitchFamily="34" charset="0"/>
              </a:rPr>
              <a:t>GBq</a:t>
            </a:r>
            <a:r>
              <a:rPr lang="en-CA"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μmol</a:t>
            </a:r>
            <a:r>
              <a:rPr lang="en-US" dirty="0">
                <a:latin typeface="Arial" panose="020B0604020202020204" pitchFamily="34" charset="0"/>
                <a:cs typeface="Arial" panose="020B0604020202020204" pitchFamily="34" charset="0"/>
              </a:rPr>
              <a:t> with PSC-Bn-NCS,   </a:t>
            </a:r>
            <a:r>
              <a:rPr lang="en-CA" dirty="0">
                <a:latin typeface="Arial" panose="020B0604020202020204" pitchFamily="34" charset="0"/>
                <a:cs typeface="Arial" panose="020B0604020202020204" pitchFamily="34" charset="0"/>
              </a:rPr>
              <a:t>195</a:t>
            </a:r>
            <a:r>
              <a:rPr lang="en-US" dirty="0">
                <a:latin typeface="Arial" panose="020B0604020202020204" pitchFamily="34" charset="0"/>
                <a:cs typeface="Arial" panose="020B0604020202020204" pitchFamily="34" charset="0"/>
                <a:sym typeface="Symbol" pitchFamily="2" charset="2"/>
              </a:rPr>
              <a:t> </a:t>
            </a:r>
            <a:r>
              <a:rPr lang="en-CA" dirty="0">
                <a:latin typeface="Arial" panose="020B0604020202020204" pitchFamily="34" charset="0"/>
                <a:cs typeface="Arial" panose="020B0604020202020204" pitchFamily="34" charset="0"/>
              </a:rPr>
              <a:t> 37 </a:t>
            </a:r>
            <a:r>
              <a:rPr lang="en-CA" dirty="0" err="1">
                <a:latin typeface="Arial" panose="020B0604020202020204" pitchFamily="34" charset="0"/>
                <a:cs typeface="Arial" panose="020B0604020202020204" pitchFamily="34" charset="0"/>
              </a:rPr>
              <a:t>GBq</a:t>
            </a:r>
            <a:r>
              <a:rPr lang="en-CA"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μmol</a:t>
            </a:r>
            <a:r>
              <a:rPr lang="en-US" dirty="0">
                <a:latin typeface="Arial" panose="020B0604020202020204" pitchFamily="34" charset="0"/>
                <a:cs typeface="Arial" panose="020B0604020202020204" pitchFamily="34" charset="0"/>
              </a:rPr>
              <a:t> with TCMC-NCS,       83 </a:t>
            </a:r>
            <a:r>
              <a:rPr lang="en-US" dirty="0">
                <a:latin typeface="Arial" panose="020B0604020202020204" pitchFamily="34" charset="0"/>
                <a:cs typeface="Arial" panose="020B0604020202020204" pitchFamily="34" charset="0"/>
                <a:sym typeface="Symbol" pitchFamily="2" charset="2"/>
              </a:rPr>
              <a:t> 16</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GBq</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μmol</a:t>
            </a:r>
            <a:r>
              <a:rPr lang="en-US" dirty="0">
                <a:latin typeface="Arial" panose="020B0604020202020204" pitchFamily="34" charset="0"/>
                <a:cs typeface="Arial" panose="020B0604020202020204" pitchFamily="34" charset="0"/>
              </a:rPr>
              <a:t> with DOTA-NCS</a:t>
            </a:r>
            <a:endParaRPr lang="en-CA" dirty="0">
              <a:highlight>
                <a:srgbClr val="FFFF00"/>
              </a:highlight>
              <a:latin typeface="Arial" panose="020B0604020202020204" pitchFamily="34" charset="0"/>
              <a:cs typeface="Arial" panose="020B0604020202020204" pitchFamily="34" charset="0"/>
            </a:endParaRPr>
          </a:p>
        </p:txBody>
      </p:sp>
      <p:pic>
        <p:nvPicPr>
          <p:cNvPr id="8" name="Picture 7" descr="Chart, histogram&#10;&#10;Description automatically generated">
            <a:extLst>
              <a:ext uri="{FF2B5EF4-FFF2-40B4-BE49-F238E27FC236}">
                <a16:creationId xmlns:a16="http://schemas.microsoft.com/office/drawing/2014/main" id="{07EA60D4-AEDF-4326-552F-5338527794A4}"/>
              </a:ext>
            </a:extLst>
          </p:cNvPr>
          <p:cNvPicPr>
            <a:picLocks noChangeAspect="1"/>
          </p:cNvPicPr>
          <p:nvPr/>
        </p:nvPicPr>
        <p:blipFill>
          <a:blip r:embed="rId3"/>
          <a:stretch>
            <a:fillRect/>
          </a:stretch>
        </p:blipFill>
        <p:spPr>
          <a:xfrm>
            <a:off x="5036441" y="2021899"/>
            <a:ext cx="6964656" cy="3261294"/>
          </a:xfrm>
          <a:prstGeom prst="rect">
            <a:avLst/>
          </a:prstGeom>
        </p:spPr>
      </p:pic>
      <p:sp>
        <p:nvSpPr>
          <p:cNvPr id="11" name="TextBox 10">
            <a:extLst>
              <a:ext uri="{FF2B5EF4-FFF2-40B4-BE49-F238E27FC236}">
                <a16:creationId xmlns:a16="http://schemas.microsoft.com/office/drawing/2014/main" id="{3E6E1046-4632-A489-2542-8D3711D9FA0C}"/>
              </a:ext>
            </a:extLst>
          </p:cNvPr>
          <p:cNvSpPr txBox="1"/>
          <p:nvPr/>
        </p:nvSpPr>
        <p:spPr>
          <a:xfrm>
            <a:off x="7592068" y="2195845"/>
            <a:ext cx="721672" cy="369332"/>
          </a:xfrm>
          <a:prstGeom prst="rect">
            <a:avLst/>
          </a:prstGeom>
          <a:noFill/>
        </p:spPr>
        <p:txBody>
          <a:bodyPr wrap="none" rtlCol="0">
            <a:spAutoFit/>
          </a:bodyPr>
          <a:lstStyle/>
          <a:p>
            <a:r>
              <a:rPr lang="en-US" baseline="30000" dirty="0">
                <a:latin typeface="Arial" panose="020B0604020202020204" pitchFamily="34" charset="0"/>
                <a:cs typeface="Arial" panose="020B0604020202020204" pitchFamily="34" charset="0"/>
              </a:rPr>
              <a:t>203</a:t>
            </a:r>
            <a:r>
              <a:rPr lang="en-US" dirty="0">
                <a:latin typeface="Arial" panose="020B0604020202020204" pitchFamily="34" charset="0"/>
                <a:cs typeface="Arial" panose="020B0604020202020204" pitchFamily="34" charset="0"/>
              </a:rPr>
              <a:t>Pb</a:t>
            </a:r>
            <a:endParaRPr lang="en-US" baseline="30000" dirty="0">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8FE1E59B-AE92-3F6C-094C-1E13808F3358}"/>
              </a:ext>
            </a:extLst>
          </p:cNvPr>
          <p:cNvCxnSpPr>
            <a:cxnSpLocks/>
          </p:cNvCxnSpPr>
          <p:nvPr/>
        </p:nvCxnSpPr>
        <p:spPr>
          <a:xfrm flipH="1">
            <a:off x="6037014" y="2509520"/>
            <a:ext cx="1746390" cy="1906110"/>
          </a:xfrm>
          <a:prstGeom prst="line">
            <a:avLst/>
          </a:prstGeom>
          <a:ln w="25400">
            <a:solidFill>
              <a:srgbClr val="FF0000"/>
            </a:solidFill>
            <a:headEnd w="med" len="sm"/>
            <a:tailEnd type="stealt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7C9A46-1A6C-2664-6F16-1BD558E1A612}"/>
              </a:ext>
            </a:extLst>
          </p:cNvPr>
          <p:cNvCxnSpPr>
            <a:cxnSpLocks/>
          </p:cNvCxnSpPr>
          <p:nvPr/>
        </p:nvCxnSpPr>
        <p:spPr>
          <a:xfrm>
            <a:off x="8107680" y="2509520"/>
            <a:ext cx="3601413" cy="2566640"/>
          </a:xfrm>
          <a:prstGeom prst="line">
            <a:avLst/>
          </a:prstGeom>
          <a:ln w="25400">
            <a:solidFill>
              <a:srgbClr val="FF0000"/>
            </a:solidFill>
            <a:headEnd w="med" len="sm"/>
            <a:tailEnd type="stealt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4389E8-A60A-D734-9E9E-60A684B00AC2}"/>
              </a:ext>
            </a:extLst>
          </p:cNvPr>
          <p:cNvCxnSpPr>
            <a:cxnSpLocks/>
          </p:cNvCxnSpPr>
          <p:nvPr/>
        </p:nvCxnSpPr>
        <p:spPr>
          <a:xfrm>
            <a:off x="7986182" y="2509520"/>
            <a:ext cx="1090536" cy="2491093"/>
          </a:xfrm>
          <a:prstGeom prst="line">
            <a:avLst/>
          </a:prstGeom>
          <a:ln w="25400">
            <a:solidFill>
              <a:srgbClr val="FF0000"/>
            </a:solidFill>
            <a:headEnd w="med" len="sm"/>
            <a:tailEnd type="stealt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FEAD569-C9CF-D73A-85AF-79702CC439D7}"/>
              </a:ext>
            </a:extLst>
          </p:cNvPr>
          <p:cNvCxnSpPr>
            <a:cxnSpLocks/>
          </p:cNvCxnSpPr>
          <p:nvPr/>
        </p:nvCxnSpPr>
        <p:spPr>
          <a:xfrm>
            <a:off x="7896956" y="2509520"/>
            <a:ext cx="22670" cy="290568"/>
          </a:xfrm>
          <a:prstGeom prst="line">
            <a:avLst/>
          </a:prstGeom>
          <a:ln w="25400">
            <a:solidFill>
              <a:srgbClr val="FF0000"/>
            </a:solidFill>
            <a:headEnd w="med" len="sm"/>
            <a:tailEnd type="stealt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55C192B-6608-A3F3-4416-ECE19AD2F179}"/>
              </a:ext>
            </a:extLst>
          </p:cNvPr>
          <p:cNvSpPr>
            <a:spLocks noGrp="1"/>
          </p:cNvSpPr>
          <p:nvPr>
            <p:ph type="title"/>
          </p:nvPr>
        </p:nvSpPr>
        <p:spPr>
          <a:xfrm>
            <a:off x="712845" y="187545"/>
            <a:ext cx="10766309" cy="853308"/>
          </a:xfrm>
        </p:spPr>
        <p:txBody>
          <a:bodyPr>
            <a:normAutofit/>
          </a:bodyPr>
          <a:lstStyle/>
          <a:p>
            <a:pPr algn="ctr"/>
            <a:r>
              <a:rPr lang="en-US" b="1" baseline="30000" dirty="0">
                <a:latin typeface="Arial" panose="020B0604020202020204" pitchFamily="34" charset="0"/>
                <a:cs typeface="Arial" panose="020B0604020202020204" pitchFamily="34" charset="0"/>
              </a:rPr>
              <a:t>203</a:t>
            </a:r>
            <a:r>
              <a:rPr lang="en-US" b="1" dirty="0">
                <a:latin typeface="Arial" panose="020B0604020202020204" pitchFamily="34" charset="0"/>
                <a:cs typeface="Arial" panose="020B0604020202020204" pitchFamily="34" charset="0"/>
              </a:rPr>
              <a:t>Pb Purification and Radiolabeling</a:t>
            </a:r>
          </a:p>
        </p:txBody>
      </p:sp>
      <p:sp>
        <p:nvSpPr>
          <p:cNvPr id="7" name="TextBox 6">
            <a:extLst>
              <a:ext uri="{FF2B5EF4-FFF2-40B4-BE49-F238E27FC236}">
                <a16:creationId xmlns:a16="http://schemas.microsoft.com/office/drawing/2014/main" id="{F273EB73-0DF5-6081-A99C-0DF30CEFF5F9}"/>
              </a:ext>
            </a:extLst>
          </p:cNvPr>
          <p:cNvSpPr txBox="1"/>
          <p:nvPr/>
        </p:nvSpPr>
        <p:spPr>
          <a:xfrm>
            <a:off x="5227563" y="5294483"/>
            <a:ext cx="6766915" cy="369332"/>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HPGe</a:t>
            </a:r>
            <a:r>
              <a:rPr lang="en-US" dirty="0">
                <a:latin typeface="Arial" panose="020B0604020202020204" pitchFamily="34" charset="0"/>
                <a:cs typeface="Arial" panose="020B0604020202020204" pitchFamily="34" charset="0"/>
              </a:rPr>
              <a:t> gamma emission spectrum of [</a:t>
            </a:r>
            <a:r>
              <a:rPr lang="en-US" baseline="30000" dirty="0">
                <a:latin typeface="Arial" panose="020B0604020202020204" pitchFamily="34" charset="0"/>
                <a:cs typeface="Arial" panose="020B0604020202020204" pitchFamily="34" charset="0"/>
              </a:rPr>
              <a:t>203</a:t>
            </a:r>
            <a:r>
              <a:rPr lang="en-US" dirty="0">
                <a:latin typeface="Arial" panose="020B0604020202020204" pitchFamily="34" charset="0"/>
                <a:cs typeface="Arial" panose="020B0604020202020204" pitchFamily="34" charset="0"/>
              </a:rPr>
              <a:t>Pb]PbCl</a:t>
            </a:r>
            <a:r>
              <a:rPr lang="en-US" baseline="-25000"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product</a:t>
            </a:r>
          </a:p>
        </p:txBody>
      </p:sp>
      <p:sp>
        <p:nvSpPr>
          <p:cNvPr id="3" name="TextBox 2">
            <a:extLst>
              <a:ext uri="{FF2B5EF4-FFF2-40B4-BE49-F238E27FC236}">
                <a16:creationId xmlns:a16="http://schemas.microsoft.com/office/drawing/2014/main" id="{B26BDB86-F84B-13AC-0C97-D05A0B94DBC9}"/>
              </a:ext>
            </a:extLst>
          </p:cNvPr>
          <p:cNvSpPr txBox="1"/>
          <p:nvPr/>
        </p:nvSpPr>
        <p:spPr>
          <a:xfrm>
            <a:off x="235390" y="6422926"/>
            <a:ext cx="3645550" cy="276999"/>
          </a:xfrm>
          <a:prstGeom prst="rect">
            <a:avLst/>
          </a:prstGeom>
          <a:noFill/>
        </p:spPr>
        <p:txBody>
          <a:bodyPr wrap="none" rtlCol="0">
            <a:spAutoFit/>
          </a:bodyPr>
          <a:lstStyle/>
          <a:p>
            <a:r>
              <a:rPr lang="en-US" sz="1200" dirty="0"/>
              <a:t>PSC-Bn-NCS provided by Viewpoint Molecular Targeting</a:t>
            </a:r>
          </a:p>
        </p:txBody>
      </p:sp>
      <p:sp>
        <p:nvSpPr>
          <p:cNvPr id="10" name="TextBox 9">
            <a:extLst>
              <a:ext uri="{FF2B5EF4-FFF2-40B4-BE49-F238E27FC236}">
                <a16:creationId xmlns:a16="http://schemas.microsoft.com/office/drawing/2014/main" id="{EC2B7AD2-E4D9-9150-FF59-C839FD31C2CD}"/>
              </a:ext>
            </a:extLst>
          </p:cNvPr>
          <p:cNvSpPr txBox="1"/>
          <p:nvPr/>
        </p:nvSpPr>
        <p:spPr>
          <a:xfrm>
            <a:off x="4002513" y="6426507"/>
            <a:ext cx="5202193" cy="276999"/>
          </a:xfrm>
          <a:prstGeom prst="rect">
            <a:avLst/>
          </a:prstGeom>
          <a:noFill/>
        </p:spPr>
        <p:txBody>
          <a:bodyPr wrap="none" rtlCol="0">
            <a:spAutoFit/>
          </a:bodyPr>
          <a:lstStyle/>
          <a:p>
            <a:r>
              <a:rPr lang="en-US" sz="1200" dirty="0"/>
              <a:t>Separation modified from McNeil et al., </a:t>
            </a:r>
            <a:r>
              <a:rPr lang="en-US" sz="1200" i="1" dirty="0"/>
              <a:t>EJNMMI </a:t>
            </a:r>
            <a:r>
              <a:rPr lang="en-US" sz="1200" i="1" dirty="0" err="1"/>
              <a:t>Radiopharm</a:t>
            </a:r>
            <a:r>
              <a:rPr lang="en-US" sz="1200" i="1" dirty="0"/>
              <a:t> Chem. </a:t>
            </a:r>
            <a:r>
              <a:rPr lang="en-US" sz="1200" dirty="0"/>
              <a:t>2021;6(1):6</a:t>
            </a:r>
          </a:p>
        </p:txBody>
      </p:sp>
    </p:spTree>
    <p:extLst>
      <p:ext uri="{BB962C8B-B14F-4D97-AF65-F5344CB8AC3E}">
        <p14:creationId xmlns:p14="http://schemas.microsoft.com/office/powerpoint/2010/main" val="920075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D8E30D-2405-2851-3251-D959ABE9798B}"/>
              </a:ext>
            </a:extLst>
          </p:cNvPr>
          <p:cNvSpPr>
            <a:spLocks noGrp="1"/>
          </p:cNvSpPr>
          <p:nvPr>
            <p:ph type="sldNum" sz="quarter" idx="12"/>
          </p:nvPr>
        </p:nvSpPr>
        <p:spPr/>
        <p:txBody>
          <a:bodyPr/>
          <a:lstStyle/>
          <a:p>
            <a:fld id="{D360779E-F83D-944B-BC6C-393FC31B6FFA}" type="slidenum">
              <a:rPr lang="en-US" smtClean="0"/>
              <a:t>24</a:t>
            </a:fld>
            <a:endParaRPr lang="en-US"/>
          </a:p>
        </p:txBody>
      </p:sp>
      <p:sp>
        <p:nvSpPr>
          <p:cNvPr id="3" name="Title 1">
            <a:extLst>
              <a:ext uri="{FF2B5EF4-FFF2-40B4-BE49-F238E27FC236}">
                <a16:creationId xmlns:a16="http://schemas.microsoft.com/office/drawing/2014/main" id="{1029DD9B-8AF3-ED30-92F4-F1301A87F9A4}"/>
              </a:ext>
            </a:extLst>
          </p:cNvPr>
          <p:cNvSpPr>
            <a:spLocks noGrp="1"/>
          </p:cNvSpPr>
          <p:nvPr>
            <p:ph type="title"/>
          </p:nvPr>
        </p:nvSpPr>
        <p:spPr>
          <a:xfrm>
            <a:off x="838200" y="-102559"/>
            <a:ext cx="10515600" cy="1325563"/>
          </a:xfrm>
        </p:spPr>
        <p:txBody>
          <a:bodyPr/>
          <a:lstStyle/>
          <a:p>
            <a:pPr algn="ctr"/>
            <a:r>
              <a:rPr lang="en-US" b="1" dirty="0">
                <a:latin typeface="Arial" panose="020B0604020202020204" pitchFamily="34" charset="0"/>
                <a:cs typeface="Arial" panose="020B0604020202020204" pitchFamily="34" charset="0"/>
              </a:rPr>
              <a:t>Summary</a:t>
            </a:r>
          </a:p>
        </p:txBody>
      </p:sp>
      <p:graphicFrame>
        <p:nvGraphicFramePr>
          <p:cNvPr id="2" name="Table 5">
            <a:extLst>
              <a:ext uri="{FF2B5EF4-FFF2-40B4-BE49-F238E27FC236}">
                <a16:creationId xmlns:a16="http://schemas.microsoft.com/office/drawing/2014/main" id="{45344147-BA1B-6032-A10C-FF9879F13AC7}"/>
              </a:ext>
            </a:extLst>
          </p:cNvPr>
          <p:cNvGraphicFramePr>
            <a:graphicFrameLocks noGrp="1"/>
          </p:cNvGraphicFramePr>
          <p:nvPr>
            <p:extLst>
              <p:ext uri="{D42A27DB-BD31-4B8C-83A1-F6EECF244321}">
                <p14:modId xmlns:p14="http://schemas.microsoft.com/office/powerpoint/2010/main" val="1759852183"/>
              </p:ext>
            </p:extLst>
          </p:nvPr>
        </p:nvGraphicFramePr>
        <p:xfrm>
          <a:off x="1215736" y="911031"/>
          <a:ext cx="9760527" cy="5781040"/>
        </p:xfrm>
        <a:graphic>
          <a:graphicData uri="http://schemas.openxmlformats.org/drawingml/2006/table">
            <a:tbl>
              <a:tblPr firstRow="1" bandRow="1">
                <a:tableStyleId>{5C22544A-7EE6-4342-B048-85BDC9FD1C3A}</a:tableStyleId>
              </a:tblPr>
              <a:tblGrid>
                <a:gridCol w="1585685">
                  <a:extLst>
                    <a:ext uri="{9D8B030D-6E8A-4147-A177-3AD203B41FA5}">
                      <a16:colId xmlns:a16="http://schemas.microsoft.com/office/drawing/2014/main" val="2739851737"/>
                    </a:ext>
                  </a:extLst>
                </a:gridCol>
                <a:gridCol w="2318526">
                  <a:extLst>
                    <a:ext uri="{9D8B030D-6E8A-4147-A177-3AD203B41FA5}">
                      <a16:colId xmlns:a16="http://schemas.microsoft.com/office/drawing/2014/main" val="2571069772"/>
                    </a:ext>
                  </a:extLst>
                </a:gridCol>
                <a:gridCol w="1889957">
                  <a:extLst>
                    <a:ext uri="{9D8B030D-6E8A-4147-A177-3AD203B41FA5}">
                      <a16:colId xmlns:a16="http://schemas.microsoft.com/office/drawing/2014/main" val="3356067175"/>
                    </a:ext>
                  </a:extLst>
                </a:gridCol>
                <a:gridCol w="2185060">
                  <a:extLst>
                    <a:ext uri="{9D8B030D-6E8A-4147-A177-3AD203B41FA5}">
                      <a16:colId xmlns:a16="http://schemas.microsoft.com/office/drawing/2014/main" val="1270633544"/>
                    </a:ext>
                  </a:extLst>
                </a:gridCol>
                <a:gridCol w="1781299">
                  <a:extLst>
                    <a:ext uri="{9D8B030D-6E8A-4147-A177-3AD203B41FA5}">
                      <a16:colId xmlns:a16="http://schemas.microsoft.com/office/drawing/2014/main" val="3307284332"/>
                    </a:ext>
                  </a:extLst>
                </a:gridCol>
              </a:tblGrid>
              <a:tr h="2672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Nuclear reaction</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Target material and mass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Target pellet incident energy (MeV)</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Proton beam current (</a:t>
                      </a:r>
                      <a:r>
                        <a:rPr lang="en-CA" sz="1600" dirty="0" err="1">
                          <a:effectLst/>
                        </a:rPr>
                        <a:t>μA</a:t>
                      </a:r>
                      <a:r>
                        <a:rPr lang="en-CA" sz="1600" dirty="0">
                          <a:effectLst/>
                        </a:rPr>
                        <a:t>)</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Saturated yield</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dirty="0"/>
                    </a:p>
                  </a:txBody>
                  <a:tcPr/>
                </a:tc>
                <a:extLst>
                  <a:ext uri="{0D108BD9-81ED-4DB2-BD59-A6C34878D82A}">
                    <a16:rowId xmlns:a16="http://schemas.microsoft.com/office/drawing/2014/main" val="276914294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aseline="30000" dirty="0">
                          <a:effectLst/>
                        </a:rPr>
                        <a:t>135</a:t>
                      </a:r>
                      <a:r>
                        <a:rPr lang="en-CA" sz="1600" dirty="0">
                          <a:effectLst/>
                        </a:rPr>
                        <a:t>Ba(p,3n)</a:t>
                      </a:r>
                      <a:r>
                        <a:rPr lang="en-CA" sz="1600" baseline="30000" dirty="0">
                          <a:effectLst/>
                        </a:rPr>
                        <a:t>133</a:t>
                      </a:r>
                      <a:r>
                        <a:rPr lang="en-CA" sz="1600" dirty="0">
                          <a:effectLst/>
                        </a:rPr>
                        <a:t>La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aseline="30000" dirty="0" err="1">
                          <a:effectLst/>
                        </a:rPr>
                        <a:t>nat</a:t>
                      </a:r>
                      <a:r>
                        <a:rPr lang="en-CA" sz="1600" dirty="0" err="1">
                          <a:effectLst/>
                        </a:rPr>
                        <a:t>Ba</a:t>
                      </a:r>
                      <a:r>
                        <a:rPr lang="en-CA" sz="1600" dirty="0">
                          <a:effectLst/>
                        </a:rPr>
                        <a:t> metal, 200 mg</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23.3</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1600"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277 MBq/</a:t>
                      </a:r>
                      <a:r>
                        <a:rPr lang="en-CA" sz="1600" dirty="0" err="1">
                          <a:effectLst/>
                        </a:rPr>
                        <a:t>μA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dirty="0"/>
                    </a:p>
                  </a:txBody>
                  <a:tcPr/>
                </a:tc>
                <a:extLst>
                  <a:ext uri="{0D108BD9-81ED-4DB2-BD59-A6C34878D82A}">
                    <a16:rowId xmlns:a16="http://schemas.microsoft.com/office/drawing/2014/main" val="276611727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effectLst/>
                        </a:rPr>
                        <a:t>135</a:t>
                      </a:r>
                      <a:r>
                        <a:rPr lang="en-US" sz="1600" dirty="0">
                          <a:effectLst/>
                        </a:rPr>
                        <a:t>Ba(p,n)</a:t>
                      </a:r>
                      <a:r>
                        <a:rPr lang="en-US" sz="1600" baseline="30000" dirty="0">
                          <a:effectLst/>
                        </a:rPr>
                        <a:t>135</a:t>
                      </a:r>
                      <a:r>
                        <a:rPr lang="en-US" sz="1600" dirty="0">
                          <a:effectLst/>
                        </a:rPr>
                        <a:t>La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aseline="30000" dirty="0" err="1">
                          <a:effectLst/>
                        </a:rPr>
                        <a:t>nat</a:t>
                      </a:r>
                      <a:r>
                        <a:rPr lang="en-CA" sz="1600" dirty="0" err="1">
                          <a:effectLst/>
                        </a:rPr>
                        <a:t>Ba</a:t>
                      </a:r>
                      <a:r>
                        <a:rPr lang="en-CA" sz="1600" dirty="0">
                          <a:effectLst/>
                        </a:rPr>
                        <a:t> metal, 150 mg</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11.9</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dirty="0"/>
                    </a:p>
                  </a:txBody>
                  <a:tcPr/>
                </a:tc>
                <a:tc>
                  <a:txBody>
                    <a:bodyPr/>
                    <a:lstStyle/>
                    <a:p>
                      <a:pPr algn="ctr"/>
                      <a:r>
                        <a:rPr lang="en-US" sz="1600"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167 MBq/</a:t>
                      </a:r>
                      <a:r>
                        <a:rPr lang="en-CA" sz="1600" dirty="0" err="1">
                          <a:effectLst/>
                        </a:rPr>
                        <a:t>μA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dirty="0"/>
                    </a:p>
                  </a:txBody>
                  <a:tcPr/>
                </a:tc>
                <a:extLst>
                  <a:ext uri="{0D108BD9-81ED-4DB2-BD59-A6C34878D82A}">
                    <a16:rowId xmlns:a16="http://schemas.microsoft.com/office/drawing/2014/main" val="255522886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aseline="30000" dirty="0">
                          <a:effectLst/>
                        </a:rPr>
                        <a:t>135</a:t>
                      </a:r>
                      <a:r>
                        <a:rPr lang="en-CA" sz="1600" dirty="0">
                          <a:effectLst/>
                        </a:rPr>
                        <a:t>Ba(p,3n)</a:t>
                      </a:r>
                      <a:r>
                        <a:rPr lang="en-CA" sz="1600" baseline="30000" dirty="0">
                          <a:effectLst/>
                        </a:rPr>
                        <a:t>133</a:t>
                      </a:r>
                      <a:r>
                        <a:rPr lang="en-CA" sz="1600" dirty="0">
                          <a:effectLst/>
                        </a:rPr>
                        <a:t>La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aseline="30000" dirty="0">
                          <a:effectLst/>
                        </a:rPr>
                        <a:t>nat</a:t>
                      </a:r>
                      <a:r>
                        <a:rPr lang="en-CA" sz="1600" dirty="0">
                          <a:effectLst/>
                        </a:rPr>
                        <a:t>BaCO</a:t>
                      </a:r>
                      <a:r>
                        <a:rPr lang="en-CA" sz="1600" baseline="-25000" dirty="0">
                          <a:effectLst/>
                        </a:rPr>
                        <a:t>3</a:t>
                      </a:r>
                      <a:r>
                        <a:rPr lang="en-CA" sz="1600" dirty="0">
                          <a:effectLst/>
                        </a:rPr>
                        <a:t>, 200 mg</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23.3</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1600"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204 MBq/</a:t>
                      </a:r>
                      <a:r>
                        <a:rPr lang="en-CA" sz="1600" dirty="0" err="1">
                          <a:effectLst/>
                        </a:rPr>
                        <a:t>μA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003696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effectLst/>
                        </a:rPr>
                        <a:t>135</a:t>
                      </a:r>
                      <a:r>
                        <a:rPr lang="en-US" sz="1600" dirty="0">
                          <a:effectLst/>
                        </a:rPr>
                        <a:t>Ba(p,n)</a:t>
                      </a:r>
                      <a:r>
                        <a:rPr lang="en-US" sz="1600" baseline="30000" dirty="0">
                          <a:effectLst/>
                        </a:rPr>
                        <a:t>135</a:t>
                      </a:r>
                      <a:r>
                        <a:rPr lang="en-US" sz="1600" dirty="0">
                          <a:effectLst/>
                        </a:rPr>
                        <a:t>La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aseline="30000" dirty="0">
                          <a:effectLst/>
                        </a:rPr>
                        <a:t>nat</a:t>
                      </a:r>
                      <a:r>
                        <a:rPr lang="en-CA" sz="1600" dirty="0">
                          <a:effectLst/>
                        </a:rPr>
                        <a:t>BaCO</a:t>
                      </a:r>
                      <a:r>
                        <a:rPr lang="en-CA" sz="1600" baseline="-25000" dirty="0">
                          <a:effectLst/>
                        </a:rPr>
                        <a:t>3</a:t>
                      </a:r>
                      <a:r>
                        <a:rPr lang="en-CA" sz="1600" dirty="0">
                          <a:effectLst/>
                        </a:rPr>
                        <a:t>, 150 mg</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11.9</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1600"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115 MBq/</a:t>
                      </a:r>
                      <a:r>
                        <a:rPr lang="en-CA" sz="1600" dirty="0" err="1">
                          <a:effectLst/>
                        </a:rPr>
                        <a:t>μA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7199128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aseline="30000" dirty="0">
                          <a:effectLst/>
                        </a:rPr>
                        <a:t>135</a:t>
                      </a:r>
                      <a:r>
                        <a:rPr lang="en-CA" sz="1600" dirty="0">
                          <a:effectLst/>
                        </a:rPr>
                        <a:t>Ba(p,3n)</a:t>
                      </a:r>
                      <a:r>
                        <a:rPr lang="en-CA" sz="1600" baseline="30000" dirty="0">
                          <a:effectLst/>
                        </a:rPr>
                        <a:t>133</a:t>
                      </a:r>
                      <a:r>
                        <a:rPr lang="en-CA" sz="1600" dirty="0">
                          <a:effectLst/>
                        </a:rPr>
                        <a:t>La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aseline="30000" dirty="0">
                          <a:effectLst/>
                        </a:rPr>
                        <a:t>135</a:t>
                      </a:r>
                      <a:r>
                        <a:rPr lang="en-CA" sz="1600" dirty="0">
                          <a:effectLst/>
                        </a:rPr>
                        <a:t>BaCO</a:t>
                      </a:r>
                      <a:r>
                        <a:rPr lang="en-CA" sz="1600" baseline="-25000" dirty="0">
                          <a:effectLst/>
                        </a:rPr>
                        <a:t>3 </a:t>
                      </a:r>
                      <a:r>
                        <a:rPr lang="en-CA" sz="1600" dirty="0">
                          <a:effectLst/>
                        </a:rPr>
                        <a:t>(92.7%), 200 mg</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23.3</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1600"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736 MBq/</a:t>
                      </a:r>
                      <a:r>
                        <a:rPr lang="en-CA" sz="1600" dirty="0" err="1">
                          <a:effectLst/>
                        </a:rPr>
                        <a:t>μA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4551029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effectLst/>
                        </a:rPr>
                        <a:t>135</a:t>
                      </a:r>
                      <a:r>
                        <a:rPr lang="en-US" sz="1600" dirty="0">
                          <a:effectLst/>
                        </a:rPr>
                        <a:t>Ba(p,n)</a:t>
                      </a:r>
                      <a:r>
                        <a:rPr lang="en-US" sz="1600" baseline="30000" dirty="0">
                          <a:effectLst/>
                        </a:rPr>
                        <a:t>135</a:t>
                      </a:r>
                      <a:r>
                        <a:rPr lang="en-US" sz="1600" dirty="0">
                          <a:effectLst/>
                        </a:rPr>
                        <a:t>La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aseline="30000" dirty="0">
                          <a:effectLst/>
                        </a:rPr>
                        <a:t>135</a:t>
                      </a:r>
                      <a:r>
                        <a:rPr lang="en-CA" sz="1600" dirty="0">
                          <a:effectLst/>
                        </a:rPr>
                        <a:t>BaCO</a:t>
                      </a:r>
                      <a:r>
                        <a:rPr lang="en-CA" sz="1600" baseline="-25000" dirty="0">
                          <a:effectLst/>
                        </a:rPr>
                        <a:t>3 </a:t>
                      </a:r>
                      <a:r>
                        <a:rPr lang="en-CA" sz="1600" dirty="0">
                          <a:effectLst/>
                        </a:rPr>
                        <a:t>(92.7%), 150 mg</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11.9</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dirty="0"/>
                    </a:p>
                  </a:txBody>
                  <a:tcPr/>
                </a:tc>
                <a:tc>
                  <a:txBody>
                    <a:bodyPr/>
                    <a:lstStyle/>
                    <a:p>
                      <a:pPr algn="ctr"/>
                      <a:r>
                        <a:rPr lang="en-US" sz="1600"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1377 MBq/</a:t>
                      </a:r>
                      <a:r>
                        <a:rPr lang="en-CA" sz="1600" dirty="0" err="1">
                          <a:effectLst/>
                        </a:rPr>
                        <a:t>μA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7280295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effectLst/>
                        </a:rPr>
                        <a:t>68</a:t>
                      </a:r>
                      <a:r>
                        <a:rPr lang="en-US" sz="1600" dirty="0">
                          <a:effectLst/>
                        </a:rPr>
                        <a:t>Zn(p,αn)</a:t>
                      </a:r>
                      <a:r>
                        <a:rPr lang="en-US" sz="1600" baseline="30000" dirty="0">
                          <a:effectLst/>
                        </a:rPr>
                        <a:t>64</a:t>
                      </a:r>
                      <a:r>
                        <a:rPr lang="en-US" sz="1600" dirty="0">
                          <a:effectLst/>
                        </a:rPr>
                        <a:t>Cu</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effectLst/>
                        </a:rPr>
                        <a:t>68</a:t>
                      </a:r>
                      <a:r>
                        <a:rPr lang="en-US" sz="1600" dirty="0">
                          <a:effectLst/>
                        </a:rPr>
                        <a:t>Zn metal (98.3%), 100 mg</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23</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1600" dirty="0"/>
                        <a:t>70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348 MBq/</a:t>
                      </a:r>
                      <a:r>
                        <a:rPr lang="en-CA" sz="1600" dirty="0" err="1">
                          <a:effectLst/>
                        </a:rPr>
                        <a:t>μA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dirty="0"/>
                    </a:p>
                  </a:txBody>
                  <a:tcPr/>
                </a:tc>
                <a:extLst>
                  <a:ext uri="{0D108BD9-81ED-4DB2-BD59-A6C34878D82A}">
                    <a16:rowId xmlns:a16="http://schemas.microsoft.com/office/drawing/2014/main" val="256778953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effectLst/>
                        </a:rPr>
                        <a:t>68</a:t>
                      </a:r>
                      <a:r>
                        <a:rPr lang="en-US" sz="1600" dirty="0">
                          <a:effectLst/>
                        </a:rPr>
                        <a:t>Zn(p,n)</a:t>
                      </a:r>
                      <a:r>
                        <a:rPr lang="en-US" sz="1600" baseline="30000" dirty="0">
                          <a:effectLst/>
                        </a:rPr>
                        <a:t>68</a:t>
                      </a:r>
                      <a:r>
                        <a:rPr lang="en-US" sz="1600" dirty="0">
                          <a:effectLst/>
                        </a:rPr>
                        <a:t>Ga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effectLst/>
                        </a:rPr>
                        <a:t>68</a:t>
                      </a:r>
                      <a:r>
                        <a:rPr lang="en-US" sz="1600" dirty="0">
                          <a:effectLst/>
                        </a:rPr>
                        <a:t>Zn metal (98.3%), 100 mg</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1600" dirty="0"/>
                        <a:t>12.5</a:t>
                      </a:r>
                    </a:p>
                  </a:txBody>
                  <a:tcPr/>
                </a:tc>
                <a:tc>
                  <a:txBody>
                    <a:bodyPr/>
                    <a:lstStyle/>
                    <a:p>
                      <a:pPr algn="ctr"/>
                      <a:r>
                        <a:rPr lang="en-US" sz="1600"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5.6 </a:t>
                      </a:r>
                      <a:r>
                        <a:rPr lang="en-CA" sz="1600" dirty="0" err="1">
                          <a:effectLst/>
                        </a:rPr>
                        <a:t>GBq</a:t>
                      </a:r>
                      <a:r>
                        <a:rPr lang="en-CA" sz="1600" dirty="0">
                          <a:effectLst/>
                        </a:rPr>
                        <a:t>/</a:t>
                      </a:r>
                      <a:r>
                        <a:rPr lang="en-CA" sz="1600" dirty="0" err="1">
                          <a:effectLst/>
                        </a:rPr>
                        <a:t>μA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dirty="0"/>
                    </a:p>
                  </a:txBody>
                  <a:tcPr/>
                </a:tc>
                <a:extLst>
                  <a:ext uri="{0D108BD9-81ED-4DB2-BD59-A6C34878D82A}">
                    <a16:rowId xmlns:a16="http://schemas.microsoft.com/office/drawing/2014/main" val="208820323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effectLst/>
                        </a:rPr>
                        <a:t>205</a:t>
                      </a:r>
                      <a:r>
                        <a:rPr lang="en-US" sz="1600" dirty="0">
                          <a:effectLst/>
                        </a:rPr>
                        <a:t>Tl(p,3n)</a:t>
                      </a:r>
                      <a:r>
                        <a:rPr lang="en-US" sz="1600" baseline="30000" dirty="0">
                          <a:effectLst/>
                        </a:rPr>
                        <a:t>203</a:t>
                      </a:r>
                      <a:r>
                        <a:rPr lang="en-US" sz="1600" dirty="0">
                          <a:effectLst/>
                        </a:rPr>
                        <a:t>Pb</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effectLst/>
                        </a:rPr>
                        <a:t>205</a:t>
                      </a:r>
                      <a:r>
                        <a:rPr lang="en-US" sz="1600" dirty="0">
                          <a:effectLst/>
                        </a:rPr>
                        <a:t>Tl metal (99.9%), 250 mg</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1600" dirty="0"/>
                        <a:t>23.3</a:t>
                      </a:r>
                    </a:p>
                  </a:txBody>
                  <a:tcPr/>
                </a:tc>
                <a:tc>
                  <a:txBody>
                    <a:bodyPr/>
                    <a:lstStyle/>
                    <a:p>
                      <a:pPr algn="ctr"/>
                      <a:r>
                        <a:rPr lang="en-US" sz="1600" dirty="0"/>
                        <a:t>60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3.9 </a:t>
                      </a:r>
                      <a:r>
                        <a:rPr lang="en-CA" sz="1600" dirty="0" err="1">
                          <a:effectLst/>
                        </a:rPr>
                        <a:t>GBq</a:t>
                      </a:r>
                      <a:r>
                        <a:rPr lang="en-CA" sz="1600" dirty="0">
                          <a:effectLst/>
                        </a:rPr>
                        <a:t>/</a:t>
                      </a:r>
                      <a:r>
                        <a:rPr lang="en-CA" sz="1600" dirty="0" err="1">
                          <a:effectLst/>
                        </a:rPr>
                        <a:t>μA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dirty="0"/>
                    </a:p>
                  </a:txBody>
                  <a:tcPr/>
                </a:tc>
                <a:extLst>
                  <a:ext uri="{0D108BD9-81ED-4DB2-BD59-A6C34878D82A}">
                    <a16:rowId xmlns:a16="http://schemas.microsoft.com/office/drawing/2014/main" val="364082708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30000" dirty="0">
                          <a:effectLst/>
                        </a:rPr>
                        <a:t>89</a:t>
                      </a:r>
                      <a:r>
                        <a:rPr lang="en-US" sz="1600" dirty="0">
                          <a:effectLst/>
                        </a:rPr>
                        <a:t>Y(p,n)</a:t>
                      </a:r>
                      <a:r>
                        <a:rPr lang="en-US" sz="1600" baseline="30000" dirty="0">
                          <a:effectLst/>
                        </a:rPr>
                        <a:t>89</a:t>
                      </a:r>
                      <a:r>
                        <a:rPr lang="en-US" sz="1600" dirty="0">
                          <a:effectLst/>
                        </a:rPr>
                        <a:t>Zr</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baseline="30000" dirty="0" err="1">
                          <a:effectLst/>
                        </a:rPr>
                        <a:t>nat</a:t>
                      </a:r>
                      <a:r>
                        <a:rPr lang="en-CA" sz="1600" dirty="0" err="1">
                          <a:effectLst/>
                        </a:rPr>
                        <a:t>Y</a:t>
                      </a:r>
                      <a:r>
                        <a:rPr lang="en-CA" sz="1600" dirty="0">
                          <a:effectLst/>
                        </a:rPr>
                        <a:t> metal, 150 mg</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r>
                        <a:rPr lang="en-US" sz="1600" dirty="0"/>
                        <a:t>13</a:t>
                      </a:r>
                    </a:p>
                  </a:txBody>
                  <a:tcPr/>
                </a:tc>
                <a:tc>
                  <a:txBody>
                    <a:bodyPr/>
                    <a:lstStyle/>
                    <a:p>
                      <a:pPr algn="ctr"/>
                      <a:r>
                        <a:rPr lang="en-US" sz="1600" dirty="0"/>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600" dirty="0">
                          <a:effectLst/>
                        </a:rPr>
                        <a:t>4.6 </a:t>
                      </a:r>
                      <a:r>
                        <a:rPr lang="en-CA" sz="1600" dirty="0" err="1">
                          <a:effectLst/>
                        </a:rPr>
                        <a:t>GBq</a:t>
                      </a:r>
                      <a:r>
                        <a:rPr lang="en-CA" sz="1600" dirty="0">
                          <a:effectLst/>
                        </a:rPr>
                        <a:t>/µA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320747045"/>
                  </a:ext>
                </a:extLst>
              </a:tr>
            </a:tbl>
          </a:graphicData>
        </a:graphic>
      </p:graphicFrame>
      <p:sp>
        <p:nvSpPr>
          <p:cNvPr id="6" name="Google Shape;276;p28">
            <a:extLst>
              <a:ext uri="{FF2B5EF4-FFF2-40B4-BE49-F238E27FC236}">
                <a16:creationId xmlns:a16="http://schemas.microsoft.com/office/drawing/2014/main" id="{59751E26-ED6F-02BF-594F-C7F200672876}"/>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4545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5149D-D418-8946-8B64-79177F75F138}"/>
              </a:ext>
            </a:extLst>
          </p:cNvPr>
          <p:cNvSpPr>
            <a:spLocks noGrp="1"/>
          </p:cNvSpPr>
          <p:nvPr>
            <p:ph type="title"/>
          </p:nvPr>
        </p:nvSpPr>
        <p:spPr>
          <a:xfrm>
            <a:off x="817318" y="400104"/>
            <a:ext cx="10515600" cy="1325563"/>
          </a:xfrm>
        </p:spPr>
        <p:txBody>
          <a:bodyPr/>
          <a:lstStyle/>
          <a:p>
            <a:pPr algn="ctr"/>
            <a:r>
              <a:rPr lang="en-US" b="1" dirty="0">
                <a:latin typeface="Arial" panose="020B0604020202020204" pitchFamily="34" charset="0"/>
                <a:cs typeface="Arial" panose="020B0604020202020204" pitchFamily="34" charset="0"/>
              </a:rPr>
              <a:t>Conclusions</a:t>
            </a:r>
          </a:p>
        </p:txBody>
      </p:sp>
      <p:sp>
        <p:nvSpPr>
          <p:cNvPr id="4" name="Slide Number Placeholder 3">
            <a:extLst>
              <a:ext uri="{FF2B5EF4-FFF2-40B4-BE49-F238E27FC236}">
                <a16:creationId xmlns:a16="http://schemas.microsoft.com/office/drawing/2014/main" id="{0F5E0243-9784-3F4D-BFDB-73634F6CA86C}"/>
              </a:ext>
            </a:extLst>
          </p:cNvPr>
          <p:cNvSpPr>
            <a:spLocks noGrp="1"/>
          </p:cNvSpPr>
          <p:nvPr>
            <p:ph type="sldNum" sz="quarter" idx="12"/>
          </p:nvPr>
        </p:nvSpPr>
        <p:spPr/>
        <p:txBody>
          <a:bodyPr/>
          <a:lstStyle/>
          <a:p>
            <a:fld id="{D360779E-F83D-944B-BC6C-393FC31B6FFA}" type="slidenum">
              <a:rPr lang="en-US" smtClean="0"/>
              <a:t>25</a:t>
            </a:fld>
            <a:endParaRPr lang="en-US" dirty="0"/>
          </a:p>
        </p:txBody>
      </p:sp>
      <p:sp>
        <p:nvSpPr>
          <p:cNvPr id="6" name="Google Shape;276;p28">
            <a:extLst>
              <a:ext uri="{FF2B5EF4-FFF2-40B4-BE49-F238E27FC236}">
                <a16:creationId xmlns:a16="http://schemas.microsoft.com/office/drawing/2014/main" id="{2B3C1961-A0D7-8B45-A57B-4A2BD79A20E6}"/>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 name="Content Placeholder 2">
            <a:extLst>
              <a:ext uri="{FF2B5EF4-FFF2-40B4-BE49-F238E27FC236}">
                <a16:creationId xmlns:a16="http://schemas.microsoft.com/office/drawing/2014/main" id="{5DF47A9B-A6FD-2344-BDAE-E9785BDBF757}"/>
              </a:ext>
            </a:extLst>
          </p:cNvPr>
          <p:cNvSpPr>
            <a:spLocks noGrp="1"/>
          </p:cNvSpPr>
          <p:nvPr>
            <p:ph idx="1"/>
          </p:nvPr>
        </p:nvSpPr>
        <p:spPr>
          <a:xfrm>
            <a:off x="334395" y="1725667"/>
            <a:ext cx="11523209" cy="4732229"/>
          </a:xfrm>
        </p:spPr>
        <p:txBody>
          <a:bodyPr>
            <a:normAutofit/>
          </a:bodyPr>
          <a:lstStyle/>
          <a:p>
            <a:r>
              <a:rPr lang="en-US" dirty="0">
                <a:latin typeface="Arial" panose="020B0604020202020204" pitchFamily="34" charset="0"/>
                <a:cs typeface="Arial" panose="020B0604020202020204" pitchFamily="34" charset="0"/>
              </a:rPr>
              <a:t>Novel indium-aluminum sealed cyclotron target is robust, simple to manufacture, contains reusable components</a:t>
            </a:r>
          </a:p>
          <a:p>
            <a:r>
              <a:rPr lang="en-US" dirty="0">
                <a:latin typeface="Arial" panose="020B0604020202020204" pitchFamily="34" charset="0"/>
                <a:cs typeface="Arial" panose="020B0604020202020204" pitchFamily="34" charset="0"/>
              </a:rPr>
              <a:t>Target assembly can be irradiated at beam currents up to 70 </a:t>
            </a:r>
            <a:r>
              <a:rPr lang="el-GR" dirty="0">
                <a:latin typeface="Arial" panose="020B0604020202020204" pitchFamily="34" charset="0"/>
                <a:cs typeface="Arial" panose="020B0604020202020204" pitchFamily="34" charset="0"/>
              </a:rPr>
              <a:t>μ</a:t>
            </a:r>
            <a:r>
              <a:rPr lang="en-US" dirty="0">
                <a:latin typeface="Arial" panose="020B0604020202020204" pitchFamily="34" charset="0"/>
                <a:cs typeface="Arial" panose="020B0604020202020204" pitchFamily="34" charset="0"/>
              </a:rPr>
              <a:t>A with no signs of degradation and minimal component activation</a:t>
            </a:r>
          </a:p>
          <a:p>
            <a:r>
              <a:rPr lang="en-US" dirty="0">
                <a:latin typeface="Arial" panose="020B0604020202020204" pitchFamily="34" charset="0"/>
                <a:cs typeface="Arial" panose="020B0604020202020204" pitchFamily="34" charset="0"/>
              </a:rPr>
              <a:t>Target backing can be used as an intrinsic degrader </a:t>
            </a:r>
          </a:p>
          <a:p>
            <a:r>
              <a:rPr lang="en-US" dirty="0">
                <a:latin typeface="Arial" panose="020B0604020202020204" pitchFamily="34" charset="0"/>
                <a:cs typeface="Arial" panose="020B0604020202020204" pitchFamily="34" charset="0"/>
              </a:rPr>
              <a:t>Easily adaptable to produce clinically relevant activities of various diagnostic or therapeutic radiometals with sensitive or hazardous target materials</a:t>
            </a:r>
          </a:p>
          <a:p>
            <a:r>
              <a:rPr lang="en-US" dirty="0">
                <a:latin typeface="Arial" panose="020B0604020202020204" pitchFamily="34" charset="0"/>
                <a:cs typeface="Arial" panose="020B0604020202020204" pitchFamily="34" charset="0"/>
              </a:rPr>
              <a:t>Chemically compatible with multiple separation processes demanding high radiochemical purity</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0454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F7954-8B70-9147-8154-864885DB85D7}"/>
              </a:ext>
            </a:extLst>
          </p:cNvPr>
          <p:cNvSpPr>
            <a:spLocks noGrp="1"/>
          </p:cNvSpPr>
          <p:nvPr>
            <p:ph type="title"/>
          </p:nvPr>
        </p:nvSpPr>
        <p:spPr>
          <a:xfrm>
            <a:off x="838200" y="313531"/>
            <a:ext cx="10515600" cy="739924"/>
          </a:xfrm>
        </p:spPr>
        <p:txBody>
          <a:bodyPr/>
          <a:lstStyle/>
          <a:p>
            <a:pPr algn="ctr"/>
            <a:r>
              <a:rPr lang="en-US" b="1" dirty="0">
                <a:latin typeface="Arial" panose="020B0604020202020204" pitchFamily="34" charset="0"/>
                <a:cs typeface="Arial" panose="020B0604020202020204" pitchFamily="34" charset="0"/>
              </a:rPr>
              <a:t>Acknowledgments</a:t>
            </a:r>
          </a:p>
        </p:txBody>
      </p:sp>
      <p:sp>
        <p:nvSpPr>
          <p:cNvPr id="4" name="Slide Number Placeholder 3">
            <a:extLst>
              <a:ext uri="{FF2B5EF4-FFF2-40B4-BE49-F238E27FC236}">
                <a16:creationId xmlns:a16="http://schemas.microsoft.com/office/drawing/2014/main" id="{CDE4F1DB-B8B5-6744-9B0A-2BB1C0833398}"/>
              </a:ext>
            </a:extLst>
          </p:cNvPr>
          <p:cNvSpPr>
            <a:spLocks noGrp="1"/>
          </p:cNvSpPr>
          <p:nvPr>
            <p:ph type="sldNum" sz="quarter" idx="12"/>
          </p:nvPr>
        </p:nvSpPr>
        <p:spPr/>
        <p:txBody>
          <a:bodyPr/>
          <a:lstStyle/>
          <a:p>
            <a:fld id="{D360779E-F83D-944B-BC6C-393FC31B6FFA}" type="slidenum">
              <a:rPr lang="en-US" smtClean="0"/>
              <a:t>26</a:t>
            </a:fld>
            <a:endParaRPr lang="en-US"/>
          </a:p>
        </p:txBody>
      </p:sp>
      <p:sp>
        <p:nvSpPr>
          <p:cNvPr id="5" name="Google Shape;276;p28">
            <a:extLst>
              <a:ext uri="{FF2B5EF4-FFF2-40B4-BE49-F238E27FC236}">
                <a16:creationId xmlns:a16="http://schemas.microsoft.com/office/drawing/2014/main" id="{3D9A55E7-012E-D644-9BF7-B44624BA7509}"/>
              </a:ext>
            </a:extLst>
          </p:cNvPr>
          <p:cNvSpPr/>
          <p:nvPr/>
        </p:nvSpPr>
        <p:spPr>
          <a:xfrm>
            <a:off x="0" y="0"/>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8" name="Google Shape;273;p28">
            <a:extLst>
              <a:ext uri="{FF2B5EF4-FFF2-40B4-BE49-F238E27FC236}">
                <a16:creationId xmlns:a16="http://schemas.microsoft.com/office/drawing/2014/main" id="{82892EF6-C262-DE4A-8742-BFD2EB223D5F}"/>
              </a:ext>
            </a:extLst>
          </p:cNvPr>
          <p:cNvPicPr preferRelativeResize="0"/>
          <p:nvPr/>
        </p:nvPicPr>
        <p:blipFill rotWithShape="1">
          <a:blip r:embed="rId3">
            <a:alphaModFix/>
          </a:blip>
          <a:srcRect/>
          <a:stretch/>
        </p:blipFill>
        <p:spPr>
          <a:xfrm>
            <a:off x="3491126" y="5355533"/>
            <a:ext cx="1782692" cy="1140923"/>
          </a:xfrm>
          <a:prstGeom prst="rect">
            <a:avLst/>
          </a:prstGeom>
          <a:noFill/>
          <a:ln>
            <a:noFill/>
          </a:ln>
        </p:spPr>
      </p:pic>
      <p:pic>
        <p:nvPicPr>
          <p:cNvPr id="10" name="Google Shape;275;p28" descr="A picture containing drawing&#10;&#10;Description automatically generated">
            <a:extLst>
              <a:ext uri="{FF2B5EF4-FFF2-40B4-BE49-F238E27FC236}">
                <a16:creationId xmlns:a16="http://schemas.microsoft.com/office/drawing/2014/main" id="{8E748785-0AC4-F649-8F8D-A9B0042D397A}"/>
              </a:ext>
            </a:extLst>
          </p:cNvPr>
          <p:cNvPicPr preferRelativeResize="0"/>
          <p:nvPr/>
        </p:nvPicPr>
        <p:blipFill rotWithShape="1">
          <a:blip r:embed="rId4">
            <a:alphaModFix/>
          </a:blip>
          <a:srcRect/>
          <a:stretch/>
        </p:blipFill>
        <p:spPr>
          <a:xfrm>
            <a:off x="3469305" y="3587265"/>
            <a:ext cx="2094677" cy="1396451"/>
          </a:xfrm>
          <a:prstGeom prst="rect">
            <a:avLst/>
          </a:prstGeom>
          <a:noFill/>
          <a:ln>
            <a:noFill/>
          </a:ln>
        </p:spPr>
      </p:pic>
      <p:sp>
        <p:nvSpPr>
          <p:cNvPr id="11" name="TextBox 10">
            <a:extLst>
              <a:ext uri="{FF2B5EF4-FFF2-40B4-BE49-F238E27FC236}">
                <a16:creationId xmlns:a16="http://schemas.microsoft.com/office/drawing/2014/main" id="{BB614821-8438-C248-AA1B-0554D6F8C3DE}"/>
              </a:ext>
            </a:extLst>
          </p:cNvPr>
          <p:cNvSpPr txBox="1"/>
          <p:nvPr/>
        </p:nvSpPr>
        <p:spPr>
          <a:xfrm>
            <a:off x="8555830" y="1884588"/>
            <a:ext cx="2467342" cy="923330"/>
          </a:xfrm>
          <a:prstGeom prst="rect">
            <a:avLst/>
          </a:prstGeom>
          <a:noFill/>
        </p:spPr>
        <p:txBody>
          <a:bodyPr wrap="square" rtlCol="0">
            <a:spAutoFit/>
          </a:bodyPr>
          <a:lstStyle/>
          <a:p>
            <a:pPr marL="82153" lvl="0">
              <a:buClr>
                <a:schemeClr val="dk1"/>
              </a:buClr>
              <a:buSzPts val="2200"/>
            </a:pPr>
            <a:r>
              <a:rPr lang="en-CA" dirty="0">
                <a:latin typeface="Arial" panose="020B0604020202020204" pitchFamily="34" charset="0"/>
                <a:cs typeface="Arial" panose="020B0604020202020204" pitchFamily="34" charset="0"/>
              </a:rPr>
              <a:t>Medical Isotope and Cyclotron Facility</a:t>
            </a:r>
          </a:p>
          <a:p>
            <a:endParaRPr lang="en-US" dirty="0"/>
          </a:p>
        </p:txBody>
      </p:sp>
      <p:sp>
        <p:nvSpPr>
          <p:cNvPr id="12" name="TextBox 11">
            <a:extLst>
              <a:ext uri="{FF2B5EF4-FFF2-40B4-BE49-F238E27FC236}">
                <a16:creationId xmlns:a16="http://schemas.microsoft.com/office/drawing/2014/main" id="{E5DAD4B0-8536-F247-83A2-723FF394C070}"/>
              </a:ext>
            </a:extLst>
          </p:cNvPr>
          <p:cNvSpPr txBox="1"/>
          <p:nvPr/>
        </p:nvSpPr>
        <p:spPr>
          <a:xfrm>
            <a:off x="8635409" y="1464965"/>
            <a:ext cx="2467342" cy="646331"/>
          </a:xfrm>
          <a:prstGeom prst="rect">
            <a:avLst/>
          </a:prstGeom>
          <a:noFill/>
        </p:spPr>
        <p:txBody>
          <a:bodyPr wrap="none" rtlCol="0">
            <a:spAutoFit/>
          </a:bodyPr>
          <a:lstStyle/>
          <a:p>
            <a:r>
              <a:rPr lang="en-CA" dirty="0">
                <a:latin typeface="Arial" panose="020B0604020202020204" pitchFamily="34" charset="0"/>
                <a:cs typeface="Arial" panose="020B0604020202020204" pitchFamily="34" charset="0"/>
              </a:rPr>
              <a:t>Cross Cancer Institute</a:t>
            </a:r>
          </a:p>
          <a:p>
            <a:endParaRPr lang="en-US" dirty="0"/>
          </a:p>
        </p:txBody>
      </p:sp>
      <p:pic>
        <p:nvPicPr>
          <p:cNvPr id="14" name="Picture 13" descr="Logo, company name&#10;&#10;Description automatically generated">
            <a:extLst>
              <a:ext uri="{FF2B5EF4-FFF2-40B4-BE49-F238E27FC236}">
                <a16:creationId xmlns:a16="http://schemas.microsoft.com/office/drawing/2014/main" id="{90A4013D-2F23-8D44-A51B-648AAA1B7F02}"/>
              </a:ext>
            </a:extLst>
          </p:cNvPr>
          <p:cNvPicPr>
            <a:picLocks noChangeAspect="1"/>
          </p:cNvPicPr>
          <p:nvPr/>
        </p:nvPicPr>
        <p:blipFill>
          <a:blip r:embed="rId5"/>
          <a:stretch>
            <a:fillRect/>
          </a:stretch>
        </p:blipFill>
        <p:spPr>
          <a:xfrm>
            <a:off x="5828783" y="2290348"/>
            <a:ext cx="2329600" cy="1549185"/>
          </a:xfrm>
          <a:prstGeom prst="rect">
            <a:avLst/>
          </a:prstGeom>
        </p:spPr>
      </p:pic>
      <p:pic>
        <p:nvPicPr>
          <p:cNvPr id="15" name="Google Shape;274;p28">
            <a:extLst>
              <a:ext uri="{FF2B5EF4-FFF2-40B4-BE49-F238E27FC236}">
                <a16:creationId xmlns:a16="http://schemas.microsoft.com/office/drawing/2014/main" id="{F55E42D8-FF3B-5143-A58E-7A5501C2BF03}"/>
              </a:ext>
            </a:extLst>
          </p:cNvPr>
          <p:cNvPicPr preferRelativeResize="0"/>
          <p:nvPr/>
        </p:nvPicPr>
        <p:blipFill rotWithShape="1">
          <a:blip r:embed="rId6">
            <a:alphaModFix/>
          </a:blip>
          <a:srcRect/>
          <a:stretch/>
        </p:blipFill>
        <p:spPr>
          <a:xfrm>
            <a:off x="5966345" y="3674720"/>
            <a:ext cx="5030206" cy="2947167"/>
          </a:xfrm>
          <a:prstGeom prst="rect">
            <a:avLst/>
          </a:prstGeom>
          <a:noFill/>
          <a:ln>
            <a:noFill/>
          </a:ln>
        </p:spPr>
      </p:pic>
      <p:sp>
        <p:nvSpPr>
          <p:cNvPr id="6" name="Google Shape;267;p28">
            <a:extLst>
              <a:ext uri="{FF2B5EF4-FFF2-40B4-BE49-F238E27FC236}">
                <a16:creationId xmlns:a16="http://schemas.microsoft.com/office/drawing/2014/main" id="{3D7FF1E2-2825-B4DB-2663-55EF12CE07FD}"/>
              </a:ext>
            </a:extLst>
          </p:cNvPr>
          <p:cNvSpPr txBox="1">
            <a:spLocks/>
          </p:cNvSpPr>
          <p:nvPr/>
        </p:nvSpPr>
        <p:spPr>
          <a:xfrm>
            <a:off x="262791" y="2067228"/>
            <a:ext cx="3431476" cy="1856475"/>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7916" indent="-385763">
              <a:lnSpc>
                <a:spcPct val="100000"/>
              </a:lnSpc>
              <a:spcBef>
                <a:spcPts val="0"/>
              </a:spcBef>
              <a:buClr>
                <a:schemeClr val="dk1"/>
              </a:buClr>
              <a:buSzPts val="2200"/>
            </a:pPr>
            <a:r>
              <a:rPr lang="en-CA" sz="1800" dirty="0">
                <a:latin typeface="Arial" panose="020B0604020202020204" pitchFamily="34" charset="0"/>
                <a:ea typeface="Arial"/>
                <a:cs typeface="Arial" panose="020B0604020202020204" pitchFamily="34" charset="0"/>
                <a:sym typeface="Arial"/>
              </a:rPr>
              <a:t>Dr. Frank Wuest</a:t>
            </a:r>
          </a:p>
          <a:p>
            <a:pPr marL="467916" indent="-385763">
              <a:lnSpc>
                <a:spcPct val="100000"/>
              </a:lnSpc>
              <a:spcBef>
                <a:spcPts val="0"/>
              </a:spcBef>
              <a:buClr>
                <a:schemeClr val="dk1"/>
              </a:buClr>
              <a:buSzPts val="2200"/>
            </a:pPr>
            <a:r>
              <a:rPr lang="en-CA" sz="1800" dirty="0">
                <a:latin typeface="Arial" panose="020B0604020202020204" pitchFamily="34" charset="0"/>
                <a:ea typeface="Arial"/>
                <a:cs typeface="Arial" panose="020B0604020202020204" pitchFamily="34" charset="0"/>
                <a:sym typeface="Arial"/>
              </a:rPr>
              <a:t>Dr. Jan Andersson</a:t>
            </a:r>
          </a:p>
          <a:p>
            <a:pPr marL="467916" indent="-385763">
              <a:lnSpc>
                <a:spcPct val="100000"/>
              </a:lnSpc>
              <a:spcBef>
                <a:spcPts val="0"/>
              </a:spcBef>
              <a:buClr>
                <a:schemeClr val="dk1"/>
              </a:buClr>
              <a:buSzPts val="2200"/>
            </a:pPr>
            <a:r>
              <a:rPr lang="en-CA" sz="1800" dirty="0">
                <a:latin typeface="Arial" panose="020B0604020202020204" pitchFamily="34" charset="0"/>
                <a:ea typeface="Arial"/>
                <a:cs typeface="Arial" panose="020B0604020202020204" pitchFamily="34" charset="0"/>
                <a:sym typeface="Arial"/>
              </a:rPr>
              <a:t>Dr. John Wilson</a:t>
            </a:r>
          </a:p>
          <a:p>
            <a:pPr marL="467916" indent="-385763">
              <a:lnSpc>
                <a:spcPct val="100000"/>
              </a:lnSpc>
              <a:spcBef>
                <a:spcPts val="0"/>
              </a:spcBef>
              <a:buClr>
                <a:schemeClr val="dk1"/>
              </a:buClr>
              <a:buSzPts val="2200"/>
            </a:pPr>
            <a:r>
              <a:rPr lang="en-CA" sz="1800" dirty="0">
                <a:latin typeface="Arial" panose="020B0604020202020204" pitchFamily="34" charset="0"/>
                <a:ea typeface="Arial"/>
                <a:cs typeface="Arial" panose="020B0604020202020204" pitchFamily="34" charset="0"/>
                <a:sym typeface="Arial"/>
              </a:rPr>
              <a:t>Dr. Melinda Wuest</a:t>
            </a:r>
          </a:p>
          <a:p>
            <a:pPr marL="467916" indent="-385763">
              <a:lnSpc>
                <a:spcPct val="100000"/>
              </a:lnSpc>
              <a:spcBef>
                <a:spcPts val="0"/>
              </a:spcBef>
              <a:buClr>
                <a:schemeClr val="dk1"/>
              </a:buClr>
              <a:buSzPts val="2200"/>
            </a:pPr>
            <a:r>
              <a:rPr lang="en-CA" sz="1800" dirty="0">
                <a:latin typeface="Arial" panose="020B0604020202020204" pitchFamily="34" charset="0"/>
                <a:ea typeface="Arial"/>
                <a:cs typeface="Arial" panose="020B0604020202020204" pitchFamily="34" charset="0"/>
                <a:sym typeface="Arial"/>
              </a:rPr>
              <a:t>Dr. John Duke</a:t>
            </a:r>
          </a:p>
          <a:p>
            <a:pPr marL="467916" indent="-385763">
              <a:lnSpc>
                <a:spcPct val="100000"/>
              </a:lnSpc>
              <a:spcBef>
                <a:spcPts val="0"/>
              </a:spcBef>
              <a:buClr>
                <a:schemeClr val="dk1"/>
              </a:buClr>
              <a:buSzPts val="2200"/>
            </a:pPr>
            <a:r>
              <a:rPr lang="en-CA" sz="1800" dirty="0">
                <a:latin typeface="Arial" panose="020B0604020202020204" pitchFamily="34" charset="0"/>
                <a:ea typeface="Arial"/>
                <a:cs typeface="Arial" panose="020B0604020202020204" pitchFamily="34" charset="0"/>
                <a:sym typeface="Arial"/>
              </a:rPr>
              <a:t>Dr. Hans-</a:t>
            </a:r>
            <a:r>
              <a:rPr lang="en-CA" sz="1800" dirty="0" err="1">
                <a:latin typeface="Arial" panose="020B0604020202020204" pitchFamily="34" charset="0"/>
                <a:ea typeface="Arial"/>
                <a:cs typeface="Arial" panose="020B0604020202020204" pitchFamily="34" charset="0"/>
                <a:sym typeface="Arial"/>
              </a:rPr>
              <a:t>Sönke</a:t>
            </a:r>
            <a:r>
              <a:rPr lang="en-CA" sz="1800" dirty="0">
                <a:latin typeface="Arial" panose="020B0604020202020204" pitchFamily="34" charset="0"/>
                <a:ea typeface="Arial"/>
                <a:cs typeface="Arial" panose="020B0604020202020204" pitchFamily="34" charset="0"/>
                <a:sym typeface="Arial"/>
              </a:rPr>
              <a:t> </a:t>
            </a:r>
            <a:r>
              <a:rPr lang="en-CA" sz="1800" dirty="0" err="1">
                <a:latin typeface="Arial" panose="020B0604020202020204" pitchFamily="34" charset="0"/>
                <a:ea typeface="Arial"/>
                <a:cs typeface="Arial" panose="020B0604020202020204" pitchFamily="34" charset="0"/>
                <a:sym typeface="Arial"/>
              </a:rPr>
              <a:t>Jans</a:t>
            </a:r>
            <a:endParaRPr lang="en-CA" sz="1800" dirty="0">
              <a:latin typeface="Arial" panose="020B0604020202020204" pitchFamily="34" charset="0"/>
              <a:ea typeface="Arial"/>
              <a:cs typeface="Arial" panose="020B0604020202020204" pitchFamily="34" charset="0"/>
              <a:sym typeface="Arial"/>
            </a:endParaRPr>
          </a:p>
          <a:p>
            <a:pPr marL="467916" indent="-385763">
              <a:lnSpc>
                <a:spcPct val="100000"/>
              </a:lnSpc>
              <a:spcBef>
                <a:spcPts val="0"/>
              </a:spcBef>
              <a:buClr>
                <a:schemeClr val="dk1"/>
              </a:buClr>
              <a:buSzPts val="2200"/>
            </a:pPr>
            <a:r>
              <a:rPr lang="en-CA" sz="1800" dirty="0">
                <a:latin typeface="Arial" panose="020B0604020202020204" pitchFamily="34" charset="0"/>
                <a:ea typeface="Arial"/>
                <a:cs typeface="Arial" panose="020B0604020202020204" pitchFamily="34" charset="0"/>
                <a:sym typeface="Arial"/>
              </a:rPr>
              <a:t>Dr. Susan Pike</a:t>
            </a:r>
          </a:p>
          <a:p>
            <a:pPr marL="467916" indent="-385763">
              <a:lnSpc>
                <a:spcPct val="100000"/>
              </a:lnSpc>
              <a:spcBef>
                <a:spcPts val="0"/>
              </a:spcBef>
              <a:buClr>
                <a:schemeClr val="dk1"/>
              </a:buClr>
              <a:buSzPts val="2200"/>
            </a:pPr>
            <a:r>
              <a:rPr lang="en-CA" sz="1800" dirty="0">
                <a:latin typeface="Arial" panose="020B0604020202020204" pitchFamily="34" charset="0"/>
                <a:ea typeface="Arial"/>
                <a:cs typeface="Arial" panose="020B0604020202020204" pitchFamily="34" charset="0"/>
                <a:sym typeface="Arial"/>
              </a:rPr>
              <a:t>Dr. Simon Ferguson</a:t>
            </a:r>
          </a:p>
          <a:p>
            <a:pPr marL="467916" indent="-385763">
              <a:lnSpc>
                <a:spcPct val="100000"/>
              </a:lnSpc>
              <a:spcBef>
                <a:spcPts val="0"/>
              </a:spcBef>
              <a:buClr>
                <a:schemeClr val="dk1"/>
              </a:buClr>
              <a:buSzPts val="2200"/>
            </a:pPr>
            <a:r>
              <a:rPr lang="en-CA" sz="1800" dirty="0">
                <a:latin typeface="Arial" panose="020B0604020202020204" pitchFamily="34" charset="0"/>
                <a:cs typeface="Arial" panose="020B0604020202020204" pitchFamily="34" charset="0"/>
                <a:sym typeface="Arial"/>
              </a:rPr>
              <a:t>Dr. Jonathan </a:t>
            </a:r>
            <a:r>
              <a:rPr lang="en-CA" sz="1800" dirty="0" err="1">
                <a:latin typeface="Arial" panose="020B0604020202020204" pitchFamily="34" charset="0"/>
                <a:cs typeface="Arial" panose="020B0604020202020204" pitchFamily="34" charset="0"/>
                <a:sym typeface="Arial"/>
              </a:rPr>
              <a:t>Doupe</a:t>
            </a:r>
            <a:endParaRPr lang="en-CA" sz="1800" dirty="0">
              <a:latin typeface="Arial" panose="020B0604020202020204" pitchFamily="34" charset="0"/>
              <a:cs typeface="Arial" panose="020B0604020202020204" pitchFamily="34" charset="0"/>
              <a:sym typeface="Arial"/>
            </a:endParaRPr>
          </a:p>
          <a:p>
            <a:pPr marL="467916" indent="-385763">
              <a:lnSpc>
                <a:spcPct val="100000"/>
              </a:lnSpc>
              <a:spcBef>
                <a:spcPts val="0"/>
              </a:spcBef>
              <a:buClr>
                <a:schemeClr val="dk1"/>
              </a:buClr>
              <a:buSzPts val="2200"/>
            </a:pPr>
            <a:r>
              <a:rPr lang="en-CA" sz="1800" dirty="0">
                <a:latin typeface="Arial" panose="020B0604020202020204" pitchFamily="34" charset="0"/>
                <a:cs typeface="Arial" panose="020B0604020202020204" pitchFamily="34" charset="0"/>
                <a:sym typeface="Arial"/>
              </a:rPr>
              <a:t>Cody Bergman</a:t>
            </a:r>
          </a:p>
          <a:p>
            <a:pPr marL="467916" indent="-385763">
              <a:lnSpc>
                <a:spcPct val="100000"/>
              </a:lnSpc>
              <a:spcBef>
                <a:spcPts val="0"/>
              </a:spcBef>
              <a:buClr>
                <a:schemeClr val="dk1"/>
              </a:buClr>
              <a:buSzPts val="2200"/>
            </a:pPr>
            <a:r>
              <a:rPr lang="en-CA" sz="1800" dirty="0">
                <a:latin typeface="Arial" panose="020B0604020202020204" pitchFamily="34" charset="0"/>
                <a:ea typeface="Arial"/>
                <a:cs typeface="Arial" panose="020B0604020202020204" pitchFamily="34" charset="0"/>
                <a:sym typeface="Arial"/>
              </a:rPr>
              <a:t>Blake </a:t>
            </a:r>
            <a:r>
              <a:rPr lang="en-CA" sz="1800" dirty="0" err="1">
                <a:latin typeface="Arial" panose="020B0604020202020204" pitchFamily="34" charset="0"/>
                <a:ea typeface="Arial"/>
                <a:cs typeface="Arial" panose="020B0604020202020204" pitchFamily="34" charset="0"/>
                <a:sym typeface="Arial"/>
              </a:rPr>
              <a:t>Lazurko</a:t>
            </a:r>
            <a:endParaRPr lang="en-CA" sz="1800" dirty="0">
              <a:latin typeface="Arial" panose="020B0604020202020204" pitchFamily="34" charset="0"/>
              <a:ea typeface="Arial"/>
              <a:cs typeface="Arial" panose="020B0604020202020204" pitchFamily="34" charset="0"/>
              <a:sym typeface="Arial"/>
            </a:endParaRPr>
          </a:p>
          <a:p>
            <a:pPr marL="467916" indent="-385763">
              <a:lnSpc>
                <a:spcPct val="100000"/>
              </a:lnSpc>
              <a:spcBef>
                <a:spcPts val="0"/>
              </a:spcBef>
              <a:buClr>
                <a:schemeClr val="dk1"/>
              </a:buClr>
              <a:buSzPts val="2200"/>
            </a:pPr>
            <a:r>
              <a:rPr lang="en-CA" sz="1800" dirty="0">
                <a:latin typeface="Arial" panose="020B0604020202020204" pitchFamily="34" charset="0"/>
                <a:ea typeface="Arial"/>
                <a:cs typeface="Arial" panose="020B0604020202020204" pitchFamily="34" charset="0"/>
                <a:sym typeface="Arial"/>
              </a:rPr>
              <a:t>Curtis </a:t>
            </a:r>
            <a:r>
              <a:rPr lang="en-CA" sz="1800" dirty="0" err="1">
                <a:latin typeface="Arial" panose="020B0604020202020204" pitchFamily="34" charset="0"/>
                <a:ea typeface="Arial"/>
                <a:cs typeface="Arial" panose="020B0604020202020204" pitchFamily="34" charset="0"/>
                <a:sym typeface="Arial"/>
              </a:rPr>
              <a:t>Osinchuk</a:t>
            </a:r>
            <a:endParaRPr lang="en-CA" sz="1800" dirty="0">
              <a:latin typeface="Arial" panose="020B0604020202020204" pitchFamily="34" charset="0"/>
              <a:ea typeface="Arial"/>
              <a:cs typeface="Arial" panose="020B0604020202020204" pitchFamily="34" charset="0"/>
              <a:sym typeface="Arial"/>
            </a:endParaRPr>
          </a:p>
          <a:p>
            <a:pPr marL="467916" indent="-385763">
              <a:lnSpc>
                <a:spcPct val="100000"/>
              </a:lnSpc>
              <a:spcBef>
                <a:spcPts val="0"/>
              </a:spcBef>
              <a:buClr>
                <a:schemeClr val="dk1"/>
              </a:buClr>
              <a:buSzPts val="2200"/>
            </a:pPr>
            <a:r>
              <a:rPr lang="en-CA" sz="1800" dirty="0">
                <a:latin typeface="Arial" panose="020B0604020202020204" pitchFamily="34" charset="0"/>
                <a:ea typeface="Arial"/>
                <a:cs typeface="Arial" panose="020B0604020202020204" pitchFamily="34" charset="0"/>
                <a:sym typeface="Arial"/>
              </a:rPr>
              <a:t>Steffen Happel (</a:t>
            </a:r>
            <a:r>
              <a:rPr lang="en-CA" sz="1800" dirty="0" err="1">
                <a:latin typeface="Arial" panose="020B0604020202020204" pitchFamily="34" charset="0"/>
                <a:ea typeface="Arial"/>
                <a:cs typeface="Arial" panose="020B0604020202020204" pitchFamily="34" charset="0"/>
                <a:sym typeface="Arial"/>
              </a:rPr>
              <a:t>Triskem</a:t>
            </a:r>
            <a:r>
              <a:rPr lang="en-CA" sz="1800" dirty="0">
                <a:latin typeface="Arial" panose="020B0604020202020204" pitchFamily="34" charset="0"/>
                <a:ea typeface="Arial"/>
                <a:cs typeface="Arial" panose="020B0604020202020204" pitchFamily="34" charset="0"/>
                <a:sym typeface="Arial"/>
              </a:rPr>
              <a:t>)</a:t>
            </a:r>
          </a:p>
          <a:p>
            <a:pPr marL="467916" indent="-385763">
              <a:lnSpc>
                <a:spcPct val="100000"/>
              </a:lnSpc>
              <a:spcBef>
                <a:spcPts val="0"/>
              </a:spcBef>
              <a:buClr>
                <a:schemeClr val="dk1"/>
              </a:buClr>
              <a:buSzPts val="2200"/>
            </a:pPr>
            <a:r>
              <a:rPr lang="en-CA" sz="1800" dirty="0">
                <a:latin typeface="Arial" panose="020B0604020202020204" pitchFamily="34" charset="0"/>
                <a:ea typeface="Arial"/>
                <a:cs typeface="Arial" panose="020B0604020202020204" pitchFamily="34" charset="0"/>
                <a:sym typeface="Arial"/>
              </a:rPr>
              <a:t>Jayden </a:t>
            </a:r>
            <a:r>
              <a:rPr lang="en-CA" sz="1800" dirty="0" err="1">
                <a:latin typeface="Arial" panose="020B0604020202020204" pitchFamily="34" charset="0"/>
                <a:ea typeface="Arial"/>
                <a:cs typeface="Arial" panose="020B0604020202020204" pitchFamily="34" charset="0"/>
                <a:sym typeface="Arial"/>
              </a:rPr>
              <a:t>Sader</a:t>
            </a:r>
            <a:r>
              <a:rPr lang="en-CA" sz="1800" dirty="0">
                <a:latin typeface="Arial" panose="020B0604020202020204" pitchFamily="34" charset="0"/>
                <a:ea typeface="Arial"/>
                <a:cs typeface="Arial" panose="020B0604020202020204" pitchFamily="34" charset="0"/>
                <a:sym typeface="Arial"/>
              </a:rPr>
              <a:t> (ACSI)</a:t>
            </a:r>
          </a:p>
          <a:p>
            <a:pPr marL="467916" indent="-385763">
              <a:lnSpc>
                <a:spcPct val="100000"/>
              </a:lnSpc>
              <a:spcBef>
                <a:spcPts val="0"/>
              </a:spcBef>
              <a:buClr>
                <a:schemeClr val="dk1"/>
              </a:buClr>
              <a:buSzPts val="2200"/>
            </a:pPr>
            <a:endParaRPr lang="en-CA" sz="1800" dirty="0">
              <a:latin typeface="Arial" panose="020B0604020202020204" pitchFamily="34" charset="0"/>
              <a:ea typeface="Arial"/>
              <a:cs typeface="Arial" panose="020B0604020202020204" pitchFamily="34" charset="0"/>
              <a:sym typeface="Arial"/>
            </a:endParaRPr>
          </a:p>
          <a:p>
            <a:pPr marL="467916" indent="-385763">
              <a:lnSpc>
                <a:spcPct val="100000"/>
              </a:lnSpc>
              <a:spcBef>
                <a:spcPts val="0"/>
              </a:spcBef>
              <a:buClr>
                <a:schemeClr val="dk1"/>
              </a:buClr>
              <a:buSzPts val="2200"/>
            </a:pPr>
            <a:endParaRPr lang="en-CA" sz="1800" dirty="0">
              <a:latin typeface="Arial" panose="020B0604020202020204" pitchFamily="34" charset="0"/>
              <a:ea typeface="Arial"/>
              <a:cs typeface="Arial" panose="020B0604020202020204" pitchFamily="34" charset="0"/>
              <a:sym typeface="Arial"/>
            </a:endParaRPr>
          </a:p>
          <a:p>
            <a:pPr marL="467916" indent="-246063">
              <a:lnSpc>
                <a:spcPct val="100000"/>
              </a:lnSpc>
              <a:spcBef>
                <a:spcPts val="0"/>
              </a:spcBef>
              <a:buClr>
                <a:schemeClr val="dk1"/>
              </a:buClr>
              <a:buSzPts val="2200"/>
              <a:buNone/>
            </a:pPr>
            <a:endParaRPr lang="en-CA" sz="2200" dirty="0">
              <a:latin typeface="Arial" panose="020B0604020202020204" pitchFamily="34" charset="0"/>
              <a:ea typeface="Arial"/>
              <a:cs typeface="Arial" panose="020B0604020202020204" pitchFamily="34" charset="0"/>
              <a:sym typeface="Arial"/>
            </a:endParaRPr>
          </a:p>
          <a:p>
            <a:pPr marL="467916" indent="-246063">
              <a:lnSpc>
                <a:spcPct val="100000"/>
              </a:lnSpc>
              <a:spcBef>
                <a:spcPts val="0"/>
              </a:spcBef>
              <a:buClr>
                <a:schemeClr val="dk1"/>
              </a:buClr>
              <a:buSzPts val="2200"/>
              <a:buNone/>
            </a:pPr>
            <a:endParaRPr lang="en-CA" sz="2200" dirty="0">
              <a:latin typeface="Arial" panose="020B0604020202020204" pitchFamily="34" charset="0"/>
              <a:ea typeface="Arial"/>
              <a:cs typeface="Arial" panose="020B0604020202020204" pitchFamily="34" charset="0"/>
              <a:sym typeface="Arial"/>
            </a:endParaRPr>
          </a:p>
          <a:p>
            <a:pPr marL="82153" indent="0">
              <a:lnSpc>
                <a:spcPct val="100000"/>
              </a:lnSpc>
              <a:spcBef>
                <a:spcPts val="0"/>
              </a:spcBef>
              <a:buClr>
                <a:schemeClr val="dk1"/>
              </a:buClr>
              <a:buSzPts val="2200"/>
              <a:buNone/>
            </a:pPr>
            <a:endParaRPr lang="en-CA" sz="2200" dirty="0">
              <a:latin typeface="Arial" panose="020B0604020202020204" pitchFamily="34" charset="0"/>
              <a:ea typeface="Arial"/>
              <a:cs typeface="Arial" panose="020B0604020202020204" pitchFamily="34" charset="0"/>
              <a:sym typeface="Arial"/>
            </a:endParaRPr>
          </a:p>
          <a:p>
            <a:pPr marL="467916" indent="-246063">
              <a:lnSpc>
                <a:spcPct val="100000"/>
              </a:lnSpc>
              <a:spcBef>
                <a:spcPts val="0"/>
              </a:spcBef>
              <a:buClr>
                <a:schemeClr val="dk1"/>
              </a:buClr>
              <a:buSzPts val="2200"/>
              <a:buNone/>
            </a:pPr>
            <a:endParaRPr lang="en-CA" sz="2200" dirty="0">
              <a:latin typeface="Arial" panose="020B0604020202020204" pitchFamily="34" charset="0"/>
              <a:ea typeface="Arial"/>
              <a:cs typeface="Arial" panose="020B0604020202020204" pitchFamily="34" charset="0"/>
              <a:sym typeface="Arial"/>
            </a:endParaRPr>
          </a:p>
          <a:p>
            <a:pPr marL="467916" indent="-246063">
              <a:lnSpc>
                <a:spcPct val="100000"/>
              </a:lnSpc>
              <a:spcBef>
                <a:spcPts val="0"/>
              </a:spcBef>
              <a:buClr>
                <a:schemeClr val="dk1"/>
              </a:buClr>
              <a:buSzPts val="2200"/>
              <a:buNone/>
            </a:pPr>
            <a:endParaRPr lang="en-CA" sz="2200" dirty="0">
              <a:latin typeface="Arial" panose="020B0604020202020204" pitchFamily="34" charset="0"/>
              <a:ea typeface="Arial"/>
              <a:cs typeface="Arial" panose="020B0604020202020204" pitchFamily="34" charset="0"/>
              <a:sym typeface="Arial"/>
            </a:endParaRPr>
          </a:p>
          <a:p>
            <a:pPr marL="467916" indent="-385763">
              <a:lnSpc>
                <a:spcPct val="100000"/>
              </a:lnSpc>
              <a:spcBef>
                <a:spcPts val="0"/>
              </a:spcBef>
              <a:buClr>
                <a:schemeClr val="dk1"/>
              </a:buClr>
              <a:buSzPts val="2200"/>
            </a:pPr>
            <a:endParaRPr lang="en-CA" sz="2200" dirty="0">
              <a:latin typeface="Arial" panose="020B0604020202020204" pitchFamily="34" charset="0"/>
              <a:ea typeface="Arial"/>
              <a:cs typeface="Arial" panose="020B0604020202020204" pitchFamily="34" charset="0"/>
              <a:sym typeface="Arial"/>
            </a:endParaRPr>
          </a:p>
          <a:p>
            <a:pPr marL="467916" indent="-246063">
              <a:lnSpc>
                <a:spcPct val="100000"/>
              </a:lnSpc>
              <a:spcBef>
                <a:spcPts val="0"/>
              </a:spcBef>
              <a:buClr>
                <a:schemeClr val="dk1"/>
              </a:buClr>
              <a:buSzPts val="2200"/>
              <a:buFont typeface="Arial" panose="020B0604020202020204" pitchFamily="34" charset="0"/>
              <a:buNone/>
            </a:pPr>
            <a:endParaRPr lang="en-CA" sz="2200" dirty="0">
              <a:latin typeface="Arial" panose="020B0604020202020204" pitchFamily="34" charset="0"/>
              <a:ea typeface="Arial"/>
              <a:cs typeface="Arial" panose="020B0604020202020204" pitchFamily="34" charset="0"/>
              <a:sym typeface="Arial"/>
            </a:endParaRPr>
          </a:p>
          <a:p>
            <a:pPr marL="467916" indent="-246063">
              <a:lnSpc>
                <a:spcPct val="100000"/>
              </a:lnSpc>
              <a:spcBef>
                <a:spcPts val="0"/>
              </a:spcBef>
              <a:buClr>
                <a:schemeClr val="dk1"/>
              </a:buClr>
              <a:buSzPts val="2200"/>
              <a:buFont typeface="Arial" panose="020B0604020202020204" pitchFamily="34" charset="0"/>
              <a:buNone/>
            </a:pPr>
            <a:endParaRPr lang="en-CA" sz="2200" dirty="0">
              <a:latin typeface="Arial" panose="020B0604020202020204" pitchFamily="34" charset="0"/>
              <a:ea typeface="Arial"/>
              <a:cs typeface="Arial" panose="020B0604020202020204" pitchFamily="34" charset="0"/>
              <a:sym typeface="Arial"/>
            </a:endParaRPr>
          </a:p>
          <a:p>
            <a:pPr marL="82153" indent="0">
              <a:lnSpc>
                <a:spcPct val="100000"/>
              </a:lnSpc>
              <a:spcBef>
                <a:spcPts val="0"/>
              </a:spcBef>
              <a:buClr>
                <a:schemeClr val="dk1"/>
              </a:buClr>
              <a:buSzPts val="2200"/>
              <a:buFont typeface="Arial" panose="020B0604020202020204" pitchFamily="34" charset="0"/>
              <a:buNone/>
            </a:pPr>
            <a:endParaRPr lang="en-CA" sz="2200" dirty="0">
              <a:latin typeface="Arial" panose="020B0604020202020204" pitchFamily="34" charset="0"/>
              <a:ea typeface="Arial"/>
              <a:cs typeface="Arial" panose="020B0604020202020204" pitchFamily="34" charset="0"/>
              <a:sym typeface="Arial"/>
            </a:endParaRPr>
          </a:p>
          <a:p>
            <a:pPr marL="467916" indent="-246063">
              <a:lnSpc>
                <a:spcPct val="100000"/>
              </a:lnSpc>
              <a:spcBef>
                <a:spcPts val="0"/>
              </a:spcBef>
              <a:buClr>
                <a:schemeClr val="dk1"/>
              </a:buClr>
              <a:buSzPts val="2200"/>
              <a:buFont typeface="Arial" panose="020B0604020202020204" pitchFamily="34" charset="0"/>
              <a:buNone/>
            </a:pPr>
            <a:endParaRPr lang="en-CA" sz="2200" dirty="0">
              <a:latin typeface="Arial" panose="020B0604020202020204" pitchFamily="34" charset="0"/>
              <a:ea typeface="Arial"/>
              <a:cs typeface="Arial" panose="020B0604020202020204" pitchFamily="34" charset="0"/>
              <a:sym typeface="Arial"/>
            </a:endParaRPr>
          </a:p>
          <a:p>
            <a:pPr marL="467916" indent="-246063">
              <a:lnSpc>
                <a:spcPct val="100000"/>
              </a:lnSpc>
              <a:spcBef>
                <a:spcPts val="0"/>
              </a:spcBef>
              <a:buClr>
                <a:schemeClr val="dk1"/>
              </a:buClr>
              <a:buSzPts val="2200"/>
              <a:buFont typeface="Arial" panose="020B0604020202020204" pitchFamily="34" charset="0"/>
              <a:buNone/>
            </a:pPr>
            <a:endParaRPr lang="en-CA" sz="2200" dirty="0">
              <a:latin typeface="Arial" panose="020B0604020202020204" pitchFamily="34" charset="0"/>
              <a:ea typeface="Arial"/>
              <a:cs typeface="Arial" panose="020B0604020202020204" pitchFamily="34" charset="0"/>
              <a:sym typeface="Arial"/>
            </a:endParaRPr>
          </a:p>
        </p:txBody>
      </p:sp>
      <p:pic>
        <p:nvPicPr>
          <p:cNvPr id="9" name="Google Shape;272;p28">
            <a:extLst>
              <a:ext uri="{FF2B5EF4-FFF2-40B4-BE49-F238E27FC236}">
                <a16:creationId xmlns:a16="http://schemas.microsoft.com/office/drawing/2014/main" id="{77497769-9EFB-0904-3338-AB2F4F3FEE2E}"/>
              </a:ext>
            </a:extLst>
          </p:cNvPr>
          <p:cNvPicPr preferRelativeResize="0"/>
          <p:nvPr/>
        </p:nvPicPr>
        <p:blipFill rotWithShape="1">
          <a:blip r:embed="rId7">
            <a:alphaModFix/>
          </a:blip>
          <a:srcRect/>
          <a:stretch/>
        </p:blipFill>
        <p:spPr>
          <a:xfrm>
            <a:off x="3781984" y="1444032"/>
            <a:ext cx="1479180" cy="1488145"/>
          </a:xfrm>
          <a:prstGeom prst="rect">
            <a:avLst/>
          </a:prstGeom>
          <a:noFill/>
          <a:ln>
            <a:noFill/>
          </a:ln>
        </p:spPr>
      </p:pic>
      <p:pic>
        <p:nvPicPr>
          <p:cNvPr id="20" name="Picture 19" descr="Text, logo&#10;&#10;Description automatically generated">
            <a:extLst>
              <a:ext uri="{FF2B5EF4-FFF2-40B4-BE49-F238E27FC236}">
                <a16:creationId xmlns:a16="http://schemas.microsoft.com/office/drawing/2014/main" id="{36F64B22-6322-F53E-75DB-B5EB938F43A3}"/>
              </a:ext>
            </a:extLst>
          </p:cNvPr>
          <p:cNvPicPr>
            <a:picLocks noChangeAspect="1"/>
          </p:cNvPicPr>
          <p:nvPr/>
        </p:nvPicPr>
        <p:blipFill>
          <a:blip r:embed="rId8"/>
          <a:stretch>
            <a:fillRect/>
          </a:stretch>
        </p:blipFill>
        <p:spPr>
          <a:xfrm>
            <a:off x="8168561" y="2659043"/>
            <a:ext cx="2842246" cy="681154"/>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CF732C33-65B6-1E2D-9175-19E7E9581EA7}"/>
              </a:ext>
            </a:extLst>
          </p:cNvPr>
          <p:cNvPicPr>
            <a:picLocks noChangeAspect="1"/>
          </p:cNvPicPr>
          <p:nvPr/>
        </p:nvPicPr>
        <p:blipFill>
          <a:blip r:embed="rId9"/>
          <a:stretch>
            <a:fillRect/>
          </a:stretch>
        </p:blipFill>
        <p:spPr>
          <a:xfrm>
            <a:off x="5878694" y="1424256"/>
            <a:ext cx="2391166" cy="1024216"/>
          </a:xfrm>
          <a:prstGeom prst="rect">
            <a:avLst/>
          </a:prstGeom>
        </p:spPr>
      </p:pic>
    </p:spTree>
    <p:extLst>
      <p:ext uri="{BB962C8B-B14F-4D97-AF65-F5344CB8AC3E}">
        <p14:creationId xmlns:p14="http://schemas.microsoft.com/office/powerpoint/2010/main" val="877197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454A-F3C2-D745-A1FF-C4421C3673A9}"/>
              </a:ext>
            </a:extLst>
          </p:cNvPr>
          <p:cNvSpPr>
            <a:spLocks noGrp="1"/>
          </p:cNvSpPr>
          <p:nvPr>
            <p:ph type="title"/>
          </p:nvPr>
        </p:nvSpPr>
        <p:spPr>
          <a:xfrm>
            <a:off x="661471" y="214931"/>
            <a:ext cx="10869058" cy="1325563"/>
          </a:xfrm>
        </p:spPr>
        <p:txBody>
          <a:bodyPr/>
          <a:lstStyle/>
          <a:p>
            <a:pPr algn="ctr"/>
            <a:r>
              <a:rPr lang="en-US" b="1" dirty="0">
                <a:latin typeface="Arial" panose="020B0604020202020204" pitchFamily="34" charset="0"/>
                <a:cs typeface="Arial" panose="020B0604020202020204" pitchFamily="34" charset="0"/>
              </a:rPr>
              <a:t>Challenges with Existing Solid Targetry</a:t>
            </a:r>
          </a:p>
        </p:txBody>
      </p:sp>
      <p:sp>
        <p:nvSpPr>
          <p:cNvPr id="3" name="Content Placeholder 2">
            <a:extLst>
              <a:ext uri="{FF2B5EF4-FFF2-40B4-BE49-F238E27FC236}">
                <a16:creationId xmlns:a16="http://schemas.microsoft.com/office/drawing/2014/main" id="{5A12C8D6-183F-A348-8B9B-4840415CA385}"/>
              </a:ext>
            </a:extLst>
          </p:cNvPr>
          <p:cNvSpPr>
            <a:spLocks noGrp="1"/>
          </p:cNvSpPr>
          <p:nvPr>
            <p:ph idx="1"/>
          </p:nvPr>
        </p:nvSpPr>
        <p:spPr>
          <a:xfrm>
            <a:off x="838200" y="2096725"/>
            <a:ext cx="6812742" cy="3980433"/>
          </a:xfrm>
        </p:spPr>
        <p:txBody>
          <a:bodyPr>
            <a:normAutofit/>
          </a:bodyPr>
          <a:lstStyle/>
          <a:p>
            <a:pPr>
              <a:lnSpc>
                <a:spcPct val="120000"/>
              </a:lnSpc>
            </a:pPr>
            <a:r>
              <a:rPr lang="en-US" sz="2000" dirty="0">
                <a:latin typeface="Arial" panose="020B0604020202020204" pitchFamily="34" charset="0"/>
                <a:cs typeface="Arial" panose="020B0604020202020204" pitchFamily="34" charset="0"/>
              </a:rPr>
              <a:t>Existing unsealed solid targets face several challenges</a:t>
            </a:r>
          </a:p>
          <a:p>
            <a:pPr>
              <a:lnSpc>
                <a:spcPct val="120000"/>
              </a:lnSpc>
            </a:pPr>
            <a:r>
              <a:rPr lang="en-US" sz="2000" dirty="0">
                <a:latin typeface="Arial" panose="020B0604020202020204" pitchFamily="34" charset="0"/>
                <a:cs typeface="Arial" panose="020B0604020202020204" pitchFamily="34" charset="0"/>
              </a:rPr>
              <a:t>Risk of target material delamination and contamination during irradiation or upon download </a:t>
            </a:r>
          </a:p>
          <a:p>
            <a:pPr>
              <a:lnSpc>
                <a:spcPct val="120000"/>
              </a:lnSpc>
            </a:pPr>
            <a:r>
              <a:rPr lang="en-US" sz="2000" dirty="0">
                <a:latin typeface="Arial" panose="020B0604020202020204" pitchFamily="34" charset="0"/>
                <a:cs typeface="Arial" panose="020B0604020202020204" pitchFamily="34" charset="0"/>
              </a:rPr>
              <a:t>Target material limited to compounds that can adhere to the target backing </a:t>
            </a:r>
          </a:p>
          <a:p>
            <a:pPr>
              <a:lnSpc>
                <a:spcPct val="120000"/>
              </a:lnSpc>
            </a:pPr>
            <a:r>
              <a:rPr lang="en-US" sz="2000" b="1" dirty="0">
                <a:latin typeface="Arial" panose="020B0604020202020204" pitchFamily="34" charset="0"/>
                <a:cs typeface="Arial" panose="020B0604020202020204" pitchFamily="34" charset="0"/>
              </a:rPr>
              <a:t>Need an alternative target that can encapsulate a variety of sensitive or hazardous target materials and is conducive with post-irradiation processing (start with the chemistry, work back to the targetry)</a:t>
            </a:r>
            <a:endParaRPr lang="en-US" sz="2000" dirty="0">
              <a:latin typeface="Arial" panose="020B0604020202020204" pitchFamily="34" charset="0"/>
              <a:cs typeface="Arial" panose="020B0604020202020204" pitchFamily="34" charset="0"/>
            </a:endParaRPr>
          </a:p>
          <a:p>
            <a:pPr>
              <a:lnSpc>
                <a:spcPct val="120000"/>
              </a:lnSpc>
            </a:pPr>
            <a:endParaRPr lang="en-US"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F0721FF-7C1F-7B4D-9256-F4C9F6010B67}"/>
              </a:ext>
            </a:extLst>
          </p:cNvPr>
          <p:cNvSpPr>
            <a:spLocks noGrp="1"/>
          </p:cNvSpPr>
          <p:nvPr>
            <p:ph type="sldNum" sz="quarter" idx="12"/>
          </p:nvPr>
        </p:nvSpPr>
        <p:spPr/>
        <p:txBody>
          <a:bodyPr/>
          <a:lstStyle/>
          <a:p>
            <a:fld id="{D360779E-F83D-944B-BC6C-393FC31B6FFA}" type="slidenum">
              <a:rPr lang="en-US" smtClean="0"/>
              <a:t>3</a:t>
            </a:fld>
            <a:endParaRPr lang="en-US" dirty="0"/>
          </a:p>
        </p:txBody>
      </p:sp>
      <p:sp>
        <p:nvSpPr>
          <p:cNvPr id="5" name="Google Shape;276;p28">
            <a:extLst>
              <a:ext uri="{FF2B5EF4-FFF2-40B4-BE49-F238E27FC236}">
                <a16:creationId xmlns:a16="http://schemas.microsoft.com/office/drawing/2014/main" id="{A8B25C4A-2E37-6A4B-A9B3-2E3F8B428362}"/>
              </a:ext>
            </a:extLst>
          </p:cNvPr>
          <p:cNvSpPr/>
          <p:nvPr/>
        </p:nvSpPr>
        <p:spPr>
          <a:xfrm>
            <a:off x="0" y="0"/>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8" name="Picture 7" descr="A circular object with a hole in it&#10;&#10;Description automatically generated with low confidence">
            <a:extLst>
              <a:ext uri="{FF2B5EF4-FFF2-40B4-BE49-F238E27FC236}">
                <a16:creationId xmlns:a16="http://schemas.microsoft.com/office/drawing/2014/main" id="{B6D9127A-4BD3-1B14-4BE2-FE9B42FA4E18}"/>
              </a:ext>
            </a:extLst>
          </p:cNvPr>
          <p:cNvPicPr>
            <a:picLocks noChangeAspect="1"/>
          </p:cNvPicPr>
          <p:nvPr/>
        </p:nvPicPr>
        <p:blipFill>
          <a:blip r:embed="rId3"/>
          <a:stretch>
            <a:fillRect/>
          </a:stretch>
        </p:blipFill>
        <p:spPr>
          <a:xfrm>
            <a:off x="9057796" y="1832918"/>
            <a:ext cx="1523412" cy="1486457"/>
          </a:xfrm>
          <a:prstGeom prst="rect">
            <a:avLst/>
          </a:prstGeom>
        </p:spPr>
      </p:pic>
      <p:cxnSp>
        <p:nvCxnSpPr>
          <p:cNvPr id="11" name="Straight Connector 10">
            <a:extLst>
              <a:ext uri="{FF2B5EF4-FFF2-40B4-BE49-F238E27FC236}">
                <a16:creationId xmlns:a16="http://schemas.microsoft.com/office/drawing/2014/main" id="{D26DEB38-7ADD-0088-E346-AB289C09C1F6}"/>
              </a:ext>
            </a:extLst>
          </p:cNvPr>
          <p:cNvCxnSpPr>
            <a:cxnSpLocks/>
          </p:cNvCxnSpPr>
          <p:nvPr/>
        </p:nvCxnSpPr>
        <p:spPr>
          <a:xfrm>
            <a:off x="9819502" y="3509319"/>
            <a:ext cx="0" cy="823784"/>
          </a:xfrm>
          <a:prstGeom prst="line">
            <a:avLst/>
          </a:prstGeom>
          <a:ln w="31750">
            <a:headEnd w="med" len="sm"/>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69D13B6-4DCB-1DDF-436F-D20265DCC27C}"/>
              </a:ext>
            </a:extLst>
          </p:cNvPr>
          <p:cNvSpPr txBox="1"/>
          <p:nvPr/>
        </p:nvSpPr>
        <p:spPr>
          <a:xfrm>
            <a:off x="9374508" y="4322791"/>
            <a:ext cx="889987" cy="1477328"/>
          </a:xfrm>
          <a:prstGeom prst="rect">
            <a:avLst/>
          </a:prstGeom>
          <a:noFill/>
        </p:spPr>
        <p:txBody>
          <a:bodyPr wrap="none" rtlCol="0">
            <a:spAutoFit/>
          </a:bodyPr>
          <a:lstStyle/>
          <a:p>
            <a:r>
              <a:rPr lang="en-US" sz="9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81776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1756C6-08A0-E64C-ACC5-6B62C462DA75}"/>
              </a:ext>
            </a:extLst>
          </p:cNvPr>
          <p:cNvSpPr>
            <a:spLocks noGrp="1"/>
          </p:cNvSpPr>
          <p:nvPr>
            <p:ph idx="1"/>
          </p:nvPr>
        </p:nvSpPr>
        <p:spPr>
          <a:xfrm>
            <a:off x="7760525" y="6392140"/>
            <a:ext cx="3481269" cy="237911"/>
          </a:xfrm>
        </p:spPr>
        <p:txBody>
          <a:bodyPr>
            <a:normAutofit fontScale="85000" lnSpcReduction="10000"/>
          </a:bodyPr>
          <a:lstStyle/>
          <a:p>
            <a:pPr marL="0" indent="0">
              <a:buNone/>
            </a:pPr>
            <a:r>
              <a:rPr lang="en-US" sz="1200" dirty="0">
                <a:latin typeface="Arial" panose="020B0604020202020204" pitchFamily="34" charset="0"/>
                <a:cs typeface="Arial" panose="020B0604020202020204" pitchFamily="34" charset="0"/>
              </a:rPr>
              <a:t>Image credit of Advanced Cyclotron Systems Inc. (ACSI)</a:t>
            </a:r>
          </a:p>
        </p:txBody>
      </p:sp>
      <p:sp>
        <p:nvSpPr>
          <p:cNvPr id="4" name="Slide Number Placeholder 3">
            <a:extLst>
              <a:ext uri="{FF2B5EF4-FFF2-40B4-BE49-F238E27FC236}">
                <a16:creationId xmlns:a16="http://schemas.microsoft.com/office/drawing/2014/main" id="{11DA139F-2558-8746-8A51-F70AE535AEDA}"/>
              </a:ext>
            </a:extLst>
          </p:cNvPr>
          <p:cNvSpPr>
            <a:spLocks noGrp="1"/>
          </p:cNvSpPr>
          <p:nvPr>
            <p:ph type="sldNum" sz="quarter" idx="12"/>
          </p:nvPr>
        </p:nvSpPr>
        <p:spPr/>
        <p:txBody>
          <a:bodyPr/>
          <a:lstStyle/>
          <a:p>
            <a:fld id="{D360779E-F83D-944B-BC6C-393FC31B6FFA}" type="slidenum">
              <a:rPr lang="en-US" smtClean="0"/>
              <a:t>4</a:t>
            </a:fld>
            <a:endParaRPr lang="en-US"/>
          </a:p>
        </p:txBody>
      </p:sp>
      <p:sp>
        <p:nvSpPr>
          <p:cNvPr id="5" name="Google Shape;276;p28">
            <a:extLst>
              <a:ext uri="{FF2B5EF4-FFF2-40B4-BE49-F238E27FC236}">
                <a16:creationId xmlns:a16="http://schemas.microsoft.com/office/drawing/2014/main" id="{0587FA64-4A5F-A843-B1BE-A31238B43575}"/>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8" name="Picture 7" descr="A close-up of a machine&#10;&#10;Description automatically generated with low confidence">
            <a:extLst>
              <a:ext uri="{FF2B5EF4-FFF2-40B4-BE49-F238E27FC236}">
                <a16:creationId xmlns:a16="http://schemas.microsoft.com/office/drawing/2014/main" id="{87D19030-6C3B-0898-45FD-9C54700CEFDA}"/>
              </a:ext>
            </a:extLst>
          </p:cNvPr>
          <p:cNvPicPr>
            <a:picLocks noChangeAspect="1"/>
          </p:cNvPicPr>
          <p:nvPr/>
        </p:nvPicPr>
        <p:blipFill>
          <a:blip r:embed="rId3"/>
          <a:stretch>
            <a:fillRect/>
          </a:stretch>
        </p:blipFill>
        <p:spPr>
          <a:xfrm>
            <a:off x="6884198" y="1128988"/>
            <a:ext cx="4976014" cy="4251657"/>
          </a:xfrm>
          <a:prstGeom prst="rect">
            <a:avLst/>
          </a:prstGeom>
        </p:spPr>
      </p:pic>
      <p:sp>
        <p:nvSpPr>
          <p:cNvPr id="9" name="TextBox 8">
            <a:extLst>
              <a:ext uri="{FF2B5EF4-FFF2-40B4-BE49-F238E27FC236}">
                <a16:creationId xmlns:a16="http://schemas.microsoft.com/office/drawing/2014/main" id="{54A4BD03-72CF-B2D9-034D-D0CACA64A3D6}"/>
              </a:ext>
            </a:extLst>
          </p:cNvPr>
          <p:cNvSpPr txBox="1"/>
          <p:nvPr/>
        </p:nvSpPr>
        <p:spPr>
          <a:xfrm>
            <a:off x="6709272" y="5538137"/>
            <a:ext cx="562279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TA-1186/TA-2150-B solid target assemblies (ACSI)</a:t>
            </a:r>
          </a:p>
        </p:txBody>
      </p:sp>
      <p:pic>
        <p:nvPicPr>
          <p:cNvPr id="10" name="Picture 9" descr="A picture containing indoor, wall, cluttered, miller&#10;&#10;Description automatically generated">
            <a:extLst>
              <a:ext uri="{FF2B5EF4-FFF2-40B4-BE49-F238E27FC236}">
                <a16:creationId xmlns:a16="http://schemas.microsoft.com/office/drawing/2014/main" id="{7EDCEC0A-CC20-7389-DFB5-E139F8F33B14}"/>
              </a:ext>
            </a:extLst>
          </p:cNvPr>
          <p:cNvPicPr>
            <a:picLocks noChangeAspect="1"/>
          </p:cNvPicPr>
          <p:nvPr/>
        </p:nvPicPr>
        <p:blipFill>
          <a:blip r:embed="rId4"/>
          <a:stretch>
            <a:fillRect/>
          </a:stretch>
        </p:blipFill>
        <p:spPr>
          <a:xfrm>
            <a:off x="331788" y="1135197"/>
            <a:ext cx="6377484" cy="4251657"/>
          </a:xfrm>
          <a:prstGeom prst="rect">
            <a:avLst/>
          </a:prstGeom>
        </p:spPr>
      </p:pic>
      <p:sp>
        <p:nvSpPr>
          <p:cNvPr id="11" name="TextBox 10">
            <a:extLst>
              <a:ext uri="{FF2B5EF4-FFF2-40B4-BE49-F238E27FC236}">
                <a16:creationId xmlns:a16="http://schemas.microsoft.com/office/drawing/2014/main" id="{5752BEA9-994D-9569-CE35-11B431E8B628}"/>
              </a:ext>
            </a:extLst>
          </p:cNvPr>
          <p:cNvSpPr txBox="1"/>
          <p:nvPr/>
        </p:nvSpPr>
        <p:spPr>
          <a:xfrm>
            <a:off x="1113987" y="5480501"/>
            <a:ext cx="3481269"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24 MeV TR24 Cyclotron (ACSI)</a:t>
            </a:r>
          </a:p>
          <a:p>
            <a:r>
              <a:rPr lang="en-US" dirty="0">
                <a:latin typeface="Arial" panose="020B0604020202020204" pitchFamily="34" charset="0"/>
                <a:cs typeface="Arial" panose="020B0604020202020204" pitchFamily="34" charset="0"/>
              </a:rPr>
              <a:t>4 beamlines </a:t>
            </a:r>
          </a:p>
        </p:txBody>
      </p:sp>
    </p:spTree>
    <p:extLst>
      <p:ext uri="{BB962C8B-B14F-4D97-AF65-F5344CB8AC3E}">
        <p14:creationId xmlns:p14="http://schemas.microsoft.com/office/powerpoint/2010/main" val="2310252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8BDFF7-6BA3-2A44-B9B5-20A6E5E38CFD}"/>
              </a:ext>
            </a:extLst>
          </p:cNvPr>
          <p:cNvSpPr>
            <a:spLocks noGrp="1"/>
          </p:cNvSpPr>
          <p:nvPr>
            <p:ph idx="1"/>
          </p:nvPr>
        </p:nvSpPr>
        <p:spPr>
          <a:xfrm>
            <a:off x="414939" y="5267902"/>
            <a:ext cx="11296427" cy="1108494"/>
          </a:xfrm>
        </p:spPr>
        <p:txBody>
          <a:bodyPr>
            <a:noAutofit/>
          </a:bodyPr>
          <a:lstStyle/>
          <a:p>
            <a:r>
              <a:rPr lang="en-US" sz="2000" dirty="0">
                <a:latin typeface="Arial" panose="020B0604020202020204" pitchFamily="34" charset="0"/>
                <a:cs typeface="Arial" panose="020B0604020202020204" pitchFamily="34" charset="0"/>
              </a:rPr>
              <a:t>Pressed target material pellet placed in machined depression</a:t>
            </a:r>
          </a:p>
          <a:p>
            <a:r>
              <a:rPr lang="en-US" sz="2000" dirty="0">
                <a:latin typeface="Arial" panose="020B0604020202020204" pitchFamily="34" charset="0"/>
                <a:cs typeface="Arial" panose="020B0604020202020204" pitchFamily="34" charset="0"/>
              </a:rPr>
              <a:t>Aluminum cover pressed onto indium wire encapsulates target material for bombardment, tab facilitates easy peeling removal</a:t>
            </a:r>
          </a:p>
          <a:p>
            <a:r>
              <a:rPr lang="en-US" sz="2000" dirty="0">
                <a:latin typeface="Arial" panose="020B0604020202020204" pitchFamily="34" charset="0"/>
                <a:cs typeface="Arial" panose="020B0604020202020204" pitchFamily="34" charset="0"/>
              </a:rPr>
              <a:t>Improved heat transfer via target material contact with both Al cover and backing  </a:t>
            </a:r>
          </a:p>
        </p:txBody>
      </p:sp>
      <p:sp>
        <p:nvSpPr>
          <p:cNvPr id="4" name="Slide Number Placeholder 3">
            <a:extLst>
              <a:ext uri="{FF2B5EF4-FFF2-40B4-BE49-F238E27FC236}">
                <a16:creationId xmlns:a16="http://schemas.microsoft.com/office/drawing/2014/main" id="{CC79AC24-7D4F-5446-92C4-51ED969CB016}"/>
              </a:ext>
            </a:extLst>
          </p:cNvPr>
          <p:cNvSpPr>
            <a:spLocks noGrp="1"/>
          </p:cNvSpPr>
          <p:nvPr>
            <p:ph type="sldNum" sz="quarter" idx="12"/>
          </p:nvPr>
        </p:nvSpPr>
        <p:spPr/>
        <p:txBody>
          <a:bodyPr/>
          <a:lstStyle/>
          <a:p>
            <a:fld id="{D360779E-F83D-944B-BC6C-393FC31B6FFA}" type="slidenum">
              <a:rPr lang="en-US" smtClean="0"/>
              <a:t>5</a:t>
            </a:fld>
            <a:endParaRPr lang="en-US" dirty="0"/>
          </a:p>
        </p:txBody>
      </p:sp>
      <p:sp>
        <p:nvSpPr>
          <p:cNvPr id="5" name="Google Shape;276;p28">
            <a:extLst>
              <a:ext uri="{FF2B5EF4-FFF2-40B4-BE49-F238E27FC236}">
                <a16:creationId xmlns:a16="http://schemas.microsoft.com/office/drawing/2014/main" id="{2E24BD35-EC35-F042-91A0-EED998556667}"/>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 name="TextBox 7">
            <a:extLst>
              <a:ext uri="{FF2B5EF4-FFF2-40B4-BE49-F238E27FC236}">
                <a16:creationId xmlns:a16="http://schemas.microsoft.com/office/drawing/2014/main" id="{78A66DDC-004C-E245-B72F-485173827735}"/>
              </a:ext>
            </a:extLst>
          </p:cNvPr>
          <p:cNvSpPr txBox="1"/>
          <p:nvPr/>
        </p:nvSpPr>
        <p:spPr>
          <a:xfrm>
            <a:off x="10118889" y="4586006"/>
            <a:ext cx="1267326"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Complete assembly</a:t>
            </a:r>
          </a:p>
        </p:txBody>
      </p:sp>
      <p:sp>
        <p:nvSpPr>
          <p:cNvPr id="9" name="TextBox 8">
            <a:extLst>
              <a:ext uri="{FF2B5EF4-FFF2-40B4-BE49-F238E27FC236}">
                <a16:creationId xmlns:a16="http://schemas.microsoft.com/office/drawing/2014/main" id="{CFB79585-0AAA-3F4F-81C2-9B781455C39E}"/>
              </a:ext>
            </a:extLst>
          </p:cNvPr>
          <p:cNvSpPr txBox="1"/>
          <p:nvPr/>
        </p:nvSpPr>
        <p:spPr>
          <a:xfrm>
            <a:off x="7817799" y="4579027"/>
            <a:ext cx="1267326"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Aluminum cover</a:t>
            </a:r>
          </a:p>
        </p:txBody>
      </p:sp>
      <p:sp>
        <p:nvSpPr>
          <p:cNvPr id="10" name="TextBox 9">
            <a:extLst>
              <a:ext uri="{FF2B5EF4-FFF2-40B4-BE49-F238E27FC236}">
                <a16:creationId xmlns:a16="http://schemas.microsoft.com/office/drawing/2014/main" id="{45E9B11F-88B1-334E-93C4-D6D2AEC427E7}"/>
              </a:ext>
            </a:extLst>
          </p:cNvPr>
          <p:cNvSpPr txBox="1"/>
          <p:nvPr/>
        </p:nvSpPr>
        <p:spPr>
          <a:xfrm>
            <a:off x="5496576" y="4587669"/>
            <a:ext cx="1267326"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Indium wire</a:t>
            </a:r>
          </a:p>
        </p:txBody>
      </p:sp>
      <p:sp>
        <p:nvSpPr>
          <p:cNvPr id="11" name="TextBox 10">
            <a:extLst>
              <a:ext uri="{FF2B5EF4-FFF2-40B4-BE49-F238E27FC236}">
                <a16:creationId xmlns:a16="http://schemas.microsoft.com/office/drawing/2014/main" id="{5797C56F-4A5E-A84C-B217-6B6123DEFD92}"/>
              </a:ext>
            </a:extLst>
          </p:cNvPr>
          <p:cNvSpPr txBox="1"/>
          <p:nvPr/>
        </p:nvSpPr>
        <p:spPr>
          <a:xfrm>
            <a:off x="681025" y="4579027"/>
            <a:ext cx="2267881"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Machined aluminum or silver disc</a:t>
            </a:r>
          </a:p>
        </p:txBody>
      </p:sp>
      <p:pic>
        <p:nvPicPr>
          <p:cNvPr id="16" name="Picture 15">
            <a:extLst>
              <a:ext uri="{FF2B5EF4-FFF2-40B4-BE49-F238E27FC236}">
                <a16:creationId xmlns:a16="http://schemas.microsoft.com/office/drawing/2014/main" id="{4F2DA402-01EC-3640-BA8C-590DF0B3FC7F}"/>
              </a:ext>
            </a:extLst>
          </p:cNvPr>
          <p:cNvPicPr>
            <a:picLocks noChangeAspect="1"/>
          </p:cNvPicPr>
          <p:nvPr/>
        </p:nvPicPr>
        <p:blipFill>
          <a:blip r:embed="rId3"/>
          <a:stretch>
            <a:fillRect/>
          </a:stretch>
        </p:blipFill>
        <p:spPr>
          <a:xfrm>
            <a:off x="2521253" y="792621"/>
            <a:ext cx="6007100" cy="1409700"/>
          </a:xfrm>
          <a:prstGeom prst="rect">
            <a:avLst/>
          </a:prstGeom>
        </p:spPr>
      </p:pic>
      <p:sp>
        <p:nvSpPr>
          <p:cNvPr id="17" name="TextBox 16">
            <a:extLst>
              <a:ext uri="{FF2B5EF4-FFF2-40B4-BE49-F238E27FC236}">
                <a16:creationId xmlns:a16="http://schemas.microsoft.com/office/drawing/2014/main" id="{F584C380-5AC6-7849-922B-7A0274DA88DC}"/>
              </a:ext>
            </a:extLst>
          </p:cNvPr>
          <p:cNvSpPr txBox="1"/>
          <p:nvPr/>
        </p:nvSpPr>
        <p:spPr>
          <a:xfrm>
            <a:off x="599876" y="932505"/>
            <a:ext cx="184948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Aluminum cover</a:t>
            </a:r>
          </a:p>
        </p:txBody>
      </p:sp>
      <p:sp>
        <p:nvSpPr>
          <p:cNvPr id="18" name="TextBox 17">
            <a:extLst>
              <a:ext uri="{FF2B5EF4-FFF2-40B4-BE49-F238E27FC236}">
                <a16:creationId xmlns:a16="http://schemas.microsoft.com/office/drawing/2014/main" id="{083BE887-F7AD-D04A-86E2-3A7177156945}"/>
              </a:ext>
            </a:extLst>
          </p:cNvPr>
          <p:cNvSpPr txBox="1"/>
          <p:nvPr/>
        </p:nvSpPr>
        <p:spPr>
          <a:xfrm>
            <a:off x="81802" y="1230164"/>
            <a:ext cx="2389093"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Target material pellet</a:t>
            </a:r>
          </a:p>
        </p:txBody>
      </p:sp>
      <p:pic>
        <p:nvPicPr>
          <p:cNvPr id="19" name="Picture 18">
            <a:extLst>
              <a:ext uri="{FF2B5EF4-FFF2-40B4-BE49-F238E27FC236}">
                <a16:creationId xmlns:a16="http://schemas.microsoft.com/office/drawing/2014/main" id="{22085B74-545B-C445-9C12-52D9BA50F87F}"/>
              </a:ext>
            </a:extLst>
          </p:cNvPr>
          <p:cNvPicPr>
            <a:picLocks noChangeAspect="1"/>
          </p:cNvPicPr>
          <p:nvPr/>
        </p:nvPicPr>
        <p:blipFill>
          <a:blip r:embed="rId4"/>
          <a:srcRect/>
          <a:stretch/>
        </p:blipFill>
        <p:spPr>
          <a:xfrm>
            <a:off x="816334" y="2420884"/>
            <a:ext cx="10794839" cy="2206768"/>
          </a:xfrm>
          <a:prstGeom prst="rect">
            <a:avLst/>
          </a:prstGeom>
        </p:spPr>
      </p:pic>
      <p:sp>
        <p:nvSpPr>
          <p:cNvPr id="20" name="TextBox 19">
            <a:extLst>
              <a:ext uri="{FF2B5EF4-FFF2-40B4-BE49-F238E27FC236}">
                <a16:creationId xmlns:a16="http://schemas.microsoft.com/office/drawing/2014/main" id="{727C6820-140E-1649-A0BA-6EE0D4B1ABDE}"/>
              </a:ext>
            </a:extLst>
          </p:cNvPr>
          <p:cNvSpPr txBox="1"/>
          <p:nvPr/>
        </p:nvSpPr>
        <p:spPr>
          <a:xfrm>
            <a:off x="-14282" y="1786887"/>
            <a:ext cx="2630308" cy="584775"/>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Aluminum or silver disc with machined depression</a:t>
            </a:r>
          </a:p>
        </p:txBody>
      </p:sp>
      <p:sp>
        <p:nvSpPr>
          <p:cNvPr id="21" name="TextBox 20">
            <a:extLst>
              <a:ext uri="{FF2B5EF4-FFF2-40B4-BE49-F238E27FC236}">
                <a16:creationId xmlns:a16="http://schemas.microsoft.com/office/drawing/2014/main" id="{E573CD3E-C1FF-824E-B0D3-DB360CCAC7C5}"/>
              </a:ext>
            </a:extLst>
          </p:cNvPr>
          <p:cNvSpPr txBox="1"/>
          <p:nvPr/>
        </p:nvSpPr>
        <p:spPr>
          <a:xfrm>
            <a:off x="877881" y="1518063"/>
            <a:ext cx="168656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Indium wire</a:t>
            </a:r>
          </a:p>
        </p:txBody>
      </p:sp>
      <p:cxnSp>
        <p:nvCxnSpPr>
          <p:cNvPr id="23" name="Straight Connector 22">
            <a:extLst>
              <a:ext uri="{FF2B5EF4-FFF2-40B4-BE49-F238E27FC236}">
                <a16:creationId xmlns:a16="http://schemas.microsoft.com/office/drawing/2014/main" id="{CD356543-94AF-D54F-A0C0-CE65D41F074C}"/>
              </a:ext>
            </a:extLst>
          </p:cNvPr>
          <p:cNvCxnSpPr>
            <a:cxnSpLocks/>
          </p:cNvCxnSpPr>
          <p:nvPr/>
        </p:nvCxnSpPr>
        <p:spPr>
          <a:xfrm flipH="1" flipV="1">
            <a:off x="2446198" y="1134492"/>
            <a:ext cx="1027936" cy="167568"/>
          </a:xfrm>
          <a:prstGeom prst="line">
            <a:avLst/>
          </a:prstGeom>
          <a:ln w="19050">
            <a:headEnd type="stealth" w="lg" len="lg"/>
            <a:tailEnd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F857CF-3885-1C41-B751-AB68F052B3B7}"/>
              </a:ext>
            </a:extLst>
          </p:cNvPr>
          <p:cNvCxnSpPr>
            <a:cxnSpLocks/>
          </p:cNvCxnSpPr>
          <p:nvPr/>
        </p:nvCxnSpPr>
        <p:spPr>
          <a:xfrm flipH="1" flipV="1">
            <a:off x="2446198" y="1425330"/>
            <a:ext cx="2507234" cy="266780"/>
          </a:xfrm>
          <a:prstGeom prst="line">
            <a:avLst/>
          </a:prstGeom>
          <a:ln w="19050">
            <a:headEnd type="stealth" w="lg" len="lg"/>
            <a:tailEnd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E5F3460-1C09-8842-8F82-A5A313A3ADED}"/>
              </a:ext>
            </a:extLst>
          </p:cNvPr>
          <p:cNvCxnSpPr>
            <a:cxnSpLocks/>
          </p:cNvCxnSpPr>
          <p:nvPr/>
        </p:nvCxnSpPr>
        <p:spPr>
          <a:xfrm flipH="1" flipV="1">
            <a:off x="2446198" y="1734341"/>
            <a:ext cx="2032565" cy="92615"/>
          </a:xfrm>
          <a:prstGeom prst="line">
            <a:avLst/>
          </a:prstGeom>
          <a:ln w="19050">
            <a:headEnd type="stealth" w="lg" len="lg"/>
            <a:tailEnd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14CA518-9AE9-4448-AEBF-D6F25C1FDCE9}"/>
              </a:ext>
            </a:extLst>
          </p:cNvPr>
          <p:cNvCxnSpPr>
            <a:cxnSpLocks/>
          </p:cNvCxnSpPr>
          <p:nvPr/>
        </p:nvCxnSpPr>
        <p:spPr>
          <a:xfrm flipH="1" flipV="1">
            <a:off x="2446198" y="1971553"/>
            <a:ext cx="1624436" cy="3195"/>
          </a:xfrm>
          <a:prstGeom prst="line">
            <a:avLst/>
          </a:prstGeom>
          <a:ln w="19050">
            <a:headEnd type="stealth" w="lg" len="lg"/>
            <a:tailEnd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1355B03-7FE9-9C4F-BA18-AE9F7EDF8FAC}"/>
              </a:ext>
            </a:extLst>
          </p:cNvPr>
          <p:cNvCxnSpPr>
            <a:cxnSpLocks/>
          </p:cNvCxnSpPr>
          <p:nvPr/>
        </p:nvCxnSpPr>
        <p:spPr>
          <a:xfrm>
            <a:off x="11383685" y="4434804"/>
            <a:ext cx="55896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7A0F4C0-6ABD-D340-9508-53B173E8CB5D}"/>
              </a:ext>
            </a:extLst>
          </p:cNvPr>
          <p:cNvSpPr txBox="1"/>
          <p:nvPr/>
        </p:nvSpPr>
        <p:spPr>
          <a:xfrm>
            <a:off x="11306840" y="4448774"/>
            <a:ext cx="659658"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1 cm</a:t>
            </a:r>
          </a:p>
        </p:txBody>
      </p:sp>
      <p:cxnSp>
        <p:nvCxnSpPr>
          <p:cNvPr id="42" name="Straight Connector 41">
            <a:extLst>
              <a:ext uri="{FF2B5EF4-FFF2-40B4-BE49-F238E27FC236}">
                <a16:creationId xmlns:a16="http://schemas.microsoft.com/office/drawing/2014/main" id="{E11CCC92-42D8-E641-A9C8-2E64A473F880}"/>
              </a:ext>
            </a:extLst>
          </p:cNvPr>
          <p:cNvCxnSpPr>
            <a:cxnSpLocks/>
          </p:cNvCxnSpPr>
          <p:nvPr/>
        </p:nvCxnSpPr>
        <p:spPr>
          <a:xfrm flipV="1">
            <a:off x="11383685" y="4357312"/>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6E7A804-9A8D-5941-94F9-E62256334D44}"/>
              </a:ext>
            </a:extLst>
          </p:cNvPr>
          <p:cNvCxnSpPr>
            <a:cxnSpLocks/>
          </p:cNvCxnSpPr>
          <p:nvPr/>
        </p:nvCxnSpPr>
        <p:spPr>
          <a:xfrm flipV="1">
            <a:off x="11942773" y="4354728"/>
            <a:ext cx="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6BEDC31-1C1B-014E-ADE3-C2E20A12C07C}"/>
              </a:ext>
            </a:extLst>
          </p:cNvPr>
          <p:cNvSpPr txBox="1"/>
          <p:nvPr/>
        </p:nvSpPr>
        <p:spPr>
          <a:xfrm>
            <a:off x="2908637" y="4587669"/>
            <a:ext cx="2195163"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Target pellet added to depression </a:t>
            </a:r>
          </a:p>
        </p:txBody>
      </p:sp>
      <p:cxnSp>
        <p:nvCxnSpPr>
          <p:cNvPr id="43" name="Straight Connector 42">
            <a:extLst>
              <a:ext uri="{FF2B5EF4-FFF2-40B4-BE49-F238E27FC236}">
                <a16:creationId xmlns:a16="http://schemas.microsoft.com/office/drawing/2014/main" id="{D87BFAFF-9C95-DB4B-82A4-86730619EC3C}"/>
              </a:ext>
            </a:extLst>
          </p:cNvPr>
          <p:cNvCxnSpPr>
            <a:cxnSpLocks/>
          </p:cNvCxnSpPr>
          <p:nvPr/>
        </p:nvCxnSpPr>
        <p:spPr>
          <a:xfrm>
            <a:off x="7268901" y="1599496"/>
            <a:ext cx="532435" cy="0"/>
          </a:xfrm>
          <a:prstGeom prst="line">
            <a:avLst/>
          </a:prstGeom>
          <a:ln w="34925">
            <a:headEnd w="lg" len="lg"/>
            <a:tailEnd type="triangle"/>
          </a:ln>
        </p:spPr>
        <p:style>
          <a:lnRef idx="1">
            <a:schemeClr val="accent1"/>
          </a:lnRef>
          <a:fillRef idx="0">
            <a:schemeClr val="accent1"/>
          </a:fillRef>
          <a:effectRef idx="0">
            <a:schemeClr val="accent1"/>
          </a:effectRef>
          <a:fontRef idx="minor">
            <a:schemeClr val="tx1"/>
          </a:fontRef>
        </p:style>
      </p:cxnSp>
      <p:pic>
        <p:nvPicPr>
          <p:cNvPr id="45" name="Picture 44" descr="A picture containing text&#10;&#10;Description automatically generated">
            <a:extLst>
              <a:ext uri="{FF2B5EF4-FFF2-40B4-BE49-F238E27FC236}">
                <a16:creationId xmlns:a16="http://schemas.microsoft.com/office/drawing/2014/main" id="{C90F7D63-6B03-8C43-8E5C-D7D044202A6A}"/>
              </a:ext>
            </a:extLst>
          </p:cNvPr>
          <p:cNvPicPr>
            <a:picLocks noChangeAspect="1"/>
          </p:cNvPicPr>
          <p:nvPr/>
        </p:nvPicPr>
        <p:blipFill>
          <a:blip r:embed="rId5"/>
          <a:stretch>
            <a:fillRect/>
          </a:stretch>
        </p:blipFill>
        <p:spPr>
          <a:xfrm>
            <a:off x="8104725" y="995141"/>
            <a:ext cx="3475524" cy="834252"/>
          </a:xfrm>
          <a:prstGeom prst="rect">
            <a:avLst/>
          </a:prstGeom>
        </p:spPr>
      </p:pic>
      <p:sp>
        <p:nvSpPr>
          <p:cNvPr id="12" name="Title 1">
            <a:extLst>
              <a:ext uri="{FF2B5EF4-FFF2-40B4-BE49-F238E27FC236}">
                <a16:creationId xmlns:a16="http://schemas.microsoft.com/office/drawing/2014/main" id="{05E02F2B-064B-84B8-D6EC-A9E267159C4D}"/>
              </a:ext>
            </a:extLst>
          </p:cNvPr>
          <p:cNvSpPr txBox="1">
            <a:spLocks/>
          </p:cNvSpPr>
          <p:nvPr/>
        </p:nvSpPr>
        <p:spPr>
          <a:xfrm>
            <a:off x="838200" y="65878"/>
            <a:ext cx="10515600" cy="8461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Arial" panose="020B0604020202020204" pitchFamily="34" charset="0"/>
                <a:cs typeface="Arial" panose="020B0604020202020204" pitchFamily="34" charset="0"/>
              </a:rPr>
              <a:t>Cyclotron Targetry</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6631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D70DB-B138-D343-B025-4E4CA8980A22}"/>
              </a:ext>
            </a:extLst>
          </p:cNvPr>
          <p:cNvSpPr>
            <a:spLocks noGrp="1"/>
          </p:cNvSpPr>
          <p:nvPr>
            <p:ph type="title"/>
          </p:nvPr>
        </p:nvSpPr>
        <p:spPr>
          <a:xfrm>
            <a:off x="838200" y="244011"/>
            <a:ext cx="10515600" cy="846158"/>
          </a:xfrm>
        </p:spPr>
        <p:txBody>
          <a:bodyPr/>
          <a:lstStyle/>
          <a:p>
            <a:pPr algn="ctr"/>
            <a:r>
              <a:rPr lang="en-US" b="1" dirty="0">
                <a:latin typeface="Arial" panose="020B0604020202020204" pitchFamily="34" charset="0"/>
                <a:cs typeface="Arial" panose="020B0604020202020204" pitchFamily="34" charset="0"/>
              </a:rPr>
              <a:t>Cyclotron Targetry</a:t>
            </a:r>
          </a:p>
        </p:txBody>
      </p:sp>
      <p:sp>
        <p:nvSpPr>
          <p:cNvPr id="4" name="Slide Number Placeholder 3">
            <a:extLst>
              <a:ext uri="{FF2B5EF4-FFF2-40B4-BE49-F238E27FC236}">
                <a16:creationId xmlns:a16="http://schemas.microsoft.com/office/drawing/2014/main" id="{CC79AC24-7D4F-5446-92C4-51ED969CB016}"/>
              </a:ext>
            </a:extLst>
          </p:cNvPr>
          <p:cNvSpPr>
            <a:spLocks noGrp="1"/>
          </p:cNvSpPr>
          <p:nvPr>
            <p:ph type="sldNum" sz="quarter" idx="12"/>
          </p:nvPr>
        </p:nvSpPr>
        <p:spPr/>
        <p:txBody>
          <a:bodyPr/>
          <a:lstStyle/>
          <a:p>
            <a:fld id="{D360779E-F83D-944B-BC6C-393FC31B6FFA}" type="slidenum">
              <a:rPr lang="en-US" smtClean="0"/>
              <a:t>6</a:t>
            </a:fld>
            <a:endParaRPr lang="en-US"/>
          </a:p>
        </p:txBody>
      </p:sp>
      <p:sp>
        <p:nvSpPr>
          <p:cNvPr id="5" name="Google Shape;276;p28">
            <a:extLst>
              <a:ext uri="{FF2B5EF4-FFF2-40B4-BE49-F238E27FC236}">
                <a16:creationId xmlns:a16="http://schemas.microsoft.com/office/drawing/2014/main" id="{2E24BD35-EC35-F042-91A0-EED998556667}"/>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16E5C550-8EA0-DA47-9CDD-30DF25450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563" y="2157984"/>
            <a:ext cx="8868326" cy="1894490"/>
          </a:xfrm>
          <a:prstGeom prst="rect">
            <a:avLst/>
          </a:prstGeom>
        </p:spPr>
      </p:pic>
      <p:sp>
        <p:nvSpPr>
          <p:cNvPr id="13" name="Content Placeholder 2">
            <a:extLst>
              <a:ext uri="{FF2B5EF4-FFF2-40B4-BE49-F238E27FC236}">
                <a16:creationId xmlns:a16="http://schemas.microsoft.com/office/drawing/2014/main" id="{7CECD1E6-E2A1-1E4C-8A32-4BA6F88ADEA7}"/>
              </a:ext>
            </a:extLst>
          </p:cNvPr>
          <p:cNvSpPr>
            <a:spLocks noGrp="1"/>
          </p:cNvSpPr>
          <p:nvPr>
            <p:ph idx="1"/>
          </p:nvPr>
        </p:nvSpPr>
        <p:spPr>
          <a:xfrm>
            <a:off x="397566" y="4700016"/>
            <a:ext cx="11671905" cy="1656334"/>
          </a:xfrm>
        </p:spPr>
        <p:txBody>
          <a:bodyPr>
            <a:normAutofit fontScale="92500" lnSpcReduction="10000"/>
          </a:bodyPr>
          <a:lstStyle/>
          <a:p>
            <a:r>
              <a:rPr lang="en-US" sz="2500" dirty="0">
                <a:latin typeface="Arial" panose="020B0604020202020204" pitchFamily="34" charset="0"/>
                <a:cs typeface="Arial" panose="020B0604020202020204" pitchFamily="34" charset="0"/>
              </a:rPr>
              <a:t>Fast to assemble, easy to handle, storable, contains reusable Al/In components</a:t>
            </a:r>
          </a:p>
          <a:p>
            <a:r>
              <a:rPr lang="en-US" sz="2500" dirty="0">
                <a:latin typeface="Arial" panose="020B0604020202020204" pitchFamily="34" charset="0"/>
                <a:cs typeface="Arial" panose="020B0604020202020204" pitchFamily="34" charset="0"/>
              </a:rPr>
              <a:t>Flexible processing: Al disc resistant to HNO</a:t>
            </a:r>
            <a:r>
              <a:rPr lang="en-US" sz="2500" baseline="-25000" dirty="0">
                <a:latin typeface="Arial" panose="020B0604020202020204" pitchFamily="34" charset="0"/>
                <a:cs typeface="Arial" panose="020B0604020202020204" pitchFamily="34" charset="0"/>
              </a:rPr>
              <a:t>3</a:t>
            </a:r>
            <a:r>
              <a:rPr lang="en-US" sz="2500" dirty="0">
                <a:latin typeface="Arial" panose="020B0604020202020204" pitchFamily="34" charset="0"/>
                <a:cs typeface="Arial" panose="020B0604020202020204" pitchFamily="34" charset="0"/>
              </a:rPr>
              <a:t>, Ag disc resistant to HCl</a:t>
            </a:r>
          </a:p>
          <a:p>
            <a:r>
              <a:rPr lang="en-US" sz="2500" dirty="0">
                <a:latin typeface="Arial" panose="020B0604020202020204" pitchFamily="34" charset="0"/>
                <a:cs typeface="Arial" panose="020B0604020202020204" pitchFamily="34" charset="0"/>
              </a:rPr>
              <a:t>Minimal activation with high purity Al disc (99.999%) permitting rapid reuse</a:t>
            </a:r>
          </a:p>
          <a:p>
            <a:r>
              <a:rPr lang="en-US" sz="2500" dirty="0">
                <a:latin typeface="Arial" panose="020B0604020202020204" pitchFamily="34" charset="0"/>
                <a:cs typeface="Arial" panose="020B0604020202020204" pitchFamily="34" charset="0"/>
              </a:rPr>
              <a:t>Adaptable with a variety of target materials to produce other radionuclides</a:t>
            </a:r>
          </a:p>
        </p:txBody>
      </p:sp>
      <p:pic>
        <p:nvPicPr>
          <p:cNvPr id="8" name="Picture 7">
            <a:extLst>
              <a:ext uri="{FF2B5EF4-FFF2-40B4-BE49-F238E27FC236}">
                <a16:creationId xmlns:a16="http://schemas.microsoft.com/office/drawing/2014/main" id="{01322D26-2B0E-96B0-A3D4-C58B8F313C0C}"/>
              </a:ext>
            </a:extLst>
          </p:cNvPr>
          <p:cNvPicPr>
            <a:picLocks noChangeAspect="1"/>
          </p:cNvPicPr>
          <p:nvPr/>
        </p:nvPicPr>
        <p:blipFill>
          <a:blip r:embed="rId4"/>
          <a:srcRect/>
          <a:stretch/>
        </p:blipFill>
        <p:spPr>
          <a:xfrm>
            <a:off x="10155899" y="2346593"/>
            <a:ext cx="1223836" cy="2102598"/>
          </a:xfrm>
          <a:prstGeom prst="rect">
            <a:avLst/>
          </a:prstGeom>
        </p:spPr>
      </p:pic>
    </p:spTree>
    <p:extLst>
      <p:ext uri="{BB962C8B-B14F-4D97-AF65-F5344CB8AC3E}">
        <p14:creationId xmlns:p14="http://schemas.microsoft.com/office/powerpoint/2010/main" val="3609249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5149D-D418-8946-8B64-79177F75F138}"/>
              </a:ext>
            </a:extLst>
          </p:cNvPr>
          <p:cNvSpPr>
            <a:spLocks noGrp="1"/>
          </p:cNvSpPr>
          <p:nvPr>
            <p:ph type="title"/>
          </p:nvPr>
        </p:nvSpPr>
        <p:spPr>
          <a:xfrm>
            <a:off x="838200" y="0"/>
            <a:ext cx="10515600" cy="1325563"/>
          </a:xfrm>
        </p:spPr>
        <p:txBody>
          <a:bodyPr/>
          <a:lstStyle/>
          <a:p>
            <a:pPr algn="ctr"/>
            <a:r>
              <a:rPr lang="en-US" b="1" baseline="30000" dirty="0">
                <a:latin typeface="Arial" panose="020B0604020202020204" pitchFamily="34" charset="0"/>
                <a:cs typeface="Arial" panose="020B0604020202020204" pitchFamily="34" charset="0"/>
              </a:rPr>
              <a:t>133/135</a:t>
            </a:r>
            <a:r>
              <a:rPr lang="en-US" b="1" dirty="0">
                <a:latin typeface="Arial" panose="020B0604020202020204" pitchFamily="34" charset="0"/>
                <a:cs typeface="Arial" panose="020B0604020202020204" pitchFamily="34" charset="0"/>
              </a:rPr>
              <a:t>La Theranostics</a:t>
            </a:r>
          </a:p>
        </p:txBody>
      </p:sp>
      <p:sp>
        <p:nvSpPr>
          <p:cNvPr id="4" name="Slide Number Placeholder 3">
            <a:extLst>
              <a:ext uri="{FF2B5EF4-FFF2-40B4-BE49-F238E27FC236}">
                <a16:creationId xmlns:a16="http://schemas.microsoft.com/office/drawing/2014/main" id="{0F5E0243-9784-3F4D-BFDB-73634F6CA86C}"/>
              </a:ext>
            </a:extLst>
          </p:cNvPr>
          <p:cNvSpPr>
            <a:spLocks noGrp="1"/>
          </p:cNvSpPr>
          <p:nvPr>
            <p:ph type="sldNum" sz="quarter" idx="12"/>
          </p:nvPr>
        </p:nvSpPr>
        <p:spPr/>
        <p:txBody>
          <a:bodyPr/>
          <a:lstStyle/>
          <a:p>
            <a:fld id="{D360779E-F83D-944B-BC6C-393FC31B6FFA}" type="slidenum">
              <a:rPr lang="en-US" smtClean="0"/>
              <a:t>7</a:t>
            </a:fld>
            <a:endParaRPr lang="en-US" dirty="0"/>
          </a:p>
        </p:txBody>
      </p:sp>
      <p:sp>
        <p:nvSpPr>
          <p:cNvPr id="6" name="Google Shape;276;p28">
            <a:extLst>
              <a:ext uri="{FF2B5EF4-FFF2-40B4-BE49-F238E27FC236}">
                <a16:creationId xmlns:a16="http://schemas.microsoft.com/office/drawing/2014/main" id="{2B3C1961-A0D7-8B45-A57B-4A2BD79A20E6}"/>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8" name="Picture 7" descr="Diagram&#10;&#10;Description automatically generated">
            <a:extLst>
              <a:ext uri="{FF2B5EF4-FFF2-40B4-BE49-F238E27FC236}">
                <a16:creationId xmlns:a16="http://schemas.microsoft.com/office/drawing/2014/main" id="{B7DED0A4-FEDD-D344-B22E-4F8FBE5CB33D}"/>
              </a:ext>
            </a:extLst>
          </p:cNvPr>
          <p:cNvPicPr>
            <a:picLocks noChangeAspect="1"/>
          </p:cNvPicPr>
          <p:nvPr/>
        </p:nvPicPr>
        <p:blipFill>
          <a:blip r:embed="rId3"/>
          <a:stretch>
            <a:fillRect/>
          </a:stretch>
        </p:blipFill>
        <p:spPr>
          <a:xfrm>
            <a:off x="7067969" y="2453949"/>
            <a:ext cx="3913341" cy="2675062"/>
          </a:xfrm>
          <a:prstGeom prst="rect">
            <a:avLst/>
          </a:prstGeom>
        </p:spPr>
      </p:pic>
      <p:sp>
        <p:nvSpPr>
          <p:cNvPr id="9" name="TextBox 8">
            <a:extLst>
              <a:ext uri="{FF2B5EF4-FFF2-40B4-BE49-F238E27FC236}">
                <a16:creationId xmlns:a16="http://schemas.microsoft.com/office/drawing/2014/main" id="{8A1B3F4E-FF72-CC40-9AA7-6615D48DDD01}"/>
              </a:ext>
            </a:extLst>
          </p:cNvPr>
          <p:cNvSpPr txBox="1"/>
          <p:nvPr/>
        </p:nvSpPr>
        <p:spPr>
          <a:xfrm>
            <a:off x="6168023" y="1723611"/>
            <a:ext cx="5713231" cy="461665"/>
          </a:xfrm>
          <a:prstGeom prst="rect">
            <a:avLst/>
          </a:prstGeom>
          <a:noFill/>
        </p:spPr>
        <p:txBody>
          <a:bodyPr wrap="none" rtlCol="0">
            <a:spAutoFit/>
          </a:bodyPr>
          <a:lstStyle/>
          <a:p>
            <a:r>
              <a:rPr lang="en-US" sz="2400" b="1" baseline="30000" dirty="0">
                <a:latin typeface="Arial" panose="020B0604020202020204" pitchFamily="34" charset="0"/>
                <a:cs typeface="Arial" panose="020B0604020202020204" pitchFamily="34" charset="0"/>
              </a:rPr>
              <a:t>135</a:t>
            </a:r>
            <a:r>
              <a:rPr lang="en-US" sz="2400" b="1" dirty="0">
                <a:latin typeface="Arial" panose="020B0604020202020204" pitchFamily="34" charset="0"/>
                <a:cs typeface="Arial" panose="020B0604020202020204" pitchFamily="34" charset="0"/>
              </a:rPr>
              <a:t>La:  Auger-Meitner electron therapy</a:t>
            </a:r>
            <a:endParaRPr lang="en-US" sz="2400" b="1" baseline="30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BFEB6D9-EFA8-6446-A351-D515BB0841B3}"/>
              </a:ext>
            </a:extLst>
          </p:cNvPr>
          <p:cNvSpPr txBox="1"/>
          <p:nvPr/>
        </p:nvSpPr>
        <p:spPr>
          <a:xfrm>
            <a:off x="1573424" y="1723611"/>
            <a:ext cx="3235566" cy="738664"/>
          </a:xfrm>
          <a:prstGeom prst="rect">
            <a:avLst/>
          </a:prstGeom>
          <a:noFill/>
        </p:spPr>
        <p:txBody>
          <a:bodyPr wrap="none" rtlCol="0">
            <a:spAutoFit/>
          </a:bodyPr>
          <a:lstStyle/>
          <a:p>
            <a:pPr algn="ctr"/>
            <a:r>
              <a:rPr lang="en-US" sz="2400" b="1" baseline="30000" dirty="0">
                <a:latin typeface="Arial" panose="020B0604020202020204" pitchFamily="34" charset="0"/>
                <a:cs typeface="Arial" panose="020B0604020202020204" pitchFamily="34" charset="0"/>
              </a:rPr>
              <a:t>133</a:t>
            </a:r>
            <a:r>
              <a:rPr lang="en-US" sz="2400" b="1" dirty="0">
                <a:latin typeface="Arial" panose="020B0604020202020204" pitchFamily="34" charset="0"/>
                <a:cs typeface="Arial" panose="020B0604020202020204" pitchFamily="34" charset="0"/>
              </a:rPr>
              <a:t>La:  PET imaging</a:t>
            </a:r>
            <a:endParaRPr lang="en-US" sz="2400" b="1" baseline="30000" dirty="0">
              <a:latin typeface="Arial" panose="020B0604020202020204" pitchFamily="34" charset="0"/>
              <a:cs typeface="Arial" panose="020B0604020202020204" pitchFamily="34" charset="0"/>
            </a:endParaRPr>
          </a:p>
          <a:p>
            <a:endParaRPr lang="en-US" dirty="0"/>
          </a:p>
        </p:txBody>
      </p:sp>
      <p:pic>
        <p:nvPicPr>
          <p:cNvPr id="11" name="Google Shape;147;p18">
            <a:extLst>
              <a:ext uri="{FF2B5EF4-FFF2-40B4-BE49-F238E27FC236}">
                <a16:creationId xmlns:a16="http://schemas.microsoft.com/office/drawing/2014/main" id="{5A8DD529-926C-F542-8871-C57B0CBE42FB}"/>
              </a:ext>
            </a:extLst>
          </p:cNvPr>
          <p:cNvPicPr preferRelativeResize="0"/>
          <p:nvPr/>
        </p:nvPicPr>
        <p:blipFill rotWithShape="1">
          <a:blip r:embed="rId4">
            <a:alphaModFix/>
          </a:blip>
          <a:srcRect/>
          <a:stretch/>
        </p:blipFill>
        <p:spPr>
          <a:xfrm>
            <a:off x="1678432" y="2284394"/>
            <a:ext cx="3630768" cy="2844617"/>
          </a:xfrm>
          <a:prstGeom prst="rect">
            <a:avLst/>
          </a:prstGeom>
          <a:noFill/>
          <a:ln>
            <a:noFill/>
          </a:ln>
          <a:effectLst>
            <a:softEdge rad="25400"/>
          </a:effectLst>
        </p:spPr>
      </p:pic>
      <p:sp>
        <p:nvSpPr>
          <p:cNvPr id="12" name="Google Shape;148;p18">
            <a:extLst>
              <a:ext uri="{FF2B5EF4-FFF2-40B4-BE49-F238E27FC236}">
                <a16:creationId xmlns:a16="http://schemas.microsoft.com/office/drawing/2014/main" id="{5C849920-F857-7341-BD7F-5C3EBBA6ED33}"/>
              </a:ext>
            </a:extLst>
          </p:cNvPr>
          <p:cNvSpPr txBox="1"/>
          <p:nvPr/>
        </p:nvSpPr>
        <p:spPr>
          <a:xfrm>
            <a:off x="3197781" y="4913567"/>
            <a:ext cx="2292972"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100" dirty="0">
                <a:solidFill>
                  <a:schemeClr val="dk1"/>
                </a:solidFill>
                <a:latin typeface="Arial" panose="020B0604020202020204" pitchFamily="34" charset="0"/>
                <a:ea typeface="Calibri"/>
                <a:cs typeface="Arial" panose="020B0604020202020204" pitchFamily="34" charset="0"/>
                <a:sym typeface="Calibri"/>
              </a:rPr>
              <a:t>Modified from Darryl J </a:t>
            </a:r>
            <a:r>
              <a:rPr lang="en-CA" sz="1100" dirty="0" err="1">
                <a:solidFill>
                  <a:schemeClr val="dk1"/>
                </a:solidFill>
                <a:latin typeface="Arial" panose="020B0604020202020204" pitchFamily="34" charset="0"/>
                <a:ea typeface="Calibri"/>
                <a:cs typeface="Arial" panose="020B0604020202020204" pitchFamily="34" charset="0"/>
                <a:sym typeface="Calibri"/>
              </a:rPr>
              <a:t>Bornhop</a:t>
            </a:r>
            <a:endParaRPr sz="1100" dirty="0">
              <a:solidFill>
                <a:schemeClr val="dk1"/>
              </a:solidFill>
              <a:latin typeface="Arial" panose="020B0604020202020204" pitchFamily="34" charset="0"/>
              <a:ea typeface="Calibri"/>
              <a:cs typeface="Arial" panose="020B0604020202020204" pitchFamily="34" charset="0"/>
              <a:sym typeface="Calibri"/>
            </a:endParaRPr>
          </a:p>
        </p:txBody>
      </p:sp>
      <p:sp>
        <p:nvSpPr>
          <p:cNvPr id="14" name="Google Shape;148;p18">
            <a:extLst>
              <a:ext uri="{FF2B5EF4-FFF2-40B4-BE49-F238E27FC236}">
                <a16:creationId xmlns:a16="http://schemas.microsoft.com/office/drawing/2014/main" id="{CAF49302-4056-4B41-BF29-9BB2C86B7B24}"/>
              </a:ext>
            </a:extLst>
          </p:cNvPr>
          <p:cNvSpPr txBox="1"/>
          <p:nvPr/>
        </p:nvSpPr>
        <p:spPr>
          <a:xfrm>
            <a:off x="9100389" y="5129011"/>
            <a:ext cx="2228375" cy="303727"/>
          </a:xfrm>
          <a:prstGeom prst="rect">
            <a:avLst/>
          </a:prstGeom>
          <a:noFill/>
          <a:ln>
            <a:noFill/>
          </a:ln>
        </p:spPr>
        <p:txBody>
          <a:bodyPr spcFirstLastPara="1" wrap="square" lIns="91425" tIns="45700" rIns="91425" bIns="45700" anchor="t" anchorCtr="0">
            <a:noAutofit/>
          </a:bodyPr>
          <a:lstStyle/>
          <a:p>
            <a:pPr lvl="0"/>
            <a:r>
              <a:rPr lang="en-CA" sz="1100" dirty="0">
                <a:solidFill>
                  <a:schemeClr val="dk1"/>
                </a:solidFill>
                <a:latin typeface="Arial" panose="020B0604020202020204" pitchFamily="34" charset="0"/>
                <a:ea typeface="Calibri"/>
                <a:cs typeface="Arial" panose="020B0604020202020204" pitchFamily="34" charset="0"/>
                <a:sym typeface="Calibri"/>
              </a:rPr>
              <a:t>Image from Helge </a:t>
            </a:r>
            <a:r>
              <a:rPr lang="en-CA" sz="1100" dirty="0" err="1">
                <a:solidFill>
                  <a:schemeClr val="dk1"/>
                </a:solidFill>
                <a:latin typeface="Arial" panose="020B0604020202020204" pitchFamily="34" charset="0"/>
                <a:ea typeface="Calibri"/>
                <a:cs typeface="Arial" panose="020B0604020202020204" pitchFamily="34" charset="0"/>
                <a:sym typeface="Calibri"/>
              </a:rPr>
              <a:t>Thisgaard</a:t>
            </a:r>
            <a:endParaRPr sz="1100" dirty="0">
              <a:solidFill>
                <a:schemeClr val="dk1"/>
              </a:solidFill>
              <a:latin typeface="Arial" panose="020B0604020202020204" pitchFamily="34" charset="0"/>
              <a:ea typeface="Calibri"/>
              <a:cs typeface="Arial" panose="020B0604020202020204" pitchFamily="34" charset="0"/>
              <a:sym typeface="Calibri"/>
            </a:endParaRPr>
          </a:p>
        </p:txBody>
      </p:sp>
      <p:sp>
        <p:nvSpPr>
          <p:cNvPr id="13" name="Left Brace 12">
            <a:extLst>
              <a:ext uri="{FF2B5EF4-FFF2-40B4-BE49-F238E27FC236}">
                <a16:creationId xmlns:a16="http://schemas.microsoft.com/office/drawing/2014/main" id="{F5D4C01F-5F2A-1F49-944A-CD1D9AF626F9}"/>
              </a:ext>
            </a:extLst>
          </p:cNvPr>
          <p:cNvSpPr/>
          <p:nvPr/>
        </p:nvSpPr>
        <p:spPr>
          <a:xfrm rot="16200000">
            <a:off x="5652542" y="2461948"/>
            <a:ext cx="407324" cy="6162527"/>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a:extLst>
              <a:ext uri="{FF2B5EF4-FFF2-40B4-BE49-F238E27FC236}">
                <a16:creationId xmlns:a16="http://schemas.microsoft.com/office/drawing/2014/main" id="{90293D23-F4B1-3045-81F7-4F956FC4B5E2}"/>
              </a:ext>
            </a:extLst>
          </p:cNvPr>
          <p:cNvSpPr txBox="1"/>
          <p:nvPr/>
        </p:nvSpPr>
        <p:spPr>
          <a:xfrm>
            <a:off x="4126403" y="5749349"/>
            <a:ext cx="3459601" cy="461665"/>
          </a:xfrm>
          <a:prstGeom prst="rect">
            <a:avLst/>
          </a:prstGeom>
          <a:noFill/>
        </p:spPr>
        <p:txBody>
          <a:bodyPr wrap="none" rtlCol="0">
            <a:spAutoFit/>
          </a:bodyPr>
          <a:lstStyle/>
          <a:p>
            <a:r>
              <a:rPr lang="en-US" sz="2400" baseline="30000" dirty="0">
                <a:latin typeface="Arial" panose="020B0604020202020204" pitchFamily="34" charset="0"/>
                <a:cs typeface="Arial" panose="020B0604020202020204" pitchFamily="34" charset="0"/>
              </a:rPr>
              <a:t>133/135</a:t>
            </a:r>
            <a:r>
              <a:rPr lang="en-US" sz="2400" dirty="0">
                <a:latin typeface="Arial" panose="020B0604020202020204" pitchFamily="34" charset="0"/>
                <a:cs typeface="Arial" panose="020B0604020202020204" pitchFamily="34" charset="0"/>
              </a:rPr>
              <a:t>La theranostic pair</a:t>
            </a:r>
          </a:p>
        </p:txBody>
      </p:sp>
      <p:sp>
        <p:nvSpPr>
          <p:cNvPr id="7" name="TextBox 6">
            <a:extLst>
              <a:ext uri="{FF2B5EF4-FFF2-40B4-BE49-F238E27FC236}">
                <a16:creationId xmlns:a16="http://schemas.microsoft.com/office/drawing/2014/main" id="{29AC6E9F-6CCF-D160-7D41-498330BD5AA9}"/>
              </a:ext>
            </a:extLst>
          </p:cNvPr>
          <p:cNvSpPr txBox="1"/>
          <p:nvPr/>
        </p:nvSpPr>
        <p:spPr>
          <a:xfrm>
            <a:off x="7760525" y="5936594"/>
            <a:ext cx="3993401" cy="800219"/>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Nelson et al., </a:t>
            </a:r>
            <a:r>
              <a:rPr lang="en-US" sz="1400" i="1" dirty="0">
                <a:latin typeface="Arial" panose="020B0604020202020204" pitchFamily="34" charset="0"/>
                <a:cs typeface="Arial" panose="020B0604020202020204" pitchFamily="34" charset="0"/>
              </a:rPr>
              <a:t>Sci Rep</a:t>
            </a:r>
            <a:r>
              <a:rPr lang="en-US" sz="1400" dirty="0">
                <a:latin typeface="Arial" panose="020B0604020202020204" pitchFamily="34" charset="0"/>
                <a:cs typeface="Arial" panose="020B0604020202020204" pitchFamily="34" charset="0"/>
              </a:rPr>
              <a:t>. 2020; 10(1)</a:t>
            </a:r>
          </a:p>
          <a:p>
            <a:r>
              <a:rPr lang="en-US" sz="1400" dirty="0">
                <a:latin typeface="Arial" panose="020B0604020202020204" pitchFamily="34" charset="0"/>
                <a:cs typeface="Arial" panose="020B0604020202020204" pitchFamily="34" charset="0"/>
              </a:rPr>
              <a:t>Nelson et al., </a:t>
            </a:r>
            <a:r>
              <a:rPr lang="en-US" sz="1400" i="1" dirty="0">
                <a:latin typeface="Arial" panose="020B0604020202020204" pitchFamily="34" charset="0"/>
                <a:cs typeface="Arial" panose="020B0604020202020204" pitchFamily="34" charset="0"/>
              </a:rPr>
              <a:t>J </a:t>
            </a:r>
            <a:r>
              <a:rPr lang="en-US" sz="1400" i="1" dirty="0" err="1">
                <a:latin typeface="Arial" panose="020B0604020202020204" pitchFamily="34" charset="0"/>
                <a:cs typeface="Arial" panose="020B0604020202020204" pitchFamily="34" charset="0"/>
              </a:rPr>
              <a:t>Nucl</a:t>
            </a:r>
            <a:r>
              <a:rPr lang="en-US" sz="1400" i="1" dirty="0">
                <a:latin typeface="Arial" panose="020B0604020202020204" pitchFamily="34" charset="0"/>
                <a:cs typeface="Arial" panose="020B0604020202020204" pitchFamily="34" charset="0"/>
              </a:rPr>
              <a:t> Med</a:t>
            </a:r>
            <a:r>
              <a:rPr lang="en-US" sz="1400" dirty="0">
                <a:latin typeface="Arial" panose="020B0604020202020204" pitchFamily="34" charset="0"/>
                <a:cs typeface="Arial" panose="020B0604020202020204" pitchFamily="34" charset="0"/>
              </a:rPr>
              <a:t>. 2022;63(4):584-590 </a:t>
            </a:r>
          </a:p>
          <a:p>
            <a:endParaRPr lang="en-US" dirty="0"/>
          </a:p>
        </p:txBody>
      </p:sp>
    </p:spTree>
    <p:extLst>
      <p:ext uri="{BB962C8B-B14F-4D97-AF65-F5344CB8AC3E}">
        <p14:creationId xmlns:p14="http://schemas.microsoft.com/office/powerpoint/2010/main" val="912454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5D23-91DC-0446-9B9D-E72164B2A95A}"/>
              </a:ext>
            </a:extLst>
          </p:cNvPr>
          <p:cNvSpPr>
            <a:spLocks noGrp="1"/>
          </p:cNvSpPr>
          <p:nvPr>
            <p:ph type="title"/>
          </p:nvPr>
        </p:nvSpPr>
        <p:spPr>
          <a:xfrm>
            <a:off x="-1" y="182830"/>
            <a:ext cx="12203875" cy="949717"/>
          </a:xfrm>
        </p:spPr>
        <p:txBody>
          <a:bodyPr>
            <a:normAutofit/>
          </a:bodyPr>
          <a:lstStyle/>
          <a:p>
            <a:pPr algn="ctr"/>
            <a:r>
              <a:rPr lang="en-US" sz="3400" b="1" dirty="0">
                <a:latin typeface="Arial" panose="020B0604020202020204" pitchFamily="34" charset="0"/>
                <a:cs typeface="Arial" panose="020B0604020202020204" pitchFamily="34" charset="0"/>
              </a:rPr>
              <a:t>Cross Sections Weighted for </a:t>
            </a:r>
            <a:r>
              <a:rPr lang="en-US" sz="3400" b="1" baseline="30000" dirty="0" err="1">
                <a:latin typeface="Arial" panose="020B0604020202020204" pitchFamily="34" charset="0"/>
                <a:cs typeface="Arial" panose="020B0604020202020204" pitchFamily="34" charset="0"/>
              </a:rPr>
              <a:t>nat</a:t>
            </a:r>
            <a:r>
              <a:rPr lang="en-US" sz="3400" b="1" dirty="0" err="1">
                <a:latin typeface="Arial" panose="020B0604020202020204" pitchFamily="34" charset="0"/>
                <a:cs typeface="Arial" panose="020B0604020202020204" pitchFamily="34" charset="0"/>
              </a:rPr>
              <a:t>Ba</a:t>
            </a:r>
            <a:r>
              <a:rPr lang="en-US" sz="3400" b="1" dirty="0">
                <a:latin typeface="Arial" panose="020B0604020202020204" pitchFamily="34" charset="0"/>
                <a:cs typeface="Arial" panose="020B0604020202020204" pitchFamily="34" charset="0"/>
              </a:rPr>
              <a:t> Isotopic Abundance</a:t>
            </a:r>
          </a:p>
        </p:txBody>
      </p:sp>
      <p:sp>
        <p:nvSpPr>
          <p:cNvPr id="3" name="Content Placeholder 2">
            <a:extLst>
              <a:ext uri="{FF2B5EF4-FFF2-40B4-BE49-F238E27FC236}">
                <a16:creationId xmlns:a16="http://schemas.microsoft.com/office/drawing/2014/main" id="{031756C6-08A0-E64C-ACC5-6B62C462DA75}"/>
              </a:ext>
            </a:extLst>
          </p:cNvPr>
          <p:cNvSpPr>
            <a:spLocks noGrp="1"/>
          </p:cNvSpPr>
          <p:nvPr>
            <p:ph idx="1"/>
          </p:nvPr>
        </p:nvSpPr>
        <p:spPr>
          <a:xfrm>
            <a:off x="3750127" y="6452151"/>
            <a:ext cx="5002481" cy="269324"/>
          </a:xfrm>
        </p:spPr>
        <p:txBody>
          <a:bodyPr>
            <a:normAutofit/>
          </a:bodyPr>
          <a:lstStyle/>
          <a:p>
            <a:pPr marL="0" indent="0">
              <a:buNone/>
            </a:pPr>
            <a:r>
              <a:rPr lang="en-US" sz="1200" dirty="0">
                <a:latin typeface="Arial" panose="020B0604020202020204" pitchFamily="34" charset="0"/>
                <a:cs typeface="Arial" panose="020B0604020202020204" pitchFamily="34" charset="0"/>
              </a:rPr>
              <a:t>Cross Section simulation data from TENDL 2019 (Koning et al.)</a:t>
            </a:r>
          </a:p>
        </p:txBody>
      </p:sp>
      <p:sp>
        <p:nvSpPr>
          <p:cNvPr id="4" name="Slide Number Placeholder 3">
            <a:extLst>
              <a:ext uri="{FF2B5EF4-FFF2-40B4-BE49-F238E27FC236}">
                <a16:creationId xmlns:a16="http://schemas.microsoft.com/office/drawing/2014/main" id="{11DA139F-2558-8746-8A51-F70AE535AEDA}"/>
              </a:ext>
            </a:extLst>
          </p:cNvPr>
          <p:cNvSpPr>
            <a:spLocks noGrp="1"/>
          </p:cNvSpPr>
          <p:nvPr>
            <p:ph type="sldNum" sz="quarter" idx="12"/>
          </p:nvPr>
        </p:nvSpPr>
        <p:spPr/>
        <p:txBody>
          <a:bodyPr/>
          <a:lstStyle/>
          <a:p>
            <a:fld id="{D360779E-F83D-944B-BC6C-393FC31B6FFA}" type="slidenum">
              <a:rPr lang="en-US" smtClean="0"/>
              <a:t>8</a:t>
            </a:fld>
            <a:endParaRPr lang="en-US"/>
          </a:p>
        </p:txBody>
      </p:sp>
      <p:sp>
        <p:nvSpPr>
          <p:cNvPr id="5" name="Google Shape;276;p28">
            <a:extLst>
              <a:ext uri="{FF2B5EF4-FFF2-40B4-BE49-F238E27FC236}">
                <a16:creationId xmlns:a16="http://schemas.microsoft.com/office/drawing/2014/main" id="{0587FA64-4A5F-A843-B1BE-A31238B43575}"/>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9" name="Chart 8">
            <a:extLst>
              <a:ext uri="{FF2B5EF4-FFF2-40B4-BE49-F238E27FC236}">
                <a16:creationId xmlns:a16="http://schemas.microsoft.com/office/drawing/2014/main" id="{37914EA8-D88D-0A44-AC6D-78BC7896D402}"/>
              </a:ext>
            </a:extLst>
          </p:cNvPr>
          <p:cNvGraphicFramePr>
            <a:graphicFrameLocks/>
          </p:cNvGraphicFramePr>
          <p:nvPr/>
        </p:nvGraphicFramePr>
        <p:xfrm>
          <a:off x="237506" y="1132547"/>
          <a:ext cx="11756572" cy="51742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2F7BF935-E08F-334C-8682-0DC4E1E18E52}"/>
              </a:ext>
            </a:extLst>
          </p:cNvPr>
          <p:cNvGraphicFramePr>
            <a:graphicFrameLocks/>
          </p:cNvGraphicFramePr>
          <p:nvPr/>
        </p:nvGraphicFramePr>
        <p:xfrm>
          <a:off x="197922" y="1157990"/>
          <a:ext cx="11638911" cy="5174268"/>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a:extLst>
              <a:ext uri="{FF2B5EF4-FFF2-40B4-BE49-F238E27FC236}">
                <a16:creationId xmlns:a16="http://schemas.microsoft.com/office/drawing/2014/main" id="{2F13F323-6E73-7844-9F72-8AEAD352BB73}"/>
              </a:ext>
            </a:extLst>
          </p:cNvPr>
          <p:cNvCxnSpPr/>
          <p:nvPr/>
        </p:nvCxnSpPr>
        <p:spPr>
          <a:xfrm>
            <a:off x="4754878" y="2751151"/>
            <a:ext cx="596348" cy="246491"/>
          </a:xfrm>
          <a:prstGeom prst="line">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9BC96A3-76AF-8C46-A6BF-1755A45231CB}"/>
              </a:ext>
            </a:extLst>
          </p:cNvPr>
          <p:cNvSpPr txBox="1"/>
          <p:nvPr/>
        </p:nvSpPr>
        <p:spPr>
          <a:xfrm>
            <a:off x="4124091" y="2381819"/>
            <a:ext cx="116884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11.9 MeV</a:t>
            </a:r>
          </a:p>
        </p:txBody>
      </p:sp>
      <p:cxnSp>
        <p:nvCxnSpPr>
          <p:cNvPr id="13" name="Straight Connector 12">
            <a:extLst>
              <a:ext uri="{FF2B5EF4-FFF2-40B4-BE49-F238E27FC236}">
                <a16:creationId xmlns:a16="http://schemas.microsoft.com/office/drawing/2014/main" id="{B9545605-EA8E-124B-8099-A3E45278A43C}"/>
              </a:ext>
            </a:extLst>
          </p:cNvPr>
          <p:cNvCxnSpPr/>
          <p:nvPr/>
        </p:nvCxnSpPr>
        <p:spPr>
          <a:xfrm>
            <a:off x="8164211" y="2112097"/>
            <a:ext cx="596348" cy="246491"/>
          </a:xfrm>
          <a:prstGeom prst="line">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72346FB-F82E-124B-9B57-34B11FF9D6FE}"/>
              </a:ext>
            </a:extLst>
          </p:cNvPr>
          <p:cNvSpPr txBox="1"/>
          <p:nvPr/>
        </p:nvSpPr>
        <p:spPr>
          <a:xfrm>
            <a:off x="7533424" y="1742765"/>
            <a:ext cx="116884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22 MeV</a:t>
            </a:r>
          </a:p>
        </p:txBody>
      </p:sp>
    </p:spTree>
    <p:extLst>
      <p:ext uri="{BB962C8B-B14F-4D97-AF65-F5344CB8AC3E}">
        <p14:creationId xmlns:p14="http://schemas.microsoft.com/office/powerpoint/2010/main" val="4234736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5D23-91DC-0446-9B9D-E72164B2A95A}"/>
              </a:ext>
            </a:extLst>
          </p:cNvPr>
          <p:cNvSpPr>
            <a:spLocks noGrp="1"/>
          </p:cNvSpPr>
          <p:nvPr>
            <p:ph type="title"/>
          </p:nvPr>
        </p:nvSpPr>
        <p:spPr>
          <a:xfrm>
            <a:off x="838200" y="175339"/>
            <a:ext cx="10515600" cy="1325563"/>
          </a:xfrm>
        </p:spPr>
        <p:txBody>
          <a:bodyPr/>
          <a:lstStyle/>
          <a:p>
            <a:pPr algn="ctr"/>
            <a:r>
              <a:rPr lang="en-US" b="1" dirty="0">
                <a:latin typeface="Arial" panose="020B0604020202020204" pitchFamily="34" charset="0"/>
                <a:cs typeface="Arial" panose="020B0604020202020204" pitchFamily="34" charset="0"/>
              </a:rPr>
              <a:t>Cyclotron Irradiation – </a:t>
            </a:r>
            <a:r>
              <a:rPr lang="en-US" b="1" baseline="30000" dirty="0" err="1">
                <a:latin typeface="Arial" panose="020B0604020202020204" pitchFamily="34" charset="0"/>
                <a:cs typeface="Arial" panose="020B0604020202020204" pitchFamily="34" charset="0"/>
              </a:rPr>
              <a:t>nat</a:t>
            </a:r>
            <a:r>
              <a:rPr lang="en-US" b="1" dirty="0" err="1">
                <a:latin typeface="Arial" panose="020B0604020202020204" pitchFamily="34" charset="0"/>
                <a:cs typeface="Arial" panose="020B0604020202020204" pitchFamily="34" charset="0"/>
              </a:rPr>
              <a:t>Ba</a:t>
            </a:r>
            <a:r>
              <a:rPr lang="en-US" b="1" dirty="0">
                <a:latin typeface="Arial" panose="020B0604020202020204" pitchFamily="34" charset="0"/>
                <a:cs typeface="Arial" panose="020B0604020202020204" pitchFamily="34" charset="0"/>
              </a:rPr>
              <a:t> metal Target Material</a:t>
            </a:r>
          </a:p>
        </p:txBody>
      </p:sp>
      <p:sp>
        <p:nvSpPr>
          <p:cNvPr id="3" name="Content Placeholder 2">
            <a:extLst>
              <a:ext uri="{FF2B5EF4-FFF2-40B4-BE49-F238E27FC236}">
                <a16:creationId xmlns:a16="http://schemas.microsoft.com/office/drawing/2014/main" id="{031756C6-08A0-E64C-ACC5-6B62C462DA75}"/>
              </a:ext>
            </a:extLst>
          </p:cNvPr>
          <p:cNvSpPr>
            <a:spLocks noGrp="1"/>
          </p:cNvSpPr>
          <p:nvPr>
            <p:ph idx="1"/>
          </p:nvPr>
        </p:nvSpPr>
        <p:spPr>
          <a:xfrm>
            <a:off x="648194" y="1760646"/>
            <a:ext cx="6321155" cy="2811354"/>
          </a:xfrm>
        </p:spPr>
        <p:txBody>
          <a:bodyPr>
            <a:normAutofit lnSpcReduction="10000"/>
          </a:bodyPr>
          <a:lstStyle/>
          <a:p>
            <a:r>
              <a:rPr lang="en-US" dirty="0">
                <a:latin typeface="Arial" panose="020B0604020202020204" pitchFamily="34" charset="0"/>
                <a:cs typeface="Arial" panose="020B0604020202020204" pitchFamily="34" charset="0"/>
              </a:rPr>
              <a:t>200 mg </a:t>
            </a:r>
            <a:r>
              <a:rPr lang="en-US" baseline="30000" dirty="0">
                <a:latin typeface="Arial" panose="020B0604020202020204" pitchFamily="34" charset="0"/>
                <a:cs typeface="Arial" panose="020B0604020202020204" pitchFamily="34" charset="0"/>
              </a:rPr>
              <a:t>nat</a:t>
            </a:r>
            <a:r>
              <a:rPr lang="en-US" dirty="0">
                <a:latin typeface="Arial" panose="020B0604020202020204" pitchFamily="34" charset="0"/>
                <a:cs typeface="Arial" panose="020B0604020202020204" pitchFamily="34" charset="0"/>
              </a:rPr>
              <a:t>Ba metal target material</a:t>
            </a:r>
          </a:p>
          <a:p>
            <a:r>
              <a:rPr lang="en-US" dirty="0">
                <a:latin typeface="Arial" panose="020B0604020202020204" pitchFamily="34" charset="0"/>
                <a:cs typeface="Arial" panose="020B0604020202020204" pitchFamily="34" charset="0"/>
              </a:rPr>
              <a:t>Ag target backing</a:t>
            </a:r>
          </a:p>
          <a:p>
            <a:r>
              <a:rPr lang="en-US" dirty="0">
                <a:latin typeface="Arial" panose="020B0604020202020204" pitchFamily="34" charset="0"/>
                <a:cs typeface="Arial" panose="020B0604020202020204" pitchFamily="34" charset="0"/>
              </a:rPr>
              <a:t>22 MeV for </a:t>
            </a:r>
            <a:r>
              <a:rPr lang="en-US" baseline="30000" dirty="0">
                <a:latin typeface="Arial" panose="020B0604020202020204" pitchFamily="34" charset="0"/>
                <a:cs typeface="Arial" panose="020B0604020202020204" pitchFamily="34" charset="0"/>
              </a:rPr>
              <a:t>133/135</a:t>
            </a:r>
            <a:r>
              <a:rPr lang="en-US" dirty="0">
                <a:latin typeface="Arial" panose="020B0604020202020204" pitchFamily="34" charset="0"/>
                <a:cs typeface="Arial" panose="020B0604020202020204" pitchFamily="34" charset="0"/>
              </a:rPr>
              <a:t>La production</a:t>
            </a:r>
          </a:p>
          <a:p>
            <a:r>
              <a:rPr lang="en-US" dirty="0">
                <a:latin typeface="Arial" panose="020B0604020202020204" pitchFamily="34" charset="0"/>
                <a:cs typeface="Arial" panose="020B0604020202020204" pitchFamily="34" charset="0"/>
              </a:rPr>
              <a:t>11.9 MeV for </a:t>
            </a:r>
            <a:r>
              <a:rPr lang="en-US" baseline="30000" dirty="0">
                <a:latin typeface="Arial" panose="020B0604020202020204" pitchFamily="34" charset="0"/>
                <a:cs typeface="Arial" panose="020B0604020202020204" pitchFamily="34" charset="0"/>
              </a:rPr>
              <a:t>132/135</a:t>
            </a:r>
            <a:r>
              <a:rPr lang="en-US" dirty="0">
                <a:latin typeface="Arial" panose="020B0604020202020204" pitchFamily="34" charset="0"/>
                <a:cs typeface="Arial" panose="020B0604020202020204" pitchFamily="34" charset="0"/>
              </a:rPr>
              <a:t>La production</a:t>
            </a:r>
          </a:p>
          <a:p>
            <a:r>
              <a:rPr lang="en-US" dirty="0">
                <a:latin typeface="Arial" panose="020B0604020202020204" pitchFamily="34" charset="0"/>
                <a:cs typeface="Arial" panose="020B0604020202020204" pitchFamily="34" charset="0"/>
              </a:rPr>
              <a:t>250</a:t>
            </a:r>
            <a:r>
              <a:rPr lang="el-GR" dirty="0">
                <a:latin typeface="Arial" panose="020B0604020202020204" pitchFamily="34" charset="0"/>
                <a:cs typeface="Arial" panose="020B0604020202020204" pitchFamily="34" charset="0"/>
              </a:rPr>
              <a:t> μ</a:t>
            </a:r>
            <a:r>
              <a:rPr lang="en-US" dirty="0">
                <a:latin typeface="Arial" panose="020B0604020202020204" pitchFamily="34" charset="0"/>
                <a:cs typeface="Arial" panose="020B0604020202020204" pitchFamily="34" charset="0"/>
              </a:rPr>
              <a:t>m Ag foil degrader for 11.9 MeV</a:t>
            </a:r>
          </a:p>
          <a:p>
            <a:r>
              <a:rPr lang="en-US" dirty="0">
                <a:latin typeface="Arial" panose="020B0604020202020204" pitchFamily="34" charset="0"/>
                <a:cs typeface="Arial" panose="020B0604020202020204" pitchFamily="34" charset="0"/>
              </a:rPr>
              <a:t>20 </a:t>
            </a:r>
            <a:r>
              <a:rPr lang="el-GR" dirty="0">
                <a:latin typeface="Arial" panose="020B0604020202020204" pitchFamily="34" charset="0"/>
                <a:cs typeface="Arial" panose="020B0604020202020204" pitchFamily="34" charset="0"/>
              </a:rPr>
              <a:t>μ</a:t>
            </a:r>
            <a:r>
              <a:rPr lang="en-US" dirty="0">
                <a:latin typeface="Arial" panose="020B0604020202020204" pitchFamily="34" charset="0"/>
                <a:cs typeface="Arial" panose="020B0604020202020204" pitchFamily="34" charset="0"/>
              </a:rPr>
              <a:t>A, 25 min (</a:t>
            </a:r>
            <a:r>
              <a:rPr lang="el-GR" dirty="0">
                <a:latin typeface="Arial" panose="020B0604020202020204" pitchFamily="34" charset="0"/>
                <a:cs typeface="Arial" panose="020B0604020202020204" pitchFamily="34" charset="0"/>
              </a:rPr>
              <a:t>500 μ</a:t>
            </a:r>
            <a:r>
              <a:rPr lang="en-US" dirty="0">
                <a:latin typeface="Arial" panose="020B0604020202020204" pitchFamily="34" charset="0"/>
                <a:cs typeface="Arial" panose="020B0604020202020204" pitchFamily="34" charset="0"/>
              </a:rPr>
              <a:t>A·min)</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1DA139F-2558-8746-8A51-F70AE535AEDA}"/>
              </a:ext>
            </a:extLst>
          </p:cNvPr>
          <p:cNvSpPr>
            <a:spLocks noGrp="1"/>
          </p:cNvSpPr>
          <p:nvPr>
            <p:ph type="sldNum" sz="quarter" idx="12"/>
          </p:nvPr>
        </p:nvSpPr>
        <p:spPr/>
        <p:txBody>
          <a:bodyPr/>
          <a:lstStyle/>
          <a:p>
            <a:fld id="{D360779E-F83D-944B-BC6C-393FC31B6FFA}" type="slidenum">
              <a:rPr lang="en-US" smtClean="0"/>
              <a:t>9</a:t>
            </a:fld>
            <a:endParaRPr lang="en-US"/>
          </a:p>
        </p:txBody>
      </p:sp>
      <p:sp>
        <p:nvSpPr>
          <p:cNvPr id="5" name="Google Shape;276;p28">
            <a:extLst>
              <a:ext uri="{FF2B5EF4-FFF2-40B4-BE49-F238E27FC236}">
                <a16:creationId xmlns:a16="http://schemas.microsoft.com/office/drawing/2014/main" id="{0587FA64-4A5F-A843-B1BE-A31238B43575}"/>
              </a:ext>
            </a:extLst>
          </p:cNvPr>
          <p:cNvSpPr/>
          <p:nvPr/>
        </p:nvSpPr>
        <p:spPr>
          <a:xfrm>
            <a:off x="0" y="-1463"/>
            <a:ext cx="12203875" cy="6868274"/>
          </a:xfrm>
          <a:prstGeom prst="frame">
            <a:avLst>
              <a:gd name="adj1" fmla="val 856"/>
            </a:avLst>
          </a:prstGeom>
          <a:solidFill>
            <a:srgbClr val="137E2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7" name="Google Shape;175;p20">
            <a:extLst>
              <a:ext uri="{FF2B5EF4-FFF2-40B4-BE49-F238E27FC236}">
                <a16:creationId xmlns:a16="http://schemas.microsoft.com/office/drawing/2014/main" id="{337A8F4B-91EB-7947-BF0E-18FA42ED109E}"/>
              </a:ext>
            </a:extLst>
          </p:cNvPr>
          <p:cNvPicPr preferRelativeResize="0"/>
          <p:nvPr/>
        </p:nvPicPr>
        <p:blipFill>
          <a:blip r:embed="rId3">
            <a:extLst>
              <a:ext uri="{BEBA8EAE-BF5A-486C-A8C5-ECC9F3942E4B}">
                <a14:imgProps xmlns:a14="http://schemas.microsoft.com/office/drawing/2010/main">
                  <a14:imgLayer r:embed="rId4">
                    <a14:imgEffect>
                      <a14:brightnessContrast bright="17000"/>
                    </a14:imgEffect>
                  </a14:imgLayer>
                </a14:imgProps>
              </a:ext>
            </a:extLst>
          </a:blip>
          <a:srcRect/>
          <a:stretch/>
        </p:blipFill>
        <p:spPr>
          <a:xfrm>
            <a:off x="7688832" y="3982788"/>
            <a:ext cx="3560341" cy="2373561"/>
          </a:xfrm>
          <a:prstGeom prst="rect">
            <a:avLst/>
          </a:prstGeom>
          <a:noFill/>
          <a:ln>
            <a:noFill/>
          </a:ln>
        </p:spPr>
      </p:pic>
      <p:graphicFrame>
        <p:nvGraphicFramePr>
          <p:cNvPr id="8" name="Table 8">
            <a:extLst>
              <a:ext uri="{FF2B5EF4-FFF2-40B4-BE49-F238E27FC236}">
                <a16:creationId xmlns:a16="http://schemas.microsoft.com/office/drawing/2014/main" id="{EA435C4E-FC15-3647-A20D-41E38C42AB7F}"/>
              </a:ext>
            </a:extLst>
          </p:cNvPr>
          <p:cNvGraphicFramePr>
            <a:graphicFrameLocks noGrp="1"/>
          </p:cNvGraphicFramePr>
          <p:nvPr/>
        </p:nvGraphicFramePr>
        <p:xfrm>
          <a:off x="420823" y="4775345"/>
          <a:ext cx="6321156" cy="1645920"/>
        </p:xfrm>
        <a:graphic>
          <a:graphicData uri="http://schemas.openxmlformats.org/drawingml/2006/table">
            <a:tbl>
              <a:tblPr firstRow="1" bandRow="1">
                <a:tableStyleId>{5C22544A-7EE6-4342-B048-85BDC9FD1C3A}</a:tableStyleId>
              </a:tblPr>
              <a:tblGrid>
                <a:gridCol w="1580289">
                  <a:extLst>
                    <a:ext uri="{9D8B030D-6E8A-4147-A177-3AD203B41FA5}">
                      <a16:colId xmlns:a16="http://schemas.microsoft.com/office/drawing/2014/main" val="866786168"/>
                    </a:ext>
                  </a:extLst>
                </a:gridCol>
                <a:gridCol w="1580289">
                  <a:extLst>
                    <a:ext uri="{9D8B030D-6E8A-4147-A177-3AD203B41FA5}">
                      <a16:colId xmlns:a16="http://schemas.microsoft.com/office/drawing/2014/main" val="1256559064"/>
                    </a:ext>
                  </a:extLst>
                </a:gridCol>
                <a:gridCol w="1580289">
                  <a:extLst>
                    <a:ext uri="{9D8B030D-6E8A-4147-A177-3AD203B41FA5}">
                      <a16:colId xmlns:a16="http://schemas.microsoft.com/office/drawing/2014/main" val="2311227356"/>
                    </a:ext>
                  </a:extLst>
                </a:gridCol>
                <a:gridCol w="1580289">
                  <a:extLst>
                    <a:ext uri="{9D8B030D-6E8A-4147-A177-3AD203B41FA5}">
                      <a16:colId xmlns:a16="http://schemas.microsoft.com/office/drawing/2014/main" val="490213151"/>
                    </a:ext>
                  </a:extLst>
                </a:gridCol>
              </a:tblGrid>
              <a:tr h="614048">
                <a:tc>
                  <a:txBody>
                    <a:bodyPr/>
                    <a:lstStyle/>
                    <a:p>
                      <a:pPr algn="ctr"/>
                      <a:r>
                        <a:rPr lang="en-US" dirty="0"/>
                        <a:t>Beam energy (MeV)</a:t>
                      </a:r>
                    </a:p>
                  </a:txBody>
                  <a:tcPr/>
                </a:tc>
                <a:tc>
                  <a:txBody>
                    <a:bodyPr/>
                    <a:lstStyle/>
                    <a:p>
                      <a:pPr algn="ctr"/>
                      <a:r>
                        <a:rPr lang="en-US" baseline="30000" dirty="0"/>
                        <a:t>132</a:t>
                      </a:r>
                      <a:r>
                        <a:rPr lang="en-US" baseline="0" dirty="0"/>
                        <a:t>La EOB yield (MBq)</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30000" dirty="0"/>
                        <a:t>133</a:t>
                      </a:r>
                      <a:r>
                        <a:rPr lang="en-US" baseline="0" dirty="0"/>
                        <a:t>La EOB yield (MBq)</a:t>
                      </a:r>
                      <a:endParaRPr lang="en-US" dirty="0"/>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30000" dirty="0"/>
                        <a:t>135</a:t>
                      </a:r>
                      <a:r>
                        <a:rPr lang="en-US" baseline="0" dirty="0"/>
                        <a:t>La EOB yield (MBq)</a:t>
                      </a:r>
                      <a:endParaRPr lang="en-US" dirty="0"/>
                    </a:p>
                    <a:p>
                      <a:pPr algn="ctr"/>
                      <a:endParaRPr lang="en-US" dirty="0"/>
                    </a:p>
                  </a:txBody>
                  <a:tcPr/>
                </a:tc>
                <a:extLst>
                  <a:ext uri="{0D108BD9-81ED-4DB2-BD59-A6C34878D82A}">
                    <a16:rowId xmlns:a16="http://schemas.microsoft.com/office/drawing/2014/main" val="3935580988"/>
                  </a:ext>
                </a:extLst>
              </a:tr>
              <a:tr h="355758">
                <a:tc>
                  <a:txBody>
                    <a:bodyPr/>
                    <a:lstStyle/>
                    <a:p>
                      <a:pPr algn="ctr"/>
                      <a:r>
                        <a:rPr lang="en-US" dirty="0"/>
                        <a:t>11.9</a:t>
                      </a:r>
                    </a:p>
                  </a:txBody>
                  <a:tcPr/>
                </a:tc>
                <a:tc>
                  <a:txBody>
                    <a:bodyPr/>
                    <a:lstStyle/>
                    <a:p>
                      <a:pPr algn="ctr"/>
                      <a:r>
                        <a:rPr lang="en-US" dirty="0"/>
                        <a:t>0.82</a:t>
                      </a:r>
                    </a:p>
                  </a:txBody>
                  <a:tcPr/>
                </a:tc>
                <a:tc>
                  <a:txBody>
                    <a:bodyPr/>
                    <a:lstStyle/>
                    <a:p>
                      <a:pPr algn="ctr"/>
                      <a:r>
                        <a:rPr lang="en-US" dirty="0"/>
                        <a:t>-</a:t>
                      </a:r>
                    </a:p>
                  </a:txBody>
                  <a:tcPr/>
                </a:tc>
                <a:tc>
                  <a:txBody>
                    <a:bodyPr/>
                    <a:lstStyle/>
                    <a:p>
                      <a:pPr algn="ctr"/>
                      <a:r>
                        <a:rPr lang="en-US" dirty="0"/>
                        <a:t>17.9</a:t>
                      </a:r>
                    </a:p>
                  </a:txBody>
                  <a:tcPr/>
                </a:tc>
                <a:extLst>
                  <a:ext uri="{0D108BD9-81ED-4DB2-BD59-A6C34878D82A}">
                    <a16:rowId xmlns:a16="http://schemas.microsoft.com/office/drawing/2014/main" val="175778767"/>
                  </a:ext>
                </a:extLst>
              </a:tr>
              <a:tr h="355758">
                <a:tc>
                  <a:txBody>
                    <a:bodyPr/>
                    <a:lstStyle/>
                    <a:p>
                      <a:pPr algn="ctr"/>
                      <a:r>
                        <a:rPr lang="en-US" dirty="0"/>
                        <a:t>22</a:t>
                      </a:r>
                    </a:p>
                  </a:txBody>
                  <a:tcPr/>
                </a:tc>
                <a:tc>
                  <a:txBody>
                    <a:bodyPr/>
                    <a:lstStyle/>
                    <a:p>
                      <a:pPr algn="ctr"/>
                      <a:r>
                        <a:rPr lang="en-US" dirty="0"/>
                        <a:t>0.38</a:t>
                      </a:r>
                    </a:p>
                  </a:txBody>
                  <a:tcPr/>
                </a:tc>
                <a:tc>
                  <a:txBody>
                    <a:bodyPr/>
                    <a:lstStyle/>
                    <a:p>
                      <a:pPr algn="ctr"/>
                      <a:r>
                        <a:rPr lang="en-US" dirty="0"/>
                        <a:t>231</a:t>
                      </a:r>
                    </a:p>
                  </a:txBody>
                  <a:tcPr/>
                </a:tc>
                <a:tc>
                  <a:txBody>
                    <a:bodyPr/>
                    <a:lstStyle/>
                    <a:p>
                      <a:pPr algn="ctr"/>
                      <a:r>
                        <a:rPr lang="en-US" dirty="0"/>
                        <a:t>166</a:t>
                      </a:r>
                    </a:p>
                  </a:txBody>
                  <a:tcPr/>
                </a:tc>
                <a:extLst>
                  <a:ext uri="{0D108BD9-81ED-4DB2-BD59-A6C34878D82A}">
                    <a16:rowId xmlns:a16="http://schemas.microsoft.com/office/drawing/2014/main" val="2612861121"/>
                  </a:ext>
                </a:extLst>
              </a:tr>
            </a:tbl>
          </a:graphicData>
        </a:graphic>
      </p:graphicFrame>
      <p:pic>
        <p:nvPicPr>
          <p:cNvPr id="9" name="Picture 8" descr="A picture containing indoor, wall, cluttered, miller&#10;&#10;Description automatically generated">
            <a:extLst>
              <a:ext uri="{FF2B5EF4-FFF2-40B4-BE49-F238E27FC236}">
                <a16:creationId xmlns:a16="http://schemas.microsoft.com/office/drawing/2014/main" id="{FC534C33-51D3-8646-B5A7-D515EDC9F7B6}"/>
              </a:ext>
            </a:extLst>
          </p:cNvPr>
          <p:cNvPicPr>
            <a:picLocks noChangeAspect="1"/>
          </p:cNvPicPr>
          <p:nvPr/>
        </p:nvPicPr>
        <p:blipFill>
          <a:blip r:embed="rId5"/>
          <a:stretch>
            <a:fillRect/>
          </a:stretch>
        </p:blipFill>
        <p:spPr>
          <a:xfrm>
            <a:off x="7688832" y="1555064"/>
            <a:ext cx="3560341" cy="2373561"/>
          </a:xfrm>
          <a:prstGeom prst="rect">
            <a:avLst/>
          </a:prstGeom>
        </p:spPr>
      </p:pic>
    </p:spTree>
    <p:extLst>
      <p:ext uri="{BB962C8B-B14F-4D97-AF65-F5344CB8AC3E}">
        <p14:creationId xmlns:p14="http://schemas.microsoft.com/office/powerpoint/2010/main" val="4174850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21892</TotalTime>
  <Words>2730</Words>
  <Application>Microsoft Macintosh PowerPoint</Application>
  <PresentationFormat>Widescreen</PresentationFormat>
  <Paragraphs>385</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An Aluminum-Indium-Silver Sealed Solid Cyclotron Target for High Yield Radiometal Production</vt:lpstr>
      <vt:lpstr>Disclosures</vt:lpstr>
      <vt:lpstr>Challenges with Existing Solid Targetry</vt:lpstr>
      <vt:lpstr>PowerPoint Presentation</vt:lpstr>
      <vt:lpstr>PowerPoint Presentation</vt:lpstr>
      <vt:lpstr>Cyclotron Targetry</vt:lpstr>
      <vt:lpstr>133/135La Theranostics</vt:lpstr>
      <vt:lpstr>Cross Sections Weighted for natBa Isotopic Abundance</vt:lpstr>
      <vt:lpstr>Cyclotron Irradiation – natBa metal Target Material</vt:lpstr>
      <vt:lpstr>Cross Sections of Interest – Enriched 135BaCO3 Target Material</vt:lpstr>
      <vt:lpstr>Cyclotron Irradiation – BaCO3 Target Material</vt:lpstr>
      <vt:lpstr>Derenzo Phantom PET Imaging - Spatial Resolution </vt:lpstr>
      <vt:lpstr>Radiolabeling</vt:lpstr>
      <vt:lpstr>Preclinical PET Prostate Cancer Imaging</vt:lpstr>
      <vt:lpstr>64Cu Production Cross Sections of Interest – Enriched 68Zn Target Material</vt:lpstr>
      <vt:lpstr>Cyclotron Irradiation</vt:lpstr>
      <vt:lpstr>64Cu Purification and Radiolabeling</vt:lpstr>
      <vt:lpstr>Preclinical PET Prostate Cancer Imaging</vt:lpstr>
      <vt:lpstr>203Pb Production Cross Sections of Interest</vt:lpstr>
      <vt:lpstr>New Target Assembly</vt:lpstr>
      <vt:lpstr>Lead-203 Production</vt:lpstr>
      <vt:lpstr>Beam Distribution Optimization and Analysis</vt:lpstr>
      <vt:lpstr>203Pb Purification and Radiolabeling</vt:lpstr>
      <vt:lpstr>Summary</vt:lpstr>
      <vt:lpstr>Conclusions</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Bryce Nelson</dc:creator>
  <cp:lastModifiedBy>Bryce Nelson</cp:lastModifiedBy>
  <cp:revision>1461</cp:revision>
  <dcterms:created xsi:type="dcterms:W3CDTF">2021-04-19T16:36:31Z</dcterms:created>
  <dcterms:modified xsi:type="dcterms:W3CDTF">2022-08-24T06:34:41Z</dcterms:modified>
</cp:coreProperties>
</file>