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"/>
  </p:notesMasterIdLst>
  <p:sldIdLst>
    <p:sldId id="282" r:id="rId2"/>
    <p:sldId id="283" r:id="rId3"/>
    <p:sldId id="293" r:id="rId4"/>
    <p:sldId id="292" r:id="rId5"/>
    <p:sldId id="287" r:id="rId6"/>
    <p:sldId id="288" r:id="rId7"/>
    <p:sldId id="281" r:id="rId8"/>
    <p:sldId id="289" r:id="rId9"/>
    <p:sldId id="257" r:id="rId10"/>
    <p:sldId id="294" r:id="rId11"/>
    <p:sldId id="295" r:id="rId12"/>
    <p:sldId id="296" r:id="rId13"/>
    <p:sldId id="286" r:id="rId14"/>
    <p:sldId id="297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0243DE-7814-48F3-9049-5AC0A7CC4340}" v="112" dt="2022-08-24T00:44:07.7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767"/>
    <p:restoredTop sz="94665"/>
  </p:normalViewPr>
  <p:slideViewPr>
    <p:cSldViewPr snapToGrid="0" snapToObjects="1">
      <p:cViewPr varScale="1">
        <p:scale>
          <a:sx n="107" d="100"/>
          <a:sy n="107" d="100"/>
        </p:scale>
        <p:origin x="1464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GARITA CHERNYSHEVA" userId="S::mchernysheva@wisc.edu::527ea12a-b445-4fc9-95a6-27f31d5c8b14" providerId="AD" clId="Web-{E00243DE-7814-48F3-9049-5AC0A7CC4340}"/>
    <pc:docChg chg="modSld">
      <pc:chgData name="MARGARITA CHERNYSHEVA" userId="S::mchernysheva@wisc.edu::527ea12a-b445-4fc9-95a6-27f31d5c8b14" providerId="AD" clId="Web-{E00243DE-7814-48F3-9049-5AC0A7CC4340}" dt="2022-08-24T00:44:07.786" v="63" actId="1076"/>
      <pc:docMkLst>
        <pc:docMk/>
      </pc:docMkLst>
      <pc:sldChg chg="addSp modSp">
        <pc:chgData name="MARGARITA CHERNYSHEVA" userId="S::mchernysheva@wisc.edu::527ea12a-b445-4fc9-95a6-27f31d5c8b14" providerId="AD" clId="Web-{E00243DE-7814-48F3-9049-5AC0A7CC4340}" dt="2022-08-24T00:44:07.786" v="63" actId="1076"/>
        <pc:sldMkLst>
          <pc:docMk/>
          <pc:sldMk cId="3336107154" sldId="286"/>
        </pc:sldMkLst>
        <pc:spChg chg="add mod">
          <ac:chgData name="MARGARITA CHERNYSHEVA" userId="S::mchernysheva@wisc.edu::527ea12a-b445-4fc9-95a6-27f31d5c8b14" providerId="AD" clId="Web-{E00243DE-7814-48F3-9049-5AC0A7CC4340}" dt="2022-08-24T00:44:07.786" v="63" actId="1076"/>
          <ac:spMkLst>
            <pc:docMk/>
            <pc:sldMk cId="3336107154" sldId="286"/>
            <ac:spMk id="4" creationId="{EFCAB695-0E72-83D5-F470-65AB8FCC0687}"/>
          </ac:spMkLst>
        </pc:spChg>
        <pc:picChg chg="add mod">
          <ac:chgData name="MARGARITA CHERNYSHEVA" userId="S::mchernysheva@wisc.edu::527ea12a-b445-4fc9-95a6-27f31d5c8b14" providerId="AD" clId="Web-{E00243DE-7814-48F3-9049-5AC0A7CC4340}" dt="2022-08-24T00:40:53.332" v="2" actId="1076"/>
          <ac:picMkLst>
            <pc:docMk/>
            <pc:sldMk cId="3336107154" sldId="286"/>
            <ac:picMk id="3" creationId="{297D3427-F803-E6ED-088F-94C4C6C9604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E03F8B-A50D-DE44-9304-39C43FB3C5B0}" type="datetimeFigureOut">
              <a:rPr lang="en-US" smtClean="0"/>
              <a:t>8/23/22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151AFC-CD2E-5241-A5F6-3092FE774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124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4D0E783-D1E6-364B-A15A-CCCD27752B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" r="6303"/>
          <a:stretch/>
        </p:blipFill>
        <p:spPr>
          <a:xfrm>
            <a:off x="2" y="0"/>
            <a:ext cx="8567696" cy="6858000"/>
          </a:xfrm>
          <a:prstGeom prst="rect">
            <a:avLst/>
          </a:prstGeom>
        </p:spPr>
      </p:pic>
      <p:sp>
        <p:nvSpPr>
          <p:cNvPr id="19" name="Freeform 18">
            <a:extLst>
              <a:ext uri="{FF2B5EF4-FFF2-40B4-BE49-F238E27FC236}">
                <a16:creationId xmlns:a16="http://schemas.microsoft.com/office/drawing/2014/main" id="{3F103DCA-791F-6E43-9621-0FFA8B5440FF}"/>
              </a:ext>
            </a:extLst>
          </p:cNvPr>
          <p:cNvSpPr/>
          <p:nvPr userDrawn="1"/>
        </p:nvSpPr>
        <p:spPr>
          <a:xfrm>
            <a:off x="0" y="0"/>
            <a:ext cx="7848599" cy="6858000"/>
          </a:xfrm>
          <a:custGeom>
            <a:avLst/>
            <a:gdLst>
              <a:gd name="connsiteX0" fmla="*/ 0 w 10464798"/>
              <a:gd name="connsiteY0" fmla="*/ 0 h 6858000"/>
              <a:gd name="connsiteX1" fmla="*/ 406398 w 10464798"/>
              <a:gd name="connsiteY1" fmla="*/ 0 h 6858000"/>
              <a:gd name="connsiteX2" fmla="*/ 5498904 w 10464798"/>
              <a:gd name="connsiteY2" fmla="*/ 0 h 6858000"/>
              <a:gd name="connsiteX3" fmla="*/ 5850595 w 10464798"/>
              <a:gd name="connsiteY3" fmla="*/ 0 h 6858000"/>
              <a:gd name="connsiteX4" fmla="*/ 10464798 w 10464798"/>
              <a:gd name="connsiteY4" fmla="*/ 0 h 6858000"/>
              <a:gd name="connsiteX5" fmla="*/ 8809500 w 10464798"/>
              <a:gd name="connsiteY5" fmla="*/ 6858000 h 6858000"/>
              <a:gd name="connsiteX6" fmla="*/ 5850595 w 10464798"/>
              <a:gd name="connsiteY6" fmla="*/ 6858000 h 6858000"/>
              <a:gd name="connsiteX7" fmla="*/ 3843605 w 10464798"/>
              <a:gd name="connsiteY7" fmla="*/ 6858000 h 6858000"/>
              <a:gd name="connsiteX8" fmla="*/ 406398 w 10464798"/>
              <a:gd name="connsiteY8" fmla="*/ 6858000 h 6858000"/>
              <a:gd name="connsiteX9" fmla="*/ 0 w 10464798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64798" h="6858000">
                <a:moveTo>
                  <a:pt x="0" y="0"/>
                </a:moveTo>
                <a:lnTo>
                  <a:pt x="406398" y="0"/>
                </a:lnTo>
                <a:lnTo>
                  <a:pt x="5498904" y="0"/>
                </a:lnTo>
                <a:lnTo>
                  <a:pt x="5850595" y="0"/>
                </a:lnTo>
                <a:lnTo>
                  <a:pt x="10464798" y="0"/>
                </a:lnTo>
                <a:lnTo>
                  <a:pt x="8809500" y="6858000"/>
                </a:lnTo>
                <a:lnTo>
                  <a:pt x="5850595" y="6858000"/>
                </a:lnTo>
                <a:lnTo>
                  <a:pt x="3843605" y="6858000"/>
                </a:lnTo>
                <a:lnTo>
                  <a:pt x="40639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30CB89-B116-1D4B-8AD1-C133BD4A217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2901" y="2142732"/>
            <a:ext cx="5647766" cy="886397"/>
          </a:xfrm>
        </p:spPr>
        <p:txBody>
          <a:bodyPr rIns="182880" bIns="0" anchor="b" anchorCtr="0"/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title in title or sentence case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F70F15D-372D-5B45-92B4-1B626E0FC1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2901" y="3429375"/>
            <a:ext cx="4619625" cy="295466"/>
          </a:xfrm>
        </p:spPr>
        <p:txBody>
          <a:bodyPr/>
          <a:lstStyle>
            <a:lvl1pPr marL="0" indent="0">
              <a:buNone/>
              <a:defRPr sz="1800">
                <a:ln>
                  <a:noFill/>
                </a:ln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subtitle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E378D8B-ED2A-3D41-92FB-40BA9FA8CC56}"/>
              </a:ext>
            </a:extLst>
          </p:cNvPr>
          <p:cNvSpPr/>
          <p:nvPr userDrawn="1"/>
        </p:nvSpPr>
        <p:spPr>
          <a:xfrm>
            <a:off x="342901" y="3182248"/>
            <a:ext cx="353642" cy="94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995C957-CDB9-C342-8243-6F7D038511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901" y="6339560"/>
            <a:ext cx="5647765" cy="186974"/>
          </a:xfrm>
        </p:spPr>
        <p:txBody>
          <a:bodyPr bIns="0" anchor="b" anchorCtr="0"/>
          <a:lstStyle>
            <a:lvl1pPr marL="0" indent="0">
              <a:buNone/>
              <a:defRPr sz="135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name, position, department/unit</a:t>
            </a:r>
          </a:p>
        </p:txBody>
      </p:sp>
    </p:spTree>
    <p:extLst>
      <p:ext uri="{BB962C8B-B14F-4D97-AF65-F5344CB8AC3E}">
        <p14:creationId xmlns:p14="http://schemas.microsoft.com/office/powerpoint/2010/main" val="4126455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05A38DE-B4F5-9E44-95BA-B5201705143C}"/>
              </a:ext>
            </a:extLst>
          </p:cNvPr>
          <p:cNvSpPr/>
          <p:nvPr userDrawn="1"/>
        </p:nvSpPr>
        <p:spPr>
          <a:xfrm>
            <a:off x="0" y="-9939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16D2027-034B-2147-90E5-F6D5E77768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55444" y="2986084"/>
            <a:ext cx="2633112" cy="88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835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05A38DE-B4F5-9E44-95BA-B5201705143C}"/>
              </a:ext>
            </a:extLst>
          </p:cNvPr>
          <p:cNvSpPr/>
          <p:nvPr userDrawn="1"/>
        </p:nvSpPr>
        <p:spPr>
          <a:xfrm>
            <a:off x="0" y="-9939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9F191CF-60E9-8144-A6B7-6912D82DFF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55444" y="2986084"/>
            <a:ext cx="2633112" cy="88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15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81001"/>
            <a:ext cx="554062" cy="2769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880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-camp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ty next to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AC68DBEE-3F16-E34C-988D-5B9CE9A401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688" t="9203" r="10063"/>
          <a:stretch/>
        </p:blipFill>
        <p:spPr>
          <a:xfrm>
            <a:off x="1270746" y="1132044"/>
            <a:ext cx="7873254" cy="5725956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81D097A-689C-534C-BCC2-44C65C1CED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726" y="0"/>
            <a:ext cx="3101228" cy="2105192"/>
          </a:xfrm>
          <a:solidFill>
            <a:schemeClr val="bg1"/>
          </a:solidFill>
        </p:spPr>
        <p:txBody>
          <a:bodyPr wrap="square" lIns="182880" tIns="365760" rIns="91440" bIns="182880" anchor="t" anchorCtr="0">
            <a:spAutoFit/>
          </a:bodyPr>
          <a:lstStyle>
            <a:lvl1pPr marL="0" indent="0" algn="l">
              <a:buNone/>
              <a:defRPr sz="2800" b="1">
                <a:solidFill>
                  <a:schemeClr val="tx1">
                    <a:lumMod val="90000"/>
                    <a:lumOff val="10000"/>
                  </a:schemeClr>
                </a:solidFill>
                <a:effectLst/>
              </a:defRPr>
            </a:lvl1pPr>
          </a:lstStyle>
          <a:p>
            <a:pPr lvl="0"/>
            <a:r>
              <a:rPr lang="en-US" dirty="0"/>
              <a:t>Insert presentation title in title or sentence case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33B6769-9318-2543-A7A2-0BA5BB5A56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4710" y="6010853"/>
            <a:ext cx="3248966" cy="295466"/>
          </a:xfrm>
          <a:solidFill>
            <a:schemeClr val="accent1"/>
          </a:solidFill>
        </p:spPr>
        <p:txBody>
          <a:bodyPr wrap="none" lIns="182880" tIns="64008" rIns="91440" bIns="64008">
            <a:sp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subtitle, date, or other information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2E85EC-71B0-224B-87C3-27E3C84214BC}"/>
              </a:ext>
            </a:extLst>
          </p:cNvPr>
          <p:cNvSpPr/>
          <p:nvPr userDrawn="1"/>
        </p:nvSpPr>
        <p:spPr>
          <a:xfrm>
            <a:off x="342901" y="5557137"/>
            <a:ext cx="353642" cy="94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5170883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ody of water with buildings along it&#10;&#10;Description automatically generated with medium confidence">
            <a:extLst>
              <a:ext uri="{FF2B5EF4-FFF2-40B4-BE49-F238E27FC236}">
                <a16:creationId xmlns:a16="http://schemas.microsoft.com/office/drawing/2014/main" id="{4D98C36E-0D17-B145-86CB-AA3BF7361F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626" r="11218"/>
          <a:stretch/>
        </p:blipFill>
        <p:spPr>
          <a:xfrm>
            <a:off x="-1" y="-2"/>
            <a:ext cx="8567928" cy="6858001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E6E2ECD-E139-C648-B194-8990D43CFB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17492" y="426925"/>
            <a:ext cx="3900331" cy="891013"/>
          </a:xfrm>
          <a:solidFill>
            <a:schemeClr val="bg1">
              <a:alpha val="87715"/>
            </a:schemeClr>
          </a:solidFill>
        </p:spPr>
        <p:txBody>
          <a:bodyPr wrap="square" lIns="274320" tIns="91440" rIns="274320" bIns="91440" anchor="t" anchorCtr="0">
            <a:spAutoFit/>
          </a:bodyPr>
          <a:lstStyle>
            <a:lvl1pPr marL="0" indent="0" algn="l">
              <a:buNone/>
              <a:defRPr sz="2550" b="1"/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Insert section header title</a:t>
            </a:r>
          </a:p>
        </p:txBody>
      </p:sp>
    </p:spTree>
    <p:extLst>
      <p:ext uri="{BB962C8B-B14F-4D97-AF65-F5344CB8AC3E}">
        <p14:creationId xmlns:p14="http://schemas.microsoft.com/office/powerpoint/2010/main" val="3585991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969AA8-F260-814E-8CAE-0885CD16F631}"/>
              </a:ext>
            </a:extLst>
          </p:cNvPr>
          <p:cNvSpPr/>
          <p:nvPr userDrawn="1"/>
        </p:nvSpPr>
        <p:spPr>
          <a:xfrm>
            <a:off x="342901" y="1331912"/>
            <a:ext cx="353642" cy="94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E1FABA2-FABA-3440-A94D-5A89C703D9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900" y="803702"/>
            <a:ext cx="7957820" cy="415498"/>
          </a:xfrm>
        </p:spPr>
        <p:txBody>
          <a:bodyPr bIns="0" anchor="b" anchorCtr="0"/>
          <a:lstStyle>
            <a:lvl1pPr marL="0" indent="0">
              <a:buNone/>
              <a:defRPr sz="3000" b="1"/>
            </a:lvl1pPr>
          </a:lstStyle>
          <a:p>
            <a:pPr lvl="0"/>
            <a:r>
              <a:rPr lang="en-US" dirty="0"/>
              <a:t>Insert slide title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BF89922-C537-DD47-8C8F-19B8B33E65F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43000" y="1524000"/>
            <a:ext cx="7157720" cy="1367426"/>
          </a:xfrm>
        </p:spPr>
        <p:txBody>
          <a:bodyPr/>
          <a:lstStyle/>
          <a:p>
            <a:pPr lvl="0"/>
            <a:r>
              <a:rPr lang="en-US" dirty="0"/>
              <a:t>Bulleted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7E8CB17-529B-9C4F-B120-C1236DEE81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583309"/>
            <a:ext cx="3907480" cy="295466"/>
          </a:xfrm>
          <a:solidFill>
            <a:schemeClr val="accent1"/>
          </a:solidFill>
        </p:spPr>
        <p:txBody>
          <a:bodyPr wrap="none" lIns="274320" tIns="64008" rIns="274320" bIns="64008"/>
          <a:lstStyle>
            <a:lvl1pPr marL="0" marR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presentation topic or department/unit name</a:t>
            </a:r>
          </a:p>
        </p:txBody>
      </p:sp>
    </p:spTree>
    <p:extLst>
      <p:ext uri="{BB962C8B-B14F-4D97-AF65-F5344CB8AC3E}">
        <p14:creationId xmlns:p14="http://schemas.microsoft.com/office/powerpoint/2010/main" val="3626283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969AA8-F260-814E-8CAE-0885CD16F631}"/>
              </a:ext>
            </a:extLst>
          </p:cNvPr>
          <p:cNvSpPr/>
          <p:nvPr userDrawn="1"/>
        </p:nvSpPr>
        <p:spPr>
          <a:xfrm>
            <a:off x="342901" y="1331912"/>
            <a:ext cx="353642" cy="94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E1FABA2-FABA-3440-A94D-5A89C703D9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900" y="803704"/>
            <a:ext cx="8172450" cy="415498"/>
          </a:xfrm>
        </p:spPr>
        <p:txBody>
          <a:bodyPr bIns="0" anchor="b" anchorCtr="0"/>
          <a:lstStyle>
            <a:lvl1pPr marL="0" indent="0">
              <a:buNone/>
              <a:defRPr sz="3000" b="1"/>
            </a:lvl1pPr>
          </a:lstStyle>
          <a:p>
            <a:pPr lvl="0"/>
            <a:r>
              <a:rPr lang="en-US" dirty="0"/>
              <a:t>Insert slide title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BF89922-C537-DD47-8C8F-19B8B33E65F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43000" y="1524000"/>
            <a:ext cx="3543300" cy="1367426"/>
          </a:xfrm>
        </p:spPr>
        <p:txBody>
          <a:bodyPr/>
          <a:lstStyle/>
          <a:p>
            <a:pPr lvl="0"/>
            <a:r>
              <a:rPr lang="en-US" dirty="0"/>
              <a:t>Bulleted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7E8CB17-529B-9C4F-B120-C1236DEE81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6534058"/>
            <a:ext cx="3500317" cy="274691"/>
          </a:xfrm>
          <a:solidFill>
            <a:schemeClr val="accent1"/>
          </a:solidFill>
        </p:spPr>
        <p:txBody>
          <a:bodyPr wrap="none" lIns="274320" tIns="64008" rIns="274320" bIns="64008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topic or department/unit name</a:t>
            </a:r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E2D8BB4A-46A4-1343-BA88-41D2E1C0EA5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829176" y="1524000"/>
            <a:ext cx="3686175" cy="1367426"/>
          </a:xfrm>
        </p:spPr>
        <p:txBody>
          <a:bodyPr/>
          <a:lstStyle/>
          <a:p>
            <a:pPr lvl="0"/>
            <a:r>
              <a:rPr lang="en-US" dirty="0"/>
              <a:t>Bulleted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5788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E1FABA2-FABA-3440-A94D-5A89C703D9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900" y="803704"/>
            <a:ext cx="8048065" cy="415498"/>
          </a:xfrm>
        </p:spPr>
        <p:txBody>
          <a:bodyPr bIns="0" anchor="b" anchorCtr="0"/>
          <a:lstStyle>
            <a:lvl1pPr marL="0" indent="0">
              <a:buNone/>
              <a:defRPr sz="3000" b="1"/>
            </a:lvl1pPr>
          </a:lstStyle>
          <a:p>
            <a:pPr lvl="0"/>
            <a:r>
              <a:rPr lang="en-US" dirty="0"/>
              <a:t>Insert slide 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7E8CB17-529B-9C4F-B120-C1236DEE81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6534058"/>
            <a:ext cx="3500317" cy="274691"/>
          </a:xfrm>
          <a:solidFill>
            <a:schemeClr val="accent1"/>
          </a:solidFill>
        </p:spPr>
        <p:txBody>
          <a:bodyPr wrap="none" lIns="274320" tIns="64008" rIns="274320" bIns="64008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topic or department/unit name</a:t>
            </a:r>
          </a:p>
        </p:txBody>
      </p:sp>
      <p:sp>
        <p:nvSpPr>
          <p:cNvPr id="7" name="Chart Placeholder 11">
            <a:extLst>
              <a:ext uri="{FF2B5EF4-FFF2-40B4-BE49-F238E27FC236}">
                <a16:creationId xmlns:a16="http://schemas.microsoft.com/office/drawing/2014/main" id="{8C3425D9-7762-3940-B7DA-B13EC3E058BA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1143000" y="1524001"/>
            <a:ext cx="7247965" cy="279307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US" dirty="0"/>
              <a:t>chart</a:t>
            </a:r>
          </a:p>
        </p:txBody>
      </p:sp>
    </p:spTree>
    <p:extLst>
      <p:ext uri="{BB962C8B-B14F-4D97-AF65-F5344CB8AC3E}">
        <p14:creationId xmlns:p14="http://schemas.microsoft.com/office/powerpoint/2010/main" val="1902739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C8FC7EDF-D625-4640-AF06-22ADBDC8C8CE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342901" y="1530524"/>
            <a:ext cx="4071938" cy="279307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US" dirty="0"/>
              <a:t>chart</a:t>
            </a:r>
          </a:p>
        </p:txBody>
      </p:sp>
      <p:sp>
        <p:nvSpPr>
          <p:cNvPr id="13" name="Chart Placeholder 11">
            <a:extLst>
              <a:ext uri="{FF2B5EF4-FFF2-40B4-BE49-F238E27FC236}">
                <a16:creationId xmlns:a16="http://schemas.microsoft.com/office/drawing/2014/main" id="{8C45FAA6-1118-A24C-9C61-949F410E7C81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4829176" y="1530524"/>
            <a:ext cx="3686175" cy="279307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US" dirty="0"/>
              <a:t>chart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1AAC151D-07AB-FC47-91C2-71EF7D893F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2900" y="803704"/>
            <a:ext cx="8172450" cy="415498"/>
          </a:xfrm>
        </p:spPr>
        <p:txBody>
          <a:bodyPr bIns="0" anchor="b" anchorCtr="0"/>
          <a:lstStyle>
            <a:lvl1pPr marL="0" indent="0">
              <a:buNone/>
              <a:defRPr sz="3000" b="1"/>
            </a:lvl1pPr>
          </a:lstStyle>
          <a:p>
            <a:pPr lvl="0"/>
            <a:r>
              <a:rPr lang="en-US" dirty="0"/>
              <a:t>Insert slide title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2437A76B-A3F1-E24A-9B72-37AC8087EC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" y="6534838"/>
            <a:ext cx="3500317" cy="274691"/>
          </a:xfrm>
          <a:solidFill>
            <a:schemeClr val="accent1"/>
          </a:solidFill>
        </p:spPr>
        <p:txBody>
          <a:bodyPr wrap="none" lIns="274320" tIns="64008" rIns="274320" bIns="64008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topic or department/unit name</a:t>
            </a:r>
          </a:p>
        </p:txBody>
      </p:sp>
    </p:spTree>
    <p:extLst>
      <p:ext uri="{BB962C8B-B14F-4D97-AF65-F5344CB8AC3E}">
        <p14:creationId xmlns:p14="http://schemas.microsoft.com/office/powerpoint/2010/main" val="1686395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200CC43E-DAB5-6045-A3FC-1B1B9D6DFFEB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1143000" y="1524001"/>
            <a:ext cx="7372350" cy="27930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Insert table	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2287AC25-0100-3142-B34F-E0142B8FC6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2900" y="803704"/>
            <a:ext cx="8172450" cy="415498"/>
          </a:xfrm>
        </p:spPr>
        <p:txBody>
          <a:bodyPr bIns="0" anchor="b" anchorCtr="0"/>
          <a:lstStyle>
            <a:lvl1pPr marL="0" indent="0">
              <a:buNone/>
              <a:defRPr sz="3000" b="1"/>
            </a:lvl1pPr>
          </a:lstStyle>
          <a:p>
            <a:pPr lvl="0"/>
            <a:r>
              <a:rPr lang="en-US" dirty="0"/>
              <a:t>Insert slide title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A0123EED-038F-7B4A-92A4-A606571FF5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" y="6534838"/>
            <a:ext cx="3500317" cy="274691"/>
          </a:xfrm>
          <a:solidFill>
            <a:schemeClr val="accent1"/>
          </a:solidFill>
        </p:spPr>
        <p:txBody>
          <a:bodyPr wrap="none" lIns="274320" tIns="64008" rIns="274320" bIns="64008"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topic or department/unit name</a:t>
            </a:r>
          </a:p>
        </p:txBody>
      </p:sp>
    </p:spTree>
    <p:extLst>
      <p:ext uri="{BB962C8B-B14F-4D97-AF65-F5344CB8AC3E}">
        <p14:creationId xmlns:p14="http://schemas.microsoft.com/office/powerpoint/2010/main" val="2119245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5D868577-B206-C94D-AA90-90C71CB8AC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19"/>
          <a:stretch/>
        </p:blipFill>
        <p:spPr>
          <a:xfrm>
            <a:off x="1" y="0"/>
            <a:ext cx="8575381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5926B1D-2681-6D40-953A-D41E624A2187}"/>
              </a:ext>
            </a:extLst>
          </p:cNvPr>
          <p:cNvSpPr/>
          <p:nvPr userDrawn="1"/>
        </p:nvSpPr>
        <p:spPr>
          <a:xfrm>
            <a:off x="352425" y="1104900"/>
            <a:ext cx="7658100" cy="4648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E03CA24-9885-1040-8F44-442885BF8E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3901" y="3207401"/>
            <a:ext cx="6810375" cy="443198"/>
          </a:xfrm>
        </p:spPr>
        <p:txBody>
          <a:bodyPr bIns="0" anchor="ctr" anchorCtr="0"/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section header</a:t>
            </a:r>
          </a:p>
        </p:txBody>
      </p:sp>
    </p:spTree>
    <p:extLst>
      <p:ext uri="{BB962C8B-B14F-4D97-AF65-F5344CB8AC3E}">
        <p14:creationId xmlns:p14="http://schemas.microsoft.com/office/powerpoint/2010/main" val="2892427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19960-C592-024C-8B94-896ABF102E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6555366"/>
            <a:ext cx="3500317" cy="290849"/>
          </a:xfrm>
        </p:spPr>
        <p:txBody>
          <a:bodyPr wrap="none" tIns="64008" bIns="64008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361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621CCA-1EB8-EE46-B4BA-5F3D975754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6555366"/>
            <a:ext cx="3500317" cy="290849"/>
          </a:xfrm>
        </p:spPr>
        <p:txBody>
          <a:bodyPr wrap="none" tIns="64008" bIns="64008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504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757535"/>
            <a:ext cx="8018780" cy="461665"/>
          </a:xfrm>
          <a:prstGeom prst="rect">
            <a:avLst/>
          </a:prstGeom>
        </p:spPr>
        <p:txBody>
          <a:bodyPr vert="horz" wrap="square" lIns="0" tIns="45720" rIns="91440" bIns="0" rtlCol="0" anchor="b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524000"/>
            <a:ext cx="8018780" cy="1367426"/>
          </a:xfrm>
          <a:prstGeom prst="rect">
            <a:avLst/>
          </a:prstGeom>
        </p:spPr>
        <p:txBody>
          <a:bodyPr vert="horz" wrap="square" lIns="0" tIns="0" rIns="91440" bIns="4572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581001"/>
            <a:ext cx="1033296" cy="276999"/>
          </a:xfrm>
          <a:prstGeom prst="rect">
            <a:avLst/>
          </a:prstGeom>
          <a:solidFill>
            <a:schemeClr val="accent1"/>
          </a:solidFill>
        </p:spPr>
        <p:txBody>
          <a:bodyPr vert="horz" wrap="none" lIns="274320" tIns="45720" rIns="274320" bIns="45720" rtlCol="0" anchor="ctr">
            <a:spAutoFit/>
          </a:bodyPr>
          <a:lstStyle>
            <a:lvl1pPr algn="l">
              <a:defRPr sz="1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8BB430-1E97-FD40-AFED-E0B215E9C467}"/>
              </a:ext>
            </a:extLst>
          </p:cNvPr>
          <p:cNvSpPr/>
          <p:nvPr userDrawn="1"/>
        </p:nvSpPr>
        <p:spPr>
          <a:xfrm>
            <a:off x="8573358" y="0"/>
            <a:ext cx="57064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13E47D77-2A26-704F-B607-68588EB1109F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630616" y="222227"/>
            <a:ext cx="456123" cy="71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479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5" r:id="rId3"/>
    <p:sldLayoutId id="2147483676" r:id="rId4"/>
    <p:sldLayoutId id="2147483672" r:id="rId5"/>
    <p:sldLayoutId id="2147483673" r:id="rId6"/>
    <p:sldLayoutId id="2147483663" r:id="rId7"/>
    <p:sldLayoutId id="2147483666" r:id="rId8"/>
    <p:sldLayoutId id="2147483667" r:id="rId9"/>
    <p:sldLayoutId id="2147483677" r:id="rId10"/>
    <p:sldLayoutId id="2147483678" r:id="rId11"/>
    <p:sldLayoutId id="2147483679" r:id="rId12"/>
    <p:sldLayoutId id="2147483681" r:id="rId13"/>
    <p:sldLayoutId id="2147483682" r:id="rId14"/>
  </p:sldLayoutIdLst>
  <p:hf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000" b="1" i="0" kern="1200">
          <a:solidFill>
            <a:schemeClr val="tx1">
              <a:lumMod val="90000"/>
              <a:lumOff val="1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950" kern="1200">
          <a:solidFill>
            <a:schemeClr val="tx1">
              <a:lumMod val="90000"/>
              <a:lumOff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75" kern="1200">
          <a:solidFill>
            <a:schemeClr val="tx1">
              <a:lumMod val="90000"/>
              <a:lumOff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90000"/>
              <a:lumOff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90000"/>
              <a:lumOff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90000"/>
              <a:lumOff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" userDrawn="1">
          <p15:clr>
            <a:srgbClr val="F26B43"/>
          </p15:clr>
        </p15:guide>
        <p15:guide id="2" pos="54" userDrawn="1">
          <p15:clr>
            <a:srgbClr val="F26B43"/>
          </p15:clr>
        </p15:guide>
        <p15:guide id="3" pos="5706" userDrawn="1">
          <p15:clr>
            <a:srgbClr val="F26B43"/>
          </p15:clr>
        </p15:guide>
        <p15:guide id="4" orient="horz" pos="4248" userDrawn="1">
          <p15:clr>
            <a:srgbClr val="F26B43"/>
          </p15:clr>
        </p15:guide>
        <p15:guide id="5" pos="216" userDrawn="1">
          <p15:clr>
            <a:srgbClr val="F26B43"/>
          </p15:clr>
        </p15:guide>
        <p15:guide id="6" orient="horz" pos="768" userDrawn="1">
          <p15:clr>
            <a:srgbClr val="F26B43"/>
          </p15:clr>
        </p15:guide>
        <p15:guide id="7" orient="horz" pos="960" userDrawn="1">
          <p15:clr>
            <a:srgbClr val="F26B43"/>
          </p15:clr>
        </p15:guide>
        <p15:guide id="8" orient="horz" pos="1152" userDrawn="1">
          <p15:clr>
            <a:srgbClr val="F26B43"/>
          </p15:clr>
        </p15:guide>
        <p15:guide id="9" orient="horz" pos="3888" userDrawn="1">
          <p15:clr>
            <a:srgbClr val="F26B43"/>
          </p15:clr>
        </p15:guide>
        <p15:guide id="10" pos="7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cyclotron.wisc.edu/staff/olson-aeli/" TargetMode="External"/><Relationship Id="rId13" Type="http://schemas.openxmlformats.org/officeDocument/2006/relationships/image" Target="../media/image45.png"/><Relationship Id="rId3" Type="http://schemas.openxmlformats.org/officeDocument/2006/relationships/hyperlink" Target="https://cyclotron.wisc.edu/staff/engle-jonathan-w/" TargetMode="External"/><Relationship Id="rId7" Type="http://schemas.openxmlformats.org/officeDocument/2006/relationships/hyperlink" Target="https://cyclotron.wisc.edu/staff/aluicio-sarduy-eduardo/" TargetMode="External"/><Relationship Id="rId12" Type="http://schemas.openxmlformats.org/officeDocument/2006/relationships/hyperlink" Target="https://cyclotron.wisc.edu/staff/deluca-molly/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yclotron.wisc.edu/staff/barnhart-todd-e/" TargetMode="External"/><Relationship Id="rId11" Type="http://schemas.openxmlformats.org/officeDocument/2006/relationships/hyperlink" Target="https://cyclotron.wisc.edu/staff/lin-wilson/" TargetMode="External"/><Relationship Id="rId5" Type="http://schemas.openxmlformats.org/officeDocument/2006/relationships/hyperlink" Target="https://cyclotron.wisc.edu/staff/ellison-paul-a/" TargetMode="External"/><Relationship Id="rId10" Type="http://schemas.openxmlformats.org/officeDocument/2006/relationships/hyperlink" Target="https://cyclotron.wisc.edu/staff/barrett-kendall/" TargetMode="External"/><Relationship Id="rId4" Type="http://schemas.openxmlformats.org/officeDocument/2006/relationships/hyperlink" Target="https://cyclotron.wisc.edu/staff/nickles-robert-j/" TargetMode="External"/><Relationship Id="rId9" Type="http://schemas.openxmlformats.org/officeDocument/2006/relationships/hyperlink" Target="https://cyclotron.wisc.edu/staff/becker-kaelyn/" TargetMode="External"/><Relationship Id="rId1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AA1D652-D20B-6A4E-B32B-7D3C09D493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2509" y="341902"/>
            <a:ext cx="6693123" cy="1737415"/>
          </a:xfrm>
        </p:spPr>
        <p:txBody>
          <a:bodyPr anchor="ctr" anchorCtr="0"/>
          <a:lstStyle/>
          <a:p>
            <a:r>
              <a:rPr lang="en-US" sz="3600" dirty="0">
                <a:solidFill>
                  <a:schemeClr val="accent1"/>
                </a:solidFill>
              </a:rPr>
              <a:t>Electroplating and recycling chromium targets for </a:t>
            </a:r>
            <a:r>
              <a:rPr lang="en-US" sz="3600" baseline="30000" dirty="0">
                <a:solidFill>
                  <a:schemeClr val="accent1"/>
                </a:solidFill>
              </a:rPr>
              <a:t>52</a:t>
            </a:r>
            <a:r>
              <a:rPr lang="en-US" sz="3600" dirty="0">
                <a:solidFill>
                  <a:schemeClr val="accent1"/>
                </a:solidFill>
              </a:rPr>
              <a:t>Mn production </a:t>
            </a:r>
            <a:endParaRPr lang="en-US" sz="36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2893DCC-ADE2-716D-6BA7-C49C220A8A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2509" y="6165233"/>
            <a:ext cx="7286097" cy="350865"/>
          </a:xfrm>
          <a:solidFill>
            <a:schemeClr val="bg1"/>
          </a:solidFill>
        </p:spPr>
        <p:txBody>
          <a:bodyPr/>
          <a:lstStyle/>
          <a:p>
            <a:r>
              <a:rPr lang="en-US" sz="1600" b="1" u="sng" dirty="0">
                <a:solidFill>
                  <a:schemeClr val="accent1"/>
                </a:solidFill>
              </a:rPr>
              <a:t>Margarita Chernysheva</a:t>
            </a:r>
            <a:r>
              <a:rPr lang="en-US" sz="1600" dirty="0">
                <a:solidFill>
                  <a:schemeClr val="accent1"/>
                </a:solidFill>
              </a:rPr>
              <a:t>, Kendall Barrett, Todd Barnhart, Jonathan Engle</a:t>
            </a:r>
          </a:p>
        </p:txBody>
      </p:sp>
    </p:spTree>
    <p:extLst>
      <p:ext uri="{BB962C8B-B14F-4D97-AF65-F5344CB8AC3E}">
        <p14:creationId xmlns:p14="http://schemas.microsoft.com/office/powerpoint/2010/main" val="3042940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8CCD98-A418-B60F-16DF-171D530C3C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3524" y="470077"/>
            <a:ext cx="8172450" cy="415498"/>
          </a:xfrm>
        </p:spPr>
        <p:txBody>
          <a:bodyPr/>
          <a:lstStyle/>
          <a:p>
            <a:r>
              <a:rPr lang="en-US" dirty="0"/>
              <a:t>CrCl</a:t>
            </a:r>
            <a:r>
              <a:rPr lang="en-US" baseline="-25000" dirty="0"/>
              <a:t>3 </a:t>
            </a:r>
            <a:r>
              <a:rPr lang="en-US" dirty="0"/>
              <a:t>irradiation</a:t>
            </a:r>
            <a:endParaRPr lang="en-US" baseline="-25000" dirty="0"/>
          </a:p>
        </p:txBody>
      </p:sp>
      <p:pic>
        <p:nvPicPr>
          <p:cNvPr id="19" name="Picture 18" descr="A picture containing indoor, disk brake, silver&#10;&#10;Description automatically generated">
            <a:extLst>
              <a:ext uri="{FF2B5EF4-FFF2-40B4-BE49-F238E27FC236}">
                <a16:creationId xmlns:a16="http://schemas.microsoft.com/office/drawing/2014/main" id="{6316618D-2856-0F18-4AEF-CDDFE3C785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42" t="36267" r="29616" b="15378"/>
          <a:stretch/>
        </p:blipFill>
        <p:spPr>
          <a:xfrm>
            <a:off x="408791" y="1372342"/>
            <a:ext cx="2683361" cy="2627558"/>
          </a:xfrm>
          <a:prstGeom prst="rect">
            <a:avLst/>
          </a:prstGeom>
        </p:spPr>
      </p:pic>
      <p:pic>
        <p:nvPicPr>
          <p:cNvPr id="20" name="Picture 19" descr="A picture containing indoor, transport, disk brake, wheel&#10;&#10;Description automatically generated">
            <a:extLst>
              <a:ext uri="{FF2B5EF4-FFF2-40B4-BE49-F238E27FC236}">
                <a16:creationId xmlns:a16="http://schemas.microsoft.com/office/drawing/2014/main" id="{6EB0CEDC-CD53-2DE2-665D-69A2EE66F4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890" t="29471" r="7925" b="26778"/>
          <a:stretch/>
        </p:blipFill>
        <p:spPr>
          <a:xfrm>
            <a:off x="3243589" y="1372342"/>
            <a:ext cx="2656821" cy="261865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119F853-E35A-80A3-FC77-C35E88C3EAC7}"/>
              </a:ext>
            </a:extLst>
          </p:cNvPr>
          <p:cNvSpPr txBox="1"/>
          <p:nvPr/>
        </p:nvSpPr>
        <p:spPr>
          <a:xfrm>
            <a:off x="408791" y="4486667"/>
            <a:ext cx="323677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Degrader: 10 µm Nb foil​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Energy: ˜12 MeV​</a:t>
            </a:r>
            <a:endParaRPr lang="en-US" dirty="0">
              <a:solidFill>
                <a:srgbClr val="444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Integrated current: 6.7 µAh​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61 µCi on target​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471 µCi on Nb foil​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Yield ˜0.01 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mCi</a:t>
            </a:r>
            <a:r>
              <a:rPr lang="en-US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/µAh​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7528BC8-BC7F-3C16-3586-C277C80C0A25}"/>
              </a:ext>
            </a:extLst>
          </p:cNvPr>
          <p:cNvSpPr txBox="1"/>
          <p:nvPr/>
        </p:nvSpPr>
        <p:spPr>
          <a:xfrm>
            <a:off x="5900410" y="2246386"/>
            <a:ext cx="26568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158.36 mg CrCl</a:t>
            </a:r>
            <a:r>
              <a:rPr lang="en-US" b="0" i="0" u="none" strike="noStrike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 6H</a:t>
            </a:r>
            <a:r>
              <a:rPr lang="en-US" b="0" i="0" u="none" strike="noStrike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algn="l" rtl="0" fontAlgn="base"/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Density: 1.76 g/cc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670555-AD35-6635-8060-7640E023AF33}"/>
              </a:ext>
            </a:extLst>
          </p:cNvPr>
          <p:cNvSpPr txBox="1"/>
          <p:nvPr/>
        </p:nvSpPr>
        <p:spPr>
          <a:xfrm>
            <a:off x="8680450" y="6405061"/>
            <a:ext cx="46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972687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8CCD98-A418-B60F-16DF-171D530C3C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5503" y="196127"/>
            <a:ext cx="8172450" cy="830997"/>
          </a:xfrm>
        </p:spPr>
        <p:txBody>
          <a:bodyPr/>
          <a:lstStyle/>
          <a:p>
            <a:r>
              <a:rPr lang="en-US" baseline="30000" dirty="0" err="1"/>
              <a:t>nat</a:t>
            </a:r>
            <a:r>
              <a:rPr lang="en-US" dirty="0" err="1"/>
              <a:t>Cr</a:t>
            </a:r>
            <a:r>
              <a:rPr lang="en-US" dirty="0"/>
              <a:t> recycling from dissolved electroplated target and reduced electrolyte</a:t>
            </a:r>
            <a:endParaRPr lang="en-US" baseline="-2500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1B2D438-45AB-F8F6-17CB-F7B49248ED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1995965"/>
              </p:ext>
            </p:extLst>
          </p:nvPr>
        </p:nvGraphicFramePr>
        <p:xfrm>
          <a:off x="342899" y="1681480"/>
          <a:ext cx="7609977" cy="1097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16081">
                  <a:extLst>
                    <a:ext uri="{9D8B030D-6E8A-4147-A177-3AD203B41FA5}">
                      <a16:colId xmlns:a16="http://schemas.microsoft.com/office/drawing/2014/main" val="239078259"/>
                    </a:ext>
                  </a:extLst>
                </a:gridCol>
                <a:gridCol w="1323474">
                  <a:extLst>
                    <a:ext uri="{9D8B030D-6E8A-4147-A177-3AD203B41FA5}">
                      <a16:colId xmlns:a16="http://schemas.microsoft.com/office/drawing/2014/main" val="3274758233"/>
                    </a:ext>
                  </a:extLst>
                </a:gridCol>
                <a:gridCol w="1323474">
                  <a:extLst>
                    <a:ext uri="{9D8B030D-6E8A-4147-A177-3AD203B41FA5}">
                      <a16:colId xmlns:a16="http://schemas.microsoft.com/office/drawing/2014/main" val="2578203833"/>
                    </a:ext>
                  </a:extLst>
                </a:gridCol>
                <a:gridCol w="1323474">
                  <a:extLst>
                    <a:ext uri="{9D8B030D-6E8A-4147-A177-3AD203B41FA5}">
                      <a16:colId xmlns:a16="http://schemas.microsoft.com/office/drawing/2014/main" val="1036880362"/>
                    </a:ext>
                  </a:extLst>
                </a:gridCol>
                <a:gridCol w="1323474">
                  <a:extLst>
                    <a:ext uri="{9D8B030D-6E8A-4147-A177-3AD203B41FA5}">
                      <a16:colId xmlns:a16="http://schemas.microsoft.com/office/drawing/2014/main" val="284544989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Initial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1st loop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2d loop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3d loop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373111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CA" sz="2400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(plated Cr)</a:t>
                      </a:r>
                      <a:r>
                        <a:rPr lang="en-CA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mg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104.1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110.3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45.0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13.7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590145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Efficiency, %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71.0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75.3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30.7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9.4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6815924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78989202-D984-5392-AC13-49CF0A43A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9663" y="1955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2" name="Picture 51" descr="A picture containing indoor, close&#10;&#10;Description automatically generated">
            <a:extLst>
              <a:ext uri="{FF2B5EF4-FFF2-40B4-BE49-F238E27FC236}">
                <a16:creationId xmlns:a16="http://schemas.microsoft.com/office/drawing/2014/main" id="{75D4722C-E761-1499-B914-FA11A00C16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44" r="13183" b="6532"/>
          <a:stretch/>
        </p:blipFill>
        <p:spPr>
          <a:xfrm>
            <a:off x="342899" y="3523993"/>
            <a:ext cx="1236440" cy="2573528"/>
          </a:xfrm>
          <a:prstGeom prst="rect">
            <a:avLst/>
          </a:prstGeom>
        </p:spPr>
      </p:pic>
      <p:pic>
        <p:nvPicPr>
          <p:cNvPr id="53" name="Picture 52" descr="A picture containing plastic, container, indoor, cup&#10;&#10;Description automatically generated">
            <a:extLst>
              <a:ext uri="{FF2B5EF4-FFF2-40B4-BE49-F238E27FC236}">
                <a16:creationId xmlns:a16="http://schemas.microsoft.com/office/drawing/2014/main" id="{691C5D47-8B72-BA90-866A-D6F9E33523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28" b="6532"/>
          <a:stretch/>
        </p:blipFill>
        <p:spPr>
          <a:xfrm>
            <a:off x="2404266" y="3523993"/>
            <a:ext cx="1271904" cy="2573528"/>
          </a:xfrm>
          <a:prstGeom prst="rect">
            <a:avLst/>
          </a:prstGeom>
        </p:spPr>
      </p:pic>
      <p:pic>
        <p:nvPicPr>
          <p:cNvPr id="54" name="Picture 53" descr="A glass of green liquid&#10;&#10;Description automatically generated with low confidence">
            <a:extLst>
              <a:ext uri="{FF2B5EF4-FFF2-40B4-BE49-F238E27FC236}">
                <a16:creationId xmlns:a16="http://schemas.microsoft.com/office/drawing/2014/main" id="{05F0A700-C384-D47B-A310-64B4D728BA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459"/>
          <a:stretch/>
        </p:blipFill>
        <p:spPr>
          <a:xfrm>
            <a:off x="4436308" y="3515358"/>
            <a:ext cx="1345996" cy="2590798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39B54105-92AF-DFC5-D8F9-FEF02AFE3937}"/>
              </a:ext>
            </a:extLst>
          </p:cNvPr>
          <p:cNvSpPr txBox="1"/>
          <p:nvPr/>
        </p:nvSpPr>
        <p:spPr>
          <a:xfrm>
            <a:off x="1660635" y="4447943"/>
            <a:ext cx="753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2</a:t>
            </a:r>
          </a:p>
          <a:p>
            <a:r>
              <a:rPr lang="en-US" dirty="0"/>
              <a:t>NaOH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17F2BC24-A8AD-15D5-3C10-E1859CC82028}"/>
              </a:ext>
            </a:extLst>
          </p:cNvPr>
          <p:cNvCxnSpPr/>
          <p:nvPr/>
        </p:nvCxnSpPr>
        <p:spPr>
          <a:xfrm>
            <a:off x="1660635" y="5094274"/>
            <a:ext cx="70884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4ADBB312-898A-C52C-B2B2-02A32B2257CD}"/>
              </a:ext>
            </a:extLst>
          </p:cNvPr>
          <p:cNvCxnSpPr/>
          <p:nvPr/>
        </p:nvCxnSpPr>
        <p:spPr>
          <a:xfrm>
            <a:off x="3687280" y="5061375"/>
            <a:ext cx="70884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8" name="Graphic 57" descr="Fire with solid fill">
            <a:extLst>
              <a:ext uri="{FF2B5EF4-FFF2-40B4-BE49-F238E27FC236}">
                <a16:creationId xmlns:a16="http://schemas.microsoft.com/office/drawing/2014/main" id="{59A7CB3D-F814-3FA2-53C8-8E409DC9AA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71510" y="4327330"/>
            <a:ext cx="647700" cy="64770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B896B0A2-8E44-453E-F434-F5C4253E1B16}"/>
              </a:ext>
            </a:extLst>
          </p:cNvPr>
          <p:cNvSpPr txBox="1"/>
          <p:nvPr/>
        </p:nvSpPr>
        <p:spPr>
          <a:xfrm>
            <a:off x="3742243" y="5057044"/>
            <a:ext cx="67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torch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D36A7E20-E4A9-0BFF-6EE9-12BA0E6CA132}"/>
              </a:ext>
            </a:extLst>
          </p:cNvPr>
          <p:cNvCxnSpPr>
            <a:cxnSpLocks/>
          </p:cNvCxnSpPr>
          <p:nvPr/>
        </p:nvCxnSpPr>
        <p:spPr>
          <a:xfrm>
            <a:off x="5782304" y="5057044"/>
            <a:ext cx="154763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2" name="Picture 61" descr="A picture containing indoor, yellow, plastic&#10;&#10;Description automatically generated">
            <a:extLst>
              <a:ext uri="{FF2B5EF4-FFF2-40B4-BE49-F238E27FC236}">
                <a16:creationId xmlns:a16="http://schemas.microsoft.com/office/drawing/2014/main" id="{4389660D-C65A-77D9-6EDA-FE6D8DC2E97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844" b="614"/>
          <a:stretch/>
        </p:blipFill>
        <p:spPr>
          <a:xfrm>
            <a:off x="7329935" y="3523993"/>
            <a:ext cx="1068018" cy="2582163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5A047BC1-F203-C4A2-C9DE-764289907939}"/>
              </a:ext>
            </a:extLst>
          </p:cNvPr>
          <p:cNvSpPr txBox="1"/>
          <p:nvPr/>
        </p:nvSpPr>
        <p:spPr>
          <a:xfrm>
            <a:off x="5798811" y="4724942"/>
            <a:ext cx="1531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centrifugation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FA9582-FDF3-B401-F1CA-C44C657A6CA9}"/>
              </a:ext>
            </a:extLst>
          </p:cNvPr>
          <p:cNvSpPr txBox="1"/>
          <p:nvPr/>
        </p:nvSpPr>
        <p:spPr>
          <a:xfrm>
            <a:off x="8680450" y="6405061"/>
            <a:ext cx="46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688171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1B9C0EA-451B-AF83-2A92-953065AC3C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611" y="250549"/>
            <a:ext cx="8172450" cy="415498"/>
          </a:xfrm>
        </p:spPr>
        <p:txBody>
          <a:bodyPr/>
          <a:lstStyle/>
          <a:p>
            <a:r>
              <a:rPr lang="en-US" dirty="0"/>
              <a:t>Conclusions and future studies </a:t>
            </a:r>
          </a:p>
        </p:txBody>
      </p:sp>
      <p:pic>
        <p:nvPicPr>
          <p:cNvPr id="9" name="Picture 8" descr="A picture containing indoor, electronics&#10;&#10;Description automatically generated">
            <a:extLst>
              <a:ext uri="{FF2B5EF4-FFF2-40B4-BE49-F238E27FC236}">
                <a16:creationId xmlns:a16="http://schemas.microsoft.com/office/drawing/2014/main" id="{D7B05710-BC81-D98A-AA87-A698ACCBA8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39" t="17778" r="13976" b="29166"/>
          <a:stretch/>
        </p:blipFill>
        <p:spPr>
          <a:xfrm>
            <a:off x="6005688" y="2281498"/>
            <a:ext cx="2354110" cy="24824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415372-20A1-6C17-236A-2ADB550734BA}"/>
              </a:ext>
            </a:extLst>
          </p:cNvPr>
          <p:cNvSpPr txBox="1"/>
          <p:nvPr/>
        </p:nvSpPr>
        <p:spPr>
          <a:xfrm>
            <a:off x="243839" y="1286036"/>
            <a:ext cx="5761849" cy="4298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 successfully electroplated enriched 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65 mg irradiated at 12 MeV for 30 µAh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Yield: 0.052 mCi/µAh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Presented results indicate that the production of targets from electroplated  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nat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Cr gives multiple opportunities to recycle enriched 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Cr to produce pure 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52g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Investigation of opportunities to decrease Cr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formation</a:t>
            </a:r>
          </a:p>
          <a:p>
            <a:endParaRPr 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Try to plate thicker targets with better adhesion from Cr(III) electrolyte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018FCD-789B-8713-6D46-5484F5356F7B}"/>
              </a:ext>
            </a:extLst>
          </p:cNvPr>
          <p:cNvSpPr txBox="1"/>
          <p:nvPr/>
        </p:nvSpPr>
        <p:spPr>
          <a:xfrm>
            <a:off x="8680450" y="6405061"/>
            <a:ext cx="46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107033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63CC8B-20E3-8C44-ADE7-A3168ACD34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2900" y="273860"/>
            <a:ext cx="7957820" cy="415498"/>
          </a:xfrm>
        </p:spPr>
        <p:txBody>
          <a:bodyPr/>
          <a:lstStyle/>
          <a:p>
            <a:r>
              <a:rPr lang="en-US" dirty="0"/>
              <a:t>Acknowledgement </a:t>
            </a:r>
          </a:p>
        </p:txBody>
      </p:sp>
      <p:pic>
        <p:nvPicPr>
          <p:cNvPr id="14" name="Picture 1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ECDCCA9-B0CE-73D2-50AA-275795388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612776"/>
            <a:ext cx="5394566" cy="324423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5624518-3833-9B89-530F-0B951DCEAC4C}"/>
              </a:ext>
            </a:extLst>
          </p:cNvPr>
          <p:cNvSpPr txBox="1"/>
          <p:nvPr/>
        </p:nvSpPr>
        <p:spPr>
          <a:xfrm>
            <a:off x="5710547" y="1703303"/>
            <a:ext cx="284430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b="1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Prof. Dr. Jonathan</a:t>
            </a:r>
            <a:r>
              <a:rPr lang="en-US" sz="1600" b="1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Engle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US" sz="1600" b="1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Prof. Dr. Robert Nickles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US" sz="1600" b="1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Prof. Dr. Paul Ellison</a:t>
            </a:r>
            <a:r>
              <a:rPr lang="en-US" sz="1600" b="1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endParaRPr lang="en-US" sz="1600" b="1" u="sng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fontAlgn="base"/>
            <a:r>
              <a:rPr lang="en-US" sz="1600" b="1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Dr. Todd Barnhart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US" sz="1600" b="1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Dr. Eduardo Aluicio-Sarduy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endParaRPr lang="en-US" sz="1600" b="1" u="sng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hlinkClick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fontAlgn="base"/>
            <a:r>
              <a:rPr lang="en-US" sz="1600" b="1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Aeli Olson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US" sz="1600" b="1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Kaelyn </a:t>
            </a:r>
            <a:r>
              <a:rPr lang="en-US" sz="1600" b="1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Becker</a:t>
            </a:r>
          </a:p>
          <a:p>
            <a:pPr fontAlgn="base"/>
            <a:r>
              <a:rPr lang="en-US" sz="1600" b="1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Kendall Barrett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US" sz="1600" b="1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Wilson Lin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US" sz="1600" b="1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Molly DeLuca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297D3427-F803-E6ED-088F-94C4C6C9604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10547" y="5016624"/>
            <a:ext cx="2743200" cy="8197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CAB695-0E72-83D5-F470-65AB8FCC0687}"/>
              </a:ext>
            </a:extLst>
          </p:cNvPr>
          <p:cNvSpPr txBox="1"/>
          <p:nvPr/>
        </p:nvSpPr>
        <p:spPr>
          <a:xfrm>
            <a:off x="320635" y="5245224"/>
            <a:ext cx="5288807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b="1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to the DOE Isotope Program, managed by the Office of Science for Isotope R&amp;D and Production for funding support and the WTTC18 travel bursary.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837167-14CF-B985-B9C7-B590F438468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02592" y="5778112"/>
            <a:ext cx="1152260" cy="99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107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2D2EC5-4A3E-2E41-A72F-0775E2AC1E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6888" y="284420"/>
            <a:ext cx="2618188" cy="537840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907892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4EAFA8-959A-C107-1834-6E98883525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2900" y="236544"/>
            <a:ext cx="8172450" cy="415498"/>
          </a:xfrm>
        </p:spPr>
        <p:txBody>
          <a:bodyPr/>
          <a:lstStyle/>
          <a:p>
            <a:r>
              <a:rPr lang="en-US" dirty="0"/>
              <a:t>Production of </a:t>
            </a:r>
            <a:r>
              <a:rPr lang="en-US" baseline="30000" dirty="0"/>
              <a:t>52g</a:t>
            </a:r>
            <a:r>
              <a:rPr lang="en-US" dirty="0"/>
              <a:t>Mn from </a:t>
            </a:r>
            <a:r>
              <a:rPr lang="en-US" baseline="30000" dirty="0"/>
              <a:t>nat</a:t>
            </a:r>
            <a:r>
              <a:rPr lang="en-US" dirty="0"/>
              <a:t>Cr targets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ADD260-9341-0096-4F57-C3996D7A4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6" y="652042"/>
            <a:ext cx="8510054" cy="60702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40991C-0D7C-84EC-7DDA-C3E2EE54148B}"/>
              </a:ext>
            </a:extLst>
          </p:cNvPr>
          <p:cNvSpPr txBox="1"/>
          <p:nvPr/>
        </p:nvSpPr>
        <p:spPr>
          <a:xfrm>
            <a:off x="8680450" y="6352982"/>
            <a:ext cx="36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19170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4EAFA8-959A-C107-1834-6E98883525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3878" y="204867"/>
            <a:ext cx="8172450" cy="830997"/>
          </a:xfrm>
        </p:spPr>
        <p:txBody>
          <a:bodyPr/>
          <a:lstStyle/>
          <a:p>
            <a:r>
              <a:rPr lang="en-US" dirty="0"/>
              <a:t>Previously used hydraulically pressed </a:t>
            </a:r>
            <a:r>
              <a:rPr lang="en-US" baseline="30000" dirty="0"/>
              <a:t>nat</a:t>
            </a:r>
            <a:r>
              <a:rPr lang="en-US" dirty="0"/>
              <a:t>Cr targets at UW-Madison</a:t>
            </a:r>
          </a:p>
        </p:txBody>
      </p:sp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A4DD1153-A39C-4FAC-16D8-FC638E44D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78" y="1225597"/>
            <a:ext cx="3943198" cy="28642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11E2D8-4A03-7ABA-0E18-71EB0D9DD6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203"/>
          <a:stretch/>
        </p:blipFill>
        <p:spPr>
          <a:xfrm>
            <a:off x="4451704" y="1017085"/>
            <a:ext cx="3156655" cy="13189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5D21156-C93C-5950-649A-0AF685EC55EE}"/>
                  </a:ext>
                </a:extLst>
              </p:cNvPr>
              <p:cNvSpPr txBox="1"/>
              <p:nvPr/>
            </p:nvSpPr>
            <p:spPr>
              <a:xfrm>
                <a:off x="161926" y="4006057"/>
                <a:ext cx="8579556" cy="276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To produce </a:t>
                </a:r>
                <a:r>
                  <a:rPr lang="en-US" sz="1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nat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Cr targets that were thick to a 16 MeV proton beam, </a:t>
                </a:r>
                <a:r>
                  <a:rPr lang="en-US" sz="1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nat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Cr pellets were hydraulically pressed onto 2 mm thick silver disks using 2 tons of force for 10 seconds (</a:t>
                </a:r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). These targets were then irradiated at currents up to 60 µA to integrated fluences ranging from 40-80 µAh (</a:t>
                </a:r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Method setbacks: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Large standard deviation of Cr present in solution to be purified – 473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180 mg (n=5)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Impacts separation factor and overall trace metal content of final fraction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Small diameter of Cr pellet does not capture entire beam spread on UW-Madison GE PETTrace cyclotron (</a:t>
                </a:r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Production yield is not optimized with smaller diameter targets</a:t>
                </a:r>
              </a:p>
              <a:p>
                <a:pPr algn="ctr"/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Solution: Move to electroplated </a:t>
                </a:r>
                <a:r>
                  <a:rPr lang="en-US" sz="1600" b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nat</a:t>
                </a:r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Cr targets to control mass of target, optimize production and be able to recycle them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5D21156-C93C-5950-649A-0AF685EC55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26" y="4006057"/>
                <a:ext cx="8579556" cy="2769989"/>
              </a:xfrm>
              <a:prstGeom prst="rect">
                <a:avLst/>
              </a:prstGeom>
              <a:blipFill>
                <a:blip r:embed="rId4"/>
                <a:stretch>
                  <a:fillRect l="-295" t="-4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6C8A9644-8CE6-3807-DA1B-B376220147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584" t="31441" r="4811" b="42037"/>
          <a:stretch/>
        </p:blipFill>
        <p:spPr>
          <a:xfrm rot="10800000">
            <a:off x="5186611" y="2336068"/>
            <a:ext cx="1686839" cy="15452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722C69-A7C2-5B03-4DCB-8AA3A39DFB85}"/>
              </a:ext>
            </a:extLst>
          </p:cNvPr>
          <p:cNvSpPr txBox="1"/>
          <p:nvPr/>
        </p:nvSpPr>
        <p:spPr>
          <a:xfrm>
            <a:off x="5186610" y="2267169"/>
            <a:ext cx="560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</a:t>
            </a:r>
            <a:endParaRPr lang="en-US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666D2D-D398-040C-D42B-7784B4129733}"/>
              </a:ext>
            </a:extLst>
          </p:cNvPr>
          <p:cNvSpPr/>
          <p:nvPr/>
        </p:nvSpPr>
        <p:spPr>
          <a:xfrm>
            <a:off x="95250" y="5991654"/>
            <a:ext cx="8361186" cy="566143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CF880A-0EC6-DB08-1508-1E8421A8442F}"/>
              </a:ext>
            </a:extLst>
          </p:cNvPr>
          <p:cNvSpPr txBox="1"/>
          <p:nvPr/>
        </p:nvSpPr>
        <p:spPr>
          <a:xfrm>
            <a:off x="8680450" y="6352982"/>
            <a:ext cx="36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222BA1-A7F0-368F-735F-7E69211DD76B}"/>
              </a:ext>
            </a:extLst>
          </p:cNvPr>
          <p:cNvSpPr/>
          <p:nvPr/>
        </p:nvSpPr>
        <p:spPr>
          <a:xfrm>
            <a:off x="4166586" y="6604084"/>
            <a:ext cx="541372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indent="-304800"/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Graves, S. A (2017) 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Doctoral Thesis for University of Wisconsin- Madison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791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4EAFA8-959A-C107-1834-6E98883525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2900" y="388205"/>
            <a:ext cx="8172450" cy="830997"/>
          </a:xfrm>
        </p:spPr>
        <p:txBody>
          <a:bodyPr/>
          <a:lstStyle/>
          <a:p>
            <a:r>
              <a:rPr lang="en-US" baseline="30000" dirty="0"/>
              <a:t>nat</a:t>
            </a:r>
            <a:r>
              <a:rPr lang="en-US" dirty="0"/>
              <a:t>Cr electrodeposition from electrolyte based on oxidation state:</a:t>
            </a:r>
          </a:p>
        </p:txBody>
      </p:sp>
      <p:graphicFrame>
        <p:nvGraphicFramePr>
          <p:cNvPr id="3" name="Table 29">
            <a:extLst>
              <a:ext uri="{FF2B5EF4-FFF2-40B4-BE49-F238E27FC236}">
                <a16:creationId xmlns:a16="http://schemas.microsoft.com/office/drawing/2014/main" id="{86A812F6-18C9-1810-1E92-B3A4CC1BAB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6986579"/>
              </p:ext>
            </p:extLst>
          </p:nvPr>
        </p:nvGraphicFramePr>
        <p:xfrm>
          <a:off x="1423553" y="1585744"/>
          <a:ext cx="5578474" cy="4579769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789237">
                  <a:extLst>
                    <a:ext uri="{9D8B030D-6E8A-4147-A177-3AD203B41FA5}">
                      <a16:colId xmlns:a16="http://schemas.microsoft.com/office/drawing/2014/main" val="1706419262"/>
                    </a:ext>
                  </a:extLst>
                </a:gridCol>
                <a:gridCol w="2789237">
                  <a:extLst>
                    <a:ext uri="{9D8B030D-6E8A-4147-A177-3AD203B41FA5}">
                      <a16:colId xmlns:a16="http://schemas.microsoft.com/office/drawing/2014/main" val="482097762"/>
                    </a:ext>
                  </a:extLst>
                </a:gridCol>
              </a:tblGrid>
              <a:tr h="65648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Hexavalent Chromium</a:t>
                      </a:r>
                    </a:p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Cr(VI)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Trivalent Chromium</a:t>
                      </a:r>
                    </a:p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Cr(III)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6960717"/>
                  </a:ext>
                </a:extLst>
              </a:tr>
              <a:tr h="65648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Electrodeposits in thick layer</a:t>
                      </a:r>
                    </a:p>
                  </a:txBody>
                  <a:tcPr>
                    <a:solidFill>
                      <a:srgbClr val="92D050">
                        <a:alpha val="5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Possible to recycle</a:t>
                      </a:r>
                    </a:p>
                  </a:txBody>
                  <a:tcPr>
                    <a:solidFill>
                      <a:srgbClr val="92D050">
                        <a:alpha val="5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5539353"/>
                  </a:ext>
                </a:extLst>
              </a:tr>
              <a:tr h="63737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Control over target mass </a:t>
                      </a:r>
                    </a:p>
                  </a:txBody>
                  <a:tcPr>
                    <a:solidFill>
                      <a:srgbClr val="92D050">
                        <a:alpha val="5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Non-toxic</a:t>
                      </a:r>
                    </a:p>
                  </a:txBody>
                  <a:tcPr>
                    <a:solidFill>
                      <a:srgbClr val="92D050">
                        <a:alpha val="5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986365"/>
                  </a:ext>
                </a:extLst>
              </a:tr>
              <a:tr h="122734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Good adhesion to target backing</a:t>
                      </a:r>
                    </a:p>
                  </a:txBody>
                  <a:tcPr>
                    <a:solidFill>
                      <a:srgbClr val="92D050">
                        <a:alpha val="5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Limited mass can be electroplated – but targets produced are thick to 12 MeV</a:t>
                      </a:r>
                    </a:p>
                  </a:txBody>
                  <a:tcPr>
                    <a:solidFill>
                      <a:schemeClr val="accent3">
                        <a:lumMod val="75000"/>
                        <a:alpha val="54615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1227285"/>
                  </a:ext>
                </a:extLst>
              </a:tr>
              <a:tr h="73079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Difficult to recycle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3169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Degassing observed during irradiate due to adhesion difficulties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31693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621962"/>
                  </a:ext>
                </a:extLst>
              </a:tr>
              <a:tr h="47784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Toxic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3169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Mix of Cr and Cr</a:t>
                      </a:r>
                      <a:r>
                        <a:rPr lang="en-US" sz="16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16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after dissolution of target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31693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6530186"/>
                  </a:ext>
                </a:extLst>
              </a:tr>
            </a:tbl>
          </a:graphicData>
        </a:graphic>
      </p:graphicFrame>
      <p:pic>
        <p:nvPicPr>
          <p:cNvPr id="14" name="Picture 13" descr="A picture containing cup, indoor, coffee, sitting&#10;&#10;Description automatically generated">
            <a:extLst>
              <a:ext uri="{FF2B5EF4-FFF2-40B4-BE49-F238E27FC236}">
                <a16:creationId xmlns:a16="http://schemas.microsoft.com/office/drawing/2014/main" id="{AA7AA410-D330-787C-53E5-F9BF3D0F58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5286" y="2367488"/>
            <a:ext cx="1129241" cy="1181406"/>
          </a:xfrm>
          <a:prstGeom prst="rect">
            <a:avLst/>
          </a:prstGeom>
        </p:spPr>
      </p:pic>
      <p:pic>
        <p:nvPicPr>
          <p:cNvPr id="17" name="Picture 16" descr="A picture containing indoor, close&#10;&#10;Description automatically generated">
            <a:extLst>
              <a:ext uri="{FF2B5EF4-FFF2-40B4-BE49-F238E27FC236}">
                <a16:creationId xmlns:a16="http://schemas.microsoft.com/office/drawing/2014/main" id="{0BFD07D5-4304-4AC1-0AEC-3E87138E13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FF2B5EF4-FFF2-40B4-BE49-F238E27FC236}">
                <a16:creationI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a16="http://schemas.microsoft.com/office/drawing/2014/main" xmlns:lc="http://schemas.openxmlformats.org/drawingml/2006/lockedCanvas" id="{3E0A38D3-547D-6E49-A2F0-7971FF9D677F}"/>
              </a:ext>
            </a:extLst>
          </a:blip>
          <a:stretch>
            <a:fillRect/>
          </a:stretch>
        </p:blipFill>
        <p:spPr>
          <a:xfrm rot="10800000" flipV="1">
            <a:off x="7218031" y="2382060"/>
            <a:ext cx="1147739" cy="1140751"/>
          </a:xfrm>
          <a:prstGeom prst="rect">
            <a:avLst/>
          </a:prstGeom>
        </p:spPr>
      </p:pic>
      <p:pic>
        <p:nvPicPr>
          <p:cNvPr id="18" name="Picture 17" descr="A picture containing indoor, chocolate, beverage, close&#10;&#10;Description automatically generated">
            <a:extLst>
              <a:ext uri="{FF2B5EF4-FFF2-40B4-BE49-F238E27FC236}">
                <a16:creationId xmlns:a16="http://schemas.microsoft.com/office/drawing/2014/main" id="{00DC6BB5-44B7-0B71-CA93-446CCD1AAB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031" y="3661873"/>
            <a:ext cx="1147740" cy="11606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4EBF1D7-59DA-73F3-D413-8E6BAAEBA3C5}"/>
              </a:ext>
            </a:extLst>
          </p:cNvPr>
          <p:cNvSpPr txBox="1"/>
          <p:nvPr/>
        </p:nvSpPr>
        <p:spPr>
          <a:xfrm>
            <a:off x="16373" y="2009959"/>
            <a:ext cx="1467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CrO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147868-E7B6-08AC-6308-80152EAA669D}"/>
              </a:ext>
            </a:extLst>
          </p:cNvPr>
          <p:cNvSpPr txBox="1"/>
          <p:nvPr/>
        </p:nvSpPr>
        <p:spPr>
          <a:xfrm>
            <a:off x="7099578" y="2009959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CrCl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+ ChCl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AF7755-2C33-5FD0-C738-86127BB5A499}"/>
              </a:ext>
            </a:extLst>
          </p:cNvPr>
          <p:cNvSpPr txBox="1"/>
          <p:nvPr/>
        </p:nvSpPr>
        <p:spPr>
          <a:xfrm>
            <a:off x="7114189" y="4791184"/>
            <a:ext cx="14011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CrCl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+ HCOOH 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+ H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CA04AF-B995-05E8-AB51-7AED8A3E24EF}"/>
              </a:ext>
            </a:extLst>
          </p:cNvPr>
          <p:cNvSpPr txBox="1"/>
          <p:nvPr/>
        </p:nvSpPr>
        <p:spPr>
          <a:xfrm>
            <a:off x="8680450" y="6352982"/>
            <a:ext cx="36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18216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4EAFA8-959A-C107-1834-6E98883525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5881" y="380222"/>
            <a:ext cx="8172450" cy="415498"/>
          </a:xfrm>
        </p:spPr>
        <p:txBody>
          <a:bodyPr/>
          <a:lstStyle/>
          <a:p>
            <a:r>
              <a:rPr lang="en-US" dirty="0"/>
              <a:t>Targets from Cr(VI) electrolyte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4E8180-A18F-9299-10E4-9934E5A46893}"/>
              </a:ext>
            </a:extLst>
          </p:cNvPr>
          <p:cNvSpPr txBox="1"/>
          <p:nvPr/>
        </p:nvSpPr>
        <p:spPr>
          <a:xfrm>
            <a:off x="3346329" y="798559"/>
            <a:ext cx="2364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CrO</a:t>
            </a:r>
            <a:r>
              <a:rPr lang="en-US" sz="2000" b="1" baseline="-25000" dirty="0">
                <a:solidFill>
                  <a:schemeClr val="accent1"/>
                </a:solidFill>
              </a:rPr>
              <a:t>3</a:t>
            </a:r>
            <a:r>
              <a:rPr lang="en-US" sz="2000" b="1" dirty="0">
                <a:solidFill>
                  <a:schemeClr val="accent1"/>
                </a:solidFill>
              </a:rPr>
              <a:t> + H</a:t>
            </a:r>
            <a:r>
              <a:rPr lang="en-US" sz="2000" b="1" baseline="-25000" dirty="0">
                <a:solidFill>
                  <a:schemeClr val="accent1"/>
                </a:solidFill>
              </a:rPr>
              <a:t>2</a:t>
            </a:r>
            <a:r>
              <a:rPr lang="en-US" sz="2000" b="1" dirty="0">
                <a:solidFill>
                  <a:schemeClr val="accent1"/>
                </a:solidFill>
              </a:rPr>
              <a:t>SO</a:t>
            </a:r>
            <a:r>
              <a:rPr lang="en-US" sz="2000" b="1" baseline="-25000" dirty="0">
                <a:solidFill>
                  <a:schemeClr val="accent1"/>
                </a:solidFill>
              </a:rPr>
              <a:t>4</a:t>
            </a:r>
            <a:r>
              <a:rPr lang="en-US" sz="2000" b="1" dirty="0">
                <a:solidFill>
                  <a:schemeClr val="accent1"/>
                </a:solidFill>
              </a:rPr>
              <a:t> = 100:1</a:t>
            </a:r>
          </a:p>
        </p:txBody>
      </p:sp>
      <p:graphicFrame>
        <p:nvGraphicFramePr>
          <p:cNvPr id="11" name="Table 15">
            <a:extLst>
              <a:ext uri="{FF2B5EF4-FFF2-40B4-BE49-F238E27FC236}">
                <a16:creationId xmlns:a16="http://schemas.microsoft.com/office/drawing/2014/main" id="{53517F3F-E84E-2840-FC74-B17E87DF19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9948450"/>
              </p:ext>
            </p:extLst>
          </p:nvPr>
        </p:nvGraphicFramePr>
        <p:xfrm>
          <a:off x="116098" y="1579455"/>
          <a:ext cx="4951202" cy="3447248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611102">
                  <a:extLst>
                    <a:ext uri="{9D8B030D-6E8A-4147-A177-3AD203B41FA5}">
                      <a16:colId xmlns:a16="http://schemas.microsoft.com/office/drawing/2014/main" val="2086234061"/>
                    </a:ext>
                  </a:extLst>
                </a:gridCol>
                <a:gridCol w="1185333">
                  <a:extLst>
                    <a:ext uri="{9D8B030D-6E8A-4147-A177-3AD203B41FA5}">
                      <a16:colId xmlns:a16="http://schemas.microsoft.com/office/drawing/2014/main" val="3320533348"/>
                    </a:ext>
                  </a:extLst>
                </a:gridCol>
                <a:gridCol w="1105711">
                  <a:extLst>
                    <a:ext uri="{9D8B030D-6E8A-4147-A177-3AD203B41FA5}">
                      <a16:colId xmlns:a16="http://schemas.microsoft.com/office/drawing/2014/main" val="3548422353"/>
                    </a:ext>
                  </a:extLst>
                </a:gridCol>
                <a:gridCol w="1049056">
                  <a:extLst>
                    <a:ext uri="{9D8B030D-6E8A-4147-A177-3AD203B41FA5}">
                      <a16:colId xmlns:a16="http://schemas.microsoft.com/office/drawing/2014/main" val="1319864203"/>
                    </a:ext>
                  </a:extLst>
                </a:gridCol>
              </a:tblGrid>
              <a:tr h="65023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1600" b="1" baseline="-250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Cr</a:t>
                      </a:r>
                      <a:r>
                        <a:rPr lang="en-US" sz="1600" b="1" baseline="-25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electrolyte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[g]</a:t>
                      </a:r>
                      <a:endParaRPr lang="en-US" sz="1600" baseline="-25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1600" baseline="-250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Cr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plated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[mg]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efficiency [%]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68602658"/>
                  </a:ext>
                </a:extLst>
              </a:tr>
              <a:tr h="89823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1.77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9.2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4015509"/>
                  </a:ext>
                </a:extLst>
              </a:tr>
              <a:tr h="902587"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1.77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262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14.8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81361741"/>
                  </a:ext>
                </a:extLst>
              </a:tr>
              <a:tr h="996193"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1.77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8.7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78086006"/>
                  </a:ext>
                </a:extLst>
              </a:tr>
            </a:tbl>
          </a:graphicData>
        </a:graphic>
      </p:graphicFrame>
      <p:pic>
        <p:nvPicPr>
          <p:cNvPr id="6" name="Picture 5" descr="A picture containing cup, indoor, coffee, sitting&#10;&#10;Description automatically generated">
            <a:extLst>
              <a:ext uri="{FF2B5EF4-FFF2-40B4-BE49-F238E27FC236}">
                <a16:creationId xmlns:a16="http://schemas.microsoft.com/office/drawing/2014/main" id="{26EE6C2A-3261-FB69-C1F3-2F89412881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916" y="2246245"/>
            <a:ext cx="1032103" cy="923330"/>
          </a:xfrm>
          <a:prstGeom prst="rect">
            <a:avLst/>
          </a:prstGeom>
        </p:spPr>
      </p:pic>
      <p:pic>
        <p:nvPicPr>
          <p:cNvPr id="7" name="Picture 6" descr="A close up of a half pipe&#10;&#10;Description automatically generated">
            <a:extLst>
              <a:ext uri="{FF2B5EF4-FFF2-40B4-BE49-F238E27FC236}">
                <a16:creationId xmlns:a16="http://schemas.microsoft.com/office/drawing/2014/main" id="{06669309-4F47-2A42-F070-7970E9EF89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917" y="3167827"/>
            <a:ext cx="1038147" cy="996317"/>
          </a:xfrm>
          <a:prstGeom prst="rect">
            <a:avLst/>
          </a:prstGeom>
        </p:spPr>
      </p:pic>
      <p:pic>
        <p:nvPicPr>
          <p:cNvPr id="14" name="Picture 13" descr="A picture containing indoor, sitting, cup, table&#10;&#10;Description automatically generated">
            <a:extLst>
              <a:ext uri="{FF2B5EF4-FFF2-40B4-BE49-F238E27FC236}">
                <a16:creationId xmlns:a16="http://schemas.microsoft.com/office/drawing/2014/main" id="{E4E00470-72DA-203D-AFBD-A6E1F5366D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875" y="4014044"/>
            <a:ext cx="1052721" cy="1003773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270F399A-C22C-6E0A-A9A8-0E37684A40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77" t="4631" r="3370"/>
          <a:stretch/>
        </p:blipFill>
        <p:spPr>
          <a:xfrm>
            <a:off x="5711079" y="4542252"/>
            <a:ext cx="2259724" cy="20733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4A5B6E-6755-9C73-7075-68B8A0B88661}"/>
              </a:ext>
            </a:extLst>
          </p:cNvPr>
          <p:cNvSpPr txBox="1"/>
          <p:nvPr/>
        </p:nvSpPr>
        <p:spPr>
          <a:xfrm>
            <a:off x="8680450" y="6352982"/>
            <a:ext cx="36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63716A24-F26C-4348-C0CC-877D957D236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9098"/>
          <a:stretch/>
        </p:blipFill>
        <p:spPr>
          <a:xfrm>
            <a:off x="5242883" y="1579454"/>
            <a:ext cx="3150244" cy="29054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443E28-E446-AA31-55D2-ADBE240B5DED}"/>
              </a:ext>
            </a:extLst>
          </p:cNvPr>
          <p:cNvSpPr txBox="1"/>
          <p:nvPr/>
        </p:nvSpPr>
        <p:spPr>
          <a:xfrm>
            <a:off x="116098" y="5429652"/>
            <a:ext cx="53698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Working electrode: Silver disk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Counter electrode: Pt wire/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mesh covered with Pt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Current density: 0.2-0.3 A/cm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93127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4EAFA8-959A-C107-1834-6E98883525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5881" y="380222"/>
            <a:ext cx="8172450" cy="415498"/>
          </a:xfrm>
        </p:spPr>
        <p:txBody>
          <a:bodyPr/>
          <a:lstStyle/>
          <a:p>
            <a:r>
              <a:rPr lang="en-US" dirty="0"/>
              <a:t>Targets from Cr(III) electrolyte</a:t>
            </a:r>
          </a:p>
        </p:txBody>
      </p:sp>
      <p:graphicFrame>
        <p:nvGraphicFramePr>
          <p:cNvPr id="6" name="Table 15">
            <a:extLst>
              <a:ext uri="{FF2B5EF4-FFF2-40B4-BE49-F238E27FC236}">
                <a16:creationId xmlns:a16="http://schemas.microsoft.com/office/drawing/2014/main" id="{6D874DA5-4D3B-89EE-9A7B-B8C5EEB1FB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5501740"/>
              </p:ext>
            </p:extLst>
          </p:nvPr>
        </p:nvGraphicFramePr>
        <p:xfrm>
          <a:off x="633894" y="1196283"/>
          <a:ext cx="7014259" cy="152400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895182">
                  <a:extLst>
                    <a:ext uri="{9D8B030D-6E8A-4147-A177-3AD203B41FA5}">
                      <a16:colId xmlns:a16="http://schemas.microsoft.com/office/drawing/2014/main" val="2086234061"/>
                    </a:ext>
                  </a:extLst>
                </a:gridCol>
                <a:gridCol w="4119077">
                  <a:extLst>
                    <a:ext uri="{9D8B030D-6E8A-4147-A177-3AD203B41FA5}">
                      <a16:colId xmlns:a16="http://schemas.microsoft.com/office/drawing/2014/main" val="3320533348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Component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Concentration [mg/mL]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6860265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Cr metal powder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0.75-0.85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401550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HCl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0.4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8136174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HCOOH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40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7808600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H</a:t>
                      </a:r>
                      <a:r>
                        <a:rPr lang="en-US" sz="2000" baseline="-25000" dirty="0">
                          <a:effectLst/>
                        </a:rPr>
                        <a:t>2</a:t>
                      </a:r>
                      <a:r>
                        <a:rPr lang="en-US" sz="2000" dirty="0">
                          <a:effectLst/>
                        </a:rPr>
                        <a:t>SO</a:t>
                      </a:r>
                      <a:r>
                        <a:rPr lang="en-US" sz="2000" baseline="-25000" dirty="0">
                          <a:effectLst/>
                        </a:rPr>
                        <a:t>4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9260953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C51357D-BDD7-FAE3-BA96-F134A590AD8C}"/>
              </a:ext>
            </a:extLst>
          </p:cNvPr>
          <p:cNvSpPr txBox="1"/>
          <p:nvPr/>
        </p:nvSpPr>
        <p:spPr>
          <a:xfrm>
            <a:off x="1855023" y="82695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6HCl {H</a:t>
            </a:r>
            <a:r>
              <a:rPr lang="en-US" sz="1800" b="1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O} + 2Cr </a:t>
            </a: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2CrCl</a:t>
            </a:r>
            <a:r>
              <a:rPr lang="en-US" sz="1800" b="1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{6H</a:t>
            </a:r>
            <a:r>
              <a:rPr lang="en-US" sz="1800" b="1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O} + 3H</a:t>
            </a:r>
            <a:r>
              <a:rPr lang="en-US" sz="1800" b="1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EA887-0C04-3D6B-D94E-3FB7D94623F9}"/>
              </a:ext>
            </a:extLst>
          </p:cNvPr>
          <p:cNvSpPr txBox="1"/>
          <p:nvPr/>
        </p:nvSpPr>
        <p:spPr>
          <a:xfrm>
            <a:off x="2521701" y="2703087"/>
            <a:ext cx="3238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current density 0.23 A/cm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9" name="Table 15">
            <a:extLst>
              <a:ext uri="{FF2B5EF4-FFF2-40B4-BE49-F238E27FC236}">
                <a16:creationId xmlns:a16="http://schemas.microsoft.com/office/drawing/2014/main" id="{6A36D8BB-02E0-2996-6CE4-E77465CC116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7774461"/>
              </p:ext>
            </p:extLst>
          </p:nvPr>
        </p:nvGraphicFramePr>
        <p:xfrm>
          <a:off x="335881" y="3552726"/>
          <a:ext cx="7934202" cy="139065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530929">
                  <a:extLst>
                    <a:ext uri="{9D8B030D-6E8A-4147-A177-3AD203B41FA5}">
                      <a16:colId xmlns:a16="http://schemas.microsoft.com/office/drawing/2014/main" val="2086234061"/>
                    </a:ext>
                  </a:extLst>
                </a:gridCol>
                <a:gridCol w="795646">
                  <a:extLst>
                    <a:ext uri="{9D8B030D-6E8A-4147-A177-3AD203B41FA5}">
                      <a16:colId xmlns:a16="http://schemas.microsoft.com/office/drawing/2014/main" val="3320533348"/>
                    </a:ext>
                  </a:extLst>
                </a:gridCol>
                <a:gridCol w="926276">
                  <a:extLst>
                    <a:ext uri="{9D8B030D-6E8A-4147-A177-3AD203B41FA5}">
                      <a16:colId xmlns:a16="http://schemas.microsoft.com/office/drawing/2014/main" val="492172849"/>
                    </a:ext>
                  </a:extLst>
                </a:gridCol>
                <a:gridCol w="795646">
                  <a:extLst>
                    <a:ext uri="{9D8B030D-6E8A-4147-A177-3AD203B41FA5}">
                      <a16:colId xmlns:a16="http://schemas.microsoft.com/office/drawing/2014/main" val="2065331082"/>
                    </a:ext>
                  </a:extLst>
                </a:gridCol>
                <a:gridCol w="831273">
                  <a:extLst>
                    <a:ext uri="{9D8B030D-6E8A-4147-A177-3AD203B41FA5}">
                      <a16:colId xmlns:a16="http://schemas.microsoft.com/office/drawing/2014/main" val="879405167"/>
                    </a:ext>
                  </a:extLst>
                </a:gridCol>
                <a:gridCol w="783772">
                  <a:extLst>
                    <a:ext uri="{9D8B030D-6E8A-4147-A177-3AD203B41FA5}">
                      <a16:colId xmlns:a16="http://schemas.microsoft.com/office/drawing/2014/main" val="2673001812"/>
                    </a:ext>
                  </a:extLst>
                </a:gridCol>
                <a:gridCol w="653142">
                  <a:extLst>
                    <a:ext uri="{9D8B030D-6E8A-4147-A177-3AD203B41FA5}">
                      <a16:colId xmlns:a16="http://schemas.microsoft.com/office/drawing/2014/main" val="3417493635"/>
                    </a:ext>
                  </a:extLst>
                </a:gridCol>
                <a:gridCol w="617518">
                  <a:extLst>
                    <a:ext uri="{9D8B030D-6E8A-4147-A177-3AD203B41FA5}">
                      <a16:colId xmlns:a16="http://schemas.microsoft.com/office/drawing/2014/main" val="484949815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N=1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N=2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N=3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N=4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N=5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N=6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N=7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772112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</a:t>
                      </a:r>
                      <a:r>
                        <a:rPr lang="en-US" sz="1600" baseline="-25000" dirty="0">
                          <a:effectLst/>
                        </a:rPr>
                        <a:t>(added Cr to electrolyte)</a:t>
                      </a:r>
                      <a:r>
                        <a:rPr lang="en-US" sz="1600" baseline="0" dirty="0">
                          <a:effectLst/>
                        </a:rPr>
                        <a:t> [</a:t>
                      </a:r>
                      <a:r>
                        <a:rPr lang="en-US" sz="1600" dirty="0">
                          <a:effectLst/>
                        </a:rPr>
                        <a:t>mg]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16.4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20.5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31.4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27.1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17.1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43.9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6860265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</a:t>
                      </a:r>
                      <a:r>
                        <a:rPr lang="en-US" sz="1600" baseline="-25000" dirty="0">
                          <a:effectLst/>
                        </a:rPr>
                        <a:t>(</a:t>
                      </a:r>
                      <a:r>
                        <a:rPr lang="ru-RU" sz="1600" baseline="-25000" dirty="0">
                          <a:effectLst/>
                        </a:rPr>
                        <a:t>С</a:t>
                      </a:r>
                      <a:r>
                        <a:rPr lang="en-US" sz="1600" baseline="-25000" dirty="0">
                          <a:effectLst/>
                        </a:rPr>
                        <a:t>r in electrolyte) </a:t>
                      </a:r>
                      <a:r>
                        <a:rPr lang="en-US" sz="1600" dirty="0">
                          <a:effectLst/>
                        </a:rPr>
                        <a:t>[mg]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84.1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82.8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86.8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77.5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83.5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80.0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85.6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401550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</a:t>
                      </a:r>
                      <a:r>
                        <a:rPr lang="en-US" sz="1600" baseline="-25000" dirty="0">
                          <a:effectLst/>
                        </a:rPr>
                        <a:t>(</a:t>
                      </a:r>
                      <a:r>
                        <a:rPr lang="ru-RU" sz="1600" baseline="-25000" dirty="0">
                          <a:effectLst/>
                        </a:rPr>
                        <a:t>С</a:t>
                      </a:r>
                      <a:r>
                        <a:rPr lang="en-US" sz="1600" baseline="-25000" dirty="0">
                          <a:effectLst/>
                        </a:rPr>
                        <a:t>r on substrate) </a:t>
                      </a:r>
                      <a:r>
                        <a:rPr lang="en-US" sz="1600" dirty="0">
                          <a:effectLst/>
                        </a:rPr>
                        <a:t>[mg]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66.4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66.3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46.1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56.4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62.9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41.7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66.8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8980153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Efficiency [%]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1"/>
                          </a:solidFill>
                          <a:effectLst/>
                        </a:rPr>
                        <a:t>78.9</a:t>
                      </a:r>
                      <a:endParaRPr lang="en-US" sz="160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1"/>
                          </a:solidFill>
                          <a:effectLst/>
                        </a:rPr>
                        <a:t>80.0</a:t>
                      </a:r>
                      <a:endParaRPr lang="en-US" sz="160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1"/>
                          </a:solidFill>
                          <a:effectLst/>
                        </a:rPr>
                        <a:t>53.1</a:t>
                      </a:r>
                      <a:endParaRPr lang="en-US" sz="160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1"/>
                          </a:solidFill>
                          <a:effectLst/>
                        </a:rPr>
                        <a:t>72.8</a:t>
                      </a:r>
                      <a:endParaRPr lang="en-US" sz="160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1"/>
                          </a:solidFill>
                          <a:effectLst/>
                        </a:rPr>
                        <a:t>75.3</a:t>
                      </a:r>
                      <a:endParaRPr lang="en-US" sz="160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1"/>
                          </a:solidFill>
                          <a:effectLst/>
                        </a:rPr>
                        <a:t>52.1</a:t>
                      </a:r>
                      <a:endParaRPr lang="en-US" sz="160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1"/>
                          </a:solidFill>
                          <a:effectLst/>
                        </a:rPr>
                        <a:t>78.0</a:t>
                      </a:r>
                      <a:endParaRPr lang="en-US" sz="160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92609536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CC28009-1108-28CB-5E4F-59C34010A221}"/>
              </a:ext>
            </a:extLst>
          </p:cNvPr>
          <p:cNvSpPr txBox="1"/>
          <p:nvPr/>
        </p:nvSpPr>
        <p:spPr>
          <a:xfrm>
            <a:off x="1196059" y="3181437"/>
            <a:ext cx="64520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kern="120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Masses and efficiencies of electroplated </a:t>
            </a:r>
            <a:r>
              <a:rPr lang="en-US" sz="1800" b="1" u="sng" kern="1200" dirty="0">
                <a:solidFill>
                  <a:schemeClr val="accent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recycled</a:t>
            </a:r>
            <a:r>
              <a:rPr lang="en-US" sz="1800" b="1" kern="120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targets</a:t>
            </a:r>
            <a:endParaRPr lang="en-US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picture containing ground, building material, stone&#10;&#10;Description automatically generated">
            <a:extLst>
              <a:ext uri="{FF2B5EF4-FFF2-40B4-BE49-F238E27FC236}">
                <a16:creationId xmlns:a16="http://schemas.microsoft.com/office/drawing/2014/main" id="{71ACEA48-A8E3-60E6-ABC1-C654E17393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736" t="16277" r="16277" b="27099"/>
          <a:stretch/>
        </p:blipFill>
        <p:spPr>
          <a:xfrm>
            <a:off x="7081049" y="5201676"/>
            <a:ext cx="1137699" cy="1106095"/>
          </a:xfrm>
          <a:prstGeom prst="rect">
            <a:avLst/>
          </a:prstGeom>
        </p:spPr>
      </p:pic>
      <p:pic>
        <p:nvPicPr>
          <p:cNvPr id="14" name="Picture 13" descr="A picture containing music, indoor, stone, building material&#10;&#10;Description automatically generated">
            <a:extLst>
              <a:ext uri="{FF2B5EF4-FFF2-40B4-BE49-F238E27FC236}">
                <a16:creationId xmlns:a16="http://schemas.microsoft.com/office/drawing/2014/main" id="{93E4B4EE-D7B7-C4E1-BCB9-734AB37A86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182" t="60367" r="35303" b="-1"/>
          <a:stretch/>
        </p:blipFill>
        <p:spPr>
          <a:xfrm>
            <a:off x="4893662" y="5201681"/>
            <a:ext cx="1137700" cy="1106097"/>
          </a:xfrm>
          <a:prstGeom prst="rect">
            <a:avLst/>
          </a:prstGeom>
        </p:spPr>
      </p:pic>
      <p:pic>
        <p:nvPicPr>
          <p:cNvPr id="16" name="Picture 15" descr="A picture containing music, indoor, stone, building material&#10;&#10;Description automatically generated">
            <a:extLst>
              <a:ext uri="{FF2B5EF4-FFF2-40B4-BE49-F238E27FC236}">
                <a16:creationId xmlns:a16="http://schemas.microsoft.com/office/drawing/2014/main" id="{A6C26732-8B0A-11C5-4587-9DBF83D998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993" t="22173" r="1503" b="20745"/>
          <a:stretch/>
        </p:blipFill>
        <p:spPr>
          <a:xfrm>
            <a:off x="362104" y="5210823"/>
            <a:ext cx="1033607" cy="11060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37BE956-A6EC-9104-96BE-FC95D634BF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78" r="13412" b="8952"/>
          <a:stretch/>
        </p:blipFill>
        <p:spPr>
          <a:xfrm>
            <a:off x="3755962" y="5206251"/>
            <a:ext cx="1157655" cy="1110667"/>
          </a:xfrm>
          <a:prstGeom prst="rect">
            <a:avLst/>
          </a:prstGeom>
        </p:spPr>
      </p:pic>
      <p:pic>
        <p:nvPicPr>
          <p:cNvPr id="18" name="Picture 17" descr="A close up of a person's eye&#10;&#10;Description automatically generated with medium confidence">
            <a:extLst>
              <a:ext uri="{FF2B5EF4-FFF2-40B4-BE49-F238E27FC236}">
                <a16:creationId xmlns:a16="http://schemas.microsoft.com/office/drawing/2014/main" id="{1DC1C85E-5F80-343C-3823-DD68998F3E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409" t="21602" r="23090" b="17236"/>
          <a:stretch/>
        </p:blipFill>
        <p:spPr>
          <a:xfrm rot="5400000">
            <a:off x="2591638" y="5143453"/>
            <a:ext cx="1106097" cy="1222553"/>
          </a:xfrm>
          <a:prstGeom prst="rect">
            <a:avLst/>
          </a:prstGeom>
        </p:spPr>
      </p:pic>
      <p:pic>
        <p:nvPicPr>
          <p:cNvPr id="3" name="Picture 2" descr="A picture containing sliced&#10;&#10;Description automatically generated">
            <a:extLst>
              <a:ext uri="{FF2B5EF4-FFF2-40B4-BE49-F238E27FC236}">
                <a16:creationId xmlns:a16="http://schemas.microsoft.com/office/drawing/2014/main" id="{AF475C46-A6DD-883E-9180-D95533F1CA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345" t="-1290" r="8170" b="1290"/>
          <a:stretch/>
        </p:blipFill>
        <p:spPr>
          <a:xfrm>
            <a:off x="1375756" y="5210824"/>
            <a:ext cx="1182508" cy="1115530"/>
          </a:xfrm>
          <a:prstGeom prst="rect">
            <a:avLst/>
          </a:prstGeom>
        </p:spPr>
      </p:pic>
      <p:pic>
        <p:nvPicPr>
          <p:cNvPr id="10" name="Picture 9" descr="A close up of a person's eye&#10;&#10;Description automatically generated with medium confidence">
            <a:extLst>
              <a:ext uri="{FF2B5EF4-FFF2-40B4-BE49-F238E27FC236}">
                <a16:creationId xmlns:a16="http://schemas.microsoft.com/office/drawing/2014/main" id="{29B19307-F40D-2DE6-F3F5-F71F2E3F3F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1362" y="5209915"/>
            <a:ext cx="1075647" cy="11106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51FA50-21B6-8475-B934-5AE9BE6F68AF}"/>
              </a:ext>
            </a:extLst>
          </p:cNvPr>
          <p:cNvSpPr txBox="1"/>
          <p:nvPr/>
        </p:nvSpPr>
        <p:spPr>
          <a:xfrm>
            <a:off x="8680450" y="6352982"/>
            <a:ext cx="36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075133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63CC8B-20E3-8C44-ADE7-A3168ACD34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4475" y="563638"/>
            <a:ext cx="7957820" cy="415498"/>
          </a:xfrm>
        </p:spPr>
        <p:txBody>
          <a:bodyPr/>
          <a:lstStyle/>
          <a:p>
            <a:r>
              <a:rPr lang="en-US" baseline="30000" dirty="0" err="1"/>
              <a:t>nat</a:t>
            </a:r>
            <a:r>
              <a:rPr lang="en-US" dirty="0" err="1"/>
              <a:t>Cr</a:t>
            </a:r>
            <a:r>
              <a:rPr lang="en-US" dirty="0"/>
              <a:t> targets from Cr(III) electrolyte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C13DF1-F5BA-FD44-AB37-3592199D9B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7391306"/>
            <a:ext cx="554062" cy="274691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 descr="Graphical user interface, chart, line chart&#10;&#10;Description automatically generated">
            <a:extLst>
              <a:ext uri="{FF2B5EF4-FFF2-40B4-BE49-F238E27FC236}">
                <a16:creationId xmlns:a16="http://schemas.microsoft.com/office/drawing/2014/main" id="{BBF10889-DEFA-C526-517B-FBF6714720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24" y="1745672"/>
            <a:ext cx="5434042" cy="4308625"/>
          </a:xfrm>
          <a:prstGeom prst="rect">
            <a:avLst/>
          </a:prstGeom>
        </p:spPr>
      </p:pic>
      <p:pic>
        <p:nvPicPr>
          <p:cNvPr id="8" name="Picture 7" descr="A picture containing indoor, chocolate, beverage, close&#10;&#10;Description automatically generated">
            <a:extLst>
              <a:ext uri="{FF2B5EF4-FFF2-40B4-BE49-F238E27FC236}">
                <a16:creationId xmlns:a16="http://schemas.microsoft.com/office/drawing/2014/main" id="{ADF379EC-7716-FAE8-CE77-11EBAB8D95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716" y="1855389"/>
            <a:ext cx="1813123" cy="1986875"/>
          </a:xfrm>
          <a:prstGeom prst="rect">
            <a:avLst/>
          </a:prstGeom>
        </p:spPr>
      </p:pic>
      <p:pic>
        <p:nvPicPr>
          <p:cNvPr id="9" name="Picture 8" descr="A picture containing indoor, dirty, disk brake&#10;&#10;Description automatically generated">
            <a:extLst>
              <a:ext uri="{FF2B5EF4-FFF2-40B4-BE49-F238E27FC236}">
                <a16:creationId xmlns:a16="http://schemas.microsoft.com/office/drawing/2014/main" id="{CF5801E0-E3CB-CE15-6A41-4D1F080A5F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3" t="33468" r="26206" b="24678"/>
          <a:stretch/>
        </p:blipFill>
        <p:spPr bwMode="auto">
          <a:xfrm>
            <a:off x="5995382" y="3940740"/>
            <a:ext cx="1813123" cy="18131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D4CD22-551B-9598-444A-9EB643A8061F}"/>
              </a:ext>
            </a:extLst>
          </p:cNvPr>
          <p:cNvSpPr txBox="1"/>
          <p:nvPr/>
        </p:nvSpPr>
        <p:spPr>
          <a:xfrm>
            <a:off x="5978048" y="6006796"/>
            <a:ext cx="18304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aseline="30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nat</a:t>
            </a:r>
            <a:r>
              <a:rPr lang="en-US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Cr</a:t>
            </a:r>
            <a:r>
              <a:rPr lang="en-U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electroplated target before (up) and after (down) irradiation</a:t>
            </a:r>
            <a:r>
              <a:rPr lang="en-US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690A4B-439C-5A84-3CB2-4DD15BB3721B}"/>
              </a:ext>
            </a:extLst>
          </p:cNvPr>
          <p:cNvSpPr txBox="1"/>
          <p:nvPr/>
        </p:nvSpPr>
        <p:spPr>
          <a:xfrm>
            <a:off x="1528949" y="6190128"/>
            <a:ext cx="3043051" cy="279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400"/>
              </a:spcAft>
            </a:pPr>
            <a:r>
              <a:rPr lang="en-U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Raman spectroscopy of the Cr targets</a:t>
            </a:r>
            <a:r>
              <a:rPr lang="en-US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C69765-640E-D3DE-48F1-5073DAF4D992}"/>
              </a:ext>
            </a:extLst>
          </p:cNvPr>
          <p:cNvSpPr txBox="1"/>
          <p:nvPr/>
        </p:nvSpPr>
        <p:spPr>
          <a:xfrm>
            <a:off x="8680450" y="6352982"/>
            <a:ext cx="36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232055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63CC8B-20E3-8C44-ADE7-A3168ACD34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4475" y="246170"/>
            <a:ext cx="7957820" cy="830997"/>
          </a:xfrm>
        </p:spPr>
        <p:txBody>
          <a:bodyPr/>
          <a:lstStyle/>
          <a:p>
            <a:r>
              <a:rPr lang="en-US" dirty="0"/>
              <a:t>Production yield using electroplated </a:t>
            </a:r>
            <a:r>
              <a:rPr lang="en-US" baseline="30000" dirty="0"/>
              <a:t>nat</a:t>
            </a:r>
            <a:r>
              <a:rPr lang="en-US" dirty="0"/>
              <a:t>Cr targets</a:t>
            </a:r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50ED1607-972A-094E-A0DB-66C5377DA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4362" y="1770294"/>
            <a:ext cx="4257675" cy="3429000"/>
          </a:xfrm>
          <a:prstGeom prst="rect">
            <a:avLst/>
          </a:prstGeo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0C347D23-21E1-A183-ADBE-2BB40F91E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13" y="1770294"/>
            <a:ext cx="4257675" cy="3429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BF0B10-BF9E-CA65-A416-890685969E1D}"/>
              </a:ext>
            </a:extLst>
          </p:cNvPr>
          <p:cNvSpPr txBox="1"/>
          <p:nvPr/>
        </p:nvSpPr>
        <p:spPr>
          <a:xfrm>
            <a:off x="351162" y="1400962"/>
            <a:ext cx="4127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nat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Targets irradiated at 12 MeV</a:t>
            </a:r>
            <a:endParaRPr lang="en-US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441B76-03A0-ACA4-7DD6-90B39E2C529E}"/>
              </a:ext>
            </a:extLst>
          </p:cNvPr>
          <p:cNvSpPr txBox="1"/>
          <p:nvPr/>
        </p:nvSpPr>
        <p:spPr>
          <a:xfrm>
            <a:off x="4478376" y="1400962"/>
            <a:ext cx="4127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nat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6+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Targets irradiated at 16 MeV</a:t>
            </a:r>
            <a:endParaRPr lang="en-US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0240A47B-7738-DD57-ECC4-93CEF188F5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0350763"/>
              </p:ext>
            </p:extLst>
          </p:nvPr>
        </p:nvGraphicFramePr>
        <p:xfrm>
          <a:off x="108693" y="5237665"/>
          <a:ext cx="4033662" cy="109728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952463">
                  <a:extLst>
                    <a:ext uri="{9D8B030D-6E8A-4147-A177-3AD203B41FA5}">
                      <a16:colId xmlns:a16="http://schemas.microsoft.com/office/drawing/2014/main" val="1733429480"/>
                    </a:ext>
                  </a:extLst>
                </a:gridCol>
                <a:gridCol w="1241777">
                  <a:extLst>
                    <a:ext uri="{9D8B030D-6E8A-4147-A177-3AD203B41FA5}">
                      <a16:colId xmlns:a16="http://schemas.microsoft.com/office/drawing/2014/main" val="2711578052"/>
                    </a:ext>
                  </a:extLst>
                </a:gridCol>
                <a:gridCol w="1839422">
                  <a:extLst>
                    <a:ext uri="{9D8B030D-6E8A-4147-A177-3AD203B41FA5}">
                      <a16:colId xmlns:a16="http://schemas.microsoft.com/office/drawing/2014/main" val="3813442306"/>
                    </a:ext>
                  </a:extLst>
                </a:gridCol>
              </a:tblGrid>
              <a:tr h="27069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Mass [mg]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Yield [mCi/µAh]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Integrated Current [µAh]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3452292"/>
                  </a:ext>
                </a:extLst>
              </a:tr>
              <a:tr h="27069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3769133"/>
                  </a:ext>
                </a:extLst>
              </a:tr>
              <a:tr h="27069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72.7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6378953"/>
                  </a:ext>
                </a:extLst>
              </a:tr>
              <a:tr h="27069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9181487"/>
                  </a:ext>
                </a:extLst>
              </a:tr>
            </a:tbl>
          </a:graphicData>
        </a:graphic>
      </p:graphicFrame>
      <p:graphicFrame>
        <p:nvGraphicFramePr>
          <p:cNvPr id="13" name="Table 10">
            <a:extLst>
              <a:ext uri="{FF2B5EF4-FFF2-40B4-BE49-F238E27FC236}">
                <a16:creationId xmlns:a16="http://schemas.microsoft.com/office/drawing/2014/main" id="{AF717380-AD64-34D3-08B0-0CE1BBB43A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6419367"/>
              </p:ext>
            </p:extLst>
          </p:nvPr>
        </p:nvGraphicFramePr>
        <p:xfrm>
          <a:off x="4366368" y="5237665"/>
          <a:ext cx="4033662" cy="109728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952463">
                  <a:extLst>
                    <a:ext uri="{9D8B030D-6E8A-4147-A177-3AD203B41FA5}">
                      <a16:colId xmlns:a16="http://schemas.microsoft.com/office/drawing/2014/main" val="1733429480"/>
                    </a:ext>
                  </a:extLst>
                </a:gridCol>
                <a:gridCol w="1241777">
                  <a:extLst>
                    <a:ext uri="{9D8B030D-6E8A-4147-A177-3AD203B41FA5}">
                      <a16:colId xmlns:a16="http://schemas.microsoft.com/office/drawing/2014/main" val="2711578052"/>
                    </a:ext>
                  </a:extLst>
                </a:gridCol>
                <a:gridCol w="1839422">
                  <a:extLst>
                    <a:ext uri="{9D8B030D-6E8A-4147-A177-3AD203B41FA5}">
                      <a16:colId xmlns:a16="http://schemas.microsoft.com/office/drawing/2014/main" val="3813442306"/>
                    </a:ext>
                  </a:extLst>
                </a:gridCol>
              </a:tblGrid>
              <a:tr h="27069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Mass [mg]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Yield [mCi/µAh]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Integrated Current [µAh]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3452292"/>
                  </a:ext>
                </a:extLst>
              </a:tr>
              <a:tr h="27069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205.5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3769133"/>
                  </a:ext>
                </a:extLst>
              </a:tr>
              <a:tr h="27069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6378953"/>
                  </a:ext>
                </a:extLst>
              </a:tr>
              <a:tr h="27069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918148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6068758-EDB7-21ED-A18B-24E88E9591ED}"/>
                  </a:ext>
                </a:extLst>
              </p:cNvPr>
              <p:cNvSpPr txBox="1"/>
              <p:nvPr/>
            </p:nvSpPr>
            <p:spPr>
              <a:xfrm>
                <a:off x="0" y="6406843"/>
                <a:ext cx="219162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*Assuming </a:t>
                </a:r>
                <a14:m>
                  <m:oMath xmlns:m="http://schemas.openxmlformats.org/officeDocument/2006/math">
                    <m:r>
                      <a:rPr lang="en-US" sz="1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 10% error for yield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6068758-EDB7-21ED-A18B-24E88E9591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406843"/>
                <a:ext cx="2191626" cy="261610"/>
              </a:xfrm>
              <a:prstGeom prst="rect">
                <a:avLst/>
              </a:prstGeom>
              <a:blipFill>
                <a:blip r:embed="rId4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937742B8-F54C-A659-C131-A4A4F4E9E63E}"/>
              </a:ext>
            </a:extLst>
          </p:cNvPr>
          <p:cNvSpPr txBox="1"/>
          <p:nvPr/>
        </p:nvSpPr>
        <p:spPr>
          <a:xfrm>
            <a:off x="8680450" y="6352982"/>
            <a:ext cx="36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30740A-54F7-2AFC-088F-911DA294A233}"/>
              </a:ext>
            </a:extLst>
          </p:cNvPr>
          <p:cNvSpPr/>
          <p:nvPr/>
        </p:nvSpPr>
        <p:spPr>
          <a:xfrm>
            <a:off x="2982671" y="6611830"/>
            <a:ext cx="645787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indent="-304800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Thor, J.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Siikanen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(2022) Matlab Theoretical Yield Tool – Beta Version, 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Karolinska University</a:t>
            </a:r>
            <a:endParaRPr lang="en-US" sz="11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265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camera lens&#10;&#10;Description automatically generated with low confidence">
            <a:extLst>
              <a:ext uri="{FF2B5EF4-FFF2-40B4-BE49-F238E27FC236}">
                <a16:creationId xmlns:a16="http://schemas.microsoft.com/office/drawing/2014/main" id="{C6CDEAF1-1571-EA4C-BA3B-9C993F71AB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317" t="27622" r="19401" b="25346"/>
          <a:stretch/>
        </p:blipFill>
        <p:spPr>
          <a:xfrm>
            <a:off x="3403697" y="1043851"/>
            <a:ext cx="1282535" cy="124690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E7EF837-E2D7-2743-B6C0-B7AB6B814808}"/>
              </a:ext>
            </a:extLst>
          </p:cNvPr>
          <p:cNvCxnSpPr>
            <a:cxnSpLocks/>
          </p:cNvCxnSpPr>
          <p:nvPr/>
        </p:nvCxnSpPr>
        <p:spPr>
          <a:xfrm>
            <a:off x="2114519" y="1534919"/>
            <a:ext cx="70967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B462361-FD09-0B4A-8D93-D9299D51C534}"/>
              </a:ext>
            </a:extLst>
          </p:cNvPr>
          <p:cNvCxnSpPr>
            <a:cxnSpLocks/>
          </p:cNvCxnSpPr>
          <p:nvPr/>
        </p:nvCxnSpPr>
        <p:spPr>
          <a:xfrm>
            <a:off x="2820547" y="1722222"/>
            <a:ext cx="57892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B26BCFC-7576-BD47-97A5-E30D3E8B0EE1}"/>
              </a:ext>
            </a:extLst>
          </p:cNvPr>
          <p:cNvSpPr txBox="1"/>
          <p:nvPr/>
        </p:nvSpPr>
        <p:spPr>
          <a:xfrm>
            <a:off x="2184135" y="1230384"/>
            <a:ext cx="63641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35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35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6A54C1-109A-2745-9CBA-E109E535CC13}"/>
              </a:ext>
            </a:extLst>
          </p:cNvPr>
          <p:cNvSpPr txBox="1"/>
          <p:nvPr/>
        </p:nvSpPr>
        <p:spPr>
          <a:xfrm>
            <a:off x="2831341" y="1731127"/>
            <a:ext cx="70967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EDD241-DA1C-0E48-9B9C-48184E83DDF2}"/>
              </a:ext>
            </a:extLst>
          </p:cNvPr>
          <p:cNvSpPr txBox="1"/>
          <p:nvPr/>
        </p:nvSpPr>
        <p:spPr>
          <a:xfrm>
            <a:off x="1154987" y="4466776"/>
            <a:ext cx="675185" cy="3000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80.0%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2C0A40-6A79-084E-8F88-157268ED9784}"/>
              </a:ext>
            </a:extLst>
          </p:cNvPr>
          <p:cNvSpPr txBox="1"/>
          <p:nvPr/>
        </p:nvSpPr>
        <p:spPr>
          <a:xfrm>
            <a:off x="1154986" y="2140720"/>
            <a:ext cx="675185" cy="3000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20.0%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1FBA77-3F1B-F04A-96E4-89039956A7B0}"/>
              </a:ext>
            </a:extLst>
          </p:cNvPr>
          <p:cNvSpPr txBox="1"/>
          <p:nvPr/>
        </p:nvSpPr>
        <p:spPr>
          <a:xfrm>
            <a:off x="4617741" y="1431045"/>
            <a:ext cx="10128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drying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72D6BE-7F5D-8C4C-80D8-352721A3869D}"/>
              </a:ext>
            </a:extLst>
          </p:cNvPr>
          <p:cNvSpPr txBox="1"/>
          <p:nvPr/>
        </p:nvSpPr>
        <p:spPr>
          <a:xfrm>
            <a:off x="240229" y="3278959"/>
            <a:ext cx="627095" cy="3000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C9CF768-BC7A-5D44-B8C2-2EEB9A41123B}"/>
              </a:ext>
            </a:extLst>
          </p:cNvPr>
          <p:cNvCxnSpPr>
            <a:cxnSpLocks/>
          </p:cNvCxnSpPr>
          <p:nvPr/>
        </p:nvCxnSpPr>
        <p:spPr>
          <a:xfrm flipH="1">
            <a:off x="860145" y="3429000"/>
            <a:ext cx="622356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FC38D9B-FF75-C949-BB98-9D9BE4EBDFA7}"/>
              </a:ext>
            </a:extLst>
          </p:cNvPr>
          <p:cNvCxnSpPr>
            <a:cxnSpLocks/>
          </p:cNvCxnSpPr>
          <p:nvPr/>
        </p:nvCxnSpPr>
        <p:spPr>
          <a:xfrm>
            <a:off x="1482500" y="3290501"/>
            <a:ext cx="0" cy="1149781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79489AE-745E-EA42-8C6B-AF210C74B618}"/>
              </a:ext>
            </a:extLst>
          </p:cNvPr>
          <p:cNvCxnSpPr>
            <a:cxnSpLocks/>
          </p:cNvCxnSpPr>
          <p:nvPr/>
        </p:nvCxnSpPr>
        <p:spPr>
          <a:xfrm flipV="1">
            <a:off x="1482500" y="2453712"/>
            <a:ext cx="0" cy="836789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2EDEA20-856C-7A46-B3C6-2390E06043DB}"/>
              </a:ext>
            </a:extLst>
          </p:cNvPr>
          <p:cNvCxnSpPr>
            <a:cxnSpLocks/>
          </p:cNvCxnSpPr>
          <p:nvPr/>
        </p:nvCxnSpPr>
        <p:spPr>
          <a:xfrm flipV="1">
            <a:off x="4714085" y="1704413"/>
            <a:ext cx="928409" cy="89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9" name="Picture 48" descr="A picture containing cup, glass, beverage, empty&#10;&#10;Description automatically generated">
            <a:extLst>
              <a:ext uri="{FF2B5EF4-FFF2-40B4-BE49-F238E27FC236}">
                <a16:creationId xmlns:a16="http://schemas.microsoft.com/office/drawing/2014/main" id="{2D833B65-24EF-1A44-8FA1-6AADF1C17F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b="41607"/>
          <a:stretch/>
        </p:blipFill>
        <p:spPr>
          <a:xfrm>
            <a:off x="987469" y="1038058"/>
            <a:ext cx="1084064" cy="106431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43D9931-714C-684B-B483-5F3940739651}"/>
              </a:ext>
            </a:extLst>
          </p:cNvPr>
          <p:cNvSpPr txBox="1"/>
          <p:nvPr/>
        </p:nvSpPr>
        <p:spPr>
          <a:xfrm>
            <a:off x="3712180" y="2303671"/>
            <a:ext cx="66556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CrCl</a:t>
            </a:r>
            <a:r>
              <a:rPr lang="en-US" sz="135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23AB7E8-6117-7F45-815E-493D4013AC27}"/>
              </a:ext>
            </a:extLst>
          </p:cNvPr>
          <p:cNvSpPr txBox="1"/>
          <p:nvPr/>
        </p:nvSpPr>
        <p:spPr>
          <a:xfrm>
            <a:off x="1176259" y="1270196"/>
            <a:ext cx="75348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</a:t>
            </a:r>
            <a:r>
              <a:rPr lang="en-US" sz="1350" baseline="-25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35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350" baseline="-25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350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</a:t>
            </a:r>
          </a:p>
        </p:txBody>
      </p:sp>
      <p:pic>
        <p:nvPicPr>
          <p:cNvPr id="5" name="Picture 4" descr="A picture containing sliced&#10;&#10;Description automatically generated">
            <a:extLst>
              <a:ext uri="{FF2B5EF4-FFF2-40B4-BE49-F238E27FC236}">
                <a16:creationId xmlns:a16="http://schemas.microsoft.com/office/drawing/2014/main" id="{931F13C4-4351-2DB0-AD22-7A950BB580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345" t="-1290" r="8170" b="1290"/>
          <a:stretch/>
        </p:blipFill>
        <p:spPr>
          <a:xfrm>
            <a:off x="659171" y="4934834"/>
            <a:ext cx="1646657" cy="155338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DE889-282D-2E01-8C5A-1AF9A484CA7B}"/>
              </a:ext>
            </a:extLst>
          </p:cNvPr>
          <p:cNvCxnSpPr>
            <a:cxnSpLocks/>
          </p:cNvCxnSpPr>
          <p:nvPr/>
        </p:nvCxnSpPr>
        <p:spPr>
          <a:xfrm flipV="1">
            <a:off x="2820547" y="1526014"/>
            <a:ext cx="0" cy="18730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Picture 10" descr="A picture containing indoor, white, plant, tableware&#10;&#10;Description automatically generated">
            <a:extLst>
              <a:ext uri="{FF2B5EF4-FFF2-40B4-BE49-F238E27FC236}">
                <a16:creationId xmlns:a16="http://schemas.microsoft.com/office/drawing/2014/main" id="{2CE877E7-D82A-B146-C38A-785D2F5689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954" r="5990"/>
          <a:stretch/>
        </p:blipFill>
        <p:spPr>
          <a:xfrm>
            <a:off x="5651492" y="699409"/>
            <a:ext cx="1835549" cy="1966287"/>
          </a:xfrm>
          <a:prstGeom prst="rect">
            <a:avLst/>
          </a:prstGeom>
        </p:spPr>
      </p:pic>
      <p:pic>
        <p:nvPicPr>
          <p:cNvPr id="14" name="Content Placeholder 4" descr="A picture containing indoor, sliced&#10;&#10;Description automatically generated">
            <a:extLst>
              <a:ext uri="{FF2B5EF4-FFF2-40B4-BE49-F238E27FC236}">
                <a16:creationId xmlns:a16="http://schemas.microsoft.com/office/drawing/2014/main" id="{FD44553A-9ED9-4E40-AE94-5C4B61DFD5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907730" y="3722925"/>
            <a:ext cx="1833521" cy="1884989"/>
          </a:xfr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7E4F9BA-6494-6E4E-9CC1-EA3A169DF240}"/>
              </a:ext>
            </a:extLst>
          </p:cNvPr>
          <p:cNvSpPr txBox="1"/>
          <p:nvPr/>
        </p:nvSpPr>
        <p:spPr>
          <a:xfrm>
            <a:off x="4741251" y="4299450"/>
            <a:ext cx="12907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 week later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0BC19A44-AD36-BA44-15E5-7F0F962166A6}"/>
              </a:ext>
            </a:extLst>
          </p:cNvPr>
          <p:cNvSpPr txBox="1">
            <a:spLocks/>
          </p:cNvSpPr>
          <p:nvPr/>
        </p:nvSpPr>
        <p:spPr>
          <a:xfrm>
            <a:off x="127818" y="292671"/>
            <a:ext cx="8172450" cy="415498"/>
          </a:xfrm>
          <a:prstGeom prst="rect">
            <a:avLst/>
          </a:prstGeom>
        </p:spPr>
        <p:txBody>
          <a:bodyPr/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95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b="1" dirty="0"/>
              <a:t>What can be done with the rest of electrolyte?</a:t>
            </a:r>
          </a:p>
        </p:txBody>
      </p:sp>
      <p:pic>
        <p:nvPicPr>
          <p:cNvPr id="52" name="Picture 51" descr="A picture containing indoor&#10;&#10;Description automatically generated">
            <a:extLst>
              <a:ext uri="{FF2B5EF4-FFF2-40B4-BE49-F238E27FC236}">
                <a16:creationId xmlns:a16="http://schemas.microsoft.com/office/drawing/2014/main" id="{4701F682-5E18-8101-40F0-3BABB4FBF9F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45" t="2809"/>
          <a:stretch/>
        </p:blipFill>
        <p:spPr>
          <a:xfrm>
            <a:off x="6043412" y="3725552"/>
            <a:ext cx="1945601" cy="1887460"/>
          </a:xfrm>
          <a:prstGeom prst="rect">
            <a:avLst/>
          </a:prstGeom>
        </p:spPr>
      </p:pic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2AEB87C8-72E0-DAD1-0C98-D0661016DCB8}"/>
              </a:ext>
            </a:extLst>
          </p:cNvPr>
          <p:cNvCxnSpPr>
            <a:cxnSpLocks/>
          </p:cNvCxnSpPr>
          <p:nvPr/>
        </p:nvCxnSpPr>
        <p:spPr>
          <a:xfrm>
            <a:off x="4809733" y="4665420"/>
            <a:ext cx="112792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9E3AF994-E313-B05A-98C5-15AF01326CEE}"/>
              </a:ext>
            </a:extLst>
          </p:cNvPr>
          <p:cNvSpPr/>
          <p:nvPr/>
        </p:nvSpPr>
        <p:spPr>
          <a:xfrm>
            <a:off x="2505694" y="3051958"/>
            <a:ext cx="5794574" cy="3051959"/>
          </a:xfrm>
          <a:prstGeom prst="rect">
            <a:avLst/>
          </a:prstGeom>
          <a:noFill/>
          <a:ln w="730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CD85B8D-FD09-6496-3F89-D6A3C8F30E70}"/>
              </a:ext>
            </a:extLst>
          </p:cNvPr>
          <p:cNvSpPr txBox="1"/>
          <p:nvPr/>
        </p:nvSpPr>
        <p:spPr>
          <a:xfrm>
            <a:off x="4571257" y="3126843"/>
            <a:ext cx="1604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CrCl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targets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069A3F-3AEF-B207-FD54-8D1C70527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656A29-EA81-1EFE-ED08-37D7A16E5BBD}"/>
              </a:ext>
            </a:extLst>
          </p:cNvPr>
          <p:cNvSpPr txBox="1"/>
          <p:nvPr/>
        </p:nvSpPr>
        <p:spPr>
          <a:xfrm>
            <a:off x="8680450" y="6352982"/>
            <a:ext cx="36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2119385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W-Madison 2">
      <a:dk1>
        <a:srgbClr val="202020"/>
      </a:dk1>
      <a:lt1>
        <a:srgbClr val="FFFFFF"/>
      </a:lt1>
      <a:dk2>
        <a:srgbClr val="101010"/>
      </a:dk2>
      <a:lt2>
        <a:srgbClr val="DADFE1"/>
      </a:lt2>
      <a:accent1>
        <a:srgbClr val="C5050C"/>
      </a:accent1>
      <a:accent2>
        <a:srgbClr val="8DD3CE"/>
      </a:accent2>
      <a:accent3>
        <a:srgbClr val="FCCB51"/>
      </a:accent3>
      <a:accent4>
        <a:srgbClr val="ADADAD"/>
      </a:accent4>
      <a:accent5>
        <a:srgbClr val="006992"/>
      </a:accent5>
      <a:accent6>
        <a:srgbClr val="432E4F"/>
      </a:accent6>
      <a:hlink>
        <a:srgbClr val="0479A8"/>
      </a:hlink>
      <a:folHlink>
        <a:srgbClr val="0479A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2BBFE92-E231-8C4A-B2ED-18BBC9060ABA}" vid="{D7A6FA6D-8116-1443-9693-BC1BD6C26EE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817</TotalTime>
  <Words>841</Words>
  <Application>Microsoft Macintosh PowerPoint</Application>
  <PresentationFormat>On-screen Show (4:3)</PresentationFormat>
  <Paragraphs>213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Margarita Chernysheva</dc:creator>
  <cp:lastModifiedBy>Margarita Chernysheva</cp:lastModifiedBy>
  <cp:revision>38</cp:revision>
  <dcterms:created xsi:type="dcterms:W3CDTF">2022-08-05T18:28:16Z</dcterms:created>
  <dcterms:modified xsi:type="dcterms:W3CDTF">2022-08-24T02:14:33Z</dcterms:modified>
</cp:coreProperties>
</file>