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12"/>
  </p:notesMasterIdLst>
  <p:handoutMasterIdLst>
    <p:handoutMasterId r:id="rId13"/>
  </p:handoutMasterIdLst>
  <p:sldIdLst>
    <p:sldId id="317" r:id="rId2"/>
    <p:sldId id="476" r:id="rId3"/>
    <p:sldId id="475" r:id="rId4"/>
    <p:sldId id="481" r:id="rId5"/>
    <p:sldId id="482" r:id="rId6"/>
    <p:sldId id="484" r:id="rId7"/>
    <p:sldId id="486" r:id="rId8"/>
    <p:sldId id="487" r:id="rId9"/>
    <p:sldId id="488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6FF"/>
    <a:srgbClr val="00A4FF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1" autoAdjust="0"/>
    <p:restoredTop sz="76406" autoAdjust="0"/>
  </p:normalViewPr>
  <p:slideViewPr>
    <p:cSldViewPr snapToGrid="0" snapToObjects="1">
      <p:cViewPr varScale="1">
        <p:scale>
          <a:sx n="95" d="100"/>
          <a:sy n="95" d="100"/>
        </p:scale>
        <p:origin x="110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2" d="100"/>
          <a:sy n="142" d="100"/>
        </p:scale>
        <p:origin x="4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28B2-28B8-364D-9670-4B162B54CA37}" type="datetimeFigureOut">
              <a:rPr lang="en-US" smtClean="0"/>
              <a:t>8/22/22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15AF5-5D84-804C-BA78-8F8C3143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08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87CE-4BC8-F744-A3DE-180CA8258505}" type="datetimeFigureOut">
              <a:rPr lang="en-US" smtClean="0"/>
              <a:t>8/22/22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6310-DAD6-EE4F-ABB6-4124C82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4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73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03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LV" dirty="0"/>
              <a:t>So first a bit of a background on why we are interested in antimony-119 is that it is a potential candidate for TRT.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LV" dirty="0"/>
              <a:t>Targeted Radionuclide Therapy is a type of cancer treatment based on selectively delivering a radionuclide to the tumour.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LV" dirty="0"/>
              <a:t>There are several mechanisms of doing this, most commonly the bifunctional chelator model you can see on the left here, where you produce a radiometal of your choice, in my case antimony-119, you purify it and chelate it to a bifunctional chelator, which is then in turn linked to a targeting vector, which then selectively binds to cancer cells, depositing the dose there and killing the cells.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LV" dirty="0"/>
              <a:t>As there are many isotopes, there are different types of radioactive decay that can be utilized for this purpose and so on the right here you can see a comparison between three types of radioactive decay and their typical LET values as well as distance travelled in tissue. And you can see that Meitner-Auger electrons travel very short distances while depositing high LET in the area, therefore offering highest selectivity of treatment achievable by TRT, which brings me to antimony-119.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4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Decay scheme – 100% EC, pure MA e- emitter, decays to stable tin directly.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/>
              <a:t>Several MA e- emitters of interest (table), explain why 119sb is better (125I has a half life too long, 111In has problems with the high energy gammas, 119sb has the best MAE/decay). Only problem is detecting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72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</a:t>
            </a:r>
            <a:r>
              <a:rPr lang="en-LV" dirty="0"/>
              <a:t>urrently using natural Sn target for research and development purposes. This allows us to track where the activity is going.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LV" dirty="0"/>
              <a:t>Plans to move to an enriched tin target.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93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LV" dirty="0"/>
              <a:t>After irradiation, conc. HCl.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LV" dirty="0"/>
              <a:t>limitations, some that affect the subsequent radiolabeling process, some that prevent automation a</a:t>
            </a:r>
            <a:r>
              <a:rPr lang="en-GB" dirty="0" err="1"/>
              <a:t>nd</a:t>
            </a:r>
            <a:r>
              <a:rPr lang="en-LV" dirty="0"/>
              <a:t> are of practical consideration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3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LV" dirty="0"/>
              <a:t>This would enable potential automation down the line, increase the concentration of radioantimony for labeling as well as improve purity (e.g. multi-column set ups)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/>
              <a:t>Burns </a:t>
            </a:r>
            <a:r>
              <a:rPr lang="en-GB" sz="1200" i="1" dirty="0"/>
              <a:t>et al</a:t>
            </a:r>
            <a:r>
              <a:rPr lang="en-GB" sz="1200" dirty="0"/>
              <a:t>, </a:t>
            </a:r>
            <a:r>
              <a:rPr lang="en-GB" sz="1200" i="1" dirty="0"/>
              <a:t>Sep. </a:t>
            </a:r>
            <a:r>
              <a:rPr lang="en-GB" sz="1200" i="1" dirty="0" err="1"/>
              <a:t>Purif</a:t>
            </a:r>
            <a:r>
              <a:rPr lang="en-GB" sz="1200" i="1" dirty="0"/>
              <a:t>. Technol</a:t>
            </a:r>
            <a:r>
              <a:rPr lang="en-GB" sz="1200" dirty="0"/>
              <a:t>., </a:t>
            </a:r>
            <a:r>
              <a:rPr lang="en-GB" sz="1200" b="1" dirty="0"/>
              <a:t>2021</a:t>
            </a:r>
            <a:r>
              <a:rPr lang="en-GB" sz="1200" dirty="0"/>
              <a:t>,  </a:t>
            </a:r>
            <a:r>
              <a:rPr lang="en-GB" sz="1200" i="1" dirty="0"/>
              <a:t>256, </a:t>
            </a:r>
            <a:r>
              <a:rPr lang="en-GB" sz="1200" dirty="0"/>
              <a:t>117794. Texas AM University. Sherry </a:t>
            </a:r>
            <a:r>
              <a:rPr lang="en-GB" sz="1200" dirty="0" err="1"/>
              <a:t>Yenello</a:t>
            </a: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LV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4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V" dirty="0"/>
              <a:t>8 different concentrations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14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V" dirty="0"/>
              <a:t>Tested out two dynamic columns, using the same back extraction as the LLE method to draw direct comparison.</a:t>
            </a:r>
          </a:p>
          <a:p>
            <a:endParaRPr lang="en-LV" dirty="0"/>
          </a:p>
          <a:p>
            <a:r>
              <a:rPr lang="en-LV" dirty="0"/>
              <a:t>13 elution steps – Load in 11.2M HCl, steps 1-5 washes with 11.2 M HCl, 6 – 13 citrate. Tin eluted fully in first two fractions, which is also observed via ICPMS when eluting a cold tin target.</a:t>
            </a:r>
          </a:p>
          <a:p>
            <a:endParaRPr lang="en-LV" dirty="0"/>
          </a:p>
          <a:p>
            <a:r>
              <a:rPr lang="en-LV" dirty="0"/>
              <a:t>Elution step number 11 is higher because I pushed onto the column and let it sit for half an hour.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3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V" dirty="0"/>
              <a:t>Tin elution profiles are in agreement with ICPMS data for cold tin.</a:t>
            </a:r>
          </a:p>
          <a:p>
            <a:r>
              <a:rPr lang="en-LV" dirty="0"/>
              <a:t>Bulk tin is removed in two elution steps, while all of the antimony is retained.</a:t>
            </a:r>
          </a:p>
          <a:p>
            <a:r>
              <a:rPr lang="en-LV" dirty="0"/>
              <a:t>The antimony elution needs to be optimized and resin characterized to ensure reproducible consistent separation for subsequent radiolabeling studies, which is heavily affected by a suboptimal purification.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49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82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85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24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40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221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373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4989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945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121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573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75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2022-08-22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2030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21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93804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96256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6473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52246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81706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60184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17037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25563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537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2022-08-22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7566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98991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2859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02267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453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76703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4791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56652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34623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87447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9505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2022-08-22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5332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91550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67102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45733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88020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92565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94659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38657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11051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233566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9797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2022-08-22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6833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15322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4063229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1270000"/>
            <a:ext cx="209550" cy="218339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2" name="magnet.jpg" descr="magnet.jpg"/>
          <p:cNvPicPr>
            <a:picLocks noChangeAspect="1"/>
          </p:cNvPicPr>
          <p:nvPr/>
        </p:nvPicPr>
        <p:blipFill>
          <a:blip r:embed="rId2"/>
          <a:srcRect l="27996" t="269" r="25055" b="2691"/>
          <a:stretch>
            <a:fillRect/>
          </a:stretch>
        </p:blipFill>
        <p:spPr>
          <a:xfrm>
            <a:off x="6539044" y="3174"/>
            <a:ext cx="4712696" cy="686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TRIUMF_Logo_Blue.png" descr="TRIUMF_Logo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66570"/>
            <a:ext cx="2606367" cy="474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TRIUMF_Tagline_Positive_Blue.png" descr="TRIUMF_Tagline_Positive_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21349" y="5536847"/>
            <a:ext cx="1603711" cy="5076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309901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7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6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170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73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687" r:id="rId31"/>
    <p:sldLayoutId id="2147483688" r:id="rId32"/>
    <p:sldLayoutId id="2147483689" r:id="rId33"/>
    <p:sldLayoutId id="2147483690" r:id="rId34"/>
    <p:sldLayoutId id="2147483691" r:id="rId35"/>
    <p:sldLayoutId id="2147483692" r:id="rId36"/>
    <p:sldLayoutId id="2147483693" r:id="rId37"/>
    <p:sldLayoutId id="2147483694" r:id="rId38"/>
    <p:sldLayoutId id="2147483695" r:id="rId39"/>
    <p:sldLayoutId id="2147483696" r:id="rId40"/>
    <p:sldLayoutId id="2147483697" r:id="rId41"/>
    <p:sldLayoutId id="2147483698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4" r:id="rId48"/>
    <p:sldLayoutId id="2147483705" r:id="rId49"/>
    <p:sldLayoutId id="2147483706" r:id="rId50"/>
    <p:sldLayoutId id="2147483708" r:id="rId51"/>
    <p:sldLayoutId id="2147483721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5.JPG"/><Relationship Id="rId4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09" y="1396181"/>
            <a:ext cx="10346543" cy="1745225"/>
          </a:xfr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Purifying Radioantimony for Targeted Radionuclide Therapy: Developments in Separating Antimony from Bulk Tin Target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751" y="4900434"/>
            <a:ext cx="4095787" cy="118872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August 25, 2022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008D2A7-2953-4FCE-84C3-F9C9F9891B53}"/>
              </a:ext>
            </a:extLst>
          </p:cNvPr>
          <p:cNvSpPr txBox="1">
            <a:spLocks/>
          </p:cNvSpPr>
          <p:nvPr/>
        </p:nvSpPr>
        <p:spPr>
          <a:xfrm>
            <a:off x="714749" y="4664597"/>
            <a:ext cx="4912327" cy="1188721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Aivija Grundmane, </a:t>
            </a:r>
            <a:br>
              <a:rPr lang="en-US" sz="2200" dirty="0"/>
            </a:br>
            <a:r>
              <a:rPr lang="en-US" sz="2200" dirty="0"/>
              <a:t>TRIUMF/Simon Fraser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217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4" name="Thanks to…">
            <a:extLst>
              <a:ext uri="{FF2B5EF4-FFF2-40B4-BE49-F238E27FC236}">
                <a16:creationId xmlns:a16="http://schemas.microsoft.com/office/drawing/2014/main" id="{140A4262-91D2-3708-935B-9310FFFE8834}"/>
              </a:ext>
            </a:extLst>
          </p:cNvPr>
          <p:cNvSpPr txBox="1">
            <a:spLocks/>
          </p:cNvSpPr>
          <p:nvPr/>
        </p:nvSpPr>
        <p:spPr>
          <a:xfrm>
            <a:off x="571500" y="1114426"/>
            <a:ext cx="5524500" cy="5414962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 sz="6000" b="1" spc="-59"/>
            </a:pPr>
            <a:r>
              <a:rPr lang="en-GB" sz="3500" b="1" spc="-59" dirty="0"/>
              <a:t>Thanks 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0" spc="-5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3200" spc="-59" dirty="0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Dr Valery </a:t>
            </a:r>
            <a:r>
              <a:rPr lang="en-GB" sz="3200" spc="-59" dirty="0" err="1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Radchenko</a:t>
            </a:r>
            <a:endParaRPr lang="en-GB" sz="3200" spc="-59" dirty="0">
              <a:latin typeface="Helvetica Neue Ligh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0" spc="-5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3200" spc="-59" dirty="0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Dr Caterina </a:t>
            </a:r>
            <a:r>
              <a:rPr lang="en-GB" sz="3200" spc="-59" dirty="0" err="1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Ramogida</a:t>
            </a:r>
            <a:endParaRPr lang="en-GB" sz="3200" spc="-59" dirty="0">
              <a:latin typeface="Helvetica Neue Ligh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0" spc="-5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3200" spc="-59" dirty="0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The </a:t>
            </a:r>
            <a:r>
              <a:rPr lang="en-GB" sz="3200" spc="-59" dirty="0" err="1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Ramogida</a:t>
            </a:r>
            <a:r>
              <a:rPr lang="en-GB" sz="3200" spc="-59" dirty="0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 Group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0" spc="-5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3200" spc="-59" dirty="0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TR13 Team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0" spc="-5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3200" spc="-59" dirty="0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Scott McNeil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0" spc="-5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3200" spc="-59" dirty="0" err="1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Aeli</a:t>
            </a:r>
            <a:r>
              <a:rPr lang="en-GB" sz="3200" spc="-59" dirty="0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 Olson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0" spc="-5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3200" spc="-59" dirty="0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Dr Tom </a:t>
            </a:r>
            <a:r>
              <a:rPr lang="en-GB" sz="3200" spc="-59" dirty="0" err="1"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Kostelnik</a:t>
            </a:r>
            <a:endParaRPr lang="en-GB" sz="3200" spc="-59" dirty="0">
              <a:latin typeface="Helvetica Neue Light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638BA72-9F64-C600-CC5F-1BF83D2FB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04" y="2322280"/>
            <a:ext cx="4123899" cy="174283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C827927-DF19-4A2D-304E-3F92755C4605}"/>
              </a:ext>
            </a:extLst>
          </p:cNvPr>
          <p:cNvSpPr/>
          <p:nvPr/>
        </p:nvSpPr>
        <p:spPr>
          <a:xfrm>
            <a:off x="748204" y="5725981"/>
            <a:ext cx="41238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Carbo-</a:t>
            </a:r>
            <a:r>
              <a:rPr lang="en-GB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Bague</a:t>
            </a:r>
            <a:r>
              <a:rPr lang="en-GB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i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GB" sz="1100" i="1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Encyclopedia</a:t>
            </a:r>
            <a:r>
              <a:rPr lang="en-GB" sz="1100" i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Inorganic and Bioinorganic Chemistry</a:t>
            </a:r>
            <a:r>
              <a:rPr lang="en-GB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3ABBAE-72B5-07B4-7CDD-6D2155EFE55B}"/>
              </a:ext>
            </a:extLst>
          </p:cNvPr>
          <p:cNvSpPr txBox="1">
            <a:spLocks/>
          </p:cNvSpPr>
          <p:nvPr/>
        </p:nvSpPr>
        <p:spPr>
          <a:xfrm>
            <a:off x="383021" y="204160"/>
            <a:ext cx="8157136" cy="6265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Meitner-Auger Emitters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Targeted Radionuclide Therapy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2703C7-31F9-5AE3-EB43-43B4D7859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286" y="807942"/>
            <a:ext cx="6605741" cy="47715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F3838C-D970-AA2F-34C7-48F3F1B86A97}"/>
              </a:ext>
            </a:extLst>
          </p:cNvPr>
          <p:cNvSpPr/>
          <p:nvPr/>
        </p:nvSpPr>
        <p:spPr>
          <a:xfrm>
            <a:off x="6248826" y="572598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LV" sz="1100" i="1" dirty="0">
                <a:solidFill>
                  <a:srgbClr val="0096FF"/>
                </a:solidFill>
              </a:rPr>
              <a:t>S. Aghevlian et al, Adv. Drug Deliv. Rev. 2017, 109, 102–128.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0ECAB1B-2F24-0DD2-5D8B-779E71C85A78}"/>
              </a:ext>
            </a:extLst>
          </p:cNvPr>
          <p:cNvSpPr>
            <a:spLocks noGrp="1"/>
          </p:cNvSpPr>
          <p:nvPr/>
        </p:nvSpPr>
        <p:spPr>
          <a:xfrm>
            <a:off x="8634286" y="636939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57417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02155F7-AB88-4E2E-9612-174BB138B105}"/>
                  </a:ext>
                </a:extLst>
              </p:cNvPr>
              <p:cNvSpPr txBox="1"/>
              <p:nvPr/>
            </p:nvSpPr>
            <p:spPr>
              <a:xfrm>
                <a:off x="1675521" y="227692"/>
                <a:ext cx="1127052" cy="1200329"/>
              </a:xfrm>
              <a:prstGeom prst="rect">
                <a:avLst/>
              </a:prstGeom>
              <a:solidFill>
                <a:srgbClr val="00A4FF">
                  <a:alpha val="45000"/>
                </a:srgbClr>
              </a:solidFill>
              <a:ln w="412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Sb 119</a:t>
                </a:r>
              </a:p>
              <a:p>
                <a:pPr algn="ctr"/>
                <a:r>
                  <a:rPr lang="en-CA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38.19 h</a:t>
                </a:r>
              </a:p>
              <a:p>
                <a:endParaRPr lang="en-CA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CA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</a:p>
              <a:p>
                <a:r>
                  <a:rPr lang="el-G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CA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24,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1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𝑀𝐴</m:t>
                        </m:r>
                        <m:r>
                          <a:rPr lang="en-CA" sz="11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sz="11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CA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CA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endParaRPr lang="en-CA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02155F7-AB88-4E2E-9612-174BB138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521" y="227692"/>
                <a:ext cx="1127052" cy="1200329"/>
              </a:xfrm>
              <a:prstGeom prst="rect">
                <a:avLst/>
              </a:prstGeom>
              <a:blipFill>
                <a:blip r:embed="rId3"/>
                <a:stretch>
                  <a:fillRect b="-1010"/>
                </a:stretch>
              </a:blipFill>
              <a:ln w="412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8F0ABA2B-16E0-480D-BFD2-16E90637CA6B}"/>
              </a:ext>
            </a:extLst>
          </p:cNvPr>
          <p:cNvSpPr txBox="1"/>
          <p:nvPr/>
        </p:nvSpPr>
        <p:spPr>
          <a:xfrm>
            <a:off x="450067" y="1771343"/>
            <a:ext cx="41480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CA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Appropriate half-life for TRT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CA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Absence of other accompanying emissions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CA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Good number and energy of Meitner-Auger electrons</a:t>
            </a:r>
          </a:p>
          <a:p>
            <a:endParaRPr lang="en-CA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4083915-5832-7434-F951-9ECF4E841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484548"/>
              </p:ext>
            </p:extLst>
          </p:nvPr>
        </p:nvGraphicFramePr>
        <p:xfrm>
          <a:off x="4778562" y="2034150"/>
          <a:ext cx="6344965" cy="2789699"/>
        </p:xfrm>
        <a:graphic>
          <a:graphicData uri="http://schemas.openxmlformats.org/drawingml/2006/table">
            <a:tbl>
              <a:tblPr/>
              <a:tblGrid>
                <a:gridCol w="1268993">
                  <a:extLst>
                    <a:ext uri="{9D8B030D-6E8A-4147-A177-3AD203B41FA5}">
                      <a16:colId xmlns:a16="http://schemas.microsoft.com/office/drawing/2014/main" val="2391780153"/>
                    </a:ext>
                  </a:extLst>
                </a:gridCol>
                <a:gridCol w="1268993">
                  <a:extLst>
                    <a:ext uri="{9D8B030D-6E8A-4147-A177-3AD203B41FA5}">
                      <a16:colId xmlns:a16="http://schemas.microsoft.com/office/drawing/2014/main" val="2031872019"/>
                    </a:ext>
                  </a:extLst>
                </a:gridCol>
                <a:gridCol w="1268993">
                  <a:extLst>
                    <a:ext uri="{9D8B030D-6E8A-4147-A177-3AD203B41FA5}">
                      <a16:colId xmlns:a16="http://schemas.microsoft.com/office/drawing/2014/main" val="2150920029"/>
                    </a:ext>
                  </a:extLst>
                </a:gridCol>
                <a:gridCol w="1268993">
                  <a:extLst>
                    <a:ext uri="{9D8B030D-6E8A-4147-A177-3AD203B41FA5}">
                      <a16:colId xmlns:a16="http://schemas.microsoft.com/office/drawing/2014/main" val="2249661493"/>
                    </a:ext>
                  </a:extLst>
                </a:gridCol>
                <a:gridCol w="1268993">
                  <a:extLst>
                    <a:ext uri="{9D8B030D-6E8A-4147-A177-3AD203B41FA5}">
                      <a16:colId xmlns:a16="http://schemas.microsoft.com/office/drawing/2014/main" val="3589917521"/>
                    </a:ext>
                  </a:extLst>
                </a:gridCol>
              </a:tblGrid>
              <a:tr h="451647"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Isotope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Half-life</a:t>
                      </a:r>
                      <a:endParaRPr lang="en-GB" sz="1500" dirty="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MAE/decay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E</a:t>
                      </a:r>
                      <a:r>
                        <a:rPr lang="en-GB" sz="1500" baseline="-25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avg</a:t>
                      </a:r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 (keV/decay)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High E </a:t>
                      </a:r>
                      <a:r>
                        <a:rPr lang="el-GR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γ</a:t>
                      </a:r>
                      <a:endParaRPr lang="el-GR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80023"/>
                  </a:ext>
                </a:extLst>
              </a:tr>
              <a:tr h="456666">
                <a:tc>
                  <a:txBody>
                    <a:bodyPr/>
                    <a:lstStyle/>
                    <a:p>
                      <a:pPr algn="ctr"/>
                      <a:r>
                        <a:rPr lang="en-GB" sz="1500" b="1" baseline="30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119</a:t>
                      </a:r>
                      <a:r>
                        <a:rPr lang="en-GB" sz="15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Sb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38.2 h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V" sz="15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23.7</a:t>
                      </a:r>
                      <a:endParaRPr lang="en-LV" sz="1500" dirty="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V" sz="15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8.9</a:t>
                      </a:r>
                      <a:endParaRPr lang="en-LV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No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694671"/>
                  </a:ext>
                </a:extLst>
              </a:tr>
              <a:tr h="451647">
                <a:tc>
                  <a:txBody>
                    <a:bodyPr/>
                    <a:lstStyle/>
                    <a:p>
                      <a:pPr algn="ctr"/>
                      <a:r>
                        <a:rPr lang="en-GB" sz="1500" baseline="30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197g</a:t>
                      </a:r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Hg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2.67 d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V" sz="15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23.2</a:t>
                      </a:r>
                      <a:endParaRPr lang="en-LV" sz="1500" dirty="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V" sz="15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7.4</a:t>
                      </a:r>
                      <a:endParaRPr lang="en-LV" sz="1500" dirty="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No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623503"/>
                  </a:ext>
                </a:extLst>
              </a:tr>
              <a:tr h="451647">
                <a:tc>
                  <a:txBody>
                    <a:bodyPr/>
                    <a:lstStyle/>
                    <a:p>
                      <a:pPr algn="ctr"/>
                      <a:r>
                        <a:rPr lang="en-GB" sz="1500" baseline="30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197m</a:t>
                      </a:r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Hg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23.8 h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V" sz="15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19.4</a:t>
                      </a:r>
                      <a:endParaRPr lang="en-LV" sz="1500" dirty="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V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7.6</a:t>
                      </a:r>
                      <a:endParaRPr lang="en-LV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Yes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261066"/>
                  </a:ext>
                </a:extLst>
              </a:tr>
              <a:tr h="456666">
                <a:tc>
                  <a:txBody>
                    <a:bodyPr/>
                    <a:lstStyle/>
                    <a:p>
                      <a:pPr algn="ctr"/>
                      <a:r>
                        <a:rPr lang="en-GB" sz="1500" baseline="30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111</a:t>
                      </a:r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In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2.81 d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V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14.7</a:t>
                      </a:r>
                      <a:endParaRPr lang="en-LV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V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6.75</a:t>
                      </a:r>
                      <a:endParaRPr lang="en-LV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Yes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990183"/>
                  </a:ext>
                </a:extLst>
              </a:tr>
              <a:tr h="451647">
                <a:tc>
                  <a:txBody>
                    <a:bodyPr/>
                    <a:lstStyle/>
                    <a:p>
                      <a:pPr algn="ctr"/>
                      <a:r>
                        <a:rPr lang="en-GB" sz="1500" baseline="30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125</a:t>
                      </a:r>
                      <a:r>
                        <a:rPr lang="en-GB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I</a:t>
                      </a:r>
                      <a:endParaRPr lang="en-GB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60.1 d</a:t>
                      </a:r>
                      <a:endParaRPr lang="en-GB" sz="1500" dirty="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V" sz="15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24.9</a:t>
                      </a:r>
                      <a:endParaRPr lang="en-LV" sz="1500" dirty="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V" sz="15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12.24</a:t>
                      </a:r>
                      <a:endParaRPr lang="en-LV" sz="150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No</a:t>
                      </a:r>
                      <a:endParaRPr lang="en-GB" sz="1500" dirty="0">
                        <a:effectLst/>
                      </a:endParaRPr>
                    </a:p>
                  </a:txBody>
                  <a:tcPr marL="32113" marR="32113" marT="32113" marB="32113" anchor="ctr">
                    <a:lnL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161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53221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F41B9A-FF99-FFF9-80FF-61FB9FAF4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26" y="3468551"/>
            <a:ext cx="4178150" cy="2710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5C90BE-801A-4C00-9FB3-D6DD244F7C22}"/>
              </a:ext>
            </a:extLst>
          </p:cNvPr>
          <p:cNvSpPr/>
          <p:nvPr/>
        </p:nvSpPr>
        <p:spPr>
          <a:xfrm>
            <a:off x="5942940" y="624957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 sz="15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Randhawa </a:t>
            </a:r>
            <a:r>
              <a:rPr lang="en-GB" sz="1100" i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GB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i="1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n-GB" sz="1100" i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100" i="1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Radiopharm</a:t>
            </a:r>
            <a:r>
              <a:rPr lang="en-GB" sz="1100" i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b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GB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i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394 - 419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9552F3-9F59-6BCE-FBC5-28DF63FC9505}"/>
              </a:ext>
            </a:extLst>
          </p:cNvPr>
          <p:cNvSpPr/>
          <p:nvPr/>
        </p:nvSpPr>
        <p:spPr>
          <a:xfrm>
            <a:off x="1239860" y="624957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 sz="15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1100" dirty="0" err="1">
                <a:solidFill>
                  <a:srgbClr val="0096FF"/>
                </a:solidFill>
              </a:rPr>
              <a:t>Symochko</a:t>
            </a:r>
            <a:r>
              <a:rPr lang="en-GB" sz="1100" dirty="0">
                <a:solidFill>
                  <a:srgbClr val="0096FF"/>
                </a:solidFill>
              </a:rPr>
              <a:t> </a:t>
            </a:r>
            <a:r>
              <a:rPr lang="en-GB" sz="1100" i="1" dirty="0">
                <a:solidFill>
                  <a:srgbClr val="0096FF"/>
                </a:solidFill>
              </a:rPr>
              <a:t>et al</a:t>
            </a:r>
            <a:r>
              <a:rPr lang="en-GB" sz="1100" dirty="0">
                <a:solidFill>
                  <a:srgbClr val="0096FF"/>
                </a:solidFill>
              </a:rPr>
              <a:t>, </a:t>
            </a:r>
            <a:r>
              <a:rPr lang="en-GB" sz="1100" b="1" dirty="0">
                <a:solidFill>
                  <a:srgbClr val="0096FF"/>
                </a:solidFill>
              </a:rPr>
              <a:t>2009</a:t>
            </a:r>
            <a:r>
              <a:rPr lang="en-GB" sz="1100" dirty="0">
                <a:solidFill>
                  <a:srgbClr val="0096FF"/>
                </a:solidFill>
              </a:rPr>
              <a:t>, </a:t>
            </a:r>
            <a:r>
              <a:rPr lang="en-GB" sz="1100" i="1" dirty="0">
                <a:solidFill>
                  <a:srgbClr val="0096FF"/>
                </a:solidFill>
              </a:rPr>
              <a:t>110</a:t>
            </a:r>
            <a:r>
              <a:rPr lang="en-GB" sz="1100" dirty="0">
                <a:solidFill>
                  <a:srgbClr val="0096FF"/>
                </a:solidFill>
              </a:rPr>
              <a:t>(11), 2945 - 3105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0ECAB1B-2F24-0DD2-5D8B-779E71C8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9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82D23-EDE7-964B-9EFA-21A48A784D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Irradiation of </a:t>
            </a:r>
            <a:r>
              <a:rPr lang="en-US" i="1" baseline="30000" dirty="0" err="1">
                <a:latin typeface="Helvetica Neue" charset="0"/>
                <a:ea typeface="Helvetica Neue" charset="0"/>
                <a:cs typeface="Helvetica Neue" charset="0"/>
              </a:rPr>
              <a:t>nat</a:t>
            </a:r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Sn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at TRIUMF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973044" y="3510195"/>
            <a:ext cx="184731" cy="17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6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8866" y="792240"/>
            <a:ext cx="9300010" cy="245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Blip>
                <a:blip r:embed="rId3"/>
              </a:buBlip>
            </a:pPr>
            <a:r>
              <a:rPr lang="en-US" sz="2000" i="1" baseline="30000" dirty="0" err="1">
                <a:latin typeface="Helvetica Neue" charset="0"/>
                <a:ea typeface="Helvetica Neue" charset="0"/>
                <a:cs typeface="Helvetica Neue" charset="0"/>
              </a:rPr>
              <a:t>nat</a:t>
            </a: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Sn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target irradiated with 12.8 MeV protons (TR13) at 5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  <a:sym typeface="Symbol" charset="2"/>
              </a:rPr>
              <a:t> 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A for 60 min</a:t>
            </a:r>
          </a:p>
          <a:p>
            <a:pPr marL="342900" indent="-342900" algn="just">
              <a:lnSpc>
                <a:spcPct val="200000"/>
              </a:lnSpc>
              <a:buBlip>
                <a:blip r:embed="rId3"/>
              </a:buBlip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50 MBq of </a:t>
            </a:r>
            <a:r>
              <a:rPr lang="en-US" sz="2000" b="1" baseline="30000" dirty="0">
                <a:solidFill>
                  <a:srgbClr val="0096FF"/>
                </a:solidFill>
                <a:latin typeface="Helvetica Neue" charset="0"/>
                <a:ea typeface="Helvetica Neue" charset="0"/>
                <a:cs typeface="Helvetica Neue" charset="0"/>
              </a:rPr>
              <a:t>119</a:t>
            </a:r>
            <a:r>
              <a:rPr lang="en-US" sz="2000" b="1" dirty="0">
                <a:solidFill>
                  <a:srgbClr val="0096FF"/>
                </a:solidFill>
                <a:latin typeface="Helvetica Neue" charset="0"/>
                <a:ea typeface="Helvetica Neue" charset="0"/>
                <a:cs typeface="Helvetica Neue" charset="0"/>
              </a:rPr>
              <a:t>Sb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(t</a:t>
            </a:r>
            <a:r>
              <a:rPr lang="en-US" sz="2000" baseline="-25000" dirty="0">
                <a:latin typeface="Helvetica Neue" charset="0"/>
                <a:ea typeface="Helvetica Neue" charset="0"/>
                <a:cs typeface="Helvetica Neue" charset="0"/>
              </a:rPr>
              <a:t>1/2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= 38.19 h) </a:t>
            </a:r>
            <a:endParaRPr lang="en-US" sz="2000" b="1" dirty="0">
              <a:solidFill>
                <a:srgbClr val="0096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algn="just">
              <a:lnSpc>
                <a:spcPct val="200000"/>
              </a:lnSpc>
              <a:buBlip>
                <a:blip r:embed="rId3"/>
              </a:buBlip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1.5 MBq of </a:t>
            </a:r>
            <a:r>
              <a:rPr lang="en-US" sz="2000" b="1" baseline="30000" dirty="0">
                <a:latin typeface="Helvetica Neue" charset="0"/>
                <a:ea typeface="Helvetica Neue" charset="0"/>
                <a:cs typeface="Helvetica Neue" charset="0"/>
              </a:rPr>
              <a:t>120m</a:t>
            </a:r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Sb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(t</a:t>
            </a:r>
            <a:r>
              <a:rPr lang="en-US" sz="2000" baseline="-25000" dirty="0">
                <a:latin typeface="Helvetica Neue" charset="0"/>
                <a:ea typeface="Helvetica Neue" charset="0"/>
                <a:cs typeface="Helvetica Neue" charset="0"/>
              </a:rPr>
              <a:t>1/2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= 5.76 d)  and 28 </a:t>
            </a: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kBq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of </a:t>
            </a:r>
            <a:r>
              <a:rPr lang="en-US" sz="2000" b="1" baseline="30000" dirty="0">
                <a:latin typeface="Helvetica Neue" charset="0"/>
                <a:ea typeface="Helvetica Neue" charset="0"/>
                <a:cs typeface="Helvetica Neue" charset="0"/>
              </a:rPr>
              <a:t>117m</a:t>
            </a:r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Sn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(t</a:t>
            </a:r>
            <a:r>
              <a:rPr lang="en-US" sz="2000" baseline="-25000" dirty="0">
                <a:latin typeface="Helvetica Neue" charset="0"/>
                <a:ea typeface="Helvetica Neue" charset="0"/>
                <a:cs typeface="Helvetica Neue" charset="0"/>
              </a:rPr>
              <a:t>1/2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= 14.0 d)</a:t>
            </a:r>
          </a:p>
          <a:p>
            <a:pPr marL="285750" indent="-285750" algn="just">
              <a:lnSpc>
                <a:spcPct val="200000"/>
              </a:lnSpc>
              <a:buFont typeface="Arial" charset="0"/>
              <a:buChar char="•"/>
            </a:pP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48CBAB-2BDB-4038-8F6D-835594CB92FE}"/>
              </a:ext>
            </a:extLst>
          </p:cNvPr>
          <p:cNvGrpSpPr>
            <a:grpSpLocks noChangeAspect="1"/>
          </p:cNvGrpSpPr>
          <p:nvPr/>
        </p:nvGrpSpPr>
        <p:grpSpPr>
          <a:xfrm>
            <a:off x="5772150" y="3510195"/>
            <a:ext cx="6245869" cy="2331477"/>
            <a:chOff x="4581971" y="1052151"/>
            <a:chExt cx="4406085" cy="164471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686B53-4CEB-4E1B-B8F1-BCE7A13E8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562"/>
            <a:stretch/>
          </p:blipFill>
          <p:spPr>
            <a:xfrm>
              <a:off x="4581971" y="1052151"/>
              <a:ext cx="4406085" cy="1644717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656B72B-E60B-4B2E-9E68-1061C41102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24847" y="1940693"/>
              <a:ext cx="499730" cy="3087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B55CFA4-1875-4855-B8AA-74BFA6AB6B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4577" y="1940693"/>
              <a:ext cx="499730" cy="30870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FF775D1-CAE1-4DAC-8D43-0C01DDD505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60828" y="1846432"/>
              <a:ext cx="499730" cy="30870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39B44C9-B594-44E3-90C9-5991CB1C4CE3}"/>
                </a:ext>
              </a:extLst>
            </p:cNvPr>
            <p:cNvCxnSpPr>
              <a:cxnSpLocks/>
            </p:cNvCxnSpPr>
            <p:nvPr/>
          </p:nvCxnSpPr>
          <p:spPr>
            <a:xfrm>
              <a:off x="5585535" y="1859165"/>
              <a:ext cx="225158" cy="46581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9309948" y="390579"/>
            <a:ext cx="2229117" cy="2363976"/>
            <a:chOff x="7717473" y="301081"/>
            <a:chExt cx="1835793" cy="194685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2"/>
            <a:stretch/>
          </p:blipFill>
          <p:spPr>
            <a:xfrm rot="5400000">
              <a:off x="7661942" y="356612"/>
              <a:ext cx="1946856" cy="183579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8173392" y="1907679"/>
              <a:ext cx="1207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baseline="30000" dirty="0" err="1">
                  <a:latin typeface="Helvetica Neue" charset="0"/>
                  <a:ea typeface="Helvetica Neue" charset="0"/>
                  <a:cs typeface="Helvetica Neue" charset="0"/>
                </a:rPr>
                <a:t>nat</a:t>
              </a:r>
              <a:r>
                <a:rPr lang="en-US" sz="1600" dirty="0" err="1">
                  <a:latin typeface="Helvetica Neue" charset="0"/>
                  <a:ea typeface="Helvetica Neue" charset="0"/>
                  <a:cs typeface="Helvetica Neue" charset="0"/>
                </a:rPr>
                <a:t>Sn</a:t>
              </a:r>
              <a:r>
                <a:rPr lang="en-US" sz="1600" dirty="0">
                  <a:latin typeface="Helvetica Neue" charset="0"/>
                  <a:ea typeface="Helvetica Neue" charset="0"/>
                  <a:cs typeface="Helvetica Neue" charset="0"/>
                </a:rPr>
                <a:t> target</a:t>
              </a:r>
            </a:p>
          </p:txBody>
        </p:sp>
      </p:grp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062957"/>
              </p:ext>
            </p:extLst>
          </p:nvPr>
        </p:nvGraphicFramePr>
        <p:xfrm>
          <a:off x="782417" y="3477184"/>
          <a:ext cx="4302372" cy="2503692"/>
        </p:xfrm>
        <a:graphic>
          <a:graphicData uri="http://schemas.openxmlformats.org/drawingml/2006/table">
            <a:tbl>
              <a:tblPr firstRow="1" firstCol="1" bandRow="1"/>
              <a:tblGrid>
                <a:gridCol w="1378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0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Isotope</a:t>
                      </a:r>
                      <a:endParaRPr lang="en-US" sz="2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Natural abundance (%)</a:t>
                      </a:r>
                      <a:endParaRPr lang="en-US" sz="2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Sn-117g</a:t>
                      </a: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7.68</a:t>
                      </a: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Sn-118</a:t>
                      </a: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24.22</a:t>
                      </a: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9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Sn-119</a:t>
                      </a: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96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8.59</a:t>
                      </a: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Sn-120</a:t>
                      </a: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32.58</a:t>
                      </a: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Sn-122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Sn-124</a:t>
                      </a: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4.63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5.79</a:t>
                      </a:r>
                    </a:p>
                  </a:txBody>
                  <a:tcPr marL="21715" marR="2171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F22A0D3-4370-8CAD-667B-E2592F40F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35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82D23-EDE7-964B-9EFA-21A48A784D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Radiochemical Separation </a:t>
            </a:r>
            <a:r>
              <a:rPr lang="mr-IN" dirty="0"/>
              <a:t>–</a:t>
            </a:r>
            <a:r>
              <a:rPr lang="en-US" dirty="0"/>
              <a:t> Liquid-Liquid Extraction</a:t>
            </a:r>
          </a:p>
        </p:txBody>
      </p:sp>
      <p:pic>
        <p:nvPicPr>
          <p:cNvPr id="117" name="LLE-2.jpeg" descr="LLE-2.jpeg">
            <a:extLst>
              <a:ext uri="{FF2B5EF4-FFF2-40B4-BE49-F238E27FC236}">
                <a16:creationId xmlns:a16="http://schemas.microsoft.com/office/drawing/2014/main" id="{D0554EFD-0370-8D72-90D0-0347FBEED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3" y="2339411"/>
            <a:ext cx="12133937" cy="4530003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F2FFC8F-26D3-ABDF-D216-9E76AA3626CB}"/>
              </a:ext>
            </a:extLst>
          </p:cNvPr>
          <p:cNvSpPr txBox="1"/>
          <p:nvPr/>
        </p:nvSpPr>
        <p:spPr>
          <a:xfrm>
            <a:off x="1625439" y="379752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/>
              <a:t>Sb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33BA868-8442-AE75-6A3A-AD0083817006}"/>
              </a:ext>
            </a:extLst>
          </p:cNvPr>
          <p:cNvSpPr txBox="1"/>
          <p:nvPr/>
        </p:nvSpPr>
        <p:spPr>
          <a:xfrm>
            <a:off x="2859637" y="34290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/>
              <a:t>Sb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05AC04A-64DD-6DB0-3973-BC8D06932FD7}"/>
              </a:ext>
            </a:extLst>
          </p:cNvPr>
          <p:cNvSpPr txBox="1"/>
          <p:nvPr/>
        </p:nvSpPr>
        <p:spPr>
          <a:xfrm>
            <a:off x="4126402" y="379833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/>
              <a:t>Sb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DA2EE39-9F29-7FE9-8151-FC8B1F67F0FF}"/>
              </a:ext>
            </a:extLst>
          </p:cNvPr>
          <p:cNvSpPr txBox="1"/>
          <p:nvPr/>
        </p:nvSpPr>
        <p:spPr>
          <a:xfrm>
            <a:off x="5552332" y="342422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/>
              <a:t>Sb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A218313-BE87-B0FD-919D-AF900F73CCE5}"/>
              </a:ext>
            </a:extLst>
          </p:cNvPr>
          <p:cNvSpPr txBox="1"/>
          <p:nvPr/>
        </p:nvSpPr>
        <p:spPr>
          <a:xfrm>
            <a:off x="6824535" y="375206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/>
              <a:t>Sb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8BF3408-9F46-EC8F-3DC1-F3B7879BE62B}"/>
              </a:ext>
            </a:extLst>
          </p:cNvPr>
          <p:cNvSpPr txBox="1"/>
          <p:nvPr/>
        </p:nvSpPr>
        <p:spPr>
          <a:xfrm>
            <a:off x="8158801" y="380218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V" dirty="0"/>
              <a:t>Sb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3D64C6D-0ACC-3F87-8F08-368FC3C79E39}"/>
              </a:ext>
            </a:extLst>
          </p:cNvPr>
          <p:cNvSpPr txBox="1"/>
          <p:nvPr/>
        </p:nvSpPr>
        <p:spPr>
          <a:xfrm>
            <a:off x="9442889" y="3802182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dirty="0"/>
              <a:t>Sb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3B78EDD-CA3D-2E65-1427-23A33E54D883}"/>
              </a:ext>
            </a:extLst>
          </p:cNvPr>
          <p:cNvSpPr txBox="1"/>
          <p:nvPr/>
        </p:nvSpPr>
        <p:spPr>
          <a:xfrm>
            <a:off x="11193772" y="3804151"/>
            <a:ext cx="46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dirty="0"/>
              <a:t>Sb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58A0715-4208-D2CB-8F15-E9B28553760C}"/>
              </a:ext>
            </a:extLst>
          </p:cNvPr>
          <p:cNvSpPr txBox="1"/>
          <p:nvPr/>
        </p:nvSpPr>
        <p:spPr>
          <a:xfrm>
            <a:off x="436048" y="642881"/>
            <a:ext cx="11224518" cy="245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Blip>
                <a:blip r:embed="rId4"/>
              </a:buBlip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Removes &gt; 99.95% of the tin target</a:t>
            </a:r>
          </a:p>
          <a:p>
            <a:pPr marL="342900" indent="-342900" algn="just">
              <a:lnSpc>
                <a:spcPct val="200000"/>
              </a:lnSpc>
              <a:buBlip>
                <a:blip r:embed="rId4"/>
              </a:buBlip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&gt; 75% recovery of radioantimony</a:t>
            </a:r>
          </a:p>
          <a:p>
            <a:pPr marL="342900" indent="-342900" algn="just">
              <a:lnSpc>
                <a:spcPct val="200000"/>
              </a:lnSpc>
              <a:buBlip>
                <a:blip r:embed="rId4"/>
              </a:buBlip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Limitations inherent to the methodology (dilute Sb, high hand dose, large volume of waste)</a:t>
            </a:r>
          </a:p>
          <a:p>
            <a:pPr marL="285750" indent="-285750" algn="just">
              <a:lnSpc>
                <a:spcPct val="200000"/>
              </a:lnSpc>
              <a:buFont typeface="Arial" charset="0"/>
              <a:buChar char="•"/>
            </a:pP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8" name="~400 mg Sn">
            <a:extLst>
              <a:ext uri="{FF2B5EF4-FFF2-40B4-BE49-F238E27FC236}">
                <a16:creationId xmlns:a16="http://schemas.microsoft.com/office/drawing/2014/main" id="{557B6C9F-346C-82CF-EEF3-8B8023663463}"/>
              </a:ext>
            </a:extLst>
          </p:cNvPr>
          <p:cNvSpPr txBox="1"/>
          <p:nvPr/>
        </p:nvSpPr>
        <p:spPr>
          <a:xfrm>
            <a:off x="58063" y="2682882"/>
            <a:ext cx="1362941" cy="33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3500" b="0" spc="-3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400" dirty="0"/>
              <a:t>~400 mg Sn</a:t>
            </a:r>
          </a:p>
        </p:txBody>
      </p:sp>
      <p:sp>
        <p:nvSpPr>
          <p:cNvPr id="129" name="~400 mg Sn">
            <a:extLst>
              <a:ext uri="{FF2B5EF4-FFF2-40B4-BE49-F238E27FC236}">
                <a16:creationId xmlns:a16="http://schemas.microsoft.com/office/drawing/2014/main" id="{5DC86356-A83A-0804-DB89-5B3C8FF79A23}"/>
              </a:ext>
            </a:extLst>
          </p:cNvPr>
          <p:cNvSpPr txBox="1"/>
          <p:nvPr/>
        </p:nvSpPr>
        <p:spPr>
          <a:xfrm>
            <a:off x="9114085" y="2682882"/>
            <a:ext cx="1362941" cy="33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3500" b="0" spc="-3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US" sz="1400" dirty="0"/>
              <a:t>&lt; 200</a:t>
            </a:r>
            <a:r>
              <a:rPr sz="1400" dirty="0"/>
              <a:t> </a:t>
            </a:r>
            <a:r>
              <a:rPr lang="el-GR" sz="1400" dirty="0"/>
              <a:t>μ</a:t>
            </a:r>
            <a:r>
              <a:rPr sz="1400" dirty="0"/>
              <a:t>g Sn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DF3F9232-5594-B1EC-5513-5BA1532B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543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D1683B6-C6FB-595C-13CD-44A157C9D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5" b="3414"/>
          <a:stretch/>
        </p:blipFill>
        <p:spPr>
          <a:xfrm>
            <a:off x="2116137" y="502133"/>
            <a:ext cx="9144000" cy="593599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82D23-EDE7-964B-9EFA-21A48A784D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Radiochemical Separation </a:t>
            </a:r>
            <a:r>
              <a:rPr lang="mr-IN" dirty="0"/>
              <a:t>–</a:t>
            </a:r>
            <a:r>
              <a:rPr lang="en-US" dirty="0"/>
              <a:t> Column Chromatography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58A0715-4208-D2CB-8F15-E9B28553760C}"/>
              </a:ext>
            </a:extLst>
          </p:cNvPr>
          <p:cNvSpPr txBox="1"/>
          <p:nvPr/>
        </p:nvSpPr>
        <p:spPr>
          <a:xfrm>
            <a:off x="810132" y="1220111"/>
            <a:ext cx="4565337" cy="368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Ideal separation:</a:t>
            </a:r>
          </a:p>
          <a:p>
            <a:pPr marL="800100" lvl="1" indent="-342900">
              <a:lnSpc>
                <a:spcPct val="200000"/>
              </a:lnSpc>
              <a:buBlip>
                <a:blip r:embed="rId4"/>
              </a:buBlip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Concentrated Sb-119 </a:t>
            </a:r>
          </a:p>
          <a:p>
            <a:pPr marL="800100" lvl="1" indent="-342900">
              <a:lnSpc>
                <a:spcPct val="200000"/>
              </a:lnSpc>
              <a:buBlip>
                <a:blip r:embed="rId4"/>
              </a:buBlip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No oxidation/reduction required</a:t>
            </a:r>
          </a:p>
          <a:p>
            <a:pPr marL="800100" lvl="1" indent="-342900">
              <a:lnSpc>
                <a:spcPct val="200000"/>
              </a:lnSpc>
              <a:buBlip>
                <a:blip r:embed="rId4"/>
              </a:buBlip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High separation factor</a:t>
            </a:r>
          </a:p>
          <a:p>
            <a:pPr marL="800100" lvl="1" indent="-342900">
              <a:lnSpc>
                <a:spcPct val="200000"/>
              </a:lnSpc>
              <a:buBlip>
                <a:blip r:embed="rId4"/>
              </a:buBlip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Easy to automate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2716F6A-2A69-005D-A880-0C31F9D9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763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82D23-EDE7-964B-9EFA-21A48A784D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Dibutyl Ether Resin in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E2E93-963D-FE42-A5CD-BE1D8128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Screenshot 2022-04-06 at 17.31.59.png" descr="Screenshot 2022-04-06 at 17.31.59.png">
            <a:extLst>
              <a:ext uri="{FF2B5EF4-FFF2-40B4-BE49-F238E27FC236}">
                <a16:creationId xmlns:a16="http://schemas.microsoft.com/office/drawing/2014/main" id="{5C0E1E4C-09E6-AC68-C86B-987B4C89C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592" y="2848608"/>
            <a:ext cx="1999401" cy="125645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ibutyl ether resin">
            <a:extLst>
              <a:ext uri="{FF2B5EF4-FFF2-40B4-BE49-F238E27FC236}">
                <a16:creationId xmlns:a16="http://schemas.microsoft.com/office/drawing/2014/main" id="{5C24D901-719E-C6F0-8E3C-3E0B1F722860}"/>
              </a:ext>
            </a:extLst>
          </p:cNvPr>
          <p:cNvSpPr txBox="1"/>
          <p:nvPr/>
        </p:nvSpPr>
        <p:spPr>
          <a:xfrm>
            <a:off x="8546430" y="4243866"/>
            <a:ext cx="5427413" cy="225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120000"/>
              </a:lnSpc>
              <a:defRPr sz="4000" b="0" spc="-39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/>
              <a:t>Dibutyl </a:t>
            </a:r>
            <a:r>
              <a:rPr lang="en-US" sz="2200" dirty="0"/>
              <a:t>E</a:t>
            </a:r>
            <a:r>
              <a:rPr sz="2200" dirty="0"/>
              <a:t>ther </a:t>
            </a:r>
            <a:r>
              <a:rPr lang="en-US" sz="2200" dirty="0"/>
              <a:t>R</a:t>
            </a:r>
            <a:r>
              <a:rPr sz="2200" dirty="0"/>
              <a:t>esin</a:t>
            </a:r>
            <a:endParaRPr sz="2200" dirty="0">
              <a:latin typeface="Helvetica Neue UltraLight"/>
              <a:ea typeface="Helvetica Neue UltraLight"/>
              <a:cs typeface="Arial" panose="020B0604020202020204" pitchFamily="34" charset="0"/>
              <a:sym typeface="Helvetica Neue UltraLight"/>
            </a:endParaRPr>
          </a:p>
        </p:txBody>
      </p:sp>
      <p:sp>
        <p:nvSpPr>
          <p:cNvPr id="11" name="resin beads…">
            <a:extLst>
              <a:ext uri="{FF2B5EF4-FFF2-40B4-BE49-F238E27FC236}">
                <a16:creationId xmlns:a16="http://schemas.microsoft.com/office/drawing/2014/main" id="{12E0822B-B371-851C-82A5-1137B632CCD0}"/>
              </a:ext>
            </a:extLst>
          </p:cNvPr>
          <p:cNvSpPr txBox="1"/>
          <p:nvPr/>
        </p:nvSpPr>
        <p:spPr>
          <a:xfrm>
            <a:off x="6764587" y="2208138"/>
            <a:ext cx="5427413" cy="225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lnSpc>
                <a:spcPct val="120000"/>
              </a:lnSpc>
              <a:defRPr sz="4000" b="0" spc="-3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/>
              <a:t>R</a:t>
            </a:r>
            <a:r>
              <a:rPr sz="2000" dirty="0"/>
              <a:t>esin </a:t>
            </a:r>
            <a:r>
              <a:rPr lang="en-US" sz="2000" dirty="0"/>
              <a:t>B</a:t>
            </a:r>
            <a:r>
              <a:rPr sz="2000" dirty="0"/>
              <a:t>eads </a:t>
            </a:r>
          </a:p>
          <a:p>
            <a:pPr algn="ctr">
              <a:lnSpc>
                <a:spcPct val="120000"/>
              </a:lnSpc>
              <a:defRPr sz="4000" b="0" spc="-3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938945-998F-BC4E-EAFB-DA7C8F155DCC}"/>
              </a:ext>
            </a:extLst>
          </p:cNvPr>
          <p:cNvSpPr txBox="1"/>
          <p:nvPr/>
        </p:nvSpPr>
        <p:spPr>
          <a:xfrm>
            <a:off x="810131" y="5868405"/>
            <a:ext cx="794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Irradiated Sn target (400 mg), </a:t>
            </a:r>
            <a:r>
              <a:rPr lang="el-G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γ</a:t>
            </a:r>
            <a:r>
              <a:rPr lang="en-LV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spectroscopy, n = 3.</a:t>
            </a: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500E12F4-BAB1-3260-284E-836AB1A81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31" y="1114733"/>
            <a:ext cx="6216651" cy="462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7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82D23-EDE7-964B-9EFA-21A48A784D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Dibutyl Ether Resin in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E2E93-963D-FE42-A5CD-BE1D8128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Screenshot 2022-04-06 at 17.31.59.png" descr="Screenshot 2022-04-06 at 17.31.59.png">
            <a:extLst>
              <a:ext uri="{FF2B5EF4-FFF2-40B4-BE49-F238E27FC236}">
                <a16:creationId xmlns:a16="http://schemas.microsoft.com/office/drawing/2014/main" id="{AF15A37F-D5B8-8D62-7584-D4D99313D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592" y="2848608"/>
            <a:ext cx="1999401" cy="125645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sin beads…">
            <a:extLst>
              <a:ext uri="{FF2B5EF4-FFF2-40B4-BE49-F238E27FC236}">
                <a16:creationId xmlns:a16="http://schemas.microsoft.com/office/drawing/2014/main" id="{AEBBBB11-0A35-4F5F-FBF1-E2803BF9EEA7}"/>
              </a:ext>
            </a:extLst>
          </p:cNvPr>
          <p:cNvSpPr txBox="1"/>
          <p:nvPr/>
        </p:nvSpPr>
        <p:spPr>
          <a:xfrm>
            <a:off x="6764587" y="2208138"/>
            <a:ext cx="5427413" cy="225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>
              <a:lnSpc>
                <a:spcPct val="120000"/>
              </a:lnSpc>
              <a:defRPr sz="4000" b="0" spc="-3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000" dirty="0"/>
              <a:t>R</a:t>
            </a:r>
            <a:r>
              <a:rPr sz="2000" dirty="0"/>
              <a:t>esin </a:t>
            </a:r>
            <a:r>
              <a:rPr lang="en-US" sz="2000" dirty="0"/>
              <a:t>B</a:t>
            </a:r>
            <a:r>
              <a:rPr sz="2000" dirty="0"/>
              <a:t>eads </a:t>
            </a:r>
          </a:p>
          <a:p>
            <a:pPr algn="ctr">
              <a:lnSpc>
                <a:spcPct val="120000"/>
              </a:lnSpc>
              <a:defRPr sz="4000" b="0" spc="-39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dirty="0"/>
              <a:t>+</a:t>
            </a:r>
          </a:p>
        </p:txBody>
      </p:sp>
      <p:sp>
        <p:nvSpPr>
          <p:cNvPr id="10" name="Dibutyl ether resin">
            <a:extLst>
              <a:ext uri="{FF2B5EF4-FFF2-40B4-BE49-F238E27FC236}">
                <a16:creationId xmlns:a16="http://schemas.microsoft.com/office/drawing/2014/main" id="{9C0662D2-2F79-3616-2F55-7B2FFA5FC37C}"/>
              </a:ext>
            </a:extLst>
          </p:cNvPr>
          <p:cNvSpPr txBox="1"/>
          <p:nvPr/>
        </p:nvSpPr>
        <p:spPr>
          <a:xfrm>
            <a:off x="8546430" y="4243866"/>
            <a:ext cx="5427413" cy="225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120000"/>
              </a:lnSpc>
              <a:defRPr sz="4000" b="0" spc="-39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2200" dirty="0"/>
              <a:t>Dibutyl </a:t>
            </a:r>
            <a:r>
              <a:rPr lang="en-US" sz="2200" dirty="0"/>
              <a:t>E</a:t>
            </a:r>
            <a:r>
              <a:rPr sz="2200" dirty="0"/>
              <a:t>ther </a:t>
            </a:r>
            <a:r>
              <a:rPr lang="en-US" sz="2200" dirty="0"/>
              <a:t>R</a:t>
            </a:r>
            <a:r>
              <a:rPr sz="2200" dirty="0"/>
              <a:t>esin</a:t>
            </a:r>
            <a:endParaRPr sz="2200" dirty="0">
              <a:latin typeface="Helvetica Neue UltraLight"/>
              <a:ea typeface="Helvetica Neue UltraLight"/>
              <a:cs typeface="Arial" panose="020B0604020202020204" pitchFamily="34" charset="0"/>
              <a:sym typeface="Helvetica Neue Ultra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28C4C5-C306-1F06-72CD-2A4E4105AF47}"/>
              </a:ext>
            </a:extLst>
          </p:cNvPr>
          <p:cNvSpPr txBox="1"/>
          <p:nvPr/>
        </p:nvSpPr>
        <p:spPr>
          <a:xfrm>
            <a:off x="810132" y="5868405"/>
            <a:ext cx="7736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Irradiated Sn target (400 mg), 0.5 mL elution steps, </a:t>
            </a:r>
            <a:r>
              <a:rPr lang="el-GR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γ</a:t>
            </a:r>
            <a:r>
              <a:rPr lang="en-LV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spectroscopy.</a:t>
            </a: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4B7B7A64-A41B-B767-D2CA-44C4392FB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32" y="999062"/>
            <a:ext cx="6270661" cy="466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93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82D23-EDE7-964B-9EFA-21A48A784D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Future Direction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E2E93-963D-FE42-A5CD-BE1D8128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2EC2AF2-0FE6-5CA3-6738-341BC14AD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98" t="12721" r="1" b="12512"/>
          <a:stretch/>
        </p:blipFill>
        <p:spPr>
          <a:xfrm>
            <a:off x="1021977" y="1226618"/>
            <a:ext cx="6008544" cy="44047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36F810-5387-7440-654A-833C86C75183}"/>
              </a:ext>
            </a:extLst>
          </p:cNvPr>
          <p:cNvSpPr/>
          <p:nvPr/>
        </p:nvSpPr>
        <p:spPr>
          <a:xfrm>
            <a:off x="4405533" y="1769517"/>
            <a:ext cx="2170298" cy="470647"/>
          </a:xfrm>
          <a:prstGeom prst="rect">
            <a:avLst/>
          </a:prstGeom>
          <a:noFill/>
          <a:ln w="3810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151B9-3C58-CAC7-BC2A-FE5A333C6217}"/>
              </a:ext>
            </a:extLst>
          </p:cNvPr>
          <p:cNvSpPr/>
          <p:nvPr/>
        </p:nvSpPr>
        <p:spPr>
          <a:xfrm flipH="1">
            <a:off x="4405533" y="4129261"/>
            <a:ext cx="2170298" cy="1316798"/>
          </a:xfrm>
          <a:prstGeom prst="rect">
            <a:avLst/>
          </a:prstGeom>
          <a:noFill/>
          <a:ln w="3810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5D642F-AE61-8F93-680A-2C5AD6364DF9}"/>
              </a:ext>
            </a:extLst>
          </p:cNvPr>
          <p:cNvSpPr txBox="1"/>
          <p:nvPr/>
        </p:nvSpPr>
        <p:spPr>
          <a:xfrm>
            <a:off x="5161897" y="2877965"/>
            <a:ext cx="6098240" cy="560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4"/>
              </a:buBlip>
            </a:pPr>
            <a:r>
              <a:rPr lang="en-LV" sz="1800" dirty="0"/>
              <a:t>Resin characterisation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9A6F5D-C78A-2E76-90B8-6402B5B9F081}"/>
              </a:ext>
            </a:extLst>
          </p:cNvPr>
          <p:cNvSpPr txBox="1"/>
          <p:nvPr/>
        </p:nvSpPr>
        <p:spPr>
          <a:xfrm>
            <a:off x="6688502" y="4428513"/>
            <a:ext cx="6441140" cy="560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4"/>
              </a:buBlip>
            </a:pPr>
            <a:r>
              <a:rPr lang="en-LV" sz="1800" dirty="0"/>
              <a:t>Radiolabeling studies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108697-EC35-D984-6FFD-21494CCDB6AB}"/>
              </a:ext>
            </a:extLst>
          </p:cNvPr>
          <p:cNvSpPr/>
          <p:nvPr/>
        </p:nvSpPr>
        <p:spPr>
          <a:xfrm>
            <a:off x="4405533" y="2344271"/>
            <a:ext cx="671408" cy="1680883"/>
          </a:xfrm>
          <a:prstGeom prst="rect">
            <a:avLst/>
          </a:prstGeom>
          <a:noFill/>
          <a:ln w="3810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2C69DB-CCF8-0603-8212-8FDC9A374CE7}"/>
              </a:ext>
            </a:extLst>
          </p:cNvPr>
          <p:cNvSpPr txBox="1"/>
          <p:nvPr/>
        </p:nvSpPr>
        <p:spPr>
          <a:xfrm>
            <a:off x="6631352" y="1626669"/>
            <a:ext cx="6555440" cy="560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4"/>
              </a:buBlip>
            </a:pPr>
            <a:r>
              <a:rPr lang="en-LV" sz="1800" dirty="0"/>
              <a:t>Optimizing antimony elution conditions</a:t>
            </a:r>
          </a:p>
        </p:txBody>
      </p:sp>
      <p:pic>
        <p:nvPicPr>
          <p:cNvPr id="22" name="Graphic 21" descr="Tick with solid fill">
            <a:extLst>
              <a:ext uri="{FF2B5EF4-FFF2-40B4-BE49-F238E27FC236}">
                <a16:creationId xmlns:a16="http://schemas.microsoft.com/office/drawing/2014/main" id="{94A42928-1996-55BE-A0D4-93EB87E8D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7113" y="4531659"/>
            <a:ext cx="433197" cy="914400"/>
          </a:xfrm>
          <a:prstGeom prst="rect">
            <a:avLst/>
          </a:prstGeom>
        </p:spPr>
      </p:pic>
      <p:pic>
        <p:nvPicPr>
          <p:cNvPr id="23" name="Graphic 22" descr="Tick with solid fill">
            <a:extLst>
              <a:ext uri="{FF2B5EF4-FFF2-40B4-BE49-F238E27FC236}">
                <a16:creationId xmlns:a16="http://schemas.microsoft.com/office/drawing/2014/main" id="{3A485F7A-FB3A-C4D0-D423-8F5D607A4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7113" y="2971800"/>
            <a:ext cx="43319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9505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TRIUMF_Scientific_Presentation_02</Template>
  <TotalTime>10761</TotalTime>
  <Words>940</Words>
  <Application>Microsoft Macintosh PowerPoint</Application>
  <PresentationFormat>Widescreen</PresentationFormat>
  <Paragraphs>149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Cambria Math</vt:lpstr>
      <vt:lpstr>Helvetica Neue</vt:lpstr>
      <vt:lpstr>Helvetica Neue Light</vt:lpstr>
      <vt:lpstr>Helvetica Neue UltraLight</vt:lpstr>
      <vt:lpstr>Times New Roman</vt:lpstr>
      <vt:lpstr>Wingdings</vt:lpstr>
      <vt:lpstr>Custom Design</vt:lpstr>
      <vt:lpstr>Purifying Radioantimony for Targeted Radionuclide Therapy: Developments in Separating Antimony from Bulk Tin Target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Aivija Grundmane</cp:lastModifiedBy>
  <cp:revision>230</cp:revision>
  <dcterms:created xsi:type="dcterms:W3CDTF">2018-01-11T22:22:35Z</dcterms:created>
  <dcterms:modified xsi:type="dcterms:W3CDTF">2022-08-23T04:35:18Z</dcterms:modified>
</cp:coreProperties>
</file>