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3" r:id="rId3"/>
  </p:sldMasterIdLst>
  <p:notesMasterIdLst>
    <p:notesMasterId r:id="rId24"/>
  </p:notesMasterIdLst>
  <p:handoutMasterIdLst>
    <p:handoutMasterId r:id="rId25"/>
  </p:handoutMasterIdLst>
  <p:sldIdLst>
    <p:sldId id="256" r:id="rId4"/>
    <p:sldId id="472" r:id="rId5"/>
    <p:sldId id="467" r:id="rId6"/>
    <p:sldId id="449" r:id="rId7"/>
    <p:sldId id="490" r:id="rId8"/>
    <p:sldId id="487" r:id="rId9"/>
    <p:sldId id="488" r:id="rId10"/>
    <p:sldId id="489" r:id="rId11"/>
    <p:sldId id="480" r:id="rId12"/>
    <p:sldId id="481" r:id="rId13"/>
    <p:sldId id="482" r:id="rId14"/>
    <p:sldId id="483" r:id="rId15"/>
    <p:sldId id="485" r:id="rId16"/>
    <p:sldId id="484" r:id="rId17"/>
    <p:sldId id="471" r:id="rId18"/>
    <p:sldId id="469" r:id="rId19"/>
    <p:sldId id="492" r:id="rId20"/>
    <p:sldId id="473" r:id="rId21"/>
    <p:sldId id="474" r:id="rId22"/>
    <p:sldId id="479" r:id="rId23"/>
  </p:sldIdLst>
  <p:sldSz cx="10058400" cy="56594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83"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idro DASILVA" initials="ID" lastIdx="0" clrIdx="0">
    <p:extLst>
      <p:ext uri="{19B8F6BF-5375-455C-9EA6-DF929625EA0E}">
        <p15:presenceInfo xmlns:p15="http://schemas.microsoft.com/office/powerpoint/2012/main" userId="S-1-5-21-1035519061-1556047585-357908252-1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91"/>
    <a:srgbClr val="248000"/>
    <a:srgbClr val="BAB4A3"/>
    <a:srgbClr val="000053"/>
    <a:srgbClr val="008000"/>
    <a:srgbClr val="00203E"/>
    <a:srgbClr val="CC0100"/>
    <a:srgbClr val="5688C2"/>
    <a:srgbClr val="565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5" autoAdjust="0"/>
    <p:restoredTop sz="71466" autoAdjust="0"/>
  </p:normalViewPr>
  <p:slideViewPr>
    <p:cSldViewPr>
      <p:cViewPr varScale="1">
        <p:scale>
          <a:sx n="55" d="100"/>
          <a:sy n="55" d="100"/>
        </p:scale>
        <p:origin x="1528" y="52"/>
      </p:cViewPr>
      <p:guideLst>
        <p:guide orient="horz" pos="1783"/>
        <p:guide pos="316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75" d="100"/>
          <a:sy n="75" d="100"/>
        </p:scale>
        <p:origin x="256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679D8E-C702-466E-8108-528E62AC8182}" type="datetimeFigureOut">
              <a:rPr lang="fr-FR" smtClean="0"/>
              <a:t>24/08/2022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EA5AF5-4E6F-4ED4-9008-2D6D029FA397}" type="slidenum">
              <a:rPr lang="fr-FR" smtClean="0"/>
              <a:t>‹N°›</a:t>
            </a:fld>
            <a:endParaRPr lang="fr-FR"/>
          </a:p>
        </p:txBody>
      </p:sp>
    </p:spTree>
    <p:extLst>
      <p:ext uri="{BB962C8B-B14F-4D97-AF65-F5344CB8AC3E}">
        <p14:creationId xmlns:p14="http://schemas.microsoft.com/office/powerpoint/2010/main" val="40196509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F58820-5F88-4DF5-9987-C2A50E823E3D}" type="datetimeFigureOut">
              <a:rPr lang="en-US" smtClean="0"/>
              <a:pPr/>
              <a:t>8/24/2022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A20DD-8575-4935-AB0E-A1DC84F8D0BD}" type="slidenum">
              <a:rPr lang="en-US" smtClean="0"/>
              <a:pPr/>
              <a:t>‹N°›</a:t>
            </a:fld>
            <a:endParaRPr lang="en-US"/>
          </a:p>
        </p:txBody>
      </p:sp>
    </p:spTree>
    <p:extLst>
      <p:ext uri="{BB962C8B-B14F-4D97-AF65-F5344CB8AC3E}">
        <p14:creationId xmlns:p14="http://schemas.microsoft.com/office/powerpoint/2010/main" val="15541503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A20DD-8575-4935-AB0E-A1DC84F8D0BD}" type="slidenum">
              <a:rPr lang="en-US" smtClean="0"/>
              <a:pPr/>
              <a:t>1</a:t>
            </a:fld>
            <a:endParaRPr lang="en-US"/>
          </a:p>
        </p:txBody>
      </p:sp>
    </p:spTree>
    <p:extLst>
      <p:ext uri="{BB962C8B-B14F-4D97-AF65-F5344CB8AC3E}">
        <p14:creationId xmlns:p14="http://schemas.microsoft.com/office/powerpoint/2010/main" val="23184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Point 1 : </a:t>
            </a:r>
            <a:r>
              <a:rPr lang="fr-FR" dirty="0" err="1" smtClean="0"/>
              <a:t>accelerator</a:t>
            </a:r>
            <a:r>
              <a:rPr lang="fr-FR" dirty="0" smtClean="0"/>
              <a:t>,</a:t>
            </a:r>
            <a:r>
              <a:rPr lang="fr-FR" baseline="0" dirty="0" smtClean="0"/>
              <a:t> in Orleans </a:t>
            </a:r>
            <a:r>
              <a:rPr lang="fr-FR" baseline="0" dirty="0" err="1" smtClean="0"/>
              <a:t>we</a:t>
            </a:r>
            <a:r>
              <a:rPr lang="fr-FR" baseline="0" dirty="0" smtClean="0"/>
              <a:t> have </a:t>
            </a:r>
            <a:r>
              <a:rPr lang="fr-FR" baseline="0" dirty="0" err="1" smtClean="0"/>
              <a:t>access</a:t>
            </a:r>
            <a:r>
              <a:rPr lang="fr-FR" baseline="0" dirty="0" smtClean="0"/>
              <a:t> to </a:t>
            </a:r>
            <a:r>
              <a:rPr lang="fr-FR" baseline="0" dirty="0" err="1" smtClean="0"/>
              <a:t>research</a:t>
            </a:r>
            <a:r>
              <a:rPr lang="fr-FR" baseline="0" dirty="0" smtClean="0"/>
              <a:t> cyclotron and </a:t>
            </a:r>
            <a:r>
              <a:rPr lang="fr-FR" baseline="0" dirty="0" err="1" smtClean="0"/>
              <a:t>possibility</a:t>
            </a:r>
            <a:r>
              <a:rPr lang="fr-FR" baseline="0" dirty="0" smtClean="0"/>
              <a:t> to </a:t>
            </a:r>
            <a:r>
              <a:rPr lang="fr-FR" baseline="0" dirty="0" err="1" smtClean="0"/>
              <a:t>produce</a:t>
            </a:r>
            <a:r>
              <a:rPr lang="fr-FR" baseline="0" dirty="0" smtClean="0"/>
              <a:t> 165Er </a:t>
            </a:r>
            <a:r>
              <a:rPr lang="fr-FR" baseline="0" dirty="0" err="1" smtClean="0"/>
              <a:t>using</a:t>
            </a:r>
            <a:r>
              <a:rPr lang="fr-FR" baseline="0" dirty="0" smtClean="0"/>
              <a:t> 3 </a:t>
            </a:r>
            <a:r>
              <a:rPr lang="fr-FR" baseline="0" dirty="0" err="1" smtClean="0"/>
              <a:t>beam</a:t>
            </a:r>
            <a:r>
              <a:rPr lang="fr-FR" baseline="0" dirty="0" smtClean="0"/>
              <a:t> : </a:t>
            </a:r>
          </a:p>
          <a:p>
            <a:pPr marL="171450" indent="-171450">
              <a:buFont typeface="Arial" panose="020B0604020202020204" pitchFamily="34" charset="0"/>
              <a:buChar char="•"/>
            </a:pPr>
            <a:r>
              <a:rPr lang="fr-FR" baseline="0" dirty="0" smtClean="0"/>
              <a:t>alpha </a:t>
            </a:r>
            <a:r>
              <a:rPr lang="fr-FR" baseline="0" dirty="0" err="1" smtClean="0"/>
              <a:t>that</a:t>
            </a:r>
            <a:r>
              <a:rPr lang="fr-FR" baseline="0" dirty="0" smtClean="0"/>
              <a:t> </a:t>
            </a:r>
            <a:r>
              <a:rPr lang="fr-FR" baseline="0" dirty="0" err="1" smtClean="0"/>
              <a:t>we</a:t>
            </a:r>
            <a:r>
              <a:rPr lang="fr-FR" baseline="0" dirty="0" smtClean="0"/>
              <a:t> </a:t>
            </a:r>
            <a:r>
              <a:rPr lang="fr-FR" baseline="0" dirty="0" err="1" smtClean="0"/>
              <a:t>don’t</a:t>
            </a:r>
            <a:r>
              <a:rPr lang="fr-FR" baseline="0" dirty="0" smtClean="0"/>
              <a:t> talk </a:t>
            </a:r>
            <a:r>
              <a:rPr lang="fr-FR" baseline="0" dirty="0" err="1" smtClean="0"/>
              <a:t>here</a:t>
            </a:r>
            <a:r>
              <a:rPr lang="fr-FR" baseline="0" dirty="0" smtClean="0"/>
              <a:t> more </a:t>
            </a:r>
            <a:r>
              <a:rPr lang="fr-FR" baseline="0" dirty="0" err="1" smtClean="0"/>
              <a:t>today</a:t>
            </a:r>
            <a:r>
              <a:rPr lang="fr-FR" baseline="0" dirty="0" smtClean="0"/>
              <a:t>, </a:t>
            </a:r>
          </a:p>
          <a:p>
            <a:pPr marL="171450" indent="-171450">
              <a:buFont typeface="Arial" panose="020B0604020202020204" pitchFamily="34" charset="0"/>
              <a:buChar char="•"/>
            </a:pPr>
            <a:r>
              <a:rPr lang="fr-FR" baseline="0" dirty="0" smtClean="0"/>
              <a:t>proton (</a:t>
            </a:r>
            <a:r>
              <a:rPr lang="fr-FR" baseline="0" dirty="0" err="1" smtClean="0"/>
              <a:t>used</a:t>
            </a:r>
            <a:r>
              <a:rPr lang="fr-FR" baseline="0" dirty="0" smtClean="0"/>
              <a:t> for proof of concept for in vitro application and </a:t>
            </a:r>
            <a:r>
              <a:rPr lang="fr-FR" baseline="0" dirty="0" err="1" smtClean="0"/>
              <a:t>extend</a:t>
            </a:r>
            <a:r>
              <a:rPr lang="fr-FR" baseline="0" dirty="0" smtClean="0"/>
              <a:t> to </a:t>
            </a:r>
            <a:r>
              <a:rPr lang="fr-FR" baseline="0" dirty="0" err="1" smtClean="0"/>
              <a:t>dosimetry</a:t>
            </a:r>
            <a:r>
              <a:rPr lang="fr-FR" baseline="0" dirty="0" smtClean="0"/>
              <a:t> </a:t>
            </a:r>
            <a:r>
              <a:rPr lang="fr-FR" baseline="0" dirty="0" err="1" smtClean="0"/>
              <a:t>studies</a:t>
            </a:r>
            <a:r>
              <a:rPr lang="fr-FR" baseline="0" dirty="0" smtClean="0"/>
              <a:t> </a:t>
            </a:r>
            <a:r>
              <a:rPr lang="fr-FR" baseline="0" dirty="0" err="1" smtClean="0"/>
              <a:t>using</a:t>
            </a:r>
            <a:r>
              <a:rPr lang="fr-FR" baseline="0" dirty="0" smtClean="0"/>
              <a:t> Madison </a:t>
            </a:r>
            <a:r>
              <a:rPr lang="fr-FR" baseline="0" dirty="0" err="1" smtClean="0"/>
              <a:t>biomedical</a:t>
            </a:r>
            <a:r>
              <a:rPr lang="fr-FR" baseline="0" dirty="0" smtClean="0"/>
              <a:t> cyclotron </a:t>
            </a:r>
            <a:r>
              <a:rPr lang="fr-FR" baseline="0" dirty="0" err="1" smtClean="0"/>
              <a:t>with</a:t>
            </a:r>
            <a:r>
              <a:rPr lang="fr-FR" baseline="0" dirty="0" smtClean="0"/>
              <a:t> high </a:t>
            </a:r>
            <a:r>
              <a:rPr lang="fr-FR" baseline="0" dirty="0" err="1" smtClean="0"/>
              <a:t>intensity</a:t>
            </a:r>
            <a:r>
              <a:rPr lang="fr-FR" baseline="0" dirty="0" smtClean="0"/>
              <a:t> (30 -40µA)</a:t>
            </a:r>
          </a:p>
          <a:p>
            <a:pPr marL="171450" indent="-171450">
              <a:buFont typeface="Arial" panose="020B0604020202020204" pitchFamily="34" charset="0"/>
              <a:buChar char="•"/>
            </a:pPr>
            <a:r>
              <a:rPr lang="fr-FR" baseline="0" dirty="0" smtClean="0"/>
              <a:t>Deuton </a:t>
            </a:r>
            <a:r>
              <a:rPr lang="fr-FR" baseline="0" dirty="0" err="1" smtClean="0"/>
              <a:t>purpose</a:t>
            </a:r>
            <a:r>
              <a:rPr lang="fr-FR" baseline="0" dirty="0" smtClean="0"/>
              <a:t> of </a:t>
            </a:r>
            <a:r>
              <a:rPr lang="fr-FR" baseline="0" dirty="0" err="1" smtClean="0"/>
              <a:t>our</a:t>
            </a:r>
            <a:r>
              <a:rPr lang="fr-FR" baseline="0" dirty="0" smtClean="0"/>
              <a:t> </a:t>
            </a:r>
            <a:r>
              <a:rPr lang="fr-FR" baseline="0" dirty="0" err="1" smtClean="0"/>
              <a:t>work</a:t>
            </a:r>
            <a:r>
              <a:rPr lang="fr-FR" baseline="0" dirty="0" smtClean="0"/>
              <a:t> : Physical </a:t>
            </a:r>
            <a:r>
              <a:rPr lang="fr-FR" baseline="0" dirty="0" err="1" smtClean="0"/>
              <a:t>yield</a:t>
            </a:r>
            <a:r>
              <a:rPr lang="fr-FR" baseline="0" dirty="0" smtClean="0"/>
              <a:t> (MBq.µ</a:t>
            </a:r>
            <a:r>
              <a:rPr lang="fr-FR" baseline="0" dirty="0" err="1" smtClean="0"/>
              <a:t>A.h</a:t>
            </a:r>
            <a:r>
              <a:rPr lang="fr-FR" baseline="0" dirty="0" smtClean="0"/>
              <a:t>) of deuton on TENDL 2017 </a:t>
            </a:r>
            <a:r>
              <a:rPr lang="fr-FR" baseline="0" dirty="0" err="1" smtClean="0"/>
              <a:t>calculations</a:t>
            </a:r>
            <a:r>
              <a:rPr lang="fr-FR" baseline="0" dirty="0" smtClean="0"/>
              <a:t> </a:t>
            </a:r>
            <a:r>
              <a:rPr lang="fr-FR" baseline="0" dirty="0" err="1" smtClean="0"/>
              <a:t>appears</a:t>
            </a:r>
            <a:r>
              <a:rPr lang="fr-FR" baseline="0" dirty="0" smtClean="0"/>
              <a:t> 7 times </a:t>
            </a:r>
            <a:r>
              <a:rPr lang="fr-FR" baseline="0" dirty="0" err="1" smtClean="0"/>
              <a:t>higher</a:t>
            </a:r>
            <a:r>
              <a:rPr lang="fr-FR" baseline="0" dirty="0" smtClean="0"/>
              <a:t> </a:t>
            </a:r>
            <a:r>
              <a:rPr lang="fr-FR" baseline="0" dirty="0" err="1" smtClean="0"/>
              <a:t>than</a:t>
            </a:r>
            <a:r>
              <a:rPr lang="fr-FR" baseline="0" dirty="0" smtClean="0"/>
              <a:t> in case of proton, </a:t>
            </a:r>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10</a:t>
            </a:fld>
            <a:endParaRPr lang="en-US"/>
          </a:p>
        </p:txBody>
      </p:sp>
    </p:spTree>
    <p:extLst>
      <p:ext uri="{BB962C8B-B14F-4D97-AF65-F5344CB8AC3E}">
        <p14:creationId xmlns:p14="http://schemas.microsoft.com/office/powerpoint/2010/main" val="195695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About</a:t>
            </a:r>
            <a:r>
              <a:rPr lang="fr-FR" baseline="0" dirty="0" smtClean="0"/>
              <a:t> the </a:t>
            </a:r>
            <a:r>
              <a:rPr lang="fr-FR" baseline="0" dirty="0" err="1" smtClean="0"/>
              <a:t>parameter</a:t>
            </a:r>
            <a:r>
              <a:rPr lang="fr-FR" baseline="0" dirty="0" smtClean="0"/>
              <a:t> 1 on AMA expression, </a:t>
            </a:r>
            <a:r>
              <a:rPr lang="fr-FR" baseline="0" dirty="0" err="1" smtClean="0"/>
              <a:t>we</a:t>
            </a:r>
            <a:r>
              <a:rPr lang="fr-FR" baseline="0" dirty="0" smtClean="0"/>
              <a:t> </a:t>
            </a:r>
            <a:r>
              <a:rPr lang="fr-FR" baseline="0" dirty="0" err="1" smtClean="0"/>
              <a:t>will</a:t>
            </a:r>
            <a:r>
              <a:rPr lang="fr-FR" baseline="0" dirty="0" smtClean="0"/>
              <a:t> </a:t>
            </a:r>
            <a:r>
              <a:rPr lang="fr-FR" baseline="0" dirty="0" err="1" smtClean="0"/>
              <a:t>consider</a:t>
            </a:r>
            <a:r>
              <a:rPr lang="fr-FR" baseline="0" dirty="0" smtClean="0"/>
              <a:t> </a:t>
            </a:r>
            <a:r>
              <a:rPr lang="fr-FR" baseline="0" dirty="0" err="1" smtClean="0"/>
              <a:t>used</a:t>
            </a:r>
            <a:r>
              <a:rPr lang="fr-FR" baseline="0" dirty="0" smtClean="0"/>
              <a:t> </a:t>
            </a:r>
            <a:r>
              <a:rPr lang="fr-FR" baseline="0" dirty="0" err="1" smtClean="0"/>
              <a:t>CISCOTe</a:t>
            </a:r>
            <a:r>
              <a:rPr lang="fr-FR" baseline="0" dirty="0" smtClean="0"/>
              <a:t> </a:t>
            </a:r>
            <a:r>
              <a:rPr lang="fr-FR" baseline="0" dirty="0" err="1" smtClean="0"/>
              <a:t>targetry</a:t>
            </a:r>
            <a:r>
              <a:rPr lang="fr-FR" baseline="0" dirty="0" smtClean="0"/>
              <a:t> (</a:t>
            </a:r>
            <a:r>
              <a:rPr lang="fr-FR" baseline="0" dirty="0" err="1" smtClean="0"/>
              <a:t>developped</a:t>
            </a:r>
            <a:r>
              <a:rPr lang="fr-FR" baseline="0" dirty="0" smtClean="0"/>
              <a:t> to </a:t>
            </a:r>
            <a:r>
              <a:rPr lang="fr-FR" baseline="0" dirty="0" err="1" smtClean="0"/>
              <a:t>irradiate</a:t>
            </a:r>
            <a:r>
              <a:rPr lang="fr-FR" baseline="0" dirty="0" smtClean="0"/>
              <a:t> </a:t>
            </a:r>
            <a:r>
              <a:rPr lang="fr-FR" baseline="0" dirty="0" err="1" smtClean="0"/>
              <a:t>target</a:t>
            </a:r>
            <a:r>
              <a:rPr lang="fr-FR" baseline="0" dirty="0" smtClean="0"/>
              <a:t> on a </a:t>
            </a:r>
            <a:r>
              <a:rPr lang="fr-FR" baseline="0" dirty="0" err="1" smtClean="0"/>
              <a:t>shuttle</a:t>
            </a:r>
            <a:r>
              <a:rPr lang="fr-FR" baseline="0" dirty="0" smtClean="0"/>
              <a:t> at </a:t>
            </a:r>
            <a:r>
              <a:rPr lang="fr-FR" baseline="0" dirty="0" err="1" smtClean="0"/>
              <a:t>higher</a:t>
            </a:r>
            <a:r>
              <a:rPr lang="fr-FR" baseline="0" dirty="0" smtClean="0"/>
              <a:t> </a:t>
            </a:r>
            <a:r>
              <a:rPr lang="fr-FR" baseline="0" dirty="0" err="1" smtClean="0"/>
              <a:t>intensity</a:t>
            </a:r>
            <a:r>
              <a:rPr lang="fr-FR" baseline="0" dirty="0" smtClean="0"/>
              <a:t> </a:t>
            </a:r>
            <a:r>
              <a:rPr lang="fr-FR" baseline="0" dirty="0" err="1" smtClean="0"/>
              <a:t>current</a:t>
            </a:r>
            <a:r>
              <a:rPr lang="fr-FR" baseline="0" dirty="0" smtClean="0"/>
              <a:t> </a:t>
            </a:r>
            <a:r>
              <a:rPr lang="fr-FR" baseline="0" dirty="0" err="1" smtClean="0"/>
              <a:t>than</a:t>
            </a:r>
            <a:r>
              <a:rPr lang="fr-FR" baseline="0" dirty="0" smtClean="0"/>
              <a:t> 3µA,(</a:t>
            </a:r>
            <a:r>
              <a:rPr lang="fr-FR" baseline="0" dirty="0" err="1" smtClean="0"/>
              <a:t>limit</a:t>
            </a:r>
            <a:r>
              <a:rPr lang="fr-FR" baseline="0" dirty="0" smtClean="0"/>
              <a:t> of </a:t>
            </a:r>
            <a:r>
              <a:rPr lang="fr-FR" baseline="0" dirty="0" err="1" smtClean="0"/>
              <a:t>old</a:t>
            </a:r>
            <a:r>
              <a:rPr lang="fr-FR" baseline="0" dirty="0" smtClean="0"/>
              <a:t> </a:t>
            </a:r>
            <a:r>
              <a:rPr lang="fr-FR" baseline="0" dirty="0" err="1" smtClean="0"/>
              <a:t>targetry</a:t>
            </a:r>
            <a:r>
              <a:rPr lang="fr-FR" baseline="0" dirty="0" smtClean="0"/>
              <a:t> system) : the </a:t>
            </a:r>
            <a:r>
              <a:rPr lang="fr-FR" baseline="0" dirty="0" err="1" smtClean="0"/>
              <a:t>CISCoTe</a:t>
            </a:r>
            <a:r>
              <a:rPr lang="fr-FR" baseline="0" dirty="0" smtClean="0"/>
              <a:t> </a:t>
            </a:r>
            <a:r>
              <a:rPr lang="fr-FR" baseline="0" dirty="0" err="1" smtClean="0"/>
              <a:t>is</a:t>
            </a:r>
            <a:r>
              <a:rPr lang="fr-FR" baseline="0" dirty="0" smtClean="0"/>
              <a:t> a 30° </a:t>
            </a:r>
            <a:r>
              <a:rPr lang="fr-FR" baseline="0" dirty="0" err="1" smtClean="0"/>
              <a:t>sloped</a:t>
            </a:r>
            <a:r>
              <a:rPr lang="fr-FR" baseline="0" dirty="0" smtClean="0"/>
              <a:t> </a:t>
            </a:r>
            <a:r>
              <a:rPr lang="fr-FR" baseline="0" dirty="0" err="1" smtClean="0"/>
              <a:t>targetry</a:t>
            </a:r>
            <a:r>
              <a:rPr lang="fr-FR" baseline="0" dirty="0" smtClean="0"/>
              <a:t> design for irradiation ( </a:t>
            </a:r>
            <a:r>
              <a:rPr lang="fr-FR" baseline="0" dirty="0" err="1" smtClean="0"/>
              <a:t>until</a:t>
            </a:r>
            <a:r>
              <a:rPr lang="fr-FR" baseline="0" dirty="0" smtClean="0"/>
              <a:t> 20µA) a </a:t>
            </a:r>
            <a:r>
              <a:rPr lang="fr-FR" baseline="0" dirty="0" err="1" smtClean="0"/>
              <a:t>target</a:t>
            </a:r>
            <a:r>
              <a:rPr lang="fr-FR" baseline="0" dirty="0" smtClean="0"/>
              <a:t> on a </a:t>
            </a:r>
            <a:r>
              <a:rPr lang="fr-FR" baseline="0" dirty="0" err="1" smtClean="0"/>
              <a:t>shuttle</a:t>
            </a:r>
            <a:r>
              <a:rPr lang="fr-FR" baseline="0" dirty="0" smtClean="0"/>
              <a:t> </a:t>
            </a:r>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11</a:t>
            </a:fld>
            <a:endParaRPr lang="en-US"/>
          </a:p>
        </p:txBody>
      </p:sp>
    </p:spTree>
    <p:extLst>
      <p:ext uri="{BB962C8B-B14F-4D97-AF65-F5344CB8AC3E}">
        <p14:creationId xmlns:p14="http://schemas.microsoft.com/office/powerpoint/2010/main" val="81505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By </a:t>
            </a:r>
            <a:r>
              <a:rPr lang="fr-FR" baseline="0" dirty="0" err="1" smtClean="0"/>
              <a:t>fact</a:t>
            </a:r>
            <a:r>
              <a:rPr lang="fr-FR" baseline="0" dirty="0" smtClean="0"/>
              <a:t> of </a:t>
            </a:r>
            <a:r>
              <a:rPr lang="fr-FR" baseline="0" dirty="0" err="1" smtClean="0"/>
              <a:t>using</a:t>
            </a:r>
            <a:r>
              <a:rPr lang="fr-FR" baseline="0" dirty="0" smtClean="0"/>
              <a:t> a 30° </a:t>
            </a:r>
            <a:r>
              <a:rPr lang="fr-FR" baseline="0" dirty="0" err="1" smtClean="0"/>
              <a:t>sloped</a:t>
            </a:r>
            <a:r>
              <a:rPr lang="fr-FR" baseline="0" dirty="0" smtClean="0"/>
              <a:t> </a:t>
            </a:r>
            <a:r>
              <a:rPr lang="fr-FR" baseline="0" dirty="0" err="1" smtClean="0"/>
              <a:t>targetry</a:t>
            </a:r>
            <a:r>
              <a:rPr lang="fr-FR" baseline="0" dirty="0" smtClean="0"/>
              <a:t>, spot </a:t>
            </a:r>
            <a:r>
              <a:rPr lang="fr-FR" baseline="0" dirty="0" err="1" smtClean="0"/>
              <a:t>beam</a:t>
            </a:r>
            <a:r>
              <a:rPr lang="fr-FR" baseline="0" dirty="0" smtClean="0"/>
              <a:t> has a </a:t>
            </a:r>
            <a:r>
              <a:rPr lang="fr-FR" baseline="0" dirty="0" err="1" smtClean="0"/>
              <a:t>ellipsoidal</a:t>
            </a:r>
            <a:r>
              <a:rPr lang="fr-FR" baseline="0" dirty="0" smtClean="0"/>
              <a:t> </a:t>
            </a:r>
            <a:r>
              <a:rPr lang="fr-FR" baseline="0" dirty="0" err="1" smtClean="0"/>
              <a:t>shape</a:t>
            </a:r>
            <a:r>
              <a:rPr lang="fr-FR" baseline="0" dirty="0" smtClean="0"/>
              <a:t> (</a:t>
            </a:r>
            <a:r>
              <a:rPr lang="fr-FR" baseline="0" dirty="0" err="1" smtClean="0"/>
              <a:t>yellow</a:t>
            </a:r>
            <a:r>
              <a:rPr lang="fr-FR" baseline="0" dirty="0" smtClean="0"/>
              <a:t> spot)  </a:t>
            </a:r>
            <a:r>
              <a:rPr lang="fr-FR" baseline="0" dirty="0" err="1" smtClean="0"/>
              <a:t>with</a:t>
            </a:r>
            <a:r>
              <a:rPr lang="fr-FR" baseline="0" dirty="0" smtClean="0"/>
              <a:t> </a:t>
            </a:r>
            <a:r>
              <a:rPr lang="fr-FR" baseline="0" dirty="0" err="1" smtClean="0"/>
              <a:t>theorical</a:t>
            </a:r>
            <a:r>
              <a:rPr lang="fr-FR" baseline="0" dirty="0" smtClean="0"/>
              <a:t> dimension 10 by 11.6mm (</a:t>
            </a:r>
            <a:r>
              <a:rPr lang="fr-FR" baseline="0" dirty="0" err="1" smtClean="0"/>
              <a:t>we</a:t>
            </a:r>
            <a:r>
              <a:rPr lang="fr-FR" baseline="0" dirty="0" smtClean="0"/>
              <a:t> </a:t>
            </a:r>
            <a:r>
              <a:rPr lang="fr-FR" baseline="0" dirty="0" err="1" smtClean="0"/>
              <a:t>will</a:t>
            </a:r>
            <a:r>
              <a:rPr lang="fr-FR" baseline="0" dirty="0" smtClean="0"/>
              <a:t> back  to talk </a:t>
            </a:r>
            <a:r>
              <a:rPr lang="fr-FR" baseline="0" dirty="0" err="1" smtClean="0"/>
              <a:t>it</a:t>
            </a:r>
            <a:r>
              <a:rPr lang="fr-FR" baseline="0" dirty="0" smtClean="0"/>
              <a:t> </a:t>
            </a:r>
            <a:r>
              <a:rPr lang="fr-FR" baseline="0" dirty="0" err="1" smtClean="0"/>
              <a:t>later</a:t>
            </a:r>
            <a:r>
              <a:rPr lang="fr-FR" baseline="0" dirty="0" smtClean="0"/>
              <a:t>) </a:t>
            </a:r>
            <a:endParaRPr lang="fr-FR" dirty="0" smtClean="0"/>
          </a:p>
          <a:p>
            <a:r>
              <a:rPr lang="fr-FR" baseline="0" dirty="0" smtClean="0"/>
              <a:t>In a CISCO Targetry, a </a:t>
            </a:r>
            <a:r>
              <a:rPr lang="fr-FR" baseline="0" dirty="0" err="1" smtClean="0"/>
              <a:t>shuttle</a:t>
            </a:r>
            <a:r>
              <a:rPr lang="fr-FR" baseline="0" dirty="0" smtClean="0"/>
              <a:t> </a:t>
            </a:r>
            <a:r>
              <a:rPr lang="fr-FR" baseline="0" dirty="0" err="1" smtClean="0"/>
              <a:t>was</a:t>
            </a:r>
            <a:r>
              <a:rPr lang="fr-FR" baseline="0" dirty="0" smtClean="0"/>
              <a:t> </a:t>
            </a:r>
            <a:r>
              <a:rPr lang="fr-FR" baseline="0" dirty="0" err="1" smtClean="0"/>
              <a:t>used</a:t>
            </a:r>
            <a:r>
              <a:rPr lang="fr-FR" baseline="0" dirty="0" smtClean="0"/>
              <a:t> to </a:t>
            </a:r>
            <a:r>
              <a:rPr lang="fr-FR" baseline="0" dirty="0" err="1" smtClean="0"/>
              <a:t>irradiate</a:t>
            </a:r>
            <a:r>
              <a:rPr lang="fr-FR" baseline="0" dirty="0" smtClean="0"/>
              <a:t> Ho foil but the system </a:t>
            </a:r>
            <a:r>
              <a:rPr lang="fr-FR" baseline="0" dirty="0" err="1" smtClean="0"/>
              <a:t>demonstrate</a:t>
            </a:r>
            <a:r>
              <a:rPr lang="fr-FR" baseline="0" dirty="0" smtClean="0"/>
              <a:t> </a:t>
            </a:r>
            <a:r>
              <a:rPr lang="fr-FR" baseline="0" dirty="0" err="1" smtClean="0"/>
              <a:t>some</a:t>
            </a:r>
            <a:r>
              <a:rPr lang="fr-FR" baseline="0" dirty="0" smtClean="0"/>
              <a:t> drawbacks in </a:t>
            </a:r>
            <a:r>
              <a:rPr lang="fr-FR" baseline="0" dirty="0" err="1" smtClean="0"/>
              <a:t>terms</a:t>
            </a:r>
            <a:r>
              <a:rPr lang="fr-FR" baseline="0" dirty="0" smtClean="0"/>
              <a:t> of </a:t>
            </a:r>
            <a:r>
              <a:rPr lang="fr-FR" baseline="0" dirty="0" err="1" smtClean="0"/>
              <a:t>cooling</a:t>
            </a:r>
            <a:r>
              <a:rPr lang="fr-FR" baseline="0" dirty="0" smtClean="0"/>
              <a:t> </a:t>
            </a:r>
            <a:r>
              <a:rPr lang="fr-FR" baseline="0" dirty="0" err="1" smtClean="0"/>
              <a:t>above</a:t>
            </a:r>
            <a:r>
              <a:rPr lang="fr-FR" baseline="0" dirty="0" smtClean="0"/>
              <a:t> I&gt; 10-12µA, </a:t>
            </a:r>
            <a:r>
              <a:rPr lang="fr-FR" baseline="0" dirty="0" err="1" smtClean="0"/>
              <a:t>Reduce</a:t>
            </a:r>
            <a:r>
              <a:rPr lang="fr-FR" baseline="0" dirty="0" smtClean="0"/>
              <a:t> </a:t>
            </a:r>
            <a:r>
              <a:rPr lang="fr-FR" baseline="0" dirty="0" err="1" smtClean="0"/>
              <a:t>thickness</a:t>
            </a:r>
            <a:r>
              <a:rPr lang="fr-FR" baseline="0" dirty="0" smtClean="0"/>
              <a:t> of Al </a:t>
            </a:r>
            <a:r>
              <a:rPr lang="fr-FR" baseline="0" dirty="0" err="1" smtClean="0"/>
              <a:t>holder</a:t>
            </a:r>
            <a:r>
              <a:rPr lang="fr-FR" baseline="0" dirty="0" smtClean="0"/>
              <a:t> </a:t>
            </a:r>
            <a:r>
              <a:rPr lang="fr-FR" baseline="0" dirty="0" err="1" smtClean="0"/>
              <a:t>target</a:t>
            </a:r>
            <a:r>
              <a:rPr lang="fr-FR" baseline="0" dirty="0" smtClean="0"/>
              <a:t> </a:t>
            </a:r>
            <a:r>
              <a:rPr lang="fr-FR" baseline="0" dirty="0" err="1" smtClean="0"/>
              <a:t>wasn’t</a:t>
            </a:r>
            <a:r>
              <a:rPr lang="fr-FR" baseline="0" dirty="0" smtClean="0"/>
              <a:t> possible for a more efficient </a:t>
            </a:r>
            <a:r>
              <a:rPr lang="fr-FR" baseline="0" dirty="0" err="1" smtClean="0"/>
              <a:t>cooling</a:t>
            </a:r>
            <a:r>
              <a:rPr lang="fr-FR" baseline="0" dirty="0" smtClean="0"/>
              <a:t> </a:t>
            </a:r>
            <a:r>
              <a:rPr lang="fr-FR" baseline="0" dirty="0" err="1" smtClean="0"/>
              <a:t>target</a:t>
            </a:r>
            <a:r>
              <a:rPr lang="fr-FR" baseline="0" dirty="0" smtClean="0"/>
              <a:t>,</a:t>
            </a:r>
          </a:p>
          <a:p>
            <a:r>
              <a:rPr lang="fr-FR" baseline="0" dirty="0" err="1" smtClean="0"/>
              <a:t>Nevertheless</a:t>
            </a:r>
            <a:r>
              <a:rPr lang="fr-FR" baseline="0" dirty="0" smtClean="0"/>
              <a:t>, </a:t>
            </a:r>
            <a:r>
              <a:rPr lang="fr-FR" baseline="0" dirty="0" err="1" smtClean="0"/>
              <a:t>we</a:t>
            </a:r>
            <a:r>
              <a:rPr lang="fr-FR" baseline="0" dirty="0" smtClean="0"/>
              <a:t> use an </a:t>
            </a:r>
            <a:r>
              <a:rPr lang="fr-FR" baseline="0" dirty="0" err="1" smtClean="0"/>
              <a:t>other</a:t>
            </a:r>
            <a:r>
              <a:rPr lang="fr-FR" baseline="0" dirty="0" smtClean="0"/>
              <a:t> option to </a:t>
            </a:r>
            <a:r>
              <a:rPr lang="fr-FR" baseline="0" dirty="0" err="1" smtClean="0"/>
              <a:t>refresh</a:t>
            </a:r>
            <a:r>
              <a:rPr lang="fr-FR" baseline="0" dirty="0" smtClean="0"/>
              <a:t> </a:t>
            </a:r>
            <a:r>
              <a:rPr lang="fr-FR" baseline="0" dirty="0" err="1" smtClean="0"/>
              <a:t>target</a:t>
            </a:r>
            <a:r>
              <a:rPr lang="fr-FR" baseline="0" dirty="0" smtClean="0"/>
              <a:t> : the spot </a:t>
            </a:r>
            <a:r>
              <a:rPr lang="fr-FR" baseline="0" dirty="0" err="1" smtClean="0"/>
              <a:t>welding</a:t>
            </a:r>
            <a:r>
              <a:rPr lang="fr-FR" baseline="0" dirty="0" smtClean="0"/>
              <a:t> </a:t>
            </a:r>
            <a:r>
              <a:rPr lang="fr-FR" baseline="0" dirty="0" err="1" smtClean="0"/>
              <a:t>method</a:t>
            </a:r>
            <a:r>
              <a:rPr lang="fr-FR" baseline="0" dirty="0" smtClean="0"/>
              <a:t> </a:t>
            </a:r>
            <a:r>
              <a:rPr lang="fr-FR" baseline="0" dirty="0" err="1" smtClean="0"/>
              <a:t>developped</a:t>
            </a:r>
            <a:r>
              <a:rPr lang="fr-FR" baseline="0" dirty="0" smtClean="0"/>
              <a:t> in Madison </a:t>
            </a:r>
            <a:r>
              <a:rPr lang="fr-FR" baseline="0" dirty="0" err="1" smtClean="0"/>
              <a:t>University</a:t>
            </a:r>
            <a:r>
              <a:rPr lang="fr-FR" baseline="0" dirty="0" smtClean="0"/>
              <a:t> by Paul Ellison , </a:t>
            </a:r>
          </a:p>
          <a:p>
            <a:r>
              <a:rPr lang="fr-FR" baseline="0" dirty="0" smtClean="0"/>
              <a:t>This </a:t>
            </a:r>
            <a:r>
              <a:rPr lang="fr-FR" baseline="0" dirty="0" err="1" smtClean="0"/>
              <a:t>method</a:t>
            </a:r>
            <a:r>
              <a:rPr lang="fr-FR" baseline="0" dirty="0" smtClean="0"/>
              <a:t> has </a:t>
            </a:r>
            <a:r>
              <a:rPr lang="fr-FR" baseline="0" dirty="0" err="1" smtClean="0"/>
              <a:t>another</a:t>
            </a:r>
            <a:r>
              <a:rPr lang="fr-FR" baseline="0" dirty="0" smtClean="0"/>
              <a:t> </a:t>
            </a:r>
            <a:r>
              <a:rPr lang="fr-FR" baseline="0" dirty="0" err="1" smtClean="0"/>
              <a:t>advantage</a:t>
            </a:r>
            <a:r>
              <a:rPr lang="fr-FR" baseline="0" dirty="0" smtClean="0"/>
              <a:t> in case of 165Er production , modulation of Ho size </a:t>
            </a:r>
            <a:r>
              <a:rPr lang="fr-FR" baseline="0" dirty="0" err="1" smtClean="0"/>
              <a:t>that</a:t>
            </a:r>
            <a:r>
              <a:rPr lang="fr-FR" baseline="0" dirty="0" smtClean="0"/>
              <a:t> </a:t>
            </a:r>
            <a:r>
              <a:rPr lang="fr-FR" baseline="0" dirty="0" err="1" smtClean="0"/>
              <a:t>significantly</a:t>
            </a:r>
            <a:r>
              <a:rPr lang="fr-FR" baseline="0" dirty="0" smtClean="0"/>
              <a:t> affect </a:t>
            </a:r>
            <a:r>
              <a:rPr lang="fr-FR" baseline="0" dirty="0" err="1" smtClean="0"/>
              <a:t>parameter</a:t>
            </a:r>
            <a:r>
              <a:rPr lang="fr-FR" baseline="0" dirty="0" smtClean="0"/>
              <a:t> 2 of AMA expression,</a:t>
            </a:r>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12</a:t>
            </a:fld>
            <a:endParaRPr lang="en-US"/>
          </a:p>
        </p:txBody>
      </p:sp>
    </p:spTree>
    <p:extLst>
      <p:ext uri="{BB962C8B-B14F-4D97-AF65-F5344CB8AC3E}">
        <p14:creationId xmlns:p14="http://schemas.microsoft.com/office/powerpoint/2010/main" val="322975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By </a:t>
            </a:r>
            <a:r>
              <a:rPr lang="fr-FR" baseline="0" dirty="0" err="1" smtClean="0"/>
              <a:t>fact</a:t>
            </a:r>
            <a:r>
              <a:rPr lang="fr-FR" baseline="0" dirty="0" smtClean="0"/>
              <a:t> of </a:t>
            </a:r>
            <a:r>
              <a:rPr lang="fr-FR" baseline="0" dirty="0" err="1" smtClean="0"/>
              <a:t>using</a:t>
            </a:r>
            <a:r>
              <a:rPr lang="fr-FR" baseline="0" dirty="0" smtClean="0"/>
              <a:t> a 30° </a:t>
            </a:r>
            <a:r>
              <a:rPr lang="fr-FR" baseline="0" dirty="0" err="1" smtClean="0"/>
              <a:t>sloped</a:t>
            </a:r>
            <a:r>
              <a:rPr lang="fr-FR" baseline="0" dirty="0" smtClean="0"/>
              <a:t> </a:t>
            </a:r>
            <a:r>
              <a:rPr lang="fr-FR" baseline="0" dirty="0" err="1" smtClean="0"/>
              <a:t>targetry</a:t>
            </a:r>
            <a:r>
              <a:rPr lang="fr-FR" baseline="0" dirty="0" smtClean="0"/>
              <a:t>, spot </a:t>
            </a:r>
            <a:r>
              <a:rPr lang="fr-FR" baseline="0" dirty="0" err="1" smtClean="0"/>
              <a:t>beam</a:t>
            </a:r>
            <a:r>
              <a:rPr lang="fr-FR" baseline="0" dirty="0" smtClean="0"/>
              <a:t> has a </a:t>
            </a:r>
            <a:r>
              <a:rPr lang="fr-FR" baseline="0" dirty="0" err="1" smtClean="0"/>
              <a:t>ellipsoidal</a:t>
            </a:r>
            <a:r>
              <a:rPr lang="fr-FR" baseline="0" dirty="0" smtClean="0"/>
              <a:t> </a:t>
            </a:r>
            <a:r>
              <a:rPr lang="fr-FR" baseline="0" dirty="0" err="1" smtClean="0"/>
              <a:t>shape</a:t>
            </a:r>
            <a:r>
              <a:rPr lang="fr-FR" baseline="0" dirty="0" smtClean="0"/>
              <a:t> (</a:t>
            </a:r>
            <a:r>
              <a:rPr lang="fr-FR" baseline="0" dirty="0" err="1" smtClean="0"/>
              <a:t>yellow</a:t>
            </a:r>
            <a:r>
              <a:rPr lang="fr-FR" baseline="0" dirty="0" smtClean="0"/>
              <a:t> spot)  </a:t>
            </a:r>
            <a:r>
              <a:rPr lang="fr-FR" baseline="0" dirty="0" err="1" smtClean="0"/>
              <a:t>with</a:t>
            </a:r>
            <a:r>
              <a:rPr lang="fr-FR" baseline="0" dirty="0" smtClean="0"/>
              <a:t> </a:t>
            </a:r>
            <a:r>
              <a:rPr lang="fr-FR" baseline="0" dirty="0" err="1" smtClean="0"/>
              <a:t>theorical</a:t>
            </a:r>
            <a:r>
              <a:rPr lang="fr-FR" baseline="0" dirty="0" smtClean="0"/>
              <a:t> dimension 10 by 11.6mm (</a:t>
            </a:r>
            <a:r>
              <a:rPr lang="fr-FR" baseline="0" dirty="0" err="1" smtClean="0"/>
              <a:t>we</a:t>
            </a:r>
            <a:r>
              <a:rPr lang="fr-FR" baseline="0" dirty="0" smtClean="0"/>
              <a:t> </a:t>
            </a:r>
            <a:r>
              <a:rPr lang="fr-FR" baseline="0" dirty="0" err="1" smtClean="0"/>
              <a:t>will</a:t>
            </a:r>
            <a:r>
              <a:rPr lang="fr-FR" baseline="0" dirty="0" smtClean="0"/>
              <a:t> back  to talk </a:t>
            </a:r>
            <a:r>
              <a:rPr lang="fr-FR" baseline="0" dirty="0" err="1" smtClean="0"/>
              <a:t>it</a:t>
            </a:r>
            <a:r>
              <a:rPr lang="fr-FR" baseline="0" dirty="0" smtClean="0"/>
              <a:t> </a:t>
            </a:r>
            <a:r>
              <a:rPr lang="fr-FR" baseline="0" dirty="0" err="1" smtClean="0"/>
              <a:t>later</a:t>
            </a:r>
            <a:r>
              <a:rPr lang="fr-FR" baseline="0" dirty="0" smtClean="0"/>
              <a:t>) </a:t>
            </a:r>
            <a:endParaRPr lang="fr-FR" dirty="0" smtClean="0"/>
          </a:p>
          <a:p>
            <a:r>
              <a:rPr lang="fr-FR" baseline="0" dirty="0" smtClean="0"/>
              <a:t>In a CISCO Targetry, a </a:t>
            </a:r>
            <a:r>
              <a:rPr lang="fr-FR" baseline="0" dirty="0" err="1" smtClean="0"/>
              <a:t>shuttle</a:t>
            </a:r>
            <a:r>
              <a:rPr lang="fr-FR" baseline="0" dirty="0" smtClean="0"/>
              <a:t> </a:t>
            </a:r>
            <a:r>
              <a:rPr lang="fr-FR" baseline="0" dirty="0" err="1" smtClean="0"/>
              <a:t>was</a:t>
            </a:r>
            <a:r>
              <a:rPr lang="fr-FR" baseline="0" dirty="0" smtClean="0"/>
              <a:t> </a:t>
            </a:r>
            <a:r>
              <a:rPr lang="fr-FR" baseline="0" dirty="0" err="1" smtClean="0"/>
              <a:t>used</a:t>
            </a:r>
            <a:r>
              <a:rPr lang="fr-FR" baseline="0" dirty="0" smtClean="0"/>
              <a:t> to </a:t>
            </a:r>
            <a:r>
              <a:rPr lang="fr-FR" baseline="0" dirty="0" err="1" smtClean="0"/>
              <a:t>irradiate</a:t>
            </a:r>
            <a:r>
              <a:rPr lang="fr-FR" baseline="0" dirty="0" smtClean="0"/>
              <a:t> Ho foil but the system </a:t>
            </a:r>
            <a:r>
              <a:rPr lang="fr-FR" baseline="0" dirty="0" err="1" smtClean="0"/>
              <a:t>demonstrate</a:t>
            </a:r>
            <a:r>
              <a:rPr lang="fr-FR" baseline="0" dirty="0" smtClean="0"/>
              <a:t> </a:t>
            </a:r>
            <a:r>
              <a:rPr lang="fr-FR" baseline="0" dirty="0" err="1" smtClean="0"/>
              <a:t>some</a:t>
            </a:r>
            <a:r>
              <a:rPr lang="fr-FR" baseline="0" dirty="0" smtClean="0"/>
              <a:t> drawbacks in </a:t>
            </a:r>
            <a:r>
              <a:rPr lang="fr-FR" baseline="0" dirty="0" err="1" smtClean="0"/>
              <a:t>terms</a:t>
            </a:r>
            <a:r>
              <a:rPr lang="fr-FR" baseline="0" dirty="0" smtClean="0"/>
              <a:t> of </a:t>
            </a:r>
            <a:r>
              <a:rPr lang="fr-FR" baseline="0" dirty="0" err="1" smtClean="0"/>
              <a:t>cooling</a:t>
            </a:r>
            <a:r>
              <a:rPr lang="fr-FR" baseline="0" dirty="0" smtClean="0"/>
              <a:t> </a:t>
            </a:r>
            <a:r>
              <a:rPr lang="fr-FR" baseline="0" dirty="0" err="1" smtClean="0"/>
              <a:t>above</a:t>
            </a:r>
            <a:r>
              <a:rPr lang="fr-FR" baseline="0" dirty="0" smtClean="0"/>
              <a:t> I&gt; 10-12µA, </a:t>
            </a:r>
            <a:r>
              <a:rPr lang="fr-FR" baseline="0" dirty="0" err="1" smtClean="0"/>
              <a:t>Reduce</a:t>
            </a:r>
            <a:r>
              <a:rPr lang="fr-FR" baseline="0" dirty="0" smtClean="0"/>
              <a:t> </a:t>
            </a:r>
            <a:r>
              <a:rPr lang="fr-FR" baseline="0" dirty="0" err="1" smtClean="0"/>
              <a:t>thickness</a:t>
            </a:r>
            <a:r>
              <a:rPr lang="fr-FR" baseline="0" dirty="0" smtClean="0"/>
              <a:t> of Al </a:t>
            </a:r>
            <a:r>
              <a:rPr lang="fr-FR" baseline="0" dirty="0" err="1" smtClean="0"/>
              <a:t>holder</a:t>
            </a:r>
            <a:r>
              <a:rPr lang="fr-FR" baseline="0" dirty="0" smtClean="0"/>
              <a:t> </a:t>
            </a:r>
            <a:r>
              <a:rPr lang="fr-FR" baseline="0" dirty="0" err="1" smtClean="0"/>
              <a:t>target</a:t>
            </a:r>
            <a:r>
              <a:rPr lang="fr-FR" baseline="0" dirty="0" smtClean="0"/>
              <a:t> </a:t>
            </a:r>
            <a:r>
              <a:rPr lang="fr-FR" baseline="0" dirty="0" err="1" smtClean="0"/>
              <a:t>wasn’t</a:t>
            </a:r>
            <a:r>
              <a:rPr lang="fr-FR" baseline="0" dirty="0" smtClean="0"/>
              <a:t> possible for a more efficient </a:t>
            </a:r>
            <a:r>
              <a:rPr lang="fr-FR" baseline="0" dirty="0" err="1" smtClean="0"/>
              <a:t>cooling</a:t>
            </a:r>
            <a:r>
              <a:rPr lang="fr-FR" baseline="0" dirty="0" smtClean="0"/>
              <a:t> </a:t>
            </a:r>
            <a:r>
              <a:rPr lang="fr-FR" baseline="0" dirty="0" err="1" smtClean="0"/>
              <a:t>target</a:t>
            </a:r>
            <a:r>
              <a:rPr lang="fr-FR" baseline="0" dirty="0" smtClean="0"/>
              <a:t>,</a:t>
            </a:r>
          </a:p>
          <a:p>
            <a:r>
              <a:rPr lang="fr-FR" baseline="0" dirty="0" err="1" smtClean="0"/>
              <a:t>Nevertheless</a:t>
            </a:r>
            <a:r>
              <a:rPr lang="fr-FR" baseline="0" dirty="0" smtClean="0"/>
              <a:t>, </a:t>
            </a:r>
            <a:r>
              <a:rPr lang="fr-FR" baseline="0" dirty="0" err="1" smtClean="0"/>
              <a:t>we</a:t>
            </a:r>
            <a:r>
              <a:rPr lang="fr-FR" baseline="0" dirty="0" smtClean="0"/>
              <a:t> use an </a:t>
            </a:r>
            <a:r>
              <a:rPr lang="fr-FR" baseline="0" dirty="0" err="1" smtClean="0"/>
              <a:t>other</a:t>
            </a:r>
            <a:r>
              <a:rPr lang="fr-FR" baseline="0" dirty="0" smtClean="0"/>
              <a:t> option to </a:t>
            </a:r>
            <a:r>
              <a:rPr lang="fr-FR" baseline="0" dirty="0" err="1" smtClean="0"/>
              <a:t>refresh</a:t>
            </a:r>
            <a:r>
              <a:rPr lang="fr-FR" baseline="0" dirty="0" smtClean="0"/>
              <a:t> </a:t>
            </a:r>
            <a:r>
              <a:rPr lang="fr-FR" baseline="0" dirty="0" err="1" smtClean="0"/>
              <a:t>target</a:t>
            </a:r>
            <a:r>
              <a:rPr lang="fr-FR" baseline="0" dirty="0" smtClean="0"/>
              <a:t> : the spot </a:t>
            </a:r>
            <a:r>
              <a:rPr lang="fr-FR" baseline="0" dirty="0" err="1" smtClean="0"/>
              <a:t>welding</a:t>
            </a:r>
            <a:r>
              <a:rPr lang="fr-FR" baseline="0" dirty="0" smtClean="0"/>
              <a:t> </a:t>
            </a:r>
            <a:r>
              <a:rPr lang="fr-FR" baseline="0" dirty="0" err="1" smtClean="0"/>
              <a:t>method</a:t>
            </a:r>
            <a:r>
              <a:rPr lang="fr-FR" baseline="0" dirty="0" smtClean="0"/>
              <a:t> </a:t>
            </a:r>
            <a:r>
              <a:rPr lang="fr-FR" baseline="0" dirty="0" err="1" smtClean="0"/>
              <a:t>developped</a:t>
            </a:r>
            <a:r>
              <a:rPr lang="fr-FR" baseline="0" dirty="0" smtClean="0"/>
              <a:t> in Madison </a:t>
            </a:r>
            <a:r>
              <a:rPr lang="fr-FR" baseline="0" dirty="0" err="1" smtClean="0"/>
              <a:t>University</a:t>
            </a:r>
            <a:r>
              <a:rPr lang="fr-FR" baseline="0" dirty="0" smtClean="0"/>
              <a:t> by Paul Ellison , </a:t>
            </a:r>
          </a:p>
          <a:p>
            <a:r>
              <a:rPr lang="fr-FR" baseline="0" dirty="0" smtClean="0"/>
              <a:t>This </a:t>
            </a:r>
            <a:r>
              <a:rPr lang="fr-FR" baseline="0" dirty="0" err="1" smtClean="0"/>
              <a:t>method</a:t>
            </a:r>
            <a:r>
              <a:rPr lang="fr-FR" baseline="0" dirty="0" smtClean="0"/>
              <a:t> has </a:t>
            </a:r>
            <a:r>
              <a:rPr lang="fr-FR" baseline="0" dirty="0" err="1" smtClean="0"/>
              <a:t>another</a:t>
            </a:r>
            <a:r>
              <a:rPr lang="fr-FR" baseline="0" dirty="0" smtClean="0"/>
              <a:t> </a:t>
            </a:r>
            <a:r>
              <a:rPr lang="fr-FR" baseline="0" dirty="0" err="1" smtClean="0"/>
              <a:t>advantage</a:t>
            </a:r>
            <a:r>
              <a:rPr lang="fr-FR" baseline="0" dirty="0" smtClean="0"/>
              <a:t> in case of 165Er production , modulation of Ho size </a:t>
            </a:r>
            <a:r>
              <a:rPr lang="fr-FR" baseline="0" dirty="0" err="1" smtClean="0"/>
              <a:t>that</a:t>
            </a:r>
            <a:r>
              <a:rPr lang="fr-FR" baseline="0" dirty="0" smtClean="0"/>
              <a:t> </a:t>
            </a:r>
            <a:r>
              <a:rPr lang="fr-FR" baseline="0" dirty="0" err="1" smtClean="0"/>
              <a:t>significantly</a:t>
            </a:r>
            <a:r>
              <a:rPr lang="fr-FR" baseline="0" dirty="0" smtClean="0"/>
              <a:t> affect </a:t>
            </a:r>
            <a:r>
              <a:rPr lang="fr-FR" baseline="0" dirty="0" err="1" smtClean="0"/>
              <a:t>parameter</a:t>
            </a:r>
            <a:r>
              <a:rPr lang="fr-FR" baseline="0" dirty="0" smtClean="0"/>
              <a:t> 2 of AMA expression,</a:t>
            </a:r>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13</a:t>
            </a:fld>
            <a:endParaRPr lang="en-US"/>
          </a:p>
        </p:txBody>
      </p:sp>
    </p:spTree>
    <p:extLst>
      <p:ext uri="{BB962C8B-B14F-4D97-AF65-F5344CB8AC3E}">
        <p14:creationId xmlns:p14="http://schemas.microsoft.com/office/powerpoint/2010/main" val="155522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Considering</a:t>
            </a:r>
            <a:r>
              <a:rPr lang="fr-FR" dirty="0" smtClean="0"/>
              <a:t> </a:t>
            </a:r>
            <a:r>
              <a:rPr lang="fr-FR" dirty="0" err="1" smtClean="0"/>
              <a:t>Parameter</a:t>
            </a:r>
            <a:r>
              <a:rPr lang="fr-FR" dirty="0" smtClean="0"/>
              <a:t> 1 (</a:t>
            </a:r>
            <a:r>
              <a:rPr lang="fr-FR" dirty="0" err="1" smtClean="0"/>
              <a:t>targetry</a:t>
            </a:r>
            <a:r>
              <a:rPr lang="fr-FR" dirty="0" smtClean="0"/>
              <a:t> : deuton </a:t>
            </a:r>
            <a:r>
              <a:rPr lang="fr-FR" dirty="0" err="1" smtClean="0"/>
              <a:t>beam</a:t>
            </a:r>
            <a:r>
              <a:rPr lang="fr-FR" dirty="0" smtClean="0"/>
              <a:t> on </a:t>
            </a:r>
            <a:r>
              <a:rPr lang="fr-FR" dirty="0" err="1" smtClean="0"/>
              <a:t>CISCoTe</a:t>
            </a:r>
            <a:r>
              <a:rPr lang="fr-FR" dirty="0" smtClean="0"/>
              <a:t> </a:t>
            </a:r>
            <a:r>
              <a:rPr lang="fr-FR" dirty="0" err="1" smtClean="0"/>
              <a:t>targetry</a:t>
            </a:r>
            <a:r>
              <a:rPr lang="fr-FR" dirty="0" smtClean="0"/>
              <a:t>) and 2 (spot </a:t>
            </a:r>
            <a:r>
              <a:rPr lang="fr-FR" dirty="0" err="1" smtClean="0"/>
              <a:t>welding</a:t>
            </a:r>
            <a:r>
              <a:rPr lang="fr-FR" dirty="0" smtClean="0"/>
              <a:t> </a:t>
            </a:r>
            <a:r>
              <a:rPr lang="fr-FR" dirty="0" err="1" smtClean="0"/>
              <a:t>preparation</a:t>
            </a:r>
            <a:r>
              <a:rPr lang="fr-FR" dirty="0" smtClean="0"/>
              <a:t> of </a:t>
            </a:r>
            <a:r>
              <a:rPr lang="fr-FR" dirty="0" err="1" smtClean="0"/>
              <a:t>target</a:t>
            </a:r>
            <a:r>
              <a:rPr lang="fr-FR" dirty="0" smtClean="0"/>
              <a:t> , </a:t>
            </a:r>
            <a:r>
              <a:rPr lang="fr-FR" dirty="0" err="1" smtClean="0"/>
              <a:t>we</a:t>
            </a:r>
            <a:r>
              <a:rPr lang="fr-FR" dirty="0" smtClean="0"/>
              <a:t> </a:t>
            </a:r>
            <a:r>
              <a:rPr lang="fr-FR" dirty="0" err="1" smtClean="0"/>
              <a:t>evaluate</a:t>
            </a:r>
            <a:r>
              <a:rPr lang="fr-FR" dirty="0" smtClean="0"/>
              <a:t> Physical </a:t>
            </a:r>
            <a:r>
              <a:rPr lang="fr-FR" dirty="0" err="1" smtClean="0"/>
              <a:t>yield</a:t>
            </a:r>
            <a:r>
              <a:rPr lang="fr-FR" dirty="0" smtClean="0"/>
              <a:t> of 17,5MeV deuton </a:t>
            </a:r>
            <a:r>
              <a:rPr lang="fr-FR" dirty="0" err="1" smtClean="0"/>
              <a:t>beam</a:t>
            </a:r>
            <a:r>
              <a:rPr lang="fr-FR" dirty="0" smtClean="0"/>
              <a:t> </a:t>
            </a:r>
            <a:r>
              <a:rPr lang="fr-FR" dirty="0" err="1" smtClean="0"/>
              <a:t>with</a:t>
            </a:r>
            <a:r>
              <a:rPr lang="fr-FR" dirty="0" smtClean="0"/>
              <a:t> irradiation of 30min</a:t>
            </a:r>
            <a:r>
              <a:rPr lang="fr-FR" baseline="0" dirty="0" smtClean="0"/>
              <a:t> at 2µA on a </a:t>
            </a:r>
            <a:r>
              <a:rPr lang="fr-FR" baseline="0" dirty="0" err="1" smtClean="0"/>
              <a:t>centered</a:t>
            </a:r>
            <a:r>
              <a:rPr lang="fr-FR" baseline="0" dirty="0" smtClean="0"/>
              <a:t> </a:t>
            </a:r>
            <a:r>
              <a:rPr lang="fr-FR" baseline="0" dirty="0" err="1" smtClean="0"/>
              <a:t>target</a:t>
            </a:r>
            <a:r>
              <a:rPr lang="fr-FR" baseline="0" dirty="0" smtClean="0"/>
              <a:t> </a:t>
            </a:r>
            <a:r>
              <a:rPr lang="fr-FR" baseline="0" dirty="0" err="1" smtClean="0"/>
              <a:t>with</a:t>
            </a:r>
            <a:r>
              <a:rPr lang="fr-FR" baseline="0" dirty="0" smtClean="0"/>
              <a:t> </a:t>
            </a:r>
            <a:r>
              <a:rPr lang="fr-FR" baseline="0" dirty="0" err="1" smtClean="0"/>
              <a:t>various</a:t>
            </a:r>
            <a:r>
              <a:rPr lang="fr-FR" baseline="0" dirty="0" smtClean="0"/>
              <a:t> </a:t>
            </a:r>
            <a:r>
              <a:rPr lang="fr-FR" baseline="0" dirty="0" err="1" smtClean="0"/>
              <a:t>diameter</a:t>
            </a:r>
            <a:r>
              <a:rPr lang="fr-FR" baseline="0" dirty="0" smtClean="0"/>
              <a:t>,, </a:t>
            </a:r>
            <a:r>
              <a:rPr lang="fr-FR" baseline="0" dirty="0" err="1" smtClean="0"/>
              <a:t>Ever</a:t>
            </a:r>
            <a:r>
              <a:rPr lang="fr-FR" baseline="0" dirty="0" smtClean="0"/>
              <a:t> </a:t>
            </a:r>
            <a:r>
              <a:rPr lang="fr-FR" baseline="0" dirty="0" err="1" smtClean="0"/>
              <a:t>it</a:t>
            </a:r>
            <a:r>
              <a:rPr lang="fr-FR" baseline="0" dirty="0" smtClean="0"/>
              <a:t> </a:t>
            </a:r>
            <a:r>
              <a:rPr lang="fr-FR" baseline="0" dirty="0" err="1" smtClean="0"/>
              <a:t>seems</a:t>
            </a:r>
            <a:r>
              <a:rPr lang="fr-FR" baseline="0" dirty="0" smtClean="0"/>
              <a:t> </a:t>
            </a:r>
            <a:r>
              <a:rPr lang="fr-FR" baseline="0" dirty="0" err="1" smtClean="0"/>
              <a:t>obvious</a:t>
            </a:r>
            <a:r>
              <a:rPr lang="fr-FR" baseline="0" dirty="0" smtClean="0"/>
              <a:t> of </a:t>
            </a:r>
            <a:r>
              <a:rPr lang="fr-FR" baseline="0" dirty="0" err="1" smtClean="0"/>
              <a:t>error</a:t>
            </a:r>
            <a:r>
              <a:rPr lang="fr-FR" baseline="0" dirty="0" smtClean="0"/>
              <a:t> value on 8mm </a:t>
            </a:r>
            <a:r>
              <a:rPr lang="fr-FR" dirty="0" smtClean="0">
                <a:latin typeface="Times New Roman" panose="02020603050405020304" pitchFamily="18" charset="0"/>
                <a:cs typeface="Times New Roman" panose="02020603050405020304" pitchFamily="18" charset="0"/>
                <a:sym typeface="Symbol" panose="05050102010706020507" pitchFamily="18" charset="2"/>
              </a:rPr>
              <a:t>, </a:t>
            </a:r>
            <a:r>
              <a:rPr lang="fr-FR" dirty="0" err="1" smtClean="0">
                <a:latin typeface="Times New Roman" panose="02020603050405020304" pitchFamily="18" charset="0"/>
                <a:cs typeface="Times New Roman" panose="02020603050405020304" pitchFamily="18" charset="0"/>
                <a:sym typeface="Symbol" panose="05050102010706020507" pitchFamily="18" charset="2"/>
              </a:rPr>
              <a:t>this</a:t>
            </a:r>
            <a:r>
              <a:rPr lang="fr-FR" dirty="0" smtClean="0">
                <a:latin typeface="Times New Roman" panose="02020603050405020304" pitchFamily="18" charset="0"/>
                <a:cs typeface="Times New Roman" panose="02020603050405020304" pitchFamily="18" charset="0"/>
                <a:sym typeface="Symbol" panose="05050102010706020507" pitchFamily="18" charset="2"/>
              </a:rPr>
              <a:t> </a:t>
            </a:r>
            <a:r>
              <a:rPr lang="fr-FR" dirty="0" err="1" smtClean="0">
                <a:latin typeface="Times New Roman" panose="02020603050405020304" pitchFamily="18" charset="0"/>
                <a:cs typeface="Times New Roman" panose="02020603050405020304" pitchFamily="18" charset="0"/>
                <a:sym typeface="Symbol" panose="05050102010706020507" pitchFamily="18" charset="2"/>
              </a:rPr>
              <a:t>diameter</a:t>
            </a:r>
            <a:r>
              <a:rPr lang="fr-FR" dirty="0" smtClean="0">
                <a:latin typeface="Times New Roman" panose="02020603050405020304" pitchFamily="18" charset="0"/>
                <a:cs typeface="Times New Roman" panose="02020603050405020304" pitchFamily="18" charset="0"/>
                <a:sym typeface="Symbol" panose="05050102010706020507" pitchFamily="18" charset="2"/>
              </a:rPr>
              <a:t> </a:t>
            </a:r>
            <a:r>
              <a:rPr lang="fr-FR" dirty="0" err="1" smtClean="0">
                <a:latin typeface="Times New Roman" panose="02020603050405020304" pitchFamily="18" charset="0"/>
                <a:cs typeface="Times New Roman" panose="02020603050405020304" pitchFamily="18" charset="0"/>
                <a:sym typeface="Symbol" panose="05050102010706020507" pitchFamily="18" charset="2"/>
              </a:rPr>
              <a:t>appear</a:t>
            </a:r>
            <a:r>
              <a:rPr lang="fr-FR" dirty="0" smtClean="0">
                <a:latin typeface="Times New Roman" panose="02020603050405020304" pitchFamily="18" charset="0"/>
                <a:cs typeface="Times New Roman" panose="02020603050405020304" pitchFamily="18" charset="0"/>
                <a:sym typeface="Symbol" panose="05050102010706020507" pitchFamily="18" charset="2"/>
              </a:rPr>
              <a:t> a good compromise </a:t>
            </a:r>
            <a:r>
              <a:rPr lang="fr-FR" dirty="0" err="1" smtClean="0">
                <a:latin typeface="Times New Roman" panose="02020603050405020304" pitchFamily="18" charset="0"/>
                <a:cs typeface="Times New Roman" panose="02020603050405020304" pitchFamily="18" charset="0"/>
                <a:sym typeface="Symbol" panose="05050102010706020507" pitchFamily="18" charset="2"/>
              </a:rPr>
              <a:t>between</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yield</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and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mass,</a:t>
            </a:r>
          </a:p>
          <a:p>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Well</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during</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this</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irradiation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we</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check the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shape</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and position of spot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beam</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on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with</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TLC system : compare to the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evaluation</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the spot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was</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drift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that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why</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for high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intensityat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17,5Mev deuton of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current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we</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prepare</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an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uncetered</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8mm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diameter</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baseline="0" dirty="0" smtClean="0">
                <a:latin typeface="Times New Roman" panose="02020603050405020304" pitchFamily="18" charset="0"/>
                <a:cs typeface="Times New Roman" panose="02020603050405020304" pitchFamily="18" charset="0"/>
                <a:sym typeface="Symbol" panose="05050102010706020507" pitchFamily="18" charset="2"/>
              </a:rPr>
              <a:t>,</a:t>
            </a:r>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14</a:t>
            </a:fld>
            <a:endParaRPr lang="en-US"/>
          </a:p>
        </p:txBody>
      </p:sp>
    </p:spTree>
    <p:extLst>
      <p:ext uri="{BB962C8B-B14F-4D97-AF65-F5344CB8AC3E}">
        <p14:creationId xmlns:p14="http://schemas.microsoft.com/office/powerpoint/2010/main" val="88258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Here</a:t>
            </a:r>
            <a:r>
              <a:rPr lang="fr-FR" dirty="0" smtClean="0"/>
              <a:t> </a:t>
            </a:r>
            <a:r>
              <a:rPr lang="fr-FR" dirty="0" err="1" smtClean="0"/>
              <a:t>results</a:t>
            </a:r>
            <a:r>
              <a:rPr lang="fr-FR" dirty="0" smtClean="0"/>
              <a:t> </a:t>
            </a:r>
            <a:r>
              <a:rPr lang="fr-FR" dirty="0" err="1" smtClean="0"/>
              <a:t>from</a:t>
            </a:r>
            <a:r>
              <a:rPr lang="fr-FR" dirty="0" smtClean="0"/>
              <a:t> deuton irradiations</a:t>
            </a:r>
            <a:r>
              <a:rPr lang="fr-FR" baseline="0" dirty="0" smtClean="0"/>
              <a:t> on 8mm </a:t>
            </a:r>
            <a:r>
              <a:rPr lang="fr-FR" baseline="0" dirty="0" err="1" smtClean="0"/>
              <a:t>uncentered</a:t>
            </a:r>
            <a:r>
              <a:rPr lang="fr-FR" baseline="0" dirty="0" smtClean="0"/>
              <a:t> </a:t>
            </a:r>
            <a:r>
              <a:rPr lang="fr-FR" baseline="0" dirty="0" err="1" smtClean="0"/>
              <a:t>target</a:t>
            </a:r>
            <a:r>
              <a:rPr lang="fr-FR" baseline="0" dirty="0" smtClean="0"/>
              <a:t> </a:t>
            </a:r>
            <a:r>
              <a:rPr lang="fr-FR" baseline="0" dirty="0" err="1" smtClean="0"/>
              <a:t>with</a:t>
            </a:r>
            <a:r>
              <a:rPr lang="fr-FR" baseline="0" dirty="0" smtClean="0"/>
              <a:t> no </a:t>
            </a:r>
            <a:r>
              <a:rPr lang="fr-FR" baseline="0" dirty="0" err="1" smtClean="0"/>
              <a:t>reproductibility</a:t>
            </a:r>
            <a:r>
              <a:rPr lang="fr-FR" baseline="0" dirty="0" smtClean="0"/>
              <a:t> if </a:t>
            </a:r>
            <a:r>
              <a:rPr lang="fr-FR" baseline="0" dirty="0" err="1" smtClean="0"/>
              <a:t>we</a:t>
            </a:r>
            <a:r>
              <a:rPr lang="fr-FR" baseline="0" dirty="0" smtClean="0"/>
              <a:t> </a:t>
            </a:r>
            <a:r>
              <a:rPr lang="fr-FR" baseline="0" dirty="0" err="1" smtClean="0"/>
              <a:t>consider</a:t>
            </a:r>
            <a:r>
              <a:rPr lang="fr-FR" baseline="0" dirty="0" smtClean="0"/>
              <a:t> all </a:t>
            </a:r>
            <a:r>
              <a:rPr lang="fr-FR" baseline="0" dirty="0" err="1" smtClean="0"/>
              <a:t>experiments</a:t>
            </a:r>
            <a:r>
              <a:rPr lang="fr-FR" baseline="0" dirty="0" smtClean="0"/>
              <a:t> but </a:t>
            </a:r>
            <a:r>
              <a:rPr lang="fr-FR" baseline="0" dirty="0" err="1" smtClean="0"/>
              <a:t>excluding</a:t>
            </a:r>
            <a:r>
              <a:rPr lang="fr-FR" baseline="0" dirty="0" smtClean="0"/>
              <a:t> </a:t>
            </a:r>
            <a:r>
              <a:rPr lang="fr-FR" baseline="0" dirty="0" err="1" smtClean="0"/>
              <a:t>melted</a:t>
            </a:r>
            <a:r>
              <a:rPr lang="fr-FR" baseline="0" dirty="0" smtClean="0"/>
              <a:t> </a:t>
            </a:r>
            <a:r>
              <a:rPr lang="fr-FR" baseline="0" dirty="0" err="1" smtClean="0"/>
              <a:t>taget</a:t>
            </a:r>
            <a:r>
              <a:rPr lang="fr-FR" baseline="0" dirty="0" smtClean="0"/>
              <a:t> (3) and </a:t>
            </a:r>
            <a:r>
              <a:rPr lang="fr-FR" baseline="0" dirty="0" err="1" smtClean="0"/>
              <a:t>intensity</a:t>
            </a:r>
            <a:r>
              <a:rPr lang="fr-FR" baseline="0" dirty="0" smtClean="0"/>
              <a:t> </a:t>
            </a:r>
            <a:r>
              <a:rPr lang="fr-FR" baseline="0" dirty="0" err="1" smtClean="0"/>
              <a:t>measurement</a:t>
            </a:r>
            <a:r>
              <a:rPr lang="fr-FR" baseline="0" dirty="0" smtClean="0"/>
              <a:t> troubles (2) </a:t>
            </a:r>
            <a:r>
              <a:rPr lang="fr-FR" baseline="0" dirty="0" err="1" smtClean="0"/>
              <a:t>we</a:t>
            </a:r>
            <a:r>
              <a:rPr lang="fr-FR" baseline="0" dirty="0" smtClean="0"/>
              <a:t> </a:t>
            </a:r>
            <a:r>
              <a:rPr lang="fr-FR" baseline="0" dirty="0" err="1" smtClean="0"/>
              <a:t>can</a:t>
            </a:r>
            <a:r>
              <a:rPr lang="fr-FR" baseline="0" dirty="0" smtClean="0"/>
              <a:t> express a </a:t>
            </a:r>
            <a:r>
              <a:rPr lang="fr-FR" baseline="0" dirty="0" err="1" smtClean="0"/>
              <a:t>physical</a:t>
            </a:r>
            <a:r>
              <a:rPr lang="fr-FR" baseline="0" dirty="0" smtClean="0"/>
              <a:t> </a:t>
            </a:r>
            <a:r>
              <a:rPr lang="fr-FR" baseline="0" dirty="0" err="1" smtClean="0"/>
              <a:t>yield</a:t>
            </a:r>
            <a:r>
              <a:rPr lang="fr-FR" baseline="0" dirty="0" smtClean="0"/>
              <a:t> of 117± 24 , to </a:t>
            </a:r>
            <a:r>
              <a:rPr lang="fr-FR" baseline="0" dirty="0" err="1" smtClean="0"/>
              <a:t>be</a:t>
            </a:r>
            <a:r>
              <a:rPr lang="fr-FR" baseline="0" dirty="0" smtClean="0"/>
              <a:t> </a:t>
            </a:r>
            <a:r>
              <a:rPr lang="fr-FR" baseline="0" dirty="0" err="1" smtClean="0"/>
              <a:t>compared</a:t>
            </a:r>
            <a:r>
              <a:rPr lang="fr-FR" baseline="0" dirty="0" smtClean="0"/>
              <a:t> to 136±48 of </a:t>
            </a:r>
            <a:r>
              <a:rPr lang="fr-FR" sz="1200" dirty="0" err="1" smtClean="0">
                <a:latin typeface="Times New Roman" panose="02020603050405020304" pitchFamily="18" charset="0"/>
                <a:cs typeface="Times New Roman" panose="02020603050405020304" pitchFamily="18" charset="0"/>
                <a:sym typeface="Wingdings" panose="05000000000000000000" pitchFamily="2" charset="2"/>
              </a:rPr>
              <a:t>centered</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 Ho foil </a:t>
            </a:r>
            <a:r>
              <a:rPr lang="fr-FR" sz="1200" dirty="0" smtClean="0">
                <a:latin typeface="Times New Roman" panose="02020603050405020304" pitchFamily="18" charset="0"/>
                <a:cs typeface="Times New Roman" panose="02020603050405020304" pitchFamily="18" charset="0"/>
                <a:sym typeface="Symbol" panose="05050102010706020507" pitchFamily="18" charset="2"/>
              </a:rPr>
              <a:t> 9,5mm </a:t>
            </a:r>
            <a:r>
              <a:rPr lang="fr-FR" sz="1200" dirty="0" err="1" smtClean="0">
                <a:latin typeface="Times New Roman" panose="02020603050405020304" pitchFamily="18" charset="0"/>
                <a:cs typeface="Times New Roman" panose="02020603050405020304" pitchFamily="18" charset="0"/>
                <a:sym typeface="Symbol" panose="05050102010706020507" pitchFamily="18" charset="2"/>
              </a:rPr>
              <a:t>thick</a:t>
            </a:r>
            <a:r>
              <a:rPr lang="fr-FR" sz="1200" dirty="0" smtClean="0">
                <a:latin typeface="Times New Roman" panose="02020603050405020304" pitchFamily="18" charset="0"/>
                <a:cs typeface="Times New Roman" panose="02020603050405020304" pitchFamily="18" charset="0"/>
                <a:sym typeface="Symbol" panose="05050102010706020507" pitchFamily="18" charset="2"/>
              </a:rPr>
              <a:t> . In all </a:t>
            </a:r>
            <a:r>
              <a:rPr lang="fr-FR" sz="1200" dirty="0" err="1" smtClean="0">
                <a:latin typeface="Times New Roman" panose="02020603050405020304" pitchFamily="18" charset="0"/>
                <a:cs typeface="Times New Roman" panose="02020603050405020304" pitchFamily="18" charset="0"/>
                <a:sym typeface="Symbol" panose="05050102010706020507" pitchFamily="18" charset="2"/>
              </a:rPr>
              <a:t>these</a:t>
            </a:r>
            <a:r>
              <a:rPr lang="fr-FR" sz="1200" dirty="0" smtClean="0">
                <a:latin typeface="Times New Roman" panose="02020603050405020304" pitchFamily="18" charset="0"/>
                <a:cs typeface="Times New Roman" panose="02020603050405020304" pitchFamily="18" charset="0"/>
                <a:sym typeface="Symbol" panose="05050102010706020507" pitchFamily="18" charset="2"/>
              </a:rPr>
              <a:t> irradiations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clamping</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was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done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manually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perhaps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it’s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explain</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no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reproductibility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of irradiation and more and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less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efficiency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in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cooling</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a:t>
            </a:r>
          </a:p>
          <a:p>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In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order</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to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ensure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access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to 165Er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activity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sufficient</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for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bimodality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experiments</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we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irradiate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E=13MeV and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reduce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intensity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current</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to 6µA.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We</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clamp the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target</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with</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wrench</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and A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physical</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yield</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 </a:t>
            </a:r>
            <a:r>
              <a:rPr lang="fr-FR" sz="1200" baseline="0" dirty="0" err="1" smtClean="0">
                <a:latin typeface="Times New Roman" panose="02020603050405020304" pitchFamily="18" charset="0"/>
                <a:cs typeface="Times New Roman" panose="02020603050405020304" pitchFamily="18" charset="0"/>
                <a:sym typeface="Symbol" panose="05050102010706020507" pitchFamily="18" charset="2"/>
              </a:rPr>
              <a:t>very</a:t>
            </a:r>
            <a:r>
              <a:rPr lang="fr-FR" sz="1200" baseline="0" dirty="0" smtClean="0">
                <a:latin typeface="Times New Roman" panose="02020603050405020304" pitchFamily="18" charset="0"/>
                <a:cs typeface="Times New Roman" panose="02020603050405020304" pitchFamily="18" charset="0"/>
                <a:sym typeface="Symbol" panose="05050102010706020507" pitchFamily="18" charset="2"/>
              </a:rPr>
              <a:t> reproductible of 77</a:t>
            </a:r>
            <a:r>
              <a:rPr lang="fr-FR" baseline="0" dirty="0" smtClean="0"/>
              <a:t>± 5 has been </a:t>
            </a:r>
            <a:r>
              <a:rPr lang="fr-FR" baseline="0" dirty="0" err="1" smtClean="0"/>
              <a:t>obtained</a:t>
            </a:r>
            <a:r>
              <a:rPr lang="fr-FR" baseline="0" dirty="0" smtClean="0"/>
              <a:t>.</a:t>
            </a:r>
            <a:endParaRPr lang="fr-FR" sz="1200" dirty="0" smtClean="0">
              <a:latin typeface="Times New Roman" panose="02020603050405020304" pitchFamily="18" charset="0"/>
              <a:cs typeface="Times New Roman" panose="02020603050405020304" pitchFamily="18" charset="0"/>
              <a:sym typeface="Symbol" panose="05050102010706020507" pitchFamily="18" charset="2"/>
            </a:endParaRPr>
          </a:p>
          <a:p>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15</a:t>
            </a:fld>
            <a:endParaRPr lang="en-US"/>
          </a:p>
        </p:txBody>
      </p:sp>
    </p:spTree>
    <p:extLst>
      <p:ext uri="{BB962C8B-B14F-4D97-AF65-F5344CB8AC3E}">
        <p14:creationId xmlns:p14="http://schemas.microsoft.com/office/powerpoint/2010/main" val="438584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a:t>
            </a:r>
            <a:r>
              <a:rPr lang="fr-FR" baseline="0" dirty="0" smtClean="0"/>
              <a:t> </a:t>
            </a:r>
            <a:r>
              <a:rPr lang="fr-FR" baseline="0" dirty="0" err="1" smtClean="0"/>
              <a:t>these</a:t>
            </a:r>
            <a:r>
              <a:rPr lang="fr-FR" baseline="0" dirty="0" smtClean="0"/>
              <a:t> </a:t>
            </a:r>
            <a:r>
              <a:rPr lang="fr-FR" baseline="0" dirty="0" err="1" smtClean="0"/>
              <a:t>experiments</a:t>
            </a:r>
            <a:r>
              <a:rPr lang="fr-FR" baseline="0" dirty="0" smtClean="0"/>
              <a:t> (8mm ???) and 9,5mm </a:t>
            </a:r>
            <a:r>
              <a:rPr lang="fr-FR" baseline="0" dirty="0" err="1" smtClean="0"/>
              <a:t>centered</a:t>
            </a:r>
            <a:r>
              <a:rPr lang="fr-FR" baseline="0" dirty="0" smtClean="0"/>
              <a:t> 127µm, </a:t>
            </a:r>
            <a:r>
              <a:rPr lang="fr-FR" baseline="0" dirty="0" err="1" smtClean="0"/>
              <a:t>separation</a:t>
            </a:r>
            <a:r>
              <a:rPr lang="fr-FR" baseline="0" dirty="0" smtClean="0"/>
              <a:t> </a:t>
            </a:r>
            <a:r>
              <a:rPr lang="fr-FR" baseline="0" dirty="0" err="1" smtClean="0"/>
              <a:t>between</a:t>
            </a:r>
            <a:r>
              <a:rPr lang="fr-FR" baseline="0" dirty="0" smtClean="0"/>
              <a:t> </a:t>
            </a:r>
            <a:r>
              <a:rPr lang="fr-FR" baseline="30000" dirty="0" smtClean="0"/>
              <a:t>165-nat</a:t>
            </a:r>
            <a:r>
              <a:rPr lang="fr-FR" baseline="0" dirty="0" smtClean="0"/>
              <a:t>Er and   </a:t>
            </a:r>
            <a:r>
              <a:rPr lang="fr-FR" baseline="30000" dirty="0" smtClean="0"/>
              <a:t>166-nat</a:t>
            </a:r>
            <a:r>
              <a:rPr lang="fr-FR" baseline="0" dirty="0" smtClean="0"/>
              <a:t>Ho </a:t>
            </a:r>
            <a:r>
              <a:rPr lang="fr-FR" baseline="0" dirty="0" err="1" smtClean="0"/>
              <a:t>was</a:t>
            </a:r>
            <a:r>
              <a:rPr lang="fr-FR" baseline="0" dirty="0" smtClean="0"/>
              <a:t> </a:t>
            </a:r>
            <a:r>
              <a:rPr lang="fr-FR" baseline="0" dirty="0" err="1" smtClean="0"/>
              <a:t>done</a:t>
            </a:r>
            <a:r>
              <a:rPr lang="fr-FR" baseline="0" dirty="0" smtClean="0"/>
              <a:t> in a </a:t>
            </a:r>
            <a:r>
              <a:rPr lang="fr-FR" baseline="0" dirty="0" err="1" smtClean="0"/>
              <a:t>published</a:t>
            </a:r>
            <a:r>
              <a:rPr lang="fr-FR" baseline="0" dirty="0" smtClean="0"/>
              <a:t> </a:t>
            </a:r>
            <a:r>
              <a:rPr lang="fr-FR" baseline="0" dirty="0" err="1" smtClean="0"/>
              <a:t>protocol</a:t>
            </a:r>
            <a:r>
              <a:rPr lang="fr-FR" baseline="0" dirty="0" smtClean="0"/>
              <a:t> (</a:t>
            </a:r>
            <a:r>
              <a:rPr lang="fr-FR" baseline="0" dirty="0" err="1" smtClean="0"/>
              <a:t>ref</a:t>
            </a:r>
            <a:r>
              <a:rPr lang="fr-FR" baseline="0" dirty="0" smtClean="0"/>
              <a:t> of </a:t>
            </a:r>
            <a:r>
              <a:rPr lang="fr-FR" baseline="0" dirty="0" err="1" smtClean="0"/>
              <a:t>our</a:t>
            </a:r>
            <a:r>
              <a:rPr lang="fr-FR" baseline="0" dirty="0" smtClean="0"/>
              <a:t> article) </a:t>
            </a:r>
            <a:r>
              <a:rPr lang="fr-FR" baseline="0" dirty="0" err="1" smtClean="0"/>
              <a:t>except</a:t>
            </a:r>
            <a:r>
              <a:rPr lang="fr-FR" baseline="0" dirty="0" smtClean="0"/>
              <a:t> </a:t>
            </a:r>
            <a:r>
              <a:rPr lang="fr-FR" baseline="0" dirty="0" err="1" smtClean="0"/>
              <a:t>using</a:t>
            </a:r>
            <a:r>
              <a:rPr lang="fr-FR" baseline="0" dirty="0" smtClean="0"/>
              <a:t> </a:t>
            </a:r>
            <a:r>
              <a:rPr lang="fr-FR" baseline="0" dirty="0" err="1" smtClean="0"/>
              <a:t>here</a:t>
            </a:r>
            <a:r>
              <a:rPr lang="fr-FR" baseline="0" dirty="0" smtClean="0"/>
              <a:t> in </a:t>
            </a:r>
            <a:r>
              <a:rPr lang="fr-FR" baseline="0" dirty="0" err="1" smtClean="0"/>
              <a:t>firt</a:t>
            </a:r>
            <a:r>
              <a:rPr lang="fr-FR" baseline="0" dirty="0" smtClean="0"/>
              <a:t> </a:t>
            </a:r>
            <a:r>
              <a:rPr lang="fr-FR" baseline="0" dirty="0" err="1" smtClean="0"/>
              <a:t>step</a:t>
            </a:r>
            <a:r>
              <a:rPr lang="fr-FR" baseline="0" dirty="0" smtClean="0"/>
              <a:t> as in 2</a:t>
            </a:r>
            <a:r>
              <a:rPr lang="fr-FR" baseline="30000" dirty="0" smtClean="0"/>
              <a:t>nd</a:t>
            </a:r>
            <a:r>
              <a:rPr lang="fr-FR" baseline="0" dirty="0" smtClean="0"/>
              <a:t> extraction </a:t>
            </a:r>
            <a:r>
              <a:rPr lang="fr-FR" baseline="0" dirty="0" err="1" smtClean="0"/>
              <a:t>resin</a:t>
            </a:r>
            <a:r>
              <a:rPr lang="fr-FR" baseline="0" dirty="0" smtClean="0"/>
              <a:t> LN2 </a:t>
            </a:r>
            <a:endParaRPr lang="fr-FR" dirty="0"/>
          </a:p>
        </p:txBody>
      </p:sp>
      <p:sp>
        <p:nvSpPr>
          <p:cNvPr id="4" name="Espace réservé du numéro de diapositive 3"/>
          <p:cNvSpPr>
            <a:spLocks noGrp="1"/>
          </p:cNvSpPr>
          <p:nvPr>
            <p:ph type="sldNum" sz="quarter" idx="10"/>
          </p:nvPr>
        </p:nvSpPr>
        <p:spPr/>
        <p:txBody>
          <a:bodyPr/>
          <a:lstStyle/>
          <a:p>
            <a:pPr>
              <a:defRPr/>
            </a:pPr>
            <a:fld id="{F1454BE3-F8F3-4F24-84DE-F2A84036092B}" type="slidenum">
              <a:rPr lang="en-US" smtClean="0"/>
              <a:pPr>
                <a:defRPr/>
              </a:pPr>
              <a:t>16</a:t>
            </a:fld>
            <a:endParaRPr lang="en-US"/>
          </a:p>
        </p:txBody>
      </p:sp>
    </p:spTree>
    <p:extLst>
      <p:ext uri="{BB962C8B-B14F-4D97-AF65-F5344CB8AC3E}">
        <p14:creationId xmlns:p14="http://schemas.microsoft.com/office/powerpoint/2010/main" val="336332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18</a:t>
            </a:fld>
            <a:endParaRPr lang="en-US"/>
          </a:p>
        </p:txBody>
      </p:sp>
    </p:spTree>
    <p:extLst>
      <p:ext uri="{BB962C8B-B14F-4D97-AF65-F5344CB8AC3E}">
        <p14:creationId xmlns:p14="http://schemas.microsoft.com/office/powerpoint/2010/main" val="357749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E3E23F-9AE4-4579-9555-1A7FEFA70854}" type="slidenum">
              <a:rPr lang="en-US" smtClean="0"/>
              <a:pPr/>
              <a:t>20</a:t>
            </a:fld>
            <a:endParaRPr lang="en-US"/>
          </a:p>
        </p:txBody>
      </p:sp>
    </p:spTree>
    <p:extLst>
      <p:ext uri="{BB962C8B-B14F-4D97-AF65-F5344CB8AC3E}">
        <p14:creationId xmlns:p14="http://schemas.microsoft.com/office/powerpoint/2010/main" val="291250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Zn(II) is a very interesting biomarker, its homeostasis </a:t>
            </a:r>
            <a:r>
              <a:rPr lang="en-US" sz="1200" kern="1200" dirty="0" err="1" smtClean="0">
                <a:solidFill>
                  <a:schemeClr val="tx1"/>
                </a:solidFill>
                <a:effectLst/>
                <a:latin typeface="+mn-lt"/>
                <a:ea typeface="+mn-ea"/>
                <a:cs typeface="+mn-cs"/>
              </a:rPr>
              <a:t>misregulation</a:t>
            </a:r>
            <a:r>
              <a:rPr lang="en-US" sz="1200" kern="1200" dirty="0" smtClean="0">
                <a:solidFill>
                  <a:schemeClr val="tx1"/>
                </a:solidFill>
                <a:effectLst/>
                <a:latin typeface="+mn-lt"/>
                <a:ea typeface="+mn-ea"/>
                <a:cs typeface="+mn-cs"/>
              </a:rPr>
              <a:t> is linked to various diseases such as cancers, neurodegenerative diseases and diabetes. Therefore, imaging Zn(II) by MRI is of the highest interest for the early detection of these diseases as changes in Zn(II) are thought to occur well before the onset of the pathologies. However, MRI is not a quantitative technique and to be sure that the changes observed on MRI images are linked to Zn(II) changes and not a change in the </a:t>
            </a:r>
            <a:r>
              <a:rPr lang="en-US" sz="1200" kern="1200" dirty="0" err="1" smtClean="0">
                <a:solidFill>
                  <a:schemeClr val="tx1"/>
                </a:solidFill>
                <a:effectLst/>
                <a:latin typeface="+mn-lt"/>
                <a:ea typeface="+mn-ea"/>
                <a:cs typeface="+mn-cs"/>
              </a:rPr>
              <a:t>biodistribution</a:t>
            </a:r>
            <a:r>
              <a:rPr lang="en-US" sz="1200" kern="1200" dirty="0" smtClean="0">
                <a:solidFill>
                  <a:schemeClr val="tx1"/>
                </a:solidFill>
                <a:effectLst/>
                <a:latin typeface="+mn-lt"/>
                <a:ea typeface="+mn-ea"/>
                <a:cs typeface="+mn-cs"/>
              </a:rPr>
              <a:t> of the agent, the addition of a quantitative technique such as SPECT/ PET is compulsory. Access to radioactive Gd will be helpful</a:t>
            </a:r>
            <a:r>
              <a:rPr lang="en-US" sz="1200" kern="1200" baseline="0" dirty="0" smtClean="0">
                <a:solidFill>
                  <a:schemeClr val="tx1"/>
                </a:solidFill>
                <a:effectLst/>
                <a:latin typeface="+mn-lt"/>
                <a:ea typeface="+mn-ea"/>
                <a:cs typeface="+mn-cs"/>
              </a:rPr>
              <a:t> but such radionuclide is not really available in easy way at Orleans’ cyclotron,</a:t>
            </a:r>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2</a:t>
            </a:fld>
            <a:endParaRPr lang="en-US"/>
          </a:p>
        </p:txBody>
      </p:sp>
    </p:spTree>
    <p:extLst>
      <p:ext uri="{BB962C8B-B14F-4D97-AF65-F5344CB8AC3E}">
        <p14:creationId xmlns:p14="http://schemas.microsoft.com/office/powerpoint/2010/main" val="378865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kern="1200" baseline="300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Considering all </a:t>
            </a:r>
            <a:r>
              <a:rPr lang="en-US" sz="1200" kern="1200" baseline="0" dirty="0" err="1" smtClean="0">
                <a:solidFill>
                  <a:schemeClr val="tx1"/>
                </a:solidFill>
                <a:effectLst/>
                <a:latin typeface="+mn-lt"/>
                <a:ea typeface="+mn-ea"/>
                <a:cs typeface="+mn-cs"/>
              </a:rPr>
              <a:t>radiolanthanide</a:t>
            </a:r>
            <a:r>
              <a:rPr lang="en-US" sz="1200" kern="1200" baseline="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rPr>
              <a:t>has a similar </a:t>
            </a:r>
            <a:r>
              <a:rPr lang="en-US" sz="1200" u="none" strike="noStrike" kern="1200" dirty="0" err="1" smtClean="0">
                <a:solidFill>
                  <a:schemeClr val="tx1"/>
                </a:solidFill>
                <a:effectLst/>
                <a:latin typeface="+mn-lt"/>
                <a:ea typeface="+mn-ea"/>
                <a:cs typeface="+mn-cs"/>
              </a:rPr>
              <a:t>biodistribution</a:t>
            </a:r>
            <a:r>
              <a:rPr lang="en-US" sz="1200" u="none" strike="noStrike" kern="1200" dirty="0" smtClean="0">
                <a:solidFill>
                  <a:schemeClr val="tx1"/>
                </a:solidFill>
                <a:effectLst/>
                <a:latin typeface="+mn-lt"/>
                <a:ea typeface="+mn-ea"/>
                <a:cs typeface="+mn-cs"/>
              </a:rPr>
              <a:t>, it will serve as  surrogate for Gd(III). But</a:t>
            </a:r>
            <a:r>
              <a:rPr lang="en-US" sz="1200" u="none" strike="noStrike" kern="1200" baseline="0" dirty="0" smtClean="0">
                <a:solidFill>
                  <a:schemeClr val="tx1"/>
                </a:solidFill>
                <a:effectLst/>
                <a:latin typeface="+mn-lt"/>
                <a:ea typeface="+mn-ea"/>
                <a:cs typeface="+mn-cs"/>
              </a:rPr>
              <a:t> physical and chemical specifications we need to select the right radiolanthanides ? After evaluate some criteria as a half life and radiation emission, 2 candidates seems acceptable. Nevertheless 141Nd has been excluded considering its half life. </a:t>
            </a:r>
          </a:p>
          <a:p>
            <a:r>
              <a:rPr lang="en-US" sz="1200" u="none" strike="noStrike" kern="1200" baseline="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165</a:t>
            </a:r>
            <a:r>
              <a:rPr lang="en-US" sz="1200" kern="1200" dirty="0" smtClean="0">
                <a:solidFill>
                  <a:schemeClr val="tx1"/>
                </a:solidFill>
                <a:effectLst/>
                <a:latin typeface="+mn-lt"/>
                <a:ea typeface="+mn-ea"/>
                <a:cs typeface="+mn-cs"/>
              </a:rPr>
              <a:t>Er was chosen for these reasons, </a:t>
            </a:r>
          </a:p>
          <a:p>
            <a:r>
              <a:rPr lang="en-US" sz="1200" kern="1200" dirty="0" smtClean="0">
                <a:solidFill>
                  <a:schemeClr val="tx1"/>
                </a:solidFill>
                <a:effectLst/>
                <a:latin typeface="+mn-lt"/>
                <a:ea typeface="+mn-ea"/>
                <a:cs typeface="+mn-cs"/>
              </a:rPr>
              <a:t>165Er</a:t>
            </a:r>
            <a:r>
              <a:rPr lang="en-US" sz="1200" kern="1200" baseline="0" dirty="0" smtClean="0">
                <a:solidFill>
                  <a:schemeClr val="tx1"/>
                </a:solidFill>
                <a:effectLst/>
                <a:latin typeface="+mn-lt"/>
                <a:ea typeface="+mn-ea"/>
                <a:cs typeface="+mn-cs"/>
              </a:rPr>
              <a:t> is easily produce from a natural Ho target. its X ray emission (50KeV average) permits its use in imaging SPECT application. </a:t>
            </a:r>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3</a:t>
            </a:fld>
            <a:endParaRPr lang="en-US"/>
          </a:p>
        </p:txBody>
      </p:sp>
    </p:spTree>
    <p:extLst>
      <p:ext uri="{BB962C8B-B14F-4D97-AF65-F5344CB8AC3E}">
        <p14:creationId xmlns:p14="http://schemas.microsoft.com/office/powerpoint/2010/main" val="164666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this concept of bimodality Gd for MRI and 165Er for SPECT,</a:t>
            </a:r>
            <a:r>
              <a:rPr lang="en-US" sz="1200" kern="1200" baseline="0" dirty="0" smtClean="0">
                <a:solidFill>
                  <a:schemeClr val="tx1"/>
                </a:solidFill>
                <a:effectLst/>
                <a:latin typeface="+mn-lt"/>
                <a:ea typeface="+mn-ea"/>
                <a:cs typeface="+mn-cs"/>
              </a:rPr>
              <a:t> we explore </a:t>
            </a:r>
            <a:r>
              <a:rPr lang="en-US" sz="1200" kern="1200" dirty="0" smtClean="0">
                <a:solidFill>
                  <a:schemeClr val="tx1"/>
                </a:solidFill>
                <a:effectLst/>
                <a:latin typeface="+mn-lt"/>
                <a:ea typeface="+mn-ea"/>
                <a:cs typeface="+mn-cs"/>
              </a:rPr>
              <a:t>this quantification method of Zn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with very promising results, both for Zn(II) detection in model cancers</a:t>
            </a:r>
            <a:r>
              <a:rPr lang="en-US" sz="1200" kern="1200" baseline="0" dirty="0" smtClean="0">
                <a:solidFill>
                  <a:schemeClr val="tx1"/>
                </a:solidFill>
                <a:effectLst/>
                <a:latin typeface="+mn-lt"/>
                <a:ea typeface="+mn-ea"/>
                <a:cs typeface="+mn-cs"/>
              </a:rPr>
              <a:t> demonstrate correlation of Zn this quantification method and results from ICP MS Zn determination</a:t>
            </a:r>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dirty="0" smtClean="0"/>
              <a:t>But 165Er</a:t>
            </a:r>
            <a:r>
              <a:rPr lang="fr-FR" baseline="0" dirty="0" smtClean="0"/>
              <a:t> </a:t>
            </a:r>
            <a:r>
              <a:rPr lang="fr-FR" baseline="0" dirty="0" err="1" smtClean="0"/>
              <a:t>with</a:t>
            </a:r>
            <a:r>
              <a:rPr lang="fr-FR" baseline="0" dirty="0" smtClean="0"/>
              <a:t> </a:t>
            </a:r>
            <a:r>
              <a:rPr lang="fr-FR" dirty="0" err="1" smtClean="0"/>
              <a:t>lower</a:t>
            </a:r>
            <a:r>
              <a:rPr lang="fr-FR" dirty="0" smtClean="0"/>
              <a:t> AMA </a:t>
            </a:r>
            <a:r>
              <a:rPr lang="fr-FR" dirty="0" err="1" smtClean="0"/>
              <a:t>didn’t</a:t>
            </a:r>
            <a:r>
              <a:rPr lang="fr-FR" dirty="0" smtClean="0"/>
              <a:t> impact in vitro </a:t>
            </a:r>
            <a:r>
              <a:rPr lang="fr-FR" dirty="0" err="1" smtClean="0"/>
              <a:t>results</a:t>
            </a:r>
            <a:r>
              <a:rPr lang="fr-FR" dirty="0" smtClean="0"/>
              <a:t> but translation to in vivo application </a:t>
            </a:r>
            <a:r>
              <a:rPr lang="fr-FR" dirty="0" err="1" smtClean="0"/>
              <a:t>turn</a:t>
            </a:r>
            <a:r>
              <a:rPr lang="fr-FR" dirty="0" smtClean="0"/>
              <a:t> to </a:t>
            </a:r>
            <a:r>
              <a:rPr lang="fr-FR" dirty="0" err="1" smtClean="0"/>
              <a:t>its</a:t>
            </a:r>
            <a:r>
              <a:rPr lang="fr-FR" dirty="0" smtClean="0"/>
              <a:t> use </a:t>
            </a:r>
            <a:r>
              <a:rPr lang="fr-FR" dirty="0" err="1" smtClean="0"/>
              <a:t>difficult</a:t>
            </a:r>
            <a:r>
              <a:rPr lang="fr-FR" dirty="0" smtClean="0"/>
              <a:t>.</a:t>
            </a:r>
          </a:p>
          <a:p>
            <a:r>
              <a:rPr lang="fr-FR" dirty="0" smtClean="0"/>
              <a:t>For </a:t>
            </a:r>
            <a:r>
              <a:rPr lang="fr-FR" dirty="0" err="1" smtClean="0"/>
              <a:t>that</a:t>
            </a:r>
            <a:r>
              <a:rPr lang="fr-FR" dirty="0" smtClean="0"/>
              <a:t> </a:t>
            </a:r>
            <a:r>
              <a:rPr lang="fr-FR" dirty="0" err="1" smtClean="0"/>
              <a:t>improve</a:t>
            </a:r>
            <a:r>
              <a:rPr lang="fr-FR" baseline="0" dirty="0" smtClean="0"/>
              <a:t>  AMA of 165Er for </a:t>
            </a:r>
            <a:r>
              <a:rPr lang="fr-FR" baseline="0" dirty="0" err="1" smtClean="0"/>
              <a:t>specific</a:t>
            </a:r>
            <a:r>
              <a:rPr lang="fr-FR" baseline="0" dirty="0" smtClean="0"/>
              <a:t> applications </a:t>
            </a:r>
            <a:r>
              <a:rPr lang="fr-FR" baseline="0" dirty="0" err="1" smtClean="0"/>
              <a:t>is</a:t>
            </a:r>
            <a:r>
              <a:rPr lang="fr-FR" baseline="0" dirty="0" smtClean="0"/>
              <a:t> </a:t>
            </a:r>
            <a:r>
              <a:rPr lang="fr-FR" baseline="0" dirty="0" err="1" smtClean="0"/>
              <a:t>compulsory</a:t>
            </a:r>
            <a:r>
              <a:rPr lang="fr-FR" baseline="0" dirty="0" smtClean="0"/>
              <a:t>,</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4</a:t>
            </a:fld>
            <a:endParaRPr lang="en-US"/>
          </a:p>
        </p:txBody>
      </p:sp>
    </p:spTree>
    <p:extLst>
      <p:ext uri="{BB962C8B-B14F-4D97-AF65-F5344CB8AC3E}">
        <p14:creationId xmlns:p14="http://schemas.microsoft.com/office/powerpoint/2010/main" val="747873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parameter</a:t>
            </a:r>
            <a:r>
              <a:rPr lang="fr-FR" dirty="0" smtClean="0"/>
              <a:t> </a:t>
            </a:r>
            <a:r>
              <a:rPr lang="fr-FR" dirty="0" err="1" smtClean="0"/>
              <a:t>we</a:t>
            </a:r>
            <a:r>
              <a:rPr lang="fr-FR" dirty="0" smtClean="0"/>
              <a:t> </a:t>
            </a:r>
            <a:r>
              <a:rPr lang="fr-FR" dirty="0" err="1" smtClean="0"/>
              <a:t>need</a:t>
            </a:r>
            <a:r>
              <a:rPr lang="fr-FR" dirty="0" smtClean="0"/>
              <a:t> to </a:t>
            </a:r>
            <a:r>
              <a:rPr lang="fr-FR" dirty="0" err="1" smtClean="0"/>
              <a:t>consider</a:t>
            </a:r>
            <a:r>
              <a:rPr lang="fr-FR" dirty="0" smtClean="0"/>
              <a:t> in case of production of  165Er by irradiation of Ho </a:t>
            </a:r>
            <a:r>
              <a:rPr lang="fr-FR" dirty="0" err="1" smtClean="0"/>
              <a:t>target</a:t>
            </a:r>
            <a:r>
              <a:rPr lang="fr-FR" dirty="0" smtClean="0"/>
              <a:t> ?</a:t>
            </a:r>
          </a:p>
          <a:p>
            <a:r>
              <a:rPr lang="fr-FR" dirty="0" smtClean="0"/>
              <a:t>If</a:t>
            </a:r>
            <a:r>
              <a:rPr lang="fr-FR" baseline="0" dirty="0" smtClean="0"/>
              <a:t> </a:t>
            </a:r>
            <a:r>
              <a:rPr lang="fr-FR" baseline="0" dirty="0" err="1" smtClean="0"/>
              <a:t>we</a:t>
            </a:r>
            <a:r>
              <a:rPr lang="fr-FR" baseline="0" dirty="0" smtClean="0"/>
              <a:t> look for a </a:t>
            </a:r>
            <a:r>
              <a:rPr lang="fr-FR" baseline="0" dirty="0" err="1" smtClean="0"/>
              <a:t>simplified</a:t>
            </a:r>
            <a:r>
              <a:rPr lang="fr-FR" baseline="0" dirty="0" smtClean="0"/>
              <a:t> expression of AMA, 3 major </a:t>
            </a:r>
            <a:r>
              <a:rPr lang="fr-FR" baseline="0" dirty="0" err="1" smtClean="0"/>
              <a:t>parameters</a:t>
            </a:r>
            <a:r>
              <a:rPr lang="fr-FR" baseline="0" dirty="0" smtClean="0"/>
              <a:t> </a:t>
            </a:r>
            <a:r>
              <a:rPr lang="fr-FR" baseline="0" dirty="0" err="1" smtClean="0"/>
              <a:t>appear</a:t>
            </a:r>
            <a:r>
              <a:rPr lang="fr-FR" baseline="0" dirty="0" smtClean="0"/>
              <a:t> essential on AMA value :</a:t>
            </a:r>
          </a:p>
          <a:p>
            <a:r>
              <a:rPr lang="fr-FR" baseline="0" dirty="0" smtClean="0"/>
              <a:t>Targetry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used</a:t>
            </a:r>
            <a:r>
              <a:rPr lang="fr-FR" baseline="0" dirty="0" smtClean="0"/>
              <a:t> </a:t>
            </a:r>
            <a:r>
              <a:rPr lang="fr-FR" baseline="0" dirty="0" err="1" smtClean="0"/>
              <a:t>beam</a:t>
            </a:r>
            <a:r>
              <a:rPr lang="fr-FR" baseline="0" dirty="0" smtClean="0"/>
              <a:t> and/or </a:t>
            </a:r>
            <a:r>
              <a:rPr lang="fr-FR" baseline="0" dirty="0" err="1" smtClean="0"/>
              <a:t>accelerator</a:t>
            </a:r>
            <a:r>
              <a:rPr lang="fr-FR" baseline="0" dirty="0" smtClean="0"/>
              <a:t>, </a:t>
            </a:r>
            <a:r>
              <a:rPr lang="fr-FR" baseline="0" dirty="0" err="1" smtClean="0"/>
              <a:t>target</a:t>
            </a:r>
            <a:r>
              <a:rPr lang="fr-FR" baseline="0" dirty="0" smtClean="0"/>
              <a:t> (</a:t>
            </a:r>
            <a:r>
              <a:rPr lang="fr-FR" baseline="0" dirty="0" err="1" smtClean="0"/>
              <a:t>material</a:t>
            </a:r>
            <a:r>
              <a:rPr lang="fr-FR" baseline="0" dirty="0" smtClean="0"/>
              <a:t> and </a:t>
            </a:r>
            <a:r>
              <a:rPr lang="fr-FR" baseline="0" dirty="0" err="1" smtClean="0"/>
              <a:t>quality</a:t>
            </a:r>
            <a:r>
              <a:rPr lang="fr-FR" baseline="0" dirty="0" smtClean="0"/>
              <a:t>, mass) and at least of course </a:t>
            </a:r>
            <a:r>
              <a:rPr lang="fr-FR" baseline="0" dirty="0" err="1" smtClean="0"/>
              <a:t>radiochemistry</a:t>
            </a:r>
            <a:r>
              <a:rPr lang="fr-FR" baseline="0" dirty="0" smtClean="0"/>
              <a:t> </a:t>
            </a:r>
            <a:r>
              <a:rPr lang="fr-FR" baseline="0" dirty="0" err="1" smtClean="0"/>
              <a:t>separation</a:t>
            </a:r>
            <a:r>
              <a:rPr lang="fr-FR" baseline="0" dirty="0" smtClean="0"/>
              <a:t> and in case of Ho/Er </a:t>
            </a:r>
            <a:r>
              <a:rPr lang="fr-FR" baseline="0" dirty="0" err="1" smtClean="0"/>
              <a:t>separation</a:t>
            </a:r>
            <a:r>
              <a:rPr lang="fr-FR" baseline="0" dirty="0" smtClean="0"/>
              <a:t> SF </a:t>
            </a:r>
            <a:r>
              <a:rPr lang="fr-FR" baseline="0" dirty="0" err="1" smtClean="0"/>
              <a:t>which</a:t>
            </a:r>
            <a:r>
              <a:rPr lang="fr-FR" baseline="0" dirty="0" smtClean="0"/>
              <a:t> </a:t>
            </a:r>
            <a:r>
              <a:rPr lang="fr-FR" baseline="0" dirty="0" err="1" smtClean="0"/>
              <a:t>needs</a:t>
            </a:r>
            <a:r>
              <a:rPr lang="fr-FR" baseline="0" dirty="0" smtClean="0"/>
              <a:t> more </a:t>
            </a:r>
            <a:r>
              <a:rPr lang="fr-FR" baseline="0" dirty="0" err="1" smtClean="0"/>
              <a:t>than</a:t>
            </a:r>
            <a:r>
              <a:rPr lang="fr-FR" baseline="0" dirty="0" smtClean="0"/>
              <a:t> 10</a:t>
            </a:r>
            <a:r>
              <a:rPr lang="fr-FR" baseline="30000" dirty="0" smtClean="0"/>
              <a:t>5</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5</a:t>
            </a:fld>
            <a:endParaRPr lang="en-US"/>
          </a:p>
        </p:txBody>
      </p:sp>
    </p:spTree>
    <p:extLst>
      <p:ext uri="{BB962C8B-B14F-4D97-AF65-F5344CB8AC3E}">
        <p14:creationId xmlns:p14="http://schemas.microsoft.com/office/powerpoint/2010/main" val="258688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parameter</a:t>
            </a:r>
            <a:r>
              <a:rPr lang="fr-FR" dirty="0" smtClean="0"/>
              <a:t> </a:t>
            </a:r>
            <a:r>
              <a:rPr lang="fr-FR" dirty="0" err="1" smtClean="0"/>
              <a:t>we</a:t>
            </a:r>
            <a:r>
              <a:rPr lang="fr-FR" dirty="0" smtClean="0"/>
              <a:t> </a:t>
            </a:r>
            <a:r>
              <a:rPr lang="fr-FR" dirty="0" err="1" smtClean="0"/>
              <a:t>need</a:t>
            </a:r>
            <a:r>
              <a:rPr lang="fr-FR" dirty="0" smtClean="0"/>
              <a:t> to </a:t>
            </a:r>
            <a:r>
              <a:rPr lang="fr-FR" dirty="0" err="1" smtClean="0"/>
              <a:t>consider</a:t>
            </a:r>
            <a:r>
              <a:rPr lang="fr-FR" dirty="0" smtClean="0"/>
              <a:t> in case of production of  165Er by irradiation of Ho </a:t>
            </a:r>
            <a:r>
              <a:rPr lang="fr-FR" dirty="0" err="1" smtClean="0"/>
              <a:t>target</a:t>
            </a:r>
            <a:r>
              <a:rPr lang="fr-FR" dirty="0" smtClean="0"/>
              <a:t> ?</a:t>
            </a:r>
          </a:p>
          <a:p>
            <a:r>
              <a:rPr lang="fr-FR" dirty="0" smtClean="0"/>
              <a:t>If</a:t>
            </a:r>
            <a:r>
              <a:rPr lang="fr-FR" baseline="0" dirty="0" smtClean="0"/>
              <a:t> </a:t>
            </a:r>
            <a:r>
              <a:rPr lang="fr-FR" baseline="0" dirty="0" err="1" smtClean="0"/>
              <a:t>we</a:t>
            </a:r>
            <a:r>
              <a:rPr lang="fr-FR" baseline="0" dirty="0" smtClean="0"/>
              <a:t> look for a </a:t>
            </a:r>
            <a:r>
              <a:rPr lang="fr-FR" baseline="0" dirty="0" err="1" smtClean="0"/>
              <a:t>simplified</a:t>
            </a:r>
            <a:r>
              <a:rPr lang="fr-FR" baseline="0" dirty="0" smtClean="0"/>
              <a:t> expression of AMA, 3 major </a:t>
            </a:r>
            <a:r>
              <a:rPr lang="fr-FR" baseline="0" dirty="0" err="1" smtClean="0"/>
              <a:t>parameters</a:t>
            </a:r>
            <a:r>
              <a:rPr lang="fr-FR" baseline="0" dirty="0" smtClean="0"/>
              <a:t> </a:t>
            </a:r>
            <a:r>
              <a:rPr lang="fr-FR" baseline="0" dirty="0" err="1" smtClean="0"/>
              <a:t>appear</a:t>
            </a:r>
            <a:r>
              <a:rPr lang="fr-FR" baseline="0" dirty="0" smtClean="0"/>
              <a:t> essential on AMA value :</a:t>
            </a:r>
          </a:p>
          <a:p>
            <a:r>
              <a:rPr lang="fr-FR" baseline="0" dirty="0" smtClean="0"/>
              <a:t>Targetry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used</a:t>
            </a:r>
            <a:r>
              <a:rPr lang="fr-FR" baseline="0" dirty="0" smtClean="0"/>
              <a:t> </a:t>
            </a:r>
            <a:r>
              <a:rPr lang="fr-FR" baseline="0" dirty="0" err="1" smtClean="0"/>
              <a:t>beam</a:t>
            </a:r>
            <a:r>
              <a:rPr lang="fr-FR" baseline="0" dirty="0" smtClean="0"/>
              <a:t> and/or </a:t>
            </a:r>
            <a:r>
              <a:rPr lang="fr-FR" baseline="0" dirty="0" err="1" smtClean="0"/>
              <a:t>accelerator</a:t>
            </a:r>
            <a:r>
              <a:rPr lang="fr-FR" baseline="0" dirty="0" smtClean="0"/>
              <a:t>, </a:t>
            </a:r>
            <a:r>
              <a:rPr lang="fr-FR" baseline="0" dirty="0" err="1" smtClean="0"/>
              <a:t>target</a:t>
            </a:r>
            <a:r>
              <a:rPr lang="fr-FR" baseline="0" dirty="0" smtClean="0"/>
              <a:t> (</a:t>
            </a:r>
            <a:r>
              <a:rPr lang="fr-FR" baseline="0" dirty="0" err="1" smtClean="0"/>
              <a:t>material</a:t>
            </a:r>
            <a:r>
              <a:rPr lang="fr-FR" baseline="0" dirty="0" smtClean="0"/>
              <a:t> and </a:t>
            </a:r>
            <a:r>
              <a:rPr lang="fr-FR" baseline="0" dirty="0" err="1" smtClean="0"/>
              <a:t>quality</a:t>
            </a:r>
            <a:r>
              <a:rPr lang="fr-FR" baseline="0" dirty="0" smtClean="0"/>
              <a:t>, mass) and at least of course </a:t>
            </a:r>
            <a:r>
              <a:rPr lang="fr-FR" baseline="0" dirty="0" err="1" smtClean="0"/>
              <a:t>radiochemistry</a:t>
            </a:r>
            <a:r>
              <a:rPr lang="fr-FR" baseline="0" dirty="0" smtClean="0"/>
              <a:t> </a:t>
            </a:r>
            <a:r>
              <a:rPr lang="fr-FR" baseline="0" dirty="0" err="1" smtClean="0"/>
              <a:t>separation</a:t>
            </a:r>
            <a:r>
              <a:rPr lang="fr-FR" baseline="0" dirty="0" smtClean="0"/>
              <a:t> and in case of Ho/Er </a:t>
            </a:r>
            <a:r>
              <a:rPr lang="fr-FR" baseline="0" dirty="0" err="1" smtClean="0"/>
              <a:t>separation</a:t>
            </a:r>
            <a:r>
              <a:rPr lang="fr-FR" baseline="0" dirty="0" smtClean="0"/>
              <a:t> SF </a:t>
            </a:r>
            <a:r>
              <a:rPr lang="fr-FR" baseline="0" dirty="0" err="1" smtClean="0"/>
              <a:t>which</a:t>
            </a:r>
            <a:r>
              <a:rPr lang="fr-FR" baseline="0" dirty="0" smtClean="0"/>
              <a:t> </a:t>
            </a:r>
            <a:r>
              <a:rPr lang="fr-FR" baseline="0" dirty="0" err="1" smtClean="0"/>
              <a:t>needs</a:t>
            </a:r>
            <a:r>
              <a:rPr lang="fr-FR" baseline="0" dirty="0" smtClean="0"/>
              <a:t> more </a:t>
            </a:r>
            <a:r>
              <a:rPr lang="fr-FR" baseline="0" dirty="0" err="1" smtClean="0"/>
              <a:t>than</a:t>
            </a:r>
            <a:r>
              <a:rPr lang="fr-FR" baseline="0" dirty="0" smtClean="0"/>
              <a:t> 10</a:t>
            </a:r>
            <a:r>
              <a:rPr lang="fr-FR" baseline="30000" dirty="0" smtClean="0"/>
              <a:t>5</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6</a:t>
            </a:fld>
            <a:endParaRPr lang="en-US"/>
          </a:p>
        </p:txBody>
      </p:sp>
    </p:spTree>
    <p:extLst>
      <p:ext uri="{BB962C8B-B14F-4D97-AF65-F5344CB8AC3E}">
        <p14:creationId xmlns:p14="http://schemas.microsoft.com/office/powerpoint/2010/main" val="155516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parameter</a:t>
            </a:r>
            <a:r>
              <a:rPr lang="fr-FR" dirty="0" smtClean="0"/>
              <a:t> </a:t>
            </a:r>
            <a:r>
              <a:rPr lang="fr-FR" dirty="0" err="1" smtClean="0"/>
              <a:t>we</a:t>
            </a:r>
            <a:r>
              <a:rPr lang="fr-FR" dirty="0" smtClean="0"/>
              <a:t> </a:t>
            </a:r>
            <a:r>
              <a:rPr lang="fr-FR" dirty="0" err="1" smtClean="0"/>
              <a:t>need</a:t>
            </a:r>
            <a:r>
              <a:rPr lang="fr-FR" dirty="0" smtClean="0"/>
              <a:t> to </a:t>
            </a:r>
            <a:r>
              <a:rPr lang="fr-FR" dirty="0" err="1" smtClean="0"/>
              <a:t>consider</a:t>
            </a:r>
            <a:r>
              <a:rPr lang="fr-FR" dirty="0" smtClean="0"/>
              <a:t> in case of production of  165Er by irradiation of Ho </a:t>
            </a:r>
            <a:r>
              <a:rPr lang="fr-FR" dirty="0" err="1" smtClean="0"/>
              <a:t>target</a:t>
            </a:r>
            <a:r>
              <a:rPr lang="fr-FR" dirty="0" smtClean="0"/>
              <a:t> ?</a:t>
            </a:r>
          </a:p>
          <a:p>
            <a:r>
              <a:rPr lang="fr-FR" dirty="0" smtClean="0"/>
              <a:t>If</a:t>
            </a:r>
            <a:r>
              <a:rPr lang="fr-FR" baseline="0" dirty="0" smtClean="0"/>
              <a:t> </a:t>
            </a:r>
            <a:r>
              <a:rPr lang="fr-FR" baseline="0" dirty="0" err="1" smtClean="0"/>
              <a:t>we</a:t>
            </a:r>
            <a:r>
              <a:rPr lang="fr-FR" baseline="0" dirty="0" smtClean="0"/>
              <a:t> look for a </a:t>
            </a:r>
            <a:r>
              <a:rPr lang="fr-FR" baseline="0" dirty="0" err="1" smtClean="0"/>
              <a:t>simplified</a:t>
            </a:r>
            <a:r>
              <a:rPr lang="fr-FR" baseline="0" dirty="0" smtClean="0"/>
              <a:t> expression of AMA, 3 major </a:t>
            </a:r>
            <a:r>
              <a:rPr lang="fr-FR" baseline="0" dirty="0" err="1" smtClean="0"/>
              <a:t>parameters</a:t>
            </a:r>
            <a:r>
              <a:rPr lang="fr-FR" baseline="0" dirty="0" smtClean="0"/>
              <a:t> </a:t>
            </a:r>
            <a:r>
              <a:rPr lang="fr-FR" baseline="0" dirty="0" err="1" smtClean="0"/>
              <a:t>appear</a:t>
            </a:r>
            <a:r>
              <a:rPr lang="fr-FR" baseline="0" dirty="0" smtClean="0"/>
              <a:t> essential on AMA value :</a:t>
            </a:r>
          </a:p>
          <a:p>
            <a:r>
              <a:rPr lang="fr-FR" baseline="0" dirty="0" smtClean="0"/>
              <a:t>Targetry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used</a:t>
            </a:r>
            <a:r>
              <a:rPr lang="fr-FR" baseline="0" dirty="0" smtClean="0"/>
              <a:t> </a:t>
            </a:r>
            <a:r>
              <a:rPr lang="fr-FR" baseline="0" dirty="0" err="1" smtClean="0"/>
              <a:t>beam</a:t>
            </a:r>
            <a:r>
              <a:rPr lang="fr-FR" baseline="0" dirty="0" smtClean="0"/>
              <a:t> and/or </a:t>
            </a:r>
            <a:r>
              <a:rPr lang="fr-FR" baseline="0" dirty="0" err="1" smtClean="0"/>
              <a:t>accelerator</a:t>
            </a:r>
            <a:r>
              <a:rPr lang="fr-FR" baseline="0" dirty="0" smtClean="0"/>
              <a:t>, </a:t>
            </a:r>
            <a:r>
              <a:rPr lang="fr-FR" baseline="0" dirty="0" err="1" smtClean="0"/>
              <a:t>target</a:t>
            </a:r>
            <a:r>
              <a:rPr lang="fr-FR" baseline="0" dirty="0" smtClean="0"/>
              <a:t> (</a:t>
            </a:r>
            <a:r>
              <a:rPr lang="fr-FR" baseline="0" dirty="0" err="1" smtClean="0"/>
              <a:t>material</a:t>
            </a:r>
            <a:r>
              <a:rPr lang="fr-FR" baseline="0" dirty="0" smtClean="0"/>
              <a:t> and </a:t>
            </a:r>
            <a:r>
              <a:rPr lang="fr-FR" baseline="0" dirty="0" err="1" smtClean="0"/>
              <a:t>quality</a:t>
            </a:r>
            <a:r>
              <a:rPr lang="fr-FR" baseline="0" dirty="0" smtClean="0"/>
              <a:t>, mass) and at least of course </a:t>
            </a:r>
            <a:r>
              <a:rPr lang="fr-FR" baseline="0" dirty="0" err="1" smtClean="0"/>
              <a:t>radiochemistry</a:t>
            </a:r>
            <a:r>
              <a:rPr lang="fr-FR" baseline="0" dirty="0" smtClean="0"/>
              <a:t> </a:t>
            </a:r>
            <a:r>
              <a:rPr lang="fr-FR" baseline="0" dirty="0" err="1" smtClean="0"/>
              <a:t>separation</a:t>
            </a:r>
            <a:r>
              <a:rPr lang="fr-FR" baseline="0" dirty="0" smtClean="0"/>
              <a:t> and in case of Ho/Er </a:t>
            </a:r>
            <a:r>
              <a:rPr lang="fr-FR" baseline="0" dirty="0" err="1" smtClean="0"/>
              <a:t>separation</a:t>
            </a:r>
            <a:r>
              <a:rPr lang="fr-FR" baseline="0" dirty="0" smtClean="0"/>
              <a:t> SF </a:t>
            </a:r>
            <a:r>
              <a:rPr lang="fr-FR" baseline="0" dirty="0" err="1" smtClean="0"/>
              <a:t>which</a:t>
            </a:r>
            <a:r>
              <a:rPr lang="fr-FR" baseline="0" dirty="0" smtClean="0"/>
              <a:t> </a:t>
            </a:r>
            <a:r>
              <a:rPr lang="fr-FR" baseline="0" dirty="0" err="1" smtClean="0"/>
              <a:t>needs</a:t>
            </a:r>
            <a:r>
              <a:rPr lang="fr-FR" baseline="0" dirty="0" smtClean="0"/>
              <a:t> more </a:t>
            </a:r>
            <a:r>
              <a:rPr lang="fr-FR" baseline="0" dirty="0" err="1" smtClean="0"/>
              <a:t>than</a:t>
            </a:r>
            <a:r>
              <a:rPr lang="fr-FR" baseline="0" dirty="0" smtClean="0"/>
              <a:t> 10</a:t>
            </a:r>
            <a:r>
              <a:rPr lang="fr-FR" baseline="30000" dirty="0" smtClean="0"/>
              <a:t>5</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7</a:t>
            </a:fld>
            <a:endParaRPr lang="en-US"/>
          </a:p>
        </p:txBody>
      </p:sp>
    </p:spTree>
    <p:extLst>
      <p:ext uri="{BB962C8B-B14F-4D97-AF65-F5344CB8AC3E}">
        <p14:creationId xmlns:p14="http://schemas.microsoft.com/office/powerpoint/2010/main" val="284365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parameter</a:t>
            </a:r>
            <a:r>
              <a:rPr lang="fr-FR" dirty="0" smtClean="0"/>
              <a:t> </a:t>
            </a:r>
            <a:r>
              <a:rPr lang="fr-FR" dirty="0" err="1" smtClean="0"/>
              <a:t>we</a:t>
            </a:r>
            <a:r>
              <a:rPr lang="fr-FR" dirty="0" smtClean="0"/>
              <a:t> </a:t>
            </a:r>
            <a:r>
              <a:rPr lang="fr-FR" dirty="0" err="1" smtClean="0"/>
              <a:t>need</a:t>
            </a:r>
            <a:r>
              <a:rPr lang="fr-FR" dirty="0" smtClean="0"/>
              <a:t> to </a:t>
            </a:r>
            <a:r>
              <a:rPr lang="fr-FR" dirty="0" err="1" smtClean="0"/>
              <a:t>consider</a:t>
            </a:r>
            <a:r>
              <a:rPr lang="fr-FR" dirty="0" smtClean="0"/>
              <a:t> in case of production of  165Er by irradiation of Ho </a:t>
            </a:r>
            <a:r>
              <a:rPr lang="fr-FR" dirty="0" err="1" smtClean="0"/>
              <a:t>target</a:t>
            </a:r>
            <a:r>
              <a:rPr lang="fr-FR" dirty="0" smtClean="0"/>
              <a:t> ?</a:t>
            </a:r>
          </a:p>
          <a:p>
            <a:r>
              <a:rPr lang="fr-FR" dirty="0" smtClean="0"/>
              <a:t>If</a:t>
            </a:r>
            <a:r>
              <a:rPr lang="fr-FR" baseline="0" dirty="0" smtClean="0"/>
              <a:t> </a:t>
            </a:r>
            <a:r>
              <a:rPr lang="fr-FR" baseline="0" dirty="0" err="1" smtClean="0"/>
              <a:t>we</a:t>
            </a:r>
            <a:r>
              <a:rPr lang="fr-FR" baseline="0" dirty="0" smtClean="0"/>
              <a:t> look for a </a:t>
            </a:r>
            <a:r>
              <a:rPr lang="fr-FR" baseline="0" dirty="0" err="1" smtClean="0"/>
              <a:t>simplified</a:t>
            </a:r>
            <a:r>
              <a:rPr lang="fr-FR" baseline="0" dirty="0" smtClean="0"/>
              <a:t> expression of AMA, 3 major </a:t>
            </a:r>
            <a:r>
              <a:rPr lang="fr-FR" baseline="0" dirty="0" err="1" smtClean="0"/>
              <a:t>parameters</a:t>
            </a:r>
            <a:r>
              <a:rPr lang="fr-FR" baseline="0" dirty="0" smtClean="0"/>
              <a:t> </a:t>
            </a:r>
            <a:r>
              <a:rPr lang="fr-FR" baseline="0" dirty="0" err="1" smtClean="0"/>
              <a:t>appear</a:t>
            </a:r>
            <a:r>
              <a:rPr lang="fr-FR" baseline="0" dirty="0" smtClean="0"/>
              <a:t> essential on AMA value :</a:t>
            </a:r>
          </a:p>
          <a:p>
            <a:r>
              <a:rPr lang="fr-FR" baseline="0" dirty="0" smtClean="0"/>
              <a:t>Targetry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used</a:t>
            </a:r>
            <a:r>
              <a:rPr lang="fr-FR" baseline="0" dirty="0" smtClean="0"/>
              <a:t> </a:t>
            </a:r>
            <a:r>
              <a:rPr lang="fr-FR" baseline="0" dirty="0" err="1" smtClean="0"/>
              <a:t>beam</a:t>
            </a:r>
            <a:r>
              <a:rPr lang="fr-FR" baseline="0" dirty="0" smtClean="0"/>
              <a:t> and/or </a:t>
            </a:r>
            <a:r>
              <a:rPr lang="fr-FR" baseline="0" dirty="0" err="1" smtClean="0"/>
              <a:t>accelerator</a:t>
            </a:r>
            <a:r>
              <a:rPr lang="fr-FR" baseline="0" dirty="0" smtClean="0"/>
              <a:t>, </a:t>
            </a:r>
            <a:r>
              <a:rPr lang="fr-FR" baseline="0" dirty="0" err="1" smtClean="0"/>
              <a:t>target</a:t>
            </a:r>
            <a:r>
              <a:rPr lang="fr-FR" baseline="0" dirty="0" smtClean="0"/>
              <a:t> (</a:t>
            </a:r>
            <a:r>
              <a:rPr lang="fr-FR" baseline="0" dirty="0" err="1" smtClean="0"/>
              <a:t>material</a:t>
            </a:r>
            <a:r>
              <a:rPr lang="fr-FR" baseline="0" dirty="0" smtClean="0"/>
              <a:t> and </a:t>
            </a:r>
            <a:r>
              <a:rPr lang="fr-FR" baseline="0" dirty="0" err="1" smtClean="0"/>
              <a:t>quality</a:t>
            </a:r>
            <a:r>
              <a:rPr lang="fr-FR" baseline="0" dirty="0" smtClean="0"/>
              <a:t>, mass) and at least of course </a:t>
            </a:r>
            <a:r>
              <a:rPr lang="fr-FR" baseline="0" dirty="0" err="1" smtClean="0"/>
              <a:t>radiochemistry</a:t>
            </a:r>
            <a:r>
              <a:rPr lang="fr-FR" baseline="0" dirty="0" smtClean="0"/>
              <a:t> </a:t>
            </a:r>
            <a:r>
              <a:rPr lang="fr-FR" baseline="0" dirty="0" err="1" smtClean="0"/>
              <a:t>separation</a:t>
            </a:r>
            <a:r>
              <a:rPr lang="fr-FR" baseline="0" dirty="0" smtClean="0"/>
              <a:t> and in case of Ho/Er </a:t>
            </a:r>
            <a:r>
              <a:rPr lang="fr-FR" baseline="0" dirty="0" err="1" smtClean="0"/>
              <a:t>separation</a:t>
            </a:r>
            <a:r>
              <a:rPr lang="fr-FR" baseline="0" dirty="0" smtClean="0"/>
              <a:t> SF </a:t>
            </a:r>
            <a:r>
              <a:rPr lang="fr-FR" baseline="0" dirty="0" err="1" smtClean="0"/>
              <a:t>which</a:t>
            </a:r>
            <a:r>
              <a:rPr lang="fr-FR" baseline="0" dirty="0" smtClean="0"/>
              <a:t> </a:t>
            </a:r>
            <a:r>
              <a:rPr lang="fr-FR" baseline="0" dirty="0" err="1" smtClean="0"/>
              <a:t>needs</a:t>
            </a:r>
            <a:r>
              <a:rPr lang="fr-FR" baseline="0" dirty="0" smtClean="0"/>
              <a:t> more </a:t>
            </a:r>
            <a:r>
              <a:rPr lang="fr-FR" baseline="0" dirty="0" err="1" smtClean="0"/>
              <a:t>than</a:t>
            </a:r>
            <a:r>
              <a:rPr lang="fr-FR" baseline="0" dirty="0" smtClean="0"/>
              <a:t> 10</a:t>
            </a:r>
            <a:r>
              <a:rPr lang="fr-FR" baseline="30000" dirty="0" smtClean="0"/>
              <a:t>5</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8</a:t>
            </a:fld>
            <a:endParaRPr lang="en-US"/>
          </a:p>
        </p:txBody>
      </p:sp>
    </p:spTree>
    <p:extLst>
      <p:ext uri="{BB962C8B-B14F-4D97-AF65-F5344CB8AC3E}">
        <p14:creationId xmlns:p14="http://schemas.microsoft.com/office/powerpoint/2010/main" val="79837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What</a:t>
            </a:r>
            <a:r>
              <a:rPr lang="fr-FR" dirty="0" smtClean="0"/>
              <a:t> </a:t>
            </a:r>
            <a:r>
              <a:rPr lang="fr-FR" dirty="0" err="1" smtClean="0"/>
              <a:t>parameter</a:t>
            </a:r>
            <a:r>
              <a:rPr lang="fr-FR" dirty="0" smtClean="0"/>
              <a:t> </a:t>
            </a:r>
            <a:r>
              <a:rPr lang="fr-FR" dirty="0" err="1" smtClean="0"/>
              <a:t>we</a:t>
            </a:r>
            <a:r>
              <a:rPr lang="fr-FR" dirty="0" smtClean="0"/>
              <a:t> </a:t>
            </a:r>
            <a:r>
              <a:rPr lang="fr-FR" dirty="0" err="1" smtClean="0"/>
              <a:t>need</a:t>
            </a:r>
            <a:r>
              <a:rPr lang="fr-FR" dirty="0" smtClean="0"/>
              <a:t> to </a:t>
            </a:r>
            <a:r>
              <a:rPr lang="fr-FR" dirty="0" err="1" smtClean="0"/>
              <a:t>consider</a:t>
            </a:r>
            <a:r>
              <a:rPr lang="fr-FR" dirty="0" smtClean="0"/>
              <a:t> in case of production of  165Er by irradiation of Ho </a:t>
            </a:r>
            <a:r>
              <a:rPr lang="fr-FR" dirty="0" err="1" smtClean="0"/>
              <a:t>target</a:t>
            </a:r>
            <a:r>
              <a:rPr lang="fr-FR" dirty="0" smtClean="0"/>
              <a:t> ?</a:t>
            </a:r>
          </a:p>
          <a:p>
            <a:r>
              <a:rPr lang="fr-FR" dirty="0" smtClean="0"/>
              <a:t>If</a:t>
            </a:r>
            <a:r>
              <a:rPr lang="fr-FR" baseline="0" dirty="0" smtClean="0"/>
              <a:t> </a:t>
            </a:r>
            <a:r>
              <a:rPr lang="fr-FR" baseline="0" dirty="0" err="1" smtClean="0"/>
              <a:t>we</a:t>
            </a:r>
            <a:r>
              <a:rPr lang="fr-FR" baseline="0" dirty="0" smtClean="0"/>
              <a:t> look for a </a:t>
            </a:r>
            <a:r>
              <a:rPr lang="fr-FR" baseline="0" dirty="0" err="1" smtClean="0"/>
              <a:t>simplified</a:t>
            </a:r>
            <a:r>
              <a:rPr lang="fr-FR" baseline="0" dirty="0" smtClean="0"/>
              <a:t> expression of AMA, 3 major </a:t>
            </a:r>
            <a:r>
              <a:rPr lang="fr-FR" baseline="0" dirty="0" err="1" smtClean="0"/>
              <a:t>parameters</a:t>
            </a:r>
            <a:r>
              <a:rPr lang="fr-FR" baseline="0" dirty="0" smtClean="0"/>
              <a:t> </a:t>
            </a:r>
            <a:r>
              <a:rPr lang="fr-FR" baseline="0" dirty="0" err="1" smtClean="0"/>
              <a:t>appear</a:t>
            </a:r>
            <a:r>
              <a:rPr lang="fr-FR" baseline="0" dirty="0" smtClean="0"/>
              <a:t> essential on AMA value :</a:t>
            </a:r>
          </a:p>
          <a:p>
            <a:r>
              <a:rPr lang="fr-FR" baseline="0" dirty="0" smtClean="0"/>
              <a:t>Targetry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used</a:t>
            </a:r>
            <a:r>
              <a:rPr lang="fr-FR" baseline="0" dirty="0" smtClean="0"/>
              <a:t> </a:t>
            </a:r>
            <a:r>
              <a:rPr lang="fr-FR" baseline="0" dirty="0" err="1" smtClean="0"/>
              <a:t>beam</a:t>
            </a:r>
            <a:r>
              <a:rPr lang="fr-FR" baseline="0" dirty="0" smtClean="0"/>
              <a:t> and/or </a:t>
            </a:r>
            <a:r>
              <a:rPr lang="fr-FR" baseline="0" dirty="0" err="1" smtClean="0"/>
              <a:t>accelerator</a:t>
            </a:r>
            <a:r>
              <a:rPr lang="fr-FR" baseline="0" dirty="0" smtClean="0"/>
              <a:t>, </a:t>
            </a:r>
            <a:r>
              <a:rPr lang="fr-FR" baseline="0" dirty="0" err="1" smtClean="0"/>
              <a:t>target</a:t>
            </a:r>
            <a:r>
              <a:rPr lang="fr-FR" baseline="0" dirty="0" smtClean="0"/>
              <a:t> (</a:t>
            </a:r>
            <a:r>
              <a:rPr lang="fr-FR" baseline="0" dirty="0" err="1" smtClean="0"/>
              <a:t>material</a:t>
            </a:r>
            <a:r>
              <a:rPr lang="fr-FR" baseline="0" dirty="0" smtClean="0"/>
              <a:t> and </a:t>
            </a:r>
            <a:r>
              <a:rPr lang="fr-FR" baseline="0" dirty="0" err="1" smtClean="0"/>
              <a:t>quality</a:t>
            </a:r>
            <a:r>
              <a:rPr lang="fr-FR" baseline="0" dirty="0" smtClean="0"/>
              <a:t>, mass) and at least of course </a:t>
            </a:r>
            <a:r>
              <a:rPr lang="fr-FR" baseline="0" dirty="0" err="1" smtClean="0"/>
              <a:t>radiochemistry</a:t>
            </a:r>
            <a:r>
              <a:rPr lang="fr-FR" baseline="0" dirty="0" smtClean="0"/>
              <a:t> </a:t>
            </a:r>
            <a:r>
              <a:rPr lang="fr-FR" baseline="0" dirty="0" err="1" smtClean="0"/>
              <a:t>separation</a:t>
            </a:r>
            <a:r>
              <a:rPr lang="fr-FR" baseline="0" dirty="0" smtClean="0"/>
              <a:t> and in case of Ho/Er </a:t>
            </a:r>
            <a:r>
              <a:rPr lang="fr-FR" baseline="0" dirty="0" err="1" smtClean="0"/>
              <a:t>separation</a:t>
            </a:r>
            <a:r>
              <a:rPr lang="fr-FR" baseline="0" dirty="0" smtClean="0"/>
              <a:t> SF </a:t>
            </a:r>
            <a:r>
              <a:rPr lang="fr-FR" baseline="0" dirty="0" err="1" smtClean="0"/>
              <a:t>which</a:t>
            </a:r>
            <a:r>
              <a:rPr lang="fr-FR" baseline="0" dirty="0" smtClean="0"/>
              <a:t> </a:t>
            </a:r>
            <a:r>
              <a:rPr lang="fr-FR" baseline="0" dirty="0" err="1" smtClean="0"/>
              <a:t>needs</a:t>
            </a:r>
            <a:r>
              <a:rPr lang="fr-FR" baseline="0" dirty="0" smtClean="0"/>
              <a:t> more </a:t>
            </a:r>
            <a:r>
              <a:rPr lang="fr-FR" baseline="0" dirty="0" err="1" smtClean="0"/>
              <a:t>than</a:t>
            </a:r>
            <a:r>
              <a:rPr lang="fr-FR" baseline="0" dirty="0" smtClean="0"/>
              <a:t> 10</a:t>
            </a:r>
            <a:r>
              <a:rPr lang="fr-FR" baseline="30000" dirty="0" smtClean="0"/>
              <a:t>5</a:t>
            </a:r>
            <a:endParaRPr lang="fr-FR" dirty="0" smtClean="0"/>
          </a:p>
        </p:txBody>
      </p:sp>
      <p:sp>
        <p:nvSpPr>
          <p:cNvPr id="4" name="Espace réservé du numéro de diapositive 3"/>
          <p:cNvSpPr>
            <a:spLocks noGrp="1"/>
          </p:cNvSpPr>
          <p:nvPr>
            <p:ph type="sldNum" sz="quarter" idx="10"/>
          </p:nvPr>
        </p:nvSpPr>
        <p:spPr/>
        <p:txBody>
          <a:bodyPr/>
          <a:lstStyle/>
          <a:p>
            <a:fld id="{E1CA20DD-8575-4935-AB0E-A1DC84F8D0BD}" type="slidenum">
              <a:rPr lang="en-US" smtClean="0"/>
              <a:pPr/>
              <a:t>9</a:t>
            </a:fld>
            <a:endParaRPr lang="en-US"/>
          </a:p>
        </p:txBody>
      </p:sp>
    </p:spTree>
    <p:extLst>
      <p:ext uri="{BB962C8B-B14F-4D97-AF65-F5344CB8AC3E}">
        <p14:creationId xmlns:p14="http://schemas.microsoft.com/office/powerpoint/2010/main" val="120807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758095"/>
            <a:ext cx="8549640" cy="1213111"/>
          </a:xfrm>
        </p:spPr>
        <p:txBody>
          <a:bodyPr/>
          <a:lstStyle/>
          <a:p>
            <a:r>
              <a:rPr lang="en-US"/>
              <a:t>Click to edit Master title style</a:t>
            </a:r>
          </a:p>
        </p:txBody>
      </p:sp>
      <p:sp>
        <p:nvSpPr>
          <p:cNvPr id="3" name="Subtitle 2"/>
          <p:cNvSpPr>
            <a:spLocks noGrp="1"/>
          </p:cNvSpPr>
          <p:nvPr>
            <p:ph type="subTitle" idx="1"/>
          </p:nvPr>
        </p:nvSpPr>
        <p:spPr>
          <a:xfrm>
            <a:off x="1508760" y="3207016"/>
            <a:ext cx="7040880" cy="1446301"/>
          </a:xfrm>
        </p:spPr>
        <p:txBody>
          <a:bodyPr/>
          <a:lstStyle>
            <a:lvl1pPr marL="0" indent="0" algn="ctr">
              <a:buNone/>
              <a:defRPr>
                <a:solidFill>
                  <a:schemeClr val="tx1">
                    <a:tint val="75000"/>
                  </a:schemeClr>
                </a:solidFill>
              </a:defRPr>
            </a:lvl1pPr>
            <a:lvl2pPr marL="377286" indent="0" algn="ctr">
              <a:buNone/>
              <a:defRPr>
                <a:solidFill>
                  <a:schemeClr val="tx1">
                    <a:tint val="75000"/>
                  </a:schemeClr>
                </a:solidFill>
              </a:defRPr>
            </a:lvl2pPr>
            <a:lvl3pPr marL="754570" indent="0" algn="ctr">
              <a:buNone/>
              <a:defRPr>
                <a:solidFill>
                  <a:schemeClr val="tx1">
                    <a:tint val="75000"/>
                  </a:schemeClr>
                </a:solidFill>
              </a:defRPr>
            </a:lvl3pPr>
            <a:lvl4pPr marL="1131856" indent="0" algn="ctr">
              <a:buNone/>
              <a:defRPr>
                <a:solidFill>
                  <a:schemeClr val="tx1">
                    <a:tint val="75000"/>
                  </a:schemeClr>
                </a:solidFill>
              </a:defRPr>
            </a:lvl4pPr>
            <a:lvl5pPr marL="1509141" indent="0" algn="ctr">
              <a:buNone/>
              <a:defRPr>
                <a:solidFill>
                  <a:schemeClr val="tx1">
                    <a:tint val="75000"/>
                  </a:schemeClr>
                </a:solidFill>
              </a:defRPr>
            </a:lvl5pPr>
            <a:lvl6pPr marL="1886426" indent="0" algn="ctr">
              <a:buNone/>
              <a:defRPr>
                <a:solidFill>
                  <a:schemeClr val="tx1">
                    <a:tint val="75000"/>
                  </a:schemeClr>
                </a:solidFill>
              </a:defRPr>
            </a:lvl6pPr>
            <a:lvl7pPr marL="2263711" indent="0" algn="ctr">
              <a:buNone/>
              <a:defRPr>
                <a:solidFill>
                  <a:schemeClr val="tx1">
                    <a:tint val="75000"/>
                  </a:schemeClr>
                </a:solidFill>
              </a:defRPr>
            </a:lvl7pPr>
            <a:lvl8pPr marL="2640996" indent="0" algn="ctr">
              <a:buNone/>
              <a:defRPr>
                <a:solidFill>
                  <a:schemeClr val="tx1">
                    <a:tint val="75000"/>
                  </a:schemeClr>
                </a:solidFill>
              </a:defRPr>
            </a:lvl8pPr>
            <a:lvl9pPr marL="3018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 le renard</a:t>
            </a:r>
            <a:endParaRPr lang="en-US"/>
          </a:p>
        </p:txBody>
      </p:sp>
      <p:sp>
        <p:nvSpPr>
          <p:cNvPr id="6" name="Slide Number Placeholder 5"/>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 le renard</a:t>
            </a:r>
            <a:endParaRPr lang="en-US"/>
          </a:p>
        </p:txBody>
      </p:sp>
      <p:sp>
        <p:nvSpPr>
          <p:cNvPr id="6" name="Slide Number Placeholder 5"/>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26641"/>
            <a:ext cx="2263140" cy="4828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26641"/>
            <a:ext cx="6621780" cy="4828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 le renard</a:t>
            </a:r>
            <a:endParaRPr lang="en-US"/>
          </a:p>
        </p:txBody>
      </p:sp>
      <p:sp>
        <p:nvSpPr>
          <p:cNvPr id="6" name="Slide Number Placeholder 5"/>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758095"/>
            <a:ext cx="8549640" cy="1213111"/>
          </a:xfrm>
        </p:spPr>
        <p:txBody>
          <a:bodyPr/>
          <a:lstStyle/>
          <a:p>
            <a:r>
              <a:rPr lang="en-US"/>
              <a:t>Click to edit Master title style</a:t>
            </a:r>
            <a:endParaRPr lang="en-US" dirty="0"/>
          </a:p>
        </p:txBody>
      </p:sp>
      <p:sp>
        <p:nvSpPr>
          <p:cNvPr id="3" name="Subtitle 2"/>
          <p:cNvSpPr>
            <a:spLocks noGrp="1"/>
          </p:cNvSpPr>
          <p:nvPr>
            <p:ph type="subTitle" idx="1"/>
          </p:nvPr>
        </p:nvSpPr>
        <p:spPr>
          <a:xfrm>
            <a:off x="1508760" y="3207016"/>
            <a:ext cx="7040880" cy="1446301"/>
          </a:xfrm>
          <a:prstGeom prst="rect">
            <a:avLst/>
          </a:prstGeom>
        </p:spPr>
        <p:txBody>
          <a:bodyPr/>
          <a:lstStyle>
            <a:lvl1pPr marL="0" indent="0" algn="ctr">
              <a:buNone/>
              <a:defRPr/>
            </a:lvl1pPr>
            <a:lvl2pPr marL="377286" indent="0" algn="ctr">
              <a:buNone/>
              <a:defRPr/>
            </a:lvl2pPr>
            <a:lvl3pPr marL="754570" indent="0" algn="ctr">
              <a:buNone/>
              <a:defRPr/>
            </a:lvl3pPr>
            <a:lvl4pPr marL="1131856" indent="0" algn="ctr">
              <a:buNone/>
              <a:defRPr/>
            </a:lvl4pPr>
            <a:lvl5pPr marL="1509141" indent="0" algn="ctr">
              <a:buNone/>
              <a:defRPr/>
            </a:lvl5pPr>
            <a:lvl6pPr marL="1886426" indent="0" algn="ctr">
              <a:buNone/>
              <a:defRPr/>
            </a:lvl6pPr>
            <a:lvl7pPr marL="2263711" indent="0" algn="ctr">
              <a:buNone/>
              <a:defRPr/>
            </a:lvl7pPr>
            <a:lvl8pPr marL="2640996" indent="0" algn="ctr">
              <a:buNone/>
              <a:defRPr/>
            </a:lvl8pPr>
            <a:lvl9pPr marL="3018282" indent="0" algn="ctr">
              <a:buNone/>
              <a:defRPr/>
            </a:lvl9pPr>
          </a:lstStyle>
          <a:p>
            <a:r>
              <a:rPr lang="en-US"/>
              <a:t>Click to edit Master subtitle style</a:t>
            </a:r>
          </a:p>
        </p:txBody>
      </p:sp>
    </p:spTree>
    <p:extLst>
      <p:ext uri="{BB962C8B-B14F-4D97-AF65-F5344CB8AC3E}">
        <p14:creationId xmlns:p14="http://schemas.microsoft.com/office/powerpoint/2010/main" val="3025353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2920" y="880357"/>
            <a:ext cx="9052560" cy="41751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301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636714"/>
            <a:ext cx="8549640" cy="1124027"/>
          </a:xfrm>
        </p:spPr>
        <p:txBody>
          <a:bodyPr anchor="t"/>
          <a:lstStyle>
            <a:lvl1pPr algn="l">
              <a:defRPr sz="3301" b="1" cap="all"/>
            </a:lvl1pPr>
          </a:lstStyle>
          <a:p>
            <a:r>
              <a:rPr lang="en-US"/>
              <a:t>Click to edit Master title style</a:t>
            </a:r>
          </a:p>
        </p:txBody>
      </p:sp>
      <p:sp>
        <p:nvSpPr>
          <p:cNvPr id="3" name="Text Placeholder 2"/>
          <p:cNvSpPr>
            <a:spLocks noGrp="1"/>
          </p:cNvSpPr>
          <p:nvPr>
            <p:ph type="body" idx="1"/>
          </p:nvPr>
        </p:nvSpPr>
        <p:spPr>
          <a:xfrm>
            <a:off x="794544" y="2398712"/>
            <a:ext cx="8549640" cy="1238002"/>
          </a:xfrm>
          <a:prstGeom prst="rect">
            <a:avLst/>
          </a:prstGeom>
        </p:spPr>
        <p:txBody>
          <a:bodyPr anchor="b"/>
          <a:lstStyle>
            <a:lvl1pPr marL="0" indent="0">
              <a:buNone/>
              <a:defRPr sz="1650"/>
            </a:lvl1pPr>
            <a:lvl2pPr marL="377286" indent="0">
              <a:buNone/>
              <a:defRPr sz="1485"/>
            </a:lvl2pPr>
            <a:lvl3pPr marL="754570" indent="0">
              <a:buNone/>
              <a:defRPr sz="1320"/>
            </a:lvl3pPr>
            <a:lvl4pPr marL="1131856" indent="0">
              <a:buNone/>
              <a:defRPr sz="1155"/>
            </a:lvl4pPr>
            <a:lvl5pPr marL="1509141" indent="0">
              <a:buNone/>
              <a:defRPr sz="1155"/>
            </a:lvl5pPr>
            <a:lvl6pPr marL="1886426" indent="0">
              <a:buNone/>
              <a:defRPr sz="1155"/>
            </a:lvl6pPr>
            <a:lvl7pPr marL="2263711" indent="0">
              <a:buNone/>
              <a:defRPr sz="1155"/>
            </a:lvl7pPr>
            <a:lvl8pPr marL="2640996" indent="0">
              <a:buNone/>
              <a:defRPr sz="1155"/>
            </a:lvl8pPr>
            <a:lvl9pPr marL="3018282" indent="0">
              <a:buNone/>
              <a:defRPr sz="1155"/>
            </a:lvl9pPr>
          </a:lstStyle>
          <a:p>
            <a:pPr lvl="0"/>
            <a:r>
              <a:rPr lang="en-US"/>
              <a:t>Click to edit Master text styles</a:t>
            </a:r>
          </a:p>
        </p:txBody>
      </p:sp>
    </p:spTree>
    <p:extLst>
      <p:ext uri="{BB962C8B-B14F-4D97-AF65-F5344CB8AC3E}">
        <p14:creationId xmlns:p14="http://schemas.microsoft.com/office/powerpoint/2010/main" val="36387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880357"/>
            <a:ext cx="4442460" cy="4175146"/>
          </a:xfrm>
          <a:prstGeom prst="rect">
            <a:avLst/>
          </a:prstGeo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3020" y="880357"/>
            <a:ext cx="4442460" cy="4175146"/>
          </a:xfrm>
          <a:prstGeom prst="rect">
            <a:avLst/>
          </a:prstGeo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322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146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37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25330"/>
            <a:ext cx="3309144" cy="958960"/>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3932555" y="225330"/>
            <a:ext cx="5622925" cy="4830174"/>
          </a:xfrm>
          <a:prstGeom prst="rect">
            <a:avLst/>
          </a:prstGeom>
        </p:spPr>
        <p:txBody>
          <a:bodyPr/>
          <a:lstStyle>
            <a:lvl1pPr>
              <a:defRPr sz="2641"/>
            </a:lvl1pPr>
            <a:lvl2pPr>
              <a:defRPr sz="2311"/>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184291"/>
            <a:ext cx="3309144" cy="3871213"/>
          </a:xfrm>
          <a:prstGeom prst="rect">
            <a:avLst/>
          </a:prstGeo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Tree>
    <p:extLst>
      <p:ext uri="{BB962C8B-B14F-4D97-AF65-F5344CB8AC3E}">
        <p14:creationId xmlns:p14="http://schemas.microsoft.com/office/powerpoint/2010/main" val="343657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3961607"/>
            <a:ext cx="6035040" cy="467690"/>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1971517" y="505681"/>
            <a:ext cx="6035040" cy="3395663"/>
          </a:xfrm>
          <a:prstGeom prst="rect">
            <a:avLst/>
          </a:prstGeom>
        </p:spPr>
        <p:txBody>
          <a:bodyPr/>
          <a:lstStyle>
            <a:lvl1pPr marL="0" indent="0">
              <a:buNone/>
              <a:defRPr sz="2641"/>
            </a:lvl1pPr>
            <a:lvl2pPr marL="377286" indent="0">
              <a:buNone/>
              <a:defRPr sz="2311"/>
            </a:lvl2pPr>
            <a:lvl3pPr marL="754570" indent="0">
              <a:buNone/>
              <a:defRPr sz="1980"/>
            </a:lvl3pPr>
            <a:lvl4pPr marL="1131856" indent="0">
              <a:buNone/>
              <a:defRPr sz="1650"/>
            </a:lvl4pPr>
            <a:lvl5pPr marL="1509141" indent="0">
              <a:buNone/>
              <a:defRPr sz="1650"/>
            </a:lvl5pPr>
            <a:lvl6pPr marL="1886426" indent="0">
              <a:buNone/>
              <a:defRPr sz="1650"/>
            </a:lvl6pPr>
            <a:lvl7pPr marL="2263711" indent="0">
              <a:buNone/>
              <a:defRPr sz="1650"/>
            </a:lvl7pPr>
            <a:lvl8pPr marL="2640996" indent="0">
              <a:buNone/>
              <a:defRPr sz="1650"/>
            </a:lvl8pPr>
            <a:lvl9pPr marL="3018282" indent="0">
              <a:buNone/>
              <a:defRPr sz="1650"/>
            </a:lvl9pPr>
          </a:lstStyle>
          <a:p>
            <a:pPr lvl="0"/>
            <a:r>
              <a:rPr lang="en-US" noProof="0"/>
              <a:t>Click icon to add picture</a:t>
            </a:r>
          </a:p>
        </p:txBody>
      </p:sp>
      <p:sp>
        <p:nvSpPr>
          <p:cNvPr id="4" name="Text Placeholder 3"/>
          <p:cNvSpPr>
            <a:spLocks noGrp="1"/>
          </p:cNvSpPr>
          <p:nvPr>
            <p:ph type="body" sz="half" idx="2"/>
          </p:nvPr>
        </p:nvSpPr>
        <p:spPr>
          <a:xfrm>
            <a:off x="1971517" y="4429296"/>
            <a:ext cx="6035040" cy="664198"/>
          </a:xfrm>
          <a:prstGeom prst="rect">
            <a:avLst/>
          </a:prstGeo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Tree>
    <p:extLst>
      <p:ext uri="{BB962C8B-B14F-4D97-AF65-F5344CB8AC3E}">
        <p14:creationId xmlns:p14="http://schemas.microsoft.com/office/powerpoint/2010/main" val="161118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 le renard</a:t>
            </a:r>
            <a:endParaRPr lang="en-US"/>
          </a:p>
        </p:txBody>
      </p:sp>
      <p:sp>
        <p:nvSpPr>
          <p:cNvPr id="6" name="Slide Number Placeholder 5"/>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02920" y="1320536"/>
            <a:ext cx="9052560" cy="373496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210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01890" y="37993"/>
            <a:ext cx="2472690" cy="50175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 y="37993"/>
            <a:ext cx="7250430" cy="50175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57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758095"/>
            <a:ext cx="8549640" cy="1213111"/>
          </a:xfrm>
        </p:spPr>
        <p:txBody>
          <a:bodyPr/>
          <a:lstStyle/>
          <a:p>
            <a:r>
              <a:rPr lang="en-US"/>
              <a:t>Click to edit Master title style</a:t>
            </a:r>
            <a:endParaRPr lang="en-US" dirty="0"/>
          </a:p>
        </p:txBody>
      </p:sp>
      <p:sp>
        <p:nvSpPr>
          <p:cNvPr id="3" name="Subtitle 2"/>
          <p:cNvSpPr>
            <a:spLocks noGrp="1"/>
          </p:cNvSpPr>
          <p:nvPr>
            <p:ph type="subTitle" idx="1"/>
          </p:nvPr>
        </p:nvSpPr>
        <p:spPr>
          <a:xfrm>
            <a:off x="1508760" y="3207016"/>
            <a:ext cx="7040880" cy="1446301"/>
          </a:xfrm>
          <a:prstGeom prst="rect">
            <a:avLst/>
          </a:prstGeom>
        </p:spPr>
        <p:txBody>
          <a:bodyPr/>
          <a:lstStyle>
            <a:lvl1pPr marL="0" indent="0" algn="ctr">
              <a:buNone/>
              <a:defRPr/>
            </a:lvl1pPr>
            <a:lvl2pPr marL="377286" indent="0" algn="ctr">
              <a:buNone/>
              <a:defRPr/>
            </a:lvl2pPr>
            <a:lvl3pPr marL="754570" indent="0" algn="ctr">
              <a:buNone/>
              <a:defRPr/>
            </a:lvl3pPr>
            <a:lvl4pPr marL="1131856" indent="0" algn="ctr">
              <a:buNone/>
              <a:defRPr/>
            </a:lvl4pPr>
            <a:lvl5pPr marL="1509141" indent="0" algn="ctr">
              <a:buNone/>
              <a:defRPr/>
            </a:lvl5pPr>
            <a:lvl6pPr marL="1886426" indent="0" algn="ctr">
              <a:buNone/>
              <a:defRPr/>
            </a:lvl6pPr>
            <a:lvl7pPr marL="2263711" indent="0" algn="ctr">
              <a:buNone/>
              <a:defRPr/>
            </a:lvl7pPr>
            <a:lvl8pPr marL="2640996" indent="0" algn="ctr">
              <a:buNone/>
              <a:defRPr/>
            </a:lvl8pPr>
            <a:lvl9pPr marL="3018282" indent="0" algn="ctr">
              <a:buNone/>
              <a:defRPr/>
            </a:lvl9pPr>
          </a:lstStyle>
          <a:p>
            <a:r>
              <a:rPr lang="en-US"/>
              <a:t>Click to edit Master subtitle style</a:t>
            </a:r>
          </a:p>
        </p:txBody>
      </p:sp>
    </p:spTree>
    <p:extLst>
      <p:ext uri="{BB962C8B-B14F-4D97-AF65-F5344CB8AC3E}">
        <p14:creationId xmlns:p14="http://schemas.microsoft.com/office/powerpoint/2010/main" val="2281802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2920" y="880357"/>
            <a:ext cx="9052560" cy="41751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749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636714"/>
            <a:ext cx="8549640" cy="1124027"/>
          </a:xfrm>
        </p:spPr>
        <p:txBody>
          <a:bodyPr anchor="t"/>
          <a:lstStyle>
            <a:lvl1pPr algn="l">
              <a:defRPr sz="3301" b="1" cap="all"/>
            </a:lvl1pPr>
          </a:lstStyle>
          <a:p>
            <a:r>
              <a:rPr lang="en-US"/>
              <a:t>Click to edit Master title style</a:t>
            </a:r>
          </a:p>
        </p:txBody>
      </p:sp>
      <p:sp>
        <p:nvSpPr>
          <p:cNvPr id="3" name="Text Placeholder 2"/>
          <p:cNvSpPr>
            <a:spLocks noGrp="1"/>
          </p:cNvSpPr>
          <p:nvPr>
            <p:ph type="body" idx="1"/>
          </p:nvPr>
        </p:nvSpPr>
        <p:spPr>
          <a:xfrm>
            <a:off x="794544" y="2398712"/>
            <a:ext cx="8549640" cy="1238002"/>
          </a:xfrm>
          <a:prstGeom prst="rect">
            <a:avLst/>
          </a:prstGeom>
        </p:spPr>
        <p:txBody>
          <a:bodyPr anchor="b"/>
          <a:lstStyle>
            <a:lvl1pPr marL="0" indent="0">
              <a:buNone/>
              <a:defRPr sz="1650"/>
            </a:lvl1pPr>
            <a:lvl2pPr marL="377286" indent="0">
              <a:buNone/>
              <a:defRPr sz="1485"/>
            </a:lvl2pPr>
            <a:lvl3pPr marL="754570" indent="0">
              <a:buNone/>
              <a:defRPr sz="1320"/>
            </a:lvl3pPr>
            <a:lvl4pPr marL="1131856" indent="0">
              <a:buNone/>
              <a:defRPr sz="1155"/>
            </a:lvl4pPr>
            <a:lvl5pPr marL="1509141" indent="0">
              <a:buNone/>
              <a:defRPr sz="1155"/>
            </a:lvl5pPr>
            <a:lvl6pPr marL="1886426" indent="0">
              <a:buNone/>
              <a:defRPr sz="1155"/>
            </a:lvl6pPr>
            <a:lvl7pPr marL="2263711" indent="0">
              <a:buNone/>
              <a:defRPr sz="1155"/>
            </a:lvl7pPr>
            <a:lvl8pPr marL="2640996" indent="0">
              <a:buNone/>
              <a:defRPr sz="1155"/>
            </a:lvl8pPr>
            <a:lvl9pPr marL="3018282" indent="0">
              <a:buNone/>
              <a:defRPr sz="1155"/>
            </a:lvl9pPr>
          </a:lstStyle>
          <a:p>
            <a:pPr lvl="0"/>
            <a:r>
              <a:rPr lang="en-US"/>
              <a:t>Click to edit Master text styles</a:t>
            </a:r>
          </a:p>
        </p:txBody>
      </p:sp>
    </p:spTree>
    <p:extLst>
      <p:ext uri="{BB962C8B-B14F-4D97-AF65-F5344CB8AC3E}">
        <p14:creationId xmlns:p14="http://schemas.microsoft.com/office/powerpoint/2010/main" val="417654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880357"/>
            <a:ext cx="4442460" cy="4175146"/>
          </a:xfrm>
          <a:prstGeom prst="rect">
            <a:avLst/>
          </a:prstGeo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3020" y="880357"/>
            <a:ext cx="4442460" cy="4175146"/>
          </a:xfrm>
          <a:prstGeom prst="rect">
            <a:avLst/>
          </a:prstGeo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243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4693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08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25330"/>
            <a:ext cx="3309144" cy="958960"/>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3932555" y="225330"/>
            <a:ext cx="5622925" cy="4830174"/>
          </a:xfrm>
          <a:prstGeom prst="rect">
            <a:avLst/>
          </a:prstGeom>
        </p:spPr>
        <p:txBody>
          <a:bodyPr/>
          <a:lstStyle>
            <a:lvl1pPr>
              <a:defRPr sz="2641"/>
            </a:lvl1pPr>
            <a:lvl2pPr>
              <a:defRPr sz="2311"/>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184291"/>
            <a:ext cx="3309144" cy="3871213"/>
          </a:xfrm>
          <a:prstGeom prst="rect">
            <a:avLst/>
          </a:prstGeo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Tree>
    <p:extLst>
      <p:ext uri="{BB962C8B-B14F-4D97-AF65-F5344CB8AC3E}">
        <p14:creationId xmlns:p14="http://schemas.microsoft.com/office/powerpoint/2010/main" val="3216978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3961607"/>
            <a:ext cx="6035040" cy="467690"/>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1971517" y="505681"/>
            <a:ext cx="6035040" cy="3395663"/>
          </a:xfrm>
          <a:prstGeom prst="rect">
            <a:avLst/>
          </a:prstGeom>
        </p:spPr>
        <p:txBody>
          <a:bodyPr/>
          <a:lstStyle>
            <a:lvl1pPr marL="0" indent="0">
              <a:buNone/>
              <a:defRPr sz="2641"/>
            </a:lvl1pPr>
            <a:lvl2pPr marL="377286" indent="0">
              <a:buNone/>
              <a:defRPr sz="2311"/>
            </a:lvl2pPr>
            <a:lvl3pPr marL="754570" indent="0">
              <a:buNone/>
              <a:defRPr sz="1980"/>
            </a:lvl3pPr>
            <a:lvl4pPr marL="1131856" indent="0">
              <a:buNone/>
              <a:defRPr sz="1650"/>
            </a:lvl4pPr>
            <a:lvl5pPr marL="1509141" indent="0">
              <a:buNone/>
              <a:defRPr sz="1650"/>
            </a:lvl5pPr>
            <a:lvl6pPr marL="1886426" indent="0">
              <a:buNone/>
              <a:defRPr sz="1650"/>
            </a:lvl6pPr>
            <a:lvl7pPr marL="2263711" indent="0">
              <a:buNone/>
              <a:defRPr sz="1650"/>
            </a:lvl7pPr>
            <a:lvl8pPr marL="2640996" indent="0">
              <a:buNone/>
              <a:defRPr sz="1650"/>
            </a:lvl8pPr>
            <a:lvl9pPr marL="3018282" indent="0">
              <a:buNone/>
              <a:defRPr sz="1650"/>
            </a:lvl9pPr>
          </a:lstStyle>
          <a:p>
            <a:pPr lvl="0"/>
            <a:r>
              <a:rPr lang="en-US" noProof="0"/>
              <a:t>Click icon to add picture</a:t>
            </a:r>
          </a:p>
        </p:txBody>
      </p:sp>
      <p:sp>
        <p:nvSpPr>
          <p:cNvPr id="4" name="Text Placeholder 3"/>
          <p:cNvSpPr>
            <a:spLocks noGrp="1"/>
          </p:cNvSpPr>
          <p:nvPr>
            <p:ph type="body" sz="half" idx="2"/>
          </p:nvPr>
        </p:nvSpPr>
        <p:spPr>
          <a:xfrm>
            <a:off x="1971517" y="4429296"/>
            <a:ext cx="6035040" cy="664198"/>
          </a:xfrm>
          <a:prstGeom prst="rect">
            <a:avLst/>
          </a:prstGeo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Tree>
    <p:extLst>
      <p:ext uri="{BB962C8B-B14F-4D97-AF65-F5344CB8AC3E}">
        <p14:creationId xmlns:p14="http://schemas.microsoft.com/office/powerpoint/2010/main" val="278555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636714"/>
            <a:ext cx="8549640" cy="1124027"/>
          </a:xfrm>
        </p:spPr>
        <p:txBody>
          <a:bodyPr anchor="t"/>
          <a:lstStyle>
            <a:lvl1pPr algn="l">
              <a:defRPr sz="3301" b="1" cap="all"/>
            </a:lvl1pPr>
          </a:lstStyle>
          <a:p>
            <a:r>
              <a:rPr lang="en-US"/>
              <a:t>Click to edit Master title style</a:t>
            </a:r>
          </a:p>
        </p:txBody>
      </p:sp>
      <p:sp>
        <p:nvSpPr>
          <p:cNvPr id="3" name="Text Placeholder 2"/>
          <p:cNvSpPr>
            <a:spLocks noGrp="1"/>
          </p:cNvSpPr>
          <p:nvPr>
            <p:ph type="body" idx="1"/>
          </p:nvPr>
        </p:nvSpPr>
        <p:spPr>
          <a:xfrm>
            <a:off x="794544" y="2398712"/>
            <a:ext cx="8549640" cy="1238002"/>
          </a:xfrm>
        </p:spPr>
        <p:txBody>
          <a:bodyPr anchor="b"/>
          <a:lstStyle>
            <a:lvl1pPr marL="0" indent="0">
              <a:buNone/>
              <a:defRPr sz="1650">
                <a:solidFill>
                  <a:schemeClr val="tx1">
                    <a:tint val="75000"/>
                  </a:schemeClr>
                </a:solidFill>
              </a:defRPr>
            </a:lvl1pPr>
            <a:lvl2pPr marL="377286" indent="0">
              <a:buNone/>
              <a:defRPr sz="1485">
                <a:solidFill>
                  <a:schemeClr val="tx1">
                    <a:tint val="75000"/>
                  </a:schemeClr>
                </a:solidFill>
              </a:defRPr>
            </a:lvl2pPr>
            <a:lvl3pPr marL="754570" indent="0">
              <a:buNone/>
              <a:defRPr sz="1320">
                <a:solidFill>
                  <a:schemeClr val="tx1">
                    <a:tint val="75000"/>
                  </a:schemeClr>
                </a:solidFill>
              </a:defRPr>
            </a:lvl3pPr>
            <a:lvl4pPr marL="1131856" indent="0">
              <a:buNone/>
              <a:defRPr sz="1155">
                <a:solidFill>
                  <a:schemeClr val="tx1">
                    <a:tint val="75000"/>
                  </a:schemeClr>
                </a:solidFill>
              </a:defRPr>
            </a:lvl4pPr>
            <a:lvl5pPr marL="1509141" indent="0">
              <a:buNone/>
              <a:defRPr sz="1155">
                <a:solidFill>
                  <a:schemeClr val="tx1">
                    <a:tint val="75000"/>
                  </a:schemeClr>
                </a:solidFill>
              </a:defRPr>
            </a:lvl5pPr>
            <a:lvl6pPr marL="1886426" indent="0">
              <a:buNone/>
              <a:defRPr sz="1155">
                <a:solidFill>
                  <a:schemeClr val="tx1">
                    <a:tint val="75000"/>
                  </a:schemeClr>
                </a:solidFill>
              </a:defRPr>
            </a:lvl6pPr>
            <a:lvl7pPr marL="2263711" indent="0">
              <a:buNone/>
              <a:defRPr sz="1155">
                <a:solidFill>
                  <a:schemeClr val="tx1">
                    <a:tint val="75000"/>
                  </a:schemeClr>
                </a:solidFill>
              </a:defRPr>
            </a:lvl7pPr>
            <a:lvl8pPr marL="2640996" indent="0">
              <a:buNone/>
              <a:defRPr sz="1155">
                <a:solidFill>
                  <a:schemeClr val="tx1">
                    <a:tint val="75000"/>
                  </a:schemeClr>
                </a:solidFill>
              </a:defRPr>
            </a:lvl8pPr>
            <a:lvl9pPr marL="3018282"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1 le renard</a:t>
            </a:r>
            <a:endParaRPr lang="en-US"/>
          </a:p>
        </p:txBody>
      </p:sp>
      <p:sp>
        <p:nvSpPr>
          <p:cNvPr id="6" name="Slide Number Placeholder 5"/>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02920" y="1320536"/>
            <a:ext cx="9052560" cy="373496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641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01890" y="37993"/>
            <a:ext cx="2472690" cy="50175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 y="37993"/>
            <a:ext cx="7250430" cy="50175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94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20536"/>
            <a:ext cx="4442460" cy="3734967"/>
          </a:xfr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20536"/>
            <a:ext cx="4442460" cy="3734967"/>
          </a:xfrm>
        </p:spPr>
        <p:txBody>
          <a:bodyPr/>
          <a:lstStyle>
            <a:lvl1pPr>
              <a:defRPr sz="2311"/>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 le renard</a:t>
            </a:r>
            <a:endParaRPr lang="en-US"/>
          </a:p>
        </p:txBody>
      </p:sp>
      <p:sp>
        <p:nvSpPr>
          <p:cNvPr id="7" name="Slide Number Placeholder 6"/>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266824"/>
            <a:ext cx="4444207" cy="527952"/>
          </a:xfrm>
        </p:spPr>
        <p:txBody>
          <a:bodyPr anchor="b"/>
          <a:lstStyle>
            <a:lvl1pPr marL="0" indent="0">
              <a:buNone/>
              <a:defRPr sz="1980" b="1"/>
            </a:lvl1pPr>
            <a:lvl2pPr marL="377286" indent="0">
              <a:buNone/>
              <a:defRPr sz="1650" b="1"/>
            </a:lvl2pPr>
            <a:lvl3pPr marL="754570" indent="0">
              <a:buNone/>
              <a:defRPr sz="1485" b="1"/>
            </a:lvl3pPr>
            <a:lvl4pPr marL="1131856" indent="0">
              <a:buNone/>
              <a:defRPr sz="1320" b="1"/>
            </a:lvl4pPr>
            <a:lvl5pPr marL="1509141" indent="0">
              <a:buNone/>
              <a:defRPr sz="1320" b="1"/>
            </a:lvl5pPr>
            <a:lvl6pPr marL="1886426" indent="0">
              <a:buNone/>
              <a:defRPr sz="1320" b="1"/>
            </a:lvl6pPr>
            <a:lvl7pPr marL="2263711" indent="0">
              <a:buNone/>
              <a:defRPr sz="1320" b="1"/>
            </a:lvl7pPr>
            <a:lvl8pPr marL="2640996" indent="0">
              <a:buNone/>
              <a:defRPr sz="1320" b="1"/>
            </a:lvl8pPr>
            <a:lvl9pPr marL="3018282" indent="0">
              <a:buNone/>
              <a:defRPr sz="1320" b="1"/>
            </a:lvl9pPr>
          </a:lstStyle>
          <a:p>
            <a:pPr lvl="0"/>
            <a:r>
              <a:rPr lang="en-US"/>
              <a:t>Click to edit Master text styles</a:t>
            </a:r>
          </a:p>
        </p:txBody>
      </p:sp>
      <p:sp>
        <p:nvSpPr>
          <p:cNvPr id="4" name="Content Placeholder 3"/>
          <p:cNvSpPr>
            <a:spLocks noGrp="1"/>
          </p:cNvSpPr>
          <p:nvPr>
            <p:ph sz="half" idx="2"/>
          </p:nvPr>
        </p:nvSpPr>
        <p:spPr>
          <a:xfrm>
            <a:off x="502921" y="1794775"/>
            <a:ext cx="4444207" cy="3260728"/>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266824"/>
            <a:ext cx="4445953" cy="527952"/>
          </a:xfrm>
        </p:spPr>
        <p:txBody>
          <a:bodyPr anchor="b"/>
          <a:lstStyle>
            <a:lvl1pPr marL="0" indent="0">
              <a:buNone/>
              <a:defRPr sz="1980" b="1"/>
            </a:lvl1pPr>
            <a:lvl2pPr marL="377286" indent="0">
              <a:buNone/>
              <a:defRPr sz="1650" b="1"/>
            </a:lvl2pPr>
            <a:lvl3pPr marL="754570" indent="0">
              <a:buNone/>
              <a:defRPr sz="1485" b="1"/>
            </a:lvl3pPr>
            <a:lvl4pPr marL="1131856" indent="0">
              <a:buNone/>
              <a:defRPr sz="1320" b="1"/>
            </a:lvl4pPr>
            <a:lvl5pPr marL="1509141" indent="0">
              <a:buNone/>
              <a:defRPr sz="1320" b="1"/>
            </a:lvl5pPr>
            <a:lvl6pPr marL="1886426" indent="0">
              <a:buNone/>
              <a:defRPr sz="1320" b="1"/>
            </a:lvl6pPr>
            <a:lvl7pPr marL="2263711" indent="0">
              <a:buNone/>
              <a:defRPr sz="1320" b="1"/>
            </a:lvl7pPr>
            <a:lvl8pPr marL="2640996" indent="0">
              <a:buNone/>
              <a:defRPr sz="1320" b="1"/>
            </a:lvl8pPr>
            <a:lvl9pPr marL="3018282"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109529" y="1794775"/>
            <a:ext cx="4445953" cy="3260728"/>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1 le renard</a:t>
            </a:r>
            <a:endParaRPr lang="en-US"/>
          </a:p>
        </p:txBody>
      </p:sp>
      <p:sp>
        <p:nvSpPr>
          <p:cNvPr id="9" name="Slide Number Placeholder 8"/>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1 le renard</a:t>
            </a:r>
            <a:endParaRPr lang="en-US"/>
          </a:p>
        </p:txBody>
      </p:sp>
      <p:sp>
        <p:nvSpPr>
          <p:cNvPr id="5" name="Slide Number Placeholder 4"/>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1 le renard</a:t>
            </a:r>
            <a:endParaRPr lang="en-US"/>
          </a:p>
        </p:txBody>
      </p:sp>
      <p:sp>
        <p:nvSpPr>
          <p:cNvPr id="4" name="Slide Number Placeholder 3"/>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25330"/>
            <a:ext cx="3309144" cy="958960"/>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3932555" y="225330"/>
            <a:ext cx="5622925" cy="4830174"/>
          </a:xfrm>
        </p:spPr>
        <p:txBody>
          <a:bodyPr/>
          <a:lstStyle>
            <a:lvl1pPr>
              <a:defRPr sz="2641"/>
            </a:lvl1pPr>
            <a:lvl2pPr>
              <a:defRPr sz="2311"/>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184291"/>
            <a:ext cx="3309144" cy="3871213"/>
          </a:xfr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 le renard</a:t>
            </a:r>
            <a:endParaRPr lang="en-US"/>
          </a:p>
        </p:txBody>
      </p:sp>
      <p:sp>
        <p:nvSpPr>
          <p:cNvPr id="7" name="Slide Number Placeholder 6"/>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3961607"/>
            <a:ext cx="6035040" cy="467690"/>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1971517" y="505681"/>
            <a:ext cx="6035040" cy="3395663"/>
          </a:xfrm>
        </p:spPr>
        <p:txBody>
          <a:bodyPr/>
          <a:lstStyle>
            <a:lvl1pPr marL="0" indent="0">
              <a:buNone/>
              <a:defRPr sz="2641"/>
            </a:lvl1pPr>
            <a:lvl2pPr marL="377286" indent="0">
              <a:buNone/>
              <a:defRPr sz="2311"/>
            </a:lvl2pPr>
            <a:lvl3pPr marL="754570" indent="0">
              <a:buNone/>
              <a:defRPr sz="1980"/>
            </a:lvl3pPr>
            <a:lvl4pPr marL="1131856" indent="0">
              <a:buNone/>
              <a:defRPr sz="1650"/>
            </a:lvl4pPr>
            <a:lvl5pPr marL="1509141" indent="0">
              <a:buNone/>
              <a:defRPr sz="1650"/>
            </a:lvl5pPr>
            <a:lvl6pPr marL="1886426" indent="0">
              <a:buNone/>
              <a:defRPr sz="1650"/>
            </a:lvl6pPr>
            <a:lvl7pPr marL="2263711" indent="0">
              <a:buNone/>
              <a:defRPr sz="1650"/>
            </a:lvl7pPr>
            <a:lvl8pPr marL="2640996" indent="0">
              <a:buNone/>
              <a:defRPr sz="1650"/>
            </a:lvl8pPr>
            <a:lvl9pPr marL="3018282" indent="0">
              <a:buNone/>
              <a:defRPr sz="1650"/>
            </a:lvl9pPr>
          </a:lstStyle>
          <a:p>
            <a:r>
              <a:rPr lang="en-US"/>
              <a:t>Click icon to add picture</a:t>
            </a:r>
          </a:p>
        </p:txBody>
      </p:sp>
      <p:sp>
        <p:nvSpPr>
          <p:cNvPr id="4" name="Text Placeholder 3"/>
          <p:cNvSpPr>
            <a:spLocks noGrp="1"/>
          </p:cNvSpPr>
          <p:nvPr>
            <p:ph type="body" sz="half" idx="2"/>
          </p:nvPr>
        </p:nvSpPr>
        <p:spPr>
          <a:xfrm>
            <a:off x="1971517" y="4429296"/>
            <a:ext cx="6035040" cy="664198"/>
          </a:xfrm>
        </p:spPr>
        <p:txBody>
          <a:bodyPr/>
          <a:lstStyle>
            <a:lvl1pPr marL="0" indent="0">
              <a:buNone/>
              <a:defRPr sz="1155"/>
            </a:lvl1pPr>
            <a:lvl2pPr marL="377286" indent="0">
              <a:buNone/>
              <a:defRPr sz="990"/>
            </a:lvl2pPr>
            <a:lvl3pPr marL="754570" indent="0">
              <a:buNone/>
              <a:defRPr sz="825"/>
            </a:lvl3pPr>
            <a:lvl4pPr marL="1131856" indent="0">
              <a:buNone/>
              <a:defRPr sz="743"/>
            </a:lvl4pPr>
            <a:lvl5pPr marL="1509141" indent="0">
              <a:buNone/>
              <a:defRPr sz="743"/>
            </a:lvl5pPr>
            <a:lvl6pPr marL="1886426" indent="0">
              <a:buNone/>
              <a:defRPr sz="743"/>
            </a:lvl6pPr>
            <a:lvl7pPr marL="2263711" indent="0">
              <a:buNone/>
              <a:defRPr sz="743"/>
            </a:lvl7pPr>
            <a:lvl8pPr marL="2640996" indent="0">
              <a:buNone/>
              <a:defRPr sz="743"/>
            </a:lvl8pPr>
            <a:lvl9pPr marL="3018282"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1 le renard</a:t>
            </a:r>
            <a:endParaRPr lang="en-US"/>
          </a:p>
        </p:txBody>
      </p:sp>
      <p:sp>
        <p:nvSpPr>
          <p:cNvPr id="7" name="Slide Number Placeholder 6"/>
          <p:cNvSpPr>
            <a:spLocks noGrp="1"/>
          </p:cNvSpPr>
          <p:nvPr>
            <p:ph type="sldNum" sz="quarter" idx="12"/>
          </p:nvPr>
        </p:nvSpPr>
        <p:spPr/>
        <p:txBody>
          <a:bodyPr/>
          <a:lstStyle/>
          <a:p>
            <a:fld id="{E412A49E-1E41-4666-89F7-58376DDA1532}"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26640"/>
            <a:ext cx="9052560" cy="9432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320536"/>
            <a:ext cx="9052560" cy="3734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5245462"/>
            <a:ext cx="2346960" cy="301313"/>
          </a:xfrm>
          <a:prstGeom prst="rect">
            <a:avLst/>
          </a:prstGeom>
        </p:spPr>
        <p:txBody>
          <a:bodyPr vert="horz" lIns="91440" tIns="45720" rIns="91440" bIns="45720" rtlCol="0" anchor="ctr"/>
          <a:lstStyle>
            <a:lvl1pPr algn="l">
              <a:defRPr sz="99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0" y="5245462"/>
            <a:ext cx="3185160" cy="301313"/>
          </a:xfrm>
          <a:prstGeom prst="rect">
            <a:avLst/>
          </a:prstGeom>
        </p:spPr>
        <p:txBody>
          <a:bodyPr vert="horz" lIns="91440" tIns="45720" rIns="91440" bIns="45720" rtlCol="0" anchor="ctr"/>
          <a:lstStyle>
            <a:lvl1pPr algn="ctr">
              <a:defRPr sz="990">
                <a:solidFill>
                  <a:schemeClr val="tx1">
                    <a:tint val="75000"/>
                  </a:schemeClr>
                </a:solidFill>
              </a:defRPr>
            </a:lvl1pPr>
          </a:lstStyle>
          <a:p>
            <a:r>
              <a:rPr lang="en-US" smtClean="0"/>
              <a:t>1 le renard</a:t>
            </a:r>
            <a:endParaRPr lang="en-US"/>
          </a:p>
        </p:txBody>
      </p:sp>
      <p:sp>
        <p:nvSpPr>
          <p:cNvPr id="6" name="Slide Number Placeholder 5"/>
          <p:cNvSpPr>
            <a:spLocks noGrp="1"/>
          </p:cNvSpPr>
          <p:nvPr>
            <p:ph type="sldNum" sz="quarter" idx="4"/>
          </p:nvPr>
        </p:nvSpPr>
        <p:spPr>
          <a:xfrm>
            <a:off x="7208520" y="5245462"/>
            <a:ext cx="2346960" cy="301313"/>
          </a:xfrm>
          <a:prstGeom prst="rect">
            <a:avLst/>
          </a:prstGeom>
        </p:spPr>
        <p:txBody>
          <a:bodyPr vert="horz" lIns="91440" tIns="45720" rIns="91440" bIns="45720" rtlCol="0" anchor="ctr"/>
          <a:lstStyle>
            <a:lvl1pPr algn="r">
              <a:defRPr sz="990">
                <a:solidFill>
                  <a:schemeClr val="tx1">
                    <a:tint val="75000"/>
                  </a:schemeClr>
                </a:solidFill>
              </a:defRPr>
            </a:lvl1pPr>
          </a:lstStyle>
          <a:p>
            <a:fld id="{E412A49E-1E41-4666-89F7-58376DDA1532}"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754570" rtl="0" eaLnBrk="1" latinLnBrk="0" hangingPunct="1">
        <a:spcBef>
          <a:spcPct val="0"/>
        </a:spcBef>
        <a:buNone/>
        <a:defRPr sz="3631" kern="1200">
          <a:solidFill>
            <a:schemeClr val="tx1"/>
          </a:solidFill>
          <a:latin typeface="+mj-lt"/>
          <a:ea typeface="+mj-ea"/>
          <a:cs typeface="+mj-cs"/>
        </a:defRPr>
      </a:lvl1pPr>
    </p:titleStyle>
    <p:bodyStyle>
      <a:lvl1pPr marL="282964" indent="-282964" algn="l" defTabSz="754570" rtl="0" eaLnBrk="1" latinLnBrk="0" hangingPunct="1">
        <a:spcBef>
          <a:spcPct val="20000"/>
        </a:spcBef>
        <a:buFont typeface="Arial" pitchFamily="34" charset="0"/>
        <a:buChar char="•"/>
        <a:defRPr sz="2641" kern="1200">
          <a:solidFill>
            <a:schemeClr val="tx1"/>
          </a:solidFill>
          <a:latin typeface="+mn-lt"/>
          <a:ea typeface="+mn-ea"/>
          <a:cs typeface="+mn-cs"/>
        </a:defRPr>
      </a:lvl1pPr>
      <a:lvl2pPr marL="613088" indent="-235803" algn="l" defTabSz="754570" rtl="0" eaLnBrk="1" latinLnBrk="0" hangingPunct="1">
        <a:spcBef>
          <a:spcPct val="20000"/>
        </a:spcBef>
        <a:buFont typeface="Arial" pitchFamily="34" charset="0"/>
        <a:buChar char="–"/>
        <a:defRPr sz="2311" kern="1200">
          <a:solidFill>
            <a:schemeClr val="tx1"/>
          </a:solidFill>
          <a:latin typeface="+mn-lt"/>
          <a:ea typeface="+mn-ea"/>
          <a:cs typeface="+mn-cs"/>
        </a:defRPr>
      </a:lvl2pPr>
      <a:lvl3pPr marL="943213" indent="-188642" algn="l" defTabSz="754570" rtl="0" eaLnBrk="1" latinLnBrk="0" hangingPunct="1">
        <a:spcBef>
          <a:spcPct val="20000"/>
        </a:spcBef>
        <a:buFont typeface="Arial" pitchFamily="34" charset="0"/>
        <a:buChar char="•"/>
        <a:defRPr sz="1980" kern="1200">
          <a:solidFill>
            <a:schemeClr val="tx1"/>
          </a:solidFill>
          <a:latin typeface="+mn-lt"/>
          <a:ea typeface="+mn-ea"/>
          <a:cs typeface="+mn-cs"/>
        </a:defRPr>
      </a:lvl3pPr>
      <a:lvl4pPr marL="1320498"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4pPr>
      <a:lvl5pPr marL="1697784"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5pPr>
      <a:lvl6pPr marL="2075069"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2354"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829639"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8pPr>
      <a:lvl9pPr marL="3206924" indent="-188642" algn="l" defTabSz="754570" rtl="0" eaLnBrk="1" latinLnBrk="0"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en-US"/>
      </a:defPPr>
      <a:lvl1pPr marL="0" algn="l" defTabSz="754570" rtl="0" eaLnBrk="1" latinLnBrk="0" hangingPunct="1">
        <a:defRPr sz="1485" kern="1200">
          <a:solidFill>
            <a:schemeClr val="tx1"/>
          </a:solidFill>
          <a:latin typeface="+mn-lt"/>
          <a:ea typeface="+mn-ea"/>
          <a:cs typeface="+mn-cs"/>
        </a:defRPr>
      </a:lvl1pPr>
      <a:lvl2pPr marL="377286" algn="l" defTabSz="754570" rtl="0" eaLnBrk="1" latinLnBrk="0" hangingPunct="1">
        <a:defRPr sz="1485" kern="1200">
          <a:solidFill>
            <a:schemeClr val="tx1"/>
          </a:solidFill>
          <a:latin typeface="+mn-lt"/>
          <a:ea typeface="+mn-ea"/>
          <a:cs typeface="+mn-cs"/>
        </a:defRPr>
      </a:lvl2pPr>
      <a:lvl3pPr marL="754570" algn="l" defTabSz="754570" rtl="0" eaLnBrk="1" latinLnBrk="0" hangingPunct="1">
        <a:defRPr sz="1485" kern="1200">
          <a:solidFill>
            <a:schemeClr val="tx1"/>
          </a:solidFill>
          <a:latin typeface="+mn-lt"/>
          <a:ea typeface="+mn-ea"/>
          <a:cs typeface="+mn-cs"/>
        </a:defRPr>
      </a:lvl3pPr>
      <a:lvl4pPr marL="1131856" algn="l" defTabSz="754570" rtl="0" eaLnBrk="1" latinLnBrk="0" hangingPunct="1">
        <a:defRPr sz="1485" kern="1200">
          <a:solidFill>
            <a:schemeClr val="tx1"/>
          </a:solidFill>
          <a:latin typeface="+mn-lt"/>
          <a:ea typeface="+mn-ea"/>
          <a:cs typeface="+mn-cs"/>
        </a:defRPr>
      </a:lvl4pPr>
      <a:lvl5pPr marL="1509141" algn="l" defTabSz="754570" rtl="0" eaLnBrk="1" latinLnBrk="0" hangingPunct="1">
        <a:defRPr sz="1485" kern="1200">
          <a:solidFill>
            <a:schemeClr val="tx1"/>
          </a:solidFill>
          <a:latin typeface="+mn-lt"/>
          <a:ea typeface="+mn-ea"/>
          <a:cs typeface="+mn-cs"/>
        </a:defRPr>
      </a:lvl5pPr>
      <a:lvl6pPr marL="1886426" algn="l" defTabSz="754570" rtl="0" eaLnBrk="1" latinLnBrk="0" hangingPunct="1">
        <a:defRPr sz="1485" kern="1200">
          <a:solidFill>
            <a:schemeClr val="tx1"/>
          </a:solidFill>
          <a:latin typeface="+mn-lt"/>
          <a:ea typeface="+mn-ea"/>
          <a:cs typeface="+mn-cs"/>
        </a:defRPr>
      </a:lvl6pPr>
      <a:lvl7pPr marL="2263711" algn="l" defTabSz="754570" rtl="0" eaLnBrk="1" latinLnBrk="0" hangingPunct="1">
        <a:defRPr sz="1485" kern="1200">
          <a:solidFill>
            <a:schemeClr val="tx1"/>
          </a:solidFill>
          <a:latin typeface="+mn-lt"/>
          <a:ea typeface="+mn-ea"/>
          <a:cs typeface="+mn-cs"/>
        </a:defRPr>
      </a:lvl7pPr>
      <a:lvl8pPr marL="2640996" algn="l" defTabSz="754570" rtl="0" eaLnBrk="1" latinLnBrk="0" hangingPunct="1">
        <a:defRPr sz="1485" kern="1200">
          <a:solidFill>
            <a:schemeClr val="tx1"/>
          </a:solidFill>
          <a:latin typeface="+mn-lt"/>
          <a:ea typeface="+mn-ea"/>
          <a:cs typeface="+mn-cs"/>
        </a:defRPr>
      </a:lvl8pPr>
      <a:lvl9pPr marL="3018282" algn="l" defTabSz="754570"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Line 11"/>
          <p:cNvSpPr>
            <a:spLocks noChangeShapeType="1"/>
          </p:cNvSpPr>
          <p:nvPr/>
        </p:nvSpPr>
        <p:spPr bwMode="auto">
          <a:xfrm>
            <a:off x="0" y="565944"/>
            <a:ext cx="100584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85">
              <a:solidFill>
                <a:srgbClr val="000000"/>
              </a:solidFill>
            </a:endParaRPr>
          </a:p>
        </p:txBody>
      </p:sp>
      <p:sp>
        <p:nvSpPr>
          <p:cNvPr id="1027" name="Rectangle 14"/>
          <p:cNvSpPr>
            <a:spLocks noGrp="1" noChangeArrowheads="1"/>
          </p:cNvSpPr>
          <p:nvPr>
            <p:ph type="title"/>
          </p:nvPr>
        </p:nvSpPr>
        <p:spPr bwMode="auto">
          <a:xfrm>
            <a:off x="83820" y="37993"/>
            <a:ext cx="9890760" cy="46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28" name="Picture 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23" y="4841963"/>
            <a:ext cx="525778" cy="75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66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dt="0"/>
  <p:txStyles>
    <p:titleStyle>
      <a:lvl1pPr algn="ctr" rtl="0" eaLnBrk="1" fontAlgn="base" hangingPunct="1">
        <a:spcBef>
          <a:spcPct val="0"/>
        </a:spcBef>
        <a:spcAft>
          <a:spcPct val="0"/>
        </a:spcAft>
        <a:defRPr sz="2971">
          <a:solidFill>
            <a:srgbClr val="CC0000"/>
          </a:solidFill>
          <a:latin typeface="+mj-lt"/>
          <a:ea typeface="+mj-ea"/>
          <a:cs typeface="+mj-cs"/>
        </a:defRPr>
      </a:lvl1pPr>
      <a:lvl2pPr algn="ctr" rtl="0" eaLnBrk="1" fontAlgn="base" hangingPunct="1">
        <a:spcBef>
          <a:spcPct val="0"/>
        </a:spcBef>
        <a:spcAft>
          <a:spcPct val="0"/>
        </a:spcAft>
        <a:defRPr sz="2971">
          <a:solidFill>
            <a:srgbClr val="CC0000"/>
          </a:solidFill>
          <a:latin typeface="Arial" charset="0"/>
        </a:defRPr>
      </a:lvl2pPr>
      <a:lvl3pPr algn="ctr" rtl="0" eaLnBrk="1" fontAlgn="base" hangingPunct="1">
        <a:spcBef>
          <a:spcPct val="0"/>
        </a:spcBef>
        <a:spcAft>
          <a:spcPct val="0"/>
        </a:spcAft>
        <a:defRPr sz="2971">
          <a:solidFill>
            <a:srgbClr val="CC0000"/>
          </a:solidFill>
          <a:latin typeface="Arial" charset="0"/>
        </a:defRPr>
      </a:lvl3pPr>
      <a:lvl4pPr algn="ctr" rtl="0" eaLnBrk="1" fontAlgn="base" hangingPunct="1">
        <a:spcBef>
          <a:spcPct val="0"/>
        </a:spcBef>
        <a:spcAft>
          <a:spcPct val="0"/>
        </a:spcAft>
        <a:defRPr sz="2971">
          <a:solidFill>
            <a:srgbClr val="CC0000"/>
          </a:solidFill>
          <a:latin typeface="Arial" charset="0"/>
        </a:defRPr>
      </a:lvl4pPr>
      <a:lvl5pPr algn="ctr" rtl="0" eaLnBrk="1" fontAlgn="base" hangingPunct="1">
        <a:spcBef>
          <a:spcPct val="0"/>
        </a:spcBef>
        <a:spcAft>
          <a:spcPct val="0"/>
        </a:spcAft>
        <a:defRPr sz="2971">
          <a:solidFill>
            <a:srgbClr val="CC0000"/>
          </a:solidFill>
          <a:latin typeface="Arial" charset="0"/>
        </a:defRPr>
      </a:lvl5pPr>
      <a:lvl6pPr marL="377286" algn="ctr" rtl="0" eaLnBrk="1" fontAlgn="base" hangingPunct="1">
        <a:spcBef>
          <a:spcPct val="0"/>
        </a:spcBef>
        <a:spcAft>
          <a:spcPct val="0"/>
        </a:spcAft>
        <a:defRPr sz="2971">
          <a:solidFill>
            <a:srgbClr val="0000CC"/>
          </a:solidFill>
          <a:latin typeface="Arial" charset="0"/>
        </a:defRPr>
      </a:lvl6pPr>
      <a:lvl7pPr marL="754570" algn="ctr" rtl="0" eaLnBrk="1" fontAlgn="base" hangingPunct="1">
        <a:spcBef>
          <a:spcPct val="0"/>
        </a:spcBef>
        <a:spcAft>
          <a:spcPct val="0"/>
        </a:spcAft>
        <a:defRPr sz="2971">
          <a:solidFill>
            <a:srgbClr val="0000CC"/>
          </a:solidFill>
          <a:latin typeface="Arial" charset="0"/>
        </a:defRPr>
      </a:lvl7pPr>
      <a:lvl8pPr marL="1131856" algn="ctr" rtl="0" eaLnBrk="1" fontAlgn="base" hangingPunct="1">
        <a:spcBef>
          <a:spcPct val="0"/>
        </a:spcBef>
        <a:spcAft>
          <a:spcPct val="0"/>
        </a:spcAft>
        <a:defRPr sz="2971">
          <a:solidFill>
            <a:srgbClr val="0000CC"/>
          </a:solidFill>
          <a:latin typeface="Arial" charset="0"/>
        </a:defRPr>
      </a:lvl8pPr>
      <a:lvl9pPr marL="1509141" algn="ctr" rtl="0" eaLnBrk="1" fontAlgn="base" hangingPunct="1">
        <a:spcBef>
          <a:spcPct val="0"/>
        </a:spcBef>
        <a:spcAft>
          <a:spcPct val="0"/>
        </a:spcAft>
        <a:defRPr sz="2971">
          <a:solidFill>
            <a:srgbClr val="0000CC"/>
          </a:solidFill>
          <a:latin typeface="Arial" charset="0"/>
        </a:defRPr>
      </a:lvl9pPr>
    </p:titleStyle>
    <p:bodyStyle>
      <a:lvl1pPr marL="282964" indent="-282964" algn="l" rtl="0" eaLnBrk="1" fontAlgn="base" hangingPunct="1">
        <a:spcBef>
          <a:spcPct val="20000"/>
        </a:spcBef>
        <a:spcAft>
          <a:spcPct val="0"/>
        </a:spcAft>
        <a:buChar char="•"/>
        <a:defRPr sz="2641">
          <a:solidFill>
            <a:schemeClr val="tx1"/>
          </a:solidFill>
          <a:latin typeface="+mn-lt"/>
          <a:ea typeface="+mn-ea"/>
          <a:cs typeface="+mn-cs"/>
        </a:defRPr>
      </a:lvl1pPr>
      <a:lvl2pPr marL="613088" indent="-235803" algn="l" rtl="0" eaLnBrk="1" fontAlgn="base" hangingPunct="1">
        <a:spcBef>
          <a:spcPct val="20000"/>
        </a:spcBef>
        <a:spcAft>
          <a:spcPct val="0"/>
        </a:spcAft>
        <a:buChar char="–"/>
        <a:defRPr sz="2311">
          <a:solidFill>
            <a:schemeClr val="tx1"/>
          </a:solidFill>
          <a:latin typeface="+mn-lt"/>
        </a:defRPr>
      </a:lvl2pPr>
      <a:lvl3pPr marL="943213" indent="-188642" algn="l" rtl="0" eaLnBrk="1" fontAlgn="base" hangingPunct="1">
        <a:spcBef>
          <a:spcPct val="20000"/>
        </a:spcBef>
        <a:spcAft>
          <a:spcPct val="0"/>
        </a:spcAft>
        <a:buChar char="•"/>
        <a:defRPr sz="1980">
          <a:solidFill>
            <a:schemeClr val="tx1"/>
          </a:solidFill>
          <a:latin typeface="+mn-lt"/>
        </a:defRPr>
      </a:lvl3pPr>
      <a:lvl4pPr marL="1320498" indent="-188642" algn="l" rtl="0" eaLnBrk="1" fontAlgn="base" hangingPunct="1">
        <a:spcBef>
          <a:spcPct val="20000"/>
        </a:spcBef>
        <a:spcAft>
          <a:spcPct val="0"/>
        </a:spcAft>
        <a:buChar char="–"/>
        <a:defRPr sz="1650">
          <a:solidFill>
            <a:schemeClr val="tx1"/>
          </a:solidFill>
          <a:latin typeface="+mn-lt"/>
        </a:defRPr>
      </a:lvl4pPr>
      <a:lvl5pPr marL="1697784" indent="-188642" algn="l" rtl="0" eaLnBrk="1" fontAlgn="base" hangingPunct="1">
        <a:spcBef>
          <a:spcPct val="20000"/>
        </a:spcBef>
        <a:spcAft>
          <a:spcPct val="0"/>
        </a:spcAft>
        <a:buChar char="»"/>
        <a:defRPr sz="1650">
          <a:solidFill>
            <a:schemeClr val="tx1"/>
          </a:solidFill>
          <a:latin typeface="+mn-lt"/>
        </a:defRPr>
      </a:lvl5pPr>
      <a:lvl6pPr marL="2075069" indent="-188642" algn="l" rtl="0" eaLnBrk="1" fontAlgn="base" hangingPunct="1">
        <a:spcBef>
          <a:spcPct val="20000"/>
        </a:spcBef>
        <a:spcAft>
          <a:spcPct val="0"/>
        </a:spcAft>
        <a:buChar char="»"/>
        <a:defRPr sz="1650">
          <a:solidFill>
            <a:schemeClr val="tx1"/>
          </a:solidFill>
          <a:latin typeface="+mn-lt"/>
        </a:defRPr>
      </a:lvl6pPr>
      <a:lvl7pPr marL="2452354" indent="-188642" algn="l" rtl="0" eaLnBrk="1" fontAlgn="base" hangingPunct="1">
        <a:spcBef>
          <a:spcPct val="20000"/>
        </a:spcBef>
        <a:spcAft>
          <a:spcPct val="0"/>
        </a:spcAft>
        <a:buChar char="»"/>
        <a:defRPr sz="1650">
          <a:solidFill>
            <a:schemeClr val="tx1"/>
          </a:solidFill>
          <a:latin typeface="+mn-lt"/>
        </a:defRPr>
      </a:lvl7pPr>
      <a:lvl8pPr marL="2829639" indent="-188642" algn="l" rtl="0" eaLnBrk="1" fontAlgn="base" hangingPunct="1">
        <a:spcBef>
          <a:spcPct val="20000"/>
        </a:spcBef>
        <a:spcAft>
          <a:spcPct val="0"/>
        </a:spcAft>
        <a:buChar char="»"/>
        <a:defRPr sz="1650">
          <a:solidFill>
            <a:schemeClr val="tx1"/>
          </a:solidFill>
          <a:latin typeface="+mn-lt"/>
        </a:defRPr>
      </a:lvl8pPr>
      <a:lvl9pPr marL="3206924" indent="-188642" algn="l" rtl="0" eaLnBrk="1" fontAlgn="base" hangingPunct="1">
        <a:spcBef>
          <a:spcPct val="20000"/>
        </a:spcBef>
        <a:spcAft>
          <a:spcPct val="0"/>
        </a:spcAft>
        <a:buChar char="»"/>
        <a:defRPr sz="1650">
          <a:solidFill>
            <a:schemeClr val="tx1"/>
          </a:solidFill>
          <a:latin typeface="+mn-lt"/>
        </a:defRPr>
      </a:lvl9pPr>
    </p:bodyStyle>
    <p:otherStyle>
      <a:defPPr>
        <a:defRPr lang="en-US"/>
      </a:defPPr>
      <a:lvl1pPr marL="0" algn="l" defTabSz="754570" rtl="0" eaLnBrk="1" latinLnBrk="0" hangingPunct="1">
        <a:defRPr sz="1485" kern="1200">
          <a:solidFill>
            <a:schemeClr val="tx1"/>
          </a:solidFill>
          <a:latin typeface="+mn-lt"/>
          <a:ea typeface="+mn-ea"/>
          <a:cs typeface="+mn-cs"/>
        </a:defRPr>
      </a:lvl1pPr>
      <a:lvl2pPr marL="377286" algn="l" defTabSz="754570" rtl="0" eaLnBrk="1" latinLnBrk="0" hangingPunct="1">
        <a:defRPr sz="1485" kern="1200">
          <a:solidFill>
            <a:schemeClr val="tx1"/>
          </a:solidFill>
          <a:latin typeface="+mn-lt"/>
          <a:ea typeface="+mn-ea"/>
          <a:cs typeface="+mn-cs"/>
        </a:defRPr>
      </a:lvl2pPr>
      <a:lvl3pPr marL="754570" algn="l" defTabSz="754570" rtl="0" eaLnBrk="1" latinLnBrk="0" hangingPunct="1">
        <a:defRPr sz="1485" kern="1200">
          <a:solidFill>
            <a:schemeClr val="tx1"/>
          </a:solidFill>
          <a:latin typeface="+mn-lt"/>
          <a:ea typeface="+mn-ea"/>
          <a:cs typeface="+mn-cs"/>
        </a:defRPr>
      </a:lvl3pPr>
      <a:lvl4pPr marL="1131856" algn="l" defTabSz="754570" rtl="0" eaLnBrk="1" latinLnBrk="0" hangingPunct="1">
        <a:defRPr sz="1485" kern="1200">
          <a:solidFill>
            <a:schemeClr val="tx1"/>
          </a:solidFill>
          <a:latin typeface="+mn-lt"/>
          <a:ea typeface="+mn-ea"/>
          <a:cs typeface="+mn-cs"/>
        </a:defRPr>
      </a:lvl4pPr>
      <a:lvl5pPr marL="1509141" algn="l" defTabSz="754570" rtl="0" eaLnBrk="1" latinLnBrk="0" hangingPunct="1">
        <a:defRPr sz="1485" kern="1200">
          <a:solidFill>
            <a:schemeClr val="tx1"/>
          </a:solidFill>
          <a:latin typeface="+mn-lt"/>
          <a:ea typeface="+mn-ea"/>
          <a:cs typeface="+mn-cs"/>
        </a:defRPr>
      </a:lvl5pPr>
      <a:lvl6pPr marL="1886426" algn="l" defTabSz="754570" rtl="0" eaLnBrk="1" latinLnBrk="0" hangingPunct="1">
        <a:defRPr sz="1485" kern="1200">
          <a:solidFill>
            <a:schemeClr val="tx1"/>
          </a:solidFill>
          <a:latin typeface="+mn-lt"/>
          <a:ea typeface="+mn-ea"/>
          <a:cs typeface="+mn-cs"/>
        </a:defRPr>
      </a:lvl6pPr>
      <a:lvl7pPr marL="2263711" algn="l" defTabSz="754570" rtl="0" eaLnBrk="1" latinLnBrk="0" hangingPunct="1">
        <a:defRPr sz="1485" kern="1200">
          <a:solidFill>
            <a:schemeClr val="tx1"/>
          </a:solidFill>
          <a:latin typeface="+mn-lt"/>
          <a:ea typeface="+mn-ea"/>
          <a:cs typeface="+mn-cs"/>
        </a:defRPr>
      </a:lvl7pPr>
      <a:lvl8pPr marL="2640996" algn="l" defTabSz="754570" rtl="0" eaLnBrk="1" latinLnBrk="0" hangingPunct="1">
        <a:defRPr sz="1485" kern="1200">
          <a:solidFill>
            <a:schemeClr val="tx1"/>
          </a:solidFill>
          <a:latin typeface="+mn-lt"/>
          <a:ea typeface="+mn-ea"/>
          <a:cs typeface="+mn-cs"/>
        </a:defRPr>
      </a:lvl8pPr>
      <a:lvl9pPr marL="3018282" algn="l" defTabSz="754570"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11"/>
          <p:cNvSpPr>
            <a:spLocks noChangeShapeType="1"/>
          </p:cNvSpPr>
          <p:nvPr/>
        </p:nvSpPr>
        <p:spPr bwMode="auto">
          <a:xfrm>
            <a:off x="0" y="565944"/>
            <a:ext cx="100584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85">
              <a:solidFill>
                <a:srgbClr val="000000"/>
              </a:solidFill>
            </a:endParaRPr>
          </a:p>
        </p:txBody>
      </p:sp>
      <p:sp>
        <p:nvSpPr>
          <p:cNvPr id="1027" name="Rectangle 14"/>
          <p:cNvSpPr>
            <a:spLocks noGrp="1" noChangeArrowheads="1"/>
          </p:cNvSpPr>
          <p:nvPr>
            <p:ph type="title"/>
          </p:nvPr>
        </p:nvSpPr>
        <p:spPr bwMode="auto">
          <a:xfrm>
            <a:off x="83820" y="37993"/>
            <a:ext cx="9890760" cy="46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8" name="Picture 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22" y="4841963"/>
            <a:ext cx="633889" cy="75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65825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dt="0"/>
  <p:txStyles>
    <p:titleStyle>
      <a:lvl1pPr algn="ctr" rtl="0" eaLnBrk="1" fontAlgn="base" hangingPunct="1">
        <a:spcBef>
          <a:spcPct val="0"/>
        </a:spcBef>
        <a:spcAft>
          <a:spcPct val="0"/>
        </a:spcAft>
        <a:defRPr sz="2971">
          <a:solidFill>
            <a:srgbClr val="CC0000"/>
          </a:solidFill>
          <a:latin typeface="+mj-lt"/>
          <a:ea typeface="+mj-ea"/>
          <a:cs typeface="+mj-cs"/>
        </a:defRPr>
      </a:lvl1pPr>
      <a:lvl2pPr algn="ctr" rtl="0" eaLnBrk="1" fontAlgn="base" hangingPunct="1">
        <a:spcBef>
          <a:spcPct val="0"/>
        </a:spcBef>
        <a:spcAft>
          <a:spcPct val="0"/>
        </a:spcAft>
        <a:defRPr sz="2971">
          <a:solidFill>
            <a:srgbClr val="CC0000"/>
          </a:solidFill>
          <a:latin typeface="Arial" charset="0"/>
        </a:defRPr>
      </a:lvl2pPr>
      <a:lvl3pPr algn="ctr" rtl="0" eaLnBrk="1" fontAlgn="base" hangingPunct="1">
        <a:spcBef>
          <a:spcPct val="0"/>
        </a:spcBef>
        <a:spcAft>
          <a:spcPct val="0"/>
        </a:spcAft>
        <a:defRPr sz="2971">
          <a:solidFill>
            <a:srgbClr val="CC0000"/>
          </a:solidFill>
          <a:latin typeface="Arial" charset="0"/>
        </a:defRPr>
      </a:lvl3pPr>
      <a:lvl4pPr algn="ctr" rtl="0" eaLnBrk="1" fontAlgn="base" hangingPunct="1">
        <a:spcBef>
          <a:spcPct val="0"/>
        </a:spcBef>
        <a:spcAft>
          <a:spcPct val="0"/>
        </a:spcAft>
        <a:defRPr sz="2971">
          <a:solidFill>
            <a:srgbClr val="CC0000"/>
          </a:solidFill>
          <a:latin typeface="Arial" charset="0"/>
        </a:defRPr>
      </a:lvl4pPr>
      <a:lvl5pPr algn="ctr" rtl="0" eaLnBrk="1" fontAlgn="base" hangingPunct="1">
        <a:spcBef>
          <a:spcPct val="0"/>
        </a:spcBef>
        <a:spcAft>
          <a:spcPct val="0"/>
        </a:spcAft>
        <a:defRPr sz="2971">
          <a:solidFill>
            <a:srgbClr val="CC0000"/>
          </a:solidFill>
          <a:latin typeface="Arial" charset="0"/>
        </a:defRPr>
      </a:lvl5pPr>
      <a:lvl6pPr marL="377286" algn="ctr" rtl="0" eaLnBrk="1" fontAlgn="base" hangingPunct="1">
        <a:spcBef>
          <a:spcPct val="0"/>
        </a:spcBef>
        <a:spcAft>
          <a:spcPct val="0"/>
        </a:spcAft>
        <a:defRPr sz="2971">
          <a:solidFill>
            <a:srgbClr val="0000CC"/>
          </a:solidFill>
          <a:latin typeface="Arial" charset="0"/>
        </a:defRPr>
      </a:lvl6pPr>
      <a:lvl7pPr marL="754570" algn="ctr" rtl="0" eaLnBrk="1" fontAlgn="base" hangingPunct="1">
        <a:spcBef>
          <a:spcPct val="0"/>
        </a:spcBef>
        <a:spcAft>
          <a:spcPct val="0"/>
        </a:spcAft>
        <a:defRPr sz="2971">
          <a:solidFill>
            <a:srgbClr val="0000CC"/>
          </a:solidFill>
          <a:latin typeface="Arial" charset="0"/>
        </a:defRPr>
      </a:lvl7pPr>
      <a:lvl8pPr marL="1131856" algn="ctr" rtl="0" eaLnBrk="1" fontAlgn="base" hangingPunct="1">
        <a:spcBef>
          <a:spcPct val="0"/>
        </a:spcBef>
        <a:spcAft>
          <a:spcPct val="0"/>
        </a:spcAft>
        <a:defRPr sz="2971">
          <a:solidFill>
            <a:srgbClr val="0000CC"/>
          </a:solidFill>
          <a:latin typeface="Arial" charset="0"/>
        </a:defRPr>
      </a:lvl8pPr>
      <a:lvl9pPr marL="1509141" algn="ctr" rtl="0" eaLnBrk="1" fontAlgn="base" hangingPunct="1">
        <a:spcBef>
          <a:spcPct val="0"/>
        </a:spcBef>
        <a:spcAft>
          <a:spcPct val="0"/>
        </a:spcAft>
        <a:defRPr sz="2971">
          <a:solidFill>
            <a:srgbClr val="0000CC"/>
          </a:solidFill>
          <a:latin typeface="Arial" charset="0"/>
        </a:defRPr>
      </a:lvl9pPr>
    </p:titleStyle>
    <p:bodyStyle>
      <a:lvl1pPr marL="282964" indent="-282964" algn="l" rtl="0" eaLnBrk="1" fontAlgn="base" hangingPunct="1">
        <a:spcBef>
          <a:spcPct val="20000"/>
        </a:spcBef>
        <a:spcAft>
          <a:spcPct val="0"/>
        </a:spcAft>
        <a:buChar char="•"/>
        <a:defRPr sz="2641">
          <a:solidFill>
            <a:schemeClr val="tx1"/>
          </a:solidFill>
          <a:latin typeface="+mn-lt"/>
          <a:ea typeface="+mn-ea"/>
          <a:cs typeface="+mn-cs"/>
        </a:defRPr>
      </a:lvl1pPr>
      <a:lvl2pPr marL="613088" indent="-235803" algn="l" rtl="0" eaLnBrk="1" fontAlgn="base" hangingPunct="1">
        <a:spcBef>
          <a:spcPct val="20000"/>
        </a:spcBef>
        <a:spcAft>
          <a:spcPct val="0"/>
        </a:spcAft>
        <a:buChar char="–"/>
        <a:defRPr sz="2311">
          <a:solidFill>
            <a:schemeClr val="tx1"/>
          </a:solidFill>
          <a:latin typeface="+mn-lt"/>
        </a:defRPr>
      </a:lvl2pPr>
      <a:lvl3pPr marL="943213" indent="-188642" algn="l" rtl="0" eaLnBrk="1" fontAlgn="base" hangingPunct="1">
        <a:spcBef>
          <a:spcPct val="20000"/>
        </a:spcBef>
        <a:spcAft>
          <a:spcPct val="0"/>
        </a:spcAft>
        <a:buChar char="•"/>
        <a:defRPr sz="1980">
          <a:solidFill>
            <a:schemeClr val="tx1"/>
          </a:solidFill>
          <a:latin typeface="+mn-lt"/>
        </a:defRPr>
      </a:lvl3pPr>
      <a:lvl4pPr marL="1320498" indent="-188642" algn="l" rtl="0" eaLnBrk="1" fontAlgn="base" hangingPunct="1">
        <a:spcBef>
          <a:spcPct val="20000"/>
        </a:spcBef>
        <a:spcAft>
          <a:spcPct val="0"/>
        </a:spcAft>
        <a:buChar char="–"/>
        <a:defRPr sz="1650">
          <a:solidFill>
            <a:schemeClr val="tx1"/>
          </a:solidFill>
          <a:latin typeface="+mn-lt"/>
        </a:defRPr>
      </a:lvl4pPr>
      <a:lvl5pPr marL="1697784" indent="-188642" algn="l" rtl="0" eaLnBrk="1" fontAlgn="base" hangingPunct="1">
        <a:spcBef>
          <a:spcPct val="20000"/>
        </a:spcBef>
        <a:spcAft>
          <a:spcPct val="0"/>
        </a:spcAft>
        <a:buChar char="»"/>
        <a:defRPr sz="1650">
          <a:solidFill>
            <a:schemeClr val="tx1"/>
          </a:solidFill>
          <a:latin typeface="+mn-lt"/>
        </a:defRPr>
      </a:lvl5pPr>
      <a:lvl6pPr marL="2075069" indent="-188642" algn="l" rtl="0" eaLnBrk="1" fontAlgn="base" hangingPunct="1">
        <a:spcBef>
          <a:spcPct val="20000"/>
        </a:spcBef>
        <a:spcAft>
          <a:spcPct val="0"/>
        </a:spcAft>
        <a:buChar char="»"/>
        <a:defRPr sz="1650">
          <a:solidFill>
            <a:schemeClr val="tx1"/>
          </a:solidFill>
          <a:latin typeface="+mn-lt"/>
        </a:defRPr>
      </a:lvl6pPr>
      <a:lvl7pPr marL="2452354" indent="-188642" algn="l" rtl="0" eaLnBrk="1" fontAlgn="base" hangingPunct="1">
        <a:spcBef>
          <a:spcPct val="20000"/>
        </a:spcBef>
        <a:spcAft>
          <a:spcPct val="0"/>
        </a:spcAft>
        <a:buChar char="»"/>
        <a:defRPr sz="1650">
          <a:solidFill>
            <a:schemeClr val="tx1"/>
          </a:solidFill>
          <a:latin typeface="+mn-lt"/>
        </a:defRPr>
      </a:lvl7pPr>
      <a:lvl8pPr marL="2829639" indent="-188642" algn="l" rtl="0" eaLnBrk="1" fontAlgn="base" hangingPunct="1">
        <a:spcBef>
          <a:spcPct val="20000"/>
        </a:spcBef>
        <a:spcAft>
          <a:spcPct val="0"/>
        </a:spcAft>
        <a:buChar char="»"/>
        <a:defRPr sz="1650">
          <a:solidFill>
            <a:schemeClr val="tx1"/>
          </a:solidFill>
          <a:latin typeface="+mn-lt"/>
        </a:defRPr>
      </a:lvl8pPr>
      <a:lvl9pPr marL="3206924" indent="-188642" algn="l" rtl="0" eaLnBrk="1" fontAlgn="base" hangingPunct="1">
        <a:spcBef>
          <a:spcPct val="20000"/>
        </a:spcBef>
        <a:spcAft>
          <a:spcPct val="0"/>
        </a:spcAft>
        <a:buChar char="»"/>
        <a:defRPr sz="1650">
          <a:solidFill>
            <a:schemeClr val="tx1"/>
          </a:solidFill>
          <a:latin typeface="+mn-lt"/>
        </a:defRPr>
      </a:lvl9pPr>
    </p:bodyStyle>
    <p:otherStyle>
      <a:defPPr>
        <a:defRPr lang="en-US"/>
      </a:defPPr>
      <a:lvl1pPr marL="0" algn="l" defTabSz="754570" rtl="0" eaLnBrk="1" latinLnBrk="0" hangingPunct="1">
        <a:defRPr sz="1485" kern="1200">
          <a:solidFill>
            <a:schemeClr val="tx1"/>
          </a:solidFill>
          <a:latin typeface="+mn-lt"/>
          <a:ea typeface="+mn-ea"/>
          <a:cs typeface="+mn-cs"/>
        </a:defRPr>
      </a:lvl1pPr>
      <a:lvl2pPr marL="377286" algn="l" defTabSz="754570" rtl="0" eaLnBrk="1" latinLnBrk="0" hangingPunct="1">
        <a:defRPr sz="1485" kern="1200">
          <a:solidFill>
            <a:schemeClr val="tx1"/>
          </a:solidFill>
          <a:latin typeface="+mn-lt"/>
          <a:ea typeface="+mn-ea"/>
          <a:cs typeface="+mn-cs"/>
        </a:defRPr>
      </a:lvl2pPr>
      <a:lvl3pPr marL="754570" algn="l" defTabSz="754570" rtl="0" eaLnBrk="1" latinLnBrk="0" hangingPunct="1">
        <a:defRPr sz="1485" kern="1200">
          <a:solidFill>
            <a:schemeClr val="tx1"/>
          </a:solidFill>
          <a:latin typeface="+mn-lt"/>
          <a:ea typeface="+mn-ea"/>
          <a:cs typeface="+mn-cs"/>
        </a:defRPr>
      </a:lvl3pPr>
      <a:lvl4pPr marL="1131856" algn="l" defTabSz="754570" rtl="0" eaLnBrk="1" latinLnBrk="0" hangingPunct="1">
        <a:defRPr sz="1485" kern="1200">
          <a:solidFill>
            <a:schemeClr val="tx1"/>
          </a:solidFill>
          <a:latin typeface="+mn-lt"/>
          <a:ea typeface="+mn-ea"/>
          <a:cs typeface="+mn-cs"/>
        </a:defRPr>
      </a:lvl4pPr>
      <a:lvl5pPr marL="1509141" algn="l" defTabSz="754570" rtl="0" eaLnBrk="1" latinLnBrk="0" hangingPunct="1">
        <a:defRPr sz="1485" kern="1200">
          <a:solidFill>
            <a:schemeClr val="tx1"/>
          </a:solidFill>
          <a:latin typeface="+mn-lt"/>
          <a:ea typeface="+mn-ea"/>
          <a:cs typeface="+mn-cs"/>
        </a:defRPr>
      </a:lvl5pPr>
      <a:lvl6pPr marL="1886426" algn="l" defTabSz="754570" rtl="0" eaLnBrk="1" latinLnBrk="0" hangingPunct="1">
        <a:defRPr sz="1485" kern="1200">
          <a:solidFill>
            <a:schemeClr val="tx1"/>
          </a:solidFill>
          <a:latin typeface="+mn-lt"/>
          <a:ea typeface="+mn-ea"/>
          <a:cs typeface="+mn-cs"/>
        </a:defRPr>
      </a:lvl6pPr>
      <a:lvl7pPr marL="2263711" algn="l" defTabSz="754570" rtl="0" eaLnBrk="1" latinLnBrk="0" hangingPunct="1">
        <a:defRPr sz="1485" kern="1200">
          <a:solidFill>
            <a:schemeClr val="tx1"/>
          </a:solidFill>
          <a:latin typeface="+mn-lt"/>
          <a:ea typeface="+mn-ea"/>
          <a:cs typeface="+mn-cs"/>
        </a:defRPr>
      </a:lvl7pPr>
      <a:lvl8pPr marL="2640996" algn="l" defTabSz="754570" rtl="0" eaLnBrk="1" latinLnBrk="0" hangingPunct="1">
        <a:defRPr sz="1485" kern="1200">
          <a:solidFill>
            <a:schemeClr val="tx1"/>
          </a:solidFill>
          <a:latin typeface="+mn-lt"/>
          <a:ea typeface="+mn-ea"/>
          <a:cs typeface="+mn-cs"/>
        </a:defRPr>
      </a:lvl8pPr>
      <a:lvl9pPr marL="3018282" algn="l" defTabSz="75457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2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6.jpeg"/><Relationship Id="rId4" Type="http://schemas.openxmlformats.org/officeDocument/2006/relationships/notesSlide" Target="../notesSlides/notesSlide14.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19919"/>
            <a:ext cx="8267700" cy="1295400"/>
          </a:xfrm>
        </p:spPr>
        <p:txBody>
          <a:bodyPr/>
          <a:lstStyle/>
          <a:p>
            <a:r>
              <a:rPr lang="en-US" sz="3600" b="1" dirty="0" smtClean="0">
                <a:latin typeface="Times New Roman" panose="02020603050405020304" pitchFamily="18" charset="0"/>
                <a:cs typeface="Times New Roman" panose="02020603050405020304" pitchFamily="18" charset="0"/>
              </a:rPr>
              <a:t>Production of </a:t>
            </a:r>
            <a:r>
              <a:rPr lang="en-US" sz="3600" b="1" baseline="30000" dirty="0" smtClean="0">
                <a:latin typeface="Times New Roman" panose="02020603050405020304" pitchFamily="18" charset="0"/>
                <a:cs typeface="Times New Roman" panose="02020603050405020304" pitchFamily="18" charset="0"/>
              </a:rPr>
              <a:t>165</a:t>
            </a:r>
            <a:r>
              <a:rPr lang="en-US" sz="3600" b="1" dirty="0" smtClean="0">
                <a:latin typeface="Times New Roman" panose="02020603050405020304" pitchFamily="18" charset="0"/>
                <a:cs typeface="Times New Roman" panose="02020603050405020304" pitchFamily="18" charset="0"/>
              </a:rPr>
              <a:t>Er by deuteron </a:t>
            </a:r>
            <a:endParaRPr lang="en-US" sz="36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19200" y="1762919"/>
            <a:ext cx="7088408" cy="1446301"/>
          </a:xfrm>
        </p:spPr>
        <p:txBody>
          <a:bodyPr/>
          <a:lstStyle/>
          <a:p>
            <a:endParaRPr lang="en-US" sz="1815" b="1" dirty="0"/>
          </a:p>
          <a:p>
            <a:r>
              <a:rPr lang="en-US" sz="2400" b="1" dirty="0" smtClean="0">
                <a:latin typeface="Times New Roman" panose="02020603050405020304" pitchFamily="18" charset="0"/>
                <a:cs typeface="Times New Roman" panose="02020603050405020304" pitchFamily="18" charset="0"/>
              </a:rPr>
              <a:t>I. Da Silva</a:t>
            </a:r>
            <a:r>
              <a:rPr lang="en-US" sz="2400" b="1" baseline="30000" dirty="0" smtClean="0">
                <a:latin typeface="Times New Roman" panose="02020603050405020304" pitchFamily="18" charset="0"/>
                <a:cs typeface="Times New Roman" panose="02020603050405020304" pitchFamily="18" charset="0"/>
              </a:rPr>
              <a:t>1</a:t>
            </a:r>
            <a:r>
              <a:rPr lang="en-US" sz="2400" b="1" dirty="0" smtClean="0">
                <a:latin typeface="Times New Roman" panose="02020603050405020304" pitchFamily="18" charset="0"/>
                <a:cs typeface="Times New Roman" panose="02020603050405020304" pitchFamily="18" charset="0"/>
              </a:rPr>
              <a:t>, D. Baux</a:t>
            </a:r>
            <a:r>
              <a:rPr lang="en-US" sz="2400" b="1" baseline="30000" dirty="0">
                <a:latin typeface="Times New Roman" panose="02020603050405020304" pitchFamily="18" charset="0"/>
                <a:cs typeface="Times New Roman" panose="02020603050405020304" pitchFamily="18" charset="0"/>
              </a:rPr>
              <a:t>1</a:t>
            </a:r>
            <a:r>
              <a:rPr lang="en-US" sz="2400" b="1" dirty="0" smtClean="0">
                <a:latin typeface="Times New Roman" panose="02020603050405020304" pitchFamily="18" charset="0"/>
                <a:cs typeface="Times New Roman" panose="02020603050405020304" pitchFamily="18" charset="0"/>
              </a:rPr>
              <a:t>, P. Ellison</a:t>
            </a:r>
            <a:r>
              <a:rPr lang="en-US" sz="2400" b="1" baseline="30000" dirty="0" smtClean="0">
                <a:latin typeface="Times New Roman" panose="02020603050405020304" pitchFamily="18" charset="0"/>
                <a:cs typeface="Times New Roman" panose="02020603050405020304" pitchFamily="18" charset="0"/>
              </a:rPr>
              <a:t>2</a:t>
            </a:r>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r>
              <a:rPr lang="en-US" sz="1600" dirty="0">
                <a:solidFill>
                  <a:srgbClr val="C00000"/>
                </a:solidFill>
                <a:latin typeface="Times New Roman" panose="02020603050405020304" pitchFamily="18" charset="0"/>
                <a:cs typeface="Times New Roman" panose="02020603050405020304" pitchFamily="18" charset="0"/>
              </a:rPr>
              <a:t>(</a:t>
            </a:r>
            <a:r>
              <a:rPr lang="en-US" sz="1600" dirty="0" smtClean="0">
                <a:solidFill>
                  <a:srgbClr val="C00000"/>
                </a:solidFill>
                <a:latin typeface="Times New Roman" panose="02020603050405020304" pitchFamily="18" charset="0"/>
                <a:cs typeface="Times New Roman" panose="02020603050405020304" pitchFamily="18" charset="0"/>
              </a:rPr>
              <a:t>1) CEMHTI CNRS UPR 3079 University of Orléans (France)</a:t>
            </a:r>
            <a:endParaRPr lang="en-US" sz="1600" dirty="0">
              <a:solidFill>
                <a:srgbClr val="C00000"/>
              </a:solidFill>
              <a:latin typeface="Times New Roman" panose="02020603050405020304" pitchFamily="18" charset="0"/>
              <a:cs typeface="Times New Roman" panose="02020603050405020304" pitchFamily="18" charset="0"/>
            </a:endParaRPr>
          </a:p>
          <a:p>
            <a:r>
              <a:rPr lang="en-US" sz="1600" dirty="0" smtClean="0">
                <a:solidFill>
                  <a:srgbClr val="C00000"/>
                </a:solidFill>
                <a:latin typeface="Times New Roman" panose="02020603050405020304" pitchFamily="18" charset="0"/>
                <a:cs typeface="Times New Roman" panose="02020603050405020304" pitchFamily="18" charset="0"/>
              </a:rPr>
              <a:t>(2) University </a:t>
            </a:r>
            <a:r>
              <a:rPr lang="en-US" sz="1600" dirty="0">
                <a:solidFill>
                  <a:srgbClr val="C00000"/>
                </a:solidFill>
                <a:latin typeface="Times New Roman" panose="02020603050405020304" pitchFamily="18" charset="0"/>
                <a:cs typeface="Times New Roman" panose="02020603050405020304" pitchFamily="18" charset="0"/>
              </a:rPr>
              <a:t>of Wisconsin School of Medicine and Public Health (United States)</a:t>
            </a:r>
          </a:p>
          <a:p>
            <a:endParaRPr lang="en-US" sz="1600" dirty="0">
              <a:solidFill>
                <a:srgbClr val="C00000"/>
              </a:solidFill>
              <a:latin typeface="Times New Roman" panose="02020603050405020304" pitchFamily="18" charset="0"/>
              <a:cs typeface="Times New Roman" panose="02020603050405020304" pitchFamily="18" charset="0"/>
            </a:endParaRPr>
          </a:p>
          <a:p>
            <a:r>
              <a:rPr lang="en-US" sz="1600" dirty="0" smtClean="0">
                <a:solidFill>
                  <a:srgbClr val="C00000"/>
                </a:solidFill>
                <a:latin typeface="Times New Roman" panose="02020603050405020304" pitchFamily="18" charset="0"/>
                <a:cs typeface="Times New Roman" panose="02020603050405020304" pitchFamily="18" charset="0"/>
              </a:rPr>
              <a:t>WTTC 18 </a:t>
            </a:r>
            <a:r>
              <a:rPr lang="en-US" sz="1600" dirty="0">
                <a:solidFill>
                  <a:srgbClr val="C00000"/>
                </a:solidFill>
                <a:latin typeface="Times New Roman" panose="02020603050405020304" pitchFamily="18" charset="0"/>
                <a:cs typeface="Times New Roman" panose="02020603050405020304" pitchFamily="18" charset="0"/>
              </a:rPr>
              <a:t>, August </a:t>
            </a:r>
            <a:r>
              <a:rPr lang="en-US" sz="1600" dirty="0" smtClean="0">
                <a:solidFill>
                  <a:srgbClr val="C00000"/>
                </a:solidFill>
                <a:latin typeface="Times New Roman" panose="02020603050405020304" pitchFamily="18" charset="0"/>
                <a:cs typeface="Times New Roman" panose="02020603050405020304" pitchFamily="18" charset="0"/>
              </a:rPr>
              <a:t>21-26</a:t>
            </a:r>
            <a:r>
              <a:rPr lang="en-US" sz="1600" baseline="30000" dirty="0" smtClean="0">
                <a:solidFill>
                  <a:srgbClr val="C00000"/>
                </a:solidFill>
                <a:latin typeface="Times New Roman" panose="02020603050405020304" pitchFamily="18" charset="0"/>
                <a:cs typeface="Times New Roman" panose="02020603050405020304" pitchFamily="18" charset="0"/>
              </a:rPr>
              <a:t>th</a:t>
            </a:r>
            <a:r>
              <a:rPr lang="en-US" sz="1600" dirty="0" smtClean="0">
                <a:solidFill>
                  <a:srgbClr val="C00000"/>
                </a:solidFill>
                <a:latin typeface="Times New Roman" panose="02020603050405020304" pitchFamily="18" charset="0"/>
                <a:cs typeface="Times New Roman" panose="02020603050405020304" pitchFamily="18" charset="0"/>
              </a:rPr>
              <a:t>, 2022</a:t>
            </a:r>
          </a:p>
          <a:p>
            <a:r>
              <a:rPr lang="en-US" sz="1600" dirty="0" smtClean="0">
                <a:solidFill>
                  <a:srgbClr val="C00000"/>
                </a:solidFill>
                <a:latin typeface="Times New Roman" panose="02020603050405020304" pitchFamily="18" charset="0"/>
                <a:cs typeface="Times New Roman" panose="02020603050405020304" pitchFamily="18" charset="0"/>
              </a:rPr>
              <a:t>(Whistler, Canada)</a:t>
            </a:r>
            <a:endParaRPr lang="en-US" sz="1155" dirty="0">
              <a:solidFill>
                <a:srgbClr val="C00000"/>
              </a:solidFill>
            </a:endParaRPr>
          </a:p>
          <a:p>
            <a:endParaRPr lang="en-US" sz="1320" dirty="0">
              <a:solidFill>
                <a:srgbClr val="C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939"/>
    </mc:Choice>
    <mc:Fallback xmlns="">
      <p:transition spd="slow" advTm="493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baseline="30000" dirty="0" smtClean="0">
                <a:latin typeface="Times New Roman" panose="02020603050405020304" pitchFamily="18" charset="0"/>
                <a:cs typeface="Times New Roman" panose="02020603050405020304" pitchFamily="18" charset="0"/>
              </a:rPr>
              <a:t>165</a:t>
            </a:r>
            <a:r>
              <a:rPr lang="fr-FR" sz="2800" b="1" dirty="0" smtClean="0">
                <a:latin typeface="Times New Roman" panose="02020603050405020304" pitchFamily="18" charset="0"/>
                <a:cs typeface="Times New Roman" panose="02020603050405020304" pitchFamily="18" charset="0"/>
              </a:rPr>
              <a:t>Er Production </a:t>
            </a:r>
            <a:r>
              <a:rPr lang="fr-FR" sz="2800" b="1" dirty="0" err="1" smtClean="0">
                <a:latin typeface="Times New Roman" panose="02020603050405020304" pitchFamily="18" charset="0"/>
                <a:cs typeface="Times New Roman" panose="02020603050405020304" pitchFamily="18" charset="0"/>
              </a:rPr>
              <a:t>from</a:t>
            </a:r>
            <a:r>
              <a:rPr lang="fr-FR" sz="2800" b="1" dirty="0" smtClean="0">
                <a:latin typeface="Times New Roman" panose="02020603050405020304" pitchFamily="18" charset="0"/>
                <a:cs typeface="Times New Roman" panose="02020603050405020304" pitchFamily="18" charset="0"/>
              </a:rPr>
              <a:t> a Ho </a:t>
            </a:r>
            <a:r>
              <a:rPr lang="fr-FR" sz="2800" b="1" dirty="0" err="1" smtClean="0">
                <a:latin typeface="Times New Roman" panose="02020603050405020304" pitchFamily="18" charset="0"/>
                <a:cs typeface="Times New Roman" panose="02020603050405020304" pitchFamily="18" charset="0"/>
              </a:rPr>
              <a:t>target</a:t>
            </a:r>
            <a:r>
              <a:rPr lang="fr-FR" sz="2800" b="1" dirty="0" smtClean="0">
                <a:latin typeface="Times New Roman" panose="02020603050405020304" pitchFamily="18" charset="0"/>
                <a:cs typeface="Times New Roman" panose="02020603050405020304" pitchFamily="18" charset="0"/>
              </a:rPr>
              <a:t> at Orleans’ Cyclotron</a:t>
            </a:r>
            <a:endParaRPr lang="fr-FR" sz="2800" b="1" dirty="0">
              <a:latin typeface="Times New Roman" panose="02020603050405020304" pitchFamily="18" charset="0"/>
              <a:cs typeface="Times New Roman" panose="02020603050405020304" pitchFamily="18" charset="0"/>
            </a:endParaRPr>
          </a:p>
        </p:txBody>
      </p:sp>
      <p:sp>
        <p:nvSpPr>
          <p:cNvPr id="4" name="ZoneTexte 3"/>
          <p:cNvSpPr txBox="1"/>
          <p:nvPr/>
        </p:nvSpPr>
        <p:spPr>
          <a:xfrm>
            <a:off x="838200" y="1305719"/>
            <a:ext cx="3505200" cy="369332"/>
          </a:xfrm>
          <a:prstGeom prst="rect">
            <a:avLst/>
          </a:prstGeom>
          <a:noFill/>
        </p:spPr>
        <p:txBody>
          <a:bodyPr wrap="square" rtlCol="0">
            <a:spAutoFit/>
          </a:bodyPr>
          <a:lstStyle/>
          <a:p>
            <a:endParaRPr lang="fr-FR" dirty="0"/>
          </a:p>
        </p:txBody>
      </p:sp>
      <p:sp>
        <p:nvSpPr>
          <p:cNvPr id="5" name="ZoneTexte 4"/>
          <p:cNvSpPr txBox="1"/>
          <p:nvPr>
            <p:custDataLst>
              <p:tags r:id="rId1"/>
            </p:custDataLst>
          </p:nvPr>
        </p:nvSpPr>
        <p:spPr>
          <a:xfrm>
            <a:off x="177320" y="2905919"/>
            <a:ext cx="3048000" cy="1579920"/>
          </a:xfrm>
          <a:prstGeom prst="rect">
            <a:avLst/>
          </a:prstGeom>
          <a:noFill/>
        </p:spPr>
        <p:txBody>
          <a:bodyPr wrap="square" rtlCol="0">
            <a:spAutoFit/>
          </a:bodyPr>
          <a:lstStyle/>
          <a:p>
            <a:pPr marL="285750" indent="-285750" fontAlgn="base">
              <a:spcBef>
                <a:spcPct val="0"/>
              </a:spcBef>
              <a:spcAft>
                <a:spcPct val="0"/>
              </a:spcAft>
              <a:buFontTx/>
              <a:buChar char="-"/>
            </a:pPr>
            <a:endParaRPr lang="en-GB" sz="1000" baseline="30000" dirty="0">
              <a:solidFill>
                <a:prstClr val="white"/>
              </a:solidFill>
              <a:latin typeface="Arial" charset="0"/>
              <a:cs typeface="Arial" charset="0"/>
            </a:endParaRPr>
          </a:p>
          <a:p>
            <a:pPr marL="285750" indent="-285750" fontAlgn="base">
              <a:spcBef>
                <a:spcPct val="0"/>
              </a:spcBef>
              <a:spcAft>
                <a:spcPct val="0"/>
              </a:spcAft>
              <a:buFont typeface="Wingdings" panose="05000000000000000000" pitchFamily="2" charset="2"/>
              <a:buChar char="q"/>
            </a:pPr>
            <a:r>
              <a:rPr lang="en-GB" sz="2000" b="1" dirty="0" smtClean="0">
                <a:latin typeface="Times New Roman" panose="02020603050405020304" pitchFamily="18" charset="0"/>
                <a:cs typeface="Times New Roman" panose="02020603050405020304" pitchFamily="18" charset="0"/>
              </a:rPr>
              <a:t>Energy (MeV) : </a:t>
            </a:r>
          </a:p>
          <a:p>
            <a:pPr lvl="1" fontAlgn="base">
              <a:spcBef>
                <a:spcPct val="0"/>
              </a:spcBef>
              <a:spcAft>
                <a:spcPct val="0"/>
              </a:spcAft>
            </a:pPr>
            <a:endParaRPr lang="en-GB" sz="1600" b="1" dirty="0" smtClean="0">
              <a:latin typeface="Times New Roman" panose="02020603050405020304" pitchFamily="18" charset="0"/>
              <a:cs typeface="Times New Roman" panose="02020603050405020304" pitchFamily="18" charset="0"/>
            </a:endParaRPr>
          </a:p>
          <a:p>
            <a:pPr marL="742950" lvl="1" indent="-285750" fontAlgn="base">
              <a:spcBef>
                <a:spcPct val="0"/>
              </a:spcBef>
              <a:spcAft>
                <a:spcPct val="0"/>
              </a:spcAft>
              <a:buFont typeface="Wingdings" panose="05000000000000000000" pitchFamily="2" charset="2"/>
              <a:buChar char="§"/>
            </a:pPr>
            <a:r>
              <a:rPr lang="en-GB" dirty="0" smtClean="0">
                <a:latin typeface="Times New Roman" panose="02020603050405020304" pitchFamily="18" charset="0"/>
                <a:cs typeface="Times New Roman" panose="02020603050405020304" pitchFamily="18" charset="0"/>
              </a:rPr>
              <a:t>Proton 10 – 35</a:t>
            </a:r>
          </a:p>
          <a:p>
            <a:pPr marL="742950" lvl="1" indent="-285750" fontAlgn="base">
              <a:spcBef>
                <a:spcPct val="0"/>
              </a:spcBef>
              <a:spcAft>
                <a:spcPct val="0"/>
              </a:spcAft>
              <a:buFont typeface="Wingdings" panose="05000000000000000000" pitchFamily="2" charset="2"/>
              <a:buChar char="§"/>
            </a:pPr>
            <a:r>
              <a:rPr lang="en-GB" dirty="0">
                <a:latin typeface="Times New Roman" panose="02020603050405020304" pitchFamily="18" charset="0"/>
                <a:cs typeface="Times New Roman" panose="02020603050405020304" pitchFamily="18" charset="0"/>
              </a:rPr>
              <a:t>Alpha 10 - 45</a:t>
            </a:r>
            <a:r>
              <a:rPr lang="en-GB" dirty="0">
                <a:latin typeface="Times New Roman" panose="02020603050405020304" pitchFamily="18" charset="0"/>
                <a:cs typeface="Times New Roman" panose="02020603050405020304" pitchFamily="18" charset="0"/>
                <a:sym typeface="Wingdings" panose="05000000000000000000" pitchFamily="2" charset="2"/>
              </a:rPr>
              <a:t> </a:t>
            </a:r>
            <a:endParaRPr lang="en-GB" dirty="0">
              <a:latin typeface="Times New Roman" panose="02020603050405020304" pitchFamily="18" charset="0"/>
              <a:cs typeface="Times New Roman" panose="02020603050405020304" pitchFamily="18" charset="0"/>
            </a:endParaRPr>
          </a:p>
          <a:p>
            <a:pPr marL="742950" lvl="1" indent="-285750" fontAlgn="base">
              <a:spcBef>
                <a:spcPct val="0"/>
              </a:spcBef>
              <a:spcAft>
                <a:spcPct val="0"/>
              </a:spcAft>
              <a:buFont typeface="Wingdings" panose="05000000000000000000" pitchFamily="2" charset="2"/>
              <a:buChar char="§"/>
            </a:pPr>
            <a:r>
              <a:rPr lang="en-GB" dirty="0" smtClean="0">
                <a:latin typeface="Times New Roman" panose="02020603050405020304" pitchFamily="18" charset="0"/>
                <a:cs typeface="Times New Roman" panose="02020603050405020304" pitchFamily="18" charset="0"/>
              </a:rPr>
              <a:t>Deuteron 7 – 17,5</a:t>
            </a:r>
          </a:p>
        </p:txBody>
      </p:sp>
      <p:sp>
        <p:nvSpPr>
          <p:cNvPr id="9" name="Rectangle 8"/>
          <p:cNvSpPr/>
          <p:nvPr/>
        </p:nvSpPr>
        <p:spPr>
          <a:xfrm>
            <a:off x="990600" y="5205822"/>
            <a:ext cx="7315200" cy="400110"/>
          </a:xfrm>
          <a:prstGeom prst="rect">
            <a:avLst/>
          </a:prstGeom>
        </p:spPr>
        <p:txBody>
          <a:bodyPr wrap="square">
            <a:spAutoFit/>
          </a:bodyPr>
          <a:lstStyle/>
          <a:p>
            <a:r>
              <a:rPr lang="en-US" sz="1000" b="1" dirty="0" smtClean="0">
                <a:latin typeface="Times New Roman" panose="02020603050405020304" pitchFamily="18" charset="0"/>
                <a:cs typeface="Times New Roman" panose="02020603050405020304" pitchFamily="18" charset="0"/>
              </a:rPr>
              <a:t>1</a:t>
            </a:r>
            <a:r>
              <a:rPr lang="en-US" sz="1000" dirty="0" smtClean="0">
                <a:latin typeface="Times New Roman" panose="02020603050405020304" pitchFamily="18" charset="0"/>
                <a:cs typeface="Times New Roman" panose="02020603050405020304" pitchFamily="18" charset="0"/>
              </a:rPr>
              <a:t>- L</a:t>
            </a:r>
            <a:r>
              <a:rPr lang="en-US" sz="1000" dirty="0">
                <a:latin typeface="Times New Roman" panose="02020603050405020304" pitchFamily="18" charset="0"/>
                <a:cs typeface="Times New Roman" panose="02020603050405020304" pitchFamily="18" charset="0"/>
              </a:rPr>
              <a:t>. Frealle, J. </a:t>
            </a:r>
            <a:r>
              <a:rPr lang="en-US" sz="1000" dirty="0" err="1">
                <a:latin typeface="Times New Roman" panose="02020603050405020304" pitchFamily="18" charset="0"/>
                <a:cs typeface="Times New Roman" panose="02020603050405020304" pitchFamily="18" charset="0"/>
              </a:rPr>
              <a:t>Vaudon</a:t>
            </a:r>
            <a:r>
              <a:rPr lang="en-US" sz="1000" dirty="0">
                <a:latin typeface="Times New Roman" panose="02020603050405020304" pitchFamily="18" charset="0"/>
                <a:cs typeface="Times New Roman" panose="02020603050405020304" pitchFamily="18" charset="0"/>
              </a:rPr>
              <a:t> , G. </a:t>
            </a:r>
            <a:r>
              <a:rPr lang="en-US" sz="1000" dirty="0" err="1">
                <a:latin typeface="Times New Roman" panose="02020603050405020304" pitchFamily="18" charset="0"/>
                <a:cs typeface="Times New Roman" panose="02020603050405020304" pitchFamily="18" charset="0"/>
              </a:rPr>
              <a:t>Audiger</a:t>
            </a:r>
            <a:r>
              <a:rPr lang="en-US" sz="1000" dirty="0">
                <a:latin typeface="Times New Roman" panose="02020603050405020304" pitchFamily="18" charset="0"/>
                <a:cs typeface="Times New Roman" panose="02020603050405020304" pitchFamily="18" charset="0"/>
              </a:rPr>
              <a:t> , E. </a:t>
            </a:r>
            <a:r>
              <a:rPr lang="en-US" sz="1000" dirty="0" err="1">
                <a:latin typeface="Times New Roman" panose="02020603050405020304" pitchFamily="18" charset="0"/>
                <a:cs typeface="Times New Roman" panose="02020603050405020304" pitchFamily="18" charset="0"/>
              </a:rPr>
              <a:t>Dutillly</a:t>
            </a:r>
            <a:r>
              <a:rPr lang="en-US" sz="1000" dirty="0">
                <a:latin typeface="Times New Roman" panose="02020603050405020304" pitchFamily="18" charset="0"/>
                <a:cs typeface="Times New Roman" panose="02020603050405020304" pitchFamily="18" charset="0"/>
              </a:rPr>
              <a:t>, M. Gervais, E. </a:t>
            </a:r>
            <a:r>
              <a:rPr lang="en-US" sz="1000" dirty="0" err="1">
                <a:latin typeface="Times New Roman" panose="02020603050405020304" pitchFamily="18" charset="0"/>
                <a:cs typeface="Times New Roman" panose="02020603050405020304" pitchFamily="18" charset="0"/>
              </a:rPr>
              <a:t>Sursin</a:t>
            </a:r>
            <a:r>
              <a:rPr lang="en-US" sz="1000" dirty="0">
                <a:latin typeface="Times New Roman" panose="02020603050405020304" pitchFamily="18" charset="0"/>
                <a:cs typeface="Times New Roman" panose="02020603050405020304" pitchFamily="18" charset="0"/>
              </a:rPr>
              <a:t>, C. Ruggeri, F.  Duval, M.-L. Bouchetou, A. Bombard, I. Da Silva, “First steps at the Cyclotron of Orleans in the radiochemistry of radiometals : 52Mn and 165Er, Instruments, 2018, 2(3) 15.</a:t>
            </a:r>
            <a:endParaRPr lang="fr-FR" sz="1000"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492176" y="687986"/>
            <a:ext cx="3387154" cy="206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0" descr="E:\ISIDRO\Photothèque de la radiochimie\photos du cyclotron\Cycl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715537"/>
            <a:ext cx="2971800" cy="22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custDataLst>
              <p:tags r:id="rId2"/>
            </p:custDataLst>
          </p:nvPr>
        </p:nvSpPr>
        <p:spPr>
          <a:xfrm>
            <a:off x="1828800" y="2982119"/>
            <a:ext cx="4953000" cy="1661993"/>
          </a:xfrm>
          <a:prstGeom prst="rect">
            <a:avLst/>
          </a:prstGeom>
          <a:noFill/>
        </p:spPr>
        <p:txBody>
          <a:bodyPr wrap="square" rtlCol="0">
            <a:spAutoFit/>
          </a:bodyPr>
          <a:lstStyle/>
          <a:p>
            <a:pPr marL="1257300" lvl="2" indent="-342900" fontAlgn="base">
              <a:spcBef>
                <a:spcPct val="0"/>
              </a:spcBef>
              <a:spcAft>
                <a:spcPct val="0"/>
              </a:spcAft>
              <a:buFont typeface="Wingdings" panose="05000000000000000000" pitchFamily="2" charset="2"/>
              <a:buChar char="q"/>
            </a:pPr>
            <a:r>
              <a:rPr lang="en-GB" sz="2000" b="1" dirty="0" smtClean="0">
                <a:latin typeface="Times New Roman" panose="02020603050405020304" pitchFamily="18" charset="0"/>
                <a:cs typeface="Times New Roman" panose="02020603050405020304" pitchFamily="18" charset="0"/>
              </a:rPr>
              <a:t>One target, 3 nuclear reactions :</a:t>
            </a:r>
          </a:p>
          <a:p>
            <a:pPr marL="1257300" lvl="2" indent="-342900" fontAlgn="base">
              <a:spcBef>
                <a:spcPct val="0"/>
              </a:spcBef>
              <a:spcAft>
                <a:spcPct val="0"/>
              </a:spcAft>
              <a:buFont typeface="Wingdings" panose="05000000000000000000" pitchFamily="2" charset="2"/>
              <a:buChar char="q"/>
            </a:pPr>
            <a:endParaRPr lang="en-GB" sz="1600" b="1" dirty="0">
              <a:latin typeface="Times New Roman" panose="02020603050405020304" pitchFamily="18" charset="0"/>
              <a:cs typeface="Times New Roman" panose="02020603050405020304" pitchFamily="18" charset="0"/>
            </a:endParaRPr>
          </a:p>
          <a:p>
            <a:pPr marL="2114550" lvl="4" indent="-285750" fontAlgn="base">
              <a:spcBef>
                <a:spcPct val="0"/>
              </a:spcBef>
              <a:spcAft>
                <a:spcPct val="0"/>
              </a:spcAft>
              <a:buFont typeface="Wingdings" panose="05000000000000000000" pitchFamily="2" charset="2"/>
              <a:buChar char="§"/>
            </a:pPr>
            <a:r>
              <a:rPr lang="en-GB" baseline="30000" dirty="0" smtClean="0">
                <a:latin typeface="Times New Roman" panose="02020603050405020304" pitchFamily="18" charset="0"/>
                <a:cs typeface="Times New Roman" panose="02020603050405020304" pitchFamily="18" charset="0"/>
              </a:rPr>
              <a:t>165</a:t>
            </a:r>
            <a:r>
              <a:rPr lang="en-GB" dirty="0" smtClean="0">
                <a:latin typeface="Times New Roman" panose="02020603050405020304" pitchFamily="18" charset="0"/>
                <a:cs typeface="Times New Roman" panose="02020603050405020304" pitchFamily="18" charset="0"/>
              </a:rPr>
              <a:t>Ho </a:t>
            </a:r>
            <a:r>
              <a:rPr lang="en-GB" dirty="0">
                <a:latin typeface="Times New Roman" panose="02020603050405020304" pitchFamily="18" charset="0"/>
                <a:cs typeface="Times New Roman" panose="02020603050405020304" pitchFamily="18" charset="0"/>
              </a:rPr>
              <a:t>(p, n) </a:t>
            </a:r>
            <a:r>
              <a:rPr lang="en-GB" baseline="30000" dirty="0" smtClean="0">
                <a:latin typeface="Times New Roman" panose="02020603050405020304" pitchFamily="18" charset="0"/>
                <a:cs typeface="Times New Roman" panose="02020603050405020304" pitchFamily="18" charset="0"/>
              </a:rPr>
              <a:t>165</a:t>
            </a:r>
            <a:r>
              <a:rPr lang="en-GB" dirty="0" smtClean="0">
                <a:latin typeface="Times New Roman" panose="02020603050405020304" pitchFamily="18" charset="0"/>
                <a:cs typeface="Times New Roman" panose="02020603050405020304" pitchFamily="18" charset="0"/>
              </a:rPr>
              <a:t>Er </a:t>
            </a:r>
            <a:r>
              <a:rPr lang="en-GB" baseline="30000" dirty="0" smtClean="0">
                <a:latin typeface="Times New Roman" panose="02020603050405020304" pitchFamily="18" charset="0"/>
                <a:cs typeface="Times New Roman" panose="02020603050405020304" pitchFamily="18" charset="0"/>
              </a:rPr>
              <a:t>(1) </a:t>
            </a:r>
            <a:endParaRPr lang="en-GB" baseline="30000" dirty="0">
              <a:latin typeface="Times New Roman" panose="02020603050405020304" pitchFamily="18" charset="0"/>
              <a:cs typeface="Times New Roman" panose="02020603050405020304" pitchFamily="18" charset="0"/>
            </a:endParaRPr>
          </a:p>
          <a:p>
            <a:pPr marL="2114550" lvl="4" indent="-285750" fontAlgn="base">
              <a:spcBef>
                <a:spcPct val="0"/>
              </a:spcBef>
              <a:spcAft>
                <a:spcPct val="0"/>
              </a:spcAft>
              <a:buFont typeface="Wingdings" panose="05000000000000000000" pitchFamily="2" charset="2"/>
              <a:buChar char="§"/>
            </a:pPr>
            <a:r>
              <a:rPr lang="en-GB" baseline="30000" dirty="0" smtClean="0">
                <a:latin typeface="Times New Roman" panose="02020603050405020304" pitchFamily="18" charset="0"/>
                <a:cs typeface="Times New Roman" panose="02020603050405020304" pitchFamily="18" charset="0"/>
              </a:rPr>
              <a:t>165</a:t>
            </a:r>
            <a:r>
              <a:rPr lang="en-GB" dirty="0" smtClean="0">
                <a:latin typeface="Times New Roman" panose="02020603050405020304" pitchFamily="18" charset="0"/>
                <a:cs typeface="Times New Roman" panose="02020603050405020304" pitchFamily="18" charset="0"/>
              </a:rPr>
              <a:t>Ho </a:t>
            </a:r>
            <a:r>
              <a:rPr lang="en-GB" dirty="0">
                <a:latin typeface="Times New Roman" panose="02020603050405020304" pitchFamily="18" charset="0"/>
                <a:cs typeface="Times New Roman" panose="02020603050405020304" pitchFamily="18" charset="0"/>
              </a:rPr>
              <a:t>(a, 2n) </a:t>
            </a:r>
            <a:r>
              <a:rPr lang="en-GB" baseline="30000" dirty="0">
                <a:latin typeface="Times New Roman" panose="02020603050405020304" pitchFamily="18" charset="0"/>
                <a:cs typeface="Times New Roman" panose="02020603050405020304" pitchFamily="18" charset="0"/>
              </a:rPr>
              <a:t>165</a:t>
            </a:r>
            <a:r>
              <a:rPr lang="en-GB" dirty="0">
                <a:latin typeface="Times New Roman" panose="02020603050405020304" pitchFamily="18" charset="0"/>
                <a:cs typeface="Times New Roman" panose="02020603050405020304" pitchFamily="18" charset="0"/>
              </a:rPr>
              <a:t>Tm</a:t>
            </a:r>
            <a:r>
              <a:rPr lang="en-GB" dirty="0">
                <a:latin typeface="Times New Roman" panose="02020603050405020304" pitchFamily="18" charset="0"/>
                <a:cs typeface="Times New Roman" panose="02020603050405020304" pitchFamily="18" charset="0"/>
                <a:sym typeface="Wingdings" panose="05000000000000000000" pitchFamily="2" charset="2"/>
              </a:rPr>
              <a:t> </a:t>
            </a:r>
            <a:r>
              <a:rPr lang="en-GB" dirty="0" smtClean="0">
                <a:latin typeface="Times New Roman" panose="02020603050405020304" pitchFamily="18" charset="0"/>
                <a:cs typeface="Times New Roman" panose="02020603050405020304" pitchFamily="18" charset="0"/>
                <a:sym typeface="Wingdings" panose="05000000000000000000" pitchFamily="2" charset="2"/>
              </a:rPr>
              <a:t>(30,1 h</a:t>
            </a:r>
            <a:r>
              <a:rPr lang="en-GB" dirty="0" smtClean="0">
                <a:latin typeface="Times New Roman" panose="02020603050405020304" pitchFamily="18" charset="0"/>
                <a:cs typeface="Times New Roman" panose="02020603050405020304" pitchFamily="18" charset="0"/>
                <a:sym typeface="Wingdings" panose="05000000000000000000" pitchFamily="2" charset="2"/>
              </a:rPr>
              <a:t>)</a:t>
            </a:r>
          </a:p>
          <a:p>
            <a:pPr marL="2114550" lvl="4" indent="-285750" fontAlgn="base">
              <a:spcBef>
                <a:spcPct val="0"/>
              </a:spcBef>
              <a:spcAft>
                <a:spcPct val="0"/>
              </a:spcAft>
              <a:buFont typeface="Wingdings" panose="05000000000000000000" pitchFamily="2" charset="2"/>
              <a:buChar char="§"/>
            </a:pPr>
            <a:r>
              <a:rPr lang="en-GB" baseline="30000" dirty="0" smtClean="0">
                <a:latin typeface="Times New Roman" panose="02020603050405020304" pitchFamily="18" charset="0"/>
                <a:cs typeface="Times New Roman" panose="02020603050405020304" pitchFamily="18" charset="0"/>
              </a:rPr>
              <a:t>165</a:t>
            </a:r>
            <a:r>
              <a:rPr lang="en-GB" dirty="0" smtClean="0">
                <a:latin typeface="Times New Roman" panose="02020603050405020304" pitchFamily="18" charset="0"/>
                <a:cs typeface="Times New Roman" panose="02020603050405020304" pitchFamily="18" charset="0"/>
              </a:rPr>
              <a:t>Ho </a:t>
            </a:r>
            <a:r>
              <a:rPr lang="en-GB" dirty="0">
                <a:latin typeface="Times New Roman" panose="02020603050405020304" pitchFamily="18" charset="0"/>
                <a:cs typeface="Times New Roman" panose="02020603050405020304" pitchFamily="18" charset="0"/>
              </a:rPr>
              <a:t>(d, 2n) </a:t>
            </a:r>
            <a:r>
              <a:rPr lang="en-GB" baseline="30000" dirty="0">
                <a:latin typeface="Times New Roman" panose="02020603050405020304" pitchFamily="18" charset="0"/>
                <a:cs typeface="Times New Roman" panose="02020603050405020304" pitchFamily="18" charset="0"/>
              </a:rPr>
              <a:t>165</a:t>
            </a:r>
            <a:r>
              <a:rPr lang="en-GB" dirty="0">
                <a:latin typeface="Times New Roman" panose="02020603050405020304" pitchFamily="18" charset="0"/>
                <a:cs typeface="Times New Roman" panose="02020603050405020304" pitchFamily="18" charset="0"/>
              </a:rPr>
              <a:t>Er </a:t>
            </a:r>
          </a:p>
          <a:p>
            <a:pPr marL="2114550" lvl="4" indent="-285750" fontAlgn="base">
              <a:spcBef>
                <a:spcPct val="0"/>
              </a:spcBef>
              <a:spcAft>
                <a:spcPct val="0"/>
              </a:spcAft>
              <a:buFont typeface="Wingdings" panose="05000000000000000000" pitchFamily="2" charset="2"/>
              <a:buChar char="§"/>
            </a:pPr>
            <a:endParaRPr lang="en-GB" baseline="30000"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7"/>
          <a:stretch>
            <a:fillRect/>
          </a:stretch>
        </p:blipFill>
        <p:spPr>
          <a:xfrm>
            <a:off x="7066050" y="2829131"/>
            <a:ext cx="2763750" cy="2329063"/>
          </a:xfrm>
          <a:prstGeom prst="rect">
            <a:avLst/>
          </a:prstGeom>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716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 y="-2404"/>
            <a:ext cx="9890760" cy="465069"/>
          </a:xfrm>
        </p:spPr>
        <p:txBody>
          <a:bodyPr/>
          <a:lstStyle/>
          <a:p>
            <a:r>
              <a:rPr lang="fr-FR" sz="2800" b="1" dirty="0" err="1" smtClean="0">
                <a:latin typeface="Times New Roman" panose="02020603050405020304" pitchFamily="18" charset="0"/>
                <a:cs typeface="Times New Roman" panose="02020603050405020304" pitchFamily="18" charset="0"/>
              </a:rPr>
              <a:t>CISCoTe</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targetry</a:t>
            </a:r>
            <a:endParaRPr lang="fr-FR" sz="2800" b="1" dirty="0">
              <a:latin typeface="Times New Roman" panose="02020603050405020304" pitchFamily="18" charset="0"/>
              <a:cs typeface="Times New Roman" panose="02020603050405020304" pitchFamily="18" charset="0"/>
            </a:endParaRPr>
          </a:p>
        </p:txBody>
      </p:sp>
      <p:pic>
        <p:nvPicPr>
          <p:cNvPr id="11" name="Picture 130" descr="C:\Users\dasilva\Desktop\photo du 260816\P1030695.JPG"/>
          <p:cNvPicPr>
            <a:picLocks noChangeAspect="1" noChangeArrowheads="1"/>
          </p:cNvPicPr>
          <p:nvPr/>
        </p:nvPicPr>
        <p:blipFill>
          <a:blip r:embed="rId3" cstate="print">
            <a:lum bright="20000"/>
          </a:blip>
          <a:srcRect/>
          <a:stretch>
            <a:fillRect/>
          </a:stretch>
        </p:blipFill>
        <p:spPr bwMode="auto">
          <a:xfrm>
            <a:off x="35384" y="42739"/>
            <a:ext cx="863285" cy="757328"/>
          </a:xfrm>
          <a:prstGeom prst="rect">
            <a:avLst/>
          </a:prstGeom>
          <a:noFill/>
          <a:ln w="9525">
            <a:noFill/>
            <a:miter lim="800000"/>
            <a:headEnd/>
            <a:tailEnd/>
          </a:ln>
        </p:spPr>
      </p:pic>
      <p:pic>
        <p:nvPicPr>
          <p:cNvPr id="14" name="Image 13"/>
          <p:cNvPicPr>
            <a:picLocks noChangeAspect="1"/>
          </p:cNvPicPr>
          <p:nvPr/>
        </p:nvPicPr>
        <p:blipFill>
          <a:blip r:embed="rId4"/>
          <a:stretch>
            <a:fillRect/>
          </a:stretch>
        </p:blipFill>
        <p:spPr>
          <a:xfrm>
            <a:off x="1828800" y="3766033"/>
            <a:ext cx="979200" cy="1687526"/>
          </a:xfrm>
          <a:prstGeom prst="rect">
            <a:avLst/>
          </a:prstGeom>
        </p:spPr>
      </p:pic>
      <p:pic>
        <p:nvPicPr>
          <p:cNvPr id="21" name="Image 20"/>
          <p:cNvPicPr>
            <a:picLocks noChangeAspect="1"/>
          </p:cNvPicPr>
          <p:nvPr/>
        </p:nvPicPr>
        <p:blipFill>
          <a:blip r:embed="rId5"/>
          <a:stretch>
            <a:fillRect/>
          </a:stretch>
        </p:blipFill>
        <p:spPr>
          <a:xfrm>
            <a:off x="3898617" y="3801159"/>
            <a:ext cx="997658" cy="1652400"/>
          </a:xfrm>
          <a:prstGeom prst="rect">
            <a:avLst/>
          </a:prstGeom>
        </p:spPr>
      </p:pic>
      <p:pic>
        <p:nvPicPr>
          <p:cNvPr id="22" name="Image 21"/>
          <p:cNvPicPr>
            <a:picLocks noChangeAspect="1"/>
          </p:cNvPicPr>
          <p:nvPr/>
        </p:nvPicPr>
        <p:blipFill>
          <a:blip r:embed="rId6"/>
          <a:stretch>
            <a:fillRect/>
          </a:stretch>
        </p:blipFill>
        <p:spPr>
          <a:xfrm>
            <a:off x="5795694" y="3753912"/>
            <a:ext cx="976172" cy="1653092"/>
          </a:xfrm>
          <a:prstGeom prst="rect">
            <a:avLst/>
          </a:prstGeom>
        </p:spPr>
      </p:pic>
      <p:pic>
        <p:nvPicPr>
          <p:cNvPr id="23" name="Image 22"/>
          <p:cNvPicPr>
            <a:picLocks noChangeAspect="1"/>
          </p:cNvPicPr>
          <p:nvPr/>
        </p:nvPicPr>
        <p:blipFill>
          <a:blip r:embed="rId7"/>
          <a:stretch>
            <a:fillRect/>
          </a:stretch>
        </p:blipFill>
        <p:spPr>
          <a:xfrm>
            <a:off x="7815185" y="3744119"/>
            <a:ext cx="976172" cy="1653092"/>
          </a:xfrm>
          <a:prstGeom prst="rect">
            <a:avLst/>
          </a:prstGeom>
        </p:spPr>
      </p:pic>
      <p:sp>
        <p:nvSpPr>
          <p:cNvPr id="24" name="Flèche droite 23"/>
          <p:cNvSpPr/>
          <p:nvPr/>
        </p:nvSpPr>
        <p:spPr>
          <a:xfrm>
            <a:off x="3102724" y="4474925"/>
            <a:ext cx="504873" cy="428225"/>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661070" y="608628"/>
            <a:ext cx="9317278" cy="369332"/>
          </a:xfrm>
          <a:prstGeom prst="rect">
            <a:avLst/>
          </a:prstGeom>
        </p:spPr>
        <p:txBody>
          <a:bodyPr wrap="square">
            <a:spAutoFit/>
          </a:bodyPr>
          <a:lstStyle/>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sym typeface="Wingdings" panose="05000000000000000000" pitchFamily="2" charset="2"/>
              </a:rPr>
              <a:t>Irradiation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with</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CISCoTe</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a:latin typeface="Times New Roman" panose="02020603050405020304" pitchFamily="18" charset="0"/>
                <a:cs typeface="Times New Roman" panose="02020603050405020304" pitchFamily="18" charset="0"/>
                <a:sym typeface="Wingdings" panose="05000000000000000000" pitchFamily="2" charset="2"/>
              </a:rPr>
              <a:t>targetry</a:t>
            </a:r>
            <a:r>
              <a:rPr lang="fr-FR" dirty="0">
                <a:latin typeface="Times New Roman" panose="02020603050405020304" pitchFamily="18" charset="0"/>
                <a:cs typeface="Times New Roman" panose="02020603050405020304" pitchFamily="18" charset="0"/>
                <a:sym typeface="Wingdings" panose="05000000000000000000" pitchFamily="2" charset="2"/>
              </a:rPr>
              <a:t> </a:t>
            </a:r>
            <a:r>
              <a:rPr lang="fr-FR" dirty="0" err="1">
                <a:latin typeface="Times New Roman" panose="02020603050405020304" pitchFamily="18" charset="0"/>
                <a:cs typeface="Times New Roman" panose="02020603050405020304" pitchFamily="18" charset="0"/>
                <a:sym typeface="Wingdings" panose="05000000000000000000" pitchFamily="2" charset="2"/>
              </a:rPr>
              <a:t>with</a:t>
            </a:r>
            <a:r>
              <a:rPr lang="fr-FR" dirty="0">
                <a:latin typeface="Times New Roman" panose="02020603050405020304" pitchFamily="18" charset="0"/>
                <a:cs typeface="Times New Roman" panose="02020603050405020304" pitchFamily="18" charset="0"/>
                <a:sym typeface="Wingdings" panose="05000000000000000000" pitchFamily="2" charset="2"/>
              </a:rPr>
              <a:t> </a:t>
            </a:r>
            <a:r>
              <a:rPr lang="fr-FR" dirty="0" err="1">
                <a:latin typeface="Times New Roman" panose="02020603050405020304" pitchFamily="18" charset="0"/>
                <a:cs typeface="Times New Roman" panose="02020603050405020304" pitchFamily="18" charset="0"/>
                <a:sym typeface="Wingdings" panose="05000000000000000000" pitchFamily="2" charset="2"/>
              </a:rPr>
              <a:t>shuttle</a:t>
            </a:r>
            <a:r>
              <a:rPr lang="fr-FR" dirty="0">
                <a:latin typeface="Times New Roman" panose="02020603050405020304" pitchFamily="18" charset="0"/>
                <a:cs typeface="Times New Roman" panose="02020603050405020304" pitchFamily="18" charset="0"/>
                <a:sym typeface="Wingdings" panose="05000000000000000000" pitchFamily="2" charset="2"/>
              </a:rPr>
              <a:t> system </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endParaRPr lang="fr-FR" dirty="0"/>
          </a:p>
        </p:txBody>
      </p:sp>
      <p:sp>
        <p:nvSpPr>
          <p:cNvPr id="29" name="ZoneTexte 28"/>
          <p:cNvSpPr txBox="1"/>
          <p:nvPr/>
        </p:nvSpPr>
        <p:spPr>
          <a:xfrm>
            <a:off x="818501" y="3397265"/>
            <a:ext cx="3429000" cy="276999"/>
          </a:xfrm>
          <a:prstGeom prst="rect">
            <a:avLst/>
          </a:prstGeom>
          <a:noFill/>
        </p:spPr>
        <p:txBody>
          <a:bodyPr wrap="square" rtlCol="0">
            <a:spAutoFit/>
          </a:bodyPr>
          <a:lstStyle/>
          <a:p>
            <a:r>
              <a:rPr lang="fr-FR" sz="1200" dirty="0" err="1" smtClean="0">
                <a:latin typeface="Times New Roman" panose="02020603050405020304" pitchFamily="18" charset="0"/>
                <a:cs typeface="Times New Roman" panose="02020603050405020304" pitchFamily="18" charset="0"/>
              </a:rPr>
              <a:t>CISCoTe</a:t>
            </a:r>
            <a:r>
              <a:rPr lang="fr-FR" sz="1200" dirty="0" smtClean="0">
                <a:latin typeface="Times New Roman" panose="02020603050405020304" pitchFamily="18" charset="0"/>
                <a:cs typeface="Times New Roman" panose="02020603050405020304" pitchFamily="18" charset="0"/>
              </a:rPr>
              <a:t> </a:t>
            </a:r>
            <a:r>
              <a:rPr lang="fr-FR" sz="1200" dirty="0" err="1" smtClean="0">
                <a:latin typeface="Times New Roman" panose="02020603050405020304" pitchFamily="18" charset="0"/>
                <a:cs typeface="Times New Roman" panose="02020603050405020304" pitchFamily="18" charset="0"/>
              </a:rPr>
              <a:t>drawn</a:t>
            </a:r>
            <a:r>
              <a:rPr lang="fr-FR" sz="1200" dirty="0" smtClean="0">
                <a:latin typeface="Times New Roman" panose="02020603050405020304" pitchFamily="18" charset="0"/>
                <a:cs typeface="Times New Roman" panose="02020603050405020304" pitchFamily="18" charset="0"/>
              </a:rPr>
              <a:t> of </a:t>
            </a:r>
            <a:r>
              <a:rPr lang="fr-FR" sz="1200" dirty="0" err="1" smtClean="0">
                <a:latin typeface="Times New Roman" panose="02020603050405020304" pitchFamily="18" charset="0"/>
                <a:cs typeface="Times New Roman" panose="02020603050405020304" pitchFamily="18" charset="0"/>
              </a:rPr>
              <a:t>beam</a:t>
            </a:r>
            <a:r>
              <a:rPr lang="fr-FR" sz="1200" dirty="0" smtClean="0">
                <a:latin typeface="Times New Roman" panose="02020603050405020304" pitchFamily="18" charset="0"/>
                <a:cs typeface="Times New Roman" panose="02020603050405020304" pitchFamily="18" charset="0"/>
              </a:rPr>
              <a:t> line</a:t>
            </a:r>
            <a:endParaRPr lang="fr-FR" sz="1200" dirty="0">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8"/>
          <a:stretch>
            <a:fillRect/>
          </a:stretch>
        </p:blipFill>
        <p:spPr>
          <a:xfrm flipH="1">
            <a:off x="6857999" y="1159204"/>
            <a:ext cx="2829838" cy="2213489"/>
          </a:xfrm>
          <a:prstGeom prst="rect">
            <a:avLst/>
          </a:prstGeom>
        </p:spPr>
      </p:pic>
      <p:pic>
        <p:nvPicPr>
          <p:cNvPr id="2049" name="Image 18" descr="cibleri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799" y="1133775"/>
            <a:ext cx="4295005" cy="2263489"/>
          </a:xfrm>
          <a:prstGeom prst="rect">
            <a:avLst/>
          </a:prstGeom>
          <a:noFill/>
          <a:extLst>
            <a:ext uri="{909E8E84-426E-40DD-AFC4-6F175D3DCCD1}">
              <a14:hiddenFill xmlns:a14="http://schemas.microsoft.com/office/drawing/2010/main">
                <a:solidFill>
                  <a:srgbClr val="FFFFFF"/>
                </a:solidFill>
              </a14:hiddenFill>
            </a:ext>
          </a:extLst>
        </p:spPr>
      </p:pic>
      <p:sp>
        <p:nvSpPr>
          <p:cNvPr id="7" name="Zone de texte 4"/>
          <p:cNvSpPr txBox="1">
            <a:spLocks noChangeArrowheads="1"/>
          </p:cNvSpPr>
          <p:nvPr/>
        </p:nvSpPr>
        <p:spPr bwMode="auto">
          <a:xfrm>
            <a:off x="853048" y="2125819"/>
            <a:ext cx="673100" cy="2794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FF0000"/>
                </a:solidFill>
                <a:effectLst/>
                <a:latin typeface="Times New Roman" panose="02020603050405020304" pitchFamily="18" charset="0"/>
                <a:ea typeface="DengXian" charset="-122"/>
                <a:cs typeface="Times New Roman" panose="02020603050405020304" pitchFamily="18" charset="0"/>
              </a:rPr>
              <a:t>beam</a:t>
            </a:r>
            <a:endParaRPr kumimoji="0" lang="en-US" altLang="zh-CN" sz="1800" b="0" i="0" u="none" strike="noStrike" cap="none" normalizeH="0" baseline="0" dirty="0" smtClean="0">
              <a:ln>
                <a:noFill/>
              </a:ln>
              <a:solidFill>
                <a:schemeClr val="tx1"/>
              </a:solidFill>
              <a:effectLst/>
              <a:latin typeface="Arial" panose="020B0604020202020204" pitchFamily="34" charset="0"/>
            </a:endParaRPr>
          </a:p>
        </p:txBody>
      </p:sp>
      <p:cxnSp>
        <p:nvCxnSpPr>
          <p:cNvPr id="34" name="Connecteur droit 33"/>
          <p:cNvCxnSpPr>
            <a:stCxn id="2049" idx="1"/>
          </p:cNvCxnSpPr>
          <p:nvPr/>
        </p:nvCxnSpPr>
        <p:spPr>
          <a:xfrm flipV="1">
            <a:off x="1828799" y="2244177"/>
            <a:ext cx="2707461" cy="21343"/>
          </a:xfrm>
          <a:prstGeom prst="line">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1448944" y="526595"/>
            <a:ext cx="1005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6"/>
          <p:cNvSpPr>
            <a:spLocks noChangeArrowheads="1"/>
          </p:cNvSpPr>
          <p:nvPr/>
        </p:nvSpPr>
        <p:spPr bwMode="auto">
          <a:xfrm>
            <a:off x="1448944" y="98379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smtClean="0">
              <a:ln>
                <a:noFill/>
              </a:ln>
              <a:solidFill>
                <a:schemeClr val="tx1"/>
              </a:solidFill>
              <a:effectLst/>
              <a:latin typeface="Calibri" panose="020F0502020204030204" pitchFamily="34" charset="0"/>
              <a:ea typeface="DengXian"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Calibri" panose="020F0502020204030204" pitchFamily="34" charset="0"/>
                <a:ea typeface="DengXian" charset="-122"/>
                <a:cs typeface="Arial" panose="020B0604020202020204" pitchFamily="34"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ndParaRPr>
          </a:p>
        </p:txBody>
      </p:sp>
      <p:sp>
        <p:nvSpPr>
          <p:cNvPr id="12" name="Rectangle 7"/>
          <p:cNvSpPr>
            <a:spLocks noChangeArrowheads="1"/>
          </p:cNvSpPr>
          <p:nvPr/>
        </p:nvSpPr>
        <p:spPr bwMode="auto">
          <a:xfrm>
            <a:off x="1404954" y="302849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Flèche droite 19"/>
          <p:cNvSpPr/>
          <p:nvPr/>
        </p:nvSpPr>
        <p:spPr>
          <a:xfrm>
            <a:off x="7062185" y="4480054"/>
            <a:ext cx="504873" cy="428225"/>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droite 25"/>
          <p:cNvSpPr/>
          <p:nvPr/>
        </p:nvSpPr>
        <p:spPr>
          <a:xfrm>
            <a:off x="5114004" y="4491866"/>
            <a:ext cx="504873" cy="428225"/>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830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19919"/>
            <a:ext cx="9308804" cy="4585871"/>
          </a:xfrm>
          <a:prstGeom prst="rect">
            <a:avLst/>
          </a:prstGeom>
        </p:spPr>
        <p:txBody>
          <a:bodyPr wrap="square">
            <a:spAutoFit/>
          </a:bodyPr>
          <a:lstStyle/>
          <a:p>
            <a:pPr marL="457200" indent="-457200">
              <a:buFont typeface="Wingdings" panose="05000000000000000000" pitchFamily="2" charset="2"/>
              <a:buChar char="q"/>
            </a:pPr>
            <a:r>
              <a:rPr lang="fr-FR" sz="3200" b="1" dirty="0" smtClean="0">
                <a:latin typeface="Times New Roman" panose="02020603050405020304" pitchFamily="18" charset="0"/>
                <a:cs typeface="Times New Roman" panose="02020603050405020304" pitchFamily="18" charset="0"/>
                <a:sym typeface="Wingdings" panose="05000000000000000000" pitchFamily="2" charset="2"/>
              </a:rPr>
              <a:t>Spot </a:t>
            </a:r>
            <a:r>
              <a:rPr lang="fr-FR" sz="3200" b="1" dirty="0" err="1" smtClean="0">
                <a:latin typeface="Times New Roman" panose="02020603050405020304" pitchFamily="18" charset="0"/>
                <a:cs typeface="Times New Roman" panose="02020603050405020304" pitchFamily="18" charset="0"/>
                <a:sym typeface="Wingdings" panose="05000000000000000000" pitchFamily="2" charset="2"/>
              </a:rPr>
              <a:t>welding</a:t>
            </a:r>
            <a:r>
              <a:rPr lang="fr-FR" sz="3200" b="1" dirty="0" smtClean="0">
                <a:latin typeface="Times New Roman" panose="02020603050405020304" pitchFamily="18" charset="0"/>
                <a:cs typeface="Times New Roman" panose="02020603050405020304" pitchFamily="18" charset="0"/>
                <a:sym typeface="Wingdings" panose="05000000000000000000" pitchFamily="2" charset="2"/>
              </a:rPr>
              <a:t> method</a:t>
            </a:r>
            <a:r>
              <a:rPr lang="fr-FR" sz="3200" b="1" baseline="30000" dirty="0" smtClean="0">
                <a:latin typeface="Times New Roman" panose="02020603050405020304" pitchFamily="18" charset="0"/>
                <a:cs typeface="Times New Roman" panose="02020603050405020304" pitchFamily="18" charset="0"/>
                <a:sym typeface="Wingdings" panose="05000000000000000000" pitchFamily="2" charset="2"/>
              </a:rPr>
              <a:t>2</a:t>
            </a:r>
            <a:r>
              <a:rPr lang="fr-FR"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2000" b="1" dirty="0" smtClean="0">
                <a:latin typeface="Times New Roman" panose="02020603050405020304" pitchFamily="18" charset="0"/>
                <a:cs typeface="Times New Roman" panose="02020603050405020304" pitchFamily="18" charset="0"/>
                <a:sym typeface="Wingdings" panose="05000000000000000000" pitchFamily="2" charset="2"/>
              </a:rPr>
              <a:t>: </a:t>
            </a:r>
          </a:p>
          <a:p>
            <a:pPr marL="457200" indent="-457200">
              <a:buFont typeface="Wingdings" panose="05000000000000000000" pitchFamily="2" charset="2"/>
              <a:buChar char="q"/>
            </a:pPr>
            <a:endParaRPr lang="fr-FR" sz="2000" b="1"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è"/>
            </a:pPr>
            <a:endParaRPr lang="fr-FR" sz="2000" b="1"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Wingdings" panose="05000000000000000000" pitchFamily="2" charset="2"/>
              <a:buChar char="Ø"/>
            </a:pPr>
            <a:r>
              <a:rPr lang="fr-FR" sz="2400" dirty="0" err="1" smtClean="0">
                <a:latin typeface="Times New Roman" panose="02020603050405020304" pitchFamily="18" charset="0"/>
                <a:cs typeface="Times New Roman" panose="02020603050405020304" pitchFamily="18" charset="0"/>
              </a:rPr>
              <a:t>increase</a:t>
            </a:r>
            <a:r>
              <a:rPr lang="fr-FR" sz="2400" dirty="0" smtClean="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efficiency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cooling</a:t>
            </a:r>
            <a:r>
              <a:rPr lang="fr-FR" sz="2400" dirty="0">
                <a:latin typeface="Times New Roman" panose="02020603050405020304" pitchFamily="18" charset="0"/>
                <a:cs typeface="Times New Roman" panose="02020603050405020304" pitchFamily="18" charset="0"/>
              </a:rPr>
              <a:t> </a:t>
            </a:r>
            <a:endParaRPr lang="fr-FR" sz="2400" dirty="0" smtClean="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fr-FR" sz="2400" dirty="0" smtClean="0">
                <a:latin typeface="Times New Roman" panose="02020603050405020304" pitchFamily="18" charset="0"/>
                <a:cs typeface="Times New Roman" panose="02020603050405020304" pitchFamily="18" charset="0"/>
              </a:rPr>
              <a:t>modulation </a:t>
            </a:r>
            <a:r>
              <a:rPr lang="fr-FR" sz="2400" dirty="0">
                <a:latin typeface="Times New Roman" panose="02020603050405020304" pitchFamily="18" charset="0"/>
                <a:cs typeface="Times New Roman" panose="02020603050405020304" pitchFamily="18" charset="0"/>
              </a:rPr>
              <a:t>of </a:t>
            </a:r>
            <a:r>
              <a:rPr lang="fr-FR" sz="2400" dirty="0" err="1">
                <a:latin typeface="Times New Roman" panose="02020603050405020304" pitchFamily="18" charset="0"/>
                <a:cs typeface="Times New Roman" panose="02020603050405020304" pitchFamily="18" charset="0"/>
              </a:rPr>
              <a:t>target</a:t>
            </a:r>
            <a:r>
              <a:rPr lang="fr-FR" sz="2400" dirty="0">
                <a:latin typeface="Times New Roman" panose="02020603050405020304" pitchFamily="18" charset="0"/>
                <a:cs typeface="Times New Roman" panose="02020603050405020304" pitchFamily="18" charset="0"/>
              </a:rPr>
              <a:t> Ho size (</a:t>
            </a:r>
            <a:r>
              <a:rPr lang="fr-FR" sz="2400" dirty="0">
                <a:latin typeface="Times New Roman" panose="02020603050405020304" pitchFamily="18" charset="0"/>
                <a:cs typeface="Times New Roman" panose="02020603050405020304" pitchFamily="18" charset="0"/>
                <a:sym typeface="Symbol" panose="05050102010706020507" pitchFamily="18" charset="2"/>
              </a:rPr>
              <a:t>, </a:t>
            </a:r>
            <a:r>
              <a:rPr lang="fr-FR" sz="2400" dirty="0" err="1">
                <a:latin typeface="Times New Roman" panose="02020603050405020304" pitchFamily="18" charset="0"/>
                <a:cs typeface="Times New Roman" panose="02020603050405020304" pitchFamily="18" charset="0"/>
                <a:sym typeface="Symbol" panose="05050102010706020507" pitchFamily="18" charset="2"/>
              </a:rPr>
              <a:t>thickness</a:t>
            </a:r>
            <a:r>
              <a:rPr lang="fr-FR" sz="2400" dirty="0">
                <a:latin typeface="Times New Roman" panose="02020603050405020304" pitchFamily="18" charset="0"/>
                <a:cs typeface="Times New Roman" panose="02020603050405020304" pitchFamily="18" charset="0"/>
                <a:sym typeface="Symbol" panose="05050102010706020507" pitchFamily="18" charset="2"/>
              </a:rPr>
              <a:t> </a:t>
            </a:r>
            <a:r>
              <a:rPr lang="fr-FR" sz="2400" dirty="0">
                <a:latin typeface="Times New Roman" panose="02020603050405020304" pitchFamily="18" charset="0"/>
                <a:cs typeface="Times New Roman" panose="02020603050405020304" pitchFamily="18" charset="0"/>
                <a:sym typeface="Wingdings" panose="05000000000000000000" pitchFamily="2" charset="2"/>
              </a:rPr>
              <a:t> </a:t>
            </a:r>
            <a:r>
              <a:rPr lang="fr-FR" sz="2400" dirty="0" smtClean="0">
                <a:latin typeface="Times New Roman" panose="02020603050405020304" pitchFamily="18" charset="0"/>
                <a:cs typeface="Times New Roman" panose="02020603050405020304" pitchFamily="18" charset="0"/>
                <a:sym typeface="Wingdings" panose="05000000000000000000" pitchFamily="2" charset="2"/>
              </a:rPr>
              <a:t>mass)</a:t>
            </a:r>
            <a:endParaRPr lang="fr-FR" sz="2400" baseline="30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fr-FR" baseline="30000" dirty="0">
              <a:latin typeface="Times New Roman" panose="02020603050405020304" pitchFamily="18" charset="0"/>
              <a:cs typeface="Times New Roman" panose="02020603050405020304" pitchFamily="18" charset="0"/>
            </a:endParaRPr>
          </a:p>
        </p:txBody>
      </p:sp>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Ho Target </a:t>
            </a:r>
            <a:r>
              <a:rPr lang="fr-FR" sz="2800" b="1" dirty="0" err="1" smtClean="0">
                <a:latin typeface="Times New Roman" panose="02020603050405020304" pitchFamily="18" charset="0"/>
                <a:cs typeface="Times New Roman" panose="02020603050405020304" pitchFamily="18" charset="0"/>
              </a:rPr>
              <a:t>preparation</a:t>
            </a:r>
            <a:endParaRPr lang="fr-FR" sz="2800" b="1" dirty="0">
              <a:latin typeface="Times New Roman" panose="02020603050405020304" pitchFamily="18" charset="0"/>
              <a:cs typeface="Times New Roman" panose="02020603050405020304" pitchFamily="18" charset="0"/>
            </a:endParaRPr>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534319"/>
            <a:ext cx="1608469" cy="214201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31731" r="17956" b="50000"/>
          <a:stretch/>
        </p:blipFill>
        <p:spPr>
          <a:xfrm>
            <a:off x="7687061" y="1877254"/>
            <a:ext cx="2218939" cy="1653849"/>
          </a:xfrm>
          <a:prstGeom prst="rect">
            <a:avLst/>
          </a:prstGeom>
        </p:spPr>
      </p:pic>
      <p:pic>
        <p:nvPicPr>
          <p:cNvPr id="7" name="Picture 4" descr="A picture containing text, indoor&#10;&#10;Description automatically generated">
            <a:extLst>
              <a:ext uri="{FF2B5EF4-FFF2-40B4-BE49-F238E27FC236}">
                <a16:creationId xmlns:a16="http://schemas.microsoft.com/office/drawing/2014/main" id="{04AF5FE8-B520-1548-B9A7-7923E0548F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105000"/>
                    </a14:imgEffect>
                  </a14:imgLayer>
                </a14:imgProps>
              </a:ext>
              <a:ext uri="{28A0092B-C50C-407E-A947-70E740481C1C}">
                <a14:useLocalDpi xmlns:a14="http://schemas.microsoft.com/office/drawing/2010/main" val="0"/>
              </a:ext>
            </a:extLst>
          </a:blip>
          <a:srcRect l="15546" t="7170" r="8006" b="16736"/>
          <a:stretch/>
        </p:blipFill>
        <p:spPr>
          <a:xfrm>
            <a:off x="5000194" y="1640723"/>
            <a:ext cx="1705406" cy="2043084"/>
          </a:xfrm>
          <a:prstGeom prst="rect">
            <a:avLst/>
          </a:prstGeom>
        </p:spPr>
      </p:pic>
      <p:pic>
        <p:nvPicPr>
          <p:cNvPr id="8" name="Picture 7" descr="A picture containing wooden, wood, hard&#10;&#10;Description automatically generated">
            <a:extLst>
              <a:ext uri="{FF2B5EF4-FFF2-40B4-BE49-F238E27FC236}">
                <a16:creationId xmlns:a16="http://schemas.microsoft.com/office/drawing/2014/main" id="{3798E25B-A255-CE4B-9ACE-D3F45A970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619" y="1759402"/>
            <a:ext cx="1691844" cy="1691844"/>
          </a:xfrm>
          <a:prstGeom prst="rect">
            <a:avLst/>
          </a:prstGeom>
        </p:spPr>
      </p:pic>
      <p:sp>
        <p:nvSpPr>
          <p:cNvPr id="9" name="TextBox 3">
            <a:extLst>
              <a:ext uri="{FF2B5EF4-FFF2-40B4-BE49-F238E27FC236}">
                <a16:creationId xmlns:a16="http://schemas.microsoft.com/office/drawing/2014/main" id="{07198F94-2783-604D-9196-D885CE5CCBDD}"/>
              </a:ext>
            </a:extLst>
          </p:cNvPr>
          <p:cNvSpPr txBox="1"/>
          <p:nvPr/>
        </p:nvSpPr>
        <p:spPr>
          <a:xfrm>
            <a:off x="640331" y="5253158"/>
            <a:ext cx="7620899" cy="400110"/>
          </a:xfrm>
          <a:prstGeom prst="rect">
            <a:avLst/>
          </a:prstGeom>
          <a:noFill/>
        </p:spPr>
        <p:txBody>
          <a:bodyPr wrap="square" rtlCol="0">
            <a:spAutoFit/>
          </a:bodyPr>
          <a:lstStyle/>
          <a:p>
            <a:pPr algn="ctr"/>
            <a:r>
              <a:rPr lang="en-US" sz="1000" b="1" dirty="0" smtClean="0">
                <a:latin typeface="Times New Roman" panose="02020603050405020304" pitchFamily="18" charset="0"/>
                <a:cs typeface="Times New Roman" panose="02020603050405020304" pitchFamily="18" charset="0"/>
              </a:rPr>
              <a:t>2</a:t>
            </a:r>
            <a:r>
              <a:rPr lang="en-US" sz="1000" dirty="0" smtClean="0">
                <a:latin typeface="Times New Roman" panose="02020603050405020304" pitchFamily="18" charset="0"/>
                <a:cs typeface="Times New Roman" panose="02020603050405020304" pitchFamily="18" charset="0"/>
              </a:rPr>
              <a:t> - Ellison </a:t>
            </a:r>
            <a:r>
              <a:rPr lang="en-US" sz="1000" dirty="0">
                <a:latin typeface="Times New Roman" panose="02020603050405020304" pitchFamily="18" charset="0"/>
                <a:cs typeface="Times New Roman" panose="02020603050405020304" pitchFamily="18" charset="0"/>
              </a:rPr>
              <a:t>PA, Valdovinos HF, Graves SA, Barnhart TE, Nickles RJ. Spot-welding solid targets for high current cyclotron irradiation. </a:t>
            </a:r>
            <a:r>
              <a:rPr lang="en-US" sz="1000" dirty="0" err="1">
                <a:latin typeface="Times New Roman" panose="02020603050405020304" pitchFamily="18" charset="0"/>
                <a:cs typeface="Times New Roman" panose="02020603050405020304" pitchFamily="18" charset="0"/>
              </a:rPr>
              <a:t>Appl</a:t>
            </a:r>
            <a:r>
              <a:rPr lang="en-US" sz="1000" dirty="0">
                <a:latin typeface="Times New Roman" panose="02020603050405020304" pitchFamily="18" charset="0"/>
                <a:cs typeface="Times New Roman" panose="02020603050405020304" pitchFamily="18" charset="0"/>
              </a:rPr>
              <a:t> Radiat </a:t>
            </a:r>
            <a:r>
              <a:rPr lang="en-US" sz="1000" dirty="0" err="1">
                <a:latin typeface="Times New Roman" panose="02020603050405020304" pitchFamily="18" charset="0"/>
                <a:cs typeface="Times New Roman" panose="02020603050405020304" pitchFamily="18" charset="0"/>
              </a:rPr>
              <a:t>Isot</a:t>
            </a:r>
            <a:r>
              <a:rPr lang="en-US" sz="1000" dirty="0">
                <a:latin typeface="Times New Roman" panose="02020603050405020304" pitchFamily="18" charset="0"/>
                <a:cs typeface="Times New Roman" panose="02020603050405020304" pitchFamily="18" charset="0"/>
              </a:rPr>
              <a:t> 2016;118:350–3. https://doi.org/https://doi.org/10.1016/j.apradiso.2016.10.010.</a:t>
            </a:r>
          </a:p>
        </p:txBody>
      </p:sp>
      <p:sp>
        <p:nvSpPr>
          <p:cNvPr id="10" name="Flèche droite 9"/>
          <p:cNvSpPr/>
          <p:nvPr/>
        </p:nvSpPr>
        <p:spPr>
          <a:xfrm>
            <a:off x="6896757" y="2415286"/>
            <a:ext cx="534715" cy="46985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a:off x="1941572" y="2407834"/>
            <a:ext cx="534715" cy="46985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a:off x="4389279" y="2415286"/>
            <a:ext cx="534715" cy="46985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049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err="1" smtClean="0">
                <a:latin typeface="Times New Roman" panose="02020603050405020304" pitchFamily="18" charset="0"/>
                <a:cs typeface="Times New Roman" panose="02020603050405020304" pitchFamily="18" charset="0"/>
              </a:rPr>
              <a:t>Energy</a:t>
            </a:r>
            <a:r>
              <a:rPr lang="fr-FR" sz="2800" b="1" dirty="0" smtClean="0">
                <a:latin typeface="Times New Roman" panose="02020603050405020304" pitchFamily="18" charset="0"/>
                <a:cs typeface="Times New Roman" panose="02020603050405020304" pitchFamily="18" charset="0"/>
              </a:rPr>
              <a:t> versus </a:t>
            </a:r>
            <a:r>
              <a:rPr lang="fr-FR" sz="2800" b="1" dirty="0" err="1" smtClean="0">
                <a:latin typeface="Times New Roman" panose="02020603050405020304" pitchFamily="18" charset="0"/>
                <a:cs typeface="Times New Roman" panose="02020603050405020304" pitchFamily="18" charset="0"/>
              </a:rPr>
              <a:t>thickness</a:t>
            </a:r>
            <a:endParaRPr lang="fr-FR" sz="2800" b="1" dirty="0">
              <a:latin typeface="Times New Roman" panose="02020603050405020304" pitchFamily="18" charset="0"/>
              <a:cs typeface="Times New Roman" panose="02020603050405020304" pitchFamily="18" charset="0"/>
            </a:endParaRPr>
          </a:p>
        </p:txBody>
      </p:sp>
      <p:pic>
        <p:nvPicPr>
          <p:cNvPr id="19" name="Picture 1"/>
          <p:cNvPicPr/>
          <p:nvPr/>
        </p:nvPicPr>
        <p:blipFill>
          <a:blip r:embed="rId3"/>
          <a:stretch>
            <a:fillRect/>
          </a:stretch>
        </p:blipFill>
        <p:spPr>
          <a:xfrm>
            <a:off x="1828800" y="684451"/>
            <a:ext cx="6553200" cy="4191000"/>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208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err="1" smtClean="0">
                <a:latin typeface="Times New Roman" panose="02020603050405020304" pitchFamily="18" charset="0"/>
                <a:cs typeface="Times New Roman" panose="02020603050405020304" pitchFamily="18" charset="0"/>
              </a:rPr>
              <a:t>Yield</a:t>
            </a:r>
            <a:r>
              <a:rPr lang="fr-FR" sz="2800" b="1" dirty="0" smtClean="0">
                <a:latin typeface="Times New Roman" panose="02020603050405020304" pitchFamily="18" charset="0"/>
                <a:cs typeface="Times New Roman" panose="02020603050405020304" pitchFamily="18" charset="0"/>
              </a:rPr>
              <a:t> and position of spot </a:t>
            </a:r>
            <a:r>
              <a:rPr lang="fr-FR" sz="2800" b="1" dirty="0" err="1" smtClean="0">
                <a:latin typeface="Times New Roman" panose="02020603050405020304" pitchFamily="18" charset="0"/>
                <a:cs typeface="Times New Roman" panose="02020603050405020304" pitchFamily="18" charset="0"/>
              </a:rPr>
              <a:t>beam</a:t>
            </a:r>
            <a:r>
              <a:rPr lang="fr-FR" sz="2800" b="1" dirty="0" smtClean="0">
                <a:latin typeface="Times New Roman" panose="02020603050405020304" pitchFamily="18" charset="0"/>
                <a:cs typeface="Times New Roman" panose="02020603050405020304" pitchFamily="18" charset="0"/>
              </a:rPr>
              <a:t> </a:t>
            </a:r>
            <a:endParaRPr lang="fr-FR" sz="2800" b="1" dirty="0">
              <a:latin typeface="Times New Roman" panose="02020603050405020304" pitchFamily="18" charset="0"/>
              <a:cs typeface="Times New Roman" panose="02020603050405020304" pitchFamily="18" charset="0"/>
            </a:endParaRPr>
          </a:p>
        </p:txBody>
      </p:sp>
      <p:pic>
        <p:nvPicPr>
          <p:cNvPr id="4" name="Espace réservé du contenu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0304" t="43023" r="723" b="25950"/>
          <a:stretch/>
        </p:blipFill>
        <p:spPr>
          <a:xfrm>
            <a:off x="609600" y="757700"/>
            <a:ext cx="4953001" cy="1295400"/>
          </a:xfrm>
        </p:spPr>
      </p:pic>
      <p:sp>
        <p:nvSpPr>
          <p:cNvPr id="3" name="ZoneTexte 2"/>
          <p:cNvSpPr txBox="1"/>
          <p:nvPr/>
        </p:nvSpPr>
        <p:spPr>
          <a:xfrm>
            <a:off x="228600" y="2176211"/>
            <a:ext cx="6858000" cy="307777"/>
          </a:xfrm>
          <a:prstGeom prst="rect">
            <a:avLst/>
          </a:prstGeom>
          <a:noFill/>
        </p:spPr>
        <p:txBody>
          <a:bodyPr wrap="square" rtlCol="0">
            <a:spAutoFit/>
          </a:bodyPr>
          <a:lstStyle/>
          <a:p>
            <a:r>
              <a:rPr lang="fr-FR" sz="1400" dirty="0" smtClean="0">
                <a:latin typeface="Times New Roman" panose="02020603050405020304" pitchFamily="18" charset="0"/>
                <a:cs typeface="Times New Roman" panose="02020603050405020304" pitchFamily="18" charset="0"/>
              </a:rPr>
              <a:t>Ho foil centered (</a:t>
            </a:r>
            <a:r>
              <a:rPr lang="fr-FR" sz="1400" dirty="0" err="1" smtClean="0">
                <a:latin typeface="Times New Roman" panose="02020603050405020304" pitchFamily="18" charset="0"/>
                <a:cs typeface="Times New Roman" panose="02020603050405020304" pitchFamily="18" charset="0"/>
                <a:sym typeface="Symbol" panose="05050102010706020507" pitchFamily="18" charset="2"/>
              </a:rPr>
              <a:t>thickness</a:t>
            </a:r>
            <a:r>
              <a:rPr lang="fr-FR" sz="1400" dirty="0" smtClean="0">
                <a:latin typeface="Times New Roman" panose="02020603050405020304" pitchFamily="18" charset="0"/>
                <a:cs typeface="Times New Roman" panose="02020603050405020304" pitchFamily="18" charset="0"/>
                <a:sym typeface="Symbol" panose="05050102010706020507" pitchFamily="18" charset="2"/>
              </a:rPr>
              <a:t> 127µm at 30° on Ta support ( 14,7mm, 500µm </a:t>
            </a:r>
            <a:r>
              <a:rPr lang="fr-FR" sz="1400" dirty="0" err="1" smtClean="0">
                <a:latin typeface="Times New Roman" panose="02020603050405020304" pitchFamily="18" charset="0"/>
                <a:cs typeface="Times New Roman" panose="02020603050405020304" pitchFamily="18" charset="0"/>
                <a:sym typeface="Symbol" panose="05050102010706020507" pitchFamily="18" charset="2"/>
              </a:rPr>
              <a:t>thick</a:t>
            </a:r>
            <a:r>
              <a:rPr lang="fr-FR" sz="1400" dirty="0" smtClean="0">
                <a:latin typeface="Times New Roman" panose="02020603050405020304" pitchFamily="18" charset="0"/>
                <a:cs typeface="Times New Roman" panose="02020603050405020304" pitchFamily="18" charset="0"/>
                <a:sym typeface="Symbol" panose="05050102010706020507" pitchFamily="18" charset="2"/>
              </a:rPr>
              <a:t>)</a:t>
            </a:r>
            <a:endParaRPr lang="fr-FR" sz="1400"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228600" y="2524919"/>
            <a:ext cx="6421654" cy="3139321"/>
          </a:xfrm>
          <a:prstGeom prst="rect">
            <a:avLst/>
          </a:prstGeom>
          <a:noFill/>
        </p:spPr>
        <p:txBody>
          <a:bodyPr wrap="square" rtlCol="0">
            <a:spAutoFit/>
          </a:bodyPr>
          <a:lstStyle/>
          <a:p>
            <a:pPr marL="285750" indent="-285750">
              <a:buFont typeface="Arial" panose="020B0604020202020204" pitchFamily="34" charset="0"/>
              <a:buChar char="•"/>
            </a:pPr>
            <a:r>
              <a:rPr lang="fr-FR" u="sng" dirty="0" smtClean="0">
                <a:latin typeface="Times New Roman" panose="02020603050405020304" pitchFamily="18" charset="0"/>
                <a:cs typeface="Times New Roman" panose="02020603050405020304" pitchFamily="18" charset="0"/>
              </a:rPr>
              <a:t>Irradiation</a:t>
            </a:r>
            <a:r>
              <a:rPr lang="fr-FR" dirty="0" smtClean="0">
                <a:latin typeface="Times New Roman" panose="02020603050405020304" pitchFamily="18" charset="0"/>
                <a:cs typeface="Times New Roman" panose="02020603050405020304" pitchFamily="18" charset="0"/>
              </a:rPr>
              <a:t> at </a:t>
            </a:r>
            <a:r>
              <a:rPr lang="fr-FR" dirty="0" err="1" smtClean="0">
                <a:latin typeface="Times New Roman" panose="02020603050405020304" pitchFamily="18" charset="0"/>
                <a:cs typeface="Times New Roman" panose="02020603050405020304" pitchFamily="18" charset="0"/>
              </a:rPr>
              <a:t>low</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current</a:t>
            </a:r>
            <a:r>
              <a:rPr lang="fr-FR" dirty="0" smtClean="0">
                <a:latin typeface="Times New Roman" panose="02020603050405020304" pitchFamily="18" charset="0"/>
                <a:cs typeface="Times New Roman" panose="02020603050405020304" pitchFamily="18" charset="0"/>
              </a:rPr>
              <a:t> : 30min 2µA 17,5MeV</a:t>
            </a:r>
          </a:p>
          <a:p>
            <a:pPr marL="285750" indent="-285750">
              <a:buFont typeface="Arial" panose="020B0604020202020204" pitchFamily="34" charset="0"/>
              <a:buChar char="•"/>
            </a:pPr>
            <a:endParaRPr lang="fr-F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F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dirty="0" smtClean="0">
                <a:latin typeface="Times New Roman" panose="02020603050405020304" pitchFamily="18" charset="0"/>
                <a:cs typeface="Times New Roman" panose="02020603050405020304" pitchFamily="18" charset="0"/>
              </a:rPr>
              <a:t>=&gt; </a:t>
            </a:r>
            <a:r>
              <a:rPr lang="fr-FR" dirty="0" err="1" smtClean="0">
                <a:latin typeface="Times New Roman" panose="02020603050405020304" pitchFamily="18" charset="0"/>
                <a:cs typeface="Times New Roman" panose="02020603050405020304" pitchFamily="18" charset="0"/>
              </a:rPr>
              <a:t>beam</a:t>
            </a:r>
            <a:r>
              <a:rPr lang="fr-FR" dirty="0" smtClean="0">
                <a:latin typeface="Times New Roman" panose="02020603050405020304" pitchFamily="18" charset="0"/>
                <a:cs typeface="Times New Roman" panose="02020603050405020304" pitchFamily="18" charset="0"/>
              </a:rPr>
              <a:t> off center for all irradiation (</a:t>
            </a:r>
            <a:r>
              <a:rPr lang="fr-FR" dirty="0" err="1" smtClean="0">
                <a:latin typeface="Times New Roman" panose="02020603050405020304" pitchFamily="18" charset="0"/>
                <a:cs typeface="Times New Roman" panose="02020603050405020304" pitchFamily="18" charset="0"/>
              </a:rPr>
              <a:t>confirmed</a:t>
            </a:r>
            <a:r>
              <a:rPr lang="fr-FR" dirty="0" smtClean="0">
                <a:latin typeface="Times New Roman" panose="02020603050405020304" pitchFamily="18" charset="0"/>
                <a:cs typeface="Times New Roman" panose="02020603050405020304" pitchFamily="18" charset="0"/>
              </a:rPr>
              <a:t> by </a:t>
            </a:r>
            <a:r>
              <a:rPr lang="fr-FR" dirty="0" err="1" smtClean="0">
                <a:latin typeface="Times New Roman" panose="02020603050405020304" pitchFamily="18" charset="0"/>
                <a:cs typeface="Times New Roman" panose="02020603050405020304" pitchFamily="18" charset="0"/>
              </a:rPr>
              <a:t>radioTLC</a:t>
            </a:r>
            <a:r>
              <a:rPr lang="fr-FR" dirty="0" smtClean="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Choice</a:t>
            </a:r>
            <a:r>
              <a:rPr lang="fr-FR" dirty="0" smtClean="0">
                <a:latin typeface="Times New Roman" panose="02020603050405020304" pitchFamily="18" charset="0"/>
                <a:cs typeface="Times New Roman" panose="02020603050405020304" pitchFamily="18" charset="0"/>
                <a:sym typeface="Wingdings" panose="05000000000000000000" pitchFamily="2" charset="2"/>
              </a:rPr>
              <a:t> : irradiation of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unc</a:t>
            </a:r>
            <a:r>
              <a:rPr lang="fr-FR" dirty="0" smtClean="0">
                <a:latin typeface="Times New Roman" panose="02020603050405020304" pitchFamily="18" charset="0"/>
                <a:cs typeface="Times New Roman" panose="02020603050405020304" pitchFamily="18" charset="0"/>
                <a:sym typeface="Wingdings" panose="05000000000000000000" pitchFamily="2" charset="2"/>
              </a:rPr>
              <a:t>. Ho foil </a:t>
            </a:r>
            <a:r>
              <a:rPr lang="fr-FR" dirty="0" smtClean="0">
                <a:latin typeface="Times New Roman" panose="02020603050405020304" pitchFamily="18" charset="0"/>
                <a:cs typeface="Times New Roman" panose="02020603050405020304" pitchFamily="18" charset="0"/>
                <a:sym typeface="Symbol" panose="05050102010706020507" pitchFamily="18" charset="2"/>
              </a:rPr>
              <a:t> 8 mm </a:t>
            </a:r>
            <a:r>
              <a:rPr lang="fr-FR" dirty="0" err="1" smtClean="0">
                <a:latin typeface="Times New Roman" panose="02020603050405020304" pitchFamily="18" charset="0"/>
                <a:cs typeface="Times New Roman" panose="02020603050405020304" pitchFamily="18" charset="0"/>
                <a:sym typeface="Symbol" panose="05050102010706020507" pitchFamily="18" charset="2"/>
              </a:rPr>
              <a:t>thick</a:t>
            </a:r>
            <a:r>
              <a:rPr lang="fr-FR" dirty="0" smtClean="0">
                <a:latin typeface="Times New Roman" panose="02020603050405020304" pitchFamily="18" charset="0"/>
                <a:cs typeface="Times New Roman" panose="02020603050405020304" pitchFamily="18" charset="0"/>
                <a:sym typeface="Symbol" panose="05050102010706020507" pitchFamily="18" charset="2"/>
              </a:rPr>
              <a:t> 300µm for 6-10µA </a:t>
            </a:r>
            <a:r>
              <a:rPr lang="fr-FR" dirty="0" smtClean="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grpSp>
        <p:nvGrpSpPr>
          <p:cNvPr id="12" name="Groupe 11"/>
          <p:cNvGrpSpPr/>
          <p:nvPr/>
        </p:nvGrpSpPr>
        <p:grpSpPr>
          <a:xfrm>
            <a:off x="5941695" y="1048482"/>
            <a:ext cx="628650" cy="646926"/>
            <a:chOff x="3748836" y="282766"/>
            <a:chExt cx="4680000" cy="4680000"/>
          </a:xfrm>
        </p:grpSpPr>
        <p:sp>
          <p:nvSpPr>
            <p:cNvPr id="13" name="Ellipse 12"/>
            <p:cNvSpPr/>
            <p:nvPr/>
          </p:nvSpPr>
          <p:spPr>
            <a:xfrm>
              <a:off x="3748836" y="282766"/>
              <a:ext cx="4680000" cy="468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267200" y="543719"/>
              <a:ext cx="3600000" cy="41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p:cNvGrpSpPr/>
          <p:nvPr/>
        </p:nvGrpSpPr>
        <p:grpSpPr>
          <a:xfrm>
            <a:off x="5998511" y="3210719"/>
            <a:ext cx="628650" cy="723126"/>
            <a:chOff x="5998511" y="3554393"/>
            <a:chExt cx="628650" cy="723126"/>
          </a:xfrm>
        </p:grpSpPr>
        <p:sp>
          <p:nvSpPr>
            <p:cNvPr id="16" name="Ellipse 15"/>
            <p:cNvSpPr/>
            <p:nvPr/>
          </p:nvSpPr>
          <p:spPr>
            <a:xfrm>
              <a:off x="5998511" y="3554393"/>
              <a:ext cx="628650" cy="64692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6068141" y="3705238"/>
              <a:ext cx="483577" cy="57228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p:cNvPicPr>
            <a:picLocks noChangeAspect="1"/>
          </p:cNvPicPr>
          <p:nvPr/>
        </p:nvPicPr>
        <p:blipFill>
          <a:blip r:embed="rId6"/>
          <a:stretch>
            <a:fillRect/>
          </a:stretch>
        </p:blipFill>
        <p:spPr>
          <a:xfrm>
            <a:off x="381000" y="3133015"/>
            <a:ext cx="1088823" cy="1449260"/>
          </a:xfrm>
          <a:prstGeom prst="rect">
            <a:avLst/>
          </a:prstGeom>
        </p:spPr>
      </p:pic>
      <p:pic>
        <p:nvPicPr>
          <p:cNvPr id="6" name="Image 5"/>
          <p:cNvPicPr>
            <a:picLocks noChangeAspect="1"/>
          </p:cNvPicPr>
          <p:nvPr/>
        </p:nvPicPr>
        <p:blipFill>
          <a:blip r:embed="rId7"/>
          <a:stretch>
            <a:fillRect/>
          </a:stretch>
        </p:blipFill>
        <p:spPr>
          <a:xfrm>
            <a:off x="2028180" y="3020764"/>
            <a:ext cx="3486150" cy="1543050"/>
          </a:xfrm>
          <a:prstGeom prst="rect">
            <a:avLst/>
          </a:prstGeom>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20210428_16595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010400" y="770171"/>
            <a:ext cx="2572557" cy="4574148"/>
          </a:xfrm>
          <a:prstGeom prst="rect">
            <a:avLst/>
          </a:prstGeom>
        </p:spPr>
      </p:pic>
    </p:spTree>
    <p:extLst>
      <p:ext uri="{BB962C8B-B14F-4D97-AF65-F5344CB8AC3E}">
        <p14:creationId xmlns:p14="http://schemas.microsoft.com/office/powerpoint/2010/main" val="1711534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err="1" smtClean="0">
                <a:latin typeface="Times New Roman" panose="02020603050405020304" pitchFamily="18" charset="0"/>
                <a:cs typeface="Times New Roman" panose="02020603050405020304" pitchFamily="18" charset="0"/>
              </a:rPr>
              <a:t>Results</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deuteron</a:t>
            </a:r>
            <a:r>
              <a:rPr lang="fr-FR" sz="2800" b="1" dirty="0" smtClean="0">
                <a:latin typeface="Times New Roman" panose="02020603050405020304" pitchFamily="18" charset="0"/>
                <a:cs typeface="Times New Roman" panose="02020603050405020304" pitchFamily="18" charset="0"/>
              </a:rPr>
              <a:t> irradiation at « high </a:t>
            </a:r>
            <a:r>
              <a:rPr lang="fr-FR" sz="2800" b="1" dirty="0" err="1" smtClean="0">
                <a:latin typeface="Times New Roman" panose="02020603050405020304" pitchFamily="18" charset="0"/>
                <a:cs typeface="Times New Roman" panose="02020603050405020304" pitchFamily="18" charset="0"/>
              </a:rPr>
              <a:t>current</a:t>
            </a:r>
            <a:r>
              <a:rPr lang="fr-FR" sz="2800" b="1" dirty="0" smtClean="0">
                <a:latin typeface="Times New Roman" panose="02020603050405020304" pitchFamily="18" charset="0"/>
                <a:cs typeface="Times New Roman" panose="02020603050405020304" pitchFamily="18" charset="0"/>
              </a:rPr>
              <a:t>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lstStyle/>
          <a:p>
            <a:pPr>
              <a:buFont typeface="Wingdings" panose="05000000000000000000" pitchFamily="2" charset="2"/>
              <a:buChar char="q"/>
            </a:pPr>
            <a:r>
              <a:rPr lang="fr-FR" sz="2000" u="sng" dirty="0" smtClean="0">
                <a:latin typeface="Times New Roman" panose="02020603050405020304" pitchFamily="18" charset="0"/>
                <a:cs typeface="Times New Roman" panose="02020603050405020304" pitchFamily="18" charset="0"/>
                <a:sym typeface="Wingdings" panose="05000000000000000000" pitchFamily="2" charset="2"/>
              </a:rPr>
              <a:t>17,5MeV</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 : </a:t>
            </a:r>
          </a:p>
          <a:p>
            <a:r>
              <a:rPr lang="fr-FR" sz="2000" dirty="0" err="1" smtClean="0">
                <a:latin typeface="Times New Roman" panose="02020603050405020304" pitchFamily="18" charset="0"/>
                <a:cs typeface="Times New Roman" panose="02020603050405020304" pitchFamily="18" charset="0"/>
                <a:sym typeface="Wingdings" panose="05000000000000000000" pitchFamily="2" charset="2"/>
              </a:rPr>
              <a:t>uncentered</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 Ho foil </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8mm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thick</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300µm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manual</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clamping</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a:t>
            </a:r>
          </a:p>
          <a:p>
            <a:endParaRPr lang="fr-FR" dirty="0">
              <a:latin typeface="Times New Roman" panose="02020603050405020304" pitchFamily="18" charset="0"/>
              <a:cs typeface="Times New Roman" panose="02020603050405020304" pitchFamily="18" charset="0"/>
              <a:sym typeface="Symbol" panose="05050102010706020507" pitchFamily="18" charset="2"/>
            </a:endParaRPr>
          </a:p>
          <a:p>
            <a:endParaRPr lang="fr-FR" dirty="0" smtClean="0">
              <a:latin typeface="Times New Roman" panose="02020603050405020304" pitchFamily="18" charset="0"/>
              <a:cs typeface="Times New Roman" panose="02020603050405020304" pitchFamily="18" charset="0"/>
              <a:sym typeface="Symbol" panose="05050102010706020507" pitchFamily="18" charset="2"/>
            </a:endParaRPr>
          </a:p>
          <a:p>
            <a:r>
              <a:rPr lang="fr-FR" sz="2000" dirty="0" err="1" smtClean="0">
                <a:latin typeface="Times New Roman" panose="02020603050405020304" pitchFamily="18" charset="0"/>
                <a:cs typeface="Times New Roman" panose="02020603050405020304" pitchFamily="18" charset="0"/>
                <a:sym typeface="Wingdings" panose="05000000000000000000" pitchFamily="2" charset="2"/>
              </a:rPr>
              <a:t>centered</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2000" dirty="0">
                <a:latin typeface="Times New Roman" panose="02020603050405020304" pitchFamily="18" charset="0"/>
                <a:cs typeface="Times New Roman" panose="02020603050405020304" pitchFamily="18" charset="0"/>
                <a:sym typeface="Wingdings" panose="05000000000000000000" pitchFamily="2" charset="2"/>
              </a:rPr>
              <a:t>Ho foil </a:t>
            </a:r>
            <a:r>
              <a:rPr lang="fr-FR" sz="2000" dirty="0">
                <a:latin typeface="Times New Roman" panose="02020603050405020304" pitchFamily="18" charset="0"/>
                <a:cs typeface="Times New Roman" panose="02020603050405020304" pitchFamily="18" charset="0"/>
                <a:sym typeface="Symbol" panose="05050102010706020507" pitchFamily="18" charset="2"/>
              </a:rPr>
              <a:t> </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9,5mm </a:t>
            </a:r>
            <a:r>
              <a:rPr lang="fr-FR" sz="2000" dirty="0" err="1">
                <a:latin typeface="Times New Roman" panose="02020603050405020304" pitchFamily="18" charset="0"/>
                <a:cs typeface="Times New Roman" panose="02020603050405020304" pitchFamily="18" charset="0"/>
                <a:sym typeface="Symbol" panose="05050102010706020507" pitchFamily="18" charset="2"/>
              </a:rPr>
              <a:t>thick</a:t>
            </a:r>
            <a:r>
              <a:rPr lang="fr-FR" sz="2000" dirty="0">
                <a:latin typeface="Times New Roman" panose="02020603050405020304" pitchFamily="18" charset="0"/>
                <a:cs typeface="Times New Roman" panose="02020603050405020304" pitchFamily="18" charset="0"/>
                <a:sym typeface="Symbol" panose="05050102010706020507" pitchFamily="18" charset="2"/>
              </a:rPr>
              <a:t> </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300µm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manual</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clamping</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a:t>
            </a:r>
            <a:endParaRPr lang="fr-FR" sz="2000" dirty="0">
              <a:latin typeface="Times New Roman" panose="02020603050405020304" pitchFamily="18" charset="0"/>
              <a:cs typeface="Times New Roman" panose="02020603050405020304" pitchFamily="18" charset="0"/>
              <a:sym typeface="Symbol" panose="05050102010706020507" pitchFamily="18" charset="2"/>
            </a:endParaRPr>
          </a:p>
          <a:p>
            <a:endParaRPr lang="fr-FR" dirty="0" smtClean="0"/>
          </a:p>
          <a:p>
            <a:pPr>
              <a:buFont typeface="Wingdings" panose="05000000000000000000" pitchFamily="2" charset="2"/>
              <a:buChar char="q"/>
            </a:pPr>
            <a:r>
              <a:rPr lang="fr-FR" sz="2000" u="sng" dirty="0" smtClean="0">
                <a:latin typeface="Times New Roman" panose="02020603050405020304" pitchFamily="18" charset="0"/>
                <a:cs typeface="Times New Roman" panose="02020603050405020304" pitchFamily="18" charset="0"/>
              </a:rPr>
              <a:t>13MeV</a:t>
            </a:r>
            <a:r>
              <a:rPr lang="fr-FR" sz="2000" dirty="0" smtClean="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sym typeface="Wingdings" panose="05000000000000000000" pitchFamily="2" charset="2"/>
              </a:rPr>
              <a:t>centered Ho foil </a:t>
            </a:r>
            <a:r>
              <a:rPr lang="fr-FR" sz="2000" dirty="0">
                <a:latin typeface="Times New Roman" panose="02020603050405020304" pitchFamily="18" charset="0"/>
                <a:cs typeface="Times New Roman" panose="02020603050405020304" pitchFamily="18" charset="0"/>
                <a:sym typeface="Symbol" panose="05050102010706020507" pitchFamily="18" charset="2"/>
              </a:rPr>
              <a:t> 9,5mm </a:t>
            </a:r>
            <a:r>
              <a:rPr lang="fr-FR" sz="2000" dirty="0" err="1">
                <a:latin typeface="Times New Roman" panose="02020603050405020304" pitchFamily="18" charset="0"/>
                <a:cs typeface="Times New Roman" panose="02020603050405020304" pitchFamily="18" charset="0"/>
                <a:sym typeface="Symbol" panose="05050102010706020507" pitchFamily="18" charset="2"/>
              </a:rPr>
              <a:t>thick</a:t>
            </a:r>
            <a:r>
              <a:rPr lang="fr-FR" sz="2000" dirty="0">
                <a:latin typeface="Times New Roman" panose="02020603050405020304" pitchFamily="18" charset="0"/>
                <a:cs typeface="Times New Roman" panose="02020603050405020304" pitchFamily="18" charset="0"/>
                <a:sym typeface="Symbol" panose="05050102010706020507" pitchFamily="18" charset="2"/>
              </a:rPr>
              <a:t> </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127µm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clamping</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with</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 a </a:t>
            </a:r>
            <a:r>
              <a:rPr lang="fr-FR" sz="2000" dirty="0" err="1" smtClean="0">
                <a:latin typeface="Times New Roman" panose="02020603050405020304" pitchFamily="18" charset="0"/>
                <a:cs typeface="Times New Roman" panose="02020603050405020304" pitchFamily="18" charset="0"/>
                <a:sym typeface="Symbol" panose="05050102010706020507" pitchFamily="18" charset="2"/>
              </a:rPr>
              <a:t>wrench</a:t>
            </a:r>
            <a:r>
              <a:rPr lang="fr-FR" sz="2000" dirty="0" smtClean="0">
                <a:latin typeface="Times New Roman" panose="02020603050405020304" pitchFamily="18" charset="0"/>
                <a:cs typeface="Times New Roman" panose="02020603050405020304" pitchFamily="18" charset="0"/>
                <a:sym typeface="Symbol" panose="05050102010706020507" pitchFamily="18" charset="2"/>
              </a:rPr>
              <a:t>)</a:t>
            </a:r>
          </a:p>
          <a:p>
            <a:endParaRPr lang="fr-FR" dirty="0">
              <a:latin typeface="Times New Roman" panose="02020603050405020304" pitchFamily="18" charset="0"/>
              <a:cs typeface="Times New Roman" panose="02020603050405020304" pitchFamily="18" charset="0"/>
              <a:sym typeface="Symbol" panose="05050102010706020507" pitchFamily="18" charset="2"/>
            </a:endParaRPr>
          </a:p>
          <a:p>
            <a:endParaRPr lang="fr-FR" dirty="0"/>
          </a:p>
        </p:txBody>
      </p:sp>
      <p:pic>
        <p:nvPicPr>
          <p:cNvPr id="8" name="Image 7"/>
          <p:cNvPicPr>
            <a:picLocks noChangeAspect="1"/>
          </p:cNvPicPr>
          <p:nvPr/>
        </p:nvPicPr>
        <p:blipFill>
          <a:blip r:embed="rId3"/>
          <a:stretch>
            <a:fillRect/>
          </a:stretch>
        </p:blipFill>
        <p:spPr>
          <a:xfrm>
            <a:off x="304800" y="1610519"/>
            <a:ext cx="9457871" cy="990600"/>
          </a:xfrm>
          <a:prstGeom prst="rect">
            <a:avLst/>
          </a:prstGeom>
        </p:spPr>
      </p:pic>
      <p:pic>
        <p:nvPicPr>
          <p:cNvPr id="11" name="Image 10"/>
          <p:cNvPicPr>
            <a:picLocks noChangeAspect="1"/>
          </p:cNvPicPr>
          <p:nvPr/>
        </p:nvPicPr>
        <p:blipFill>
          <a:blip r:embed="rId4"/>
          <a:stretch>
            <a:fillRect/>
          </a:stretch>
        </p:blipFill>
        <p:spPr>
          <a:xfrm>
            <a:off x="304800" y="4234623"/>
            <a:ext cx="9466942" cy="271496"/>
          </a:xfrm>
          <a:prstGeom prst="rect">
            <a:avLst/>
          </a:prstGeom>
        </p:spPr>
      </p:pic>
      <p:sp>
        <p:nvSpPr>
          <p:cNvPr id="12" name="ZoneTexte 11"/>
          <p:cNvSpPr txBox="1"/>
          <p:nvPr/>
        </p:nvSpPr>
        <p:spPr>
          <a:xfrm>
            <a:off x="685800" y="4658519"/>
            <a:ext cx="9144000" cy="646331"/>
          </a:xfrm>
          <a:prstGeom prst="rect">
            <a:avLst/>
          </a:prstGeom>
          <a:noFill/>
        </p:spPr>
        <p:txBody>
          <a:bodyPr wrap="square" rtlCol="0">
            <a:spAutoFit/>
          </a:bodyPr>
          <a:lstStyle/>
          <a:p>
            <a:pPr marL="285750" indent="-285750">
              <a:buFont typeface="Wingdings" panose="05000000000000000000" pitchFamily="2" charset="2"/>
              <a:buChar char="è"/>
            </a:pPr>
            <a:r>
              <a:rPr lang="fr-FR" dirty="0" err="1" smtClean="0">
                <a:latin typeface="Times New Roman" panose="02020603050405020304" pitchFamily="18" charset="0"/>
                <a:cs typeface="Times New Roman" panose="02020603050405020304" pitchFamily="18" charset="0"/>
                <a:sym typeface="Wingdings" panose="05000000000000000000" pitchFamily="2" charset="2"/>
              </a:rPr>
              <a:t>Manual</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clamping</a:t>
            </a:r>
            <a:r>
              <a:rPr lang="fr-FR" dirty="0" smtClean="0">
                <a:latin typeface="Times New Roman" panose="02020603050405020304" pitchFamily="18" charset="0"/>
                <a:cs typeface="Times New Roman" panose="02020603050405020304" pitchFamily="18" charset="0"/>
                <a:sym typeface="Wingdings" panose="05000000000000000000" pitchFamily="2" charset="2"/>
              </a:rPr>
              <a:t> not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sufficient</a:t>
            </a:r>
            <a:r>
              <a:rPr lang="fr-FR" dirty="0" smtClean="0">
                <a:latin typeface="Times New Roman" panose="02020603050405020304" pitchFamily="18" charset="0"/>
                <a:cs typeface="Times New Roman" panose="02020603050405020304" pitchFamily="18" charset="0"/>
                <a:sym typeface="Wingdings" panose="05000000000000000000" pitchFamily="2" charset="2"/>
              </a:rPr>
              <a:t> to reproductible contact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between</a:t>
            </a:r>
            <a:r>
              <a:rPr lang="fr-FR" dirty="0" smtClean="0">
                <a:latin typeface="Times New Roman" panose="02020603050405020304" pitchFamily="18" charset="0"/>
                <a:cs typeface="Times New Roman" panose="02020603050405020304" pitchFamily="18" charset="0"/>
                <a:sym typeface="Wingdings" panose="05000000000000000000" pitchFamily="2" charset="2"/>
              </a:rPr>
              <a:t> Ta disc, Al support and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cooling</a:t>
            </a:r>
            <a:r>
              <a:rPr lang="fr-FR" dirty="0" smtClean="0">
                <a:latin typeface="Times New Roman" panose="02020603050405020304" pitchFamily="18" charset="0"/>
                <a:cs typeface="Times New Roman" panose="02020603050405020304" pitchFamily="18" charset="0"/>
                <a:sym typeface="Wingdings" panose="05000000000000000000" pitchFamily="2" charset="2"/>
              </a:rPr>
              <a:t> system :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loss</a:t>
            </a:r>
            <a:r>
              <a:rPr lang="fr-FR" dirty="0" smtClean="0">
                <a:latin typeface="Times New Roman" panose="02020603050405020304" pitchFamily="18" charset="0"/>
                <a:cs typeface="Times New Roman" panose="02020603050405020304" pitchFamily="18" charset="0"/>
                <a:sym typeface="Wingdings" panose="05000000000000000000" pitchFamily="2" charset="2"/>
              </a:rPr>
              <a:t> part or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complete</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target</a:t>
            </a:r>
            <a:r>
              <a:rPr lang="fr-FR"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with</a:t>
            </a:r>
            <a:r>
              <a:rPr lang="fr-FR" dirty="0" smtClean="0">
                <a:latin typeface="Times New Roman" panose="02020603050405020304" pitchFamily="18" charset="0"/>
                <a:cs typeface="Times New Roman" panose="02020603050405020304" pitchFamily="18" charset="0"/>
                <a:sym typeface="Wingdings" panose="05000000000000000000" pitchFamily="2" charset="2"/>
              </a:rPr>
              <a:t> high </a:t>
            </a:r>
            <a:r>
              <a:rPr lang="fr-FR" dirty="0" err="1" smtClean="0">
                <a:latin typeface="Times New Roman" panose="02020603050405020304" pitchFamily="18" charset="0"/>
                <a:cs typeface="Times New Roman" panose="02020603050405020304" pitchFamily="18" charset="0"/>
                <a:sym typeface="Wingdings" panose="05000000000000000000" pitchFamily="2" charset="2"/>
              </a:rPr>
              <a:t>heating</a:t>
            </a:r>
            <a:endParaRPr lang="fr-FR" dirty="0" smtClean="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Image 3"/>
          <p:cNvPicPr>
            <a:picLocks noChangeAspect="1"/>
          </p:cNvPicPr>
          <p:nvPr/>
        </p:nvPicPr>
        <p:blipFill>
          <a:blip r:embed="rId5"/>
          <a:stretch>
            <a:fillRect/>
          </a:stretch>
        </p:blipFill>
        <p:spPr>
          <a:xfrm>
            <a:off x="304800" y="3058319"/>
            <a:ext cx="9457200" cy="271216"/>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94" y="37609"/>
            <a:ext cx="9890760" cy="464939"/>
          </a:xfrm>
        </p:spPr>
        <p:txBody>
          <a:bodyPr/>
          <a:lstStyle/>
          <a:p>
            <a:r>
              <a:rPr lang="fr-FR" sz="2800" b="1" dirty="0" err="1" smtClean="0">
                <a:latin typeface="Times New Roman" panose="02020603050405020304" pitchFamily="18" charset="0"/>
                <a:cs typeface="Times New Roman" panose="02020603050405020304" pitchFamily="18" charset="0"/>
              </a:rPr>
              <a:t>Radiochemical</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separation</a:t>
            </a:r>
            <a:r>
              <a:rPr lang="fr-FR" sz="2800" b="1" dirty="0" smtClean="0">
                <a:latin typeface="Times New Roman" panose="02020603050405020304" pitchFamily="18" charset="0"/>
                <a:cs typeface="Times New Roman" panose="02020603050405020304" pitchFamily="18" charset="0"/>
              </a:rPr>
              <a:t> </a:t>
            </a:r>
            <a:r>
              <a:rPr lang="fr-FR" sz="2640" b="1" baseline="30000" dirty="0" smtClean="0">
                <a:latin typeface="Times New Roman" panose="02020603050405020304" pitchFamily="18" charset="0"/>
                <a:cs typeface="Times New Roman" panose="02020603050405020304" pitchFamily="18" charset="0"/>
              </a:rPr>
              <a:t>165</a:t>
            </a:r>
            <a:r>
              <a:rPr lang="fr-FR" sz="2640" b="1" dirty="0" smtClean="0">
                <a:latin typeface="Times New Roman" panose="02020603050405020304" pitchFamily="18" charset="0"/>
                <a:cs typeface="Times New Roman" panose="02020603050405020304" pitchFamily="18" charset="0"/>
              </a:rPr>
              <a:t>Er </a:t>
            </a:r>
            <a:r>
              <a:rPr lang="fr-FR" sz="2640" b="1" dirty="0" err="1" smtClean="0">
                <a:latin typeface="Times New Roman" panose="02020603050405020304" pitchFamily="18" charset="0"/>
                <a:cs typeface="Times New Roman" panose="02020603050405020304" pitchFamily="18" charset="0"/>
              </a:rPr>
              <a:t>from</a:t>
            </a:r>
            <a:r>
              <a:rPr lang="fr-FR" sz="2640" b="1" dirty="0" smtClean="0">
                <a:latin typeface="Times New Roman" panose="02020603050405020304" pitchFamily="18" charset="0"/>
                <a:cs typeface="Times New Roman" panose="02020603050405020304" pitchFamily="18" charset="0"/>
              </a:rPr>
              <a:t> Ho </a:t>
            </a:r>
            <a:r>
              <a:rPr lang="fr-FR" sz="2640" b="1" dirty="0" err="1" smtClean="0">
                <a:latin typeface="Times New Roman" panose="02020603050405020304" pitchFamily="18" charset="0"/>
                <a:cs typeface="Times New Roman" panose="02020603050405020304" pitchFamily="18" charset="0"/>
              </a:rPr>
              <a:t>target</a:t>
            </a:r>
            <a:endParaRPr lang="fr-FR" sz="2640" b="1" dirty="0">
              <a:latin typeface="Times New Roman" panose="02020603050405020304" pitchFamily="18" charset="0"/>
              <a:cs typeface="Times New Roman" panose="02020603050405020304" pitchFamily="18" charset="0"/>
            </a:endParaRPr>
          </a:p>
        </p:txBody>
      </p:sp>
      <p:sp>
        <p:nvSpPr>
          <p:cNvPr id="8" name="ZoneTexte 10"/>
          <p:cNvSpPr txBox="1"/>
          <p:nvPr/>
        </p:nvSpPr>
        <p:spPr>
          <a:xfrm>
            <a:off x="4267200" y="1371684"/>
            <a:ext cx="5584220" cy="3619436"/>
          </a:xfrm>
          <a:prstGeom prst="rect">
            <a:avLst/>
          </a:prstGeom>
          <a:solidFill>
            <a:srgbClr val="92D050"/>
          </a:solidFill>
        </p:spPr>
        <p:txBody>
          <a:bodyPr wrap="square" lIns="91423" tIns="45712" rIns="91423" bIns="45712" rtlCol="0">
            <a:spAutoFit/>
          </a:bodyPr>
          <a:lstStyle/>
          <a:p>
            <a:pPr marL="285698" indent="-285698">
              <a:buFont typeface="Wingdings" panose="05000000000000000000" pitchFamily="2" charset="2"/>
              <a:buChar char="v"/>
            </a:pPr>
            <a:r>
              <a:rPr lang="fr-FR" sz="1980" b="1" u="sng" dirty="0" smtClean="0">
                <a:latin typeface="Times New Roman" panose="02020603050405020304" pitchFamily="18" charset="0"/>
                <a:cs typeface="Times New Roman" panose="02020603050405020304" pitchFamily="18" charset="0"/>
              </a:rPr>
              <a:t>Protocol </a:t>
            </a:r>
            <a:r>
              <a:rPr lang="fr-FR" sz="1980" b="1" u="sng" dirty="0" err="1" smtClean="0">
                <a:latin typeface="Times New Roman" panose="02020603050405020304" pitchFamily="18" charset="0"/>
                <a:cs typeface="Times New Roman" panose="02020603050405020304" pitchFamily="18" charset="0"/>
              </a:rPr>
              <a:t>separation</a:t>
            </a:r>
            <a:r>
              <a:rPr lang="fr-FR" sz="1980" b="1" u="sng" dirty="0" smtClean="0">
                <a:latin typeface="Times New Roman" panose="02020603050405020304" pitchFamily="18" charset="0"/>
                <a:cs typeface="Times New Roman" panose="02020603050405020304" pitchFamily="18" charset="0"/>
              </a:rPr>
              <a:t> </a:t>
            </a:r>
            <a:r>
              <a:rPr lang="fr-FR" sz="1980" dirty="0">
                <a:latin typeface="Times New Roman" panose="02020603050405020304" pitchFamily="18" charset="0"/>
                <a:cs typeface="Times New Roman" panose="02020603050405020304" pitchFamily="18" charset="0"/>
              </a:rPr>
              <a:t>:</a:t>
            </a:r>
          </a:p>
          <a:p>
            <a:pPr marL="285698" indent="-285698">
              <a:buFont typeface="Arial" panose="020B0604020202020204" pitchFamily="34" charset="0"/>
              <a:buChar char="•"/>
            </a:pPr>
            <a:r>
              <a:rPr lang="fr-FR" sz="1980" dirty="0" smtClean="0">
                <a:latin typeface="Times New Roman" panose="02020603050405020304" pitchFamily="18" charset="0"/>
                <a:cs typeface="Times New Roman" panose="02020603050405020304" pitchFamily="18" charset="0"/>
              </a:rPr>
              <a:t>S1 : 4g of LN 2 20-50µm </a:t>
            </a:r>
            <a:r>
              <a:rPr lang="fr-FR" sz="1980" dirty="0" err="1" smtClean="0">
                <a:latin typeface="Times New Roman" panose="02020603050405020304" pitchFamily="18" charset="0"/>
                <a:cs typeface="Times New Roman" panose="02020603050405020304" pitchFamily="18" charset="0"/>
              </a:rPr>
              <a:t>resin</a:t>
            </a:r>
            <a:endParaRPr lang="fr-FR" sz="1980" dirty="0" smtClean="0">
              <a:latin typeface="Times New Roman" panose="02020603050405020304" pitchFamily="18" charset="0"/>
              <a:cs typeface="Times New Roman" panose="02020603050405020304" pitchFamily="18" charset="0"/>
            </a:endParaRPr>
          </a:p>
          <a:p>
            <a:pPr marL="742898" lvl="1" indent="-285698">
              <a:buFont typeface="Arial" panose="020B0604020202020204" pitchFamily="34" charset="0"/>
              <a:buChar char="•"/>
            </a:pPr>
            <a:r>
              <a:rPr lang="fr-FR" sz="1200" dirty="0" err="1" smtClean="0">
                <a:latin typeface="Times New Roman" panose="02020603050405020304" pitchFamily="18" charset="0"/>
                <a:cs typeface="Times New Roman" panose="02020603050405020304" pitchFamily="18" charset="0"/>
              </a:rPr>
              <a:t>Loading</a:t>
            </a:r>
            <a:r>
              <a:rPr lang="fr-FR" sz="1200" dirty="0" smtClean="0">
                <a:latin typeface="Times New Roman" panose="02020603050405020304" pitchFamily="18" charset="0"/>
                <a:cs typeface="Times New Roman" panose="02020603050405020304" pitchFamily="18" charset="0"/>
              </a:rPr>
              <a:t> </a:t>
            </a:r>
            <a:r>
              <a:rPr lang="fr-FR" sz="1200" dirty="0" err="1" smtClean="0">
                <a:latin typeface="Times New Roman" panose="02020603050405020304" pitchFamily="18" charset="0"/>
                <a:cs typeface="Times New Roman" panose="02020603050405020304" pitchFamily="18" charset="0"/>
              </a:rPr>
              <a:t>target</a:t>
            </a:r>
            <a:r>
              <a:rPr lang="fr-FR" sz="1200" dirty="0" smtClean="0">
                <a:latin typeface="Times New Roman" panose="02020603050405020304" pitchFamily="18" charset="0"/>
                <a:cs typeface="Times New Roman" panose="02020603050405020304" pitchFamily="18" charset="0"/>
              </a:rPr>
              <a:t> (2ml of solution 0,1M HNO3)</a:t>
            </a:r>
          </a:p>
          <a:p>
            <a:pPr marL="742898" lvl="1" indent="-285698">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130ml 0,4M HNO3 :  Ho </a:t>
            </a:r>
            <a:r>
              <a:rPr lang="fr-FR" sz="1200" dirty="0" err="1" smtClean="0">
                <a:latin typeface="Times New Roman" panose="02020603050405020304" pitchFamily="18" charset="0"/>
                <a:cs typeface="Times New Roman" panose="02020603050405020304" pitchFamily="18" charset="0"/>
              </a:rPr>
              <a:t>eluted</a:t>
            </a:r>
            <a:endParaRPr lang="fr-FR" sz="1200" dirty="0" smtClean="0">
              <a:latin typeface="Times New Roman" panose="02020603050405020304" pitchFamily="18" charset="0"/>
              <a:cs typeface="Times New Roman" panose="02020603050405020304" pitchFamily="18" charset="0"/>
            </a:endParaRPr>
          </a:p>
          <a:p>
            <a:pPr marL="742898" lvl="1" indent="-285698">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Elution: 165Er &gt; 30ml 1M HNO3</a:t>
            </a:r>
          </a:p>
          <a:p>
            <a:pPr lvl="1"/>
            <a:endParaRPr lang="fr-FR" sz="1200" dirty="0" smtClean="0">
              <a:latin typeface="Times New Roman" panose="02020603050405020304" pitchFamily="18" charset="0"/>
              <a:cs typeface="Times New Roman" panose="02020603050405020304" pitchFamily="18" charset="0"/>
            </a:endParaRPr>
          </a:p>
          <a:p>
            <a:pPr marL="285698" indent="-285698">
              <a:buFont typeface="Arial" panose="020B0604020202020204" pitchFamily="34" charset="0"/>
              <a:buChar char="•"/>
            </a:pPr>
            <a:r>
              <a:rPr lang="fr-FR" sz="1980" dirty="0" smtClean="0">
                <a:latin typeface="Times New Roman" panose="02020603050405020304" pitchFamily="18" charset="0"/>
                <a:cs typeface="Times New Roman" panose="02020603050405020304" pitchFamily="18" charset="0"/>
              </a:rPr>
              <a:t>S2 : 500mg of LN2 20-50µm </a:t>
            </a:r>
            <a:r>
              <a:rPr lang="fr-FR" sz="1980" dirty="0" err="1" smtClean="0">
                <a:latin typeface="Times New Roman" panose="02020603050405020304" pitchFamily="18" charset="0"/>
                <a:cs typeface="Times New Roman" panose="02020603050405020304" pitchFamily="18" charset="0"/>
              </a:rPr>
              <a:t>resin</a:t>
            </a:r>
            <a:endParaRPr lang="fr-FR" sz="1980" dirty="0" smtClean="0">
              <a:latin typeface="Times New Roman" panose="02020603050405020304" pitchFamily="18" charset="0"/>
              <a:cs typeface="Times New Roman" panose="02020603050405020304" pitchFamily="18" charset="0"/>
            </a:endParaRPr>
          </a:p>
          <a:p>
            <a:pPr marL="631825" lvl="1" indent="-276225">
              <a:buFont typeface="Arial" panose="020B0604020202020204" pitchFamily="34" charset="0"/>
              <a:buChar char="•"/>
            </a:pPr>
            <a:r>
              <a:rPr lang="fr-FR" sz="1200" dirty="0" err="1" smtClean="0">
                <a:latin typeface="Times New Roman" panose="02020603050405020304" pitchFamily="18" charset="0"/>
                <a:cs typeface="Times New Roman" panose="02020603050405020304" pitchFamily="18" charset="0"/>
              </a:rPr>
              <a:t>Loading</a:t>
            </a:r>
            <a:r>
              <a:rPr lang="fr-FR" sz="1200" dirty="0" smtClean="0">
                <a:latin typeface="Times New Roman" panose="02020603050405020304" pitchFamily="18" charset="0"/>
                <a:cs typeface="Times New Roman" panose="02020603050405020304" pitchFamily="18" charset="0"/>
              </a:rPr>
              <a:t> 165Er </a:t>
            </a:r>
            <a:r>
              <a:rPr lang="fr-FR" sz="1200" dirty="0" err="1" smtClean="0">
                <a:latin typeface="Times New Roman" panose="02020603050405020304" pitchFamily="18" charset="0"/>
                <a:cs typeface="Times New Roman" panose="02020603050405020304" pitchFamily="18" charset="0"/>
              </a:rPr>
              <a:t>diluted</a:t>
            </a:r>
            <a:r>
              <a:rPr lang="fr-FR" sz="1200" dirty="0" smtClean="0">
                <a:latin typeface="Times New Roman" panose="02020603050405020304" pitchFamily="18" charset="0"/>
                <a:cs typeface="Times New Roman" panose="02020603050405020304" pitchFamily="18" charset="0"/>
              </a:rPr>
              <a:t> to 0,1M HNO3</a:t>
            </a:r>
          </a:p>
          <a:p>
            <a:pPr marL="661988" lvl="1" indent="-284163">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50ml </a:t>
            </a:r>
            <a:r>
              <a:rPr lang="fr-FR" sz="1200" dirty="0">
                <a:latin typeface="Times New Roman" panose="02020603050405020304" pitchFamily="18" charset="0"/>
                <a:cs typeface="Times New Roman" panose="02020603050405020304" pitchFamily="18" charset="0"/>
              </a:rPr>
              <a:t>[HNO3] 0,4M </a:t>
            </a:r>
            <a:r>
              <a:rPr lang="fr-FR" sz="1200" dirty="0">
                <a:latin typeface="Times New Roman" panose="02020603050405020304" pitchFamily="18" charset="0"/>
                <a:cs typeface="Times New Roman" panose="02020603050405020304" pitchFamily="18" charset="0"/>
                <a:sym typeface="Wingdings" panose="05000000000000000000" pitchFamily="2" charset="2"/>
              </a:rPr>
              <a:t></a:t>
            </a:r>
            <a:r>
              <a:rPr lang="fr-FR" sz="1200" dirty="0">
                <a:latin typeface="Times New Roman" panose="02020603050405020304" pitchFamily="18" charset="0"/>
                <a:cs typeface="Times New Roman" panose="02020603050405020304" pitchFamily="18" charset="0"/>
              </a:rPr>
              <a:t> &gt; 90% Ho </a:t>
            </a:r>
            <a:r>
              <a:rPr lang="fr-FR" sz="1200" dirty="0" err="1">
                <a:latin typeface="Times New Roman" panose="02020603050405020304" pitchFamily="18" charset="0"/>
                <a:cs typeface="Times New Roman" panose="02020603050405020304" pitchFamily="18" charset="0"/>
              </a:rPr>
              <a:t>eluted</a:t>
            </a:r>
            <a:endParaRPr lang="fr-FR" sz="1200" dirty="0">
              <a:latin typeface="Times New Roman" panose="02020603050405020304" pitchFamily="18" charset="0"/>
              <a:cs typeface="Times New Roman" panose="02020603050405020304" pitchFamily="18" charset="0"/>
            </a:endParaRPr>
          </a:p>
          <a:p>
            <a:pPr marL="662888" lvl="1" indent="-285698">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9-14ml </a:t>
            </a:r>
            <a:r>
              <a:rPr lang="fr-FR" sz="1200" dirty="0">
                <a:latin typeface="Times New Roman" panose="02020603050405020304" pitchFamily="18" charset="0"/>
                <a:cs typeface="Times New Roman" panose="02020603050405020304" pitchFamily="18" charset="0"/>
              </a:rPr>
              <a:t>[HNO3] 1M</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 Ho + 20% 165Er  </a:t>
            </a:r>
          </a:p>
          <a:p>
            <a:pPr marL="662888" lvl="1" indent="-285698">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10ml </a:t>
            </a:r>
            <a:r>
              <a:rPr lang="fr-FR" sz="1200" dirty="0">
                <a:latin typeface="Times New Roman" panose="02020603050405020304" pitchFamily="18" charset="0"/>
                <a:cs typeface="Times New Roman" panose="02020603050405020304" pitchFamily="18" charset="0"/>
                <a:sym typeface="Wingdings" panose="05000000000000000000" pitchFamily="2" charset="2"/>
              </a:rPr>
              <a:t>[HNO3] </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1M </a:t>
            </a:r>
            <a:r>
              <a:rPr lang="fr-FR" sz="1200" baseline="30000" dirty="0" smtClean="0">
                <a:latin typeface="Times New Roman" panose="02020603050405020304" pitchFamily="18" charset="0"/>
                <a:cs typeface="Times New Roman" panose="02020603050405020304" pitchFamily="18" charset="0"/>
                <a:sym typeface="Wingdings" panose="05000000000000000000" pitchFamily="2" charset="2"/>
              </a:rPr>
              <a:t>165</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Er</a:t>
            </a:r>
          </a:p>
          <a:p>
            <a:pPr marL="662888" lvl="1" indent="-285698">
              <a:buFont typeface="Arial" panose="020B0604020202020204" pitchFamily="34" charset="0"/>
              <a:buChar char="•"/>
            </a:pPr>
            <a:endParaRPr lang="fr-FR" sz="1200" dirty="0">
              <a:latin typeface="Times New Roman" panose="02020603050405020304" pitchFamily="18" charset="0"/>
              <a:cs typeface="Times New Roman" panose="02020603050405020304" pitchFamily="18" charset="0"/>
              <a:sym typeface="Wingdings" panose="05000000000000000000" pitchFamily="2" charset="2"/>
            </a:endParaRPr>
          </a:p>
          <a:p>
            <a:pPr marL="205688" indent="-285698">
              <a:buFont typeface="Arial" panose="020B0604020202020204" pitchFamily="34" charset="0"/>
              <a:buChar char="•"/>
            </a:pPr>
            <a:r>
              <a:rPr lang="fr-FR" sz="1980" dirty="0" smtClean="0">
                <a:latin typeface="Times New Roman" panose="02020603050405020304" pitchFamily="18" charset="0"/>
                <a:cs typeface="Times New Roman" panose="02020603050405020304" pitchFamily="18" charset="0"/>
                <a:sym typeface="Wingdings" panose="05000000000000000000" pitchFamily="2" charset="2"/>
              </a:rPr>
              <a:t>S3 : 100mg of DGA-b 50-10µm </a:t>
            </a:r>
          </a:p>
          <a:p>
            <a:pPr marL="662888" lvl="1" indent="-285698">
              <a:buFont typeface="Arial" panose="020B0604020202020204" pitchFamily="34" charset="0"/>
              <a:buChar char="•"/>
            </a:pP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Loading</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165Er </a:t>
            </a: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adidified</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to 5M HNO3</a:t>
            </a:r>
          </a:p>
          <a:p>
            <a:pPr marL="662888" lvl="1" indent="-285698">
              <a:buFont typeface="Arial" panose="020B0604020202020204" pitchFamily="34" charset="0"/>
              <a:buChar char="•"/>
            </a:pP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Rinsing</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with</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3M HNO3 (</a:t>
            </a: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metal</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trace) and 2ml of 0,5M HNO3</a:t>
            </a:r>
          </a:p>
          <a:p>
            <a:pPr marL="662888" lvl="1" indent="-285698">
              <a:buFont typeface="Arial" panose="020B0604020202020204" pitchFamily="34" charset="0"/>
              <a:buChar char="•"/>
            </a:pPr>
            <a:r>
              <a:rPr lang="fr-FR" sz="1400" baseline="30000" dirty="0" smtClean="0">
                <a:latin typeface="Times New Roman" panose="02020603050405020304" pitchFamily="18" charset="0"/>
                <a:cs typeface="Times New Roman" panose="02020603050405020304" pitchFamily="18" charset="0"/>
                <a:sym typeface="Wingdings" panose="05000000000000000000" pitchFamily="2" charset="2"/>
              </a:rPr>
              <a:t>165</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Er </a:t>
            </a:r>
            <a:r>
              <a:rPr lang="fr-FR" sz="1400" dirty="0" err="1" smtClean="0">
                <a:latin typeface="Times New Roman" panose="02020603050405020304" pitchFamily="18" charset="0"/>
                <a:cs typeface="Times New Roman" panose="02020603050405020304" pitchFamily="18" charset="0"/>
                <a:sym typeface="Wingdings" panose="05000000000000000000" pitchFamily="2" charset="2"/>
              </a:rPr>
              <a:t>recovered</a:t>
            </a:r>
            <a:r>
              <a:rPr lang="fr-FR" sz="1400" dirty="0" smtClean="0">
                <a:latin typeface="Times New Roman" panose="02020603050405020304" pitchFamily="18" charset="0"/>
                <a:cs typeface="Times New Roman" panose="02020603050405020304" pitchFamily="18" charset="0"/>
                <a:sym typeface="Wingdings" panose="05000000000000000000" pitchFamily="2" charset="2"/>
              </a:rPr>
              <a:t>  in 2ml 0,01M HCl</a:t>
            </a:r>
            <a:endParaRPr lang="fr-FR" sz="1400" dirty="0">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48" t="46117" r="58923" b="41351"/>
          <a:stretch/>
        </p:blipFill>
        <p:spPr bwMode="auto">
          <a:xfrm>
            <a:off x="8229600" y="3245981"/>
            <a:ext cx="1544572" cy="57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244"/>
          <a:stretch/>
        </p:blipFill>
        <p:spPr bwMode="auto">
          <a:xfrm>
            <a:off x="181353" y="881467"/>
            <a:ext cx="2851517" cy="279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ZoneTexte 45"/>
          <p:cNvSpPr txBox="1"/>
          <p:nvPr/>
        </p:nvSpPr>
        <p:spPr>
          <a:xfrm>
            <a:off x="2459959" y="1752720"/>
            <a:ext cx="1738502" cy="397032"/>
          </a:xfrm>
          <a:prstGeom prst="rect">
            <a:avLst/>
          </a:prstGeom>
          <a:noFill/>
        </p:spPr>
        <p:txBody>
          <a:bodyPr wrap="square" rtlCol="0">
            <a:spAutoFit/>
          </a:bodyPr>
          <a:lstStyle/>
          <a:p>
            <a:pPr algn="ctr"/>
            <a:r>
              <a:rPr lang="fr-FR" sz="990" dirty="0" err="1">
                <a:latin typeface="Times New Roman" panose="02020603050405020304" pitchFamily="18" charset="0"/>
                <a:cs typeface="Times New Roman" panose="02020603050405020304" pitchFamily="18" charset="0"/>
              </a:rPr>
              <a:t>Extractant</a:t>
            </a:r>
            <a:r>
              <a:rPr lang="fr-FR" sz="990" dirty="0">
                <a:latin typeface="Times New Roman" panose="02020603050405020304" pitchFamily="18" charset="0"/>
                <a:cs typeface="Times New Roman" panose="02020603050405020304" pitchFamily="18" charset="0"/>
              </a:rPr>
              <a:t> </a:t>
            </a:r>
            <a:r>
              <a:rPr lang="fr-FR" sz="990" dirty="0" err="1">
                <a:latin typeface="Times New Roman" panose="02020603050405020304" pitchFamily="18" charset="0"/>
                <a:cs typeface="Times New Roman" panose="02020603050405020304" pitchFamily="18" charset="0"/>
              </a:rPr>
              <a:t>derivated</a:t>
            </a:r>
            <a:r>
              <a:rPr lang="fr-FR" sz="990" dirty="0">
                <a:latin typeface="Times New Roman" panose="02020603050405020304" pitchFamily="18" charset="0"/>
                <a:cs typeface="Times New Roman" panose="02020603050405020304" pitchFamily="18" charset="0"/>
              </a:rPr>
              <a:t> </a:t>
            </a:r>
            <a:r>
              <a:rPr lang="fr-FR" sz="990" dirty="0" err="1">
                <a:latin typeface="Times New Roman" panose="02020603050405020304" pitchFamily="18" charset="0"/>
                <a:cs typeface="Times New Roman" panose="02020603050405020304" pitchFamily="18" charset="0"/>
              </a:rPr>
              <a:t>from</a:t>
            </a:r>
            <a:r>
              <a:rPr lang="fr-FR" sz="990" dirty="0">
                <a:latin typeface="Times New Roman" panose="02020603050405020304" pitchFamily="18" charset="0"/>
                <a:cs typeface="Times New Roman" panose="02020603050405020304" pitchFamily="18" charset="0"/>
              </a:rPr>
              <a:t> </a:t>
            </a:r>
            <a:r>
              <a:rPr lang="fr-FR" sz="990" dirty="0" err="1">
                <a:latin typeface="Times New Roman" panose="02020603050405020304" pitchFamily="18" charset="0"/>
                <a:cs typeface="Times New Roman" panose="02020603050405020304" pitchFamily="18" charset="0"/>
              </a:rPr>
              <a:t>orthophosphonic</a:t>
            </a:r>
            <a:r>
              <a:rPr lang="fr-FR" sz="990" dirty="0">
                <a:latin typeface="Times New Roman" panose="02020603050405020304" pitchFamily="18" charset="0"/>
                <a:cs typeface="Times New Roman" panose="02020603050405020304" pitchFamily="18" charset="0"/>
              </a:rPr>
              <a:t> </a:t>
            </a:r>
            <a:r>
              <a:rPr lang="fr-FR" sz="990" dirty="0" err="1">
                <a:latin typeface="Times New Roman" panose="02020603050405020304" pitchFamily="18" charset="0"/>
                <a:cs typeface="Times New Roman" panose="02020603050405020304" pitchFamily="18" charset="0"/>
              </a:rPr>
              <a:t>acid</a:t>
            </a:r>
            <a:r>
              <a:rPr lang="fr-FR" sz="990" dirty="0">
                <a:latin typeface="Times New Roman" panose="02020603050405020304" pitchFamily="18" charset="0"/>
                <a:cs typeface="Times New Roman" panose="02020603050405020304" pitchFamily="18" charset="0"/>
              </a:rPr>
              <a:t> </a:t>
            </a: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744119"/>
            <a:ext cx="1750062" cy="128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38200" y="5268119"/>
            <a:ext cx="7620000" cy="400110"/>
          </a:xfrm>
          <a:prstGeom prst="rect">
            <a:avLst/>
          </a:prstGeom>
          <a:noFill/>
        </p:spPr>
        <p:txBody>
          <a:bodyPr wrap="square" rtlCol="0">
            <a:spAutoFit/>
          </a:bodyPr>
          <a:lstStyle/>
          <a:p>
            <a:r>
              <a:rPr lang="pt-PT" sz="1000" dirty="0">
                <a:latin typeface="Times New Roman" panose="02020603050405020304" pitchFamily="18" charset="0"/>
                <a:cs typeface="Times New Roman" panose="02020603050405020304" pitchFamily="18" charset="0"/>
              </a:rPr>
              <a:t>I. Da Silva, T. R. Johnson, J. C. Mixdorf, E. Aluicio-Sarduy, T. E. Barnhart, R. J. Nickles, J. W. Engle</a:t>
            </a:r>
            <a:r>
              <a:rPr lang="pt-PT" sz="1000" baseline="30000" dirty="0">
                <a:latin typeface="Times New Roman" panose="02020603050405020304" pitchFamily="18" charset="0"/>
                <a:cs typeface="Times New Roman" panose="02020603050405020304" pitchFamily="18" charset="0"/>
              </a:rPr>
              <a:t>,</a:t>
            </a:r>
            <a:r>
              <a:rPr lang="pt-PT" sz="1000" dirty="0">
                <a:latin typeface="Times New Roman" panose="02020603050405020304" pitchFamily="18" charset="0"/>
                <a:cs typeface="Times New Roman" panose="02020603050405020304" pitchFamily="18" charset="0"/>
              </a:rPr>
              <a:t>, P. A. Ellison</a:t>
            </a:r>
            <a:r>
              <a:rPr lang="pt-PT" sz="1000" baseline="30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A high separation factor for </a:t>
            </a:r>
            <a:r>
              <a:rPr lang="en-US" sz="1000" baseline="30000" dirty="0">
                <a:latin typeface="Times New Roman" panose="02020603050405020304" pitchFamily="18" charset="0"/>
                <a:cs typeface="Times New Roman" panose="02020603050405020304" pitchFamily="18" charset="0"/>
              </a:rPr>
              <a:t>165</a:t>
            </a:r>
            <a:r>
              <a:rPr lang="en-US" sz="1000" dirty="0">
                <a:latin typeface="Times New Roman" panose="02020603050405020304" pitchFamily="18" charset="0"/>
                <a:cs typeface="Times New Roman" panose="02020603050405020304" pitchFamily="18" charset="0"/>
              </a:rPr>
              <a:t>Er from Ho for Auger electron therapy, </a:t>
            </a:r>
            <a:r>
              <a:rPr lang="en-US" sz="1000" dirty="0" smtClean="0">
                <a:latin typeface="Times New Roman" panose="02020603050405020304" pitchFamily="18" charset="0"/>
                <a:cs typeface="Times New Roman" panose="02020603050405020304" pitchFamily="18" charset="0"/>
              </a:rPr>
              <a:t>Molecules, 2021</a:t>
            </a:r>
            <a:endParaRPr lang="fr-FR" sz="1000" dirty="0"/>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377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86519"/>
            <a:ext cx="9890760" cy="465069"/>
          </a:xfrm>
        </p:spPr>
        <p:txBody>
          <a:bodyPr/>
          <a:lstStyle/>
          <a:p>
            <a:r>
              <a:rPr lang="fr-FR" sz="2800" b="1" dirty="0" err="1" smtClean="0">
                <a:latin typeface="Times New Roman" panose="02020603050405020304" pitchFamily="18" charset="0"/>
                <a:cs typeface="Times New Roman" panose="02020603050405020304" pitchFamily="18" charset="0"/>
              </a:rPr>
              <a:t>Determination</a:t>
            </a:r>
            <a:r>
              <a:rPr lang="fr-FR" sz="2800" b="1" dirty="0" smtClean="0">
                <a:latin typeface="Times New Roman" panose="02020603050405020304" pitchFamily="18" charset="0"/>
                <a:cs typeface="Times New Roman" panose="02020603050405020304" pitchFamily="18" charset="0"/>
              </a:rPr>
              <a:t> AMA : </a:t>
            </a:r>
            <a:r>
              <a:rPr lang="fr-FR" sz="2800" b="1" dirty="0" err="1" smtClean="0">
                <a:latin typeface="Times New Roman" panose="02020603050405020304" pitchFamily="18" charset="0"/>
                <a:cs typeface="Times New Roman" panose="02020603050405020304" pitchFamily="18" charset="0"/>
              </a:rPr>
              <a:t>radiolabeling</a:t>
            </a:r>
            <a:endParaRPr lang="fr-FR" sz="2800" b="1"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263" y="4887119"/>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28600" y="1000918"/>
            <a:ext cx="6146358" cy="2308324"/>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latin typeface="Times New Roman" panose="02020603050405020304" pitchFamily="18" charset="0"/>
                <a:cs typeface="Times New Roman" panose="02020603050405020304" pitchFamily="18" charset="0"/>
              </a:rPr>
              <a:t>Irradiation</a:t>
            </a:r>
            <a:r>
              <a:rPr lang="fr-FR" dirty="0" smtClean="0">
                <a:latin typeface="Times New Roman" panose="02020603050405020304" pitchFamily="18" charset="0"/>
                <a:cs typeface="Times New Roman" panose="02020603050405020304" pitchFamily="18" charset="0"/>
              </a:rPr>
              <a:t> : </a:t>
            </a:r>
          </a:p>
          <a:p>
            <a:pPr marL="742950" lvl="1"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13MeV 9,5mm </a:t>
            </a:r>
            <a:r>
              <a:rPr lang="fr-FR" dirty="0" err="1" smtClean="0">
                <a:latin typeface="Times New Roman" panose="02020603050405020304" pitchFamily="18" charset="0"/>
                <a:cs typeface="Times New Roman" panose="02020603050405020304" pitchFamily="18" charset="0"/>
              </a:rPr>
              <a:t>centered</a:t>
            </a:r>
            <a:r>
              <a:rPr lang="fr-FR" dirty="0" smtClean="0">
                <a:latin typeface="Times New Roman" panose="02020603050405020304" pitchFamily="18" charset="0"/>
                <a:cs typeface="Times New Roman" panose="02020603050405020304" pitchFamily="18" charset="0"/>
              </a:rPr>
              <a:t> Ho </a:t>
            </a:r>
            <a:r>
              <a:rPr lang="fr-FR" dirty="0" err="1" smtClean="0">
                <a:latin typeface="Times New Roman" panose="02020603050405020304" pitchFamily="18" charset="0"/>
                <a:cs typeface="Times New Roman" panose="02020603050405020304" pitchFamily="18" charset="0"/>
              </a:rPr>
              <a:t>target</a:t>
            </a:r>
            <a:r>
              <a:rPr lang="fr-FR" dirty="0" smtClean="0">
                <a:latin typeface="Times New Roman" panose="02020603050405020304" pitchFamily="18" charset="0"/>
                <a:cs typeface="Times New Roman" panose="02020603050405020304" pitchFamily="18" charset="0"/>
              </a:rPr>
              <a:t>  127µm </a:t>
            </a:r>
            <a:r>
              <a:rPr lang="fr-FR" dirty="0" err="1" smtClean="0">
                <a:latin typeface="Times New Roman" panose="02020603050405020304" pitchFamily="18" charset="0"/>
                <a:cs typeface="Times New Roman" panose="02020603050405020304" pitchFamily="18" charset="0"/>
              </a:rPr>
              <a:t>thick</a:t>
            </a:r>
            <a:endParaRPr lang="fr-FR"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b="1" dirty="0" smtClean="0">
                <a:latin typeface="Times New Roman" panose="02020603050405020304" pitchFamily="18" charset="0"/>
                <a:cs typeface="Times New Roman" panose="02020603050405020304" pitchFamily="18" charset="0"/>
              </a:rPr>
              <a:t>Protocol  </a:t>
            </a:r>
            <a:r>
              <a:rPr lang="fr-FR" dirty="0" smtClean="0">
                <a:latin typeface="Times New Roman" panose="02020603050405020304" pitchFamily="18" charset="0"/>
                <a:cs typeface="Times New Roman" panose="02020603050405020304" pitchFamily="18" charset="0"/>
              </a:rPr>
              <a:t>: 10 - 30µl </a:t>
            </a:r>
            <a:r>
              <a:rPr lang="fr-FR" baseline="30000" dirty="0" smtClean="0">
                <a:latin typeface="Times New Roman" panose="02020603050405020304" pitchFamily="18" charset="0"/>
                <a:cs typeface="Times New Roman" panose="02020603050405020304" pitchFamily="18" charset="0"/>
              </a:rPr>
              <a:t>165</a:t>
            </a:r>
            <a:r>
              <a:rPr lang="fr-FR" dirty="0" smtClean="0">
                <a:latin typeface="Times New Roman" panose="02020603050405020304" pitchFamily="18" charset="0"/>
                <a:cs typeface="Times New Roman" panose="02020603050405020304" pitchFamily="18" charset="0"/>
              </a:rPr>
              <a:t>Er in 0.01M </a:t>
            </a:r>
            <a:r>
              <a:rPr lang="fr-FR" dirty="0" err="1" smtClean="0">
                <a:latin typeface="Times New Roman" panose="02020603050405020304" pitchFamily="18" charset="0"/>
                <a:cs typeface="Times New Roman" panose="02020603050405020304" pitchFamily="18" charset="0"/>
              </a:rPr>
              <a:t>HCl</a:t>
            </a:r>
            <a:endParaRPr lang="fr-FR" dirty="0" smtClean="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50-200µl Buffer pH  = 4.5-5.5</a:t>
            </a:r>
          </a:p>
          <a:p>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100µl </a:t>
            </a:r>
            <a:r>
              <a:rPr lang="fr-FR" dirty="0" err="1" smtClean="0">
                <a:latin typeface="Times New Roman" panose="02020603050405020304" pitchFamily="18" charset="0"/>
                <a:cs typeface="Times New Roman" panose="02020603050405020304" pitchFamily="18" charset="0"/>
              </a:rPr>
              <a:t>chelator</a:t>
            </a:r>
            <a:r>
              <a:rPr lang="fr-FR" dirty="0" smtClean="0">
                <a:latin typeface="Times New Roman" panose="02020603050405020304" pitchFamily="18" charset="0"/>
                <a:cs typeface="Times New Roman" panose="02020603050405020304" pitchFamily="18" charset="0"/>
              </a:rPr>
              <a:t> (DOTA, DTPA) at </a:t>
            </a:r>
            <a:r>
              <a:rPr lang="fr-FR" dirty="0" err="1" smtClean="0">
                <a:latin typeface="Times New Roman" panose="02020603050405020304" pitchFamily="18" charset="0"/>
                <a:cs typeface="Times New Roman" panose="02020603050405020304" pitchFamily="18" charset="0"/>
              </a:rPr>
              <a:t>various</a:t>
            </a:r>
            <a:r>
              <a:rPr lang="fr-FR" dirty="0" smtClean="0">
                <a:latin typeface="Times New Roman" panose="02020603050405020304" pitchFamily="18" charset="0"/>
                <a:cs typeface="Times New Roman" panose="02020603050405020304" pitchFamily="18" charset="0"/>
              </a:rPr>
              <a:t> [ ]</a:t>
            </a:r>
          </a:p>
          <a:p>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Heat</a:t>
            </a:r>
            <a:r>
              <a:rPr lang="fr-FR" dirty="0" smtClean="0">
                <a:latin typeface="Times New Roman" panose="02020603050405020304" pitchFamily="18" charset="0"/>
                <a:cs typeface="Times New Roman" panose="02020603050405020304" pitchFamily="18" charset="0"/>
              </a:rPr>
              <a:t> 1h </a:t>
            </a:r>
            <a:r>
              <a:rPr lang="fr-FR" dirty="0" err="1" smtClean="0">
                <a:latin typeface="Times New Roman" panose="02020603050405020304" pitchFamily="18" charset="0"/>
                <a:cs typeface="Times New Roman" panose="02020603050405020304" pitchFamily="18" charset="0"/>
              </a:rPr>
              <a:t>stirring</a:t>
            </a:r>
            <a:r>
              <a:rPr lang="fr-FR" dirty="0" smtClean="0">
                <a:latin typeface="Times New Roman" panose="02020603050405020304" pitchFamily="18" charset="0"/>
                <a:cs typeface="Times New Roman" panose="02020603050405020304" pitchFamily="18" charset="0"/>
              </a:rPr>
              <a:t> at 85°C (DOTA) / RT (DTPA)</a:t>
            </a:r>
          </a:p>
          <a:p>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 </a:t>
            </a:r>
            <a:r>
              <a:rPr lang="fr-FR" b="1" dirty="0" err="1" smtClean="0">
                <a:latin typeface="Times New Roman" panose="02020603050405020304" pitchFamily="18" charset="0"/>
                <a:cs typeface="Times New Roman" panose="02020603050405020304" pitchFamily="18" charset="0"/>
              </a:rPr>
              <a:t>Kinetic</a:t>
            </a:r>
            <a:r>
              <a:rPr lang="fr-FR" b="1" dirty="0" smtClean="0">
                <a:latin typeface="Times New Roman" panose="02020603050405020304" pitchFamily="18" charset="0"/>
                <a:cs typeface="Times New Roman" panose="02020603050405020304" pitchFamily="18" charset="0"/>
              </a:rPr>
              <a:t> of </a:t>
            </a:r>
            <a:r>
              <a:rPr lang="fr-FR" b="1" dirty="0" err="1" smtClean="0">
                <a:latin typeface="Times New Roman" panose="02020603050405020304" pitchFamily="18" charset="0"/>
                <a:cs typeface="Times New Roman" panose="02020603050405020304" pitchFamily="18" charset="0"/>
              </a:rPr>
              <a:t>reaction</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Ln (+3)  /  transition </a:t>
            </a:r>
            <a:r>
              <a:rPr lang="fr-FR" dirty="0" err="1" smtClean="0">
                <a:latin typeface="Times New Roman" panose="02020603050405020304" pitchFamily="18" charset="0"/>
                <a:cs typeface="Times New Roman" panose="02020603050405020304" pitchFamily="18" charset="0"/>
              </a:rPr>
              <a:t>metals</a:t>
            </a:r>
            <a:r>
              <a:rPr lang="fr-FR" dirty="0" smtClean="0">
                <a:latin typeface="Times New Roman" panose="02020603050405020304" pitchFamily="18" charset="0"/>
                <a:cs typeface="Times New Roman" panose="02020603050405020304" pitchFamily="18" charset="0"/>
              </a:rPr>
              <a:t> (+2) :</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78730" y="1014685"/>
            <a:ext cx="2369822" cy="1777367"/>
          </a:xfrm>
          <a:prstGeom prst="rect">
            <a:avLst/>
          </a:prstGeom>
        </p:spPr>
      </p:pic>
      <p:pic>
        <p:nvPicPr>
          <p:cNvPr id="8" name="Image 7"/>
          <p:cNvPicPr>
            <a:picLocks noChangeAspect="1"/>
          </p:cNvPicPr>
          <p:nvPr/>
        </p:nvPicPr>
        <p:blipFill>
          <a:blip r:embed="rId4"/>
          <a:stretch>
            <a:fillRect/>
          </a:stretch>
        </p:blipFill>
        <p:spPr>
          <a:xfrm>
            <a:off x="2945607" y="3537610"/>
            <a:ext cx="4095750" cy="1873250"/>
          </a:xfrm>
          <a:prstGeom prst="rect">
            <a:avLst/>
          </a:prstGeom>
        </p:spPr>
      </p:pic>
    </p:spTree>
    <p:extLst>
      <p:ext uri="{BB962C8B-B14F-4D97-AF65-F5344CB8AC3E}">
        <p14:creationId xmlns:p14="http://schemas.microsoft.com/office/powerpoint/2010/main" val="2996441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Conclusions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57200" y="924719"/>
            <a:ext cx="9326880" cy="4175146"/>
          </a:xfrm>
        </p:spPr>
        <p:txBody>
          <a:bodyPr/>
          <a:lstStyle/>
          <a:p>
            <a:pPr>
              <a:buFont typeface="Wingdings" panose="05000000000000000000" pitchFamily="2" charset="2"/>
              <a:buChar char="Ø"/>
            </a:pP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Deuteron</a:t>
            </a:r>
            <a:r>
              <a:rPr lang="fr-FR" sz="2400" dirty="0" smtClean="0">
                <a:latin typeface="Times New Roman" panose="02020603050405020304" pitchFamily="18" charset="0"/>
                <a:cs typeface="Times New Roman" panose="02020603050405020304" pitchFamily="18" charset="0"/>
              </a:rPr>
              <a:t> irradiation : </a:t>
            </a:r>
          </a:p>
          <a:p>
            <a:pPr lvl="1">
              <a:buFont typeface="Arial" panose="020B0604020202020204" pitchFamily="34" charset="0"/>
              <a:buChar char="•"/>
            </a:pPr>
            <a:r>
              <a:rPr lang="fr-FR" sz="2400" dirty="0" smtClean="0">
                <a:latin typeface="Times New Roman" panose="02020603050405020304" pitchFamily="18" charset="0"/>
                <a:cs typeface="Times New Roman" panose="02020603050405020304" pitchFamily="18" charset="0"/>
              </a:rPr>
              <a:t>Physical </a:t>
            </a:r>
            <a:r>
              <a:rPr lang="fr-FR" sz="2400" dirty="0" err="1" smtClean="0">
                <a:latin typeface="Times New Roman" panose="02020603050405020304" pitchFamily="18" charset="0"/>
                <a:cs typeface="Times New Roman" panose="02020603050405020304" pitchFamily="18" charset="0"/>
              </a:rPr>
              <a:t>yield</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MBq</a:t>
            </a:r>
            <a:r>
              <a:rPr lang="fr-FR" sz="2400" dirty="0" smtClean="0">
                <a:latin typeface="Times New Roman" panose="02020603050405020304" pitchFamily="18" charset="0"/>
                <a:cs typeface="Times New Roman" panose="02020603050405020304" pitchFamily="18" charset="0"/>
              </a:rPr>
              <a:t>/µA/h) : 9,5mm </a:t>
            </a:r>
            <a:r>
              <a:rPr lang="fr-FR" sz="2400" dirty="0" err="1" smtClean="0">
                <a:latin typeface="Times New Roman" panose="02020603050405020304" pitchFamily="18" charset="0"/>
                <a:cs typeface="Times New Roman" panose="02020603050405020304" pitchFamily="18" charset="0"/>
              </a:rPr>
              <a:t>centered</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thick</a:t>
            </a:r>
            <a:r>
              <a:rPr lang="fr-FR" sz="2400" dirty="0" smtClean="0">
                <a:latin typeface="Times New Roman" panose="02020603050405020304" pitchFamily="18" charset="0"/>
                <a:cs typeface="Times New Roman" panose="02020603050405020304" pitchFamily="18" charset="0"/>
              </a:rPr>
              <a:t> 300µm </a:t>
            </a:r>
          </a:p>
          <a:p>
            <a:pPr lvl="2">
              <a:buFont typeface="Arial" panose="020B0604020202020204" pitchFamily="34" charset="0"/>
              <a:buChar char="•"/>
            </a:pPr>
            <a:r>
              <a:rPr lang="fr-FR" sz="1600" dirty="0" err="1" smtClean="0">
                <a:latin typeface="Times New Roman" panose="02020603050405020304" pitchFamily="18" charset="0"/>
                <a:cs typeface="Times New Roman" panose="02020603050405020304" pitchFamily="18" charset="0"/>
              </a:rPr>
              <a:t>Deuteron</a:t>
            </a:r>
            <a:r>
              <a:rPr lang="fr-FR" sz="1600" dirty="0" smtClean="0">
                <a:latin typeface="Times New Roman" panose="02020603050405020304" pitchFamily="18" charset="0"/>
                <a:cs typeface="Times New Roman" panose="02020603050405020304" pitchFamily="18" charset="0"/>
              </a:rPr>
              <a:t> (17,5 MeV): 136 ± 48 </a:t>
            </a:r>
            <a:r>
              <a:rPr lang="fr-FR" sz="1600" dirty="0" err="1" smtClean="0">
                <a:latin typeface="Times New Roman" panose="02020603050405020304" pitchFamily="18" charset="0"/>
                <a:cs typeface="Times New Roman" panose="02020603050405020304" pitchFamily="18" charset="0"/>
              </a:rPr>
              <a:t>MBq</a:t>
            </a:r>
            <a:r>
              <a:rPr lang="fr-FR" sz="1600" dirty="0" smtClean="0">
                <a:latin typeface="Times New Roman" panose="02020603050405020304" pitchFamily="18" charset="0"/>
                <a:cs typeface="Times New Roman" panose="02020603050405020304" pitchFamily="18" charset="0"/>
              </a:rPr>
              <a:t>/</a:t>
            </a:r>
            <a:r>
              <a:rPr lang="el-GR" sz="1600" dirty="0" smtClean="0">
                <a:latin typeface="Times New Roman" panose="02020603050405020304" pitchFamily="18" charset="0"/>
                <a:cs typeface="Times New Roman" panose="02020603050405020304" pitchFamily="18" charset="0"/>
              </a:rPr>
              <a:t>μ</a:t>
            </a:r>
            <a:r>
              <a:rPr lang="fr-FR" sz="1600" dirty="0" smtClean="0">
                <a:latin typeface="Times New Roman" panose="02020603050405020304" pitchFamily="18" charset="0"/>
                <a:cs typeface="Times New Roman" panose="02020603050405020304" pitchFamily="18" charset="0"/>
              </a:rPr>
              <a:t>A/h (</a:t>
            </a:r>
            <a:r>
              <a:rPr lang="fr-FR" sz="1600" dirty="0" err="1" smtClean="0">
                <a:latin typeface="Times New Roman" panose="02020603050405020304" pitchFamily="18" charset="0"/>
                <a:cs typeface="Times New Roman" panose="02020603050405020304" pitchFamily="18" charset="0"/>
              </a:rPr>
              <a:t>Orleans</a:t>
            </a:r>
            <a:r>
              <a:rPr lang="fr-FR" sz="1600" dirty="0" smtClean="0">
                <a:latin typeface="Times New Roman" panose="02020603050405020304" pitchFamily="18" charset="0"/>
                <a:cs typeface="Times New Roman" panose="02020603050405020304" pitchFamily="18" charset="0"/>
              </a:rPr>
              <a:t> n=4) </a:t>
            </a:r>
          </a:p>
          <a:p>
            <a:pPr lvl="2">
              <a:buFont typeface="Arial" panose="020B0604020202020204" pitchFamily="34" charset="0"/>
              <a:buChar char="•"/>
            </a:pPr>
            <a:r>
              <a:rPr lang="fr-FR" sz="1600" dirty="0" smtClean="0">
                <a:latin typeface="Times New Roman" panose="02020603050405020304" pitchFamily="18" charset="0"/>
                <a:cs typeface="Times New Roman" panose="02020603050405020304" pitchFamily="18" charset="0"/>
              </a:rPr>
              <a:t>Proton (12,5 MeV): 24 ± 1 </a:t>
            </a:r>
            <a:r>
              <a:rPr lang="fr-FR" sz="1600" dirty="0" err="1" smtClean="0">
                <a:latin typeface="Times New Roman" panose="02020603050405020304" pitchFamily="18" charset="0"/>
                <a:cs typeface="Times New Roman" panose="02020603050405020304" pitchFamily="18" charset="0"/>
              </a:rPr>
              <a:t>MBq</a:t>
            </a:r>
            <a:r>
              <a:rPr lang="fr-FR" sz="1600" dirty="0" smtClean="0">
                <a:latin typeface="Times New Roman" panose="02020603050405020304" pitchFamily="18" charset="0"/>
                <a:cs typeface="Times New Roman" panose="02020603050405020304" pitchFamily="18" charset="0"/>
              </a:rPr>
              <a:t>/</a:t>
            </a:r>
            <a:r>
              <a:rPr lang="el-GR" sz="1600" dirty="0" smtClean="0">
                <a:latin typeface="Times New Roman" panose="02020603050405020304" pitchFamily="18" charset="0"/>
                <a:cs typeface="Times New Roman" panose="02020603050405020304" pitchFamily="18" charset="0"/>
              </a:rPr>
              <a:t>μ</a:t>
            </a:r>
            <a:r>
              <a:rPr lang="fr-FR" sz="1600" dirty="0" smtClean="0">
                <a:latin typeface="Times New Roman" panose="02020603050405020304" pitchFamily="18" charset="0"/>
                <a:cs typeface="Times New Roman" panose="02020603050405020304" pitchFamily="18" charset="0"/>
              </a:rPr>
              <a:t>A/h (</a:t>
            </a:r>
            <a:r>
              <a:rPr lang="fr-FR" sz="1600" dirty="0" err="1" smtClean="0">
                <a:latin typeface="Times New Roman" panose="02020603050405020304" pitchFamily="18" charset="0"/>
                <a:cs typeface="Times New Roman" panose="02020603050405020304" pitchFamily="18" charset="0"/>
              </a:rPr>
              <a:t>PETrace</a:t>
            </a:r>
            <a:r>
              <a:rPr lang="fr-FR" sz="1600" dirty="0" smtClean="0">
                <a:latin typeface="Times New Roman" panose="02020603050405020304" pitchFamily="18" charset="0"/>
                <a:cs typeface="Times New Roman" panose="02020603050405020304" pitchFamily="18" charset="0"/>
              </a:rPr>
              <a:t> n=5)</a:t>
            </a:r>
          </a:p>
          <a:p>
            <a:pPr lvl="1">
              <a:buFont typeface="Arial" panose="020B0604020202020204" pitchFamily="34" charset="0"/>
              <a:buChar char="•"/>
            </a:pPr>
            <a:r>
              <a:rPr lang="fr-FR" sz="2400" dirty="0" smtClean="0">
                <a:latin typeface="Times New Roman" panose="02020603050405020304" pitchFamily="18" charset="0"/>
                <a:cs typeface="Times New Roman" panose="02020603050405020304" pitchFamily="18" charset="0"/>
              </a:rPr>
              <a:t>AMA reproductible at 13 MeV :</a:t>
            </a:r>
          </a:p>
          <a:p>
            <a:pPr lvl="2"/>
            <a:r>
              <a:rPr lang="fr-FR" sz="1800" dirty="0" err="1">
                <a:latin typeface="Times New Roman" panose="02020603050405020304" pitchFamily="18" charset="0"/>
                <a:cs typeface="Times New Roman" panose="02020603050405020304" pitchFamily="18" charset="0"/>
              </a:rPr>
              <a:t>D</a:t>
            </a:r>
            <a:r>
              <a:rPr lang="fr-FR" sz="1800" dirty="0" err="1" smtClean="0">
                <a:latin typeface="Times New Roman" panose="02020603050405020304" pitchFamily="18" charset="0"/>
                <a:cs typeface="Times New Roman" panose="02020603050405020304" pitchFamily="18" charset="0"/>
              </a:rPr>
              <a:t>euteron</a:t>
            </a:r>
            <a:r>
              <a:rPr lang="fr-FR" sz="1800" dirty="0" smtClean="0">
                <a:latin typeface="Times New Roman" panose="02020603050405020304" pitchFamily="18" charset="0"/>
                <a:cs typeface="Times New Roman" panose="02020603050405020304" pitchFamily="18" charset="0"/>
              </a:rPr>
              <a:t> 17,5 MeV </a:t>
            </a:r>
            <a:r>
              <a:rPr lang="fr-FR" sz="1800" dirty="0">
                <a:latin typeface="Times New Roman" panose="02020603050405020304" pitchFamily="18" charset="0"/>
                <a:cs typeface="Times New Roman" panose="02020603050405020304" pitchFamily="18" charset="0"/>
              </a:rPr>
              <a:t>: </a:t>
            </a:r>
            <a:r>
              <a:rPr lang="fr-FR" sz="1800" dirty="0" smtClean="0">
                <a:latin typeface="Times New Roman" panose="02020603050405020304" pitchFamily="18" charset="0"/>
                <a:cs typeface="Times New Roman" panose="02020603050405020304" pitchFamily="18" charset="0"/>
              </a:rPr>
              <a:t>4 ± 2 </a:t>
            </a:r>
            <a:r>
              <a:rPr lang="fr-FR" sz="1800" dirty="0" err="1" smtClean="0">
                <a:latin typeface="Times New Roman" panose="02020603050405020304" pitchFamily="18" charset="0"/>
                <a:cs typeface="Times New Roman" panose="02020603050405020304" pitchFamily="18" charset="0"/>
              </a:rPr>
              <a:t>GBq</a:t>
            </a:r>
            <a:r>
              <a:rPr lang="fr-FR" sz="1800" dirty="0" smtClean="0">
                <a:latin typeface="Times New Roman" panose="02020603050405020304" pitchFamily="18" charset="0"/>
                <a:cs typeface="Times New Roman" panose="02020603050405020304" pitchFamily="18" charset="0"/>
              </a:rPr>
              <a:t>/µmol (DOTA) and 34 </a:t>
            </a:r>
            <a:r>
              <a:rPr lang="fr-FR" sz="1800" dirty="0">
                <a:latin typeface="Times New Roman" panose="02020603050405020304" pitchFamily="18" charset="0"/>
                <a:cs typeface="Times New Roman" panose="02020603050405020304" pitchFamily="18" charset="0"/>
              </a:rPr>
              <a:t>± </a:t>
            </a:r>
            <a:r>
              <a:rPr lang="fr-FR" sz="1800" dirty="0" smtClean="0">
                <a:latin typeface="Times New Roman" panose="02020603050405020304" pitchFamily="18" charset="0"/>
                <a:cs typeface="Times New Roman" panose="02020603050405020304" pitchFamily="18" charset="0"/>
              </a:rPr>
              <a:t>25 </a:t>
            </a:r>
            <a:r>
              <a:rPr lang="fr-FR" sz="1800" dirty="0" err="1" smtClean="0">
                <a:latin typeface="Times New Roman" panose="02020603050405020304" pitchFamily="18" charset="0"/>
                <a:cs typeface="Times New Roman" panose="02020603050405020304" pitchFamily="18" charset="0"/>
              </a:rPr>
              <a:t>GBq</a:t>
            </a:r>
            <a:r>
              <a:rPr lang="fr-FR" sz="1800" dirty="0" smtClean="0">
                <a:latin typeface="Times New Roman" panose="02020603050405020304" pitchFamily="18" charset="0"/>
                <a:cs typeface="Times New Roman" panose="02020603050405020304" pitchFamily="18" charset="0"/>
              </a:rPr>
              <a:t>/µmol (DTPA) (n=4)</a:t>
            </a:r>
          </a:p>
          <a:p>
            <a:pPr lvl="2"/>
            <a:r>
              <a:rPr lang="fr-FR" sz="1800" dirty="0" smtClean="0">
                <a:latin typeface="Times New Roman" panose="02020603050405020304" pitchFamily="18" charset="0"/>
                <a:cs typeface="Times New Roman" panose="02020603050405020304" pitchFamily="18" charset="0"/>
              </a:rPr>
              <a:t>Proton 12,5 MeV </a:t>
            </a:r>
            <a:r>
              <a:rPr lang="fr-FR" sz="1800" dirty="0">
                <a:latin typeface="Times New Roman" panose="02020603050405020304" pitchFamily="18" charset="0"/>
                <a:cs typeface="Times New Roman" panose="02020603050405020304" pitchFamily="18" charset="0"/>
              </a:rPr>
              <a:t>: </a:t>
            </a:r>
            <a:r>
              <a:rPr lang="fr-FR" sz="1800" dirty="0" smtClean="0">
                <a:latin typeface="Times New Roman" panose="02020603050405020304" pitchFamily="18" charset="0"/>
                <a:cs typeface="Times New Roman" panose="02020603050405020304" pitchFamily="18" charset="0"/>
              </a:rPr>
              <a:t>10 ± 4 </a:t>
            </a:r>
            <a:r>
              <a:rPr lang="fr-FR" sz="1800" dirty="0" err="1" smtClean="0">
                <a:latin typeface="Times New Roman" panose="02020603050405020304" pitchFamily="18" charset="0"/>
                <a:cs typeface="Times New Roman" panose="02020603050405020304" pitchFamily="18" charset="0"/>
              </a:rPr>
              <a:t>GBq</a:t>
            </a:r>
            <a:r>
              <a:rPr lang="fr-FR" sz="1800" dirty="0" smtClean="0">
                <a:latin typeface="Times New Roman" panose="02020603050405020304" pitchFamily="18" charset="0"/>
                <a:cs typeface="Times New Roman" panose="02020603050405020304" pitchFamily="18" charset="0"/>
              </a:rPr>
              <a:t>/µmol max (DOTA/DTPA) </a:t>
            </a:r>
            <a:r>
              <a:rPr lang="fr-FR" sz="1800" dirty="0">
                <a:latin typeface="Times New Roman" panose="02020603050405020304" pitchFamily="18" charset="0"/>
                <a:cs typeface="Times New Roman" panose="02020603050405020304" pitchFamily="18" charset="0"/>
              </a:rPr>
              <a:t>(</a:t>
            </a:r>
            <a:r>
              <a:rPr lang="fr-FR" sz="1800" dirty="0" smtClean="0">
                <a:latin typeface="Times New Roman" panose="02020603050405020304" pitchFamily="18" charset="0"/>
                <a:cs typeface="Times New Roman" panose="02020603050405020304" pitchFamily="18" charset="0"/>
              </a:rPr>
              <a:t>n=5) </a:t>
            </a:r>
          </a:p>
          <a:p>
            <a:pPr marL="754571" lvl="2" indent="0">
              <a:buNone/>
            </a:pPr>
            <a:endParaRPr lang="fr-FR" sz="1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fr-FR" sz="2800" dirty="0" smtClean="0">
                <a:latin typeface="Times New Roman" panose="02020603050405020304" pitchFamily="18" charset="0"/>
                <a:cs typeface="Times New Roman" panose="02020603050405020304" pitchFamily="18" charset="0"/>
              </a:rPr>
              <a:t> Future </a:t>
            </a:r>
            <a:r>
              <a:rPr lang="fr-FR" sz="2800" dirty="0" err="1" smtClean="0">
                <a:latin typeface="Times New Roman" panose="02020603050405020304" pitchFamily="18" charset="0"/>
                <a:cs typeface="Times New Roman" panose="02020603050405020304" pitchFamily="18" charset="0"/>
              </a:rPr>
              <a:t>works</a:t>
            </a:r>
            <a:r>
              <a:rPr lang="fr-FR" sz="2800" dirty="0" smtClean="0">
                <a:latin typeface="Times New Roman" panose="02020603050405020304" pitchFamily="18" charset="0"/>
                <a:cs typeface="Times New Roman" panose="02020603050405020304" pitchFamily="18" charset="0"/>
              </a:rPr>
              <a:t> : </a:t>
            </a:r>
          </a:p>
          <a:p>
            <a:pPr marL="377285" lvl="1" indent="0">
              <a:buNone/>
            </a:pPr>
            <a:r>
              <a:rPr lang="fr-FR" sz="2400" dirty="0" err="1" smtClean="0">
                <a:latin typeface="Times New Roman" panose="02020603050405020304" pitchFamily="18" charset="0"/>
                <a:cs typeface="Times New Roman" panose="02020603050405020304" pitchFamily="18" charset="0"/>
              </a:rPr>
              <a:t>Radiolabeling</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with</a:t>
            </a:r>
            <a:r>
              <a:rPr lang="fr-FR" sz="2400" dirty="0" smtClean="0">
                <a:latin typeface="Times New Roman" panose="02020603050405020304" pitchFamily="18" charset="0"/>
                <a:cs typeface="Times New Roman" panose="02020603050405020304" pitchFamily="18" charset="0"/>
              </a:rPr>
              <a:t> L6 for in vivo </a:t>
            </a:r>
            <a:r>
              <a:rPr lang="fr-FR" sz="2400" dirty="0" err="1" smtClean="0">
                <a:latin typeface="Times New Roman" panose="02020603050405020304" pitchFamily="18" charset="0"/>
                <a:cs typeface="Times New Roman" panose="02020603050405020304" pitchFamily="18" charset="0"/>
              </a:rPr>
              <a:t>studies</a:t>
            </a:r>
            <a:r>
              <a:rPr lang="fr-FR" sz="2400" dirty="0" smtClean="0">
                <a:latin typeface="Times New Roman" panose="02020603050405020304" pitchFamily="18" charset="0"/>
                <a:cs typeface="Times New Roman" panose="02020603050405020304" pitchFamily="18" charset="0"/>
              </a:rPr>
              <a:t> (in </a:t>
            </a:r>
            <a:r>
              <a:rPr lang="fr-FR" sz="2400" dirty="0" err="1" smtClean="0">
                <a:latin typeface="Times New Roman" panose="02020603050405020304" pitchFamily="18" charset="0"/>
                <a:cs typeface="Times New Roman" panose="02020603050405020304" pitchFamily="18" charset="0"/>
              </a:rPr>
              <a:t>progress</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with</a:t>
            </a:r>
            <a:r>
              <a:rPr lang="fr-FR" sz="2400" dirty="0" smtClean="0">
                <a:latin typeface="Times New Roman" panose="02020603050405020304" pitchFamily="18" charset="0"/>
                <a:cs typeface="Times New Roman" panose="02020603050405020304" pitchFamily="18" charset="0"/>
              </a:rPr>
              <a:t> cocktail </a:t>
            </a:r>
            <a:r>
              <a:rPr lang="fr-FR" sz="2400" dirty="0" err="1" smtClean="0">
                <a:latin typeface="Times New Roman" panose="02020603050405020304" pitchFamily="18" charset="0"/>
                <a:cs typeface="Times New Roman" panose="02020603050405020304" pitchFamily="18" charset="0"/>
              </a:rPr>
              <a:t>method</a:t>
            </a:r>
            <a:r>
              <a:rPr lang="fr-FR" sz="2400" dirty="0" smtClean="0">
                <a:latin typeface="Times New Roman" panose="02020603050405020304" pitchFamily="18" charset="0"/>
                <a:cs typeface="Times New Roman" panose="02020603050405020304" pitchFamily="18" charset="0"/>
              </a:rPr>
              <a:t> (ratio of Gd/</a:t>
            </a:r>
            <a:r>
              <a:rPr lang="fr-FR" sz="2400" baseline="30000" dirty="0" smtClean="0">
                <a:latin typeface="Times New Roman" panose="02020603050405020304" pitchFamily="18" charset="0"/>
                <a:cs typeface="Times New Roman" panose="02020603050405020304" pitchFamily="18" charset="0"/>
              </a:rPr>
              <a:t>165</a:t>
            </a:r>
            <a:r>
              <a:rPr lang="fr-FR" sz="2400" dirty="0" smtClean="0">
                <a:latin typeface="Times New Roman" panose="02020603050405020304" pitchFamily="18" charset="0"/>
                <a:cs typeface="Times New Roman" panose="02020603050405020304" pitchFamily="18" charset="0"/>
              </a:rPr>
              <a:t>Er </a:t>
            </a:r>
            <a:r>
              <a:rPr lang="fr-FR" sz="2400" dirty="0" err="1" smtClean="0">
                <a:latin typeface="Times New Roman" panose="02020603050405020304" pitchFamily="18" charset="0"/>
                <a:cs typeface="Times New Roman" panose="02020603050405020304" pitchFamily="18" charset="0"/>
              </a:rPr>
              <a:t>known</a:t>
            </a:r>
            <a:r>
              <a:rPr lang="fr-FR" sz="2400" dirty="0" smtClean="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5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b="1" dirty="0">
                <a:latin typeface="Times New Roman" panose="02020603050405020304" pitchFamily="18" charset="0"/>
                <a:cs typeface="Times New Roman" panose="02020603050405020304" pitchFamily="18" charset="0"/>
              </a:rPr>
              <a:t>Acknowledgements</a:t>
            </a:r>
            <a:r>
              <a:rPr lang="fr-FR" sz="2800" b="1" dirty="0" smtClean="0">
                <a:latin typeface="Times New Roman" panose="02020603050405020304" pitchFamily="18" charset="0"/>
                <a:cs typeface="Times New Roman" panose="02020603050405020304" pitchFamily="18" charset="0"/>
              </a:rPr>
              <a:t> </a:t>
            </a:r>
            <a:endParaRPr lang="fr-FR" sz="2800" b="1" dirty="0">
              <a:latin typeface="Times New Roman" panose="02020603050405020304" pitchFamily="18" charset="0"/>
              <a:cs typeface="Times New Roman" panose="02020603050405020304" pitchFamily="18" charset="0"/>
            </a:endParaRPr>
          </a:p>
        </p:txBody>
      </p:sp>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46888" y="3554889"/>
            <a:ext cx="6516111" cy="202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4501" y="3001645"/>
            <a:ext cx="1033463"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21" y="710447"/>
            <a:ext cx="2147087" cy="2147087"/>
          </a:xfrm>
          <a:prstGeom prst="rect">
            <a:avLst/>
          </a:prstGeom>
        </p:spPr>
      </p:pic>
      <p:pic>
        <p:nvPicPr>
          <p:cNvPr id="1026" name="Picture 2" descr="https://www.cemhti.cnrs-orleans.fr/people/images/Dominique%20Baux.jpg"/>
          <p:cNvPicPr>
            <a:picLocks noChangeAspect="1" noChangeArrowheads="1"/>
          </p:cNvPicPr>
          <p:nvPr/>
        </p:nvPicPr>
        <p:blipFill rotWithShape="1">
          <a:blip r:embed="rId5">
            <a:extLst>
              <a:ext uri="{28A0092B-C50C-407E-A947-70E740481C1C}">
                <a14:useLocalDpi xmlns:a14="http://schemas.microsoft.com/office/drawing/2010/main" val="0"/>
              </a:ext>
            </a:extLst>
          </a:blip>
          <a:srcRect l="24060" t="20000" r="24812"/>
          <a:stretch/>
        </p:blipFill>
        <p:spPr bwMode="auto">
          <a:xfrm>
            <a:off x="2514600" y="834471"/>
            <a:ext cx="1022604" cy="120306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81000" y="2936869"/>
            <a:ext cx="2286000"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Paul Ellison</a:t>
            </a:r>
            <a:endParaRPr lang="fr-FR" b="1"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2218722" y="2101556"/>
            <a:ext cx="1885403"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Dominique Baux</a:t>
            </a:r>
            <a:endParaRPr lang="fr-FR" b="1"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5571325" y="549211"/>
            <a:ext cx="4467113" cy="1692771"/>
          </a:xfrm>
          <a:prstGeom prst="rect">
            <a:avLst/>
          </a:prstGeom>
          <a:noFill/>
        </p:spPr>
        <p:txBody>
          <a:bodyPr wrap="square" rtlCol="0">
            <a:spAutoFit/>
          </a:bodyPr>
          <a:lstStyle/>
          <a:p>
            <a:r>
              <a:rPr lang="fr-FR" sz="2400" b="1" u="sng" dirty="0" smtClean="0">
                <a:latin typeface="Times New Roman" panose="02020603050405020304" pitchFamily="18" charset="0"/>
                <a:cs typeface="Times New Roman" panose="02020603050405020304" pitchFamily="18" charset="0"/>
              </a:rPr>
              <a:t>Financial support </a:t>
            </a:r>
            <a:r>
              <a:rPr lang="fr-FR" sz="2400" b="1" dirty="0" smtClean="0"/>
              <a:t>:</a:t>
            </a:r>
          </a:p>
          <a:p>
            <a:pPr marL="285750" indent="-285750">
              <a:buFont typeface="Wingdings" panose="05000000000000000000" pitchFamily="2" charset="2"/>
              <a:buChar char="v"/>
            </a:pPr>
            <a:r>
              <a:rPr lang="fr-FR" sz="2000" b="1" dirty="0" smtClean="0">
                <a:latin typeface="Times New Roman" panose="02020603050405020304" pitchFamily="18" charset="0"/>
                <a:cs typeface="Times New Roman" panose="02020603050405020304" pitchFamily="18" charset="0"/>
              </a:rPr>
              <a:t>Ligue Cancer 2021 / 2022</a:t>
            </a:r>
          </a:p>
          <a:p>
            <a:pPr marL="285750" indent="-285750">
              <a:buFont typeface="Wingdings" panose="05000000000000000000" pitchFamily="2" charset="2"/>
              <a:buChar char="v"/>
            </a:pPr>
            <a:r>
              <a:rPr lang="fr-FR" sz="2000" b="1" dirty="0" smtClean="0">
                <a:latin typeface="Times New Roman" panose="02020603050405020304" pitchFamily="18" charset="0"/>
                <a:cs typeface="Times New Roman" panose="02020603050405020304" pitchFamily="18" charset="0"/>
              </a:rPr>
              <a:t>AVIESCAN </a:t>
            </a:r>
            <a:r>
              <a:rPr lang="fr-FR" sz="2000" b="1" dirty="0" err="1" smtClean="0">
                <a:latin typeface="Times New Roman" panose="02020603050405020304" pitchFamily="18" charset="0"/>
                <a:cs typeface="Times New Roman" panose="02020603050405020304" pitchFamily="18" charset="0"/>
              </a:rPr>
              <a:t>project</a:t>
            </a:r>
            <a:r>
              <a:rPr lang="fr-FR" sz="2000" b="1" dirty="0" smtClean="0">
                <a:latin typeface="Times New Roman" panose="02020603050405020304" pitchFamily="18" charset="0"/>
                <a:cs typeface="Times New Roman" panose="02020603050405020304" pitchFamily="18" charset="0"/>
              </a:rPr>
              <a:t> (INSERM)</a:t>
            </a:r>
          </a:p>
          <a:p>
            <a:pPr marL="285750" indent="-285750">
              <a:buFont typeface="Wingdings" panose="05000000000000000000" pitchFamily="2" charset="2"/>
              <a:buChar char="v"/>
            </a:pPr>
            <a:r>
              <a:rPr lang="fr-FR" sz="2000" b="1" dirty="0" smtClean="0">
                <a:latin typeface="Times New Roman" panose="02020603050405020304" pitchFamily="18" charset="0"/>
                <a:cs typeface="Times New Roman" panose="02020603050405020304" pitchFamily="18" charset="0"/>
              </a:rPr>
              <a:t>CEMHTI </a:t>
            </a:r>
            <a:r>
              <a:rPr lang="fr-FR" sz="2000" b="1" dirty="0" err="1" smtClean="0">
                <a:latin typeface="Times New Roman" panose="02020603050405020304" pitchFamily="18" charset="0"/>
                <a:cs typeface="Times New Roman" panose="02020603050405020304" pitchFamily="18" charset="0"/>
              </a:rPr>
              <a:t>Laboratory</a:t>
            </a:r>
            <a:r>
              <a:rPr lang="fr-FR" sz="2000" b="1" dirty="0" smtClean="0">
                <a:latin typeface="Times New Roman" panose="02020603050405020304" pitchFamily="18" charset="0"/>
                <a:cs typeface="Times New Roman" panose="02020603050405020304" pitchFamily="18" charset="0"/>
              </a:rPr>
              <a:t> </a:t>
            </a:r>
          </a:p>
          <a:p>
            <a:endParaRPr lang="fr-FR" sz="2000" b="1" dirty="0">
              <a:latin typeface="Times New Roman" panose="02020603050405020304" pitchFamily="18" charset="0"/>
              <a:cs typeface="Times New Roman" panose="02020603050405020304" pitchFamily="18" charset="0"/>
            </a:endParaRPr>
          </a:p>
        </p:txBody>
      </p:sp>
      <p:pic>
        <p:nvPicPr>
          <p:cNvPr id="9" name="Image 8"/>
          <p:cNvPicPr>
            <a:picLocks noChangeAspect="1"/>
          </p:cNvPicPr>
          <p:nvPr/>
        </p:nvPicPr>
        <p:blipFill>
          <a:blip r:embed="rId6"/>
          <a:stretch>
            <a:fillRect/>
          </a:stretch>
        </p:blipFill>
        <p:spPr>
          <a:xfrm>
            <a:off x="4343812" y="880414"/>
            <a:ext cx="1066388" cy="1415102"/>
          </a:xfrm>
          <a:prstGeom prst="rect">
            <a:avLst/>
          </a:prstGeom>
        </p:spPr>
      </p:pic>
      <p:sp>
        <p:nvSpPr>
          <p:cNvPr id="11" name="ZoneTexte 10"/>
          <p:cNvSpPr txBox="1"/>
          <p:nvPr/>
        </p:nvSpPr>
        <p:spPr>
          <a:xfrm>
            <a:off x="4210597" y="2379326"/>
            <a:ext cx="1885403"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Célia Bonnet</a:t>
            </a:r>
          </a:p>
        </p:txBody>
      </p:sp>
      <p:sp>
        <p:nvSpPr>
          <p:cNvPr id="10" name="ZoneTexte 9"/>
          <p:cNvSpPr txBox="1"/>
          <p:nvPr/>
        </p:nvSpPr>
        <p:spPr>
          <a:xfrm>
            <a:off x="2362200" y="2857534"/>
            <a:ext cx="7612380" cy="461665"/>
          </a:xfrm>
          <a:prstGeom prst="rect">
            <a:avLst/>
          </a:prstGeom>
          <a:noFill/>
        </p:spPr>
        <p:txBody>
          <a:bodyPr wrap="square" rtlCol="0">
            <a:spAutoFit/>
          </a:bodyPr>
          <a:lstStyle/>
          <a:p>
            <a:r>
              <a:rPr lang="fr-FR" sz="2400" b="1" dirty="0" smtClean="0">
                <a:latin typeface="Times New Roman" panose="02020603050405020304" pitchFamily="18" charset="0"/>
                <a:cs typeface="Times New Roman" panose="02020603050405020304" pitchFamily="18" charset="0"/>
              </a:rPr>
              <a:t>And Spirit of </a:t>
            </a:r>
            <a:r>
              <a:rPr lang="fr-FR" sz="2400" b="1" dirty="0" err="1" smtClean="0">
                <a:latin typeface="Times New Roman" panose="02020603050405020304" pitchFamily="18" charset="0"/>
                <a:cs typeface="Times New Roman" panose="02020603050405020304" pitchFamily="18" charset="0"/>
              </a:rPr>
              <a:t>Gang’s</a:t>
            </a:r>
            <a:r>
              <a:rPr lang="fr-FR" sz="2400" b="1" dirty="0" smtClean="0">
                <a:latin typeface="Times New Roman" panose="02020603050405020304" pitchFamily="18" charset="0"/>
                <a:cs typeface="Times New Roman" panose="02020603050405020304" pitchFamily="18" charset="0"/>
              </a:rPr>
              <a:t> cyclotron …</a:t>
            </a:r>
            <a:endParaRPr lang="fr-FR" sz="2400" b="1"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129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35"/>
          <p:cNvSpPr txBox="1">
            <a:spLocks noChangeArrowheads="1"/>
          </p:cNvSpPr>
          <p:nvPr/>
        </p:nvSpPr>
        <p:spPr bwMode="auto">
          <a:xfrm>
            <a:off x="152400" y="748022"/>
            <a:ext cx="9753600" cy="4752840"/>
          </a:xfrm>
          <a:prstGeom prst="rect">
            <a:avLst/>
          </a:prstGeom>
          <a:noFill/>
          <a:ln w="9525">
            <a:noFill/>
            <a:miter lim="800000"/>
            <a:headEnd/>
            <a:tailEnd/>
          </a:ln>
        </p:spPr>
        <p:txBody>
          <a:bodyPr wrap="square">
            <a:spAutoFit/>
          </a:bodyPr>
          <a:lstStyle/>
          <a:p>
            <a:pPr>
              <a:buFont typeface="Arial" charset="0"/>
              <a:buChar char="•"/>
            </a:pPr>
            <a:r>
              <a:rPr lang="fr-FR" altLang="fr-FR" sz="1485" b="1" u="sng" dirty="0">
                <a:solidFill>
                  <a:schemeClr val="bg1"/>
                </a:solidFill>
                <a:latin typeface="Times New Roman" pitchFamily="18" charset="0"/>
                <a:cs typeface="Times New Roman" pitchFamily="18" charset="0"/>
              </a:rPr>
              <a:t> </a:t>
            </a:r>
            <a:r>
              <a:rPr lang="fr-FR" altLang="fr-FR" sz="1650" b="1" u="sng" dirty="0">
                <a:latin typeface="Times New Roman" pitchFamily="18" charset="0"/>
                <a:cs typeface="Times New Roman" pitchFamily="18" charset="0"/>
              </a:rPr>
              <a:t>Goal</a:t>
            </a:r>
            <a:r>
              <a:rPr lang="fr-FR" altLang="fr-FR" sz="1650" b="1" dirty="0">
                <a:latin typeface="Times New Roman" pitchFamily="18" charset="0"/>
                <a:cs typeface="Times New Roman" pitchFamily="18" charset="0"/>
              </a:rPr>
              <a:t> : Development of bimodal probes for </a:t>
            </a:r>
            <a:r>
              <a:rPr lang="fr-FR" altLang="fr-FR" sz="1650" b="1" dirty="0" smtClean="0">
                <a:latin typeface="Times New Roman" pitchFamily="18" charset="0"/>
                <a:cs typeface="Times New Roman" pitchFamily="18" charset="0"/>
              </a:rPr>
              <a:t>MRI PET/SPECT </a:t>
            </a:r>
            <a:r>
              <a:rPr lang="fr-FR" altLang="fr-FR" sz="1650" b="1" dirty="0">
                <a:latin typeface="Times New Roman" pitchFamily="18" charset="0"/>
                <a:cs typeface="Times New Roman" pitchFamily="18" charset="0"/>
              </a:rPr>
              <a:t>imaging to detect Zn (II) </a:t>
            </a: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a:buFont typeface="Arial" charset="0"/>
              <a:buChar char="•"/>
            </a:pP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a:buFont typeface="Arial" charset="0"/>
              <a:buChar char="•"/>
            </a:pP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a:buFont typeface="Arial" charset="0"/>
              <a:buChar char="•"/>
            </a:pP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a:buFont typeface="Arial" charset="0"/>
              <a:buChar char="•"/>
            </a:pP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a:buFont typeface="Arial" charset="0"/>
              <a:buChar char="•"/>
            </a:pPr>
            <a:endParaRPr lang="fr-FR" altLang="fr-FR" sz="1650" b="1" dirty="0" smtClean="0">
              <a:latin typeface="Times New Roman" pitchFamily="18" charset="0"/>
              <a:cs typeface="Times New Roman" pitchFamily="18" charset="0"/>
            </a:endParaRPr>
          </a:p>
          <a:p>
            <a:pPr>
              <a:buFont typeface="Arial" charset="0"/>
              <a:buChar char="•"/>
            </a:pPr>
            <a:endParaRPr lang="fr-FR" altLang="fr-FR" sz="1650" b="1" dirty="0">
              <a:latin typeface="Times New Roman" pitchFamily="18" charset="0"/>
              <a:cs typeface="Times New Roman" pitchFamily="18" charset="0"/>
            </a:endParaRPr>
          </a:p>
          <a:p>
            <a:pPr lvl="1"/>
            <a:r>
              <a:rPr lang="fr-FR" sz="1650" b="1" dirty="0" smtClean="0">
                <a:latin typeface="Times New Roman" pitchFamily="18" charset="0"/>
                <a:cs typeface="Times New Roman" pitchFamily="18" charset="0"/>
                <a:sym typeface="Wingdings" panose="05000000000000000000" pitchFamily="2" charset="2"/>
              </a:rPr>
              <a:t> </a:t>
            </a:r>
            <a:r>
              <a:rPr lang="fr-FR" dirty="0" err="1" smtClean="0">
                <a:latin typeface="Times New Roman" panose="02020603050405020304" pitchFamily="18" charset="0"/>
                <a:cs typeface="Times New Roman" panose="02020603050405020304" pitchFamily="18" charset="0"/>
              </a:rPr>
              <a:t>Correlation</a:t>
            </a:r>
            <a:r>
              <a:rPr lang="fr-FR" dirty="0" smtClean="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between</a:t>
            </a:r>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[*Gd] </a:t>
            </a:r>
            <a:r>
              <a:rPr lang="fr-FR" dirty="0">
                <a:latin typeface="Times New Roman" panose="02020603050405020304" pitchFamily="18" charset="0"/>
                <a:cs typeface="Times New Roman" panose="02020603050405020304" pitchFamily="18" charset="0"/>
              </a:rPr>
              <a:t>/ [Gd] and [Zn] :</a:t>
            </a:r>
          </a:p>
          <a:p>
            <a:pPr marL="1657350" lvl="3" indent="-285750">
              <a:buFont typeface="Arial" panose="020B0604020202020204" pitchFamily="34" charset="0"/>
              <a:buChar char="•"/>
            </a:pPr>
            <a:r>
              <a:rPr lang="fr-FR" dirty="0" smtClean="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Gd</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sym typeface="Wingdings" panose="05000000000000000000" pitchFamily="2" charset="2"/>
              </a:rPr>
              <a:t> [Gd] : </a:t>
            </a:r>
            <a:r>
              <a:rPr lang="fr-FR" dirty="0" smtClean="0">
                <a:latin typeface="Times New Roman" panose="02020603050405020304" pitchFamily="18" charset="0"/>
                <a:cs typeface="Times New Roman" panose="02020603050405020304" pitchFamily="18" charset="0"/>
                <a:sym typeface="Wingdings" panose="05000000000000000000" pitchFamily="2" charset="2"/>
              </a:rPr>
              <a:t>SPECT/PET</a:t>
            </a:r>
          </a:p>
          <a:p>
            <a:pPr marL="1657350" lvl="3" indent="-285750">
              <a:buFont typeface="Arial" panose="020B0604020202020204" pitchFamily="34" charset="0"/>
              <a:buChar char="•"/>
            </a:pPr>
            <a:r>
              <a:rPr lang="fr-FR" dirty="0" smtClean="0">
                <a:latin typeface="Times New Roman" panose="02020603050405020304" pitchFamily="18" charset="0"/>
                <a:cs typeface="Times New Roman" panose="02020603050405020304" pitchFamily="18" charset="0"/>
                <a:sym typeface="Wingdings" panose="05000000000000000000" pitchFamily="2" charset="2"/>
              </a:rPr>
              <a:t>Relaxation </a:t>
            </a:r>
            <a:r>
              <a:rPr lang="fr-FR" dirty="0">
                <a:latin typeface="Times New Roman" panose="02020603050405020304" pitchFamily="18" charset="0"/>
                <a:cs typeface="Times New Roman" panose="02020603050405020304" pitchFamily="18" charset="0"/>
                <a:sym typeface="Wingdings" panose="05000000000000000000" pitchFamily="2" charset="2"/>
              </a:rPr>
              <a:t>Gd / [Zn] : MRI </a:t>
            </a:r>
            <a:endParaRPr lang="fr-FR" dirty="0" smtClean="0">
              <a:latin typeface="Times New Roman" panose="02020603050405020304" pitchFamily="18" charset="0"/>
              <a:cs typeface="Times New Roman" panose="02020603050405020304" pitchFamily="18" charset="0"/>
              <a:sym typeface="Wingdings" panose="05000000000000000000" pitchFamily="2" charset="2"/>
            </a:endParaRPr>
          </a:p>
          <a:p>
            <a:pPr marL="1657350" lvl="3" indent="-285750">
              <a:buFont typeface="Arial" panose="020B0604020202020204" pitchFamily="34" charset="0"/>
              <a:buChar char="•"/>
            </a:pPr>
            <a:endParaRPr lang="fr-FR" dirty="0">
              <a:latin typeface="Times New Roman" panose="02020603050405020304" pitchFamily="18" charset="0"/>
              <a:cs typeface="Times New Roman" panose="02020603050405020304" pitchFamily="18" charset="0"/>
            </a:endParaRPr>
          </a:p>
          <a:p>
            <a:pPr>
              <a:buFont typeface="Arial" charset="0"/>
              <a:buChar char="•"/>
            </a:pPr>
            <a:r>
              <a:rPr lang="fr-FR" altLang="fr-FR" sz="1650" b="1" dirty="0" smtClean="0">
                <a:latin typeface="Times New Roman" pitchFamily="18" charset="0"/>
                <a:cs typeface="Times New Roman" pitchFamily="18" charset="0"/>
              </a:rPr>
              <a:t>       </a:t>
            </a:r>
            <a:r>
              <a:rPr lang="fr-FR" altLang="fr-FR" b="1" dirty="0" smtClean="0">
                <a:solidFill>
                  <a:srgbClr val="FF0000"/>
                </a:solidFill>
                <a:latin typeface="Times New Roman" pitchFamily="18" charset="0"/>
                <a:cs typeface="Times New Roman" pitchFamily="18" charset="0"/>
              </a:rPr>
              <a:t>But no radioactive Gd </a:t>
            </a:r>
            <a:r>
              <a:rPr lang="fr-FR" altLang="fr-FR" b="1" dirty="0" err="1" smtClean="0">
                <a:solidFill>
                  <a:srgbClr val="FF0000"/>
                </a:solidFill>
                <a:latin typeface="Times New Roman" pitchFamily="18" charset="0"/>
                <a:cs typeface="Times New Roman" pitchFamily="18" charset="0"/>
              </a:rPr>
              <a:t>easy</a:t>
            </a:r>
            <a:r>
              <a:rPr lang="fr-FR" altLang="fr-FR" b="1" dirty="0" smtClean="0">
                <a:solidFill>
                  <a:srgbClr val="FF0000"/>
                </a:solidFill>
                <a:latin typeface="Times New Roman" pitchFamily="18" charset="0"/>
                <a:cs typeface="Times New Roman" pitchFamily="18" charset="0"/>
              </a:rPr>
              <a:t> </a:t>
            </a:r>
            <a:r>
              <a:rPr lang="fr-FR" altLang="fr-FR" b="1" dirty="0" err="1" smtClean="0">
                <a:solidFill>
                  <a:srgbClr val="FF0000"/>
                </a:solidFill>
                <a:latin typeface="Times New Roman" pitchFamily="18" charset="0"/>
                <a:cs typeface="Times New Roman" pitchFamily="18" charset="0"/>
              </a:rPr>
              <a:t>available</a:t>
            </a:r>
            <a:r>
              <a:rPr lang="fr-FR" altLang="fr-FR" b="1" dirty="0" smtClean="0">
                <a:solidFill>
                  <a:srgbClr val="FF0000"/>
                </a:solidFill>
                <a:latin typeface="Times New Roman" pitchFamily="18" charset="0"/>
                <a:cs typeface="Times New Roman" pitchFamily="18" charset="0"/>
              </a:rPr>
              <a:t> at </a:t>
            </a:r>
            <a:r>
              <a:rPr lang="fr-FR" altLang="fr-FR" b="1" dirty="0" err="1" smtClean="0">
                <a:solidFill>
                  <a:srgbClr val="FF0000"/>
                </a:solidFill>
                <a:latin typeface="Times New Roman" pitchFamily="18" charset="0"/>
                <a:cs typeface="Times New Roman" pitchFamily="18" charset="0"/>
              </a:rPr>
              <a:t>Orleans’Cyclotron</a:t>
            </a:r>
            <a:r>
              <a:rPr lang="fr-FR" altLang="fr-FR" b="1" dirty="0" smtClean="0">
                <a:solidFill>
                  <a:srgbClr val="FF0000"/>
                </a:solidFill>
                <a:latin typeface="Times New Roman" pitchFamily="18" charset="0"/>
                <a:cs typeface="Times New Roman" pitchFamily="18" charset="0"/>
              </a:rPr>
              <a:t> </a:t>
            </a:r>
            <a:endParaRPr lang="fr-FR" altLang="fr-FR" sz="1485" dirty="0" smtClean="0">
              <a:latin typeface="Times New Roman" panose="02020603050405020304" pitchFamily="18" charset="0"/>
              <a:cs typeface="Times New Roman" panose="02020603050405020304" pitchFamily="18" charset="0"/>
              <a:sym typeface="Wingdings" pitchFamily="2" charset="2"/>
            </a:endParaRPr>
          </a:p>
          <a:p>
            <a:pPr>
              <a:buFont typeface="Arial" charset="0"/>
              <a:buChar char="•"/>
            </a:pPr>
            <a:endParaRPr lang="fr-FR" altLang="fr-FR" sz="1485" dirty="0">
              <a:latin typeface="Times New Roman" panose="02020603050405020304" pitchFamily="18" charset="0"/>
              <a:cs typeface="Times New Roman" panose="02020603050405020304" pitchFamily="18" charset="0"/>
              <a:sym typeface="Wingdings" pitchFamily="2" charset="2"/>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41" t="67217" r="52351" b="9764"/>
          <a:stretch/>
        </p:blipFill>
        <p:spPr bwMode="auto">
          <a:xfrm>
            <a:off x="5994398" y="1610519"/>
            <a:ext cx="3897531" cy="159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itre 1"/>
          <p:cNvSpPr>
            <a:spLocks noGrp="1"/>
          </p:cNvSpPr>
          <p:nvPr>
            <p:ph type="title"/>
          </p:nvPr>
        </p:nvSpPr>
        <p:spPr>
          <a:xfrm>
            <a:off x="83820" y="37993"/>
            <a:ext cx="9890760" cy="465069"/>
          </a:xfrm>
        </p:spPr>
        <p:txBody>
          <a:bodyPr/>
          <a:lstStyle/>
          <a:p>
            <a:r>
              <a:rPr lang="fr-FR" sz="2800" b="1" dirty="0">
                <a:latin typeface="Times New Roman" panose="02020603050405020304" pitchFamily="18" charset="0"/>
                <a:cs typeface="Times New Roman" panose="02020603050405020304" pitchFamily="18" charset="0"/>
              </a:rPr>
              <a:t>R</a:t>
            </a:r>
            <a:r>
              <a:rPr lang="fr-FR" sz="2800" b="1" dirty="0" smtClean="0">
                <a:latin typeface="Times New Roman" panose="02020603050405020304" pitchFamily="18" charset="0"/>
                <a:cs typeface="Times New Roman" panose="02020603050405020304" pitchFamily="18" charset="0"/>
              </a:rPr>
              <a:t>adiolanthanide for </a:t>
            </a:r>
            <a:r>
              <a:rPr lang="fr-FR" sz="2800" b="1" dirty="0" err="1" smtClean="0">
                <a:latin typeface="Times New Roman" panose="02020603050405020304" pitchFamily="18" charset="0"/>
                <a:cs typeface="Times New Roman" panose="02020603050405020304" pitchFamily="18" charset="0"/>
              </a:rPr>
              <a:t>bimodality</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imaging</a:t>
            </a:r>
            <a:endParaRPr lang="fr-FR" sz="2800" b="1" dirty="0">
              <a:latin typeface="Times New Roman" panose="02020603050405020304" pitchFamily="18" charset="0"/>
              <a:cs typeface="Times New Roman" panose="02020603050405020304" pitchFamily="18" charset="0"/>
            </a:endParaRPr>
          </a:p>
        </p:txBody>
      </p:sp>
      <p:grpSp>
        <p:nvGrpSpPr>
          <p:cNvPr id="2" name="Group 4"/>
          <p:cNvGrpSpPr>
            <a:grpSpLocks noChangeAspect="1"/>
          </p:cNvGrpSpPr>
          <p:nvPr/>
        </p:nvGrpSpPr>
        <p:grpSpPr bwMode="auto">
          <a:xfrm>
            <a:off x="304801" y="1356519"/>
            <a:ext cx="5105400" cy="2292040"/>
            <a:chOff x="623" y="986"/>
            <a:chExt cx="3457" cy="1552"/>
          </a:xfrm>
        </p:grpSpPr>
        <p:sp>
          <p:nvSpPr>
            <p:cNvPr id="3" name="AutoShape 3"/>
            <p:cNvSpPr>
              <a:spLocks noChangeAspect="1" noChangeArrowheads="1" noTextEdit="1"/>
            </p:cNvSpPr>
            <p:nvPr/>
          </p:nvSpPr>
          <p:spPr bwMode="auto">
            <a:xfrm>
              <a:off x="623" y="986"/>
              <a:ext cx="3457"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4" name="Group 159"/>
            <p:cNvGrpSpPr>
              <a:grpSpLocks/>
            </p:cNvGrpSpPr>
            <p:nvPr/>
          </p:nvGrpSpPr>
          <p:grpSpPr bwMode="auto">
            <a:xfrm>
              <a:off x="638" y="1002"/>
              <a:ext cx="1535" cy="1016"/>
              <a:chOff x="638" y="1002"/>
              <a:chExt cx="1535" cy="1016"/>
            </a:xfrm>
          </p:grpSpPr>
          <p:sp>
            <p:nvSpPr>
              <p:cNvPr id="34" name="Rectangle 5"/>
              <p:cNvSpPr>
                <a:spLocks noChangeArrowheads="1"/>
              </p:cNvSpPr>
              <p:nvPr/>
            </p:nvSpPr>
            <p:spPr bwMode="auto">
              <a:xfrm>
                <a:off x="954" y="1617"/>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5" name="Line 6"/>
              <p:cNvSpPr>
                <a:spLocks noChangeShapeType="1"/>
              </p:cNvSpPr>
              <p:nvPr/>
            </p:nvSpPr>
            <p:spPr bwMode="auto">
              <a:xfrm>
                <a:off x="881" y="1490"/>
                <a:ext cx="0" cy="110"/>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Line 7"/>
              <p:cNvSpPr>
                <a:spLocks noChangeShapeType="1"/>
              </p:cNvSpPr>
              <p:nvPr/>
            </p:nvSpPr>
            <p:spPr bwMode="auto">
              <a:xfrm>
                <a:off x="902" y="1502"/>
                <a:ext cx="0" cy="87"/>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8"/>
              <p:cNvSpPr>
                <a:spLocks noChangeShapeType="1"/>
              </p:cNvSpPr>
              <p:nvPr/>
            </p:nvSpPr>
            <p:spPr bwMode="auto">
              <a:xfrm>
                <a:off x="881" y="1600"/>
                <a:ext cx="64" cy="34"/>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Line 9"/>
              <p:cNvSpPr>
                <a:spLocks noChangeShapeType="1"/>
              </p:cNvSpPr>
              <p:nvPr/>
            </p:nvSpPr>
            <p:spPr bwMode="auto">
              <a:xfrm flipV="1">
                <a:off x="1027" y="1600"/>
                <a:ext cx="64" cy="33"/>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Line 10"/>
              <p:cNvSpPr>
                <a:spLocks noChangeShapeType="1"/>
              </p:cNvSpPr>
              <p:nvPr/>
            </p:nvSpPr>
            <p:spPr bwMode="auto">
              <a:xfrm flipV="1">
                <a:off x="1017" y="1589"/>
                <a:ext cx="52" cy="27"/>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Line 11"/>
              <p:cNvSpPr>
                <a:spLocks noChangeShapeType="1"/>
              </p:cNvSpPr>
              <p:nvPr/>
            </p:nvSpPr>
            <p:spPr bwMode="auto">
              <a:xfrm flipV="1">
                <a:off x="1091" y="1490"/>
                <a:ext cx="0" cy="110"/>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Line 12"/>
              <p:cNvSpPr>
                <a:spLocks noChangeShapeType="1"/>
              </p:cNvSpPr>
              <p:nvPr/>
            </p:nvSpPr>
            <p:spPr bwMode="auto">
              <a:xfrm flipH="1" flipV="1">
                <a:off x="986" y="1435"/>
                <a:ext cx="105" cy="55"/>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Line 13"/>
              <p:cNvSpPr>
                <a:spLocks noChangeShapeType="1"/>
              </p:cNvSpPr>
              <p:nvPr/>
            </p:nvSpPr>
            <p:spPr bwMode="auto">
              <a:xfrm flipH="1" flipV="1">
                <a:off x="986" y="1458"/>
                <a:ext cx="83" cy="44"/>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Line 14"/>
              <p:cNvSpPr>
                <a:spLocks noChangeShapeType="1"/>
              </p:cNvSpPr>
              <p:nvPr/>
            </p:nvSpPr>
            <p:spPr bwMode="auto">
              <a:xfrm flipH="1">
                <a:off x="881" y="1435"/>
                <a:ext cx="105" cy="55"/>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Line 15"/>
              <p:cNvSpPr>
                <a:spLocks noChangeShapeType="1"/>
              </p:cNvSpPr>
              <p:nvPr/>
            </p:nvSpPr>
            <p:spPr bwMode="auto">
              <a:xfrm>
                <a:off x="1091" y="1600"/>
                <a:ext cx="104" cy="55"/>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Line 16"/>
              <p:cNvSpPr>
                <a:spLocks noChangeShapeType="1"/>
              </p:cNvSpPr>
              <p:nvPr/>
            </p:nvSpPr>
            <p:spPr bwMode="auto">
              <a:xfrm flipH="1">
                <a:off x="776" y="1600"/>
                <a:ext cx="105" cy="55"/>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 name="Rectangle 17"/>
              <p:cNvSpPr>
                <a:spLocks noChangeArrowheads="1"/>
              </p:cNvSpPr>
              <p:nvPr/>
            </p:nvSpPr>
            <p:spPr bwMode="auto">
              <a:xfrm>
                <a:off x="745" y="172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0" name="Line 18"/>
              <p:cNvSpPr>
                <a:spLocks noChangeShapeType="1"/>
              </p:cNvSpPr>
              <p:nvPr/>
            </p:nvSpPr>
            <p:spPr bwMode="auto">
              <a:xfrm>
                <a:off x="776" y="1655"/>
                <a:ext cx="0" cy="73"/>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Rectangle 19"/>
              <p:cNvSpPr>
                <a:spLocks noChangeArrowheads="1"/>
              </p:cNvSpPr>
              <p:nvPr/>
            </p:nvSpPr>
            <p:spPr bwMode="auto">
              <a:xfrm>
                <a:off x="1168" y="172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3" name="Line 20"/>
              <p:cNvSpPr>
                <a:spLocks noChangeShapeType="1"/>
              </p:cNvSpPr>
              <p:nvPr/>
            </p:nvSpPr>
            <p:spPr bwMode="auto">
              <a:xfrm>
                <a:off x="1195" y="1655"/>
                <a:ext cx="0" cy="73"/>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Line 21"/>
              <p:cNvSpPr>
                <a:spLocks noChangeShapeType="1"/>
              </p:cNvSpPr>
              <p:nvPr/>
            </p:nvSpPr>
            <p:spPr bwMode="auto">
              <a:xfrm>
                <a:off x="1240" y="1789"/>
                <a:ext cx="60" cy="31"/>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5" name="Line 22"/>
              <p:cNvSpPr>
                <a:spLocks noChangeShapeType="1"/>
              </p:cNvSpPr>
              <p:nvPr/>
            </p:nvSpPr>
            <p:spPr bwMode="auto">
              <a:xfrm flipH="1">
                <a:off x="1091" y="1788"/>
                <a:ext cx="61" cy="3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Line 23"/>
              <p:cNvSpPr>
                <a:spLocks noChangeShapeType="1"/>
              </p:cNvSpPr>
              <p:nvPr/>
            </p:nvSpPr>
            <p:spPr bwMode="auto">
              <a:xfrm flipH="1">
                <a:off x="671" y="1788"/>
                <a:ext cx="62" cy="3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 name="Line 24"/>
              <p:cNvSpPr>
                <a:spLocks noChangeShapeType="1"/>
              </p:cNvSpPr>
              <p:nvPr/>
            </p:nvSpPr>
            <p:spPr bwMode="auto">
              <a:xfrm>
                <a:off x="821" y="1789"/>
                <a:ext cx="60" cy="31"/>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Rectangle 25"/>
              <p:cNvSpPr>
                <a:spLocks noChangeArrowheads="1"/>
              </p:cNvSpPr>
              <p:nvPr/>
            </p:nvSpPr>
            <p:spPr bwMode="auto">
              <a:xfrm>
                <a:off x="853" y="188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26"/>
              <p:cNvSpPr>
                <a:spLocks noChangeArrowheads="1"/>
              </p:cNvSpPr>
              <p:nvPr/>
            </p:nvSpPr>
            <p:spPr bwMode="auto">
              <a:xfrm>
                <a:off x="909" y="1886"/>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27"/>
              <p:cNvSpPr>
                <a:spLocks noChangeArrowheads="1"/>
              </p:cNvSpPr>
              <p:nvPr/>
            </p:nvSpPr>
            <p:spPr bwMode="auto">
              <a:xfrm>
                <a:off x="979" y="1926"/>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28"/>
              <p:cNvSpPr>
                <a:spLocks noChangeArrowheads="1"/>
              </p:cNvSpPr>
              <p:nvPr/>
            </p:nvSpPr>
            <p:spPr bwMode="auto">
              <a:xfrm>
                <a:off x="1011" y="1875"/>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2" name="Line 29"/>
              <p:cNvSpPr>
                <a:spLocks noChangeShapeType="1"/>
              </p:cNvSpPr>
              <p:nvPr/>
            </p:nvSpPr>
            <p:spPr bwMode="auto">
              <a:xfrm>
                <a:off x="881" y="1820"/>
                <a:ext cx="0" cy="7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3" name="Rectangle 30"/>
              <p:cNvSpPr>
                <a:spLocks noChangeArrowheads="1"/>
              </p:cNvSpPr>
              <p:nvPr/>
            </p:nvSpPr>
            <p:spPr bwMode="auto">
              <a:xfrm>
                <a:off x="638" y="188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44" name="Rectangle 31"/>
              <p:cNvSpPr>
                <a:spLocks noChangeArrowheads="1"/>
              </p:cNvSpPr>
              <p:nvPr/>
            </p:nvSpPr>
            <p:spPr bwMode="auto">
              <a:xfrm>
                <a:off x="701" y="1886"/>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45" name="Rectangle 32"/>
              <p:cNvSpPr>
                <a:spLocks noChangeArrowheads="1"/>
              </p:cNvSpPr>
              <p:nvPr/>
            </p:nvSpPr>
            <p:spPr bwMode="auto">
              <a:xfrm>
                <a:off x="764" y="1926"/>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47" name="Rectangle 33"/>
              <p:cNvSpPr>
                <a:spLocks noChangeArrowheads="1"/>
              </p:cNvSpPr>
              <p:nvPr/>
            </p:nvSpPr>
            <p:spPr bwMode="auto">
              <a:xfrm>
                <a:off x="802" y="1875"/>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48" name="Line 34"/>
              <p:cNvSpPr>
                <a:spLocks noChangeShapeType="1"/>
              </p:cNvSpPr>
              <p:nvPr/>
            </p:nvSpPr>
            <p:spPr bwMode="auto">
              <a:xfrm>
                <a:off x="671" y="1820"/>
                <a:ext cx="0" cy="7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49" name="Rectangle 35"/>
              <p:cNvSpPr>
                <a:spLocks noChangeArrowheads="1"/>
              </p:cNvSpPr>
              <p:nvPr/>
            </p:nvSpPr>
            <p:spPr bwMode="auto">
              <a:xfrm>
                <a:off x="1061" y="188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50" name="Rectangle 36"/>
              <p:cNvSpPr>
                <a:spLocks noChangeArrowheads="1"/>
              </p:cNvSpPr>
              <p:nvPr/>
            </p:nvSpPr>
            <p:spPr bwMode="auto">
              <a:xfrm>
                <a:off x="1118" y="1886"/>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51" name="Rectangle 37"/>
              <p:cNvSpPr>
                <a:spLocks noChangeArrowheads="1"/>
              </p:cNvSpPr>
              <p:nvPr/>
            </p:nvSpPr>
            <p:spPr bwMode="auto">
              <a:xfrm>
                <a:off x="1187" y="1926"/>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52" name="Rectangle 38"/>
              <p:cNvSpPr>
                <a:spLocks noChangeArrowheads="1"/>
              </p:cNvSpPr>
              <p:nvPr/>
            </p:nvSpPr>
            <p:spPr bwMode="auto">
              <a:xfrm>
                <a:off x="1219" y="1875"/>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53" name="Line 39"/>
              <p:cNvSpPr>
                <a:spLocks noChangeShapeType="1"/>
              </p:cNvSpPr>
              <p:nvPr/>
            </p:nvSpPr>
            <p:spPr bwMode="auto">
              <a:xfrm>
                <a:off x="1091" y="1820"/>
                <a:ext cx="0" cy="7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4" name="Rectangle 40"/>
              <p:cNvSpPr>
                <a:spLocks noChangeArrowheads="1"/>
              </p:cNvSpPr>
              <p:nvPr/>
            </p:nvSpPr>
            <p:spPr bwMode="auto">
              <a:xfrm>
                <a:off x="1598" y="1359"/>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55" name="Line 41"/>
              <p:cNvSpPr>
                <a:spLocks noChangeShapeType="1"/>
              </p:cNvSpPr>
              <p:nvPr/>
            </p:nvSpPr>
            <p:spPr bwMode="auto">
              <a:xfrm flipV="1">
                <a:off x="1674" y="1373"/>
                <a:ext cx="74" cy="16"/>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6" name="Line 42"/>
              <p:cNvSpPr>
                <a:spLocks noChangeShapeType="1"/>
              </p:cNvSpPr>
              <p:nvPr/>
            </p:nvSpPr>
            <p:spPr bwMode="auto">
              <a:xfrm flipH="1" flipV="1">
                <a:off x="1548" y="1318"/>
                <a:ext cx="49" cy="48"/>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7" name="Line 43"/>
              <p:cNvSpPr>
                <a:spLocks noChangeShapeType="1"/>
              </p:cNvSpPr>
              <p:nvPr/>
            </p:nvSpPr>
            <p:spPr bwMode="auto">
              <a:xfrm flipV="1">
                <a:off x="1548" y="1213"/>
                <a:ext cx="35" cy="10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8" name="Line 44"/>
              <p:cNvSpPr>
                <a:spLocks noChangeShapeType="1"/>
              </p:cNvSpPr>
              <p:nvPr/>
            </p:nvSpPr>
            <p:spPr bwMode="auto">
              <a:xfrm>
                <a:off x="1748" y="1373"/>
                <a:ext cx="83" cy="80"/>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59" name="Rectangle 45"/>
              <p:cNvSpPr>
                <a:spLocks noChangeArrowheads="1"/>
              </p:cNvSpPr>
              <p:nvPr/>
            </p:nvSpPr>
            <p:spPr bwMode="auto">
              <a:xfrm>
                <a:off x="1769" y="1519"/>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60" name="Line 46"/>
              <p:cNvSpPr>
                <a:spLocks noChangeShapeType="1"/>
              </p:cNvSpPr>
              <p:nvPr/>
            </p:nvSpPr>
            <p:spPr bwMode="auto">
              <a:xfrm flipH="1">
                <a:off x="1809" y="1453"/>
                <a:ext cx="22" cy="66"/>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1" name="Line 47"/>
              <p:cNvSpPr>
                <a:spLocks noChangeShapeType="1"/>
              </p:cNvSpPr>
              <p:nvPr/>
            </p:nvSpPr>
            <p:spPr bwMode="auto">
              <a:xfrm flipH="1">
                <a:off x="1830" y="1470"/>
                <a:ext cx="18" cy="54"/>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2" name="Line 48"/>
              <p:cNvSpPr>
                <a:spLocks noChangeShapeType="1"/>
              </p:cNvSpPr>
              <p:nvPr/>
            </p:nvSpPr>
            <p:spPr bwMode="auto">
              <a:xfrm>
                <a:off x="1833" y="1595"/>
                <a:ext cx="46" cy="44"/>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3" name="Line 49"/>
              <p:cNvSpPr>
                <a:spLocks noChangeShapeType="1"/>
              </p:cNvSpPr>
              <p:nvPr/>
            </p:nvSpPr>
            <p:spPr bwMode="auto">
              <a:xfrm flipV="1">
                <a:off x="1879" y="1614"/>
                <a:ext cx="118" cy="2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4" name="Line 50"/>
              <p:cNvSpPr>
                <a:spLocks noChangeShapeType="1"/>
              </p:cNvSpPr>
              <p:nvPr/>
            </p:nvSpPr>
            <p:spPr bwMode="auto">
              <a:xfrm flipV="1">
                <a:off x="1886" y="1598"/>
                <a:ext cx="93" cy="19"/>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5" name="Line 51"/>
              <p:cNvSpPr>
                <a:spLocks noChangeShapeType="1"/>
              </p:cNvSpPr>
              <p:nvPr/>
            </p:nvSpPr>
            <p:spPr bwMode="auto">
              <a:xfrm flipV="1">
                <a:off x="1997" y="1509"/>
                <a:ext cx="35" cy="10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6" name="Line 52"/>
              <p:cNvSpPr>
                <a:spLocks noChangeShapeType="1"/>
              </p:cNvSpPr>
              <p:nvPr/>
            </p:nvSpPr>
            <p:spPr bwMode="auto">
              <a:xfrm flipH="1" flipV="1">
                <a:off x="1949" y="1428"/>
                <a:ext cx="83" cy="81"/>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7" name="Line 53"/>
              <p:cNvSpPr>
                <a:spLocks noChangeShapeType="1"/>
              </p:cNvSpPr>
              <p:nvPr/>
            </p:nvSpPr>
            <p:spPr bwMode="auto">
              <a:xfrm flipH="1" flipV="1">
                <a:off x="1942" y="1451"/>
                <a:ext cx="65" cy="63"/>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8" name="Line 54"/>
              <p:cNvSpPr>
                <a:spLocks noChangeShapeType="1"/>
              </p:cNvSpPr>
              <p:nvPr/>
            </p:nvSpPr>
            <p:spPr bwMode="auto">
              <a:xfrm flipH="1">
                <a:off x="1831" y="1428"/>
                <a:ext cx="118" cy="2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69" name="Rectangle 55"/>
              <p:cNvSpPr>
                <a:spLocks noChangeArrowheads="1"/>
              </p:cNvSpPr>
              <p:nvPr/>
            </p:nvSpPr>
            <p:spPr bwMode="auto">
              <a:xfrm>
                <a:off x="1674" y="114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70" name="Line 56"/>
              <p:cNvSpPr>
                <a:spLocks noChangeShapeType="1"/>
              </p:cNvSpPr>
              <p:nvPr/>
            </p:nvSpPr>
            <p:spPr bwMode="auto">
              <a:xfrm flipV="1">
                <a:off x="1583" y="1197"/>
                <a:ext cx="78" cy="16"/>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1" name="Line 57"/>
              <p:cNvSpPr>
                <a:spLocks noChangeShapeType="1"/>
              </p:cNvSpPr>
              <p:nvPr/>
            </p:nvSpPr>
            <p:spPr bwMode="auto">
              <a:xfrm flipV="1">
                <a:off x="1591" y="1177"/>
                <a:ext cx="65" cy="14"/>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2" name="Line 58"/>
              <p:cNvSpPr>
                <a:spLocks noChangeShapeType="1"/>
              </p:cNvSpPr>
              <p:nvPr/>
            </p:nvSpPr>
            <p:spPr bwMode="auto">
              <a:xfrm flipV="1">
                <a:off x="1714" y="1083"/>
                <a:ext cx="23" cy="6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3" name="Line 59"/>
              <p:cNvSpPr>
                <a:spLocks noChangeShapeType="1"/>
              </p:cNvSpPr>
              <p:nvPr/>
            </p:nvSpPr>
            <p:spPr bwMode="auto">
              <a:xfrm flipH="1" flipV="1">
                <a:off x="1654" y="1002"/>
                <a:ext cx="83" cy="81"/>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4" name="Line 60"/>
              <p:cNvSpPr>
                <a:spLocks noChangeShapeType="1"/>
              </p:cNvSpPr>
              <p:nvPr/>
            </p:nvSpPr>
            <p:spPr bwMode="auto">
              <a:xfrm flipH="1" flipV="1">
                <a:off x="1646" y="1024"/>
                <a:ext cx="66" cy="64"/>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75" name="Line 61"/>
              <p:cNvSpPr>
                <a:spLocks noChangeShapeType="1"/>
              </p:cNvSpPr>
              <p:nvPr/>
            </p:nvSpPr>
            <p:spPr bwMode="auto">
              <a:xfrm flipH="1">
                <a:off x="1535" y="1002"/>
                <a:ext cx="119" cy="2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8" name="Line 62"/>
              <p:cNvSpPr>
                <a:spLocks noChangeShapeType="1"/>
              </p:cNvSpPr>
              <p:nvPr/>
            </p:nvSpPr>
            <p:spPr bwMode="auto">
              <a:xfrm flipH="1">
                <a:off x="1500" y="1027"/>
                <a:ext cx="35" cy="106"/>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9" name="Line 63"/>
              <p:cNvSpPr>
                <a:spLocks noChangeShapeType="1"/>
              </p:cNvSpPr>
              <p:nvPr/>
            </p:nvSpPr>
            <p:spPr bwMode="auto">
              <a:xfrm flipH="1">
                <a:off x="1525" y="1044"/>
                <a:ext cx="28" cy="83"/>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0" name="Line 64"/>
              <p:cNvSpPr>
                <a:spLocks noChangeShapeType="1"/>
              </p:cNvSpPr>
              <p:nvPr/>
            </p:nvSpPr>
            <p:spPr bwMode="auto">
              <a:xfrm>
                <a:off x="1500" y="1133"/>
                <a:ext cx="83" cy="80"/>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1" name="Rectangle 65"/>
              <p:cNvSpPr>
                <a:spLocks noChangeArrowheads="1"/>
              </p:cNvSpPr>
              <p:nvPr/>
            </p:nvSpPr>
            <p:spPr bwMode="auto">
              <a:xfrm>
                <a:off x="1232" y="1106"/>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2" name="Rectangle 66"/>
              <p:cNvSpPr>
                <a:spLocks noChangeArrowheads="1"/>
              </p:cNvSpPr>
              <p:nvPr/>
            </p:nvSpPr>
            <p:spPr bwMode="auto">
              <a:xfrm>
                <a:off x="1251" y="1118"/>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3" name="Rectangle 67"/>
              <p:cNvSpPr>
                <a:spLocks noChangeArrowheads="1"/>
              </p:cNvSpPr>
              <p:nvPr/>
            </p:nvSpPr>
            <p:spPr bwMode="auto">
              <a:xfrm>
                <a:off x="1314" y="1152"/>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4" name="Rectangle 68"/>
              <p:cNvSpPr>
                <a:spLocks noChangeArrowheads="1"/>
              </p:cNvSpPr>
              <p:nvPr/>
            </p:nvSpPr>
            <p:spPr bwMode="auto">
              <a:xfrm>
                <a:off x="1352" y="1118"/>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5" name="Line 69"/>
              <p:cNvSpPr>
                <a:spLocks noChangeShapeType="1"/>
              </p:cNvSpPr>
              <p:nvPr/>
            </p:nvSpPr>
            <p:spPr bwMode="auto">
              <a:xfrm flipH="1">
                <a:off x="1424" y="1133"/>
                <a:ext cx="76" cy="16"/>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6" name="Line 70"/>
              <p:cNvSpPr>
                <a:spLocks noChangeShapeType="1"/>
              </p:cNvSpPr>
              <p:nvPr/>
            </p:nvSpPr>
            <p:spPr bwMode="auto">
              <a:xfrm flipV="1">
                <a:off x="1300" y="1765"/>
                <a:ext cx="105" cy="55"/>
              </a:xfrm>
              <a:prstGeom prst="line">
                <a:avLst/>
              </a:prstGeom>
              <a:noFill/>
              <a:ln w="793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7" name="Rectangle 71"/>
              <p:cNvSpPr>
                <a:spLocks noChangeArrowheads="1"/>
              </p:cNvSpPr>
              <p:nvPr/>
            </p:nvSpPr>
            <p:spPr bwMode="auto">
              <a:xfrm>
                <a:off x="1270" y="1886"/>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8" name="Rectangle 72"/>
              <p:cNvSpPr>
                <a:spLocks noChangeArrowheads="1"/>
              </p:cNvSpPr>
              <p:nvPr/>
            </p:nvSpPr>
            <p:spPr bwMode="auto">
              <a:xfrm>
                <a:off x="1333" y="1886"/>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9" name="Rectangle 73"/>
              <p:cNvSpPr>
                <a:spLocks noChangeArrowheads="1"/>
              </p:cNvSpPr>
              <p:nvPr/>
            </p:nvSpPr>
            <p:spPr bwMode="auto">
              <a:xfrm>
                <a:off x="1396" y="1926"/>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0" name="Rectangle 74"/>
              <p:cNvSpPr>
                <a:spLocks noChangeArrowheads="1"/>
              </p:cNvSpPr>
              <p:nvPr/>
            </p:nvSpPr>
            <p:spPr bwMode="auto">
              <a:xfrm>
                <a:off x="1427" y="1875"/>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1" name="Line 75"/>
              <p:cNvSpPr>
                <a:spLocks noChangeShapeType="1"/>
              </p:cNvSpPr>
              <p:nvPr/>
            </p:nvSpPr>
            <p:spPr bwMode="auto">
              <a:xfrm>
                <a:off x="1300" y="1820"/>
                <a:ext cx="0" cy="72"/>
              </a:xfrm>
              <a:prstGeom prst="line">
                <a:avLst/>
              </a:prstGeom>
              <a:noFill/>
              <a:ln w="7938" cap="rnd">
                <a:solidFill>
                  <a:srgbClr val="8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2" name="Rectangle 76"/>
              <p:cNvSpPr>
                <a:spLocks noChangeArrowheads="1"/>
              </p:cNvSpPr>
              <p:nvPr/>
            </p:nvSpPr>
            <p:spPr bwMode="auto">
              <a:xfrm>
                <a:off x="1952" y="1284"/>
                <a:ext cx="10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C</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3" name="Rectangle 77"/>
              <p:cNvSpPr>
                <a:spLocks noChangeArrowheads="1"/>
              </p:cNvSpPr>
              <p:nvPr/>
            </p:nvSpPr>
            <p:spPr bwMode="auto">
              <a:xfrm>
                <a:off x="2015" y="1284"/>
                <a:ext cx="11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O</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4" name="Rectangle 78"/>
              <p:cNvSpPr>
                <a:spLocks noChangeArrowheads="1"/>
              </p:cNvSpPr>
              <p:nvPr/>
            </p:nvSpPr>
            <p:spPr bwMode="auto">
              <a:xfrm>
                <a:off x="2078" y="1318"/>
                <a:ext cx="7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5" name="Rectangle 79"/>
              <p:cNvSpPr>
                <a:spLocks noChangeArrowheads="1"/>
              </p:cNvSpPr>
              <p:nvPr/>
            </p:nvSpPr>
            <p:spPr bwMode="auto">
              <a:xfrm>
                <a:off x="2116" y="1272"/>
                <a:ext cx="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6" name="Line 80"/>
              <p:cNvSpPr>
                <a:spLocks noChangeShapeType="1"/>
              </p:cNvSpPr>
              <p:nvPr/>
            </p:nvSpPr>
            <p:spPr bwMode="auto">
              <a:xfrm flipV="1">
                <a:off x="1949" y="1363"/>
                <a:ext cx="22" cy="65"/>
              </a:xfrm>
              <a:prstGeom prst="line">
                <a:avLst/>
              </a:prstGeom>
              <a:noFill/>
              <a:ln w="7938" cap="rnd">
                <a:solidFill>
                  <a:srgbClr val="0080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7" name="Line 81"/>
              <p:cNvSpPr>
                <a:spLocks noChangeShapeType="1"/>
              </p:cNvSpPr>
              <p:nvPr/>
            </p:nvSpPr>
            <p:spPr bwMode="auto">
              <a:xfrm flipV="1">
                <a:off x="1405" y="1655"/>
                <a:ext cx="0" cy="110"/>
              </a:xfrm>
              <a:prstGeom prst="line">
                <a:avLst/>
              </a:prstGeom>
              <a:noFill/>
              <a:ln w="793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8" name="Line 82"/>
              <p:cNvSpPr>
                <a:spLocks noChangeShapeType="1"/>
              </p:cNvSpPr>
              <p:nvPr/>
            </p:nvSpPr>
            <p:spPr bwMode="auto">
              <a:xfrm flipV="1">
                <a:off x="1405" y="1600"/>
                <a:ext cx="104" cy="55"/>
              </a:xfrm>
              <a:prstGeom prst="line">
                <a:avLst/>
              </a:prstGeom>
              <a:noFill/>
              <a:ln w="793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9" name="Line 83"/>
              <p:cNvSpPr>
                <a:spLocks noChangeShapeType="1"/>
              </p:cNvSpPr>
              <p:nvPr/>
            </p:nvSpPr>
            <p:spPr bwMode="auto">
              <a:xfrm flipV="1">
                <a:off x="1509" y="1491"/>
                <a:ext cx="0" cy="109"/>
              </a:xfrm>
              <a:prstGeom prst="line">
                <a:avLst/>
              </a:prstGeom>
              <a:noFill/>
              <a:ln w="793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0" name="Line 84"/>
              <p:cNvSpPr>
                <a:spLocks noChangeShapeType="1"/>
              </p:cNvSpPr>
              <p:nvPr/>
            </p:nvSpPr>
            <p:spPr bwMode="auto">
              <a:xfrm flipV="1">
                <a:off x="1509" y="1428"/>
                <a:ext cx="82" cy="63"/>
              </a:xfrm>
              <a:prstGeom prst="line">
                <a:avLst/>
              </a:prstGeom>
              <a:noFill/>
              <a:ln w="793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1" name="Oval 85"/>
              <p:cNvSpPr>
                <a:spLocks noChangeArrowheads="1"/>
              </p:cNvSpPr>
              <p:nvPr/>
            </p:nvSpPr>
            <p:spPr bwMode="auto">
              <a:xfrm>
                <a:off x="894" y="1692"/>
                <a:ext cx="190" cy="172"/>
              </a:xfrm>
              <a:prstGeom prst="ellipse">
                <a:avLst/>
              </a:prstGeom>
              <a:solidFill>
                <a:srgbClr val="8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2" name="Oval 86"/>
              <p:cNvSpPr>
                <a:spLocks noChangeArrowheads="1"/>
              </p:cNvSpPr>
              <p:nvPr/>
            </p:nvSpPr>
            <p:spPr bwMode="auto">
              <a:xfrm>
                <a:off x="895" y="1693"/>
                <a:ext cx="185" cy="167"/>
              </a:xfrm>
              <a:prstGeom prst="ellipse">
                <a:avLst/>
              </a:prstGeom>
              <a:solidFill>
                <a:srgbClr val="880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3" name="Oval 87"/>
              <p:cNvSpPr>
                <a:spLocks noChangeArrowheads="1"/>
              </p:cNvSpPr>
              <p:nvPr/>
            </p:nvSpPr>
            <p:spPr bwMode="auto">
              <a:xfrm>
                <a:off x="896" y="1694"/>
                <a:ext cx="180" cy="163"/>
              </a:xfrm>
              <a:prstGeom prst="ellipse">
                <a:avLst/>
              </a:prstGeom>
              <a:solidFill>
                <a:srgbClr val="8F1E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4" name="Oval 88"/>
              <p:cNvSpPr>
                <a:spLocks noChangeArrowheads="1"/>
              </p:cNvSpPr>
              <p:nvPr/>
            </p:nvSpPr>
            <p:spPr bwMode="auto">
              <a:xfrm>
                <a:off x="897" y="1695"/>
                <a:ext cx="174" cy="158"/>
              </a:xfrm>
              <a:prstGeom prst="ellipse">
                <a:avLst/>
              </a:prstGeom>
              <a:solidFill>
                <a:srgbClr val="972D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5" name="Oval 89"/>
              <p:cNvSpPr>
                <a:spLocks noChangeArrowheads="1"/>
              </p:cNvSpPr>
              <p:nvPr/>
            </p:nvSpPr>
            <p:spPr bwMode="auto">
              <a:xfrm>
                <a:off x="898" y="1696"/>
                <a:ext cx="169" cy="153"/>
              </a:xfrm>
              <a:prstGeom prst="ellipse">
                <a:avLst/>
              </a:prstGeom>
              <a:solidFill>
                <a:srgbClr val="9E3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6" name="Oval 90"/>
              <p:cNvSpPr>
                <a:spLocks noChangeArrowheads="1"/>
              </p:cNvSpPr>
              <p:nvPr/>
            </p:nvSpPr>
            <p:spPr bwMode="auto">
              <a:xfrm>
                <a:off x="900" y="1697"/>
                <a:ext cx="163" cy="149"/>
              </a:xfrm>
              <a:prstGeom prst="ellipse">
                <a:avLst/>
              </a:prstGeom>
              <a:solidFill>
                <a:srgbClr val="A549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57" name="Oval 91"/>
              <p:cNvSpPr>
                <a:spLocks noChangeArrowheads="1"/>
              </p:cNvSpPr>
              <p:nvPr/>
            </p:nvSpPr>
            <p:spPr bwMode="auto">
              <a:xfrm>
                <a:off x="901" y="1698"/>
                <a:ext cx="158" cy="144"/>
              </a:xfrm>
              <a:prstGeom prst="ellipse">
                <a:avLst/>
              </a:prstGeom>
              <a:solidFill>
                <a:srgbClr val="AB56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08" name="Oval 92"/>
              <p:cNvSpPr>
                <a:spLocks noChangeArrowheads="1"/>
              </p:cNvSpPr>
              <p:nvPr/>
            </p:nvSpPr>
            <p:spPr bwMode="auto">
              <a:xfrm>
                <a:off x="902" y="1699"/>
                <a:ext cx="153" cy="139"/>
              </a:xfrm>
              <a:prstGeom prst="ellipse">
                <a:avLst/>
              </a:prstGeom>
              <a:solidFill>
                <a:srgbClr val="B26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09" name="Oval 93"/>
              <p:cNvSpPr>
                <a:spLocks noChangeArrowheads="1"/>
              </p:cNvSpPr>
              <p:nvPr/>
            </p:nvSpPr>
            <p:spPr bwMode="auto">
              <a:xfrm>
                <a:off x="903" y="1700"/>
                <a:ext cx="148" cy="135"/>
              </a:xfrm>
              <a:prstGeom prst="ellipse">
                <a:avLst/>
              </a:prstGeom>
              <a:solidFill>
                <a:srgbClr val="B86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11" name="Oval 94"/>
              <p:cNvSpPr>
                <a:spLocks noChangeArrowheads="1"/>
              </p:cNvSpPr>
              <p:nvPr/>
            </p:nvSpPr>
            <p:spPr bwMode="auto">
              <a:xfrm>
                <a:off x="904" y="1701"/>
                <a:ext cx="143" cy="130"/>
              </a:xfrm>
              <a:prstGeom prst="ellipse">
                <a:avLst/>
              </a:prstGeom>
              <a:solidFill>
                <a:srgbClr val="BE7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12" name="Oval 95"/>
              <p:cNvSpPr>
                <a:spLocks noChangeArrowheads="1"/>
              </p:cNvSpPr>
              <p:nvPr/>
            </p:nvSpPr>
            <p:spPr bwMode="auto">
              <a:xfrm>
                <a:off x="905" y="1702"/>
                <a:ext cx="138" cy="125"/>
              </a:xfrm>
              <a:prstGeom prst="ellipse">
                <a:avLst/>
              </a:prstGeom>
              <a:solidFill>
                <a:srgbClr val="C386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21" name="Oval 96"/>
              <p:cNvSpPr>
                <a:spLocks noChangeArrowheads="1"/>
              </p:cNvSpPr>
              <p:nvPr/>
            </p:nvSpPr>
            <p:spPr bwMode="auto">
              <a:xfrm>
                <a:off x="906" y="1703"/>
                <a:ext cx="133" cy="121"/>
              </a:xfrm>
              <a:prstGeom prst="ellipse">
                <a:avLst/>
              </a:prstGeom>
              <a:solidFill>
                <a:srgbClr val="C991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22" name="Oval 97"/>
              <p:cNvSpPr>
                <a:spLocks noChangeArrowheads="1"/>
              </p:cNvSpPr>
              <p:nvPr/>
            </p:nvSpPr>
            <p:spPr bwMode="auto">
              <a:xfrm>
                <a:off x="907" y="1704"/>
                <a:ext cx="128" cy="116"/>
              </a:xfrm>
              <a:prstGeom prst="ellipse">
                <a:avLst/>
              </a:prstGeom>
              <a:solidFill>
                <a:srgbClr val="CE9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25" name="Oval 98"/>
              <p:cNvSpPr>
                <a:spLocks noChangeArrowheads="1"/>
              </p:cNvSpPr>
              <p:nvPr/>
            </p:nvSpPr>
            <p:spPr bwMode="auto">
              <a:xfrm>
                <a:off x="908" y="1705"/>
                <a:ext cx="123" cy="111"/>
              </a:xfrm>
              <a:prstGeom prst="ellipse">
                <a:avLst/>
              </a:prstGeom>
              <a:solidFill>
                <a:srgbClr val="D3A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26" name="Oval 99"/>
              <p:cNvSpPr>
                <a:spLocks noChangeArrowheads="1"/>
              </p:cNvSpPr>
              <p:nvPr/>
            </p:nvSpPr>
            <p:spPr bwMode="auto">
              <a:xfrm>
                <a:off x="909" y="1706"/>
                <a:ext cx="118" cy="106"/>
              </a:xfrm>
              <a:prstGeom prst="ellipse">
                <a:avLst/>
              </a:prstGeom>
              <a:solidFill>
                <a:srgbClr val="D7AE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27" name="Oval 100"/>
              <p:cNvSpPr>
                <a:spLocks noChangeArrowheads="1"/>
              </p:cNvSpPr>
              <p:nvPr/>
            </p:nvSpPr>
            <p:spPr bwMode="auto">
              <a:xfrm>
                <a:off x="911" y="1707"/>
                <a:ext cx="111" cy="101"/>
              </a:xfrm>
              <a:prstGeom prst="ellipse">
                <a:avLst/>
              </a:prstGeom>
              <a:solidFill>
                <a:srgbClr val="DCB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46" name="Oval 101"/>
              <p:cNvSpPr>
                <a:spLocks noChangeArrowheads="1"/>
              </p:cNvSpPr>
              <p:nvPr/>
            </p:nvSpPr>
            <p:spPr bwMode="auto">
              <a:xfrm>
                <a:off x="912" y="1708"/>
                <a:ext cx="106" cy="97"/>
              </a:xfrm>
              <a:prstGeom prst="ellipse">
                <a:avLst/>
              </a:prstGeom>
              <a:solidFill>
                <a:srgbClr val="E0B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47" name="Oval 102"/>
              <p:cNvSpPr>
                <a:spLocks noChangeArrowheads="1"/>
              </p:cNvSpPr>
              <p:nvPr/>
            </p:nvSpPr>
            <p:spPr bwMode="auto">
              <a:xfrm>
                <a:off x="913" y="1709"/>
                <a:ext cx="101" cy="92"/>
              </a:xfrm>
              <a:prstGeom prst="ellipse">
                <a:avLst/>
              </a:prstGeom>
              <a:solidFill>
                <a:srgbClr val="E3C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48" name="Oval 103"/>
              <p:cNvSpPr>
                <a:spLocks noChangeArrowheads="1"/>
              </p:cNvSpPr>
              <p:nvPr/>
            </p:nvSpPr>
            <p:spPr bwMode="auto">
              <a:xfrm>
                <a:off x="914" y="1710"/>
                <a:ext cx="96" cy="87"/>
              </a:xfrm>
              <a:prstGeom prst="ellipse">
                <a:avLst/>
              </a:prstGeom>
              <a:solidFill>
                <a:srgbClr val="E7CE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49" name="Oval 104"/>
              <p:cNvSpPr>
                <a:spLocks noChangeArrowheads="1"/>
              </p:cNvSpPr>
              <p:nvPr/>
            </p:nvSpPr>
            <p:spPr bwMode="auto">
              <a:xfrm>
                <a:off x="915" y="1711"/>
                <a:ext cx="91" cy="83"/>
              </a:xfrm>
              <a:prstGeom prst="ellipse">
                <a:avLst/>
              </a:prstGeom>
              <a:solidFill>
                <a:srgbClr val="EAD5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0" name="Oval 105"/>
              <p:cNvSpPr>
                <a:spLocks noChangeArrowheads="1"/>
              </p:cNvSpPr>
              <p:nvPr/>
            </p:nvSpPr>
            <p:spPr bwMode="auto">
              <a:xfrm>
                <a:off x="916" y="1712"/>
                <a:ext cx="86" cy="78"/>
              </a:xfrm>
              <a:prstGeom prst="ellipse">
                <a:avLst/>
              </a:prstGeom>
              <a:solidFill>
                <a:srgbClr val="EED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1" name="Oval 106"/>
              <p:cNvSpPr>
                <a:spLocks noChangeArrowheads="1"/>
              </p:cNvSpPr>
              <p:nvPr/>
            </p:nvSpPr>
            <p:spPr bwMode="auto">
              <a:xfrm>
                <a:off x="917" y="1713"/>
                <a:ext cx="81" cy="74"/>
              </a:xfrm>
              <a:prstGeom prst="ellipse">
                <a:avLst/>
              </a:prstGeom>
              <a:solidFill>
                <a:srgbClr val="F0E1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2" name="Oval 107"/>
              <p:cNvSpPr>
                <a:spLocks noChangeArrowheads="1"/>
              </p:cNvSpPr>
              <p:nvPr/>
            </p:nvSpPr>
            <p:spPr bwMode="auto">
              <a:xfrm>
                <a:off x="919" y="1714"/>
                <a:ext cx="75" cy="69"/>
              </a:xfrm>
              <a:prstGeom prst="ellipse">
                <a:avLst/>
              </a:prstGeom>
              <a:solidFill>
                <a:srgbClr val="F3E6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3" name="Oval 108"/>
              <p:cNvSpPr>
                <a:spLocks noChangeArrowheads="1"/>
              </p:cNvSpPr>
              <p:nvPr/>
            </p:nvSpPr>
            <p:spPr bwMode="auto">
              <a:xfrm>
                <a:off x="919" y="1715"/>
                <a:ext cx="71" cy="64"/>
              </a:xfrm>
              <a:prstGeom prst="ellipse">
                <a:avLst/>
              </a:prstGeom>
              <a:solidFill>
                <a:srgbClr val="F5E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5" name="Oval 109"/>
              <p:cNvSpPr>
                <a:spLocks noChangeArrowheads="1"/>
              </p:cNvSpPr>
              <p:nvPr/>
            </p:nvSpPr>
            <p:spPr bwMode="auto">
              <a:xfrm>
                <a:off x="921" y="1716"/>
                <a:ext cx="65" cy="59"/>
              </a:xfrm>
              <a:prstGeom prst="ellipse">
                <a:avLst/>
              </a:prstGeom>
              <a:solidFill>
                <a:srgbClr val="F8E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6" name="Oval 110"/>
              <p:cNvSpPr>
                <a:spLocks noChangeArrowheads="1"/>
              </p:cNvSpPr>
              <p:nvPr/>
            </p:nvSpPr>
            <p:spPr bwMode="auto">
              <a:xfrm>
                <a:off x="922" y="1717"/>
                <a:ext cx="60" cy="55"/>
              </a:xfrm>
              <a:prstGeom prst="ellipse">
                <a:avLst/>
              </a:prstGeom>
              <a:solidFill>
                <a:srgbClr val="F9F3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8" name="Oval 111"/>
              <p:cNvSpPr>
                <a:spLocks noChangeArrowheads="1"/>
              </p:cNvSpPr>
              <p:nvPr/>
            </p:nvSpPr>
            <p:spPr bwMode="auto">
              <a:xfrm>
                <a:off x="923" y="1718"/>
                <a:ext cx="55" cy="50"/>
              </a:xfrm>
              <a:prstGeom prst="ellipse">
                <a:avLst/>
              </a:prstGeom>
              <a:solidFill>
                <a:srgbClr val="FBF6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59" name="Oval 112"/>
              <p:cNvSpPr>
                <a:spLocks noChangeArrowheads="1"/>
              </p:cNvSpPr>
              <p:nvPr/>
            </p:nvSpPr>
            <p:spPr bwMode="auto">
              <a:xfrm>
                <a:off x="924" y="1719"/>
                <a:ext cx="50" cy="45"/>
              </a:xfrm>
              <a:prstGeom prst="ellipse">
                <a:avLst/>
              </a:prstGeom>
              <a:solidFill>
                <a:srgbClr val="FCF9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60" name="Oval 113"/>
              <p:cNvSpPr>
                <a:spLocks noChangeArrowheads="1"/>
              </p:cNvSpPr>
              <p:nvPr/>
            </p:nvSpPr>
            <p:spPr bwMode="auto">
              <a:xfrm>
                <a:off x="925" y="1720"/>
                <a:ext cx="44" cy="40"/>
              </a:xfrm>
              <a:prstGeom prst="ellipse">
                <a:avLst/>
              </a:prstGeom>
              <a:solidFill>
                <a:srgbClr val="FEFB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61" name="Oval 114"/>
              <p:cNvSpPr>
                <a:spLocks noChangeArrowheads="1"/>
              </p:cNvSpPr>
              <p:nvPr/>
            </p:nvSpPr>
            <p:spPr bwMode="auto">
              <a:xfrm>
                <a:off x="926" y="1721"/>
                <a:ext cx="40" cy="36"/>
              </a:xfrm>
              <a:prstGeom prst="ellipse">
                <a:avLst/>
              </a:prstGeom>
              <a:solidFill>
                <a:srgbClr val="FEFD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62" name="Oval 115"/>
              <p:cNvSpPr>
                <a:spLocks noChangeArrowheads="1"/>
              </p:cNvSpPr>
              <p:nvPr/>
            </p:nvSpPr>
            <p:spPr bwMode="auto">
              <a:xfrm>
                <a:off x="927" y="1722"/>
                <a:ext cx="35" cy="31"/>
              </a:xfrm>
              <a:prstGeom prst="ellipse">
                <a:avLst/>
              </a:prstGeom>
              <a:solidFill>
                <a:srgbClr val="FFFE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63" name="Oval 116"/>
              <p:cNvSpPr>
                <a:spLocks noChangeArrowheads="1"/>
              </p:cNvSpPr>
              <p:nvPr/>
            </p:nvSpPr>
            <p:spPr bwMode="auto">
              <a:xfrm>
                <a:off x="928" y="1723"/>
                <a:ext cx="29" cy="2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64" name="Oval 117"/>
              <p:cNvSpPr>
                <a:spLocks noChangeArrowheads="1"/>
              </p:cNvSpPr>
              <p:nvPr/>
            </p:nvSpPr>
            <p:spPr bwMode="auto">
              <a:xfrm>
                <a:off x="894" y="1692"/>
                <a:ext cx="189" cy="172"/>
              </a:xfrm>
              <a:prstGeom prst="ellipse">
                <a:avLst/>
              </a:prstGeom>
              <a:noFill/>
              <a:ln w="7938" cap="flat">
                <a:solidFill>
                  <a:srgbClr val="8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5" name="Rectangle 118"/>
              <p:cNvSpPr>
                <a:spLocks noChangeArrowheads="1"/>
              </p:cNvSpPr>
              <p:nvPr/>
            </p:nvSpPr>
            <p:spPr bwMode="auto">
              <a:xfrm>
                <a:off x="916" y="1743"/>
                <a:ext cx="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L</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466" name="Rectangle 119"/>
              <p:cNvSpPr>
                <a:spLocks noChangeArrowheads="1"/>
              </p:cNvSpPr>
              <p:nvPr/>
            </p:nvSpPr>
            <p:spPr bwMode="auto">
              <a:xfrm>
                <a:off x="960" y="1743"/>
                <a:ext cx="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8000FF"/>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467" name="Rectangle 120"/>
              <p:cNvSpPr>
                <a:spLocks noChangeArrowheads="1"/>
              </p:cNvSpPr>
              <p:nvPr/>
            </p:nvSpPr>
            <p:spPr bwMode="auto">
              <a:xfrm>
                <a:off x="1004" y="1731"/>
                <a:ext cx="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468" name="Rectangle 121"/>
              <p:cNvSpPr>
                <a:spLocks noChangeArrowheads="1"/>
              </p:cNvSpPr>
              <p:nvPr/>
            </p:nvSpPr>
            <p:spPr bwMode="auto">
              <a:xfrm>
                <a:off x="1036" y="1731"/>
                <a:ext cx="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8000FF"/>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469" name="Oval 122"/>
              <p:cNvSpPr>
                <a:spLocks noChangeArrowheads="1"/>
              </p:cNvSpPr>
              <p:nvPr/>
            </p:nvSpPr>
            <p:spPr bwMode="auto">
              <a:xfrm>
                <a:off x="1722" y="1181"/>
                <a:ext cx="189" cy="172"/>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0" name="Oval 123"/>
              <p:cNvSpPr>
                <a:spLocks noChangeArrowheads="1"/>
              </p:cNvSpPr>
              <p:nvPr/>
            </p:nvSpPr>
            <p:spPr bwMode="auto">
              <a:xfrm>
                <a:off x="1723" y="1182"/>
                <a:ext cx="184" cy="168"/>
              </a:xfrm>
              <a:prstGeom prst="ellipse">
                <a:avLst/>
              </a:prstGeom>
              <a:solidFill>
                <a:srgbClr val="0FFF0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1" name="Oval 124"/>
              <p:cNvSpPr>
                <a:spLocks noChangeArrowheads="1"/>
              </p:cNvSpPr>
              <p:nvPr/>
            </p:nvSpPr>
            <p:spPr bwMode="auto">
              <a:xfrm>
                <a:off x="1724" y="1183"/>
                <a:ext cx="179" cy="163"/>
              </a:xfrm>
              <a:prstGeom prst="ellipse">
                <a:avLst/>
              </a:prstGeom>
              <a:solidFill>
                <a:srgbClr val="1EFF1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2" name="Oval 125"/>
              <p:cNvSpPr>
                <a:spLocks noChangeArrowheads="1"/>
              </p:cNvSpPr>
              <p:nvPr/>
            </p:nvSpPr>
            <p:spPr bwMode="auto">
              <a:xfrm>
                <a:off x="1725" y="1184"/>
                <a:ext cx="174" cy="158"/>
              </a:xfrm>
              <a:prstGeom prst="ellipse">
                <a:avLst/>
              </a:prstGeom>
              <a:solidFill>
                <a:srgbClr val="2DFF2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3" name="Oval 126"/>
              <p:cNvSpPr>
                <a:spLocks noChangeArrowheads="1"/>
              </p:cNvSpPr>
              <p:nvPr/>
            </p:nvSpPr>
            <p:spPr bwMode="auto">
              <a:xfrm>
                <a:off x="1726" y="1185"/>
                <a:ext cx="169" cy="154"/>
              </a:xfrm>
              <a:prstGeom prst="ellipse">
                <a:avLst/>
              </a:prstGeom>
              <a:solidFill>
                <a:srgbClr val="3BFF3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4" name="Oval 127"/>
              <p:cNvSpPr>
                <a:spLocks noChangeArrowheads="1"/>
              </p:cNvSpPr>
              <p:nvPr/>
            </p:nvSpPr>
            <p:spPr bwMode="auto">
              <a:xfrm>
                <a:off x="1727" y="1186"/>
                <a:ext cx="164" cy="149"/>
              </a:xfrm>
              <a:prstGeom prst="ellipse">
                <a:avLst/>
              </a:prstGeom>
              <a:solidFill>
                <a:srgbClr val="49FF4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5" name="Oval 128"/>
              <p:cNvSpPr>
                <a:spLocks noChangeArrowheads="1"/>
              </p:cNvSpPr>
              <p:nvPr/>
            </p:nvSpPr>
            <p:spPr bwMode="auto">
              <a:xfrm>
                <a:off x="1728" y="1187"/>
                <a:ext cx="159" cy="144"/>
              </a:xfrm>
              <a:prstGeom prst="ellipse">
                <a:avLst/>
              </a:prstGeom>
              <a:solidFill>
                <a:srgbClr val="56FF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6" name="Oval 129"/>
              <p:cNvSpPr>
                <a:spLocks noChangeArrowheads="1"/>
              </p:cNvSpPr>
              <p:nvPr/>
            </p:nvSpPr>
            <p:spPr bwMode="auto">
              <a:xfrm>
                <a:off x="1730" y="1188"/>
                <a:ext cx="153" cy="140"/>
              </a:xfrm>
              <a:prstGeom prst="ellipse">
                <a:avLst/>
              </a:prstGeom>
              <a:solidFill>
                <a:srgbClr val="63FF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7" name="Oval 130"/>
              <p:cNvSpPr>
                <a:spLocks noChangeArrowheads="1"/>
              </p:cNvSpPr>
              <p:nvPr/>
            </p:nvSpPr>
            <p:spPr bwMode="auto">
              <a:xfrm>
                <a:off x="1730" y="1189"/>
                <a:ext cx="149" cy="135"/>
              </a:xfrm>
              <a:prstGeom prst="ellipse">
                <a:avLst/>
              </a:prstGeom>
              <a:solidFill>
                <a:srgbClr val="6FFF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8" name="Oval 131"/>
              <p:cNvSpPr>
                <a:spLocks noChangeArrowheads="1"/>
              </p:cNvSpPr>
              <p:nvPr/>
            </p:nvSpPr>
            <p:spPr bwMode="auto">
              <a:xfrm>
                <a:off x="1732" y="1190"/>
                <a:ext cx="142" cy="130"/>
              </a:xfrm>
              <a:prstGeom prst="ellipse">
                <a:avLst/>
              </a:prstGeom>
              <a:solidFill>
                <a:srgbClr val="7BFF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79" name="Oval 132"/>
              <p:cNvSpPr>
                <a:spLocks noChangeArrowheads="1"/>
              </p:cNvSpPr>
              <p:nvPr/>
            </p:nvSpPr>
            <p:spPr bwMode="auto">
              <a:xfrm>
                <a:off x="1733" y="1191"/>
                <a:ext cx="137" cy="126"/>
              </a:xfrm>
              <a:prstGeom prst="ellipse">
                <a:avLst/>
              </a:prstGeom>
              <a:solidFill>
                <a:srgbClr val="86FF8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0" name="Oval 133"/>
              <p:cNvSpPr>
                <a:spLocks noChangeArrowheads="1"/>
              </p:cNvSpPr>
              <p:nvPr/>
            </p:nvSpPr>
            <p:spPr bwMode="auto">
              <a:xfrm>
                <a:off x="1734" y="1192"/>
                <a:ext cx="133" cy="121"/>
              </a:xfrm>
              <a:prstGeom prst="ellipse">
                <a:avLst/>
              </a:prstGeom>
              <a:solidFill>
                <a:srgbClr val="91FF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1" name="Oval 134"/>
              <p:cNvSpPr>
                <a:spLocks noChangeArrowheads="1"/>
              </p:cNvSpPr>
              <p:nvPr/>
            </p:nvSpPr>
            <p:spPr bwMode="auto">
              <a:xfrm>
                <a:off x="1735" y="1194"/>
                <a:ext cx="127" cy="115"/>
              </a:xfrm>
              <a:prstGeom prst="ellipse">
                <a:avLst/>
              </a:prstGeom>
              <a:solidFill>
                <a:srgbClr val="9BFF9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2" name="Oval 135"/>
              <p:cNvSpPr>
                <a:spLocks noChangeArrowheads="1"/>
              </p:cNvSpPr>
              <p:nvPr/>
            </p:nvSpPr>
            <p:spPr bwMode="auto">
              <a:xfrm>
                <a:off x="1736" y="1194"/>
                <a:ext cx="122" cy="111"/>
              </a:xfrm>
              <a:prstGeom prst="ellipse">
                <a:avLst/>
              </a:prstGeom>
              <a:solidFill>
                <a:srgbClr val="A5FF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3" name="Oval 136"/>
              <p:cNvSpPr>
                <a:spLocks noChangeArrowheads="1"/>
              </p:cNvSpPr>
              <p:nvPr/>
            </p:nvSpPr>
            <p:spPr bwMode="auto">
              <a:xfrm>
                <a:off x="1737" y="1195"/>
                <a:ext cx="117" cy="107"/>
              </a:xfrm>
              <a:prstGeom prst="ellipse">
                <a:avLst/>
              </a:prstGeom>
              <a:solidFill>
                <a:srgbClr val="AEFF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4" name="Oval 137"/>
              <p:cNvSpPr>
                <a:spLocks noChangeArrowheads="1"/>
              </p:cNvSpPr>
              <p:nvPr/>
            </p:nvSpPr>
            <p:spPr bwMode="auto">
              <a:xfrm>
                <a:off x="1738" y="1196"/>
                <a:ext cx="112" cy="102"/>
              </a:xfrm>
              <a:prstGeom prst="ellipse">
                <a:avLst/>
              </a:prstGeom>
              <a:solidFill>
                <a:srgbClr val="B7FF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5" name="Oval 138"/>
              <p:cNvSpPr>
                <a:spLocks noChangeArrowheads="1"/>
              </p:cNvSpPr>
              <p:nvPr/>
            </p:nvSpPr>
            <p:spPr bwMode="auto">
              <a:xfrm>
                <a:off x="1739" y="1197"/>
                <a:ext cx="107" cy="97"/>
              </a:xfrm>
              <a:prstGeom prst="ellipse">
                <a:avLst/>
              </a:prstGeom>
              <a:solidFill>
                <a:srgbClr val="BFFFB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6" name="Oval 139"/>
              <p:cNvSpPr>
                <a:spLocks noChangeArrowheads="1"/>
              </p:cNvSpPr>
              <p:nvPr/>
            </p:nvSpPr>
            <p:spPr bwMode="auto">
              <a:xfrm>
                <a:off x="1741" y="1199"/>
                <a:ext cx="101" cy="92"/>
              </a:xfrm>
              <a:prstGeom prst="ellipse">
                <a:avLst/>
              </a:prstGeom>
              <a:solidFill>
                <a:srgbClr val="C7FFC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7" name="Oval 140"/>
              <p:cNvSpPr>
                <a:spLocks noChangeArrowheads="1"/>
              </p:cNvSpPr>
              <p:nvPr/>
            </p:nvSpPr>
            <p:spPr bwMode="auto">
              <a:xfrm>
                <a:off x="1741" y="1199"/>
                <a:ext cx="97" cy="88"/>
              </a:xfrm>
              <a:prstGeom prst="ellipse">
                <a:avLst/>
              </a:prstGeom>
              <a:solidFill>
                <a:srgbClr val="CEFFC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8" name="Oval 141"/>
              <p:cNvSpPr>
                <a:spLocks noChangeArrowheads="1"/>
              </p:cNvSpPr>
              <p:nvPr/>
            </p:nvSpPr>
            <p:spPr bwMode="auto">
              <a:xfrm>
                <a:off x="1743" y="1200"/>
                <a:ext cx="91" cy="83"/>
              </a:xfrm>
              <a:prstGeom prst="ellipse">
                <a:avLst/>
              </a:prstGeom>
              <a:solidFill>
                <a:srgbClr val="D5FF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89" name="Oval 142"/>
              <p:cNvSpPr>
                <a:spLocks noChangeArrowheads="1"/>
              </p:cNvSpPr>
              <p:nvPr/>
            </p:nvSpPr>
            <p:spPr bwMode="auto">
              <a:xfrm>
                <a:off x="1744" y="1201"/>
                <a:ext cx="86" cy="79"/>
              </a:xfrm>
              <a:prstGeom prst="ellipse">
                <a:avLst/>
              </a:prstGeom>
              <a:solidFill>
                <a:srgbClr val="DBFFD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0" name="Oval 143"/>
              <p:cNvSpPr>
                <a:spLocks noChangeArrowheads="1"/>
              </p:cNvSpPr>
              <p:nvPr/>
            </p:nvSpPr>
            <p:spPr bwMode="auto">
              <a:xfrm>
                <a:off x="1745" y="1202"/>
                <a:ext cx="81" cy="74"/>
              </a:xfrm>
              <a:prstGeom prst="ellipse">
                <a:avLst/>
              </a:prstGeom>
              <a:solidFill>
                <a:srgbClr val="E1FF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1" name="Oval 144"/>
              <p:cNvSpPr>
                <a:spLocks noChangeArrowheads="1"/>
              </p:cNvSpPr>
              <p:nvPr/>
            </p:nvSpPr>
            <p:spPr bwMode="auto">
              <a:xfrm>
                <a:off x="1746" y="1204"/>
                <a:ext cx="76" cy="68"/>
              </a:xfrm>
              <a:prstGeom prst="ellipse">
                <a:avLst/>
              </a:prstGeom>
              <a:solidFill>
                <a:srgbClr val="E6FF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2" name="Oval 145"/>
              <p:cNvSpPr>
                <a:spLocks noChangeArrowheads="1"/>
              </p:cNvSpPr>
              <p:nvPr/>
            </p:nvSpPr>
            <p:spPr bwMode="auto">
              <a:xfrm>
                <a:off x="1747" y="1204"/>
                <a:ext cx="71" cy="64"/>
              </a:xfrm>
              <a:prstGeom prst="ellipse">
                <a:avLst/>
              </a:prstGeom>
              <a:solidFill>
                <a:srgbClr val="EBFFE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3" name="Oval 146"/>
              <p:cNvSpPr>
                <a:spLocks noChangeArrowheads="1"/>
              </p:cNvSpPr>
              <p:nvPr/>
            </p:nvSpPr>
            <p:spPr bwMode="auto">
              <a:xfrm>
                <a:off x="1748" y="1205"/>
                <a:ext cx="66" cy="60"/>
              </a:xfrm>
              <a:prstGeom prst="ellipse">
                <a:avLst/>
              </a:prstGeom>
              <a:solidFill>
                <a:srgbClr val="EFFF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4" name="Oval 147"/>
              <p:cNvSpPr>
                <a:spLocks noChangeArrowheads="1"/>
              </p:cNvSpPr>
              <p:nvPr/>
            </p:nvSpPr>
            <p:spPr bwMode="auto">
              <a:xfrm>
                <a:off x="1749" y="1206"/>
                <a:ext cx="60" cy="55"/>
              </a:xfrm>
              <a:prstGeom prst="ellipse">
                <a:avLst/>
              </a:prstGeom>
              <a:solidFill>
                <a:srgbClr val="F3FFF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5" name="Oval 148"/>
              <p:cNvSpPr>
                <a:spLocks noChangeArrowheads="1"/>
              </p:cNvSpPr>
              <p:nvPr/>
            </p:nvSpPr>
            <p:spPr bwMode="auto">
              <a:xfrm>
                <a:off x="1750" y="1207"/>
                <a:ext cx="55" cy="50"/>
              </a:xfrm>
              <a:prstGeom prst="ellipse">
                <a:avLst/>
              </a:prstGeom>
              <a:solidFill>
                <a:srgbClr val="F6FFF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6" name="Oval 149"/>
              <p:cNvSpPr>
                <a:spLocks noChangeArrowheads="1"/>
              </p:cNvSpPr>
              <p:nvPr/>
            </p:nvSpPr>
            <p:spPr bwMode="auto">
              <a:xfrm>
                <a:off x="1752" y="1209"/>
                <a:ext cx="49" cy="45"/>
              </a:xfrm>
              <a:prstGeom prst="ellipse">
                <a:avLst/>
              </a:prstGeom>
              <a:solidFill>
                <a:srgbClr val="F9FF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7" name="Oval 150"/>
              <p:cNvSpPr>
                <a:spLocks noChangeArrowheads="1"/>
              </p:cNvSpPr>
              <p:nvPr/>
            </p:nvSpPr>
            <p:spPr bwMode="auto">
              <a:xfrm>
                <a:off x="1753" y="1210"/>
                <a:ext cx="44" cy="40"/>
              </a:xfrm>
              <a:prstGeom prst="ellipse">
                <a:avLst/>
              </a:prstGeom>
              <a:solidFill>
                <a:srgbClr val="FBFFF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8" name="Oval 151"/>
              <p:cNvSpPr>
                <a:spLocks noChangeArrowheads="1"/>
              </p:cNvSpPr>
              <p:nvPr/>
            </p:nvSpPr>
            <p:spPr bwMode="auto">
              <a:xfrm>
                <a:off x="1754" y="1210"/>
                <a:ext cx="39" cy="36"/>
              </a:xfrm>
              <a:prstGeom prst="ellipse">
                <a:avLst/>
              </a:prstGeom>
              <a:solidFill>
                <a:srgbClr val="FDFF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499" name="Oval 152"/>
              <p:cNvSpPr>
                <a:spLocks noChangeArrowheads="1"/>
              </p:cNvSpPr>
              <p:nvPr/>
            </p:nvSpPr>
            <p:spPr bwMode="auto">
              <a:xfrm>
                <a:off x="1755" y="1211"/>
                <a:ext cx="34" cy="32"/>
              </a:xfrm>
              <a:prstGeom prst="ellipse">
                <a:avLst/>
              </a:prstGeom>
              <a:solidFill>
                <a:srgbClr val="FEFF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500" name="Oval 153"/>
              <p:cNvSpPr>
                <a:spLocks noChangeArrowheads="1"/>
              </p:cNvSpPr>
              <p:nvPr/>
            </p:nvSpPr>
            <p:spPr bwMode="auto">
              <a:xfrm>
                <a:off x="1756" y="1213"/>
                <a:ext cx="29" cy="2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501" name="Oval 154"/>
              <p:cNvSpPr>
                <a:spLocks noChangeArrowheads="1"/>
              </p:cNvSpPr>
              <p:nvPr/>
            </p:nvSpPr>
            <p:spPr bwMode="auto">
              <a:xfrm>
                <a:off x="1722" y="1181"/>
                <a:ext cx="189" cy="172"/>
              </a:xfrm>
              <a:prstGeom prst="ellipse">
                <a:avLst/>
              </a:pr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2" name="Rectangle 155"/>
              <p:cNvSpPr>
                <a:spLocks noChangeArrowheads="1"/>
              </p:cNvSpPr>
              <p:nvPr/>
            </p:nvSpPr>
            <p:spPr bwMode="auto">
              <a:xfrm>
                <a:off x="1743" y="1233"/>
                <a:ext cx="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Z</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503" name="Rectangle 156"/>
              <p:cNvSpPr>
                <a:spLocks noChangeArrowheads="1"/>
              </p:cNvSpPr>
              <p:nvPr/>
            </p:nvSpPr>
            <p:spPr bwMode="auto">
              <a:xfrm>
                <a:off x="1788" y="1233"/>
                <a:ext cx="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8040"/>
                    </a:solidFill>
                    <a:effectLst/>
                    <a:latin typeface="Arial" panose="020B0604020202020204" pitchFamily="34" charset="0"/>
                  </a:rPr>
                  <a:t>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504" name="Rectangle 157"/>
              <p:cNvSpPr>
                <a:spLocks noChangeArrowheads="1"/>
              </p:cNvSpPr>
              <p:nvPr/>
            </p:nvSpPr>
            <p:spPr bwMode="auto">
              <a:xfrm>
                <a:off x="1838" y="1221"/>
                <a:ext cx="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505" name="Rectangle 158"/>
              <p:cNvSpPr>
                <a:spLocks noChangeArrowheads="1"/>
              </p:cNvSpPr>
              <p:nvPr/>
            </p:nvSpPr>
            <p:spPr bwMode="auto">
              <a:xfrm>
                <a:off x="1870" y="1221"/>
                <a:ext cx="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8040"/>
                    </a:solidFill>
                    <a:effectLst/>
                    <a:latin typeface="Arial" panose="020B060402020202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sp>
          <p:nvSpPr>
            <p:cNvPr id="5" name="Line 160"/>
            <p:cNvSpPr>
              <a:spLocks noChangeShapeType="1"/>
            </p:cNvSpPr>
            <p:nvPr/>
          </p:nvSpPr>
          <p:spPr bwMode="auto">
            <a:xfrm>
              <a:off x="1790" y="2325"/>
              <a:ext cx="444" cy="0"/>
            </a:xfrm>
            <a:prstGeom prst="line">
              <a:avLst/>
            </a:prstGeom>
            <a:noFill/>
            <a:ln w="460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Freeform 161"/>
            <p:cNvSpPr>
              <a:spLocks/>
            </p:cNvSpPr>
            <p:nvPr/>
          </p:nvSpPr>
          <p:spPr bwMode="auto">
            <a:xfrm>
              <a:off x="958" y="2140"/>
              <a:ext cx="826" cy="371"/>
            </a:xfrm>
            <a:custGeom>
              <a:avLst/>
              <a:gdLst>
                <a:gd name="T0" fmla="*/ 0 w 11440"/>
                <a:gd name="T1" fmla="*/ 931 h 5584"/>
                <a:gd name="T2" fmla="*/ 931 w 11440"/>
                <a:gd name="T3" fmla="*/ 0 h 5584"/>
                <a:gd name="T4" fmla="*/ 10510 w 11440"/>
                <a:gd name="T5" fmla="*/ 0 h 5584"/>
                <a:gd name="T6" fmla="*/ 11440 w 11440"/>
                <a:gd name="T7" fmla="*/ 931 h 5584"/>
                <a:gd name="T8" fmla="*/ 11440 w 11440"/>
                <a:gd name="T9" fmla="*/ 4654 h 5584"/>
                <a:gd name="T10" fmla="*/ 10510 w 11440"/>
                <a:gd name="T11" fmla="*/ 5584 h 5584"/>
                <a:gd name="T12" fmla="*/ 931 w 11440"/>
                <a:gd name="T13" fmla="*/ 5584 h 5584"/>
                <a:gd name="T14" fmla="*/ 0 w 11440"/>
                <a:gd name="T15" fmla="*/ 4654 h 5584"/>
                <a:gd name="T16" fmla="*/ 0 w 11440"/>
                <a:gd name="T17" fmla="*/ 931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0" h="5584">
                  <a:moveTo>
                    <a:pt x="0" y="931"/>
                  </a:moveTo>
                  <a:cubicBezTo>
                    <a:pt x="0" y="417"/>
                    <a:pt x="417" y="0"/>
                    <a:pt x="931" y="0"/>
                  </a:cubicBezTo>
                  <a:lnTo>
                    <a:pt x="10510" y="0"/>
                  </a:lnTo>
                  <a:cubicBezTo>
                    <a:pt x="11024" y="0"/>
                    <a:pt x="11440" y="417"/>
                    <a:pt x="11440" y="931"/>
                  </a:cubicBezTo>
                  <a:lnTo>
                    <a:pt x="11440" y="4654"/>
                  </a:lnTo>
                  <a:cubicBezTo>
                    <a:pt x="11440" y="5168"/>
                    <a:pt x="11024" y="5584"/>
                    <a:pt x="10510" y="5584"/>
                  </a:cubicBezTo>
                  <a:lnTo>
                    <a:pt x="931" y="5584"/>
                  </a:lnTo>
                  <a:cubicBezTo>
                    <a:pt x="417" y="5584"/>
                    <a:pt x="0" y="5168"/>
                    <a:pt x="0" y="4654"/>
                  </a:cubicBezTo>
                  <a:lnTo>
                    <a:pt x="0" y="931"/>
                  </a:lnTo>
                  <a:close/>
                </a:path>
              </a:pathLst>
            </a:custGeom>
            <a:solidFill>
              <a:srgbClr val="CC99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 name="Freeform 162"/>
            <p:cNvSpPr>
              <a:spLocks/>
            </p:cNvSpPr>
            <p:nvPr/>
          </p:nvSpPr>
          <p:spPr bwMode="auto">
            <a:xfrm>
              <a:off x="958" y="2140"/>
              <a:ext cx="826" cy="371"/>
            </a:xfrm>
            <a:custGeom>
              <a:avLst/>
              <a:gdLst>
                <a:gd name="T0" fmla="*/ 0 w 11440"/>
                <a:gd name="T1" fmla="*/ 931 h 5584"/>
                <a:gd name="T2" fmla="*/ 931 w 11440"/>
                <a:gd name="T3" fmla="*/ 0 h 5584"/>
                <a:gd name="T4" fmla="*/ 10510 w 11440"/>
                <a:gd name="T5" fmla="*/ 0 h 5584"/>
                <a:gd name="T6" fmla="*/ 11440 w 11440"/>
                <a:gd name="T7" fmla="*/ 931 h 5584"/>
                <a:gd name="T8" fmla="*/ 11440 w 11440"/>
                <a:gd name="T9" fmla="*/ 4654 h 5584"/>
                <a:gd name="T10" fmla="*/ 10510 w 11440"/>
                <a:gd name="T11" fmla="*/ 5584 h 5584"/>
                <a:gd name="T12" fmla="*/ 931 w 11440"/>
                <a:gd name="T13" fmla="*/ 5584 h 5584"/>
                <a:gd name="T14" fmla="*/ 0 w 11440"/>
                <a:gd name="T15" fmla="*/ 4654 h 5584"/>
                <a:gd name="T16" fmla="*/ 0 w 11440"/>
                <a:gd name="T17" fmla="*/ 931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0" h="5584">
                  <a:moveTo>
                    <a:pt x="0" y="931"/>
                  </a:moveTo>
                  <a:cubicBezTo>
                    <a:pt x="0" y="417"/>
                    <a:pt x="417" y="0"/>
                    <a:pt x="931" y="0"/>
                  </a:cubicBezTo>
                  <a:lnTo>
                    <a:pt x="10510" y="0"/>
                  </a:lnTo>
                  <a:cubicBezTo>
                    <a:pt x="11024" y="0"/>
                    <a:pt x="11440" y="417"/>
                    <a:pt x="11440" y="931"/>
                  </a:cubicBezTo>
                  <a:lnTo>
                    <a:pt x="11440" y="4654"/>
                  </a:lnTo>
                  <a:cubicBezTo>
                    <a:pt x="11440" y="5168"/>
                    <a:pt x="11024" y="5584"/>
                    <a:pt x="10510" y="5584"/>
                  </a:cubicBezTo>
                  <a:lnTo>
                    <a:pt x="931" y="5584"/>
                  </a:lnTo>
                  <a:cubicBezTo>
                    <a:pt x="417" y="5584"/>
                    <a:pt x="0" y="5168"/>
                    <a:pt x="0" y="4654"/>
                  </a:cubicBezTo>
                  <a:lnTo>
                    <a:pt x="0" y="931"/>
                  </a:lnTo>
                  <a:close/>
                </a:path>
              </a:pathLst>
            </a:custGeom>
            <a:noFill/>
            <a:ln w="7938"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Rectangle 163"/>
            <p:cNvSpPr>
              <a:spLocks noChangeArrowheads="1"/>
            </p:cNvSpPr>
            <p:nvPr/>
          </p:nvSpPr>
          <p:spPr bwMode="auto">
            <a:xfrm>
              <a:off x="1049" y="2218"/>
              <a:ext cx="15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Ln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 name="Rectangle 164"/>
            <p:cNvSpPr>
              <a:spLocks noChangeArrowheads="1"/>
            </p:cNvSpPr>
            <p:nvPr/>
          </p:nvSpPr>
          <p:spPr bwMode="auto">
            <a:xfrm>
              <a:off x="1142" y="2221"/>
              <a:ext cx="10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FFFFFF"/>
                  </a:solidFill>
                  <a:effectLst/>
                  <a:latin typeface="Calibri" panose="020F050202020403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 name="Rectangle 165"/>
            <p:cNvSpPr>
              <a:spLocks noChangeArrowheads="1"/>
            </p:cNvSpPr>
            <p:nvPr/>
          </p:nvSpPr>
          <p:spPr bwMode="auto">
            <a:xfrm>
              <a:off x="1206" y="2218"/>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 name="Rectangle 166"/>
            <p:cNvSpPr>
              <a:spLocks noChangeArrowheads="1"/>
            </p:cNvSpPr>
            <p:nvPr/>
          </p:nvSpPr>
          <p:spPr bwMode="auto">
            <a:xfrm>
              <a:off x="1235" y="2218"/>
              <a:ext cx="5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complexing</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 name="Rectangle 167"/>
            <p:cNvSpPr>
              <a:spLocks noChangeArrowheads="1"/>
            </p:cNvSpPr>
            <p:nvPr/>
          </p:nvSpPr>
          <p:spPr bwMode="auto">
            <a:xfrm>
              <a:off x="1288" y="2324"/>
              <a:ext cx="2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part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 name="Oval 168"/>
            <p:cNvSpPr>
              <a:spLocks noChangeArrowheads="1"/>
            </p:cNvSpPr>
            <p:nvPr/>
          </p:nvSpPr>
          <p:spPr bwMode="auto">
            <a:xfrm>
              <a:off x="2234" y="2109"/>
              <a:ext cx="992" cy="427"/>
            </a:xfrm>
            <a:prstGeom prst="ellipse">
              <a:avLst/>
            </a:pr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Oval 169"/>
            <p:cNvSpPr>
              <a:spLocks noChangeArrowheads="1"/>
            </p:cNvSpPr>
            <p:nvPr/>
          </p:nvSpPr>
          <p:spPr bwMode="auto">
            <a:xfrm>
              <a:off x="2234" y="2109"/>
              <a:ext cx="992" cy="427"/>
            </a:xfrm>
            <a:prstGeom prst="ellipse">
              <a:avLst/>
            </a:prstGeom>
            <a:noFill/>
            <a:ln w="7938" cap="flat">
              <a:solidFill>
                <a:srgbClr val="70AD4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Rectangle 170"/>
            <p:cNvSpPr>
              <a:spLocks noChangeArrowheads="1"/>
            </p:cNvSpPr>
            <p:nvPr/>
          </p:nvSpPr>
          <p:spPr bwMode="auto">
            <a:xfrm>
              <a:off x="2649" y="2162"/>
              <a:ext cx="16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Zn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6" name="Rectangle 171"/>
            <p:cNvSpPr>
              <a:spLocks noChangeArrowheads="1"/>
            </p:cNvSpPr>
            <p:nvPr/>
          </p:nvSpPr>
          <p:spPr bwMode="auto">
            <a:xfrm>
              <a:off x="2747" y="2164"/>
              <a:ext cx="107"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FFFFFF"/>
                  </a:solidFill>
                  <a:effectLst/>
                  <a:latin typeface="Calibri" panose="020F050202020403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 name="Rectangle 172"/>
            <p:cNvSpPr>
              <a:spLocks noChangeArrowheads="1"/>
            </p:cNvSpPr>
            <p:nvPr/>
          </p:nvSpPr>
          <p:spPr bwMode="auto">
            <a:xfrm>
              <a:off x="2501" y="2269"/>
              <a:ext cx="50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complexing</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8" name="Rectangle 173"/>
            <p:cNvSpPr>
              <a:spLocks noChangeArrowheads="1"/>
            </p:cNvSpPr>
            <p:nvPr/>
          </p:nvSpPr>
          <p:spPr bwMode="auto">
            <a:xfrm>
              <a:off x="2650" y="2375"/>
              <a:ext cx="2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FF"/>
                  </a:solidFill>
                  <a:effectLst/>
                  <a:latin typeface="Calibri" panose="020F0502020204030204" pitchFamily="34" charset="0"/>
                </a:rPr>
                <a:t>unit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9" name="Rectangle 174"/>
            <p:cNvSpPr>
              <a:spLocks noChangeArrowheads="1"/>
            </p:cNvSpPr>
            <p:nvPr/>
          </p:nvSpPr>
          <p:spPr bwMode="auto">
            <a:xfrm>
              <a:off x="1889" y="2150"/>
              <a:ext cx="32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Calibri" panose="020F0502020204030204" pitchFamily="34" charset="0"/>
                </a:rPr>
                <a:t>Linker</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0" name="Rectangle 175"/>
            <p:cNvSpPr>
              <a:spLocks noChangeArrowheads="1"/>
            </p:cNvSpPr>
            <p:nvPr/>
          </p:nvSpPr>
          <p:spPr bwMode="auto">
            <a:xfrm>
              <a:off x="2299" y="1431"/>
              <a:ext cx="13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Calibri" panose="020F0502020204030204" pitchFamily="34" charset="0"/>
                </a:rPr>
                <a:t>Ln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1" name="Rectangle 176"/>
            <p:cNvSpPr>
              <a:spLocks noChangeArrowheads="1"/>
            </p:cNvSpPr>
            <p:nvPr/>
          </p:nvSpPr>
          <p:spPr bwMode="auto">
            <a:xfrm>
              <a:off x="2390" y="1432"/>
              <a:ext cx="10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smtClean="0">
                  <a:ln>
                    <a:noFill/>
                  </a:ln>
                  <a:solidFill>
                    <a:srgbClr val="000000"/>
                  </a:solidFill>
                  <a:effectLst/>
                  <a:latin typeface="Calibri" panose="020F0502020204030204" pitchFamily="34" charset="0"/>
                </a:rPr>
                <a:t>3+</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177"/>
            <p:cNvSpPr>
              <a:spLocks noChangeArrowheads="1"/>
            </p:cNvSpPr>
            <p:nvPr/>
          </p:nvSpPr>
          <p:spPr bwMode="auto">
            <a:xfrm>
              <a:off x="2475" y="1431"/>
              <a:ext cx="23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Calibri" panose="020F0502020204030204" pitchFamily="34" charset="0"/>
                </a:rPr>
                <a:t>= Gd</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178"/>
            <p:cNvSpPr>
              <a:spLocks noChangeArrowheads="1"/>
            </p:cNvSpPr>
            <p:nvPr/>
          </p:nvSpPr>
          <p:spPr bwMode="auto">
            <a:xfrm>
              <a:off x="2657" y="1432"/>
              <a:ext cx="10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smtClean="0">
                  <a:ln>
                    <a:noFill/>
                  </a:ln>
                  <a:solidFill>
                    <a:srgbClr val="000000"/>
                  </a:solidFill>
                  <a:effectLst/>
                  <a:latin typeface="Calibri" panose="020F050202020403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4" name="Rectangle 179"/>
            <p:cNvSpPr>
              <a:spLocks noChangeArrowheads="1"/>
            </p:cNvSpPr>
            <p:nvPr/>
          </p:nvSpPr>
          <p:spPr bwMode="auto">
            <a:xfrm>
              <a:off x="2299" y="1608"/>
              <a:ext cx="1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Calibri" panose="020F0502020204030204" pitchFamily="34" charset="0"/>
                </a:rPr>
                <a:t>Ln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5" name="Rectangle 180"/>
            <p:cNvSpPr>
              <a:spLocks noChangeArrowheads="1"/>
            </p:cNvSpPr>
            <p:nvPr/>
          </p:nvSpPr>
          <p:spPr bwMode="auto">
            <a:xfrm>
              <a:off x="2390" y="1610"/>
              <a:ext cx="106"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smtClean="0">
                  <a:ln>
                    <a:noFill/>
                  </a:ln>
                  <a:solidFill>
                    <a:srgbClr val="000000"/>
                  </a:solidFill>
                  <a:effectLst/>
                  <a:latin typeface="Calibri" panose="020F050202020403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6" name="Rectangle 181"/>
            <p:cNvSpPr>
              <a:spLocks noChangeArrowheads="1"/>
            </p:cNvSpPr>
            <p:nvPr/>
          </p:nvSpPr>
          <p:spPr bwMode="auto">
            <a:xfrm>
              <a:off x="2475" y="1608"/>
              <a:ext cx="13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Calibri" panose="020F0502020204030204" pitchFamily="34" charset="0"/>
                </a:rPr>
                <a:t>=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7" name="Rectangle 182"/>
            <p:cNvSpPr>
              <a:spLocks noChangeArrowheads="1"/>
            </p:cNvSpPr>
            <p:nvPr/>
          </p:nvSpPr>
          <p:spPr bwMode="auto">
            <a:xfrm>
              <a:off x="2545" y="1610"/>
              <a:ext cx="14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smtClean="0">
                  <a:ln>
                    <a:noFill/>
                  </a:ln>
                  <a:solidFill>
                    <a:srgbClr val="000000"/>
                  </a:solidFill>
                  <a:effectLst/>
                  <a:latin typeface="Calibri" panose="020F0502020204030204" pitchFamily="34" charset="0"/>
                </a:rPr>
                <a:t>165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8" name="Rectangle 183"/>
            <p:cNvSpPr>
              <a:spLocks noChangeArrowheads="1"/>
            </p:cNvSpPr>
            <p:nvPr/>
          </p:nvSpPr>
          <p:spPr bwMode="auto">
            <a:xfrm>
              <a:off x="2642" y="1608"/>
              <a:ext cx="14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Calibri" panose="020F0502020204030204" pitchFamily="34" charset="0"/>
                </a:rPr>
                <a:t>Er</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9" name="Rectangle 184"/>
            <p:cNvSpPr>
              <a:spLocks noChangeArrowheads="1"/>
            </p:cNvSpPr>
            <p:nvPr/>
          </p:nvSpPr>
          <p:spPr bwMode="auto">
            <a:xfrm>
              <a:off x="2723" y="1610"/>
              <a:ext cx="6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a:t>
              </a:r>
              <a:endParaRPr kumimoji="0" lang="fr-FR" altLang="fr-FR"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0" name="Rectangle 185"/>
            <p:cNvSpPr>
              <a:spLocks noChangeArrowheads="1"/>
            </p:cNvSpPr>
            <p:nvPr/>
          </p:nvSpPr>
          <p:spPr bwMode="auto">
            <a:xfrm>
              <a:off x="2912" y="1431"/>
              <a:ext cx="99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MRI, quantitative technique</a:t>
              </a:r>
              <a:endParaRPr kumimoji="0" lang="fr-FR" altLang="fr-FR"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1" name="Rectangle 186"/>
            <p:cNvSpPr>
              <a:spLocks noChangeArrowheads="1"/>
            </p:cNvSpPr>
            <p:nvPr/>
          </p:nvSpPr>
          <p:spPr bwMode="auto">
            <a:xfrm>
              <a:off x="2912" y="1608"/>
              <a:ext cx="105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SPECT, responsive technique</a:t>
              </a:r>
              <a:endParaRPr kumimoji="0" lang="fr-FR" altLang="fr-FR"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098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125" y="62883"/>
            <a:ext cx="7420151" cy="440178"/>
          </a:xfrm>
        </p:spPr>
        <p:txBody>
          <a:bodyPr>
            <a:noAutofit/>
          </a:bodyPr>
          <a:lstStyle/>
          <a:p>
            <a:r>
              <a:rPr lang="en-US" sz="2800" b="1" dirty="0">
                <a:solidFill>
                  <a:srgbClr val="CF113F"/>
                </a:solidFill>
                <a:latin typeface="Times New Roman" panose="02020603050405020304" pitchFamily="18" charset="0"/>
                <a:cs typeface="Times New Roman" panose="02020603050405020304" pitchFamily="18" charset="0"/>
              </a:rPr>
              <a:t>Thank you for your attention</a:t>
            </a:r>
          </a:p>
        </p:txBody>
      </p:sp>
      <p:cxnSp>
        <p:nvCxnSpPr>
          <p:cNvPr id="7" name="Straight Connector 6"/>
          <p:cNvCxnSpPr/>
          <p:nvPr/>
        </p:nvCxnSpPr>
        <p:spPr>
          <a:xfrm>
            <a:off x="1256242" y="565944"/>
            <a:ext cx="7545917" cy="0"/>
          </a:xfrm>
          <a:prstGeom prst="line">
            <a:avLst/>
          </a:prstGeom>
          <a:ln w="25400">
            <a:solidFill>
              <a:srgbClr val="CF113F"/>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696119"/>
            <a:ext cx="6705600" cy="4474377"/>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187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35"/>
          <p:cNvSpPr txBox="1">
            <a:spLocks noChangeArrowheads="1"/>
          </p:cNvSpPr>
          <p:nvPr/>
        </p:nvSpPr>
        <p:spPr bwMode="auto">
          <a:xfrm>
            <a:off x="190500" y="1262972"/>
            <a:ext cx="9822180" cy="4412746"/>
          </a:xfrm>
          <a:prstGeom prst="rect">
            <a:avLst/>
          </a:prstGeom>
          <a:noFill/>
          <a:ln w="9525">
            <a:noFill/>
            <a:miter lim="800000"/>
            <a:headEnd/>
            <a:tailEnd/>
          </a:ln>
        </p:spPr>
        <p:txBody>
          <a:bodyPr wrap="square">
            <a:spAutoFit/>
          </a:bodyPr>
          <a:lstStyle/>
          <a:p>
            <a:pPr marL="285750" indent="-285750">
              <a:buFont typeface="Wingdings" panose="05000000000000000000" pitchFamily="2" charset="2"/>
              <a:buChar char="§"/>
            </a:pPr>
            <a:r>
              <a:rPr lang="fr-FR" altLang="fr-FR" sz="1600" dirty="0" err="1" smtClean="0">
                <a:latin typeface="Times New Roman" pitchFamily="18" charset="0"/>
                <a:cs typeface="Times New Roman" pitchFamily="18" charset="0"/>
                <a:sym typeface="Wingdings" panose="05000000000000000000" pitchFamily="2" charset="2"/>
              </a:rPr>
              <a:t>Radiolanthanide</a:t>
            </a:r>
            <a:r>
              <a:rPr lang="fr-FR" altLang="fr-FR" sz="1600" dirty="0" smtClean="0">
                <a:latin typeface="Times New Roman" pitchFamily="18" charset="0"/>
                <a:cs typeface="Times New Roman" pitchFamily="18" charset="0"/>
                <a:sym typeface="Wingdings" panose="05000000000000000000" pitchFamily="2" charset="2"/>
              </a:rPr>
              <a:t> </a:t>
            </a:r>
            <a:r>
              <a:rPr lang="fr-FR" altLang="fr-FR" sz="1600" dirty="0" err="1" smtClean="0">
                <a:latin typeface="Times New Roman" pitchFamily="18" charset="0"/>
                <a:cs typeface="Times New Roman" pitchFamily="18" charset="0"/>
                <a:sym typeface="Wingdings" panose="05000000000000000000" pitchFamily="2" charset="2"/>
              </a:rPr>
              <a:t>needs</a:t>
            </a:r>
            <a:r>
              <a:rPr lang="fr-FR" altLang="fr-FR" sz="1600" dirty="0" smtClean="0">
                <a:latin typeface="Times New Roman" pitchFamily="18" charset="0"/>
                <a:cs typeface="Times New Roman" pitchFamily="18" charset="0"/>
                <a:sym typeface="Wingdings" panose="05000000000000000000" pitchFamily="2" charset="2"/>
              </a:rPr>
              <a:t> : </a:t>
            </a:r>
          </a:p>
          <a:p>
            <a:pPr marL="742950" lvl="1" indent="-285750">
              <a:buFont typeface="Wingdings" panose="05000000000000000000" pitchFamily="2" charset="2"/>
              <a:buChar char="§"/>
            </a:pPr>
            <a:r>
              <a:rPr lang="el-GR" sz="1600" dirty="0" smtClean="0">
                <a:latin typeface="Times New Roman" panose="02020603050405020304" pitchFamily="18" charset="0"/>
                <a:cs typeface="Times New Roman" panose="02020603050405020304" pitchFamily="18" charset="0"/>
              </a:rPr>
              <a:t>β</a:t>
            </a:r>
            <a:r>
              <a:rPr lang="en-GB" sz="1600" baseline="30000" dirty="0" smtClean="0">
                <a:latin typeface="Times New Roman" panose="02020603050405020304" pitchFamily="18" charset="0"/>
                <a:cs typeface="Times New Roman" panose="02020603050405020304" pitchFamily="18" charset="0"/>
              </a:rPr>
              <a:t>+</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emitter or </a:t>
            </a:r>
            <a:r>
              <a:rPr lang="en-GB" sz="1600" dirty="0" smtClean="0">
                <a:latin typeface="Times New Roman" panose="02020603050405020304" pitchFamily="18" charset="0"/>
                <a:cs typeface="Times New Roman" panose="02020603050405020304" pitchFamily="18" charset="0"/>
              </a:rPr>
              <a:t>ɣ </a:t>
            </a:r>
            <a:r>
              <a:rPr lang="en-GB" sz="1600" dirty="0">
                <a:latin typeface="Times New Roman" panose="02020603050405020304" pitchFamily="18" charset="0"/>
                <a:cs typeface="Times New Roman" panose="02020603050405020304" pitchFamily="18" charset="0"/>
              </a:rPr>
              <a:t>emitter with </a:t>
            </a:r>
            <a:r>
              <a:rPr lang="en-GB" sz="1600" dirty="0" smtClean="0">
                <a:latin typeface="Times New Roman" panose="02020603050405020304" pitchFamily="18" charset="0"/>
                <a:cs typeface="Times New Roman" panose="02020603050405020304" pitchFamily="18" charset="0"/>
              </a:rPr>
              <a:t>E &lt; 300 </a:t>
            </a:r>
            <a:r>
              <a:rPr lang="en-GB" sz="1600" dirty="0">
                <a:latin typeface="Times New Roman" panose="02020603050405020304" pitchFamily="18" charset="0"/>
                <a:cs typeface="Times New Roman" panose="02020603050405020304" pitchFamily="18" charset="0"/>
              </a:rPr>
              <a:t>keV </a:t>
            </a:r>
            <a:r>
              <a:rPr lang="en-GB" sz="1600" dirty="0" smtClean="0">
                <a:latin typeface="Times New Roman" panose="02020603050405020304" pitchFamily="18" charset="0"/>
                <a:cs typeface="Times New Roman" panose="02020603050405020304" pitchFamily="18" charset="0"/>
              </a:rPr>
              <a:t>(PET </a:t>
            </a:r>
            <a:r>
              <a:rPr lang="en-GB" sz="1600" dirty="0">
                <a:latin typeface="Times New Roman" panose="02020603050405020304" pitchFamily="18" charset="0"/>
                <a:cs typeface="Times New Roman" panose="02020603050405020304" pitchFamily="18" charset="0"/>
              </a:rPr>
              <a:t>or </a:t>
            </a:r>
            <a:r>
              <a:rPr lang="en-GB" sz="1600" dirty="0" smtClean="0">
                <a:latin typeface="Times New Roman" panose="02020603050405020304" pitchFamily="18" charset="0"/>
                <a:cs typeface="Times New Roman" panose="02020603050405020304" pitchFamily="18" charset="0"/>
              </a:rPr>
              <a:t>SPECT)</a:t>
            </a:r>
          </a:p>
          <a:p>
            <a:pPr marL="742950" lvl="1" indent="-28575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Half-life compatible radiolabelling and imaging time </a:t>
            </a:r>
          </a:p>
          <a:p>
            <a:pPr marL="742950" lvl="1" indent="-28575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Production yield to perform images with good statistics</a:t>
            </a:r>
          </a:p>
          <a:p>
            <a:pPr marL="742950" lvl="1" indent="-28575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Commercially target no enriched</a:t>
            </a:r>
          </a:p>
          <a:p>
            <a:pPr lvl="1"/>
            <a:endParaRPr lang="en-GB" sz="1600" dirty="0" smtClean="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è"/>
            </a:pPr>
            <a:r>
              <a:rPr lang="en-GB" dirty="0" smtClean="0">
                <a:latin typeface="Times New Roman" panose="02020603050405020304" pitchFamily="18" charset="0"/>
                <a:cs typeface="Times New Roman" panose="02020603050405020304" pitchFamily="18" charset="0"/>
                <a:sym typeface="Wingdings" panose="05000000000000000000" pitchFamily="2" charset="2"/>
              </a:rPr>
              <a:t>2 candidates : </a:t>
            </a:r>
            <a:r>
              <a:rPr lang="en-GB" baseline="30000" dirty="0" smtClean="0">
                <a:latin typeface="Times New Roman" panose="02020603050405020304" pitchFamily="18" charset="0"/>
                <a:cs typeface="Times New Roman" panose="02020603050405020304" pitchFamily="18" charset="0"/>
                <a:sym typeface="Wingdings" panose="05000000000000000000" pitchFamily="2" charset="2"/>
              </a:rPr>
              <a:t>141</a:t>
            </a:r>
            <a:r>
              <a:rPr lang="en-GB" dirty="0" smtClean="0">
                <a:latin typeface="Times New Roman" panose="02020603050405020304" pitchFamily="18" charset="0"/>
                <a:cs typeface="Times New Roman" panose="02020603050405020304" pitchFamily="18" charset="0"/>
                <a:sym typeface="Wingdings" panose="05000000000000000000" pitchFamily="2" charset="2"/>
              </a:rPr>
              <a:t>Nd (from </a:t>
            </a:r>
            <a:r>
              <a:rPr lang="en-GB" baseline="30000" dirty="0" smtClean="0">
                <a:latin typeface="Times New Roman" panose="02020603050405020304" pitchFamily="18" charset="0"/>
                <a:cs typeface="Times New Roman" panose="02020603050405020304" pitchFamily="18" charset="0"/>
                <a:sym typeface="Wingdings" panose="05000000000000000000" pitchFamily="2" charset="2"/>
              </a:rPr>
              <a:t>141</a:t>
            </a:r>
            <a:r>
              <a:rPr lang="en-GB" dirty="0" smtClean="0">
                <a:latin typeface="Times New Roman" panose="02020603050405020304" pitchFamily="18" charset="0"/>
                <a:cs typeface="Times New Roman" panose="02020603050405020304" pitchFamily="18" charset="0"/>
                <a:sym typeface="Wingdings" panose="05000000000000000000" pitchFamily="2" charset="2"/>
              </a:rPr>
              <a:t>Pr) and </a:t>
            </a:r>
            <a:r>
              <a:rPr lang="en-GB" baseline="30000" dirty="0" smtClean="0">
                <a:latin typeface="Times New Roman" panose="02020603050405020304" pitchFamily="18" charset="0"/>
                <a:cs typeface="Times New Roman" panose="02020603050405020304" pitchFamily="18" charset="0"/>
                <a:sym typeface="Wingdings" panose="05000000000000000000" pitchFamily="2" charset="2"/>
              </a:rPr>
              <a:t>165</a:t>
            </a:r>
            <a:r>
              <a:rPr lang="en-GB" dirty="0" smtClean="0">
                <a:latin typeface="Times New Roman" panose="02020603050405020304" pitchFamily="18" charset="0"/>
                <a:cs typeface="Times New Roman" panose="02020603050405020304" pitchFamily="18" charset="0"/>
                <a:sym typeface="Wingdings" panose="05000000000000000000" pitchFamily="2" charset="2"/>
              </a:rPr>
              <a:t>Er (</a:t>
            </a:r>
            <a:r>
              <a:rPr lang="en-GB" baseline="30000" dirty="0" smtClean="0">
                <a:latin typeface="Times New Roman" panose="02020603050405020304" pitchFamily="18" charset="0"/>
                <a:cs typeface="Times New Roman" panose="02020603050405020304" pitchFamily="18" charset="0"/>
                <a:sym typeface="Wingdings" panose="05000000000000000000" pitchFamily="2" charset="2"/>
              </a:rPr>
              <a:t>165</a:t>
            </a:r>
            <a:r>
              <a:rPr lang="en-GB" dirty="0" smtClean="0">
                <a:latin typeface="Times New Roman" panose="02020603050405020304" pitchFamily="18" charset="0"/>
                <a:cs typeface="Times New Roman" panose="02020603050405020304" pitchFamily="18" charset="0"/>
                <a:sym typeface="Wingdings" panose="05000000000000000000" pitchFamily="2" charset="2"/>
              </a:rPr>
              <a:t>Ho)</a:t>
            </a:r>
          </a:p>
          <a:p>
            <a:pPr marL="742950" lvl="1" indent="-285750">
              <a:buFont typeface="Wingdings" panose="05000000000000000000" pitchFamily="2" charset="2"/>
              <a:buChar char="è"/>
            </a:pPr>
            <a:endParaRPr lang="en-GB" dirty="0">
              <a:latin typeface="Times New Roman" panose="02020603050405020304" pitchFamily="18" charset="0"/>
              <a:cs typeface="Times New Roman" panose="02020603050405020304" pitchFamily="18" charset="0"/>
              <a:sym typeface="Wingdings" panose="05000000000000000000" pitchFamily="2" charset="2"/>
            </a:endParaRPr>
          </a:p>
          <a:p>
            <a:pPr lvl="1"/>
            <a:r>
              <a:rPr lang="fr-FR" altLang="fr-FR" dirty="0" smtClean="0">
                <a:latin typeface="Times New Roman" pitchFamily="18" charset="0"/>
                <a:cs typeface="Times New Roman" pitchFamily="18" charset="0"/>
                <a:sym typeface="Wingdings" pitchFamily="2" charset="2"/>
              </a:rPr>
              <a:t>But T</a:t>
            </a:r>
            <a:r>
              <a:rPr lang="fr-FR" altLang="fr-FR" baseline="-25000" dirty="0" smtClean="0">
                <a:latin typeface="Times New Roman" pitchFamily="18" charset="0"/>
                <a:cs typeface="Times New Roman" pitchFamily="18" charset="0"/>
                <a:sym typeface="Wingdings" pitchFamily="2" charset="2"/>
              </a:rPr>
              <a:t>1/2</a:t>
            </a:r>
            <a:r>
              <a:rPr lang="fr-FR" altLang="fr-FR" dirty="0" smtClean="0">
                <a:latin typeface="Times New Roman" pitchFamily="18" charset="0"/>
                <a:cs typeface="Times New Roman" pitchFamily="18" charset="0"/>
                <a:sym typeface="Wingdings" pitchFamily="2" charset="2"/>
              </a:rPr>
              <a:t> </a:t>
            </a:r>
            <a:r>
              <a:rPr lang="fr-FR" altLang="fr-FR" baseline="30000" dirty="0" smtClean="0">
                <a:latin typeface="Times New Roman" pitchFamily="18" charset="0"/>
                <a:cs typeface="Times New Roman" pitchFamily="18" charset="0"/>
                <a:sym typeface="Wingdings" pitchFamily="2" charset="2"/>
              </a:rPr>
              <a:t>141</a:t>
            </a:r>
            <a:r>
              <a:rPr lang="fr-FR" altLang="fr-FR" dirty="0" smtClean="0">
                <a:latin typeface="Times New Roman" pitchFamily="18" charset="0"/>
                <a:cs typeface="Times New Roman" pitchFamily="18" charset="0"/>
                <a:sym typeface="Wingdings" pitchFamily="2" charset="2"/>
              </a:rPr>
              <a:t>Nd (2,49h) </a:t>
            </a:r>
            <a:r>
              <a:rPr lang="fr-FR" altLang="fr-FR" dirty="0" err="1" smtClean="0">
                <a:latin typeface="Times New Roman" pitchFamily="18" charset="0"/>
                <a:cs typeface="Times New Roman" pitchFamily="18" charset="0"/>
                <a:sym typeface="Wingdings" pitchFamily="2" charset="2"/>
              </a:rPr>
              <a:t>lower</a:t>
            </a:r>
            <a:r>
              <a:rPr lang="fr-FR" altLang="fr-FR" dirty="0" smtClean="0">
                <a:latin typeface="Times New Roman" pitchFamily="18" charset="0"/>
                <a:cs typeface="Times New Roman" pitchFamily="18" charset="0"/>
                <a:sym typeface="Wingdings" pitchFamily="2" charset="2"/>
              </a:rPr>
              <a:t> </a:t>
            </a:r>
            <a:r>
              <a:rPr lang="fr-FR" altLang="fr-FR" dirty="0" err="1" smtClean="0">
                <a:latin typeface="Times New Roman" pitchFamily="18" charset="0"/>
                <a:cs typeface="Times New Roman" pitchFamily="18" charset="0"/>
                <a:sym typeface="Wingdings" pitchFamily="2" charset="2"/>
              </a:rPr>
              <a:t>than</a:t>
            </a:r>
            <a:r>
              <a:rPr lang="fr-FR" altLang="fr-FR" dirty="0" smtClean="0">
                <a:latin typeface="Times New Roman" pitchFamily="18" charset="0"/>
                <a:cs typeface="Times New Roman" pitchFamily="18" charset="0"/>
                <a:sym typeface="Wingdings" pitchFamily="2" charset="2"/>
              </a:rPr>
              <a:t> </a:t>
            </a:r>
            <a:r>
              <a:rPr lang="fr-FR" altLang="fr-FR" baseline="30000" dirty="0" smtClean="0">
                <a:latin typeface="Times New Roman" pitchFamily="18" charset="0"/>
                <a:cs typeface="Times New Roman" pitchFamily="18" charset="0"/>
                <a:sym typeface="Wingdings" pitchFamily="2" charset="2"/>
              </a:rPr>
              <a:t>165</a:t>
            </a:r>
            <a:r>
              <a:rPr lang="fr-FR" altLang="fr-FR" dirty="0" smtClean="0">
                <a:latin typeface="Times New Roman" pitchFamily="18" charset="0"/>
                <a:cs typeface="Times New Roman" pitchFamily="18" charset="0"/>
                <a:sym typeface="Wingdings" pitchFamily="2" charset="2"/>
              </a:rPr>
              <a:t>Er (10,36h) </a:t>
            </a:r>
            <a:endParaRPr lang="fr-FR" altLang="fr-FR" dirty="0">
              <a:latin typeface="Times New Roman" pitchFamily="18" charset="0"/>
              <a:cs typeface="Times New Roman" pitchFamily="18" charset="0"/>
              <a:sym typeface="Wingdings" pitchFamily="2" charset="2"/>
            </a:endParaRPr>
          </a:p>
          <a:p>
            <a:pPr lvl="3"/>
            <a:endParaRPr lang="fr-FR" altLang="fr-FR" sz="1650" b="1" dirty="0">
              <a:latin typeface="Times New Roman" pitchFamily="18" charset="0"/>
              <a:cs typeface="Times New Roman" pitchFamily="18" charset="0"/>
              <a:sym typeface="Wingdings" pitchFamily="2" charset="2"/>
            </a:endParaRPr>
          </a:p>
          <a:p>
            <a:pPr lvl="2"/>
            <a:r>
              <a:rPr lang="fr-FR" altLang="fr-FR" sz="2000" b="1" dirty="0" smtClean="0">
                <a:latin typeface="Times New Roman" pitchFamily="18" charset="0"/>
                <a:cs typeface="Times New Roman" pitchFamily="18" charset="0"/>
                <a:sym typeface="Wingdings" pitchFamily="2" charset="2"/>
              </a:rPr>
              <a:t> Er </a:t>
            </a:r>
            <a:r>
              <a:rPr lang="fr-FR" altLang="fr-FR" sz="2000" b="1" baseline="30000" dirty="0" smtClean="0">
                <a:latin typeface="Times New Roman" pitchFamily="18" charset="0"/>
                <a:cs typeface="Times New Roman" pitchFamily="18" charset="0"/>
                <a:sym typeface="Wingdings" pitchFamily="2" charset="2"/>
              </a:rPr>
              <a:t>3+ </a:t>
            </a:r>
            <a:r>
              <a:rPr lang="fr-FR" altLang="fr-FR" sz="2000" b="1" dirty="0" smtClean="0">
                <a:latin typeface="Times New Roman" pitchFamily="18" charset="0"/>
                <a:cs typeface="Times New Roman" pitchFamily="18" charset="0"/>
                <a:sym typeface="Wingdings" pitchFamily="2" charset="2"/>
              </a:rPr>
              <a:t>: Production </a:t>
            </a:r>
            <a:r>
              <a:rPr lang="fr-FR" altLang="fr-FR" sz="2000" b="1" dirty="0" err="1" smtClean="0">
                <a:latin typeface="Times New Roman" pitchFamily="18" charset="0"/>
                <a:cs typeface="Times New Roman" pitchFamily="18" charset="0"/>
                <a:sym typeface="Wingdings" pitchFamily="2" charset="2"/>
              </a:rPr>
              <a:t>from</a:t>
            </a:r>
            <a:r>
              <a:rPr lang="fr-FR" altLang="fr-FR" sz="2000" b="1" dirty="0" smtClean="0">
                <a:latin typeface="Times New Roman" pitchFamily="18" charset="0"/>
                <a:cs typeface="Times New Roman" pitchFamily="18" charset="0"/>
                <a:sym typeface="Wingdings" pitchFamily="2" charset="2"/>
              </a:rPr>
              <a:t> </a:t>
            </a:r>
            <a:r>
              <a:rPr lang="fr-FR" altLang="fr-FR" sz="2000" b="1" dirty="0" err="1" smtClean="0">
                <a:latin typeface="Times New Roman" pitchFamily="18" charset="0"/>
                <a:cs typeface="Times New Roman" pitchFamily="18" charset="0"/>
                <a:sym typeface="Wingdings" pitchFamily="2" charset="2"/>
              </a:rPr>
              <a:t>natural</a:t>
            </a:r>
            <a:r>
              <a:rPr lang="fr-FR" altLang="fr-FR" sz="2000" b="1" dirty="0" smtClean="0">
                <a:latin typeface="Times New Roman" pitchFamily="18" charset="0"/>
                <a:cs typeface="Times New Roman" pitchFamily="18" charset="0"/>
                <a:sym typeface="Wingdings" pitchFamily="2" charset="2"/>
              </a:rPr>
              <a:t> Ho </a:t>
            </a:r>
            <a:r>
              <a:rPr lang="fr-FR" altLang="fr-FR" sz="2000" b="1" dirty="0" err="1" smtClean="0">
                <a:latin typeface="Times New Roman" pitchFamily="18" charset="0"/>
                <a:cs typeface="Times New Roman" pitchFamily="18" charset="0"/>
                <a:sym typeface="Wingdings" pitchFamily="2" charset="2"/>
              </a:rPr>
              <a:t>target</a:t>
            </a:r>
            <a:endParaRPr lang="fr-FR" altLang="fr-FR" sz="2000" b="1" dirty="0" smtClean="0">
              <a:latin typeface="Times New Roman" pitchFamily="18" charset="0"/>
              <a:cs typeface="Times New Roman" pitchFamily="18" charset="0"/>
              <a:sym typeface="Wingdings" pitchFamily="2" charset="2"/>
            </a:endParaRPr>
          </a:p>
          <a:p>
            <a:pPr lvl="4"/>
            <a:r>
              <a:rPr lang="fr-FR" altLang="fr-FR" sz="2000" b="1" dirty="0" smtClean="0">
                <a:latin typeface="Times New Roman" pitchFamily="18" charset="0"/>
                <a:cs typeface="Times New Roman" pitchFamily="18" charset="0"/>
                <a:sym typeface="Wingdings" pitchFamily="2" charset="2"/>
              </a:rPr>
              <a:t>        </a:t>
            </a:r>
            <a:r>
              <a:rPr lang="fr-FR" altLang="fr-FR" sz="2000" b="1" dirty="0" err="1" smtClean="0">
                <a:latin typeface="Times New Roman" pitchFamily="18" charset="0"/>
                <a:cs typeface="Times New Roman" pitchFamily="18" charset="0"/>
                <a:sym typeface="Wingdings" pitchFamily="2" charset="2"/>
              </a:rPr>
              <a:t>imaging</a:t>
            </a:r>
            <a:r>
              <a:rPr lang="fr-FR" altLang="fr-FR" sz="2000" b="1" dirty="0" smtClean="0">
                <a:latin typeface="Times New Roman" pitchFamily="18" charset="0"/>
                <a:cs typeface="Times New Roman" pitchFamily="18" charset="0"/>
                <a:sym typeface="Wingdings" pitchFamily="2" charset="2"/>
              </a:rPr>
              <a:t> </a:t>
            </a:r>
            <a:r>
              <a:rPr lang="fr-FR" altLang="fr-FR" sz="2000" b="1" dirty="0" err="1" smtClean="0">
                <a:latin typeface="Times New Roman" pitchFamily="18" charset="0"/>
                <a:cs typeface="Times New Roman" pitchFamily="18" charset="0"/>
                <a:sym typeface="Wingdings" pitchFamily="2" charset="2"/>
              </a:rPr>
              <a:t>with</a:t>
            </a:r>
            <a:r>
              <a:rPr lang="fr-FR" altLang="fr-FR" sz="2000" b="1" dirty="0" smtClean="0">
                <a:latin typeface="Times New Roman" pitchFamily="18" charset="0"/>
                <a:cs typeface="Times New Roman" pitchFamily="18" charset="0"/>
                <a:sym typeface="Wingdings" pitchFamily="2" charset="2"/>
              </a:rPr>
              <a:t> X ray  SPECT/MRI	</a:t>
            </a:r>
          </a:p>
          <a:p>
            <a:pPr>
              <a:buFont typeface="Arial" charset="0"/>
              <a:buChar char="•"/>
            </a:pPr>
            <a:endParaRPr lang="fr-FR" altLang="fr-FR" sz="1485" dirty="0">
              <a:latin typeface="Times New Roman" panose="02020603050405020304" pitchFamily="18" charset="0"/>
              <a:cs typeface="Times New Roman" panose="02020603050405020304" pitchFamily="18" charset="0"/>
              <a:sym typeface="Wingdings" pitchFamily="2" charset="2"/>
            </a:endParaRPr>
          </a:p>
          <a:p>
            <a:pPr>
              <a:buFont typeface="Arial" charset="0"/>
              <a:buChar char="•"/>
            </a:pPr>
            <a:endParaRPr lang="fr-FR" altLang="fr-FR" sz="1485" b="1" baseline="30000" dirty="0">
              <a:latin typeface="Times New Roman" pitchFamily="18" charset="0"/>
              <a:cs typeface="Times New Roman" pitchFamily="18" charset="0"/>
              <a:sym typeface="Wingdings" pitchFamily="2" charset="2"/>
            </a:endParaRPr>
          </a:p>
          <a:p>
            <a:pPr>
              <a:buFont typeface="Arial" charset="0"/>
              <a:buChar char="•"/>
            </a:pPr>
            <a:endParaRPr lang="fr-FR" altLang="fr-FR" sz="1485" b="1" baseline="30000" dirty="0">
              <a:latin typeface="Times New Roman" pitchFamily="18" charset="0"/>
              <a:cs typeface="Times New Roman" pitchFamily="18" charset="0"/>
              <a:sym typeface="Wingdings" pitchFamily="2" charset="2"/>
            </a:endParaRPr>
          </a:p>
          <a:p>
            <a:pPr>
              <a:buFont typeface="Arial" charset="0"/>
              <a:buChar char="•"/>
            </a:pPr>
            <a:endParaRPr lang="fr-FR" altLang="fr-FR" sz="1485" b="1" baseline="30000" dirty="0">
              <a:latin typeface="Times New Roman" pitchFamily="18" charset="0"/>
              <a:cs typeface="Times New Roman" pitchFamily="18" charset="0"/>
              <a:sym typeface="Wingdings" pitchFamily="2" charset="2"/>
            </a:endParaRPr>
          </a:p>
          <a:p>
            <a:pPr>
              <a:buFont typeface="Arial" charset="0"/>
              <a:buChar char="•"/>
            </a:pPr>
            <a:endParaRPr lang="fr-FR" altLang="fr-FR" sz="1485" dirty="0" smtClean="0">
              <a:latin typeface="Times New Roman" panose="02020603050405020304" pitchFamily="18" charset="0"/>
              <a:cs typeface="Times New Roman" panose="02020603050405020304" pitchFamily="18" charset="0"/>
              <a:sym typeface="Wingdings" pitchFamily="2" charset="2"/>
            </a:endParaRPr>
          </a:p>
          <a:p>
            <a:pPr>
              <a:buFont typeface="Arial" charset="0"/>
              <a:buChar char="•"/>
            </a:pPr>
            <a:endParaRPr lang="fr-FR" altLang="fr-FR" sz="1485" dirty="0">
              <a:latin typeface="Times New Roman" panose="02020603050405020304" pitchFamily="18" charset="0"/>
              <a:cs typeface="Times New Roman" panose="02020603050405020304" pitchFamily="18" charset="0"/>
              <a:sym typeface="Wingdings" pitchFamily="2" charset="2"/>
            </a:endParaRPr>
          </a:p>
        </p:txBody>
      </p:sp>
      <p:sp>
        <p:nvSpPr>
          <p:cNvPr id="52" name="Titre 1"/>
          <p:cNvSpPr>
            <a:spLocks noGrp="1"/>
          </p:cNvSpPr>
          <p:nvPr>
            <p:ph type="title"/>
          </p:nvPr>
        </p:nvSpPr>
        <p:spPr>
          <a:xfrm>
            <a:off x="83820" y="37993"/>
            <a:ext cx="9890760" cy="465069"/>
          </a:xfrm>
        </p:spPr>
        <p:txBody>
          <a:bodyPr/>
          <a:lstStyle/>
          <a:p>
            <a:r>
              <a:rPr lang="fr-FR" sz="2800" b="1" dirty="0" err="1" smtClean="0">
                <a:latin typeface="Times New Roman" panose="02020603050405020304" pitchFamily="18" charset="0"/>
                <a:cs typeface="Times New Roman" panose="02020603050405020304" pitchFamily="18" charset="0"/>
              </a:rPr>
              <a:t>Why</a:t>
            </a:r>
            <a:r>
              <a:rPr lang="fr-FR" sz="2800" b="1" dirty="0" smtClean="0">
                <a:latin typeface="Times New Roman" panose="02020603050405020304" pitchFamily="18" charset="0"/>
                <a:cs typeface="Times New Roman" panose="02020603050405020304" pitchFamily="18" charset="0"/>
              </a:rPr>
              <a:t> </a:t>
            </a:r>
            <a:r>
              <a:rPr lang="fr-FR" sz="2800" b="1" baseline="30000" dirty="0" smtClean="0">
                <a:latin typeface="Times New Roman" panose="02020603050405020304" pitchFamily="18" charset="0"/>
                <a:cs typeface="Times New Roman" panose="02020603050405020304" pitchFamily="18" charset="0"/>
              </a:rPr>
              <a:t>165</a:t>
            </a:r>
            <a:r>
              <a:rPr lang="fr-FR" sz="2800" b="1" dirty="0" smtClean="0">
                <a:latin typeface="Times New Roman" panose="02020603050405020304" pitchFamily="18" charset="0"/>
                <a:cs typeface="Times New Roman" panose="02020603050405020304" pitchFamily="18" charset="0"/>
              </a:rPr>
              <a:t>Er ?</a:t>
            </a:r>
            <a:endParaRPr lang="fr-FR" sz="2800" b="1" dirty="0">
              <a:latin typeface="Times New Roman" panose="02020603050405020304" pitchFamily="18" charset="0"/>
              <a:cs typeface="Times New Roman" panose="02020603050405020304" pitchFamily="18" charset="0"/>
            </a:endParaRPr>
          </a:p>
        </p:txBody>
      </p:sp>
      <p:pic>
        <p:nvPicPr>
          <p:cNvPr id="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913" y="3408793"/>
            <a:ext cx="2815536" cy="152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563" y="4549792"/>
            <a:ext cx="1376065" cy="88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Image 44"/>
          <p:cNvPicPr>
            <a:picLocks noChangeAspect="1"/>
          </p:cNvPicPr>
          <p:nvPr/>
        </p:nvPicPr>
        <p:blipFill rotWithShape="1">
          <a:blip r:embed="rId5">
            <a:extLst>
              <a:ext uri="{28A0092B-C50C-407E-A947-70E740481C1C}">
                <a14:useLocalDpi xmlns:a14="http://schemas.microsoft.com/office/drawing/2010/main" val="0"/>
              </a:ext>
            </a:extLst>
          </a:blip>
          <a:srcRect r="46014" b="6045"/>
          <a:stretch/>
        </p:blipFill>
        <p:spPr bwMode="auto">
          <a:xfrm>
            <a:off x="6291392" y="1069781"/>
            <a:ext cx="3290704" cy="2293338"/>
          </a:xfrm>
          <a:prstGeom prst="rect">
            <a:avLst/>
          </a:prstGeom>
          <a:noFill/>
          <a:ln w="9525">
            <a:noFill/>
          </a:ln>
        </p:spPr>
      </p:pic>
      <p:grpSp>
        <p:nvGrpSpPr>
          <p:cNvPr id="46" name="Groupe 36"/>
          <p:cNvGrpSpPr>
            <a:grpSpLocks/>
          </p:cNvGrpSpPr>
          <p:nvPr/>
        </p:nvGrpSpPr>
        <p:grpSpPr bwMode="auto">
          <a:xfrm>
            <a:off x="1981200" y="503062"/>
            <a:ext cx="6744163" cy="751972"/>
            <a:chOff x="2173982" y="4942573"/>
            <a:chExt cx="8172451" cy="910332"/>
          </a:xfrm>
        </p:grpSpPr>
        <p:sp>
          <p:nvSpPr>
            <p:cNvPr id="47" name="Rectangle 3"/>
            <p:cNvSpPr>
              <a:spLocks noChangeAspect="1" noChangeArrowheads="1"/>
            </p:cNvSpPr>
            <p:nvPr/>
          </p:nvSpPr>
          <p:spPr bwMode="auto">
            <a:xfrm>
              <a:off x="6533257" y="5230605"/>
              <a:ext cx="544512"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Tb</a:t>
              </a:r>
            </a:p>
          </p:txBody>
        </p:sp>
        <p:sp>
          <p:nvSpPr>
            <p:cNvPr id="48" name="Rectangle 4"/>
            <p:cNvSpPr>
              <a:spLocks noChangeAspect="1" noChangeArrowheads="1"/>
            </p:cNvSpPr>
            <p:nvPr/>
          </p:nvSpPr>
          <p:spPr bwMode="auto">
            <a:xfrm>
              <a:off x="7077770" y="5230605"/>
              <a:ext cx="542925"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Dy</a:t>
              </a:r>
            </a:p>
          </p:txBody>
        </p:sp>
        <p:sp>
          <p:nvSpPr>
            <p:cNvPr id="49" name="Rectangle 5"/>
            <p:cNvSpPr>
              <a:spLocks noChangeAspect="1" noChangeArrowheads="1"/>
            </p:cNvSpPr>
            <p:nvPr/>
          </p:nvSpPr>
          <p:spPr bwMode="auto">
            <a:xfrm>
              <a:off x="7622282" y="5230605"/>
              <a:ext cx="544512"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Ho</a:t>
              </a:r>
            </a:p>
          </p:txBody>
        </p:sp>
        <p:sp>
          <p:nvSpPr>
            <p:cNvPr id="50" name="Rectangle 6"/>
            <p:cNvSpPr>
              <a:spLocks noChangeAspect="1" noChangeArrowheads="1"/>
            </p:cNvSpPr>
            <p:nvPr/>
          </p:nvSpPr>
          <p:spPr bwMode="auto">
            <a:xfrm>
              <a:off x="8166795"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Er</a:t>
              </a:r>
            </a:p>
          </p:txBody>
        </p:sp>
        <p:sp>
          <p:nvSpPr>
            <p:cNvPr id="51" name="Rectangle 7"/>
            <p:cNvSpPr>
              <a:spLocks noChangeAspect="1" noChangeArrowheads="1"/>
            </p:cNvSpPr>
            <p:nvPr/>
          </p:nvSpPr>
          <p:spPr bwMode="auto">
            <a:xfrm>
              <a:off x="8712895"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Tm</a:t>
              </a:r>
            </a:p>
          </p:txBody>
        </p:sp>
        <p:sp>
          <p:nvSpPr>
            <p:cNvPr id="53" name="Rectangle 8"/>
            <p:cNvSpPr>
              <a:spLocks noChangeAspect="1" noChangeArrowheads="1"/>
            </p:cNvSpPr>
            <p:nvPr/>
          </p:nvSpPr>
          <p:spPr bwMode="auto">
            <a:xfrm>
              <a:off x="9257408" y="5230605"/>
              <a:ext cx="542925"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Yb</a:t>
              </a:r>
            </a:p>
          </p:txBody>
        </p:sp>
        <p:sp>
          <p:nvSpPr>
            <p:cNvPr id="54" name="Rectangle 9"/>
            <p:cNvSpPr>
              <a:spLocks noChangeAspect="1" noChangeArrowheads="1"/>
            </p:cNvSpPr>
            <p:nvPr/>
          </p:nvSpPr>
          <p:spPr bwMode="auto">
            <a:xfrm>
              <a:off x="9801920"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Lu</a:t>
              </a:r>
            </a:p>
          </p:txBody>
        </p:sp>
        <p:sp>
          <p:nvSpPr>
            <p:cNvPr id="55" name="Rectangle 10"/>
            <p:cNvSpPr>
              <a:spLocks noChangeAspect="1" noChangeArrowheads="1"/>
            </p:cNvSpPr>
            <p:nvPr/>
          </p:nvSpPr>
          <p:spPr bwMode="auto">
            <a:xfrm>
              <a:off x="2173982" y="5230605"/>
              <a:ext cx="544512"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La</a:t>
              </a:r>
            </a:p>
          </p:txBody>
        </p:sp>
        <p:sp>
          <p:nvSpPr>
            <p:cNvPr id="56" name="Rectangle 11"/>
            <p:cNvSpPr>
              <a:spLocks noChangeAspect="1" noChangeArrowheads="1"/>
            </p:cNvSpPr>
            <p:nvPr/>
          </p:nvSpPr>
          <p:spPr bwMode="auto">
            <a:xfrm>
              <a:off x="2718495" y="5230605"/>
              <a:ext cx="542925"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Ce</a:t>
              </a:r>
            </a:p>
          </p:txBody>
        </p:sp>
        <p:sp>
          <p:nvSpPr>
            <p:cNvPr id="57" name="Rectangle 12"/>
            <p:cNvSpPr>
              <a:spLocks noChangeAspect="1" noChangeArrowheads="1"/>
            </p:cNvSpPr>
            <p:nvPr/>
          </p:nvSpPr>
          <p:spPr bwMode="auto">
            <a:xfrm>
              <a:off x="5988745"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Gd</a:t>
              </a:r>
            </a:p>
          </p:txBody>
        </p:sp>
        <p:sp>
          <p:nvSpPr>
            <p:cNvPr id="58" name="Rectangle 13"/>
            <p:cNvSpPr>
              <a:spLocks noChangeAspect="1" noChangeArrowheads="1"/>
            </p:cNvSpPr>
            <p:nvPr/>
          </p:nvSpPr>
          <p:spPr bwMode="auto">
            <a:xfrm>
              <a:off x="3263007" y="5230605"/>
              <a:ext cx="544512"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Pr</a:t>
              </a:r>
            </a:p>
          </p:txBody>
        </p:sp>
        <p:sp>
          <p:nvSpPr>
            <p:cNvPr id="59" name="Rectangle 14"/>
            <p:cNvSpPr>
              <a:spLocks noChangeAspect="1" noChangeArrowheads="1"/>
            </p:cNvSpPr>
            <p:nvPr/>
          </p:nvSpPr>
          <p:spPr bwMode="auto">
            <a:xfrm>
              <a:off x="3807520"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Nd</a:t>
              </a:r>
            </a:p>
          </p:txBody>
        </p:sp>
        <p:sp>
          <p:nvSpPr>
            <p:cNvPr id="60" name="Rectangle 15"/>
            <p:cNvSpPr>
              <a:spLocks noChangeAspect="1" noChangeArrowheads="1"/>
            </p:cNvSpPr>
            <p:nvPr/>
          </p:nvSpPr>
          <p:spPr bwMode="auto">
            <a:xfrm>
              <a:off x="4353620"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Pm</a:t>
              </a:r>
            </a:p>
          </p:txBody>
        </p:sp>
        <p:sp>
          <p:nvSpPr>
            <p:cNvPr id="61" name="Rectangle 16"/>
            <p:cNvSpPr>
              <a:spLocks noChangeAspect="1" noChangeArrowheads="1"/>
            </p:cNvSpPr>
            <p:nvPr/>
          </p:nvSpPr>
          <p:spPr bwMode="auto">
            <a:xfrm>
              <a:off x="4898133" y="5230605"/>
              <a:ext cx="542925"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Sm</a:t>
              </a:r>
            </a:p>
          </p:txBody>
        </p:sp>
        <p:sp>
          <p:nvSpPr>
            <p:cNvPr id="62" name="Rectangle 17"/>
            <p:cNvSpPr>
              <a:spLocks noChangeAspect="1" noChangeArrowheads="1"/>
            </p:cNvSpPr>
            <p:nvPr/>
          </p:nvSpPr>
          <p:spPr bwMode="auto">
            <a:xfrm>
              <a:off x="5442645" y="5230605"/>
              <a:ext cx="544513" cy="622300"/>
            </a:xfrm>
            <a:prstGeom prst="rect">
              <a:avLst/>
            </a:prstGeom>
            <a:noFill/>
            <a:ln w="9525" algn="ctr">
              <a:solidFill>
                <a:schemeClr val="tx1"/>
              </a:solidFill>
              <a:miter lim="800000"/>
              <a:headEnd/>
              <a:tailEnd/>
            </a:ln>
          </p:spPr>
          <p:txBody>
            <a:bodyPr wrap="none" anchor="ctr"/>
            <a:lstStyle/>
            <a:p>
              <a:pPr algn="ctr"/>
              <a:r>
                <a:rPr lang="fr-FR" altLang="fr-FR" sz="1485" b="1" dirty="0">
                  <a:latin typeface="Times New Roman" panose="02020603050405020304" pitchFamily="18" charset="0"/>
                  <a:cs typeface="Times New Roman" panose="02020603050405020304" pitchFamily="18" charset="0"/>
                </a:rPr>
                <a:t>Eu</a:t>
              </a:r>
            </a:p>
          </p:txBody>
        </p:sp>
        <p:sp>
          <p:nvSpPr>
            <p:cNvPr id="63" name="Oval 18"/>
            <p:cNvSpPr>
              <a:spLocks noChangeArrowheads="1"/>
            </p:cNvSpPr>
            <p:nvPr/>
          </p:nvSpPr>
          <p:spPr bwMode="auto">
            <a:xfrm>
              <a:off x="6026844" y="5276644"/>
              <a:ext cx="431800" cy="504825"/>
            </a:xfrm>
            <a:prstGeom prst="ellipse">
              <a:avLst/>
            </a:prstGeom>
            <a:noFill/>
            <a:ln w="38100" algn="ctr">
              <a:solidFill>
                <a:srgbClr val="92D050"/>
              </a:solidFill>
              <a:round/>
              <a:headEnd/>
              <a:tailEnd/>
            </a:ln>
          </p:spPr>
          <p:txBody>
            <a:bodyPr wrap="none" anchor="ctr"/>
            <a:lstStyle/>
            <a:p>
              <a:endParaRPr lang="fr-FR" altLang="fr-FR" sz="1485" dirty="0"/>
            </a:p>
          </p:txBody>
        </p:sp>
        <p:pic>
          <p:nvPicPr>
            <p:cNvPr id="64" name="Picture 2" descr="https://encrypted-tbn0.gstatic.com/images?q=tbn:ANd9GcQsLKlkgDWWIzSAplK04WCsQn7QUJUgMYpSjxOsxWNERC1wmLnCIgJIoQE"/>
            <p:cNvPicPr>
              <a:picLocks noChangeAspect="1" noChangeArrowheads="1"/>
            </p:cNvPicPr>
            <p:nvPr/>
          </p:nvPicPr>
          <p:blipFill>
            <a:blip r:embed="rId6" cstate="print"/>
            <a:srcRect/>
            <a:stretch>
              <a:fillRect/>
            </a:stretch>
          </p:blipFill>
          <p:spPr bwMode="auto">
            <a:xfrm>
              <a:off x="8222654" y="4942573"/>
              <a:ext cx="427762" cy="427762"/>
            </a:xfrm>
            <a:prstGeom prst="rect">
              <a:avLst/>
            </a:prstGeom>
            <a:noFill/>
            <a:ln w="9525">
              <a:noFill/>
              <a:miter lim="800000"/>
              <a:headEnd/>
              <a:tailEnd/>
            </a:ln>
          </p:spPr>
        </p:pic>
      </p:grpSp>
      <p:pic>
        <p:nvPicPr>
          <p:cNvPr id="65" name="Picture 2" descr="https://encrypted-tbn0.gstatic.com/images?q=tbn:ANd9GcQsLKlkgDWWIzSAplK04WCsQn7QUJUgMYpSjxOsxWNERC1wmLnCIgJIoQE"/>
          <p:cNvPicPr>
            <a:picLocks noChangeAspect="1" noChangeArrowheads="1"/>
          </p:cNvPicPr>
          <p:nvPr/>
        </p:nvPicPr>
        <p:blipFill>
          <a:blip r:embed="rId6" cstate="print"/>
          <a:srcRect/>
          <a:stretch>
            <a:fillRect/>
          </a:stretch>
        </p:blipFill>
        <p:spPr bwMode="auto">
          <a:xfrm>
            <a:off x="3364588" y="512569"/>
            <a:ext cx="353003" cy="353349"/>
          </a:xfrm>
          <a:prstGeom prst="rect">
            <a:avLst/>
          </a:prstGeom>
          <a:noFill/>
          <a:ln w="9525">
            <a:noFill/>
            <a:miter lim="800000"/>
            <a:headEnd/>
            <a:tailEnd/>
          </a:ln>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5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Results of in vitro </a:t>
            </a:r>
            <a:r>
              <a:rPr lang="fr-FR" sz="2800" b="1" dirty="0" err="1" smtClean="0">
                <a:latin typeface="Times New Roman" panose="02020603050405020304" pitchFamily="18" charset="0"/>
                <a:cs typeface="Times New Roman" panose="02020603050405020304" pitchFamily="18" charset="0"/>
              </a:rPr>
              <a:t>experiments</a:t>
            </a:r>
            <a:r>
              <a:rPr lang="fr-FR" sz="2800" b="1" dirty="0" smtClean="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with</a:t>
            </a:r>
            <a:r>
              <a:rPr lang="fr-FR" sz="2800" b="1" dirty="0" smtClean="0">
                <a:latin typeface="Times New Roman" panose="02020603050405020304" pitchFamily="18" charset="0"/>
                <a:cs typeface="Times New Roman" panose="02020603050405020304" pitchFamily="18" charset="0"/>
              </a:rPr>
              <a:t> </a:t>
            </a:r>
            <a:r>
              <a:rPr lang="fr-FR" sz="2800" b="1" baseline="30000" dirty="0" smtClean="0">
                <a:latin typeface="Times New Roman" panose="02020603050405020304" pitchFamily="18" charset="0"/>
                <a:cs typeface="Times New Roman" panose="02020603050405020304" pitchFamily="18" charset="0"/>
              </a:rPr>
              <a:t>165</a:t>
            </a:r>
            <a:r>
              <a:rPr lang="fr-FR" sz="2800" b="1" dirty="0" smtClean="0">
                <a:latin typeface="Times New Roman" panose="02020603050405020304" pitchFamily="18" charset="0"/>
                <a:cs typeface="Times New Roman" panose="02020603050405020304" pitchFamily="18" charset="0"/>
              </a:rPr>
              <a:t>Er</a:t>
            </a:r>
            <a:endParaRPr lang="fr-FR" sz="2800" b="1" dirty="0">
              <a:latin typeface="Times New Roman" panose="02020603050405020304" pitchFamily="18" charset="0"/>
              <a:cs typeface="Times New Roman" panose="02020603050405020304" pitchFamily="18" charset="0"/>
            </a:endParaRPr>
          </a:p>
        </p:txBody>
      </p:sp>
      <p:sp>
        <p:nvSpPr>
          <p:cNvPr id="4" name="Espace réservé du contenu 3"/>
          <p:cNvSpPr>
            <a:spLocks noGrp="1"/>
          </p:cNvSpPr>
          <p:nvPr>
            <p:ph idx="1"/>
          </p:nvPr>
        </p:nvSpPr>
        <p:spPr>
          <a:xfrm>
            <a:off x="838200" y="980110"/>
            <a:ext cx="8839200" cy="3904146"/>
          </a:xfrm>
          <a:prstGeom prst="rect">
            <a:avLst/>
          </a:prstGeom>
        </p:spPr>
        <p:txBody>
          <a:bodyPr wrap="square">
            <a:spAutoFit/>
          </a:bodyPr>
          <a:lstStyle/>
          <a:p>
            <a:pPr marL="127076" indent="0">
              <a:buNone/>
            </a:pPr>
            <a:r>
              <a:rPr lang="fr-FR"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Determination</a:t>
            </a:r>
            <a:r>
              <a:rPr lang="fr-FR" sz="2000" dirty="0" smtClean="0">
                <a:latin typeface="Times New Roman" panose="02020603050405020304" pitchFamily="18" charset="0"/>
                <a:cs typeface="Times New Roman" panose="02020603050405020304" pitchFamily="18" charset="0"/>
              </a:rPr>
              <a:t> of [Zn] in vivo</a:t>
            </a:r>
          </a:p>
          <a:p>
            <a:pPr marL="127076" indent="0">
              <a:buNone/>
            </a:pPr>
            <a:endParaRPr lang="fr-FR" dirty="0" smtClean="0">
              <a:latin typeface="Times New Roman" panose="02020603050405020304" pitchFamily="18" charset="0"/>
              <a:cs typeface="Times New Roman" panose="02020603050405020304" pitchFamily="18" charset="0"/>
            </a:endParaRPr>
          </a:p>
          <a:p>
            <a:pPr marL="457200" lvl="1" indent="0">
              <a:buNone/>
            </a:pPr>
            <a:endParaRPr lang="fr-FR" sz="1000" dirty="0" smtClean="0">
              <a:latin typeface="Times New Roman" panose="02020603050405020304" pitchFamily="18" charset="0"/>
              <a:cs typeface="Times New Roman" panose="02020603050405020304" pitchFamily="18" charset="0"/>
            </a:endParaRPr>
          </a:p>
          <a:p>
            <a:pPr marL="457200" lvl="1" indent="0">
              <a:buNone/>
            </a:pPr>
            <a:endParaRPr lang="fr-FR" sz="1000" dirty="0">
              <a:latin typeface="Times New Roman" panose="02020603050405020304" pitchFamily="18" charset="0"/>
              <a:cs typeface="Times New Roman" panose="02020603050405020304" pitchFamily="18" charset="0"/>
            </a:endParaRPr>
          </a:p>
          <a:p>
            <a:pPr marL="457200" lvl="1" indent="0">
              <a:buNone/>
            </a:pPr>
            <a:endParaRPr lang="fr-FR" sz="1000" dirty="0" smtClean="0">
              <a:latin typeface="Times New Roman" panose="02020603050405020304" pitchFamily="18" charset="0"/>
              <a:cs typeface="Times New Roman" panose="02020603050405020304" pitchFamily="18" charset="0"/>
            </a:endParaRPr>
          </a:p>
          <a:p>
            <a:pPr marL="0" indent="0">
              <a:buNone/>
            </a:pP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(a) T1-weigthed </a:t>
            </a:r>
            <a:r>
              <a:rPr lang="fr-FR" sz="1200" dirty="0">
                <a:latin typeface="Times New Roman" panose="02020603050405020304" pitchFamily="18" charset="0"/>
                <a:cs typeface="Times New Roman" panose="02020603050405020304" pitchFamily="18" charset="0"/>
                <a:sym typeface="Wingdings" panose="05000000000000000000" pitchFamily="2" charset="2"/>
              </a:rPr>
              <a:t>images </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(values in ms) </a:t>
            </a:r>
          </a:p>
          <a:p>
            <a:pPr marL="0" indent="0">
              <a:buNone/>
            </a:pP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(b) images </a:t>
            </a:r>
            <a:r>
              <a:rPr lang="fr-FR" sz="1200" dirty="0" err="1" smtClean="0">
                <a:latin typeface="Times New Roman" panose="02020603050405020304" pitchFamily="18" charset="0"/>
                <a:cs typeface="Times New Roman" panose="02020603050405020304" pitchFamily="18" charset="0"/>
                <a:sym typeface="Wingdings" panose="05000000000000000000" pitchFamily="2" charset="2"/>
              </a:rPr>
              <a:t>from</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 ɣ-camera (</a:t>
            </a:r>
            <a:r>
              <a:rPr lang="fr-FR" sz="1200" dirty="0" err="1" smtClean="0">
                <a:latin typeface="Times New Roman" panose="02020603050405020304" pitchFamily="18" charset="0"/>
                <a:cs typeface="Times New Roman" panose="02020603050405020304" pitchFamily="18" charset="0"/>
                <a:sym typeface="Wingdings" panose="05000000000000000000" pitchFamily="2" charset="2"/>
              </a:rPr>
              <a:t>activities</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 in </a:t>
            </a:r>
            <a:r>
              <a:rPr lang="fr-FR" sz="1200" dirty="0" err="1" smtClean="0">
                <a:latin typeface="Times New Roman" panose="02020603050405020304" pitchFamily="18" charset="0"/>
                <a:cs typeface="Times New Roman" panose="02020603050405020304" pitchFamily="18" charset="0"/>
                <a:sym typeface="Wingdings" panose="05000000000000000000" pitchFamily="2" charset="2"/>
              </a:rPr>
              <a:t>kBq</a:t>
            </a:r>
            <a:r>
              <a:rPr lang="fr-FR" sz="1200" dirty="0" smtClean="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r-FR" sz="1200" dirty="0" smtClean="0">
              <a:latin typeface="Times New Roman" panose="02020603050405020304" pitchFamily="18" charset="0"/>
              <a:cs typeface="Times New Roman" panose="02020603050405020304" pitchFamily="18" charset="0"/>
              <a:sym typeface="Wingdings" panose="05000000000000000000" pitchFamily="2" charset="2"/>
            </a:endParaRPr>
          </a:p>
          <a:p>
            <a:pPr>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Proof of concept </a:t>
            </a:r>
            <a:r>
              <a:rPr lang="fr-FR" sz="2000" dirty="0" err="1" smtClean="0">
                <a:latin typeface="Times New Roman" panose="02020603050405020304" pitchFamily="18" charset="0"/>
                <a:cs typeface="Times New Roman" panose="02020603050405020304" pitchFamily="18" charset="0"/>
                <a:sym typeface="Wingdings" panose="05000000000000000000" pitchFamily="2" charset="2"/>
              </a:rPr>
              <a:t>validated</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 in vitro </a:t>
            </a:r>
          </a:p>
          <a:p>
            <a:pPr marL="0" indent="0">
              <a:buNone/>
            </a:pPr>
            <a:endParaRPr lang="fr-FR" sz="2000" dirty="0" smtClean="0">
              <a:latin typeface="Times New Roman" panose="02020603050405020304" pitchFamily="18" charset="0"/>
              <a:cs typeface="Times New Roman" panose="02020603050405020304" pitchFamily="18" charset="0"/>
              <a:sym typeface="Wingdings" panose="05000000000000000000" pitchFamily="2" charset="2"/>
            </a:endParaRPr>
          </a:p>
          <a:p>
            <a:pPr>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But high ratio </a:t>
            </a:r>
            <a:r>
              <a:rPr lang="fr-FR" sz="2000" dirty="0" err="1" smtClean="0">
                <a:latin typeface="Times New Roman" panose="02020603050405020304" pitchFamily="18" charset="0"/>
                <a:cs typeface="Times New Roman" panose="02020603050405020304" pitchFamily="18" charset="0"/>
                <a:sym typeface="Wingdings" panose="05000000000000000000" pitchFamily="2" charset="2"/>
              </a:rPr>
              <a:t>between</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 ligand and </a:t>
            </a:r>
            <a:r>
              <a:rPr lang="fr-FR" sz="2000" baseline="30000" dirty="0" smtClean="0">
                <a:latin typeface="Times New Roman" panose="02020603050405020304" pitchFamily="18" charset="0"/>
                <a:cs typeface="Times New Roman" panose="02020603050405020304" pitchFamily="18" charset="0"/>
                <a:sym typeface="Wingdings" panose="05000000000000000000" pitchFamily="2" charset="2"/>
              </a:rPr>
              <a:t>165</a:t>
            </a:r>
            <a:r>
              <a:rPr lang="fr-FR" sz="2000" dirty="0" smtClean="0">
                <a:latin typeface="Times New Roman" panose="02020603050405020304" pitchFamily="18" charset="0"/>
                <a:cs typeface="Times New Roman" panose="02020603050405020304" pitchFamily="18" charset="0"/>
                <a:sym typeface="Wingdings" panose="05000000000000000000" pitchFamily="2" charset="2"/>
              </a:rPr>
              <a:t>Er :</a:t>
            </a:r>
            <a:endParaRPr lang="fr-FR" sz="1600" dirty="0" smtClean="0">
              <a:latin typeface="Times New Roman" panose="02020603050405020304" pitchFamily="18" charset="0"/>
              <a:cs typeface="Times New Roman" panose="02020603050405020304" pitchFamily="18" charset="0"/>
              <a:sym typeface="Wingdings" panose="05000000000000000000" pitchFamily="2" charset="2"/>
            </a:endParaRPr>
          </a:p>
          <a:p>
            <a:pPr lvl="1">
              <a:buFont typeface="Symbol" panose="05050102010706020507" pitchFamily="18" charset="2"/>
              <a:buChar char="Þ"/>
            </a:pP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low</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AMA (SF = 1000) </a:t>
            </a:r>
          </a:p>
          <a:p>
            <a:pPr lvl="1">
              <a:buFont typeface="Symbol" panose="05050102010706020507" pitchFamily="18" charset="2"/>
              <a:buChar char="Þ"/>
            </a:pPr>
            <a:r>
              <a:rPr lang="fr-FR" sz="1600" dirty="0">
                <a:latin typeface="Times New Roman" panose="02020603050405020304" pitchFamily="18" charset="0"/>
                <a:cs typeface="Times New Roman" panose="02020603050405020304" pitchFamily="18" charset="0"/>
                <a:sym typeface="Wingdings" panose="05000000000000000000" pitchFamily="2" charset="2"/>
              </a:rPr>
              <a:t>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insuficient</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for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specific</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applications (in vivo or Auger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therapy</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dosimetry</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1600" dirty="0" err="1" smtClean="0">
                <a:latin typeface="Times New Roman" panose="02020603050405020304" pitchFamily="18" charset="0"/>
                <a:cs typeface="Times New Roman" panose="02020603050405020304" pitchFamily="18" charset="0"/>
                <a:sym typeface="Wingdings" panose="05000000000000000000" pitchFamily="2" charset="2"/>
              </a:rPr>
              <a:t>studies</a:t>
            </a:r>
            <a:r>
              <a:rPr lang="fr-FR" sz="16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fr-FR" sz="1600" dirty="0" smtClean="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rotWithShape="1">
          <a:blip r:embed="rId3"/>
          <a:srcRect r="48712"/>
          <a:stretch/>
        </p:blipFill>
        <p:spPr>
          <a:xfrm>
            <a:off x="5221386" y="941203"/>
            <a:ext cx="4648200" cy="2687308"/>
          </a:xfrm>
          <a:prstGeom prst="rect">
            <a:avLst/>
          </a:prstGeom>
        </p:spPr>
      </p:pic>
      <p:pic>
        <p:nvPicPr>
          <p:cNvPr id="6" name="Image 5"/>
          <p:cNvPicPr>
            <a:picLocks noChangeAspect="1"/>
          </p:cNvPicPr>
          <p:nvPr/>
        </p:nvPicPr>
        <p:blipFill rotWithShape="1">
          <a:blip r:embed="rId4"/>
          <a:srcRect b="56900"/>
          <a:stretch/>
        </p:blipFill>
        <p:spPr>
          <a:xfrm>
            <a:off x="1219200" y="1458120"/>
            <a:ext cx="1944793" cy="533400"/>
          </a:xfrm>
          <a:prstGeom prst="rect">
            <a:avLst/>
          </a:prstGeom>
        </p:spPr>
      </p:pic>
      <p:pic>
        <p:nvPicPr>
          <p:cNvPr id="11" name="Image 10"/>
          <p:cNvPicPr>
            <a:picLocks noChangeAspect="1"/>
          </p:cNvPicPr>
          <p:nvPr/>
        </p:nvPicPr>
        <p:blipFill rotWithShape="1">
          <a:blip r:embed="rId4"/>
          <a:srcRect t="61570" b="-10827"/>
          <a:stretch/>
        </p:blipFill>
        <p:spPr>
          <a:xfrm>
            <a:off x="1219200" y="1915319"/>
            <a:ext cx="1944793" cy="609599"/>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90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AMA : Apparent </a:t>
            </a:r>
            <a:r>
              <a:rPr lang="fr-FR" sz="2800" b="1" dirty="0" err="1" smtClean="0">
                <a:latin typeface="Times New Roman" panose="02020603050405020304" pitchFamily="18" charset="0"/>
                <a:cs typeface="Times New Roman" panose="02020603050405020304" pitchFamily="18" charset="0"/>
              </a:rPr>
              <a:t>Molar</a:t>
            </a:r>
            <a:r>
              <a:rPr lang="fr-FR" sz="2800" b="1" dirty="0" smtClean="0">
                <a:latin typeface="Times New Roman" panose="02020603050405020304" pitchFamily="18" charset="0"/>
                <a:cs typeface="Times New Roman" panose="02020603050405020304" pitchFamily="18" charset="0"/>
              </a:rPr>
              <a:t> Activity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62783" y="589036"/>
            <a:ext cx="9052272" cy="4521438"/>
          </a:xfrm>
        </p:spPr>
        <p:txBody>
          <a:bodyPr/>
          <a:lstStyle/>
          <a:p>
            <a:r>
              <a:rPr lang="fr-FR" sz="2000" b="1" dirty="0" smtClean="0">
                <a:latin typeface="Times New Roman" panose="02020603050405020304" pitchFamily="18" charset="0"/>
                <a:cs typeface="Times New Roman" panose="02020603050405020304" pitchFamily="18" charset="0"/>
              </a:rPr>
              <a:t>Unit</a:t>
            </a:r>
            <a:r>
              <a:rPr lang="fr-FR" sz="2000" dirty="0" smtClean="0">
                <a:latin typeface="Times New Roman" panose="02020603050405020304" pitchFamily="18" charset="0"/>
                <a:cs typeface="Times New Roman" panose="02020603050405020304" pitchFamily="18" charset="0"/>
              </a:rPr>
              <a:t> :  Activity of </a:t>
            </a:r>
            <a:r>
              <a:rPr lang="fr-FR" sz="2000" baseline="30000" dirty="0" smtClean="0">
                <a:latin typeface="Times New Roman" panose="02020603050405020304" pitchFamily="18" charset="0"/>
                <a:cs typeface="Times New Roman" panose="02020603050405020304" pitchFamily="18" charset="0"/>
              </a:rPr>
              <a:t>165</a:t>
            </a:r>
            <a:r>
              <a:rPr lang="fr-FR" sz="2000" dirty="0" smtClean="0">
                <a:latin typeface="Times New Roman" panose="02020603050405020304" pitchFamily="18" charset="0"/>
                <a:cs typeface="Times New Roman" panose="02020603050405020304" pitchFamily="18" charset="0"/>
              </a:rPr>
              <a:t>Er by µmole of </a:t>
            </a:r>
            <a:r>
              <a:rPr lang="fr-FR" sz="2000" dirty="0" err="1" smtClean="0">
                <a:latin typeface="Times New Roman" panose="02020603050405020304" pitchFamily="18" charset="0"/>
                <a:cs typeface="Times New Roman" panose="02020603050405020304" pitchFamily="18" charset="0"/>
              </a:rPr>
              <a:t>chelator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MBq</a:t>
            </a:r>
            <a:r>
              <a:rPr lang="fr-FR" sz="2000" dirty="0" smtClean="0">
                <a:latin typeface="Times New Roman" panose="02020603050405020304" pitchFamily="18" charset="0"/>
                <a:cs typeface="Times New Roman" panose="02020603050405020304" pitchFamily="18" charset="0"/>
              </a:rPr>
              <a:t>/</a:t>
            </a:r>
            <a:r>
              <a:rPr lang="fr-FR" sz="2000" dirty="0" err="1" smtClean="0">
                <a:latin typeface="Times New Roman" panose="02020603050405020304" pitchFamily="18" charset="0"/>
                <a:cs typeface="Times New Roman" panose="02020603050405020304" pitchFamily="18" charset="0"/>
              </a:rPr>
              <a:t>nmol</a:t>
            </a:r>
            <a:r>
              <a:rPr lang="fr-FR" sz="2000" dirty="0" smtClean="0">
                <a:latin typeface="Times New Roman" panose="02020603050405020304" pitchFamily="18" charset="0"/>
                <a:cs typeface="Times New Roman" panose="02020603050405020304" pitchFamily="18" charset="0"/>
              </a:rPr>
              <a:t> or </a:t>
            </a:r>
            <a:r>
              <a:rPr lang="fr-FR" sz="2000" dirty="0" err="1" smtClean="0">
                <a:latin typeface="Times New Roman" panose="02020603050405020304" pitchFamily="18" charset="0"/>
                <a:cs typeface="Times New Roman" panose="02020603050405020304" pitchFamily="18" charset="0"/>
              </a:rPr>
              <a:t>GBq</a:t>
            </a:r>
            <a:r>
              <a:rPr lang="fr-FR" sz="2000" dirty="0" smtClean="0">
                <a:latin typeface="Times New Roman" panose="02020603050405020304" pitchFamily="18" charset="0"/>
                <a:cs typeface="Times New Roman" panose="02020603050405020304" pitchFamily="18" charset="0"/>
              </a:rPr>
              <a:t>/µmol)</a:t>
            </a: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Theoretical</a:t>
            </a:r>
            <a:r>
              <a:rPr lang="fr-FR" sz="2000" b="1" dirty="0" smtClean="0">
                <a:latin typeface="Times New Roman" panose="02020603050405020304" pitchFamily="18" charset="0"/>
                <a:cs typeface="Times New Roman" panose="02020603050405020304" pitchFamily="18" charset="0"/>
              </a:rPr>
              <a:t>  AMA </a:t>
            </a:r>
            <a:r>
              <a:rPr lang="fr-FR" sz="2000" dirty="0" smtClean="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2263712" lvl="6" indent="0">
              <a:buNone/>
            </a:pPr>
            <a:r>
              <a:rPr lang="fr-FR" sz="2000" b="1" dirty="0" smtClean="0">
                <a:solidFill>
                  <a:srgbClr val="0070C0"/>
                </a:solidFill>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74"/>
          <a:stretch/>
        </p:blipFill>
        <p:spPr bwMode="auto">
          <a:xfrm>
            <a:off x="2237539" y="2016136"/>
            <a:ext cx="7377516" cy="16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541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AMA : Apparent </a:t>
            </a:r>
            <a:r>
              <a:rPr lang="fr-FR" sz="2800" b="1" dirty="0" err="1" smtClean="0">
                <a:latin typeface="Times New Roman" panose="02020603050405020304" pitchFamily="18" charset="0"/>
                <a:cs typeface="Times New Roman" panose="02020603050405020304" pitchFamily="18" charset="0"/>
              </a:rPr>
              <a:t>Molar</a:t>
            </a:r>
            <a:r>
              <a:rPr lang="fr-FR" sz="2800" b="1" dirty="0" smtClean="0">
                <a:latin typeface="Times New Roman" panose="02020603050405020304" pitchFamily="18" charset="0"/>
                <a:cs typeface="Times New Roman" panose="02020603050405020304" pitchFamily="18" charset="0"/>
              </a:rPr>
              <a:t> Activity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62783" y="589036"/>
            <a:ext cx="9052272" cy="4521438"/>
          </a:xfrm>
        </p:spPr>
        <p:txBody>
          <a:bodyPr/>
          <a:lstStyle/>
          <a:p>
            <a:r>
              <a:rPr lang="fr-FR" sz="2000" b="1" dirty="0" smtClean="0">
                <a:latin typeface="Times New Roman" panose="02020603050405020304" pitchFamily="18" charset="0"/>
                <a:cs typeface="Times New Roman" panose="02020603050405020304" pitchFamily="18" charset="0"/>
              </a:rPr>
              <a:t>Unit</a:t>
            </a:r>
            <a:r>
              <a:rPr lang="fr-FR" sz="2000" dirty="0" smtClean="0">
                <a:latin typeface="Times New Roman" panose="02020603050405020304" pitchFamily="18" charset="0"/>
                <a:cs typeface="Times New Roman" panose="02020603050405020304" pitchFamily="18" charset="0"/>
              </a:rPr>
              <a:t> :  Activity of </a:t>
            </a:r>
            <a:r>
              <a:rPr lang="fr-FR" sz="2000" baseline="30000" dirty="0" smtClean="0">
                <a:latin typeface="Times New Roman" panose="02020603050405020304" pitchFamily="18" charset="0"/>
                <a:cs typeface="Times New Roman" panose="02020603050405020304" pitchFamily="18" charset="0"/>
              </a:rPr>
              <a:t>165</a:t>
            </a:r>
            <a:r>
              <a:rPr lang="fr-FR" sz="2000" dirty="0" smtClean="0">
                <a:latin typeface="Times New Roman" panose="02020603050405020304" pitchFamily="18" charset="0"/>
                <a:cs typeface="Times New Roman" panose="02020603050405020304" pitchFamily="18" charset="0"/>
              </a:rPr>
              <a:t>Er by µmole of </a:t>
            </a:r>
            <a:r>
              <a:rPr lang="fr-FR" sz="2000" dirty="0" err="1" smtClean="0">
                <a:latin typeface="Times New Roman" panose="02020603050405020304" pitchFamily="18" charset="0"/>
                <a:cs typeface="Times New Roman" panose="02020603050405020304" pitchFamily="18" charset="0"/>
              </a:rPr>
              <a:t>chelator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MBq</a:t>
            </a:r>
            <a:r>
              <a:rPr lang="fr-FR" sz="2000" dirty="0" smtClean="0">
                <a:latin typeface="Times New Roman" panose="02020603050405020304" pitchFamily="18" charset="0"/>
                <a:cs typeface="Times New Roman" panose="02020603050405020304" pitchFamily="18" charset="0"/>
              </a:rPr>
              <a:t>/</a:t>
            </a:r>
            <a:r>
              <a:rPr lang="fr-FR" sz="2000" dirty="0" err="1" smtClean="0">
                <a:latin typeface="Times New Roman" panose="02020603050405020304" pitchFamily="18" charset="0"/>
                <a:cs typeface="Times New Roman" panose="02020603050405020304" pitchFamily="18" charset="0"/>
              </a:rPr>
              <a:t>nmol</a:t>
            </a:r>
            <a:r>
              <a:rPr lang="fr-FR" sz="2000" dirty="0" smtClean="0">
                <a:latin typeface="Times New Roman" panose="02020603050405020304" pitchFamily="18" charset="0"/>
                <a:cs typeface="Times New Roman" panose="02020603050405020304" pitchFamily="18" charset="0"/>
              </a:rPr>
              <a:t> or </a:t>
            </a:r>
            <a:r>
              <a:rPr lang="fr-FR" sz="2000" dirty="0" err="1" smtClean="0">
                <a:latin typeface="Times New Roman" panose="02020603050405020304" pitchFamily="18" charset="0"/>
                <a:cs typeface="Times New Roman" panose="02020603050405020304" pitchFamily="18" charset="0"/>
              </a:rPr>
              <a:t>GBq</a:t>
            </a:r>
            <a:r>
              <a:rPr lang="fr-FR" sz="2000" dirty="0" smtClean="0">
                <a:latin typeface="Times New Roman" panose="02020603050405020304" pitchFamily="18" charset="0"/>
                <a:cs typeface="Times New Roman" panose="02020603050405020304" pitchFamily="18" charset="0"/>
              </a:rPr>
              <a:t>/µmol)</a:t>
            </a: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Theoretical</a:t>
            </a:r>
            <a:r>
              <a:rPr lang="fr-FR" sz="2000" b="1" dirty="0" smtClean="0">
                <a:latin typeface="Times New Roman" panose="02020603050405020304" pitchFamily="18" charset="0"/>
                <a:cs typeface="Times New Roman" panose="02020603050405020304" pitchFamily="18" charset="0"/>
              </a:rPr>
              <a:t>  AMA </a:t>
            </a:r>
            <a:r>
              <a:rPr lang="fr-FR" sz="2000" dirty="0" smtClean="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2263712" lvl="6" indent="0">
              <a:buNone/>
            </a:pPr>
            <a:r>
              <a:rPr lang="fr-FR" sz="2000" b="1" dirty="0" smtClean="0">
                <a:solidFill>
                  <a:srgbClr val="0070C0"/>
                </a:solidFill>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74"/>
          <a:stretch/>
        </p:blipFill>
        <p:spPr bwMode="auto">
          <a:xfrm>
            <a:off x="2237539" y="2016136"/>
            <a:ext cx="7377516" cy="16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à coins arrondis 4"/>
          <p:cNvSpPr/>
          <p:nvPr/>
        </p:nvSpPr>
        <p:spPr>
          <a:xfrm>
            <a:off x="5791200" y="2296319"/>
            <a:ext cx="3821158" cy="990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207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AMA : Apparent </a:t>
            </a:r>
            <a:r>
              <a:rPr lang="fr-FR" sz="2800" b="1" dirty="0" err="1" smtClean="0">
                <a:latin typeface="Times New Roman" panose="02020603050405020304" pitchFamily="18" charset="0"/>
                <a:cs typeface="Times New Roman" panose="02020603050405020304" pitchFamily="18" charset="0"/>
              </a:rPr>
              <a:t>Molar</a:t>
            </a:r>
            <a:r>
              <a:rPr lang="fr-FR" sz="2800" b="1" dirty="0" smtClean="0">
                <a:latin typeface="Times New Roman" panose="02020603050405020304" pitchFamily="18" charset="0"/>
                <a:cs typeface="Times New Roman" panose="02020603050405020304" pitchFamily="18" charset="0"/>
              </a:rPr>
              <a:t> Activity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62783" y="589036"/>
            <a:ext cx="9052272" cy="4521438"/>
          </a:xfrm>
        </p:spPr>
        <p:txBody>
          <a:bodyPr/>
          <a:lstStyle/>
          <a:p>
            <a:r>
              <a:rPr lang="fr-FR" sz="2000" b="1" dirty="0" smtClean="0">
                <a:latin typeface="Times New Roman" panose="02020603050405020304" pitchFamily="18" charset="0"/>
                <a:cs typeface="Times New Roman" panose="02020603050405020304" pitchFamily="18" charset="0"/>
              </a:rPr>
              <a:t>Unit</a:t>
            </a:r>
            <a:r>
              <a:rPr lang="fr-FR" sz="2000" dirty="0" smtClean="0">
                <a:latin typeface="Times New Roman" panose="02020603050405020304" pitchFamily="18" charset="0"/>
                <a:cs typeface="Times New Roman" panose="02020603050405020304" pitchFamily="18" charset="0"/>
              </a:rPr>
              <a:t> :  Activity of </a:t>
            </a:r>
            <a:r>
              <a:rPr lang="fr-FR" sz="2000" baseline="30000" dirty="0" smtClean="0">
                <a:latin typeface="Times New Roman" panose="02020603050405020304" pitchFamily="18" charset="0"/>
                <a:cs typeface="Times New Roman" panose="02020603050405020304" pitchFamily="18" charset="0"/>
              </a:rPr>
              <a:t>165</a:t>
            </a:r>
            <a:r>
              <a:rPr lang="fr-FR" sz="2000" dirty="0" smtClean="0">
                <a:latin typeface="Times New Roman" panose="02020603050405020304" pitchFamily="18" charset="0"/>
                <a:cs typeface="Times New Roman" panose="02020603050405020304" pitchFamily="18" charset="0"/>
              </a:rPr>
              <a:t>Er by µmole of </a:t>
            </a:r>
            <a:r>
              <a:rPr lang="fr-FR" sz="2000" dirty="0" err="1" smtClean="0">
                <a:latin typeface="Times New Roman" panose="02020603050405020304" pitchFamily="18" charset="0"/>
                <a:cs typeface="Times New Roman" panose="02020603050405020304" pitchFamily="18" charset="0"/>
              </a:rPr>
              <a:t>chelator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MBq</a:t>
            </a:r>
            <a:r>
              <a:rPr lang="fr-FR" sz="2000" dirty="0" smtClean="0">
                <a:latin typeface="Times New Roman" panose="02020603050405020304" pitchFamily="18" charset="0"/>
                <a:cs typeface="Times New Roman" panose="02020603050405020304" pitchFamily="18" charset="0"/>
              </a:rPr>
              <a:t>/</a:t>
            </a:r>
            <a:r>
              <a:rPr lang="fr-FR" sz="2000" dirty="0" err="1" smtClean="0">
                <a:latin typeface="Times New Roman" panose="02020603050405020304" pitchFamily="18" charset="0"/>
                <a:cs typeface="Times New Roman" panose="02020603050405020304" pitchFamily="18" charset="0"/>
              </a:rPr>
              <a:t>nmol</a:t>
            </a:r>
            <a:r>
              <a:rPr lang="fr-FR" sz="2000" dirty="0" smtClean="0">
                <a:latin typeface="Times New Roman" panose="02020603050405020304" pitchFamily="18" charset="0"/>
                <a:cs typeface="Times New Roman" panose="02020603050405020304" pitchFamily="18" charset="0"/>
              </a:rPr>
              <a:t> or </a:t>
            </a:r>
            <a:r>
              <a:rPr lang="fr-FR" sz="2000" dirty="0" err="1" smtClean="0">
                <a:latin typeface="Times New Roman" panose="02020603050405020304" pitchFamily="18" charset="0"/>
                <a:cs typeface="Times New Roman" panose="02020603050405020304" pitchFamily="18" charset="0"/>
              </a:rPr>
              <a:t>GBq</a:t>
            </a:r>
            <a:r>
              <a:rPr lang="fr-FR" sz="2000" dirty="0" smtClean="0">
                <a:latin typeface="Times New Roman" panose="02020603050405020304" pitchFamily="18" charset="0"/>
                <a:cs typeface="Times New Roman" panose="02020603050405020304" pitchFamily="18" charset="0"/>
              </a:rPr>
              <a:t>/µmol)</a:t>
            </a: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Theoretical</a:t>
            </a:r>
            <a:r>
              <a:rPr lang="fr-FR" sz="2000" b="1" dirty="0" smtClean="0">
                <a:latin typeface="Times New Roman" panose="02020603050405020304" pitchFamily="18" charset="0"/>
                <a:cs typeface="Times New Roman" panose="02020603050405020304" pitchFamily="18" charset="0"/>
              </a:rPr>
              <a:t>  AMA </a:t>
            </a:r>
            <a:r>
              <a:rPr lang="fr-FR" sz="2000" dirty="0" smtClean="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2263712" lvl="6" indent="0">
              <a:buNone/>
            </a:pPr>
            <a:r>
              <a:rPr lang="fr-FR" sz="2000" b="1" dirty="0" smtClean="0">
                <a:solidFill>
                  <a:srgbClr val="0070C0"/>
                </a:solidFill>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74"/>
          <a:stretch/>
        </p:blipFill>
        <p:spPr bwMode="auto">
          <a:xfrm>
            <a:off x="2237539" y="2016136"/>
            <a:ext cx="7377516" cy="16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à coins arrondis 4"/>
          <p:cNvSpPr/>
          <p:nvPr/>
        </p:nvSpPr>
        <p:spPr>
          <a:xfrm>
            <a:off x="7848600" y="2296319"/>
            <a:ext cx="1600200" cy="990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3429000" y="2292477"/>
            <a:ext cx="2209800" cy="990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408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AMA : Apparent </a:t>
            </a:r>
            <a:r>
              <a:rPr lang="fr-FR" sz="2800" b="1" dirty="0" err="1" smtClean="0">
                <a:latin typeface="Times New Roman" panose="02020603050405020304" pitchFamily="18" charset="0"/>
                <a:cs typeface="Times New Roman" panose="02020603050405020304" pitchFamily="18" charset="0"/>
              </a:rPr>
              <a:t>Molar</a:t>
            </a:r>
            <a:r>
              <a:rPr lang="fr-FR" sz="2800" b="1" dirty="0" smtClean="0">
                <a:latin typeface="Times New Roman" panose="02020603050405020304" pitchFamily="18" charset="0"/>
                <a:cs typeface="Times New Roman" panose="02020603050405020304" pitchFamily="18" charset="0"/>
              </a:rPr>
              <a:t> Activity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62783" y="589036"/>
            <a:ext cx="9052272" cy="4521438"/>
          </a:xfrm>
        </p:spPr>
        <p:txBody>
          <a:bodyPr/>
          <a:lstStyle/>
          <a:p>
            <a:r>
              <a:rPr lang="fr-FR" sz="2000" b="1" dirty="0" smtClean="0">
                <a:latin typeface="Times New Roman" panose="02020603050405020304" pitchFamily="18" charset="0"/>
                <a:cs typeface="Times New Roman" panose="02020603050405020304" pitchFamily="18" charset="0"/>
              </a:rPr>
              <a:t>Unit</a:t>
            </a:r>
            <a:r>
              <a:rPr lang="fr-FR" sz="2000" dirty="0" smtClean="0">
                <a:latin typeface="Times New Roman" panose="02020603050405020304" pitchFamily="18" charset="0"/>
                <a:cs typeface="Times New Roman" panose="02020603050405020304" pitchFamily="18" charset="0"/>
              </a:rPr>
              <a:t> :  Activity of </a:t>
            </a:r>
            <a:r>
              <a:rPr lang="fr-FR" sz="2000" baseline="30000" dirty="0" smtClean="0">
                <a:latin typeface="Times New Roman" panose="02020603050405020304" pitchFamily="18" charset="0"/>
                <a:cs typeface="Times New Roman" panose="02020603050405020304" pitchFamily="18" charset="0"/>
              </a:rPr>
              <a:t>165</a:t>
            </a:r>
            <a:r>
              <a:rPr lang="fr-FR" sz="2000" dirty="0" smtClean="0">
                <a:latin typeface="Times New Roman" panose="02020603050405020304" pitchFamily="18" charset="0"/>
                <a:cs typeface="Times New Roman" panose="02020603050405020304" pitchFamily="18" charset="0"/>
              </a:rPr>
              <a:t>Er by µmole of </a:t>
            </a:r>
            <a:r>
              <a:rPr lang="fr-FR" sz="2000" dirty="0" err="1" smtClean="0">
                <a:latin typeface="Times New Roman" panose="02020603050405020304" pitchFamily="18" charset="0"/>
                <a:cs typeface="Times New Roman" panose="02020603050405020304" pitchFamily="18" charset="0"/>
              </a:rPr>
              <a:t>chelator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MBq</a:t>
            </a:r>
            <a:r>
              <a:rPr lang="fr-FR" sz="2000" dirty="0" smtClean="0">
                <a:latin typeface="Times New Roman" panose="02020603050405020304" pitchFamily="18" charset="0"/>
                <a:cs typeface="Times New Roman" panose="02020603050405020304" pitchFamily="18" charset="0"/>
              </a:rPr>
              <a:t>/</a:t>
            </a:r>
            <a:r>
              <a:rPr lang="fr-FR" sz="2000" dirty="0" err="1" smtClean="0">
                <a:latin typeface="Times New Roman" panose="02020603050405020304" pitchFamily="18" charset="0"/>
                <a:cs typeface="Times New Roman" panose="02020603050405020304" pitchFamily="18" charset="0"/>
              </a:rPr>
              <a:t>nmol</a:t>
            </a:r>
            <a:r>
              <a:rPr lang="fr-FR" sz="2000" dirty="0" smtClean="0">
                <a:latin typeface="Times New Roman" panose="02020603050405020304" pitchFamily="18" charset="0"/>
                <a:cs typeface="Times New Roman" panose="02020603050405020304" pitchFamily="18" charset="0"/>
              </a:rPr>
              <a:t> or </a:t>
            </a:r>
            <a:r>
              <a:rPr lang="fr-FR" sz="2000" dirty="0" err="1" smtClean="0">
                <a:latin typeface="Times New Roman" panose="02020603050405020304" pitchFamily="18" charset="0"/>
                <a:cs typeface="Times New Roman" panose="02020603050405020304" pitchFamily="18" charset="0"/>
              </a:rPr>
              <a:t>GBq</a:t>
            </a:r>
            <a:r>
              <a:rPr lang="fr-FR" sz="2000" dirty="0" smtClean="0">
                <a:latin typeface="Times New Roman" panose="02020603050405020304" pitchFamily="18" charset="0"/>
                <a:cs typeface="Times New Roman" panose="02020603050405020304" pitchFamily="18" charset="0"/>
              </a:rPr>
              <a:t>/µmol)</a:t>
            </a: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Theoretical</a:t>
            </a:r>
            <a:r>
              <a:rPr lang="fr-FR" sz="2000" b="1" dirty="0" smtClean="0">
                <a:latin typeface="Times New Roman" panose="02020603050405020304" pitchFamily="18" charset="0"/>
                <a:cs typeface="Times New Roman" panose="02020603050405020304" pitchFamily="18" charset="0"/>
              </a:rPr>
              <a:t>  AMA </a:t>
            </a:r>
            <a:r>
              <a:rPr lang="fr-FR" sz="2000" dirty="0" smtClean="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2263712" lvl="6" indent="0">
              <a:buNone/>
            </a:pPr>
            <a:r>
              <a:rPr lang="fr-FR" sz="2000" b="1" dirty="0" smtClean="0">
                <a:solidFill>
                  <a:srgbClr val="0070C0"/>
                </a:solidFill>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74"/>
          <a:stretch/>
        </p:blipFill>
        <p:spPr bwMode="auto">
          <a:xfrm>
            <a:off x="2237539" y="2016136"/>
            <a:ext cx="7377516" cy="16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à coins arrondis 4"/>
          <p:cNvSpPr/>
          <p:nvPr/>
        </p:nvSpPr>
        <p:spPr>
          <a:xfrm>
            <a:off x="3352801" y="2296319"/>
            <a:ext cx="4343400" cy="990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11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smtClean="0">
                <a:latin typeface="Times New Roman" panose="02020603050405020304" pitchFamily="18" charset="0"/>
                <a:cs typeface="Times New Roman" panose="02020603050405020304" pitchFamily="18" charset="0"/>
              </a:rPr>
              <a:t>AMA : Apparent </a:t>
            </a:r>
            <a:r>
              <a:rPr lang="fr-FR" sz="2800" b="1" dirty="0" err="1" smtClean="0">
                <a:latin typeface="Times New Roman" panose="02020603050405020304" pitchFamily="18" charset="0"/>
                <a:cs typeface="Times New Roman" panose="02020603050405020304" pitchFamily="18" charset="0"/>
              </a:rPr>
              <a:t>Molar</a:t>
            </a:r>
            <a:r>
              <a:rPr lang="fr-FR" sz="2800" b="1" dirty="0" smtClean="0">
                <a:latin typeface="Times New Roman" panose="02020603050405020304" pitchFamily="18" charset="0"/>
                <a:cs typeface="Times New Roman" panose="02020603050405020304" pitchFamily="18" charset="0"/>
              </a:rPr>
              <a:t> Activity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562783" y="589036"/>
            <a:ext cx="9052272" cy="4521438"/>
          </a:xfrm>
        </p:spPr>
        <p:txBody>
          <a:bodyPr/>
          <a:lstStyle/>
          <a:p>
            <a:r>
              <a:rPr lang="fr-FR" sz="2000" b="1" dirty="0" smtClean="0">
                <a:latin typeface="Times New Roman" panose="02020603050405020304" pitchFamily="18" charset="0"/>
                <a:cs typeface="Times New Roman" panose="02020603050405020304" pitchFamily="18" charset="0"/>
              </a:rPr>
              <a:t>Unit</a:t>
            </a:r>
            <a:r>
              <a:rPr lang="fr-FR" sz="2000" dirty="0" smtClean="0">
                <a:latin typeface="Times New Roman" panose="02020603050405020304" pitchFamily="18" charset="0"/>
                <a:cs typeface="Times New Roman" panose="02020603050405020304" pitchFamily="18" charset="0"/>
              </a:rPr>
              <a:t> :  Activity of </a:t>
            </a:r>
            <a:r>
              <a:rPr lang="fr-FR" sz="2000" baseline="30000" dirty="0" smtClean="0">
                <a:latin typeface="Times New Roman" panose="02020603050405020304" pitchFamily="18" charset="0"/>
                <a:cs typeface="Times New Roman" panose="02020603050405020304" pitchFamily="18" charset="0"/>
              </a:rPr>
              <a:t>165</a:t>
            </a:r>
            <a:r>
              <a:rPr lang="fr-FR" sz="2000" dirty="0" smtClean="0">
                <a:latin typeface="Times New Roman" panose="02020603050405020304" pitchFamily="18" charset="0"/>
                <a:cs typeface="Times New Roman" panose="02020603050405020304" pitchFamily="18" charset="0"/>
              </a:rPr>
              <a:t>Er by µmole of </a:t>
            </a:r>
            <a:r>
              <a:rPr lang="fr-FR" sz="2000" dirty="0" err="1" smtClean="0">
                <a:latin typeface="Times New Roman" panose="02020603050405020304" pitchFamily="18" charset="0"/>
                <a:cs typeface="Times New Roman" panose="02020603050405020304" pitchFamily="18" charset="0"/>
              </a:rPr>
              <a:t>chelator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MBq</a:t>
            </a:r>
            <a:r>
              <a:rPr lang="fr-FR" sz="2000" dirty="0" smtClean="0">
                <a:latin typeface="Times New Roman" panose="02020603050405020304" pitchFamily="18" charset="0"/>
                <a:cs typeface="Times New Roman" panose="02020603050405020304" pitchFamily="18" charset="0"/>
              </a:rPr>
              <a:t>/</a:t>
            </a:r>
            <a:r>
              <a:rPr lang="fr-FR" sz="2000" dirty="0" err="1" smtClean="0">
                <a:latin typeface="Times New Roman" panose="02020603050405020304" pitchFamily="18" charset="0"/>
                <a:cs typeface="Times New Roman" panose="02020603050405020304" pitchFamily="18" charset="0"/>
              </a:rPr>
              <a:t>nmol</a:t>
            </a:r>
            <a:r>
              <a:rPr lang="fr-FR" sz="2000" dirty="0" smtClean="0">
                <a:latin typeface="Times New Roman" panose="02020603050405020304" pitchFamily="18" charset="0"/>
                <a:cs typeface="Times New Roman" panose="02020603050405020304" pitchFamily="18" charset="0"/>
              </a:rPr>
              <a:t> or </a:t>
            </a:r>
            <a:r>
              <a:rPr lang="fr-FR" sz="2000" dirty="0" err="1" smtClean="0">
                <a:latin typeface="Times New Roman" panose="02020603050405020304" pitchFamily="18" charset="0"/>
                <a:cs typeface="Times New Roman" panose="02020603050405020304" pitchFamily="18" charset="0"/>
              </a:rPr>
              <a:t>GBq</a:t>
            </a:r>
            <a:r>
              <a:rPr lang="fr-FR" sz="2000" dirty="0" smtClean="0">
                <a:latin typeface="Times New Roman" panose="02020603050405020304" pitchFamily="18" charset="0"/>
                <a:cs typeface="Times New Roman" panose="02020603050405020304" pitchFamily="18" charset="0"/>
              </a:rPr>
              <a:t>/µmol)</a:t>
            </a: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Theoretical</a:t>
            </a:r>
            <a:r>
              <a:rPr lang="fr-FR" sz="2000" b="1" dirty="0" smtClean="0">
                <a:latin typeface="Times New Roman" panose="02020603050405020304" pitchFamily="18" charset="0"/>
                <a:cs typeface="Times New Roman" panose="02020603050405020304" pitchFamily="18" charset="0"/>
              </a:rPr>
              <a:t>  AMA </a:t>
            </a:r>
            <a:r>
              <a:rPr lang="fr-FR" sz="2000" dirty="0" smtClean="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pPr marL="0" indent="0">
              <a:buNone/>
            </a:pPr>
            <a:endParaRPr lang="fr-FR" sz="2000" dirty="0" smtClean="0">
              <a:latin typeface="Times New Roman" panose="02020603050405020304" pitchFamily="18" charset="0"/>
              <a:cs typeface="Times New Roman" panose="02020603050405020304" pitchFamily="18" charset="0"/>
            </a:endParaRPr>
          </a:p>
          <a:p>
            <a:r>
              <a:rPr lang="fr-FR" sz="2000" b="1" dirty="0" err="1" smtClean="0">
                <a:latin typeface="Times New Roman" panose="02020603050405020304" pitchFamily="18" charset="0"/>
                <a:cs typeface="Times New Roman" panose="02020603050405020304" pitchFamily="18" charset="0"/>
              </a:rPr>
              <a:t>Parameters</a:t>
            </a:r>
            <a:r>
              <a:rPr lang="fr-FR" sz="2000" dirty="0" smtClean="0">
                <a:latin typeface="Times New Roman" panose="02020603050405020304" pitchFamily="18" charset="0"/>
                <a:cs typeface="Times New Roman" panose="02020603050405020304" pitchFamily="18" charset="0"/>
              </a:rPr>
              <a:t> : </a:t>
            </a:r>
          </a:p>
          <a:p>
            <a:pPr marL="1509142" lvl="4" indent="0">
              <a:buNone/>
            </a:pPr>
            <a:r>
              <a:rPr lang="fr-FR" sz="2000" b="1" dirty="0" smtClean="0">
                <a:solidFill>
                  <a:srgbClr val="FF0000"/>
                </a:solidFill>
                <a:latin typeface="Times New Roman" panose="02020603050405020304" pitchFamily="18" charset="0"/>
                <a:cs typeface="Times New Roman" panose="02020603050405020304" pitchFamily="18" charset="0"/>
              </a:rPr>
              <a:t>1 : Targetry : </a:t>
            </a:r>
            <a:r>
              <a:rPr lang="fr-FR" sz="2000" b="1" dirty="0" err="1" smtClean="0">
                <a:solidFill>
                  <a:srgbClr val="FF0000"/>
                </a:solidFill>
                <a:latin typeface="Times New Roman" panose="02020603050405020304" pitchFamily="18" charset="0"/>
                <a:cs typeface="Times New Roman" panose="02020603050405020304" pitchFamily="18" charset="0"/>
              </a:rPr>
              <a:t>yield</a:t>
            </a:r>
            <a:r>
              <a:rPr lang="fr-FR" sz="2000" b="1" dirty="0" smtClean="0">
                <a:solidFill>
                  <a:srgbClr val="FF0000"/>
                </a:solidFill>
                <a:latin typeface="Times New Roman" panose="02020603050405020304" pitchFamily="18" charset="0"/>
                <a:cs typeface="Times New Roman" panose="02020603050405020304" pitchFamily="18" charset="0"/>
              </a:rPr>
              <a:t> (MBq/µA/h), </a:t>
            </a:r>
            <a:r>
              <a:rPr lang="fr-FR" sz="2000" b="1" dirty="0" err="1" smtClean="0">
                <a:solidFill>
                  <a:srgbClr val="FF0000"/>
                </a:solidFill>
                <a:latin typeface="Times New Roman" panose="02020603050405020304" pitchFamily="18" charset="0"/>
                <a:cs typeface="Times New Roman" panose="02020603050405020304" pitchFamily="18" charset="0"/>
              </a:rPr>
              <a:t>beam</a:t>
            </a:r>
            <a:r>
              <a:rPr lang="fr-FR" sz="2000" b="1" dirty="0" smtClean="0">
                <a:solidFill>
                  <a:srgbClr val="FF0000"/>
                </a:solidFill>
                <a:latin typeface="Times New Roman" panose="02020603050405020304" pitchFamily="18" charset="0"/>
                <a:cs typeface="Times New Roman" panose="02020603050405020304" pitchFamily="18" charset="0"/>
              </a:rPr>
              <a:t> (</a:t>
            </a:r>
            <a:r>
              <a:rPr lang="fr-FR" sz="2000" b="1" dirty="0" err="1" smtClean="0">
                <a:solidFill>
                  <a:srgbClr val="FF0000"/>
                </a:solidFill>
                <a:latin typeface="Times New Roman" panose="02020603050405020304" pitchFamily="18" charset="0"/>
                <a:cs typeface="Times New Roman" panose="02020603050405020304" pitchFamily="18" charset="0"/>
              </a:rPr>
              <a:t>Energy</a:t>
            </a:r>
            <a:r>
              <a:rPr lang="fr-FR" sz="2000" b="1" dirty="0" smtClean="0">
                <a:solidFill>
                  <a:srgbClr val="FF0000"/>
                </a:solidFill>
                <a:latin typeface="Times New Roman" panose="02020603050405020304" pitchFamily="18" charset="0"/>
                <a:cs typeface="Times New Roman" panose="02020603050405020304" pitchFamily="18" charset="0"/>
              </a:rPr>
              <a:t> and </a:t>
            </a:r>
            <a:r>
              <a:rPr lang="fr-FR" sz="2000" b="1" dirty="0" err="1" smtClean="0">
                <a:solidFill>
                  <a:srgbClr val="FF0000"/>
                </a:solidFill>
                <a:latin typeface="Times New Roman" panose="02020603050405020304" pitchFamily="18" charset="0"/>
                <a:cs typeface="Times New Roman" panose="02020603050405020304" pitchFamily="18" charset="0"/>
              </a:rPr>
              <a:t>particle</a:t>
            </a:r>
            <a:r>
              <a:rPr lang="fr-FR" sz="2000" b="1" dirty="0" smtClean="0">
                <a:solidFill>
                  <a:srgbClr val="FF0000"/>
                </a:solidFill>
                <a:latin typeface="Times New Roman" panose="02020603050405020304" pitchFamily="18" charset="0"/>
                <a:cs typeface="Times New Roman" panose="02020603050405020304" pitchFamily="18" charset="0"/>
              </a:rPr>
              <a:t>)</a:t>
            </a:r>
          </a:p>
          <a:p>
            <a:pPr marL="1509142" lvl="4" indent="0">
              <a:buNone/>
            </a:pPr>
            <a:r>
              <a:rPr lang="fr-FR" sz="2000" b="1" dirty="0" smtClean="0">
                <a:solidFill>
                  <a:srgbClr val="0070C0"/>
                </a:solidFill>
                <a:latin typeface="Times New Roman" panose="02020603050405020304" pitchFamily="18" charset="0"/>
                <a:cs typeface="Times New Roman" panose="02020603050405020304" pitchFamily="18" charset="0"/>
              </a:rPr>
              <a:t>2 : Target : mass (</a:t>
            </a:r>
            <a:r>
              <a:rPr lang="fr-FR" sz="2000" b="1" dirty="0" err="1" smtClean="0">
                <a:solidFill>
                  <a:srgbClr val="0070C0"/>
                </a:solidFill>
                <a:latin typeface="Times New Roman" panose="02020603050405020304" pitchFamily="18" charset="0"/>
                <a:cs typeface="Times New Roman" panose="02020603050405020304" pitchFamily="18" charset="0"/>
              </a:rPr>
              <a:t>ng</a:t>
            </a:r>
            <a:r>
              <a:rPr lang="fr-FR" sz="2000" b="1" dirty="0" smtClean="0">
                <a:solidFill>
                  <a:srgbClr val="0070C0"/>
                </a:solidFill>
                <a:latin typeface="Times New Roman" panose="02020603050405020304" pitchFamily="18" charset="0"/>
                <a:cs typeface="Times New Roman" panose="02020603050405020304" pitchFamily="18" charset="0"/>
              </a:rPr>
              <a:t>), Er </a:t>
            </a:r>
            <a:r>
              <a:rPr lang="fr-FR" sz="2000" b="1" dirty="0" err="1" smtClean="0">
                <a:solidFill>
                  <a:srgbClr val="0070C0"/>
                </a:solidFill>
                <a:latin typeface="Times New Roman" panose="02020603050405020304" pitchFamily="18" charset="0"/>
                <a:cs typeface="Times New Roman" panose="02020603050405020304" pitchFamily="18" charset="0"/>
              </a:rPr>
              <a:t>impurities</a:t>
            </a:r>
            <a:r>
              <a:rPr lang="fr-FR" sz="2000" b="1" dirty="0" smtClean="0">
                <a:solidFill>
                  <a:srgbClr val="0070C0"/>
                </a:solidFill>
                <a:latin typeface="Times New Roman" panose="02020603050405020304" pitchFamily="18" charset="0"/>
                <a:cs typeface="Times New Roman" panose="02020603050405020304" pitchFamily="18" charset="0"/>
              </a:rPr>
              <a:t> (ppm)</a:t>
            </a:r>
            <a:endParaRPr lang="fr-FR" sz="2000" dirty="0" smtClean="0">
              <a:solidFill>
                <a:srgbClr val="0070C0"/>
              </a:solidFill>
              <a:latin typeface="Times New Roman" panose="02020603050405020304" pitchFamily="18" charset="0"/>
              <a:cs typeface="Times New Roman" panose="02020603050405020304" pitchFamily="18" charset="0"/>
            </a:endParaRPr>
          </a:p>
          <a:p>
            <a:pPr marL="1509142" lvl="4" indent="0">
              <a:buNone/>
            </a:pPr>
            <a:r>
              <a:rPr lang="fr-FR" sz="2000" b="1" dirty="0" smtClean="0">
                <a:solidFill>
                  <a:srgbClr val="00B050"/>
                </a:solidFill>
                <a:latin typeface="Times New Roman" panose="02020603050405020304" pitchFamily="18" charset="0"/>
                <a:cs typeface="Times New Roman" panose="02020603050405020304" pitchFamily="18" charset="0"/>
              </a:rPr>
              <a:t>3 : </a:t>
            </a:r>
            <a:r>
              <a:rPr lang="fr-FR" sz="2000" b="1" dirty="0" err="1" smtClean="0">
                <a:solidFill>
                  <a:srgbClr val="00B050"/>
                </a:solidFill>
                <a:latin typeface="Times New Roman" panose="02020603050405020304" pitchFamily="18" charset="0"/>
                <a:cs typeface="Times New Roman" panose="02020603050405020304" pitchFamily="18" charset="0"/>
              </a:rPr>
              <a:t>Radiochemistry</a:t>
            </a:r>
            <a:r>
              <a:rPr lang="fr-FR" sz="2000" b="1" dirty="0">
                <a:solidFill>
                  <a:srgbClr val="00B050"/>
                </a:solidFill>
                <a:latin typeface="Times New Roman" panose="02020603050405020304" pitchFamily="18" charset="0"/>
                <a:cs typeface="Times New Roman" panose="02020603050405020304" pitchFamily="18" charset="0"/>
              </a:rPr>
              <a:t> </a:t>
            </a:r>
            <a:r>
              <a:rPr lang="fr-FR" sz="2000" b="1" dirty="0" smtClean="0">
                <a:solidFill>
                  <a:srgbClr val="00B050"/>
                </a:solidFill>
                <a:latin typeface="Times New Roman" panose="02020603050405020304" pitchFamily="18" charset="0"/>
                <a:cs typeface="Times New Roman" panose="02020603050405020304" pitchFamily="18" charset="0"/>
              </a:rPr>
              <a:t>: SF (</a:t>
            </a:r>
            <a:r>
              <a:rPr lang="fr-FR" sz="2000" b="1" dirty="0" err="1" smtClean="0">
                <a:solidFill>
                  <a:srgbClr val="00B050"/>
                </a:solidFill>
                <a:latin typeface="Times New Roman" panose="02020603050405020304" pitchFamily="18" charset="0"/>
                <a:cs typeface="Times New Roman" panose="02020603050405020304" pitchFamily="18" charset="0"/>
              </a:rPr>
              <a:t>Separation</a:t>
            </a:r>
            <a:r>
              <a:rPr lang="fr-FR" sz="2000" b="1" dirty="0" smtClean="0">
                <a:solidFill>
                  <a:srgbClr val="00B050"/>
                </a:solidFill>
                <a:latin typeface="Times New Roman" panose="02020603050405020304" pitchFamily="18" charset="0"/>
                <a:cs typeface="Times New Roman" panose="02020603050405020304" pitchFamily="18" charset="0"/>
              </a:rPr>
              <a:t> factor Ho/Er), </a:t>
            </a:r>
            <a:r>
              <a:rPr lang="fr-FR" sz="2000" b="1" dirty="0" err="1" smtClean="0">
                <a:solidFill>
                  <a:srgbClr val="00B050"/>
                </a:solidFill>
                <a:latin typeface="Times New Roman" panose="02020603050405020304" pitchFamily="18" charset="0"/>
                <a:cs typeface="Times New Roman" panose="02020603050405020304" pitchFamily="18" charset="0"/>
              </a:rPr>
              <a:t>yield</a:t>
            </a:r>
            <a:r>
              <a:rPr lang="fr-FR" sz="2000" b="1" dirty="0" smtClean="0">
                <a:solidFill>
                  <a:srgbClr val="00B050"/>
                </a:solidFill>
                <a:latin typeface="Times New Roman" panose="02020603050405020304" pitchFamily="18" charset="0"/>
                <a:cs typeface="Times New Roman" panose="02020603050405020304" pitchFamily="18" charset="0"/>
              </a:rPr>
              <a:t> </a:t>
            </a:r>
            <a:r>
              <a:rPr lang="fr-FR" sz="2000" b="1" dirty="0" smtClean="0">
                <a:solidFill>
                  <a:srgbClr val="0070C0"/>
                </a:solidFill>
                <a:latin typeface="Times New Roman" panose="02020603050405020304" pitchFamily="18" charset="0"/>
                <a:cs typeface="Times New Roman" panose="02020603050405020304" pitchFamily="18" charset="0"/>
              </a:rPr>
              <a:t> </a:t>
            </a:r>
          </a:p>
          <a:p>
            <a:pPr marL="2263712" lvl="6" indent="0">
              <a:buNone/>
            </a:pPr>
            <a:r>
              <a:rPr lang="fr-FR" sz="2000" b="1" dirty="0" smtClean="0">
                <a:solidFill>
                  <a:srgbClr val="0070C0"/>
                </a:solidFill>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74"/>
          <a:stretch/>
        </p:blipFill>
        <p:spPr bwMode="auto">
          <a:xfrm>
            <a:off x="2237539" y="2055177"/>
            <a:ext cx="7377516" cy="16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5867400" y="1919854"/>
            <a:ext cx="524251" cy="490765"/>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306825" y="1969203"/>
            <a:ext cx="646982" cy="441416"/>
          </a:xfrm>
          <a:prstGeom prst="ellipse">
            <a:avLst/>
          </a:prstGeom>
          <a:noFill/>
          <a:ln w="38100" cmpd="sng">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8612244" y="2634684"/>
            <a:ext cx="760356" cy="652235"/>
          </a:xfrm>
          <a:prstGeom prst="ellipse">
            <a:avLst/>
          </a:prstGeom>
          <a:noFill/>
          <a:ln w="38100" cmpd="sng">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935225" y="2328576"/>
            <a:ext cx="551175" cy="410428"/>
          </a:xfrm>
          <a:prstGeom prst="ellipse">
            <a:avLst/>
          </a:prstGeom>
          <a:noFill/>
          <a:ln w="38100" cmpd="sng">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6960601" y="2372519"/>
            <a:ext cx="659399" cy="389787"/>
          </a:xfrm>
          <a:prstGeom prst="ellipse">
            <a:avLst/>
          </a:prstGeom>
          <a:noFill/>
          <a:ln w="38100" cmpd="sng">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3487425" y="2328576"/>
            <a:ext cx="551175" cy="410428"/>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5808975" y="2410619"/>
            <a:ext cx="467658" cy="41849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6324600" y="2465811"/>
            <a:ext cx="618226" cy="3639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8397943" y="2410618"/>
            <a:ext cx="517457" cy="38553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263" y="4952331"/>
            <a:ext cx="71913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4290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UWTheme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UWTheme_PPT</Template>
  <TotalTime>55031</TotalTime>
  <Words>2621</Words>
  <Application>Microsoft Office PowerPoint</Application>
  <PresentationFormat>Personnalisé</PresentationFormat>
  <Paragraphs>352</Paragraphs>
  <Slides>20</Slides>
  <Notes>18</Notes>
  <HiddenSlides>0</HiddenSlides>
  <MMClips>1</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20</vt:i4>
      </vt:variant>
    </vt:vector>
  </HeadingPairs>
  <TitlesOfParts>
    <vt:vector size="29" baseType="lpstr">
      <vt:lpstr>Arial</vt:lpstr>
      <vt:lpstr>Calibri</vt:lpstr>
      <vt:lpstr>DengXian</vt:lpstr>
      <vt:lpstr>Symbol</vt:lpstr>
      <vt:lpstr>Times New Roman</vt:lpstr>
      <vt:lpstr>Wingdings</vt:lpstr>
      <vt:lpstr>UWTheme_PPT</vt:lpstr>
      <vt:lpstr>Custom Design</vt:lpstr>
      <vt:lpstr>1_Custom Design</vt:lpstr>
      <vt:lpstr>Production of 165Er by deuteron </vt:lpstr>
      <vt:lpstr>Radiolanthanide for bimodality imaging</vt:lpstr>
      <vt:lpstr>Why 165Er ?</vt:lpstr>
      <vt:lpstr>Results of in vitro experiments with 165Er</vt:lpstr>
      <vt:lpstr>AMA : Apparent Molar Activity  </vt:lpstr>
      <vt:lpstr>AMA : Apparent Molar Activity  </vt:lpstr>
      <vt:lpstr>AMA : Apparent Molar Activity  </vt:lpstr>
      <vt:lpstr>AMA : Apparent Molar Activity  </vt:lpstr>
      <vt:lpstr>AMA : Apparent Molar Activity  </vt:lpstr>
      <vt:lpstr>165Er Production from a Ho target at Orleans’ Cyclotron</vt:lpstr>
      <vt:lpstr>CISCoTe  targetry</vt:lpstr>
      <vt:lpstr>Ho Target preparation</vt:lpstr>
      <vt:lpstr>Energy versus thickness</vt:lpstr>
      <vt:lpstr>Yield and position of spot beam </vt:lpstr>
      <vt:lpstr>Results deuteron irradiation at « high current »</vt:lpstr>
      <vt:lpstr>Radiochemical separation 165Er from Ho target</vt:lpstr>
      <vt:lpstr>Determination AMA : radiolabeling</vt:lpstr>
      <vt:lpstr>Conclusions </vt:lpstr>
      <vt:lpstr>Acknowledgements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yield production and isolation of isotopically pure 72As and novel radioarsenic labeling strategies for the development of theranostic radiopharmaceuticals</dc:title>
  <dc:creator>Paul A Ellison</dc:creator>
  <cp:lastModifiedBy>Isidro DASILVA</cp:lastModifiedBy>
  <cp:revision>983</cp:revision>
  <cp:lastPrinted>2021-01-08T14:23:53Z</cp:lastPrinted>
  <dcterms:created xsi:type="dcterms:W3CDTF">2018-08-27T19:15:40Z</dcterms:created>
  <dcterms:modified xsi:type="dcterms:W3CDTF">2022-08-24T13:45:25Z</dcterms:modified>
</cp:coreProperties>
</file>