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70" r:id="rId2"/>
    <p:sldId id="290" r:id="rId3"/>
    <p:sldId id="321" r:id="rId4"/>
    <p:sldId id="315" r:id="rId5"/>
    <p:sldId id="319" r:id="rId6"/>
    <p:sldId id="318" r:id="rId7"/>
    <p:sldId id="327" r:id="rId8"/>
    <p:sldId id="323" r:id="rId9"/>
    <p:sldId id="325" r:id="rId10"/>
    <p:sldId id="324" r:id="rId11"/>
    <p:sldId id="326" r:id="rId12"/>
    <p:sldId id="317" r:id="rId13"/>
    <p:sldId id="320" r:id="rId14"/>
    <p:sldId id="32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23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29" autoAdjust="0"/>
    <p:restoredTop sz="84473" autoAdjust="0"/>
  </p:normalViewPr>
  <p:slideViewPr>
    <p:cSldViewPr showGuides="1">
      <p:cViewPr varScale="1">
        <p:scale>
          <a:sx n="110" d="100"/>
          <a:sy n="110" d="100"/>
        </p:scale>
        <p:origin x="822" y="108"/>
      </p:cViewPr>
      <p:guideLst>
        <p:guide orient="horz" pos="1026"/>
        <p:guide pos="234"/>
      </p:guideLst>
    </p:cSldViewPr>
  </p:slideViewPr>
  <p:notesTextViewPr>
    <p:cViewPr>
      <p:scale>
        <a:sx n="3" d="2"/>
        <a:sy n="3" d="2"/>
      </p:scale>
      <p:origin x="0" y="0"/>
    </p:cViewPr>
  </p:notesTextViewPr>
  <p:sorterViewPr>
    <p:cViewPr>
      <p:scale>
        <a:sx n="100" d="100"/>
        <a:sy n="100" d="100"/>
      </p:scale>
      <p:origin x="0" y="0"/>
    </p:cViewPr>
  </p:sorterViewPr>
  <p:notesViewPr>
    <p:cSldViewPr showGuides="1">
      <p:cViewPr varScale="1">
        <p:scale>
          <a:sx n="99" d="100"/>
          <a:sy n="99" d="100"/>
        </p:scale>
        <p:origin x="357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E9E86A-6679-4EC8-847C-9F954F45BF68}" type="datetimeFigureOut">
              <a:rPr lang="de-DE" smtClean="0"/>
              <a:t>18.08.2022</a:t>
            </a:fld>
            <a:endParaRPr lang="de-DE"/>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48E8B7-5326-4A3E-8AE4-83D3CDA8A9FC}" type="slidenum">
              <a:rPr lang="de-DE" smtClean="0"/>
              <a:t>‹Nr.›</a:t>
            </a:fld>
            <a:endParaRPr lang="de-DE"/>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3C419-10E8-4216-A6CC-B7C8A23909AD}" type="datetimeFigureOut">
              <a:rPr lang="de-DE" smtClean="0"/>
              <a:t>18.08.2022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6CAD1-FD47-46B0-9C16-1B81F4E690E0}" type="slidenum">
              <a:rPr lang="de-DE" smtClean="0"/>
              <a:t>‹Nr.›</a:t>
            </a:fld>
            <a:endParaRPr lang="de-DE"/>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Ladies and Gentlemen i want to show you our interlock safety system at our cyclotron in the pet-centre of the Forschungszentrum Jülich</a:t>
            </a:r>
          </a:p>
        </p:txBody>
      </p:sp>
      <p:sp>
        <p:nvSpPr>
          <p:cNvPr id="4" name="Foliennummernplatzhalter 3"/>
          <p:cNvSpPr>
            <a:spLocks noGrp="1"/>
          </p:cNvSpPr>
          <p:nvPr>
            <p:ph type="sldNum" sz="quarter" idx="10"/>
          </p:nvPr>
        </p:nvSpPr>
        <p:spPr>
          <a:xfrm>
            <a:off x="3861048" y="8649717"/>
            <a:ext cx="2971800" cy="458787"/>
          </a:xfrm>
        </p:spPr>
        <p:txBody>
          <a:bodyPr/>
          <a:lstStyle/>
          <a:p>
            <a:fld id="{FF66CAD1-FD47-46B0-9C16-1B81F4E690E0}" type="slidenum">
              <a:rPr lang="de-DE" smtClean="0"/>
              <a:t>1</a:t>
            </a:fld>
            <a:endParaRPr lang="de-DE"/>
          </a:p>
        </p:txBody>
      </p:sp>
    </p:spTree>
    <p:extLst>
      <p:ext uri="{BB962C8B-B14F-4D97-AF65-F5344CB8AC3E}">
        <p14:creationId xmlns:p14="http://schemas.microsoft.com/office/powerpoint/2010/main" val="336172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9138" y="250825"/>
            <a:ext cx="5486400" cy="3086100"/>
          </a:xfrm>
        </p:spPr>
      </p:sp>
      <p:sp>
        <p:nvSpPr>
          <p:cNvPr id="3" name="Notizenplatzhalter 2"/>
          <p:cNvSpPr>
            <a:spLocks noGrp="1"/>
          </p:cNvSpPr>
          <p:nvPr>
            <p:ph type="body" idx="1"/>
          </p:nvPr>
        </p:nvSpPr>
        <p:spPr>
          <a:xfrm>
            <a:off x="719708" y="3419872"/>
            <a:ext cx="5486400" cy="3600450"/>
          </a:xfrm>
        </p:spPr>
        <p:txBody>
          <a:bodyPr/>
          <a:lstStyle/>
          <a:p>
            <a:r>
              <a:rPr lang="en-GB" dirty="0"/>
              <a:t>To send F-18, C-11 or O-15 to the GMP-area the system is in connected to the hot cells, the quality lab and the PET/MR area.</a:t>
            </a:r>
          </a:p>
          <a:p>
            <a:r>
              <a:rPr lang="en-GB" dirty="0"/>
              <a:t>To send activity the system gets a ready signal from the selected hot cell if the pressure is right, the air exchange rate is right, the hot cell doors are closed and the air compressing system is running. </a:t>
            </a:r>
          </a:p>
          <a:p>
            <a:r>
              <a:rPr lang="en-GB" dirty="0"/>
              <a:t>To send to the quality lab and the PET/MR area the system is like the one at the research area. The person on site presses a button if the lab or the PET/MR is ready to receive.</a:t>
            </a:r>
          </a:p>
          <a:p>
            <a:r>
              <a:rPr lang="en-GB" dirty="0"/>
              <a:t>All this is only possible, if there is no fire alarm in the  building and the ventilation is inside the working limits and the exhaust measuring system is running and doesn´t register any activity.</a:t>
            </a:r>
          </a:p>
          <a:p>
            <a:endParaRPr lang="en-GB" dirty="0"/>
          </a:p>
        </p:txBody>
      </p:sp>
      <p:sp>
        <p:nvSpPr>
          <p:cNvPr id="4" name="Foliennummernplatzhalter 3"/>
          <p:cNvSpPr>
            <a:spLocks noGrp="1"/>
          </p:cNvSpPr>
          <p:nvPr>
            <p:ph type="sldNum" sz="quarter" idx="10"/>
          </p:nvPr>
        </p:nvSpPr>
        <p:spPr/>
        <p:txBody>
          <a:bodyPr/>
          <a:lstStyle/>
          <a:p>
            <a:fld id="{FF66CAD1-FD47-46B0-9C16-1B81F4E690E0}" type="slidenum">
              <a:rPr lang="de-DE" smtClean="0"/>
              <a:t>10</a:t>
            </a:fld>
            <a:endParaRPr lang="de-DE"/>
          </a:p>
        </p:txBody>
      </p:sp>
    </p:spTree>
    <p:extLst>
      <p:ext uri="{BB962C8B-B14F-4D97-AF65-F5344CB8AC3E}">
        <p14:creationId xmlns:p14="http://schemas.microsoft.com/office/powerpoint/2010/main" val="205441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9138" y="250825"/>
            <a:ext cx="5486400" cy="3086100"/>
          </a:xfrm>
        </p:spPr>
      </p:sp>
      <p:sp>
        <p:nvSpPr>
          <p:cNvPr id="3" name="Notizenplatzhalter 2"/>
          <p:cNvSpPr>
            <a:spLocks noGrp="1"/>
          </p:cNvSpPr>
          <p:nvPr>
            <p:ph type="body" idx="1"/>
          </p:nvPr>
        </p:nvSpPr>
        <p:spPr>
          <a:xfrm>
            <a:off x="719708" y="3419872"/>
            <a:ext cx="5486400" cy="3600450"/>
          </a:xfrm>
        </p:spPr>
        <p:txBody>
          <a:bodyPr/>
          <a:lstStyle/>
          <a:p>
            <a:r>
              <a:rPr lang="en-GB" dirty="0"/>
              <a:t>This is a sketch of all the connections together and how the connections between the systems are.</a:t>
            </a:r>
          </a:p>
        </p:txBody>
      </p:sp>
      <p:sp>
        <p:nvSpPr>
          <p:cNvPr id="4" name="Foliennummernplatzhalter 3"/>
          <p:cNvSpPr>
            <a:spLocks noGrp="1"/>
          </p:cNvSpPr>
          <p:nvPr>
            <p:ph type="sldNum" sz="quarter" idx="10"/>
          </p:nvPr>
        </p:nvSpPr>
        <p:spPr/>
        <p:txBody>
          <a:bodyPr/>
          <a:lstStyle/>
          <a:p>
            <a:fld id="{FF66CAD1-FD47-46B0-9C16-1B81F4E690E0}" type="slidenum">
              <a:rPr lang="de-DE" smtClean="0"/>
              <a:t>11</a:t>
            </a:fld>
            <a:endParaRPr lang="de-DE"/>
          </a:p>
        </p:txBody>
      </p:sp>
    </p:spTree>
    <p:extLst>
      <p:ext uri="{BB962C8B-B14F-4D97-AF65-F5344CB8AC3E}">
        <p14:creationId xmlns:p14="http://schemas.microsoft.com/office/powerpoint/2010/main" val="2440098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This photograph shows the open interlock cabinet</a:t>
            </a:r>
          </a:p>
          <a:p>
            <a:r>
              <a:rPr lang="en-GB" dirty="0"/>
              <a:t>The signals to be processed are</a:t>
            </a:r>
          </a:p>
          <a:p>
            <a:r>
              <a:rPr lang="en-GB" dirty="0"/>
              <a:t>From the PET-centre building (for example, is the ventilation running, is the dose rate in the vault inside the limits)</a:t>
            </a:r>
          </a:p>
          <a:p>
            <a:r>
              <a:rPr lang="en-GB" dirty="0"/>
              <a:t>From the research building (are there fire alarms, are the hot cell doors closed)</a:t>
            </a:r>
          </a:p>
          <a:p>
            <a:r>
              <a:rPr lang="en-GB" dirty="0"/>
              <a:t>From the GMP-lab (for example, is the pressure in the receiving hot cell okay, are the doors of the selected hot cell closed, is the ventilation on)</a:t>
            </a:r>
          </a:p>
          <a:p>
            <a:r>
              <a:rPr lang="en-GB" dirty="0"/>
              <a:t>From the research double hot cell (ready to receive C-11 or F-18)</a:t>
            </a:r>
          </a:p>
          <a:p>
            <a:r>
              <a:rPr lang="en-GB" dirty="0"/>
              <a:t>From the receiving hot cell (are the doors closed)</a:t>
            </a:r>
          </a:p>
          <a:p>
            <a:r>
              <a:rPr lang="en-GB" dirty="0"/>
              <a:t>From IBA (beam on target, shuttle ready to send)</a:t>
            </a:r>
          </a:p>
          <a:p>
            <a:r>
              <a:rPr lang="en-GB" dirty="0"/>
              <a:t>Interlock to IBA (vault is closed, ventilation rate is set)</a:t>
            </a:r>
          </a:p>
          <a:p>
            <a:r>
              <a:rPr lang="en-GB" dirty="0"/>
              <a:t>Interlock to the building (warning lights and acoustic warning is on 1 min before the shuttle is send)</a:t>
            </a:r>
          </a:p>
          <a:p>
            <a:r>
              <a:rPr lang="en-GB" dirty="0"/>
              <a:t>From QC-Lab (is the GC ready to receive O-15)</a:t>
            </a:r>
          </a:p>
          <a:p>
            <a:r>
              <a:rPr lang="en-GB" dirty="0"/>
              <a:t>From the imaging facility (ready to receive O-15)</a:t>
            </a:r>
          </a:p>
          <a:p>
            <a:r>
              <a:rPr lang="en-GB" dirty="0"/>
              <a:t>From experimental beamline (target is mounted, vacuum level is sufficient, water cooling is running)</a:t>
            </a:r>
          </a:p>
        </p:txBody>
      </p:sp>
      <p:sp>
        <p:nvSpPr>
          <p:cNvPr id="4" name="Foliennummernplatzhalter 3"/>
          <p:cNvSpPr>
            <a:spLocks noGrp="1"/>
          </p:cNvSpPr>
          <p:nvPr>
            <p:ph type="sldNum" sz="quarter" idx="10"/>
          </p:nvPr>
        </p:nvSpPr>
        <p:spPr/>
        <p:txBody>
          <a:bodyPr/>
          <a:lstStyle/>
          <a:p>
            <a:fld id="{FF66CAD1-FD47-46B0-9C16-1B81F4E690E0}" type="slidenum">
              <a:rPr lang="de-DE" smtClean="0"/>
              <a:t>12</a:t>
            </a:fld>
            <a:endParaRPr lang="de-DE"/>
          </a:p>
        </p:txBody>
      </p:sp>
    </p:spTree>
    <p:extLst>
      <p:ext uri="{BB962C8B-B14F-4D97-AF65-F5344CB8AC3E}">
        <p14:creationId xmlns:p14="http://schemas.microsoft.com/office/powerpoint/2010/main" val="965283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284663"/>
          </a:xfrm>
        </p:spPr>
        <p:txBody>
          <a:bodyPr/>
          <a:lstStyle/>
          <a:p>
            <a:r>
              <a:rPr lang="en-GB" dirty="0"/>
              <a:t>The programming is done by our own institute IT-group with the software of </a:t>
            </a:r>
            <a:r>
              <a:rPr lang="en-GB" dirty="0" err="1"/>
              <a:t>Phoenic</a:t>
            </a:r>
            <a:r>
              <a:rPr lang="en-GB" dirty="0"/>
              <a:t> Contact, the manufacturer of the built-in Interlock-PLC </a:t>
            </a:r>
          </a:p>
          <a:p>
            <a:r>
              <a:rPr lang="en-GB" dirty="0"/>
              <a:t>The Operator get the information visualises on a screen</a:t>
            </a:r>
          </a:p>
          <a:p>
            <a:r>
              <a:rPr lang="en-GB" dirty="0"/>
              <a:t>Fast reaction times</a:t>
            </a:r>
          </a:p>
          <a:p>
            <a:r>
              <a:rPr lang="en-GB" dirty="0"/>
              <a:t>The operator can be outside the active area (second control room)</a:t>
            </a:r>
          </a:p>
          <a:p>
            <a:r>
              <a:rPr lang="en-GB" dirty="0"/>
              <a:t>It is no direct contact to the lab necessary</a:t>
            </a:r>
          </a:p>
          <a:p>
            <a:r>
              <a:rPr lang="en-GB" dirty="0"/>
              <a:t>Here on the right is a screenshot of the visualisation for the cyclotron operators</a:t>
            </a:r>
          </a:p>
          <a:p>
            <a:r>
              <a:rPr lang="en-GB" dirty="0"/>
              <a:t>We have four parts, the building 15.19 is the research building, building 15.16 is the pet-centre</a:t>
            </a:r>
          </a:p>
          <a:p>
            <a:r>
              <a:rPr lang="en-GB" dirty="0"/>
              <a:t>On the left bottom side is the target vault and on the right bottom side the cyclotron vault</a:t>
            </a:r>
          </a:p>
          <a:p>
            <a:r>
              <a:rPr lang="en-GB" dirty="0"/>
              <a:t>This sign represents the fire alarm</a:t>
            </a:r>
          </a:p>
          <a:p>
            <a:r>
              <a:rPr lang="en-GB" dirty="0"/>
              <a:t>This the ventilation</a:t>
            </a:r>
          </a:p>
          <a:p>
            <a:r>
              <a:rPr lang="en-GB" dirty="0"/>
              <a:t>This is the symbol for an electricity failure </a:t>
            </a:r>
          </a:p>
          <a:p>
            <a:r>
              <a:rPr lang="en-GB" dirty="0"/>
              <a:t>This shows if the emergency shut down button pressed</a:t>
            </a:r>
          </a:p>
          <a:p>
            <a:r>
              <a:rPr lang="en-GB" dirty="0"/>
              <a:t>In the vault the ventilation symbol signalize if the air changing rate is 8 time an hour or once an hour if an irradiation is running</a:t>
            </a:r>
          </a:p>
          <a:p>
            <a:r>
              <a:rPr lang="en-GB" dirty="0"/>
              <a:t>This stands for the dose rate monitor, important to open the vault door</a:t>
            </a:r>
          </a:p>
          <a:p>
            <a:r>
              <a:rPr lang="en-GB" dirty="0"/>
              <a:t>This signal here shows, that the crane is the cyclotron vault is in parking position, and if it is allowed to open the cyclotron</a:t>
            </a:r>
          </a:p>
        </p:txBody>
      </p:sp>
      <p:sp>
        <p:nvSpPr>
          <p:cNvPr id="4" name="Foliennummernplatzhalter 3"/>
          <p:cNvSpPr>
            <a:spLocks noGrp="1"/>
          </p:cNvSpPr>
          <p:nvPr>
            <p:ph type="sldNum" sz="quarter" idx="10"/>
          </p:nvPr>
        </p:nvSpPr>
        <p:spPr/>
        <p:txBody>
          <a:bodyPr/>
          <a:lstStyle/>
          <a:p>
            <a:fld id="{FF66CAD1-FD47-46B0-9C16-1B81F4E690E0}" type="slidenum">
              <a:rPr lang="de-DE" smtClean="0"/>
              <a:t>13</a:t>
            </a:fld>
            <a:endParaRPr lang="de-DE"/>
          </a:p>
        </p:txBody>
      </p:sp>
    </p:spTree>
    <p:extLst>
      <p:ext uri="{BB962C8B-B14F-4D97-AF65-F5344CB8AC3E}">
        <p14:creationId xmlns:p14="http://schemas.microsoft.com/office/powerpoint/2010/main" val="2386570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Ingo Spahn and I want to thank Peter Frech for his help in planning together with Ingo and me the system and transfer it into a form, that the companies can realize our ideas</a:t>
            </a:r>
          </a:p>
          <a:p>
            <a:r>
              <a:rPr lang="en-GB" dirty="0"/>
              <a:t>We would like to thank Björn Mayer for programming the visualisation that we can see all the states of the system and show it on the screen for the cyclotron team</a:t>
            </a:r>
          </a:p>
          <a:p>
            <a:r>
              <a:rPr lang="en-GB" dirty="0"/>
              <a:t>We want to thank the staff off IBA for the very good cooperation in planning and testing the system.</a:t>
            </a:r>
          </a:p>
          <a:p>
            <a:r>
              <a:rPr lang="en-GB" dirty="0"/>
              <a:t>Last but not least I want to thank Bernd Neumaier for the possibility that we could implement our ideas completely</a:t>
            </a:r>
          </a:p>
          <a:p>
            <a:r>
              <a:rPr lang="en-GB" dirty="0"/>
              <a:t>Thank you very much for your attention</a:t>
            </a:r>
          </a:p>
        </p:txBody>
      </p:sp>
      <p:sp>
        <p:nvSpPr>
          <p:cNvPr id="4" name="Foliennummernplatzhalter 3"/>
          <p:cNvSpPr>
            <a:spLocks noGrp="1"/>
          </p:cNvSpPr>
          <p:nvPr>
            <p:ph type="sldNum" sz="quarter" idx="10"/>
          </p:nvPr>
        </p:nvSpPr>
        <p:spPr/>
        <p:txBody>
          <a:bodyPr/>
          <a:lstStyle/>
          <a:p>
            <a:fld id="{FF66CAD1-FD47-46B0-9C16-1B81F4E690E0}" type="slidenum">
              <a:rPr lang="de-DE" smtClean="0"/>
              <a:t>14</a:t>
            </a:fld>
            <a:endParaRPr lang="de-DE"/>
          </a:p>
        </p:txBody>
      </p:sp>
    </p:spTree>
    <p:extLst>
      <p:ext uri="{BB962C8B-B14F-4D97-AF65-F5344CB8AC3E}">
        <p14:creationId xmlns:p14="http://schemas.microsoft.com/office/powerpoint/2010/main" val="2913983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50"/>
            <a:ext cx="5767536" cy="3600450"/>
          </a:xfrm>
        </p:spPr>
        <p:txBody>
          <a:bodyPr/>
          <a:lstStyle/>
          <a:p>
            <a:r>
              <a:rPr lang="en-GB" dirty="0"/>
              <a:t>First I want to give a short overview about the PET-centre</a:t>
            </a:r>
          </a:p>
          <a:p>
            <a:r>
              <a:rPr lang="en-GB" dirty="0"/>
              <a:t>After that I want to explain, why we need such a system</a:t>
            </a:r>
          </a:p>
          <a:p>
            <a:r>
              <a:rPr lang="en-GB" dirty="0"/>
              <a:t>Than I will show what buildings, labs, hot cells, and other sub-systems are integrated</a:t>
            </a:r>
          </a:p>
          <a:p>
            <a:r>
              <a:rPr lang="en-GB" dirty="0"/>
              <a:t>Furthermore, the processed signals and the structure and design of the cabinet</a:t>
            </a:r>
          </a:p>
          <a:p>
            <a:endParaRPr lang="en-GB" dirty="0"/>
          </a:p>
        </p:txBody>
      </p:sp>
      <p:sp>
        <p:nvSpPr>
          <p:cNvPr id="4" name="Foliennummernplatzhalter 3"/>
          <p:cNvSpPr>
            <a:spLocks noGrp="1"/>
          </p:cNvSpPr>
          <p:nvPr>
            <p:ph type="sldNum" sz="quarter" idx="10"/>
          </p:nvPr>
        </p:nvSpPr>
        <p:spPr/>
        <p:txBody>
          <a:bodyPr/>
          <a:lstStyle/>
          <a:p>
            <a:fld id="{FF66CAD1-FD47-46B0-9C16-1B81F4E690E0}" type="slidenum">
              <a:rPr lang="de-DE" smtClean="0"/>
              <a:t>2</a:t>
            </a:fld>
            <a:endParaRPr lang="de-DE" dirty="0"/>
          </a:p>
        </p:txBody>
      </p:sp>
    </p:spTree>
    <p:extLst>
      <p:ext uri="{BB962C8B-B14F-4D97-AF65-F5344CB8AC3E}">
        <p14:creationId xmlns:p14="http://schemas.microsoft.com/office/powerpoint/2010/main" val="1986584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50"/>
            <a:ext cx="5486400" cy="3843858"/>
          </a:xfrm>
        </p:spPr>
        <p:txBody>
          <a:bodyPr/>
          <a:lstStyle/>
          <a:p>
            <a:r>
              <a:rPr lang="en-GB" dirty="0"/>
              <a:t>This is a bird eye view of the area - This is the PET-centre</a:t>
            </a:r>
          </a:p>
          <a:p>
            <a:r>
              <a:rPr lang="en-GB" dirty="0"/>
              <a:t>This the Research building - Here is the cyclotron under the lawn with a connecting underground corridor to the research building - The Standard-PET-nuclide-target station is located under the street - This is the position of the target vault, where the high current target station with connected solid target shuttle system and the experimental beamline are installed - The shuttle tube ends here in the research building in a hot cell with receiving station - Here are the GMP-Labs located, for example the production cleanroom lab, where we installed the target capillaries for O-15, C-11 and F-18 from the Standard-PET-nuclide targets to the production hot cells </a:t>
            </a:r>
          </a:p>
          <a:p>
            <a:r>
              <a:rPr lang="en-GB" dirty="0"/>
              <a:t>Here in the research building are the development hot cells housed - In the research building we are establishing now an Alpha-Lab next to the lab, where the shuttle is received - We also have laid an O-15 capillary direct to the 9.4T-PET-MR-Room which is located in another connected building of the medical campus</a:t>
            </a:r>
          </a:p>
          <a:p>
            <a:endParaRPr lang="en-GB" dirty="0"/>
          </a:p>
        </p:txBody>
      </p:sp>
      <p:sp>
        <p:nvSpPr>
          <p:cNvPr id="4" name="Foliennummernplatzhalter 3"/>
          <p:cNvSpPr>
            <a:spLocks noGrp="1"/>
          </p:cNvSpPr>
          <p:nvPr>
            <p:ph type="sldNum" sz="quarter" idx="10"/>
          </p:nvPr>
        </p:nvSpPr>
        <p:spPr/>
        <p:txBody>
          <a:bodyPr/>
          <a:lstStyle/>
          <a:p>
            <a:fld id="{FF66CAD1-FD47-46B0-9C16-1B81F4E690E0}" type="slidenum">
              <a:rPr lang="de-DE" smtClean="0"/>
              <a:t>3</a:t>
            </a:fld>
            <a:endParaRPr lang="de-DE"/>
          </a:p>
        </p:txBody>
      </p:sp>
    </p:spTree>
    <p:extLst>
      <p:ext uri="{BB962C8B-B14F-4D97-AF65-F5344CB8AC3E}">
        <p14:creationId xmlns:p14="http://schemas.microsoft.com/office/powerpoint/2010/main" val="4086687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50"/>
            <a:ext cx="5695528" cy="3600450"/>
          </a:xfrm>
        </p:spPr>
        <p:txBody>
          <a:bodyPr/>
          <a:lstStyle/>
          <a:p>
            <a:r>
              <a:rPr lang="en-GB" dirty="0"/>
              <a:t>The Jülich PET-centre is subdivided in 4 parts of one building </a:t>
            </a:r>
          </a:p>
          <a:p>
            <a:r>
              <a:rPr lang="en-GB" dirty="0"/>
              <a:t>at the lowest level the cyclotron is located where the isotope production and the basic research take place</a:t>
            </a:r>
          </a:p>
          <a:p>
            <a:r>
              <a:rPr lang="en-GB" dirty="0"/>
              <a:t>At the basement our institute is busy with the radiopharmaceutical production </a:t>
            </a:r>
          </a:p>
          <a:p>
            <a:r>
              <a:rPr lang="en-GB" dirty="0"/>
              <a:t>At the ground floor is the preclinical area for cell and animal experiments</a:t>
            </a:r>
          </a:p>
          <a:p>
            <a:r>
              <a:rPr lang="en-GB" dirty="0"/>
              <a:t>At the upper level is the clinical level, where examinations of patients</a:t>
            </a:r>
            <a:r>
              <a:rPr lang="en-GB" baseline="0" dirty="0"/>
              <a:t> and test persons</a:t>
            </a:r>
            <a:r>
              <a:rPr lang="en-GB" dirty="0"/>
              <a:t> take place   </a:t>
            </a:r>
          </a:p>
          <a:p>
            <a:endParaRPr lang="en-GB" dirty="0"/>
          </a:p>
        </p:txBody>
      </p:sp>
      <p:sp>
        <p:nvSpPr>
          <p:cNvPr id="4" name="Foliennummernplatzhalter 3"/>
          <p:cNvSpPr>
            <a:spLocks noGrp="1"/>
          </p:cNvSpPr>
          <p:nvPr>
            <p:ph type="sldNum" sz="quarter" idx="10"/>
          </p:nvPr>
        </p:nvSpPr>
        <p:spPr/>
        <p:txBody>
          <a:bodyPr/>
          <a:lstStyle/>
          <a:p>
            <a:fld id="{FF66CAD1-FD47-46B0-9C16-1B81F4E690E0}" type="slidenum">
              <a:rPr lang="de-DE" smtClean="0"/>
              <a:t>4</a:t>
            </a:fld>
            <a:endParaRPr lang="de-DE" dirty="0"/>
          </a:p>
        </p:txBody>
      </p:sp>
    </p:spTree>
    <p:extLst>
      <p:ext uri="{BB962C8B-B14F-4D97-AF65-F5344CB8AC3E}">
        <p14:creationId xmlns:p14="http://schemas.microsoft.com/office/powerpoint/2010/main" val="45575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The cyclotron facility is build to do radiochemical research and to produce radionuclides for radiopharmaceuticals</a:t>
            </a:r>
          </a:p>
          <a:p>
            <a:r>
              <a:rPr lang="en-GB" dirty="0"/>
              <a:t>We have to guaranty the reliable operation for a large amount of beam hours, the protection of the environment and the population, and also the safety of the employees</a:t>
            </a:r>
          </a:p>
          <a:p>
            <a:r>
              <a:rPr lang="en-GB" dirty="0"/>
              <a:t>There are obligations due to law and official regulations that technical solutions are to be preferred</a:t>
            </a:r>
            <a:r>
              <a:rPr lang="en-GB" baseline="0" dirty="0"/>
              <a:t> to</a:t>
            </a:r>
            <a:r>
              <a:rPr lang="en-GB" dirty="0"/>
              <a:t> personal responsibility, that means</a:t>
            </a:r>
          </a:p>
          <a:p>
            <a:r>
              <a:rPr lang="en-GB" dirty="0"/>
              <a:t>Safe and emission free cyclotron operation and radionuclide production</a:t>
            </a:r>
          </a:p>
          <a:p>
            <a:r>
              <a:rPr lang="en-GB" dirty="0"/>
              <a:t>Prevent of accidental exposure and minimum activity in the vaults</a:t>
            </a:r>
          </a:p>
          <a:p>
            <a:r>
              <a:rPr lang="en-GB" dirty="0"/>
              <a:t>Prevention of damages to the technical equipment</a:t>
            </a:r>
          </a:p>
          <a:p>
            <a:r>
              <a:rPr lang="en-GB" dirty="0"/>
              <a:t>Save transfer of the radioactive products to the hot cells and labs</a:t>
            </a:r>
          </a:p>
          <a:p>
            <a:r>
              <a:rPr lang="en-GB" dirty="0"/>
              <a:t>No exposure to “by-standers”, no emission or contamination</a:t>
            </a:r>
          </a:p>
          <a:p>
            <a:pPr marL="0" indent="0">
              <a:buNone/>
            </a:pPr>
            <a:endParaRPr lang="en-GB" dirty="0"/>
          </a:p>
          <a:p>
            <a:pPr marL="0" indent="0">
              <a:buNone/>
            </a:pPr>
            <a:r>
              <a:rPr lang="en-GB" dirty="0"/>
              <a:t>Before a short check-list handled by the personnel was sufficient, but here we connect 3 buildings and labs on 4 levels. So a check-list is not enough, we need the big technical solution with fail-safe connections.</a:t>
            </a:r>
          </a:p>
          <a:p>
            <a:endParaRPr lang="en-GB" dirty="0"/>
          </a:p>
        </p:txBody>
      </p:sp>
      <p:sp>
        <p:nvSpPr>
          <p:cNvPr id="4" name="Foliennummernplatzhalter 3"/>
          <p:cNvSpPr>
            <a:spLocks noGrp="1"/>
          </p:cNvSpPr>
          <p:nvPr>
            <p:ph type="sldNum" sz="quarter" idx="10"/>
          </p:nvPr>
        </p:nvSpPr>
        <p:spPr/>
        <p:txBody>
          <a:bodyPr/>
          <a:lstStyle/>
          <a:p>
            <a:fld id="{FF66CAD1-FD47-46B0-9C16-1B81F4E690E0}" type="slidenum">
              <a:rPr lang="de-DE" smtClean="0"/>
              <a:t>5</a:t>
            </a:fld>
            <a:endParaRPr lang="de-DE"/>
          </a:p>
        </p:txBody>
      </p:sp>
    </p:spTree>
    <p:extLst>
      <p:ext uri="{BB962C8B-B14F-4D97-AF65-F5344CB8AC3E}">
        <p14:creationId xmlns:p14="http://schemas.microsoft.com/office/powerpoint/2010/main" val="3667980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9138" y="250825"/>
            <a:ext cx="5486400" cy="3086100"/>
          </a:xfrm>
        </p:spPr>
      </p:sp>
      <p:sp>
        <p:nvSpPr>
          <p:cNvPr id="3" name="Notizenplatzhalter 2"/>
          <p:cNvSpPr>
            <a:spLocks noGrp="1"/>
          </p:cNvSpPr>
          <p:nvPr>
            <p:ph type="body" idx="1"/>
          </p:nvPr>
        </p:nvSpPr>
        <p:spPr>
          <a:xfrm>
            <a:off x="719708" y="3419872"/>
            <a:ext cx="5486400" cy="3600450"/>
          </a:xfrm>
        </p:spPr>
        <p:txBody>
          <a:bodyPr/>
          <a:lstStyle/>
          <a:p>
            <a:pPr marL="0" indent="0">
              <a:buNone/>
            </a:pPr>
            <a:r>
              <a:rPr lang="en-GB" dirty="0"/>
              <a:t>In this regard,</a:t>
            </a:r>
            <a:r>
              <a:rPr lang="en-GB" baseline="0" dirty="0"/>
              <a:t> l</a:t>
            </a:r>
            <a:r>
              <a:rPr lang="en-GB" dirty="0"/>
              <a:t>et me start with the fundamental connections from the building to the IBA cyclotron.</a:t>
            </a:r>
          </a:p>
          <a:p>
            <a:pPr marL="0" indent="0">
              <a:buNone/>
            </a:pPr>
            <a:r>
              <a:rPr lang="en-GB" dirty="0"/>
              <a:t>To start the machine of course the ventilation has to run in the right level</a:t>
            </a:r>
          </a:p>
          <a:p>
            <a:pPr>
              <a:buFontTx/>
              <a:buChar char="-"/>
            </a:pPr>
            <a:r>
              <a:rPr lang="en-GB" dirty="0"/>
              <a:t>the exhaust measuring system does not detect any contamination in the outgoing air</a:t>
            </a:r>
          </a:p>
          <a:p>
            <a:pPr>
              <a:buFontTx/>
              <a:buChar char="-"/>
            </a:pPr>
            <a:r>
              <a:rPr lang="en-GB" dirty="0"/>
              <a:t>No fire alarm is running</a:t>
            </a:r>
          </a:p>
          <a:p>
            <a:pPr marL="0" indent="0">
              <a:buNone/>
            </a:pPr>
            <a:r>
              <a:rPr lang="en-GB" dirty="0"/>
              <a:t>To send activity from the PET-Nuclide target station to the GMP-area</a:t>
            </a:r>
          </a:p>
          <a:p>
            <a:pPr>
              <a:buFontTx/>
              <a:buChar char="-"/>
            </a:pPr>
            <a:r>
              <a:rPr lang="en-GB" dirty="0"/>
              <a:t>The ventilation in the room must be in the correct control range</a:t>
            </a:r>
          </a:p>
          <a:p>
            <a:pPr>
              <a:buFontTx/>
              <a:buChar char="-"/>
            </a:pPr>
            <a:r>
              <a:rPr lang="en-GB" dirty="0"/>
              <a:t>No radioactivity is detected in the exhaust detection system of the GMP-area ventilation</a:t>
            </a:r>
          </a:p>
          <a:p>
            <a:pPr>
              <a:buFontTx/>
              <a:buChar char="-"/>
            </a:pPr>
            <a:endParaRPr lang="en-GB" dirty="0"/>
          </a:p>
          <a:p>
            <a:pPr marL="0" indent="0">
              <a:buNone/>
            </a:pPr>
            <a:endParaRPr lang="en-GB" dirty="0"/>
          </a:p>
        </p:txBody>
      </p:sp>
      <p:sp>
        <p:nvSpPr>
          <p:cNvPr id="4" name="Foliennummernplatzhalter 3"/>
          <p:cNvSpPr>
            <a:spLocks noGrp="1"/>
          </p:cNvSpPr>
          <p:nvPr>
            <p:ph type="sldNum" sz="quarter" idx="10"/>
          </p:nvPr>
        </p:nvSpPr>
        <p:spPr/>
        <p:txBody>
          <a:bodyPr/>
          <a:lstStyle/>
          <a:p>
            <a:fld id="{FF66CAD1-FD47-46B0-9C16-1B81F4E690E0}" type="slidenum">
              <a:rPr lang="de-DE" smtClean="0"/>
              <a:t>6</a:t>
            </a:fld>
            <a:endParaRPr lang="de-DE"/>
          </a:p>
        </p:txBody>
      </p:sp>
    </p:spTree>
    <p:extLst>
      <p:ext uri="{BB962C8B-B14F-4D97-AF65-F5344CB8AC3E}">
        <p14:creationId xmlns:p14="http://schemas.microsoft.com/office/powerpoint/2010/main" val="395808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9138" y="250825"/>
            <a:ext cx="5486400" cy="3086100"/>
          </a:xfrm>
        </p:spPr>
      </p:sp>
      <p:sp>
        <p:nvSpPr>
          <p:cNvPr id="3" name="Notizenplatzhalter 2"/>
          <p:cNvSpPr>
            <a:spLocks noGrp="1"/>
          </p:cNvSpPr>
          <p:nvPr>
            <p:ph type="body" idx="1"/>
          </p:nvPr>
        </p:nvSpPr>
        <p:spPr>
          <a:xfrm>
            <a:off x="719708" y="3419872"/>
            <a:ext cx="5486400" cy="3600450"/>
          </a:xfrm>
        </p:spPr>
        <p:txBody>
          <a:bodyPr/>
          <a:lstStyle/>
          <a:p>
            <a:r>
              <a:rPr lang="en-GB" dirty="0"/>
              <a:t>This sketch is a little bit easier to overview the connected parts.</a:t>
            </a:r>
          </a:p>
          <a:p>
            <a:r>
              <a:rPr lang="en-GB" dirty="0"/>
              <a:t>The cyclotron, the vaults, the research labs, the hot cells in the GMP-area, the PET/MR and the building signals.</a:t>
            </a:r>
          </a:p>
        </p:txBody>
      </p:sp>
      <p:sp>
        <p:nvSpPr>
          <p:cNvPr id="4" name="Foliennummernplatzhalter 3"/>
          <p:cNvSpPr>
            <a:spLocks noGrp="1"/>
          </p:cNvSpPr>
          <p:nvPr>
            <p:ph type="sldNum" sz="quarter" idx="10"/>
          </p:nvPr>
        </p:nvSpPr>
        <p:spPr/>
        <p:txBody>
          <a:bodyPr/>
          <a:lstStyle/>
          <a:p>
            <a:fld id="{FF66CAD1-FD47-46B0-9C16-1B81F4E690E0}" type="slidenum">
              <a:rPr lang="de-DE" smtClean="0"/>
              <a:t>7</a:t>
            </a:fld>
            <a:endParaRPr lang="de-DE"/>
          </a:p>
        </p:txBody>
      </p:sp>
    </p:spTree>
    <p:extLst>
      <p:ext uri="{BB962C8B-B14F-4D97-AF65-F5344CB8AC3E}">
        <p14:creationId xmlns:p14="http://schemas.microsoft.com/office/powerpoint/2010/main" val="2976910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9138" y="250825"/>
            <a:ext cx="5486400" cy="3086100"/>
          </a:xfrm>
        </p:spPr>
      </p:sp>
      <p:sp>
        <p:nvSpPr>
          <p:cNvPr id="3" name="Notizenplatzhalter 2"/>
          <p:cNvSpPr>
            <a:spLocks noGrp="1"/>
          </p:cNvSpPr>
          <p:nvPr>
            <p:ph type="body" idx="1"/>
          </p:nvPr>
        </p:nvSpPr>
        <p:spPr>
          <a:xfrm>
            <a:off x="719708" y="3419872"/>
            <a:ext cx="5486400" cy="3600450"/>
          </a:xfrm>
        </p:spPr>
        <p:txBody>
          <a:bodyPr/>
          <a:lstStyle/>
          <a:p>
            <a:r>
              <a:rPr lang="en-GB" dirty="0"/>
              <a:t>The signals between the commercial target systems, the pneumatic solid target shuttle system and the cyclotron is handled internal in the IBA software, but our own build target system does not give a signal to the internal system of the cyclotron electronic.</a:t>
            </a:r>
          </a:p>
          <a:p>
            <a:r>
              <a:rPr lang="en-GB" dirty="0"/>
              <a:t>So the experimenter who connect the target to the beamline has to check that the cooling water is running and the tightness of the cooling water connection, that the vacuum level is okay and the connection of the beam current measuring cable is given</a:t>
            </a:r>
          </a:p>
          <a:p>
            <a:r>
              <a:rPr lang="en-GB" dirty="0"/>
              <a:t>He has to press than a ready button outside the vault and has to close the vault door</a:t>
            </a:r>
          </a:p>
          <a:p>
            <a:r>
              <a:rPr lang="en-GB" dirty="0"/>
              <a:t>The contacts of the vault doors are handled by the interlock system, as well as the dose rate detectors.</a:t>
            </a:r>
          </a:p>
          <a:p>
            <a:r>
              <a:rPr lang="en-GB" dirty="0"/>
              <a:t>During the irradiation the detector is shut off, after the irradiation the interlock system switch it on, and if the dose rate level and the air exchange rate is within the limits, the door can be open.</a:t>
            </a:r>
          </a:p>
        </p:txBody>
      </p:sp>
      <p:sp>
        <p:nvSpPr>
          <p:cNvPr id="4" name="Foliennummernplatzhalter 3"/>
          <p:cNvSpPr>
            <a:spLocks noGrp="1"/>
          </p:cNvSpPr>
          <p:nvPr>
            <p:ph type="sldNum" sz="quarter" idx="10"/>
          </p:nvPr>
        </p:nvSpPr>
        <p:spPr/>
        <p:txBody>
          <a:bodyPr/>
          <a:lstStyle/>
          <a:p>
            <a:fld id="{FF66CAD1-FD47-46B0-9C16-1B81F4E690E0}" type="slidenum">
              <a:rPr lang="de-DE" smtClean="0"/>
              <a:t>8</a:t>
            </a:fld>
            <a:endParaRPr lang="de-DE"/>
          </a:p>
        </p:txBody>
      </p:sp>
    </p:spTree>
    <p:extLst>
      <p:ext uri="{BB962C8B-B14F-4D97-AF65-F5344CB8AC3E}">
        <p14:creationId xmlns:p14="http://schemas.microsoft.com/office/powerpoint/2010/main" val="2847458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9138" y="250825"/>
            <a:ext cx="5486400" cy="3086100"/>
          </a:xfrm>
        </p:spPr>
      </p:sp>
      <p:sp>
        <p:nvSpPr>
          <p:cNvPr id="3" name="Notizenplatzhalter 2"/>
          <p:cNvSpPr>
            <a:spLocks noGrp="1"/>
          </p:cNvSpPr>
          <p:nvPr>
            <p:ph type="body" idx="1"/>
          </p:nvPr>
        </p:nvSpPr>
        <p:spPr>
          <a:xfrm>
            <a:off x="719708" y="3419872"/>
            <a:ext cx="5486400" cy="4032448"/>
          </a:xfrm>
        </p:spPr>
        <p:txBody>
          <a:bodyPr/>
          <a:lstStyle/>
          <a:p>
            <a:r>
              <a:rPr lang="en-GB" dirty="0"/>
              <a:t>The hot cells in the research building has also a ready button system.</a:t>
            </a:r>
          </a:p>
          <a:p>
            <a:r>
              <a:rPr lang="en-GB" dirty="0"/>
              <a:t>So the operator at the hot cell has to control that the hot cell doors are closed and that the pressure inside the hot cell is right. </a:t>
            </a:r>
          </a:p>
          <a:p>
            <a:r>
              <a:rPr lang="en-GB" dirty="0"/>
              <a:t>He starts the air compression system that compresses the air of the hot cell during the hole synthesis. We have in a room in the basement a system of a compressor with 2 lines of 5 gas bottles with 50 litres each and 250 bar filling pressure.</a:t>
            </a:r>
          </a:p>
          <a:p>
            <a:r>
              <a:rPr lang="en-GB" dirty="0"/>
              <a:t>After that he press a button next to the hot cell and the interlock give a ready signal to the visualisation monitor.</a:t>
            </a:r>
          </a:p>
          <a:p>
            <a:r>
              <a:rPr lang="en-GB" dirty="0"/>
              <a:t>The cyclotron operator send after that the activity through the capillary to the hot cell.</a:t>
            </a:r>
          </a:p>
          <a:p>
            <a:r>
              <a:rPr lang="en-GB" dirty="0"/>
              <a:t>For the solid target shuttle transfer to the receiving there it is a bit different.</a:t>
            </a:r>
          </a:p>
          <a:p>
            <a:r>
              <a:rPr lang="en-GB" dirty="0"/>
              <a:t>Before sending the shuttle there will be an acoustic warning and an optical warning sign shining. The warning starts 1 min before sending the shuttle, because all people has to leave the area nearby the shuttle tube. The tube is mounted unshielded under the ceiling of the corridor and one lab in the basement of the research building. After receiving the hot cell, the operator in the lab press an other button to reset the warning. The area is released again.</a:t>
            </a:r>
          </a:p>
          <a:p>
            <a:r>
              <a:rPr lang="en-GB" dirty="0"/>
              <a:t>All this is only possible, if there is no fire alarm in the research building and the ventilation is inside the working limits.</a:t>
            </a:r>
          </a:p>
        </p:txBody>
      </p:sp>
      <p:sp>
        <p:nvSpPr>
          <p:cNvPr id="4" name="Foliennummernplatzhalter 3"/>
          <p:cNvSpPr>
            <a:spLocks noGrp="1"/>
          </p:cNvSpPr>
          <p:nvPr>
            <p:ph type="sldNum" sz="quarter" idx="10"/>
          </p:nvPr>
        </p:nvSpPr>
        <p:spPr/>
        <p:txBody>
          <a:bodyPr/>
          <a:lstStyle/>
          <a:p>
            <a:fld id="{FF66CAD1-FD47-46B0-9C16-1B81F4E690E0}" type="slidenum">
              <a:rPr lang="de-DE" smtClean="0"/>
              <a:t>9</a:t>
            </a:fld>
            <a:endParaRPr lang="de-DE"/>
          </a:p>
        </p:txBody>
      </p:sp>
    </p:spTree>
    <p:extLst>
      <p:ext uri="{BB962C8B-B14F-4D97-AF65-F5344CB8AC3E}">
        <p14:creationId xmlns:p14="http://schemas.microsoft.com/office/powerpoint/2010/main" val="982253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sp>
        <p:nvSpPr>
          <p:cNvPr id="5" name="Textplatzhalter 4">
            <a:extLst>
              <a:ext uri="{FF2B5EF4-FFF2-40B4-BE49-F238E27FC236}">
                <a16:creationId xmlns:a16="http://schemas.microsoft.com/office/drawing/2014/main" id="{57CEB1C7-3CEB-41C0-967D-A5811A09D937}"/>
              </a:ext>
            </a:extLst>
          </p:cNvPr>
          <p:cNvSpPr>
            <a:spLocks noGrp="1"/>
          </p:cNvSpPr>
          <p:nvPr>
            <p:ph type="body" sz="quarter" idx="13" hasCustomPrompt="1"/>
          </p:nvPr>
        </p:nvSpPr>
        <p:spPr>
          <a:xfrm>
            <a:off x="359532" y="6423285"/>
            <a:ext cx="2304000" cy="118800"/>
          </a:xfrm>
          <a:blipFill>
            <a:blip r:embed="rId2"/>
            <a:stretch>
              <a:fillRect/>
            </a:stretch>
          </a:blipFill>
        </p:spPr>
        <p:txBody>
          <a:bodyPr/>
          <a:lstStyle>
            <a:lvl1pPr marL="0" indent="0">
              <a:buNone/>
              <a:defRPr sz="200">
                <a:solidFill>
                  <a:schemeClr val="bg1"/>
                </a:solidFill>
              </a:defRPr>
            </a:lvl1pPr>
          </a:lstStyle>
          <a:p>
            <a:pPr lvl="0"/>
            <a:r>
              <a:rPr lang="de-DE" dirty="0"/>
              <a:t> </a:t>
            </a:r>
          </a:p>
        </p:txBody>
      </p:sp>
      <p:pic>
        <p:nvPicPr>
          <p:cNvPr id="8" name="Bild 9" descr="Slogan_FZ_Jülich_grasgrue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428" y="5769260"/>
            <a:ext cx="1894868" cy="848403"/>
          </a:xfrm>
          <a:prstGeom prst="rect">
            <a:avLst/>
          </a:prstGeom>
        </p:spPr>
      </p:pic>
    </p:spTree>
    <p:extLst>
      <p:ext uri="{BB962C8B-B14F-4D97-AF65-F5344CB8AC3E}">
        <p14:creationId xmlns:p14="http://schemas.microsoft.com/office/powerpoint/2010/main" val="4195520137"/>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1"/>
                </a:solidFill>
              </a:defRPr>
            </a:lvl1pPr>
          </a:lstStyle>
          <a:p>
            <a:pPr lvl="0"/>
            <a:r>
              <a:rPr lang="de-DE" dirty="0" err="1"/>
              <a:t>Subline</a:t>
            </a:r>
            <a:r>
              <a:rPr lang="de-DE" dirty="0"/>
              <a:t> der Präsentation</a:t>
            </a:r>
          </a:p>
        </p:txBody>
      </p:sp>
      <p:sp>
        <p:nvSpPr>
          <p:cNvPr id="10" name="Textplatzhalter 4">
            <a:extLst>
              <a:ext uri="{FF2B5EF4-FFF2-40B4-BE49-F238E27FC236}">
                <a16:creationId xmlns:a16="http://schemas.microsoft.com/office/drawing/2014/main" id="{7390AF7B-9835-4AEF-ADBF-224AF53FB41E}"/>
              </a:ext>
            </a:extLst>
          </p:cNvPr>
          <p:cNvSpPr>
            <a:spLocks noGrp="1"/>
          </p:cNvSpPr>
          <p:nvPr>
            <p:ph type="body" sz="quarter" idx="13" hasCustomPrompt="1"/>
          </p:nvPr>
        </p:nvSpPr>
        <p:spPr>
          <a:xfrm>
            <a:off x="359532" y="6423285"/>
            <a:ext cx="2304000" cy="118800"/>
          </a:xfrm>
          <a:blipFill>
            <a:blip r:embed="rId2"/>
            <a:stretch>
              <a:fillRect/>
            </a:stretch>
          </a:blipFill>
        </p:spPr>
        <p:txBody>
          <a:bodyPr/>
          <a:lstStyle>
            <a:lvl1pPr marL="0" indent="0">
              <a:buNone/>
              <a:defRPr sz="200">
                <a:solidFill>
                  <a:schemeClr val="bg1"/>
                </a:solidFill>
              </a:defRPr>
            </a:lvl1pPr>
          </a:lstStyle>
          <a:p>
            <a:pPr lvl="0"/>
            <a:r>
              <a:rPr lang="de-DE" dirty="0"/>
              <a:t> </a:t>
            </a:r>
          </a:p>
        </p:txBody>
      </p:sp>
      <p:pic>
        <p:nvPicPr>
          <p:cNvPr id="8" name="Bild 9" descr="Slogan_FZ_Jülich_grasgrue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428" y="5769260"/>
            <a:ext cx="1894868" cy="848403"/>
          </a:xfrm>
          <a:prstGeom prst="rect">
            <a:avLst/>
          </a:prstGeom>
        </p:spPr>
      </p:pic>
    </p:spTree>
    <p:extLst>
      <p:ext uri="{BB962C8B-B14F-4D97-AF65-F5344CB8AC3E}">
        <p14:creationId xmlns:p14="http://schemas.microsoft.com/office/powerpoint/2010/main" val="2389604393"/>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59532" y="6423285"/>
            <a:ext cx="2304000" cy="118800"/>
          </a:xfrm>
          <a:blipFill>
            <a:blip r:embed="rId2"/>
            <a:stretch>
              <a:fillRect/>
            </a:stretch>
          </a:blipFill>
        </p:spPr>
        <p:txBody>
          <a:bodyPr/>
          <a:lstStyle>
            <a:lvl1pPr marL="0" indent="0">
              <a:buNone/>
              <a:defRPr sz="200">
                <a:solidFill>
                  <a:schemeClr val="bg1"/>
                </a:solidFill>
              </a:defRPr>
            </a:lvl1pPr>
          </a:lstStyle>
          <a:p>
            <a:pPr lvl="0"/>
            <a:r>
              <a:rPr lang="de-DE" dirty="0"/>
              <a:t> </a:t>
            </a:r>
          </a:p>
        </p:txBody>
      </p:sp>
      <p:pic>
        <p:nvPicPr>
          <p:cNvPr id="11" name="Bild 9" descr="Slogan_FZ_Jülich_grasgrue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428" y="5769260"/>
            <a:ext cx="1894868" cy="848403"/>
          </a:xfrm>
          <a:prstGeom prst="rect">
            <a:avLst/>
          </a:prstGeom>
        </p:spPr>
      </p:pic>
    </p:spTree>
    <p:extLst>
      <p:ext uri="{BB962C8B-B14F-4D97-AF65-F5344CB8AC3E}">
        <p14:creationId xmlns:p14="http://schemas.microsoft.com/office/powerpoint/2010/main" val="2073494238"/>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1"/>
                </a:solidFill>
              </a:defRPr>
            </a:lvl1pPr>
          </a:lstStyle>
          <a:p>
            <a:pPr marL="228600" lvl="0" indent="-228600">
              <a:lnSpc>
                <a:spcPct val="100000"/>
              </a:lnSpc>
              <a:spcBef>
                <a:spcPts val="0"/>
              </a:spcBef>
            </a:pPr>
            <a:r>
              <a:rPr lang="de-DE" dirty="0" err="1"/>
              <a:t>Subline</a:t>
            </a:r>
            <a:r>
              <a:rPr lang="de-DE" dirty="0"/>
              <a:t> der Präsentation</a:t>
            </a:r>
          </a:p>
        </p:txBody>
      </p:sp>
      <p:sp>
        <p:nvSpPr>
          <p:cNvPr id="10" name="Textplatzhalter 4">
            <a:extLst>
              <a:ext uri="{FF2B5EF4-FFF2-40B4-BE49-F238E27FC236}">
                <a16:creationId xmlns:a16="http://schemas.microsoft.com/office/drawing/2014/main" id="{1F0FB68E-EE59-46F0-A3EA-690446700A77}"/>
              </a:ext>
            </a:extLst>
          </p:cNvPr>
          <p:cNvSpPr>
            <a:spLocks noGrp="1"/>
          </p:cNvSpPr>
          <p:nvPr>
            <p:ph type="body" sz="quarter" idx="14" hasCustomPrompt="1"/>
          </p:nvPr>
        </p:nvSpPr>
        <p:spPr>
          <a:xfrm>
            <a:off x="359532" y="6423285"/>
            <a:ext cx="2304000" cy="118800"/>
          </a:xfrm>
          <a:blipFill>
            <a:blip r:embed="rId2"/>
            <a:stretch>
              <a:fillRect/>
            </a:stretch>
          </a:blipFill>
        </p:spPr>
        <p:txBody>
          <a:bodyPr/>
          <a:lstStyle>
            <a:lvl1pPr marL="0" indent="0">
              <a:buNone/>
              <a:defRPr sz="200">
                <a:solidFill>
                  <a:schemeClr val="bg1"/>
                </a:solidFill>
              </a:defRPr>
            </a:lvl1pPr>
          </a:lstStyle>
          <a:p>
            <a:pPr lvl="0"/>
            <a:r>
              <a:rPr lang="de-DE" dirty="0"/>
              <a:t> </a:t>
            </a:r>
          </a:p>
        </p:txBody>
      </p:sp>
      <p:pic>
        <p:nvPicPr>
          <p:cNvPr id="11" name="Bild 9" descr="Slogan_FZ_Jülich_grasgruen.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428" y="5769260"/>
            <a:ext cx="1894868" cy="848403"/>
          </a:xfrm>
          <a:prstGeom prst="rect">
            <a:avLst/>
          </a:prstGeom>
        </p:spPr>
      </p:pic>
    </p:spTree>
    <p:extLst>
      <p:ext uri="{BB962C8B-B14F-4D97-AF65-F5344CB8AC3E}">
        <p14:creationId xmlns:p14="http://schemas.microsoft.com/office/powerpoint/2010/main" val="1128135991"/>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63143"/>
            <a:ext cx="11449050" cy="421425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de-DE"/>
              <a:t>00. Monat 2017</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121020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de-DE"/>
              <a:t>00. Monat 2017</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de-DE"/>
              <a:t>00. Monat 2017</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p:txBody>
          <a:bodyPr/>
          <a:lstStyle/>
          <a:p>
            <a:r>
              <a:rPr lang="de-DE"/>
              <a:t>Seite </a:t>
            </a:r>
            <a:fld id="{A52F4D17-1AD6-42D9-B93A-EB002C62F438}" type="slidenum">
              <a:rPr lang="de-DE" smtClean="0"/>
              <a:pPr/>
              <a:t>‹Nr.›</a:t>
            </a:fld>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60000" y="1628775"/>
            <a:ext cx="5437187" cy="3168377"/>
          </a:xfrm>
          <a:solidFill>
            <a:schemeClr val="bg2"/>
          </a:solidFill>
        </p:spPr>
        <p:txBody>
          <a:bodyPr anchor="ctr"/>
          <a:lstStyle>
            <a:lvl1pPr marL="0" indent="0" algn="ctr">
              <a:buNone/>
              <a:defRPr sz="1600">
                <a:solidFill>
                  <a:schemeClr val="tx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60000" y="4900254"/>
            <a:ext cx="5437187"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324000"/>
            <a:ext cx="11449050"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de-DE"/>
              <a:t>00. Monat 2017</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p:txBody>
          <a:bodyPr/>
          <a:lstStyle/>
          <a:p>
            <a:r>
              <a:rPr lang="de-DE"/>
              <a:t>Seite </a:t>
            </a:r>
            <a:fld id="{A52F4D17-1AD6-42D9-B93A-EB002C62F438}" type="slidenum">
              <a:rPr lang="de-DE" smtClean="0"/>
              <a:pPr/>
              <a:t>‹Nr.›</a:t>
            </a:fld>
            <a:endParaRPr lang="de-DE"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A9D9CA0-0D3A-430F-A273-E4F9DC8D4FCA}"/>
              </a:ext>
            </a:extLst>
          </p:cNvPr>
          <p:cNvSpPr>
            <a:spLocks noGrp="1"/>
          </p:cNvSpPr>
          <p:nvPr>
            <p:ph type="dt" sz="half" idx="10"/>
          </p:nvPr>
        </p:nvSpPr>
        <p:spPr/>
        <p:txBody>
          <a:bodyPr/>
          <a:lstStyle/>
          <a:p>
            <a:r>
              <a:rPr lang="de-DE"/>
              <a:t>00. Monat 2017</a:t>
            </a:r>
            <a:endParaRPr lang="de-DE" dirty="0"/>
          </a:p>
        </p:txBody>
      </p:sp>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p:txBody>
          <a:bodyPr/>
          <a:lstStyle/>
          <a:p>
            <a:r>
              <a:rPr lang="de-DE"/>
              <a:t>Seite </a:t>
            </a:r>
            <a:fld id="{A52F4D17-1AD6-42D9-B93A-EB002C62F438}" type="slidenum">
              <a:rPr lang="de-DE" smtClean="0"/>
              <a:pPr/>
              <a:t>‹Nr.›</a:t>
            </a:fld>
            <a:endParaRPr lang="de-DE" dirty="0"/>
          </a:p>
        </p:txBody>
      </p:sp>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r>
              <a:rPr lang="de-DE" dirty="0"/>
              <a:t>00. Monat 2017</a:t>
            </a:r>
          </a:p>
        </p:txBody>
      </p:sp>
      <p:sp>
        <p:nvSpPr>
          <p:cNvPr id="6"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r>
              <a:rPr lang="de-DE" dirty="0"/>
              <a:t>Seite </a:t>
            </a:r>
            <a:fld id="{A52F4D17-1AD6-42D9-B93A-EB002C62F438}" type="slidenum">
              <a:rPr lang="de-DE" smtClean="0"/>
              <a:pPr/>
              <a:t>‹Nr.›</a:t>
            </a:fld>
            <a:endParaRPr lang="de-DE"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359532" y="6424763"/>
            <a:ext cx="2304000" cy="117322"/>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Lst>
  <p:hf hdr="0" ftr="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userDrawn="1">
          <p15:clr>
            <a:srgbClr val="F26B43"/>
          </p15:clr>
        </p15:guide>
        <p15:guide id="2" pos="234" userDrawn="1">
          <p15:clr>
            <a:srgbClr val="F26B43"/>
          </p15:clr>
        </p15:guide>
        <p15:guide id="3" pos="7446" userDrawn="1">
          <p15:clr>
            <a:srgbClr val="F26B43"/>
          </p15:clr>
        </p15:guide>
        <p15:guide id="4" orient="horz" pos="278" userDrawn="1">
          <p15:clr>
            <a:srgbClr val="F26B43"/>
          </p15:clr>
        </p15:guide>
        <p15:guide id="6" pos="3659" userDrawn="1">
          <p15:clr>
            <a:srgbClr val="F26B43"/>
          </p15:clr>
        </p15:guide>
        <p15:guide id="7" pos="4021" userDrawn="1">
          <p15:clr>
            <a:srgbClr val="F26B43"/>
          </p15:clr>
        </p15:guide>
        <p15:guide id="8"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p:txBody>
          <a:bodyPr/>
          <a:lstStyle/>
          <a:p>
            <a:r>
              <a:rPr lang="de-DE" dirty="0"/>
              <a:t>The </a:t>
            </a:r>
            <a:r>
              <a:rPr lang="de-DE" dirty="0" err="1"/>
              <a:t>interlocksystem</a:t>
            </a:r>
            <a:r>
              <a:rPr lang="de-DE" dirty="0"/>
              <a:t> </a:t>
            </a:r>
            <a:r>
              <a:rPr lang="de-DE" dirty="0" err="1"/>
              <a:t>of</a:t>
            </a:r>
            <a:r>
              <a:rPr lang="de-DE" dirty="0"/>
              <a:t> </a:t>
            </a:r>
            <a:r>
              <a:rPr lang="de-DE" dirty="0" err="1"/>
              <a:t>the</a:t>
            </a:r>
            <a:r>
              <a:rPr lang="de-DE" dirty="0"/>
              <a:t> Jülich IBA C30 XP</a:t>
            </a:r>
          </a:p>
        </p:txBody>
      </p:sp>
      <p:sp>
        <p:nvSpPr>
          <p:cNvPr id="3" name="Untertitel 2">
            <a:extLst>
              <a:ext uri="{FF2B5EF4-FFF2-40B4-BE49-F238E27FC236}">
                <a16:creationId xmlns:a16="http://schemas.microsoft.com/office/drawing/2014/main" id="{C693119F-69DD-4BF5-B78E-98C0144F5F54}"/>
              </a:ext>
            </a:extLst>
          </p:cNvPr>
          <p:cNvSpPr>
            <a:spLocks noGrp="1"/>
          </p:cNvSpPr>
          <p:nvPr>
            <p:ph type="subTitle" idx="1"/>
          </p:nvPr>
        </p:nvSpPr>
        <p:spPr/>
        <p:txBody>
          <a:bodyPr/>
          <a:lstStyle/>
          <a:p>
            <a:r>
              <a:rPr lang="de-DE" dirty="0"/>
              <a:t>August 2022  I  s. </a:t>
            </a:r>
            <a:r>
              <a:rPr lang="de-DE" dirty="0" err="1"/>
              <a:t>spellerberg</a:t>
            </a:r>
            <a:r>
              <a:rPr lang="de-DE" dirty="0"/>
              <a:t>, P. Frech, I. Spahn, B. Mayer, B. Neumaier</a:t>
            </a:r>
          </a:p>
        </p:txBody>
      </p:sp>
      <p:sp>
        <p:nvSpPr>
          <p:cNvPr id="4" name="Textplatzhalter 3">
            <a:extLst>
              <a:ext uri="{FF2B5EF4-FFF2-40B4-BE49-F238E27FC236}">
                <a16:creationId xmlns:a16="http://schemas.microsoft.com/office/drawing/2014/main" id="{75FFF684-B650-40AA-89A0-80D31734A2EF}"/>
              </a:ext>
            </a:extLst>
          </p:cNvPr>
          <p:cNvSpPr>
            <a:spLocks noGrp="1"/>
          </p:cNvSpPr>
          <p:nvPr>
            <p:ph type="body" sz="quarter" idx="12"/>
          </p:nvPr>
        </p:nvSpPr>
        <p:spPr/>
        <p:txBody>
          <a:bodyPr/>
          <a:lstStyle/>
          <a:p>
            <a:r>
              <a:rPr lang="de-DE" dirty="0" err="1"/>
              <a:t>Presented</a:t>
            </a:r>
            <a:r>
              <a:rPr lang="de-DE" dirty="0"/>
              <a:t> at </a:t>
            </a:r>
            <a:r>
              <a:rPr lang="de-DE" dirty="0" err="1"/>
              <a:t>the</a:t>
            </a:r>
            <a:r>
              <a:rPr lang="de-DE" dirty="0"/>
              <a:t> 18th International Workshop on Targetry </a:t>
            </a:r>
            <a:r>
              <a:rPr lang="de-DE" dirty="0" err="1"/>
              <a:t>and</a:t>
            </a:r>
            <a:r>
              <a:rPr lang="de-DE" dirty="0"/>
              <a:t> Target Chemistry, </a:t>
            </a:r>
          </a:p>
          <a:p>
            <a:r>
              <a:rPr lang="de-DE" dirty="0"/>
              <a:t>21. - 26. August 2022, Whistler, Canada</a:t>
            </a:r>
          </a:p>
        </p:txBody>
      </p:sp>
      <p:sp>
        <p:nvSpPr>
          <p:cNvPr id="10" name="Textplatzhalter 9">
            <a:extLst>
              <a:ext uri="{FF2B5EF4-FFF2-40B4-BE49-F238E27FC236}">
                <a16:creationId xmlns:a16="http://schemas.microsoft.com/office/drawing/2014/main" id="{520D87E3-8281-4D07-A018-037CE982CC2F}"/>
              </a:ext>
            </a:extLst>
          </p:cNvPr>
          <p:cNvSpPr>
            <a:spLocks noGrp="1"/>
          </p:cNvSpPr>
          <p:nvPr>
            <p:ph type="body" sz="quarter" idx="14"/>
          </p:nvPr>
        </p:nvSpPr>
        <p:spPr/>
        <p:txBody>
          <a:bodyPr/>
          <a:lstStyle/>
          <a:p>
            <a:endParaRPr lang="de-DE"/>
          </a:p>
        </p:txBody>
      </p:sp>
      <p:pic>
        <p:nvPicPr>
          <p:cNvPr id="6" name="Bildplatzhalt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002" b="26002"/>
          <a:stretch>
            <a:fillRect/>
          </a:stretch>
        </p:blipFill>
        <p:spPr/>
      </p:pic>
    </p:spTree>
    <p:extLst>
      <p:ext uri="{BB962C8B-B14F-4D97-AF65-F5344CB8AC3E}">
        <p14:creationId xmlns:p14="http://schemas.microsoft.com/office/powerpoint/2010/main" val="4170454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leichschenkliges Dreieck 16"/>
          <p:cNvSpPr/>
          <p:nvPr/>
        </p:nvSpPr>
        <p:spPr>
          <a:xfrm>
            <a:off x="6742851" y="2479819"/>
            <a:ext cx="1752421" cy="14967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QC</a:t>
            </a:r>
            <a:endParaRPr lang="en-GB" sz="1600" dirty="0">
              <a:solidFill>
                <a:schemeClr val="tx1"/>
              </a:solidFill>
            </a:endParaRPr>
          </a:p>
        </p:txBody>
      </p:sp>
      <p:sp>
        <p:nvSpPr>
          <p:cNvPr id="101"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3776105" y="6381328"/>
            <a:ext cx="1600508" cy="221109"/>
          </a:xfrm>
        </p:spPr>
        <p:txBody>
          <a:bodyPr/>
          <a:lstStyle/>
          <a:p>
            <a:r>
              <a:rPr lang="de-DE" dirty="0"/>
              <a:t>August 2022</a:t>
            </a:r>
          </a:p>
        </p:txBody>
      </p:sp>
      <p:sp>
        <p:nvSpPr>
          <p:cNvPr id="10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381328"/>
            <a:ext cx="720000" cy="221109"/>
          </a:xfrm>
        </p:spPr>
        <p:txBody>
          <a:bodyPr/>
          <a:lstStyle/>
          <a:p>
            <a:fld id="{A52F4D17-1AD6-42D9-B93A-EB002C62F438}" type="slidenum">
              <a:rPr lang="de-DE" smtClean="0"/>
              <a:pPr/>
              <a:t>10</a:t>
            </a:fld>
            <a:endParaRPr lang="de-DE" dirty="0"/>
          </a:p>
        </p:txBody>
      </p:sp>
      <p:sp>
        <p:nvSpPr>
          <p:cNvPr id="104" name="Titel 1">
            <a:extLst>
              <a:ext uri="{FF2B5EF4-FFF2-40B4-BE49-F238E27FC236}">
                <a16:creationId xmlns:a16="http://schemas.microsoft.com/office/drawing/2014/main" id="{DD16619C-3393-4C40-A047-6B5873621800}"/>
              </a:ext>
            </a:extLst>
          </p:cNvPr>
          <p:cNvSpPr txBox="1">
            <a:spLocks/>
          </p:cNvSpPr>
          <p:nvPr/>
        </p:nvSpPr>
        <p:spPr>
          <a:xfrm>
            <a:off x="360000" y="324000"/>
            <a:ext cx="11568648" cy="1124780"/>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de-DE" dirty="0">
                <a:solidFill>
                  <a:schemeClr val="accent1">
                    <a:lumMod val="50000"/>
                  </a:schemeClr>
                </a:solidFill>
              </a:rPr>
              <a:t>Systems </a:t>
            </a:r>
            <a:r>
              <a:rPr lang="de-DE" dirty="0" err="1">
                <a:solidFill>
                  <a:schemeClr val="accent1">
                    <a:lumMod val="50000"/>
                  </a:schemeClr>
                </a:solidFill>
              </a:rPr>
              <a:t>controlled</a:t>
            </a:r>
            <a:r>
              <a:rPr lang="de-DE" dirty="0">
                <a:solidFill>
                  <a:schemeClr val="accent1">
                    <a:lumMod val="50000"/>
                  </a:schemeClr>
                </a:solidFill>
              </a:rPr>
              <a:t> </a:t>
            </a:r>
            <a:r>
              <a:rPr lang="de-DE" dirty="0" err="1">
                <a:solidFill>
                  <a:schemeClr val="accent1">
                    <a:lumMod val="50000"/>
                  </a:schemeClr>
                </a:solidFill>
              </a:rPr>
              <a:t>by</a:t>
            </a:r>
            <a:r>
              <a:rPr lang="de-DE" dirty="0">
                <a:solidFill>
                  <a:schemeClr val="accent1">
                    <a:lumMod val="50000"/>
                  </a:schemeClr>
                </a:solidFill>
              </a:rPr>
              <a:t> </a:t>
            </a:r>
            <a:r>
              <a:rPr lang="de-DE" dirty="0" err="1">
                <a:solidFill>
                  <a:schemeClr val="accent1">
                    <a:lumMod val="50000"/>
                  </a:schemeClr>
                </a:solidFill>
              </a:rPr>
              <a:t>the</a:t>
            </a:r>
            <a:r>
              <a:rPr lang="de-DE" dirty="0">
                <a:solidFill>
                  <a:schemeClr val="accent1">
                    <a:lumMod val="50000"/>
                  </a:schemeClr>
                </a:solidFill>
              </a:rPr>
              <a:t> Interlock System</a:t>
            </a:r>
          </a:p>
        </p:txBody>
      </p:sp>
      <p:sp>
        <p:nvSpPr>
          <p:cNvPr id="106" name="Rechteck 105"/>
          <p:cNvSpPr/>
          <p:nvPr/>
        </p:nvSpPr>
        <p:spPr>
          <a:xfrm>
            <a:off x="304965" y="1830738"/>
            <a:ext cx="1110516" cy="1398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MIP #8</a:t>
            </a:r>
          </a:p>
        </p:txBody>
      </p:sp>
      <p:sp>
        <p:nvSpPr>
          <p:cNvPr id="108" name="Rechteck 107"/>
          <p:cNvSpPr/>
          <p:nvPr/>
        </p:nvSpPr>
        <p:spPr>
          <a:xfrm>
            <a:off x="1419122" y="1829992"/>
            <a:ext cx="1110523" cy="1398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MIP #7</a:t>
            </a:r>
          </a:p>
        </p:txBody>
      </p:sp>
      <p:sp>
        <p:nvSpPr>
          <p:cNvPr id="109" name="Rechteck 108"/>
          <p:cNvSpPr/>
          <p:nvPr/>
        </p:nvSpPr>
        <p:spPr>
          <a:xfrm>
            <a:off x="2539014" y="1829992"/>
            <a:ext cx="1110523" cy="1398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MIP #6</a:t>
            </a:r>
          </a:p>
        </p:txBody>
      </p:sp>
      <p:sp>
        <p:nvSpPr>
          <p:cNvPr id="110" name="Rechteck 109"/>
          <p:cNvSpPr/>
          <p:nvPr/>
        </p:nvSpPr>
        <p:spPr>
          <a:xfrm>
            <a:off x="3649537" y="1829991"/>
            <a:ext cx="1110523" cy="1398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MIP #5</a:t>
            </a:r>
          </a:p>
        </p:txBody>
      </p:sp>
      <p:sp>
        <p:nvSpPr>
          <p:cNvPr id="113" name="Rechteck 112"/>
          <p:cNvSpPr/>
          <p:nvPr/>
        </p:nvSpPr>
        <p:spPr>
          <a:xfrm>
            <a:off x="313689" y="3361213"/>
            <a:ext cx="1110522" cy="1398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MIP #4</a:t>
            </a:r>
          </a:p>
        </p:txBody>
      </p:sp>
      <p:sp>
        <p:nvSpPr>
          <p:cNvPr id="115" name="Rechteck 114"/>
          <p:cNvSpPr/>
          <p:nvPr/>
        </p:nvSpPr>
        <p:spPr>
          <a:xfrm>
            <a:off x="1430067" y="3361213"/>
            <a:ext cx="1106910" cy="1398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MIP #3</a:t>
            </a:r>
          </a:p>
        </p:txBody>
      </p:sp>
      <p:sp>
        <p:nvSpPr>
          <p:cNvPr id="116" name="Rechteck 115"/>
          <p:cNvSpPr/>
          <p:nvPr/>
        </p:nvSpPr>
        <p:spPr>
          <a:xfrm>
            <a:off x="2546309" y="3361213"/>
            <a:ext cx="1677483" cy="1398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MIP #2</a:t>
            </a:r>
          </a:p>
        </p:txBody>
      </p:sp>
      <p:sp>
        <p:nvSpPr>
          <p:cNvPr id="120" name="Rechteck 119"/>
          <p:cNvSpPr/>
          <p:nvPr/>
        </p:nvSpPr>
        <p:spPr>
          <a:xfrm>
            <a:off x="4204798" y="3361213"/>
            <a:ext cx="1665628" cy="13981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Dispensing</a:t>
            </a:r>
          </a:p>
          <a:p>
            <a:pPr algn="ctr"/>
            <a:r>
              <a:rPr lang="en-GB" sz="2000" dirty="0">
                <a:solidFill>
                  <a:schemeClr val="tx1"/>
                </a:solidFill>
              </a:rPr>
              <a:t>cell No.2</a:t>
            </a:r>
          </a:p>
        </p:txBody>
      </p:sp>
      <p:sp>
        <p:nvSpPr>
          <p:cNvPr id="112" name="Rechteck 111"/>
          <p:cNvSpPr/>
          <p:nvPr/>
        </p:nvSpPr>
        <p:spPr>
          <a:xfrm>
            <a:off x="4764950" y="1838277"/>
            <a:ext cx="1100997" cy="1389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Dis-</a:t>
            </a:r>
          </a:p>
          <a:p>
            <a:pPr algn="ctr"/>
            <a:r>
              <a:rPr lang="en-GB" sz="2000" dirty="0" err="1">
                <a:solidFill>
                  <a:schemeClr val="tx1"/>
                </a:solidFill>
              </a:rPr>
              <a:t>pensing</a:t>
            </a:r>
            <a:r>
              <a:rPr lang="en-GB" sz="2000" dirty="0">
                <a:solidFill>
                  <a:schemeClr val="tx1"/>
                </a:solidFill>
              </a:rPr>
              <a:t> No. 1</a:t>
            </a:r>
          </a:p>
        </p:txBody>
      </p:sp>
      <p:sp>
        <p:nvSpPr>
          <p:cNvPr id="121" name="Abgerundetes Rechteck 120"/>
          <p:cNvSpPr/>
          <p:nvPr/>
        </p:nvSpPr>
        <p:spPr>
          <a:xfrm>
            <a:off x="9134999" y="1408343"/>
            <a:ext cx="1785006" cy="1657139"/>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9.4T PET/MR</a:t>
            </a:r>
          </a:p>
        </p:txBody>
      </p:sp>
      <p:sp>
        <p:nvSpPr>
          <p:cNvPr id="122" name="Textplatzhalter 7">
            <a:extLst>
              <a:ext uri="{FF2B5EF4-FFF2-40B4-BE49-F238E27FC236}">
                <a16:creationId xmlns:a16="http://schemas.microsoft.com/office/drawing/2014/main" id="{CCC45F7D-E3E4-4EF0-9BD2-EAD57B3FDCD1}"/>
              </a:ext>
            </a:extLst>
          </p:cNvPr>
          <p:cNvSpPr txBox="1">
            <a:spLocks/>
          </p:cNvSpPr>
          <p:nvPr/>
        </p:nvSpPr>
        <p:spPr>
          <a:xfrm>
            <a:off x="358774" y="938786"/>
            <a:ext cx="11449049" cy="509994"/>
          </a:xfrm>
          <a:prstGeom prst="rect">
            <a:avLst/>
          </a:prstGeom>
        </p:spPr>
        <p:txBody>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solidFill>
                  <a:schemeClr val="accent1">
                    <a:lumMod val="50000"/>
                  </a:schemeClr>
                </a:solidFill>
              </a:rPr>
              <a:t>Information </a:t>
            </a:r>
            <a:r>
              <a:rPr lang="de-DE" dirty="0" err="1">
                <a:solidFill>
                  <a:schemeClr val="accent1">
                    <a:lumMod val="50000"/>
                  </a:schemeClr>
                </a:solidFill>
              </a:rPr>
              <a:t>from</a:t>
            </a:r>
            <a:r>
              <a:rPr lang="de-DE" dirty="0">
                <a:solidFill>
                  <a:schemeClr val="accent1">
                    <a:lumMod val="50000"/>
                  </a:schemeClr>
                </a:solidFill>
              </a:rPr>
              <a:t> </a:t>
            </a:r>
            <a:r>
              <a:rPr lang="de-DE" dirty="0" err="1">
                <a:solidFill>
                  <a:schemeClr val="accent1">
                    <a:lumMod val="50000"/>
                  </a:schemeClr>
                </a:solidFill>
              </a:rPr>
              <a:t>the</a:t>
            </a:r>
            <a:r>
              <a:rPr lang="de-DE" dirty="0">
                <a:solidFill>
                  <a:schemeClr val="accent1">
                    <a:lumMod val="50000"/>
                  </a:schemeClr>
                </a:solidFill>
              </a:rPr>
              <a:t> GMP- </a:t>
            </a:r>
            <a:r>
              <a:rPr lang="de-DE" dirty="0" err="1">
                <a:solidFill>
                  <a:schemeClr val="accent1">
                    <a:lumMod val="50000"/>
                  </a:schemeClr>
                </a:solidFill>
              </a:rPr>
              <a:t>and</a:t>
            </a:r>
            <a:r>
              <a:rPr lang="de-DE" dirty="0">
                <a:solidFill>
                  <a:schemeClr val="accent1">
                    <a:lumMod val="50000"/>
                  </a:schemeClr>
                </a:solidFill>
              </a:rPr>
              <a:t> </a:t>
            </a:r>
            <a:r>
              <a:rPr lang="de-DE" dirty="0" err="1">
                <a:solidFill>
                  <a:schemeClr val="accent1">
                    <a:lumMod val="50000"/>
                  </a:schemeClr>
                </a:solidFill>
              </a:rPr>
              <a:t>patient</a:t>
            </a:r>
            <a:r>
              <a:rPr lang="de-DE" dirty="0">
                <a:solidFill>
                  <a:schemeClr val="accent1">
                    <a:lumMod val="50000"/>
                  </a:schemeClr>
                </a:solidFill>
              </a:rPr>
              <a:t> </a:t>
            </a:r>
            <a:r>
              <a:rPr lang="de-DE" dirty="0" err="1">
                <a:solidFill>
                  <a:schemeClr val="accent1">
                    <a:lumMod val="50000"/>
                  </a:schemeClr>
                </a:solidFill>
              </a:rPr>
              <a:t>area</a:t>
            </a:r>
            <a:endParaRPr lang="de-DE" dirty="0">
              <a:solidFill>
                <a:schemeClr val="accent1">
                  <a:lumMod val="50000"/>
                </a:schemeClr>
              </a:solidFill>
            </a:endParaRPr>
          </a:p>
        </p:txBody>
      </p:sp>
    </p:spTree>
    <p:extLst>
      <p:ext uri="{BB962C8B-B14F-4D97-AF65-F5344CB8AC3E}">
        <p14:creationId xmlns:p14="http://schemas.microsoft.com/office/powerpoint/2010/main" val="349353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0-#ppt_w/2"/>
                                          </p:val>
                                        </p:tav>
                                        <p:tav tm="100000">
                                          <p:val>
                                            <p:strVal val="#ppt_x"/>
                                          </p:val>
                                        </p:tav>
                                      </p:tavLst>
                                    </p:anim>
                                    <p:anim calcmode="lin" valueType="num">
                                      <p:cBhvr additive="base">
                                        <p:cTn id="8" dur="500" fill="hold"/>
                                        <p:tgtEl>
                                          <p:spTgt spid="10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115"/>
                                        </p:tgtEl>
                                        <p:attrNameLst>
                                          <p:attrName>style.visibility</p:attrName>
                                        </p:attrNameLst>
                                      </p:cBhvr>
                                      <p:to>
                                        <p:strVal val="visible"/>
                                      </p:to>
                                    </p:set>
                                    <p:anim calcmode="lin" valueType="num">
                                      <p:cBhvr additive="base">
                                        <p:cTn id="11" dur="500" fill="hold"/>
                                        <p:tgtEl>
                                          <p:spTgt spid="115"/>
                                        </p:tgtEl>
                                        <p:attrNameLst>
                                          <p:attrName>ppt_x</p:attrName>
                                        </p:attrNameLst>
                                      </p:cBhvr>
                                      <p:tavLst>
                                        <p:tav tm="0">
                                          <p:val>
                                            <p:strVal val="0-#ppt_w/2"/>
                                          </p:val>
                                        </p:tav>
                                        <p:tav tm="100000">
                                          <p:val>
                                            <p:strVal val="#ppt_x"/>
                                          </p:val>
                                        </p:tav>
                                      </p:tavLst>
                                    </p:anim>
                                    <p:anim calcmode="lin" valueType="num">
                                      <p:cBhvr additive="base">
                                        <p:cTn id="12" dur="500" fill="hold"/>
                                        <p:tgtEl>
                                          <p:spTgt spid="1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0-#ppt_w/2"/>
                                          </p:val>
                                        </p:tav>
                                        <p:tav tm="100000">
                                          <p:val>
                                            <p:strVal val="#ppt_x"/>
                                          </p:val>
                                        </p:tav>
                                      </p:tavLst>
                                    </p:anim>
                                    <p:anim calcmode="lin" valueType="num">
                                      <p:cBhvr additive="base">
                                        <p:cTn id="16" dur="500" fill="hold"/>
                                        <p:tgtEl>
                                          <p:spTgt spid="10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00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0-#ppt_w/2"/>
                                          </p:val>
                                        </p:tav>
                                        <p:tav tm="100000">
                                          <p:val>
                                            <p:strVal val="#ppt_x"/>
                                          </p:val>
                                        </p:tav>
                                      </p:tavLst>
                                    </p:anim>
                                    <p:anim calcmode="lin" valueType="num">
                                      <p:cBhvr additive="base">
                                        <p:cTn id="20" dur="500" fill="hold"/>
                                        <p:tgtEl>
                                          <p:spTgt spid="10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0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500" fill="hold"/>
                                        <p:tgtEl>
                                          <p:spTgt spid="110"/>
                                        </p:tgtEl>
                                        <p:attrNameLst>
                                          <p:attrName>ppt_x</p:attrName>
                                        </p:attrNameLst>
                                      </p:cBhvr>
                                      <p:tavLst>
                                        <p:tav tm="0">
                                          <p:val>
                                            <p:strVal val="0-#ppt_w/2"/>
                                          </p:val>
                                        </p:tav>
                                        <p:tav tm="100000">
                                          <p:val>
                                            <p:strVal val="#ppt_x"/>
                                          </p:val>
                                        </p:tav>
                                      </p:tavLst>
                                    </p:anim>
                                    <p:anim calcmode="lin" valueType="num">
                                      <p:cBhvr additive="base">
                                        <p:cTn id="24" dur="500" fill="hold"/>
                                        <p:tgtEl>
                                          <p:spTgt spid="1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00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0-#ppt_w/2"/>
                                          </p:val>
                                        </p:tav>
                                        <p:tav tm="100000">
                                          <p:val>
                                            <p:strVal val="#ppt_x"/>
                                          </p:val>
                                        </p:tav>
                                      </p:tavLst>
                                    </p:anim>
                                    <p:anim calcmode="lin" valueType="num">
                                      <p:cBhvr additive="base">
                                        <p:cTn id="28" dur="500" fill="hold"/>
                                        <p:tgtEl>
                                          <p:spTgt spid="1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1000"/>
                                  </p:stCondLst>
                                  <p:childTnLst>
                                    <p:set>
                                      <p:cBhvr>
                                        <p:cTn id="30" dur="1" fill="hold">
                                          <p:stCondLst>
                                            <p:cond delay="0"/>
                                          </p:stCondLst>
                                        </p:cTn>
                                        <p:tgtEl>
                                          <p:spTgt spid="113"/>
                                        </p:tgtEl>
                                        <p:attrNameLst>
                                          <p:attrName>style.visibility</p:attrName>
                                        </p:attrNameLst>
                                      </p:cBhvr>
                                      <p:to>
                                        <p:strVal val="visible"/>
                                      </p:to>
                                    </p:set>
                                    <p:anim calcmode="lin" valueType="num">
                                      <p:cBhvr additive="base">
                                        <p:cTn id="31" dur="500" fill="hold"/>
                                        <p:tgtEl>
                                          <p:spTgt spid="113"/>
                                        </p:tgtEl>
                                        <p:attrNameLst>
                                          <p:attrName>ppt_x</p:attrName>
                                        </p:attrNameLst>
                                      </p:cBhvr>
                                      <p:tavLst>
                                        <p:tav tm="0">
                                          <p:val>
                                            <p:strVal val="0-#ppt_w/2"/>
                                          </p:val>
                                        </p:tav>
                                        <p:tav tm="100000">
                                          <p:val>
                                            <p:strVal val="#ppt_x"/>
                                          </p:val>
                                        </p:tav>
                                      </p:tavLst>
                                    </p:anim>
                                    <p:anim calcmode="lin" valueType="num">
                                      <p:cBhvr additive="base">
                                        <p:cTn id="32"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1000"/>
                                  </p:stCondLst>
                                  <p:childTnLst>
                                    <p:set>
                                      <p:cBhvr>
                                        <p:cTn id="36" dur="1" fill="hold">
                                          <p:stCondLst>
                                            <p:cond delay="0"/>
                                          </p:stCondLst>
                                        </p:cTn>
                                        <p:tgtEl>
                                          <p:spTgt spid="120"/>
                                        </p:tgtEl>
                                        <p:attrNameLst>
                                          <p:attrName>style.visibility</p:attrName>
                                        </p:attrNameLst>
                                      </p:cBhvr>
                                      <p:to>
                                        <p:strVal val="visible"/>
                                      </p:to>
                                    </p:set>
                                    <p:anim calcmode="lin" valueType="num">
                                      <p:cBhvr additive="base">
                                        <p:cTn id="37" dur="500" fill="hold"/>
                                        <p:tgtEl>
                                          <p:spTgt spid="120"/>
                                        </p:tgtEl>
                                        <p:attrNameLst>
                                          <p:attrName>ppt_x</p:attrName>
                                        </p:attrNameLst>
                                      </p:cBhvr>
                                      <p:tavLst>
                                        <p:tav tm="0">
                                          <p:val>
                                            <p:strVal val="#ppt_x"/>
                                          </p:val>
                                        </p:tav>
                                        <p:tav tm="100000">
                                          <p:val>
                                            <p:strVal val="#ppt_x"/>
                                          </p:val>
                                        </p:tav>
                                      </p:tavLst>
                                    </p:anim>
                                    <p:anim calcmode="lin" valueType="num">
                                      <p:cBhvr additive="base">
                                        <p:cTn id="38" dur="500" fill="hold"/>
                                        <p:tgtEl>
                                          <p:spTgt spid="1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12"/>
                                        </p:tgtEl>
                                        <p:attrNameLst>
                                          <p:attrName>style.visibility</p:attrName>
                                        </p:attrNameLst>
                                      </p:cBhvr>
                                      <p:to>
                                        <p:strVal val="visible"/>
                                      </p:to>
                                    </p:set>
                                    <p:anim calcmode="lin" valueType="num">
                                      <p:cBhvr additive="base">
                                        <p:cTn id="41" dur="500" fill="hold"/>
                                        <p:tgtEl>
                                          <p:spTgt spid="112"/>
                                        </p:tgtEl>
                                        <p:attrNameLst>
                                          <p:attrName>ppt_x</p:attrName>
                                        </p:attrNameLst>
                                      </p:cBhvr>
                                      <p:tavLst>
                                        <p:tav tm="0">
                                          <p:val>
                                            <p:strVal val="#ppt_x"/>
                                          </p:val>
                                        </p:tav>
                                        <p:tav tm="100000">
                                          <p:val>
                                            <p:strVal val="#ppt_x"/>
                                          </p:val>
                                        </p:tav>
                                      </p:tavLst>
                                    </p:anim>
                                    <p:anim calcmode="lin" valueType="num">
                                      <p:cBhvr additive="base">
                                        <p:cTn id="42"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10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1000"/>
                                  </p:stCondLst>
                                  <p:childTnLst>
                                    <p:set>
                                      <p:cBhvr>
                                        <p:cTn id="53" dur="1" fill="hold">
                                          <p:stCondLst>
                                            <p:cond delay="0"/>
                                          </p:stCondLst>
                                        </p:cTn>
                                        <p:tgtEl>
                                          <p:spTgt spid="121"/>
                                        </p:tgtEl>
                                        <p:attrNameLst>
                                          <p:attrName>style.visibility</p:attrName>
                                        </p:attrNameLst>
                                      </p:cBhvr>
                                      <p:to>
                                        <p:strVal val="visible"/>
                                      </p:to>
                                    </p:set>
                                    <p:animEffect transition="in" filter="fade">
                                      <p:cBhvr>
                                        <p:cTn id="54" dur="1000"/>
                                        <p:tgtEl>
                                          <p:spTgt spid="121"/>
                                        </p:tgtEl>
                                      </p:cBhvr>
                                    </p:animEffect>
                                    <p:anim calcmode="lin" valueType="num">
                                      <p:cBhvr>
                                        <p:cTn id="55" dur="1000" fill="hold"/>
                                        <p:tgtEl>
                                          <p:spTgt spid="121"/>
                                        </p:tgtEl>
                                        <p:attrNameLst>
                                          <p:attrName>ppt_x</p:attrName>
                                        </p:attrNameLst>
                                      </p:cBhvr>
                                      <p:tavLst>
                                        <p:tav tm="0">
                                          <p:val>
                                            <p:strVal val="#ppt_x"/>
                                          </p:val>
                                        </p:tav>
                                        <p:tav tm="100000">
                                          <p:val>
                                            <p:strVal val="#ppt_x"/>
                                          </p:val>
                                        </p:tav>
                                      </p:tavLst>
                                    </p:anim>
                                    <p:anim calcmode="lin" valueType="num">
                                      <p:cBhvr>
                                        <p:cTn id="56"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6" grpId="0" animBg="1"/>
      <p:bldP spid="108" grpId="0" animBg="1"/>
      <p:bldP spid="109" grpId="0" animBg="1"/>
      <p:bldP spid="110" grpId="0" animBg="1"/>
      <p:bldP spid="113" grpId="0" animBg="1"/>
      <p:bldP spid="115" grpId="0" animBg="1"/>
      <p:bldP spid="116" grpId="0" animBg="1"/>
      <p:bldP spid="120" grpId="0" animBg="1"/>
      <p:bldP spid="112" grpId="0" animBg="1"/>
      <p:bldP spid="1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119996" y="87015"/>
            <a:ext cx="993496" cy="9113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Receiving Cell</a:t>
            </a:r>
          </a:p>
        </p:txBody>
      </p:sp>
      <p:sp>
        <p:nvSpPr>
          <p:cNvPr id="15" name="Rechteck 14"/>
          <p:cNvSpPr/>
          <p:nvPr/>
        </p:nvSpPr>
        <p:spPr>
          <a:xfrm>
            <a:off x="1443017" y="82986"/>
            <a:ext cx="731952" cy="90854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tx1"/>
                </a:solidFill>
              </a:rPr>
              <a:t>Hotcell</a:t>
            </a:r>
            <a:r>
              <a:rPr lang="en-GB" sz="1400" dirty="0">
                <a:solidFill>
                  <a:schemeClr val="tx1"/>
                </a:solidFill>
              </a:rPr>
              <a:t> A</a:t>
            </a:r>
          </a:p>
        </p:txBody>
      </p:sp>
      <p:sp>
        <p:nvSpPr>
          <p:cNvPr id="16" name="Rechteck 15"/>
          <p:cNvSpPr/>
          <p:nvPr/>
        </p:nvSpPr>
        <p:spPr>
          <a:xfrm>
            <a:off x="2175698" y="82986"/>
            <a:ext cx="731952" cy="90854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tx1"/>
                </a:solidFill>
              </a:rPr>
              <a:t>Hotcell</a:t>
            </a:r>
            <a:r>
              <a:rPr lang="en-GB" sz="1400" dirty="0">
                <a:solidFill>
                  <a:schemeClr val="tx1"/>
                </a:solidFill>
              </a:rPr>
              <a:t> B</a:t>
            </a:r>
          </a:p>
        </p:txBody>
      </p:sp>
      <p:sp>
        <p:nvSpPr>
          <p:cNvPr id="17" name="Gleichschenkliges Dreieck 16"/>
          <p:cNvSpPr/>
          <p:nvPr/>
        </p:nvSpPr>
        <p:spPr>
          <a:xfrm>
            <a:off x="7030348" y="723093"/>
            <a:ext cx="1065665" cy="10044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QC</a:t>
            </a:r>
            <a:endParaRPr lang="en-GB" sz="1400" dirty="0">
              <a:solidFill>
                <a:schemeClr val="tx1"/>
              </a:solidFill>
            </a:endParaRPr>
          </a:p>
        </p:txBody>
      </p:sp>
      <p:sp>
        <p:nvSpPr>
          <p:cNvPr id="18" name="Abgerundetes Rechteck 17"/>
          <p:cNvSpPr/>
          <p:nvPr/>
        </p:nvSpPr>
        <p:spPr>
          <a:xfrm>
            <a:off x="8434855" y="757257"/>
            <a:ext cx="1082426" cy="827393"/>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9.4T PET/MR</a:t>
            </a:r>
          </a:p>
        </p:txBody>
      </p:sp>
      <p:grpSp>
        <p:nvGrpSpPr>
          <p:cNvPr id="34" name="Gruppieren 33"/>
          <p:cNvGrpSpPr/>
          <p:nvPr/>
        </p:nvGrpSpPr>
        <p:grpSpPr>
          <a:xfrm>
            <a:off x="3032056" y="84877"/>
            <a:ext cx="3762951" cy="2182815"/>
            <a:chOff x="3032056" y="84877"/>
            <a:chExt cx="3762951" cy="2182815"/>
          </a:xfrm>
        </p:grpSpPr>
        <p:sp>
          <p:nvSpPr>
            <p:cNvPr id="5" name="Rechteck 4"/>
            <p:cNvSpPr/>
            <p:nvPr/>
          </p:nvSpPr>
          <p:spPr>
            <a:xfrm>
              <a:off x="3032056" y="89833"/>
              <a:ext cx="717057" cy="908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MIP #8</a:t>
              </a:r>
            </a:p>
          </p:txBody>
        </p:sp>
        <p:sp>
          <p:nvSpPr>
            <p:cNvPr id="6" name="Rechteck 5"/>
            <p:cNvSpPr/>
            <p:nvPr/>
          </p:nvSpPr>
          <p:spPr>
            <a:xfrm>
              <a:off x="3749113" y="89831"/>
              <a:ext cx="717057" cy="908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MIP #7</a:t>
              </a:r>
            </a:p>
          </p:txBody>
        </p:sp>
        <p:sp>
          <p:nvSpPr>
            <p:cNvPr id="7" name="Rechteck 6"/>
            <p:cNvSpPr/>
            <p:nvPr/>
          </p:nvSpPr>
          <p:spPr>
            <a:xfrm>
              <a:off x="4466171" y="89833"/>
              <a:ext cx="717057" cy="908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MIP #6</a:t>
              </a:r>
            </a:p>
          </p:txBody>
        </p:sp>
        <p:sp>
          <p:nvSpPr>
            <p:cNvPr id="8" name="Rechteck 7"/>
            <p:cNvSpPr/>
            <p:nvPr/>
          </p:nvSpPr>
          <p:spPr>
            <a:xfrm>
              <a:off x="5183228" y="89831"/>
              <a:ext cx="717057" cy="908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MIP #5</a:t>
              </a:r>
            </a:p>
          </p:txBody>
        </p:sp>
        <p:sp>
          <p:nvSpPr>
            <p:cNvPr id="9" name="Rechteck 8"/>
            <p:cNvSpPr/>
            <p:nvPr/>
          </p:nvSpPr>
          <p:spPr>
            <a:xfrm>
              <a:off x="3053064" y="1359119"/>
              <a:ext cx="717057" cy="908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MIP #4</a:t>
              </a:r>
            </a:p>
          </p:txBody>
        </p:sp>
        <p:sp>
          <p:nvSpPr>
            <p:cNvPr id="10" name="Rechteck 9"/>
            <p:cNvSpPr/>
            <p:nvPr/>
          </p:nvSpPr>
          <p:spPr>
            <a:xfrm>
              <a:off x="3771584" y="1358970"/>
              <a:ext cx="727173" cy="908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MIP #3</a:t>
              </a:r>
            </a:p>
          </p:txBody>
        </p:sp>
        <p:sp>
          <p:nvSpPr>
            <p:cNvPr id="11" name="Rechteck 10"/>
            <p:cNvSpPr/>
            <p:nvPr/>
          </p:nvSpPr>
          <p:spPr>
            <a:xfrm>
              <a:off x="4498757" y="1358970"/>
              <a:ext cx="1112978" cy="908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MIP #2</a:t>
              </a:r>
            </a:p>
          </p:txBody>
        </p:sp>
        <p:sp>
          <p:nvSpPr>
            <p:cNvPr id="12" name="Rechteck 11"/>
            <p:cNvSpPr/>
            <p:nvPr/>
          </p:nvSpPr>
          <p:spPr>
            <a:xfrm>
              <a:off x="5611735" y="1354549"/>
              <a:ext cx="1183272" cy="908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Dispenser No.2</a:t>
              </a:r>
            </a:p>
          </p:txBody>
        </p:sp>
        <p:sp>
          <p:nvSpPr>
            <p:cNvPr id="13" name="Rechteck 12"/>
            <p:cNvSpPr/>
            <p:nvPr/>
          </p:nvSpPr>
          <p:spPr>
            <a:xfrm>
              <a:off x="5897416" y="84877"/>
              <a:ext cx="878578" cy="913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Dispenser No. 1</a:t>
              </a:r>
            </a:p>
          </p:txBody>
        </p:sp>
        <p:cxnSp>
          <p:nvCxnSpPr>
            <p:cNvPr id="72" name="Gerader Verbinder 71"/>
            <p:cNvCxnSpPr/>
            <p:nvPr/>
          </p:nvCxnSpPr>
          <p:spPr>
            <a:xfrm>
              <a:off x="4824698" y="998374"/>
              <a:ext cx="1" cy="3891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14" name="Gerader Verbinder 113"/>
          <p:cNvCxnSpPr/>
          <p:nvPr/>
        </p:nvCxnSpPr>
        <p:spPr>
          <a:xfrm>
            <a:off x="1795638" y="2346330"/>
            <a:ext cx="335540" cy="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4" name="Gruppieren 23"/>
          <p:cNvGrpSpPr/>
          <p:nvPr/>
        </p:nvGrpSpPr>
        <p:grpSpPr>
          <a:xfrm>
            <a:off x="356135" y="970009"/>
            <a:ext cx="5187084" cy="2465340"/>
            <a:chOff x="356135" y="970009"/>
            <a:chExt cx="5187084" cy="2465340"/>
          </a:xfrm>
        </p:grpSpPr>
        <p:cxnSp>
          <p:nvCxnSpPr>
            <p:cNvPr id="37" name="Gerader Verbinder 36"/>
            <p:cNvCxnSpPr/>
            <p:nvPr/>
          </p:nvCxnSpPr>
          <p:spPr>
            <a:xfrm>
              <a:off x="356135" y="998374"/>
              <a:ext cx="6516" cy="243697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2131178" y="998374"/>
              <a:ext cx="3416" cy="134795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a:off x="2914348" y="1208038"/>
              <a:ext cx="15515" cy="131377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flipV="1">
              <a:off x="2911670" y="1208038"/>
              <a:ext cx="2630086" cy="6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Gerader Verbinder 67"/>
            <p:cNvCxnSpPr>
              <a:endCxn id="9" idx="0"/>
            </p:cNvCxnSpPr>
            <p:nvPr/>
          </p:nvCxnSpPr>
          <p:spPr>
            <a:xfrm>
              <a:off x="3411592" y="970009"/>
              <a:ext cx="1" cy="3891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a:off x="4094050" y="998374"/>
              <a:ext cx="1" cy="3891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Gerader Verbinder 72"/>
            <p:cNvCxnSpPr/>
            <p:nvPr/>
          </p:nvCxnSpPr>
          <p:spPr>
            <a:xfrm>
              <a:off x="5541754" y="998374"/>
              <a:ext cx="1465" cy="2096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Gerader Verbinder 93"/>
            <p:cNvCxnSpPr/>
            <p:nvPr/>
          </p:nvCxnSpPr>
          <p:spPr>
            <a:xfrm flipV="1">
              <a:off x="2004324" y="2521817"/>
              <a:ext cx="925539" cy="14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9" name="Abgerundetes Rechteck 18"/>
          <p:cNvSpPr/>
          <p:nvPr/>
        </p:nvSpPr>
        <p:spPr>
          <a:xfrm>
            <a:off x="708906" y="1964804"/>
            <a:ext cx="1289786" cy="1238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“PET”</a:t>
            </a:r>
          </a:p>
          <a:p>
            <a:pPr algn="ctr"/>
            <a:r>
              <a:rPr lang="en-GB" dirty="0">
                <a:solidFill>
                  <a:schemeClr val="tx1"/>
                </a:solidFill>
              </a:rPr>
              <a:t>Target-station</a:t>
            </a:r>
          </a:p>
        </p:txBody>
      </p:sp>
      <p:sp>
        <p:nvSpPr>
          <p:cNvPr id="20" name="Ellipse 19"/>
          <p:cNvSpPr/>
          <p:nvPr/>
        </p:nvSpPr>
        <p:spPr>
          <a:xfrm>
            <a:off x="5241464" y="3433103"/>
            <a:ext cx="1629296" cy="15750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00"/>
                </a:solidFill>
              </a:rPr>
              <a:t>IBA30XP</a:t>
            </a:r>
          </a:p>
        </p:txBody>
      </p:sp>
      <p:sp>
        <p:nvSpPr>
          <p:cNvPr id="21" name="Abgerundetes Rechteck 20"/>
          <p:cNvSpPr/>
          <p:nvPr/>
        </p:nvSpPr>
        <p:spPr>
          <a:xfrm>
            <a:off x="1533701" y="3411013"/>
            <a:ext cx="1289786" cy="1238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Solid-target</a:t>
            </a:r>
          </a:p>
          <a:p>
            <a:pPr algn="ctr"/>
            <a:r>
              <a:rPr lang="en-GB" dirty="0">
                <a:solidFill>
                  <a:schemeClr val="tx1"/>
                </a:solidFill>
              </a:rPr>
              <a:t>Beamline</a:t>
            </a:r>
          </a:p>
        </p:txBody>
      </p:sp>
      <p:sp>
        <p:nvSpPr>
          <p:cNvPr id="22" name="Abgerundetes Rechteck 21"/>
          <p:cNvSpPr/>
          <p:nvPr/>
        </p:nvSpPr>
        <p:spPr>
          <a:xfrm>
            <a:off x="667150" y="5063322"/>
            <a:ext cx="1328748" cy="1238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Experi</a:t>
            </a:r>
            <a:r>
              <a:rPr lang="en-GB" dirty="0">
                <a:solidFill>
                  <a:schemeClr val="tx1"/>
                </a:solidFill>
              </a:rPr>
              <a:t>-mental</a:t>
            </a:r>
          </a:p>
          <a:p>
            <a:pPr algn="ctr"/>
            <a:r>
              <a:rPr lang="en-GB" dirty="0">
                <a:solidFill>
                  <a:schemeClr val="tx1"/>
                </a:solidFill>
              </a:rPr>
              <a:t>Beamline</a:t>
            </a:r>
          </a:p>
        </p:txBody>
      </p:sp>
      <p:sp>
        <p:nvSpPr>
          <p:cNvPr id="133" name="Abgerundetes Rechteck 132"/>
          <p:cNvSpPr/>
          <p:nvPr/>
        </p:nvSpPr>
        <p:spPr>
          <a:xfrm>
            <a:off x="2878537" y="4070503"/>
            <a:ext cx="843469" cy="995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Door Target-</a:t>
            </a:r>
          </a:p>
          <a:p>
            <a:pPr algn="ctr"/>
            <a:r>
              <a:rPr lang="en-GB" sz="1400" dirty="0">
                <a:solidFill>
                  <a:schemeClr val="tx1"/>
                </a:solidFill>
              </a:rPr>
              <a:t>room</a:t>
            </a:r>
          </a:p>
        </p:txBody>
      </p:sp>
      <p:sp>
        <p:nvSpPr>
          <p:cNvPr id="134" name="Abgerundetes Rechteck 133"/>
          <p:cNvSpPr/>
          <p:nvPr/>
        </p:nvSpPr>
        <p:spPr>
          <a:xfrm>
            <a:off x="2878537" y="3034669"/>
            <a:ext cx="844554" cy="995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Door</a:t>
            </a:r>
          </a:p>
          <a:p>
            <a:pPr algn="ctr"/>
            <a:r>
              <a:rPr lang="en-GB" sz="1400" dirty="0">
                <a:solidFill>
                  <a:schemeClr val="tx1"/>
                </a:solidFill>
              </a:rPr>
              <a:t>IBA</a:t>
            </a:r>
          </a:p>
          <a:p>
            <a:pPr algn="ctr"/>
            <a:r>
              <a:rPr lang="en-GB" sz="1400" dirty="0">
                <a:solidFill>
                  <a:schemeClr val="tx1"/>
                </a:solidFill>
              </a:rPr>
              <a:t>Vault</a:t>
            </a:r>
          </a:p>
        </p:txBody>
      </p:sp>
      <p:sp>
        <p:nvSpPr>
          <p:cNvPr id="138" name="Abgerundetes Rechteck 137"/>
          <p:cNvSpPr/>
          <p:nvPr/>
        </p:nvSpPr>
        <p:spPr>
          <a:xfrm>
            <a:off x="70378" y="3383907"/>
            <a:ext cx="1289786" cy="1238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Shuttle-</a:t>
            </a:r>
          </a:p>
          <a:p>
            <a:pPr algn="ctr"/>
            <a:r>
              <a:rPr lang="en-GB" dirty="0">
                <a:solidFill>
                  <a:schemeClr val="tx1"/>
                </a:solidFill>
              </a:rPr>
              <a:t>System</a:t>
            </a:r>
          </a:p>
        </p:txBody>
      </p:sp>
      <p:grpSp>
        <p:nvGrpSpPr>
          <p:cNvPr id="3" name="Gruppieren 2"/>
          <p:cNvGrpSpPr/>
          <p:nvPr/>
        </p:nvGrpSpPr>
        <p:grpSpPr>
          <a:xfrm>
            <a:off x="1360164" y="2956944"/>
            <a:ext cx="4670571" cy="2761040"/>
            <a:chOff x="1360164" y="2956944"/>
            <a:chExt cx="4670571" cy="2761040"/>
          </a:xfrm>
        </p:grpSpPr>
        <p:cxnSp>
          <p:nvCxnSpPr>
            <p:cNvPr id="142" name="Gerader Verbinder 141"/>
            <p:cNvCxnSpPr/>
            <p:nvPr/>
          </p:nvCxnSpPr>
          <p:spPr>
            <a:xfrm>
              <a:off x="1360164" y="4002926"/>
              <a:ext cx="19633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p:cNvCxnSpPr/>
            <p:nvPr/>
          </p:nvCxnSpPr>
          <p:spPr>
            <a:xfrm flipH="1">
              <a:off x="5358867" y="4546401"/>
              <a:ext cx="1" cy="5558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Gerader Verbinder 77"/>
            <p:cNvCxnSpPr/>
            <p:nvPr/>
          </p:nvCxnSpPr>
          <p:spPr>
            <a:xfrm flipV="1">
              <a:off x="1992716" y="5693027"/>
              <a:ext cx="4015461" cy="24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Gerader Verbinder 80"/>
            <p:cNvCxnSpPr/>
            <p:nvPr/>
          </p:nvCxnSpPr>
          <p:spPr>
            <a:xfrm flipH="1">
              <a:off x="6008177" y="5014417"/>
              <a:ext cx="2" cy="6773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Gerader Verbinder 83"/>
            <p:cNvCxnSpPr/>
            <p:nvPr/>
          </p:nvCxnSpPr>
          <p:spPr>
            <a:xfrm flipV="1">
              <a:off x="1986941" y="2963608"/>
              <a:ext cx="4043793" cy="519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p:cNvCxnSpPr/>
            <p:nvPr/>
          </p:nvCxnSpPr>
          <p:spPr>
            <a:xfrm flipV="1">
              <a:off x="2118774" y="5102298"/>
              <a:ext cx="3240093" cy="7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p:cNvCxnSpPr/>
            <p:nvPr/>
          </p:nvCxnSpPr>
          <p:spPr>
            <a:xfrm flipH="1">
              <a:off x="2118774" y="4528187"/>
              <a:ext cx="2" cy="58187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p:cNvCxnSpPr/>
            <p:nvPr/>
          </p:nvCxnSpPr>
          <p:spPr>
            <a:xfrm flipH="1">
              <a:off x="6030734" y="2956944"/>
              <a:ext cx="1" cy="5558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p:cNvCxnSpPr/>
            <p:nvPr/>
          </p:nvCxnSpPr>
          <p:spPr>
            <a:xfrm>
              <a:off x="3637361" y="4483185"/>
              <a:ext cx="1717991" cy="31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Gerader Verbinder 154"/>
            <p:cNvCxnSpPr/>
            <p:nvPr/>
          </p:nvCxnSpPr>
          <p:spPr>
            <a:xfrm flipV="1">
              <a:off x="3704900" y="3561737"/>
              <a:ext cx="1989730" cy="124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7" name="Rechteck 156"/>
          <p:cNvSpPr/>
          <p:nvPr/>
        </p:nvSpPr>
        <p:spPr>
          <a:xfrm>
            <a:off x="9575347" y="89830"/>
            <a:ext cx="2592801" cy="2206225"/>
          </a:xfrm>
          <a:prstGeom prst="rect">
            <a:avLst/>
          </a:prstGeom>
          <a:solidFill>
            <a:schemeClr val="bg1">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92075"/>
            <a:r>
              <a:rPr lang="en-GB" sz="2800" b="1" u="sng" dirty="0">
                <a:solidFill>
                  <a:schemeClr val="tx1"/>
                </a:solidFill>
              </a:rPr>
              <a:t>Description:</a:t>
            </a:r>
          </a:p>
          <a:p>
            <a:pPr marL="92075"/>
            <a:r>
              <a:rPr lang="en-GB" sz="1600" dirty="0">
                <a:solidFill>
                  <a:schemeClr val="tx1"/>
                </a:solidFill>
              </a:rPr>
              <a:t>Blue: Building 1</a:t>
            </a:r>
          </a:p>
          <a:p>
            <a:pPr marL="92075"/>
            <a:r>
              <a:rPr lang="en-GB" sz="1600" dirty="0">
                <a:solidFill>
                  <a:schemeClr val="tx1"/>
                </a:solidFill>
              </a:rPr>
              <a:t>Green: Building 2</a:t>
            </a:r>
          </a:p>
          <a:p>
            <a:pPr marL="92075"/>
            <a:r>
              <a:rPr lang="en-GB" sz="1600" dirty="0">
                <a:solidFill>
                  <a:schemeClr val="tx1"/>
                </a:solidFill>
              </a:rPr>
              <a:t>Brown: Building 3</a:t>
            </a:r>
          </a:p>
          <a:p>
            <a:pPr marL="92075"/>
            <a:r>
              <a:rPr lang="en-GB" sz="1600" dirty="0">
                <a:solidFill>
                  <a:schemeClr val="tx1"/>
                </a:solidFill>
              </a:rPr>
              <a:t>Red: building automation </a:t>
            </a:r>
          </a:p>
        </p:txBody>
      </p:sp>
      <p:grpSp>
        <p:nvGrpSpPr>
          <p:cNvPr id="28" name="Gruppieren 27"/>
          <p:cNvGrpSpPr/>
          <p:nvPr/>
        </p:nvGrpSpPr>
        <p:grpSpPr>
          <a:xfrm>
            <a:off x="1994361" y="1563450"/>
            <a:ext cx="6995817" cy="1230299"/>
            <a:chOff x="1994361" y="1563450"/>
            <a:chExt cx="6995817" cy="1230299"/>
          </a:xfrm>
        </p:grpSpPr>
        <p:cxnSp>
          <p:nvCxnSpPr>
            <p:cNvPr id="100" name="Gerader Verbinder 99"/>
            <p:cNvCxnSpPr/>
            <p:nvPr/>
          </p:nvCxnSpPr>
          <p:spPr>
            <a:xfrm>
              <a:off x="8988102" y="1563450"/>
              <a:ext cx="2076" cy="86477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Gerader Verbinder 88"/>
            <p:cNvCxnSpPr/>
            <p:nvPr/>
          </p:nvCxnSpPr>
          <p:spPr>
            <a:xfrm>
              <a:off x="3866573" y="2436901"/>
              <a:ext cx="5942" cy="3420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Gerader Verbinder 91"/>
            <p:cNvCxnSpPr/>
            <p:nvPr/>
          </p:nvCxnSpPr>
          <p:spPr>
            <a:xfrm flipV="1">
              <a:off x="3874883" y="2430823"/>
              <a:ext cx="5115295" cy="51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Gerader Verbinder 96"/>
            <p:cNvCxnSpPr/>
            <p:nvPr/>
          </p:nvCxnSpPr>
          <p:spPr>
            <a:xfrm flipH="1">
              <a:off x="7541953" y="1563450"/>
              <a:ext cx="14105" cy="86737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2" name="Gerader Verbinder 161"/>
            <p:cNvCxnSpPr/>
            <p:nvPr/>
          </p:nvCxnSpPr>
          <p:spPr>
            <a:xfrm flipV="1">
              <a:off x="1994361" y="2782544"/>
              <a:ext cx="1879242" cy="112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1"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3776105" y="6381328"/>
            <a:ext cx="1600508" cy="221109"/>
          </a:xfrm>
        </p:spPr>
        <p:txBody>
          <a:bodyPr/>
          <a:lstStyle/>
          <a:p>
            <a:r>
              <a:rPr lang="de-DE" dirty="0"/>
              <a:t>August 2022</a:t>
            </a:r>
          </a:p>
        </p:txBody>
      </p:sp>
      <p:sp>
        <p:nvSpPr>
          <p:cNvPr id="10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381328"/>
            <a:ext cx="720000" cy="221109"/>
          </a:xfrm>
        </p:spPr>
        <p:txBody>
          <a:bodyPr/>
          <a:lstStyle/>
          <a:p>
            <a:fld id="{A52F4D17-1AD6-42D9-B93A-EB002C62F438}" type="slidenum">
              <a:rPr lang="de-DE" smtClean="0"/>
              <a:pPr/>
              <a:t>11</a:t>
            </a:fld>
            <a:endParaRPr lang="de-DE" dirty="0"/>
          </a:p>
        </p:txBody>
      </p:sp>
      <p:grpSp>
        <p:nvGrpSpPr>
          <p:cNvPr id="4" name="Gruppieren 3"/>
          <p:cNvGrpSpPr/>
          <p:nvPr/>
        </p:nvGrpSpPr>
        <p:grpSpPr>
          <a:xfrm>
            <a:off x="7562511" y="2647161"/>
            <a:ext cx="4303041" cy="2905880"/>
            <a:chOff x="8125229" y="2661428"/>
            <a:chExt cx="4303041" cy="2905880"/>
          </a:xfrm>
        </p:grpSpPr>
        <p:sp>
          <p:nvSpPr>
            <p:cNvPr id="26" name="Pfeil nach oben 25"/>
            <p:cNvSpPr/>
            <p:nvPr/>
          </p:nvSpPr>
          <p:spPr>
            <a:xfrm>
              <a:off x="10592270" y="2661428"/>
              <a:ext cx="1836000" cy="1915427"/>
            </a:xfrm>
            <a:prstGeom prst="upArrow">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rPr>
                <a:t>GMP-Room</a:t>
              </a:r>
            </a:p>
            <a:p>
              <a:pPr algn="ctr"/>
              <a:r>
                <a:rPr lang="en-GB" sz="1200" dirty="0">
                  <a:solidFill>
                    <a:srgbClr val="FF0000"/>
                  </a:solidFill>
                </a:rPr>
                <a:t>Ventilation</a:t>
              </a:r>
            </a:p>
            <a:p>
              <a:pPr algn="ctr"/>
              <a:r>
                <a:rPr lang="en-GB" sz="1200" dirty="0">
                  <a:solidFill>
                    <a:srgbClr val="FF0000"/>
                  </a:solidFill>
                </a:rPr>
                <a:t>Exhaust</a:t>
              </a:r>
            </a:p>
            <a:p>
              <a:pPr algn="ctr"/>
              <a:r>
                <a:rPr lang="en-GB" sz="1200" dirty="0">
                  <a:solidFill>
                    <a:srgbClr val="FF0000"/>
                  </a:solidFill>
                </a:rPr>
                <a:t>Detector</a:t>
              </a:r>
            </a:p>
          </p:txBody>
        </p:sp>
        <p:sp>
          <p:nvSpPr>
            <p:cNvPr id="27" name="Pfeil nach oben 26"/>
            <p:cNvSpPr/>
            <p:nvPr/>
          </p:nvSpPr>
          <p:spPr>
            <a:xfrm>
              <a:off x="8542737" y="2661428"/>
              <a:ext cx="1836000" cy="1915427"/>
            </a:xfrm>
            <a:prstGeom prst="upArrow">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rPr>
                <a:t>Cyclotron</a:t>
              </a:r>
            </a:p>
            <a:p>
              <a:pPr algn="ctr"/>
              <a:r>
                <a:rPr lang="en-GB" sz="1200" dirty="0">
                  <a:solidFill>
                    <a:srgbClr val="FF0000"/>
                  </a:solidFill>
                </a:rPr>
                <a:t>Ventilation</a:t>
              </a:r>
            </a:p>
            <a:p>
              <a:pPr algn="ctr"/>
              <a:r>
                <a:rPr lang="en-GB" sz="1200" dirty="0">
                  <a:solidFill>
                    <a:srgbClr val="FF0000"/>
                  </a:solidFill>
                </a:rPr>
                <a:t>Exhaust</a:t>
              </a:r>
            </a:p>
            <a:p>
              <a:pPr algn="ctr"/>
              <a:r>
                <a:rPr lang="en-GB" sz="1200" dirty="0">
                  <a:solidFill>
                    <a:srgbClr val="FF0000"/>
                  </a:solidFill>
                </a:rPr>
                <a:t>Detector</a:t>
              </a:r>
            </a:p>
          </p:txBody>
        </p:sp>
        <p:sp>
          <p:nvSpPr>
            <p:cNvPr id="29" name="Rechteck 28"/>
            <p:cNvSpPr/>
            <p:nvPr/>
          </p:nvSpPr>
          <p:spPr>
            <a:xfrm>
              <a:off x="9620031" y="4932041"/>
              <a:ext cx="1411275" cy="635267"/>
            </a:xfrm>
            <a:prstGeom prst="rect">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Ventilation Cyclotron</a:t>
              </a:r>
            </a:p>
          </p:txBody>
        </p:sp>
        <p:sp>
          <p:nvSpPr>
            <p:cNvPr id="30" name="Rechteck 29"/>
            <p:cNvSpPr/>
            <p:nvPr/>
          </p:nvSpPr>
          <p:spPr>
            <a:xfrm>
              <a:off x="8125229" y="4932041"/>
              <a:ext cx="1411275" cy="635267"/>
            </a:xfrm>
            <a:prstGeom prst="rect">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Fire Alarm System</a:t>
              </a:r>
            </a:p>
          </p:txBody>
        </p:sp>
      </p:grpSp>
      <p:sp>
        <p:nvSpPr>
          <p:cNvPr id="102" name="Rechteck 101"/>
          <p:cNvSpPr/>
          <p:nvPr/>
        </p:nvSpPr>
        <p:spPr>
          <a:xfrm>
            <a:off x="10552115" y="4917773"/>
            <a:ext cx="1411275" cy="635267"/>
          </a:xfrm>
          <a:prstGeom prst="rect">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Ventilation GMP-Area</a:t>
            </a:r>
          </a:p>
        </p:txBody>
      </p:sp>
    </p:spTree>
    <p:extLst>
      <p:ext uri="{BB962C8B-B14F-4D97-AF65-F5344CB8AC3E}">
        <p14:creationId xmlns:p14="http://schemas.microsoft.com/office/powerpoint/2010/main" val="815389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el 97"/>
          <p:cNvSpPr>
            <a:spLocks noGrp="1"/>
          </p:cNvSpPr>
          <p:nvPr>
            <p:ph type="title"/>
          </p:nvPr>
        </p:nvSpPr>
        <p:spPr>
          <a:xfrm>
            <a:off x="358773" y="116632"/>
            <a:ext cx="11449050" cy="1124780"/>
          </a:xfrm>
        </p:spPr>
        <p:txBody>
          <a:bodyPr/>
          <a:lstStyle/>
          <a:p>
            <a:r>
              <a:rPr lang="en-GB" dirty="0" err="1"/>
              <a:t>Interlockbox</a:t>
            </a:r>
            <a:endParaRPr lang="en-GB" dirty="0"/>
          </a:p>
        </p:txBody>
      </p:sp>
      <p:sp>
        <p:nvSpPr>
          <p:cNvPr id="99" name="Textplatzhalter 98"/>
          <p:cNvSpPr>
            <a:spLocks noGrp="1"/>
          </p:cNvSpPr>
          <p:nvPr>
            <p:ph type="body" sz="quarter" idx="15"/>
          </p:nvPr>
        </p:nvSpPr>
        <p:spPr>
          <a:xfrm>
            <a:off x="358774" y="725738"/>
            <a:ext cx="11449049" cy="509994"/>
          </a:xfrm>
        </p:spPr>
        <p:txBody>
          <a:bodyPr/>
          <a:lstStyle/>
          <a:p>
            <a:r>
              <a:rPr lang="en-GB" dirty="0"/>
              <a:t>Structure and design</a:t>
            </a:r>
          </a:p>
        </p:txBody>
      </p:sp>
      <p:sp>
        <p:nvSpPr>
          <p:cNvPr id="101" name="Textfeld 100"/>
          <p:cNvSpPr txBox="1"/>
          <p:nvPr/>
        </p:nvSpPr>
        <p:spPr>
          <a:xfrm>
            <a:off x="319721" y="1484784"/>
            <a:ext cx="6912768" cy="4278094"/>
          </a:xfrm>
          <a:prstGeom prst="rect">
            <a:avLst/>
          </a:prstGeom>
          <a:solidFill>
            <a:schemeClr val="bg1">
              <a:lumMod val="95000"/>
            </a:schemeClr>
          </a:solidFill>
        </p:spPr>
        <p:txBody>
          <a:bodyPr wrap="square" rtlCol="0">
            <a:spAutoFit/>
          </a:bodyPr>
          <a:lstStyle/>
          <a:p>
            <a:pPr algn="just">
              <a:lnSpc>
                <a:spcPct val="95000"/>
              </a:lnSpc>
              <a:spcAft>
                <a:spcPts val="300"/>
              </a:spcAft>
              <a:buClr>
                <a:schemeClr val="accent1">
                  <a:lumMod val="50000"/>
                </a:schemeClr>
              </a:buClr>
            </a:pPr>
            <a:r>
              <a:rPr lang="en-GB" sz="2000" b="1" dirty="0"/>
              <a:t>Signals to be processed</a:t>
            </a:r>
            <a:endParaRPr lang="en-GB" sz="900" dirty="0"/>
          </a:p>
          <a:p>
            <a:pPr marL="342900" indent="-342900" algn="just">
              <a:lnSpc>
                <a:spcPct val="95000"/>
              </a:lnSpc>
              <a:spcAft>
                <a:spcPts val="300"/>
              </a:spcAft>
              <a:buClr>
                <a:schemeClr val="accent1">
                  <a:lumMod val="50000"/>
                </a:schemeClr>
              </a:buClr>
              <a:buFont typeface="Arial" panose="020B0604020202020204" pitchFamily="34" charset="0"/>
              <a:buChar char="•"/>
            </a:pPr>
            <a:r>
              <a:rPr lang="en-GB" sz="2000" dirty="0"/>
              <a:t>PET-Centre-Building, e.g. ventilation, dose rate in vault </a:t>
            </a:r>
          </a:p>
          <a:p>
            <a:pPr marL="342900" indent="-342900" algn="just">
              <a:lnSpc>
                <a:spcPct val="95000"/>
              </a:lnSpc>
              <a:spcAft>
                <a:spcPts val="300"/>
              </a:spcAft>
              <a:buClr>
                <a:schemeClr val="accent1">
                  <a:lumMod val="50000"/>
                </a:schemeClr>
              </a:buClr>
              <a:buFont typeface="Arial" panose="020B0604020202020204" pitchFamily="34" charset="0"/>
              <a:buChar char="•"/>
            </a:pPr>
            <a:r>
              <a:rPr lang="en-GB" sz="2000" dirty="0"/>
              <a:t>Research-Lab-Building, e.g. no fire alarm detected</a:t>
            </a:r>
          </a:p>
          <a:p>
            <a:pPr marL="342900" indent="-342900" algn="just">
              <a:lnSpc>
                <a:spcPct val="95000"/>
              </a:lnSpc>
              <a:spcAft>
                <a:spcPts val="300"/>
              </a:spcAft>
              <a:buClr>
                <a:schemeClr val="accent1">
                  <a:lumMod val="50000"/>
                </a:schemeClr>
              </a:buClr>
              <a:buFont typeface="Arial" panose="020B0604020202020204" pitchFamily="34" charset="0"/>
              <a:buChar char="•"/>
            </a:pPr>
            <a:r>
              <a:rPr lang="en-GB" sz="2000" dirty="0"/>
              <a:t>GMP-Hot cells, e.g. doors closed, synthesiser is ready</a:t>
            </a:r>
          </a:p>
          <a:p>
            <a:pPr marL="342900" indent="-342900" algn="just">
              <a:lnSpc>
                <a:spcPct val="95000"/>
              </a:lnSpc>
              <a:spcAft>
                <a:spcPts val="300"/>
              </a:spcAft>
              <a:buClr>
                <a:schemeClr val="accent1">
                  <a:lumMod val="50000"/>
                </a:schemeClr>
              </a:buClr>
              <a:buFont typeface="Arial" panose="020B0604020202020204" pitchFamily="34" charset="0"/>
              <a:buChar char="•"/>
            </a:pPr>
            <a:r>
              <a:rPr lang="en-GB" sz="2000" dirty="0"/>
              <a:t>Research Hot cells, e.g. ready to receive </a:t>
            </a:r>
            <a:r>
              <a:rPr lang="en-GB" sz="2000" baseline="30000" dirty="0"/>
              <a:t>18</a:t>
            </a:r>
            <a:r>
              <a:rPr lang="en-GB" sz="2000" dirty="0"/>
              <a:t>F, </a:t>
            </a:r>
            <a:r>
              <a:rPr lang="en-GB" sz="2000" baseline="30000" dirty="0"/>
              <a:t>11</a:t>
            </a:r>
            <a:r>
              <a:rPr lang="en-GB" sz="2000" dirty="0"/>
              <a:t>C</a:t>
            </a:r>
          </a:p>
          <a:p>
            <a:pPr marL="342900" indent="-342900" algn="just">
              <a:lnSpc>
                <a:spcPct val="95000"/>
              </a:lnSpc>
              <a:spcAft>
                <a:spcPts val="300"/>
              </a:spcAft>
              <a:buClr>
                <a:schemeClr val="accent1">
                  <a:lumMod val="50000"/>
                </a:schemeClr>
              </a:buClr>
              <a:buFont typeface="Arial" panose="020B0604020202020204" pitchFamily="34" charset="0"/>
              <a:buChar char="•"/>
            </a:pPr>
            <a:r>
              <a:rPr lang="en-GB" sz="2000" dirty="0"/>
              <a:t>Shuttle-Receiving-Hot cell, e.g. door closed</a:t>
            </a:r>
          </a:p>
          <a:p>
            <a:pPr marL="342900" indent="-342900" algn="just">
              <a:lnSpc>
                <a:spcPct val="95000"/>
              </a:lnSpc>
              <a:spcAft>
                <a:spcPts val="300"/>
              </a:spcAft>
              <a:buClr>
                <a:schemeClr val="accent1">
                  <a:lumMod val="50000"/>
                </a:schemeClr>
              </a:buClr>
              <a:buFont typeface="Arial" panose="020B0604020202020204" pitchFamily="34" charset="0"/>
              <a:buChar char="•"/>
            </a:pPr>
            <a:r>
              <a:rPr lang="en-GB" sz="2000" dirty="0"/>
              <a:t>Cyclotron, e.g. beam on target, shuttle ready to send </a:t>
            </a:r>
          </a:p>
          <a:p>
            <a:pPr marL="342900" indent="-342900" algn="just">
              <a:lnSpc>
                <a:spcPct val="95000"/>
              </a:lnSpc>
              <a:spcAft>
                <a:spcPts val="300"/>
              </a:spcAft>
              <a:buClr>
                <a:schemeClr val="accent1">
                  <a:lumMod val="50000"/>
                </a:schemeClr>
              </a:buClr>
              <a:buFont typeface="Arial" panose="020B0604020202020204" pitchFamily="34" charset="0"/>
              <a:buChar char="•"/>
            </a:pPr>
            <a:r>
              <a:rPr lang="en-GB" sz="2000" dirty="0" err="1"/>
              <a:t>Interlockbox</a:t>
            </a:r>
            <a:r>
              <a:rPr lang="en-GB" sz="2000" dirty="0"/>
              <a:t> to IBA, e.g. vault closed, ventilation rate set</a:t>
            </a:r>
          </a:p>
          <a:p>
            <a:pPr marL="342900" indent="-342900" algn="just">
              <a:lnSpc>
                <a:spcPct val="95000"/>
              </a:lnSpc>
              <a:spcAft>
                <a:spcPts val="300"/>
              </a:spcAft>
              <a:buClr>
                <a:schemeClr val="accent1">
                  <a:lumMod val="50000"/>
                </a:schemeClr>
              </a:buClr>
              <a:buFont typeface="Arial" panose="020B0604020202020204" pitchFamily="34" charset="0"/>
              <a:buChar char="•"/>
            </a:pPr>
            <a:r>
              <a:rPr lang="en-GB" sz="2000" dirty="0" err="1"/>
              <a:t>Interlockbox</a:t>
            </a:r>
            <a:r>
              <a:rPr lang="en-GB" sz="2000" dirty="0"/>
              <a:t> to the building, e.g. warning lights on, acoustic warning on for 1 min</a:t>
            </a:r>
          </a:p>
          <a:p>
            <a:pPr marL="342900" indent="-342900" algn="just">
              <a:lnSpc>
                <a:spcPct val="95000"/>
              </a:lnSpc>
              <a:spcAft>
                <a:spcPts val="300"/>
              </a:spcAft>
              <a:buClr>
                <a:schemeClr val="accent1">
                  <a:lumMod val="50000"/>
                </a:schemeClr>
              </a:buClr>
              <a:buFont typeface="Arial" panose="020B0604020202020204" pitchFamily="34" charset="0"/>
              <a:buChar char="•"/>
            </a:pPr>
            <a:r>
              <a:rPr lang="en-GB" sz="2000" dirty="0"/>
              <a:t>QC-lab; e.g. GC ready to receive </a:t>
            </a:r>
            <a:r>
              <a:rPr lang="en-GB" sz="2000" baseline="30000" dirty="0"/>
              <a:t>15</a:t>
            </a:r>
            <a:r>
              <a:rPr lang="en-GB" sz="2000" dirty="0"/>
              <a:t>O</a:t>
            </a:r>
          </a:p>
          <a:p>
            <a:pPr marL="342900" indent="-342900" algn="just">
              <a:lnSpc>
                <a:spcPct val="95000"/>
              </a:lnSpc>
              <a:spcAft>
                <a:spcPts val="300"/>
              </a:spcAft>
              <a:buClr>
                <a:schemeClr val="accent1">
                  <a:lumMod val="50000"/>
                </a:schemeClr>
              </a:buClr>
              <a:buFont typeface="Arial" panose="020B0604020202020204" pitchFamily="34" charset="0"/>
              <a:buChar char="•"/>
            </a:pPr>
            <a:r>
              <a:rPr lang="en-GB" sz="2000" dirty="0"/>
              <a:t>Experimental beamline; e.g. target mounted, water cooling, etc.</a:t>
            </a:r>
          </a:p>
        </p:txBody>
      </p:sp>
      <p:sp>
        <p:nvSpPr>
          <p:cNvPr id="8" name="Datumsplatzhalter 5">
            <a:extLst>
              <a:ext uri="{FF2B5EF4-FFF2-40B4-BE49-F238E27FC236}">
                <a16:creationId xmlns:a16="http://schemas.microsoft.com/office/drawing/2014/main" id="{4283517E-5B20-4272-8660-1A906CDE614E}"/>
              </a:ext>
            </a:extLst>
          </p:cNvPr>
          <p:cNvSpPr>
            <a:spLocks noGrp="1"/>
          </p:cNvSpPr>
          <p:nvPr>
            <p:ph type="dt" sz="half" idx="4294967295"/>
          </p:nvPr>
        </p:nvSpPr>
        <p:spPr>
          <a:xfrm>
            <a:off x="3776105" y="6381328"/>
            <a:ext cx="1600508" cy="221109"/>
          </a:xfrm>
          <a:prstGeom prst="rect">
            <a:avLst/>
          </a:prstGeom>
        </p:spPr>
        <p:txBody>
          <a:bodyPr/>
          <a:lstStyle/>
          <a:p>
            <a:r>
              <a:rPr lang="de-DE" sz="1200" dirty="0">
                <a:solidFill>
                  <a:schemeClr val="accent1">
                    <a:lumMod val="50000"/>
                  </a:schemeClr>
                </a:solidFill>
              </a:rPr>
              <a:t>August 2022</a:t>
            </a:r>
          </a:p>
        </p:txBody>
      </p:sp>
      <p:sp>
        <p:nvSpPr>
          <p:cNvPr id="9" name="Foliennummernplatzhalter 6">
            <a:extLst>
              <a:ext uri="{FF2B5EF4-FFF2-40B4-BE49-F238E27FC236}">
                <a16:creationId xmlns:a16="http://schemas.microsoft.com/office/drawing/2014/main" id="{6EFEBD5A-CDB1-411E-9184-7981E1A3047A}"/>
              </a:ext>
            </a:extLst>
          </p:cNvPr>
          <p:cNvSpPr>
            <a:spLocks noGrp="1"/>
          </p:cNvSpPr>
          <p:nvPr>
            <p:ph type="sldNum" sz="quarter" idx="4294967295"/>
          </p:nvPr>
        </p:nvSpPr>
        <p:spPr>
          <a:xfrm>
            <a:off x="5807968" y="6381327"/>
            <a:ext cx="720000" cy="221109"/>
          </a:xfrm>
          <a:prstGeom prst="rect">
            <a:avLst/>
          </a:prstGeom>
        </p:spPr>
        <p:txBody>
          <a:bodyPr/>
          <a:lstStyle/>
          <a:p>
            <a:r>
              <a:rPr lang="de-DE" sz="1400" dirty="0">
                <a:solidFill>
                  <a:schemeClr val="accent1">
                    <a:lumMod val="50000"/>
                  </a:schemeClr>
                </a:solidFill>
              </a:rPr>
              <a:t>8</a:t>
            </a:r>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76376" y="836712"/>
            <a:ext cx="5760640" cy="4320480"/>
          </a:xfrm>
          <a:prstGeom prst="rect">
            <a:avLst/>
          </a:prstGeom>
        </p:spPr>
      </p:pic>
    </p:spTree>
    <p:extLst>
      <p:ext uri="{BB962C8B-B14F-4D97-AF65-F5344CB8AC3E}">
        <p14:creationId xmlns:p14="http://schemas.microsoft.com/office/powerpoint/2010/main" val="3872773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el 97"/>
          <p:cNvSpPr>
            <a:spLocks noGrp="1"/>
          </p:cNvSpPr>
          <p:nvPr>
            <p:ph type="title"/>
          </p:nvPr>
        </p:nvSpPr>
        <p:spPr>
          <a:xfrm>
            <a:off x="358773" y="116632"/>
            <a:ext cx="11449050" cy="1124780"/>
          </a:xfrm>
        </p:spPr>
        <p:txBody>
          <a:bodyPr/>
          <a:lstStyle/>
          <a:p>
            <a:r>
              <a:rPr lang="en-GB" dirty="0" err="1"/>
              <a:t>Interlocksystem</a:t>
            </a:r>
            <a:endParaRPr lang="en-GB" dirty="0"/>
          </a:p>
        </p:txBody>
      </p:sp>
      <p:sp>
        <p:nvSpPr>
          <p:cNvPr id="99" name="Textplatzhalter 98"/>
          <p:cNvSpPr>
            <a:spLocks noGrp="1"/>
          </p:cNvSpPr>
          <p:nvPr>
            <p:ph type="body" sz="quarter" idx="15"/>
          </p:nvPr>
        </p:nvSpPr>
        <p:spPr>
          <a:xfrm>
            <a:off x="358774" y="725738"/>
            <a:ext cx="11449049" cy="509994"/>
          </a:xfrm>
        </p:spPr>
        <p:txBody>
          <a:bodyPr/>
          <a:lstStyle/>
          <a:p>
            <a:r>
              <a:rPr lang="en-GB" sz="2400" dirty="0"/>
              <a:t>Visualisation</a:t>
            </a:r>
          </a:p>
        </p:txBody>
      </p:sp>
      <p:sp>
        <p:nvSpPr>
          <p:cNvPr id="2" name="Textfeld 1"/>
          <p:cNvSpPr txBox="1"/>
          <p:nvPr/>
        </p:nvSpPr>
        <p:spPr>
          <a:xfrm>
            <a:off x="50905" y="1328168"/>
            <a:ext cx="3744416" cy="4201663"/>
          </a:xfrm>
          <a:prstGeom prst="rect">
            <a:avLst/>
          </a:prstGeom>
          <a:solidFill>
            <a:schemeClr val="bg1">
              <a:lumMod val="95000"/>
            </a:schemeClr>
          </a:solidFill>
        </p:spPr>
        <p:txBody>
          <a:bodyPr wrap="square" rtlCol="0">
            <a:spAutoFit/>
          </a:bodyPr>
          <a:lstStyle/>
          <a:p>
            <a:pPr marL="342900" indent="-342900" algn="l">
              <a:lnSpc>
                <a:spcPct val="150000"/>
              </a:lnSpc>
              <a:spcAft>
                <a:spcPts val="1200"/>
              </a:spcAft>
              <a:buClr>
                <a:schemeClr val="accent1">
                  <a:lumMod val="50000"/>
                </a:schemeClr>
              </a:buClr>
              <a:buFont typeface="Wingdings" panose="05000000000000000000" pitchFamily="2" charset="2"/>
              <a:buChar char="Ø"/>
            </a:pPr>
            <a:r>
              <a:rPr lang="en-GB" sz="1600" dirty="0"/>
              <a:t>Operator get live information about      the status of beamlines, targets,       building systems, hot cells and           dose rates, bunker doors, etc.</a:t>
            </a:r>
          </a:p>
          <a:p>
            <a:pPr marL="342900" indent="-342900" algn="l">
              <a:lnSpc>
                <a:spcPct val="150000"/>
              </a:lnSpc>
              <a:spcAft>
                <a:spcPts val="1200"/>
              </a:spcAft>
              <a:buClr>
                <a:schemeClr val="accent1">
                  <a:lumMod val="50000"/>
                </a:schemeClr>
              </a:buClr>
              <a:buFont typeface="Wingdings" panose="05000000000000000000" pitchFamily="2" charset="2"/>
              <a:buChar char="Ø"/>
            </a:pPr>
            <a:r>
              <a:rPr lang="en-GB" sz="1600" dirty="0"/>
              <a:t>Fast reaction time in case of an error</a:t>
            </a:r>
          </a:p>
          <a:p>
            <a:pPr marL="342900" indent="-342900" algn="l">
              <a:lnSpc>
                <a:spcPct val="150000"/>
              </a:lnSpc>
              <a:spcAft>
                <a:spcPts val="1200"/>
              </a:spcAft>
              <a:buClr>
                <a:schemeClr val="accent1">
                  <a:lumMod val="50000"/>
                </a:schemeClr>
              </a:buClr>
              <a:buFont typeface="Wingdings" panose="05000000000000000000" pitchFamily="2" charset="2"/>
              <a:buChar char="Ø"/>
            </a:pPr>
            <a:r>
              <a:rPr lang="en-GB" sz="1600" dirty="0"/>
              <a:t>Operator can be outside of the         controlled area</a:t>
            </a:r>
          </a:p>
          <a:p>
            <a:pPr marL="342900" indent="-342900" algn="l">
              <a:lnSpc>
                <a:spcPct val="150000"/>
              </a:lnSpc>
              <a:spcAft>
                <a:spcPts val="1200"/>
              </a:spcAft>
              <a:buClr>
                <a:schemeClr val="accent1">
                  <a:lumMod val="50000"/>
                </a:schemeClr>
              </a:buClr>
              <a:buFont typeface="Wingdings" panose="05000000000000000000" pitchFamily="2" charset="2"/>
              <a:buChar char="Ø"/>
            </a:pPr>
            <a:r>
              <a:rPr lang="en-GB" sz="1600" dirty="0"/>
              <a:t>No direct contact to the lab necessary</a:t>
            </a:r>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4294967295"/>
          </p:nvPr>
        </p:nvSpPr>
        <p:spPr>
          <a:xfrm>
            <a:off x="3765783" y="6309320"/>
            <a:ext cx="1600508" cy="221109"/>
          </a:xfrm>
          <a:prstGeom prst="rect">
            <a:avLst/>
          </a:prstGeom>
        </p:spPr>
        <p:txBody>
          <a:bodyPr/>
          <a:lstStyle/>
          <a:p>
            <a:r>
              <a:rPr lang="de-DE" sz="1200" dirty="0">
                <a:solidFill>
                  <a:schemeClr val="accent1">
                    <a:lumMod val="50000"/>
                  </a:schemeClr>
                </a:solidFill>
              </a:rPr>
              <a:t>August 2022</a:t>
            </a:r>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4294967295"/>
          </p:nvPr>
        </p:nvSpPr>
        <p:spPr>
          <a:xfrm>
            <a:off x="5807968" y="6309320"/>
            <a:ext cx="720000" cy="221109"/>
          </a:xfrm>
          <a:prstGeom prst="rect">
            <a:avLst/>
          </a:prstGeom>
        </p:spPr>
        <p:txBody>
          <a:bodyPr/>
          <a:lstStyle/>
          <a:p>
            <a:r>
              <a:rPr lang="de-DE" sz="1200" dirty="0">
                <a:solidFill>
                  <a:schemeClr val="accent1">
                    <a:lumMod val="50000"/>
                  </a:schemeClr>
                </a:solidFill>
              </a:rPr>
              <a:t>9</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455" y="1235732"/>
            <a:ext cx="8379640" cy="4713548"/>
          </a:xfrm>
          <a:prstGeom prst="rect">
            <a:avLst/>
          </a:prstGeom>
        </p:spPr>
      </p:pic>
    </p:spTree>
    <p:extLst>
      <p:ext uri="{BB962C8B-B14F-4D97-AF65-F5344CB8AC3E}">
        <p14:creationId xmlns:p14="http://schemas.microsoft.com/office/powerpoint/2010/main" val="2365568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GB" dirty="0"/>
              <a:t>Thank you for your attention!!</a:t>
            </a:r>
          </a:p>
        </p:txBody>
      </p:sp>
      <p:sp>
        <p:nvSpPr>
          <p:cNvPr id="4" name="Datumsplatzhalter 3"/>
          <p:cNvSpPr>
            <a:spLocks noGrp="1"/>
          </p:cNvSpPr>
          <p:nvPr>
            <p:ph type="dt" sz="half" idx="13"/>
          </p:nvPr>
        </p:nvSpPr>
        <p:spPr/>
        <p:txBody>
          <a:bodyPr/>
          <a:lstStyle/>
          <a:p>
            <a:r>
              <a:rPr lang="de-DE"/>
              <a:t>00. Monat 2017</a:t>
            </a:r>
            <a:endParaRPr lang="de-DE" dirty="0"/>
          </a:p>
        </p:txBody>
      </p:sp>
      <p:sp>
        <p:nvSpPr>
          <p:cNvPr id="5" name="Foliennummernplatzhalter 4"/>
          <p:cNvSpPr>
            <a:spLocks noGrp="1"/>
          </p:cNvSpPr>
          <p:nvPr>
            <p:ph type="sldNum" sz="quarter" idx="14"/>
          </p:nvPr>
        </p:nvSpPr>
        <p:spPr/>
        <p:txBody>
          <a:bodyPr/>
          <a:lstStyle/>
          <a:p>
            <a:r>
              <a:rPr lang="de-DE"/>
              <a:t>Seite </a:t>
            </a:r>
            <a:fld id="{A52F4D17-1AD6-42D9-B93A-EB002C62F438}" type="slidenum">
              <a:rPr lang="de-DE" smtClean="0"/>
              <a:pPr/>
              <a:t>14</a:t>
            </a:fld>
            <a:endParaRPr lang="de-DE"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855126"/>
            <a:ext cx="11809050" cy="5132835"/>
          </a:xfrm>
          <a:prstGeom prst="rect">
            <a:avLst/>
          </a:prstGeom>
        </p:spPr>
      </p:pic>
    </p:spTree>
    <p:extLst>
      <p:ext uri="{BB962C8B-B14F-4D97-AF65-F5344CB8AC3E}">
        <p14:creationId xmlns:p14="http://schemas.microsoft.com/office/powerpoint/2010/main" val="1272323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D2BF8-4BD4-4CC1-8855-8E8EEB54653F}"/>
              </a:ext>
            </a:extLst>
          </p:cNvPr>
          <p:cNvSpPr>
            <a:spLocks noGrp="1"/>
          </p:cNvSpPr>
          <p:nvPr>
            <p:ph type="title"/>
          </p:nvPr>
        </p:nvSpPr>
        <p:spPr>
          <a:xfrm>
            <a:off x="360000" y="324000"/>
            <a:ext cx="11449050" cy="1124780"/>
          </a:xfrm>
        </p:spPr>
        <p:txBody>
          <a:bodyPr/>
          <a:lstStyle/>
          <a:p>
            <a:r>
              <a:rPr lang="de-DE" dirty="0" err="1"/>
              <a:t>introduction</a:t>
            </a:r>
            <a:endParaRPr lang="de-DE" dirty="0"/>
          </a:p>
        </p:txBody>
      </p:sp>
      <p:sp>
        <p:nvSpPr>
          <p:cNvPr id="3" name="Datumsplatzhalter 2">
            <a:extLst>
              <a:ext uri="{FF2B5EF4-FFF2-40B4-BE49-F238E27FC236}">
                <a16:creationId xmlns:a16="http://schemas.microsoft.com/office/drawing/2014/main" id="{C1B8701E-9E7C-4D99-A53C-F6860FDAA68B}"/>
              </a:ext>
            </a:extLst>
          </p:cNvPr>
          <p:cNvSpPr>
            <a:spLocks noGrp="1"/>
          </p:cNvSpPr>
          <p:nvPr>
            <p:ph type="dt" sz="half" idx="10"/>
          </p:nvPr>
        </p:nvSpPr>
        <p:spPr>
          <a:xfrm>
            <a:off x="3776105" y="6381328"/>
            <a:ext cx="1600508" cy="221109"/>
          </a:xfrm>
        </p:spPr>
        <p:txBody>
          <a:bodyPr/>
          <a:lstStyle/>
          <a:p>
            <a:r>
              <a:rPr lang="de-DE" dirty="0"/>
              <a:t>August 2022</a:t>
            </a:r>
          </a:p>
        </p:txBody>
      </p:sp>
      <p:sp>
        <p:nvSpPr>
          <p:cNvPr id="4" name="Foliennummernplatzhalter 3">
            <a:extLst>
              <a:ext uri="{FF2B5EF4-FFF2-40B4-BE49-F238E27FC236}">
                <a16:creationId xmlns:a16="http://schemas.microsoft.com/office/drawing/2014/main" id="{C55DDE08-8E32-48EF-8DB5-15FFA46EF6E8}"/>
              </a:ext>
            </a:extLst>
          </p:cNvPr>
          <p:cNvSpPr>
            <a:spLocks noGrp="1"/>
          </p:cNvSpPr>
          <p:nvPr>
            <p:ph type="sldNum" sz="quarter" idx="11"/>
          </p:nvPr>
        </p:nvSpPr>
        <p:spPr>
          <a:xfrm>
            <a:off x="5818290" y="6381328"/>
            <a:ext cx="720000" cy="221109"/>
          </a:xfrm>
        </p:spPr>
        <p:txBody>
          <a:bodyPr/>
          <a:lstStyle/>
          <a:p>
            <a:fld id="{A52F4D17-1AD6-42D9-B93A-EB002C62F438}" type="slidenum">
              <a:rPr lang="de-DE" smtClean="0"/>
              <a:pPr/>
              <a:t>2</a:t>
            </a:fld>
            <a:endParaRPr lang="de-DE" dirty="0"/>
          </a:p>
        </p:txBody>
      </p:sp>
      <p:sp>
        <p:nvSpPr>
          <p:cNvPr id="5" name="Textplatzhalter 4">
            <a:extLst>
              <a:ext uri="{FF2B5EF4-FFF2-40B4-BE49-F238E27FC236}">
                <a16:creationId xmlns:a16="http://schemas.microsoft.com/office/drawing/2014/main" id="{81F42703-E14D-45EA-948E-9C3919154CCA}"/>
              </a:ext>
            </a:extLst>
          </p:cNvPr>
          <p:cNvSpPr>
            <a:spLocks noGrp="1"/>
          </p:cNvSpPr>
          <p:nvPr>
            <p:ph type="body" sz="quarter" idx="15"/>
          </p:nvPr>
        </p:nvSpPr>
        <p:spPr>
          <a:xfrm>
            <a:off x="358774" y="938786"/>
            <a:ext cx="11449049" cy="509994"/>
          </a:xfrm>
        </p:spPr>
        <p:txBody>
          <a:bodyPr/>
          <a:lstStyle/>
          <a:p>
            <a:r>
              <a:rPr lang="de-DE" dirty="0" err="1"/>
              <a:t>What</a:t>
            </a:r>
            <a:r>
              <a:rPr lang="de-DE" dirty="0"/>
              <a:t> </a:t>
            </a:r>
            <a:r>
              <a:rPr lang="de-DE" dirty="0" err="1"/>
              <a:t>is</a:t>
            </a:r>
            <a:r>
              <a:rPr lang="de-DE" dirty="0"/>
              <a:t> </a:t>
            </a:r>
            <a:r>
              <a:rPr lang="de-DE" dirty="0" err="1"/>
              <a:t>connected</a:t>
            </a:r>
            <a:r>
              <a:rPr lang="de-DE" dirty="0"/>
              <a:t> </a:t>
            </a:r>
            <a:r>
              <a:rPr lang="de-DE" dirty="0" err="1"/>
              <a:t>and</a:t>
            </a:r>
            <a:r>
              <a:rPr lang="de-DE" dirty="0"/>
              <a:t> </a:t>
            </a:r>
            <a:r>
              <a:rPr lang="de-DE" dirty="0" err="1"/>
              <a:t>what</a:t>
            </a:r>
            <a:r>
              <a:rPr lang="de-DE" dirty="0"/>
              <a:t> </a:t>
            </a:r>
            <a:r>
              <a:rPr lang="de-DE" dirty="0" err="1"/>
              <a:t>is</a:t>
            </a:r>
            <a:r>
              <a:rPr lang="de-DE" dirty="0"/>
              <a:t> </a:t>
            </a:r>
            <a:r>
              <a:rPr lang="de-DE" dirty="0" err="1"/>
              <a:t>the</a:t>
            </a:r>
            <a:r>
              <a:rPr lang="de-DE" dirty="0"/>
              <a:t> INTERLOCK SYSTEM </a:t>
            </a:r>
            <a:r>
              <a:rPr lang="de-DE" dirty="0" err="1"/>
              <a:t>doing</a:t>
            </a:r>
            <a:r>
              <a:rPr lang="de-DE" dirty="0"/>
              <a:t>?</a:t>
            </a:r>
          </a:p>
        </p:txBody>
      </p:sp>
      <p:sp>
        <p:nvSpPr>
          <p:cNvPr id="7" name="Rechteck 6">
            <a:extLst>
              <a:ext uri="{FF2B5EF4-FFF2-40B4-BE49-F238E27FC236}">
                <a16:creationId xmlns:a16="http://schemas.microsoft.com/office/drawing/2014/main" id="{BAEE7E99-450A-46FC-AD92-4E2307A1ACC7}"/>
              </a:ext>
            </a:extLst>
          </p:cNvPr>
          <p:cNvSpPr/>
          <p:nvPr/>
        </p:nvSpPr>
        <p:spPr>
          <a:xfrm>
            <a:off x="371475" y="1628775"/>
            <a:ext cx="11449050" cy="5040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a:lnSpc>
                <a:spcPct val="95000"/>
              </a:lnSpc>
            </a:pPr>
            <a:r>
              <a:rPr lang="pt-BR" b="1" dirty="0">
                <a:solidFill>
                  <a:schemeClr val="tx1"/>
                </a:solidFill>
              </a:rPr>
              <a:t>Short Overview – The Jülich PET-Centre</a:t>
            </a:r>
          </a:p>
        </p:txBody>
      </p:sp>
      <p:sp>
        <p:nvSpPr>
          <p:cNvPr id="8" name="Grafik 6">
            <a:extLst>
              <a:ext uri="{FF2B5EF4-FFF2-40B4-BE49-F238E27FC236}">
                <a16:creationId xmlns:a16="http://schemas.microsoft.com/office/drawing/2014/main" id="{32703803-21CA-4FAD-A6D8-469CF9707724}"/>
              </a:ext>
            </a:extLst>
          </p:cNvPr>
          <p:cNvSpPr/>
          <p:nvPr/>
        </p:nvSpPr>
        <p:spPr>
          <a:xfrm>
            <a:off x="489505" y="1711302"/>
            <a:ext cx="170101" cy="339002"/>
          </a:xfrm>
          <a:custGeom>
            <a:avLst/>
            <a:gdLst>
              <a:gd name="connsiteX0" fmla="*/ -194 w 658120"/>
              <a:gd name="connsiteY0" fmla="*/ 1190768 h 1311598"/>
              <a:gd name="connsiteX1" fmla="*/ 163827 w 658120"/>
              <a:gd name="connsiteY1" fmla="*/ 1257443 h 1311598"/>
              <a:gd name="connsiteX2" fmla="*/ 589975 w 658120"/>
              <a:gd name="connsiteY2" fmla="*/ 822722 h 1311598"/>
              <a:gd name="connsiteX3" fmla="*/ 589975 w 658120"/>
              <a:gd name="connsiteY3" fmla="*/ 488109 h 1311598"/>
              <a:gd name="connsiteX4" fmla="*/ 163827 w 658120"/>
              <a:gd name="connsiteY4" fmla="*/ 53388 h 1311598"/>
              <a:gd name="connsiteX5" fmla="*/ -194 w 658120"/>
              <a:gd name="connsiteY5" fmla="*/ 120063 h 1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120" h="1311598">
                <a:moveTo>
                  <a:pt x="-194" y="1190768"/>
                </a:moveTo>
                <a:cubicBezTo>
                  <a:pt x="-194" y="1320213"/>
                  <a:pt x="73244" y="1350217"/>
                  <a:pt x="163827" y="1257443"/>
                </a:cubicBezTo>
                <a:lnTo>
                  <a:pt x="589975" y="822722"/>
                </a:lnTo>
                <a:cubicBezTo>
                  <a:pt x="680577" y="729587"/>
                  <a:pt x="680577" y="581244"/>
                  <a:pt x="589975" y="488109"/>
                </a:cubicBezTo>
                <a:lnTo>
                  <a:pt x="163827" y="53388"/>
                </a:lnTo>
                <a:cubicBezTo>
                  <a:pt x="73244" y="-39004"/>
                  <a:pt x="-194" y="-9001"/>
                  <a:pt x="-194" y="120063"/>
                </a:cubicBezTo>
                <a:close/>
              </a:path>
            </a:pathLst>
          </a:custGeom>
          <a:solidFill>
            <a:schemeClr val="tx2"/>
          </a:solidFill>
          <a:ln w="9525" cap="flat">
            <a:noFill/>
            <a:prstDash val="solid"/>
            <a:miter/>
          </a:ln>
        </p:spPr>
        <p:txBody>
          <a:bodyPr rtlCol="0" anchor="ctr"/>
          <a:lstStyle/>
          <a:p>
            <a:endParaRPr lang="de-DE"/>
          </a:p>
        </p:txBody>
      </p:sp>
      <p:sp>
        <p:nvSpPr>
          <p:cNvPr id="10" name="Rechteck 9">
            <a:extLst>
              <a:ext uri="{FF2B5EF4-FFF2-40B4-BE49-F238E27FC236}">
                <a16:creationId xmlns:a16="http://schemas.microsoft.com/office/drawing/2014/main" id="{B6CD24DB-EBB6-4446-895D-FD49AB3BC9C5}"/>
              </a:ext>
            </a:extLst>
          </p:cNvPr>
          <p:cNvSpPr/>
          <p:nvPr/>
        </p:nvSpPr>
        <p:spPr>
          <a:xfrm>
            <a:off x="371475" y="2390580"/>
            <a:ext cx="11449050" cy="5040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a:lnSpc>
                <a:spcPct val="95000"/>
              </a:lnSpc>
            </a:pPr>
            <a:r>
              <a:rPr lang="pt-BR" b="1" dirty="0">
                <a:solidFill>
                  <a:schemeClr val="tx1"/>
                </a:solidFill>
              </a:rPr>
              <a:t>Why do we need such a comprehensive interlock system?</a:t>
            </a:r>
          </a:p>
        </p:txBody>
      </p:sp>
      <p:sp>
        <p:nvSpPr>
          <p:cNvPr id="11" name="Grafik 6">
            <a:extLst>
              <a:ext uri="{FF2B5EF4-FFF2-40B4-BE49-F238E27FC236}">
                <a16:creationId xmlns:a16="http://schemas.microsoft.com/office/drawing/2014/main" id="{55B4FC3C-8271-4B89-801A-05F50F009BEE}"/>
              </a:ext>
            </a:extLst>
          </p:cNvPr>
          <p:cNvSpPr/>
          <p:nvPr/>
        </p:nvSpPr>
        <p:spPr>
          <a:xfrm>
            <a:off x="489505" y="2473107"/>
            <a:ext cx="170101" cy="339002"/>
          </a:xfrm>
          <a:custGeom>
            <a:avLst/>
            <a:gdLst>
              <a:gd name="connsiteX0" fmla="*/ -194 w 658120"/>
              <a:gd name="connsiteY0" fmla="*/ 1190768 h 1311598"/>
              <a:gd name="connsiteX1" fmla="*/ 163827 w 658120"/>
              <a:gd name="connsiteY1" fmla="*/ 1257443 h 1311598"/>
              <a:gd name="connsiteX2" fmla="*/ 589975 w 658120"/>
              <a:gd name="connsiteY2" fmla="*/ 822722 h 1311598"/>
              <a:gd name="connsiteX3" fmla="*/ 589975 w 658120"/>
              <a:gd name="connsiteY3" fmla="*/ 488109 h 1311598"/>
              <a:gd name="connsiteX4" fmla="*/ 163827 w 658120"/>
              <a:gd name="connsiteY4" fmla="*/ 53388 h 1311598"/>
              <a:gd name="connsiteX5" fmla="*/ -194 w 658120"/>
              <a:gd name="connsiteY5" fmla="*/ 120063 h 1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120" h="1311598">
                <a:moveTo>
                  <a:pt x="-194" y="1190768"/>
                </a:moveTo>
                <a:cubicBezTo>
                  <a:pt x="-194" y="1320213"/>
                  <a:pt x="73244" y="1350217"/>
                  <a:pt x="163827" y="1257443"/>
                </a:cubicBezTo>
                <a:lnTo>
                  <a:pt x="589975" y="822722"/>
                </a:lnTo>
                <a:cubicBezTo>
                  <a:pt x="680577" y="729587"/>
                  <a:pt x="680577" y="581244"/>
                  <a:pt x="589975" y="488109"/>
                </a:cubicBezTo>
                <a:lnTo>
                  <a:pt x="163827" y="53388"/>
                </a:lnTo>
                <a:cubicBezTo>
                  <a:pt x="73244" y="-39004"/>
                  <a:pt x="-194" y="-9001"/>
                  <a:pt x="-194" y="120063"/>
                </a:cubicBezTo>
                <a:close/>
              </a:path>
            </a:pathLst>
          </a:custGeom>
          <a:solidFill>
            <a:schemeClr val="tx2"/>
          </a:solidFill>
          <a:ln w="9525" cap="flat">
            <a:noFill/>
            <a:prstDash val="solid"/>
            <a:miter/>
          </a:ln>
        </p:spPr>
        <p:txBody>
          <a:bodyPr rtlCol="0" anchor="ctr"/>
          <a:lstStyle/>
          <a:p>
            <a:endParaRPr lang="de-DE"/>
          </a:p>
        </p:txBody>
      </p:sp>
      <p:sp>
        <p:nvSpPr>
          <p:cNvPr id="13" name="Rechteck 12">
            <a:extLst>
              <a:ext uri="{FF2B5EF4-FFF2-40B4-BE49-F238E27FC236}">
                <a16:creationId xmlns:a16="http://schemas.microsoft.com/office/drawing/2014/main" id="{27EE2AE9-3924-4812-99F6-F2AFB43CD6C9}"/>
              </a:ext>
            </a:extLst>
          </p:cNvPr>
          <p:cNvSpPr/>
          <p:nvPr/>
        </p:nvSpPr>
        <p:spPr>
          <a:xfrm>
            <a:off x="371475" y="3152385"/>
            <a:ext cx="11449050" cy="5040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a:lnSpc>
                <a:spcPct val="95000"/>
              </a:lnSpc>
            </a:pPr>
            <a:r>
              <a:rPr lang="pt-BR" b="1" dirty="0">
                <a:solidFill>
                  <a:schemeClr val="tx1"/>
                </a:solidFill>
              </a:rPr>
              <a:t>Connected buildings, labs, hot cells and sub-systems</a:t>
            </a:r>
          </a:p>
        </p:txBody>
      </p:sp>
      <p:sp>
        <p:nvSpPr>
          <p:cNvPr id="14" name="Grafik 6">
            <a:extLst>
              <a:ext uri="{FF2B5EF4-FFF2-40B4-BE49-F238E27FC236}">
                <a16:creationId xmlns:a16="http://schemas.microsoft.com/office/drawing/2014/main" id="{7A29A741-3984-46F4-AAC1-C0B2C76B4C6F}"/>
              </a:ext>
            </a:extLst>
          </p:cNvPr>
          <p:cNvSpPr/>
          <p:nvPr/>
        </p:nvSpPr>
        <p:spPr>
          <a:xfrm>
            <a:off x="489505" y="3234912"/>
            <a:ext cx="170101" cy="339002"/>
          </a:xfrm>
          <a:custGeom>
            <a:avLst/>
            <a:gdLst>
              <a:gd name="connsiteX0" fmla="*/ -194 w 658120"/>
              <a:gd name="connsiteY0" fmla="*/ 1190768 h 1311598"/>
              <a:gd name="connsiteX1" fmla="*/ 163827 w 658120"/>
              <a:gd name="connsiteY1" fmla="*/ 1257443 h 1311598"/>
              <a:gd name="connsiteX2" fmla="*/ 589975 w 658120"/>
              <a:gd name="connsiteY2" fmla="*/ 822722 h 1311598"/>
              <a:gd name="connsiteX3" fmla="*/ 589975 w 658120"/>
              <a:gd name="connsiteY3" fmla="*/ 488109 h 1311598"/>
              <a:gd name="connsiteX4" fmla="*/ 163827 w 658120"/>
              <a:gd name="connsiteY4" fmla="*/ 53388 h 1311598"/>
              <a:gd name="connsiteX5" fmla="*/ -194 w 658120"/>
              <a:gd name="connsiteY5" fmla="*/ 120063 h 1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120" h="1311598">
                <a:moveTo>
                  <a:pt x="-194" y="1190768"/>
                </a:moveTo>
                <a:cubicBezTo>
                  <a:pt x="-194" y="1320213"/>
                  <a:pt x="73244" y="1350217"/>
                  <a:pt x="163827" y="1257443"/>
                </a:cubicBezTo>
                <a:lnTo>
                  <a:pt x="589975" y="822722"/>
                </a:lnTo>
                <a:cubicBezTo>
                  <a:pt x="680577" y="729587"/>
                  <a:pt x="680577" y="581244"/>
                  <a:pt x="589975" y="488109"/>
                </a:cubicBezTo>
                <a:lnTo>
                  <a:pt x="163827" y="53388"/>
                </a:lnTo>
                <a:cubicBezTo>
                  <a:pt x="73244" y="-39004"/>
                  <a:pt x="-194" y="-9001"/>
                  <a:pt x="-194" y="120063"/>
                </a:cubicBezTo>
                <a:close/>
              </a:path>
            </a:pathLst>
          </a:custGeom>
          <a:solidFill>
            <a:schemeClr val="tx2"/>
          </a:solidFill>
          <a:ln w="9525" cap="flat">
            <a:noFill/>
            <a:prstDash val="solid"/>
            <a:miter/>
          </a:ln>
        </p:spPr>
        <p:txBody>
          <a:bodyPr rtlCol="0" anchor="ctr"/>
          <a:lstStyle/>
          <a:p>
            <a:endParaRPr lang="de-DE"/>
          </a:p>
        </p:txBody>
      </p:sp>
      <p:sp>
        <p:nvSpPr>
          <p:cNvPr id="16" name="Rechteck 15">
            <a:extLst>
              <a:ext uri="{FF2B5EF4-FFF2-40B4-BE49-F238E27FC236}">
                <a16:creationId xmlns:a16="http://schemas.microsoft.com/office/drawing/2014/main" id="{B0B1A2C0-C9A1-47CD-B0F8-9D01F95078FD}"/>
              </a:ext>
            </a:extLst>
          </p:cNvPr>
          <p:cNvSpPr/>
          <p:nvPr/>
        </p:nvSpPr>
        <p:spPr>
          <a:xfrm>
            <a:off x="371475" y="3914190"/>
            <a:ext cx="11449050" cy="5040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a:lnSpc>
                <a:spcPct val="95000"/>
              </a:lnSpc>
            </a:pPr>
            <a:r>
              <a:rPr lang="pt-BR" b="1" dirty="0">
                <a:solidFill>
                  <a:schemeClr val="tx1"/>
                </a:solidFill>
              </a:rPr>
              <a:t>Processed signals</a:t>
            </a:r>
          </a:p>
        </p:txBody>
      </p:sp>
      <p:sp>
        <p:nvSpPr>
          <p:cNvPr id="17" name="Grafik 6">
            <a:extLst>
              <a:ext uri="{FF2B5EF4-FFF2-40B4-BE49-F238E27FC236}">
                <a16:creationId xmlns:a16="http://schemas.microsoft.com/office/drawing/2014/main" id="{78710907-16FB-4C32-9BDD-1E0421632695}"/>
              </a:ext>
            </a:extLst>
          </p:cNvPr>
          <p:cNvSpPr/>
          <p:nvPr/>
        </p:nvSpPr>
        <p:spPr>
          <a:xfrm>
            <a:off x="489505" y="3996717"/>
            <a:ext cx="170101" cy="339002"/>
          </a:xfrm>
          <a:custGeom>
            <a:avLst/>
            <a:gdLst>
              <a:gd name="connsiteX0" fmla="*/ -194 w 658120"/>
              <a:gd name="connsiteY0" fmla="*/ 1190768 h 1311598"/>
              <a:gd name="connsiteX1" fmla="*/ 163827 w 658120"/>
              <a:gd name="connsiteY1" fmla="*/ 1257443 h 1311598"/>
              <a:gd name="connsiteX2" fmla="*/ 589975 w 658120"/>
              <a:gd name="connsiteY2" fmla="*/ 822722 h 1311598"/>
              <a:gd name="connsiteX3" fmla="*/ 589975 w 658120"/>
              <a:gd name="connsiteY3" fmla="*/ 488109 h 1311598"/>
              <a:gd name="connsiteX4" fmla="*/ 163827 w 658120"/>
              <a:gd name="connsiteY4" fmla="*/ 53388 h 1311598"/>
              <a:gd name="connsiteX5" fmla="*/ -194 w 658120"/>
              <a:gd name="connsiteY5" fmla="*/ 120063 h 1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120" h="1311598">
                <a:moveTo>
                  <a:pt x="-194" y="1190768"/>
                </a:moveTo>
                <a:cubicBezTo>
                  <a:pt x="-194" y="1320213"/>
                  <a:pt x="73244" y="1350217"/>
                  <a:pt x="163827" y="1257443"/>
                </a:cubicBezTo>
                <a:lnTo>
                  <a:pt x="589975" y="822722"/>
                </a:lnTo>
                <a:cubicBezTo>
                  <a:pt x="680577" y="729587"/>
                  <a:pt x="680577" y="581244"/>
                  <a:pt x="589975" y="488109"/>
                </a:cubicBezTo>
                <a:lnTo>
                  <a:pt x="163827" y="53388"/>
                </a:lnTo>
                <a:cubicBezTo>
                  <a:pt x="73244" y="-39004"/>
                  <a:pt x="-194" y="-9001"/>
                  <a:pt x="-194" y="120063"/>
                </a:cubicBezTo>
                <a:close/>
              </a:path>
            </a:pathLst>
          </a:custGeom>
          <a:solidFill>
            <a:schemeClr val="tx2"/>
          </a:solidFill>
          <a:ln w="9525" cap="flat">
            <a:noFill/>
            <a:prstDash val="solid"/>
            <a:miter/>
          </a:ln>
        </p:spPr>
        <p:txBody>
          <a:bodyPr rtlCol="0" anchor="ctr"/>
          <a:lstStyle/>
          <a:p>
            <a:endParaRPr lang="de-DE"/>
          </a:p>
        </p:txBody>
      </p:sp>
      <p:sp>
        <p:nvSpPr>
          <p:cNvPr id="22" name="Rechteck 21">
            <a:extLst>
              <a:ext uri="{FF2B5EF4-FFF2-40B4-BE49-F238E27FC236}">
                <a16:creationId xmlns:a16="http://schemas.microsoft.com/office/drawing/2014/main" id="{B0B1A2C0-C9A1-47CD-B0F8-9D01F95078FD}"/>
              </a:ext>
            </a:extLst>
          </p:cNvPr>
          <p:cNvSpPr/>
          <p:nvPr/>
        </p:nvSpPr>
        <p:spPr>
          <a:xfrm>
            <a:off x="372270" y="4643703"/>
            <a:ext cx="11449050" cy="5040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a:lnSpc>
                <a:spcPct val="95000"/>
              </a:lnSpc>
            </a:pPr>
            <a:r>
              <a:rPr lang="pt-BR" b="1" dirty="0">
                <a:solidFill>
                  <a:schemeClr val="tx1"/>
                </a:solidFill>
              </a:rPr>
              <a:t>Structure and design of the interlock cabinet</a:t>
            </a:r>
          </a:p>
        </p:txBody>
      </p:sp>
      <p:sp>
        <p:nvSpPr>
          <p:cNvPr id="23" name="Grafik 6">
            <a:extLst>
              <a:ext uri="{FF2B5EF4-FFF2-40B4-BE49-F238E27FC236}">
                <a16:creationId xmlns:a16="http://schemas.microsoft.com/office/drawing/2014/main" id="{78710907-16FB-4C32-9BDD-1E0421632695}"/>
              </a:ext>
            </a:extLst>
          </p:cNvPr>
          <p:cNvSpPr/>
          <p:nvPr/>
        </p:nvSpPr>
        <p:spPr>
          <a:xfrm>
            <a:off x="490300" y="4726230"/>
            <a:ext cx="170101" cy="339002"/>
          </a:xfrm>
          <a:custGeom>
            <a:avLst/>
            <a:gdLst>
              <a:gd name="connsiteX0" fmla="*/ -194 w 658120"/>
              <a:gd name="connsiteY0" fmla="*/ 1190768 h 1311598"/>
              <a:gd name="connsiteX1" fmla="*/ 163827 w 658120"/>
              <a:gd name="connsiteY1" fmla="*/ 1257443 h 1311598"/>
              <a:gd name="connsiteX2" fmla="*/ 589975 w 658120"/>
              <a:gd name="connsiteY2" fmla="*/ 822722 h 1311598"/>
              <a:gd name="connsiteX3" fmla="*/ 589975 w 658120"/>
              <a:gd name="connsiteY3" fmla="*/ 488109 h 1311598"/>
              <a:gd name="connsiteX4" fmla="*/ 163827 w 658120"/>
              <a:gd name="connsiteY4" fmla="*/ 53388 h 1311598"/>
              <a:gd name="connsiteX5" fmla="*/ -194 w 658120"/>
              <a:gd name="connsiteY5" fmla="*/ 120063 h 1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120" h="1311598">
                <a:moveTo>
                  <a:pt x="-194" y="1190768"/>
                </a:moveTo>
                <a:cubicBezTo>
                  <a:pt x="-194" y="1320213"/>
                  <a:pt x="73244" y="1350217"/>
                  <a:pt x="163827" y="1257443"/>
                </a:cubicBezTo>
                <a:lnTo>
                  <a:pt x="589975" y="822722"/>
                </a:lnTo>
                <a:cubicBezTo>
                  <a:pt x="680577" y="729587"/>
                  <a:pt x="680577" y="581244"/>
                  <a:pt x="589975" y="488109"/>
                </a:cubicBezTo>
                <a:lnTo>
                  <a:pt x="163827" y="53388"/>
                </a:lnTo>
                <a:cubicBezTo>
                  <a:pt x="73244" y="-39004"/>
                  <a:pt x="-194" y="-9001"/>
                  <a:pt x="-194" y="120063"/>
                </a:cubicBezTo>
                <a:close/>
              </a:path>
            </a:pathLst>
          </a:custGeom>
          <a:solidFill>
            <a:schemeClr val="tx2"/>
          </a:solidFill>
          <a:ln w="9525" cap="flat">
            <a:noFill/>
            <a:prstDash val="solid"/>
            <a:miter/>
          </a:ln>
        </p:spPr>
        <p:txBody>
          <a:bodyPr rtlCol="0" anchor="ctr"/>
          <a:lstStyle/>
          <a:p>
            <a:endParaRPr lang="de-DE"/>
          </a:p>
        </p:txBody>
      </p:sp>
    </p:spTree>
    <p:extLst>
      <p:ext uri="{BB962C8B-B14F-4D97-AF65-F5344CB8AC3E}">
        <p14:creationId xmlns:p14="http://schemas.microsoft.com/office/powerpoint/2010/main" val="47069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P spid="16" grpId="0" animBg="1"/>
      <p:bldP spid="17"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p:txBody>
          <a:bodyPr/>
          <a:lstStyle/>
          <a:p>
            <a:r>
              <a:rPr lang="de-DE" dirty="0"/>
              <a:t>The Jülich </a:t>
            </a:r>
            <a:r>
              <a:rPr lang="de-DE" dirty="0" err="1"/>
              <a:t>Pet</a:t>
            </a:r>
            <a:r>
              <a:rPr lang="de-DE" dirty="0"/>
              <a:t> </a:t>
            </a:r>
            <a:r>
              <a:rPr lang="de-DE" dirty="0" err="1"/>
              <a:t>centre</a:t>
            </a:r>
            <a:endParaRPr lang="de-DE" dirty="0"/>
          </a:p>
        </p:txBody>
      </p:sp>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p:txBody>
          <a:bodyPr/>
          <a:lstStyle/>
          <a:p>
            <a:r>
              <a:rPr lang="de-DE" dirty="0"/>
              <a:t>August 2022</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p:txBody>
          <a:bodyPr/>
          <a:lstStyle/>
          <a:p>
            <a:fld id="{A52F4D17-1AD6-42D9-B93A-EB002C62F438}" type="slidenum">
              <a:rPr lang="de-DE" smtClean="0"/>
              <a:pPr/>
              <a:t>3</a:t>
            </a:fld>
            <a:endParaRPr lang="de-DE" dirty="0"/>
          </a:p>
        </p:txBody>
      </p:sp>
      <p:sp>
        <p:nvSpPr>
          <p:cNvPr id="8" name="Textplatzhalter 7">
            <a:extLst>
              <a:ext uri="{FF2B5EF4-FFF2-40B4-BE49-F238E27FC236}">
                <a16:creationId xmlns:a16="http://schemas.microsoft.com/office/drawing/2014/main" id="{CCC45F7D-E3E4-4EF0-9BD2-EAD57B3FDCD1}"/>
              </a:ext>
            </a:extLst>
          </p:cNvPr>
          <p:cNvSpPr>
            <a:spLocks noGrp="1"/>
          </p:cNvSpPr>
          <p:nvPr>
            <p:ph type="body" sz="quarter" idx="15"/>
          </p:nvPr>
        </p:nvSpPr>
        <p:spPr/>
        <p:txBody>
          <a:bodyPr/>
          <a:lstStyle/>
          <a:p>
            <a:r>
              <a:rPr lang="de-DE" dirty="0" err="1"/>
              <a:t>Overview</a:t>
            </a:r>
            <a:endParaRPr lang="de-DE" dirty="0"/>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1412776"/>
            <a:ext cx="8784976" cy="4897248"/>
          </a:xfrm>
          <a:prstGeom prst="rect">
            <a:avLst/>
          </a:prstGeom>
        </p:spPr>
      </p:pic>
      <p:grpSp>
        <p:nvGrpSpPr>
          <p:cNvPr id="20" name="Gruppieren 19"/>
          <p:cNvGrpSpPr/>
          <p:nvPr/>
        </p:nvGrpSpPr>
        <p:grpSpPr>
          <a:xfrm>
            <a:off x="5930356" y="3458604"/>
            <a:ext cx="2808280" cy="482303"/>
            <a:chOff x="5663956" y="2572150"/>
            <a:chExt cx="2808280" cy="482303"/>
          </a:xfrm>
          <a:solidFill>
            <a:schemeClr val="accent1">
              <a:lumMod val="50000"/>
            </a:schemeClr>
          </a:solidFill>
        </p:grpSpPr>
        <p:cxnSp>
          <p:nvCxnSpPr>
            <p:cNvPr id="29" name="Gerade Verbindung mit Pfeil 28"/>
            <p:cNvCxnSpPr/>
            <p:nvPr/>
          </p:nvCxnSpPr>
          <p:spPr>
            <a:xfrm flipH="1">
              <a:off x="5663956" y="2848360"/>
              <a:ext cx="1348178" cy="206093"/>
            </a:xfrm>
            <a:prstGeom prst="straightConnector1">
              <a:avLst/>
            </a:prstGeom>
            <a:grpFill/>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22" name="Textfeld 21"/>
            <p:cNvSpPr txBox="1"/>
            <p:nvPr/>
          </p:nvSpPr>
          <p:spPr>
            <a:xfrm>
              <a:off x="6985932" y="2572150"/>
              <a:ext cx="1486304" cy="443198"/>
            </a:xfrm>
            <a:prstGeom prst="rect">
              <a:avLst/>
            </a:prstGeom>
            <a:grpFill/>
          </p:spPr>
          <p:txBody>
            <a:bodyPr wrap="none" rtlCol="0">
              <a:spAutoFit/>
            </a:bodyPr>
            <a:lstStyle/>
            <a:p>
              <a:pPr algn="l">
                <a:lnSpc>
                  <a:spcPct val="95000"/>
                </a:lnSpc>
              </a:pPr>
              <a:r>
                <a:rPr lang="en-GB" sz="2400" dirty="0">
                  <a:solidFill>
                    <a:schemeClr val="bg1"/>
                  </a:solidFill>
                </a:rPr>
                <a:t>Cyclotron</a:t>
              </a:r>
            </a:p>
          </p:txBody>
        </p:sp>
      </p:grpSp>
      <p:grpSp>
        <p:nvGrpSpPr>
          <p:cNvPr id="15" name="Gruppieren 14">
            <a:extLst>
              <a:ext uri="{FF2B5EF4-FFF2-40B4-BE49-F238E27FC236}">
                <a16:creationId xmlns:a16="http://schemas.microsoft.com/office/drawing/2014/main" id="{EE0B9EAB-940C-4E3D-B07C-446344D7AFE2}"/>
              </a:ext>
            </a:extLst>
          </p:cNvPr>
          <p:cNvGrpSpPr/>
          <p:nvPr/>
        </p:nvGrpSpPr>
        <p:grpSpPr>
          <a:xfrm>
            <a:off x="6384032" y="2309383"/>
            <a:ext cx="3120365" cy="956700"/>
            <a:chOff x="6384032" y="2309383"/>
            <a:chExt cx="3120365" cy="956700"/>
          </a:xfrm>
        </p:grpSpPr>
        <p:cxnSp>
          <p:nvCxnSpPr>
            <p:cNvPr id="30" name="Gerade Verbindung mit Pfeil 29"/>
            <p:cNvCxnSpPr/>
            <p:nvPr/>
          </p:nvCxnSpPr>
          <p:spPr>
            <a:xfrm flipH="1">
              <a:off x="6384032" y="2530982"/>
              <a:ext cx="1584174" cy="735101"/>
            </a:xfrm>
            <a:prstGeom prst="straightConnector1">
              <a:avLst/>
            </a:prstGeom>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31" name="Textfeld 30"/>
            <p:cNvSpPr txBox="1"/>
            <p:nvPr/>
          </p:nvSpPr>
          <p:spPr>
            <a:xfrm>
              <a:off x="7896200" y="2309383"/>
              <a:ext cx="1608197" cy="618631"/>
            </a:xfrm>
            <a:prstGeom prst="rect">
              <a:avLst/>
            </a:prstGeom>
            <a:solidFill>
              <a:schemeClr val="accent1">
                <a:lumMod val="50000"/>
              </a:schemeClr>
            </a:solidFill>
          </p:spPr>
          <p:txBody>
            <a:bodyPr wrap="none" rtlCol="0">
              <a:spAutoFit/>
            </a:bodyPr>
            <a:lstStyle/>
            <a:p>
              <a:pPr algn="l">
                <a:lnSpc>
                  <a:spcPct val="95000"/>
                </a:lnSpc>
              </a:pPr>
              <a:r>
                <a:rPr lang="en-GB" dirty="0">
                  <a:solidFill>
                    <a:schemeClr val="bg1"/>
                  </a:solidFill>
                </a:rPr>
                <a:t>PET-Nuclide </a:t>
              </a:r>
            </a:p>
            <a:p>
              <a:pPr algn="l">
                <a:lnSpc>
                  <a:spcPct val="95000"/>
                </a:lnSpc>
              </a:pPr>
              <a:r>
                <a:rPr lang="en-GB" dirty="0">
                  <a:solidFill>
                    <a:schemeClr val="bg1"/>
                  </a:solidFill>
                </a:rPr>
                <a:t>Target Station</a:t>
              </a:r>
            </a:p>
          </p:txBody>
        </p:sp>
      </p:grpSp>
      <p:grpSp>
        <p:nvGrpSpPr>
          <p:cNvPr id="6" name="Gruppieren 5">
            <a:extLst>
              <a:ext uri="{FF2B5EF4-FFF2-40B4-BE49-F238E27FC236}">
                <a16:creationId xmlns:a16="http://schemas.microsoft.com/office/drawing/2014/main" id="{4E16F960-7710-42D1-BE17-266200FF4847}"/>
              </a:ext>
            </a:extLst>
          </p:cNvPr>
          <p:cNvGrpSpPr/>
          <p:nvPr/>
        </p:nvGrpSpPr>
        <p:grpSpPr>
          <a:xfrm>
            <a:off x="3608957" y="4023992"/>
            <a:ext cx="1663080" cy="1861381"/>
            <a:chOff x="3608957" y="4023992"/>
            <a:chExt cx="1663080" cy="1861381"/>
          </a:xfrm>
        </p:grpSpPr>
        <p:cxnSp>
          <p:nvCxnSpPr>
            <p:cNvPr id="35" name="Gerade Verbindung mit Pfeil 34"/>
            <p:cNvCxnSpPr/>
            <p:nvPr/>
          </p:nvCxnSpPr>
          <p:spPr>
            <a:xfrm flipV="1">
              <a:off x="5159896" y="4023992"/>
              <a:ext cx="112141" cy="1242750"/>
            </a:xfrm>
            <a:prstGeom prst="straightConnector1">
              <a:avLst/>
            </a:prstGeom>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34" name="Textfeld 33"/>
            <p:cNvSpPr txBox="1"/>
            <p:nvPr/>
          </p:nvSpPr>
          <p:spPr>
            <a:xfrm>
              <a:off x="3608957" y="5266742"/>
              <a:ext cx="1608197" cy="618631"/>
            </a:xfrm>
            <a:prstGeom prst="rect">
              <a:avLst/>
            </a:prstGeom>
            <a:solidFill>
              <a:schemeClr val="accent1">
                <a:lumMod val="50000"/>
              </a:schemeClr>
            </a:solidFill>
          </p:spPr>
          <p:txBody>
            <a:bodyPr wrap="none" rtlCol="0">
              <a:spAutoFit/>
            </a:bodyPr>
            <a:lstStyle/>
            <a:p>
              <a:pPr algn="l">
                <a:lnSpc>
                  <a:spcPct val="95000"/>
                </a:lnSpc>
              </a:pPr>
              <a:r>
                <a:rPr lang="en-GB" dirty="0">
                  <a:solidFill>
                    <a:schemeClr val="bg1"/>
                  </a:solidFill>
                </a:rPr>
                <a:t>High Current</a:t>
              </a:r>
            </a:p>
            <a:p>
              <a:pPr algn="l">
                <a:lnSpc>
                  <a:spcPct val="95000"/>
                </a:lnSpc>
              </a:pPr>
              <a:r>
                <a:rPr lang="en-GB" dirty="0">
                  <a:solidFill>
                    <a:schemeClr val="bg1"/>
                  </a:solidFill>
                </a:rPr>
                <a:t>Target Station</a:t>
              </a:r>
            </a:p>
          </p:txBody>
        </p:sp>
      </p:grpSp>
      <p:grpSp>
        <p:nvGrpSpPr>
          <p:cNvPr id="10" name="Gruppieren 9">
            <a:extLst>
              <a:ext uri="{FF2B5EF4-FFF2-40B4-BE49-F238E27FC236}">
                <a16:creationId xmlns:a16="http://schemas.microsoft.com/office/drawing/2014/main" id="{D27BB65A-FE8D-4DEB-B573-2F8E29175ECB}"/>
              </a:ext>
            </a:extLst>
          </p:cNvPr>
          <p:cNvGrpSpPr/>
          <p:nvPr/>
        </p:nvGrpSpPr>
        <p:grpSpPr>
          <a:xfrm>
            <a:off x="1106306" y="3905843"/>
            <a:ext cx="3360621" cy="371754"/>
            <a:chOff x="1106306" y="3905843"/>
            <a:chExt cx="3360621" cy="371754"/>
          </a:xfrm>
        </p:grpSpPr>
        <p:cxnSp>
          <p:nvCxnSpPr>
            <p:cNvPr id="38" name="Gerade Verbindung mit Pfeil 37"/>
            <p:cNvCxnSpPr/>
            <p:nvPr/>
          </p:nvCxnSpPr>
          <p:spPr>
            <a:xfrm>
              <a:off x="3192304" y="4076309"/>
              <a:ext cx="1274623" cy="201288"/>
            </a:xfrm>
            <a:prstGeom prst="straightConnector1">
              <a:avLst/>
            </a:prstGeom>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40" name="Textfeld 39"/>
            <p:cNvSpPr txBox="1"/>
            <p:nvPr/>
          </p:nvSpPr>
          <p:spPr>
            <a:xfrm>
              <a:off x="1106306" y="3905843"/>
              <a:ext cx="2428870" cy="355482"/>
            </a:xfrm>
            <a:prstGeom prst="rect">
              <a:avLst/>
            </a:prstGeom>
            <a:solidFill>
              <a:schemeClr val="accent1">
                <a:lumMod val="50000"/>
              </a:schemeClr>
            </a:solidFill>
          </p:spPr>
          <p:txBody>
            <a:bodyPr wrap="none" rtlCol="0">
              <a:spAutoFit/>
            </a:bodyPr>
            <a:lstStyle/>
            <a:p>
              <a:pPr algn="l">
                <a:lnSpc>
                  <a:spcPct val="95000"/>
                </a:lnSpc>
              </a:pPr>
              <a:r>
                <a:rPr lang="en-GB" dirty="0">
                  <a:solidFill>
                    <a:schemeClr val="bg1"/>
                  </a:solidFill>
                </a:rPr>
                <a:t>Shuttle Receiving Lab</a:t>
              </a:r>
            </a:p>
          </p:txBody>
        </p:sp>
      </p:grpSp>
      <p:grpSp>
        <p:nvGrpSpPr>
          <p:cNvPr id="5" name="Gruppieren 4">
            <a:extLst>
              <a:ext uri="{FF2B5EF4-FFF2-40B4-BE49-F238E27FC236}">
                <a16:creationId xmlns:a16="http://schemas.microsoft.com/office/drawing/2014/main" id="{89C37B18-92E0-41B6-AE02-7B6B1659CC45}"/>
              </a:ext>
            </a:extLst>
          </p:cNvPr>
          <p:cNvGrpSpPr/>
          <p:nvPr/>
        </p:nvGrpSpPr>
        <p:grpSpPr>
          <a:xfrm>
            <a:off x="7464152" y="4285152"/>
            <a:ext cx="2350197" cy="714019"/>
            <a:chOff x="7464152" y="4285152"/>
            <a:chExt cx="2350197" cy="714019"/>
          </a:xfrm>
        </p:grpSpPr>
        <p:sp>
          <p:nvSpPr>
            <p:cNvPr id="43" name="Textfeld 42"/>
            <p:cNvSpPr txBox="1"/>
            <p:nvPr/>
          </p:nvSpPr>
          <p:spPr>
            <a:xfrm>
              <a:off x="8526817" y="4285152"/>
              <a:ext cx="1287532" cy="355482"/>
            </a:xfrm>
            <a:prstGeom prst="rect">
              <a:avLst/>
            </a:prstGeom>
            <a:solidFill>
              <a:schemeClr val="accent1">
                <a:lumMod val="50000"/>
              </a:schemeClr>
            </a:solidFill>
          </p:spPr>
          <p:txBody>
            <a:bodyPr wrap="none" rtlCol="0">
              <a:spAutoFit/>
            </a:bodyPr>
            <a:lstStyle/>
            <a:p>
              <a:pPr algn="l">
                <a:lnSpc>
                  <a:spcPct val="95000"/>
                </a:lnSpc>
              </a:pPr>
              <a:r>
                <a:rPr lang="en-GB" dirty="0">
                  <a:solidFill>
                    <a:schemeClr val="bg1"/>
                  </a:solidFill>
                </a:rPr>
                <a:t>GMP-Labs</a:t>
              </a:r>
              <a:endParaRPr lang="en-GB" sz="2400" dirty="0">
                <a:solidFill>
                  <a:schemeClr val="bg1"/>
                </a:solidFill>
              </a:endParaRPr>
            </a:p>
          </p:txBody>
        </p:sp>
        <p:cxnSp>
          <p:nvCxnSpPr>
            <p:cNvPr id="44" name="Gerade Verbindung mit Pfeil 43"/>
            <p:cNvCxnSpPr/>
            <p:nvPr/>
          </p:nvCxnSpPr>
          <p:spPr>
            <a:xfrm flipH="1">
              <a:off x="7464152" y="4534197"/>
              <a:ext cx="1062665" cy="464974"/>
            </a:xfrm>
            <a:prstGeom prst="straightConnector1">
              <a:avLst/>
            </a:prstGeom>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grpSp>
      <p:grpSp>
        <p:nvGrpSpPr>
          <p:cNvPr id="7" name="Gruppieren 6">
            <a:extLst>
              <a:ext uri="{FF2B5EF4-FFF2-40B4-BE49-F238E27FC236}">
                <a16:creationId xmlns:a16="http://schemas.microsoft.com/office/drawing/2014/main" id="{E61597C4-CF8D-4098-B856-2CE049C26304}"/>
              </a:ext>
            </a:extLst>
          </p:cNvPr>
          <p:cNvGrpSpPr/>
          <p:nvPr/>
        </p:nvGrpSpPr>
        <p:grpSpPr>
          <a:xfrm>
            <a:off x="5621364" y="4439325"/>
            <a:ext cx="1582789" cy="1314786"/>
            <a:chOff x="5621364" y="4439325"/>
            <a:chExt cx="1582789" cy="1314786"/>
          </a:xfrm>
        </p:grpSpPr>
        <p:cxnSp>
          <p:nvCxnSpPr>
            <p:cNvPr id="36" name="Gerade Verbindung mit Pfeil 35"/>
            <p:cNvCxnSpPr/>
            <p:nvPr/>
          </p:nvCxnSpPr>
          <p:spPr>
            <a:xfrm flipH="1" flipV="1">
              <a:off x="5621364" y="4439325"/>
              <a:ext cx="604683" cy="696155"/>
            </a:xfrm>
            <a:prstGeom prst="straightConnector1">
              <a:avLst/>
            </a:prstGeom>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46" name="Textfeld 45"/>
            <p:cNvSpPr txBox="1"/>
            <p:nvPr/>
          </p:nvSpPr>
          <p:spPr>
            <a:xfrm>
              <a:off x="5672965" y="5135480"/>
              <a:ext cx="1531188" cy="618631"/>
            </a:xfrm>
            <a:prstGeom prst="rect">
              <a:avLst/>
            </a:prstGeom>
            <a:solidFill>
              <a:schemeClr val="accent1">
                <a:lumMod val="50000"/>
              </a:schemeClr>
            </a:solidFill>
          </p:spPr>
          <p:txBody>
            <a:bodyPr wrap="none" rtlCol="0">
              <a:spAutoFit/>
            </a:bodyPr>
            <a:lstStyle/>
            <a:p>
              <a:pPr algn="l">
                <a:lnSpc>
                  <a:spcPct val="95000"/>
                </a:lnSpc>
              </a:pPr>
              <a:r>
                <a:rPr lang="en-GB" dirty="0">
                  <a:solidFill>
                    <a:schemeClr val="bg1"/>
                  </a:solidFill>
                </a:rPr>
                <a:t>Experimental</a:t>
              </a:r>
            </a:p>
            <a:p>
              <a:pPr algn="l">
                <a:lnSpc>
                  <a:spcPct val="95000"/>
                </a:lnSpc>
              </a:pPr>
              <a:r>
                <a:rPr lang="en-GB" dirty="0">
                  <a:solidFill>
                    <a:schemeClr val="bg1"/>
                  </a:solidFill>
                </a:rPr>
                <a:t>Beamline</a:t>
              </a:r>
            </a:p>
          </p:txBody>
        </p:sp>
      </p:grpSp>
      <p:grpSp>
        <p:nvGrpSpPr>
          <p:cNvPr id="13" name="Gruppieren 12">
            <a:extLst>
              <a:ext uri="{FF2B5EF4-FFF2-40B4-BE49-F238E27FC236}">
                <a16:creationId xmlns:a16="http://schemas.microsoft.com/office/drawing/2014/main" id="{23120537-CD0A-4BAF-BE0C-C20A01BBD1A1}"/>
              </a:ext>
            </a:extLst>
          </p:cNvPr>
          <p:cNvGrpSpPr/>
          <p:nvPr/>
        </p:nvGrpSpPr>
        <p:grpSpPr>
          <a:xfrm>
            <a:off x="5885771" y="5908896"/>
            <a:ext cx="2641046" cy="355482"/>
            <a:chOff x="5885771" y="5908896"/>
            <a:chExt cx="2641046" cy="355482"/>
          </a:xfrm>
        </p:grpSpPr>
        <p:sp>
          <p:nvSpPr>
            <p:cNvPr id="50" name="Textfeld 49"/>
            <p:cNvSpPr txBox="1"/>
            <p:nvPr/>
          </p:nvSpPr>
          <p:spPr>
            <a:xfrm>
              <a:off x="5885771" y="5908896"/>
              <a:ext cx="1578381" cy="355482"/>
            </a:xfrm>
            <a:prstGeom prst="rect">
              <a:avLst/>
            </a:prstGeom>
            <a:solidFill>
              <a:schemeClr val="accent1">
                <a:lumMod val="50000"/>
              </a:schemeClr>
            </a:solidFill>
          </p:spPr>
          <p:txBody>
            <a:bodyPr wrap="none" rtlCol="0">
              <a:spAutoFit/>
            </a:bodyPr>
            <a:lstStyle/>
            <a:p>
              <a:pPr algn="l">
                <a:lnSpc>
                  <a:spcPct val="95000"/>
                </a:lnSpc>
              </a:pPr>
              <a:r>
                <a:rPr lang="en-GB" dirty="0">
                  <a:solidFill>
                    <a:schemeClr val="bg1"/>
                  </a:solidFill>
                </a:rPr>
                <a:t>9.4T PET-MR</a:t>
              </a:r>
              <a:endParaRPr lang="en-GB" sz="2400" dirty="0">
                <a:solidFill>
                  <a:schemeClr val="bg1"/>
                </a:solidFill>
              </a:endParaRPr>
            </a:p>
          </p:txBody>
        </p:sp>
        <p:cxnSp>
          <p:nvCxnSpPr>
            <p:cNvPr id="51" name="Gerade Verbindung mit Pfeil 50"/>
            <p:cNvCxnSpPr/>
            <p:nvPr/>
          </p:nvCxnSpPr>
          <p:spPr>
            <a:xfrm flipV="1">
              <a:off x="7464152" y="5988124"/>
              <a:ext cx="1062665" cy="144721"/>
            </a:xfrm>
            <a:prstGeom prst="straightConnector1">
              <a:avLst/>
            </a:prstGeom>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grpSp>
      <p:grpSp>
        <p:nvGrpSpPr>
          <p:cNvPr id="9" name="Gruppieren 8">
            <a:extLst>
              <a:ext uri="{FF2B5EF4-FFF2-40B4-BE49-F238E27FC236}">
                <a16:creationId xmlns:a16="http://schemas.microsoft.com/office/drawing/2014/main" id="{FF52B1AB-5490-4FAC-9A70-2EE55FC5700E}"/>
              </a:ext>
            </a:extLst>
          </p:cNvPr>
          <p:cNvGrpSpPr/>
          <p:nvPr/>
        </p:nvGrpSpPr>
        <p:grpSpPr>
          <a:xfrm>
            <a:off x="1641485" y="4523124"/>
            <a:ext cx="3498149" cy="426786"/>
            <a:chOff x="1641485" y="4523124"/>
            <a:chExt cx="3498149" cy="426786"/>
          </a:xfrm>
        </p:grpSpPr>
        <p:cxnSp>
          <p:nvCxnSpPr>
            <p:cNvPr id="57" name="Gerade Verbindung mit Pfeil 56"/>
            <p:cNvCxnSpPr/>
            <p:nvPr/>
          </p:nvCxnSpPr>
          <p:spPr>
            <a:xfrm flipV="1">
              <a:off x="3886011" y="4523124"/>
              <a:ext cx="1253623" cy="207873"/>
            </a:xfrm>
            <a:prstGeom prst="straightConnector1">
              <a:avLst/>
            </a:prstGeom>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58" name="Textfeld 57"/>
            <p:cNvSpPr txBox="1"/>
            <p:nvPr/>
          </p:nvSpPr>
          <p:spPr>
            <a:xfrm>
              <a:off x="1641485" y="4594428"/>
              <a:ext cx="2249334" cy="355482"/>
            </a:xfrm>
            <a:prstGeom prst="rect">
              <a:avLst/>
            </a:prstGeom>
            <a:solidFill>
              <a:schemeClr val="accent1">
                <a:lumMod val="50000"/>
              </a:schemeClr>
            </a:solidFill>
          </p:spPr>
          <p:txBody>
            <a:bodyPr wrap="none" rtlCol="0">
              <a:spAutoFit/>
            </a:bodyPr>
            <a:lstStyle/>
            <a:p>
              <a:pPr algn="l">
                <a:lnSpc>
                  <a:spcPct val="95000"/>
                </a:lnSpc>
              </a:pPr>
              <a:r>
                <a:rPr lang="en-GB" dirty="0">
                  <a:solidFill>
                    <a:schemeClr val="bg1"/>
                  </a:solidFill>
                </a:rPr>
                <a:t>Connecting Corridor</a:t>
              </a:r>
            </a:p>
          </p:txBody>
        </p:sp>
      </p:grpSp>
      <p:sp>
        <p:nvSpPr>
          <p:cNvPr id="62" name="Textfeld 61"/>
          <p:cNvSpPr txBox="1"/>
          <p:nvPr/>
        </p:nvSpPr>
        <p:spPr>
          <a:xfrm>
            <a:off x="3336961" y="2865580"/>
            <a:ext cx="1822935" cy="326243"/>
          </a:xfrm>
          <a:prstGeom prst="rect">
            <a:avLst/>
          </a:prstGeom>
          <a:solidFill>
            <a:srgbClr val="FF0000"/>
          </a:solidFill>
          <a:ln>
            <a:noFill/>
          </a:ln>
        </p:spPr>
        <p:txBody>
          <a:bodyPr wrap="none" rtlCol="0">
            <a:spAutoFit/>
          </a:bodyPr>
          <a:lstStyle/>
          <a:p>
            <a:pPr algn="l">
              <a:lnSpc>
                <a:spcPct val="95000"/>
              </a:lnSpc>
            </a:pPr>
            <a:r>
              <a:rPr lang="en-GB" sz="1600" dirty="0">
                <a:solidFill>
                  <a:schemeClr val="bg1"/>
                </a:solidFill>
              </a:rPr>
              <a:t>Research building</a:t>
            </a:r>
          </a:p>
        </p:txBody>
      </p:sp>
      <p:sp>
        <p:nvSpPr>
          <p:cNvPr id="63" name="Textfeld 62"/>
          <p:cNvSpPr txBox="1"/>
          <p:nvPr/>
        </p:nvSpPr>
        <p:spPr>
          <a:xfrm>
            <a:off x="7176119" y="4162308"/>
            <a:ext cx="1206869" cy="326243"/>
          </a:xfrm>
          <a:prstGeom prst="rect">
            <a:avLst/>
          </a:prstGeom>
          <a:solidFill>
            <a:srgbClr val="FF0000"/>
          </a:solidFill>
          <a:ln>
            <a:noFill/>
          </a:ln>
        </p:spPr>
        <p:txBody>
          <a:bodyPr wrap="none" rtlCol="0">
            <a:spAutoFit/>
          </a:bodyPr>
          <a:lstStyle/>
          <a:p>
            <a:pPr algn="l">
              <a:lnSpc>
                <a:spcPct val="95000"/>
              </a:lnSpc>
            </a:pPr>
            <a:r>
              <a:rPr lang="en-GB" sz="1600" dirty="0">
                <a:solidFill>
                  <a:schemeClr val="bg1"/>
                </a:solidFill>
              </a:rPr>
              <a:t>PET centre</a:t>
            </a:r>
          </a:p>
        </p:txBody>
      </p:sp>
      <p:grpSp>
        <p:nvGrpSpPr>
          <p:cNvPr id="14" name="Gruppieren 13">
            <a:extLst>
              <a:ext uri="{FF2B5EF4-FFF2-40B4-BE49-F238E27FC236}">
                <a16:creationId xmlns:a16="http://schemas.microsoft.com/office/drawing/2014/main" id="{600A509C-A39F-477B-A44B-AB5132F7EE1E}"/>
              </a:ext>
            </a:extLst>
          </p:cNvPr>
          <p:cNvGrpSpPr/>
          <p:nvPr/>
        </p:nvGrpSpPr>
        <p:grpSpPr>
          <a:xfrm>
            <a:off x="1872798" y="3383810"/>
            <a:ext cx="2375630" cy="680196"/>
            <a:chOff x="1872798" y="3383810"/>
            <a:chExt cx="2375630" cy="680196"/>
          </a:xfrm>
        </p:grpSpPr>
        <p:cxnSp>
          <p:nvCxnSpPr>
            <p:cNvPr id="37" name="Gerade Verbindung mit Pfeil 36"/>
            <p:cNvCxnSpPr>
              <a:stCxn id="28" idx="3"/>
            </p:cNvCxnSpPr>
            <p:nvPr/>
          </p:nvCxnSpPr>
          <p:spPr>
            <a:xfrm>
              <a:off x="3096210" y="3561551"/>
              <a:ext cx="1152218" cy="502455"/>
            </a:xfrm>
            <a:prstGeom prst="straightConnector1">
              <a:avLst/>
            </a:prstGeom>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28" name="Textfeld 27"/>
            <p:cNvSpPr txBox="1"/>
            <p:nvPr/>
          </p:nvSpPr>
          <p:spPr>
            <a:xfrm>
              <a:off x="1872798" y="3383810"/>
              <a:ext cx="1223412" cy="355482"/>
            </a:xfrm>
            <a:prstGeom prst="rect">
              <a:avLst/>
            </a:prstGeom>
            <a:solidFill>
              <a:schemeClr val="accent1">
                <a:lumMod val="50000"/>
              </a:schemeClr>
            </a:solidFill>
          </p:spPr>
          <p:txBody>
            <a:bodyPr wrap="none" rtlCol="0">
              <a:spAutoFit/>
            </a:bodyPr>
            <a:lstStyle/>
            <a:p>
              <a:pPr algn="l">
                <a:lnSpc>
                  <a:spcPct val="95000"/>
                </a:lnSpc>
              </a:pPr>
              <a:r>
                <a:rPr lang="en-GB" dirty="0">
                  <a:solidFill>
                    <a:schemeClr val="bg1"/>
                  </a:solidFill>
                </a:rPr>
                <a:t>Alpha Lab</a:t>
              </a:r>
            </a:p>
          </p:txBody>
        </p:sp>
      </p:grpSp>
      <p:grpSp>
        <p:nvGrpSpPr>
          <p:cNvPr id="12" name="Gruppieren 11">
            <a:extLst>
              <a:ext uri="{FF2B5EF4-FFF2-40B4-BE49-F238E27FC236}">
                <a16:creationId xmlns:a16="http://schemas.microsoft.com/office/drawing/2014/main" id="{4673658E-40B1-4E34-BCAC-27B8D0A3E46E}"/>
              </a:ext>
            </a:extLst>
          </p:cNvPr>
          <p:cNvGrpSpPr/>
          <p:nvPr/>
        </p:nvGrpSpPr>
        <p:grpSpPr>
          <a:xfrm>
            <a:off x="5352364" y="1523716"/>
            <a:ext cx="2172390" cy="1742367"/>
            <a:chOff x="5352364" y="1523716"/>
            <a:chExt cx="2172390" cy="1742367"/>
          </a:xfrm>
        </p:grpSpPr>
        <p:cxnSp>
          <p:nvCxnSpPr>
            <p:cNvPr id="33" name="Gerade Verbindung mit Pfeil 32"/>
            <p:cNvCxnSpPr/>
            <p:nvPr/>
          </p:nvCxnSpPr>
          <p:spPr>
            <a:xfrm flipH="1">
              <a:off x="5519936" y="1881398"/>
              <a:ext cx="828094" cy="1384685"/>
            </a:xfrm>
            <a:prstGeom prst="straightConnector1">
              <a:avLst/>
            </a:prstGeom>
            <a:ln w="38100">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32" name="Textfeld 31"/>
            <p:cNvSpPr txBox="1"/>
            <p:nvPr/>
          </p:nvSpPr>
          <p:spPr>
            <a:xfrm>
              <a:off x="5352364" y="1523716"/>
              <a:ext cx="2172390" cy="355482"/>
            </a:xfrm>
            <a:prstGeom prst="rect">
              <a:avLst/>
            </a:prstGeom>
            <a:solidFill>
              <a:schemeClr val="accent1">
                <a:lumMod val="50000"/>
              </a:schemeClr>
            </a:solidFill>
            <a:ln>
              <a:solidFill>
                <a:schemeClr val="accent1">
                  <a:lumMod val="50000"/>
                </a:schemeClr>
              </a:solidFill>
            </a:ln>
          </p:spPr>
          <p:txBody>
            <a:bodyPr wrap="none" rtlCol="0">
              <a:spAutoFit/>
            </a:bodyPr>
            <a:lstStyle/>
            <a:p>
              <a:pPr algn="l">
                <a:lnSpc>
                  <a:spcPct val="95000"/>
                </a:lnSpc>
              </a:pPr>
              <a:r>
                <a:rPr lang="en-GB" dirty="0">
                  <a:solidFill>
                    <a:schemeClr val="bg1"/>
                  </a:solidFill>
                </a:rPr>
                <a:t>Research Hot Cells</a:t>
              </a:r>
            </a:p>
          </p:txBody>
        </p:sp>
      </p:grpSp>
    </p:spTree>
    <p:extLst>
      <p:ext uri="{BB962C8B-B14F-4D97-AF65-F5344CB8AC3E}">
        <p14:creationId xmlns:p14="http://schemas.microsoft.com/office/powerpoint/2010/main" val="141884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anim calcmode="lin" valueType="num">
                                      <p:cBhvr>
                                        <p:cTn id="16" dur="1000" fill="hold"/>
                                        <p:tgtEl>
                                          <p:spTgt spid="63"/>
                                        </p:tgtEl>
                                        <p:attrNameLst>
                                          <p:attrName>ppt_x</p:attrName>
                                        </p:attrNameLst>
                                      </p:cBhvr>
                                      <p:tavLst>
                                        <p:tav tm="0">
                                          <p:val>
                                            <p:strVal val="#ppt_x"/>
                                          </p:val>
                                        </p:tav>
                                        <p:tav tm="100000">
                                          <p:val>
                                            <p:strVal val="#ppt_x"/>
                                          </p:val>
                                        </p:tav>
                                      </p:tavLst>
                                    </p:anim>
                                    <p:anim calcmode="lin" valueType="num">
                                      <p:cBhvr>
                                        <p:cTn id="1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1000"/>
                                        <p:tgtEl>
                                          <p:spTgt spid="62"/>
                                        </p:tgtEl>
                                      </p:cBhvr>
                                    </p:animEffect>
                                    <p:anim calcmode="lin" valueType="num">
                                      <p:cBhvr>
                                        <p:cTn id="23" dur="1000" fill="hold"/>
                                        <p:tgtEl>
                                          <p:spTgt spid="62"/>
                                        </p:tgtEl>
                                        <p:attrNameLst>
                                          <p:attrName>ppt_x</p:attrName>
                                        </p:attrNameLst>
                                      </p:cBhvr>
                                      <p:tavLst>
                                        <p:tav tm="0">
                                          <p:val>
                                            <p:strVal val="#ppt_x"/>
                                          </p:val>
                                        </p:tav>
                                        <p:tav tm="100000">
                                          <p:val>
                                            <p:strVal val="#ppt_x"/>
                                          </p:val>
                                        </p:tav>
                                      </p:tavLst>
                                    </p:anim>
                                    <p:anim calcmode="lin" valueType="num">
                                      <p:cBhvr>
                                        <p:cTn id="2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000"/>
                                        <p:tgtEl>
                                          <p:spTgt spid="20"/>
                                        </p:tgtEl>
                                      </p:cBhvr>
                                    </p:animEffect>
                                    <p:anim calcmode="lin" valueType="num">
                                      <p:cBhvr>
                                        <p:cTn id="30" dur="2000" fill="hold"/>
                                        <p:tgtEl>
                                          <p:spTgt spid="20"/>
                                        </p:tgtEl>
                                        <p:attrNameLst>
                                          <p:attrName>ppt_x</p:attrName>
                                        </p:attrNameLst>
                                      </p:cBhvr>
                                      <p:tavLst>
                                        <p:tav tm="0">
                                          <p:val>
                                            <p:strVal val="#ppt_x"/>
                                          </p:val>
                                        </p:tav>
                                        <p:tav tm="100000">
                                          <p:val>
                                            <p:strVal val="#ppt_x"/>
                                          </p:val>
                                        </p:tav>
                                      </p:tavLst>
                                    </p:anim>
                                    <p:anim calcmode="lin" valueType="num">
                                      <p:cBhvr>
                                        <p:cTn id="31"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1000"/>
                                        <p:tgtEl>
                                          <p:spTgt spid="5"/>
                                        </p:tgtEl>
                                      </p:cBhvr>
                                    </p:animEffect>
                                    <p:anim calcmode="lin" valueType="num">
                                      <p:cBhvr>
                                        <p:cTn id="72" dur="1000" fill="hold"/>
                                        <p:tgtEl>
                                          <p:spTgt spid="5"/>
                                        </p:tgtEl>
                                        <p:attrNameLst>
                                          <p:attrName>ppt_x</p:attrName>
                                        </p:attrNameLst>
                                      </p:cBhvr>
                                      <p:tavLst>
                                        <p:tav tm="0">
                                          <p:val>
                                            <p:strVal val="#ppt_x"/>
                                          </p:val>
                                        </p:tav>
                                        <p:tav tm="100000">
                                          <p:val>
                                            <p:strVal val="#ppt_x"/>
                                          </p:val>
                                        </p:tav>
                                      </p:tavLst>
                                    </p:anim>
                                    <p:anim calcmode="lin" valueType="num">
                                      <p:cBhvr>
                                        <p:cTn id="7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1000"/>
                                        <p:tgtEl>
                                          <p:spTgt spid="13"/>
                                        </p:tgtEl>
                                      </p:cBhvr>
                                    </p:animEffect>
                                    <p:anim calcmode="lin" valueType="num">
                                      <p:cBhvr>
                                        <p:cTn id="93" dur="1000" fill="hold"/>
                                        <p:tgtEl>
                                          <p:spTgt spid="13"/>
                                        </p:tgtEl>
                                        <p:attrNameLst>
                                          <p:attrName>ppt_x</p:attrName>
                                        </p:attrNameLst>
                                      </p:cBhvr>
                                      <p:tavLst>
                                        <p:tav tm="0">
                                          <p:val>
                                            <p:strVal val="#ppt_x"/>
                                          </p:val>
                                        </p:tav>
                                        <p:tav tm="100000">
                                          <p:val>
                                            <p:strVal val="#ppt_x"/>
                                          </p:val>
                                        </p:tav>
                                      </p:tavLst>
                                    </p:anim>
                                    <p:anim calcmode="lin" valueType="num">
                                      <p:cBhvr>
                                        <p:cTn id="9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p:txBody>
          <a:bodyPr/>
          <a:lstStyle/>
          <a:p>
            <a:r>
              <a:rPr lang="de-DE" dirty="0"/>
              <a:t>The Jülich </a:t>
            </a:r>
            <a:r>
              <a:rPr lang="de-DE" dirty="0" err="1"/>
              <a:t>Pet</a:t>
            </a:r>
            <a:r>
              <a:rPr lang="de-DE" dirty="0"/>
              <a:t> </a:t>
            </a:r>
            <a:r>
              <a:rPr lang="de-DE" dirty="0" err="1"/>
              <a:t>centre</a:t>
            </a:r>
            <a:endParaRPr lang="de-DE" dirty="0"/>
          </a:p>
        </p:txBody>
      </p:sp>
      <p:sp>
        <p:nvSpPr>
          <p:cNvPr id="3" name="Datumsplatzhalter 2">
            <a:extLst>
              <a:ext uri="{FF2B5EF4-FFF2-40B4-BE49-F238E27FC236}">
                <a16:creationId xmlns:a16="http://schemas.microsoft.com/office/drawing/2014/main" id="{C248062E-40BD-4D79-AEB4-31DC5F0FB0E1}"/>
              </a:ext>
            </a:extLst>
          </p:cNvPr>
          <p:cNvSpPr>
            <a:spLocks noGrp="1"/>
          </p:cNvSpPr>
          <p:nvPr>
            <p:ph type="dt" sz="half" idx="13"/>
          </p:nvPr>
        </p:nvSpPr>
        <p:spPr>
          <a:xfrm>
            <a:off x="3776104" y="6371158"/>
            <a:ext cx="1680309" cy="231280"/>
          </a:xfrm>
        </p:spPr>
        <p:txBody>
          <a:bodyPr/>
          <a:lstStyle/>
          <a:p>
            <a:r>
              <a:rPr lang="de-DE" dirty="0"/>
              <a:t>August 2022</a:t>
            </a:r>
          </a:p>
        </p:txBody>
      </p:sp>
      <p:sp>
        <p:nvSpPr>
          <p:cNvPr id="4" name="Foliennummernplatzhalter 3">
            <a:extLst>
              <a:ext uri="{FF2B5EF4-FFF2-40B4-BE49-F238E27FC236}">
                <a16:creationId xmlns:a16="http://schemas.microsoft.com/office/drawing/2014/main" id="{9CC06D27-4937-4A4B-B646-191175228FDA}"/>
              </a:ext>
            </a:extLst>
          </p:cNvPr>
          <p:cNvSpPr>
            <a:spLocks noGrp="1"/>
          </p:cNvSpPr>
          <p:nvPr>
            <p:ph type="sldNum" sz="quarter" idx="14"/>
          </p:nvPr>
        </p:nvSpPr>
        <p:spPr>
          <a:xfrm>
            <a:off x="5818289" y="6371158"/>
            <a:ext cx="755899" cy="231280"/>
          </a:xfrm>
        </p:spPr>
        <p:txBody>
          <a:bodyPr/>
          <a:lstStyle/>
          <a:p>
            <a:fld id="{A52F4D17-1AD6-42D9-B93A-EB002C62F438}" type="slidenum">
              <a:rPr lang="de-DE" smtClean="0"/>
              <a:pPr/>
              <a:t>4</a:t>
            </a:fld>
            <a:endParaRPr lang="de-DE" dirty="0"/>
          </a:p>
        </p:txBody>
      </p:sp>
      <p:sp>
        <p:nvSpPr>
          <p:cNvPr id="8" name="Textplatzhalter 7">
            <a:extLst>
              <a:ext uri="{FF2B5EF4-FFF2-40B4-BE49-F238E27FC236}">
                <a16:creationId xmlns:a16="http://schemas.microsoft.com/office/drawing/2014/main" id="{CCC45F7D-E3E4-4EF0-9BD2-EAD57B3FDCD1}"/>
              </a:ext>
            </a:extLst>
          </p:cNvPr>
          <p:cNvSpPr>
            <a:spLocks noGrp="1"/>
          </p:cNvSpPr>
          <p:nvPr>
            <p:ph type="body" sz="quarter" idx="15"/>
          </p:nvPr>
        </p:nvSpPr>
        <p:spPr>
          <a:xfrm>
            <a:off x="360001" y="850290"/>
            <a:ext cx="11449049" cy="509994"/>
          </a:xfrm>
        </p:spPr>
        <p:txBody>
          <a:bodyPr/>
          <a:lstStyle/>
          <a:p>
            <a:r>
              <a:rPr lang="de-DE" dirty="0"/>
              <a:t>Building</a:t>
            </a:r>
          </a:p>
        </p:txBody>
      </p:sp>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1966" t="10434" r="1" b="1267"/>
          <a:stretch/>
        </p:blipFill>
        <p:spPr bwMode="auto">
          <a:xfrm>
            <a:off x="1415480" y="932065"/>
            <a:ext cx="9097329" cy="4993870"/>
          </a:xfrm>
          <a:prstGeom prst="rect">
            <a:avLst/>
          </a:prstGeom>
          <a:effectLst>
            <a:softEdge rad="63500"/>
          </a:effectLst>
        </p:spPr>
      </p:pic>
      <p:sp>
        <p:nvSpPr>
          <p:cNvPr id="5" name="Rechteck 4"/>
          <p:cNvSpPr/>
          <p:nvPr/>
        </p:nvSpPr>
        <p:spPr>
          <a:xfrm>
            <a:off x="1487488" y="964704"/>
            <a:ext cx="8928992" cy="4896544"/>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grpSp>
        <p:nvGrpSpPr>
          <p:cNvPr id="7" name="Gruppieren 6"/>
          <p:cNvGrpSpPr/>
          <p:nvPr/>
        </p:nvGrpSpPr>
        <p:grpSpPr>
          <a:xfrm>
            <a:off x="3411209" y="1885551"/>
            <a:ext cx="6519918" cy="1029305"/>
            <a:chOff x="2475449" y="2090856"/>
            <a:chExt cx="6210275" cy="984040"/>
          </a:xfrm>
        </p:grpSpPr>
        <p:pic>
          <p:nvPicPr>
            <p:cNvPr id="11" name="Grafik 10">
              <a:extLst>
                <a:ext uri="{FF2B5EF4-FFF2-40B4-BE49-F238E27FC236}">
                  <a16:creationId xmlns:a16="http://schemas.microsoft.com/office/drawing/2014/main" id="{0B623C2F-9C1D-4AC2-A008-FCE3CB792C26}"/>
                </a:ext>
              </a:extLst>
            </p:cNvPr>
            <p:cNvPicPr>
              <a:picLocks noChangeAspect="1"/>
            </p:cNvPicPr>
            <p:nvPr/>
          </p:nvPicPr>
          <p:blipFill>
            <a:blip r:embed="rId4">
              <a:clrChange>
                <a:clrFrom>
                  <a:srgbClr val="FFFFFF"/>
                </a:clrFrom>
                <a:clrTo>
                  <a:srgbClr val="FFFFFF">
                    <a:alpha val="0"/>
                  </a:srgbClr>
                </a:clrTo>
              </a:clrChange>
            </a:blip>
            <a:stretch>
              <a:fillRect/>
            </a:stretch>
          </p:blipFill>
          <p:spPr bwMode="auto">
            <a:xfrm>
              <a:off x="3503712" y="2090856"/>
              <a:ext cx="5182012" cy="984040"/>
            </a:xfrm>
            <a:prstGeom prst="rect">
              <a:avLst/>
            </a:prstGeom>
            <a:ln>
              <a:noFill/>
            </a:ln>
            <a:effectLst>
              <a:outerShdw blurRad="292100" dist="139700" dir="2700000" algn="tl" rotWithShape="0">
                <a:srgbClr val="333333">
                  <a:alpha val="65000"/>
                </a:srgbClr>
              </a:outerShdw>
            </a:effectLst>
          </p:spPr>
        </p:pic>
        <p:sp>
          <p:nvSpPr>
            <p:cNvPr id="14" name="Textfeld 13">
              <a:extLst>
                <a:ext uri="{FF2B5EF4-FFF2-40B4-BE49-F238E27FC236}">
                  <a16:creationId xmlns:a16="http://schemas.microsoft.com/office/drawing/2014/main" id="{FCE1A7A8-639F-4DC3-AC77-B258C01F6E77}"/>
                </a:ext>
              </a:extLst>
            </p:cNvPr>
            <p:cNvSpPr txBox="1"/>
            <p:nvPr/>
          </p:nvSpPr>
          <p:spPr bwMode="auto">
            <a:xfrm>
              <a:off x="2475449" y="2432835"/>
              <a:ext cx="1391287" cy="323666"/>
            </a:xfrm>
            <a:prstGeom prst="rect">
              <a:avLst/>
            </a:prstGeom>
            <a:solidFill>
              <a:schemeClr val="bg1"/>
            </a:solidFill>
          </p:spPr>
          <p:txBody>
            <a:bodyPr wrap="none" rtlCol="0">
              <a:spAutoFit/>
            </a:bodyPr>
            <a:lstStyle/>
            <a:p>
              <a:r>
                <a:rPr lang="de-DE" sz="1600" dirty="0">
                  <a:solidFill>
                    <a:schemeClr val="accent1">
                      <a:lumMod val="50000"/>
                    </a:schemeClr>
                  </a:solidFill>
                  <a:latin typeface="Calibri Light" panose="020F0302020204030204" pitchFamily="34" charset="0"/>
                </a:rPr>
                <a:t>CLINICAL LEVEL</a:t>
              </a:r>
            </a:p>
          </p:txBody>
        </p:sp>
      </p:grpSp>
      <p:grpSp>
        <p:nvGrpSpPr>
          <p:cNvPr id="17" name="Gruppieren 16"/>
          <p:cNvGrpSpPr/>
          <p:nvPr/>
        </p:nvGrpSpPr>
        <p:grpSpPr>
          <a:xfrm>
            <a:off x="3215680" y="3033809"/>
            <a:ext cx="6642537" cy="1016710"/>
            <a:chOff x="2358652" y="3284984"/>
            <a:chExt cx="6327071" cy="971999"/>
          </a:xfrm>
        </p:grpSpPr>
        <p:pic>
          <p:nvPicPr>
            <p:cNvPr id="12" name="Grafik 11">
              <a:extLst>
                <a:ext uri="{FF2B5EF4-FFF2-40B4-BE49-F238E27FC236}">
                  <a16:creationId xmlns:a16="http://schemas.microsoft.com/office/drawing/2014/main" id="{9FA8AA77-2138-4991-8B1A-B463ADDCE808}"/>
                </a:ext>
              </a:extLst>
            </p:cNvPr>
            <p:cNvPicPr>
              <a:picLocks noChangeAspect="1"/>
            </p:cNvPicPr>
            <p:nvPr/>
          </p:nvPicPr>
          <p:blipFill>
            <a:blip r:embed="rId5">
              <a:clrChange>
                <a:clrFrom>
                  <a:srgbClr val="FFFFFF"/>
                </a:clrFrom>
                <a:clrTo>
                  <a:srgbClr val="FFFFFF">
                    <a:alpha val="0"/>
                  </a:srgbClr>
                </a:clrTo>
              </a:clrChange>
            </a:blip>
            <a:stretch>
              <a:fillRect/>
            </a:stretch>
          </p:blipFill>
          <p:spPr bwMode="auto">
            <a:xfrm>
              <a:off x="2712316" y="3284984"/>
              <a:ext cx="5973407" cy="971999"/>
            </a:xfrm>
            <a:prstGeom prst="rect">
              <a:avLst/>
            </a:prstGeom>
            <a:ln>
              <a:noFill/>
            </a:ln>
            <a:effectLst>
              <a:outerShdw blurRad="292100" dist="139700" dir="2700000" algn="tl" rotWithShape="0">
                <a:srgbClr val="333333">
                  <a:alpha val="65000"/>
                </a:srgbClr>
              </a:outerShdw>
            </a:effectLst>
          </p:spPr>
        </p:pic>
        <p:sp>
          <p:nvSpPr>
            <p:cNvPr id="15" name="Textfeld 14">
              <a:extLst>
                <a:ext uri="{FF2B5EF4-FFF2-40B4-BE49-F238E27FC236}">
                  <a16:creationId xmlns:a16="http://schemas.microsoft.com/office/drawing/2014/main" id="{8D80A81E-4F58-4E0C-8AD7-E9C77C6AAE67}"/>
                </a:ext>
              </a:extLst>
            </p:cNvPr>
            <p:cNvSpPr txBox="1"/>
            <p:nvPr/>
          </p:nvSpPr>
          <p:spPr bwMode="auto">
            <a:xfrm>
              <a:off x="2358652" y="3578635"/>
              <a:ext cx="1688662" cy="323666"/>
            </a:xfrm>
            <a:prstGeom prst="rect">
              <a:avLst/>
            </a:prstGeom>
            <a:solidFill>
              <a:schemeClr val="bg1"/>
            </a:solidFill>
          </p:spPr>
          <p:txBody>
            <a:bodyPr wrap="none" rtlCol="0">
              <a:spAutoFit/>
            </a:bodyPr>
            <a:lstStyle/>
            <a:p>
              <a:r>
                <a:rPr lang="de-DE" sz="1600" dirty="0">
                  <a:solidFill>
                    <a:schemeClr val="accent1">
                      <a:lumMod val="50000"/>
                    </a:schemeClr>
                  </a:solidFill>
                  <a:latin typeface="Calibri Light" panose="020F0302020204030204" pitchFamily="34" charset="0"/>
                </a:rPr>
                <a:t>PRECLINICAL LEVEL</a:t>
              </a:r>
            </a:p>
          </p:txBody>
        </p:sp>
      </p:grpSp>
      <p:grpSp>
        <p:nvGrpSpPr>
          <p:cNvPr id="18" name="Gruppieren 17"/>
          <p:cNvGrpSpPr/>
          <p:nvPr/>
        </p:nvGrpSpPr>
        <p:grpSpPr>
          <a:xfrm>
            <a:off x="3270337" y="4180073"/>
            <a:ext cx="6587880" cy="1226442"/>
            <a:chOff x="2341269" y="4394047"/>
            <a:chExt cx="6275010" cy="1172508"/>
          </a:xfrm>
        </p:grpSpPr>
        <p:pic>
          <p:nvPicPr>
            <p:cNvPr id="13" name="Grafik 12">
              <a:extLst>
                <a:ext uri="{FF2B5EF4-FFF2-40B4-BE49-F238E27FC236}">
                  <a16:creationId xmlns:a16="http://schemas.microsoft.com/office/drawing/2014/main" id="{8F829913-8A35-418D-B5B7-616A020AFFE6}"/>
                </a:ext>
              </a:extLst>
            </p:cNvPr>
            <p:cNvPicPr>
              <a:picLocks noChangeAspect="1"/>
            </p:cNvPicPr>
            <p:nvPr/>
          </p:nvPicPr>
          <p:blipFill>
            <a:blip r:embed="rId6">
              <a:clrChange>
                <a:clrFrom>
                  <a:srgbClr val="FFFFFF"/>
                </a:clrFrom>
                <a:clrTo>
                  <a:srgbClr val="FFFFFF">
                    <a:alpha val="0"/>
                  </a:srgbClr>
                </a:clrTo>
              </a:clrChange>
            </a:blip>
            <a:stretch>
              <a:fillRect/>
            </a:stretch>
          </p:blipFill>
          <p:spPr bwMode="auto">
            <a:xfrm>
              <a:off x="3865558" y="4394047"/>
              <a:ext cx="4750721" cy="1172508"/>
            </a:xfrm>
            <a:prstGeom prst="rect">
              <a:avLst/>
            </a:prstGeom>
            <a:ln>
              <a:noFill/>
            </a:ln>
            <a:effectLst>
              <a:outerShdw blurRad="292100" dist="139700" dir="2700000" algn="tl" rotWithShape="0">
                <a:srgbClr val="333333">
                  <a:alpha val="65000"/>
                </a:srgbClr>
              </a:outerShdw>
            </a:effectLst>
          </p:spPr>
        </p:pic>
        <p:sp>
          <p:nvSpPr>
            <p:cNvPr id="16" name="Textfeld 15">
              <a:extLst>
                <a:ext uri="{FF2B5EF4-FFF2-40B4-BE49-F238E27FC236}">
                  <a16:creationId xmlns:a16="http://schemas.microsoft.com/office/drawing/2014/main" id="{05797108-152C-4CFB-BEED-32D18B51EB7B}"/>
                </a:ext>
              </a:extLst>
            </p:cNvPr>
            <p:cNvSpPr txBox="1"/>
            <p:nvPr/>
          </p:nvSpPr>
          <p:spPr bwMode="auto">
            <a:xfrm>
              <a:off x="2341269" y="4899829"/>
              <a:ext cx="1594056" cy="323666"/>
            </a:xfrm>
            <a:prstGeom prst="rect">
              <a:avLst/>
            </a:prstGeom>
            <a:solidFill>
              <a:schemeClr val="bg1"/>
            </a:solidFill>
          </p:spPr>
          <p:txBody>
            <a:bodyPr wrap="none" rtlCol="0">
              <a:spAutoFit/>
            </a:bodyPr>
            <a:lstStyle/>
            <a:p>
              <a:r>
                <a:rPr lang="de-DE" sz="1600" dirty="0">
                  <a:solidFill>
                    <a:schemeClr val="accent1">
                      <a:lumMod val="50000"/>
                    </a:schemeClr>
                  </a:solidFill>
                  <a:latin typeface="Calibri Light" panose="020F0302020204030204" pitchFamily="34" charset="0"/>
                </a:rPr>
                <a:t>RADIOCHEMISTRY</a:t>
              </a:r>
            </a:p>
          </p:txBody>
        </p:sp>
      </p:grpSp>
      <p:grpSp>
        <p:nvGrpSpPr>
          <p:cNvPr id="21" name="Gruppieren 20"/>
          <p:cNvGrpSpPr/>
          <p:nvPr/>
        </p:nvGrpSpPr>
        <p:grpSpPr>
          <a:xfrm>
            <a:off x="1266797" y="3736253"/>
            <a:ext cx="2658207" cy="1756969"/>
            <a:chOff x="679265" y="3950019"/>
            <a:chExt cx="2658207" cy="1756969"/>
          </a:xfrm>
        </p:grpSpPr>
        <p:sp>
          <p:nvSpPr>
            <p:cNvPr id="20" name="Textfeld 19">
              <a:extLst>
                <a:ext uri="{FF2B5EF4-FFF2-40B4-BE49-F238E27FC236}">
                  <a16:creationId xmlns:a16="http://schemas.microsoft.com/office/drawing/2014/main" id="{05797108-152C-4CFB-BEED-32D18B51EB7B}"/>
                </a:ext>
              </a:extLst>
            </p:cNvPr>
            <p:cNvSpPr txBox="1"/>
            <p:nvPr/>
          </p:nvSpPr>
          <p:spPr bwMode="auto">
            <a:xfrm>
              <a:off x="2158751" y="4229556"/>
              <a:ext cx="1178721" cy="338554"/>
            </a:xfrm>
            <a:prstGeom prst="rect">
              <a:avLst/>
            </a:prstGeom>
            <a:solidFill>
              <a:schemeClr val="bg1"/>
            </a:solidFill>
          </p:spPr>
          <p:txBody>
            <a:bodyPr wrap="none" rtlCol="0">
              <a:spAutoFit/>
            </a:bodyPr>
            <a:lstStyle/>
            <a:p>
              <a:r>
                <a:rPr lang="de-DE" sz="1600" dirty="0">
                  <a:solidFill>
                    <a:schemeClr val="accent1">
                      <a:lumMod val="50000"/>
                    </a:schemeClr>
                  </a:solidFill>
                  <a:latin typeface="Calibri Light" panose="020F0302020204030204" pitchFamily="34" charset="0"/>
                </a:rPr>
                <a:t>CYCLOTRON</a:t>
              </a:r>
            </a:p>
          </p:txBody>
        </p:sp>
        <p:pic>
          <p:nvPicPr>
            <p:cNvPr id="19" name="Grafik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265" y="3950019"/>
              <a:ext cx="1532347" cy="1756969"/>
            </a:xfrm>
            <a:prstGeom prst="rect">
              <a:avLst/>
            </a:prstGeom>
          </p:spPr>
        </p:pic>
      </p:grpSp>
    </p:spTree>
    <p:extLst>
      <p:ext uri="{BB962C8B-B14F-4D97-AF65-F5344CB8AC3E}">
        <p14:creationId xmlns:p14="http://schemas.microsoft.com/office/powerpoint/2010/main" val="80782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el 97"/>
          <p:cNvSpPr>
            <a:spLocks noGrp="1"/>
          </p:cNvSpPr>
          <p:nvPr>
            <p:ph type="title"/>
          </p:nvPr>
        </p:nvSpPr>
        <p:spPr/>
        <p:txBody>
          <a:bodyPr/>
          <a:lstStyle/>
          <a:p>
            <a:r>
              <a:rPr lang="en-GB" dirty="0"/>
              <a:t>Interlock system</a:t>
            </a:r>
          </a:p>
        </p:txBody>
      </p:sp>
      <p:sp>
        <p:nvSpPr>
          <p:cNvPr id="99" name="Textplatzhalter 98"/>
          <p:cNvSpPr>
            <a:spLocks noGrp="1"/>
          </p:cNvSpPr>
          <p:nvPr>
            <p:ph type="body" sz="quarter" idx="15"/>
          </p:nvPr>
        </p:nvSpPr>
        <p:spPr/>
        <p:txBody>
          <a:bodyPr/>
          <a:lstStyle/>
          <a:p>
            <a:r>
              <a:rPr lang="en-GB" dirty="0"/>
              <a:t>Why do we need such a complex system</a:t>
            </a:r>
          </a:p>
        </p:txBody>
      </p:sp>
      <p:sp>
        <p:nvSpPr>
          <p:cNvPr id="14"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3776105" y="6381328"/>
            <a:ext cx="1600508" cy="221109"/>
          </a:xfrm>
        </p:spPr>
        <p:txBody>
          <a:bodyPr/>
          <a:lstStyle/>
          <a:p>
            <a:r>
              <a:rPr lang="de-DE" dirty="0"/>
              <a:t>August 2022</a:t>
            </a:r>
          </a:p>
        </p:txBody>
      </p:sp>
      <p:sp>
        <p:nvSpPr>
          <p:cNvPr id="15"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381328"/>
            <a:ext cx="720000" cy="221109"/>
          </a:xfrm>
        </p:spPr>
        <p:txBody>
          <a:bodyPr/>
          <a:lstStyle/>
          <a:p>
            <a:fld id="{A52F4D17-1AD6-42D9-B93A-EB002C62F438}" type="slidenum">
              <a:rPr lang="de-DE" smtClean="0"/>
              <a:pPr/>
              <a:t>5</a:t>
            </a:fld>
            <a:endParaRPr lang="de-DE" dirty="0"/>
          </a:p>
        </p:txBody>
      </p:sp>
      <p:sp>
        <p:nvSpPr>
          <p:cNvPr id="8" name="Textfeld 7"/>
          <p:cNvSpPr txBox="1"/>
          <p:nvPr/>
        </p:nvSpPr>
        <p:spPr>
          <a:xfrm>
            <a:off x="263352" y="1447765"/>
            <a:ext cx="9193610" cy="4829014"/>
          </a:xfrm>
          <a:prstGeom prst="rect">
            <a:avLst/>
          </a:prstGeom>
          <a:solidFill>
            <a:schemeClr val="bg1">
              <a:lumMod val="95000"/>
            </a:schemeClr>
          </a:solidFill>
        </p:spPr>
        <p:txBody>
          <a:bodyPr wrap="square" rtlCol="0">
            <a:spAutoFit/>
          </a:bodyPr>
          <a:lstStyle/>
          <a:p>
            <a:pPr algn="just">
              <a:lnSpc>
                <a:spcPct val="95000"/>
              </a:lnSpc>
              <a:buClr>
                <a:schemeClr val="accent1">
                  <a:lumMod val="50000"/>
                </a:schemeClr>
              </a:buClr>
            </a:pPr>
            <a:r>
              <a:rPr lang="en-GB" dirty="0"/>
              <a:t>Cyclotron facility is build for</a:t>
            </a:r>
          </a:p>
          <a:p>
            <a:pPr marL="285750" indent="-285750" algn="just">
              <a:lnSpc>
                <a:spcPct val="95000"/>
              </a:lnSpc>
              <a:buClr>
                <a:schemeClr val="accent1">
                  <a:lumMod val="50000"/>
                </a:schemeClr>
              </a:buClr>
              <a:buFont typeface="Arial" panose="020B0604020202020204" pitchFamily="34" charset="0"/>
              <a:buChar char="•"/>
            </a:pPr>
            <a:r>
              <a:rPr lang="en-GB" dirty="0"/>
              <a:t>Radiochemical research and activation studies</a:t>
            </a:r>
          </a:p>
          <a:p>
            <a:pPr marL="285750" indent="-285750" algn="just">
              <a:lnSpc>
                <a:spcPct val="95000"/>
              </a:lnSpc>
              <a:buClr>
                <a:schemeClr val="accent1">
                  <a:lumMod val="50000"/>
                </a:schemeClr>
              </a:buClr>
              <a:buFont typeface="Arial" panose="020B0604020202020204" pitchFamily="34" charset="0"/>
              <a:buChar char="•"/>
            </a:pPr>
            <a:r>
              <a:rPr lang="en-GB" dirty="0"/>
              <a:t>Radionuclide production for radiopharmaceutical application</a:t>
            </a:r>
          </a:p>
          <a:p>
            <a:pPr algn="just">
              <a:lnSpc>
                <a:spcPct val="95000"/>
              </a:lnSpc>
              <a:buClr>
                <a:schemeClr val="accent1">
                  <a:lumMod val="50000"/>
                </a:schemeClr>
              </a:buClr>
            </a:pPr>
            <a:endParaRPr lang="en-GB" dirty="0"/>
          </a:p>
          <a:p>
            <a:pPr marL="285750" indent="-285750" algn="just">
              <a:lnSpc>
                <a:spcPct val="95000"/>
              </a:lnSpc>
              <a:buClr>
                <a:schemeClr val="accent1">
                  <a:lumMod val="50000"/>
                </a:schemeClr>
              </a:buClr>
              <a:buFontTx/>
              <a:buChar char="-"/>
            </a:pPr>
            <a:r>
              <a:rPr lang="en-GB" dirty="0"/>
              <a:t>Reliable operation during large amount of beam hours</a:t>
            </a:r>
          </a:p>
          <a:p>
            <a:pPr marL="285750" indent="-285750" algn="just">
              <a:lnSpc>
                <a:spcPct val="95000"/>
              </a:lnSpc>
              <a:buClr>
                <a:schemeClr val="accent1">
                  <a:lumMod val="50000"/>
                </a:schemeClr>
              </a:buClr>
              <a:buFontTx/>
              <a:buChar char="-"/>
            </a:pPr>
            <a:r>
              <a:rPr lang="en-GB" dirty="0"/>
              <a:t>Protection of environment and population</a:t>
            </a:r>
          </a:p>
          <a:p>
            <a:pPr marL="285750" indent="-285750" algn="just">
              <a:lnSpc>
                <a:spcPct val="95000"/>
              </a:lnSpc>
              <a:buClr>
                <a:schemeClr val="accent1">
                  <a:lumMod val="50000"/>
                </a:schemeClr>
              </a:buClr>
              <a:buFontTx/>
              <a:buChar char="-"/>
            </a:pPr>
            <a:r>
              <a:rPr lang="en-GB" dirty="0"/>
              <a:t>Safety of all staff</a:t>
            </a:r>
          </a:p>
          <a:p>
            <a:pPr algn="just">
              <a:lnSpc>
                <a:spcPct val="95000"/>
              </a:lnSpc>
              <a:buClr>
                <a:schemeClr val="accent1">
                  <a:lumMod val="50000"/>
                </a:schemeClr>
              </a:buClr>
            </a:pPr>
            <a:endParaRPr lang="en-GB" dirty="0"/>
          </a:p>
          <a:p>
            <a:pPr algn="just">
              <a:lnSpc>
                <a:spcPct val="95000"/>
              </a:lnSpc>
              <a:buClr>
                <a:schemeClr val="accent1">
                  <a:lumMod val="50000"/>
                </a:schemeClr>
              </a:buClr>
            </a:pPr>
            <a:r>
              <a:rPr lang="en-GB" dirty="0"/>
              <a:t>Obligations due to law and official regulations</a:t>
            </a:r>
          </a:p>
          <a:p>
            <a:pPr algn="just">
              <a:lnSpc>
                <a:spcPct val="95000"/>
              </a:lnSpc>
              <a:buClr>
                <a:schemeClr val="accent1">
                  <a:lumMod val="50000"/>
                </a:schemeClr>
              </a:buClr>
            </a:pPr>
            <a:r>
              <a:rPr lang="en-GB" dirty="0"/>
              <a:t>-   Save and emission free cyclotron operation and radionuclide production</a:t>
            </a:r>
          </a:p>
          <a:p>
            <a:pPr marL="285750" indent="-285750" algn="just">
              <a:lnSpc>
                <a:spcPct val="95000"/>
              </a:lnSpc>
              <a:buClr>
                <a:schemeClr val="accent1">
                  <a:lumMod val="50000"/>
                </a:schemeClr>
              </a:buClr>
              <a:buFontTx/>
              <a:buChar char="-"/>
            </a:pPr>
            <a:r>
              <a:rPr lang="en-GB" dirty="0"/>
              <a:t>Prevention of accidental exposure </a:t>
            </a:r>
          </a:p>
          <a:p>
            <a:pPr marL="285750" indent="-285750" algn="just">
              <a:lnSpc>
                <a:spcPct val="95000"/>
              </a:lnSpc>
              <a:buClr>
                <a:schemeClr val="accent1">
                  <a:lumMod val="50000"/>
                </a:schemeClr>
              </a:buClr>
              <a:buFontTx/>
              <a:buChar char="-"/>
            </a:pPr>
            <a:r>
              <a:rPr lang="en-GB" dirty="0"/>
              <a:t>Prevention of damages to technical equipment.</a:t>
            </a:r>
          </a:p>
          <a:p>
            <a:pPr marL="285750" indent="-285750" algn="just">
              <a:lnSpc>
                <a:spcPct val="95000"/>
              </a:lnSpc>
              <a:buClr>
                <a:schemeClr val="accent1">
                  <a:lumMod val="50000"/>
                </a:schemeClr>
              </a:buClr>
              <a:buFontTx/>
              <a:buChar char="-"/>
            </a:pPr>
            <a:r>
              <a:rPr lang="en-GB" dirty="0"/>
              <a:t>Save transfer of radioactivity to hot cells and labs</a:t>
            </a:r>
          </a:p>
          <a:p>
            <a:pPr marL="285750" indent="-285750" algn="just">
              <a:lnSpc>
                <a:spcPct val="95000"/>
              </a:lnSpc>
              <a:buClr>
                <a:schemeClr val="accent1">
                  <a:lumMod val="50000"/>
                </a:schemeClr>
              </a:buClr>
              <a:buFontTx/>
              <a:buChar char="-"/>
            </a:pPr>
            <a:r>
              <a:rPr lang="en-GB" dirty="0"/>
              <a:t>No exposure to “by-standers”, no emission or contamination</a:t>
            </a:r>
          </a:p>
          <a:p>
            <a:pPr algn="just">
              <a:lnSpc>
                <a:spcPct val="95000"/>
              </a:lnSpc>
              <a:buClr>
                <a:schemeClr val="accent1">
                  <a:lumMod val="50000"/>
                </a:schemeClr>
              </a:buClr>
            </a:pPr>
            <a:endParaRPr lang="en-GB" dirty="0"/>
          </a:p>
          <a:p>
            <a:pPr algn="ctr">
              <a:lnSpc>
                <a:spcPct val="95000"/>
              </a:lnSpc>
              <a:buClr>
                <a:schemeClr val="accent1">
                  <a:lumMod val="50000"/>
                </a:schemeClr>
              </a:buClr>
            </a:pPr>
            <a:r>
              <a:rPr lang="en-GB" b="1" dirty="0"/>
              <a:t>The sum of requirements spread over different buildings and floors make use of a conventional check-list inadequate.</a:t>
            </a:r>
          </a:p>
          <a:p>
            <a:pPr marL="342900" indent="-342900" algn="just">
              <a:lnSpc>
                <a:spcPct val="95000"/>
              </a:lnSpc>
              <a:buClr>
                <a:schemeClr val="accent1">
                  <a:lumMod val="50000"/>
                </a:schemeClr>
              </a:buClr>
              <a:buAutoNum type="alphaLcParenR"/>
            </a:pPr>
            <a:endParaRPr lang="en-GB" dirty="0"/>
          </a:p>
        </p:txBody>
      </p:sp>
      <p:pic>
        <p:nvPicPr>
          <p:cNvPr id="2" name="Grafik 1">
            <a:extLst>
              <a:ext uri="{FF2B5EF4-FFF2-40B4-BE49-F238E27FC236}">
                <a16:creationId xmlns:a16="http://schemas.microsoft.com/office/drawing/2014/main" id="{F1C1F2E6-EEC9-4A59-9311-1AD600494B81}"/>
              </a:ext>
            </a:extLst>
          </p:cNvPr>
          <p:cNvPicPr>
            <a:picLocks noChangeAspect="1"/>
          </p:cNvPicPr>
          <p:nvPr/>
        </p:nvPicPr>
        <p:blipFill>
          <a:blip r:embed="rId3"/>
          <a:stretch>
            <a:fillRect/>
          </a:stretch>
        </p:blipFill>
        <p:spPr>
          <a:xfrm flipH="1">
            <a:off x="6826439" y="260648"/>
            <a:ext cx="5261045" cy="3528392"/>
          </a:xfrm>
          <a:prstGeom prst="rect">
            <a:avLst/>
          </a:prstGeom>
        </p:spPr>
      </p:pic>
    </p:spTree>
    <p:extLst>
      <p:ext uri="{BB962C8B-B14F-4D97-AF65-F5344CB8AC3E}">
        <p14:creationId xmlns:p14="http://schemas.microsoft.com/office/powerpoint/2010/main" val="316326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feil nach oben 25"/>
          <p:cNvSpPr/>
          <p:nvPr/>
        </p:nvSpPr>
        <p:spPr>
          <a:xfrm>
            <a:off x="7392144" y="1683421"/>
            <a:ext cx="2520280" cy="2684515"/>
          </a:xfrm>
          <a:prstGeom prst="upArrow">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GMP-Room</a:t>
            </a:r>
          </a:p>
          <a:p>
            <a:pPr algn="ctr"/>
            <a:r>
              <a:rPr lang="en-GB" dirty="0">
                <a:solidFill>
                  <a:srgbClr val="FF0000"/>
                </a:solidFill>
              </a:rPr>
              <a:t>Ventilation</a:t>
            </a:r>
          </a:p>
          <a:p>
            <a:pPr algn="ctr"/>
            <a:r>
              <a:rPr lang="en-GB" dirty="0">
                <a:solidFill>
                  <a:srgbClr val="FF0000"/>
                </a:solidFill>
              </a:rPr>
              <a:t>Exhaust</a:t>
            </a:r>
          </a:p>
          <a:p>
            <a:pPr algn="ctr"/>
            <a:r>
              <a:rPr lang="en-GB" dirty="0">
                <a:solidFill>
                  <a:srgbClr val="FF0000"/>
                </a:solidFill>
              </a:rPr>
              <a:t>Detector</a:t>
            </a:r>
          </a:p>
        </p:txBody>
      </p:sp>
      <p:sp>
        <p:nvSpPr>
          <p:cNvPr id="27" name="Pfeil nach oben 26"/>
          <p:cNvSpPr/>
          <p:nvPr/>
        </p:nvSpPr>
        <p:spPr>
          <a:xfrm>
            <a:off x="4756075" y="1683422"/>
            <a:ext cx="2491115" cy="2684515"/>
          </a:xfrm>
          <a:prstGeom prst="upArrow">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Cyclotron</a:t>
            </a:r>
          </a:p>
          <a:p>
            <a:pPr algn="ctr"/>
            <a:r>
              <a:rPr lang="en-GB" dirty="0">
                <a:solidFill>
                  <a:srgbClr val="FF0000"/>
                </a:solidFill>
              </a:rPr>
              <a:t>Ventilation</a:t>
            </a:r>
          </a:p>
          <a:p>
            <a:pPr algn="ctr"/>
            <a:r>
              <a:rPr lang="en-GB" dirty="0">
                <a:solidFill>
                  <a:srgbClr val="FF0000"/>
                </a:solidFill>
              </a:rPr>
              <a:t>Exhaust</a:t>
            </a:r>
          </a:p>
          <a:p>
            <a:pPr algn="ctr"/>
            <a:r>
              <a:rPr lang="en-GB" dirty="0">
                <a:solidFill>
                  <a:srgbClr val="FF0000"/>
                </a:solidFill>
              </a:rPr>
              <a:t>Detector</a:t>
            </a:r>
          </a:p>
        </p:txBody>
      </p:sp>
      <p:sp>
        <p:nvSpPr>
          <p:cNvPr id="29" name="Rechteck 28"/>
          <p:cNvSpPr/>
          <p:nvPr/>
        </p:nvSpPr>
        <p:spPr>
          <a:xfrm>
            <a:off x="6598574" y="4842915"/>
            <a:ext cx="1766193" cy="890341"/>
          </a:xfrm>
          <a:prstGeom prst="rect">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Ventilation Cyclotron</a:t>
            </a:r>
          </a:p>
        </p:txBody>
      </p:sp>
      <p:sp>
        <p:nvSpPr>
          <p:cNvPr id="30" name="Rechteck 29"/>
          <p:cNvSpPr/>
          <p:nvPr/>
        </p:nvSpPr>
        <p:spPr>
          <a:xfrm>
            <a:off x="4727848" y="4842915"/>
            <a:ext cx="1766193" cy="890341"/>
          </a:xfrm>
          <a:prstGeom prst="rect">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Fire Alarm System</a:t>
            </a:r>
          </a:p>
        </p:txBody>
      </p:sp>
      <p:sp>
        <p:nvSpPr>
          <p:cNvPr id="102" name="Rechteck 101"/>
          <p:cNvSpPr/>
          <p:nvPr/>
        </p:nvSpPr>
        <p:spPr>
          <a:xfrm>
            <a:off x="8469299" y="4842915"/>
            <a:ext cx="1766193" cy="890341"/>
          </a:xfrm>
          <a:prstGeom prst="rect">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Ventilation GMP-Area</a:t>
            </a:r>
          </a:p>
        </p:txBody>
      </p:sp>
      <p:sp>
        <p:nvSpPr>
          <p:cNvPr id="105" name="Titel 1">
            <a:extLst>
              <a:ext uri="{FF2B5EF4-FFF2-40B4-BE49-F238E27FC236}">
                <a16:creationId xmlns:a16="http://schemas.microsoft.com/office/drawing/2014/main" id="{DD16619C-3393-4C40-A047-6B5873621800}"/>
              </a:ext>
            </a:extLst>
          </p:cNvPr>
          <p:cNvSpPr txBox="1">
            <a:spLocks/>
          </p:cNvSpPr>
          <p:nvPr/>
        </p:nvSpPr>
        <p:spPr>
          <a:xfrm>
            <a:off x="360000" y="324000"/>
            <a:ext cx="11568648" cy="1124780"/>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de-DE" dirty="0">
                <a:solidFill>
                  <a:schemeClr val="accent1">
                    <a:lumMod val="50000"/>
                  </a:schemeClr>
                </a:solidFill>
              </a:rPr>
              <a:t>Systems </a:t>
            </a:r>
            <a:r>
              <a:rPr lang="de-DE" dirty="0" err="1">
                <a:solidFill>
                  <a:schemeClr val="accent1">
                    <a:lumMod val="50000"/>
                  </a:schemeClr>
                </a:solidFill>
              </a:rPr>
              <a:t>controlled</a:t>
            </a:r>
            <a:r>
              <a:rPr lang="de-DE" dirty="0">
                <a:solidFill>
                  <a:schemeClr val="accent1">
                    <a:lumMod val="50000"/>
                  </a:schemeClr>
                </a:solidFill>
              </a:rPr>
              <a:t> </a:t>
            </a:r>
            <a:r>
              <a:rPr lang="de-DE" dirty="0" err="1">
                <a:solidFill>
                  <a:schemeClr val="accent1">
                    <a:lumMod val="50000"/>
                  </a:schemeClr>
                </a:solidFill>
              </a:rPr>
              <a:t>by</a:t>
            </a:r>
            <a:r>
              <a:rPr lang="de-DE" dirty="0">
                <a:solidFill>
                  <a:schemeClr val="accent1">
                    <a:lumMod val="50000"/>
                  </a:schemeClr>
                </a:solidFill>
              </a:rPr>
              <a:t> </a:t>
            </a:r>
            <a:r>
              <a:rPr lang="de-DE" dirty="0" err="1">
                <a:solidFill>
                  <a:schemeClr val="accent1">
                    <a:lumMod val="50000"/>
                  </a:schemeClr>
                </a:solidFill>
              </a:rPr>
              <a:t>the</a:t>
            </a:r>
            <a:r>
              <a:rPr lang="de-DE" dirty="0">
                <a:solidFill>
                  <a:schemeClr val="accent1">
                    <a:lumMod val="50000"/>
                  </a:schemeClr>
                </a:solidFill>
              </a:rPr>
              <a:t> Interlock System</a:t>
            </a:r>
          </a:p>
        </p:txBody>
      </p:sp>
      <p:sp>
        <p:nvSpPr>
          <p:cNvPr id="106" name="Textplatzhalter 7">
            <a:extLst>
              <a:ext uri="{FF2B5EF4-FFF2-40B4-BE49-F238E27FC236}">
                <a16:creationId xmlns:a16="http://schemas.microsoft.com/office/drawing/2014/main" id="{CCC45F7D-E3E4-4EF0-9BD2-EAD57B3FDCD1}"/>
              </a:ext>
            </a:extLst>
          </p:cNvPr>
          <p:cNvSpPr txBox="1">
            <a:spLocks/>
          </p:cNvSpPr>
          <p:nvPr/>
        </p:nvSpPr>
        <p:spPr>
          <a:xfrm>
            <a:off x="358774" y="938786"/>
            <a:ext cx="11449049" cy="509994"/>
          </a:xfrm>
          <a:prstGeom prst="rect">
            <a:avLst/>
          </a:prstGeom>
        </p:spPr>
        <p:txBody>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solidFill>
                  <a:schemeClr val="accent1">
                    <a:lumMod val="50000"/>
                  </a:schemeClr>
                </a:solidFill>
              </a:rPr>
              <a:t>General </a:t>
            </a:r>
            <a:r>
              <a:rPr lang="de-DE" dirty="0" err="1">
                <a:solidFill>
                  <a:schemeClr val="accent1">
                    <a:lumMod val="50000"/>
                  </a:schemeClr>
                </a:solidFill>
              </a:rPr>
              <a:t>information</a:t>
            </a:r>
            <a:r>
              <a:rPr lang="de-DE" dirty="0">
                <a:solidFill>
                  <a:schemeClr val="accent1">
                    <a:lumMod val="50000"/>
                  </a:schemeClr>
                </a:solidFill>
              </a:rPr>
              <a:t> </a:t>
            </a:r>
            <a:r>
              <a:rPr lang="de-DE" dirty="0" err="1">
                <a:solidFill>
                  <a:schemeClr val="accent1">
                    <a:lumMod val="50000"/>
                  </a:schemeClr>
                </a:solidFill>
              </a:rPr>
              <a:t>from</a:t>
            </a:r>
            <a:r>
              <a:rPr lang="de-DE" dirty="0">
                <a:solidFill>
                  <a:schemeClr val="accent1">
                    <a:lumMod val="50000"/>
                  </a:schemeClr>
                </a:solidFill>
              </a:rPr>
              <a:t> </a:t>
            </a:r>
            <a:r>
              <a:rPr lang="de-DE" dirty="0" err="1">
                <a:solidFill>
                  <a:schemeClr val="accent1">
                    <a:lumMod val="50000"/>
                  </a:schemeClr>
                </a:solidFill>
              </a:rPr>
              <a:t>the</a:t>
            </a:r>
            <a:r>
              <a:rPr lang="de-DE" dirty="0">
                <a:solidFill>
                  <a:schemeClr val="accent1">
                    <a:lumMod val="50000"/>
                  </a:schemeClr>
                </a:solidFill>
              </a:rPr>
              <a:t> </a:t>
            </a:r>
            <a:r>
              <a:rPr lang="de-DE" dirty="0" err="1">
                <a:solidFill>
                  <a:schemeClr val="accent1">
                    <a:lumMod val="50000"/>
                  </a:schemeClr>
                </a:solidFill>
              </a:rPr>
              <a:t>buildings</a:t>
            </a:r>
            <a:endParaRPr lang="de-DE" dirty="0">
              <a:solidFill>
                <a:schemeClr val="accent1">
                  <a:lumMod val="50000"/>
                </a:schemeClr>
              </a:solidFill>
            </a:endParaRPr>
          </a:p>
        </p:txBody>
      </p:sp>
      <p:pic>
        <p:nvPicPr>
          <p:cNvPr id="2" name="Grafi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9416" y="2063566"/>
            <a:ext cx="3349752" cy="2892552"/>
          </a:xfrm>
          <a:prstGeom prst="rect">
            <a:avLst/>
          </a:prstGeom>
        </p:spPr>
      </p:pic>
    </p:spTree>
    <p:extLst>
      <p:ext uri="{BB962C8B-B14F-4D97-AF65-F5344CB8AC3E}">
        <p14:creationId xmlns:p14="http://schemas.microsoft.com/office/powerpoint/2010/main" val="335877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1000"/>
                                        <p:tgtEl>
                                          <p:spTgt spid="102"/>
                                        </p:tgtEl>
                                      </p:cBhvr>
                                    </p:animEffect>
                                    <p:anim calcmode="lin" valueType="num">
                                      <p:cBhvr>
                                        <p:cTn id="29" dur="1000" fill="hold"/>
                                        <p:tgtEl>
                                          <p:spTgt spid="102"/>
                                        </p:tgtEl>
                                        <p:attrNameLst>
                                          <p:attrName>ppt_x</p:attrName>
                                        </p:attrNameLst>
                                      </p:cBhvr>
                                      <p:tavLst>
                                        <p:tav tm="0">
                                          <p:val>
                                            <p:strVal val="#ppt_x"/>
                                          </p:val>
                                        </p:tav>
                                        <p:tav tm="100000">
                                          <p:val>
                                            <p:strVal val="#ppt_x"/>
                                          </p:val>
                                        </p:tav>
                                      </p:tavLst>
                                    </p:anim>
                                    <p:anim calcmode="lin" valueType="num">
                                      <p:cBhvr>
                                        <p:cTn id="30"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0" grpId="0" animBg="1"/>
      <p:bldP spid="1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lipse 19"/>
          <p:cNvSpPr/>
          <p:nvPr/>
        </p:nvSpPr>
        <p:spPr>
          <a:xfrm>
            <a:off x="4029990" y="2770996"/>
            <a:ext cx="1629296" cy="15750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00"/>
                </a:solidFill>
              </a:rPr>
              <a:t>IBA30XP</a:t>
            </a:r>
          </a:p>
        </p:txBody>
      </p:sp>
      <p:sp>
        <p:nvSpPr>
          <p:cNvPr id="101"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3776105" y="6381328"/>
            <a:ext cx="1600508" cy="221109"/>
          </a:xfrm>
        </p:spPr>
        <p:txBody>
          <a:bodyPr/>
          <a:lstStyle/>
          <a:p>
            <a:r>
              <a:rPr lang="de-DE" dirty="0"/>
              <a:t>August 2022</a:t>
            </a:r>
          </a:p>
        </p:txBody>
      </p:sp>
      <p:sp>
        <p:nvSpPr>
          <p:cNvPr id="10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381328"/>
            <a:ext cx="720000" cy="221109"/>
          </a:xfrm>
        </p:spPr>
        <p:txBody>
          <a:bodyPr/>
          <a:lstStyle/>
          <a:p>
            <a:fld id="{A52F4D17-1AD6-42D9-B93A-EB002C62F438}" type="slidenum">
              <a:rPr lang="de-DE" smtClean="0"/>
              <a:pPr/>
              <a:t>7</a:t>
            </a:fld>
            <a:endParaRPr lang="de-DE" dirty="0"/>
          </a:p>
        </p:txBody>
      </p:sp>
      <p:grpSp>
        <p:nvGrpSpPr>
          <p:cNvPr id="4" name="Gruppieren 3"/>
          <p:cNvGrpSpPr/>
          <p:nvPr/>
        </p:nvGrpSpPr>
        <p:grpSpPr>
          <a:xfrm>
            <a:off x="600144" y="548681"/>
            <a:ext cx="3668451" cy="2452975"/>
            <a:chOff x="600144" y="548681"/>
            <a:chExt cx="3668451" cy="2452975"/>
          </a:xfrm>
        </p:grpSpPr>
        <p:sp>
          <p:nvSpPr>
            <p:cNvPr id="14" name="Rechteck 13"/>
            <p:cNvSpPr/>
            <p:nvPr/>
          </p:nvSpPr>
          <p:spPr>
            <a:xfrm>
              <a:off x="600144" y="548681"/>
              <a:ext cx="1256768" cy="11954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Hot cells</a:t>
              </a:r>
            </a:p>
            <a:p>
              <a:pPr algn="ctr"/>
              <a:r>
                <a:rPr lang="en-GB" dirty="0">
                  <a:solidFill>
                    <a:schemeClr val="tx1"/>
                  </a:solidFill>
                </a:rPr>
                <a:t>in labs in</a:t>
              </a:r>
            </a:p>
            <a:p>
              <a:pPr algn="ctr"/>
              <a:r>
                <a:rPr lang="en-GB" dirty="0">
                  <a:solidFill>
                    <a:schemeClr val="tx1"/>
                  </a:solidFill>
                </a:rPr>
                <a:t>Research building</a:t>
              </a:r>
            </a:p>
          </p:txBody>
        </p:sp>
        <p:cxnSp>
          <p:nvCxnSpPr>
            <p:cNvPr id="39" name="Gerade Verbindung mit Pfeil 38"/>
            <p:cNvCxnSpPr>
              <a:stCxn id="20" idx="1"/>
            </p:cNvCxnSpPr>
            <p:nvPr/>
          </p:nvCxnSpPr>
          <p:spPr>
            <a:xfrm flipH="1" flipV="1">
              <a:off x="1856912" y="1744116"/>
              <a:ext cx="2411683" cy="125754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 name="Gruppieren 4"/>
          <p:cNvGrpSpPr/>
          <p:nvPr/>
        </p:nvGrpSpPr>
        <p:grpSpPr>
          <a:xfrm>
            <a:off x="600144" y="2989732"/>
            <a:ext cx="3429846" cy="1137573"/>
            <a:chOff x="600144" y="2989732"/>
            <a:chExt cx="3429846" cy="1137573"/>
          </a:xfrm>
        </p:grpSpPr>
        <p:sp>
          <p:nvSpPr>
            <p:cNvPr id="104" name="Abgerundetes Rechteck 103"/>
            <p:cNvSpPr/>
            <p:nvPr/>
          </p:nvSpPr>
          <p:spPr>
            <a:xfrm>
              <a:off x="600144" y="2989732"/>
              <a:ext cx="1520039" cy="1137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Cyclotron vault</a:t>
              </a:r>
            </a:p>
          </p:txBody>
        </p:sp>
        <p:cxnSp>
          <p:nvCxnSpPr>
            <p:cNvPr id="41" name="Gerade Verbindung mit Pfeil 40"/>
            <p:cNvCxnSpPr>
              <a:stCxn id="20" idx="2"/>
              <a:endCxn id="104" idx="3"/>
            </p:cNvCxnSpPr>
            <p:nvPr/>
          </p:nvCxnSpPr>
          <p:spPr>
            <a:xfrm flipH="1">
              <a:off x="2120183" y="3558519"/>
              <a:ext cx="1909807"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 name="Gruppieren 5"/>
          <p:cNvGrpSpPr/>
          <p:nvPr/>
        </p:nvGrpSpPr>
        <p:grpSpPr>
          <a:xfrm>
            <a:off x="2207568" y="4115382"/>
            <a:ext cx="2061027" cy="2073675"/>
            <a:chOff x="2207568" y="4115382"/>
            <a:chExt cx="2061027" cy="2073675"/>
          </a:xfrm>
        </p:grpSpPr>
        <p:sp>
          <p:nvSpPr>
            <p:cNvPr id="19" name="Abgerundetes Rechteck 18"/>
            <p:cNvSpPr/>
            <p:nvPr/>
          </p:nvSpPr>
          <p:spPr>
            <a:xfrm>
              <a:off x="2207568" y="4951018"/>
              <a:ext cx="1289786" cy="1238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Target vault</a:t>
              </a:r>
            </a:p>
          </p:txBody>
        </p:sp>
        <p:cxnSp>
          <p:nvCxnSpPr>
            <p:cNvPr id="43" name="Gerade Verbindung mit Pfeil 42"/>
            <p:cNvCxnSpPr>
              <a:stCxn id="20" idx="3"/>
            </p:cNvCxnSpPr>
            <p:nvPr/>
          </p:nvCxnSpPr>
          <p:spPr>
            <a:xfrm flipH="1">
              <a:off x="3431704" y="4115382"/>
              <a:ext cx="836891" cy="897794"/>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F9179567-9FDB-46CD-88A0-6E4BEE1D5036}"/>
              </a:ext>
            </a:extLst>
          </p:cNvPr>
          <p:cNvGrpSpPr/>
          <p:nvPr/>
        </p:nvGrpSpPr>
        <p:grpSpPr>
          <a:xfrm>
            <a:off x="5659286" y="1843685"/>
            <a:ext cx="6532714" cy="4063683"/>
            <a:chOff x="5659286" y="1843685"/>
            <a:chExt cx="6532714" cy="4063683"/>
          </a:xfrm>
        </p:grpSpPr>
        <p:grpSp>
          <p:nvGrpSpPr>
            <p:cNvPr id="34" name="Gruppieren 33"/>
            <p:cNvGrpSpPr/>
            <p:nvPr/>
          </p:nvGrpSpPr>
          <p:grpSpPr>
            <a:xfrm>
              <a:off x="7594784" y="1843685"/>
              <a:ext cx="4597216" cy="4063683"/>
              <a:chOff x="7443842" y="3422164"/>
              <a:chExt cx="2972432" cy="2351594"/>
            </a:xfrm>
          </p:grpSpPr>
          <p:sp>
            <p:nvSpPr>
              <p:cNvPr id="26" name="Pfeil nach oben 25"/>
              <p:cNvSpPr/>
              <p:nvPr/>
            </p:nvSpPr>
            <p:spPr>
              <a:xfrm>
                <a:off x="8953337" y="3422164"/>
                <a:ext cx="1462937" cy="1728192"/>
              </a:xfrm>
              <a:prstGeom prst="upArrow">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GMP-Room</a:t>
                </a:r>
              </a:p>
              <a:p>
                <a:pPr algn="ctr"/>
                <a:r>
                  <a:rPr lang="en-GB" sz="1600" dirty="0">
                    <a:solidFill>
                      <a:srgbClr val="FF0000"/>
                    </a:solidFill>
                  </a:rPr>
                  <a:t>Ventilation</a:t>
                </a:r>
              </a:p>
              <a:p>
                <a:pPr algn="ctr"/>
                <a:r>
                  <a:rPr lang="en-GB" sz="1600" dirty="0">
                    <a:solidFill>
                      <a:srgbClr val="FF0000"/>
                    </a:solidFill>
                  </a:rPr>
                  <a:t>Exhaust</a:t>
                </a:r>
              </a:p>
              <a:p>
                <a:pPr algn="ctr"/>
                <a:r>
                  <a:rPr lang="en-GB" sz="1600" dirty="0">
                    <a:solidFill>
                      <a:srgbClr val="FF0000"/>
                    </a:solidFill>
                  </a:rPr>
                  <a:t>Detector</a:t>
                </a:r>
              </a:p>
            </p:txBody>
          </p:sp>
          <p:sp>
            <p:nvSpPr>
              <p:cNvPr id="29" name="Rechteck 28"/>
              <p:cNvSpPr/>
              <p:nvPr/>
            </p:nvSpPr>
            <p:spPr>
              <a:xfrm>
                <a:off x="8472264" y="5301208"/>
                <a:ext cx="869029" cy="472550"/>
              </a:xfrm>
              <a:prstGeom prst="rect">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Ventilation Cyclotron</a:t>
                </a:r>
              </a:p>
            </p:txBody>
          </p:sp>
          <p:sp>
            <p:nvSpPr>
              <p:cNvPr id="30" name="Rechteck 29"/>
              <p:cNvSpPr/>
              <p:nvPr/>
            </p:nvSpPr>
            <p:spPr>
              <a:xfrm>
                <a:off x="7551802" y="5301208"/>
                <a:ext cx="869029" cy="472550"/>
              </a:xfrm>
              <a:prstGeom prst="rect">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Fire Alarm System</a:t>
                </a:r>
              </a:p>
            </p:txBody>
          </p:sp>
          <p:sp>
            <p:nvSpPr>
              <p:cNvPr id="102" name="Rechteck 101"/>
              <p:cNvSpPr/>
              <p:nvPr/>
            </p:nvSpPr>
            <p:spPr>
              <a:xfrm>
                <a:off x="9392727" y="5301208"/>
                <a:ext cx="869028" cy="472550"/>
              </a:xfrm>
              <a:prstGeom prst="rect">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Ventilation GMP-Area</a:t>
                </a:r>
              </a:p>
            </p:txBody>
          </p:sp>
          <p:sp>
            <p:nvSpPr>
              <p:cNvPr id="105" name="Pfeil nach oben 104"/>
              <p:cNvSpPr/>
              <p:nvPr/>
            </p:nvSpPr>
            <p:spPr>
              <a:xfrm>
                <a:off x="7443842" y="3422164"/>
                <a:ext cx="1462937" cy="1728192"/>
              </a:xfrm>
              <a:prstGeom prst="upArrow">
                <a:avLst/>
              </a:prstGeom>
              <a:pattFill prst="sm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Cyclotron</a:t>
                </a:r>
              </a:p>
              <a:p>
                <a:pPr algn="ctr"/>
                <a:r>
                  <a:rPr lang="en-GB" sz="1600" dirty="0">
                    <a:solidFill>
                      <a:srgbClr val="FF0000"/>
                    </a:solidFill>
                  </a:rPr>
                  <a:t>Ventilation</a:t>
                </a:r>
              </a:p>
              <a:p>
                <a:pPr algn="ctr"/>
                <a:r>
                  <a:rPr lang="en-GB" sz="1600" dirty="0">
                    <a:solidFill>
                      <a:srgbClr val="FF0000"/>
                    </a:solidFill>
                  </a:rPr>
                  <a:t>Exhaust</a:t>
                </a:r>
              </a:p>
              <a:p>
                <a:pPr algn="ctr"/>
                <a:r>
                  <a:rPr lang="en-GB" sz="1600" dirty="0">
                    <a:solidFill>
                      <a:srgbClr val="FF0000"/>
                    </a:solidFill>
                  </a:rPr>
                  <a:t>Detector</a:t>
                </a:r>
              </a:p>
            </p:txBody>
          </p:sp>
        </p:grpSp>
        <p:cxnSp>
          <p:nvCxnSpPr>
            <p:cNvPr id="46" name="Gerade Verbindung mit Pfeil 45"/>
            <p:cNvCxnSpPr>
              <a:cxnSpLocks/>
              <a:stCxn id="20" idx="6"/>
            </p:cNvCxnSpPr>
            <p:nvPr/>
          </p:nvCxnSpPr>
          <p:spPr>
            <a:xfrm flipV="1">
              <a:off x="5659286" y="3558518"/>
              <a:ext cx="2020890" cy="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 name="Gruppieren 2"/>
          <p:cNvGrpSpPr/>
          <p:nvPr/>
        </p:nvGrpSpPr>
        <p:grpSpPr>
          <a:xfrm>
            <a:off x="5420683" y="188639"/>
            <a:ext cx="2810814" cy="2813017"/>
            <a:chOff x="5420682" y="886890"/>
            <a:chExt cx="1951029" cy="2114766"/>
          </a:xfrm>
        </p:grpSpPr>
        <p:sp>
          <p:nvSpPr>
            <p:cNvPr id="18" name="Abgerundetes Rechteck 17"/>
            <p:cNvSpPr/>
            <p:nvPr/>
          </p:nvSpPr>
          <p:spPr>
            <a:xfrm>
              <a:off x="6289285" y="886890"/>
              <a:ext cx="1082426" cy="1066445"/>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9.4T PET/MR</a:t>
              </a:r>
            </a:p>
            <a:p>
              <a:pPr algn="ctr"/>
              <a:r>
                <a:rPr lang="en-GB" dirty="0"/>
                <a:t>in medical Research building</a:t>
              </a:r>
            </a:p>
          </p:txBody>
        </p:sp>
        <p:cxnSp>
          <p:nvCxnSpPr>
            <p:cNvPr id="48" name="Gerade Verbindung mit Pfeil 47"/>
            <p:cNvCxnSpPr>
              <a:stCxn id="20" idx="7"/>
            </p:cNvCxnSpPr>
            <p:nvPr/>
          </p:nvCxnSpPr>
          <p:spPr>
            <a:xfrm flipV="1">
              <a:off x="5420682" y="1890209"/>
              <a:ext cx="913882" cy="111144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ieren 24">
            <a:extLst>
              <a:ext uri="{FF2B5EF4-FFF2-40B4-BE49-F238E27FC236}">
                <a16:creationId xmlns:a16="http://schemas.microsoft.com/office/drawing/2014/main" id="{DED75D92-38DB-4728-9B22-CAE794A3EB20}"/>
              </a:ext>
            </a:extLst>
          </p:cNvPr>
          <p:cNvGrpSpPr/>
          <p:nvPr/>
        </p:nvGrpSpPr>
        <p:grpSpPr>
          <a:xfrm>
            <a:off x="3853037" y="222263"/>
            <a:ext cx="1387838" cy="2548733"/>
            <a:chOff x="1165493" y="515381"/>
            <a:chExt cx="1387838" cy="2548733"/>
          </a:xfrm>
        </p:grpSpPr>
        <p:sp>
          <p:nvSpPr>
            <p:cNvPr id="27" name="Rechteck 26">
              <a:extLst>
                <a:ext uri="{FF2B5EF4-FFF2-40B4-BE49-F238E27FC236}">
                  <a16:creationId xmlns:a16="http://schemas.microsoft.com/office/drawing/2014/main" id="{0F866D9A-497B-4AAB-A5BE-84FA9EA2C36C}"/>
                </a:ext>
              </a:extLst>
            </p:cNvPr>
            <p:cNvSpPr/>
            <p:nvPr/>
          </p:nvSpPr>
          <p:spPr>
            <a:xfrm>
              <a:off x="1165493" y="515381"/>
              <a:ext cx="1387838" cy="126767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Hot cells</a:t>
              </a:r>
            </a:p>
            <a:p>
              <a:pPr algn="ctr"/>
              <a:r>
                <a:rPr lang="en-GB" dirty="0">
                  <a:solidFill>
                    <a:schemeClr val="tx1"/>
                  </a:solidFill>
                </a:rPr>
                <a:t>in labs in</a:t>
              </a:r>
            </a:p>
            <a:p>
              <a:pPr algn="ctr"/>
              <a:r>
                <a:rPr lang="en-GB" dirty="0">
                  <a:solidFill>
                    <a:schemeClr val="tx1"/>
                  </a:solidFill>
                </a:rPr>
                <a:t>the GMP-clean room</a:t>
              </a:r>
            </a:p>
          </p:txBody>
        </p:sp>
        <p:cxnSp>
          <p:nvCxnSpPr>
            <p:cNvPr id="28" name="Gerade Verbindung mit Pfeil 27">
              <a:extLst>
                <a:ext uri="{FF2B5EF4-FFF2-40B4-BE49-F238E27FC236}">
                  <a16:creationId xmlns:a16="http://schemas.microsoft.com/office/drawing/2014/main" id="{8AFF3007-511E-4A2A-B5F2-F7CF992CACB5}"/>
                </a:ext>
              </a:extLst>
            </p:cNvPr>
            <p:cNvCxnSpPr>
              <a:cxnSpLocks/>
            </p:cNvCxnSpPr>
            <p:nvPr/>
          </p:nvCxnSpPr>
          <p:spPr>
            <a:xfrm flipH="1" flipV="1">
              <a:off x="1941055" y="1816351"/>
              <a:ext cx="65951" cy="124776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00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9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10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nodeType="clickEffect">
                                  <p:stCondLst>
                                    <p:cond delay="100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10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1+#ppt_w/2"/>
                                          </p:val>
                                        </p:tav>
                                        <p:tav tm="100000">
                                          <p:val>
                                            <p:strVal val="#ppt_x"/>
                                          </p:val>
                                        </p:tav>
                                      </p:tavLst>
                                    </p:anim>
                                    <p:anim calcmode="lin" valueType="num">
                                      <p:cBhvr additive="base">
                                        <p:cTn id="3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bgerundetes Rechteck 21"/>
          <p:cNvSpPr/>
          <p:nvPr/>
        </p:nvSpPr>
        <p:spPr>
          <a:xfrm>
            <a:off x="2876348" y="4727318"/>
            <a:ext cx="1328748" cy="1238039"/>
          </a:xfrm>
          <a:prstGeom prst="roundRect">
            <a:avLst/>
          </a:prstGeom>
          <a:solidFill>
            <a:schemeClr val="accent6">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Experi</a:t>
            </a:r>
            <a:r>
              <a:rPr lang="en-GB" dirty="0">
                <a:solidFill>
                  <a:schemeClr val="tx1"/>
                </a:solidFill>
              </a:rPr>
              <a:t>-mental</a:t>
            </a:r>
          </a:p>
          <a:p>
            <a:pPr algn="ctr"/>
            <a:r>
              <a:rPr lang="en-GB" dirty="0">
                <a:solidFill>
                  <a:schemeClr val="tx1"/>
                </a:solidFill>
              </a:rPr>
              <a:t>Beamline</a:t>
            </a:r>
          </a:p>
        </p:txBody>
      </p:sp>
      <p:sp>
        <p:nvSpPr>
          <p:cNvPr id="101"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3776105" y="6381328"/>
            <a:ext cx="1600508" cy="221109"/>
          </a:xfrm>
        </p:spPr>
        <p:txBody>
          <a:bodyPr/>
          <a:lstStyle/>
          <a:p>
            <a:r>
              <a:rPr lang="de-DE" dirty="0"/>
              <a:t>August 2022</a:t>
            </a:r>
          </a:p>
        </p:txBody>
      </p:sp>
      <p:sp>
        <p:nvSpPr>
          <p:cNvPr id="10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381328"/>
            <a:ext cx="720000" cy="221109"/>
          </a:xfrm>
        </p:spPr>
        <p:txBody>
          <a:bodyPr/>
          <a:lstStyle/>
          <a:p>
            <a:fld id="{A52F4D17-1AD6-42D9-B93A-EB002C62F438}" type="slidenum">
              <a:rPr lang="de-DE" smtClean="0"/>
              <a:pPr/>
              <a:t>8</a:t>
            </a:fld>
            <a:endParaRPr lang="de-DE" dirty="0"/>
          </a:p>
        </p:txBody>
      </p:sp>
      <p:sp>
        <p:nvSpPr>
          <p:cNvPr id="104" name="Titel 1">
            <a:extLst>
              <a:ext uri="{FF2B5EF4-FFF2-40B4-BE49-F238E27FC236}">
                <a16:creationId xmlns:a16="http://schemas.microsoft.com/office/drawing/2014/main" id="{DD16619C-3393-4C40-A047-6B5873621800}"/>
              </a:ext>
            </a:extLst>
          </p:cNvPr>
          <p:cNvSpPr txBox="1">
            <a:spLocks/>
          </p:cNvSpPr>
          <p:nvPr/>
        </p:nvSpPr>
        <p:spPr>
          <a:xfrm>
            <a:off x="360000" y="324000"/>
            <a:ext cx="11568648" cy="1124780"/>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de-DE" dirty="0">
                <a:solidFill>
                  <a:schemeClr val="accent1">
                    <a:lumMod val="50000"/>
                  </a:schemeClr>
                </a:solidFill>
              </a:rPr>
              <a:t>Systems </a:t>
            </a:r>
            <a:r>
              <a:rPr lang="de-DE" dirty="0" err="1">
                <a:solidFill>
                  <a:schemeClr val="accent1">
                    <a:lumMod val="50000"/>
                  </a:schemeClr>
                </a:solidFill>
              </a:rPr>
              <a:t>controlled</a:t>
            </a:r>
            <a:r>
              <a:rPr lang="de-DE" dirty="0">
                <a:solidFill>
                  <a:schemeClr val="accent1">
                    <a:lumMod val="50000"/>
                  </a:schemeClr>
                </a:solidFill>
              </a:rPr>
              <a:t> </a:t>
            </a:r>
            <a:r>
              <a:rPr lang="de-DE" dirty="0" err="1">
                <a:solidFill>
                  <a:schemeClr val="accent1">
                    <a:lumMod val="50000"/>
                  </a:schemeClr>
                </a:solidFill>
              </a:rPr>
              <a:t>by</a:t>
            </a:r>
            <a:r>
              <a:rPr lang="de-DE" dirty="0">
                <a:solidFill>
                  <a:schemeClr val="accent1">
                    <a:lumMod val="50000"/>
                  </a:schemeClr>
                </a:solidFill>
              </a:rPr>
              <a:t> </a:t>
            </a:r>
            <a:r>
              <a:rPr lang="de-DE" dirty="0" err="1">
                <a:solidFill>
                  <a:schemeClr val="accent1">
                    <a:lumMod val="50000"/>
                  </a:schemeClr>
                </a:solidFill>
              </a:rPr>
              <a:t>the</a:t>
            </a:r>
            <a:r>
              <a:rPr lang="de-DE" dirty="0">
                <a:solidFill>
                  <a:schemeClr val="accent1">
                    <a:lumMod val="50000"/>
                  </a:schemeClr>
                </a:solidFill>
              </a:rPr>
              <a:t> Interlock System</a:t>
            </a:r>
          </a:p>
        </p:txBody>
      </p:sp>
      <p:sp>
        <p:nvSpPr>
          <p:cNvPr id="105" name="Textplatzhalter 7">
            <a:extLst>
              <a:ext uri="{FF2B5EF4-FFF2-40B4-BE49-F238E27FC236}">
                <a16:creationId xmlns:a16="http://schemas.microsoft.com/office/drawing/2014/main" id="{CCC45F7D-E3E4-4EF0-9BD2-EAD57B3FDCD1}"/>
              </a:ext>
            </a:extLst>
          </p:cNvPr>
          <p:cNvSpPr txBox="1">
            <a:spLocks/>
          </p:cNvSpPr>
          <p:nvPr/>
        </p:nvSpPr>
        <p:spPr>
          <a:xfrm>
            <a:off x="358774" y="938786"/>
            <a:ext cx="11449049" cy="509994"/>
          </a:xfrm>
          <a:prstGeom prst="rect">
            <a:avLst/>
          </a:prstGeom>
        </p:spPr>
        <p:txBody>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solidFill>
                  <a:schemeClr val="accent1">
                    <a:lumMod val="50000"/>
                  </a:schemeClr>
                </a:solidFill>
              </a:rPr>
              <a:t>Information on </a:t>
            </a:r>
            <a:r>
              <a:rPr lang="de-DE" dirty="0" err="1">
                <a:solidFill>
                  <a:schemeClr val="accent1">
                    <a:lumMod val="50000"/>
                  </a:schemeClr>
                </a:solidFill>
              </a:rPr>
              <a:t>beamline</a:t>
            </a:r>
            <a:r>
              <a:rPr lang="de-DE" dirty="0">
                <a:solidFill>
                  <a:schemeClr val="accent1">
                    <a:lumMod val="50000"/>
                  </a:schemeClr>
                </a:solidFill>
              </a:rPr>
              <a:t>, </a:t>
            </a:r>
            <a:r>
              <a:rPr lang="de-DE" dirty="0" err="1">
                <a:solidFill>
                  <a:schemeClr val="accent1">
                    <a:lumMod val="50000"/>
                  </a:schemeClr>
                </a:solidFill>
              </a:rPr>
              <a:t>targets</a:t>
            </a:r>
            <a:r>
              <a:rPr lang="de-DE" dirty="0">
                <a:solidFill>
                  <a:schemeClr val="accent1">
                    <a:lumMod val="50000"/>
                  </a:schemeClr>
                </a:solidFill>
              </a:rPr>
              <a:t> </a:t>
            </a:r>
            <a:r>
              <a:rPr lang="de-DE" dirty="0" err="1">
                <a:solidFill>
                  <a:schemeClr val="accent1">
                    <a:lumMod val="50000"/>
                  </a:schemeClr>
                </a:solidFill>
              </a:rPr>
              <a:t>and</a:t>
            </a:r>
            <a:r>
              <a:rPr lang="de-DE" dirty="0">
                <a:solidFill>
                  <a:schemeClr val="accent1">
                    <a:lumMod val="50000"/>
                  </a:schemeClr>
                </a:solidFill>
              </a:rPr>
              <a:t> </a:t>
            </a:r>
            <a:r>
              <a:rPr lang="de-DE" dirty="0" err="1">
                <a:solidFill>
                  <a:schemeClr val="accent1">
                    <a:lumMod val="50000"/>
                  </a:schemeClr>
                </a:solidFill>
              </a:rPr>
              <a:t>doors</a:t>
            </a:r>
            <a:endParaRPr lang="de-DE" dirty="0">
              <a:solidFill>
                <a:schemeClr val="accent1">
                  <a:lumMod val="50000"/>
                </a:schemeClr>
              </a:solidFill>
            </a:endParaRPr>
          </a:p>
        </p:txBody>
      </p:sp>
      <p:grpSp>
        <p:nvGrpSpPr>
          <p:cNvPr id="5" name="Gruppieren 4">
            <a:extLst>
              <a:ext uri="{FF2B5EF4-FFF2-40B4-BE49-F238E27FC236}">
                <a16:creationId xmlns:a16="http://schemas.microsoft.com/office/drawing/2014/main" id="{BBF7039D-DE83-4F6D-B695-CDBABADF3B47}"/>
              </a:ext>
            </a:extLst>
          </p:cNvPr>
          <p:cNvGrpSpPr/>
          <p:nvPr/>
        </p:nvGrpSpPr>
        <p:grpSpPr>
          <a:xfrm>
            <a:off x="2279576" y="1628800"/>
            <a:ext cx="6857249" cy="3753180"/>
            <a:chOff x="2279576" y="1628800"/>
            <a:chExt cx="6857249" cy="3753180"/>
          </a:xfrm>
        </p:grpSpPr>
        <p:sp>
          <p:nvSpPr>
            <p:cNvPr id="19" name="Abgerundetes Rechteck 18"/>
            <p:cNvSpPr/>
            <p:nvPr/>
          </p:nvSpPr>
          <p:spPr>
            <a:xfrm>
              <a:off x="2918104" y="1628800"/>
              <a:ext cx="1289786" cy="1238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“PET”</a:t>
              </a:r>
            </a:p>
            <a:p>
              <a:pPr algn="ctr"/>
              <a:r>
                <a:rPr lang="en-GB" dirty="0">
                  <a:solidFill>
                    <a:schemeClr val="tx1"/>
                  </a:solidFill>
                </a:rPr>
                <a:t>Target-station</a:t>
              </a:r>
            </a:p>
          </p:txBody>
        </p:sp>
        <p:sp>
          <p:nvSpPr>
            <p:cNvPr id="20" name="Ellipse 19"/>
            <p:cNvSpPr/>
            <p:nvPr/>
          </p:nvSpPr>
          <p:spPr>
            <a:xfrm>
              <a:off x="7450662" y="3097099"/>
              <a:ext cx="1656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FF00"/>
                </a:solidFill>
              </a:endParaRPr>
            </a:p>
          </p:txBody>
        </p:sp>
        <p:sp>
          <p:nvSpPr>
            <p:cNvPr id="21" name="Abgerundetes Rechteck 20"/>
            <p:cNvSpPr/>
            <p:nvPr/>
          </p:nvSpPr>
          <p:spPr>
            <a:xfrm>
              <a:off x="3742899" y="3075009"/>
              <a:ext cx="1289786" cy="1238039"/>
            </a:xfrm>
            <a:prstGeom prst="round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Solid-target</a:t>
              </a:r>
            </a:p>
            <a:p>
              <a:pPr algn="ctr"/>
              <a:r>
                <a:rPr lang="en-GB" dirty="0">
                  <a:solidFill>
                    <a:schemeClr val="tx1"/>
                  </a:solidFill>
                </a:rPr>
                <a:t>Beamline</a:t>
              </a:r>
            </a:p>
          </p:txBody>
        </p:sp>
        <p:grpSp>
          <p:nvGrpSpPr>
            <p:cNvPr id="35" name="Gruppieren 34"/>
            <p:cNvGrpSpPr/>
            <p:nvPr/>
          </p:nvGrpSpPr>
          <p:grpSpPr>
            <a:xfrm>
              <a:off x="5087735" y="2698665"/>
              <a:ext cx="844554" cy="2031198"/>
              <a:chOff x="5087735" y="2698665"/>
              <a:chExt cx="844554" cy="2031198"/>
            </a:xfrm>
          </p:grpSpPr>
          <p:sp>
            <p:nvSpPr>
              <p:cNvPr id="133" name="Abgerundetes Rechteck 132"/>
              <p:cNvSpPr/>
              <p:nvPr/>
            </p:nvSpPr>
            <p:spPr>
              <a:xfrm>
                <a:off x="5087735" y="3734499"/>
                <a:ext cx="843469" cy="995364"/>
              </a:xfrm>
              <a:prstGeom prst="round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Door Target-</a:t>
                </a:r>
              </a:p>
              <a:p>
                <a:pPr algn="ctr"/>
                <a:r>
                  <a:rPr lang="en-GB" sz="1400" dirty="0">
                    <a:solidFill>
                      <a:schemeClr val="tx1"/>
                    </a:solidFill>
                  </a:rPr>
                  <a:t>room</a:t>
                </a:r>
              </a:p>
            </p:txBody>
          </p:sp>
          <p:sp>
            <p:nvSpPr>
              <p:cNvPr id="134" name="Abgerundetes Rechteck 133"/>
              <p:cNvSpPr/>
              <p:nvPr/>
            </p:nvSpPr>
            <p:spPr>
              <a:xfrm>
                <a:off x="5087735" y="2698665"/>
                <a:ext cx="844554" cy="995364"/>
              </a:xfrm>
              <a:prstGeom prst="round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Door</a:t>
                </a:r>
              </a:p>
              <a:p>
                <a:pPr algn="ctr"/>
                <a:r>
                  <a:rPr lang="en-GB" sz="1400" dirty="0">
                    <a:solidFill>
                      <a:schemeClr val="tx1"/>
                    </a:solidFill>
                  </a:rPr>
                  <a:t>IBA</a:t>
                </a:r>
              </a:p>
              <a:p>
                <a:pPr algn="ctr"/>
                <a:r>
                  <a:rPr lang="en-GB" sz="1400" dirty="0">
                    <a:solidFill>
                      <a:schemeClr val="tx1"/>
                    </a:solidFill>
                  </a:rPr>
                  <a:t>Vault</a:t>
                </a:r>
              </a:p>
            </p:txBody>
          </p:sp>
        </p:grpSp>
        <p:sp>
          <p:nvSpPr>
            <p:cNvPr id="138" name="Abgerundetes Rechteck 137"/>
            <p:cNvSpPr/>
            <p:nvPr/>
          </p:nvSpPr>
          <p:spPr>
            <a:xfrm>
              <a:off x="2279576" y="3047903"/>
              <a:ext cx="1289786" cy="1238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Shuttle-</a:t>
              </a:r>
            </a:p>
            <a:p>
              <a:pPr algn="ctr"/>
              <a:r>
                <a:rPr lang="en-GB" dirty="0">
                  <a:solidFill>
                    <a:schemeClr val="tx1"/>
                  </a:solidFill>
                </a:rPr>
                <a:t>System</a:t>
              </a:r>
            </a:p>
          </p:txBody>
        </p:sp>
        <p:grpSp>
          <p:nvGrpSpPr>
            <p:cNvPr id="3" name="Gruppieren 2"/>
            <p:cNvGrpSpPr/>
            <p:nvPr/>
          </p:nvGrpSpPr>
          <p:grpSpPr>
            <a:xfrm>
              <a:off x="3569362" y="2620940"/>
              <a:ext cx="4670571" cy="2761040"/>
              <a:chOff x="1360164" y="2956944"/>
              <a:chExt cx="4670571" cy="2761040"/>
            </a:xfrm>
          </p:grpSpPr>
          <p:cxnSp>
            <p:nvCxnSpPr>
              <p:cNvPr id="142" name="Gerader Verbinder 141"/>
              <p:cNvCxnSpPr/>
              <p:nvPr/>
            </p:nvCxnSpPr>
            <p:spPr>
              <a:xfrm>
                <a:off x="1360164" y="4002926"/>
                <a:ext cx="19633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p:cNvCxnSpPr/>
              <p:nvPr/>
            </p:nvCxnSpPr>
            <p:spPr>
              <a:xfrm flipH="1">
                <a:off x="5358867" y="4546401"/>
                <a:ext cx="1" cy="5558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Gerader Verbinder 77"/>
              <p:cNvCxnSpPr/>
              <p:nvPr/>
            </p:nvCxnSpPr>
            <p:spPr>
              <a:xfrm flipV="1">
                <a:off x="1992716" y="5693027"/>
                <a:ext cx="4015461" cy="2495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Gerader Verbinder 80"/>
              <p:cNvCxnSpPr/>
              <p:nvPr/>
            </p:nvCxnSpPr>
            <p:spPr>
              <a:xfrm flipH="1">
                <a:off x="6008177" y="5014417"/>
                <a:ext cx="2" cy="67731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Gerader Verbinder 83"/>
              <p:cNvCxnSpPr/>
              <p:nvPr/>
            </p:nvCxnSpPr>
            <p:spPr>
              <a:xfrm flipV="1">
                <a:off x="1986941" y="2963608"/>
                <a:ext cx="4043793" cy="519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p:cNvCxnSpPr/>
              <p:nvPr/>
            </p:nvCxnSpPr>
            <p:spPr>
              <a:xfrm flipV="1">
                <a:off x="2118774" y="5102298"/>
                <a:ext cx="3240093" cy="77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p:cNvCxnSpPr/>
              <p:nvPr/>
            </p:nvCxnSpPr>
            <p:spPr>
              <a:xfrm flipH="1">
                <a:off x="2118774" y="4528187"/>
                <a:ext cx="2" cy="5818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p:cNvCxnSpPr/>
              <p:nvPr/>
            </p:nvCxnSpPr>
            <p:spPr>
              <a:xfrm flipH="1">
                <a:off x="6030734" y="2956944"/>
                <a:ext cx="1" cy="5558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p:cNvCxnSpPr/>
              <p:nvPr/>
            </p:nvCxnSpPr>
            <p:spPr>
              <a:xfrm>
                <a:off x="3637361" y="4483185"/>
                <a:ext cx="1717991" cy="314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Gerader Verbinder 154"/>
              <p:cNvCxnSpPr/>
              <p:nvPr/>
            </p:nvCxnSpPr>
            <p:spPr>
              <a:xfrm flipV="1">
                <a:off x="3704900" y="3561737"/>
                <a:ext cx="1989730" cy="124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 name="Grafik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128496" y="3062181"/>
              <a:ext cx="2008329" cy="1728000"/>
            </a:xfrm>
            <a:prstGeom prst="rect">
              <a:avLst/>
            </a:prstGeom>
          </p:spPr>
        </p:pic>
      </p:grpSp>
      <p:sp>
        <p:nvSpPr>
          <p:cNvPr id="4" name="Textfeld 3"/>
          <p:cNvSpPr txBox="1"/>
          <p:nvPr/>
        </p:nvSpPr>
        <p:spPr>
          <a:xfrm>
            <a:off x="9336360" y="3694028"/>
            <a:ext cx="1896276" cy="443198"/>
          </a:xfrm>
          <a:prstGeom prst="rect">
            <a:avLst/>
          </a:prstGeom>
          <a:noFill/>
        </p:spPr>
        <p:txBody>
          <a:bodyPr wrap="square" rtlCol="0">
            <a:spAutoFit/>
          </a:bodyPr>
          <a:lstStyle/>
          <a:p>
            <a:pPr algn="l">
              <a:lnSpc>
                <a:spcPct val="95000"/>
              </a:lnSpc>
            </a:pPr>
            <a:r>
              <a:rPr lang="en-GB" sz="2400" b="1" dirty="0"/>
              <a:t>Cyclotron</a:t>
            </a:r>
          </a:p>
        </p:txBody>
      </p:sp>
      <p:pic>
        <p:nvPicPr>
          <p:cNvPr id="7" name="Grafik 6">
            <a:extLst>
              <a:ext uri="{FF2B5EF4-FFF2-40B4-BE49-F238E27FC236}">
                <a16:creationId xmlns:a16="http://schemas.microsoft.com/office/drawing/2014/main" id="{DAE93820-790A-4707-B52F-FC06DF81CEEF}"/>
              </a:ext>
            </a:extLst>
          </p:cNvPr>
          <p:cNvPicPr>
            <a:picLocks noChangeAspect="1"/>
          </p:cNvPicPr>
          <p:nvPr/>
        </p:nvPicPr>
        <p:blipFill>
          <a:blip r:embed="rId4"/>
          <a:stretch>
            <a:fillRect/>
          </a:stretch>
        </p:blipFill>
        <p:spPr>
          <a:xfrm>
            <a:off x="2538459" y="1641053"/>
            <a:ext cx="3136634" cy="3049834"/>
          </a:xfrm>
          <a:prstGeom prst="rect">
            <a:avLst/>
          </a:prstGeom>
        </p:spPr>
      </p:pic>
      <p:pic>
        <p:nvPicPr>
          <p:cNvPr id="31" name="Grafik 30">
            <a:extLst>
              <a:ext uri="{FF2B5EF4-FFF2-40B4-BE49-F238E27FC236}">
                <a16:creationId xmlns:a16="http://schemas.microsoft.com/office/drawing/2014/main" id="{C820641C-DE1E-455F-9FFB-87B87D656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9604" y="1595859"/>
            <a:ext cx="4110801" cy="3083101"/>
          </a:xfrm>
          <a:prstGeom prst="rect">
            <a:avLst/>
          </a:prstGeom>
        </p:spPr>
      </p:pic>
    </p:spTree>
    <p:extLst>
      <p:ext uri="{BB962C8B-B14F-4D97-AF65-F5344CB8AC3E}">
        <p14:creationId xmlns:p14="http://schemas.microsoft.com/office/powerpoint/2010/main" val="154100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3776105" y="6381328"/>
            <a:ext cx="1600508" cy="221109"/>
          </a:xfrm>
        </p:spPr>
        <p:txBody>
          <a:bodyPr/>
          <a:lstStyle/>
          <a:p>
            <a:r>
              <a:rPr lang="de-DE" dirty="0"/>
              <a:t>August 2022</a:t>
            </a:r>
          </a:p>
        </p:txBody>
      </p:sp>
      <p:sp>
        <p:nvSpPr>
          <p:cNvPr id="10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381328"/>
            <a:ext cx="720000" cy="221109"/>
          </a:xfrm>
        </p:spPr>
        <p:txBody>
          <a:bodyPr/>
          <a:lstStyle/>
          <a:p>
            <a:fld id="{A52F4D17-1AD6-42D9-B93A-EB002C62F438}" type="slidenum">
              <a:rPr lang="de-DE" smtClean="0"/>
              <a:pPr/>
              <a:t>9</a:t>
            </a:fld>
            <a:endParaRPr lang="de-DE" dirty="0"/>
          </a:p>
        </p:txBody>
      </p:sp>
      <p:sp>
        <p:nvSpPr>
          <p:cNvPr id="104" name="Titel 1">
            <a:extLst>
              <a:ext uri="{FF2B5EF4-FFF2-40B4-BE49-F238E27FC236}">
                <a16:creationId xmlns:a16="http://schemas.microsoft.com/office/drawing/2014/main" id="{DD16619C-3393-4C40-A047-6B5873621800}"/>
              </a:ext>
            </a:extLst>
          </p:cNvPr>
          <p:cNvSpPr txBox="1">
            <a:spLocks/>
          </p:cNvSpPr>
          <p:nvPr/>
        </p:nvSpPr>
        <p:spPr>
          <a:xfrm>
            <a:off x="360000" y="324000"/>
            <a:ext cx="11568648" cy="1124780"/>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r>
              <a:rPr lang="de-DE" dirty="0">
                <a:solidFill>
                  <a:schemeClr val="accent1">
                    <a:lumMod val="50000"/>
                  </a:schemeClr>
                </a:solidFill>
              </a:rPr>
              <a:t>Systems </a:t>
            </a:r>
            <a:r>
              <a:rPr lang="de-DE" dirty="0" err="1">
                <a:solidFill>
                  <a:schemeClr val="accent1">
                    <a:lumMod val="50000"/>
                  </a:schemeClr>
                </a:solidFill>
              </a:rPr>
              <a:t>controlled</a:t>
            </a:r>
            <a:r>
              <a:rPr lang="de-DE" dirty="0">
                <a:solidFill>
                  <a:schemeClr val="accent1">
                    <a:lumMod val="50000"/>
                  </a:schemeClr>
                </a:solidFill>
              </a:rPr>
              <a:t> </a:t>
            </a:r>
            <a:r>
              <a:rPr lang="de-DE" dirty="0" err="1">
                <a:solidFill>
                  <a:schemeClr val="accent1">
                    <a:lumMod val="50000"/>
                  </a:schemeClr>
                </a:solidFill>
              </a:rPr>
              <a:t>by</a:t>
            </a:r>
            <a:r>
              <a:rPr lang="de-DE" dirty="0">
                <a:solidFill>
                  <a:schemeClr val="accent1">
                    <a:lumMod val="50000"/>
                  </a:schemeClr>
                </a:solidFill>
              </a:rPr>
              <a:t> </a:t>
            </a:r>
            <a:r>
              <a:rPr lang="de-DE" dirty="0" err="1">
                <a:solidFill>
                  <a:schemeClr val="accent1">
                    <a:lumMod val="50000"/>
                  </a:schemeClr>
                </a:solidFill>
              </a:rPr>
              <a:t>the</a:t>
            </a:r>
            <a:r>
              <a:rPr lang="de-DE" dirty="0">
                <a:solidFill>
                  <a:schemeClr val="accent1">
                    <a:lumMod val="50000"/>
                  </a:schemeClr>
                </a:solidFill>
              </a:rPr>
              <a:t> Interlock System</a:t>
            </a:r>
          </a:p>
        </p:txBody>
      </p:sp>
      <p:sp>
        <p:nvSpPr>
          <p:cNvPr id="105" name="Textplatzhalter 7">
            <a:extLst>
              <a:ext uri="{FF2B5EF4-FFF2-40B4-BE49-F238E27FC236}">
                <a16:creationId xmlns:a16="http://schemas.microsoft.com/office/drawing/2014/main" id="{CCC45F7D-E3E4-4EF0-9BD2-EAD57B3FDCD1}"/>
              </a:ext>
            </a:extLst>
          </p:cNvPr>
          <p:cNvSpPr txBox="1">
            <a:spLocks/>
          </p:cNvSpPr>
          <p:nvPr/>
        </p:nvSpPr>
        <p:spPr>
          <a:xfrm>
            <a:off x="358774" y="938786"/>
            <a:ext cx="11449049" cy="509994"/>
          </a:xfrm>
          <a:prstGeom prst="rect">
            <a:avLst/>
          </a:prstGeom>
        </p:spPr>
        <p:txBody>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solidFill>
                  <a:schemeClr val="accent1">
                    <a:lumMod val="50000"/>
                  </a:schemeClr>
                </a:solidFill>
              </a:rPr>
              <a:t>Information on </a:t>
            </a:r>
            <a:r>
              <a:rPr lang="de-DE" dirty="0" err="1">
                <a:solidFill>
                  <a:schemeClr val="accent1">
                    <a:lumMod val="50000"/>
                  </a:schemeClr>
                </a:solidFill>
              </a:rPr>
              <a:t>the</a:t>
            </a:r>
            <a:r>
              <a:rPr lang="de-DE" dirty="0">
                <a:solidFill>
                  <a:schemeClr val="accent1">
                    <a:lumMod val="50000"/>
                  </a:schemeClr>
                </a:solidFill>
              </a:rPr>
              <a:t> </a:t>
            </a:r>
            <a:r>
              <a:rPr lang="de-DE" dirty="0" err="1">
                <a:solidFill>
                  <a:schemeClr val="accent1">
                    <a:lumMod val="50000"/>
                  </a:schemeClr>
                </a:solidFill>
              </a:rPr>
              <a:t>hot</a:t>
            </a:r>
            <a:r>
              <a:rPr lang="de-DE" dirty="0">
                <a:solidFill>
                  <a:schemeClr val="accent1">
                    <a:lumMod val="50000"/>
                  </a:schemeClr>
                </a:solidFill>
              </a:rPr>
              <a:t> </a:t>
            </a:r>
            <a:r>
              <a:rPr lang="de-DE" dirty="0" err="1">
                <a:solidFill>
                  <a:schemeClr val="accent1">
                    <a:lumMod val="50000"/>
                  </a:schemeClr>
                </a:solidFill>
              </a:rPr>
              <a:t>cells</a:t>
            </a:r>
            <a:r>
              <a:rPr lang="de-DE" dirty="0">
                <a:solidFill>
                  <a:schemeClr val="accent1">
                    <a:lumMod val="50000"/>
                  </a:schemeClr>
                </a:solidFill>
              </a:rPr>
              <a:t> in </a:t>
            </a:r>
            <a:r>
              <a:rPr lang="de-DE" dirty="0" err="1">
                <a:solidFill>
                  <a:schemeClr val="accent1">
                    <a:lumMod val="50000"/>
                  </a:schemeClr>
                </a:solidFill>
              </a:rPr>
              <a:t>the</a:t>
            </a:r>
            <a:r>
              <a:rPr lang="de-DE" dirty="0">
                <a:solidFill>
                  <a:schemeClr val="accent1">
                    <a:lumMod val="50000"/>
                  </a:schemeClr>
                </a:solidFill>
              </a:rPr>
              <a:t> </a:t>
            </a:r>
            <a:r>
              <a:rPr lang="de-DE" dirty="0" err="1">
                <a:solidFill>
                  <a:schemeClr val="accent1">
                    <a:lumMod val="50000"/>
                  </a:schemeClr>
                </a:solidFill>
              </a:rPr>
              <a:t>research</a:t>
            </a:r>
            <a:r>
              <a:rPr lang="de-DE" dirty="0">
                <a:solidFill>
                  <a:schemeClr val="accent1">
                    <a:lumMod val="50000"/>
                  </a:schemeClr>
                </a:solidFill>
              </a:rPr>
              <a:t> </a:t>
            </a:r>
            <a:r>
              <a:rPr lang="de-DE" dirty="0" err="1">
                <a:solidFill>
                  <a:schemeClr val="accent1">
                    <a:lumMod val="50000"/>
                  </a:schemeClr>
                </a:solidFill>
              </a:rPr>
              <a:t>labs</a:t>
            </a:r>
            <a:endParaRPr lang="de-DE" dirty="0">
              <a:solidFill>
                <a:schemeClr val="accent1">
                  <a:lumMod val="50000"/>
                </a:schemeClr>
              </a:solidFill>
            </a:endParaRPr>
          </a:p>
        </p:txBody>
      </p:sp>
      <p:grpSp>
        <p:nvGrpSpPr>
          <p:cNvPr id="3" name="Gruppieren 2">
            <a:extLst>
              <a:ext uri="{FF2B5EF4-FFF2-40B4-BE49-F238E27FC236}">
                <a16:creationId xmlns:a16="http://schemas.microsoft.com/office/drawing/2014/main" id="{B54B3E39-2A00-497B-BB06-6F3860C2BD2E}"/>
              </a:ext>
            </a:extLst>
          </p:cNvPr>
          <p:cNvGrpSpPr/>
          <p:nvPr/>
        </p:nvGrpSpPr>
        <p:grpSpPr>
          <a:xfrm>
            <a:off x="5663952" y="1438029"/>
            <a:ext cx="4032448" cy="4894551"/>
            <a:chOff x="5663952" y="1438029"/>
            <a:chExt cx="4032448" cy="4894551"/>
          </a:xfrm>
        </p:grpSpPr>
        <p:sp>
          <p:nvSpPr>
            <p:cNvPr id="15" name="Rechteck 14"/>
            <p:cNvSpPr/>
            <p:nvPr/>
          </p:nvSpPr>
          <p:spPr>
            <a:xfrm>
              <a:off x="5663952" y="1438029"/>
              <a:ext cx="2016224" cy="216024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Hotcell</a:t>
              </a:r>
              <a:r>
                <a:rPr lang="en-GB" sz="2000" dirty="0">
                  <a:solidFill>
                    <a:schemeClr val="tx1"/>
                  </a:solidFill>
                </a:rPr>
                <a:t> A</a:t>
              </a:r>
            </a:p>
            <a:p>
              <a:pPr algn="ctr"/>
              <a:r>
                <a:rPr lang="en-GB" sz="2000" dirty="0">
                  <a:solidFill>
                    <a:schemeClr val="tx1"/>
                  </a:solidFill>
                </a:rPr>
                <a:t>(</a:t>
              </a:r>
              <a:r>
                <a:rPr lang="en-GB" sz="2000" baseline="30000" dirty="0">
                  <a:solidFill>
                    <a:schemeClr val="tx1"/>
                  </a:solidFill>
                </a:rPr>
                <a:t>18</a:t>
              </a:r>
              <a:r>
                <a:rPr lang="en-GB" sz="2000" dirty="0">
                  <a:solidFill>
                    <a:schemeClr val="tx1"/>
                  </a:solidFill>
                </a:rPr>
                <a:t>F &amp; </a:t>
              </a:r>
              <a:r>
                <a:rPr lang="en-GB" sz="2000" baseline="30000" dirty="0">
                  <a:solidFill>
                    <a:schemeClr val="tx1"/>
                  </a:solidFill>
                </a:rPr>
                <a:t>11</a:t>
              </a:r>
              <a:r>
                <a:rPr lang="en-GB" sz="2000" dirty="0">
                  <a:solidFill>
                    <a:schemeClr val="tx1"/>
                  </a:solidFill>
                </a:rPr>
                <a:t>C)</a:t>
              </a:r>
            </a:p>
          </p:txBody>
        </p:sp>
        <p:sp>
          <p:nvSpPr>
            <p:cNvPr id="16" name="Rechteck 15"/>
            <p:cNvSpPr/>
            <p:nvPr/>
          </p:nvSpPr>
          <p:spPr>
            <a:xfrm>
              <a:off x="7680176" y="1438029"/>
              <a:ext cx="2016224" cy="216024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Hotcell</a:t>
              </a:r>
              <a:r>
                <a:rPr lang="en-GB" sz="2000" dirty="0">
                  <a:solidFill>
                    <a:schemeClr val="tx1"/>
                  </a:solidFill>
                </a:rPr>
                <a:t> B</a:t>
              </a:r>
            </a:p>
            <a:p>
              <a:pPr algn="ctr"/>
              <a:r>
                <a:rPr lang="en-GB" sz="2000" dirty="0">
                  <a:solidFill>
                    <a:schemeClr val="tx1"/>
                  </a:solidFill>
                </a:rPr>
                <a:t>(</a:t>
              </a:r>
              <a:r>
                <a:rPr lang="en-GB" sz="2000" baseline="30000" dirty="0">
                  <a:solidFill>
                    <a:schemeClr val="tx1"/>
                  </a:solidFill>
                </a:rPr>
                <a:t>18</a:t>
              </a:r>
              <a:r>
                <a:rPr lang="en-GB" sz="2000" dirty="0">
                  <a:solidFill>
                    <a:schemeClr val="tx1"/>
                  </a:solidFill>
                </a:rPr>
                <a:t>F &amp; </a:t>
              </a:r>
              <a:r>
                <a:rPr lang="en-GB" sz="2000" baseline="30000" dirty="0">
                  <a:solidFill>
                    <a:schemeClr val="tx1"/>
                  </a:solidFill>
                </a:rPr>
                <a:t>11</a:t>
              </a:r>
              <a:r>
                <a:rPr lang="en-GB" sz="2000" dirty="0">
                  <a:solidFill>
                    <a:schemeClr val="tx1"/>
                  </a:solidFill>
                </a:rPr>
                <a:t>C)</a:t>
              </a:r>
            </a:p>
          </p:txBody>
        </p:sp>
        <p:pic>
          <p:nvPicPr>
            <p:cNvPr id="9" name="Grafik 8">
              <a:extLst>
                <a:ext uri="{FF2B5EF4-FFF2-40B4-BE49-F238E27FC236}">
                  <a16:creationId xmlns:a16="http://schemas.microsoft.com/office/drawing/2014/main" id="{3E8AB230-DB9A-4241-9962-3896FD4F5FD9}"/>
                </a:ext>
              </a:extLst>
            </p:cNvPr>
            <p:cNvPicPr>
              <a:picLocks noChangeAspect="1"/>
            </p:cNvPicPr>
            <p:nvPr/>
          </p:nvPicPr>
          <p:blipFill>
            <a:blip r:embed="rId3"/>
            <a:stretch>
              <a:fillRect/>
            </a:stretch>
          </p:blipFill>
          <p:spPr>
            <a:xfrm>
              <a:off x="5663952" y="3645443"/>
              <a:ext cx="4032448" cy="2687137"/>
            </a:xfrm>
            <a:prstGeom prst="rect">
              <a:avLst/>
            </a:prstGeom>
          </p:spPr>
        </p:pic>
      </p:grpSp>
      <p:grpSp>
        <p:nvGrpSpPr>
          <p:cNvPr id="2" name="Gruppieren 1">
            <a:extLst>
              <a:ext uri="{FF2B5EF4-FFF2-40B4-BE49-F238E27FC236}">
                <a16:creationId xmlns:a16="http://schemas.microsoft.com/office/drawing/2014/main" id="{64E061DA-B594-4C6E-BCB1-135BFC3F6EC8}"/>
              </a:ext>
            </a:extLst>
          </p:cNvPr>
          <p:cNvGrpSpPr/>
          <p:nvPr/>
        </p:nvGrpSpPr>
        <p:grpSpPr>
          <a:xfrm>
            <a:off x="1409868" y="1448780"/>
            <a:ext cx="2016224" cy="4883799"/>
            <a:chOff x="1409868" y="1448780"/>
            <a:chExt cx="2016224" cy="4883799"/>
          </a:xfrm>
        </p:grpSpPr>
        <p:sp>
          <p:nvSpPr>
            <p:cNvPr id="14" name="Rechteck 13"/>
            <p:cNvSpPr/>
            <p:nvPr/>
          </p:nvSpPr>
          <p:spPr>
            <a:xfrm>
              <a:off x="1409868" y="1448780"/>
              <a:ext cx="2016224" cy="215866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Receiving cell</a:t>
              </a:r>
            </a:p>
            <a:p>
              <a:pPr algn="ctr"/>
              <a:r>
                <a:rPr lang="en-GB" sz="2000" dirty="0">
                  <a:solidFill>
                    <a:schemeClr val="tx1"/>
                  </a:solidFill>
                </a:rPr>
                <a:t>of the shuttle transfer system</a:t>
              </a:r>
            </a:p>
          </p:txBody>
        </p:sp>
        <p:pic>
          <p:nvPicPr>
            <p:cNvPr id="10" name="Grafik 9">
              <a:extLst>
                <a:ext uri="{FF2B5EF4-FFF2-40B4-BE49-F238E27FC236}">
                  <a16:creationId xmlns:a16="http://schemas.microsoft.com/office/drawing/2014/main" id="{EC7B9CC1-636C-42E2-B288-0444108CE6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1074412" y="4093299"/>
              <a:ext cx="2687136" cy="1791424"/>
            </a:xfrm>
            <a:prstGeom prst="rect">
              <a:avLst/>
            </a:prstGeom>
          </p:spPr>
        </p:pic>
      </p:grpSp>
      <p:pic>
        <p:nvPicPr>
          <p:cNvPr id="13" name="Grafik 12">
            <a:extLst>
              <a:ext uri="{FF2B5EF4-FFF2-40B4-BE49-F238E27FC236}">
                <a16:creationId xmlns:a16="http://schemas.microsoft.com/office/drawing/2014/main" id="{0DEF5595-3DDA-4821-937B-B207CB871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290" y="1546845"/>
            <a:ext cx="5164165" cy="3873125"/>
          </a:xfrm>
          <a:prstGeom prst="rect">
            <a:avLst/>
          </a:prstGeom>
        </p:spPr>
      </p:pic>
      <p:pic>
        <p:nvPicPr>
          <p:cNvPr id="19" name="Grafik 18">
            <a:extLst>
              <a:ext uri="{FF2B5EF4-FFF2-40B4-BE49-F238E27FC236}">
                <a16:creationId xmlns:a16="http://schemas.microsoft.com/office/drawing/2014/main" id="{3FE123F5-19DF-4579-A986-C74EB77717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786" y="1546846"/>
            <a:ext cx="5164166" cy="3873125"/>
          </a:xfrm>
          <a:prstGeom prst="rect">
            <a:avLst/>
          </a:prstGeom>
        </p:spPr>
      </p:pic>
    </p:spTree>
    <p:extLst>
      <p:ext uri="{BB962C8B-B14F-4D97-AF65-F5344CB8AC3E}">
        <p14:creationId xmlns:p14="http://schemas.microsoft.com/office/powerpoint/2010/main" val="387208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ülich">
  <a:themeElements>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2.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Juelich_PowerPoint_16x9</Template>
  <TotalTime>0</TotalTime>
  <Words>2486</Words>
  <Application>Microsoft Office PowerPoint</Application>
  <PresentationFormat>Breitbild</PresentationFormat>
  <Paragraphs>311</Paragraphs>
  <Slides>14</Slides>
  <Notes>14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14</vt:i4>
      </vt:variant>
    </vt:vector>
  </HeadingPairs>
  <TitlesOfParts>
    <vt:vector size="19" baseType="lpstr">
      <vt:lpstr>Arial</vt:lpstr>
      <vt:lpstr>Calibri</vt:lpstr>
      <vt:lpstr>Calibri Light</vt:lpstr>
      <vt:lpstr>Wingdings</vt:lpstr>
      <vt:lpstr>Jülich</vt:lpstr>
      <vt:lpstr>The interlocksystem of the Jülich IBA C30 XP</vt:lpstr>
      <vt:lpstr>introduction</vt:lpstr>
      <vt:lpstr>The Jülich Pet centre</vt:lpstr>
      <vt:lpstr>The Jülich Pet centre</vt:lpstr>
      <vt:lpstr>Interlock system</vt:lpstr>
      <vt:lpstr>PowerPoint-Präsentation</vt:lpstr>
      <vt:lpstr>PowerPoint-Präsentation</vt:lpstr>
      <vt:lpstr>PowerPoint-Präsentation</vt:lpstr>
      <vt:lpstr>PowerPoint-Präsentation</vt:lpstr>
      <vt:lpstr>PowerPoint-Präsentation</vt:lpstr>
      <vt:lpstr>PowerPoint-Präsentation</vt:lpstr>
      <vt:lpstr>Interlockbox</vt:lpstr>
      <vt:lpstr>Interlocksystem</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der präsentation</dc:title>
  <dc:creator>Stefan Spellerberg</dc:creator>
  <cp:lastModifiedBy>Stefan Spellerberg</cp:lastModifiedBy>
  <cp:revision>147</cp:revision>
  <dcterms:created xsi:type="dcterms:W3CDTF">2019-11-11T12:51:38Z</dcterms:created>
  <dcterms:modified xsi:type="dcterms:W3CDTF">2022-08-18T11:58:04Z</dcterms:modified>
</cp:coreProperties>
</file>