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37" r:id="rId3"/>
    <p:sldId id="335" r:id="rId4"/>
    <p:sldId id="336" r:id="rId5"/>
    <p:sldId id="341" r:id="rId6"/>
    <p:sldId id="334" r:id="rId7"/>
    <p:sldId id="339" r:id="rId8"/>
    <p:sldId id="282" r:id="rId9"/>
    <p:sldId id="344" r:id="rId10"/>
    <p:sldId id="319" r:id="rId11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80"/>
    <a:srgbClr val="0094DA"/>
    <a:srgbClr val="818386"/>
    <a:srgbClr val="113F7C"/>
    <a:srgbClr val="56863E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0" autoAdjust="0"/>
    <p:restoredTop sz="93486" autoAdjust="0"/>
  </p:normalViewPr>
  <p:slideViewPr>
    <p:cSldViewPr snapToGrid="0" snapToObjects="1">
      <p:cViewPr>
        <p:scale>
          <a:sx n="111" d="100"/>
          <a:sy n="111" d="100"/>
        </p:scale>
        <p:origin x="42" y="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7/13/2017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9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2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8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58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25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69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96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3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972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008374" y="493306"/>
            <a:ext cx="22400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centre for particle and nuclear physics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and accelerator-based science </a:t>
            </a:r>
            <a:endParaRPr lang="en-US" sz="11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0" y="4021267"/>
            <a:ext cx="2525389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 Alberta | British Columbia | Calgary | Carleton | Guelph | Manitoba | McGill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err="1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Sherbrooke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Pro Light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4656933"/>
            <a:ext cx="9144000" cy="48656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9052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27584" y="182167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6155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079609" y="307182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666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8E35723-5FE3-4838-A25D-C2448AE8B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84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6" r:id="rId16"/>
    <p:sldLayoutId id="2147483667" r:id="rId17"/>
    <p:sldLayoutId id="2147483669" r:id="rId18"/>
    <p:sldLayoutId id="2147483670" r:id="rId19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850" y="1736824"/>
            <a:ext cx="5829300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Update from TRIUMF Management on ARIEL </a:t>
            </a:r>
            <a:r>
              <a:rPr lang="en-CA" sz="28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Timeline</a:t>
            </a:r>
          </a:p>
          <a:p>
            <a:endParaRPr lang="en-CA" sz="2800" dirty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Reiner </a:t>
            </a:r>
            <a:r>
              <a:rPr lang="en-CA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Kruecken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Deputy Director</a:t>
            </a:r>
          </a:p>
          <a:p>
            <a:endParaRPr lang="en-CA" sz="14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July 14, 2017</a:t>
            </a: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128" y="0"/>
            <a:ext cx="6903225" cy="469901"/>
          </a:xfrm>
        </p:spPr>
        <p:txBody>
          <a:bodyPr/>
          <a:lstStyle/>
          <a:p>
            <a:r>
              <a:rPr lang="en-CA" dirty="0" smtClean="0"/>
              <a:t>ARIEL-II &amp; CANREB accomplishments in the past 6 months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1086" y="615079"/>
            <a:ext cx="4488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RIB Transport prototype evaluation complete</a:t>
            </a:r>
            <a:endParaRPr lang="en-CA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822" y="1168544"/>
            <a:ext cx="3266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ISAC-ARIEL enclosure completed</a:t>
            </a:r>
            <a:endParaRPr lang="en-CA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213" y="1779361"/>
            <a:ext cx="2802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Contract for Hot Cell signed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40" y="2508950"/>
            <a:ext cx="3740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EBIS first beam at MPI-K (1A @ 3KeV)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86" y="3235221"/>
            <a:ext cx="332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HRS magnets accepted at vendor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95" y="4561815"/>
            <a:ext cx="494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tx2"/>
                </a:solidFill>
              </a:rPr>
              <a:t>Vendor for RIB line optics power supplies selected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52" y="485054"/>
            <a:ext cx="1595439" cy="11330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001" y="3020816"/>
            <a:ext cx="1707789" cy="12080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220" y="2309254"/>
            <a:ext cx="1366519" cy="1295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1085" y="3900610"/>
            <a:ext cx="357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>
                <a:solidFill>
                  <a:schemeClr val="tx2"/>
                </a:solidFill>
              </a:rPr>
              <a:t>Nier</a:t>
            </a:r>
            <a:r>
              <a:rPr lang="en-CA" b="1" dirty="0" smtClean="0">
                <a:solidFill>
                  <a:schemeClr val="tx2"/>
                </a:solidFill>
              </a:rPr>
              <a:t> spectrometer magnet shipped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92" y="2508950"/>
            <a:ext cx="1621003" cy="1115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637" y="3820669"/>
            <a:ext cx="1746734" cy="1220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6128" y="1571882"/>
            <a:ext cx="1613662" cy="12102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6892" y="853478"/>
            <a:ext cx="1580162" cy="143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2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54" y="469901"/>
            <a:ext cx="8354571" cy="457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12999" y="3773510"/>
            <a:ext cx="4166336" cy="5494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ARIEL-II deterministic schedule</a:t>
            </a:r>
            <a:endParaRPr lang="en-CA" dirty="0"/>
          </a:p>
        </p:txBody>
      </p:sp>
      <p:sp>
        <p:nvSpPr>
          <p:cNvPr id="3" name="Oval 2"/>
          <p:cNvSpPr/>
          <p:nvPr/>
        </p:nvSpPr>
        <p:spPr>
          <a:xfrm>
            <a:off x="3416968" y="1840832"/>
            <a:ext cx="360948" cy="11911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2212999" y="3096022"/>
            <a:ext cx="2766975" cy="30777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r"/>
            <a:r>
              <a:rPr lang="en-CA" sz="1400" b="1" dirty="0" smtClean="0">
                <a:solidFill>
                  <a:schemeClr val="bg1"/>
                </a:solidFill>
              </a:rPr>
              <a:t>Aligning Gate 3 for P3 and CANREB</a:t>
            </a:r>
            <a:endParaRPr lang="en-CA" sz="1400" b="1" dirty="0">
              <a:solidFill>
                <a:schemeClr val="bg1"/>
              </a:solidFill>
            </a:endParaRPr>
          </a:p>
        </p:txBody>
      </p:sp>
      <p:sp>
        <p:nvSpPr>
          <p:cNvPr id="12" name="5-Point Star 11"/>
          <p:cNvSpPr/>
          <p:nvPr/>
        </p:nvSpPr>
        <p:spPr>
          <a:xfrm>
            <a:off x="6553200" y="743243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5-Point Star 13"/>
          <p:cNvSpPr/>
          <p:nvPr/>
        </p:nvSpPr>
        <p:spPr>
          <a:xfrm>
            <a:off x="6630473" y="1410003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5-Point Star 14"/>
          <p:cNvSpPr/>
          <p:nvPr/>
        </p:nvSpPr>
        <p:spPr>
          <a:xfrm>
            <a:off x="7094198" y="3376401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5-Point Star 17"/>
          <p:cNvSpPr/>
          <p:nvPr/>
        </p:nvSpPr>
        <p:spPr>
          <a:xfrm>
            <a:off x="4873335" y="2410762"/>
            <a:ext cx="238991" cy="207819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/>
          <p:cNvSpPr txBox="1"/>
          <p:nvPr/>
        </p:nvSpPr>
        <p:spPr>
          <a:xfrm>
            <a:off x="5112326" y="2362292"/>
            <a:ext cx="120969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CA" sz="1200" b="1" dirty="0" smtClean="0">
                <a:solidFill>
                  <a:schemeClr val="bg1"/>
                </a:solidFill>
              </a:rPr>
              <a:t>ISAC-ARIEL-ISAC</a:t>
            </a:r>
            <a:endParaRPr lang="en-CA" sz="1200" b="1" dirty="0">
              <a:solidFill>
                <a:schemeClr val="bg1"/>
              </a:solidFill>
            </a:endParaRPr>
          </a:p>
        </p:txBody>
      </p:sp>
      <p:sp>
        <p:nvSpPr>
          <p:cNvPr id="20" name="5-Point Star 19"/>
          <p:cNvSpPr/>
          <p:nvPr/>
        </p:nvSpPr>
        <p:spPr>
          <a:xfrm>
            <a:off x="2678891" y="3873700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2989735" y="3853121"/>
            <a:ext cx="297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= science enabling milestones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112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ARIEL: science enabling milestones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35" y="1396419"/>
            <a:ext cx="6637867" cy="20829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03974" y="3542776"/>
            <a:ext cx="73900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Dates based on Monte </a:t>
            </a:r>
            <a:r>
              <a:rPr lang="en-CA" sz="1600" dirty="0">
                <a:solidFill>
                  <a:srgbClr val="0033CC"/>
                </a:solidFill>
                <a:latin typeface="+mn-lt"/>
              </a:rPr>
              <a:t>Carlo analysis of </a:t>
            </a: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schedule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33CC"/>
                </a:solidFill>
                <a:latin typeface="+mn-lt"/>
              </a:rPr>
              <a:t>Current best </a:t>
            </a: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estimates </a:t>
            </a:r>
            <a:r>
              <a:rPr lang="en-CA" sz="1600" dirty="0">
                <a:solidFill>
                  <a:srgbClr val="0033CC"/>
                </a:solidFill>
                <a:latin typeface="+mn-lt"/>
              </a:rPr>
              <a:t>but with high </a:t>
            </a: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confidence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33C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CA" sz="1600" dirty="0" smtClean="0">
                <a:solidFill>
                  <a:srgbClr val="0033CC"/>
                </a:solidFill>
                <a:latin typeface="+mn-lt"/>
                <a:sym typeface="Wingdings" panose="05000000000000000000" pitchFamily="2" charset="2"/>
              </a:rPr>
              <a:t>Only feasible if we </a:t>
            </a:r>
            <a:r>
              <a:rPr lang="en-CA" sz="1600" b="1" dirty="0" smtClean="0">
                <a:solidFill>
                  <a:srgbClr val="0033CC"/>
                </a:solidFill>
                <a:latin typeface="+mn-lt"/>
                <a:sym typeface="Wingdings" panose="05000000000000000000" pitchFamily="2" charset="2"/>
              </a:rPr>
              <a:t>focus manpower </a:t>
            </a:r>
            <a:r>
              <a:rPr lang="en-CA" sz="1600" dirty="0" smtClean="0">
                <a:solidFill>
                  <a:srgbClr val="0033CC"/>
                </a:solidFill>
                <a:latin typeface="+mn-lt"/>
                <a:sym typeface="Wingdings" panose="05000000000000000000" pitchFamily="2" charset="2"/>
              </a:rPr>
              <a:t>on key deliverables, such as </a:t>
            </a:r>
          </a:p>
          <a:p>
            <a:r>
              <a:rPr lang="en-CA" sz="1600" dirty="0">
                <a:solidFill>
                  <a:srgbClr val="0033CC"/>
                </a:solidFill>
                <a:sym typeface="Wingdings" panose="05000000000000000000" pitchFamily="2" charset="2"/>
              </a:rPr>
              <a:t>	</a:t>
            </a:r>
            <a:r>
              <a:rPr lang="en-CA" sz="1600" dirty="0" smtClean="0">
                <a:solidFill>
                  <a:srgbClr val="0033CC"/>
                </a:solidFill>
                <a:latin typeface="+mn-lt"/>
                <a:sym typeface="Wingdings" panose="05000000000000000000" pitchFamily="2" charset="2"/>
              </a:rPr>
              <a:t>RIB beamline installation, CANREB installation, Electron Target Station Design</a:t>
            </a:r>
            <a:endParaRPr lang="en-CA" sz="160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14330" y="764209"/>
            <a:ext cx="5304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As presented during ARIEL Town Hall, January 10, 2017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48340" y="2307076"/>
            <a:ext cx="808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solidFill>
                  <a:schemeClr val="accent1"/>
                </a:solidFill>
              </a:rPr>
              <a:t>PHASE 1</a:t>
            </a:r>
            <a:endParaRPr lang="en-CA" sz="1400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727" y="2709209"/>
            <a:ext cx="808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solidFill>
                  <a:schemeClr val="accent1"/>
                </a:solidFill>
              </a:rPr>
              <a:t>PHASE 2</a:t>
            </a:r>
            <a:endParaRPr lang="en-CA" sz="14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341" y="1865789"/>
            <a:ext cx="808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solidFill>
                  <a:schemeClr val="accent1"/>
                </a:solidFill>
              </a:rPr>
              <a:t>PHASE 3</a:t>
            </a:r>
            <a:endParaRPr lang="en-CA" sz="1400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728" y="3101690"/>
            <a:ext cx="808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solidFill>
                  <a:schemeClr val="accent1"/>
                </a:solidFill>
              </a:rPr>
              <a:t>PHASE 4</a:t>
            </a:r>
            <a:endParaRPr lang="en-CA" sz="1400" b="1" dirty="0">
              <a:solidFill>
                <a:schemeClr val="accent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59710" y="1942635"/>
            <a:ext cx="993085" cy="261610"/>
            <a:chOff x="5759710" y="1942635"/>
            <a:chExt cx="993085" cy="261610"/>
          </a:xfrm>
        </p:grpSpPr>
        <p:sp>
          <p:nvSpPr>
            <p:cNvPr id="11" name="5-Point Star 10"/>
            <p:cNvSpPr/>
            <p:nvPr/>
          </p:nvSpPr>
          <p:spPr>
            <a:xfrm>
              <a:off x="5759710" y="1965747"/>
              <a:ext cx="238991" cy="207819"/>
            </a:xfrm>
            <a:prstGeom prst="star5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43947" y="1942635"/>
              <a:ext cx="708848" cy="26161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CA" sz="1100" b="1" dirty="0" smtClean="0">
                  <a:solidFill>
                    <a:schemeClr val="bg1"/>
                  </a:solidFill>
                </a:rPr>
                <a:t>Fall 2019</a:t>
              </a:r>
              <a:endParaRPr lang="en-CA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3990" y="1443315"/>
            <a:ext cx="1551865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Higher intensity, cleaner high-mass accelerated beams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7176857" y="1778265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ight Arrow 14"/>
          <p:cNvSpPr/>
          <p:nvPr/>
        </p:nvSpPr>
        <p:spPr>
          <a:xfrm>
            <a:off x="7181868" y="2642384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/>
          <p:cNvSpPr txBox="1"/>
          <p:nvPr/>
        </p:nvSpPr>
        <p:spPr>
          <a:xfrm>
            <a:off x="7553990" y="2453818"/>
            <a:ext cx="155186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More RIB hours, cleaner n-rich RIBs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7181868" y="3144850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/>
          <p:cNvSpPr txBox="1"/>
          <p:nvPr/>
        </p:nvSpPr>
        <p:spPr>
          <a:xfrm>
            <a:off x="7553990" y="3080097"/>
            <a:ext cx="1551865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3 parallel RIBs</a:t>
            </a:r>
            <a:endParaRPr lang="en-C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29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646363" y="0"/>
            <a:ext cx="6118225" cy="469900"/>
          </a:xfrm>
        </p:spPr>
        <p:txBody>
          <a:bodyPr/>
          <a:lstStyle/>
          <a:p>
            <a:r>
              <a:rPr lang="en-US" dirty="0" smtClean="0">
                <a:latin typeface="Myriad Pro SemiExt" charset="0"/>
                <a:ea typeface="Myriad Pro SemiExt" charset="0"/>
                <a:cs typeface="Myriad Pro SemiExt" charset="0"/>
              </a:rPr>
              <a:t>Pre-Shutdown ISAC Operation 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589" y="599803"/>
            <a:ext cx="848679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/>
              <a:t>Strategy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dirty="0" smtClean="0"/>
              <a:t>For Schedule 133 (Oct. </a:t>
            </a:r>
            <a:r>
              <a:rPr lang="en-CA" dirty="0" smtClean="0"/>
              <a:t>11</a:t>
            </a:r>
            <a:r>
              <a:rPr lang="en-CA" dirty="0" smtClean="0">
                <a:sym typeface="Wingdings" panose="05000000000000000000" pitchFamily="2" charset="2"/>
              </a:rPr>
              <a:t></a:t>
            </a:r>
            <a:r>
              <a:rPr lang="en-CA" dirty="0" smtClean="0"/>
              <a:t> x-mas</a:t>
            </a:r>
            <a:r>
              <a:rPr lang="en-CA" dirty="0" smtClean="0"/>
              <a:t>):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 smtClean="0"/>
              <a:t>utilise </a:t>
            </a:r>
            <a:r>
              <a:rPr lang="en-CA" dirty="0"/>
              <a:t>simple targets in terms of production, Ta and </a:t>
            </a:r>
            <a:r>
              <a:rPr lang="en-CA" dirty="0" err="1"/>
              <a:t>SiC</a:t>
            </a:r>
            <a:r>
              <a:rPr lang="en-CA" dirty="0"/>
              <a:t>, simple sources (SIS with limited TRILIS operation and FEBIAD) </a:t>
            </a:r>
            <a:r>
              <a:rPr lang="en-CA" dirty="0" smtClean="0"/>
              <a:t>and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 smtClean="0"/>
              <a:t>long </a:t>
            </a:r>
            <a:r>
              <a:rPr lang="en-CA" dirty="0"/>
              <a:t>runs/ few elements </a:t>
            </a:r>
            <a:endParaRPr lang="en-CA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/>
              <a:t>n</a:t>
            </a:r>
            <a:r>
              <a:rPr lang="en-CA" dirty="0" smtClean="0"/>
              <a:t>o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/>
              <a:t>Motivation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dirty="0" smtClean="0"/>
              <a:t>Try to free up more personnel to support ISAC refurbishment and ARIEL-II while continuing with Operations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CA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/>
              <a:t>Targeted benefits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dirty="0" smtClean="0"/>
              <a:t>Free </a:t>
            </a:r>
            <a:r>
              <a:rPr lang="en-CA" dirty="0"/>
              <a:t>up LIS and beam delivery personnel, as well as personnel from Targets and Ion </a:t>
            </a:r>
            <a:r>
              <a:rPr lang="en-CA" dirty="0" smtClean="0"/>
              <a:t>Sources</a:t>
            </a:r>
            <a:endParaRPr lang="en-CA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Strategy for Shutdown </a:t>
            </a:r>
            <a:r>
              <a:rPr lang="en-CA" dirty="0" smtClean="0"/>
              <a:t>2018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173" y="842527"/>
            <a:ext cx="8156621" cy="371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General shutdown </a:t>
            </a:r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activities will be limited to the absolutely necessary. </a:t>
            </a:r>
          </a:p>
          <a:p>
            <a:pPr marL="723900" lvl="3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big project:  installation of a new main magnet power supply for the cyclotron.</a:t>
            </a:r>
            <a:endParaRPr lang="en-CA" sz="1600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Up </a:t>
            </a:r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to 8 week ISAC shutdown extension </a:t>
            </a: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Spring 2018 in order to </a:t>
            </a: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achieve: </a:t>
            </a:r>
            <a:endParaRPr lang="en-CA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23900" lvl="4" indent="-2286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 installation of CANREB equipment and CANREB related ARIEL-II RIB transport beamlines in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2018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CANREB Science in 2019</a:t>
            </a:r>
            <a:endParaRPr lang="en-CA" sz="1600" dirty="0">
              <a:solidFill>
                <a:srgbClr val="FF0000"/>
              </a:solidFill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23900" lvl="4" indent="-2286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major advances in the ISAC refurbishment program, and</a:t>
            </a:r>
            <a:endParaRPr lang="en-CA" sz="1600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23900" lvl="4" indent="-2286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major advances in the ARIEL target design.</a:t>
            </a:r>
            <a:endParaRPr lang="en-CA" sz="1600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8100" lvl="2">
              <a:lnSpc>
                <a:spcPct val="115000"/>
              </a:lnSpc>
              <a:spcAft>
                <a:spcPts val="0"/>
              </a:spcAft>
            </a:pPr>
            <a:endParaRPr lang="en-US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Assess if less than 8-weeks of ISAC shutdown extension is feasible in Fall 2017 with </a:t>
            </a:r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 completion of the detailed shutdown planning (SAS</a:t>
            </a:r>
            <a:r>
              <a:rPr lang="en-US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):</a:t>
            </a:r>
          </a:p>
          <a:p>
            <a:pPr marL="495300" lvl="3">
              <a:lnSpc>
                <a:spcPct val="115000"/>
              </a:lnSpc>
            </a:pP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Communication to users with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 call for beam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requests. </a:t>
            </a:r>
            <a:endParaRPr lang="en-CA" sz="1600" dirty="0">
              <a:solidFill>
                <a:srgbClr val="FF0000"/>
              </a:solidFill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72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Analysis and </a:t>
            </a:r>
            <a:r>
              <a:rPr lang="en-CA" dirty="0"/>
              <a:t>L</a:t>
            </a:r>
            <a:r>
              <a:rPr lang="en-CA" dirty="0" smtClean="0"/>
              <a:t>onger Term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2073" y="617124"/>
            <a:ext cx="7903336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Implementation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 H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igh Level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pplications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increase RIB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efficiency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tuning</a:t>
            </a:r>
          </a:p>
          <a:p>
            <a:pPr marL="723900" lvl="3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more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effective use of the ISAC RIB production hours, </a:t>
            </a:r>
            <a:endParaRPr lang="en-US" sz="1600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23900" lvl="3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reduced impact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 the extended ISAC shutdown.</a:t>
            </a:r>
            <a:endParaRPr lang="en-CA" sz="1600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sz="1600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Measure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mpact of ISAC operation in 2017 &amp; extended ISAC shutdown in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2018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 manpower availability for ARIEL and ISAC </a:t>
            </a: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refurbishment</a:t>
            </a:r>
            <a:endParaRPr lang="en-US" sz="1600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95300" lvl="3">
              <a:lnSpc>
                <a:spcPct val="115000"/>
              </a:lnSpc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Results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will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be presented to the TUG AGM in Summer 2018. </a:t>
            </a:r>
            <a:endParaRPr lang="en-CA" sz="1600" dirty="0">
              <a:solidFill>
                <a:srgbClr val="FF0000"/>
              </a:solidFill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8100" lvl="2">
              <a:lnSpc>
                <a:spcPct val="115000"/>
              </a:lnSpc>
              <a:spcAft>
                <a:spcPts val="0"/>
              </a:spcAft>
            </a:pPr>
            <a:endParaRPr lang="en-US" sz="1600" dirty="0" smtClean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670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Any potential impact of the ARIEL project on operations in future years will be discussed in advance with the users. </a:t>
            </a:r>
          </a:p>
          <a:p>
            <a:pPr marL="723900" lvl="3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It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remains a priority for TRIUMF to limit the impact of the ARIEL project execution on beam delivery. </a:t>
            </a:r>
            <a:endParaRPr lang="en-CA" sz="1600" dirty="0"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23900" lvl="3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Planning </a:t>
            </a:r>
            <a:r>
              <a:rPr lang="en-U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for 2019 and beyond will be informed by the measured impacts of the 2017/18 actions as well as the efficiency improvements for beam delivery.</a:t>
            </a:r>
            <a:endParaRPr lang="en-CA" sz="1600" dirty="0">
              <a:effectLst/>
              <a:latin typeface="Garamond" panose="020204040303010108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43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 MYRIAD pro regular"/>
              <a:ea typeface="+mj-ea"/>
              <a:cs typeface="Avenir Heav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</a:t>
            </a:r>
          </a:p>
        </p:txBody>
      </p:sp>
      <p:pic>
        <p:nvPicPr>
          <p:cNvPr id="5" name="Picture 4" descr="FB-f-Logo__white_5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6" name="Picture 5" descr="Glyph_Logo_png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7" name="Picture 6" descr="Twitter_logo_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 is divided geographically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2002023" y="577595"/>
            <a:ext cx="21412" cy="42092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4369491" y="565771"/>
            <a:ext cx="21412" cy="42092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623" y="4279524"/>
            <a:ext cx="6320194" cy="27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P358 – CFS ($3.3M)</a:t>
            </a:r>
            <a:endParaRPr lang="en-CA" sz="1600" dirty="0"/>
          </a:p>
        </p:txBody>
      </p:sp>
      <p:sp>
        <p:nvSpPr>
          <p:cNvPr id="8" name="Rectangle 7"/>
          <p:cNvSpPr/>
          <p:nvPr/>
        </p:nvSpPr>
        <p:spPr>
          <a:xfrm>
            <a:off x="2002023" y="2974836"/>
            <a:ext cx="2376264" cy="127930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P353 – Target Stations ($9M)</a:t>
            </a:r>
            <a:endParaRPr lang="en-CA" sz="2000" dirty="0"/>
          </a:p>
        </p:txBody>
      </p:sp>
      <p:sp>
        <p:nvSpPr>
          <p:cNvPr id="9" name="Rectangle 8"/>
          <p:cNvSpPr/>
          <p:nvPr/>
        </p:nvSpPr>
        <p:spPr>
          <a:xfrm>
            <a:off x="2002023" y="1606685"/>
            <a:ext cx="2376264" cy="136815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P424 – Target Hall Infrastructure ($10.6M)</a:t>
            </a:r>
            <a:endParaRPr lang="en-CA" sz="2000" dirty="0"/>
          </a:p>
        </p:txBody>
      </p:sp>
      <p:sp>
        <p:nvSpPr>
          <p:cNvPr id="10" name="Rectangle 9"/>
          <p:cNvSpPr/>
          <p:nvPr/>
        </p:nvSpPr>
        <p:spPr>
          <a:xfrm>
            <a:off x="2002023" y="1276573"/>
            <a:ext cx="2376264" cy="330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 smtClean="0"/>
              <a:t>P355 – Laboratories ($1.3M)</a:t>
            </a:r>
            <a:endParaRPr lang="en-CA" sz="1200" dirty="0"/>
          </a:p>
        </p:txBody>
      </p:sp>
      <p:sp>
        <p:nvSpPr>
          <p:cNvPr id="11" name="Rectangle 10"/>
          <p:cNvSpPr/>
          <p:nvPr/>
        </p:nvSpPr>
        <p:spPr>
          <a:xfrm>
            <a:off x="31906" y="2686805"/>
            <a:ext cx="1953357" cy="57096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>
                <a:solidFill>
                  <a:schemeClr val="tx1"/>
                </a:solidFill>
              </a:rPr>
              <a:t>P310 – CANREB ($3.4M)</a:t>
            </a:r>
            <a:endParaRPr lang="en-CA" sz="16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906" y="3262870"/>
            <a:ext cx="1943193" cy="99127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P354 – Beamlines ($7M)</a:t>
            </a:r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4395460" y="3550901"/>
            <a:ext cx="1953357" cy="7032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P179 – BL4N ($4.5M)</a:t>
            </a:r>
            <a:endParaRPr lang="en-CA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416256" y="500827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 smtClean="0"/>
              <a:t>#2 </a:t>
            </a:r>
            <a:r>
              <a:rPr lang="en-CA" sz="1600" dirty="0" smtClean="0"/>
              <a:t>ARIEL target stations &amp; infrastructure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167" y="497104"/>
            <a:ext cx="1422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#1 </a:t>
            </a:r>
            <a:r>
              <a:rPr lang="en-CA" sz="1600" dirty="0" smtClean="0"/>
              <a:t>RIB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6119" y="480235"/>
            <a:ext cx="1896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#3 </a:t>
            </a:r>
            <a:r>
              <a:rPr lang="en-CA" sz="1600" dirty="0" smtClean="0"/>
              <a:t>Driver beam lines</a:t>
            </a:r>
            <a:endParaRPr lang="en-CA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118685" y="4559013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AETE is new tech: higher risk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5367" y="4536430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Least risk: complete asap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9491" y="4559013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Depends on target stations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90902" y="3334877"/>
            <a:ext cx="1957915" cy="2160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 smtClean="0"/>
              <a:t>P363 – e-</a:t>
            </a:r>
            <a:r>
              <a:rPr lang="en-CA" sz="1000" dirty="0" err="1" smtClean="0"/>
              <a:t>linac</a:t>
            </a:r>
            <a:r>
              <a:rPr lang="en-CA" sz="1000" dirty="0" smtClean="0"/>
              <a:t> completion ($0.5M)</a:t>
            </a:r>
            <a:endParaRPr lang="en-CA" sz="10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909" y="722227"/>
            <a:ext cx="2660633" cy="375548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7275730" y="1580313"/>
            <a:ext cx="684155" cy="10196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/>
          <p:cNvSpPr/>
          <p:nvPr/>
        </p:nvSpPr>
        <p:spPr>
          <a:xfrm>
            <a:off x="6848132" y="1884015"/>
            <a:ext cx="447333" cy="178674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7275729" y="1006498"/>
            <a:ext cx="842038" cy="52627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/>
          <p:cNvSpPr txBox="1"/>
          <p:nvPr/>
        </p:nvSpPr>
        <p:spPr>
          <a:xfrm>
            <a:off x="7513845" y="1133852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#1</a:t>
            </a:r>
            <a:endParaRPr lang="en-CA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434904" y="1886067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#2</a:t>
            </a:r>
            <a:endParaRPr lang="en-CA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909923" y="2599967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#3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1312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7" grpId="0" animBg="1"/>
      <p:bldP spid="28" grpId="0" animBg="1"/>
      <p:bldP spid="29" grpId="0" animBg="1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to deliver ARIEL-II on schedule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8912" y="548717"/>
            <a:ext cx="8497888" cy="3730625"/>
          </a:xfrm>
        </p:spPr>
        <p:txBody>
          <a:bodyPr>
            <a:noAutofit/>
          </a:bodyPr>
          <a:lstStyle/>
          <a:p>
            <a:pPr marL="685800" lvl="1" indent="-385763"/>
            <a:r>
              <a:rPr lang="en-CA" sz="1600" dirty="0" smtClean="0"/>
              <a:t>Identify one major goal for each year and focus effort on it</a:t>
            </a:r>
          </a:p>
          <a:p>
            <a:pPr marL="985838" lvl="2" indent="-385763"/>
            <a:r>
              <a:rPr lang="en-CA" sz="1400" dirty="0" smtClean="0"/>
              <a:t>2018: Focus on CANREB &amp; RIB Transport installations &amp; advancing ARIEL target design</a:t>
            </a:r>
          </a:p>
          <a:p>
            <a:pPr marL="985838" lvl="2" indent="-385763"/>
            <a:r>
              <a:rPr lang="en-CA" sz="1400" dirty="0" smtClean="0"/>
              <a:t>2019: Focus on Target Hall installation</a:t>
            </a:r>
          </a:p>
          <a:p>
            <a:pPr marL="985838" lvl="2" indent="-385763"/>
            <a:r>
              <a:rPr lang="en-CA" sz="1400" dirty="0" smtClean="0"/>
              <a:t>2020: Focus on BL4N installation</a:t>
            </a:r>
          </a:p>
          <a:p>
            <a:pPr marL="685800" lvl="1" indent="-385763"/>
            <a:endParaRPr lang="en-CA" sz="1600" dirty="0" smtClean="0"/>
          </a:p>
          <a:p>
            <a:pPr marL="685800" lvl="1" indent="-385763"/>
            <a:r>
              <a:rPr lang="en-CA" sz="1600" dirty="0" smtClean="0"/>
              <a:t>Take advantage of spatial separation of project parts and form dedicated ARIEL-II assembly &amp; installation teams, starting 2H2017, to prevent multi-tasking</a:t>
            </a:r>
          </a:p>
          <a:p>
            <a:pPr marL="985838" lvl="2" indent="-385763"/>
            <a:r>
              <a:rPr lang="en-CA" sz="1400" dirty="0" smtClean="0"/>
              <a:t>1 team for Target </a:t>
            </a:r>
            <a:r>
              <a:rPr lang="en-CA" sz="1400" dirty="0"/>
              <a:t>H</a:t>
            </a:r>
            <a:r>
              <a:rPr lang="en-CA" sz="1400" dirty="0" smtClean="0"/>
              <a:t>all</a:t>
            </a:r>
          </a:p>
          <a:p>
            <a:pPr marL="985838" lvl="2" indent="-385763"/>
            <a:r>
              <a:rPr lang="en-CA" sz="1400" dirty="0" smtClean="0"/>
              <a:t>1 team for RIB and driver beams</a:t>
            </a:r>
          </a:p>
          <a:p>
            <a:pPr marL="585788" lvl="1" indent="-385763"/>
            <a:endParaRPr lang="en-CA" sz="1800" dirty="0"/>
          </a:p>
          <a:p>
            <a:pPr marL="585788" lvl="1" indent="-385763"/>
            <a:r>
              <a:rPr lang="en-CA" sz="1600" dirty="0" smtClean="0">
                <a:solidFill>
                  <a:srgbClr val="0070C0"/>
                </a:solidFill>
              </a:rPr>
              <a:t>Make more manpower available for the project by</a:t>
            </a:r>
          </a:p>
          <a:p>
            <a:pPr marL="985838" lvl="2" indent="-385763"/>
            <a:r>
              <a:rPr lang="en-CA" sz="1400" dirty="0" smtClean="0"/>
              <a:t>Hire more contract labour … only possible within available budget, will be fully utilized</a:t>
            </a:r>
          </a:p>
          <a:p>
            <a:pPr marL="985838" lvl="2" indent="-385763"/>
            <a:r>
              <a:rPr lang="en-CA" sz="1400" dirty="0" smtClean="0"/>
              <a:t>delaying other projects  [big ones: ALPHA-g, UCN, EMMA (completed), M9 reconnect]</a:t>
            </a:r>
          </a:p>
          <a:p>
            <a:pPr marL="985838" lvl="2" indent="-385763"/>
            <a:r>
              <a:rPr lang="en-CA" sz="1400" dirty="0" smtClean="0">
                <a:solidFill>
                  <a:prstClr val="black"/>
                </a:solidFill>
              </a:rPr>
              <a:t>Involvement of university resources</a:t>
            </a:r>
            <a:endParaRPr lang="en-CA" sz="1400" dirty="0">
              <a:solidFill>
                <a:prstClr val="black"/>
              </a:solidFill>
            </a:endParaRPr>
          </a:p>
          <a:p>
            <a:pPr marL="985838" lvl="2" indent="-385763"/>
            <a:r>
              <a:rPr lang="en-CA" sz="1400" dirty="0" smtClean="0"/>
              <a:t>Reduced beam delivery </a:t>
            </a:r>
          </a:p>
          <a:p>
            <a:pPr marL="600075" lvl="2" indent="0">
              <a:buNone/>
            </a:pPr>
            <a:r>
              <a:rPr lang="en-CA" sz="1400" dirty="0" smtClean="0"/>
              <a:t>					… need to consider graded approach</a:t>
            </a:r>
          </a:p>
          <a:p>
            <a:pPr marL="771525" lvl="2" indent="-171450"/>
            <a:endParaRPr lang="en-CA" sz="1200" dirty="0" smtClean="0"/>
          </a:p>
          <a:p>
            <a:pPr marL="985838" lvl="2" indent="-385763"/>
            <a:endParaRPr lang="en-CA" sz="1400" dirty="0" smtClean="0"/>
          </a:p>
        </p:txBody>
      </p:sp>
    </p:spTree>
    <p:extLst>
      <p:ext uri="{BB962C8B-B14F-4D97-AF65-F5344CB8AC3E}">
        <p14:creationId xmlns:p14="http://schemas.microsoft.com/office/powerpoint/2010/main" val="322122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UMF-template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TRIUMF-template_new</Template>
  <TotalTime>10013</TotalTime>
  <Words>727</Words>
  <Application>Microsoft Office PowerPoint</Application>
  <PresentationFormat>On-screen Show (16:9)</PresentationFormat>
  <Paragraphs>120</Paragraphs>
  <Slides>10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 MYRIAD pro regular</vt:lpstr>
      <vt:lpstr>Arial</vt:lpstr>
      <vt:lpstr>Avenir Heavy</vt:lpstr>
      <vt:lpstr>Calibri</vt:lpstr>
      <vt:lpstr>Cambria</vt:lpstr>
      <vt:lpstr>Garamond</vt:lpstr>
      <vt:lpstr>Myriad Pro Light</vt:lpstr>
      <vt:lpstr>Myriad Pro SemiExt</vt:lpstr>
      <vt:lpstr>Symbol</vt:lpstr>
      <vt:lpstr>Times New Roman</vt:lpstr>
      <vt:lpstr>Wingdings</vt:lpstr>
      <vt:lpstr>ヒラギノ角ゴ Pro W3</vt:lpstr>
      <vt:lpstr>TRIUMF-template_new</vt:lpstr>
      <vt:lpstr>PowerPoint Presentation</vt:lpstr>
      <vt:lpstr>ARIEL-II &amp; CANREB accomplishments in the past 6 months</vt:lpstr>
      <vt:lpstr>ARIEL-II deterministic schedule</vt:lpstr>
      <vt:lpstr>ARIEL: science enabling milestones</vt:lpstr>
      <vt:lpstr>Pre-Shutdown ISAC Operation Strategy</vt:lpstr>
      <vt:lpstr>Strategy for Shutdown 2018</vt:lpstr>
      <vt:lpstr>Analysis and Longer Term</vt:lpstr>
      <vt:lpstr>PowerPoint Presentation</vt:lpstr>
      <vt:lpstr>ARIEL is divided geographically</vt:lpstr>
      <vt:lpstr>How to deliver ARIEL-II on schedule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Reiner Kruecken</cp:lastModifiedBy>
  <cp:revision>227</cp:revision>
  <cp:lastPrinted>2015-10-21T17:57:28Z</cp:lastPrinted>
  <dcterms:created xsi:type="dcterms:W3CDTF">2015-11-01T22:22:01Z</dcterms:created>
  <dcterms:modified xsi:type="dcterms:W3CDTF">2017-07-14T16:21:05Z</dcterms:modified>
</cp:coreProperties>
</file>