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9" r:id="rId2"/>
  </p:sldMasterIdLst>
  <p:notesMasterIdLst>
    <p:notesMasterId r:id="rId22"/>
  </p:notesMasterIdLst>
  <p:sldIdLst>
    <p:sldId id="256" r:id="rId3"/>
    <p:sldId id="422" r:id="rId4"/>
    <p:sldId id="419" r:id="rId5"/>
    <p:sldId id="418" r:id="rId6"/>
    <p:sldId id="420" r:id="rId7"/>
    <p:sldId id="421" r:id="rId8"/>
    <p:sldId id="403" r:id="rId9"/>
    <p:sldId id="425" r:id="rId10"/>
    <p:sldId id="428" r:id="rId11"/>
    <p:sldId id="404" r:id="rId12"/>
    <p:sldId id="411" r:id="rId13"/>
    <p:sldId id="410" r:id="rId14"/>
    <p:sldId id="406" r:id="rId15"/>
    <p:sldId id="408" r:id="rId16"/>
    <p:sldId id="409" r:id="rId17"/>
    <p:sldId id="405" r:id="rId18"/>
    <p:sldId id="415" r:id="rId19"/>
    <p:sldId id="426" r:id="rId20"/>
    <p:sldId id="424" r:id="rId21"/>
  </p:sldIdLst>
  <p:sldSz cx="9144000" cy="5143500" type="screen16x9"/>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76933C"/>
    <a:srgbClr val="FF6600"/>
    <a:srgbClr val="113F7C"/>
    <a:srgbClr val="56863E"/>
    <a:srgbClr val="0094DA"/>
    <a:srgbClr val="003D80"/>
    <a:srgbClr val="818386"/>
    <a:srgbClr val="0F2D6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85"/>
    <p:restoredTop sz="93098" autoAdjust="0"/>
  </p:normalViewPr>
  <p:slideViewPr>
    <p:cSldViewPr snapToGrid="0" snapToObjects="1">
      <p:cViewPr>
        <p:scale>
          <a:sx n="125" d="100"/>
          <a:sy n="125" d="100"/>
        </p:scale>
        <p:origin x="920" y="512"/>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96" d="100"/>
          <a:sy n="96" d="100"/>
        </p:scale>
        <p:origin x="-3558" y="-108"/>
      </p:cViewPr>
      <p:guideLst>
        <p:guide orient="horz" pos="2932"/>
        <p:guide pos="2212"/>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2F132044-0CF3-FE4A-B3DD-AD83F8F3FA08}" type="datetimeFigureOut">
              <a:rPr lang="en-US" smtClean="0"/>
              <a:t>7/14/17</a:t>
            </a:fld>
            <a:endParaRPr lang="en-US"/>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EEF08EE0-F671-5A48-AE26-ED94D7DF6D58}" type="slidenum">
              <a:rPr lang="en-US" smtClean="0"/>
              <a:t>‹#›</a:t>
            </a:fld>
            <a:endParaRPr lang="en-US"/>
          </a:p>
        </p:txBody>
      </p:sp>
    </p:spTree>
    <p:extLst>
      <p:ext uri="{BB962C8B-B14F-4D97-AF65-F5344CB8AC3E}">
        <p14:creationId xmlns:p14="http://schemas.microsoft.com/office/powerpoint/2010/main" val="36485037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F08EE0-F671-5A48-AE26-ED94D7DF6D58}" type="slidenum">
              <a:rPr lang="en-US" smtClean="0"/>
              <a:t>4</a:t>
            </a:fld>
            <a:endParaRPr lang="en-US"/>
          </a:p>
        </p:txBody>
      </p:sp>
    </p:spTree>
    <p:extLst>
      <p:ext uri="{BB962C8B-B14F-4D97-AF65-F5344CB8AC3E}">
        <p14:creationId xmlns:p14="http://schemas.microsoft.com/office/powerpoint/2010/main" val="435439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12</a:t>
            </a:fld>
            <a:endParaRPr lang="en-US"/>
          </a:p>
        </p:txBody>
      </p:sp>
    </p:spTree>
    <p:extLst>
      <p:ext uri="{BB962C8B-B14F-4D97-AF65-F5344CB8AC3E}">
        <p14:creationId xmlns:p14="http://schemas.microsoft.com/office/powerpoint/2010/main" val="1534165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1DFB216-66E3-514B-BDCF-9CBADA758BDC}" type="slidenum">
              <a:rPr lang="en-US" smtClean="0"/>
              <a:pPr>
                <a:defRPr/>
              </a:pPr>
              <a:t>13</a:t>
            </a:fld>
            <a:endParaRPr lang="en-US"/>
          </a:p>
        </p:txBody>
      </p:sp>
    </p:spTree>
    <p:extLst>
      <p:ext uri="{BB962C8B-B14F-4D97-AF65-F5344CB8AC3E}">
        <p14:creationId xmlns:p14="http://schemas.microsoft.com/office/powerpoint/2010/main" val="3151771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F08EE0-F671-5A48-AE26-ED94D7DF6D58}" type="slidenum">
              <a:rPr lang="en-US" smtClean="0"/>
              <a:t>17</a:t>
            </a:fld>
            <a:endParaRPr lang="en-US"/>
          </a:p>
        </p:txBody>
      </p:sp>
    </p:spTree>
    <p:extLst>
      <p:ext uri="{BB962C8B-B14F-4D97-AF65-F5344CB8AC3E}">
        <p14:creationId xmlns:p14="http://schemas.microsoft.com/office/powerpoint/2010/main" val="26997951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emf"/><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 Id="rId3"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6" Type="http://schemas.openxmlformats.org/officeDocument/2006/relationships/image" Target="../media/image14.jpeg"/><Relationship Id="rId7" Type="http://schemas.openxmlformats.org/officeDocument/2006/relationships/image" Target="../media/image15.jpeg"/><Relationship Id="rId8" Type="http://schemas.openxmlformats.org/officeDocument/2006/relationships/image" Target="../media/image16.jpeg"/><Relationship Id="rId9" Type="http://schemas.openxmlformats.org/officeDocument/2006/relationships/image" Target="../media/image17.jpeg"/><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6" Type="http://schemas.openxmlformats.org/officeDocument/2006/relationships/image" Target="../media/image14.jpeg"/><Relationship Id="rId7" Type="http://schemas.openxmlformats.org/officeDocument/2006/relationships/image" Target="../media/image15.jpeg"/><Relationship Id="rId8" Type="http://schemas.openxmlformats.org/officeDocument/2006/relationships/image" Target="../media/image16.jpeg"/><Relationship Id="rId9" Type="http://schemas.openxmlformats.org/officeDocument/2006/relationships/image" Target="../media/image17.jpeg"/><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jpeg"/><Relationship Id="rId6" Type="http://schemas.openxmlformats.org/officeDocument/2006/relationships/image" Target="../media/image22.jpeg"/><Relationship Id="rId7" Type="http://schemas.openxmlformats.org/officeDocument/2006/relationships/image" Target="../media/image23.jpeg"/><Relationship Id="rId8" Type="http://schemas.openxmlformats.org/officeDocument/2006/relationships/image" Target="../media/image24.jpeg"/><Relationship Id="rId9" Type="http://schemas.openxmlformats.org/officeDocument/2006/relationships/image" Target="../media/image25.jpeg"/><Relationship Id="rId1" Type="http://schemas.openxmlformats.org/officeDocument/2006/relationships/slideMaster" Target="../slideMasters/slideMaster1.xml"/><Relationship Id="rId2" Type="http://schemas.openxmlformats.org/officeDocument/2006/relationships/image" Target="../media/image18.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jpeg"/><Relationship Id="rId6" Type="http://schemas.openxmlformats.org/officeDocument/2006/relationships/image" Target="../media/image22.jpeg"/><Relationship Id="rId7" Type="http://schemas.openxmlformats.org/officeDocument/2006/relationships/image" Target="../media/image23.jpeg"/><Relationship Id="rId8" Type="http://schemas.openxmlformats.org/officeDocument/2006/relationships/image" Target="../media/image24.jpeg"/><Relationship Id="rId9" Type="http://schemas.openxmlformats.org/officeDocument/2006/relationships/image" Target="../media/image25.jpeg"/><Relationship Id="rId1" Type="http://schemas.openxmlformats.org/officeDocument/2006/relationships/slideMaster" Target="../slideMasters/slideMaster1.xml"/><Relationship Id="rId2" Type="http://schemas.openxmlformats.org/officeDocument/2006/relationships/image" Target="../media/image18.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6" Type="http://schemas.openxmlformats.org/officeDocument/2006/relationships/image" Target="../media/image14.jpeg"/><Relationship Id="rId7" Type="http://schemas.openxmlformats.org/officeDocument/2006/relationships/image" Target="../media/image15.jpeg"/><Relationship Id="rId8" Type="http://schemas.openxmlformats.org/officeDocument/2006/relationships/image" Target="../media/image16.jpeg"/><Relationship Id="rId9" Type="http://schemas.openxmlformats.org/officeDocument/2006/relationships/image" Target="../media/image17.jpeg"/><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emf"/><Relationship Id="rId1" Type="http://schemas.openxmlformats.org/officeDocument/2006/relationships/slideMaster" Target="../slideMasters/slideMaster2.xml"/><Relationship Id="rId2" Type="http://schemas.openxmlformats.org/officeDocument/2006/relationships/image" Target="../media/image26.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emf"/><Relationship Id="rId1" Type="http://schemas.openxmlformats.org/officeDocument/2006/relationships/slideMaster" Target="../slideMasters/slideMaster2.xml"/><Relationship Id="rId2" Type="http://schemas.openxmlformats.org/officeDocument/2006/relationships/image" Target="../media/image26.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jpeg"/><Relationship Id="rId3" Type="http://schemas.openxmlformats.org/officeDocument/2006/relationships/image" Target="../media/image5.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1" Type="http://schemas.openxmlformats.org/officeDocument/2006/relationships/slideMaster" Target="../slideMasters/slideMaster2.xml"/><Relationship Id="rId2" Type="http://schemas.openxmlformats.org/officeDocument/2006/relationships/image" Target="../media/image27.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1" Type="http://schemas.openxmlformats.org/officeDocument/2006/relationships/slideMaster" Target="../slideMasters/slideMaster2.xml"/><Relationship Id="rId2" Type="http://schemas.openxmlformats.org/officeDocument/2006/relationships/image" Target="../media/image27.jpe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jpeg"/><Relationship Id="rId3"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descr="nicholls_j_05 copy copy.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a:xfrm>
            <a:off x="0" y="0"/>
            <a:ext cx="9144000" cy="5143500"/>
          </a:xfrm>
          <a:prstGeom prst="rect">
            <a:avLst/>
          </a:prstGeom>
          <a:solidFill>
            <a:srgbClr val="113F7C">
              <a:alpha val="4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cyc-nuclides.png"/>
          <p:cNvPicPr>
            <a:picLocks noChangeAspect="1"/>
          </p:cNvPicPr>
          <p:nvPr userDrawn="1"/>
        </p:nvPicPr>
        <p:blipFill rotWithShape="1">
          <a:blip r:embed="rId3" cstate="print">
            <a:alphaModFix/>
            <a:extLst>
              <a:ext uri="{28A0092B-C50C-407E-A947-70E740481C1C}">
                <a14:useLocalDpi xmlns:a14="http://schemas.microsoft.com/office/drawing/2010/main"/>
              </a:ext>
            </a:extLst>
          </a:blip>
          <a:srcRect/>
          <a:stretch/>
        </p:blipFill>
        <p:spPr>
          <a:xfrm>
            <a:off x="5760721" y="1796554"/>
            <a:ext cx="3383279" cy="3346946"/>
          </a:xfrm>
          <a:prstGeom prst="rect">
            <a:avLst/>
          </a:prstGeom>
          <a:effectLst/>
        </p:spPr>
      </p:pic>
      <p:pic>
        <p:nvPicPr>
          <p:cNvPr id="8" name="Picture 7" descr="TRIUMF_logo_white.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39598" y="265430"/>
            <a:ext cx="3149600" cy="863600"/>
          </a:xfrm>
          <a:prstGeom prst="rect">
            <a:avLst/>
          </a:prstGeom>
        </p:spPr>
      </p:pic>
      <p:sp>
        <p:nvSpPr>
          <p:cNvPr id="10" name="Rectangle 9"/>
          <p:cNvSpPr/>
          <p:nvPr userDrawn="1"/>
        </p:nvSpPr>
        <p:spPr>
          <a:xfrm>
            <a:off x="4010024" y="374064"/>
            <a:ext cx="4667251" cy="646331"/>
          </a:xfrm>
          <a:prstGeom prst="rect">
            <a:avLst/>
          </a:prstGeom>
        </p:spPr>
        <p:txBody>
          <a:bodyPr wrap="square">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EAE5DF"/>
                </a:solidFill>
                <a:latin typeface="Myriad Web Pro" panose="020B0503030403020204" pitchFamily="34" charset="0"/>
                <a:cs typeface="Myriad Pro Light"/>
              </a:rPr>
              <a:t>Canada’s national laboratory</a:t>
            </a:r>
            <a:endParaRPr lang="en-US" sz="1200" baseline="0" dirty="0" smtClean="0">
              <a:solidFill>
                <a:srgbClr val="EAE5DF"/>
              </a:solidFill>
              <a:latin typeface="Myriad Web Pro" panose="020B0503030403020204" pitchFamily="34" charset="0"/>
              <a:cs typeface="Myriad Pro Ligh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EAE5DF"/>
                </a:solidFill>
                <a:latin typeface="Myriad Web Pro" panose="020B0503030403020204" pitchFamily="34" charset="0"/>
                <a:cs typeface="Myriad Pro Light"/>
              </a:rPr>
              <a:t>for particle and nuclear physics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EAE5DF"/>
                </a:solidFill>
                <a:latin typeface="Myriad Web Pro" panose="020B0503030403020204" pitchFamily="34" charset="0"/>
                <a:cs typeface="Myriad Pro Light"/>
              </a:rPr>
              <a:t>and accelerator-based</a:t>
            </a:r>
            <a:r>
              <a:rPr lang="en-US" sz="1200" baseline="0" dirty="0" smtClean="0">
                <a:solidFill>
                  <a:srgbClr val="EAE5DF"/>
                </a:solidFill>
                <a:latin typeface="Myriad Web Pro" panose="020B0503030403020204" pitchFamily="34" charset="0"/>
                <a:cs typeface="Myriad Pro Light"/>
              </a:rPr>
              <a:t> science</a:t>
            </a:r>
            <a:endParaRPr lang="en-US" sz="1200" dirty="0" smtClean="0">
              <a:solidFill>
                <a:srgbClr val="EAE5DF"/>
              </a:solidFill>
              <a:latin typeface="Myriad Web Pro" panose="020B0503030403020204" pitchFamily="34" charset="0"/>
              <a:cs typeface="Myriad Pro Light"/>
            </a:endParaRPr>
          </a:p>
        </p:txBody>
      </p:sp>
      <p:cxnSp>
        <p:nvCxnSpPr>
          <p:cNvPr id="11" name="Straight Connector 10"/>
          <p:cNvCxnSpPr/>
          <p:nvPr userDrawn="1"/>
        </p:nvCxnSpPr>
        <p:spPr>
          <a:xfrm>
            <a:off x="3793998" y="146050"/>
            <a:ext cx="0" cy="110236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4825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3" name="Picture 2" descr="nicholls_j_05 copy copy.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a:xfrm>
            <a:off x="0" y="0"/>
            <a:ext cx="9144000" cy="5143500"/>
          </a:xfrm>
          <a:prstGeom prst="rect">
            <a:avLst/>
          </a:prstGeom>
          <a:solidFill>
            <a:srgbClr val="113F7C">
              <a:alpha val="4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cyc-nuclides.png"/>
          <p:cNvPicPr>
            <a:picLocks noChangeAspect="1"/>
          </p:cNvPicPr>
          <p:nvPr userDrawn="1"/>
        </p:nvPicPr>
        <p:blipFill rotWithShape="1">
          <a:blip r:embed="rId3" cstate="print">
            <a:alphaModFix/>
            <a:extLst>
              <a:ext uri="{28A0092B-C50C-407E-A947-70E740481C1C}">
                <a14:useLocalDpi xmlns:a14="http://schemas.microsoft.com/office/drawing/2010/main"/>
              </a:ext>
            </a:extLst>
          </a:blip>
          <a:srcRect/>
          <a:stretch/>
        </p:blipFill>
        <p:spPr>
          <a:xfrm>
            <a:off x="5760721" y="1796554"/>
            <a:ext cx="3383279" cy="3346946"/>
          </a:xfrm>
          <a:prstGeom prst="rect">
            <a:avLst/>
          </a:prstGeom>
          <a:effectLst/>
        </p:spPr>
      </p:pic>
      <p:pic>
        <p:nvPicPr>
          <p:cNvPr id="8" name="Picture 7" descr="TRIUMF_logo_white.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39598" y="265430"/>
            <a:ext cx="3149600" cy="863600"/>
          </a:xfrm>
          <a:prstGeom prst="rect">
            <a:avLst/>
          </a:prstGeom>
        </p:spPr>
      </p:pic>
      <p:cxnSp>
        <p:nvCxnSpPr>
          <p:cNvPr id="11" name="Straight Connector 10"/>
          <p:cNvCxnSpPr/>
          <p:nvPr userDrawn="1"/>
        </p:nvCxnSpPr>
        <p:spPr>
          <a:xfrm>
            <a:off x="3793998" y="146050"/>
            <a:ext cx="0" cy="110236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Rectangle 11"/>
          <p:cNvSpPr/>
          <p:nvPr userDrawn="1"/>
        </p:nvSpPr>
        <p:spPr>
          <a:xfrm>
            <a:off x="4010024" y="374064"/>
            <a:ext cx="4667251" cy="646331"/>
          </a:xfrm>
          <a:prstGeom prst="rect">
            <a:avLst/>
          </a:prstGeom>
        </p:spPr>
        <p:txBody>
          <a:bodyPr wrap="square">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EAE5DF"/>
                </a:solidFill>
                <a:latin typeface="Myriad Web Pro" panose="020B0503030403020204" pitchFamily="34" charset="0"/>
                <a:cs typeface="Myriad Pro Light"/>
              </a:rPr>
              <a:t>Canada’s national laboratory</a:t>
            </a:r>
            <a:endParaRPr lang="en-US" sz="1200" baseline="0" dirty="0" smtClean="0">
              <a:solidFill>
                <a:srgbClr val="EAE5DF"/>
              </a:solidFill>
              <a:latin typeface="Myriad Web Pro" panose="020B0503030403020204" pitchFamily="34" charset="0"/>
              <a:cs typeface="Myriad Pro Ligh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EAE5DF"/>
                </a:solidFill>
                <a:latin typeface="Myriad Web Pro" panose="020B0503030403020204" pitchFamily="34" charset="0"/>
                <a:cs typeface="Myriad Pro Light"/>
              </a:rPr>
              <a:t>for particle and nuclear physics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EAE5DF"/>
                </a:solidFill>
                <a:latin typeface="Myriad Web Pro" panose="020B0503030403020204" pitchFamily="34" charset="0"/>
                <a:cs typeface="Myriad Pro Light"/>
              </a:rPr>
              <a:t>and accelerator-based</a:t>
            </a:r>
            <a:r>
              <a:rPr lang="en-US" sz="1200" baseline="0" dirty="0" smtClean="0">
                <a:solidFill>
                  <a:srgbClr val="EAE5DF"/>
                </a:solidFill>
                <a:latin typeface="Myriad Web Pro" panose="020B0503030403020204" pitchFamily="34" charset="0"/>
                <a:cs typeface="Myriad Pro Light"/>
              </a:rPr>
              <a:t> science</a:t>
            </a:r>
            <a:endParaRPr lang="en-US" sz="1200" dirty="0" smtClean="0">
              <a:solidFill>
                <a:srgbClr val="EAE5DF"/>
              </a:solidFill>
              <a:latin typeface="Myriad Web Pro" panose="020B0503030403020204" pitchFamily="34" charset="0"/>
              <a:cs typeface="Myriad Pro Light"/>
            </a:endParaRPr>
          </a:p>
        </p:txBody>
      </p:sp>
    </p:spTree>
    <p:extLst>
      <p:ext uri="{BB962C8B-B14F-4D97-AF65-F5344CB8AC3E}">
        <p14:creationId xmlns:p14="http://schemas.microsoft.com/office/powerpoint/2010/main" val="1508862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12" name="Rectangle 11"/>
          <p:cNvSpPr/>
          <p:nvPr userDrawn="1"/>
        </p:nvSpPr>
        <p:spPr>
          <a:xfrm>
            <a:off x="0" y="0"/>
            <a:ext cx="25527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nicholls_j_05 copy copy.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552700" y="0"/>
            <a:ext cx="6591300" cy="5143500"/>
          </a:xfrm>
          <a:prstGeom prst="rect">
            <a:avLst/>
          </a:prstGeom>
        </p:spPr>
      </p:pic>
      <p:sp>
        <p:nvSpPr>
          <p:cNvPr id="9" name="Rectangle 8"/>
          <p:cNvSpPr/>
          <p:nvPr userDrawn="1"/>
        </p:nvSpPr>
        <p:spPr>
          <a:xfrm>
            <a:off x="2552700" y="0"/>
            <a:ext cx="6591300" cy="5143500"/>
          </a:xfrm>
          <a:prstGeom prst="rect">
            <a:avLst/>
          </a:prstGeom>
          <a:solidFill>
            <a:srgbClr val="113F7C">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294640" y="1122711"/>
            <a:ext cx="2032000" cy="553998"/>
          </a:xfrm>
          <a:prstGeom prst="rect">
            <a:avLst/>
          </a:prstGeom>
        </p:spPr>
        <p:txBody>
          <a:bodyPr wrap="square">
            <a:spAutoFit/>
          </a:bodyPr>
          <a:lstStyle/>
          <a:p>
            <a:pPr algn="l"/>
            <a:r>
              <a:rPr lang="en-US" sz="1000" kern="1200" dirty="0" smtClean="0">
                <a:solidFill>
                  <a:srgbClr val="113F7C"/>
                </a:solidFill>
                <a:latin typeface="Myriad Web Pro" panose="020B0503030403020204" pitchFamily="34" charset="0"/>
                <a:ea typeface="+mn-ea"/>
                <a:cs typeface="Myriad Pro Light"/>
              </a:rPr>
              <a:t>Canada’s national laboratory</a:t>
            </a:r>
          </a:p>
          <a:p>
            <a:pPr algn="l"/>
            <a:r>
              <a:rPr lang="en-US" sz="1000" kern="1200" dirty="0" smtClean="0">
                <a:solidFill>
                  <a:srgbClr val="113F7C"/>
                </a:solidFill>
                <a:latin typeface="Myriad Web Pro" panose="020B0503030403020204" pitchFamily="34" charset="0"/>
                <a:ea typeface="+mn-ea"/>
                <a:cs typeface="Myriad Pro Light"/>
              </a:rPr>
              <a:t>for particle and nuclear physics </a:t>
            </a:r>
          </a:p>
          <a:p>
            <a:pPr algn="l"/>
            <a:r>
              <a:rPr lang="en-US" sz="1000" kern="1200" dirty="0" smtClean="0">
                <a:solidFill>
                  <a:srgbClr val="113F7C"/>
                </a:solidFill>
                <a:latin typeface="Myriad Web Pro" panose="020B0503030403020204" pitchFamily="34" charset="0"/>
                <a:ea typeface="+mn-ea"/>
                <a:cs typeface="Myriad Pro Light"/>
              </a:rPr>
              <a:t>and accelerator-based science</a:t>
            </a:r>
          </a:p>
        </p:txBody>
      </p:sp>
      <p:cxnSp>
        <p:nvCxnSpPr>
          <p:cNvPr id="8" name="Straight Connector 7"/>
          <p:cNvCxnSpPr/>
          <p:nvPr userDrawn="1"/>
        </p:nvCxnSpPr>
        <p:spPr>
          <a:xfrm>
            <a:off x="294640" y="1000760"/>
            <a:ext cx="2032000" cy="0"/>
          </a:xfrm>
          <a:prstGeom prst="line">
            <a:avLst/>
          </a:prstGeom>
          <a:ln w="3175" cmpd="sng">
            <a:solidFill>
              <a:srgbClr val="012757"/>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TRIUMF_logo_blue.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83794" y="395325"/>
            <a:ext cx="1655589" cy="453952"/>
          </a:xfrm>
          <a:prstGeom prst="rect">
            <a:avLst/>
          </a:prstGeom>
        </p:spPr>
      </p:pic>
      <p:sp>
        <p:nvSpPr>
          <p:cNvPr id="14" name="TextBox 13"/>
          <p:cNvSpPr txBox="1"/>
          <p:nvPr userDrawn="1"/>
        </p:nvSpPr>
        <p:spPr>
          <a:xfrm>
            <a:off x="125094" y="4021267"/>
            <a:ext cx="2427605" cy="797654"/>
          </a:xfrm>
          <a:prstGeom prst="rect">
            <a:avLst/>
          </a:prstGeom>
          <a:noFill/>
        </p:spPr>
        <p:txBody>
          <a:bodyPr wrap="square" lIns="72000" rtlCol="0">
            <a:spAutoFit/>
          </a:bodyPr>
          <a:lstStyle/>
          <a:p>
            <a:pPr>
              <a:lnSpc>
                <a:spcPts val="1130"/>
              </a:lnSpc>
              <a:spcAft>
                <a:spcPts val="600"/>
              </a:spcAft>
            </a:pPr>
            <a:r>
              <a:rPr lang="en-US" sz="800" dirty="0" smtClean="0">
                <a:solidFill>
                  <a:srgbClr val="0F2D68"/>
                </a:solidFill>
                <a:latin typeface="Myriad Web Pro" panose="020B0503030403020204" pitchFamily="34" charset="0"/>
                <a:ea typeface="ヒラギノ角ゴ Pro W3" pitchFamily="-111" charset="-128"/>
                <a:cs typeface="Myriad Pro Light"/>
              </a:rPr>
              <a:t>TRIUMF:</a:t>
            </a:r>
            <a:r>
              <a:rPr lang="en-US" sz="800" baseline="0" dirty="0" smtClean="0">
                <a:solidFill>
                  <a:srgbClr val="0F2D68"/>
                </a:solidFill>
                <a:latin typeface="Myriad Web Pro" panose="020B0503030403020204" pitchFamily="34" charset="0"/>
                <a:ea typeface="ヒラギノ角ゴ Pro W3" pitchFamily="-111" charset="-128"/>
                <a:cs typeface="Myriad Pro Light"/>
              </a:rPr>
              <a:t> </a:t>
            </a:r>
            <a:r>
              <a:rPr lang="en-US" sz="800" dirty="0" smtClean="0">
                <a:solidFill>
                  <a:srgbClr val="0F2D68"/>
                </a:solidFill>
                <a:latin typeface="Myriad Web Pro" panose="020B0503030403020204" pitchFamily="34" charset="0"/>
                <a:ea typeface="ヒラギノ角ゴ Pro W3" pitchFamily="-111" charset="-128"/>
                <a:cs typeface="Myriad Pro Light"/>
              </a:rPr>
              <a:t>Alberta | British Columbia | Calgary | Carleton | Guelph | Manitoba</a:t>
            </a:r>
            <a:r>
              <a:rPr lang="en-US" sz="800" baseline="0" dirty="0" smtClean="0">
                <a:solidFill>
                  <a:srgbClr val="0F2D68"/>
                </a:solidFill>
                <a:latin typeface="Myriad Web Pro" panose="020B0503030403020204" pitchFamily="34" charset="0"/>
                <a:ea typeface="ヒラギノ角ゴ Pro W3" pitchFamily="-111" charset="-128"/>
                <a:cs typeface="Myriad Pro Light"/>
              </a:rPr>
              <a:t> | </a:t>
            </a:r>
            <a:r>
              <a:rPr lang="en-US" sz="800" dirty="0" smtClean="0">
                <a:solidFill>
                  <a:srgbClr val="0F2D68"/>
                </a:solidFill>
                <a:latin typeface="Myriad Web Pro" panose="020B0503030403020204" pitchFamily="34" charset="0"/>
                <a:ea typeface="ヒラギノ角ゴ Pro W3" pitchFamily="-111" charset="-128"/>
                <a:cs typeface="Myriad Pro Light"/>
              </a:rPr>
              <a:t>McGill | McMaster |</a:t>
            </a:r>
            <a:r>
              <a:rPr lang="en-US" sz="800" baseline="0" dirty="0" smtClean="0">
                <a:solidFill>
                  <a:srgbClr val="0F2D68"/>
                </a:solidFill>
                <a:latin typeface="Myriad Web Pro" panose="020B0503030403020204" pitchFamily="34" charset="0"/>
                <a:ea typeface="ヒラギノ角ゴ Pro W3" pitchFamily="-111" charset="-128"/>
                <a:cs typeface="Myriad Pro Light"/>
              </a:rPr>
              <a:t> </a:t>
            </a:r>
            <a:r>
              <a:rPr lang="en-US" sz="800" dirty="0" smtClean="0">
                <a:solidFill>
                  <a:srgbClr val="0F2D68"/>
                </a:solidFill>
                <a:latin typeface="Myriad Web Pro" panose="020B0503030403020204" pitchFamily="34" charset="0"/>
                <a:ea typeface="ヒラギノ角ゴ Pro W3" pitchFamily="-111" charset="-128"/>
                <a:cs typeface="Myriad Pro Light"/>
              </a:rPr>
              <a:t>Montréal | Northern British Columbia | Queen’s</a:t>
            </a:r>
            <a:r>
              <a:rPr lang="en-US" sz="800" baseline="0" dirty="0" smtClean="0">
                <a:solidFill>
                  <a:srgbClr val="0F2D68"/>
                </a:solidFill>
                <a:latin typeface="Myriad Web Pro" panose="020B0503030403020204" pitchFamily="34" charset="0"/>
                <a:ea typeface="ヒラギノ角ゴ Pro W3" pitchFamily="-111" charset="-128"/>
                <a:cs typeface="Myriad Pro Light"/>
              </a:rPr>
              <a:t> | </a:t>
            </a:r>
            <a:r>
              <a:rPr lang="en-US" sz="800" dirty="0" smtClean="0">
                <a:solidFill>
                  <a:srgbClr val="0F2D68"/>
                </a:solidFill>
                <a:latin typeface="Myriad Web Pro" panose="020B0503030403020204" pitchFamily="34" charset="0"/>
                <a:ea typeface="ヒラギノ角ゴ Pro W3" pitchFamily="-111" charset="-128"/>
                <a:cs typeface="Myriad Pro Light"/>
              </a:rPr>
              <a:t>Regina | Saint </a:t>
            </a:r>
            <a:r>
              <a:rPr lang="en-US" sz="800" dirty="0" smtClean="0">
                <a:solidFill>
                  <a:srgbClr val="113F7C"/>
                </a:solidFill>
                <a:latin typeface="Myriad Web Pro" panose="020B0503030403020204" pitchFamily="34" charset="0"/>
                <a:ea typeface="ヒラギノ角ゴ Pro W3" pitchFamily="-111" charset="-128"/>
                <a:cs typeface="Myriad Pro Light"/>
              </a:rPr>
              <a:t>Mary’s</a:t>
            </a:r>
            <a:r>
              <a:rPr lang="en-US" sz="800" dirty="0" smtClean="0">
                <a:solidFill>
                  <a:srgbClr val="0F2D68"/>
                </a:solidFill>
                <a:latin typeface="Myriad Web Pro" panose="020B0503030403020204" pitchFamily="34" charset="0"/>
                <a:ea typeface="ヒラギノ角ゴ Pro W3" pitchFamily="-111" charset="-128"/>
                <a:cs typeface="Myriad Pro Light"/>
              </a:rPr>
              <a:t> | Simon Fraser | Toronto | Victoria |</a:t>
            </a:r>
            <a:r>
              <a:rPr lang="en-US" sz="800" baseline="0" dirty="0" smtClean="0">
                <a:solidFill>
                  <a:srgbClr val="0F2D68"/>
                </a:solidFill>
                <a:latin typeface="Myriad Web Pro" panose="020B0503030403020204" pitchFamily="34" charset="0"/>
                <a:ea typeface="ヒラギノ角ゴ Pro W3" pitchFamily="-111" charset="-128"/>
                <a:cs typeface="Myriad Pro Light"/>
              </a:rPr>
              <a:t> Western | </a:t>
            </a:r>
            <a:r>
              <a:rPr lang="en-US" sz="800" dirty="0" smtClean="0">
                <a:solidFill>
                  <a:srgbClr val="0F2D68"/>
                </a:solidFill>
                <a:latin typeface="Myriad Web Pro" panose="020B0503030403020204" pitchFamily="34" charset="0"/>
                <a:ea typeface="ヒラギノ角ゴ Pro W3" pitchFamily="-111" charset="-128"/>
                <a:cs typeface="Myriad Pro Light"/>
              </a:rPr>
              <a:t>Winnipeg | York</a:t>
            </a:r>
            <a:endParaRPr lang="en-US" sz="800" dirty="0">
              <a:solidFill>
                <a:srgbClr val="0F2D68"/>
              </a:solidFill>
              <a:latin typeface="Myriad Web Pro" panose="020B0503030403020204" pitchFamily="34" charset="0"/>
              <a:ea typeface="ヒラギノ角ゴ Pro W3" pitchFamily="-111" charset="-128"/>
              <a:cs typeface="Myriad Pro Light"/>
            </a:endParaRPr>
          </a:p>
        </p:txBody>
      </p:sp>
    </p:spTree>
    <p:extLst>
      <p:ext uri="{BB962C8B-B14F-4D97-AF65-F5344CB8AC3E}">
        <p14:creationId xmlns:p14="http://schemas.microsoft.com/office/powerpoint/2010/main" val="2595533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2" name="Rectangle 11"/>
          <p:cNvSpPr/>
          <p:nvPr userDrawn="1"/>
        </p:nvSpPr>
        <p:spPr>
          <a:xfrm>
            <a:off x="0" y="0"/>
            <a:ext cx="25527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nicholls_j_05 copy copy.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552700" y="0"/>
            <a:ext cx="6591300" cy="5143500"/>
          </a:xfrm>
          <a:prstGeom prst="rect">
            <a:avLst/>
          </a:prstGeom>
        </p:spPr>
      </p:pic>
      <p:sp>
        <p:nvSpPr>
          <p:cNvPr id="9" name="Rectangle 8"/>
          <p:cNvSpPr/>
          <p:nvPr userDrawn="1"/>
        </p:nvSpPr>
        <p:spPr>
          <a:xfrm>
            <a:off x="2552700" y="0"/>
            <a:ext cx="6591300" cy="5143500"/>
          </a:xfrm>
          <a:prstGeom prst="rect">
            <a:avLst/>
          </a:prstGeom>
          <a:solidFill>
            <a:srgbClr val="113F7C">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294640" y="1122711"/>
            <a:ext cx="2032000" cy="553998"/>
          </a:xfrm>
          <a:prstGeom prst="rect">
            <a:avLst/>
          </a:prstGeom>
        </p:spPr>
        <p:txBody>
          <a:bodyPr wrap="square">
            <a:spAutoFit/>
          </a:bodyPr>
          <a:lstStyle/>
          <a:p>
            <a:pPr algn="l"/>
            <a:r>
              <a:rPr lang="en-US" sz="1000" kern="1200" dirty="0" smtClean="0">
                <a:solidFill>
                  <a:srgbClr val="113F7C"/>
                </a:solidFill>
                <a:latin typeface="Myriad Web Pro" panose="020B0503030403020204" pitchFamily="34" charset="0"/>
                <a:ea typeface="+mn-ea"/>
                <a:cs typeface="Myriad Pro Light"/>
              </a:rPr>
              <a:t>Canada’s national laboratory</a:t>
            </a:r>
          </a:p>
          <a:p>
            <a:pPr algn="l"/>
            <a:r>
              <a:rPr lang="en-US" sz="1000" kern="1200" dirty="0" smtClean="0">
                <a:solidFill>
                  <a:srgbClr val="113F7C"/>
                </a:solidFill>
                <a:latin typeface="Myriad Web Pro" panose="020B0503030403020204" pitchFamily="34" charset="0"/>
                <a:ea typeface="+mn-ea"/>
                <a:cs typeface="Myriad Pro Light"/>
              </a:rPr>
              <a:t>for particle and nuclear physics </a:t>
            </a:r>
          </a:p>
          <a:p>
            <a:pPr algn="l"/>
            <a:r>
              <a:rPr lang="en-US" sz="1000" kern="1200" dirty="0" smtClean="0">
                <a:solidFill>
                  <a:srgbClr val="113F7C"/>
                </a:solidFill>
                <a:latin typeface="Myriad Web Pro" panose="020B0503030403020204" pitchFamily="34" charset="0"/>
                <a:ea typeface="+mn-ea"/>
                <a:cs typeface="Myriad Pro Light"/>
              </a:rPr>
              <a:t>and accelerator-based science</a:t>
            </a:r>
          </a:p>
        </p:txBody>
      </p:sp>
      <p:cxnSp>
        <p:nvCxnSpPr>
          <p:cNvPr id="8" name="Straight Connector 7"/>
          <p:cNvCxnSpPr/>
          <p:nvPr userDrawn="1"/>
        </p:nvCxnSpPr>
        <p:spPr>
          <a:xfrm>
            <a:off x="294640" y="1000760"/>
            <a:ext cx="2032000" cy="0"/>
          </a:xfrm>
          <a:prstGeom prst="line">
            <a:avLst/>
          </a:prstGeom>
          <a:ln w="3175" cmpd="sng">
            <a:solidFill>
              <a:srgbClr val="012757"/>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TRIUMF_logo_blue.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83794" y="395325"/>
            <a:ext cx="1655589" cy="453952"/>
          </a:xfrm>
          <a:prstGeom prst="rect">
            <a:avLst/>
          </a:prstGeom>
        </p:spPr>
      </p:pic>
      <p:sp>
        <p:nvSpPr>
          <p:cNvPr id="14" name="TextBox 13"/>
          <p:cNvSpPr txBox="1"/>
          <p:nvPr userDrawn="1"/>
        </p:nvSpPr>
        <p:spPr>
          <a:xfrm>
            <a:off x="125094" y="4021267"/>
            <a:ext cx="2427605" cy="797654"/>
          </a:xfrm>
          <a:prstGeom prst="rect">
            <a:avLst/>
          </a:prstGeom>
          <a:noFill/>
        </p:spPr>
        <p:txBody>
          <a:bodyPr wrap="square" lIns="72000" rtlCol="0">
            <a:spAutoFit/>
          </a:bodyPr>
          <a:lstStyle/>
          <a:p>
            <a:pPr>
              <a:lnSpc>
                <a:spcPts val="1130"/>
              </a:lnSpc>
              <a:spcAft>
                <a:spcPts val="600"/>
              </a:spcAft>
            </a:pPr>
            <a:r>
              <a:rPr lang="en-US" sz="800" dirty="0" smtClean="0">
                <a:solidFill>
                  <a:srgbClr val="0F2D68"/>
                </a:solidFill>
                <a:latin typeface="Myriad Web Pro" panose="020B0503030403020204" pitchFamily="34" charset="0"/>
                <a:ea typeface="ヒラギノ角ゴ Pro W3" pitchFamily="-111" charset="-128"/>
                <a:cs typeface="Myriad Pro Light"/>
              </a:rPr>
              <a:t>TRIUMF:</a:t>
            </a:r>
            <a:r>
              <a:rPr lang="en-US" sz="800" baseline="0" dirty="0" smtClean="0">
                <a:solidFill>
                  <a:srgbClr val="0F2D68"/>
                </a:solidFill>
                <a:latin typeface="Myriad Web Pro" panose="020B0503030403020204" pitchFamily="34" charset="0"/>
                <a:ea typeface="ヒラギノ角ゴ Pro W3" pitchFamily="-111" charset="-128"/>
                <a:cs typeface="Myriad Pro Light"/>
              </a:rPr>
              <a:t> </a:t>
            </a:r>
            <a:r>
              <a:rPr lang="en-US" sz="800" dirty="0" smtClean="0">
                <a:solidFill>
                  <a:srgbClr val="0F2D68"/>
                </a:solidFill>
                <a:latin typeface="Myriad Web Pro" panose="020B0503030403020204" pitchFamily="34" charset="0"/>
                <a:ea typeface="ヒラギノ角ゴ Pro W3" pitchFamily="-111" charset="-128"/>
                <a:cs typeface="Myriad Pro Light"/>
              </a:rPr>
              <a:t>Alberta | British Columbia | Calgary | Carleton | Guelph | Manitoba</a:t>
            </a:r>
            <a:r>
              <a:rPr lang="en-US" sz="800" baseline="0" dirty="0" smtClean="0">
                <a:solidFill>
                  <a:srgbClr val="0F2D68"/>
                </a:solidFill>
                <a:latin typeface="Myriad Web Pro" panose="020B0503030403020204" pitchFamily="34" charset="0"/>
                <a:ea typeface="ヒラギノ角ゴ Pro W3" pitchFamily="-111" charset="-128"/>
                <a:cs typeface="Myriad Pro Light"/>
              </a:rPr>
              <a:t> | </a:t>
            </a:r>
            <a:r>
              <a:rPr lang="en-US" sz="800" dirty="0" smtClean="0">
                <a:solidFill>
                  <a:srgbClr val="0F2D68"/>
                </a:solidFill>
                <a:latin typeface="Myriad Web Pro" panose="020B0503030403020204" pitchFamily="34" charset="0"/>
                <a:ea typeface="ヒラギノ角ゴ Pro W3" pitchFamily="-111" charset="-128"/>
                <a:cs typeface="Myriad Pro Light"/>
              </a:rPr>
              <a:t>McGill | McMaster |</a:t>
            </a:r>
            <a:r>
              <a:rPr lang="en-US" sz="800" baseline="0" dirty="0" smtClean="0">
                <a:solidFill>
                  <a:srgbClr val="0F2D68"/>
                </a:solidFill>
                <a:latin typeface="Myriad Web Pro" panose="020B0503030403020204" pitchFamily="34" charset="0"/>
                <a:ea typeface="ヒラギノ角ゴ Pro W3" pitchFamily="-111" charset="-128"/>
                <a:cs typeface="Myriad Pro Light"/>
              </a:rPr>
              <a:t> </a:t>
            </a:r>
            <a:r>
              <a:rPr lang="en-US" sz="800" dirty="0" smtClean="0">
                <a:solidFill>
                  <a:srgbClr val="0F2D68"/>
                </a:solidFill>
                <a:latin typeface="Myriad Web Pro" panose="020B0503030403020204" pitchFamily="34" charset="0"/>
                <a:ea typeface="ヒラギノ角ゴ Pro W3" pitchFamily="-111" charset="-128"/>
                <a:cs typeface="Myriad Pro Light"/>
              </a:rPr>
              <a:t>Montréal | Northern British Columbia | Queen’s</a:t>
            </a:r>
            <a:r>
              <a:rPr lang="en-US" sz="800" baseline="0" dirty="0" smtClean="0">
                <a:solidFill>
                  <a:srgbClr val="0F2D68"/>
                </a:solidFill>
                <a:latin typeface="Myriad Web Pro" panose="020B0503030403020204" pitchFamily="34" charset="0"/>
                <a:ea typeface="ヒラギノ角ゴ Pro W3" pitchFamily="-111" charset="-128"/>
                <a:cs typeface="Myriad Pro Light"/>
              </a:rPr>
              <a:t> | </a:t>
            </a:r>
            <a:r>
              <a:rPr lang="en-US" sz="800" dirty="0" smtClean="0">
                <a:solidFill>
                  <a:srgbClr val="0F2D68"/>
                </a:solidFill>
                <a:latin typeface="Myriad Web Pro" panose="020B0503030403020204" pitchFamily="34" charset="0"/>
                <a:ea typeface="ヒラギノ角ゴ Pro W3" pitchFamily="-111" charset="-128"/>
                <a:cs typeface="Myriad Pro Light"/>
              </a:rPr>
              <a:t>Regina | Saint </a:t>
            </a:r>
            <a:r>
              <a:rPr lang="en-US" sz="800" dirty="0" smtClean="0">
                <a:solidFill>
                  <a:srgbClr val="113F7C"/>
                </a:solidFill>
                <a:latin typeface="Myriad Web Pro" panose="020B0503030403020204" pitchFamily="34" charset="0"/>
                <a:ea typeface="ヒラギノ角ゴ Pro W3" pitchFamily="-111" charset="-128"/>
                <a:cs typeface="Myriad Pro Light"/>
              </a:rPr>
              <a:t>Mary’s</a:t>
            </a:r>
            <a:r>
              <a:rPr lang="en-US" sz="800" dirty="0" smtClean="0">
                <a:solidFill>
                  <a:srgbClr val="0F2D68"/>
                </a:solidFill>
                <a:latin typeface="Myriad Web Pro" panose="020B0503030403020204" pitchFamily="34" charset="0"/>
                <a:ea typeface="ヒラギノ角ゴ Pro W3" pitchFamily="-111" charset="-128"/>
                <a:cs typeface="Myriad Pro Light"/>
              </a:rPr>
              <a:t> | Simon Fraser | Toronto | Victoria |</a:t>
            </a:r>
            <a:r>
              <a:rPr lang="en-US" sz="800" baseline="0" dirty="0" smtClean="0">
                <a:solidFill>
                  <a:srgbClr val="0F2D68"/>
                </a:solidFill>
                <a:latin typeface="Myriad Web Pro" panose="020B0503030403020204" pitchFamily="34" charset="0"/>
                <a:ea typeface="ヒラギノ角ゴ Pro W3" pitchFamily="-111" charset="-128"/>
                <a:cs typeface="Myriad Pro Light"/>
              </a:rPr>
              <a:t> Western | </a:t>
            </a:r>
            <a:r>
              <a:rPr lang="en-US" sz="800" dirty="0" smtClean="0">
                <a:solidFill>
                  <a:srgbClr val="0F2D68"/>
                </a:solidFill>
                <a:latin typeface="Myriad Web Pro" panose="020B0503030403020204" pitchFamily="34" charset="0"/>
                <a:ea typeface="ヒラギノ角ゴ Pro W3" pitchFamily="-111" charset="-128"/>
                <a:cs typeface="Myriad Pro Light"/>
              </a:rPr>
              <a:t>Winnipeg | York</a:t>
            </a:r>
            <a:endParaRPr lang="en-US" sz="800" dirty="0">
              <a:solidFill>
                <a:srgbClr val="0F2D68"/>
              </a:solidFill>
              <a:latin typeface="Myriad Web Pro" panose="020B0503030403020204" pitchFamily="34" charset="0"/>
              <a:ea typeface="ヒラギノ角ゴ Pro W3" pitchFamily="-111" charset="-128"/>
              <a:cs typeface="Myriad Pro Light"/>
            </a:endParaRPr>
          </a:p>
        </p:txBody>
      </p:sp>
      <p:sp>
        <p:nvSpPr>
          <p:cNvPr id="10" name="TextBox 9"/>
          <p:cNvSpPr txBox="1"/>
          <p:nvPr userDrawn="1"/>
        </p:nvSpPr>
        <p:spPr>
          <a:xfrm>
            <a:off x="3867150" y="1562100"/>
            <a:ext cx="3943350" cy="1323439"/>
          </a:xfrm>
          <a:prstGeom prst="rect">
            <a:avLst/>
          </a:prstGeom>
        </p:spPr>
        <p:txBody>
          <a:bodyPr wrap="square" rtlCol="0">
            <a:spAutoFit/>
          </a:bodyPr>
          <a:lstStyle/>
          <a:p>
            <a:pPr algn="ctr"/>
            <a:r>
              <a:rPr lang="en-CA" sz="4000" dirty="0" smtClean="0">
                <a:solidFill>
                  <a:srgbClr val="FFFFFF"/>
                </a:solidFill>
                <a:latin typeface="Myriad Pro" pitchFamily="34" charset="0"/>
                <a:ea typeface="+mj-ea"/>
                <a:cs typeface="Avenir Heavy"/>
              </a:rPr>
              <a:t>Thank you!</a:t>
            </a:r>
          </a:p>
          <a:p>
            <a:pPr algn="ctr"/>
            <a:r>
              <a:rPr lang="en-CA" sz="4000" dirty="0" err="1" smtClean="0">
                <a:solidFill>
                  <a:srgbClr val="FFFFFF"/>
                </a:solidFill>
                <a:latin typeface="Myriad Pro" pitchFamily="34" charset="0"/>
                <a:ea typeface="+mj-ea"/>
                <a:cs typeface="Avenir Heavy"/>
              </a:rPr>
              <a:t>Merci</a:t>
            </a:r>
            <a:r>
              <a:rPr lang="en-CA" sz="4000" dirty="0" smtClean="0">
                <a:solidFill>
                  <a:srgbClr val="FFFFFF"/>
                </a:solidFill>
                <a:latin typeface="Myriad Pro" pitchFamily="34" charset="0"/>
                <a:ea typeface="+mj-ea"/>
                <a:cs typeface="Avenir Heavy"/>
              </a:rPr>
              <a:t>!</a:t>
            </a:r>
            <a:endParaRPr lang="en-US" sz="3200" dirty="0">
              <a:solidFill>
                <a:srgbClr val="FFFFFF"/>
              </a:solidFill>
              <a:latin typeface="Myriad Pro" pitchFamily="34" charset="0"/>
              <a:ea typeface="+mj-ea"/>
              <a:cs typeface="Avenir Heavy"/>
            </a:endParaRPr>
          </a:p>
        </p:txBody>
      </p:sp>
      <p:sp>
        <p:nvSpPr>
          <p:cNvPr id="15" name="TextBox 14"/>
          <p:cNvSpPr txBox="1"/>
          <p:nvPr userDrawn="1"/>
        </p:nvSpPr>
        <p:spPr>
          <a:xfrm>
            <a:off x="6616700" y="4306986"/>
            <a:ext cx="2324100" cy="307777"/>
          </a:xfrm>
          <a:prstGeom prst="rect">
            <a:avLst/>
          </a:prstGeom>
        </p:spPr>
        <p:txBody>
          <a:bodyPr wrap="square" rtlCol="0">
            <a:spAutoFit/>
          </a:bodyPr>
          <a:lstStyle/>
          <a:p>
            <a:pPr algn="just"/>
            <a:r>
              <a:rPr lang="en-CA" sz="1400" dirty="0" smtClean="0">
                <a:solidFill>
                  <a:srgbClr val="FFFFFF"/>
                </a:solidFill>
                <a:latin typeface="Myriad Pro SemiExt" pitchFamily="34" charset="0"/>
                <a:ea typeface="+mj-ea"/>
                <a:cs typeface="Avenir Heavy"/>
              </a:rPr>
              <a:t>Follow us at </a:t>
            </a:r>
            <a:r>
              <a:rPr lang="en-CA" sz="1400" dirty="0" err="1" smtClean="0">
                <a:solidFill>
                  <a:srgbClr val="FFFFFF"/>
                </a:solidFill>
                <a:latin typeface="Myriad Pro SemiExt" pitchFamily="34" charset="0"/>
                <a:ea typeface="+mj-ea"/>
                <a:cs typeface="Avenir Heavy"/>
              </a:rPr>
              <a:t>TRIUMFLab</a:t>
            </a:r>
            <a:r>
              <a:rPr lang="en-CA" sz="1400" dirty="0" smtClean="0">
                <a:solidFill>
                  <a:srgbClr val="FFFFFF"/>
                </a:solidFill>
                <a:latin typeface="Myriad Pro SemiExt" pitchFamily="34" charset="0"/>
                <a:ea typeface="+mj-ea"/>
                <a:cs typeface="Avenir Heavy"/>
              </a:rPr>
              <a:t> </a:t>
            </a:r>
          </a:p>
        </p:txBody>
      </p:sp>
      <p:pic>
        <p:nvPicPr>
          <p:cNvPr id="16" name="Picture 15" descr="FB-f-Logo__white_512.png"/>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668516" y="4744426"/>
            <a:ext cx="244673" cy="244673"/>
          </a:xfrm>
          <a:prstGeom prst="rect">
            <a:avLst/>
          </a:prstGeom>
        </p:spPr>
      </p:pic>
      <p:pic>
        <p:nvPicPr>
          <p:cNvPr id="17" name="Picture 16" descr="Glyph_Logo_png WHITE.pn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8059241" y="4744426"/>
            <a:ext cx="252000" cy="252000"/>
          </a:xfrm>
          <a:prstGeom prst="rect">
            <a:avLst/>
          </a:prstGeom>
        </p:spPr>
      </p:pic>
      <p:pic>
        <p:nvPicPr>
          <p:cNvPr id="18" name="Picture 17" descr="Twitter_logo_white.png"/>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8431605" y="4744426"/>
            <a:ext cx="309965" cy="252000"/>
          </a:xfrm>
          <a:prstGeom prst="rect">
            <a:avLst/>
          </a:prstGeom>
        </p:spPr>
      </p:pic>
    </p:spTree>
    <p:extLst>
      <p:ext uri="{BB962C8B-B14F-4D97-AF65-F5344CB8AC3E}">
        <p14:creationId xmlns:p14="http://schemas.microsoft.com/office/powerpoint/2010/main" val="2755728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12" name="Rectangle 11"/>
          <p:cNvSpPr/>
          <p:nvPr userDrawn="1"/>
        </p:nvSpPr>
        <p:spPr>
          <a:xfrm>
            <a:off x="0" y="0"/>
            <a:ext cx="25527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nicholls_j_05 copy copy.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552700" y="0"/>
            <a:ext cx="6591300" cy="5143500"/>
          </a:xfrm>
          <a:prstGeom prst="rect">
            <a:avLst/>
          </a:prstGeom>
        </p:spPr>
      </p:pic>
      <p:sp>
        <p:nvSpPr>
          <p:cNvPr id="9" name="Rectangle 8"/>
          <p:cNvSpPr/>
          <p:nvPr userDrawn="1"/>
        </p:nvSpPr>
        <p:spPr>
          <a:xfrm>
            <a:off x="2552700" y="0"/>
            <a:ext cx="6591300" cy="5143500"/>
          </a:xfrm>
          <a:prstGeom prst="rect">
            <a:avLst/>
          </a:prstGeom>
          <a:solidFill>
            <a:srgbClr val="113F7C">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294640" y="1122711"/>
            <a:ext cx="2032000" cy="553998"/>
          </a:xfrm>
          <a:prstGeom prst="rect">
            <a:avLst/>
          </a:prstGeom>
        </p:spPr>
        <p:txBody>
          <a:bodyPr wrap="square">
            <a:spAutoFit/>
          </a:bodyPr>
          <a:lstStyle/>
          <a:p>
            <a:pPr algn="l"/>
            <a:r>
              <a:rPr lang="en-US" sz="1000" kern="1200" dirty="0" smtClean="0">
                <a:solidFill>
                  <a:srgbClr val="113F7C"/>
                </a:solidFill>
                <a:latin typeface="Myriad Web Pro" panose="020B0503030403020204" pitchFamily="34" charset="0"/>
                <a:ea typeface="+mn-ea"/>
                <a:cs typeface="Myriad Pro Light"/>
              </a:rPr>
              <a:t>Canada’s national laboratory</a:t>
            </a:r>
          </a:p>
          <a:p>
            <a:pPr algn="l"/>
            <a:r>
              <a:rPr lang="en-US" sz="1000" kern="1200" dirty="0" smtClean="0">
                <a:solidFill>
                  <a:srgbClr val="113F7C"/>
                </a:solidFill>
                <a:latin typeface="Myriad Web Pro" panose="020B0503030403020204" pitchFamily="34" charset="0"/>
                <a:ea typeface="+mn-ea"/>
                <a:cs typeface="Myriad Pro Light"/>
              </a:rPr>
              <a:t>for particle and nuclear physics </a:t>
            </a:r>
          </a:p>
          <a:p>
            <a:pPr algn="l"/>
            <a:r>
              <a:rPr lang="en-US" sz="1000" kern="1200" dirty="0" smtClean="0">
                <a:solidFill>
                  <a:srgbClr val="113F7C"/>
                </a:solidFill>
                <a:latin typeface="Myriad Web Pro" panose="020B0503030403020204" pitchFamily="34" charset="0"/>
                <a:ea typeface="+mn-ea"/>
                <a:cs typeface="Myriad Pro Light"/>
              </a:rPr>
              <a:t>and accelerator-based science</a:t>
            </a:r>
          </a:p>
        </p:txBody>
      </p:sp>
      <p:cxnSp>
        <p:nvCxnSpPr>
          <p:cNvPr id="8" name="Straight Connector 7"/>
          <p:cNvCxnSpPr/>
          <p:nvPr userDrawn="1"/>
        </p:nvCxnSpPr>
        <p:spPr>
          <a:xfrm>
            <a:off x="294640" y="1000760"/>
            <a:ext cx="2032000" cy="0"/>
          </a:xfrm>
          <a:prstGeom prst="line">
            <a:avLst/>
          </a:prstGeom>
          <a:ln w="3175" cmpd="sng">
            <a:solidFill>
              <a:srgbClr val="012757"/>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TRIUMF_logo_blue.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83794" y="395325"/>
            <a:ext cx="1655589" cy="453952"/>
          </a:xfrm>
          <a:prstGeom prst="rect">
            <a:avLst/>
          </a:prstGeom>
        </p:spPr>
      </p:pic>
      <p:sp>
        <p:nvSpPr>
          <p:cNvPr id="14" name="TextBox 13"/>
          <p:cNvSpPr txBox="1"/>
          <p:nvPr userDrawn="1"/>
        </p:nvSpPr>
        <p:spPr>
          <a:xfrm>
            <a:off x="125094" y="4021267"/>
            <a:ext cx="2427605" cy="797654"/>
          </a:xfrm>
          <a:prstGeom prst="rect">
            <a:avLst/>
          </a:prstGeom>
          <a:noFill/>
        </p:spPr>
        <p:txBody>
          <a:bodyPr wrap="square" lIns="72000" rtlCol="0">
            <a:spAutoFit/>
          </a:bodyPr>
          <a:lstStyle/>
          <a:p>
            <a:pPr>
              <a:lnSpc>
                <a:spcPts val="1130"/>
              </a:lnSpc>
              <a:spcAft>
                <a:spcPts val="600"/>
              </a:spcAft>
            </a:pPr>
            <a:r>
              <a:rPr lang="en-US" sz="800" dirty="0" smtClean="0">
                <a:solidFill>
                  <a:srgbClr val="0F2D68"/>
                </a:solidFill>
                <a:latin typeface="Myriad Web Pro" panose="020B0503030403020204" pitchFamily="34" charset="0"/>
                <a:ea typeface="ヒラギノ角ゴ Pro W3" pitchFamily="-111" charset="-128"/>
                <a:cs typeface="Myriad Pro Light"/>
              </a:rPr>
              <a:t>TRIUMF:</a:t>
            </a:r>
            <a:r>
              <a:rPr lang="en-US" sz="800" baseline="0" dirty="0" smtClean="0">
                <a:solidFill>
                  <a:srgbClr val="0F2D68"/>
                </a:solidFill>
                <a:latin typeface="Myriad Web Pro" panose="020B0503030403020204" pitchFamily="34" charset="0"/>
                <a:ea typeface="ヒラギノ角ゴ Pro W3" pitchFamily="-111" charset="-128"/>
                <a:cs typeface="Myriad Pro Light"/>
              </a:rPr>
              <a:t> </a:t>
            </a:r>
            <a:r>
              <a:rPr lang="en-US" sz="800" dirty="0" smtClean="0">
                <a:solidFill>
                  <a:srgbClr val="0F2D68"/>
                </a:solidFill>
                <a:latin typeface="Myriad Web Pro" panose="020B0503030403020204" pitchFamily="34" charset="0"/>
                <a:ea typeface="ヒラギノ角ゴ Pro W3" pitchFamily="-111" charset="-128"/>
                <a:cs typeface="Myriad Pro Light"/>
              </a:rPr>
              <a:t>Alberta | British Columbia | Calgary | Carleton | Guelph | Manitoba</a:t>
            </a:r>
            <a:r>
              <a:rPr lang="en-US" sz="800" baseline="0" dirty="0" smtClean="0">
                <a:solidFill>
                  <a:srgbClr val="0F2D68"/>
                </a:solidFill>
                <a:latin typeface="Myriad Web Pro" panose="020B0503030403020204" pitchFamily="34" charset="0"/>
                <a:ea typeface="ヒラギノ角ゴ Pro W3" pitchFamily="-111" charset="-128"/>
                <a:cs typeface="Myriad Pro Light"/>
              </a:rPr>
              <a:t> | </a:t>
            </a:r>
            <a:r>
              <a:rPr lang="en-US" sz="800" dirty="0" smtClean="0">
                <a:solidFill>
                  <a:srgbClr val="0F2D68"/>
                </a:solidFill>
                <a:latin typeface="Myriad Web Pro" panose="020B0503030403020204" pitchFamily="34" charset="0"/>
                <a:ea typeface="ヒラギノ角ゴ Pro W3" pitchFamily="-111" charset="-128"/>
                <a:cs typeface="Myriad Pro Light"/>
              </a:rPr>
              <a:t>McGill | McMaster |</a:t>
            </a:r>
            <a:r>
              <a:rPr lang="en-US" sz="800" baseline="0" dirty="0" smtClean="0">
                <a:solidFill>
                  <a:srgbClr val="0F2D68"/>
                </a:solidFill>
                <a:latin typeface="Myriad Web Pro" panose="020B0503030403020204" pitchFamily="34" charset="0"/>
                <a:ea typeface="ヒラギノ角ゴ Pro W3" pitchFamily="-111" charset="-128"/>
                <a:cs typeface="Myriad Pro Light"/>
              </a:rPr>
              <a:t> </a:t>
            </a:r>
            <a:r>
              <a:rPr lang="en-US" sz="800" dirty="0" smtClean="0">
                <a:solidFill>
                  <a:srgbClr val="0F2D68"/>
                </a:solidFill>
                <a:latin typeface="Myriad Web Pro" panose="020B0503030403020204" pitchFamily="34" charset="0"/>
                <a:ea typeface="ヒラギノ角ゴ Pro W3" pitchFamily="-111" charset="-128"/>
                <a:cs typeface="Myriad Pro Light"/>
              </a:rPr>
              <a:t>Montréal | Northern British Columbia | Queen’s</a:t>
            </a:r>
            <a:r>
              <a:rPr lang="en-US" sz="800" baseline="0" dirty="0" smtClean="0">
                <a:solidFill>
                  <a:srgbClr val="0F2D68"/>
                </a:solidFill>
                <a:latin typeface="Myriad Web Pro" panose="020B0503030403020204" pitchFamily="34" charset="0"/>
                <a:ea typeface="ヒラギノ角ゴ Pro W3" pitchFamily="-111" charset="-128"/>
                <a:cs typeface="Myriad Pro Light"/>
              </a:rPr>
              <a:t> | </a:t>
            </a:r>
            <a:r>
              <a:rPr lang="en-US" sz="800" dirty="0" smtClean="0">
                <a:solidFill>
                  <a:srgbClr val="0F2D68"/>
                </a:solidFill>
                <a:latin typeface="Myriad Web Pro" panose="020B0503030403020204" pitchFamily="34" charset="0"/>
                <a:ea typeface="ヒラギノ角ゴ Pro W3" pitchFamily="-111" charset="-128"/>
                <a:cs typeface="Myriad Pro Light"/>
              </a:rPr>
              <a:t>Regina | Saint </a:t>
            </a:r>
            <a:r>
              <a:rPr lang="en-US" sz="800" dirty="0" smtClean="0">
                <a:solidFill>
                  <a:srgbClr val="113F7C"/>
                </a:solidFill>
                <a:latin typeface="Myriad Web Pro" panose="020B0503030403020204" pitchFamily="34" charset="0"/>
                <a:ea typeface="ヒラギノ角ゴ Pro W3" pitchFamily="-111" charset="-128"/>
                <a:cs typeface="Myriad Pro Light"/>
              </a:rPr>
              <a:t>Mary’s</a:t>
            </a:r>
            <a:r>
              <a:rPr lang="en-US" sz="800" dirty="0" smtClean="0">
                <a:solidFill>
                  <a:srgbClr val="0F2D68"/>
                </a:solidFill>
                <a:latin typeface="Myriad Web Pro" panose="020B0503030403020204" pitchFamily="34" charset="0"/>
                <a:ea typeface="ヒラギノ角ゴ Pro W3" pitchFamily="-111" charset="-128"/>
                <a:cs typeface="Myriad Pro Light"/>
              </a:rPr>
              <a:t> | Simon Fraser | Toronto | Victoria |</a:t>
            </a:r>
            <a:r>
              <a:rPr lang="en-US" sz="800" baseline="0" dirty="0" smtClean="0">
                <a:solidFill>
                  <a:srgbClr val="0F2D68"/>
                </a:solidFill>
                <a:latin typeface="Myriad Web Pro" panose="020B0503030403020204" pitchFamily="34" charset="0"/>
                <a:ea typeface="ヒラギノ角ゴ Pro W3" pitchFamily="-111" charset="-128"/>
                <a:cs typeface="Myriad Pro Light"/>
              </a:rPr>
              <a:t> Western | </a:t>
            </a:r>
            <a:r>
              <a:rPr lang="en-US" sz="800" dirty="0" smtClean="0">
                <a:solidFill>
                  <a:srgbClr val="0F2D68"/>
                </a:solidFill>
                <a:latin typeface="Myriad Web Pro" panose="020B0503030403020204" pitchFamily="34" charset="0"/>
                <a:ea typeface="ヒラギノ角ゴ Pro W3" pitchFamily="-111" charset="-128"/>
                <a:cs typeface="Myriad Pro Light"/>
              </a:rPr>
              <a:t>Winnipeg | York</a:t>
            </a:r>
            <a:endParaRPr lang="en-US" sz="800" dirty="0">
              <a:solidFill>
                <a:srgbClr val="0F2D68"/>
              </a:solidFill>
              <a:latin typeface="Myriad Web Pro" panose="020B0503030403020204" pitchFamily="34" charset="0"/>
              <a:ea typeface="ヒラギノ角ゴ Pro W3" pitchFamily="-111" charset="-128"/>
              <a:cs typeface="Myriad Pro Light"/>
            </a:endParaRPr>
          </a:p>
        </p:txBody>
      </p:sp>
      <p:sp>
        <p:nvSpPr>
          <p:cNvPr id="15" name="TextBox 14"/>
          <p:cNvSpPr txBox="1"/>
          <p:nvPr userDrawn="1"/>
        </p:nvSpPr>
        <p:spPr>
          <a:xfrm>
            <a:off x="6616700" y="4306986"/>
            <a:ext cx="2324100" cy="307777"/>
          </a:xfrm>
          <a:prstGeom prst="rect">
            <a:avLst/>
          </a:prstGeom>
        </p:spPr>
        <p:txBody>
          <a:bodyPr wrap="square" rtlCol="0">
            <a:spAutoFit/>
          </a:bodyPr>
          <a:lstStyle/>
          <a:p>
            <a:pPr algn="just"/>
            <a:r>
              <a:rPr lang="en-CA" sz="1400" dirty="0" smtClean="0">
                <a:solidFill>
                  <a:srgbClr val="FFFFFF"/>
                </a:solidFill>
                <a:latin typeface="Myriad Pro SemiExt" pitchFamily="34" charset="0"/>
                <a:ea typeface="+mj-ea"/>
                <a:cs typeface="Avenir Heavy"/>
              </a:rPr>
              <a:t>Follow us at </a:t>
            </a:r>
            <a:r>
              <a:rPr lang="en-CA" sz="1400" dirty="0" err="1" smtClean="0">
                <a:solidFill>
                  <a:srgbClr val="FFFFFF"/>
                </a:solidFill>
                <a:latin typeface="Myriad Pro SemiExt" pitchFamily="34" charset="0"/>
                <a:ea typeface="+mj-ea"/>
                <a:cs typeface="Avenir Heavy"/>
              </a:rPr>
              <a:t>TRIUMFLab</a:t>
            </a:r>
            <a:r>
              <a:rPr lang="en-CA" sz="1400" dirty="0" smtClean="0">
                <a:solidFill>
                  <a:srgbClr val="FFFFFF"/>
                </a:solidFill>
                <a:latin typeface="Myriad Pro SemiExt" pitchFamily="34" charset="0"/>
                <a:ea typeface="+mj-ea"/>
                <a:cs typeface="Avenir Heavy"/>
              </a:rPr>
              <a:t> </a:t>
            </a:r>
          </a:p>
        </p:txBody>
      </p:sp>
      <p:pic>
        <p:nvPicPr>
          <p:cNvPr id="16" name="Picture 15" descr="FB-f-Logo__white_512.png"/>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668516" y="4744426"/>
            <a:ext cx="244673" cy="244673"/>
          </a:xfrm>
          <a:prstGeom prst="rect">
            <a:avLst/>
          </a:prstGeom>
        </p:spPr>
      </p:pic>
      <p:pic>
        <p:nvPicPr>
          <p:cNvPr id="17" name="Picture 16" descr="Glyph_Logo_png WHITE.pn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8059241" y="4744426"/>
            <a:ext cx="252000" cy="252000"/>
          </a:xfrm>
          <a:prstGeom prst="rect">
            <a:avLst/>
          </a:prstGeom>
        </p:spPr>
      </p:pic>
      <p:pic>
        <p:nvPicPr>
          <p:cNvPr id="18" name="Picture 17" descr="Twitter_logo_white.png"/>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8431605" y="4744426"/>
            <a:ext cx="309965" cy="252000"/>
          </a:xfrm>
          <a:prstGeom prst="rect">
            <a:avLst/>
          </a:prstGeom>
        </p:spPr>
      </p:pic>
    </p:spTree>
    <p:extLst>
      <p:ext uri="{BB962C8B-B14F-4D97-AF65-F5344CB8AC3E}">
        <p14:creationId xmlns:p14="http://schemas.microsoft.com/office/powerpoint/2010/main" val="3747024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3" name="Picture 2" descr="nicholls_j_05 copy copy.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3352800" y="0"/>
            <a:ext cx="5791200" cy="5143500"/>
          </a:xfrm>
          <a:prstGeom prst="rect">
            <a:avLst/>
          </a:prstGeom>
        </p:spPr>
      </p:pic>
      <p:sp>
        <p:nvSpPr>
          <p:cNvPr id="9" name="Rectangle 8"/>
          <p:cNvSpPr/>
          <p:nvPr userDrawn="1"/>
        </p:nvSpPr>
        <p:spPr>
          <a:xfrm>
            <a:off x="3352800" y="0"/>
            <a:ext cx="5791200" cy="5143500"/>
          </a:xfrm>
          <a:prstGeom prst="rect">
            <a:avLst/>
          </a:prstGeom>
          <a:solidFill>
            <a:srgbClr val="113F7C">
              <a:alpha val="4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0" y="0"/>
            <a:ext cx="3352800" cy="51435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TRIUMF_logo_white.eps"/>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70161" y="4706996"/>
            <a:ext cx="1028700" cy="282063"/>
          </a:xfrm>
          <a:prstGeom prst="rect">
            <a:avLst/>
          </a:prstGeom>
        </p:spPr>
      </p:pic>
    </p:spTree>
    <p:extLst>
      <p:ext uri="{BB962C8B-B14F-4D97-AF65-F5344CB8AC3E}">
        <p14:creationId xmlns:p14="http://schemas.microsoft.com/office/powerpoint/2010/main" val="152694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4767263"/>
            <a:ext cx="2133600" cy="273844"/>
          </a:xfrm>
          <a:prstGeom prst="rect">
            <a:avLst/>
          </a:prstGeom>
        </p:spPr>
        <p:txBody>
          <a:bodyPr/>
          <a:lstStyle/>
          <a:p>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166B2C24-75C8-E544-A8CC-21761AB50D8D}" type="slidenum">
              <a:rPr lang="en-US" smtClean="0"/>
              <a:t>‹#›</a:t>
            </a:fld>
            <a:endParaRPr lang="en-US" dirty="0"/>
          </a:p>
        </p:txBody>
      </p:sp>
      <p:pic>
        <p:nvPicPr>
          <p:cNvPr id="2" name="Picture 1" descr="s1.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23740" y="3885426"/>
            <a:ext cx="1258074" cy="1258074"/>
          </a:xfrm>
          <a:prstGeom prst="rect">
            <a:avLst/>
          </a:prstGeom>
        </p:spPr>
      </p:pic>
      <p:pic>
        <p:nvPicPr>
          <p:cNvPr id="3" name="Picture 2" descr="s2.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3740" y="3883500"/>
            <a:ext cx="1260000" cy="1260000"/>
          </a:xfrm>
          <a:prstGeom prst="rect">
            <a:avLst/>
          </a:prstGeom>
        </p:spPr>
      </p:pic>
      <p:pic>
        <p:nvPicPr>
          <p:cNvPr id="8" name="Picture 7" descr="s3.jpg"/>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0" y="3881574"/>
            <a:ext cx="863739" cy="1259990"/>
          </a:xfrm>
          <a:prstGeom prst="rect">
            <a:avLst/>
          </a:prstGeom>
        </p:spPr>
      </p:pic>
      <p:pic>
        <p:nvPicPr>
          <p:cNvPr id="11" name="Picture 10" descr="s4.jp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3370021" y="3883500"/>
            <a:ext cx="1260000" cy="1260000"/>
          </a:xfrm>
          <a:prstGeom prst="rect">
            <a:avLst/>
          </a:prstGeom>
        </p:spPr>
      </p:pic>
      <p:pic>
        <p:nvPicPr>
          <p:cNvPr id="14" name="Picture 13" descr="s5.jpg"/>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4633196" y="3883500"/>
            <a:ext cx="1260000" cy="1260000"/>
          </a:xfrm>
          <a:prstGeom prst="rect">
            <a:avLst/>
          </a:prstGeom>
        </p:spPr>
      </p:pic>
      <p:pic>
        <p:nvPicPr>
          <p:cNvPr id="17" name="Picture 16" descr="s6.jpg"/>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5890021" y="3881574"/>
            <a:ext cx="1260000" cy="1260000"/>
          </a:xfrm>
          <a:prstGeom prst="rect">
            <a:avLst/>
          </a:prstGeom>
        </p:spPr>
      </p:pic>
      <p:pic>
        <p:nvPicPr>
          <p:cNvPr id="18" name="Picture 17" descr="s7.jpg"/>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7148370" y="3881574"/>
            <a:ext cx="1260000" cy="1260000"/>
          </a:xfrm>
          <a:prstGeom prst="rect">
            <a:avLst/>
          </a:prstGeom>
        </p:spPr>
      </p:pic>
      <p:pic>
        <p:nvPicPr>
          <p:cNvPr id="19" name="Picture 18" descr="s8.jpg"/>
          <p:cNvPicPr>
            <a:picLocks noChangeAspect="1"/>
          </p:cNvPicPr>
          <p:nvPr userDrawn="1"/>
        </p:nvPicPr>
        <p:blipFill rotWithShape="1">
          <a:blip r:embed="rId9" cstate="print">
            <a:extLst>
              <a:ext uri="{28A0092B-C50C-407E-A947-70E740481C1C}">
                <a14:useLocalDpi xmlns:a14="http://schemas.microsoft.com/office/drawing/2010/main"/>
              </a:ext>
            </a:extLst>
          </a:blip>
          <a:srcRect/>
          <a:stretch/>
        </p:blipFill>
        <p:spPr>
          <a:xfrm>
            <a:off x="8411545" y="3883500"/>
            <a:ext cx="732456" cy="1260000"/>
          </a:xfrm>
          <a:prstGeom prst="rect">
            <a:avLst/>
          </a:prstGeom>
        </p:spPr>
      </p:pic>
      <p:sp>
        <p:nvSpPr>
          <p:cNvPr id="16" name="Text Placeholder 2"/>
          <p:cNvSpPr>
            <a:spLocks noGrp="1"/>
          </p:cNvSpPr>
          <p:nvPr>
            <p:ph idx="1"/>
          </p:nvPr>
        </p:nvSpPr>
        <p:spPr>
          <a:xfrm>
            <a:off x="468078" y="714076"/>
            <a:ext cx="8229600" cy="29720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00467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4767263"/>
            <a:ext cx="2133600" cy="273844"/>
          </a:xfrm>
          <a:prstGeom prst="rect">
            <a:avLst/>
          </a:prstGeom>
        </p:spPr>
        <p:txBody>
          <a:bodyPr/>
          <a:lstStyle/>
          <a:p>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166B2C24-75C8-E544-A8CC-21761AB50D8D}" type="slidenum">
              <a:rPr lang="en-US" smtClean="0"/>
              <a:t>‹#›</a:t>
            </a:fld>
            <a:endParaRPr lang="en-US" dirty="0"/>
          </a:p>
        </p:txBody>
      </p:sp>
      <p:pic>
        <p:nvPicPr>
          <p:cNvPr id="2" name="Picture 1" descr="s1.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23740" y="3885426"/>
            <a:ext cx="1258074" cy="1258074"/>
          </a:xfrm>
          <a:prstGeom prst="rect">
            <a:avLst/>
          </a:prstGeom>
        </p:spPr>
      </p:pic>
      <p:pic>
        <p:nvPicPr>
          <p:cNvPr id="3" name="Picture 2" descr="s2.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3740" y="3883500"/>
            <a:ext cx="1260000" cy="1260000"/>
          </a:xfrm>
          <a:prstGeom prst="rect">
            <a:avLst/>
          </a:prstGeom>
        </p:spPr>
      </p:pic>
      <p:pic>
        <p:nvPicPr>
          <p:cNvPr id="8" name="Picture 7" descr="s3.jpg"/>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0" y="3881574"/>
            <a:ext cx="863739" cy="1259990"/>
          </a:xfrm>
          <a:prstGeom prst="rect">
            <a:avLst/>
          </a:prstGeom>
        </p:spPr>
      </p:pic>
      <p:pic>
        <p:nvPicPr>
          <p:cNvPr id="11" name="Picture 10" descr="s4.jp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3370021" y="3883500"/>
            <a:ext cx="1260000" cy="1260000"/>
          </a:xfrm>
          <a:prstGeom prst="rect">
            <a:avLst/>
          </a:prstGeom>
        </p:spPr>
      </p:pic>
      <p:pic>
        <p:nvPicPr>
          <p:cNvPr id="14" name="Picture 13" descr="s5.jpg"/>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4633196" y="3883500"/>
            <a:ext cx="1260000" cy="1260000"/>
          </a:xfrm>
          <a:prstGeom prst="rect">
            <a:avLst/>
          </a:prstGeom>
        </p:spPr>
      </p:pic>
      <p:pic>
        <p:nvPicPr>
          <p:cNvPr id="17" name="Picture 16" descr="s6.jpg"/>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5890021" y="3881574"/>
            <a:ext cx="1260000" cy="1260000"/>
          </a:xfrm>
          <a:prstGeom prst="rect">
            <a:avLst/>
          </a:prstGeom>
        </p:spPr>
      </p:pic>
      <p:pic>
        <p:nvPicPr>
          <p:cNvPr id="18" name="Picture 17" descr="s7.jpg"/>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7148370" y="3881574"/>
            <a:ext cx="1260000" cy="1260000"/>
          </a:xfrm>
          <a:prstGeom prst="rect">
            <a:avLst/>
          </a:prstGeom>
        </p:spPr>
      </p:pic>
      <p:pic>
        <p:nvPicPr>
          <p:cNvPr id="19" name="Picture 18" descr="s8.jpg"/>
          <p:cNvPicPr>
            <a:picLocks noChangeAspect="1"/>
          </p:cNvPicPr>
          <p:nvPr userDrawn="1"/>
        </p:nvPicPr>
        <p:blipFill rotWithShape="1">
          <a:blip r:embed="rId9" cstate="print">
            <a:extLst>
              <a:ext uri="{28A0092B-C50C-407E-A947-70E740481C1C}">
                <a14:useLocalDpi xmlns:a14="http://schemas.microsoft.com/office/drawing/2010/main"/>
              </a:ext>
            </a:extLst>
          </a:blip>
          <a:srcRect/>
          <a:stretch/>
        </p:blipFill>
        <p:spPr>
          <a:xfrm>
            <a:off x="8411545" y="3883500"/>
            <a:ext cx="732456" cy="1260000"/>
          </a:xfrm>
          <a:prstGeom prst="rect">
            <a:avLst/>
          </a:prstGeom>
        </p:spPr>
      </p:pic>
    </p:spTree>
    <p:extLst>
      <p:ext uri="{BB962C8B-B14F-4D97-AF65-F5344CB8AC3E}">
        <p14:creationId xmlns:p14="http://schemas.microsoft.com/office/powerpoint/2010/main" val="381092252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1" descr="s1.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733545" y="4619662"/>
            <a:ext cx="574513" cy="574513"/>
          </a:xfrm>
          <a:prstGeom prst="rect">
            <a:avLst/>
          </a:prstGeom>
        </p:spPr>
      </p:pic>
      <p:pic>
        <p:nvPicPr>
          <p:cNvPr id="3" name="Picture 2" descr="s2.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58152" y="4615949"/>
            <a:ext cx="575392" cy="575392"/>
          </a:xfrm>
          <a:prstGeom prst="rect">
            <a:avLst/>
          </a:prstGeom>
        </p:spPr>
      </p:pic>
      <p:pic>
        <p:nvPicPr>
          <p:cNvPr id="8" name="Picture 7" descr="s3.jpg"/>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4587272" y="4611967"/>
            <a:ext cx="570880" cy="575388"/>
          </a:xfrm>
          <a:prstGeom prst="rect">
            <a:avLst/>
          </a:prstGeom>
        </p:spPr>
      </p:pic>
      <p:pic>
        <p:nvPicPr>
          <p:cNvPr id="11" name="Picture 10" descr="s4.jp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6308057" y="4621079"/>
            <a:ext cx="575392" cy="575392"/>
          </a:xfrm>
          <a:prstGeom prst="rect">
            <a:avLst/>
          </a:prstGeom>
        </p:spPr>
      </p:pic>
      <p:pic>
        <p:nvPicPr>
          <p:cNvPr id="14" name="Picture 13" descr="s5.jpg"/>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883449" y="4621079"/>
            <a:ext cx="575392" cy="575392"/>
          </a:xfrm>
          <a:prstGeom prst="rect">
            <a:avLst/>
          </a:prstGeom>
        </p:spPr>
      </p:pic>
      <p:pic>
        <p:nvPicPr>
          <p:cNvPr id="17" name="Picture 16" descr="s6.jpg"/>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7458842" y="4619662"/>
            <a:ext cx="575392" cy="575392"/>
          </a:xfrm>
          <a:prstGeom prst="rect">
            <a:avLst/>
          </a:prstGeom>
        </p:spPr>
      </p:pic>
      <p:pic>
        <p:nvPicPr>
          <p:cNvPr id="18" name="Picture 17" descr="s7.jpg"/>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8034234" y="4621079"/>
            <a:ext cx="575392" cy="575392"/>
          </a:xfrm>
          <a:prstGeom prst="rect">
            <a:avLst/>
          </a:prstGeom>
        </p:spPr>
      </p:pic>
      <p:pic>
        <p:nvPicPr>
          <p:cNvPr id="19" name="Picture 18" descr="s8.jpg"/>
          <p:cNvPicPr>
            <a:picLocks noChangeAspect="1"/>
          </p:cNvPicPr>
          <p:nvPr userDrawn="1"/>
        </p:nvPicPr>
        <p:blipFill rotWithShape="1">
          <a:blip r:embed="rId9" cstate="print">
            <a:extLst>
              <a:ext uri="{28A0092B-C50C-407E-A947-70E740481C1C}">
                <a14:useLocalDpi xmlns:a14="http://schemas.microsoft.com/office/drawing/2010/main"/>
              </a:ext>
            </a:extLst>
          </a:blip>
          <a:srcRect l="-1" r="-765"/>
          <a:stretch/>
        </p:blipFill>
        <p:spPr>
          <a:xfrm>
            <a:off x="8609626" y="4615949"/>
            <a:ext cx="579803" cy="575392"/>
          </a:xfrm>
          <a:prstGeom prst="rect">
            <a:avLst/>
          </a:prstGeom>
        </p:spPr>
      </p:pic>
      <p:pic>
        <p:nvPicPr>
          <p:cNvPr id="16" name="Picture 15" descr="s1.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1388" y="4621958"/>
            <a:ext cx="574513" cy="574513"/>
          </a:xfrm>
          <a:prstGeom prst="rect">
            <a:avLst/>
          </a:prstGeom>
        </p:spPr>
      </p:pic>
      <p:pic>
        <p:nvPicPr>
          <p:cNvPr id="20" name="Picture 19" descr="s2.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55995" y="4618245"/>
            <a:ext cx="575392" cy="575392"/>
          </a:xfrm>
          <a:prstGeom prst="rect">
            <a:avLst/>
          </a:prstGeom>
        </p:spPr>
      </p:pic>
      <p:pic>
        <p:nvPicPr>
          <p:cNvPr id="21" name="Picture 20" descr="s3.jpg"/>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4885" y="4614263"/>
            <a:ext cx="570880" cy="575388"/>
          </a:xfrm>
          <a:prstGeom prst="rect">
            <a:avLst/>
          </a:prstGeom>
        </p:spPr>
      </p:pic>
      <p:pic>
        <p:nvPicPr>
          <p:cNvPr id="22" name="Picture 21" descr="s4.jp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705900" y="4623375"/>
            <a:ext cx="575392" cy="575392"/>
          </a:xfrm>
          <a:prstGeom prst="rect">
            <a:avLst/>
          </a:prstGeom>
        </p:spPr>
      </p:pic>
      <p:pic>
        <p:nvPicPr>
          <p:cNvPr id="23" name="Picture 22" descr="s5.jpg"/>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2281292" y="4623375"/>
            <a:ext cx="575392" cy="575392"/>
          </a:xfrm>
          <a:prstGeom prst="rect">
            <a:avLst/>
          </a:prstGeom>
        </p:spPr>
      </p:pic>
      <p:pic>
        <p:nvPicPr>
          <p:cNvPr id="24" name="Picture 23" descr="s6.jpg"/>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2856685" y="4621958"/>
            <a:ext cx="575392" cy="575392"/>
          </a:xfrm>
          <a:prstGeom prst="rect">
            <a:avLst/>
          </a:prstGeom>
        </p:spPr>
      </p:pic>
      <p:pic>
        <p:nvPicPr>
          <p:cNvPr id="25" name="Picture 24" descr="s7.jpg"/>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3432077" y="4623375"/>
            <a:ext cx="575392" cy="575392"/>
          </a:xfrm>
          <a:prstGeom prst="rect">
            <a:avLst/>
          </a:prstGeom>
        </p:spPr>
      </p:pic>
      <p:pic>
        <p:nvPicPr>
          <p:cNvPr id="26" name="Picture 25" descr="s8.jpg"/>
          <p:cNvPicPr>
            <a:picLocks noChangeAspect="1"/>
          </p:cNvPicPr>
          <p:nvPr userDrawn="1"/>
        </p:nvPicPr>
        <p:blipFill rotWithShape="1">
          <a:blip r:embed="rId9" cstate="print">
            <a:extLst>
              <a:ext uri="{28A0092B-C50C-407E-A947-70E740481C1C}">
                <a14:useLocalDpi xmlns:a14="http://schemas.microsoft.com/office/drawing/2010/main"/>
              </a:ext>
            </a:extLst>
          </a:blip>
          <a:srcRect l="-1" r="-765"/>
          <a:stretch/>
        </p:blipFill>
        <p:spPr>
          <a:xfrm>
            <a:off x="4007469" y="4618245"/>
            <a:ext cx="579803" cy="575392"/>
          </a:xfrm>
          <a:prstGeom prst="rect">
            <a:avLst/>
          </a:prstGeom>
        </p:spPr>
      </p:pic>
      <p:sp>
        <p:nvSpPr>
          <p:cNvPr id="27" name="Title 1"/>
          <p:cNvSpPr>
            <a:spLocks noGrp="1"/>
          </p:cNvSpPr>
          <p:nvPr>
            <p:ph type="title"/>
          </p:nvPr>
        </p:nvSpPr>
        <p:spPr>
          <a:xfrm>
            <a:off x="2646501" y="0"/>
            <a:ext cx="6117852" cy="469901"/>
          </a:xfrm>
        </p:spPr>
        <p:txBody>
          <a:bodyPr/>
          <a:lstStyle>
            <a:lvl1pPr>
              <a:defRPr>
                <a:latin typeface="Calibri" charset="0"/>
                <a:ea typeface="Calibri" charset="0"/>
                <a:cs typeface="Calibri"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410934564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1" descr="s1.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733545" y="4619662"/>
            <a:ext cx="574513" cy="574513"/>
          </a:xfrm>
          <a:prstGeom prst="rect">
            <a:avLst/>
          </a:prstGeom>
        </p:spPr>
      </p:pic>
      <p:pic>
        <p:nvPicPr>
          <p:cNvPr id="3" name="Picture 2" descr="s2.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58152" y="4615949"/>
            <a:ext cx="575392" cy="575392"/>
          </a:xfrm>
          <a:prstGeom prst="rect">
            <a:avLst/>
          </a:prstGeom>
        </p:spPr>
      </p:pic>
      <p:pic>
        <p:nvPicPr>
          <p:cNvPr id="8" name="Picture 7" descr="s3.jpg"/>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4587272" y="4611967"/>
            <a:ext cx="570880" cy="575388"/>
          </a:xfrm>
          <a:prstGeom prst="rect">
            <a:avLst/>
          </a:prstGeom>
        </p:spPr>
      </p:pic>
      <p:pic>
        <p:nvPicPr>
          <p:cNvPr id="11" name="Picture 10" descr="s4.jp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6308057" y="4621079"/>
            <a:ext cx="575392" cy="575392"/>
          </a:xfrm>
          <a:prstGeom prst="rect">
            <a:avLst/>
          </a:prstGeom>
        </p:spPr>
      </p:pic>
      <p:pic>
        <p:nvPicPr>
          <p:cNvPr id="14" name="Picture 13" descr="s5.jpg"/>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883449" y="4621079"/>
            <a:ext cx="575392" cy="575392"/>
          </a:xfrm>
          <a:prstGeom prst="rect">
            <a:avLst/>
          </a:prstGeom>
        </p:spPr>
      </p:pic>
      <p:pic>
        <p:nvPicPr>
          <p:cNvPr id="17" name="Picture 16" descr="s6.jpg"/>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7458842" y="4619662"/>
            <a:ext cx="575392" cy="575392"/>
          </a:xfrm>
          <a:prstGeom prst="rect">
            <a:avLst/>
          </a:prstGeom>
        </p:spPr>
      </p:pic>
      <p:pic>
        <p:nvPicPr>
          <p:cNvPr id="18" name="Picture 17" descr="s7.jpg"/>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8034234" y="4621079"/>
            <a:ext cx="575392" cy="575392"/>
          </a:xfrm>
          <a:prstGeom prst="rect">
            <a:avLst/>
          </a:prstGeom>
        </p:spPr>
      </p:pic>
      <p:pic>
        <p:nvPicPr>
          <p:cNvPr id="19" name="Picture 18" descr="s8.jpg"/>
          <p:cNvPicPr>
            <a:picLocks noChangeAspect="1"/>
          </p:cNvPicPr>
          <p:nvPr userDrawn="1"/>
        </p:nvPicPr>
        <p:blipFill rotWithShape="1">
          <a:blip r:embed="rId9" cstate="print">
            <a:extLst>
              <a:ext uri="{28A0092B-C50C-407E-A947-70E740481C1C}">
                <a14:useLocalDpi xmlns:a14="http://schemas.microsoft.com/office/drawing/2010/main"/>
              </a:ext>
            </a:extLst>
          </a:blip>
          <a:srcRect l="-1" r="-765"/>
          <a:stretch/>
        </p:blipFill>
        <p:spPr>
          <a:xfrm>
            <a:off x="8609626" y="4615949"/>
            <a:ext cx="579803" cy="575392"/>
          </a:xfrm>
          <a:prstGeom prst="rect">
            <a:avLst/>
          </a:prstGeom>
        </p:spPr>
      </p:pic>
      <p:pic>
        <p:nvPicPr>
          <p:cNvPr id="16" name="Picture 15" descr="s1.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1388" y="4621958"/>
            <a:ext cx="574513" cy="574513"/>
          </a:xfrm>
          <a:prstGeom prst="rect">
            <a:avLst/>
          </a:prstGeom>
        </p:spPr>
      </p:pic>
      <p:pic>
        <p:nvPicPr>
          <p:cNvPr id="20" name="Picture 19" descr="s2.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55995" y="4618245"/>
            <a:ext cx="575392" cy="575392"/>
          </a:xfrm>
          <a:prstGeom prst="rect">
            <a:avLst/>
          </a:prstGeom>
        </p:spPr>
      </p:pic>
      <p:pic>
        <p:nvPicPr>
          <p:cNvPr id="21" name="Picture 20" descr="s3.jpg"/>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4885" y="4614263"/>
            <a:ext cx="570880" cy="575388"/>
          </a:xfrm>
          <a:prstGeom prst="rect">
            <a:avLst/>
          </a:prstGeom>
        </p:spPr>
      </p:pic>
      <p:pic>
        <p:nvPicPr>
          <p:cNvPr id="22" name="Picture 21" descr="s4.jp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705900" y="4623375"/>
            <a:ext cx="575392" cy="575392"/>
          </a:xfrm>
          <a:prstGeom prst="rect">
            <a:avLst/>
          </a:prstGeom>
        </p:spPr>
      </p:pic>
      <p:pic>
        <p:nvPicPr>
          <p:cNvPr id="23" name="Picture 22" descr="s5.jpg"/>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2281292" y="4623375"/>
            <a:ext cx="575392" cy="575392"/>
          </a:xfrm>
          <a:prstGeom prst="rect">
            <a:avLst/>
          </a:prstGeom>
        </p:spPr>
      </p:pic>
      <p:pic>
        <p:nvPicPr>
          <p:cNvPr id="24" name="Picture 23" descr="s6.jpg"/>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2856685" y="4621958"/>
            <a:ext cx="575392" cy="575392"/>
          </a:xfrm>
          <a:prstGeom prst="rect">
            <a:avLst/>
          </a:prstGeom>
        </p:spPr>
      </p:pic>
      <p:pic>
        <p:nvPicPr>
          <p:cNvPr id="25" name="Picture 24" descr="s7.jpg"/>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3432077" y="4623375"/>
            <a:ext cx="575392" cy="575392"/>
          </a:xfrm>
          <a:prstGeom prst="rect">
            <a:avLst/>
          </a:prstGeom>
        </p:spPr>
      </p:pic>
      <p:pic>
        <p:nvPicPr>
          <p:cNvPr id="26" name="Picture 25" descr="s8.jpg"/>
          <p:cNvPicPr>
            <a:picLocks noChangeAspect="1"/>
          </p:cNvPicPr>
          <p:nvPr userDrawn="1"/>
        </p:nvPicPr>
        <p:blipFill rotWithShape="1">
          <a:blip r:embed="rId9" cstate="print">
            <a:extLst>
              <a:ext uri="{28A0092B-C50C-407E-A947-70E740481C1C}">
                <a14:useLocalDpi xmlns:a14="http://schemas.microsoft.com/office/drawing/2010/main"/>
              </a:ext>
            </a:extLst>
          </a:blip>
          <a:srcRect l="-1" r="-765"/>
          <a:stretch/>
        </p:blipFill>
        <p:spPr>
          <a:xfrm>
            <a:off x="4007469" y="4618245"/>
            <a:ext cx="579803" cy="575392"/>
          </a:xfrm>
          <a:prstGeom prst="rect">
            <a:avLst/>
          </a:prstGeom>
        </p:spPr>
      </p:pic>
      <p:sp>
        <p:nvSpPr>
          <p:cNvPr id="28" name="Text Placeholder 2"/>
          <p:cNvSpPr>
            <a:spLocks noGrp="1"/>
          </p:cNvSpPr>
          <p:nvPr>
            <p:ph idx="1"/>
          </p:nvPr>
        </p:nvSpPr>
        <p:spPr>
          <a:xfrm>
            <a:off x="468078" y="714076"/>
            <a:ext cx="8229600" cy="3638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Title 1"/>
          <p:cNvSpPr>
            <a:spLocks noGrp="1"/>
          </p:cNvSpPr>
          <p:nvPr>
            <p:ph type="title"/>
          </p:nvPr>
        </p:nvSpPr>
        <p:spPr>
          <a:xfrm>
            <a:off x="2646501" y="0"/>
            <a:ext cx="6117852" cy="469901"/>
          </a:xfrm>
        </p:spPr>
        <p:txBody>
          <a:bodyPr/>
          <a:lstStyle>
            <a:lvl1pPr>
              <a:defRPr>
                <a:latin typeface="Calibri" charset="0"/>
                <a:ea typeface="Calibri" charset="0"/>
                <a:cs typeface="Calibri"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37665573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Myriad Pro" pitchFamily="34" charset="0"/>
              </a:defRPr>
            </a:lvl1pPr>
            <a:lvl2pPr>
              <a:defRPr>
                <a:latin typeface="Myriad Pro" pitchFamily="34" charset="0"/>
              </a:defRPr>
            </a:lvl2pPr>
            <a:lvl3pPr>
              <a:defRPr>
                <a:latin typeface="Myriad Pro" pitchFamily="34" charset="0"/>
              </a:defRPr>
            </a:lvl3pPr>
            <a:lvl4pPr>
              <a:defRPr>
                <a:latin typeface="Myriad Pro" pitchFamily="34" charset="0"/>
              </a:defRPr>
            </a:lvl4pPr>
            <a:lvl5pPr>
              <a:defRPr>
                <a:latin typeface="Myriad Pro"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Myriad Pro" pitchFamily="34" charset="0"/>
              </a:defRPr>
            </a:lvl1pPr>
          </a:lstStyle>
          <a:p>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Myriad Pro" pitchFamily="34" charset="0"/>
              </a:defRPr>
            </a:lvl1pPr>
          </a:lstStyle>
          <a:p>
            <a:endParaRPr lang="en-US" dirty="0"/>
          </a:p>
        </p:txBody>
      </p:sp>
      <p:sp>
        <p:nvSpPr>
          <p:cNvPr id="6" name="Slide Number Placeholder 5"/>
          <p:cNvSpPr>
            <a:spLocks noGrp="1"/>
          </p:cNvSpPr>
          <p:nvPr>
            <p:ph type="sldNum" sz="quarter" idx="12"/>
          </p:nvPr>
        </p:nvSpPr>
        <p:spPr>
          <a:xfrm>
            <a:off x="8620125" y="4767263"/>
            <a:ext cx="504825" cy="273844"/>
          </a:xfrm>
          <a:prstGeom prst="rect">
            <a:avLst/>
          </a:prstGeom>
        </p:spPr>
        <p:txBody>
          <a:bodyPr/>
          <a:lstStyle>
            <a:lvl1pPr>
              <a:defRPr sz="1100">
                <a:latin typeface="Myriad Pro" pitchFamily="34" charset="0"/>
              </a:defRPr>
            </a:lvl1pPr>
          </a:lstStyle>
          <a:p>
            <a:fld id="{166B2C24-75C8-E544-A8CC-21761AB50D8D}" type="slidenum">
              <a:rPr lang="en-US" smtClean="0"/>
              <a:pPr/>
              <a:t>‹#›</a:t>
            </a:fld>
            <a:endParaRPr lang="en-US"/>
          </a:p>
        </p:txBody>
      </p:sp>
      <p:sp>
        <p:nvSpPr>
          <p:cNvPr id="7" name="Title 1"/>
          <p:cNvSpPr>
            <a:spLocks noGrp="1"/>
          </p:cNvSpPr>
          <p:nvPr>
            <p:ph type="title"/>
          </p:nvPr>
        </p:nvSpPr>
        <p:spPr>
          <a:xfrm>
            <a:off x="2646501" y="0"/>
            <a:ext cx="6117852" cy="469901"/>
          </a:xfrm>
        </p:spPr>
        <p:txBody>
          <a:bodyPr/>
          <a:lstStyle>
            <a:lvl1pPr>
              <a:defRPr>
                <a:latin typeface="Calibri" charset="0"/>
                <a:ea typeface="Calibri" charset="0"/>
                <a:cs typeface="Calibri"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11727606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772021"/>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a:xfrm>
            <a:off x="457200" y="4767263"/>
            <a:ext cx="2133600" cy="273844"/>
          </a:xfrm>
          <a:prstGeom prst="rect">
            <a:avLst/>
          </a:prstGeom>
        </p:spPr>
        <p:txBody>
          <a:bodyPr/>
          <a:lstStyle/>
          <a:p>
            <a:endParaRPr lang="en-US"/>
          </a:p>
        </p:txBody>
      </p:sp>
      <p:sp>
        <p:nvSpPr>
          <p:cNvPr id="8"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9" name="Slide Number Placeholder 5"/>
          <p:cNvSpPr>
            <a:spLocks noGrp="1"/>
          </p:cNvSpPr>
          <p:nvPr>
            <p:ph type="sldNum" sz="quarter" idx="12"/>
          </p:nvPr>
        </p:nvSpPr>
        <p:spPr>
          <a:xfrm>
            <a:off x="8239124" y="4767263"/>
            <a:ext cx="447675" cy="273844"/>
          </a:xfrm>
          <a:prstGeom prst="rect">
            <a:avLst/>
          </a:prstGeom>
        </p:spPr>
        <p:txBody>
          <a:bodyPr/>
          <a:lstStyle>
            <a:lvl1pPr>
              <a:defRPr sz="1200"/>
            </a:lvl1pPr>
          </a:lstStyle>
          <a:p>
            <a:fld id="{166B2C24-75C8-E544-A8CC-21761AB50D8D}" type="slidenum">
              <a:rPr lang="en-US" smtClean="0"/>
              <a:pPr/>
              <a:t>‹#›</a:t>
            </a:fld>
            <a:endParaRPr lang="en-US"/>
          </a:p>
        </p:txBody>
      </p:sp>
      <p:pic>
        <p:nvPicPr>
          <p:cNvPr id="10" name="Picture 9" descr="s1.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23740" y="3885426"/>
            <a:ext cx="1258074" cy="1258074"/>
          </a:xfrm>
          <a:prstGeom prst="rect">
            <a:avLst/>
          </a:prstGeom>
        </p:spPr>
      </p:pic>
      <p:pic>
        <p:nvPicPr>
          <p:cNvPr id="11" name="Picture 10" descr="s2.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3740" y="3883500"/>
            <a:ext cx="1260000" cy="1260000"/>
          </a:xfrm>
          <a:prstGeom prst="rect">
            <a:avLst/>
          </a:prstGeom>
        </p:spPr>
      </p:pic>
      <p:pic>
        <p:nvPicPr>
          <p:cNvPr id="12" name="Picture 11" descr="s3.jpg"/>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0" y="3881574"/>
            <a:ext cx="863739" cy="1259990"/>
          </a:xfrm>
          <a:prstGeom prst="rect">
            <a:avLst/>
          </a:prstGeom>
        </p:spPr>
      </p:pic>
      <p:pic>
        <p:nvPicPr>
          <p:cNvPr id="13" name="Picture 12" descr="s4.jp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3370021" y="3883500"/>
            <a:ext cx="1260000" cy="1260000"/>
          </a:xfrm>
          <a:prstGeom prst="rect">
            <a:avLst/>
          </a:prstGeom>
        </p:spPr>
      </p:pic>
      <p:pic>
        <p:nvPicPr>
          <p:cNvPr id="14" name="Picture 13" descr="s5.jpg"/>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4633196" y="3883500"/>
            <a:ext cx="1260000" cy="1260000"/>
          </a:xfrm>
          <a:prstGeom prst="rect">
            <a:avLst/>
          </a:prstGeom>
        </p:spPr>
      </p:pic>
      <p:pic>
        <p:nvPicPr>
          <p:cNvPr id="15" name="Picture 14" descr="s6.jpg"/>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5890021" y="3881574"/>
            <a:ext cx="1260000" cy="1260000"/>
          </a:xfrm>
          <a:prstGeom prst="rect">
            <a:avLst/>
          </a:prstGeom>
        </p:spPr>
      </p:pic>
      <p:pic>
        <p:nvPicPr>
          <p:cNvPr id="16" name="Picture 15" descr="s7.jpg"/>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7148370" y="3881574"/>
            <a:ext cx="1260000" cy="1260000"/>
          </a:xfrm>
          <a:prstGeom prst="rect">
            <a:avLst/>
          </a:prstGeom>
        </p:spPr>
      </p:pic>
      <p:pic>
        <p:nvPicPr>
          <p:cNvPr id="17" name="Picture 16" descr="s8.jpg"/>
          <p:cNvPicPr>
            <a:picLocks noChangeAspect="1"/>
          </p:cNvPicPr>
          <p:nvPr userDrawn="1"/>
        </p:nvPicPr>
        <p:blipFill rotWithShape="1">
          <a:blip r:embed="rId9" cstate="print">
            <a:extLst>
              <a:ext uri="{28A0092B-C50C-407E-A947-70E740481C1C}">
                <a14:useLocalDpi xmlns:a14="http://schemas.microsoft.com/office/drawing/2010/main"/>
              </a:ext>
            </a:extLst>
          </a:blip>
          <a:srcRect/>
          <a:stretch/>
        </p:blipFill>
        <p:spPr>
          <a:xfrm>
            <a:off x="8411545" y="3883500"/>
            <a:ext cx="732456" cy="1260000"/>
          </a:xfrm>
          <a:prstGeom prst="rect">
            <a:avLst/>
          </a:prstGeom>
        </p:spPr>
      </p:pic>
      <p:sp>
        <p:nvSpPr>
          <p:cNvPr id="21" name="Text Placeholder 20"/>
          <p:cNvSpPr>
            <a:spLocks noGrp="1"/>
          </p:cNvSpPr>
          <p:nvPr>
            <p:ph type="body" sz="quarter" idx="13"/>
          </p:nvPr>
        </p:nvSpPr>
        <p:spPr>
          <a:xfrm>
            <a:off x="722313" y="1896486"/>
            <a:ext cx="7772400" cy="1427163"/>
          </a:xfrm>
        </p:spPr>
        <p:txBody>
          <a:bodyPr/>
          <a:lstStyle>
            <a:lvl1pPr>
              <a:defRPr>
                <a:latin typeface="Myriad Pro" pitchFamily="34" charset="0"/>
              </a:defRPr>
            </a:lvl1pPr>
            <a:lvl2pPr>
              <a:defRPr>
                <a:latin typeface="Myriad Pro" pitchFamily="34" charset="0"/>
              </a:defRPr>
            </a:lvl2pPr>
            <a:lvl3pPr>
              <a:defRPr>
                <a:latin typeface="Myriad Pro" pitchFamily="34" charset="0"/>
              </a:defRPr>
            </a:lvl3pPr>
            <a:lvl4pPr>
              <a:defRPr>
                <a:latin typeface="Myriad Pro" pitchFamily="34" charset="0"/>
              </a:defRPr>
            </a:lvl4pPr>
            <a:lvl5pPr>
              <a:defRPr>
                <a:latin typeface="Myriad Pro"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Title 1"/>
          <p:cNvSpPr>
            <a:spLocks noGrp="1"/>
          </p:cNvSpPr>
          <p:nvPr>
            <p:ph type="title"/>
          </p:nvPr>
        </p:nvSpPr>
        <p:spPr>
          <a:xfrm>
            <a:off x="2646501" y="0"/>
            <a:ext cx="6117852" cy="469901"/>
          </a:xfrm>
        </p:spPr>
        <p:txBody>
          <a:bodyPr/>
          <a:lstStyle>
            <a:lvl1pPr>
              <a:defRPr>
                <a:latin typeface="Calibri" charset="0"/>
                <a:ea typeface="Calibri" charset="0"/>
                <a:cs typeface="Calibri"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07417889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918891"/>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18891"/>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itle 1"/>
          <p:cNvSpPr>
            <a:spLocks noGrp="1"/>
          </p:cNvSpPr>
          <p:nvPr>
            <p:ph type="title"/>
          </p:nvPr>
        </p:nvSpPr>
        <p:spPr>
          <a:xfrm>
            <a:off x="2646501" y="0"/>
            <a:ext cx="6117852" cy="469901"/>
          </a:xfrm>
        </p:spPr>
        <p:txBody>
          <a:bodyPr/>
          <a:lstStyle>
            <a:lvl1pPr>
              <a:defRPr>
                <a:latin typeface="Calibri" charset="0"/>
                <a:ea typeface="Calibri" charset="0"/>
                <a:cs typeface="Calibri"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3915008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1099"/>
            <a:ext cx="8229600" cy="85725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496775"/>
            <a:ext cx="4040188" cy="47982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97659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6" y="1496775"/>
            <a:ext cx="4041775" cy="47982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97659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74998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27588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601027"/>
            <a:ext cx="3008313" cy="871538"/>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60102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147256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692529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No Foo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Content Placeholder 2"/>
          <p:cNvSpPr>
            <a:spLocks noGrp="1"/>
          </p:cNvSpPr>
          <p:nvPr>
            <p:ph idx="1"/>
          </p:nvPr>
        </p:nvSpPr>
        <p:spPr>
          <a:xfrm>
            <a:off x="457200" y="971550"/>
            <a:ext cx="8229600" cy="390525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40606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descr="nicholls_j_05 copy copy.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a:xfrm>
            <a:off x="0" y="0"/>
            <a:ext cx="9144000" cy="5143500"/>
          </a:xfrm>
          <a:prstGeom prst="rect">
            <a:avLst/>
          </a:prstGeom>
          <a:solidFill>
            <a:srgbClr val="113F7C">
              <a:alpha val="4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7" name="Picture 6" descr="cyc-nuclides.png"/>
          <p:cNvPicPr>
            <a:picLocks noChangeAspect="1"/>
          </p:cNvPicPr>
          <p:nvPr userDrawn="1"/>
        </p:nvPicPr>
        <p:blipFill rotWithShape="1">
          <a:blip r:embed="rId3" cstate="screen">
            <a:alphaModFix/>
            <a:extLst>
              <a:ext uri="{28A0092B-C50C-407E-A947-70E740481C1C}">
                <a14:useLocalDpi xmlns:a14="http://schemas.microsoft.com/office/drawing/2010/main"/>
              </a:ext>
            </a:extLst>
          </a:blip>
          <a:srcRect/>
          <a:stretch/>
        </p:blipFill>
        <p:spPr>
          <a:xfrm>
            <a:off x="5760721" y="1796554"/>
            <a:ext cx="3383279" cy="3346946"/>
          </a:xfrm>
          <a:prstGeom prst="rect">
            <a:avLst/>
          </a:prstGeom>
          <a:effectLst/>
        </p:spPr>
      </p:pic>
      <p:pic>
        <p:nvPicPr>
          <p:cNvPr id="8" name="Picture 7" descr="TRIUMF_logo_white.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39598" y="265430"/>
            <a:ext cx="3149600" cy="863600"/>
          </a:xfrm>
          <a:prstGeom prst="rect">
            <a:avLst/>
          </a:prstGeom>
        </p:spPr>
      </p:pic>
      <p:sp>
        <p:nvSpPr>
          <p:cNvPr id="10" name="Rectangle 9"/>
          <p:cNvSpPr/>
          <p:nvPr userDrawn="1"/>
        </p:nvSpPr>
        <p:spPr>
          <a:xfrm>
            <a:off x="4010024" y="374064"/>
            <a:ext cx="4667251" cy="646331"/>
          </a:xfrm>
          <a:prstGeom prst="rect">
            <a:avLst/>
          </a:prstGeom>
        </p:spPr>
        <p:txBody>
          <a:bodyPr wrap="square">
            <a:spAutoFit/>
          </a:bodyPr>
          <a:lstStyle/>
          <a:p>
            <a:pPr>
              <a:defRPr/>
            </a:pPr>
            <a:r>
              <a:rPr lang="en-US" sz="1200" dirty="0" smtClean="0">
                <a:solidFill>
                  <a:srgbClr val="EAE5DF"/>
                </a:solidFill>
                <a:latin typeface="Myriad Web Pro" panose="020B0503030403020204" pitchFamily="34" charset="0"/>
                <a:cs typeface="Myriad Pro Light"/>
              </a:rPr>
              <a:t>Canada’s national laboratory</a:t>
            </a:r>
          </a:p>
          <a:p>
            <a:pPr>
              <a:defRPr/>
            </a:pPr>
            <a:r>
              <a:rPr lang="en-US" sz="1200" dirty="0" smtClean="0">
                <a:solidFill>
                  <a:srgbClr val="EAE5DF"/>
                </a:solidFill>
                <a:latin typeface="Myriad Web Pro" panose="020B0503030403020204" pitchFamily="34" charset="0"/>
                <a:cs typeface="Myriad Pro Light"/>
              </a:rPr>
              <a:t>for particle and nuclear physics</a:t>
            </a:r>
          </a:p>
          <a:p>
            <a:pPr>
              <a:defRPr/>
            </a:pPr>
            <a:r>
              <a:rPr lang="en-US" sz="1200" dirty="0" smtClean="0">
                <a:solidFill>
                  <a:srgbClr val="EAE5DF"/>
                </a:solidFill>
                <a:latin typeface="Myriad Web Pro" panose="020B0503030403020204" pitchFamily="34" charset="0"/>
                <a:cs typeface="Myriad Pro Light"/>
              </a:rPr>
              <a:t>and accelerator-based science</a:t>
            </a:r>
          </a:p>
        </p:txBody>
      </p:sp>
      <p:cxnSp>
        <p:nvCxnSpPr>
          <p:cNvPr id="11" name="Straight Connector 10"/>
          <p:cNvCxnSpPr/>
          <p:nvPr userDrawn="1"/>
        </p:nvCxnSpPr>
        <p:spPr>
          <a:xfrm>
            <a:off x="3793998" y="146050"/>
            <a:ext cx="0" cy="110236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5176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3" name="Picture 2" descr="nicholls_j_05 copy copy.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a:xfrm>
            <a:off x="0" y="0"/>
            <a:ext cx="9144000" cy="5143500"/>
          </a:xfrm>
          <a:prstGeom prst="rect">
            <a:avLst/>
          </a:prstGeom>
          <a:solidFill>
            <a:srgbClr val="113F7C">
              <a:alpha val="4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7" name="Picture 6" descr="cyc-nuclides.png"/>
          <p:cNvPicPr>
            <a:picLocks noChangeAspect="1"/>
          </p:cNvPicPr>
          <p:nvPr userDrawn="1"/>
        </p:nvPicPr>
        <p:blipFill rotWithShape="1">
          <a:blip r:embed="rId3" cstate="screen">
            <a:alphaModFix/>
            <a:extLst>
              <a:ext uri="{28A0092B-C50C-407E-A947-70E740481C1C}">
                <a14:useLocalDpi xmlns:a14="http://schemas.microsoft.com/office/drawing/2010/main"/>
              </a:ext>
            </a:extLst>
          </a:blip>
          <a:srcRect/>
          <a:stretch/>
        </p:blipFill>
        <p:spPr>
          <a:xfrm>
            <a:off x="5760721" y="1796554"/>
            <a:ext cx="3383279" cy="3346946"/>
          </a:xfrm>
          <a:prstGeom prst="rect">
            <a:avLst/>
          </a:prstGeom>
          <a:effectLst/>
        </p:spPr>
      </p:pic>
      <p:pic>
        <p:nvPicPr>
          <p:cNvPr id="8" name="Picture 7" descr="TRIUMF_logo_white.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39598" y="265430"/>
            <a:ext cx="3149600" cy="863600"/>
          </a:xfrm>
          <a:prstGeom prst="rect">
            <a:avLst/>
          </a:prstGeom>
        </p:spPr>
      </p:pic>
      <p:cxnSp>
        <p:nvCxnSpPr>
          <p:cNvPr id="11" name="Straight Connector 10"/>
          <p:cNvCxnSpPr/>
          <p:nvPr userDrawn="1"/>
        </p:nvCxnSpPr>
        <p:spPr>
          <a:xfrm>
            <a:off x="3793998" y="146050"/>
            <a:ext cx="0" cy="110236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Rectangle 11"/>
          <p:cNvSpPr/>
          <p:nvPr userDrawn="1"/>
        </p:nvSpPr>
        <p:spPr>
          <a:xfrm>
            <a:off x="4010024" y="374064"/>
            <a:ext cx="4667251" cy="646331"/>
          </a:xfrm>
          <a:prstGeom prst="rect">
            <a:avLst/>
          </a:prstGeom>
        </p:spPr>
        <p:txBody>
          <a:bodyPr wrap="square">
            <a:spAutoFit/>
          </a:bodyPr>
          <a:lstStyle/>
          <a:p>
            <a:pPr>
              <a:defRPr/>
            </a:pPr>
            <a:r>
              <a:rPr lang="en-US" sz="1200" dirty="0" smtClean="0">
                <a:solidFill>
                  <a:srgbClr val="EAE5DF"/>
                </a:solidFill>
                <a:latin typeface="Myriad Web Pro" panose="020B0503030403020204" pitchFamily="34" charset="0"/>
                <a:cs typeface="Myriad Pro Light"/>
              </a:rPr>
              <a:t>Canada’s national laboratory</a:t>
            </a:r>
          </a:p>
          <a:p>
            <a:pPr>
              <a:defRPr/>
            </a:pPr>
            <a:r>
              <a:rPr lang="en-US" sz="1200" dirty="0" smtClean="0">
                <a:solidFill>
                  <a:srgbClr val="EAE5DF"/>
                </a:solidFill>
                <a:latin typeface="Myriad Web Pro" panose="020B0503030403020204" pitchFamily="34" charset="0"/>
                <a:cs typeface="Myriad Pro Light"/>
              </a:rPr>
              <a:t>for particle and nuclear physics</a:t>
            </a:r>
          </a:p>
          <a:p>
            <a:pPr>
              <a:defRPr/>
            </a:pPr>
            <a:r>
              <a:rPr lang="en-US" sz="1200" dirty="0" smtClean="0">
                <a:solidFill>
                  <a:srgbClr val="EAE5DF"/>
                </a:solidFill>
                <a:latin typeface="Myriad Web Pro" panose="020B0503030403020204" pitchFamily="34" charset="0"/>
                <a:cs typeface="Myriad Pro Light"/>
              </a:rPr>
              <a:t>and accelerator-based science</a:t>
            </a:r>
          </a:p>
        </p:txBody>
      </p:sp>
    </p:spTree>
    <p:extLst>
      <p:ext uri="{BB962C8B-B14F-4D97-AF65-F5344CB8AC3E}">
        <p14:creationId xmlns:p14="http://schemas.microsoft.com/office/powerpoint/2010/main" val="9144601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12" name="Rectangle 11"/>
          <p:cNvSpPr/>
          <p:nvPr userDrawn="1"/>
        </p:nvSpPr>
        <p:spPr>
          <a:xfrm>
            <a:off x="0" y="0"/>
            <a:ext cx="25527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3" name="Picture 2" descr="nicholls_j_05 copy copy.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552700" y="0"/>
            <a:ext cx="6591300" cy="5143500"/>
          </a:xfrm>
          <a:prstGeom prst="rect">
            <a:avLst/>
          </a:prstGeom>
        </p:spPr>
      </p:pic>
      <p:sp>
        <p:nvSpPr>
          <p:cNvPr id="9" name="Rectangle 8"/>
          <p:cNvSpPr/>
          <p:nvPr userDrawn="1"/>
        </p:nvSpPr>
        <p:spPr>
          <a:xfrm>
            <a:off x="2552700" y="0"/>
            <a:ext cx="6591300" cy="5143500"/>
          </a:xfrm>
          <a:prstGeom prst="rect">
            <a:avLst/>
          </a:prstGeom>
          <a:solidFill>
            <a:srgbClr val="113F7C">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userDrawn="1"/>
        </p:nvSpPr>
        <p:spPr>
          <a:xfrm>
            <a:off x="294640" y="1122711"/>
            <a:ext cx="2032000" cy="553998"/>
          </a:xfrm>
          <a:prstGeom prst="rect">
            <a:avLst/>
          </a:prstGeom>
        </p:spPr>
        <p:txBody>
          <a:bodyPr wrap="square">
            <a:spAutoFit/>
          </a:bodyPr>
          <a:lstStyle/>
          <a:p>
            <a:r>
              <a:rPr lang="en-US" sz="1000" dirty="0" smtClean="0">
                <a:solidFill>
                  <a:srgbClr val="113F7C"/>
                </a:solidFill>
                <a:latin typeface="Myriad Web Pro" panose="020B0503030403020204" pitchFamily="34" charset="0"/>
                <a:cs typeface="Myriad Pro Light"/>
              </a:rPr>
              <a:t>Canada’s national laboratory</a:t>
            </a:r>
          </a:p>
          <a:p>
            <a:r>
              <a:rPr lang="en-US" sz="1000" dirty="0" smtClean="0">
                <a:solidFill>
                  <a:srgbClr val="113F7C"/>
                </a:solidFill>
                <a:latin typeface="Myriad Web Pro" panose="020B0503030403020204" pitchFamily="34" charset="0"/>
                <a:cs typeface="Myriad Pro Light"/>
              </a:rPr>
              <a:t>for particle and nuclear physics </a:t>
            </a:r>
          </a:p>
          <a:p>
            <a:r>
              <a:rPr lang="en-US" sz="1000" dirty="0" smtClean="0">
                <a:solidFill>
                  <a:srgbClr val="113F7C"/>
                </a:solidFill>
                <a:latin typeface="Myriad Web Pro" panose="020B0503030403020204" pitchFamily="34" charset="0"/>
                <a:cs typeface="Myriad Pro Light"/>
              </a:rPr>
              <a:t>and accelerator-based science</a:t>
            </a:r>
          </a:p>
        </p:txBody>
      </p:sp>
      <p:cxnSp>
        <p:nvCxnSpPr>
          <p:cNvPr id="8" name="Straight Connector 7"/>
          <p:cNvCxnSpPr/>
          <p:nvPr userDrawn="1"/>
        </p:nvCxnSpPr>
        <p:spPr>
          <a:xfrm>
            <a:off x="294640" y="1000760"/>
            <a:ext cx="2032000" cy="0"/>
          </a:xfrm>
          <a:prstGeom prst="line">
            <a:avLst/>
          </a:prstGeom>
          <a:ln w="3175" cmpd="sng">
            <a:solidFill>
              <a:srgbClr val="012757"/>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TRIUMF_logo_blue.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3794" y="395325"/>
            <a:ext cx="1655589" cy="453952"/>
          </a:xfrm>
          <a:prstGeom prst="rect">
            <a:avLst/>
          </a:prstGeom>
        </p:spPr>
      </p:pic>
      <p:sp>
        <p:nvSpPr>
          <p:cNvPr id="14" name="TextBox 13"/>
          <p:cNvSpPr txBox="1"/>
          <p:nvPr userDrawn="1"/>
        </p:nvSpPr>
        <p:spPr>
          <a:xfrm>
            <a:off x="125094" y="4021267"/>
            <a:ext cx="2427605" cy="797654"/>
          </a:xfrm>
          <a:prstGeom prst="rect">
            <a:avLst/>
          </a:prstGeom>
          <a:noFill/>
        </p:spPr>
        <p:txBody>
          <a:bodyPr wrap="square" lIns="72000" rtlCol="0">
            <a:spAutoFit/>
          </a:bodyPr>
          <a:lstStyle/>
          <a:p>
            <a:pPr>
              <a:lnSpc>
                <a:spcPts val="1130"/>
              </a:lnSpc>
              <a:spcAft>
                <a:spcPts val="600"/>
              </a:spcAft>
            </a:pPr>
            <a:r>
              <a:rPr lang="en-US" sz="800" dirty="0" smtClean="0">
                <a:solidFill>
                  <a:srgbClr val="0F2D68"/>
                </a:solidFill>
                <a:latin typeface="Myriad Web Pro" panose="020B0503030403020204" pitchFamily="34" charset="0"/>
                <a:ea typeface="ヒラギノ角ゴ Pro W3" pitchFamily="-111" charset="-128"/>
                <a:cs typeface="Myriad Pro Light"/>
              </a:rPr>
              <a:t>TRIUMF: Alberta | British Columbia | Calgary | Carleton | Guelph | Manitoba | McGill | McMaster | Montréal | Northern British Columbia | Queen’s | Regina | Saint </a:t>
            </a:r>
            <a:r>
              <a:rPr lang="en-US" sz="800" dirty="0" smtClean="0">
                <a:solidFill>
                  <a:srgbClr val="113F7C"/>
                </a:solidFill>
                <a:latin typeface="Myriad Web Pro" panose="020B0503030403020204" pitchFamily="34" charset="0"/>
                <a:ea typeface="ヒラギノ角ゴ Pro W3" pitchFamily="-111" charset="-128"/>
                <a:cs typeface="Myriad Pro Light"/>
              </a:rPr>
              <a:t>Mary’s</a:t>
            </a:r>
            <a:r>
              <a:rPr lang="en-US" sz="800" dirty="0" smtClean="0">
                <a:solidFill>
                  <a:srgbClr val="0F2D68"/>
                </a:solidFill>
                <a:latin typeface="Myriad Web Pro" panose="020B0503030403020204" pitchFamily="34" charset="0"/>
                <a:ea typeface="ヒラギノ角ゴ Pro W3" pitchFamily="-111" charset="-128"/>
                <a:cs typeface="Myriad Pro Light"/>
              </a:rPr>
              <a:t> | Simon Fraser | Toronto | Victoria | Western | Winnipeg | York</a:t>
            </a:r>
            <a:endParaRPr lang="en-US" sz="800" dirty="0">
              <a:solidFill>
                <a:srgbClr val="0F2D68"/>
              </a:solidFill>
              <a:latin typeface="Myriad Web Pro" panose="020B0503030403020204" pitchFamily="34" charset="0"/>
              <a:ea typeface="ヒラギノ角ゴ Pro W3" pitchFamily="-111" charset="-128"/>
              <a:cs typeface="Myriad Pro Light"/>
            </a:endParaRPr>
          </a:p>
        </p:txBody>
      </p:sp>
    </p:spTree>
    <p:extLst>
      <p:ext uri="{BB962C8B-B14F-4D97-AF65-F5344CB8AC3E}">
        <p14:creationId xmlns:p14="http://schemas.microsoft.com/office/powerpoint/2010/main" val="21560070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2" name="Rectangle 11"/>
          <p:cNvSpPr/>
          <p:nvPr userDrawn="1"/>
        </p:nvSpPr>
        <p:spPr>
          <a:xfrm>
            <a:off x="0" y="0"/>
            <a:ext cx="25527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3" name="Picture 2" descr="nicholls_j_05 copy copy.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552700" y="0"/>
            <a:ext cx="6591300" cy="5143500"/>
          </a:xfrm>
          <a:prstGeom prst="rect">
            <a:avLst/>
          </a:prstGeom>
        </p:spPr>
      </p:pic>
      <p:sp>
        <p:nvSpPr>
          <p:cNvPr id="9" name="Rectangle 8"/>
          <p:cNvSpPr/>
          <p:nvPr userDrawn="1"/>
        </p:nvSpPr>
        <p:spPr>
          <a:xfrm>
            <a:off x="2552700" y="0"/>
            <a:ext cx="6591300" cy="5143500"/>
          </a:xfrm>
          <a:prstGeom prst="rect">
            <a:avLst/>
          </a:prstGeom>
          <a:solidFill>
            <a:srgbClr val="113F7C">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userDrawn="1"/>
        </p:nvSpPr>
        <p:spPr>
          <a:xfrm>
            <a:off x="294640" y="1122711"/>
            <a:ext cx="2032000" cy="553998"/>
          </a:xfrm>
          <a:prstGeom prst="rect">
            <a:avLst/>
          </a:prstGeom>
        </p:spPr>
        <p:txBody>
          <a:bodyPr wrap="square">
            <a:spAutoFit/>
          </a:bodyPr>
          <a:lstStyle/>
          <a:p>
            <a:r>
              <a:rPr lang="en-US" sz="1000" dirty="0" smtClean="0">
                <a:solidFill>
                  <a:srgbClr val="113F7C"/>
                </a:solidFill>
                <a:latin typeface="Myriad Web Pro" panose="020B0503030403020204" pitchFamily="34" charset="0"/>
                <a:cs typeface="Myriad Pro Light"/>
              </a:rPr>
              <a:t>Canada’s national laboratory</a:t>
            </a:r>
          </a:p>
          <a:p>
            <a:r>
              <a:rPr lang="en-US" sz="1000" dirty="0" smtClean="0">
                <a:solidFill>
                  <a:srgbClr val="113F7C"/>
                </a:solidFill>
                <a:latin typeface="Myriad Web Pro" panose="020B0503030403020204" pitchFamily="34" charset="0"/>
                <a:cs typeface="Myriad Pro Light"/>
              </a:rPr>
              <a:t>for particle and nuclear physics </a:t>
            </a:r>
          </a:p>
          <a:p>
            <a:r>
              <a:rPr lang="en-US" sz="1000" dirty="0" smtClean="0">
                <a:solidFill>
                  <a:srgbClr val="113F7C"/>
                </a:solidFill>
                <a:latin typeface="Myriad Web Pro" panose="020B0503030403020204" pitchFamily="34" charset="0"/>
                <a:cs typeface="Myriad Pro Light"/>
              </a:rPr>
              <a:t>and accelerator-based science</a:t>
            </a:r>
          </a:p>
        </p:txBody>
      </p:sp>
      <p:cxnSp>
        <p:nvCxnSpPr>
          <p:cNvPr id="8" name="Straight Connector 7"/>
          <p:cNvCxnSpPr/>
          <p:nvPr userDrawn="1"/>
        </p:nvCxnSpPr>
        <p:spPr>
          <a:xfrm>
            <a:off x="294640" y="1000760"/>
            <a:ext cx="2032000" cy="0"/>
          </a:xfrm>
          <a:prstGeom prst="line">
            <a:avLst/>
          </a:prstGeom>
          <a:ln w="3175" cmpd="sng">
            <a:solidFill>
              <a:srgbClr val="012757"/>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TRIUMF_logo_blue.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3794" y="395325"/>
            <a:ext cx="1655589" cy="453952"/>
          </a:xfrm>
          <a:prstGeom prst="rect">
            <a:avLst/>
          </a:prstGeom>
        </p:spPr>
      </p:pic>
      <p:sp>
        <p:nvSpPr>
          <p:cNvPr id="14" name="TextBox 13"/>
          <p:cNvSpPr txBox="1"/>
          <p:nvPr userDrawn="1"/>
        </p:nvSpPr>
        <p:spPr>
          <a:xfrm>
            <a:off x="125094" y="4021267"/>
            <a:ext cx="2427605" cy="797654"/>
          </a:xfrm>
          <a:prstGeom prst="rect">
            <a:avLst/>
          </a:prstGeom>
          <a:noFill/>
        </p:spPr>
        <p:txBody>
          <a:bodyPr wrap="square" lIns="72000" rtlCol="0">
            <a:spAutoFit/>
          </a:bodyPr>
          <a:lstStyle/>
          <a:p>
            <a:pPr>
              <a:lnSpc>
                <a:spcPts val="1130"/>
              </a:lnSpc>
              <a:spcAft>
                <a:spcPts val="600"/>
              </a:spcAft>
            </a:pPr>
            <a:r>
              <a:rPr lang="en-US" sz="800" dirty="0" smtClean="0">
                <a:solidFill>
                  <a:srgbClr val="0F2D68"/>
                </a:solidFill>
                <a:latin typeface="Myriad Web Pro" panose="020B0503030403020204" pitchFamily="34" charset="0"/>
                <a:ea typeface="ヒラギノ角ゴ Pro W3" pitchFamily="-111" charset="-128"/>
                <a:cs typeface="Myriad Pro Light"/>
              </a:rPr>
              <a:t>TRIUMF: Alberta | British Columbia | Calgary | Carleton | Guelph | Manitoba | McGill | McMaster | Montréal | Northern British Columbia | Queen’s | Regina | Saint </a:t>
            </a:r>
            <a:r>
              <a:rPr lang="en-US" sz="800" dirty="0" smtClean="0">
                <a:solidFill>
                  <a:srgbClr val="113F7C"/>
                </a:solidFill>
                <a:latin typeface="Myriad Web Pro" panose="020B0503030403020204" pitchFamily="34" charset="0"/>
                <a:ea typeface="ヒラギノ角ゴ Pro W3" pitchFamily="-111" charset="-128"/>
                <a:cs typeface="Myriad Pro Light"/>
              </a:rPr>
              <a:t>Mary’s</a:t>
            </a:r>
            <a:r>
              <a:rPr lang="en-US" sz="800" dirty="0" smtClean="0">
                <a:solidFill>
                  <a:srgbClr val="0F2D68"/>
                </a:solidFill>
                <a:latin typeface="Myriad Web Pro" panose="020B0503030403020204" pitchFamily="34" charset="0"/>
                <a:ea typeface="ヒラギノ角ゴ Pro W3" pitchFamily="-111" charset="-128"/>
                <a:cs typeface="Myriad Pro Light"/>
              </a:rPr>
              <a:t> | Simon Fraser | Toronto | Victoria | Western | Winnipeg | York</a:t>
            </a:r>
            <a:endParaRPr lang="en-US" sz="800" dirty="0">
              <a:solidFill>
                <a:srgbClr val="0F2D68"/>
              </a:solidFill>
              <a:latin typeface="Myriad Web Pro" panose="020B0503030403020204" pitchFamily="34" charset="0"/>
              <a:ea typeface="ヒラギノ角ゴ Pro W3" pitchFamily="-111" charset="-128"/>
              <a:cs typeface="Myriad Pro Light"/>
            </a:endParaRPr>
          </a:p>
        </p:txBody>
      </p:sp>
      <p:sp>
        <p:nvSpPr>
          <p:cNvPr id="10" name="TextBox 9"/>
          <p:cNvSpPr txBox="1"/>
          <p:nvPr userDrawn="1"/>
        </p:nvSpPr>
        <p:spPr>
          <a:xfrm>
            <a:off x="3867150" y="1562100"/>
            <a:ext cx="3943350" cy="1323439"/>
          </a:xfrm>
          <a:prstGeom prst="rect">
            <a:avLst/>
          </a:prstGeom>
        </p:spPr>
        <p:txBody>
          <a:bodyPr wrap="square" rtlCol="0">
            <a:spAutoFit/>
          </a:bodyPr>
          <a:lstStyle/>
          <a:p>
            <a:pPr algn="ctr"/>
            <a:r>
              <a:rPr lang="en-CA" sz="4000" dirty="0" smtClean="0">
                <a:solidFill>
                  <a:srgbClr val="FFFFFF"/>
                </a:solidFill>
                <a:latin typeface="Myriad Pro" pitchFamily="34" charset="0"/>
                <a:cs typeface="Avenir Heavy"/>
              </a:rPr>
              <a:t>Thank you!</a:t>
            </a:r>
          </a:p>
          <a:p>
            <a:pPr algn="ctr"/>
            <a:r>
              <a:rPr lang="en-CA" sz="4000" dirty="0" err="1" smtClean="0">
                <a:solidFill>
                  <a:srgbClr val="FFFFFF"/>
                </a:solidFill>
                <a:latin typeface="Myriad Pro" pitchFamily="34" charset="0"/>
                <a:cs typeface="Avenir Heavy"/>
              </a:rPr>
              <a:t>Merci</a:t>
            </a:r>
            <a:r>
              <a:rPr lang="en-CA" sz="4000" dirty="0" smtClean="0">
                <a:solidFill>
                  <a:srgbClr val="FFFFFF"/>
                </a:solidFill>
                <a:latin typeface="Myriad Pro" pitchFamily="34" charset="0"/>
                <a:cs typeface="Avenir Heavy"/>
              </a:rPr>
              <a:t>!</a:t>
            </a:r>
            <a:endParaRPr lang="en-US" sz="3200" dirty="0">
              <a:solidFill>
                <a:srgbClr val="FFFFFF"/>
              </a:solidFill>
              <a:latin typeface="Myriad Pro" pitchFamily="34" charset="0"/>
              <a:cs typeface="Avenir Heavy"/>
            </a:endParaRPr>
          </a:p>
        </p:txBody>
      </p:sp>
      <p:sp>
        <p:nvSpPr>
          <p:cNvPr id="15" name="TextBox 14"/>
          <p:cNvSpPr txBox="1"/>
          <p:nvPr userDrawn="1"/>
        </p:nvSpPr>
        <p:spPr>
          <a:xfrm>
            <a:off x="6616700" y="4306986"/>
            <a:ext cx="2324100" cy="307777"/>
          </a:xfrm>
          <a:prstGeom prst="rect">
            <a:avLst/>
          </a:prstGeom>
        </p:spPr>
        <p:txBody>
          <a:bodyPr wrap="square" rtlCol="0">
            <a:spAutoFit/>
          </a:bodyPr>
          <a:lstStyle/>
          <a:p>
            <a:pPr algn="just"/>
            <a:r>
              <a:rPr lang="en-CA" sz="1400" dirty="0" smtClean="0">
                <a:solidFill>
                  <a:srgbClr val="FFFFFF"/>
                </a:solidFill>
                <a:latin typeface="Myriad Pro SemiExt" pitchFamily="34" charset="0"/>
                <a:cs typeface="Avenir Heavy"/>
              </a:rPr>
              <a:t>Follow us at </a:t>
            </a:r>
            <a:r>
              <a:rPr lang="en-CA" sz="1400" dirty="0" err="1" smtClean="0">
                <a:solidFill>
                  <a:srgbClr val="FFFFFF"/>
                </a:solidFill>
                <a:latin typeface="Myriad Pro SemiExt" pitchFamily="34" charset="0"/>
                <a:cs typeface="Avenir Heavy"/>
              </a:rPr>
              <a:t>TRIUMFLab</a:t>
            </a:r>
            <a:r>
              <a:rPr lang="en-CA" sz="1400" dirty="0" smtClean="0">
                <a:solidFill>
                  <a:srgbClr val="FFFFFF"/>
                </a:solidFill>
                <a:latin typeface="Myriad Pro SemiExt" pitchFamily="34" charset="0"/>
                <a:cs typeface="Avenir Heavy"/>
              </a:rPr>
              <a:t> </a:t>
            </a:r>
          </a:p>
        </p:txBody>
      </p:sp>
      <p:pic>
        <p:nvPicPr>
          <p:cNvPr id="16" name="Picture 15" descr="FB-f-Logo__white_512.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668516" y="4744426"/>
            <a:ext cx="244673" cy="244673"/>
          </a:xfrm>
          <a:prstGeom prst="rect">
            <a:avLst/>
          </a:prstGeom>
        </p:spPr>
      </p:pic>
      <p:pic>
        <p:nvPicPr>
          <p:cNvPr id="17" name="Picture 16" descr="Glyph_Logo_png WHITE.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059241" y="4744426"/>
            <a:ext cx="252000" cy="252000"/>
          </a:xfrm>
          <a:prstGeom prst="rect">
            <a:avLst/>
          </a:prstGeom>
        </p:spPr>
      </p:pic>
      <p:pic>
        <p:nvPicPr>
          <p:cNvPr id="18" name="Picture 17" descr="Twitter_logo_white.png"/>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431605" y="4744426"/>
            <a:ext cx="309965" cy="252000"/>
          </a:xfrm>
          <a:prstGeom prst="rect">
            <a:avLst/>
          </a:prstGeom>
        </p:spPr>
      </p:pic>
    </p:spTree>
    <p:extLst>
      <p:ext uri="{BB962C8B-B14F-4D97-AF65-F5344CB8AC3E}">
        <p14:creationId xmlns:p14="http://schemas.microsoft.com/office/powerpoint/2010/main" val="39289903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12" name="Rectangle 11"/>
          <p:cNvSpPr/>
          <p:nvPr userDrawn="1"/>
        </p:nvSpPr>
        <p:spPr>
          <a:xfrm>
            <a:off x="0" y="0"/>
            <a:ext cx="25527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3" name="Picture 2" descr="nicholls_j_05 copy copy.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552700" y="0"/>
            <a:ext cx="6591300" cy="5143500"/>
          </a:xfrm>
          <a:prstGeom prst="rect">
            <a:avLst/>
          </a:prstGeom>
        </p:spPr>
      </p:pic>
      <p:sp>
        <p:nvSpPr>
          <p:cNvPr id="9" name="Rectangle 8"/>
          <p:cNvSpPr/>
          <p:nvPr userDrawn="1"/>
        </p:nvSpPr>
        <p:spPr>
          <a:xfrm>
            <a:off x="2552700" y="0"/>
            <a:ext cx="6591300" cy="5143500"/>
          </a:xfrm>
          <a:prstGeom prst="rect">
            <a:avLst/>
          </a:prstGeom>
          <a:solidFill>
            <a:srgbClr val="113F7C">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userDrawn="1"/>
        </p:nvSpPr>
        <p:spPr>
          <a:xfrm>
            <a:off x="294640" y="1122711"/>
            <a:ext cx="2032000" cy="553998"/>
          </a:xfrm>
          <a:prstGeom prst="rect">
            <a:avLst/>
          </a:prstGeom>
        </p:spPr>
        <p:txBody>
          <a:bodyPr wrap="square">
            <a:spAutoFit/>
          </a:bodyPr>
          <a:lstStyle/>
          <a:p>
            <a:r>
              <a:rPr lang="en-US" sz="1000" dirty="0" smtClean="0">
                <a:solidFill>
                  <a:srgbClr val="113F7C"/>
                </a:solidFill>
                <a:latin typeface="Myriad Web Pro" panose="020B0503030403020204" pitchFamily="34" charset="0"/>
                <a:cs typeface="Myriad Pro Light"/>
              </a:rPr>
              <a:t>Canada’s national laboratory</a:t>
            </a:r>
          </a:p>
          <a:p>
            <a:r>
              <a:rPr lang="en-US" sz="1000" dirty="0" smtClean="0">
                <a:solidFill>
                  <a:srgbClr val="113F7C"/>
                </a:solidFill>
                <a:latin typeface="Myriad Web Pro" panose="020B0503030403020204" pitchFamily="34" charset="0"/>
                <a:cs typeface="Myriad Pro Light"/>
              </a:rPr>
              <a:t>for particle and nuclear physics </a:t>
            </a:r>
          </a:p>
          <a:p>
            <a:r>
              <a:rPr lang="en-US" sz="1000" dirty="0" smtClean="0">
                <a:solidFill>
                  <a:srgbClr val="113F7C"/>
                </a:solidFill>
                <a:latin typeface="Myriad Web Pro" panose="020B0503030403020204" pitchFamily="34" charset="0"/>
                <a:cs typeface="Myriad Pro Light"/>
              </a:rPr>
              <a:t>and accelerator-based science</a:t>
            </a:r>
          </a:p>
        </p:txBody>
      </p:sp>
      <p:cxnSp>
        <p:nvCxnSpPr>
          <p:cNvPr id="8" name="Straight Connector 7"/>
          <p:cNvCxnSpPr/>
          <p:nvPr userDrawn="1"/>
        </p:nvCxnSpPr>
        <p:spPr>
          <a:xfrm>
            <a:off x="294640" y="1000760"/>
            <a:ext cx="2032000" cy="0"/>
          </a:xfrm>
          <a:prstGeom prst="line">
            <a:avLst/>
          </a:prstGeom>
          <a:ln w="3175" cmpd="sng">
            <a:solidFill>
              <a:srgbClr val="012757"/>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TRIUMF_logo_blue.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3794" y="395325"/>
            <a:ext cx="1655589" cy="453952"/>
          </a:xfrm>
          <a:prstGeom prst="rect">
            <a:avLst/>
          </a:prstGeom>
        </p:spPr>
      </p:pic>
      <p:sp>
        <p:nvSpPr>
          <p:cNvPr id="14" name="TextBox 13"/>
          <p:cNvSpPr txBox="1"/>
          <p:nvPr userDrawn="1"/>
        </p:nvSpPr>
        <p:spPr>
          <a:xfrm>
            <a:off x="125094" y="4021267"/>
            <a:ext cx="2427605" cy="797654"/>
          </a:xfrm>
          <a:prstGeom prst="rect">
            <a:avLst/>
          </a:prstGeom>
          <a:noFill/>
        </p:spPr>
        <p:txBody>
          <a:bodyPr wrap="square" lIns="72000" rtlCol="0">
            <a:spAutoFit/>
          </a:bodyPr>
          <a:lstStyle/>
          <a:p>
            <a:pPr>
              <a:lnSpc>
                <a:spcPts val="1130"/>
              </a:lnSpc>
              <a:spcAft>
                <a:spcPts val="600"/>
              </a:spcAft>
            </a:pPr>
            <a:r>
              <a:rPr lang="en-US" sz="800" dirty="0" smtClean="0">
                <a:solidFill>
                  <a:srgbClr val="0F2D68"/>
                </a:solidFill>
                <a:latin typeface="Myriad Web Pro" panose="020B0503030403020204" pitchFamily="34" charset="0"/>
                <a:ea typeface="ヒラギノ角ゴ Pro W3" pitchFamily="-111" charset="-128"/>
                <a:cs typeface="Myriad Pro Light"/>
              </a:rPr>
              <a:t>TRIUMF: Alberta | British Columbia | Calgary | Carleton | Guelph | Manitoba | McGill | McMaster | Montréal | Northern British Columbia | Queen’s | Regina | Saint </a:t>
            </a:r>
            <a:r>
              <a:rPr lang="en-US" sz="800" dirty="0" smtClean="0">
                <a:solidFill>
                  <a:srgbClr val="113F7C"/>
                </a:solidFill>
                <a:latin typeface="Myriad Web Pro" panose="020B0503030403020204" pitchFamily="34" charset="0"/>
                <a:ea typeface="ヒラギノ角ゴ Pro W3" pitchFamily="-111" charset="-128"/>
                <a:cs typeface="Myriad Pro Light"/>
              </a:rPr>
              <a:t>Mary’s</a:t>
            </a:r>
            <a:r>
              <a:rPr lang="en-US" sz="800" dirty="0" smtClean="0">
                <a:solidFill>
                  <a:srgbClr val="0F2D68"/>
                </a:solidFill>
                <a:latin typeface="Myriad Web Pro" panose="020B0503030403020204" pitchFamily="34" charset="0"/>
                <a:ea typeface="ヒラギノ角ゴ Pro W3" pitchFamily="-111" charset="-128"/>
                <a:cs typeface="Myriad Pro Light"/>
              </a:rPr>
              <a:t> | Simon Fraser | Toronto | Victoria | Western | Winnipeg | York</a:t>
            </a:r>
            <a:endParaRPr lang="en-US" sz="800" dirty="0">
              <a:solidFill>
                <a:srgbClr val="0F2D68"/>
              </a:solidFill>
              <a:latin typeface="Myriad Web Pro" panose="020B0503030403020204" pitchFamily="34" charset="0"/>
              <a:ea typeface="ヒラギノ角ゴ Pro W3" pitchFamily="-111" charset="-128"/>
              <a:cs typeface="Myriad Pro Light"/>
            </a:endParaRPr>
          </a:p>
        </p:txBody>
      </p:sp>
      <p:sp>
        <p:nvSpPr>
          <p:cNvPr id="15" name="TextBox 14"/>
          <p:cNvSpPr txBox="1"/>
          <p:nvPr userDrawn="1"/>
        </p:nvSpPr>
        <p:spPr>
          <a:xfrm>
            <a:off x="6616700" y="4306986"/>
            <a:ext cx="2324100" cy="307777"/>
          </a:xfrm>
          <a:prstGeom prst="rect">
            <a:avLst/>
          </a:prstGeom>
        </p:spPr>
        <p:txBody>
          <a:bodyPr wrap="square" rtlCol="0">
            <a:spAutoFit/>
          </a:bodyPr>
          <a:lstStyle/>
          <a:p>
            <a:pPr algn="just"/>
            <a:r>
              <a:rPr lang="en-CA" sz="1400" dirty="0" smtClean="0">
                <a:solidFill>
                  <a:srgbClr val="FFFFFF"/>
                </a:solidFill>
                <a:latin typeface="Myriad Pro SemiExt" pitchFamily="34" charset="0"/>
                <a:cs typeface="Avenir Heavy"/>
              </a:rPr>
              <a:t>Follow us at </a:t>
            </a:r>
            <a:r>
              <a:rPr lang="en-CA" sz="1400" dirty="0" err="1" smtClean="0">
                <a:solidFill>
                  <a:srgbClr val="FFFFFF"/>
                </a:solidFill>
                <a:latin typeface="Myriad Pro SemiExt" pitchFamily="34" charset="0"/>
                <a:cs typeface="Avenir Heavy"/>
              </a:rPr>
              <a:t>TRIUMFLab</a:t>
            </a:r>
            <a:r>
              <a:rPr lang="en-CA" sz="1400" dirty="0" smtClean="0">
                <a:solidFill>
                  <a:srgbClr val="FFFFFF"/>
                </a:solidFill>
                <a:latin typeface="Myriad Pro SemiExt" pitchFamily="34" charset="0"/>
                <a:cs typeface="Avenir Heavy"/>
              </a:rPr>
              <a:t> </a:t>
            </a:r>
          </a:p>
        </p:txBody>
      </p:sp>
      <p:pic>
        <p:nvPicPr>
          <p:cNvPr id="16" name="Picture 15" descr="FB-f-Logo__white_512.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668516" y="4744426"/>
            <a:ext cx="244673" cy="244673"/>
          </a:xfrm>
          <a:prstGeom prst="rect">
            <a:avLst/>
          </a:prstGeom>
        </p:spPr>
      </p:pic>
      <p:pic>
        <p:nvPicPr>
          <p:cNvPr id="17" name="Picture 16" descr="Glyph_Logo_png WHITE.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059241" y="4744426"/>
            <a:ext cx="252000" cy="252000"/>
          </a:xfrm>
          <a:prstGeom prst="rect">
            <a:avLst/>
          </a:prstGeom>
        </p:spPr>
      </p:pic>
      <p:pic>
        <p:nvPicPr>
          <p:cNvPr id="18" name="Picture 17" descr="Twitter_logo_white.png"/>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431605" y="4744426"/>
            <a:ext cx="309965" cy="252000"/>
          </a:xfrm>
          <a:prstGeom prst="rect">
            <a:avLst/>
          </a:prstGeom>
        </p:spPr>
      </p:pic>
    </p:spTree>
    <p:extLst>
      <p:ext uri="{BB962C8B-B14F-4D97-AF65-F5344CB8AC3E}">
        <p14:creationId xmlns:p14="http://schemas.microsoft.com/office/powerpoint/2010/main" val="42940596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3" name="Picture 2" descr="nicholls_j_05 copy copy.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352800" y="0"/>
            <a:ext cx="5791200" cy="5143500"/>
          </a:xfrm>
          <a:prstGeom prst="rect">
            <a:avLst/>
          </a:prstGeom>
        </p:spPr>
      </p:pic>
      <p:sp>
        <p:nvSpPr>
          <p:cNvPr id="9" name="Rectangle 8"/>
          <p:cNvSpPr/>
          <p:nvPr userDrawn="1"/>
        </p:nvSpPr>
        <p:spPr>
          <a:xfrm>
            <a:off x="3352800" y="0"/>
            <a:ext cx="5791200" cy="5143500"/>
          </a:xfrm>
          <a:prstGeom prst="rect">
            <a:avLst/>
          </a:prstGeom>
          <a:solidFill>
            <a:srgbClr val="113F7C">
              <a:alpha val="4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7" name="Rectangle 6"/>
          <p:cNvSpPr/>
          <p:nvPr userDrawn="1"/>
        </p:nvSpPr>
        <p:spPr>
          <a:xfrm>
            <a:off x="0" y="0"/>
            <a:ext cx="3352800" cy="51435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0" name="Picture 9" descr="TRIUMF_logo_white.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70161" y="4706996"/>
            <a:ext cx="1028700" cy="282063"/>
          </a:xfrm>
          <a:prstGeom prst="rect">
            <a:avLst/>
          </a:prstGeom>
        </p:spPr>
      </p:pic>
    </p:spTree>
    <p:extLst>
      <p:ext uri="{BB962C8B-B14F-4D97-AF65-F5344CB8AC3E}">
        <p14:creationId xmlns:p14="http://schemas.microsoft.com/office/powerpoint/2010/main" val="390248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92513480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7234992"/>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353557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lgn="l">
              <a:defRPr/>
            </a:lvl1pPr>
          </a:lstStyle>
          <a:p>
            <a:r>
              <a:rPr kumimoji="0" lang="fr-CH"/>
              <a:t>Click to edit Master title style</a:t>
            </a:r>
            <a:endParaRPr kumimoji="0" lang="en-US"/>
          </a:p>
        </p:txBody>
      </p:sp>
      <p:sp>
        <p:nvSpPr>
          <p:cNvPr id="3" name="Espace réservé du contenu 2"/>
          <p:cNvSpPr>
            <a:spLocks noGrp="1"/>
          </p:cNvSpPr>
          <p:nvPr>
            <p:ph idx="1"/>
          </p:nvPr>
        </p:nvSpPr>
        <p:spPr/>
        <p:txBody>
          <a:bodyPr/>
          <a:lstStyle/>
          <a:p>
            <a:pPr lvl="0" eaLnBrk="1" latinLnBrk="0" hangingPunct="1"/>
            <a:r>
              <a:rPr lang="fr-CH"/>
              <a:t>Click to edit Master text styles</a:t>
            </a:r>
          </a:p>
          <a:p>
            <a:pPr lvl="1" eaLnBrk="1" latinLnBrk="0" hangingPunct="1"/>
            <a:r>
              <a:rPr lang="fr-CH"/>
              <a:t>Second level</a:t>
            </a:r>
          </a:p>
          <a:p>
            <a:pPr lvl="2" eaLnBrk="1" latinLnBrk="0" hangingPunct="1"/>
            <a:r>
              <a:rPr lang="fr-CH"/>
              <a:t>Third level</a:t>
            </a:r>
          </a:p>
          <a:p>
            <a:pPr lvl="3" eaLnBrk="1" latinLnBrk="0" hangingPunct="1"/>
            <a:r>
              <a:rPr lang="fr-CH"/>
              <a:t>Fourth level</a:t>
            </a:r>
          </a:p>
          <a:p>
            <a:pPr lvl="4" eaLnBrk="1" latinLnBrk="0" hangingPunct="1"/>
            <a:r>
              <a:rPr lang="fr-CH"/>
              <a:t>Fifth level</a:t>
            </a:r>
            <a:endParaRPr kumimoji="0" lang="en-US" dirty="0"/>
          </a:p>
        </p:txBody>
      </p:sp>
      <p:sp>
        <p:nvSpPr>
          <p:cNvPr id="7" name="Date Placeholder 1"/>
          <p:cNvSpPr>
            <a:spLocks noGrp="1"/>
          </p:cNvSpPr>
          <p:nvPr>
            <p:ph type="dt" sz="half" idx="2"/>
          </p:nvPr>
        </p:nvSpPr>
        <p:spPr>
          <a:xfrm>
            <a:off x="2969335" y="477178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BFD808-6B56-4447-9401-2398D08EE3C0}" type="datetime1">
              <a:rPr lang="en-US" smtClean="0">
                <a:solidFill>
                  <a:prstClr val="black">
                    <a:tint val="75000"/>
                  </a:prstClr>
                </a:solidFill>
              </a:rPr>
              <a:pPr/>
              <a:t>7/14/17</a:t>
            </a:fld>
            <a:endParaRPr lang="en-US" dirty="0">
              <a:solidFill>
                <a:prstClr val="black">
                  <a:tint val="75000"/>
                </a:prstClr>
              </a:solidFill>
            </a:endParaRPr>
          </a:p>
        </p:txBody>
      </p:sp>
      <p:sp>
        <p:nvSpPr>
          <p:cNvPr id="8" name="Footer Placeholder 2"/>
          <p:cNvSpPr>
            <a:spLocks noGrp="1"/>
          </p:cNvSpPr>
          <p:nvPr>
            <p:ph type="ftr" sz="quarter" idx="3"/>
          </p:nvPr>
        </p:nvSpPr>
        <p:spPr>
          <a:xfrm>
            <a:off x="5182756"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solidFill>
                  <a:prstClr val="black">
                    <a:tint val="75000"/>
                  </a:prstClr>
                </a:solidFill>
              </a:rPr>
              <a:t>Document reference</a:t>
            </a:r>
            <a:endParaRPr lang="en-US" dirty="0">
              <a:solidFill>
                <a:prstClr val="black">
                  <a:tint val="75000"/>
                </a:prstClr>
              </a:solidFill>
            </a:endParaRPr>
          </a:p>
        </p:txBody>
      </p:sp>
      <p:sp>
        <p:nvSpPr>
          <p:cNvPr id="9" name="Slide Number Placeholder 3"/>
          <p:cNvSpPr>
            <a:spLocks noGrp="1"/>
          </p:cNvSpPr>
          <p:nvPr>
            <p:ph type="sldNum" sz="quarter" idx="4"/>
          </p:nvPr>
        </p:nvSpPr>
        <p:spPr>
          <a:xfrm>
            <a:off x="8185376" y="4767263"/>
            <a:ext cx="501424"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7918391-D411-FE40-AAD7-861AE5233E0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74064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lvl="0"/>
            <a:r>
              <a:rPr lang="de-CH" dirty="0" smtClean="0"/>
              <a:t>Mastertextformat bearbeiten</a:t>
            </a:r>
          </a:p>
          <a:p>
            <a:pPr lvl="1"/>
            <a:r>
              <a:rPr lang="de-CH" dirty="0" smtClean="0"/>
              <a:t>Zweite Ebene</a:t>
            </a:r>
          </a:p>
          <a:p>
            <a:pPr lvl="2"/>
            <a:r>
              <a:rPr lang="de-CH" dirty="0" smtClean="0"/>
              <a:t>Dritte Ebene</a:t>
            </a:r>
          </a:p>
          <a:p>
            <a:pPr lvl="3"/>
            <a:r>
              <a:rPr lang="de-CH" dirty="0" smtClean="0"/>
              <a:t>Vierte Ebene</a:t>
            </a:r>
          </a:p>
          <a:p>
            <a:pPr lvl="4"/>
            <a:r>
              <a:rPr lang="de-CH" dirty="0" smtClean="0"/>
              <a:t>Fünfte Ebene</a:t>
            </a:r>
            <a:endParaRPr lang="de-DE" dirty="0"/>
          </a:p>
        </p:txBody>
      </p:sp>
      <p:sp>
        <p:nvSpPr>
          <p:cNvPr id="4" name="Titel 1"/>
          <p:cNvSpPr>
            <a:spLocks noGrp="1"/>
          </p:cNvSpPr>
          <p:nvPr>
            <p:ph type="title"/>
          </p:nvPr>
        </p:nvSpPr>
        <p:spPr>
          <a:xfrm>
            <a:off x="827584" y="182167"/>
            <a:ext cx="6656784" cy="250031"/>
          </a:xfrm>
        </p:spPr>
        <p:txBody>
          <a:bodyPr/>
          <a:lstStyle/>
          <a:p>
            <a:r>
              <a:rPr lang="de-CH" dirty="0" smtClean="0"/>
              <a:t>Mastertitelformat bearbeiten</a:t>
            </a:r>
            <a:endParaRPr lang="de-DE" dirty="0"/>
          </a:p>
        </p:txBody>
      </p:sp>
    </p:spTree>
    <p:extLst>
      <p:ext uri="{BB962C8B-B14F-4D97-AF65-F5344CB8AC3E}">
        <p14:creationId xmlns:p14="http://schemas.microsoft.com/office/powerpoint/2010/main" val="1538096781"/>
      </p:ext>
    </p:extLst>
  </p:cSld>
  <p:clrMapOvr>
    <a:masterClrMapping/>
  </p:clrMapOvr>
  <p:transition spd="slow"/>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yriad Pro SemiExt" pitchFamily="34" charset="0"/>
              </a:defRPr>
            </a:lvl1pPr>
          </a:lstStyle>
          <a:p>
            <a:r>
              <a:rPr lang="en-US"/>
              <a:t>Click to edit Master title style</a:t>
            </a:r>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sz="1400">
                <a:latin typeface="Myriad Pro" pitchFamily="34" charset="0"/>
                <a:ea typeface="+mn-ea"/>
                <a:cs typeface="+mn-cs"/>
              </a:defRPr>
            </a:lvl1pPr>
          </a:lstStyle>
          <a:p>
            <a:pPr>
              <a:defRPr/>
            </a:pPr>
            <a:r>
              <a:rPr lang="en-US">
                <a:solidFill>
                  <a:prstClr val="black"/>
                </a:solidFill>
              </a:rPr>
              <a:t>07/05/2017</a:t>
            </a:r>
            <a:endParaRPr lang="en-US" dirty="0">
              <a:solidFill>
                <a:prstClr val="black"/>
              </a:solidFill>
            </a:endParaRPr>
          </a:p>
        </p:txBody>
      </p:sp>
      <p:sp>
        <p:nvSpPr>
          <p:cNvPr id="4" name="Footer Placeholder 3"/>
          <p:cNvSpPr>
            <a:spLocks noGrp="1"/>
          </p:cNvSpPr>
          <p:nvPr>
            <p:ph type="ftr" sz="quarter" idx="11"/>
          </p:nvPr>
        </p:nvSpPr>
        <p:spPr>
          <a:xfrm>
            <a:off x="2646363" y="4767263"/>
            <a:ext cx="4034992" cy="274637"/>
          </a:xfrm>
          <a:prstGeom prst="rect">
            <a:avLst/>
          </a:prstGeom>
        </p:spPr>
        <p:txBody>
          <a:bodyPr vert="horz" wrap="square" lIns="91440" tIns="45720" rIns="91440" bIns="45720" numCol="1" anchor="t" anchorCtr="0" compatLnSpc="1">
            <a:prstTxWarp prst="textNoShape">
              <a:avLst/>
            </a:prstTxWarp>
          </a:bodyPr>
          <a:lstStyle>
            <a:lvl1pPr eaLnBrk="1" hangingPunct="1">
              <a:defRPr sz="1400">
                <a:latin typeface="Myriad Pro" charset="0"/>
                <a:ea typeface="Arial" charset="0"/>
                <a:cs typeface="Arial" charset="0"/>
              </a:defRPr>
            </a:lvl1pPr>
          </a:lstStyle>
          <a:p>
            <a:pPr>
              <a:defRPr/>
            </a:pPr>
            <a:r>
              <a:rPr lang="en-CA">
                <a:solidFill>
                  <a:prstClr val="black"/>
                </a:solidFill>
              </a:rPr>
              <a:t>Accelerator Science Workshop - welcome</a:t>
            </a:r>
            <a:endParaRPr lang="en-US">
              <a:solidFill>
                <a:prstClr val="black"/>
              </a:solidFill>
            </a:endParaRPr>
          </a:p>
        </p:txBody>
      </p:sp>
      <p:sp>
        <p:nvSpPr>
          <p:cNvPr id="5" name="Slide Number Placeholder 4"/>
          <p:cNvSpPr>
            <a:spLocks noGrp="1"/>
          </p:cNvSpPr>
          <p:nvPr>
            <p:ph type="sldNum" sz="quarter" idx="12"/>
          </p:nvPr>
        </p:nvSpPr>
        <p:spPr>
          <a:xfrm>
            <a:off x="6909954" y="4767263"/>
            <a:ext cx="1776845" cy="274637"/>
          </a:xfrm>
          <a:prstGeom prst="rect">
            <a:avLst/>
          </a:prstGeom>
        </p:spPr>
        <p:txBody>
          <a:bodyPr vert="horz" wrap="square" lIns="91440" tIns="45720" rIns="91440" bIns="45720" numCol="1" anchor="t" anchorCtr="0" compatLnSpc="1">
            <a:prstTxWarp prst="textNoShape">
              <a:avLst/>
            </a:prstTxWarp>
          </a:bodyPr>
          <a:lstStyle>
            <a:lvl1pPr algn="r" eaLnBrk="1" hangingPunct="1">
              <a:defRPr sz="1400">
                <a:latin typeface="Myriad Pro" charset="0"/>
                <a:ea typeface="Arial" charset="0"/>
                <a:cs typeface="Arial" charset="0"/>
              </a:defRPr>
            </a:lvl1pPr>
          </a:lstStyle>
          <a:p>
            <a:pPr>
              <a:defRPr/>
            </a:pPr>
            <a:fld id="{BA068AA3-7F41-5B44-989B-F70A02FF4BFE}"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87332207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8.xml"/><Relationship Id="rId12" Type="http://schemas.openxmlformats.org/officeDocument/2006/relationships/slideLayout" Target="../slideLayouts/slideLayout29.xml"/><Relationship Id="rId13" Type="http://schemas.openxmlformats.org/officeDocument/2006/relationships/theme" Target="../theme/theme2.xml"/><Relationship Id="rId14" Type="http://schemas.openxmlformats.org/officeDocument/2006/relationships/image" Target="../media/image1.emf"/><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 Id="rId9" Type="http://schemas.openxmlformats.org/officeDocument/2006/relationships/slideLayout" Target="../slideLayouts/slideLayout26.xml"/><Relationship Id="rId10"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
            <a:ext cx="9144000" cy="469900"/>
          </a:xfrm>
          <a:prstGeom prst="rect">
            <a:avLst/>
          </a:prstGeom>
          <a:solidFill>
            <a:srgbClr val="113F7C"/>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yriad Pro SemiExt" pitchFamily="34" charset="0"/>
            </a:endParaRPr>
          </a:p>
        </p:txBody>
      </p:sp>
      <p:sp>
        <p:nvSpPr>
          <p:cNvPr id="2" name="Title Placeholder 1"/>
          <p:cNvSpPr>
            <a:spLocks noGrp="1"/>
          </p:cNvSpPr>
          <p:nvPr>
            <p:ph type="title"/>
          </p:nvPr>
        </p:nvSpPr>
        <p:spPr>
          <a:xfrm>
            <a:off x="2646501" y="0"/>
            <a:ext cx="6117852" cy="469901"/>
          </a:xfrm>
          <a:prstGeom prst="rect">
            <a:avLst/>
          </a:prstGeom>
        </p:spPr>
        <p:txBody>
          <a:bodyPr vert="horz" lIns="91440" tIns="45720" rIns="91440" bIns="45720" rtlCol="0" anchor="ctr">
            <a:noAutofit/>
          </a:bodyPr>
          <a:lstStyle/>
          <a:p>
            <a:r>
              <a:rPr lang="fr-CA" dirty="0" smtClean="0"/>
              <a:t>Click to </a:t>
            </a:r>
            <a:r>
              <a:rPr lang="fr-CA" dirty="0" err="1" smtClean="0"/>
              <a:t>edit</a:t>
            </a:r>
            <a:r>
              <a:rPr lang="fr-CA" dirty="0" smtClean="0"/>
              <a:t> Master </a:t>
            </a:r>
            <a:r>
              <a:rPr lang="fr-CA" dirty="0" err="1" smtClean="0"/>
              <a:t>title</a:t>
            </a:r>
            <a:r>
              <a:rPr lang="fr-CA" dirty="0" smtClean="0"/>
              <a:t> </a:t>
            </a:r>
            <a:r>
              <a:rPr lang="fr-CA" dirty="0" err="1" smtClean="0"/>
              <a:t>stytle</a:t>
            </a:r>
            <a:endParaRPr lang="en-US" dirty="0"/>
          </a:p>
        </p:txBody>
      </p:sp>
      <p:sp>
        <p:nvSpPr>
          <p:cNvPr id="3" name="Text Placeholder 2"/>
          <p:cNvSpPr>
            <a:spLocks noGrp="1"/>
          </p:cNvSpPr>
          <p:nvPr>
            <p:ph type="body" idx="1"/>
          </p:nvPr>
        </p:nvSpPr>
        <p:spPr>
          <a:xfrm>
            <a:off x="468078" y="714076"/>
            <a:ext cx="8229600" cy="414367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descr="TRIUMF_logo_white.eps"/>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457200" y="91904"/>
            <a:ext cx="1028700" cy="282063"/>
          </a:xfrm>
          <a:prstGeom prst="rect">
            <a:avLst/>
          </a:prstGeom>
        </p:spPr>
      </p:pic>
      <p:sp>
        <p:nvSpPr>
          <p:cNvPr id="10" name="Date Placeholder 3"/>
          <p:cNvSpPr txBox="1">
            <a:spLocks/>
          </p:cNvSpPr>
          <p:nvPr userDrawn="1"/>
        </p:nvSpPr>
        <p:spPr>
          <a:xfrm>
            <a:off x="123668" y="4847159"/>
            <a:ext cx="1416050" cy="47625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algn="l" defTabSz="457200"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1pPr>
            <a:lvl2pPr marL="37931725" indent="-37474525" algn="l" defTabSz="457200"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2pPr>
            <a:lvl3pPr marL="914400" algn="l" defTabSz="457200"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3pPr>
            <a:lvl4pPr marL="1371600" algn="l" defTabSz="457200"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4pPr>
            <a:lvl5pPr marL="1828800" algn="l" defTabSz="457200"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5pPr>
            <a:lvl6pPr marL="457200" algn="l" defTabSz="457200" rtl="0" eaLnBrk="0" fontAlgn="base" latinLnBrk="0" hangingPunct="0">
              <a:spcBef>
                <a:spcPct val="0"/>
              </a:spcBef>
              <a:spcAft>
                <a:spcPct val="0"/>
              </a:spcAft>
              <a:defRPr sz="2400" kern="1200">
                <a:solidFill>
                  <a:schemeClr val="tx1"/>
                </a:solidFill>
                <a:latin typeface="Arial" charset="0"/>
                <a:ea typeface="ヒラギノ角ゴ Pro W3" charset="0"/>
                <a:cs typeface="ヒラギノ角ゴ Pro W3" charset="0"/>
              </a:defRPr>
            </a:lvl6pPr>
            <a:lvl7pPr marL="914400" algn="l" defTabSz="457200" rtl="0" eaLnBrk="0" fontAlgn="base" latinLnBrk="0" hangingPunct="0">
              <a:spcBef>
                <a:spcPct val="0"/>
              </a:spcBef>
              <a:spcAft>
                <a:spcPct val="0"/>
              </a:spcAft>
              <a:defRPr sz="2400" kern="1200">
                <a:solidFill>
                  <a:schemeClr val="tx1"/>
                </a:solidFill>
                <a:latin typeface="Arial" charset="0"/>
                <a:ea typeface="ヒラギノ角ゴ Pro W3" charset="0"/>
                <a:cs typeface="ヒラギノ角ゴ Pro W3" charset="0"/>
              </a:defRPr>
            </a:lvl7pPr>
            <a:lvl8pPr marL="1371600" algn="l" defTabSz="457200" rtl="0" eaLnBrk="0" fontAlgn="base" latinLnBrk="0" hangingPunct="0">
              <a:spcBef>
                <a:spcPct val="0"/>
              </a:spcBef>
              <a:spcAft>
                <a:spcPct val="0"/>
              </a:spcAft>
              <a:defRPr sz="2400" kern="1200">
                <a:solidFill>
                  <a:schemeClr val="tx1"/>
                </a:solidFill>
                <a:latin typeface="Arial" charset="0"/>
                <a:ea typeface="ヒラギノ角ゴ Pro W3" charset="0"/>
                <a:cs typeface="ヒラギノ角ゴ Pro W3" charset="0"/>
              </a:defRPr>
            </a:lvl8pPr>
            <a:lvl9pPr marL="1828800" algn="l" defTabSz="457200" rtl="0" eaLnBrk="0" fontAlgn="base" latinLnBrk="0" hangingPunct="0">
              <a:spcBef>
                <a:spcPct val="0"/>
              </a:spcBef>
              <a:spcAft>
                <a:spcPct val="0"/>
              </a:spcAft>
              <a:defRPr sz="2400" kern="1200">
                <a:solidFill>
                  <a:schemeClr val="tx1"/>
                </a:solidFill>
                <a:latin typeface="Arial" charset="0"/>
                <a:ea typeface="ヒラギノ角ゴ Pro W3" charset="0"/>
                <a:cs typeface="ヒラギノ角ゴ Pro W3" charset="0"/>
              </a:defRPr>
            </a:lvl9pPr>
          </a:lstStyle>
          <a:p>
            <a:pPr eaLnBrk="1" hangingPunct="1"/>
            <a:r>
              <a:rPr lang="en-US" sz="1000" dirty="0" smtClean="0">
                <a:solidFill>
                  <a:srgbClr val="002060"/>
                </a:solidFill>
                <a:latin typeface="+mj-lt"/>
              </a:rPr>
              <a:t>July 14, 2017</a:t>
            </a:r>
            <a:endParaRPr lang="en-US" sz="1000" dirty="0">
              <a:solidFill>
                <a:srgbClr val="002060"/>
              </a:solidFill>
              <a:latin typeface="+mj-lt"/>
            </a:endParaRPr>
          </a:p>
        </p:txBody>
      </p:sp>
      <p:sp>
        <p:nvSpPr>
          <p:cNvPr id="11" name="Slide Number Placeholder 5"/>
          <p:cNvSpPr txBox="1">
            <a:spLocks/>
          </p:cNvSpPr>
          <p:nvPr userDrawn="1"/>
        </p:nvSpPr>
        <p:spPr>
          <a:xfrm>
            <a:off x="7580470" y="4851921"/>
            <a:ext cx="1439863" cy="476250"/>
          </a:xfrm>
          <a:prstGeom prst="rect">
            <a:avLst/>
          </a:prstGeom>
        </p:spPr>
        <p:txBody>
          <a:bodyPr/>
          <a:lstStyle>
            <a:defPPr>
              <a:defRPr lang="en-US"/>
            </a:defPPr>
            <a:lvl1pPr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1pPr>
            <a:lvl2pPr marL="4572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sz="2400"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sz="2400"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sz="2400"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sz="2400" kern="1200">
                <a:solidFill>
                  <a:schemeClr val="tx1"/>
                </a:solidFill>
                <a:latin typeface="Arial" charset="0"/>
                <a:ea typeface="ヒラギノ角ゴ Pro W3" charset="0"/>
                <a:cs typeface="ヒラギノ角ゴ Pro W3" charset="0"/>
              </a:defRPr>
            </a:lvl9pPr>
          </a:lstStyle>
          <a:p>
            <a:pPr algn="r"/>
            <a:fld id="{B5BADADC-D0B6-D249-9340-F63E01E18D85}" type="slidenum">
              <a:rPr lang="en-US" sz="1000" smtClean="0">
                <a:solidFill>
                  <a:srgbClr val="002060"/>
                </a:solidFill>
                <a:latin typeface="+mj-lt"/>
              </a:rPr>
              <a:pPr algn="r"/>
              <a:t>‹#›</a:t>
            </a:fld>
            <a:endParaRPr lang="en-US" sz="1000" dirty="0">
              <a:solidFill>
                <a:srgbClr val="002060"/>
              </a:solidFill>
              <a:latin typeface="+mj-lt"/>
            </a:endParaRPr>
          </a:p>
        </p:txBody>
      </p:sp>
      <p:sp>
        <p:nvSpPr>
          <p:cNvPr id="12" name="Footer Placeholder 4"/>
          <p:cNvSpPr txBox="1">
            <a:spLocks/>
          </p:cNvSpPr>
          <p:nvPr userDrawn="1"/>
        </p:nvSpPr>
        <p:spPr>
          <a:xfrm>
            <a:off x="2057400" y="4851921"/>
            <a:ext cx="5029200" cy="476250"/>
          </a:xfrm>
          <a:prstGeom prst="rect">
            <a:avLst/>
          </a:prstGeom>
        </p:spPr>
        <p:txBody>
          <a:bodyPr/>
          <a:lstStyle>
            <a:defPPr>
              <a:defRPr lang="en-US"/>
            </a:defPPr>
            <a:lvl1pPr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1pPr>
            <a:lvl2pPr marL="4572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sz="2400"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sz="2400"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sz="2400"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sz="2400" kern="1200">
                <a:solidFill>
                  <a:schemeClr val="tx1"/>
                </a:solidFill>
                <a:latin typeface="Arial" charset="0"/>
                <a:ea typeface="ヒラギノ角ゴ Pro W3" charset="0"/>
                <a:cs typeface="ヒラギノ角ゴ Pro W3" charset="0"/>
              </a:defRPr>
            </a:lvl9pPr>
          </a:lstStyle>
          <a:p>
            <a:pPr algn="ctr">
              <a:defRPr/>
            </a:pPr>
            <a:r>
              <a:rPr lang="en-US" sz="1000" dirty="0" smtClean="0">
                <a:solidFill>
                  <a:srgbClr val="002060"/>
                </a:solidFill>
                <a:latin typeface="+mj-lt"/>
              </a:rPr>
              <a:t>TUG Meeting,</a:t>
            </a:r>
            <a:r>
              <a:rPr lang="en-US" sz="1000" baseline="0" dirty="0" smtClean="0">
                <a:solidFill>
                  <a:srgbClr val="002060"/>
                </a:solidFill>
                <a:latin typeface="+mj-lt"/>
              </a:rPr>
              <a:t> July 2017</a:t>
            </a:r>
          </a:p>
        </p:txBody>
      </p:sp>
    </p:spTree>
    <p:extLst>
      <p:ext uri="{BB962C8B-B14F-4D97-AF65-F5344CB8AC3E}">
        <p14:creationId xmlns:p14="http://schemas.microsoft.com/office/powerpoint/2010/main" val="2181410028"/>
      </p:ext>
    </p:extLst>
  </p:cSld>
  <p:clrMap bg1="lt1" tx1="dk1" bg2="lt2" tx2="dk2" accent1="accent1" accent2="accent2" accent3="accent3" accent4="accent4" accent5="accent5" accent6="accent6" hlink="hlink" folHlink="folHlink"/>
  <p:sldLayoutIdLst>
    <p:sldLayoutId id="2147483662" r:id="rId1"/>
    <p:sldLayoutId id="2147483671" r:id="rId2"/>
    <p:sldLayoutId id="2147483667" r:id="rId3"/>
    <p:sldLayoutId id="2147483663" r:id="rId4"/>
    <p:sldLayoutId id="2147483668" r:id="rId5"/>
    <p:sldLayoutId id="2147483665" r:id="rId6"/>
    <p:sldLayoutId id="2147483649" r:id="rId7"/>
    <p:sldLayoutId id="2147483670" r:id="rId8"/>
    <p:sldLayoutId id="2147483664" r:id="rId9"/>
    <p:sldLayoutId id="2147483669" r:id="rId10"/>
    <p:sldLayoutId id="2147483650" r:id="rId11"/>
    <p:sldLayoutId id="2147483651" r:id="rId12"/>
    <p:sldLayoutId id="2147483652" r:id="rId13"/>
    <p:sldLayoutId id="2147483653" r:id="rId14"/>
    <p:sldLayoutId id="2147483654" r:id="rId15"/>
    <p:sldLayoutId id="2147483656" r:id="rId16"/>
    <p:sldLayoutId id="2147483678" r:id="rId17"/>
  </p:sldLayoutIdLst>
  <p:timing>
    <p:tnLst>
      <p:par>
        <p:cTn id="1" dur="indefinite" restart="never" nodeType="tmRoot"/>
      </p:par>
    </p:tnLst>
  </p:timing>
  <p:hf hdr="0" ftr="0" dt="0"/>
  <p:txStyles>
    <p:titleStyle>
      <a:lvl1pPr algn="r" defTabSz="457200" rtl="0" eaLnBrk="1" latinLnBrk="0" hangingPunct="1">
        <a:spcBef>
          <a:spcPct val="0"/>
        </a:spcBef>
        <a:buNone/>
        <a:defRPr sz="2000" kern="1200">
          <a:solidFill>
            <a:srgbClr val="FFFFFF"/>
          </a:solidFill>
          <a:latin typeface="Calibri" charset="0"/>
          <a:ea typeface="Calibri" charset="0"/>
          <a:cs typeface="Calibri" charset="0"/>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yriad Pro" pitchFamily="34" charset="0"/>
          <a:ea typeface="+mn-ea"/>
          <a:cs typeface="Myriad Pro" pitchFamily="34" charset="0"/>
        </a:defRPr>
      </a:lvl1pPr>
      <a:lvl2pPr marL="742950" indent="-285750" algn="l" defTabSz="457200" rtl="0" eaLnBrk="1" latinLnBrk="0" hangingPunct="1">
        <a:spcBef>
          <a:spcPct val="20000"/>
        </a:spcBef>
        <a:buFont typeface="Arial"/>
        <a:buChar char="–"/>
        <a:defRPr sz="2400" kern="1200">
          <a:solidFill>
            <a:schemeClr val="tx1"/>
          </a:solidFill>
          <a:latin typeface="Myriad Pro" pitchFamily="34" charset="0"/>
          <a:ea typeface="+mn-ea"/>
          <a:cs typeface="Myriad Pro" pitchFamily="34" charset="0"/>
        </a:defRPr>
      </a:lvl2pPr>
      <a:lvl3pPr marL="1143000" indent="-228600" algn="l" defTabSz="457200" rtl="0" eaLnBrk="1" latinLnBrk="0" hangingPunct="1">
        <a:spcBef>
          <a:spcPct val="20000"/>
        </a:spcBef>
        <a:buFont typeface="Arial"/>
        <a:buChar char="•"/>
        <a:defRPr sz="2000" kern="1200">
          <a:solidFill>
            <a:schemeClr val="tx1"/>
          </a:solidFill>
          <a:latin typeface="Myriad Pro" pitchFamily="34" charset="0"/>
          <a:ea typeface="+mn-ea"/>
          <a:cs typeface="Myriad Pro" pitchFamily="34" charset="0"/>
        </a:defRPr>
      </a:lvl3pPr>
      <a:lvl4pPr marL="1600200" indent="-228600" algn="l" defTabSz="457200" rtl="0" eaLnBrk="1" latinLnBrk="0" hangingPunct="1">
        <a:spcBef>
          <a:spcPct val="20000"/>
        </a:spcBef>
        <a:buFont typeface="Arial"/>
        <a:buChar char="–"/>
        <a:defRPr sz="1800" kern="1200">
          <a:solidFill>
            <a:schemeClr val="tx1"/>
          </a:solidFill>
          <a:latin typeface="Myriad Pro" pitchFamily="34" charset="0"/>
          <a:ea typeface="+mn-ea"/>
          <a:cs typeface="Myriad Pro" pitchFamily="34" charset="0"/>
        </a:defRPr>
      </a:lvl4pPr>
      <a:lvl5pPr marL="2057400" indent="-228600" algn="l" defTabSz="457200" rtl="0" eaLnBrk="1" latinLnBrk="0" hangingPunct="1">
        <a:spcBef>
          <a:spcPct val="20000"/>
        </a:spcBef>
        <a:buFont typeface="Arial"/>
        <a:buChar char="»"/>
        <a:defRPr sz="1800" kern="1200">
          <a:solidFill>
            <a:schemeClr val="tx1"/>
          </a:solidFill>
          <a:latin typeface="Myriad Pro" pitchFamily="34" charset="0"/>
          <a:ea typeface="+mn-ea"/>
          <a:cs typeface="Myriad Pro"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
            <a:ext cx="9144000" cy="469900"/>
          </a:xfrm>
          <a:prstGeom prst="rect">
            <a:avLst/>
          </a:prstGeom>
          <a:solidFill>
            <a:srgbClr val="113F7C"/>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yriad Pro SemiExt" pitchFamily="34" charset="0"/>
            </a:endParaRPr>
          </a:p>
        </p:txBody>
      </p:sp>
      <p:sp>
        <p:nvSpPr>
          <p:cNvPr id="2" name="Title Placeholder 1"/>
          <p:cNvSpPr>
            <a:spLocks noGrp="1"/>
          </p:cNvSpPr>
          <p:nvPr>
            <p:ph type="title"/>
          </p:nvPr>
        </p:nvSpPr>
        <p:spPr>
          <a:xfrm>
            <a:off x="2646501" y="0"/>
            <a:ext cx="6117852" cy="469901"/>
          </a:xfrm>
          <a:prstGeom prst="rect">
            <a:avLst/>
          </a:prstGeom>
        </p:spPr>
        <p:txBody>
          <a:bodyPr vert="horz" lIns="91440" tIns="45720" rIns="91440" bIns="45720" rtlCol="0" anchor="ctr">
            <a:noAutofit/>
          </a:bodyPr>
          <a:lstStyle/>
          <a:p>
            <a:r>
              <a:rPr lang="en-US" noProof="0" dirty="0" smtClean="0"/>
              <a:t>Click to edit Master title style</a:t>
            </a:r>
            <a:endParaRPr lang="en-US" noProof="0" dirty="0"/>
          </a:p>
        </p:txBody>
      </p:sp>
      <p:sp>
        <p:nvSpPr>
          <p:cNvPr id="3" name="Text Placeholder 2"/>
          <p:cNvSpPr>
            <a:spLocks noGrp="1"/>
          </p:cNvSpPr>
          <p:nvPr>
            <p:ph type="body" idx="1"/>
          </p:nvPr>
        </p:nvSpPr>
        <p:spPr>
          <a:xfrm>
            <a:off x="468078" y="714076"/>
            <a:ext cx="8229600" cy="4143674"/>
          </a:xfrm>
          <a:prstGeom prst="rect">
            <a:avLst/>
          </a:prstGeom>
        </p:spPr>
        <p:txBody>
          <a:bodyPr vert="horz" lIns="91440" tIns="45720" rIns="91440" bIns="45720"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pic>
        <p:nvPicPr>
          <p:cNvPr id="6" name="Picture 5" descr="TRIUMF_logo_white.eps"/>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57200" y="91904"/>
            <a:ext cx="1028700" cy="282063"/>
          </a:xfrm>
          <a:prstGeom prst="rect">
            <a:avLst/>
          </a:prstGeom>
        </p:spPr>
      </p:pic>
      <p:sp>
        <p:nvSpPr>
          <p:cNvPr id="10" name="Date Placeholder 3"/>
          <p:cNvSpPr txBox="1">
            <a:spLocks/>
          </p:cNvSpPr>
          <p:nvPr userDrawn="1"/>
        </p:nvSpPr>
        <p:spPr>
          <a:xfrm>
            <a:off x="123668" y="4847159"/>
            <a:ext cx="141605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defTabSz="457200"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1pPr>
            <a:lvl2pPr marL="37931725" indent="-37474525" algn="l" defTabSz="457200"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2pPr>
            <a:lvl3pPr marL="914400" algn="l" defTabSz="457200"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3pPr>
            <a:lvl4pPr marL="1371600" algn="l" defTabSz="457200"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4pPr>
            <a:lvl5pPr marL="1828800" algn="l" defTabSz="457200"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5pPr>
            <a:lvl6pPr marL="457200" algn="l" defTabSz="457200" rtl="0" eaLnBrk="0" fontAlgn="base" latinLnBrk="0" hangingPunct="0">
              <a:spcBef>
                <a:spcPct val="0"/>
              </a:spcBef>
              <a:spcAft>
                <a:spcPct val="0"/>
              </a:spcAft>
              <a:defRPr sz="2400" kern="1200">
                <a:solidFill>
                  <a:schemeClr val="tx1"/>
                </a:solidFill>
                <a:latin typeface="Arial" charset="0"/>
                <a:ea typeface="ヒラギノ角ゴ Pro W3" charset="0"/>
                <a:cs typeface="ヒラギノ角ゴ Pro W3" charset="0"/>
              </a:defRPr>
            </a:lvl6pPr>
            <a:lvl7pPr marL="914400" algn="l" defTabSz="457200" rtl="0" eaLnBrk="0" fontAlgn="base" latinLnBrk="0" hangingPunct="0">
              <a:spcBef>
                <a:spcPct val="0"/>
              </a:spcBef>
              <a:spcAft>
                <a:spcPct val="0"/>
              </a:spcAft>
              <a:defRPr sz="2400" kern="1200">
                <a:solidFill>
                  <a:schemeClr val="tx1"/>
                </a:solidFill>
                <a:latin typeface="Arial" charset="0"/>
                <a:ea typeface="ヒラギノ角ゴ Pro W3" charset="0"/>
                <a:cs typeface="ヒラギノ角ゴ Pro W3" charset="0"/>
              </a:defRPr>
            </a:lvl7pPr>
            <a:lvl8pPr marL="1371600" algn="l" defTabSz="457200" rtl="0" eaLnBrk="0" fontAlgn="base" latinLnBrk="0" hangingPunct="0">
              <a:spcBef>
                <a:spcPct val="0"/>
              </a:spcBef>
              <a:spcAft>
                <a:spcPct val="0"/>
              </a:spcAft>
              <a:defRPr sz="2400" kern="1200">
                <a:solidFill>
                  <a:schemeClr val="tx1"/>
                </a:solidFill>
                <a:latin typeface="Arial" charset="0"/>
                <a:ea typeface="ヒラギノ角ゴ Pro W3" charset="0"/>
                <a:cs typeface="ヒラギノ角ゴ Pro W3" charset="0"/>
              </a:defRPr>
            </a:lvl8pPr>
            <a:lvl9pPr marL="1828800" algn="l" defTabSz="457200" rtl="0" eaLnBrk="0" fontAlgn="base" latinLnBrk="0" hangingPunct="0">
              <a:spcBef>
                <a:spcPct val="0"/>
              </a:spcBef>
              <a:spcAft>
                <a:spcPct val="0"/>
              </a:spcAft>
              <a:defRPr sz="2400" kern="1200">
                <a:solidFill>
                  <a:schemeClr val="tx1"/>
                </a:solidFill>
                <a:latin typeface="Arial" charset="0"/>
                <a:ea typeface="ヒラギノ角ゴ Pro W3" charset="0"/>
                <a:cs typeface="ヒラギノ角ゴ Pro W3" charset="0"/>
              </a:defRPr>
            </a:lvl9pPr>
          </a:lstStyle>
          <a:p>
            <a:pPr eaLnBrk="1" hangingPunct="1"/>
            <a:r>
              <a:rPr lang="en-US" sz="1000" dirty="0" smtClean="0">
                <a:solidFill>
                  <a:srgbClr val="002060"/>
                </a:solidFill>
                <a:latin typeface="Calibri"/>
              </a:rPr>
              <a:t>June 21, 2017</a:t>
            </a:r>
            <a:endParaRPr lang="en-US" sz="1000" dirty="0">
              <a:solidFill>
                <a:srgbClr val="002060"/>
              </a:solidFill>
              <a:latin typeface="Calibri"/>
            </a:endParaRPr>
          </a:p>
        </p:txBody>
      </p:sp>
      <p:sp>
        <p:nvSpPr>
          <p:cNvPr id="11" name="Slide Number Placeholder 5"/>
          <p:cNvSpPr txBox="1">
            <a:spLocks/>
          </p:cNvSpPr>
          <p:nvPr userDrawn="1"/>
        </p:nvSpPr>
        <p:spPr>
          <a:xfrm>
            <a:off x="7580470" y="4851921"/>
            <a:ext cx="1439863" cy="476250"/>
          </a:xfrm>
          <a:prstGeom prst="rect">
            <a:avLst/>
          </a:prstGeom>
        </p:spPr>
        <p:txBody>
          <a:bodyPr/>
          <a:lstStyle>
            <a:defPPr>
              <a:defRPr lang="en-US"/>
            </a:defPPr>
            <a:lvl1pPr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1pPr>
            <a:lvl2pPr marL="4572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sz="2400"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sz="2400"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sz="2400"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sz="2400" kern="1200">
                <a:solidFill>
                  <a:schemeClr val="tx1"/>
                </a:solidFill>
                <a:latin typeface="Arial" charset="0"/>
                <a:ea typeface="ヒラギノ角ゴ Pro W3" charset="0"/>
                <a:cs typeface="ヒラギノ角ゴ Pro W3" charset="0"/>
              </a:defRPr>
            </a:lvl9pPr>
          </a:lstStyle>
          <a:p>
            <a:pPr algn="r"/>
            <a:fld id="{B5BADADC-D0B6-D249-9340-F63E01E18D85}" type="slidenum">
              <a:rPr lang="en-US" sz="1000" smtClean="0">
                <a:solidFill>
                  <a:srgbClr val="002060"/>
                </a:solidFill>
                <a:latin typeface="Calibri"/>
              </a:rPr>
              <a:pPr algn="r"/>
              <a:t>‹#›</a:t>
            </a:fld>
            <a:endParaRPr lang="en-US" sz="1000" dirty="0">
              <a:solidFill>
                <a:srgbClr val="002060"/>
              </a:solidFill>
              <a:latin typeface="Calibri"/>
            </a:endParaRPr>
          </a:p>
        </p:txBody>
      </p:sp>
      <p:sp>
        <p:nvSpPr>
          <p:cNvPr id="12" name="Footer Placeholder 4"/>
          <p:cNvSpPr txBox="1">
            <a:spLocks/>
          </p:cNvSpPr>
          <p:nvPr userDrawn="1"/>
        </p:nvSpPr>
        <p:spPr>
          <a:xfrm>
            <a:off x="2057400" y="4851921"/>
            <a:ext cx="5029200" cy="476250"/>
          </a:xfrm>
          <a:prstGeom prst="rect">
            <a:avLst/>
          </a:prstGeom>
        </p:spPr>
        <p:txBody>
          <a:bodyPr/>
          <a:lstStyle>
            <a:defPPr>
              <a:defRPr lang="en-US"/>
            </a:defPPr>
            <a:lvl1pPr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1pPr>
            <a:lvl2pPr marL="4572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sz="2400"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sz="2400"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sz="2400"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sz="2400" kern="1200">
                <a:solidFill>
                  <a:schemeClr val="tx1"/>
                </a:solidFill>
                <a:latin typeface="Arial" charset="0"/>
                <a:ea typeface="ヒラギノ角ゴ Pro W3" charset="0"/>
                <a:cs typeface="ヒラギノ角ゴ Pro W3" charset="0"/>
              </a:defRPr>
            </a:lvl9pPr>
          </a:lstStyle>
          <a:p>
            <a:pPr algn="ctr">
              <a:defRPr/>
            </a:pPr>
            <a:r>
              <a:rPr lang="en-US" sz="1000" dirty="0" smtClean="0">
                <a:solidFill>
                  <a:srgbClr val="002060"/>
                </a:solidFill>
                <a:latin typeface="Calibri"/>
              </a:rPr>
              <a:t>TRIUMF Science Week 2017, Accelerator Science</a:t>
            </a:r>
          </a:p>
        </p:txBody>
      </p:sp>
    </p:spTree>
    <p:extLst>
      <p:ext uri="{BB962C8B-B14F-4D97-AF65-F5344CB8AC3E}">
        <p14:creationId xmlns:p14="http://schemas.microsoft.com/office/powerpoint/2010/main" val="32021455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iming>
    <p:tnLst>
      <p:par>
        <p:cTn id="1" dur="indefinite" restart="never" nodeType="tmRoot"/>
      </p:par>
    </p:tnLst>
  </p:timing>
  <p:hf hdr="0" ftr="0" dt="0"/>
  <p:txStyles>
    <p:titleStyle>
      <a:lvl1pPr algn="r" defTabSz="457200" rtl="0" eaLnBrk="1" latinLnBrk="0" hangingPunct="1">
        <a:spcBef>
          <a:spcPct val="0"/>
        </a:spcBef>
        <a:buNone/>
        <a:defRPr sz="2000" kern="1200">
          <a:solidFill>
            <a:srgbClr val="FFFFFF"/>
          </a:solidFill>
          <a:latin typeface="Calibri" charset="0"/>
          <a:ea typeface="Calibri" charset="0"/>
          <a:cs typeface="Calibri" charset="0"/>
        </a:defRPr>
      </a:lvl1pPr>
    </p:titleStyle>
    <p:bodyStyle>
      <a:lvl1pPr marL="0" indent="0" algn="l" defTabSz="457200" rtl="0" eaLnBrk="1" latinLnBrk="0" hangingPunct="1">
        <a:spcBef>
          <a:spcPct val="20000"/>
        </a:spcBef>
        <a:buFont typeface="Arial" panose="020B0604020202020204" pitchFamily="34" charset="0"/>
        <a:buNone/>
        <a:defRPr sz="1200" kern="1200">
          <a:solidFill>
            <a:srgbClr val="002060"/>
          </a:solidFill>
          <a:latin typeface="+mj-lt"/>
          <a:ea typeface="+mn-ea"/>
          <a:cs typeface="Myriad Pro" pitchFamily="34" charset="0"/>
        </a:defRPr>
      </a:lvl1pPr>
      <a:lvl2pPr marL="628650" indent="-171450" algn="l" defTabSz="457200" rtl="0" eaLnBrk="1" latinLnBrk="0" hangingPunct="1">
        <a:spcBef>
          <a:spcPct val="20000"/>
        </a:spcBef>
        <a:buFont typeface="Arial" panose="020B0604020202020204" pitchFamily="34" charset="0"/>
        <a:buChar char="•"/>
        <a:defRPr sz="1200" kern="1200">
          <a:solidFill>
            <a:srgbClr val="002060"/>
          </a:solidFill>
          <a:latin typeface="+mj-lt"/>
          <a:ea typeface="+mn-ea"/>
          <a:cs typeface="Myriad Pro" pitchFamily="34" charset="0"/>
        </a:defRPr>
      </a:lvl2pPr>
      <a:lvl3pPr marL="1085850" indent="-171450" algn="l" defTabSz="457200" rtl="0" eaLnBrk="1" latinLnBrk="0" hangingPunct="1">
        <a:spcBef>
          <a:spcPct val="20000"/>
        </a:spcBef>
        <a:buFont typeface="Arial" panose="020B0604020202020204" pitchFamily="34" charset="0"/>
        <a:buChar char="•"/>
        <a:defRPr sz="1200" kern="1200">
          <a:solidFill>
            <a:srgbClr val="002060"/>
          </a:solidFill>
          <a:latin typeface="+mj-lt"/>
          <a:ea typeface="+mn-ea"/>
          <a:cs typeface="Myriad Pro" pitchFamily="34" charset="0"/>
        </a:defRPr>
      </a:lvl3pPr>
      <a:lvl4pPr marL="1543050" indent="-171450" algn="l" defTabSz="457200" rtl="0" eaLnBrk="1" latinLnBrk="0" hangingPunct="1">
        <a:spcBef>
          <a:spcPct val="20000"/>
        </a:spcBef>
        <a:buFont typeface="Arial" panose="020B0604020202020204" pitchFamily="34" charset="0"/>
        <a:buChar char="•"/>
        <a:defRPr sz="1200" kern="1200">
          <a:solidFill>
            <a:srgbClr val="002060"/>
          </a:solidFill>
          <a:latin typeface="+mj-lt"/>
          <a:ea typeface="+mn-ea"/>
          <a:cs typeface="Myriad Pro" pitchFamily="34" charset="0"/>
        </a:defRPr>
      </a:lvl4pPr>
      <a:lvl5pPr marL="2000250" indent="-171450" algn="l" defTabSz="457200" rtl="0" eaLnBrk="1" latinLnBrk="0" hangingPunct="1">
        <a:spcBef>
          <a:spcPct val="20000"/>
        </a:spcBef>
        <a:buFont typeface="Arial" panose="020B0604020202020204" pitchFamily="34" charset="0"/>
        <a:buChar char="•"/>
        <a:defRPr sz="1200" kern="1200">
          <a:solidFill>
            <a:srgbClr val="002060"/>
          </a:solidFill>
          <a:latin typeface="+mj-lt"/>
          <a:ea typeface="+mn-ea"/>
          <a:cs typeface="Myriad Pro"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3.jpeg"/><Relationship Id="rId3"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1" Type="http://schemas.openxmlformats.org/officeDocument/2006/relationships/slideLayout" Target="../slideLayouts/slideLayout15.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7.jpeg"/><Relationship Id="rId3" Type="http://schemas.openxmlformats.org/officeDocument/2006/relationships/image" Target="../media/image3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9.png"/><Relationship Id="rId3" Type="http://schemas.openxmlformats.org/officeDocument/2006/relationships/image" Target="../media/image40.jpeg"/></Relationships>
</file>

<file path=ppt/slides/_rels/slide7.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15.xml"/><Relationship Id="rId2" Type="http://schemas.openxmlformats.org/officeDocument/2006/relationships/image" Target="../media/image4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png"/><Relationship Id="rId5" Type="http://schemas.openxmlformats.org/officeDocument/2006/relationships/image" Target="../media/image47.jpeg"/><Relationship Id="rId6" Type="http://schemas.openxmlformats.org/officeDocument/2006/relationships/image" Target="../media/image48.png"/><Relationship Id="rId1" Type="http://schemas.openxmlformats.org/officeDocument/2006/relationships/slideLayout" Target="../slideLayouts/slideLayout24.xml"/><Relationship Id="rId2" Type="http://schemas.openxmlformats.org/officeDocument/2006/relationships/image" Target="../media/image4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9.png"/></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jpeg"/><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3" Type="http://schemas.openxmlformats.org/officeDocument/2006/relationships/image" Target="../media/image52.jpeg"/><Relationship Id="rId4" Type="http://schemas.openxmlformats.org/officeDocument/2006/relationships/image" Target="../media/image53.png"/><Relationship Id="rId5" Type="http://schemas.openxmlformats.org/officeDocument/2006/relationships/image" Target="../media/image54.jpeg"/><Relationship Id="rId6" Type="http://schemas.openxmlformats.org/officeDocument/2006/relationships/image" Target="../media/image55.emf"/><Relationship Id="rId1" Type="http://schemas.openxmlformats.org/officeDocument/2006/relationships/slideLayout" Target="../slideLayouts/slideLayout17.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56.png"/><Relationship Id="rId3" Type="http://schemas.openxmlformats.org/officeDocument/2006/relationships/image" Target="../media/image57.png"/></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2.png"/><Relationship Id="rId1" Type="http://schemas.openxmlformats.org/officeDocument/2006/relationships/slideLayout" Target="../slideLayouts/slideLayout15.xml"/><Relationship Id="rId2" Type="http://schemas.openxmlformats.org/officeDocument/2006/relationships/image" Target="../media/image5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63.png"/><Relationship Id="rId3" Type="http://schemas.openxmlformats.org/officeDocument/2006/relationships/image" Target="../media/image64.pn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66.png"/><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67.png"/><Relationship Id="rId3" Type="http://schemas.openxmlformats.org/officeDocument/2006/relationships/image" Target="../media/image6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1606192"/>
            <a:ext cx="8001000" cy="2800767"/>
          </a:xfrm>
          <a:prstGeom prst="rect">
            <a:avLst/>
          </a:prstGeom>
        </p:spPr>
        <p:txBody>
          <a:bodyPr wrap="square" rtlCol="0">
            <a:spAutoFit/>
          </a:bodyPr>
          <a:lstStyle/>
          <a:p>
            <a:r>
              <a:rPr lang="en-CA" sz="2800" dirty="0" smtClean="0">
                <a:solidFill>
                  <a:srgbClr val="FFFFFF"/>
                </a:solidFill>
                <a:latin typeface="+mj-lt"/>
                <a:ea typeface="+mj-ea"/>
                <a:cs typeface="Avenir Heavy"/>
              </a:rPr>
              <a:t>ISAC Target Infrastructure Refurbishment</a:t>
            </a:r>
          </a:p>
          <a:p>
            <a:endParaRPr lang="en-CA" sz="2800" dirty="0" smtClean="0">
              <a:solidFill>
                <a:srgbClr val="FFFFFF"/>
              </a:solidFill>
              <a:latin typeface="+mj-lt"/>
              <a:ea typeface="+mj-ea"/>
              <a:cs typeface="Avenir Heavy"/>
            </a:endParaRPr>
          </a:p>
          <a:p>
            <a:r>
              <a:rPr lang="en-CA" sz="2800" dirty="0" smtClean="0">
                <a:solidFill>
                  <a:srgbClr val="FFFFFF"/>
                </a:solidFill>
                <a:latin typeface="+mj-lt"/>
                <a:ea typeface="+mj-ea"/>
                <a:cs typeface="Avenir Heavy"/>
              </a:rPr>
              <a:t>TRIUMF User Group Meeting</a:t>
            </a:r>
          </a:p>
          <a:p>
            <a:r>
              <a:rPr lang="en-CA" sz="2800" dirty="0" smtClean="0">
                <a:solidFill>
                  <a:srgbClr val="FFFFFF"/>
                </a:solidFill>
                <a:latin typeface="+mj-lt"/>
                <a:ea typeface="+mj-ea"/>
                <a:cs typeface="Avenir Heavy"/>
              </a:rPr>
              <a:t>2017 July 14</a:t>
            </a:r>
          </a:p>
          <a:p>
            <a:endParaRPr lang="en-CA" sz="2800" dirty="0">
              <a:solidFill>
                <a:srgbClr val="FFFFFF"/>
              </a:solidFill>
              <a:latin typeface="+mj-lt"/>
              <a:ea typeface="+mj-ea"/>
              <a:cs typeface="Avenir Heavy"/>
            </a:endParaRPr>
          </a:p>
          <a:p>
            <a:r>
              <a:rPr lang="en-CA" dirty="0" smtClean="0">
                <a:solidFill>
                  <a:srgbClr val="FFFFFF"/>
                </a:solidFill>
                <a:latin typeface="+mj-lt"/>
                <a:ea typeface="+mj-ea"/>
                <a:cs typeface="Avenir Heavy"/>
              </a:rPr>
              <a:t>Alexander Gottberg</a:t>
            </a:r>
          </a:p>
          <a:p>
            <a:r>
              <a:rPr lang="en-CA" dirty="0" smtClean="0">
                <a:solidFill>
                  <a:srgbClr val="FFFFFF"/>
                </a:solidFill>
                <a:latin typeface="+mj-lt"/>
                <a:ea typeface="+mj-ea"/>
                <a:cs typeface="Avenir Heavy"/>
              </a:rPr>
              <a:t>Department Head, Targets and Ion Sources</a:t>
            </a:r>
          </a:p>
        </p:txBody>
      </p:sp>
    </p:spTree>
    <p:extLst>
      <p:ext uri="{BB962C8B-B14F-4D97-AF65-F5344CB8AC3E}">
        <p14:creationId xmlns:p14="http://schemas.microsoft.com/office/powerpoint/2010/main" val="41856220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clrChange>
              <a:clrFrom>
                <a:srgbClr val="FFFFFF"/>
              </a:clrFrom>
              <a:clrTo>
                <a:srgbClr val="FFFFFF">
                  <a:alpha val="0"/>
                </a:srgbClr>
              </a:clrTo>
            </a:clrChange>
          </a:blip>
          <a:stretch>
            <a:fillRect/>
          </a:stretch>
        </p:blipFill>
        <p:spPr>
          <a:xfrm>
            <a:off x="-270284" y="116102"/>
            <a:ext cx="9034637" cy="5136750"/>
          </a:xfrm>
          <a:prstGeom prst="rect">
            <a:avLst/>
          </a:prstGeom>
        </p:spPr>
      </p:pic>
      <p:sp>
        <p:nvSpPr>
          <p:cNvPr id="2" name="Title 1"/>
          <p:cNvSpPr>
            <a:spLocks noGrp="1"/>
          </p:cNvSpPr>
          <p:nvPr>
            <p:ph type="title" idx="4294967295"/>
          </p:nvPr>
        </p:nvSpPr>
        <p:spPr>
          <a:xfrm>
            <a:off x="2410691" y="0"/>
            <a:ext cx="6353662" cy="469901"/>
          </a:xfrm>
        </p:spPr>
        <p:txBody>
          <a:bodyPr/>
          <a:lstStyle/>
          <a:p>
            <a:r>
              <a:rPr lang="en-US" dirty="0" smtClean="0"/>
              <a:t>ISAC Target Hall Overview</a:t>
            </a:r>
            <a:endParaRPr lang="en-US" dirty="0"/>
          </a:p>
        </p:txBody>
      </p:sp>
      <p:sp>
        <p:nvSpPr>
          <p:cNvPr id="25" name="Rectangle 24"/>
          <p:cNvSpPr/>
          <p:nvPr/>
        </p:nvSpPr>
        <p:spPr>
          <a:xfrm>
            <a:off x="4783404" y="4616981"/>
            <a:ext cx="1608235" cy="430887"/>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dirty="0" smtClean="0">
                <a:solidFill>
                  <a:srgbClr val="002060"/>
                </a:solidFill>
              </a:rPr>
              <a:t>South Hot Cell (SHC)</a:t>
            </a:r>
          </a:p>
          <a:p>
            <a:pPr marL="212725" indent="-212725" defTabSz="914400">
              <a:buFont typeface="Arial" panose="020B0604020202020204" pitchFamily="34" charset="0"/>
              <a:buChar char="•"/>
              <a:defRPr/>
            </a:pPr>
            <a:endParaRPr lang="en-US" sz="1400" dirty="0" smtClean="0">
              <a:solidFill>
                <a:srgbClr val="002060"/>
              </a:solidFill>
            </a:endParaRPr>
          </a:p>
        </p:txBody>
      </p:sp>
      <p:sp>
        <p:nvSpPr>
          <p:cNvPr id="12" name="Rectangle 11"/>
          <p:cNvSpPr/>
          <p:nvPr/>
        </p:nvSpPr>
        <p:spPr>
          <a:xfrm>
            <a:off x="7216234" y="2315550"/>
            <a:ext cx="1608235" cy="430887"/>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dirty="0" smtClean="0">
                <a:solidFill>
                  <a:srgbClr val="002060"/>
                </a:solidFill>
              </a:rPr>
              <a:t>North Hot Cell (NHC)</a:t>
            </a:r>
          </a:p>
          <a:p>
            <a:pPr marL="212725" indent="-212725" defTabSz="914400">
              <a:buFont typeface="Arial" panose="020B0604020202020204" pitchFamily="34" charset="0"/>
              <a:buChar char="•"/>
              <a:defRPr/>
            </a:pPr>
            <a:endParaRPr lang="en-US" sz="1400" dirty="0" smtClean="0">
              <a:solidFill>
                <a:srgbClr val="002060"/>
              </a:solidFill>
            </a:endParaRPr>
          </a:p>
        </p:txBody>
      </p:sp>
      <p:sp>
        <p:nvSpPr>
          <p:cNvPr id="13" name="Rectangle 12"/>
          <p:cNvSpPr/>
          <p:nvPr/>
        </p:nvSpPr>
        <p:spPr>
          <a:xfrm>
            <a:off x="5933491" y="1764672"/>
            <a:ext cx="1807481"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dirty="0" smtClean="0">
                <a:solidFill>
                  <a:srgbClr val="002060"/>
                </a:solidFill>
              </a:rPr>
              <a:t>Conditioning Station (CS)</a:t>
            </a:r>
          </a:p>
        </p:txBody>
      </p:sp>
      <p:sp>
        <p:nvSpPr>
          <p:cNvPr id="14" name="Rectangle 13"/>
          <p:cNvSpPr/>
          <p:nvPr/>
        </p:nvSpPr>
        <p:spPr>
          <a:xfrm>
            <a:off x="2299901" y="4058192"/>
            <a:ext cx="2192899" cy="430887"/>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dirty="0" smtClean="0">
                <a:solidFill>
                  <a:srgbClr val="002060"/>
                </a:solidFill>
              </a:rPr>
              <a:t>Module Storage </a:t>
            </a:r>
            <a:r>
              <a:rPr lang="en-US" sz="1400" dirty="0">
                <a:solidFill>
                  <a:srgbClr val="002060"/>
                </a:solidFill>
              </a:rPr>
              <a:t>S</a:t>
            </a:r>
            <a:r>
              <a:rPr lang="en-US" sz="1400" dirty="0" smtClean="0">
                <a:solidFill>
                  <a:srgbClr val="002060"/>
                </a:solidFill>
              </a:rPr>
              <a:t>ilos (MSS)</a:t>
            </a:r>
          </a:p>
          <a:p>
            <a:pPr marL="212725" indent="-212725" defTabSz="914400">
              <a:buFont typeface="Arial" panose="020B0604020202020204" pitchFamily="34" charset="0"/>
              <a:buChar char="•"/>
              <a:defRPr/>
            </a:pPr>
            <a:endParaRPr lang="en-US" sz="1400" dirty="0" smtClean="0">
              <a:solidFill>
                <a:srgbClr val="002060"/>
              </a:solidFill>
            </a:endParaRPr>
          </a:p>
        </p:txBody>
      </p:sp>
      <p:sp>
        <p:nvSpPr>
          <p:cNvPr id="15" name="Rectangle 14"/>
          <p:cNvSpPr/>
          <p:nvPr/>
        </p:nvSpPr>
        <p:spPr>
          <a:xfrm>
            <a:off x="1877213" y="738531"/>
            <a:ext cx="2324083"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dirty="0" smtClean="0">
                <a:solidFill>
                  <a:srgbClr val="002060"/>
                </a:solidFill>
              </a:rPr>
              <a:t>ISAC Target station West (ITW)</a:t>
            </a:r>
          </a:p>
        </p:txBody>
      </p:sp>
      <p:sp>
        <p:nvSpPr>
          <p:cNvPr id="16" name="Rectangle 15"/>
          <p:cNvSpPr/>
          <p:nvPr/>
        </p:nvSpPr>
        <p:spPr>
          <a:xfrm>
            <a:off x="2599158" y="1030473"/>
            <a:ext cx="2184246"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dirty="0" smtClean="0">
                <a:solidFill>
                  <a:srgbClr val="002060"/>
                </a:solidFill>
              </a:rPr>
              <a:t>ISAC Target station East (ITE)</a:t>
            </a:r>
          </a:p>
        </p:txBody>
      </p:sp>
      <p:sp>
        <p:nvSpPr>
          <p:cNvPr id="17" name="Rectangle 16"/>
          <p:cNvSpPr/>
          <p:nvPr/>
        </p:nvSpPr>
        <p:spPr>
          <a:xfrm>
            <a:off x="4245121" y="1458605"/>
            <a:ext cx="2234201"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dirty="0">
                <a:solidFill>
                  <a:srgbClr val="002060"/>
                </a:solidFill>
              </a:rPr>
              <a:t>T</a:t>
            </a:r>
            <a:r>
              <a:rPr lang="en-US" sz="1400" dirty="0" smtClean="0">
                <a:solidFill>
                  <a:srgbClr val="002060"/>
                </a:solidFill>
              </a:rPr>
              <a:t>arget Decay Vault (TDV) </a:t>
            </a:r>
          </a:p>
        </p:txBody>
      </p:sp>
      <p:cxnSp>
        <p:nvCxnSpPr>
          <p:cNvPr id="4" name="Straight Arrow Connector 3"/>
          <p:cNvCxnSpPr/>
          <p:nvPr/>
        </p:nvCxnSpPr>
        <p:spPr>
          <a:xfrm>
            <a:off x="2189111" y="953975"/>
            <a:ext cx="221580" cy="1013969"/>
          </a:xfrm>
          <a:prstGeom prst="straightConnector1">
            <a:avLst/>
          </a:prstGeom>
          <a:ln>
            <a:solidFill>
              <a:srgbClr val="00206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3049473" y="1236255"/>
            <a:ext cx="204204" cy="934457"/>
          </a:xfrm>
          <a:prstGeom prst="straightConnector1">
            <a:avLst/>
          </a:prstGeom>
          <a:ln>
            <a:solidFill>
              <a:srgbClr val="00206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5528714" y="1674049"/>
            <a:ext cx="284544" cy="1302104"/>
          </a:xfrm>
          <a:prstGeom prst="straightConnector1">
            <a:avLst/>
          </a:prstGeom>
          <a:ln>
            <a:solidFill>
              <a:srgbClr val="00206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6876530" y="1967944"/>
            <a:ext cx="275573" cy="1261049"/>
          </a:xfrm>
          <a:prstGeom prst="straightConnector1">
            <a:avLst/>
          </a:prstGeom>
          <a:ln>
            <a:solidFill>
              <a:srgbClr val="00206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H="1">
            <a:off x="7356307" y="2589044"/>
            <a:ext cx="475728" cy="934457"/>
          </a:xfrm>
          <a:prstGeom prst="straightConnector1">
            <a:avLst/>
          </a:prstGeom>
          <a:ln>
            <a:solidFill>
              <a:srgbClr val="00206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5446643" y="3916752"/>
            <a:ext cx="1707928" cy="700229"/>
          </a:xfrm>
          <a:prstGeom prst="straightConnector1">
            <a:avLst/>
          </a:prstGeom>
          <a:ln>
            <a:solidFill>
              <a:srgbClr val="00206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V="1">
            <a:off x="3112597" y="3357963"/>
            <a:ext cx="1707928" cy="700229"/>
          </a:xfrm>
          <a:prstGeom prst="straightConnector1">
            <a:avLst/>
          </a:prstGeom>
          <a:ln>
            <a:solidFill>
              <a:srgbClr val="00206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1261409" y="2545276"/>
            <a:ext cx="1707928" cy="700229"/>
          </a:xfrm>
          <a:prstGeom prst="straightConnector1">
            <a:avLst/>
          </a:prstGeom>
          <a:ln>
            <a:solidFill>
              <a:srgbClr val="002060"/>
            </a:solidFill>
            <a:tailEnd type="triangle"/>
          </a:ln>
          <a:effectLst/>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588377" y="3294419"/>
            <a:ext cx="1807481" cy="430887"/>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dirty="0" smtClean="0">
                <a:solidFill>
                  <a:srgbClr val="002060"/>
                </a:solidFill>
              </a:rPr>
              <a:t>Target pit</a:t>
            </a:r>
          </a:p>
          <a:p>
            <a:pPr marL="212725" indent="-212725" defTabSz="914400">
              <a:buFont typeface="Arial" panose="020B0604020202020204" pitchFamily="34" charset="0"/>
              <a:buChar char="•"/>
              <a:defRPr/>
            </a:pPr>
            <a:endParaRPr lang="en-US" sz="1400" dirty="0" smtClean="0">
              <a:solidFill>
                <a:srgbClr val="002060"/>
              </a:solidFill>
            </a:endParaRPr>
          </a:p>
        </p:txBody>
      </p:sp>
    </p:spTree>
    <p:extLst>
      <p:ext uri="{BB962C8B-B14F-4D97-AF65-F5344CB8AC3E}">
        <p14:creationId xmlns:p14="http://schemas.microsoft.com/office/powerpoint/2010/main" val="28865630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10691" y="0"/>
            <a:ext cx="6353662" cy="469901"/>
          </a:xfrm>
        </p:spPr>
        <p:txBody>
          <a:bodyPr/>
          <a:lstStyle/>
          <a:p>
            <a:r>
              <a:rPr lang="en-US" dirty="0" smtClean="0"/>
              <a:t>ISAC Routine Operation Overview</a:t>
            </a:r>
            <a:endParaRPr lang="en-US" dirty="0"/>
          </a:p>
        </p:txBody>
      </p:sp>
      <p:sp>
        <p:nvSpPr>
          <p:cNvPr id="11" name="Rectangle 10"/>
          <p:cNvSpPr/>
          <p:nvPr/>
        </p:nvSpPr>
        <p:spPr>
          <a:xfrm>
            <a:off x="2506658" y="596348"/>
            <a:ext cx="1262559" cy="7883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203859" y="596348"/>
            <a:ext cx="2738108" cy="2157458"/>
          </a:xfrm>
          <a:prstGeom prst="rect">
            <a:avLst/>
          </a:prstGeom>
        </p:spPr>
      </p:pic>
      <p:pic>
        <p:nvPicPr>
          <p:cNvPr id="8"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203858" y="2905805"/>
            <a:ext cx="2738109" cy="181859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Rectangle 8"/>
          <p:cNvSpPr/>
          <p:nvPr/>
        </p:nvSpPr>
        <p:spPr>
          <a:xfrm>
            <a:off x="149087" y="494893"/>
            <a:ext cx="5954574" cy="4616648"/>
          </a:xfrm>
          <a:prstGeom prst="rect">
            <a:avLst/>
          </a:prstGeom>
        </p:spPr>
        <p:txBody>
          <a:bodyPr wrap="square">
            <a:spAutoFit/>
          </a:bodyPr>
          <a:lstStyle/>
          <a:p>
            <a:pPr marL="119063" indent="-119063" defTabSz="914400">
              <a:buFont typeface="Arial" panose="020B0604020202020204" pitchFamily="34" charset="0"/>
              <a:buChar char="•"/>
              <a:defRPr/>
            </a:pPr>
            <a:r>
              <a:rPr lang="en-US" sz="1400" dirty="0" smtClean="0">
                <a:solidFill>
                  <a:srgbClr val="002060"/>
                </a:solidFill>
              </a:rPr>
              <a:t>Day 1: Installing </a:t>
            </a:r>
            <a:r>
              <a:rPr lang="en-US" sz="1400" dirty="0">
                <a:solidFill>
                  <a:srgbClr val="002060"/>
                </a:solidFill>
              </a:rPr>
              <a:t>new target to target module in South Hot Cell (SHC</a:t>
            </a:r>
            <a:r>
              <a:rPr lang="en-US" sz="1400" dirty="0" smtClean="0">
                <a:solidFill>
                  <a:srgbClr val="002060"/>
                </a:solidFill>
              </a:rPr>
              <a:t>) (6 hours)</a:t>
            </a:r>
            <a:endParaRPr lang="en-US" sz="1400" dirty="0">
              <a:solidFill>
                <a:srgbClr val="002060"/>
              </a:solidFill>
            </a:endParaRPr>
          </a:p>
          <a:p>
            <a:pPr marL="119063" indent="-119063" defTabSz="914400">
              <a:buFont typeface="Arial" panose="020B0604020202020204" pitchFamily="34" charset="0"/>
              <a:buChar char="•"/>
              <a:defRPr/>
            </a:pPr>
            <a:r>
              <a:rPr lang="en-US" sz="1400" dirty="0" smtClean="0">
                <a:solidFill>
                  <a:srgbClr val="002060"/>
                </a:solidFill>
              </a:rPr>
              <a:t>Day 2: Transferring </a:t>
            </a:r>
            <a:r>
              <a:rPr lang="en-US" sz="1400" dirty="0">
                <a:solidFill>
                  <a:srgbClr val="002060"/>
                </a:solidFill>
              </a:rPr>
              <a:t>target module to Conditioning Station (CS</a:t>
            </a:r>
            <a:r>
              <a:rPr lang="en-US" sz="1400" dirty="0" smtClean="0">
                <a:solidFill>
                  <a:srgbClr val="002060"/>
                </a:solidFill>
              </a:rPr>
              <a:t>) (4 hours)</a:t>
            </a:r>
            <a:endParaRPr lang="en-US" sz="1400" dirty="0">
              <a:solidFill>
                <a:srgbClr val="002060"/>
              </a:solidFill>
            </a:endParaRP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2: HV </a:t>
            </a:r>
            <a:r>
              <a:rPr lang="en-US" sz="1400" dirty="0">
                <a:solidFill>
                  <a:schemeClr val="accent1">
                    <a:lumMod val="60000"/>
                    <a:lumOff val="40000"/>
                  </a:schemeClr>
                </a:solidFill>
              </a:rPr>
              <a:t>and vacuum conditioning of module-target-ion source assembly in </a:t>
            </a:r>
            <a:r>
              <a:rPr lang="en-US" sz="1400" dirty="0" smtClean="0">
                <a:solidFill>
                  <a:schemeClr val="accent1">
                    <a:lumMod val="60000"/>
                    <a:lumOff val="40000"/>
                  </a:schemeClr>
                </a:solidFill>
              </a:rPr>
              <a:t>CS (7 days)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9: Transferring target module through air to ISAC Target station </a:t>
            </a:r>
            <a:r>
              <a:rPr lang="en-US" sz="1400" dirty="0">
                <a:solidFill>
                  <a:schemeClr val="accent1">
                    <a:lumMod val="60000"/>
                    <a:lumOff val="40000"/>
                  </a:schemeClr>
                </a:solidFill>
              </a:rPr>
              <a:t>E</a:t>
            </a:r>
            <a:r>
              <a:rPr lang="en-US" sz="1400" dirty="0" smtClean="0">
                <a:solidFill>
                  <a:schemeClr val="accent1">
                    <a:lumMod val="60000"/>
                    <a:lumOff val="40000"/>
                  </a:schemeClr>
                </a:solidFill>
              </a:rPr>
              <a:t>ast (ITE) or ISAC Target station West (ITW), </a:t>
            </a:r>
            <a:r>
              <a:rPr lang="en-US" sz="1400" dirty="0">
                <a:solidFill>
                  <a:schemeClr val="accent1">
                    <a:lumMod val="60000"/>
                    <a:lumOff val="40000"/>
                  </a:schemeClr>
                </a:solidFill>
              </a:rPr>
              <a:t>connect module </a:t>
            </a:r>
            <a:r>
              <a:rPr lang="en-US" sz="1400" dirty="0" smtClean="0">
                <a:solidFill>
                  <a:schemeClr val="accent1">
                    <a:lumMod val="60000"/>
                    <a:lumOff val="40000"/>
                  </a:schemeClr>
                </a:solidFill>
              </a:rPr>
              <a:t>services</a:t>
            </a:r>
            <a:r>
              <a:rPr lang="en-US" sz="1400" dirty="0">
                <a:solidFill>
                  <a:schemeClr val="accent1">
                    <a:lumMod val="60000"/>
                    <a:lumOff val="40000"/>
                  </a:schemeClr>
                </a:solidFill>
              </a:rPr>
              <a:t> </a:t>
            </a:r>
            <a:r>
              <a:rPr lang="en-US" sz="1400" dirty="0" smtClean="0">
                <a:solidFill>
                  <a:schemeClr val="accent1">
                    <a:lumMod val="60000"/>
                    <a:lumOff val="40000"/>
                  </a:schemeClr>
                </a:solidFill>
              </a:rPr>
              <a:t>(8 hours)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9: Pumping, HV and thermal conditioning, stable beam setup, etc. </a:t>
            </a:r>
            <a:br>
              <a:rPr lang="en-US" sz="1400" dirty="0" smtClean="0">
                <a:solidFill>
                  <a:schemeClr val="accent1">
                    <a:lumMod val="60000"/>
                    <a:lumOff val="40000"/>
                  </a:schemeClr>
                </a:solidFill>
              </a:rPr>
            </a:br>
            <a:r>
              <a:rPr lang="en-US" sz="1400" dirty="0" smtClean="0">
                <a:solidFill>
                  <a:schemeClr val="accent1">
                    <a:lumMod val="60000"/>
                    <a:lumOff val="40000"/>
                  </a:schemeClr>
                </a:solidFill>
              </a:rPr>
              <a:t>(7 days)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16: Cover target station with shield blocks (4 hours)</a:t>
            </a:r>
            <a:endParaRPr lang="en-US" sz="1400" dirty="0">
              <a:solidFill>
                <a:schemeClr val="accent1">
                  <a:lumMod val="60000"/>
                  <a:lumOff val="40000"/>
                </a:schemeClr>
              </a:solidFill>
            </a:endParaRP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17: Irradiation and RIB delivery (limited by target performance losses or license limit for actinide targets typically 3-5 weeks) (28 days)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45: Cool down (some hours to days, depending on target, irradiation conditions and available time) (14 days)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59: Uncovering shield blocks, </a:t>
            </a:r>
            <a:r>
              <a:rPr lang="en-US" sz="1400" dirty="0">
                <a:solidFill>
                  <a:schemeClr val="accent1">
                    <a:lumMod val="60000"/>
                    <a:lumOff val="40000"/>
                  </a:schemeClr>
                </a:solidFill>
              </a:rPr>
              <a:t>disconnecting </a:t>
            </a:r>
            <a:r>
              <a:rPr lang="en-US" sz="1400" dirty="0" smtClean="0">
                <a:solidFill>
                  <a:schemeClr val="accent1">
                    <a:lumMod val="60000"/>
                    <a:lumOff val="40000"/>
                  </a:schemeClr>
                </a:solidFill>
              </a:rPr>
              <a:t>services (6 hours)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60: Transferring target module to SHC (4 hours)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61: Detaching target-ion source assembly and PIE (8 hours)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62: Transfer target-ion source assembly to decay vault (decay time 1-3 years, depending on target) (4 hours)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62: Target module back to operation or to module storage silo (MSS) </a:t>
            </a:r>
            <a:br>
              <a:rPr lang="en-US" sz="1400" dirty="0" smtClean="0">
                <a:solidFill>
                  <a:schemeClr val="accent1">
                    <a:lumMod val="60000"/>
                    <a:lumOff val="40000"/>
                  </a:schemeClr>
                </a:solidFill>
              </a:rPr>
            </a:br>
            <a:r>
              <a:rPr lang="en-US" sz="1400" dirty="0" smtClean="0">
                <a:solidFill>
                  <a:schemeClr val="accent1">
                    <a:lumMod val="60000"/>
                    <a:lumOff val="40000"/>
                  </a:schemeClr>
                </a:solidFill>
              </a:rPr>
              <a:t>(4 hours)</a:t>
            </a:r>
          </a:p>
          <a:p>
            <a:pPr marL="119063" indent="-119063" defTabSz="914400">
              <a:buFont typeface="Arial" panose="020B0604020202020204" pitchFamily="34" charset="0"/>
              <a:buChar char="•"/>
              <a:defRPr/>
            </a:pPr>
            <a:endParaRPr lang="en-US" sz="1400" dirty="0" smtClean="0">
              <a:solidFill>
                <a:schemeClr val="accent1">
                  <a:lumMod val="60000"/>
                  <a:lumOff val="40000"/>
                </a:schemeClr>
              </a:solidFill>
            </a:endParaRPr>
          </a:p>
        </p:txBody>
      </p:sp>
      <p:sp>
        <p:nvSpPr>
          <p:cNvPr id="12" name="Rectangle 11"/>
          <p:cNvSpPr/>
          <p:nvPr/>
        </p:nvSpPr>
        <p:spPr>
          <a:xfrm>
            <a:off x="6218428" y="4305670"/>
            <a:ext cx="2608772" cy="430887"/>
          </a:xfrm>
          <a:prstGeom prst="rect">
            <a:avLst/>
          </a:prstGeom>
        </p:spPr>
        <p:txBody>
          <a:bodyPr wrap="square" lIns="0" tIns="0" rIns="0" bIns="0">
            <a:spAutoFit/>
          </a:bodyPr>
          <a:lstStyle/>
          <a:p>
            <a:pPr lvl="0" defTabSz="914400">
              <a:defRPr/>
            </a:pPr>
            <a:r>
              <a:rPr lang="en-US" sz="1400" b="1" dirty="0" smtClean="0">
                <a:solidFill>
                  <a:schemeClr val="bg1"/>
                </a:solidFill>
              </a:rPr>
              <a:t>Hot cell view</a:t>
            </a:r>
            <a:r>
              <a:rPr lang="en-US" sz="1400" b="1" dirty="0">
                <a:solidFill>
                  <a:schemeClr val="bg1"/>
                </a:solidFill>
              </a:rPr>
              <a:t> </a:t>
            </a:r>
            <a:r>
              <a:rPr lang="en-US" sz="1400" b="1" dirty="0" smtClean="0">
                <a:solidFill>
                  <a:schemeClr val="bg1"/>
                </a:solidFill>
              </a:rPr>
              <a:t/>
            </a:r>
            <a:br>
              <a:rPr lang="en-US" sz="1400" b="1" dirty="0" smtClean="0">
                <a:solidFill>
                  <a:schemeClr val="bg1"/>
                </a:solidFill>
              </a:rPr>
            </a:br>
            <a:r>
              <a:rPr lang="en-US" sz="1400" b="1" dirty="0" smtClean="0">
                <a:solidFill>
                  <a:schemeClr val="bg1"/>
                </a:solidFill>
              </a:rPr>
              <a:t>Target </a:t>
            </a:r>
            <a:r>
              <a:rPr lang="en-US" sz="1400" b="1" dirty="0">
                <a:solidFill>
                  <a:schemeClr val="bg1"/>
                </a:solidFill>
              </a:rPr>
              <a:t>module, source tray, </a:t>
            </a:r>
            <a:r>
              <a:rPr lang="en-US" sz="1400" b="1" dirty="0" smtClean="0">
                <a:solidFill>
                  <a:schemeClr val="bg1"/>
                </a:solidFill>
              </a:rPr>
              <a:t>target </a:t>
            </a:r>
          </a:p>
        </p:txBody>
      </p:sp>
      <p:sp>
        <p:nvSpPr>
          <p:cNvPr id="13" name="Rectangle 12"/>
          <p:cNvSpPr/>
          <p:nvPr/>
        </p:nvSpPr>
        <p:spPr>
          <a:xfrm>
            <a:off x="6218428" y="2531719"/>
            <a:ext cx="2608772" cy="215444"/>
          </a:xfrm>
          <a:prstGeom prst="rect">
            <a:avLst/>
          </a:prstGeom>
        </p:spPr>
        <p:txBody>
          <a:bodyPr wrap="square" lIns="0" tIns="0" rIns="0" bIns="0">
            <a:spAutoFit/>
          </a:bodyPr>
          <a:lstStyle/>
          <a:p>
            <a:pPr lvl="0" defTabSz="914400">
              <a:defRPr/>
            </a:pPr>
            <a:r>
              <a:rPr lang="en-US" sz="1400" b="1" dirty="0" smtClean="0">
                <a:solidFill>
                  <a:schemeClr val="tx2"/>
                </a:solidFill>
              </a:rPr>
              <a:t>Target module, source tray, target </a:t>
            </a:r>
          </a:p>
        </p:txBody>
      </p:sp>
    </p:spTree>
    <p:extLst>
      <p:ext uri="{BB962C8B-B14F-4D97-AF65-F5344CB8AC3E}">
        <p14:creationId xmlns:p14="http://schemas.microsoft.com/office/powerpoint/2010/main" val="1058890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10691" y="0"/>
            <a:ext cx="6353662" cy="469901"/>
          </a:xfrm>
        </p:spPr>
        <p:txBody>
          <a:bodyPr/>
          <a:lstStyle/>
          <a:p>
            <a:r>
              <a:rPr lang="en-US" dirty="0" smtClean="0"/>
              <a:t>ISAC Routine Operation Overview</a:t>
            </a:r>
            <a:endParaRPr lang="en-US" dirty="0"/>
          </a:p>
        </p:txBody>
      </p:sp>
      <p:sp>
        <p:nvSpPr>
          <p:cNvPr id="11" name="Rectangle 10"/>
          <p:cNvSpPr/>
          <p:nvPr/>
        </p:nvSpPr>
        <p:spPr>
          <a:xfrm>
            <a:off x="2506658" y="596348"/>
            <a:ext cx="1262559" cy="7883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48748" y="531357"/>
            <a:ext cx="3011210" cy="1968869"/>
          </a:xfrm>
          <a:prstGeom prst="rect">
            <a:avLst/>
          </a:prstGeom>
        </p:spPr>
      </p:pic>
      <p:sp>
        <p:nvSpPr>
          <p:cNvPr id="9" name="Rectangle 8"/>
          <p:cNvSpPr/>
          <p:nvPr/>
        </p:nvSpPr>
        <p:spPr>
          <a:xfrm>
            <a:off x="7362241" y="2307597"/>
            <a:ext cx="313195"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rgbClr val="FF0000"/>
                </a:solidFill>
              </a:rPr>
              <a:t>SHC</a:t>
            </a:r>
          </a:p>
        </p:txBody>
      </p:sp>
      <p:sp>
        <p:nvSpPr>
          <p:cNvPr id="10" name="Rectangle 9"/>
          <p:cNvSpPr/>
          <p:nvPr/>
        </p:nvSpPr>
        <p:spPr>
          <a:xfrm>
            <a:off x="7275274" y="1144865"/>
            <a:ext cx="313195"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rgbClr val="FF0000"/>
                </a:solidFill>
              </a:rPr>
              <a:t>CS</a:t>
            </a:r>
          </a:p>
        </p:txBody>
      </p:sp>
      <p:pic>
        <p:nvPicPr>
          <p:cNvPr id="4" name="Picture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948748" y="2633576"/>
            <a:ext cx="3011210" cy="2208493"/>
          </a:xfrm>
          <a:prstGeom prst="rect">
            <a:avLst/>
          </a:prstGeom>
        </p:spPr>
      </p:pic>
      <p:sp>
        <p:nvSpPr>
          <p:cNvPr id="12" name="Rectangle 11"/>
          <p:cNvSpPr/>
          <p:nvPr/>
        </p:nvSpPr>
        <p:spPr>
          <a:xfrm>
            <a:off x="7297755" y="3362607"/>
            <a:ext cx="313195"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rgbClr val="FF0000"/>
                </a:solidFill>
              </a:rPr>
              <a:t>TM</a:t>
            </a:r>
          </a:p>
        </p:txBody>
      </p:sp>
      <p:sp>
        <p:nvSpPr>
          <p:cNvPr id="13" name="Rectangle 12"/>
          <p:cNvSpPr/>
          <p:nvPr/>
        </p:nvSpPr>
        <p:spPr>
          <a:xfrm>
            <a:off x="7016748" y="4378975"/>
            <a:ext cx="313195"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rgbClr val="FF0000"/>
                </a:solidFill>
              </a:rPr>
              <a:t>ITE</a:t>
            </a:r>
          </a:p>
        </p:txBody>
      </p:sp>
      <p:sp>
        <p:nvSpPr>
          <p:cNvPr id="15" name="Rectangle 14"/>
          <p:cNvSpPr/>
          <p:nvPr/>
        </p:nvSpPr>
        <p:spPr>
          <a:xfrm>
            <a:off x="149087" y="494893"/>
            <a:ext cx="5954574" cy="4616648"/>
          </a:xfrm>
          <a:prstGeom prst="rect">
            <a:avLst/>
          </a:prstGeom>
        </p:spPr>
        <p:txBody>
          <a:bodyPr wrap="square">
            <a:spAutoFit/>
          </a:bodyPr>
          <a:lstStyle/>
          <a:p>
            <a:pPr marL="119063" indent="-119063" defTabSz="914400">
              <a:buFont typeface="Arial" panose="020B0604020202020204" pitchFamily="34" charset="0"/>
              <a:buChar char="•"/>
              <a:defRPr/>
            </a:pPr>
            <a:r>
              <a:rPr lang="en-US" sz="1400" dirty="0" smtClean="0">
                <a:solidFill>
                  <a:schemeClr val="tx2">
                    <a:lumMod val="40000"/>
                    <a:lumOff val="60000"/>
                  </a:schemeClr>
                </a:solidFill>
              </a:rPr>
              <a:t>Day 1: Installing </a:t>
            </a:r>
            <a:r>
              <a:rPr lang="en-US" sz="1400" dirty="0">
                <a:solidFill>
                  <a:schemeClr val="tx2">
                    <a:lumMod val="40000"/>
                    <a:lumOff val="60000"/>
                  </a:schemeClr>
                </a:solidFill>
              </a:rPr>
              <a:t>new target to target module in South Hot Cell (SHC</a:t>
            </a:r>
            <a:r>
              <a:rPr lang="en-US" sz="1400" dirty="0" smtClean="0">
                <a:solidFill>
                  <a:schemeClr val="tx2">
                    <a:lumMod val="40000"/>
                    <a:lumOff val="60000"/>
                  </a:schemeClr>
                </a:solidFill>
              </a:rPr>
              <a:t>) (6 hours)</a:t>
            </a:r>
            <a:endParaRPr lang="en-US" sz="1400" dirty="0">
              <a:solidFill>
                <a:schemeClr val="tx2">
                  <a:lumMod val="40000"/>
                  <a:lumOff val="60000"/>
                </a:schemeClr>
              </a:solidFill>
            </a:endParaRPr>
          </a:p>
          <a:p>
            <a:pPr marL="119063" indent="-119063" defTabSz="914400">
              <a:buFont typeface="Arial" panose="020B0604020202020204" pitchFamily="34" charset="0"/>
              <a:buChar char="•"/>
              <a:defRPr/>
            </a:pPr>
            <a:r>
              <a:rPr lang="en-US" sz="1400" dirty="0" smtClean="0">
                <a:solidFill>
                  <a:schemeClr val="tx2">
                    <a:lumMod val="40000"/>
                    <a:lumOff val="60000"/>
                  </a:schemeClr>
                </a:solidFill>
              </a:rPr>
              <a:t>Day 2: Transferring </a:t>
            </a:r>
            <a:r>
              <a:rPr lang="en-US" sz="1400" dirty="0">
                <a:solidFill>
                  <a:schemeClr val="tx2">
                    <a:lumMod val="40000"/>
                    <a:lumOff val="60000"/>
                  </a:schemeClr>
                </a:solidFill>
              </a:rPr>
              <a:t>target module to Conditioning Station (CS</a:t>
            </a:r>
            <a:r>
              <a:rPr lang="en-US" sz="1400" dirty="0" smtClean="0">
                <a:solidFill>
                  <a:schemeClr val="tx2">
                    <a:lumMod val="40000"/>
                    <a:lumOff val="60000"/>
                  </a:schemeClr>
                </a:solidFill>
              </a:rPr>
              <a:t>) (4 hours)</a:t>
            </a:r>
            <a:endParaRPr lang="en-US" sz="1400" dirty="0">
              <a:solidFill>
                <a:schemeClr val="tx2">
                  <a:lumMod val="40000"/>
                  <a:lumOff val="60000"/>
                </a:schemeClr>
              </a:solidFill>
            </a:endParaRPr>
          </a:p>
          <a:p>
            <a:pPr marL="119063" indent="-119063" defTabSz="914400">
              <a:buFont typeface="Arial" panose="020B0604020202020204" pitchFamily="34" charset="0"/>
              <a:buChar char="•"/>
              <a:defRPr/>
            </a:pPr>
            <a:r>
              <a:rPr lang="en-US" sz="1400" dirty="0" smtClean="0">
                <a:solidFill>
                  <a:srgbClr val="002060"/>
                </a:solidFill>
              </a:rPr>
              <a:t>Day 2: HV </a:t>
            </a:r>
            <a:r>
              <a:rPr lang="en-US" sz="1400" dirty="0">
                <a:solidFill>
                  <a:srgbClr val="002060"/>
                </a:solidFill>
              </a:rPr>
              <a:t>and vacuum conditioning of module-target-ion source assembly in </a:t>
            </a:r>
            <a:r>
              <a:rPr lang="en-US" sz="1400" dirty="0" smtClean="0">
                <a:solidFill>
                  <a:srgbClr val="002060"/>
                </a:solidFill>
              </a:rPr>
              <a:t>CS (7 days)</a:t>
            </a:r>
          </a:p>
          <a:p>
            <a:pPr marL="119063" indent="-119063" defTabSz="914400">
              <a:buFont typeface="Arial" panose="020B0604020202020204" pitchFamily="34" charset="0"/>
              <a:buChar char="•"/>
              <a:defRPr/>
            </a:pPr>
            <a:r>
              <a:rPr lang="en-US" sz="1400" dirty="0" smtClean="0">
                <a:solidFill>
                  <a:srgbClr val="002060"/>
                </a:solidFill>
              </a:rPr>
              <a:t>Day 9: Transferring target module through air to ISAC Target station </a:t>
            </a:r>
            <a:r>
              <a:rPr lang="en-US" sz="1400" dirty="0">
                <a:solidFill>
                  <a:srgbClr val="002060"/>
                </a:solidFill>
              </a:rPr>
              <a:t>E</a:t>
            </a:r>
            <a:r>
              <a:rPr lang="en-US" sz="1400" dirty="0" smtClean="0">
                <a:solidFill>
                  <a:srgbClr val="002060"/>
                </a:solidFill>
              </a:rPr>
              <a:t>ast (ITE) or ISAC Target station West (ITW), </a:t>
            </a:r>
            <a:r>
              <a:rPr lang="en-US" sz="1400" dirty="0">
                <a:solidFill>
                  <a:srgbClr val="002060"/>
                </a:solidFill>
              </a:rPr>
              <a:t>connect module </a:t>
            </a:r>
            <a:r>
              <a:rPr lang="en-US" sz="1400" dirty="0" smtClean="0">
                <a:solidFill>
                  <a:srgbClr val="002060"/>
                </a:solidFill>
              </a:rPr>
              <a:t>services</a:t>
            </a:r>
            <a:r>
              <a:rPr lang="en-US" sz="1400" dirty="0">
                <a:solidFill>
                  <a:srgbClr val="002060"/>
                </a:solidFill>
              </a:rPr>
              <a:t> </a:t>
            </a:r>
            <a:r>
              <a:rPr lang="en-US" sz="1400" dirty="0" smtClean="0">
                <a:solidFill>
                  <a:srgbClr val="002060"/>
                </a:solidFill>
              </a:rPr>
              <a:t>(8 hours)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9: Pumping, HV and thermal conditioning, stable beam setup, etc. </a:t>
            </a:r>
            <a:br>
              <a:rPr lang="en-US" sz="1400" dirty="0" smtClean="0">
                <a:solidFill>
                  <a:schemeClr val="accent1">
                    <a:lumMod val="60000"/>
                    <a:lumOff val="40000"/>
                  </a:schemeClr>
                </a:solidFill>
              </a:rPr>
            </a:br>
            <a:r>
              <a:rPr lang="en-US" sz="1400" dirty="0" smtClean="0">
                <a:solidFill>
                  <a:schemeClr val="accent1">
                    <a:lumMod val="60000"/>
                    <a:lumOff val="40000"/>
                  </a:schemeClr>
                </a:solidFill>
              </a:rPr>
              <a:t>(7 days)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16: Cover target station with shield blocks (4 hours)</a:t>
            </a:r>
            <a:endParaRPr lang="en-US" sz="1400" dirty="0">
              <a:solidFill>
                <a:schemeClr val="accent1">
                  <a:lumMod val="60000"/>
                  <a:lumOff val="40000"/>
                </a:schemeClr>
              </a:solidFill>
            </a:endParaRP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17: Irradiation and RIB delivery (limited by target performance losses or license limit for actinide targets typically 3-5 weeks) (28 days)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45: Cool down </a:t>
            </a:r>
            <a:r>
              <a:rPr lang="en-US" sz="1400" dirty="0">
                <a:solidFill>
                  <a:schemeClr val="accent1">
                    <a:lumMod val="60000"/>
                    <a:lumOff val="40000"/>
                  </a:schemeClr>
                </a:solidFill>
              </a:rPr>
              <a:t>(some hours to days</a:t>
            </a:r>
            <a:r>
              <a:rPr lang="en-US" sz="1400" dirty="0" smtClean="0">
                <a:solidFill>
                  <a:schemeClr val="accent1">
                    <a:lumMod val="60000"/>
                    <a:lumOff val="40000"/>
                  </a:schemeClr>
                </a:solidFill>
              </a:rPr>
              <a:t>, depending on target, irradiation conditions and available time) (14 days)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59: Uncovering shield blocks, </a:t>
            </a:r>
            <a:r>
              <a:rPr lang="en-US" sz="1400" dirty="0">
                <a:solidFill>
                  <a:schemeClr val="accent1">
                    <a:lumMod val="60000"/>
                    <a:lumOff val="40000"/>
                  </a:schemeClr>
                </a:solidFill>
              </a:rPr>
              <a:t>disconnecting </a:t>
            </a:r>
            <a:r>
              <a:rPr lang="en-US" sz="1400" dirty="0" smtClean="0">
                <a:solidFill>
                  <a:schemeClr val="accent1">
                    <a:lumMod val="60000"/>
                    <a:lumOff val="40000"/>
                  </a:schemeClr>
                </a:solidFill>
              </a:rPr>
              <a:t>services (6 hours)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60: Transferring target module to SHC (4 hours)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61: Detaching target-ion source assembly and PIE (8 hours)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62: Transfer target-ion source assembly to decay vault (decay time 1-3 years, depending on target) (4 hours)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62: Target module back to operation or to module storage silo (MSS) </a:t>
            </a:r>
            <a:br>
              <a:rPr lang="en-US" sz="1400" dirty="0" smtClean="0">
                <a:solidFill>
                  <a:schemeClr val="accent1">
                    <a:lumMod val="60000"/>
                    <a:lumOff val="40000"/>
                  </a:schemeClr>
                </a:solidFill>
              </a:rPr>
            </a:br>
            <a:r>
              <a:rPr lang="en-US" sz="1400" dirty="0" smtClean="0">
                <a:solidFill>
                  <a:schemeClr val="accent1">
                    <a:lumMod val="60000"/>
                    <a:lumOff val="40000"/>
                  </a:schemeClr>
                </a:solidFill>
              </a:rPr>
              <a:t>(4 hours)</a:t>
            </a:r>
          </a:p>
          <a:p>
            <a:pPr marL="119063" indent="-119063" defTabSz="914400">
              <a:buFont typeface="Arial" panose="020B0604020202020204" pitchFamily="34" charset="0"/>
              <a:buChar char="•"/>
              <a:defRPr/>
            </a:pPr>
            <a:endParaRPr lang="en-US" sz="1400" dirty="0" smtClean="0">
              <a:solidFill>
                <a:schemeClr val="accent1">
                  <a:lumMod val="60000"/>
                  <a:lumOff val="40000"/>
                </a:schemeClr>
              </a:solidFill>
            </a:endParaRPr>
          </a:p>
        </p:txBody>
      </p:sp>
    </p:spTree>
    <p:extLst>
      <p:ext uri="{BB962C8B-B14F-4D97-AF65-F5344CB8AC3E}">
        <p14:creationId xmlns:p14="http://schemas.microsoft.com/office/powerpoint/2010/main" val="9849898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10691" y="0"/>
            <a:ext cx="6353662" cy="469901"/>
          </a:xfrm>
        </p:spPr>
        <p:txBody>
          <a:bodyPr/>
          <a:lstStyle/>
          <a:p>
            <a:r>
              <a:rPr lang="en-US" dirty="0" smtClean="0"/>
              <a:t>ISAC Routine Operation Overview</a:t>
            </a:r>
            <a:endParaRPr lang="en-US" dirty="0"/>
          </a:p>
        </p:txBody>
      </p:sp>
      <p:sp>
        <p:nvSpPr>
          <p:cNvPr id="11" name="Rectangle 10"/>
          <p:cNvSpPr/>
          <p:nvPr/>
        </p:nvSpPr>
        <p:spPr>
          <a:xfrm>
            <a:off x="2506658" y="596348"/>
            <a:ext cx="1262559" cy="7883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196396" y="645934"/>
            <a:ext cx="2764724" cy="1988289"/>
          </a:xfrm>
          <a:prstGeom prst="rect">
            <a:avLst/>
          </a:prstGeom>
        </p:spPr>
      </p:pic>
      <p:pic>
        <p:nvPicPr>
          <p:cNvPr id="12" name="Picture 3" descr="C:\Users\gottberg\Desktop\2014-04-10_Alex_Half-lives\FLUKA 1.4 GeV x 2 uA protons 50cm3.pn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196396" y="2609260"/>
            <a:ext cx="2764724" cy="2455650"/>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Rectangle 12"/>
          <p:cNvSpPr/>
          <p:nvPr/>
        </p:nvSpPr>
        <p:spPr>
          <a:xfrm>
            <a:off x="7190791" y="1936122"/>
            <a:ext cx="1181684"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rgbClr val="FF0000"/>
                </a:solidFill>
              </a:rPr>
              <a:t>covered ITW </a:t>
            </a:r>
          </a:p>
        </p:txBody>
      </p:sp>
      <p:sp>
        <p:nvSpPr>
          <p:cNvPr id="14" name="Rectangle 13"/>
          <p:cNvSpPr/>
          <p:nvPr/>
        </p:nvSpPr>
        <p:spPr>
          <a:xfrm>
            <a:off x="6306024" y="2851270"/>
            <a:ext cx="1181684" cy="646331"/>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rgbClr val="FF0000"/>
                </a:solidFill>
              </a:rPr>
              <a:t>Radioisotope production map 500 MeV in </a:t>
            </a:r>
            <a:r>
              <a:rPr lang="en-US" sz="1400" b="1" dirty="0" err="1" smtClean="0">
                <a:solidFill>
                  <a:srgbClr val="FF0000"/>
                </a:solidFill>
              </a:rPr>
              <a:t>UCx</a:t>
            </a:r>
            <a:endParaRPr lang="en-US" sz="1400" b="1" dirty="0" smtClean="0">
              <a:solidFill>
                <a:srgbClr val="FF0000"/>
              </a:solidFill>
            </a:endParaRPr>
          </a:p>
        </p:txBody>
      </p:sp>
      <p:sp>
        <p:nvSpPr>
          <p:cNvPr id="9" name="Rectangle 8"/>
          <p:cNvSpPr/>
          <p:nvPr/>
        </p:nvSpPr>
        <p:spPr>
          <a:xfrm>
            <a:off x="149087" y="494893"/>
            <a:ext cx="5954574" cy="4616648"/>
          </a:xfrm>
          <a:prstGeom prst="rect">
            <a:avLst/>
          </a:prstGeom>
        </p:spPr>
        <p:txBody>
          <a:bodyPr wrap="square">
            <a:spAutoFit/>
          </a:bodyPr>
          <a:lstStyle/>
          <a:p>
            <a:pPr marL="119063" indent="-119063" defTabSz="914400">
              <a:buFont typeface="Arial" panose="020B0604020202020204" pitchFamily="34" charset="0"/>
              <a:buChar char="•"/>
              <a:defRPr/>
            </a:pPr>
            <a:r>
              <a:rPr lang="en-US" sz="1400" dirty="0" smtClean="0">
                <a:solidFill>
                  <a:schemeClr val="tx2">
                    <a:lumMod val="40000"/>
                    <a:lumOff val="60000"/>
                  </a:schemeClr>
                </a:solidFill>
              </a:rPr>
              <a:t>Day 1: Installing </a:t>
            </a:r>
            <a:r>
              <a:rPr lang="en-US" sz="1400" dirty="0">
                <a:solidFill>
                  <a:schemeClr val="tx2">
                    <a:lumMod val="40000"/>
                    <a:lumOff val="60000"/>
                  </a:schemeClr>
                </a:solidFill>
              </a:rPr>
              <a:t>new target to target module in South Hot Cell (SHC</a:t>
            </a:r>
            <a:r>
              <a:rPr lang="en-US" sz="1400" dirty="0" smtClean="0">
                <a:solidFill>
                  <a:schemeClr val="tx2">
                    <a:lumMod val="40000"/>
                    <a:lumOff val="60000"/>
                  </a:schemeClr>
                </a:solidFill>
              </a:rPr>
              <a:t>) (6 hours)</a:t>
            </a:r>
            <a:endParaRPr lang="en-US" sz="1400" dirty="0">
              <a:solidFill>
                <a:schemeClr val="tx2">
                  <a:lumMod val="40000"/>
                  <a:lumOff val="60000"/>
                </a:schemeClr>
              </a:solidFill>
            </a:endParaRPr>
          </a:p>
          <a:p>
            <a:pPr marL="119063" indent="-119063" defTabSz="914400">
              <a:buFont typeface="Arial" panose="020B0604020202020204" pitchFamily="34" charset="0"/>
              <a:buChar char="•"/>
              <a:defRPr/>
            </a:pPr>
            <a:r>
              <a:rPr lang="en-US" sz="1400" dirty="0" smtClean="0">
                <a:solidFill>
                  <a:schemeClr val="tx2">
                    <a:lumMod val="40000"/>
                    <a:lumOff val="60000"/>
                  </a:schemeClr>
                </a:solidFill>
              </a:rPr>
              <a:t>Day 2: Transferring </a:t>
            </a:r>
            <a:r>
              <a:rPr lang="en-US" sz="1400" dirty="0">
                <a:solidFill>
                  <a:schemeClr val="tx2">
                    <a:lumMod val="40000"/>
                    <a:lumOff val="60000"/>
                  </a:schemeClr>
                </a:solidFill>
              </a:rPr>
              <a:t>target module to Conditioning Station (CS</a:t>
            </a:r>
            <a:r>
              <a:rPr lang="en-US" sz="1400" dirty="0" smtClean="0">
                <a:solidFill>
                  <a:schemeClr val="tx2">
                    <a:lumMod val="40000"/>
                    <a:lumOff val="60000"/>
                  </a:schemeClr>
                </a:solidFill>
              </a:rPr>
              <a:t>) (4 hours)</a:t>
            </a:r>
            <a:endParaRPr lang="en-US" sz="1400" dirty="0">
              <a:solidFill>
                <a:schemeClr val="tx2">
                  <a:lumMod val="40000"/>
                  <a:lumOff val="60000"/>
                </a:schemeClr>
              </a:solidFill>
            </a:endParaRP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2: HV </a:t>
            </a:r>
            <a:r>
              <a:rPr lang="en-US" sz="1400" dirty="0">
                <a:solidFill>
                  <a:schemeClr val="accent1">
                    <a:lumMod val="60000"/>
                    <a:lumOff val="40000"/>
                  </a:schemeClr>
                </a:solidFill>
              </a:rPr>
              <a:t>and vacuum conditioning of module-target-ion source assembly in </a:t>
            </a:r>
            <a:r>
              <a:rPr lang="en-US" sz="1400" dirty="0" smtClean="0">
                <a:solidFill>
                  <a:schemeClr val="accent1">
                    <a:lumMod val="60000"/>
                    <a:lumOff val="40000"/>
                  </a:schemeClr>
                </a:solidFill>
              </a:rPr>
              <a:t>CS (7 days)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9: Transferring target module through air to ISAC Target station </a:t>
            </a:r>
            <a:r>
              <a:rPr lang="en-US" sz="1400" dirty="0">
                <a:solidFill>
                  <a:schemeClr val="accent1">
                    <a:lumMod val="60000"/>
                    <a:lumOff val="40000"/>
                  </a:schemeClr>
                </a:solidFill>
              </a:rPr>
              <a:t>E</a:t>
            </a:r>
            <a:r>
              <a:rPr lang="en-US" sz="1400" dirty="0" smtClean="0">
                <a:solidFill>
                  <a:schemeClr val="accent1">
                    <a:lumMod val="60000"/>
                    <a:lumOff val="40000"/>
                  </a:schemeClr>
                </a:solidFill>
              </a:rPr>
              <a:t>ast (ITE) or ISAC Target station West (ITW), </a:t>
            </a:r>
            <a:r>
              <a:rPr lang="en-US" sz="1400" dirty="0">
                <a:solidFill>
                  <a:schemeClr val="accent1">
                    <a:lumMod val="60000"/>
                    <a:lumOff val="40000"/>
                  </a:schemeClr>
                </a:solidFill>
              </a:rPr>
              <a:t>connect module </a:t>
            </a:r>
            <a:r>
              <a:rPr lang="en-US" sz="1400" dirty="0" smtClean="0">
                <a:solidFill>
                  <a:schemeClr val="accent1">
                    <a:lumMod val="60000"/>
                    <a:lumOff val="40000"/>
                  </a:schemeClr>
                </a:solidFill>
              </a:rPr>
              <a:t>services</a:t>
            </a:r>
            <a:r>
              <a:rPr lang="en-US" sz="1400" dirty="0">
                <a:solidFill>
                  <a:schemeClr val="accent1">
                    <a:lumMod val="60000"/>
                    <a:lumOff val="40000"/>
                  </a:schemeClr>
                </a:solidFill>
              </a:rPr>
              <a:t> </a:t>
            </a:r>
            <a:r>
              <a:rPr lang="en-US" sz="1400" dirty="0" smtClean="0">
                <a:solidFill>
                  <a:schemeClr val="accent1">
                    <a:lumMod val="60000"/>
                    <a:lumOff val="40000"/>
                  </a:schemeClr>
                </a:solidFill>
              </a:rPr>
              <a:t>(8 hours)</a:t>
            </a:r>
          </a:p>
          <a:p>
            <a:pPr marL="119063" indent="-119063" defTabSz="914400">
              <a:buFont typeface="Arial" panose="020B0604020202020204" pitchFamily="34" charset="0"/>
              <a:buChar char="•"/>
              <a:defRPr/>
            </a:pPr>
            <a:r>
              <a:rPr lang="en-US" sz="1400" dirty="0" smtClean="0">
                <a:solidFill>
                  <a:srgbClr val="002060"/>
                </a:solidFill>
              </a:rPr>
              <a:t>Day 9: Pumping, HV and thermal conditioning, stable beam setup, etc. </a:t>
            </a:r>
            <a:br>
              <a:rPr lang="en-US" sz="1400" dirty="0" smtClean="0">
                <a:solidFill>
                  <a:srgbClr val="002060"/>
                </a:solidFill>
              </a:rPr>
            </a:br>
            <a:r>
              <a:rPr lang="en-US" sz="1400" dirty="0" smtClean="0">
                <a:solidFill>
                  <a:srgbClr val="002060"/>
                </a:solidFill>
              </a:rPr>
              <a:t>(7 days)</a:t>
            </a:r>
          </a:p>
          <a:p>
            <a:pPr marL="119063" indent="-119063" defTabSz="914400">
              <a:buFont typeface="Arial" panose="020B0604020202020204" pitchFamily="34" charset="0"/>
              <a:buChar char="•"/>
              <a:defRPr/>
            </a:pPr>
            <a:r>
              <a:rPr lang="en-US" sz="1400" dirty="0" smtClean="0">
                <a:solidFill>
                  <a:srgbClr val="002060"/>
                </a:solidFill>
              </a:rPr>
              <a:t>Day 16: Cover target station with shield blocks (4 hours)</a:t>
            </a:r>
            <a:endParaRPr lang="en-US" sz="1400" dirty="0">
              <a:solidFill>
                <a:srgbClr val="002060"/>
              </a:solidFill>
            </a:endParaRPr>
          </a:p>
          <a:p>
            <a:pPr marL="119063" indent="-119063" defTabSz="914400">
              <a:buFont typeface="Arial" panose="020B0604020202020204" pitchFamily="34" charset="0"/>
              <a:buChar char="•"/>
              <a:defRPr/>
            </a:pPr>
            <a:r>
              <a:rPr lang="en-US" sz="1400" dirty="0" smtClean="0">
                <a:solidFill>
                  <a:srgbClr val="002060"/>
                </a:solidFill>
              </a:rPr>
              <a:t>Day 17: Irradiation and RIB delivery (limited by target performance losses or license limit for actinide targets typically 3-5 weeks) (28 days)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45: Cool down </a:t>
            </a:r>
            <a:r>
              <a:rPr lang="en-US" sz="1400" dirty="0">
                <a:solidFill>
                  <a:schemeClr val="accent1">
                    <a:lumMod val="60000"/>
                    <a:lumOff val="40000"/>
                  </a:schemeClr>
                </a:solidFill>
              </a:rPr>
              <a:t>(some hours to days</a:t>
            </a:r>
            <a:r>
              <a:rPr lang="en-US" sz="1400" dirty="0" smtClean="0">
                <a:solidFill>
                  <a:schemeClr val="accent1">
                    <a:lumMod val="60000"/>
                    <a:lumOff val="40000"/>
                  </a:schemeClr>
                </a:solidFill>
              </a:rPr>
              <a:t>, depending on target, irradiation conditions and available time) (14 days)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59: Uncovering shield blocks, </a:t>
            </a:r>
            <a:r>
              <a:rPr lang="en-US" sz="1400" dirty="0">
                <a:solidFill>
                  <a:schemeClr val="accent1">
                    <a:lumMod val="60000"/>
                    <a:lumOff val="40000"/>
                  </a:schemeClr>
                </a:solidFill>
              </a:rPr>
              <a:t>disconnecting </a:t>
            </a:r>
            <a:r>
              <a:rPr lang="en-US" sz="1400" dirty="0" smtClean="0">
                <a:solidFill>
                  <a:schemeClr val="accent1">
                    <a:lumMod val="60000"/>
                    <a:lumOff val="40000"/>
                  </a:schemeClr>
                </a:solidFill>
              </a:rPr>
              <a:t>services (6 hours)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60: Transferring target module to SHC (4 hours)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61: Detaching target-ion source assembly and PIE (8 hours)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62: Transfer target-ion source assembly to decay vault (decay time 1-3 years, depending on target) (4 hours)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62: Target module back to operation or to module storage silo (MSS) </a:t>
            </a:r>
            <a:br>
              <a:rPr lang="en-US" sz="1400" dirty="0" smtClean="0">
                <a:solidFill>
                  <a:schemeClr val="accent1">
                    <a:lumMod val="60000"/>
                    <a:lumOff val="40000"/>
                  </a:schemeClr>
                </a:solidFill>
              </a:rPr>
            </a:br>
            <a:r>
              <a:rPr lang="en-US" sz="1400" dirty="0" smtClean="0">
                <a:solidFill>
                  <a:schemeClr val="accent1">
                    <a:lumMod val="60000"/>
                    <a:lumOff val="40000"/>
                  </a:schemeClr>
                </a:solidFill>
              </a:rPr>
              <a:t>(4 hours)</a:t>
            </a:r>
          </a:p>
          <a:p>
            <a:pPr marL="119063" indent="-119063" defTabSz="914400">
              <a:buFont typeface="Arial" panose="020B0604020202020204" pitchFamily="34" charset="0"/>
              <a:buChar char="•"/>
              <a:defRPr/>
            </a:pPr>
            <a:endParaRPr lang="en-US" sz="1400" dirty="0" smtClean="0">
              <a:solidFill>
                <a:schemeClr val="accent1">
                  <a:lumMod val="60000"/>
                  <a:lumOff val="40000"/>
                </a:schemeClr>
              </a:solidFill>
            </a:endParaRPr>
          </a:p>
        </p:txBody>
      </p:sp>
    </p:spTree>
    <p:extLst>
      <p:ext uri="{BB962C8B-B14F-4D97-AF65-F5344CB8AC3E}">
        <p14:creationId xmlns:p14="http://schemas.microsoft.com/office/powerpoint/2010/main" val="11615989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10691" y="0"/>
            <a:ext cx="6353662" cy="469901"/>
          </a:xfrm>
        </p:spPr>
        <p:txBody>
          <a:bodyPr/>
          <a:lstStyle/>
          <a:p>
            <a:r>
              <a:rPr lang="en-US" dirty="0" smtClean="0"/>
              <a:t>ISAC Routine Operation Overview</a:t>
            </a:r>
            <a:endParaRPr lang="en-US" dirty="0"/>
          </a:p>
        </p:txBody>
      </p:sp>
      <p:sp>
        <p:nvSpPr>
          <p:cNvPr id="11" name="Rectangle 10"/>
          <p:cNvSpPr/>
          <p:nvPr/>
        </p:nvSpPr>
        <p:spPr>
          <a:xfrm>
            <a:off x="2506658" y="596348"/>
            <a:ext cx="1262559" cy="7883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3" name="Picture 2"/>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501566" y="2809623"/>
            <a:ext cx="2207895" cy="2305302"/>
          </a:xfrm>
          <a:prstGeom prst="rect">
            <a:avLst/>
          </a:prstGeom>
        </p:spPr>
      </p:pic>
      <p:pic>
        <p:nvPicPr>
          <p:cNvPr id="8"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246541" y="520148"/>
            <a:ext cx="2717947" cy="229515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3" name="Rectangle 12"/>
          <p:cNvSpPr/>
          <p:nvPr/>
        </p:nvSpPr>
        <p:spPr>
          <a:xfrm>
            <a:off x="7164203" y="4043719"/>
            <a:ext cx="1557572" cy="430887"/>
          </a:xfrm>
          <a:prstGeom prst="rect">
            <a:avLst/>
          </a:prstGeom>
        </p:spPr>
        <p:txBody>
          <a:bodyPr wrap="square" lIns="0" tIns="0" rIns="0" bIns="0">
            <a:spAutoFit/>
          </a:bodyPr>
          <a:lstStyle/>
          <a:p>
            <a:pPr lvl="0" algn="ctr" defTabSz="914400">
              <a:defRPr/>
            </a:pPr>
            <a:r>
              <a:rPr lang="en-US" sz="1400" b="1" dirty="0" smtClean="0">
                <a:solidFill>
                  <a:schemeClr val="tx2"/>
                </a:solidFill>
              </a:rPr>
              <a:t>Target decay </a:t>
            </a:r>
          </a:p>
          <a:p>
            <a:pPr lvl="0" algn="ctr" defTabSz="914400">
              <a:defRPr/>
            </a:pPr>
            <a:r>
              <a:rPr lang="en-US" sz="1400" b="1" dirty="0" smtClean="0">
                <a:solidFill>
                  <a:schemeClr val="tx2"/>
                </a:solidFill>
              </a:rPr>
              <a:t>vault</a:t>
            </a:r>
          </a:p>
        </p:txBody>
      </p:sp>
      <p:sp>
        <p:nvSpPr>
          <p:cNvPr id="10" name="Rectangle 9"/>
          <p:cNvSpPr/>
          <p:nvPr/>
        </p:nvSpPr>
        <p:spPr>
          <a:xfrm>
            <a:off x="149087" y="494893"/>
            <a:ext cx="5954574" cy="4616648"/>
          </a:xfrm>
          <a:prstGeom prst="rect">
            <a:avLst/>
          </a:prstGeom>
        </p:spPr>
        <p:txBody>
          <a:bodyPr wrap="square">
            <a:spAutoFit/>
          </a:bodyPr>
          <a:lstStyle/>
          <a:p>
            <a:pPr marL="119063" indent="-119063" defTabSz="914400">
              <a:buFont typeface="Arial" panose="020B0604020202020204" pitchFamily="34" charset="0"/>
              <a:buChar char="•"/>
              <a:defRPr/>
            </a:pPr>
            <a:r>
              <a:rPr lang="en-US" sz="1400" dirty="0" smtClean="0">
                <a:solidFill>
                  <a:schemeClr val="tx2">
                    <a:lumMod val="40000"/>
                    <a:lumOff val="60000"/>
                  </a:schemeClr>
                </a:solidFill>
              </a:rPr>
              <a:t>Day 1: Installing </a:t>
            </a:r>
            <a:r>
              <a:rPr lang="en-US" sz="1400" dirty="0">
                <a:solidFill>
                  <a:schemeClr val="tx2">
                    <a:lumMod val="40000"/>
                    <a:lumOff val="60000"/>
                  </a:schemeClr>
                </a:solidFill>
              </a:rPr>
              <a:t>new target to target module in South Hot Cell (SHC</a:t>
            </a:r>
            <a:r>
              <a:rPr lang="en-US" sz="1400" dirty="0" smtClean="0">
                <a:solidFill>
                  <a:schemeClr val="tx2">
                    <a:lumMod val="40000"/>
                    <a:lumOff val="60000"/>
                  </a:schemeClr>
                </a:solidFill>
              </a:rPr>
              <a:t>) (6 hours)</a:t>
            </a:r>
            <a:endParaRPr lang="en-US" sz="1400" dirty="0">
              <a:solidFill>
                <a:schemeClr val="tx2">
                  <a:lumMod val="40000"/>
                  <a:lumOff val="60000"/>
                </a:schemeClr>
              </a:solidFill>
            </a:endParaRPr>
          </a:p>
          <a:p>
            <a:pPr marL="119063" indent="-119063" defTabSz="914400">
              <a:buFont typeface="Arial" panose="020B0604020202020204" pitchFamily="34" charset="0"/>
              <a:buChar char="•"/>
              <a:defRPr/>
            </a:pPr>
            <a:r>
              <a:rPr lang="en-US" sz="1400" dirty="0" smtClean="0">
                <a:solidFill>
                  <a:schemeClr val="tx2">
                    <a:lumMod val="40000"/>
                    <a:lumOff val="60000"/>
                  </a:schemeClr>
                </a:solidFill>
              </a:rPr>
              <a:t>Day 2: Transferring </a:t>
            </a:r>
            <a:r>
              <a:rPr lang="en-US" sz="1400" dirty="0">
                <a:solidFill>
                  <a:schemeClr val="tx2">
                    <a:lumMod val="40000"/>
                    <a:lumOff val="60000"/>
                  </a:schemeClr>
                </a:solidFill>
              </a:rPr>
              <a:t>target module to Conditioning Station (CS</a:t>
            </a:r>
            <a:r>
              <a:rPr lang="en-US" sz="1400" dirty="0" smtClean="0">
                <a:solidFill>
                  <a:schemeClr val="tx2">
                    <a:lumMod val="40000"/>
                    <a:lumOff val="60000"/>
                  </a:schemeClr>
                </a:solidFill>
              </a:rPr>
              <a:t>) (4 hours)</a:t>
            </a:r>
            <a:endParaRPr lang="en-US" sz="1400" dirty="0">
              <a:solidFill>
                <a:schemeClr val="tx2">
                  <a:lumMod val="40000"/>
                  <a:lumOff val="60000"/>
                </a:schemeClr>
              </a:solidFill>
            </a:endParaRPr>
          </a:p>
          <a:p>
            <a:pPr marL="119063" indent="-119063" defTabSz="914400">
              <a:buFont typeface="Arial" panose="020B0604020202020204" pitchFamily="34" charset="0"/>
              <a:buChar char="•"/>
              <a:defRPr/>
            </a:pPr>
            <a:r>
              <a:rPr lang="en-US" sz="1400" dirty="0" smtClean="0">
                <a:solidFill>
                  <a:schemeClr val="tx2">
                    <a:lumMod val="40000"/>
                    <a:lumOff val="60000"/>
                  </a:schemeClr>
                </a:solidFill>
              </a:rPr>
              <a:t>Day 2: HV </a:t>
            </a:r>
            <a:r>
              <a:rPr lang="en-US" sz="1400" dirty="0">
                <a:solidFill>
                  <a:schemeClr val="tx2">
                    <a:lumMod val="40000"/>
                    <a:lumOff val="60000"/>
                  </a:schemeClr>
                </a:solidFill>
              </a:rPr>
              <a:t>and vacuum conditioning of module-target-ion source assembly in </a:t>
            </a:r>
            <a:r>
              <a:rPr lang="en-US" sz="1400" dirty="0" smtClean="0">
                <a:solidFill>
                  <a:schemeClr val="tx2">
                    <a:lumMod val="40000"/>
                    <a:lumOff val="60000"/>
                  </a:schemeClr>
                </a:solidFill>
              </a:rPr>
              <a:t>CS (7 days)</a:t>
            </a:r>
          </a:p>
          <a:p>
            <a:pPr marL="119063" indent="-119063" defTabSz="914400">
              <a:buFont typeface="Arial" panose="020B0604020202020204" pitchFamily="34" charset="0"/>
              <a:buChar char="•"/>
              <a:defRPr/>
            </a:pPr>
            <a:r>
              <a:rPr lang="en-US" sz="1400" dirty="0" smtClean="0">
                <a:solidFill>
                  <a:schemeClr val="tx2">
                    <a:lumMod val="40000"/>
                    <a:lumOff val="60000"/>
                  </a:schemeClr>
                </a:solidFill>
              </a:rPr>
              <a:t>Day 9: Transferring target module through air to ISAC Target station </a:t>
            </a:r>
            <a:r>
              <a:rPr lang="en-US" sz="1400" dirty="0">
                <a:solidFill>
                  <a:schemeClr val="tx2">
                    <a:lumMod val="40000"/>
                    <a:lumOff val="60000"/>
                  </a:schemeClr>
                </a:solidFill>
              </a:rPr>
              <a:t>E</a:t>
            </a:r>
            <a:r>
              <a:rPr lang="en-US" sz="1400" dirty="0" smtClean="0">
                <a:solidFill>
                  <a:schemeClr val="tx2">
                    <a:lumMod val="40000"/>
                    <a:lumOff val="60000"/>
                  </a:schemeClr>
                </a:solidFill>
              </a:rPr>
              <a:t>ast (ITE) or ISAC Target station West (ITW), </a:t>
            </a:r>
            <a:r>
              <a:rPr lang="en-US" sz="1400" dirty="0">
                <a:solidFill>
                  <a:schemeClr val="tx2">
                    <a:lumMod val="40000"/>
                    <a:lumOff val="60000"/>
                  </a:schemeClr>
                </a:solidFill>
              </a:rPr>
              <a:t>connect module </a:t>
            </a:r>
            <a:r>
              <a:rPr lang="en-US" sz="1400" dirty="0" smtClean="0">
                <a:solidFill>
                  <a:schemeClr val="tx2">
                    <a:lumMod val="40000"/>
                    <a:lumOff val="60000"/>
                  </a:schemeClr>
                </a:solidFill>
              </a:rPr>
              <a:t>services</a:t>
            </a:r>
            <a:r>
              <a:rPr lang="en-US" sz="1400" dirty="0">
                <a:solidFill>
                  <a:schemeClr val="tx2">
                    <a:lumMod val="40000"/>
                    <a:lumOff val="60000"/>
                  </a:schemeClr>
                </a:solidFill>
              </a:rPr>
              <a:t> </a:t>
            </a:r>
            <a:r>
              <a:rPr lang="en-US" sz="1400" dirty="0" smtClean="0">
                <a:solidFill>
                  <a:schemeClr val="tx2">
                    <a:lumMod val="40000"/>
                    <a:lumOff val="60000"/>
                  </a:schemeClr>
                </a:solidFill>
              </a:rPr>
              <a:t>(8 hours)</a:t>
            </a:r>
          </a:p>
          <a:p>
            <a:pPr marL="119063" indent="-119063" defTabSz="914400">
              <a:buFont typeface="Arial" panose="020B0604020202020204" pitchFamily="34" charset="0"/>
              <a:buChar char="•"/>
              <a:defRPr/>
            </a:pPr>
            <a:r>
              <a:rPr lang="en-US" sz="1400" dirty="0" smtClean="0">
                <a:solidFill>
                  <a:schemeClr val="tx2">
                    <a:lumMod val="40000"/>
                    <a:lumOff val="60000"/>
                  </a:schemeClr>
                </a:solidFill>
              </a:rPr>
              <a:t>Day 9: Pumping, HV and thermal </a:t>
            </a:r>
            <a:r>
              <a:rPr lang="en-US" sz="1400" dirty="0" smtClean="0">
                <a:solidFill>
                  <a:schemeClr val="accent1">
                    <a:lumMod val="60000"/>
                    <a:lumOff val="40000"/>
                  </a:schemeClr>
                </a:solidFill>
              </a:rPr>
              <a:t>conditioning, stable beam setup, etc. </a:t>
            </a:r>
            <a:br>
              <a:rPr lang="en-US" sz="1400" dirty="0" smtClean="0">
                <a:solidFill>
                  <a:schemeClr val="accent1">
                    <a:lumMod val="60000"/>
                    <a:lumOff val="40000"/>
                  </a:schemeClr>
                </a:solidFill>
              </a:rPr>
            </a:br>
            <a:r>
              <a:rPr lang="en-US" sz="1400" dirty="0" smtClean="0">
                <a:solidFill>
                  <a:schemeClr val="accent1">
                    <a:lumMod val="60000"/>
                    <a:lumOff val="40000"/>
                  </a:schemeClr>
                </a:solidFill>
              </a:rPr>
              <a:t>(7 days)</a:t>
            </a: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16: Cover target station with shield blocks (4 hours)</a:t>
            </a:r>
            <a:endParaRPr lang="en-US" sz="1400" dirty="0">
              <a:solidFill>
                <a:schemeClr val="accent1">
                  <a:lumMod val="60000"/>
                  <a:lumOff val="40000"/>
                </a:schemeClr>
              </a:solidFill>
            </a:endParaRPr>
          </a:p>
          <a:p>
            <a:pPr marL="119063" indent="-119063" defTabSz="914400">
              <a:buFont typeface="Arial" panose="020B0604020202020204" pitchFamily="34" charset="0"/>
              <a:buChar char="•"/>
              <a:defRPr/>
            </a:pPr>
            <a:r>
              <a:rPr lang="en-US" sz="1400" dirty="0" smtClean="0">
                <a:solidFill>
                  <a:schemeClr val="accent1">
                    <a:lumMod val="60000"/>
                    <a:lumOff val="40000"/>
                  </a:schemeClr>
                </a:solidFill>
              </a:rPr>
              <a:t>Day 17: Irradiation and RIB delivery (limited by target performance losses or license limit for actinide targets typically 3-5 weeks) (28 days)</a:t>
            </a:r>
          </a:p>
          <a:p>
            <a:pPr marL="119063" indent="-119063" defTabSz="914400">
              <a:buFont typeface="Arial" panose="020B0604020202020204" pitchFamily="34" charset="0"/>
              <a:buChar char="•"/>
              <a:defRPr/>
            </a:pPr>
            <a:r>
              <a:rPr lang="en-US" sz="1400" dirty="0" smtClean="0">
                <a:solidFill>
                  <a:srgbClr val="002060"/>
                </a:solidFill>
              </a:rPr>
              <a:t>Day 45: Cool down </a:t>
            </a:r>
            <a:r>
              <a:rPr lang="en-US" sz="1400" dirty="0">
                <a:solidFill>
                  <a:srgbClr val="002060"/>
                </a:solidFill>
              </a:rPr>
              <a:t>(some hours to days</a:t>
            </a:r>
            <a:r>
              <a:rPr lang="en-US" sz="1400" dirty="0" smtClean="0">
                <a:solidFill>
                  <a:srgbClr val="002060"/>
                </a:solidFill>
              </a:rPr>
              <a:t>, depending on target, irradiation conditions and available time) (14 days)</a:t>
            </a:r>
          </a:p>
          <a:p>
            <a:pPr marL="119063" indent="-119063" defTabSz="914400">
              <a:buFont typeface="Arial" panose="020B0604020202020204" pitchFamily="34" charset="0"/>
              <a:buChar char="•"/>
              <a:defRPr/>
            </a:pPr>
            <a:r>
              <a:rPr lang="en-US" sz="1400" dirty="0" smtClean="0">
                <a:solidFill>
                  <a:srgbClr val="002060"/>
                </a:solidFill>
              </a:rPr>
              <a:t>Day 59: Uncovering shield blocks, </a:t>
            </a:r>
            <a:r>
              <a:rPr lang="en-US" sz="1400" dirty="0">
                <a:solidFill>
                  <a:srgbClr val="002060"/>
                </a:solidFill>
              </a:rPr>
              <a:t>disconnecting </a:t>
            </a:r>
            <a:r>
              <a:rPr lang="en-US" sz="1400" dirty="0" smtClean="0">
                <a:solidFill>
                  <a:srgbClr val="002060"/>
                </a:solidFill>
              </a:rPr>
              <a:t>services (6 hours)</a:t>
            </a:r>
          </a:p>
          <a:p>
            <a:pPr marL="119063" indent="-119063" defTabSz="914400">
              <a:buFont typeface="Arial" panose="020B0604020202020204" pitchFamily="34" charset="0"/>
              <a:buChar char="•"/>
              <a:defRPr/>
            </a:pPr>
            <a:r>
              <a:rPr lang="en-US" sz="1400" dirty="0" smtClean="0">
                <a:solidFill>
                  <a:srgbClr val="002060"/>
                </a:solidFill>
              </a:rPr>
              <a:t>Day 60: Transferring target module to SHC (4 hours)</a:t>
            </a:r>
          </a:p>
          <a:p>
            <a:pPr marL="119063" indent="-119063" defTabSz="914400">
              <a:buFont typeface="Arial" panose="020B0604020202020204" pitchFamily="34" charset="0"/>
              <a:buChar char="•"/>
              <a:defRPr/>
            </a:pPr>
            <a:r>
              <a:rPr lang="en-US" sz="1400" dirty="0" smtClean="0">
                <a:solidFill>
                  <a:srgbClr val="002060"/>
                </a:solidFill>
              </a:rPr>
              <a:t>Day 61: Detaching target-ion source assembly and PIE (8 hours)</a:t>
            </a:r>
          </a:p>
          <a:p>
            <a:pPr marL="119063" indent="-119063" defTabSz="914400">
              <a:buFont typeface="Arial" panose="020B0604020202020204" pitchFamily="34" charset="0"/>
              <a:buChar char="•"/>
              <a:defRPr/>
            </a:pPr>
            <a:r>
              <a:rPr lang="en-US" sz="1400" dirty="0" smtClean="0">
                <a:solidFill>
                  <a:srgbClr val="002060"/>
                </a:solidFill>
              </a:rPr>
              <a:t>Day 62: Transfer target-ion source assembly to decay vault (decay time 1-3 years, depending on target) (4 hours)</a:t>
            </a:r>
          </a:p>
          <a:p>
            <a:pPr marL="119063" indent="-119063" defTabSz="914400">
              <a:buFont typeface="Arial" panose="020B0604020202020204" pitchFamily="34" charset="0"/>
              <a:buChar char="•"/>
              <a:defRPr/>
            </a:pPr>
            <a:r>
              <a:rPr lang="en-US" sz="1400" dirty="0" smtClean="0">
                <a:solidFill>
                  <a:srgbClr val="002060"/>
                </a:solidFill>
              </a:rPr>
              <a:t>Day 62: Target module back to operation or to module storage silo (MSS) </a:t>
            </a:r>
            <a:br>
              <a:rPr lang="en-US" sz="1400" dirty="0" smtClean="0">
                <a:solidFill>
                  <a:srgbClr val="002060"/>
                </a:solidFill>
              </a:rPr>
            </a:br>
            <a:r>
              <a:rPr lang="en-US" sz="1400" dirty="0" smtClean="0">
                <a:solidFill>
                  <a:srgbClr val="002060"/>
                </a:solidFill>
              </a:rPr>
              <a:t>(4 hours)</a:t>
            </a:r>
          </a:p>
          <a:p>
            <a:pPr marL="119063" indent="-119063" defTabSz="914400">
              <a:buFont typeface="Arial" panose="020B0604020202020204" pitchFamily="34" charset="0"/>
              <a:buChar char="•"/>
              <a:defRPr/>
            </a:pPr>
            <a:endParaRPr lang="en-US" sz="1400" dirty="0" smtClean="0">
              <a:solidFill>
                <a:schemeClr val="accent1">
                  <a:lumMod val="60000"/>
                  <a:lumOff val="40000"/>
                </a:schemeClr>
              </a:solidFill>
            </a:endParaRPr>
          </a:p>
        </p:txBody>
      </p:sp>
    </p:spTree>
    <p:extLst>
      <p:ext uri="{BB962C8B-B14F-4D97-AF65-F5344CB8AC3E}">
        <p14:creationId xmlns:p14="http://schemas.microsoft.com/office/powerpoint/2010/main" val="14423785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36245"/>
          <a:stretch/>
        </p:blipFill>
        <p:spPr bwMode="auto">
          <a:xfrm>
            <a:off x="4990946" y="1116526"/>
            <a:ext cx="1722354" cy="361129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itle 1"/>
          <p:cNvSpPr>
            <a:spLocks noGrp="1"/>
          </p:cNvSpPr>
          <p:nvPr>
            <p:ph type="title" idx="4294967295"/>
          </p:nvPr>
        </p:nvSpPr>
        <p:spPr>
          <a:xfrm>
            <a:off x="2410691" y="0"/>
            <a:ext cx="6353662" cy="469901"/>
          </a:xfrm>
        </p:spPr>
        <p:txBody>
          <a:bodyPr/>
          <a:lstStyle/>
          <a:p>
            <a:r>
              <a:rPr lang="en-US" dirty="0" smtClean="0"/>
              <a:t>ISAC Routine Operation</a:t>
            </a:r>
            <a:endParaRPr lang="en-US" dirty="0"/>
          </a:p>
        </p:txBody>
      </p:sp>
      <p:sp>
        <p:nvSpPr>
          <p:cNvPr id="11" name="Rectangle 10"/>
          <p:cNvSpPr/>
          <p:nvPr/>
        </p:nvSpPr>
        <p:spPr>
          <a:xfrm>
            <a:off x="2506658" y="596348"/>
            <a:ext cx="1262559" cy="7883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5" name="Rectangle 24"/>
          <p:cNvSpPr/>
          <p:nvPr/>
        </p:nvSpPr>
        <p:spPr>
          <a:xfrm>
            <a:off x="98645" y="593621"/>
            <a:ext cx="3890871" cy="4832092"/>
          </a:xfrm>
          <a:prstGeom prst="rect">
            <a:avLst/>
          </a:prstGeom>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rgbClr val="002060"/>
                </a:solidFill>
              </a:rPr>
              <a:t>ISAC target exchange every 3-5 weeks</a:t>
            </a:r>
          </a:p>
          <a:p>
            <a:pPr marR="0" lvl="0" defTabSz="914400" eaLnBrk="1" fontAlgn="auto" latinLnBrk="0" hangingPunct="1">
              <a:lnSpc>
                <a:spcPct val="100000"/>
              </a:lnSpc>
              <a:spcBef>
                <a:spcPts val="0"/>
              </a:spcBef>
              <a:spcAft>
                <a:spcPts val="0"/>
              </a:spcAft>
              <a:buClrTx/>
              <a:buSzTx/>
              <a:tabLst/>
              <a:defRPr/>
            </a:pPr>
            <a:r>
              <a:rPr lang="en-US" sz="1400" dirty="0" smtClean="0">
                <a:solidFill>
                  <a:srgbClr val="002060"/>
                </a:solidFill>
              </a:rPr>
              <a:t>Indirect (transferring 10 t target module and exchanging target in hot cell not in target station)</a:t>
            </a:r>
          </a:p>
          <a:p>
            <a:pPr marR="0" lvl="0" defTabSz="914400" eaLnBrk="1" fontAlgn="auto" latinLnBrk="0" hangingPunct="1">
              <a:lnSpc>
                <a:spcPct val="100000"/>
              </a:lnSpc>
              <a:spcBef>
                <a:spcPts val="0"/>
              </a:spcBef>
              <a:spcAft>
                <a:spcPts val="0"/>
              </a:spcAft>
              <a:buClrTx/>
              <a:buSzTx/>
              <a:tabLst/>
              <a:defRPr/>
            </a:pPr>
            <a:endParaRPr lang="en-US" sz="1400" dirty="0">
              <a:solidFill>
                <a:srgbClr val="002060"/>
              </a:solidFill>
            </a:endParaRPr>
          </a:p>
          <a:p>
            <a:pPr marR="0" lvl="0" defTabSz="914400" eaLnBrk="1" fontAlgn="auto" latinLnBrk="0" hangingPunct="1">
              <a:lnSpc>
                <a:spcPct val="100000"/>
              </a:lnSpc>
              <a:spcBef>
                <a:spcPts val="0"/>
              </a:spcBef>
              <a:spcAft>
                <a:spcPts val="0"/>
              </a:spcAft>
              <a:buClrTx/>
              <a:buSzTx/>
              <a:tabLst/>
              <a:defRPr/>
            </a:pPr>
            <a:r>
              <a:rPr lang="en-US" sz="1400" b="1" dirty="0" smtClean="0">
                <a:solidFill>
                  <a:srgbClr val="002060"/>
                </a:solidFill>
              </a:rPr>
              <a:t>Advantages: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solidFill>
                  <a:srgbClr val="002060"/>
                </a:solidFill>
              </a:rPr>
              <a:t>Applicable to high-power irradiation:</a:t>
            </a:r>
          </a:p>
          <a:p>
            <a:pPr marL="742950" lvl="1" indent="-285750" defTabSz="914400">
              <a:buFont typeface="Arial" panose="020B0604020202020204" pitchFamily="34" charset="0"/>
              <a:buChar char="•"/>
              <a:defRPr/>
            </a:pPr>
            <a:r>
              <a:rPr lang="en-US" sz="1400" dirty="0" smtClean="0">
                <a:solidFill>
                  <a:srgbClr val="002060"/>
                </a:solidFill>
              </a:rPr>
              <a:t>Allows for handling the highly active spent target in hot cell</a:t>
            </a:r>
          </a:p>
          <a:p>
            <a:pPr marL="742950" lvl="1" indent="-285750" defTabSz="914400">
              <a:buFont typeface="Arial" panose="020B0604020202020204" pitchFamily="34" charset="0"/>
              <a:buChar char="•"/>
              <a:defRPr/>
            </a:pPr>
            <a:r>
              <a:rPr lang="en-US" sz="1400" dirty="0" smtClean="0">
                <a:solidFill>
                  <a:srgbClr val="002060"/>
                </a:solidFill>
              </a:rPr>
              <a:t>Maintenance and repair on activated parts of source tray in hot cell</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solidFill>
                  <a:srgbClr val="002060"/>
                </a:solidFill>
              </a:rPr>
              <a:t>A part of the target exchange can take place during operation</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dirty="0">
              <a:solidFill>
                <a:srgbClr val="002060"/>
              </a:solidFill>
            </a:endParaRPr>
          </a:p>
          <a:p>
            <a:pPr marR="0" lvl="0" defTabSz="914400" eaLnBrk="1" fontAlgn="auto" latinLnBrk="0" hangingPunct="1">
              <a:lnSpc>
                <a:spcPct val="100000"/>
              </a:lnSpc>
              <a:spcBef>
                <a:spcPts val="0"/>
              </a:spcBef>
              <a:spcAft>
                <a:spcPts val="0"/>
              </a:spcAft>
              <a:buClrTx/>
              <a:buSzTx/>
              <a:tabLst/>
              <a:defRPr/>
            </a:pPr>
            <a:r>
              <a:rPr lang="en-US" sz="1400" b="1" dirty="0" smtClean="0">
                <a:solidFill>
                  <a:srgbClr val="002060"/>
                </a:solidFill>
              </a:rPr>
              <a:t>Disadvantages</a:t>
            </a:r>
            <a:r>
              <a:rPr lang="en-US" sz="1400" dirty="0" smtClean="0">
                <a:solidFill>
                  <a:srgbClr val="002060"/>
                </a:solidFill>
              </a:rPr>
              <a: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solidFill>
                  <a:srgbClr val="002060"/>
                </a:solidFill>
              </a:rPr>
              <a:t>Resource intensive</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solidFill>
                  <a:srgbClr val="002060"/>
                </a:solidFill>
              </a:rPr>
              <a:t>Slow and evolved target exchange process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solidFill>
                  <a:srgbClr val="002060"/>
                </a:solidFill>
              </a:rPr>
              <a:t>Additional aging of components during move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solidFill>
                  <a:srgbClr val="002060"/>
                </a:solidFill>
              </a:rPr>
              <a:t>Repairs are complex</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solidFill>
                  <a:srgbClr val="002060"/>
                </a:solidFill>
              </a:rPr>
              <a:t>Full replacement is nearly impossible (waste)</a:t>
            </a:r>
          </a:p>
          <a:p>
            <a:pPr marR="0" lvl="0" defTabSz="914400" eaLnBrk="1" fontAlgn="auto" latinLnBrk="0" hangingPunct="1">
              <a:lnSpc>
                <a:spcPct val="100000"/>
              </a:lnSpc>
              <a:spcBef>
                <a:spcPts val="0"/>
              </a:spcBef>
              <a:spcAft>
                <a:spcPts val="0"/>
              </a:spcAft>
              <a:buClrTx/>
              <a:buSzTx/>
              <a:tabLst/>
              <a:defRPr/>
            </a:pPr>
            <a:endParaRPr lang="en-US" sz="1400" dirty="0">
              <a:solidFill>
                <a:srgbClr val="002060"/>
              </a:solidFill>
            </a:endParaRPr>
          </a:p>
          <a:p>
            <a:pPr marR="0" lvl="0" defTabSz="914400" eaLnBrk="1" fontAlgn="auto" latinLnBrk="0" hangingPunct="1">
              <a:lnSpc>
                <a:spcPct val="100000"/>
              </a:lnSpc>
              <a:spcBef>
                <a:spcPts val="0"/>
              </a:spcBef>
              <a:spcAft>
                <a:spcPts val="0"/>
              </a:spcAft>
              <a:buClrTx/>
              <a:buSzTx/>
              <a:tabLst/>
              <a:defRPr/>
            </a:pPr>
            <a:endParaRPr lang="en-US" sz="1400" dirty="0" smtClean="0">
              <a:solidFill>
                <a:srgbClr val="002060"/>
              </a:solidFill>
            </a:endParaRPr>
          </a:p>
          <a:p>
            <a:pPr marR="0" lvl="0" defTabSz="914400" eaLnBrk="1" fontAlgn="auto" latinLnBrk="0" hangingPunct="1">
              <a:lnSpc>
                <a:spcPct val="100000"/>
              </a:lnSpc>
              <a:spcBef>
                <a:spcPts val="0"/>
              </a:spcBef>
              <a:spcAft>
                <a:spcPts val="0"/>
              </a:spcAft>
              <a:buClrTx/>
              <a:buSzTx/>
              <a:tabLst/>
              <a:defRPr/>
            </a:pPr>
            <a:endParaRPr lang="en-US" sz="1400" dirty="0" smtClean="0">
              <a:solidFill>
                <a:srgbClr val="002060"/>
              </a:solidFill>
            </a:endParaRPr>
          </a:p>
        </p:txBody>
      </p:sp>
      <p:pic>
        <p:nvPicPr>
          <p:cNvPr id="7" name="Picture 5"/>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774180" y="1153039"/>
            <a:ext cx="2282514" cy="352653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Rectangle 8"/>
          <p:cNvSpPr/>
          <p:nvPr/>
        </p:nvSpPr>
        <p:spPr>
          <a:xfrm>
            <a:off x="4090552" y="1576601"/>
            <a:ext cx="868169" cy="369332"/>
          </a:xfrm>
          <a:prstGeom prst="rect">
            <a:avLst/>
          </a:prstGeom>
          <a:solidFill>
            <a:schemeClr val="bg1"/>
          </a:solidFill>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200" dirty="0" smtClean="0">
                <a:solidFill>
                  <a:srgbClr val="002060"/>
                </a:solidFill>
              </a:rPr>
              <a:t>service cap</a:t>
            </a:r>
          </a:p>
          <a:p>
            <a:pPr marR="0" lvl="0" defTabSz="914400" eaLnBrk="1" fontAlgn="auto" latinLnBrk="0" hangingPunct="1">
              <a:lnSpc>
                <a:spcPct val="100000"/>
              </a:lnSpc>
              <a:spcBef>
                <a:spcPts val="0"/>
              </a:spcBef>
              <a:spcAft>
                <a:spcPts val="0"/>
              </a:spcAft>
              <a:buClrTx/>
              <a:buSzTx/>
              <a:tabLst/>
              <a:defRPr/>
            </a:pPr>
            <a:endParaRPr lang="en-US" sz="1200" dirty="0" smtClean="0">
              <a:solidFill>
                <a:srgbClr val="002060"/>
              </a:solidFill>
            </a:endParaRPr>
          </a:p>
        </p:txBody>
      </p:sp>
      <p:sp>
        <p:nvSpPr>
          <p:cNvPr id="10" name="Rectangle 9"/>
          <p:cNvSpPr/>
          <p:nvPr/>
        </p:nvSpPr>
        <p:spPr>
          <a:xfrm>
            <a:off x="4090552" y="2597681"/>
            <a:ext cx="960120" cy="923330"/>
          </a:xfrm>
          <a:prstGeom prst="rect">
            <a:avLst/>
          </a:prstGeom>
          <a:solidFill>
            <a:schemeClr val="bg1"/>
          </a:solidFill>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200" dirty="0" smtClean="0">
                <a:solidFill>
                  <a:srgbClr val="002060"/>
                </a:solidFill>
              </a:rPr>
              <a:t>shield plug with service and vacuum chase</a:t>
            </a:r>
          </a:p>
          <a:p>
            <a:pPr marR="0" lvl="0" defTabSz="914400" eaLnBrk="1" fontAlgn="auto" latinLnBrk="0" hangingPunct="1">
              <a:lnSpc>
                <a:spcPct val="100000"/>
              </a:lnSpc>
              <a:spcBef>
                <a:spcPts val="0"/>
              </a:spcBef>
              <a:spcAft>
                <a:spcPts val="0"/>
              </a:spcAft>
              <a:buClrTx/>
              <a:buSzTx/>
              <a:tabLst/>
              <a:defRPr/>
            </a:pPr>
            <a:endParaRPr lang="en-US" sz="1200" dirty="0" smtClean="0">
              <a:solidFill>
                <a:srgbClr val="002060"/>
              </a:solidFill>
            </a:endParaRPr>
          </a:p>
        </p:txBody>
      </p:sp>
      <p:sp>
        <p:nvSpPr>
          <p:cNvPr id="12" name="Rectangle 11"/>
          <p:cNvSpPr/>
          <p:nvPr/>
        </p:nvSpPr>
        <p:spPr>
          <a:xfrm>
            <a:off x="4090552" y="3940914"/>
            <a:ext cx="960120" cy="738664"/>
          </a:xfrm>
          <a:prstGeom prst="rect">
            <a:avLst/>
          </a:prstGeom>
          <a:solidFill>
            <a:schemeClr val="bg1"/>
          </a:solidFill>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200" dirty="0" smtClean="0">
                <a:solidFill>
                  <a:srgbClr val="002060"/>
                </a:solidFill>
              </a:rPr>
              <a:t>containment box with source tray</a:t>
            </a:r>
          </a:p>
          <a:p>
            <a:pPr marR="0" lvl="0" defTabSz="914400" eaLnBrk="1" fontAlgn="auto" latinLnBrk="0" hangingPunct="1">
              <a:lnSpc>
                <a:spcPct val="100000"/>
              </a:lnSpc>
              <a:spcBef>
                <a:spcPts val="0"/>
              </a:spcBef>
              <a:spcAft>
                <a:spcPts val="0"/>
              </a:spcAft>
              <a:buClrTx/>
              <a:buSzTx/>
              <a:tabLst/>
              <a:defRPr/>
            </a:pPr>
            <a:endParaRPr lang="en-US" sz="1200" dirty="0" smtClean="0">
              <a:solidFill>
                <a:srgbClr val="002060"/>
              </a:solidFill>
            </a:endParaRPr>
          </a:p>
        </p:txBody>
      </p:sp>
      <p:pic>
        <p:nvPicPr>
          <p:cNvPr id="13" name="Picture 3"/>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flipH="1">
            <a:off x="4897834" y="1116526"/>
            <a:ext cx="283843" cy="361129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97805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10691" y="0"/>
            <a:ext cx="6353662" cy="469901"/>
          </a:xfrm>
        </p:spPr>
        <p:txBody>
          <a:bodyPr/>
          <a:lstStyle/>
          <a:p>
            <a:r>
              <a:rPr lang="en-US" smtClean="0"/>
              <a:t>Compatibility </a:t>
            </a:r>
            <a:r>
              <a:rPr lang="en-US" smtClean="0"/>
              <a:t>with </a:t>
            </a:r>
            <a:r>
              <a:rPr lang="en-US" dirty="0" smtClean="0"/>
              <a:t>ARIEL 3 Weeks Target Life Cycle</a:t>
            </a:r>
            <a:endParaRPr lang="en-US" dirty="0"/>
          </a:p>
        </p:txBody>
      </p:sp>
      <p:sp>
        <p:nvSpPr>
          <p:cNvPr id="11" name="Rectangle 10"/>
          <p:cNvSpPr/>
          <p:nvPr/>
        </p:nvSpPr>
        <p:spPr>
          <a:xfrm>
            <a:off x="2506658" y="596348"/>
            <a:ext cx="1262559" cy="7883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5" name="Rectangle 24"/>
          <p:cNvSpPr/>
          <p:nvPr/>
        </p:nvSpPr>
        <p:spPr>
          <a:xfrm>
            <a:off x="98645" y="593621"/>
            <a:ext cx="7751028" cy="738664"/>
          </a:xfrm>
          <a:prstGeom prst="rect">
            <a:avLst/>
          </a:prstGeom>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rgbClr val="002060"/>
                </a:solidFill>
              </a:rPr>
              <a:t>What needs to change for a faster target exchange cycle?</a:t>
            </a:r>
            <a:endParaRPr lang="en-US" sz="1400" dirty="0">
              <a:solidFill>
                <a:srgbClr val="002060"/>
              </a:solidFill>
            </a:endParaRPr>
          </a:p>
          <a:p>
            <a:pPr marR="0" lvl="0" defTabSz="914400" eaLnBrk="1" fontAlgn="auto" latinLnBrk="0" hangingPunct="1">
              <a:lnSpc>
                <a:spcPct val="100000"/>
              </a:lnSpc>
              <a:spcBef>
                <a:spcPts val="0"/>
              </a:spcBef>
              <a:spcAft>
                <a:spcPts val="0"/>
              </a:spcAft>
              <a:buClrTx/>
              <a:buSzTx/>
              <a:tabLst/>
              <a:defRPr/>
            </a:pPr>
            <a:endParaRPr lang="en-US" sz="1400" dirty="0" smtClean="0">
              <a:solidFill>
                <a:srgbClr val="002060"/>
              </a:solidFill>
            </a:endParaRPr>
          </a:p>
          <a:p>
            <a:pPr marR="0" lvl="0" defTabSz="914400" eaLnBrk="1" fontAlgn="auto" latinLnBrk="0" hangingPunct="1">
              <a:lnSpc>
                <a:spcPct val="100000"/>
              </a:lnSpc>
              <a:spcBef>
                <a:spcPts val="0"/>
              </a:spcBef>
              <a:spcAft>
                <a:spcPts val="0"/>
              </a:spcAft>
              <a:buClrTx/>
              <a:buSzTx/>
              <a:tabLst/>
              <a:defRPr/>
            </a:pPr>
            <a:endParaRPr lang="en-US" sz="1400" dirty="0" smtClean="0">
              <a:solidFill>
                <a:srgbClr val="002060"/>
              </a:solidFill>
            </a:endParaRPr>
          </a:p>
        </p:txBody>
      </p:sp>
      <p:sp>
        <p:nvSpPr>
          <p:cNvPr id="15" name="Rectangle 14"/>
          <p:cNvSpPr/>
          <p:nvPr/>
        </p:nvSpPr>
        <p:spPr>
          <a:xfrm>
            <a:off x="149087" y="954412"/>
            <a:ext cx="8891882" cy="3970318"/>
          </a:xfrm>
          <a:prstGeom prst="rect">
            <a:avLst/>
          </a:prstGeom>
        </p:spPr>
        <p:txBody>
          <a:bodyPr wrap="square">
            <a:spAutoFit/>
          </a:bodyPr>
          <a:lstStyle/>
          <a:p>
            <a:pPr marL="119063" indent="-119063" defTabSz="914400">
              <a:buFont typeface="Arial" panose="020B0604020202020204" pitchFamily="34" charset="0"/>
              <a:buChar char="•"/>
              <a:defRPr/>
            </a:pPr>
            <a:r>
              <a:rPr lang="en-US" sz="1400" dirty="0" smtClean="0">
                <a:solidFill>
                  <a:srgbClr val="002060"/>
                </a:solidFill>
              </a:rPr>
              <a:t>Day 1: Installing </a:t>
            </a:r>
            <a:r>
              <a:rPr lang="en-US" sz="1400" dirty="0">
                <a:solidFill>
                  <a:srgbClr val="002060"/>
                </a:solidFill>
              </a:rPr>
              <a:t>new target to target module in South Hot Cell (SHC</a:t>
            </a:r>
            <a:r>
              <a:rPr lang="en-US" sz="1400" dirty="0" smtClean="0">
                <a:solidFill>
                  <a:srgbClr val="002060"/>
                </a:solidFill>
              </a:rPr>
              <a:t>) (6 hours)</a:t>
            </a:r>
            <a:endParaRPr lang="en-US" sz="1400" dirty="0">
              <a:solidFill>
                <a:srgbClr val="002060"/>
              </a:solidFill>
            </a:endParaRPr>
          </a:p>
          <a:p>
            <a:pPr marL="119063" indent="-119063" defTabSz="914400">
              <a:buFont typeface="Arial" panose="020B0604020202020204" pitchFamily="34" charset="0"/>
              <a:buChar char="•"/>
              <a:defRPr/>
            </a:pPr>
            <a:r>
              <a:rPr lang="en-US" sz="1400" dirty="0" smtClean="0">
                <a:solidFill>
                  <a:srgbClr val="002060"/>
                </a:solidFill>
              </a:rPr>
              <a:t>Day 2: Transferring </a:t>
            </a:r>
            <a:r>
              <a:rPr lang="en-US" sz="1400" dirty="0">
                <a:solidFill>
                  <a:srgbClr val="002060"/>
                </a:solidFill>
              </a:rPr>
              <a:t>target module to Conditioning Station (CS</a:t>
            </a:r>
            <a:r>
              <a:rPr lang="en-US" sz="1400" dirty="0" smtClean="0">
                <a:solidFill>
                  <a:srgbClr val="002060"/>
                </a:solidFill>
              </a:rPr>
              <a:t>) (4 hours) </a:t>
            </a:r>
          </a:p>
          <a:p>
            <a:pPr marL="119063" indent="-119063" defTabSz="914400">
              <a:buFont typeface="Arial" panose="020B0604020202020204" pitchFamily="34" charset="0"/>
              <a:buChar char="•"/>
              <a:defRPr/>
            </a:pPr>
            <a:r>
              <a:rPr lang="en-US" sz="1400" dirty="0" smtClean="0">
                <a:solidFill>
                  <a:srgbClr val="002060"/>
                </a:solidFill>
              </a:rPr>
              <a:t>Day 2: HV </a:t>
            </a:r>
            <a:r>
              <a:rPr lang="en-US" sz="1400" dirty="0">
                <a:solidFill>
                  <a:srgbClr val="002060"/>
                </a:solidFill>
              </a:rPr>
              <a:t>and vacuum conditioning of module-target-ion source assembly in </a:t>
            </a:r>
            <a:r>
              <a:rPr lang="en-US" sz="1400" dirty="0" smtClean="0">
                <a:solidFill>
                  <a:srgbClr val="002060"/>
                </a:solidFill>
              </a:rPr>
              <a:t>CS (7 days)</a:t>
            </a:r>
          </a:p>
          <a:p>
            <a:pPr marL="119063" indent="-119063" defTabSz="914400">
              <a:buFont typeface="Arial" panose="020B0604020202020204" pitchFamily="34" charset="0"/>
              <a:buChar char="•"/>
              <a:defRPr/>
            </a:pPr>
            <a:r>
              <a:rPr lang="en-US" sz="1400" dirty="0" smtClean="0">
                <a:solidFill>
                  <a:srgbClr val="002060"/>
                </a:solidFill>
              </a:rPr>
              <a:t>Day 9: Transferring target module through air to ISAC Target station </a:t>
            </a:r>
            <a:r>
              <a:rPr lang="en-US" sz="1400" dirty="0">
                <a:solidFill>
                  <a:srgbClr val="002060"/>
                </a:solidFill>
              </a:rPr>
              <a:t>E</a:t>
            </a:r>
            <a:r>
              <a:rPr lang="en-US" sz="1400" dirty="0" smtClean="0">
                <a:solidFill>
                  <a:srgbClr val="002060"/>
                </a:solidFill>
              </a:rPr>
              <a:t>ast (ITE) or ISAC Target station West (ITW), </a:t>
            </a:r>
            <a:r>
              <a:rPr lang="en-US" sz="1400" dirty="0">
                <a:solidFill>
                  <a:srgbClr val="002060"/>
                </a:solidFill>
              </a:rPr>
              <a:t>connect module </a:t>
            </a:r>
            <a:r>
              <a:rPr lang="en-US" sz="1400" dirty="0" smtClean="0">
                <a:solidFill>
                  <a:srgbClr val="002060"/>
                </a:solidFill>
              </a:rPr>
              <a:t>services</a:t>
            </a:r>
            <a:r>
              <a:rPr lang="en-US" sz="1400" dirty="0">
                <a:solidFill>
                  <a:srgbClr val="002060"/>
                </a:solidFill>
              </a:rPr>
              <a:t> </a:t>
            </a:r>
            <a:r>
              <a:rPr lang="en-US" sz="1400" dirty="0" smtClean="0">
                <a:solidFill>
                  <a:srgbClr val="002060"/>
                </a:solidFill>
              </a:rPr>
              <a:t>(8 hours)</a:t>
            </a:r>
          </a:p>
          <a:p>
            <a:pPr marL="119063" indent="-119063" defTabSz="914400">
              <a:buFont typeface="Arial" panose="020B0604020202020204" pitchFamily="34" charset="0"/>
              <a:buChar char="•"/>
              <a:defRPr/>
            </a:pPr>
            <a:r>
              <a:rPr lang="en-US" sz="1400" dirty="0" smtClean="0">
                <a:solidFill>
                  <a:srgbClr val="002060"/>
                </a:solidFill>
              </a:rPr>
              <a:t>Day 9: Pumping, HV and thermal conditioning, stable beam setup, etc. (7 days)</a:t>
            </a:r>
          </a:p>
          <a:p>
            <a:pPr marL="119063" indent="-119063" defTabSz="914400">
              <a:buFont typeface="Arial" panose="020B0604020202020204" pitchFamily="34" charset="0"/>
              <a:buChar char="•"/>
              <a:defRPr/>
            </a:pPr>
            <a:r>
              <a:rPr lang="en-US" sz="1400" dirty="0" smtClean="0">
                <a:solidFill>
                  <a:srgbClr val="002060"/>
                </a:solidFill>
              </a:rPr>
              <a:t>Day 16: Cover target station with shield blocks (4 hours)</a:t>
            </a:r>
            <a:endParaRPr lang="en-US" sz="1400" dirty="0">
              <a:solidFill>
                <a:srgbClr val="002060"/>
              </a:solidFill>
            </a:endParaRPr>
          </a:p>
          <a:p>
            <a:pPr marL="119063" indent="-119063" defTabSz="914400">
              <a:buFont typeface="Arial" panose="020B0604020202020204" pitchFamily="34" charset="0"/>
              <a:buChar char="•"/>
              <a:defRPr/>
            </a:pPr>
            <a:r>
              <a:rPr lang="en-US" sz="1400" dirty="0" smtClean="0">
                <a:solidFill>
                  <a:srgbClr val="002060"/>
                </a:solidFill>
              </a:rPr>
              <a:t>Day 17: Irradiation and RIB delivery (limited by target performance losses or license limit for actinide targets typically 3-5 weeks) (21 days)</a:t>
            </a:r>
          </a:p>
          <a:p>
            <a:pPr marL="119063" indent="-119063" defTabSz="914400">
              <a:buFont typeface="Arial" panose="020B0604020202020204" pitchFamily="34" charset="0"/>
              <a:buChar char="•"/>
              <a:defRPr/>
            </a:pPr>
            <a:r>
              <a:rPr lang="en-US" sz="1400" dirty="0" smtClean="0">
                <a:solidFill>
                  <a:srgbClr val="002060"/>
                </a:solidFill>
              </a:rPr>
              <a:t>Day 38: Cool down </a:t>
            </a:r>
            <a:r>
              <a:rPr lang="en-US" sz="1400" dirty="0">
                <a:solidFill>
                  <a:srgbClr val="002060"/>
                </a:solidFill>
              </a:rPr>
              <a:t>(some hours to days</a:t>
            </a:r>
            <a:r>
              <a:rPr lang="en-US" sz="1400" dirty="0" smtClean="0">
                <a:solidFill>
                  <a:srgbClr val="002060"/>
                </a:solidFill>
              </a:rPr>
              <a:t>, depending on target, irradiation conditions and available time) </a:t>
            </a:r>
            <a:r>
              <a:rPr lang="en-US" sz="1400" dirty="0">
                <a:solidFill>
                  <a:srgbClr val="002060"/>
                </a:solidFill>
              </a:rPr>
              <a:t/>
            </a:r>
            <a:br>
              <a:rPr lang="en-US" sz="1400" dirty="0">
                <a:solidFill>
                  <a:srgbClr val="002060"/>
                </a:solidFill>
              </a:rPr>
            </a:br>
            <a:r>
              <a:rPr lang="en-US" sz="1400" dirty="0" smtClean="0">
                <a:solidFill>
                  <a:srgbClr val="002060"/>
                </a:solidFill>
              </a:rPr>
              <a:t>(14 days)</a:t>
            </a:r>
          </a:p>
          <a:p>
            <a:pPr marL="119063" indent="-119063" defTabSz="914400">
              <a:buFont typeface="Arial" panose="020B0604020202020204" pitchFamily="34" charset="0"/>
              <a:buChar char="•"/>
              <a:defRPr/>
            </a:pPr>
            <a:r>
              <a:rPr lang="en-US" sz="1400" dirty="0" smtClean="0">
                <a:solidFill>
                  <a:srgbClr val="002060"/>
                </a:solidFill>
              </a:rPr>
              <a:t>Day 52: Uncovering shield blocks, </a:t>
            </a:r>
            <a:r>
              <a:rPr lang="en-US" sz="1400" dirty="0">
                <a:solidFill>
                  <a:srgbClr val="002060"/>
                </a:solidFill>
              </a:rPr>
              <a:t>disconnecting </a:t>
            </a:r>
            <a:r>
              <a:rPr lang="en-US" sz="1400" dirty="0" smtClean="0">
                <a:solidFill>
                  <a:srgbClr val="002060"/>
                </a:solidFill>
              </a:rPr>
              <a:t>services (6 hours)</a:t>
            </a:r>
          </a:p>
          <a:p>
            <a:pPr marL="119063" indent="-119063" defTabSz="914400">
              <a:buFont typeface="Arial" panose="020B0604020202020204" pitchFamily="34" charset="0"/>
              <a:buChar char="•"/>
              <a:defRPr/>
            </a:pPr>
            <a:r>
              <a:rPr lang="en-US" sz="1400" dirty="0" smtClean="0">
                <a:solidFill>
                  <a:srgbClr val="002060"/>
                </a:solidFill>
              </a:rPr>
              <a:t>Day 53: Transferring target module to SHC (4 hours)</a:t>
            </a:r>
          </a:p>
          <a:p>
            <a:pPr marL="119063" indent="-119063" defTabSz="914400">
              <a:buFont typeface="Arial" panose="020B0604020202020204" pitchFamily="34" charset="0"/>
              <a:buChar char="•"/>
              <a:defRPr/>
            </a:pPr>
            <a:r>
              <a:rPr lang="en-US" sz="1400" dirty="0" smtClean="0">
                <a:solidFill>
                  <a:srgbClr val="002060"/>
                </a:solidFill>
              </a:rPr>
              <a:t>Day 54: Detaching target-ion source assembly and PIE (8 hours)</a:t>
            </a:r>
          </a:p>
          <a:p>
            <a:pPr marL="119063" indent="-119063" defTabSz="914400">
              <a:buFont typeface="Arial" panose="020B0604020202020204" pitchFamily="34" charset="0"/>
              <a:buChar char="•"/>
              <a:defRPr/>
            </a:pPr>
            <a:r>
              <a:rPr lang="en-US" sz="1400" dirty="0" smtClean="0">
                <a:solidFill>
                  <a:srgbClr val="002060"/>
                </a:solidFill>
              </a:rPr>
              <a:t>Day 55: Transfer target-ion source assembly to decay vault </a:t>
            </a:r>
            <a:br>
              <a:rPr lang="en-US" sz="1400" dirty="0" smtClean="0">
                <a:solidFill>
                  <a:srgbClr val="002060"/>
                </a:solidFill>
              </a:rPr>
            </a:br>
            <a:r>
              <a:rPr lang="en-US" sz="1400" dirty="0" smtClean="0">
                <a:solidFill>
                  <a:srgbClr val="002060"/>
                </a:solidFill>
              </a:rPr>
              <a:t>(decay time 1-3 years, depending on target) (4 hours)</a:t>
            </a:r>
          </a:p>
          <a:p>
            <a:pPr marL="119063" indent="-119063" defTabSz="914400">
              <a:buFont typeface="Arial" panose="020B0604020202020204" pitchFamily="34" charset="0"/>
              <a:buChar char="•"/>
              <a:defRPr/>
            </a:pPr>
            <a:r>
              <a:rPr lang="en-US" sz="1400" dirty="0" smtClean="0">
                <a:solidFill>
                  <a:srgbClr val="002060"/>
                </a:solidFill>
              </a:rPr>
              <a:t>Day 55: Target module back to operation or to module storage silo (MSS) (4 hours)</a:t>
            </a:r>
          </a:p>
          <a:p>
            <a:pPr marL="119063" indent="-119063" defTabSz="914400">
              <a:buFont typeface="Arial" panose="020B0604020202020204" pitchFamily="34" charset="0"/>
              <a:buChar char="•"/>
              <a:defRPr/>
            </a:pPr>
            <a:endParaRPr lang="en-US" sz="1400" dirty="0" smtClean="0">
              <a:solidFill>
                <a:srgbClr val="002060"/>
              </a:solidFill>
            </a:endParaRPr>
          </a:p>
        </p:txBody>
      </p:sp>
      <p:sp>
        <p:nvSpPr>
          <p:cNvPr id="3" name="Rectangle 2"/>
          <p:cNvSpPr/>
          <p:nvPr/>
        </p:nvSpPr>
        <p:spPr>
          <a:xfrm>
            <a:off x="5532317" y="1148228"/>
            <a:ext cx="2699778" cy="307777"/>
          </a:xfrm>
          <a:prstGeom prst="rect">
            <a:avLst/>
          </a:prstGeom>
        </p:spPr>
        <p:txBody>
          <a:bodyPr wrap="none">
            <a:spAutoFit/>
          </a:bodyPr>
          <a:lstStyle/>
          <a:p>
            <a:pPr defTabSz="914400">
              <a:defRPr/>
            </a:pPr>
            <a:r>
              <a:rPr lang="en-US" sz="1400" i="1" dirty="0">
                <a:solidFill>
                  <a:srgbClr val="C00000"/>
                </a:solidFill>
              </a:rPr>
              <a:t>programmed crane </a:t>
            </a:r>
            <a:r>
              <a:rPr lang="en-US" sz="1400" i="1" dirty="0" smtClean="0">
                <a:solidFill>
                  <a:srgbClr val="C00000"/>
                </a:solidFill>
              </a:rPr>
              <a:t>operation -2h</a:t>
            </a:r>
            <a:endParaRPr lang="en-US" sz="1400" i="1" dirty="0">
              <a:solidFill>
                <a:srgbClr val="C00000"/>
              </a:solidFill>
            </a:endParaRPr>
          </a:p>
        </p:txBody>
      </p:sp>
      <p:sp>
        <p:nvSpPr>
          <p:cNvPr id="16" name="Rectangle 15"/>
          <p:cNvSpPr/>
          <p:nvPr/>
        </p:nvSpPr>
        <p:spPr>
          <a:xfrm>
            <a:off x="6678537" y="1382572"/>
            <a:ext cx="1440202" cy="307777"/>
          </a:xfrm>
          <a:prstGeom prst="rect">
            <a:avLst/>
          </a:prstGeom>
        </p:spPr>
        <p:txBody>
          <a:bodyPr wrap="none">
            <a:spAutoFit/>
          </a:bodyPr>
          <a:lstStyle/>
          <a:p>
            <a:pPr defTabSz="914400">
              <a:defRPr/>
            </a:pPr>
            <a:r>
              <a:rPr lang="en-US" sz="1400" i="1" dirty="0" smtClean="0">
                <a:solidFill>
                  <a:srgbClr val="C00000"/>
                </a:solidFill>
              </a:rPr>
              <a:t>stable TM HV -5d</a:t>
            </a:r>
            <a:endParaRPr lang="en-US" sz="1400" i="1" dirty="0">
              <a:solidFill>
                <a:srgbClr val="C00000"/>
              </a:solidFill>
            </a:endParaRPr>
          </a:p>
        </p:txBody>
      </p:sp>
      <p:sp>
        <p:nvSpPr>
          <p:cNvPr id="17" name="Rectangle 16"/>
          <p:cNvSpPr/>
          <p:nvPr/>
        </p:nvSpPr>
        <p:spPr>
          <a:xfrm>
            <a:off x="2827754" y="1804458"/>
            <a:ext cx="2616422" cy="307777"/>
          </a:xfrm>
          <a:prstGeom prst="rect">
            <a:avLst/>
          </a:prstGeom>
        </p:spPr>
        <p:txBody>
          <a:bodyPr wrap="none">
            <a:spAutoFit/>
          </a:bodyPr>
          <a:lstStyle/>
          <a:p>
            <a:pPr defTabSz="914400">
              <a:defRPr/>
            </a:pPr>
            <a:r>
              <a:rPr lang="en-US" sz="1400" i="1" dirty="0" smtClean="0">
                <a:solidFill>
                  <a:srgbClr val="C00000"/>
                </a:solidFill>
              </a:rPr>
              <a:t>programmed crane operation -4h</a:t>
            </a:r>
            <a:endParaRPr lang="en-US" sz="1400" i="1" dirty="0">
              <a:solidFill>
                <a:srgbClr val="C00000"/>
              </a:solidFill>
            </a:endParaRPr>
          </a:p>
        </p:txBody>
      </p:sp>
      <p:sp>
        <p:nvSpPr>
          <p:cNvPr id="18" name="Rectangle 17"/>
          <p:cNvSpPr/>
          <p:nvPr/>
        </p:nvSpPr>
        <p:spPr>
          <a:xfrm>
            <a:off x="5960117" y="2027410"/>
            <a:ext cx="3228513" cy="307777"/>
          </a:xfrm>
          <a:prstGeom prst="rect">
            <a:avLst/>
          </a:prstGeom>
        </p:spPr>
        <p:txBody>
          <a:bodyPr wrap="none">
            <a:spAutoFit/>
          </a:bodyPr>
          <a:lstStyle/>
          <a:p>
            <a:pPr defTabSz="914400">
              <a:defRPr/>
            </a:pPr>
            <a:r>
              <a:rPr lang="en-US" sz="1400" i="1" dirty="0" smtClean="0">
                <a:solidFill>
                  <a:srgbClr val="C00000"/>
                </a:solidFill>
              </a:rPr>
              <a:t>more conditioning, stable beam ovens -2d</a:t>
            </a:r>
            <a:endParaRPr lang="en-US" sz="1400" i="1" dirty="0">
              <a:solidFill>
                <a:srgbClr val="C00000"/>
              </a:solidFill>
            </a:endParaRPr>
          </a:p>
        </p:txBody>
      </p:sp>
      <p:sp>
        <p:nvSpPr>
          <p:cNvPr id="19" name="Rectangle 18"/>
          <p:cNvSpPr/>
          <p:nvPr/>
        </p:nvSpPr>
        <p:spPr>
          <a:xfrm>
            <a:off x="4345860" y="2224435"/>
            <a:ext cx="2616422" cy="307777"/>
          </a:xfrm>
          <a:prstGeom prst="rect">
            <a:avLst/>
          </a:prstGeom>
        </p:spPr>
        <p:txBody>
          <a:bodyPr wrap="none">
            <a:spAutoFit/>
          </a:bodyPr>
          <a:lstStyle/>
          <a:p>
            <a:pPr defTabSz="914400">
              <a:defRPr/>
            </a:pPr>
            <a:r>
              <a:rPr lang="en-US" sz="1400" i="1" dirty="0" smtClean="0">
                <a:solidFill>
                  <a:srgbClr val="C00000"/>
                </a:solidFill>
              </a:rPr>
              <a:t>programmed crane operation -2h</a:t>
            </a:r>
            <a:endParaRPr lang="en-US" sz="1400" i="1" dirty="0">
              <a:solidFill>
                <a:srgbClr val="C00000"/>
              </a:solidFill>
            </a:endParaRPr>
          </a:p>
        </p:txBody>
      </p:sp>
      <p:sp>
        <p:nvSpPr>
          <p:cNvPr id="20" name="Rectangle 19"/>
          <p:cNvSpPr/>
          <p:nvPr/>
        </p:nvSpPr>
        <p:spPr>
          <a:xfrm>
            <a:off x="978035" y="3076134"/>
            <a:ext cx="3890873" cy="307777"/>
          </a:xfrm>
          <a:prstGeom prst="rect">
            <a:avLst/>
          </a:prstGeom>
        </p:spPr>
        <p:txBody>
          <a:bodyPr wrap="none">
            <a:spAutoFit/>
          </a:bodyPr>
          <a:lstStyle/>
          <a:p>
            <a:pPr defTabSz="914400">
              <a:defRPr/>
            </a:pPr>
            <a:r>
              <a:rPr lang="en-US" sz="1400" i="1" dirty="0" smtClean="0">
                <a:solidFill>
                  <a:srgbClr val="C00000"/>
                </a:solidFill>
              </a:rPr>
              <a:t>remote service and remote crane connections -13d</a:t>
            </a:r>
            <a:endParaRPr lang="en-US" sz="1400" i="1" dirty="0">
              <a:solidFill>
                <a:srgbClr val="C00000"/>
              </a:solidFill>
            </a:endParaRPr>
          </a:p>
        </p:txBody>
      </p:sp>
      <p:sp>
        <p:nvSpPr>
          <p:cNvPr id="21" name="Rectangle 20"/>
          <p:cNvSpPr/>
          <p:nvPr/>
        </p:nvSpPr>
        <p:spPr>
          <a:xfrm>
            <a:off x="5086396" y="3276912"/>
            <a:ext cx="2616422" cy="307777"/>
          </a:xfrm>
          <a:prstGeom prst="rect">
            <a:avLst/>
          </a:prstGeom>
        </p:spPr>
        <p:txBody>
          <a:bodyPr wrap="none">
            <a:spAutoFit/>
          </a:bodyPr>
          <a:lstStyle/>
          <a:p>
            <a:pPr defTabSz="914400">
              <a:defRPr/>
            </a:pPr>
            <a:r>
              <a:rPr lang="en-US" sz="1400" i="1" dirty="0" smtClean="0">
                <a:solidFill>
                  <a:srgbClr val="C00000"/>
                </a:solidFill>
              </a:rPr>
              <a:t>programmed crane operation -3h</a:t>
            </a:r>
            <a:endParaRPr lang="en-US" sz="1400" i="1" dirty="0">
              <a:solidFill>
                <a:srgbClr val="C00000"/>
              </a:solidFill>
            </a:endParaRPr>
          </a:p>
        </p:txBody>
      </p:sp>
      <p:sp>
        <p:nvSpPr>
          <p:cNvPr id="22" name="Rectangle 21"/>
          <p:cNvSpPr/>
          <p:nvPr/>
        </p:nvSpPr>
        <p:spPr>
          <a:xfrm>
            <a:off x="4062115" y="3500473"/>
            <a:ext cx="2616422" cy="307777"/>
          </a:xfrm>
          <a:prstGeom prst="rect">
            <a:avLst/>
          </a:prstGeom>
        </p:spPr>
        <p:txBody>
          <a:bodyPr wrap="none">
            <a:spAutoFit/>
          </a:bodyPr>
          <a:lstStyle/>
          <a:p>
            <a:pPr defTabSz="914400">
              <a:defRPr/>
            </a:pPr>
            <a:r>
              <a:rPr lang="en-US" sz="1400" i="1" dirty="0" smtClean="0">
                <a:solidFill>
                  <a:srgbClr val="C00000"/>
                </a:solidFill>
              </a:rPr>
              <a:t>programmed crane operation -2h</a:t>
            </a:r>
            <a:endParaRPr lang="en-US" sz="1400" i="1" dirty="0">
              <a:solidFill>
                <a:srgbClr val="C00000"/>
              </a:solidFill>
            </a:endParaRPr>
          </a:p>
        </p:txBody>
      </p:sp>
      <p:sp>
        <p:nvSpPr>
          <p:cNvPr id="23" name="Rectangle 22"/>
          <p:cNvSpPr/>
          <p:nvPr/>
        </p:nvSpPr>
        <p:spPr>
          <a:xfrm>
            <a:off x="4172593" y="4138872"/>
            <a:ext cx="2616422" cy="307777"/>
          </a:xfrm>
          <a:prstGeom prst="rect">
            <a:avLst/>
          </a:prstGeom>
        </p:spPr>
        <p:txBody>
          <a:bodyPr wrap="none">
            <a:spAutoFit/>
          </a:bodyPr>
          <a:lstStyle/>
          <a:p>
            <a:pPr defTabSz="914400">
              <a:defRPr/>
            </a:pPr>
            <a:r>
              <a:rPr lang="en-US" sz="1400" i="1" dirty="0" smtClean="0">
                <a:solidFill>
                  <a:srgbClr val="C00000"/>
                </a:solidFill>
              </a:rPr>
              <a:t>programmed crane operation -2h</a:t>
            </a:r>
            <a:endParaRPr lang="en-US" sz="1400" i="1" dirty="0">
              <a:solidFill>
                <a:srgbClr val="C00000"/>
              </a:solidFill>
            </a:endParaRPr>
          </a:p>
        </p:txBody>
      </p:sp>
      <p:sp>
        <p:nvSpPr>
          <p:cNvPr id="24" name="Rectangle 23"/>
          <p:cNvSpPr/>
          <p:nvPr/>
        </p:nvSpPr>
        <p:spPr>
          <a:xfrm>
            <a:off x="6266162" y="4365871"/>
            <a:ext cx="2616422" cy="307777"/>
          </a:xfrm>
          <a:prstGeom prst="rect">
            <a:avLst/>
          </a:prstGeom>
        </p:spPr>
        <p:txBody>
          <a:bodyPr wrap="none">
            <a:spAutoFit/>
          </a:bodyPr>
          <a:lstStyle/>
          <a:p>
            <a:pPr defTabSz="914400">
              <a:defRPr/>
            </a:pPr>
            <a:r>
              <a:rPr lang="en-US" sz="1400" i="1" dirty="0" smtClean="0">
                <a:solidFill>
                  <a:srgbClr val="C00000"/>
                </a:solidFill>
              </a:rPr>
              <a:t>programmed crane operation -2h</a:t>
            </a:r>
            <a:endParaRPr lang="en-US" sz="1400" i="1" dirty="0">
              <a:solidFill>
                <a:srgbClr val="C00000"/>
              </a:solidFill>
            </a:endParaRPr>
          </a:p>
        </p:txBody>
      </p:sp>
      <p:sp>
        <p:nvSpPr>
          <p:cNvPr id="4" name="Rectangle 3"/>
          <p:cNvSpPr/>
          <p:nvPr/>
        </p:nvSpPr>
        <p:spPr>
          <a:xfrm>
            <a:off x="1030310" y="3076134"/>
            <a:ext cx="3741313" cy="307777"/>
          </a:xfrm>
          <a:prstGeom prst="rect">
            <a:avLst/>
          </a:prstGeom>
          <a:noFill/>
          <a:ln w="3810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6735651" y="1376312"/>
            <a:ext cx="1383088" cy="307777"/>
          </a:xfrm>
          <a:prstGeom prst="rect">
            <a:avLst/>
          </a:prstGeom>
          <a:noFill/>
          <a:ln w="3810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5695576" y="4668498"/>
            <a:ext cx="3087897" cy="307777"/>
          </a:xfrm>
          <a:prstGeom prst="rect">
            <a:avLst/>
          </a:prstGeom>
        </p:spPr>
        <p:txBody>
          <a:bodyPr wrap="none">
            <a:spAutoFit/>
          </a:bodyPr>
          <a:lstStyle/>
          <a:p>
            <a:pPr defTabSz="914400">
              <a:defRPr/>
            </a:pPr>
            <a:r>
              <a:rPr lang="en-US" sz="1400" i="1" dirty="0" smtClean="0">
                <a:solidFill>
                  <a:srgbClr val="C00000"/>
                </a:solidFill>
              </a:rPr>
              <a:t>programmed crane operation total: -2d</a:t>
            </a:r>
            <a:endParaRPr lang="en-US" sz="1400" i="1" dirty="0">
              <a:solidFill>
                <a:srgbClr val="C00000"/>
              </a:solidFill>
            </a:endParaRPr>
          </a:p>
        </p:txBody>
      </p:sp>
      <p:sp>
        <p:nvSpPr>
          <p:cNvPr id="43" name="Rectangle 42"/>
          <p:cNvSpPr/>
          <p:nvPr/>
        </p:nvSpPr>
        <p:spPr>
          <a:xfrm>
            <a:off x="632506" y="4590290"/>
            <a:ext cx="4145045" cy="369332"/>
          </a:xfrm>
          <a:prstGeom prst="rect">
            <a:avLst/>
          </a:prstGeom>
        </p:spPr>
        <p:txBody>
          <a:bodyPr wrap="none">
            <a:spAutoFit/>
          </a:bodyPr>
          <a:lstStyle/>
          <a:p>
            <a:pPr defTabSz="914400">
              <a:defRPr/>
            </a:pPr>
            <a:r>
              <a:rPr lang="en-US" i="1" dirty="0" smtClean="0">
                <a:solidFill>
                  <a:srgbClr val="C00000"/>
                </a:solidFill>
              </a:rPr>
              <a:t>Overall reduction from 8 weeks to 5 weeks</a:t>
            </a:r>
            <a:endParaRPr lang="en-US" i="1" dirty="0">
              <a:solidFill>
                <a:srgbClr val="C00000"/>
              </a:solidFill>
            </a:endParaRPr>
          </a:p>
        </p:txBody>
      </p:sp>
    </p:spTree>
    <p:extLst>
      <p:ext uri="{BB962C8B-B14F-4D97-AF65-F5344CB8AC3E}">
        <p14:creationId xmlns:p14="http://schemas.microsoft.com/office/powerpoint/2010/main" val="2191700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P spid="17" grpId="0"/>
      <p:bldP spid="18" grpId="0"/>
      <p:bldP spid="19" grpId="0"/>
      <p:bldP spid="20" grpId="0"/>
      <p:bldP spid="21" grpId="0"/>
      <p:bldP spid="22" grpId="0"/>
      <p:bldP spid="23" grpId="0"/>
      <p:bldP spid="24" grpId="0"/>
      <p:bldP spid="4" grpId="0" animBg="1"/>
      <p:bldP spid="26" grpId="0" animBg="1"/>
      <p:bldP spid="41"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ISAC Target </a:t>
            </a:r>
            <a:r>
              <a:rPr lang="en-US" dirty="0"/>
              <a:t>Life Cycle - Required Upgrades </a:t>
            </a:r>
          </a:p>
        </p:txBody>
      </p:sp>
      <p:pic>
        <p:nvPicPr>
          <p:cNvPr id="9" name="Picture 8" descr="TM1 Disconnect April 6 2011 005.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06338" y="715176"/>
            <a:ext cx="1914908" cy="1436181"/>
          </a:xfrm>
          <a:prstGeom prst="rect">
            <a:avLst/>
          </a:prstGeom>
        </p:spPr>
      </p:pic>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82140" y="715177"/>
            <a:ext cx="1914909" cy="1436181"/>
          </a:xfrm>
          <a:prstGeom prst="rect">
            <a:avLst/>
          </a:prstGeom>
        </p:spPr>
      </p:pic>
      <p:pic>
        <p:nvPicPr>
          <p:cNvPr id="102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106338" y="2305888"/>
            <a:ext cx="1503763" cy="2288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77578" y="2716886"/>
            <a:ext cx="4244315" cy="1971025"/>
          </a:xfrm>
          <a:prstGeom prst="rect">
            <a:avLst/>
          </a:prstGeom>
        </p:spPr>
      </p:pic>
      <p:sp>
        <p:nvSpPr>
          <p:cNvPr id="11" name="Content Placeholder 1"/>
          <p:cNvSpPr>
            <a:spLocks noGrp="1"/>
          </p:cNvSpPr>
          <p:nvPr>
            <p:ph idx="1"/>
          </p:nvPr>
        </p:nvSpPr>
        <p:spPr>
          <a:xfrm>
            <a:off x="93423" y="672786"/>
            <a:ext cx="3012915" cy="4143674"/>
          </a:xfrm>
        </p:spPr>
        <p:txBody>
          <a:bodyPr>
            <a:normAutofit/>
          </a:bodyPr>
          <a:lstStyle/>
          <a:p>
            <a:r>
              <a:rPr lang="en-US" dirty="0" smtClean="0"/>
              <a:t>Target Exchange</a:t>
            </a:r>
          </a:p>
          <a:p>
            <a:pPr marL="400050" lvl="1"/>
            <a:r>
              <a:rPr lang="en-US" dirty="0" smtClean="0"/>
              <a:t>Despites cool-down period, manual service disconnections and rigging of target module are most dose-intense routine activities at TRIUMF</a:t>
            </a:r>
          </a:p>
          <a:p>
            <a:pPr marL="400050" lvl="1"/>
            <a:r>
              <a:rPr lang="en-US" dirty="0" smtClean="0"/>
              <a:t>With cool-down period the 3 weeks target exchange cycle cannot be met</a:t>
            </a:r>
          </a:p>
          <a:p>
            <a:pPr marL="400050" lvl="1"/>
            <a:r>
              <a:rPr lang="en-US" dirty="0" smtClean="0"/>
              <a:t>Development and implementation of full remote target module services and crane disconnection required</a:t>
            </a:r>
          </a:p>
          <a:p>
            <a:pPr marL="457200" lvl="1" indent="0">
              <a:buNone/>
            </a:pPr>
            <a:endParaRPr lang="en-US" dirty="0" smtClean="0"/>
          </a:p>
          <a:p>
            <a:r>
              <a:rPr lang="en-US" dirty="0" smtClean="0"/>
              <a:t>Target Disposal:</a:t>
            </a:r>
          </a:p>
          <a:p>
            <a:pPr marL="400050" lvl="1"/>
            <a:r>
              <a:rPr lang="en-US" dirty="0" smtClean="0"/>
              <a:t>Dose intense manual loading step of shipment flask</a:t>
            </a:r>
          </a:p>
          <a:p>
            <a:pPr marL="400050" lvl="1"/>
            <a:r>
              <a:rPr lang="en-US" dirty="0" smtClean="0"/>
              <a:t>At increased target disposal rate this dose needs to be lowered</a:t>
            </a:r>
          </a:p>
          <a:p>
            <a:pPr marL="400050" lvl="1"/>
            <a:r>
              <a:rPr lang="en-US" dirty="0" smtClean="0"/>
              <a:t>Development and implementation of a robotic loading system of F-308 flasks</a:t>
            </a:r>
          </a:p>
        </p:txBody>
      </p:sp>
      <p:pic>
        <p:nvPicPr>
          <p:cNvPr id="12" name="Picture 11"/>
          <p:cNvPicPr>
            <a:picLocks noChangeAspect="1"/>
          </p:cNvPicPr>
          <p:nvPr/>
        </p:nvPicPr>
        <p:blipFill>
          <a:blip r:embed="rId6"/>
          <a:stretch>
            <a:fillRect/>
          </a:stretch>
        </p:blipFill>
        <p:spPr>
          <a:xfrm rot="5400000">
            <a:off x="7315995" y="657128"/>
            <a:ext cx="1436331" cy="1552432"/>
          </a:xfrm>
          <a:prstGeom prst="rect">
            <a:avLst/>
          </a:prstGeom>
        </p:spPr>
      </p:pic>
    </p:spTree>
    <p:extLst>
      <p:ext uri="{BB962C8B-B14F-4D97-AF65-F5344CB8AC3E}">
        <p14:creationId xmlns:p14="http://schemas.microsoft.com/office/powerpoint/2010/main" val="32404422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46501" y="0"/>
            <a:ext cx="6117852" cy="469901"/>
          </a:xfrm>
        </p:spPr>
        <p:txBody>
          <a:bodyPr/>
          <a:lstStyle/>
          <a:p>
            <a:r>
              <a:rPr lang="en-US" dirty="0" smtClean="0"/>
              <a:t>ISAC Target Module Status</a:t>
            </a:r>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1435889425"/>
              </p:ext>
            </p:extLst>
          </p:nvPr>
        </p:nvGraphicFramePr>
        <p:xfrm>
          <a:off x="210312" y="594360"/>
          <a:ext cx="8677377" cy="2357120"/>
        </p:xfrm>
        <a:graphic>
          <a:graphicData uri="http://schemas.openxmlformats.org/drawingml/2006/table">
            <a:tbl>
              <a:tblPr firstRow="1" bandRow="1">
                <a:tableStyleId>{5C22544A-7EE6-4342-B048-85BDC9FD1C3A}</a:tableStyleId>
              </a:tblPr>
              <a:tblGrid>
                <a:gridCol w="443230"/>
                <a:gridCol w="487680"/>
                <a:gridCol w="709930"/>
                <a:gridCol w="754380"/>
                <a:gridCol w="590868"/>
                <a:gridCol w="873442"/>
                <a:gridCol w="755968"/>
                <a:gridCol w="909955"/>
                <a:gridCol w="3151924"/>
              </a:tblGrid>
              <a:tr h="370840">
                <a:tc>
                  <a:txBody>
                    <a:bodyPr/>
                    <a:lstStyle/>
                    <a:p>
                      <a:r>
                        <a:rPr lang="en-US" sz="1100" dirty="0" smtClean="0"/>
                        <a:t>TM</a:t>
                      </a:r>
                      <a:endParaRPr lang="en-US" sz="1100" dirty="0"/>
                    </a:p>
                  </a:txBody>
                  <a:tcPr/>
                </a:tc>
                <a:tc>
                  <a:txBody>
                    <a:bodyPr/>
                    <a:lstStyle/>
                    <a:p>
                      <a:pPr algn="ctr"/>
                      <a:r>
                        <a:rPr lang="en-US" sz="1100" dirty="0" smtClean="0"/>
                        <a:t>HV</a:t>
                      </a:r>
                    </a:p>
                    <a:p>
                      <a:pPr algn="ctr"/>
                      <a:r>
                        <a:rPr lang="en-US" sz="1100" dirty="0" smtClean="0"/>
                        <a:t>[kV]</a:t>
                      </a:r>
                      <a:endParaRPr lang="en-US" sz="1100" dirty="0"/>
                    </a:p>
                  </a:txBody>
                  <a:tcPr/>
                </a:tc>
                <a:tc>
                  <a:txBody>
                    <a:bodyPr/>
                    <a:lstStyle/>
                    <a:p>
                      <a:pPr algn="ctr"/>
                      <a:r>
                        <a:rPr lang="en-US" sz="1100" dirty="0" smtClean="0"/>
                        <a:t>SIS/LIS</a:t>
                      </a:r>
                      <a:endParaRPr lang="en-US" sz="1100" dirty="0"/>
                    </a:p>
                  </a:txBody>
                  <a:tcPr/>
                </a:tc>
                <a:tc>
                  <a:txBody>
                    <a:bodyPr/>
                    <a:lstStyle/>
                    <a:p>
                      <a:pPr algn="ctr"/>
                      <a:r>
                        <a:rPr lang="en-US" sz="1100" dirty="0" smtClean="0"/>
                        <a:t>FEBIAD</a:t>
                      </a:r>
                      <a:endParaRPr lang="en-US" sz="1100" dirty="0"/>
                    </a:p>
                  </a:txBody>
                  <a:tcPr/>
                </a:tc>
                <a:tc>
                  <a:txBody>
                    <a:bodyPr/>
                    <a:lstStyle/>
                    <a:p>
                      <a:pPr algn="ctr"/>
                      <a:r>
                        <a:rPr lang="en-US" sz="1100" dirty="0" smtClean="0"/>
                        <a:t>IG-LIS</a:t>
                      </a:r>
                      <a:endParaRPr lang="en-US" sz="1100" dirty="0"/>
                    </a:p>
                  </a:txBody>
                  <a:tcPr/>
                </a:tc>
                <a:tc>
                  <a:txBody>
                    <a:bodyPr/>
                    <a:lstStyle/>
                    <a:p>
                      <a:pPr algn="ctr"/>
                      <a:r>
                        <a:rPr lang="en-US" sz="1100" dirty="0" err="1" smtClean="0"/>
                        <a:t>Einzel</a:t>
                      </a:r>
                      <a:r>
                        <a:rPr lang="en-US" sz="1100" dirty="0" smtClean="0"/>
                        <a:t> lens</a:t>
                      </a:r>
                      <a:endParaRPr lang="en-US" sz="1100" dirty="0"/>
                    </a:p>
                  </a:txBody>
                  <a:tcPr/>
                </a:tc>
                <a:tc>
                  <a:txBody>
                    <a:bodyPr/>
                    <a:lstStyle/>
                    <a:p>
                      <a:pPr algn="ctr"/>
                      <a:r>
                        <a:rPr lang="en-US" sz="1100" dirty="0" smtClean="0"/>
                        <a:t>p</a:t>
                      </a:r>
                      <a:r>
                        <a:rPr lang="en-US" sz="1100" baseline="0" dirty="0" smtClean="0"/>
                        <a:t> current</a:t>
                      </a:r>
                      <a:endParaRPr lang="en-US" sz="1100" dirty="0" smtClean="0"/>
                    </a:p>
                    <a:p>
                      <a:pPr algn="ctr"/>
                      <a:r>
                        <a:rPr lang="en-US" sz="1100" dirty="0" smtClean="0"/>
                        <a:t>[</a:t>
                      </a:r>
                      <a:r>
                        <a:rPr lang="en-US" sz="1100" dirty="0" smtClean="0">
                          <a:latin typeface="Times New Roman"/>
                          <a:cs typeface="Times New Roman"/>
                        </a:rPr>
                        <a:t>µ</a:t>
                      </a:r>
                      <a:r>
                        <a:rPr lang="en-US" sz="1100" dirty="0" smtClean="0"/>
                        <a:t>A]</a:t>
                      </a:r>
                      <a:endParaRPr lang="en-US" sz="1100" dirty="0"/>
                    </a:p>
                  </a:txBody>
                  <a:tcPr/>
                </a:tc>
                <a:tc>
                  <a:txBody>
                    <a:bodyPr/>
                    <a:lstStyle/>
                    <a:p>
                      <a:pPr algn="ctr"/>
                      <a:r>
                        <a:rPr lang="en-US" sz="1100" dirty="0" smtClean="0"/>
                        <a:t>Stations</a:t>
                      </a:r>
                      <a:endParaRPr lang="en-US" sz="1100" dirty="0"/>
                    </a:p>
                  </a:txBody>
                  <a:tcPr/>
                </a:tc>
                <a:tc>
                  <a:txBody>
                    <a:bodyPr/>
                    <a:lstStyle/>
                    <a:p>
                      <a:r>
                        <a:rPr lang="en-US" sz="1100" dirty="0" smtClean="0"/>
                        <a:t>Notes</a:t>
                      </a:r>
                      <a:endParaRPr lang="en-US" sz="1100" dirty="0"/>
                    </a:p>
                  </a:txBody>
                  <a:tcPr/>
                </a:tc>
              </a:tr>
              <a:tr h="370840">
                <a:tc>
                  <a:txBody>
                    <a:bodyPr/>
                    <a:lstStyle/>
                    <a:p>
                      <a:pPr algn="ctr"/>
                      <a:r>
                        <a:rPr lang="en-US" sz="1100" b="0" dirty="0" smtClean="0">
                          <a:solidFill>
                            <a:schemeClr val="tx1"/>
                          </a:solidFill>
                        </a:rPr>
                        <a:t>1</a:t>
                      </a:r>
                      <a:endParaRPr lang="en-US" sz="1100" b="0" dirty="0">
                        <a:solidFill>
                          <a:schemeClr val="tx1"/>
                        </a:solidFill>
                      </a:endParaRPr>
                    </a:p>
                  </a:txBody>
                  <a:tcPr/>
                </a:tc>
                <a:tc>
                  <a:txBody>
                    <a:bodyPr/>
                    <a:lstStyle/>
                    <a:p>
                      <a:pPr algn="ctr"/>
                      <a:r>
                        <a:rPr lang="en-US" sz="1100" b="0" dirty="0" smtClean="0">
                          <a:solidFill>
                            <a:srgbClr val="FF0000"/>
                          </a:solidFill>
                        </a:rPr>
                        <a:t>24</a:t>
                      </a:r>
                      <a:endParaRPr lang="en-US" sz="1100" b="0" dirty="0">
                        <a:solidFill>
                          <a:srgbClr val="FF0000"/>
                        </a:solidFill>
                      </a:endParaRPr>
                    </a:p>
                  </a:txBody>
                  <a:tcPr/>
                </a:tc>
                <a:tc>
                  <a:txBody>
                    <a:bodyPr/>
                    <a:lstStyle/>
                    <a:p>
                      <a:pPr algn="ctr"/>
                      <a:r>
                        <a:rPr lang="en-US" sz="1100" b="0" baseline="0" dirty="0" smtClean="0">
                          <a:solidFill>
                            <a:schemeClr val="tx1"/>
                          </a:solidFill>
                        </a:rPr>
                        <a:t>X</a:t>
                      </a:r>
                      <a:endParaRPr lang="en-US" sz="1100" b="0" dirty="0">
                        <a:solidFill>
                          <a:schemeClr val="tx1"/>
                        </a:solidFill>
                      </a:endParaRPr>
                    </a:p>
                  </a:txBody>
                  <a:tcPr/>
                </a:tc>
                <a:tc>
                  <a:txBody>
                    <a:bodyPr/>
                    <a:lstStyle/>
                    <a:p>
                      <a:pPr algn="ctr"/>
                      <a:endParaRPr lang="en-US" sz="1100" b="0" dirty="0">
                        <a:solidFill>
                          <a:schemeClr val="tx1"/>
                        </a:solidFill>
                      </a:endParaRPr>
                    </a:p>
                  </a:txBody>
                  <a:tcPr/>
                </a:tc>
                <a:tc>
                  <a:txBody>
                    <a:bodyPr/>
                    <a:lstStyle/>
                    <a:p>
                      <a:pPr algn="ctr"/>
                      <a:endParaRPr lang="en-US" sz="1100" b="0" dirty="0">
                        <a:solidFill>
                          <a:schemeClr val="tx1"/>
                        </a:solidFill>
                      </a:endParaRPr>
                    </a:p>
                  </a:txBody>
                  <a:tcPr/>
                </a:tc>
                <a:tc>
                  <a:txBody>
                    <a:bodyPr/>
                    <a:lstStyle/>
                    <a:p>
                      <a:pPr algn="ctr"/>
                      <a:endParaRPr lang="en-US" sz="1100" b="0" dirty="0">
                        <a:solidFill>
                          <a:srgbClr val="FF0000"/>
                        </a:solidFill>
                      </a:endParaRPr>
                    </a:p>
                  </a:txBody>
                  <a:tcPr/>
                </a:tc>
                <a:tc>
                  <a:txBody>
                    <a:bodyPr/>
                    <a:lstStyle/>
                    <a:p>
                      <a:pPr algn="ctr"/>
                      <a:r>
                        <a:rPr lang="en-US" sz="1100" b="0" dirty="0" smtClean="0">
                          <a:solidFill>
                            <a:srgbClr val="FF0000"/>
                          </a:solidFill>
                        </a:rPr>
                        <a:t>10 (40)</a:t>
                      </a:r>
                      <a:endParaRPr lang="en-US" sz="1100" b="0" dirty="0">
                        <a:solidFill>
                          <a:srgbClr val="FF0000"/>
                        </a:solidFill>
                      </a:endParaRPr>
                    </a:p>
                  </a:txBody>
                  <a:tcPr/>
                </a:tc>
                <a:tc>
                  <a:txBody>
                    <a:bodyPr/>
                    <a:lstStyle/>
                    <a:p>
                      <a:pPr algn="ctr"/>
                      <a:r>
                        <a:rPr lang="en-US" sz="1100" b="1" dirty="0" smtClean="0"/>
                        <a:t>ITW</a:t>
                      </a:r>
                      <a:endParaRPr lang="en-US" sz="1100" b="0" dirty="0">
                        <a:solidFill>
                          <a:srgbClr val="FF0000"/>
                        </a:solidFill>
                      </a:endParaRPr>
                    </a:p>
                  </a:txBody>
                  <a:tcPr/>
                </a:tc>
                <a:tc>
                  <a:txBody>
                    <a:bodyPr/>
                    <a:lstStyle/>
                    <a:p>
                      <a:pPr marL="0" algn="l" defTabSz="457200" rtl="0" eaLnBrk="1" latinLnBrk="0" hangingPunct="1"/>
                      <a:r>
                        <a:rPr lang="en-US" sz="1100" b="0" kern="1200" dirty="0" smtClean="0">
                          <a:solidFill>
                            <a:srgbClr val="FF0000"/>
                          </a:solidFill>
                          <a:latin typeface="+mn-lt"/>
                          <a:ea typeface="+mn-ea"/>
                          <a:cs typeface="+mn-cs"/>
                        </a:rPr>
                        <a:t>Refurbished (source tray)</a:t>
                      </a:r>
                      <a:r>
                        <a:rPr lang="en-US" sz="1100" b="0" kern="1200" baseline="0" dirty="0" smtClean="0">
                          <a:solidFill>
                            <a:srgbClr val="FF0000"/>
                          </a:solidFill>
                          <a:latin typeface="+mn-lt"/>
                          <a:ea typeface="+mn-ea"/>
                          <a:cs typeface="+mn-cs"/>
                        </a:rPr>
                        <a:t> </a:t>
                      </a:r>
                      <a:r>
                        <a:rPr lang="en-US" sz="1100" b="0" kern="1200" dirty="0" smtClean="0">
                          <a:solidFill>
                            <a:srgbClr val="FF0000"/>
                          </a:solidFill>
                          <a:latin typeface="+mn-lt"/>
                          <a:ea typeface="+mn-ea"/>
                          <a:cs typeface="+mn-cs"/>
                        </a:rPr>
                        <a:t>2011</a:t>
                      </a:r>
                    </a:p>
                    <a:p>
                      <a:pPr marL="0" algn="l" defTabSz="457200" rtl="0" eaLnBrk="1" latinLnBrk="0" hangingPunct="1"/>
                      <a:r>
                        <a:rPr lang="en-US" sz="1100" b="0" kern="1200" dirty="0" smtClean="0">
                          <a:solidFill>
                            <a:srgbClr val="FF0000"/>
                          </a:solidFill>
                          <a:latin typeface="+mn-lt"/>
                          <a:ea typeface="+mn-ea"/>
                          <a:cs typeface="+mn-cs"/>
                        </a:rPr>
                        <a:t>Water leak on p</a:t>
                      </a:r>
                      <a:r>
                        <a:rPr lang="en-US" sz="1100" b="0" kern="1200" baseline="30000" dirty="0" smtClean="0">
                          <a:solidFill>
                            <a:srgbClr val="FF0000"/>
                          </a:solidFill>
                          <a:latin typeface="+mn-lt"/>
                          <a:ea typeface="+mn-ea"/>
                          <a:cs typeface="+mn-cs"/>
                        </a:rPr>
                        <a:t>+</a:t>
                      </a:r>
                      <a:r>
                        <a:rPr lang="en-US" sz="1100" b="0" kern="1200" dirty="0" smtClean="0">
                          <a:solidFill>
                            <a:srgbClr val="FF0000"/>
                          </a:solidFill>
                          <a:latin typeface="+mn-lt"/>
                          <a:ea typeface="+mn-ea"/>
                          <a:cs typeface="+mn-cs"/>
                        </a:rPr>
                        <a:t> window cooling  2015 (10 µA limit)</a:t>
                      </a:r>
                    </a:p>
                    <a:p>
                      <a:pPr marL="0" algn="l" defTabSz="457200" rtl="0" eaLnBrk="1" latinLnBrk="0" hangingPunct="1"/>
                      <a:r>
                        <a:rPr lang="en-US" sz="1100" b="0" kern="1200" dirty="0" smtClean="0">
                          <a:solidFill>
                            <a:srgbClr val="FF0000"/>
                          </a:solidFill>
                          <a:latin typeface="+mn-lt"/>
                          <a:ea typeface="+mn-ea"/>
                          <a:cs typeface="+mn-cs"/>
                        </a:rPr>
                        <a:t>Window design</a:t>
                      </a:r>
                      <a:r>
                        <a:rPr lang="en-US" sz="1100" b="0" kern="1200" baseline="0" dirty="0" smtClean="0">
                          <a:solidFill>
                            <a:srgbClr val="FF0000"/>
                          </a:solidFill>
                          <a:latin typeface="+mn-lt"/>
                          <a:ea typeface="+mn-ea"/>
                          <a:cs typeface="+mn-cs"/>
                        </a:rPr>
                        <a:t> limits use to ITW only</a:t>
                      </a:r>
                      <a:endParaRPr lang="en-US" sz="1100" b="0" kern="1200" dirty="0">
                        <a:solidFill>
                          <a:srgbClr val="FF0000"/>
                        </a:solidFill>
                        <a:latin typeface="+mn-lt"/>
                        <a:ea typeface="+mn-ea"/>
                        <a:cs typeface="+mn-cs"/>
                      </a:endParaRPr>
                    </a:p>
                  </a:txBody>
                  <a:tcPr/>
                </a:tc>
              </a:tr>
              <a:tr h="370840">
                <a:tc>
                  <a:txBody>
                    <a:bodyPr/>
                    <a:lstStyle/>
                    <a:p>
                      <a:pPr algn="ctr"/>
                      <a:r>
                        <a:rPr lang="en-US" sz="1100" b="1" dirty="0" smtClean="0"/>
                        <a:t>2</a:t>
                      </a:r>
                      <a:endParaRPr lang="en-US" sz="1100" b="1" dirty="0"/>
                    </a:p>
                  </a:txBody>
                  <a:tcPr/>
                </a:tc>
                <a:tc>
                  <a:txBody>
                    <a:bodyPr/>
                    <a:lstStyle/>
                    <a:p>
                      <a:pPr algn="ctr"/>
                      <a:r>
                        <a:rPr lang="en-US" sz="1100" b="1" dirty="0" smtClean="0"/>
                        <a:t>~54</a:t>
                      </a:r>
                      <a:endParaRPr lang="en-US" sz="1100" b="1" dirty="0"/>
                    </a:p>
                  </a:txBody>
                  <a:tcPr/>
                </a:tc>
                <a:tc>
                  <a:txBody>
                    <a:bodyPr/>
                    <a:lstStyle/>
                    <a:p>
                      <a:pPr algn="ctr"/>
                      <a:r>
                        <a:rPr lang="en-US" sz="1100" b="1" dirty="0" smtClean="0"/>
                        <a:t>X</a:t>
                      </a:r>
                      <a:endParaRPr lang="en-US" sz="1100" b="1" dirty="0"/>
                    </a:p>
                  </a:txBody>
                  <a:tcPr/>
                </a:tc>
                <a:tc>
                  <a:txBody>
                    <a:bodyPr/>
                    <a:lstStyle/>
                    <a:p>
                      <a:pPr algn="ctr"/>
                      <a:r>
                        <a:rPr lang="en-US" sz="1100" b="1" dirty="0" smtClean="0"/>
                        <a:t>X</a:t>
                      </a:r>
                      <a:endParaRPr lang="en-US" sz="1100" b="1" dirty="0"/>
                    </a:p>
                  </a:txBody>
                  <a:tcPr/>
                </a:tc>
                <a:tc>
                  <a:txBody>
                    <a:bodyPr/>
                    <a:lstStyle/>
                    <a:p>
                      <a:pPr algn="ctr"/>
                      <a:endParaRPr lang="en-US" sz="1100" b="1" dirty="0"/>
                    </a:p>
                  </a:txBody>
                  <a:tcPr/>
                </a:tc>
                <a:tc>
                  <a:txBody>
                    <a:bodyPr/>
                    <a:lstStyle/>
                    <a:p>
                      <a:pPr algn="ctr"/>
                      <a:r>
                        <a:rPr lang="en-US" sz="1100" b="1" dirty="0" smtClean="0"/>
                        <a:t>X</a:t>
                      </a:r>
                      <a:endParaRPr lang="en-US" sz="1100" b="1" dirty="0"/>
                    </a:p>
                  </a:txBody>
                  <a:tcPr/>
                </a:tc>
                <a:tc>
                  <a:txBody>
                    <a:bodyPr/>
                    <a:lstStyle/>
                    <a:p>
                      <a:pPr algn="ctr"/>
                      <a:r>
                        <a:rPr lang="en-US" sz="1100" b="1" dirty="0" smtClean="0"/>
                        <a:t>100</a:t>
                      </a:r>
                      <a:endParaRPr lang="en-US" sz="1100" b="1" dirty="0"/>
                    </a:p>
                  </a:txBody>
                  <a:tcPr/>
                </a:tc>
                <a:tc>
                  <a:txBody>
                    <a:bodyPr/>
                    <a:lstStyle/>
                    <a:p>
                      <a:pPr algn="ctr"/>
                      <a:r>
                        <a:rPr lang="en-US" sz="1100" b="1" dirty="0" smtClean="0"/>
                        <a:t>ITW + ITE</a:t>
                      </a:r>
                      <a:endParaRPr lang="en-US" sz="1100" b="1" dirty="0"/>
                    </a:p>
                  </a:txBody>
                  <a:tcPr/>
                </a:tc>
                <a:tc>
                  <a:txBody>
                    <a:bodyPr/>
                    <a:lstStyle/>
                    <a:p>
                      <a:r>
                        <a:rPr lang="en-US" sz="1100" b="1" dirty="0" smtClean="0"/>
                        <a:t>Refurbished (source</a:t>
                      </a:r>
                      <a:r>
                        <a:rPr lang="en-US" sz="1100" b="1" baseline="0" dirty="0" smtClean="0"/>
                        <a:t> tray</a:t>
                      </a:r>
                      <a:r>
                        <a:rPr lang="en-US" sz="1100" b="1" dirty="0" smtClean="0"/>
                        <a:t>) 2015</a:t>
                      </a:r>
                      <a:endParaRPr lang="en-US" sz="1100" b="1" dirty="0"/>
                    </a:p>
                  </a:txBody>
                  <a:tcPr/>
                </a:tc>
              </a:tr>
              <a:tr h="370840">
                <a:tc>
                  <a:txBody>
                    <a:bodyPr/>
                    <a:lstStyle/>
                    <a:p>
                      <a:pPr algn="ctr"/>
                      <a:r>
                        <a:rPr lang="en-US" sz="1100" b="0" dirty="0" smtClean="0">
                          <a:solidFill>
                            <a:schemeClr val="tx1"/>
                          </a:solidFill>
                        </a:rPr>
                        <a:t>3</a:t>
                      </a:r>
                      <a:endParaRPr lang="en-US" sz="1100" b="0" dirty="0">
                        <a:solidFill>
                          <a:schemeClr val="tx1"/>
                        </a:solidFill>
                      </a:endParaRPr>
                    </a:p>
                  </a:txBody>
                  <a:tcPr/>
                </a:tc>
                <a:tc>
                  <a:txBody>
                    <a:bodyPr/>
                    <a:lstStyle/>
                    <a:p>
                      <a:pPr algn="ctr"/>
                      <a:r>
                        <a:rPr lang="en-US" sz="1100" b="0" dirty="0" smtClean="0">
                          <a:solidFill>
                            <a:srgbClr val="FF0000"/>
                          </a:solidFill>
                        </a:rPr>
                        <a:t>15</a:t>
                      </a:r>
                      <a:endParaRPr lang="en-US" sz="1100" b="0" dirty="0">
                        <a:solidFill>
                          <a:srgbClr val="FF0000"/>
                        </a:solidFill>
                      </a:endParaRPr>
                    </a:p>
                  </a:txBody>
                  <a:tcPr/>
                </a:tc>
                <a:tc>
                  <a:txBody>
                    <a:bodyPr/>
                    <a:lstStyle/>
                    <a:p>
                      <a:pPr algn="ctr"/>
                      <a:r>
                        <a:rPr lang="en-US" sz="1100" b="0" dirty="0" smtClean="0">
                          <a:solidFill>
                            <a:schemeClr val="tx1"/>
                          </a:solidFill>
                        </a:rPr>
                        <a:t>X</a:t>
                      </a:r>
                      <a:endParaRPr lang="en-US" sz="1100" b="0" dirty="0">
                        <a:solidFill>
                          <a:schemeClr val="tx1"/>
                        </a:solidFill>
                      </a:endParaRPr>
                    </a:p>
                  </a:txBody>
                  <a:tcPr/>
                </a:tc>
                <a:tc>
                  <a:txBody>
                    <a:bodyPr/>
                    <a:lstStyle/>
                    <a:p>
                      <a:pPr algn="ctr"/>
                      <a:r>
                        <a:rPr lang="en-US" sz="1100" b="0" dirty="0" smtClean="0">
                          <a:solidFill>
                            <a:schemeClr val="tx1"/>
                          </a:solidFill>
                        </a:rPr>
                        <a:t>X</a:t>
                      </a:r>
                      <a:endParaRPr lang="en-US" sz="1100" b="0" dirty="0">
                        <a:solidFill>
                          <a:schemeClr val="tx1"/>
                        </a:solidFill>
                      </a:endParaRPr>
                    </a:p>
                  </a:txBody>
                  <a:tcPr/>
                </a:tc>
                <a:tc>
                  <a:txBody>
                    <a:bodyPr/>
                    <a:lstStyle/>
                    <a:p>
                      <a:pPr algn="ctr"/>
                      <a:endParaRPr lang="en-US" sz="1100" b="0" dirty="0">
                        <a:solidFill>
                          <a:schemeClr val="tx1"/>
                        </a:solidFill>
                      </a:endParaRPr>
                    </a:p>
                  </a:txBody>
                  <a:tcPr/>
                </a:tc>
                <a:tc>
                  <a:txBody>
                    <a:bodyPr/>
                    <a:lstStyle/>
                    <a:p>
                      <a:pPr algn="ctr"/>
                      <a:r>
                        <a:rPr lang="en-US" sz="1100" b="0" dirty="0" smtClean="0">
                          <a:solidFill>
                            <a:schemeClr val="tx1"/>
                          </a:solidFill>
                        </a:rPr>
                        <a:t>X</a:t>
                      </a:r>
                      <a:endParaRPr lang="en-US" sz="1100" b="0" dirty="0">
                        <a:solidFill>
                          <a:schemeClr val="tx1"/>
                        </a:solidFill>
                      </a:endParaRPr>
                    </a:p>
                  </a:txBody>
                  <a:tcPr/>
                </a:tc>
                <a:tc>
                  <a:txBody>
                    <a:bodyPr/>
                    <a:lstStyle/>
                    <a:p>
                      <a:pPr algn="ctr"/>
                      <a:r>
                        <a:rPr lang="en-US" sz="1100" b="0" dirty="0" smtClean="0">
                          <a:solidFill>
                            <a:schemeClr val="tx1"/>
                          </a:solidFill>
                        </a:rPr>
                        <a:t>100</a:t>
                      </a:r>
                      <a:endParaRPr lang="en-US" sz="1100" b="0" dirty="0">
                        <a:solidFill>
                          <a:schemeClr val="tx1"/>
                        </a:solidFill>
                      </a:endParaRPr>
                    </a:p>
                  </a:txBody>
                  <a:tcPr/>
                </a:tc>
                <a:tc>
                  <a:txBody>
                    <a:bodyPr/>
                    <a:lstStyle/>
                    <a:p>
                      <a:pPr algn="ctr"/>
                      <a:r>
                        <a:rPr lang="en-US" sz="1100" b="1" dirty="0" smtClean="0"/>
                        <a:t>ITW + ITE</a:t>
                      </a:r>
                      <a:endParaRPr lang="en-US" sz="1100" b="0" dirty="0">
                        <a:solidFill>
                          <a:schemeClr val="tx1"/>
                        </a:solidFill>
                      </a:endParaRPr>
                    </a:p>
                  </a:txBody>
                  <a:tcPr/>
                </a:tc>
                <a:tc>
                  <a:txBody>
                    <a:bodyPr/>
                    <a:lstStyle/>
                    <a:p>
                      <a:r>
                        <a:rPr lang="en-US" sz="1100" b="0" dirty="0" smtClean="0">
                          <a:solidFill>
                            <a:srgbClr val="FF0000"/>
                          </a:solidFill>
                        </a:rPr>
                        <a:t>Refurbished (source tray) 2013</a:t>
                      </a:r>
                    </a:p>
                    <a:p>
                      <a:r>
                        <a:rPr lang="en-US" sz="1100" b="0" dirty="0" err="1" smtClean="0">
                          <a:solidFill>
                            <a:srgbClr val="FF0000"/>
                          </a:solidFill>
                        </a:rPr>
                        <a:t>Steerer</a:t>
                      </a:r>
                      <a:r>
                        <a:rPr lang="en-US" sz="1100" b="0" baseline="0" dirty="0" smtClean="0">
                          <a:solidFill>
                            <a:srgbClr val="FF0000"/>
                          </a:solidFill>
                        </a:rPr>
                        <a:t> failure, HV limited</a:t>
                      </a:r>
                    </a:p>
                    <a:p>
                      <a:r>
                        <a:rPr lang="en-US" sz="1100" b="0" baseline="0" dirty="0" smtClean="0">
                          <a:solidFill>
                            <a:srgbClr val="FF0000"/>
                          </a:solidFill>
                        </a:rPr>
                        <a:t>Investigation project started 2015</a:t>
                      </a:r>
                      <a:endParaRPr lang="en-US" sz="1100" b="0" dirty="0">
                        <a:solidFill>
                          <a:srgbClr val="FF0000"/>
                        </a:solidFill>
                      </a:endParaRPr>
                    </a:p>
                  </a:txBody>
                  <a:tcPr/>
                </a:tc>
              </a:tr>
              <a:tr h="370840">
                <a:tc>
                  <a:txBody>
                    <a:bodyPr/>
                    <a:lstStyle/>
                    <a:p>
                      <a:pPr algn="ctr"/>
                      <a:r>
                        <a:rPr lang="en-US" sz="1100" b="1" dirty="0" smtClean="0"/>
                        <a:t>4</a:t>
                      </a:r>
                      <a:endParaRPr lang="en-US" sz="1100" b="1" dirty="0"/>
                    </a:p>
                  </a:txBody>
                  <a:tcPr/>
                </a:tc>
                <a:tc>
                  <a:txBody>
                    <a:bodyPr/>
                    <a:lstStyle/>
                    <a:p>
                      <a:pPr algn="ctr"/>
                      <a:r>
                        <a:rPr lang="en-US" sz="1100" b="1" dirty="0" smtClean="0"/>
                        <a:t>~55</a:t>
                      </a:r>
                      <a:endParaRPr lang="en-US" sz="1100" b="1" dirty="0"/>
                    </a:p>
                  </a:txBody>
                  <a:tcPr/>
                </a:tc>
                <a:tc>
                  <a:txBody>
                    <a:bodyPr/>
                    <a:lstStyle/>
                    <a:p>
                      <a:pPr algn="ctr"/>
                      <a:r>
                        <a:rPr lang="en-US" sz="1100" b="1" dirty="0" smtClean="0"/>
                        <a:t>X</a:t>
                      </a:r>
                      <a:endParaRPr lang="en-US" sz="1100" b="1" dirty="0"/>
                    </a:p>
                  </a:txBody>
                  <a:tcPr/>
                </a:tc>
                <a:tc>
                  <a:txBody>
                    <a:bodyPr/>
                    <a:lstStyle/>
                    <a:p>
                      <a:pPr algn="ctr"/>
                      <a:endParaRPr lang="en-US" sz="1100" b="1" dirty="0"/>
                    </a:p>
                  </a:txBody>
                  <a:tcPr/>
                </a:tc>
                <a:tc>
                  <a:txBody>
                    <a:bodyPr/>
                    <a:lstStyle/>
                    <a:p>
                      <a:pPr algn="ctr"/>
                      <a:r>
                        <a:rPr lang="en-US" sz="1100" b="1" dirty="0" smtClean="0"/>
                        <a:t>X</a:t>
                      </a:r>
                      <a:endParaRPr lang="en-US" sz="1100" b="1" dirty="0"/>
                    </a:p>
                  </a:txBody>
                  <a:tcPr/>
                </a:tc>
                <a:tc>
                  <a:txBody>
                    <a:bodyPr/>
                    <a:lstStyle/>
                    <a:p>
                      <a:pPr algn="ctr"/>
                      <a:r>
                        <a:rPr lang="en-US" sz="1100" b="1" dirty="0" smtClean="0"/>
                        <a:t>X</a:t>
                      </a:r>
                      <a:endParaRPr lang="en-US" sz="1100" b="1" dirty="0"/>
                    </a:p>
                  </a:txBody>
                  <a:tcPr/>
                </a:tc>
                <a:tc>
                  <a:txBody>
                    <a:bodyPr/>
                    <a:lstStyle/>
                    <a:p>
                      <a:pPr algn="ctr"/>
                      <a:r>
                        <a:rPr lang="en-US" sz="1100" b="1" dirty="0" smtClean="0"/>
                        <a:t>100</a:t>
                      </a:r>
                      <a:endParaRPr lang="en-US" sz="1100" b="1" dirty="0"/>
                    </a:p>
                  </a:txBody>
                  <a:tcPr/>
                </a:tc>
                <a:tc>
                  <a:txBody>
                    <a:bodyPr/>
                    <a:lstStyle/>
                    <a:p>
                      <a:pPr algn="ctr"/>
                      <a:r>
                        <a:rPr lang="en-US" sz="1100" b="1" dirty="0" smtClean="0"/>
                        <a:t>ITW + ITE</a:t>
                      </a:r>
                      <a:endParaRPr lang="en-US" sz="1100" b="1" dirty="0"/>
                    </a:p>
                  </a:txBody>
                  <a:tcPr/>
                </a:tc>
                <a:tc>
                  <a:txBody>
                    <a:bodyPr/>
                    <a:lstStyle/>
                    <a:p>
                      <a:r>
                        <a:rPr lang="en-US" sz="1100" b="1" dirty="0" smtClean="0"/>
                        <a:t>FEBIAD</a:t>
                      </a:r>
                      <a:r>
                        <a:rPr lang="en-US" sz="1100" b="1" baseline="0" dirty="0" smtClean="0"/>
                        <a:t> coil line removed 2013 (water leak)</a:t>
                      </a:r>
                      <a:endParaRPr lang="en-US" sz="1100" b="1" dirty="0"/>
                    </a:p>
                  </a:txBody>
                  <a:tcPr/>
                </a:tc>
              </a:tr>
            </a:tbl>
          </a:graphicData>
        </a:graphic>
      </p:graphicFrame>
      <p:sp>
        <p:nvSpPr>
          <p:cNvPr id="8" name="TextBox 7"/>
          <p:cNvSpPr txBox="1"/>
          <p:nvPr/>
        </p:nvSpPr>
        <p:spPr>
          <a:xfrm>
            <a:off x="2842262" y="3275329"/>
            <a:ext cx="5922092" cy="1384995"/>
          </a:xfrm>
          <a:prstGeom prst="rect">
            <a:avLst/>
          </a:prstGeom>
          <a:noFill/>
        </p:spPr>
        <p:txBody>
          <a:bodyPr wrap="square" rtlCol="0">
            <a:spAutoFit/>
          </a:bodyPr>
          <a:lstStyle/>
          <a:p>
            <a:r>
              <a:rPr lang="en-CA" sz="1200" dirty="0" smtClean="0">
                <a:solidFill>
                  <a:srgbClr val="002060"/>
                </a:solidFill>
                <a:latin typeface="+mj-lt"/>
                <a:cs typeface="Arial" panose="020B0604020202020204" pitchFamily="34" charset="0"/>
              </a:rPr>
              <a:t>Notes:</a:t>
            </a:r>
          </a:p>
          <a:p>
            <a:pPr marL="342900" indent="-342900">
              <a:buFont typeface="Arial" panose="020B0604020202020204" pitchFamily="34" charset="0"/>
              <a:buChar char="•"/>
            </a:pPr>
            <a:r>
              <a:rPr lang="en-CA" sz="1200" dirty="0" smtClean="0">
                <a:solidFill>
                  <a:srgbClr val="002060"/>
                </a:solidFill>
                <a:latin typeface="+mj-lt"/>
                <a:cs typeface="Arial" panose="020B0604020202020204" pitchFamily="34" charset="0"/>
              </a:rPr>
              <a:t>Replacement of TM2 source tray removes IG-LIS capability until we have a re-wiring concept developed and tested.</a:t>
            </a:r>
          </a:p>
          <a:p>
            <a:pPr marL="342900" indent="-342900">
              <a:buFont typeface="Arial" panose="020B0604020202020204" pitchFamily="34" charset="0"/>
              <a:buChar char="•"/>
            </a:pPr>
            <a:r>
              <a:rPr lang="en-CA" sz="1200" dirty="0" smtClean="0">
                <a:solidFill>
                  <a:srgbClr val="002060"/>
                </a:solidFill>
                <a:latin typeface="+mj-lt"/>
                <a:cs typeface="Arial" panose="020B0604020202020204" pitchFamily="34" charset="0"/>
              </a:rPr>
              <a:t>TM1 is currently out of commission (but could be called into emergency action for </a:t>
            </a:r>
            <a:r>
              <a:rPr lang="en-CA" sz="1200" dirty="0" err="1" smtClean="0">
                <a:solidFill>
                  <a:srgbClr val="002060"/>
                </a:solidFill>
                <a:latin typeface="+mj-lt"/>
                <a:cs typeface="Arial" panose="020B0604020202020204" pitchFamily="34" charset="0"/>
              </a:rPr>
              <a:t>UCx</a:t>
            </a:r>
            <a:r>
              <a:rPr lang="en-CA" sz="1200" dirty="0" smtClean="0">
                <a:solidFill>
                  <a:srgbClr val="002060"/>
                </a:solidFill>
                <a:latin typeface="+mj-lt"/>
                <a:cs typeface="Arial" panose="020B0604020202020204" pitchFamily="34" charset="0"/>
              </a:rPr>
              <a:t> targets). It has a different shield plug architecture. Future use uncertain. </a:t>
            </a:r>
          </a:p>
          <a:p>
            <a:pPr marL="342900" indent="-342900">
              <a:buFont typeface="Arial" panose="020B0604020202020204" pitchFamily="34" charset="0"/>
              <a:buChar char="•"/>
            </a:pPr>
            <a:r>
              <a:rPr lang="en-CA" sz="1200" dirty="0" smtClean="0">
                <a:solidFill>
                  <a:srgbClr val="002060"/>
                </a:solidFill>
                <a:latin typeface="+mj-lt"/>
                <a:cs typeface="Arial" panose="020B0604020202020204" pitchFamily="34" charset="0"/>
              </a:rPr>
              <a:t>None of the modules is currently fulfilling requirements – as defined by 60 kV, all ion sources, both target stations, HPT and LPT, 100 µA proton beam</a:t>
            </a:r>
          </a:p>
        </p:txBody>
      </p:sp>
      <p:graphicFrame>
        <p:nvGraphicFramePr>
          <p:cNvPr id="9" name="Content Placeholder 3"/>
          <p:cNvGraphicFramePr>
            <a:graphicFrameLocks/>
          </p:cNvGraphicFramePr>
          <p:nvPr>
            <p:extLst>
              <p:ext uri="{D42A27DB-BD31-4B8C-83A1-F6EECF244321}">
                <p14:modId xmlns:p14="http://schemas.microsoft.com/office/powerpoint/2010/main" val="54114791"/>
              </p:ext>
            </p:extLst>
          </p:nvPr>
        </p:nvGraphicFramePr>
        <p:xfrm>
          <a:off x="210310" y="3082036"/>
          <a:ext cx="2542035" cy="1722120"/>
        </p:xfrm>
        <a:graphic>
          <a:graphicData uri="http://schemas.openxmlformats.org/drawingml/2006/table">
            <a:tbl>
              <a:tblPr firstRow="1" bandRow="1">
                <a:tableStyleId>{5C22544A-7EE6-4342-B048-85BDC9FD1C3A}</a:tableStyleId>
              </a:tblPr>
              <a:tblGrid>
                <a:gridCol w="595117"/>
                <a:gridCol w="934026"/>
                <a:gridCol w="1012892"/>
              </a:tblGrid>
              <a:tr h="235712">
                <a:tc gridSpan="3">
                  <a:txBody>
                    <a:bodyPr/>
                    <a:lstStyle/>
                    <a:p>
                      <a:pPr algn="ctr"/>
                      <a:r>
                        <a:rPr lang="en-US" sz="1100" dirty="0" smtClean="0"/>
                        <a:t>TM performance since refurbishment</a:t>
                      </a:r>
                      <a:endParaRPr lang="en-US" sz="1100" dirty="0"/>
                    </a:p>
                  </a:txBody>
                  <a:tcPr/>
                </a:tc>
                <a:tc hMerge="1">
                  <a:txBody>
                    <a:bodyPr/>
                    <a:lstStyle/>
                    <a:p>
                      <a:pPr algn="ctr"/>
                      <a:endParaRPr lang="en-US" sz="1100" dirty="0"/>
                    </a:p>
                  </a:txBody>
                  <a:tcPr/>
                </a:tc>
                <a:tc hMerge="1">
                  <a:txBody>
                    <a:bodyPr/>
                    <a:lstStyle/>
                    <a:p>
                      <a:endParaRPr lang="en-US" dirty="0"/>
                    </a:p>
                  </a:txBody>
                  <a:tcPr/>
                </a:tc>
              </a:tr>
              <a:tr h="370840">
                <a:tc>
                  <a:txBody>
                    <a:bodyPr/>
                    <a:lstStyle/>
                    <a:p>
                      <a:pPr marL="0" algn="ctr" defTabSz="457200" rtl="0" eaLnBrk="1" latinLnBrk="0" hangingPunct="1"/>
                      <a:r>
                        <a:rPr lang="en-US" sz="1100" b="1" kern="1200" dirty="0" smtClean="0">
                          <a:solidFill>
                            <a:schemeClr val="lt1"/>
                          </a:solidFill>
                          <a:latin typeface="+mn-lt"/>
                          <a:ea typeface="+mn-ea"/>
                          <a:cs typeface="+mn-cs"/>
                        </a:rPr>
                        <a:t>TM</a:t>
                      </a:r>
                      <a:endParaRPr lang="en-US" sz="1100" b="1" kern="1200" dirty="0">
                        <a:solidFill>
                          <a:schemeClr val="lt1"/>
                        </a:solidFill>
                        <a:latin typeface="+mn-lt"/>
                        <a:ea typeface="+mn-ea"/>
                        <a:cs typeface="+mn-cs"/>
                      </a:endParaRPr>
                    </a:p>
                  </a:txBody>
                  <a:tcPr>
                    <a:solidFill>
                      <a:schemeClr val="accent1"/>
                    </a:solidFill>
                  </a:tcPr>
                </a:tc>
                <a:tc>
                  <a:txBody>
                    <a:bodyPr/>
                    <a:lstStyle/>
                    <a:p>
                      <a:pPr marL="0" algn="ctr" defTabSz="457200" rtl="0" eaLnBrk="1" latinLnBrk="0" hangingPunct="1"/>
                      <a:r>
                        <a:rPr lang="en-US" sz="1100" b="1" kern="1200" dirty="0" smtClean="0">
                          <a:solidFill>
                            <a:schemeClr val="lt1"/>
                          </a:solidFill>
                          <a:latin typeface="+mn-lt"/>
                          <a:ea typeface="+mn-ea"/>
                          <a:cs typeface="+mn-cs"/>
                        </a:rPr>
                        <a:t>Targets</a:t>
                      </a:r>
                      <a:endParaRPr lang="en-US" sz="1100" b="1" kern="1200" dirty="0">
                        <a:solidFill>
                          <a:schemeClr val="lt1"/>
                        </a:solidFill>
                        <a:latin typeface="+mn-lt"/>
                        <a:ea typeface="+mn-ea"/>
                        <a:cs typeface="+mn-cs"/>
                      </a:endParaRPr>
                    </a:p>
                  </a:txBody>
                  <a:tcPr>
                    <a:solidFill>
                      <a:schemeClr val="accent1"/>
                    </a:solidFill>
                  </a:tcPr>
                </a:tc>
                <a:tc>
                  <a:txBody>
                    <a:bodyPr/>
                    <a:lstStyle/>
                    <a:p>
                      <a:pPr marL="0" algn="ctr" defTabSz="457200" rtl="0" eaLnBrk="1" latinLnBrk="0" hangingPunct="1"/>
                      <a:r>
                        <a:rPr lang="en-US" sz="1100" b="1" kern="1200" dirty="0" smtClean="0">
                          <a:solidFill>
                            <a:schemeClr val="lt1"/>
                          </a:solidFill>
                          <a:latin typeface="+mn-lt"/>
                          <a:ea typeface="+mn-ea"/>
                          <a:cs typeface="+mn-cs"/>
                        </a:rPr>
                        <a:t>p current</a:t>
                      </a:r>
                    </a:p>
                    <a:p>
                      <a:pPr marL="0" algn="ctr" defTabSz="457200" rtl="0" eaLnBrk="1" latinLnBrk="0" hangingPunct="1"/>
                      <a:r>
                        <a:rPr lang="en-US" sz="1100" b="1" kern="1200" dirty="0" smtClean="0">
                          <a:solidFill>
                            <a:schemeClr val="lt1"/>
                          </a:solidFill>
                          <a:latin typeface="+mn-lt"/>
                          <a:ea typeface="+mn-ea"/>
                          <a:cs typeface="+mn-cs"/>
                        </a:rPr>
                        <a:t>[</a:t>
                      </a:r>
                      <a:r>
                        <a:rPr lang="en-US" sz="1100" b="1" kern="1200" dirty="0" err="1" smtClean="0">
                          <a:solidFill>
                            <a:schemeClr val="lt1"/>
                          </a:solidFill>
                          <a:latin typeface="+mn-lt"/>
                          <a:ea typeface="+mn-ea"/>
                          <a:cs typeface="+mn-cs"/>
                        </a:rPr>
                        <a:t>mAh</a:t>
                      </a:r>
                      <a:r>
                        <a:rPr lang="en-US" sz="1100" b="1" kern="1200" dirty="0" smtClean="0">
                          <a:solidFill>
                            <a:schemeClr val="lt1"/>
                          </a:solidFill>
                          <a:latin typeface="+mn-lt"/>
                          <a:ea typeface="+mn-ea"/>
                          <a:cs typeface="+mn-cs"/>
                        </a:rPr>
                        <a:t>]</a:t>
                      </a:r>
                      <a:endParaRPr lang="en-US" sz="1100" b="1" kern="1200" dirty="0">
                        <a:solidFill>
                          <a:schemeClr val="lt1"/>
                        </a:solidFill>
                        <a:latin typeface="+mn-lt"/>
                        <a:ea typeface="+mn-ea"/>
                        <a:cs typeface="+mn-cs"/>
                      </a:endParaRPr>
                    </a:p>
                  </a:txBody>
                  <a:tcPr>
                    <a:solidFill>
                      <a:schemeClr val="accent1"/>
                    </a:solidFill>
                  </a:tcPr>
                </a:tc>
              </a:tr>
              <a:tr h="224536">
                <a:tc>
                  <a:txBody>
                    <a:bodyPr/>
                    <a:lstStyle/>
                    <a:p>
                      <a:pPr algn="ctr"/>
                      <a:r>
                        <a:rPr lang="en-US" sz="1100" b="0" dirty="0" smtClean="0">
                          <a:solidFill>
                            <a:schemeClr val="tx1"/>
                          </a:solidFill>
                        </a:rPr>
                        <a:t>1</a:t>
                      </a:r>
                      <a:endParaRPr lang="en-US" sz="1100" b="0" dirty="0">
                        <a:solidFill>
                          <a:schemeClr val="tx1"/>
                        </a:solidFill>
                      </a:endParaRPr>
                    </a:p>
                  </a:txBody>
                  <a:tcPr/>
                </a:tc>
                <a:tc>
                  <a:txBody>
                    <a:bodyPr/>
                    <a:lstStyle/>
                    <a:p>
                      <a:pPr algn="ctr"/>
                      <a:r>
                        <a:rPr lang="en-US" sz="1100" b="0" dirty="0" smtClean="0">
                          <a:solidFill>
                            <a:schemeClr val="tx1"/>
                          </a:solidFill>
                        </a:rPr>
                        <a:t>21</a:t>
                      </a:r>
                      <a:endParaRPr lang="en-US" sz="1100" b="0" dirty="0">
                        <a:solidFill>
                          <a:schemeClr val="tx1"/>
                        </a:solidFill>
                      </a:endParaRPr>
                    </a:p>
                  </a:txBody>
                  <a:tcPr/>
                </a:tc>
                <a:tc>
                  <a:txBody>
                    <a:bodyPr/>
                    <a:lstStyle/>
                    <a:p>
                      <a:pPr algn="ctr"/>
                      <a:r>
                        <a:rPr lang="en-US" sz="1100" b="0" dirty="0" smtClean="0">
                          <a:solidFill>
                            <a:schemeClr val="tx1"/>
                          </a:solidFill>
                        </a:rPr>
                        <a:t>250</a:t>
                      </a:r>
                      <a:endParaRPr lang="en-US" sz="1100" b="0" dirty="0">
                        <a:solidFill>
                          <a:schemeClr val="tx1"/>
                        </a:solidFill>
                      </a:endParaRPr>
                    </a:p>
                  </a:txBody>
                  <a:tcPr/>
                </a:tc>
              </a:tr>
              <a:tr h="248920">
                <a:tc>
                  <a:txBody>
                    <a:bodyPr/>
                    <a:lstStyle/>
                    <a:p>
                      <a:pPr algn="ctr"/>
                      <a:r>
                        <a:rPr lang="en-US" sz="1100" b="0" dirty="0" smtClean="0">
                          <a:solidFill>
                            <a:schemeClr val="tx1"/>
                          </a:solidFill>
                        </a:rPr>
                        <a:t>2</a:t>
                      </a:r>
                      <a:endParaRPr lang="en-US" sz="1100" b="0" dirty="0">
                        <a:solidFill>
                          <a:schemeClr val="tx1"/>
                        </a:solidFill>
                      </a:endParaRPr>
                    </a:p>
                  </a:txBody>
                  <a:tcPr/>
                </a:tc>
                <a:tc>
                  <a:txBody>
                    <a:bodyPr/>
                    <a:lstStyle/>
                    <a:p>
                      <a:pPr algn="ctr"/>
                      <a:r>
                        <a:rPr lang="en-US" sz="1100" b="0" dirty="0" smtClean="0">
                          <a:solidFill>
                            <a:schemeClr val="tx1"/>
                          </a:solidFill>
                        </a:rPr>
                        <a:t>7</a:t>
                      </a:r>
                      <a:endParaRPr lang="en-US" sz="1100" b="0" dirty="0">
                        <a:solidFill>
                          <a:schemeClr val="tx1"/>
                        </a:solidFill>
                      </a:endParaRPr>
                    </a:p>
                  </a:txBody>
                  <a:tcPr/>
                </a:tc>
                <a:tc>
                  <a:txBody>
                    <a:bodyPr/>
                    <a:lstStyle/>
                    <a:p>
                      <a:pPr algn="ctr"/>
                      <a:r>
                        <a:rPr lang="en-US" sz="1100" b="0" dirty="0" smtClean="0">
                          <a:solidFill>
                            <a:schemeClr val="tx1"/>
                          </a:solidFill>
                        </a:rPr>
                        <a:t>150</a:t>
                      </a:r>
                      <a:endParaRPr lang="en-US" sz="1100" b="0" dirty="0">
                        <a:solidFill>
                          <a:schemeClr val="tx1"/>
                        </a:solidFill>
                      </a:endParaRPr>
                    </a:p>
                  </a:txBody>
                  <a:tcPr/>
                </a:tc>
              </a:tr>
              <a:tr h="209296">
                <a:tc>
                  <a:txBody>
                    <a:bodyPr/>
                    <a:lstStyle/>
                    <a:p>
                      <a:pPr algn="ctr"/>
                      <a:r>
                        <a:rPr lang="en-US" sz="1100" b="0" dirty="0" smtClean="0">
                          <a:solidFill>
                            <a:schemeClr val="tx1"/>
                          </a:solidFill>
                        </a:rPr>
                        <a:t>3</a:t>
                      </a:r>
                      <a:endParaRPr lang="en-US" sz="1100" b="0" dirty="0">
                        <a:solidFill>
                          <a:schemeClr val="tx1"/>
                        </a:solidFill>
                      </a:endParaRPr>
                    </a:p>
                  </a:txBody>
                  <a:tcPr/>
                </a:tc>
                <a:tc>
                  <a:txBody>
                    <a:bodyPr/>
                    <a:lstStyle/>
                    <a:p>
                      <a:pPr algn="ctr"/>
                      <a:r>
                        <a:rPr lang="en-US" sz="1100" b="0" dirty="0" smtClean="0">
                          <a:solidFill>
                            <a:schemeClr val="tx1"/>
                          </a:solidFill>
                        </a:rPr>
                        <a:t>3</a:t>
                      </a:r>
                      <a:endParaRPr lang="en-US" sz="1100" b="0" dirty="0">
                        <a:solidFill>
                          <a:schemeClr val="tx1"/>
                        </a:solidFill>
                      </a:endParaRPr>
                    </a:p>
                  </a:txBody>
                  <a:tcPr/>
                </a:tc>
                <a:tc>
                  <a:txBody>
                    <a:bodyPr/>
                    <a:lstStyle/>
                    <a:p>
                      <a:pPr algn="ctr"/>
                      <a:r>
                        <a:rPr lang="en-US" sz="1100" b="0" dirty="0" smtClean="0">
                          <a:solidFill>
                            <a:schemeClr val="tx1"/>
                          </a:solidFill>
                        </a:rPr>
                        <a:t>65</a:t>
                      </a:r>
                      <a:endParaRPr lang="en-US" sz="1100" b="0" dirty="0">
                        <a:solidFill>
                          <a:schemeClr val="tx1"/>
                        </a:solidFill>
                      </a:endParaRPr>
                    </a:p>
                  </a:txBody>
                  <a:tcPr/>
                </a:tc>
              </a:tr>
              <a:tr h="215392">
                <a:tc>
                  <a:txBody>
                    <a:bodyPr/>
                    <a:lstStyle/>
                    <a:p>
                      <a:pPr algn="ctr"/>
                      <a:r>
                        <a:rPr lang="en-US" sz="1100" b="0" dirty="0" smtClean="0">
                          <a:solidFill>
                            <a:schemeClr val="tx1"/>
                          </a:solidFill>
                        </a:rPr>
                        <a:t>4</a:t>
                      </a:r>
                      <a:endParaRPr lang="en-US" sz="1100" b="0" dirty="0">
                        <a:solidFill>
                          <a:schemeClr val="tx1"/>
                        </a:solidFill>
                      </a:endParaRPr>
                    </a:p>
                  </a:txBody>
                  <a:tcPr/>
                </a:tc>
                <a:tc>
                  <a:txBody>
                    <a:bodyPr/>
                    <a:lstStyle/>
                    <a:p>
                      <a:pPr algn="ctr"/>
                      <a:r>
                        <a:rPr lang="en-US" sz="1100" b="0" dirty="0" smtClean="0">
                          <a:solidFill>
                            <a:schemeClr val="tx1"/>
                          </a:solidFill>
                        </a:rPr>
                        <a:t>44</a:t>
                      </a:r>
                      <a:endParaRPr lang="en-US" sz="1100" b="0" dirty="0">
                        <a:solidFill>
                          <a:schemeClr val="tx1"/>
                        </a:solidFill>
                      </a:endParaRPr>
                    </a:p>
                  </a:txBody>
                  <a:tcPr/>
                </a:tc>
                <a:tc>
                  <a:txBody>
                    <a:bodyPr/>
                    <a:lstStyle/>
                    <a:p>
                      <a:pPr algn="ctr"/>
                      <a:r>
                        <a:rPr lang="en-US" sz="1100" b="0" dirty="0" smtClean="0">
                          <a:solidFill>
                            <a:schemeClr val="tx1"/>
                          </a:solidFill>
                        </a:rPr>
                        <a:t>950</a:t>
                      </a:r>
                      <a:endParaRPr lang="en-US" sz="1100" b="0" dirty="0">
                        <a:solidFill>
                          <a:schemeClr val="tx1"/>
                        </a:solidFill>
                      </a:endParaRPr>
                    </a:p>
                  </a:txBody>
                  <a:tcPr/>
                </a:tc>
              </a:tr>
            </a:tbl>
          </a:graphicData>
        </a:graphic>
      </p:graphicFrame>
    </p:spTree>
    <p:extLst>
      <p:ext uri="{BB962C8B-B14F-4D97-AF65-F5344CB8AC3E}">
        <p14:creationId xmlns:p14="http://schemas.microsoft.com/office/powerpoint/2010/main" val="5440376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a:ext>
            </a:extLst>
          </a:blip>
          <a:srcRect t="-1"/>
          <a:stretch/>
        </p:blipFill>
        <p:spPr>
          <a:xfrm>
            <a:off x="5402463" y="725701"/>
            <a:ext cx="3589138" cy="3947899"/>
          </a:xfrm>
          <a:prstGeom prst="rect">
            <a:avLst/>
          </a:prstGeom>
        </p:spPr>
      </p:pic>
      <p:sp>
        <p:nvSpPr>
          <p:cNvPr id="2" name="Title 1"/>
          <p:cNvSpPr>
            <a:spLocks noGrp="1"/>
          </p:cNvSpPr>
          <p:nvPr>
            <p:ph type="title" idx="4294967295"/>
          </p:nvPr>
        </p:nvSpPr>
        <p:spPr>
          <a:xfrm>
            <a:off x="2410691" y="0"/>
            <a:ext cx="6353662" cy="469901"/>
          </a:xfrm>
        </p:spPr>
        <p:txBody>
          <a:bodyPr/>
          <a:lstStyle/>
          <a:p>
            <a:r>
              <a:rPr lang="en-US" dirty="0" smtClean="0"/>
              <a:t>ISAC Reliability Constraints</a:t>
            </a:r>
            <a:endParaRPr lang="en-US" dirty="0"/>
          </a:p>
        </p:txBody>
      </p:sp>
      <p:sp>
        <p:nvSpPr>
          <p:cNvPr id="11" name="Rectangle 10"/>
          <p:cNvSpPr/>
          <p:nvPr/>
        </p:nvSpPr>
        <p:spPr>
          <a:xfrm>
            <a:off x="2506658" y="596348"/>
            <a:ext cx="1262559" cy="7883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5" name="Rectangle 24"/>
          <p:cNvSpPr/>
          <p:nvPr/>
        </p:nvSpPr>
        <p:spPr>
          <a:xfrm>
            <a:off x="48245" y="811301"/>
            <a:ext cx="5338987" cy="3754874"/>
          </a:xfrm>
          <a:prstGeom prst="rect">
            <a:avLst/>
          </a:prstGeom>
        </p:spPr>
        <p:txBody>
          <a:bodyPr wrap="square">
            <a:spAutoFit/>
          </a:bodyPr>
          <a:lstStyle/>
          <a:p>
            <a:pPr marL="285750" lvl="1" indent="-285750" defTabSz="914400">
              <a:buFont typeface="Arial" panose="020B0604020202020204" pitchFamily="34" charset="0"/>
              <a:buChar char="•"/>
              <a:defRPr/>
            </a:pPr>
            <a:r>
              <a:rPr lang="en-US" sz="1400" dirty="0" smtClean="0">
                <a:solidFill>
                  <a:srgbClr val="002060"/>
                </a:solidFill>
              </a:rPr>
              <a:t>All manipulations in target hall (target modules, shield plugs, etc.) are performed by the target hall main crane. </a:t>
            </a:r>
          </a:p>
          <a:p>
            <a:pPr marL="742950" lvl="2" indent="-285750" defTabSz="914400">
              <a:buFont typeface="Arial" panose="020B0604020202020204" pitchFamily="34" charset="0"/>
              <a:buChar char="•"/>
              <a:defRPr/>
            </a:pPr>
            <a:r>
              <a:rPr lang="en-US" sz="1400" dirty="0" smtClean="0">
                <a:solidFill>
                  <a:srgbClr val="002060"/>
                </a:solidFill>
              </a:rPr>
              <a:t>Crane is equipped with trolley, bridge and lift redundancy but not with rotational redundancy.</a:t>
            </a:r>
          </a:p>
          <a:p>
            <a:pPr marL="742950" lvl="2" indent="-285750" defTabSz="914400">
              <a:buFont typeface="Arial" panose="020B0604020202020204" pitchFamily="34" charset="0"/>
              <a:buChar char="•"/>
              <a:defRPr/>
            </a:pPr>
            <a:r>
              <a:rPr lang="en-US" sz="1400" dirty="0" smtClean="0">
                <a:solidFill>
                  <a:srgbClr val="002060"/>
                </a:solidFill>
              </a:rPr>
              <a:t>The only location that can accept a target module in any orientation is the SHC </a:t>
            </a:r>
            <a:r>
              <a:rPr lang="en-US" sz="1400" dirty="0" smtClean="0">
                <a:solidFill>
                  <a:srgbClr val="002060"/>
                </a:solidFill>
                <a:latin typeface="Times New Roman" charset="0"/>
                <a:ea typeface="Times New Roman" charset="0"/>
                <a:cs typeface="Times New Roman" charset="0"/>
                <a:sym typeface="Wingdings" panose="05000000000000000000" pitchFamily="2" charset="2"/>
              </a:rPr>
              <a:t>→</a:t>
            </a:r>
            <a:r>
              <a:rPr lang="en-US" sz="1400" dirty="0" smtClean="0">
                <a:solidFill>
                  <a:srgbClr val="002060"/>
                </a:solidFill>
                <a:sym typeface="Wingdings" panose="05000000000000000000" pitchFamily="2" charset="2"/>
              </a:rPr>
              <a:t> currently: SHC needs to be vacated during every target module move</a:t>
            </a:r>
          </a:p>
          <a:p>
            <a:pPr marL="285750" lvl="1" indent="-285750" defTabSz="914400">
              <a:buFont typeface="Arial" panose="020B0604020202020204" pitchFamily="34" charset="0"/>
              <a:buChar char="•"/>
              <a:defRPr/>
            </a:pPr>
            <a:r>
              <a:rPr lang="en-US" sz="1400" dirty="0" smtClean="0">
                <a:solidFill>
                  <a:srgbClr val="002060"/>
                </a:solidFill>
                <a:sym typeface="Wingdings" panose="05000000000000000000" pitchFamily="2" charset="2"/>
              </a:rPr>
              <a:t>Regular target exchange requires SHC </a:t>
            </a:r>
            <a:br>
              <a:rPr lang="en-US" sz="1400" dirty="0" smtClean="0">
                <a:solidFill>
                  <a:srgbClr val="002060"/>
                </a:solidFill>
                <a:sym typeface="Wingdings" panose="05000000000000000000" pitchFamily="2" charset="2"/>
              </a:rPr>
            </a:br>
            <a:r>
              <a:rPr lang="en-US" sz="1400" dirty="0" smtClean="0">
                <a:solidFill>
                  <a:srgbClr val="002060"/>
                </a:solidFill>
                <a:latin typeface="Times New Roman" charset="0"/>
                <a:ea typeface="Times New Roman" charset="0"/>
                <a:cs typeface="Times New Roman" charset="0"/>
                <a:sym typeface="Wingdings" panose="05000000000000000000" pitchFamily="2" charset="2"/>
              </a:rPr>
              <a:t>→</a:t>
            </a:r>
            <a:r>
              <a:rPr lang="en-US" sz="1400" dirty="0" smtClean="0">
                <a:solidFill>
                  <a:srgbClr val="002060"/>
                </a:solidFill>
                <a:sym typeface="Wingdings" panose="05000000000000000000" pitchFamily="2" charset="2"/>
              </a:rPr>
              <a:t> long-duration repair or maintenance tasks in hot cell limited </a:t>
            </a:r>
          </a:p>
          <a:p>
            <a:pPr marL="285750" lvl="1" indent="-285750" defTabSz="914400">
              <a:buFont typeface="Arial" panose="020B0604020202020204" pitchFamily="34" charset="0"/>
              <a:buChar char="•"/>
              <a:defRPr/>
            </a:pPr>
            <a:r>
              <a:rPr lang="en-US" sz="1400" dirty="0" smtClean="0">
                <a:solidFill>
                  <a:srgbClr val="002060"/>
                </a:solidFill>
                <a:sym typeface="Wingdings" panose="05000000000000000000" pitchFamily="2" charset="2"/>
              </a:rPr>
              <a:t>The main ISAC vulnerability is the ageing and complex target modules </a:t>
            </a:r>
            <a:br>
              <a:rPr lang="en-US" sz="1400" dirty="0" smtClean="0">
                <a:solidFill>
                  <a:srgbClr val="002060"/>
                </a:solidFill>
                <a:sym typeface="Wingdings" panose="05000000000000000000" pitchFamily="2" charset="2"/>
              </a:rPr>
            </a:br>
            <a:r>
              <a:rPr lang="en-US" sz="1400" dirty="0" smtClean="0">
                <a:solidFill>
                  <a:srgbClr val="002060"/>
                </a:solidFill>
                <a:latin typeface="Times New Roman" charset="0"/>
                <a:ea typeface="Times New Roman" charset="0"/>
                <a:cs typeface="Times New Roman" charset="0"/>
                <a:sym typeface="Wingdings" panose="05000000000000000000" pitchFamily="2" charset="2"/>
              </a:rPr>
              <a:t>→</a:t>
            </a:r>
            <a:r>
              <a:rPr lang="en-US" sz="1400" dirty="0" smtClean="0">
                <a:solidFill>
                  <a:srgbClr val="002060"/>
                </a:solidFill>
                <a:sym typeface="Wingdings" panose="05000000000000000000" pitchFamily="2" charset="2"/>
              </a:rPr>
              <a:t> failure makes partial refurbishment necessary every 5-10 years</a:t>
            </a:r>
          </a:p>
          <a:p>
            <a:pPr marL="285750" lvl="1" indent="-285750" defTabSz="914400">
              <a:buFont typeface="Arial" panose="020B0604020202020204" pitchFamily="34" charset="0"/>
              <a:buChar char="•"/>
              <a:defRPr/>
            </a:pPr>
            <a:r>
              <a:rPr lang="en-US" sz="1400" dirty="0">
                <a:solidFill>
                  <a:srgbClr val="002060"/>
                </a:solidFill>
                <a:sym typeface="Wingdings" panose="05000000000000000000" pitchFamily="2" charset="2"/>
              </a:rPr>
              <a:t>T</a:t>
            </a:r>
            <a:r>
              <a:rPr lang="en-US" sz="1400" dirty="0" smtClean="0">
                <a:solidFill>
                  <a:srgbClr val="002060"/>
                </a:solidFill>
                <a:sym typeface="Wingdings" panose="05000000000000000000" pitchFamily="2" charset="2"/>
              </a:rPr>
              <a:t>wo fully functional modules are constantly required in operation (one being irradiated, one being prepared) </a:t>
            </a:r>
            <a:br>
              <a:rPr lang="en-US" sz="1400" dirty="0" smtClean="0">
                <a:solidFill>
                  <a:srgbClr val="002060"/>
                </a:solidFill>
                <a:sym typeface="Wingdings" panose="05000000000000000000" pitchFamily="2" charset="2"/>
              </a:rPr>
            </a:br>
            <a:r>
              <a:rPr lang="en-US" sz="1400" dirty="0" smtClean="0">
                <a:solidFill>
                  <a:srgbClr val="002060"/>
                </a:solidFill>
                <a:latin typeface="Times New Roman" charset="0"/>
                <a:ea typeface="Times New Roman" charset="0"/>
                <a:cs typeface="Times New Roman" charset="0"/>
                <a:sym typeface="Wingdings" panose="05000000000000000000" pitchFamily="2" charset="2"/>
              </a:rPr>
              <a:t>→</a:t>
            </a:r>
            <a:r>
              <a:rPr lang="en-US" sz="1400" dirty="0" smtClean="0">
                <a:solidFill>
                  <a:srgbClr val="002060"/>
                </a:solidFill>
                <a:sym typeface="Wingdings" panose="05000000000000000000" pitchFamily="2" charset="2"/>
              </a:rPr>
              <a:t> Required number of target modules is therefore 4:</a:t>
            </a:r>
            <a:br>
              <a:rPr lang="en-US" sz="1400" dirty="0" smtClean="0">
                <a:solidFill>
                  <a:srgbClr val="002060"/>
                </a:solidFill>
                <a:sym typeface="Wingdings" panose="05000000000000000000" pitchFamily="2" charset="2"/>
              </a:rPr>
            </a:br>
            <a:r>
              <a:rPr lang="en-US" sz="1400" dirty="0" smtClean="0">
                <a:solidFill>
                  <a:srgbClr val="002060"/>
                </a:solidFill>
                <a:sym typeface="Wingdings" panose="05000000000000000000" pitchFamily="2" charset="2"/>
              </a:rPr>
              <a:t>(one in being irradiated, one in preparation, one in refurbishment, one spare)</a:t>
            </a:r>
          </a:p>
        </p:txBody>
      </p:sp>
      <p:sp>
        <p:nvSpPr>
          <p:cNvPr id="8" name="Rectangle 7"/>
          <p:cNvSpPr/>
          <p:nvPr/>
        </p:nvSpPr>
        <p:spPr>
          <a:xfrm>
            <a:off x="7648447" y="2468605"/>
            <a:ext cx="313195"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rgbClr val="FF0000"/>
                </a:solidFill>
              </a:rPr>
              <a:t>SHC</a:t>
            </a:r>
          </a:p>
        </p:txBody>
      </p:sp>
      <p:sp>
        <p:nvSpPr>
          <p:cNvPr id="9" name="Rectangle 8"/>
          <p:cNvSpPr/>
          <p:nvPr/>
        </p:nvSpPr>
        <p:spPr>
          <a:xfrm>
            <a:off x="6590271" y="1402298"/>
            <a:ext cx="562505" cy="646331"/>
          </a:xfrm>
          <a:prstGeom prst="rect">
            <a:avLst/>
          </a:prstGeom>
        </p:spPr>
        <p:txBody>
          <a:bodyPr wrap="square" lIns="0" tIns="0" rIns="0" bIns="0">
            <a:spAutoFit/>
          </a:bodyPr>
          <a:lstStyle/>
          <a:p>
            <a:pPr marR="0" lvl="0" algn="ctr" defTabSz="914400" eaLnBrk="1" fontAlgn="auto" latinLnBrk="0" hangingPunct="1">
              <a:lnSpc>
                <a:spcPct val="100000"/>
              </a:lnSpc>
              <a:spcBef>
                <a:spcPts val="0"/>
              </a:spcBef>
              <a:spcAft>
                <a:spcPts val="0"/>
              </a:spcAft>
              <a:buClrTx/>
              <a:buSzTx/>
              <a:tabLst/>
              <a:defRPr/>
            </a:pPr>
            <a:r>
              <a:rPr lang="en-US" sz="1400" b="1" dirty="0" smtClean="0">
                <a:solidFill>
                  <a:srgbClr val="FF0000"/>
                </a:solidFill>
              </a:rPr>
              <a:t>TM </a:t>
            </a:r>
          </a:p>
          <a:p>
            <a:pPr marR="0" lvl="0" algn="ctr" defTabSz="914400" eaLnBrk="1" fontAlgn="auto" latinLnBrk="0" hangingPunct="1">
              <a:lnSpc>
                <a:spcPct val="100000"/>
              </a:lnSpc>
              <a:spcBef>
                <a:spcPts val="0"/>
              </a:spcBef>
              <a:spcAft>
                <a:spcPts val="0"/>
              </a:spcAft>
              <a:buClrTx/>
              <a:buSzTx/>
              <a:tabLst/>
              <a:defRPr/>
            </a:pPr>
            <a:r>
              <a:rPr lang="en-US" sz="1400" b="1" dirty="0" smtClean="0">
                <a:solidFill>
                  <a:srgbClr val="FF0000"/>
                </a:solidFill>
              </a:rPr>
              <a:t>on crane</a:t>
            </a:r>
          </a:p>
        </p:txBody>
      </p:sp>
      <p:sp>
        <p:nvSpPr>
          <p:cNvPr id="10" name="Rectangle 9"/>
          <p:cNvSpPr/>
          <p:nvPr/>
        </p:nvSpPr>
        <p:spPr>
          <a:xfrm>
            <a:off x="6183246" y="2559330"/>
            <a:ext cx="692479" cy="215444"/>
          </a:xfrm>
          <a:prstGeom prst="rect">
            <a:avLst/>
          </a:prstGeom>
        </p:spPr>
        <p:txBody>
          <a:bodyPr wrap="square" lIns="0" tIns="0" rIns="0" bIns="0">
            <a:spAutoFit/>
          </a:bodyPr>
          <a:lstStyle/>
          <a:p>
            <a:pPr marR="0" lvl="0" algn="ctr" defTabSz="914400" eaLnBrk="1" fontAlgn="auto" latinLnBrk="0" hangingPunct="1">
              <a:lnSpc>
                <a:spcPct val="100000"/>
              </a:lnSpc>
              <a:spcBef>
                <a:spcPts val="0"/>
              </a:spcBef>
              <a:spcAft>
                <a:spcPts val="0"/>
              </a:spcAft>
              <a:buClrTx/>
              <a:buSzTx/>
              <a:tabLst/>
              <a:defRPr/>
            </a:pPr>
            <a:r>
              <a:rPr lang="en-US" sz="1400" b="1" dirty="0" smtClean="0">
                <a:solidFill>
                  <a:srgbClr val="FF0000"/>
                </a:solidFill>
              </a:rPr>
              <a:t>NHC</a:t>
            </a:r>
          </a:p>
        </p:txBody>
      </p:sp>
      <p:sp>
        <p:nvSpPr>
          <p:cNvPr id="12" name="Rectangle 11"/>
          <p:cNvSpPr/>
          <p:nvPr/>
        </p:nvSpPr>
        <p:spPr>
          <a:xfrm>
            <a:off x="6297545" y="2833741"/>
            <a:ext cx="692479" cy="215444"/>
          </a:xfrm>
          <a:prstGeom prst="rect">
            <a:avLst/>
          </a:prstGeom>
        </p:spPr>
        <p:txBody>
          <a:bodyPr wrap="square" lIns="0" tIns="0" rIns="0" bIns="0">
            <a:spAutoFit/>
          </a:bodyPr>
          <a:lstStyle/>
          <a:p>
            <a:pPr marR="0" lvl="0" algn="ctr" defTabSz="914400" eaLnBrk="1" fontAlgn="auto" latinLnBrk="0" hangingPunct="1">
              <a:lnSpc>
                <a:spcPct val="100000"/>
              </a:lnSpc>
              <a:spcBef>
                <a:spcPts val="0"/>
              </a:spcBef>
              <a:spcAft>
                <a:spcPts val="0"/>
              </a:spcAft>
              <a:buClrTx/>
              <a:buSzTx/>
              <a:tabLst/>
              <a:defRPr/>
            </a:pPr>
            <a:r>
              <a:rPr lang="en-US" sz="1400" b="1" dirty="0" smtClean="0">
                <a:solidFill>
                  <a:srgbClr val="FF0000"/>
                </a:solidFill>
              </a:rPr>
              <a:t>CS</a:t>
            </a:r>
          </a:p>
        </p:txBody>
      </p:sp>
    </p:spTree>
    <p:extLst>
      <p:ext uri="{BB962C8B-B14F-4D97-AF65-F5344CB8AC3E}">
        <p14:creationId xmlns:p14="http://schemas.microsoft.com/office/powerpoint/2010/main" val="28684456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10691" y="0"/>
            <a:ext cx="6353662" cy="469901"/>
          </a:xfrm>
        </p:spPr>
        <p:txBody>
          <a:bodyPr/>
          <a:lstStyle/>
          <a:p>
            <a:r>
              <a:rPr lang="en-US" dirty="0" smtClean="0"/>
              <a:t>ISAC Reliability Upgrade Overview</a:t>
            </a:r>
            <a:endParaRPr lang="en-US" dirty="0"/>
          </a:p>
        </p:txBody>
      </p:sp>
      <p:sp>
        <p:nvSpPr>
          <p:cNvPr id="11" name="Rectangle 10"/>
          <p:cNvSpPr/>
          <p:nvPr/>
        </p:nvSpPr>
        <p:spPr>
          <a:xfrm>
            <a:off x="2506658" y="596348"/>
            <a:ext cx="1262559" cy="7883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5" name="Rectangle 24"/>
          <p:cNvSpPr/>
          <p:nvPr/>
        </p:nvSpPr>
        <p:spPr>
          <a:xfrm>
            <a:off x="98645" y="481860"/>
            <a:ext cx="6139595" cy="4401205"/>
          </a:xfrm>
          <a:prstGeom prst="rect">
            <a:avLst/>
          </a:prstGeom>
        </p:spPr>
        <p:txBody>
          <a:bodyPr wrap="square">
            <a:spAutoFit/>
          </a:bodyPr>
          <a:lstStyle/>
          <a:p>
            <a:pPr marR="0" lvl="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smtClean="0">
                <a:solidFill>
                  <a:srgbClr val="002060"/>
                </a:solidFill>
              </a:rPr>
              <a:t>Projects currently running for an integrated approach for ISAC reliability upgrade: </a:t>
            </a:r>
          </a:p>
          <a:p>
            <a:pPr marL="342900" lvl="0" indent="-342900" defTabSz="914400">
              <a:buFont typeface="+mj-lt"/>
              <a:buAutoNum type="arabicPeriod"/>
              <a:defRPr/>
            </a:pPr>
            <a:r>
              <a:rPr lang="en-US" sz="1400" b="1" dirty="0">
                <a:solidFill>
                  <a:srgbClr val="002060"/>
                </a:solidFill>
              </a:rPr>
              <a:t>N</a:t>
            </a:r>
            <a:r>
              <a:rPr lang="en-US" sz="1400" b="1" dirty="0" smtClean="0">
                <a:solidFill>
                  <a:srgbClr val="002060"/>
                </a:solidFill>
              </a:rPr>
              <a:t>HC (P0426</a:t>
            </a:r>
            <a:r>
              <a:rPr lang="en-US" sz="1400" b="1" dirty="0">
                <a:solidFill>
                  <a:srgbClr val="002060"/>
                </a:solidFill>
              </a:rPr>
              <a:t>)</a:t>
            </a:r>
            <a:r>
              <a:rPr lang="en-US" sz="1400" dirty="0" smtClean="0">
                <a:solidFill>
                  <a:srgbClr val="002060"/>
                </a:solidFill>
              </a:rPr>
              <a:t/>
            </a:r>
            <a:br>
              <a:rPr lang="en-US" sz="1400" dirty="0" smtClean="0">
                <a:solidFill>
                  <a:srgbClr val="002060"/>
                </a:solidFill>
              </a:rPr>
            </a:br>
            <a:r>
              <a:rPr lang="en-US" sz="1400" dirty="0" smtClean="0">
                <a:solidFill>
                  <a:srgbClr val="002060"/>
                </a:solidFill>
              </a:rPr>
              <a:t>A dedicated target exchange hot cell, freeing up the SHC for extended refurbishment and repair activities. </a:t>
            </a:r>
          </a:p>
          <a:p>
            <a:pPr marL="342900" lvl="0" indent="-342900" defTabSz="914400">
              <a:buFont typeface="+mj-lt"/>
              <a:buAutoNum type="arabicPeriod"/>
              <a:defRPr/>
            </a:pPr>
            <a:r>
              <a:rPr lang="en-US" sz="1400" b="1" dirty="0" smtClean="0">
                <a:solidFill>
                  <a:srgbClr val="002060"/>
                </a:solidFill>
              </a:rPr>
              <a:t>SMP </a:t>
            </a:r>
            <a:r>
              <a:rPr lang="en-US" sz="1400" b="1" dirty="0">
                <a:solidFill>
                  <a:srgbClr val="002060"/>
                </a:solidFill>
              </a:rPr>
              <a:t>(</a:t>
            </a:r>
            <a:r>
              <a:rPr lang="en-US" sz="1400" b="1" dirty="0" smtClean="0">
                <a:solidFill>
                  <a:srgbClr val="002060"/>
                </a:solidFill>
              </a:rPr>
              <a:t>P0421)</a:t>
            </a:r>
            <a:r>
              <a:rPr lang="en-US" sz="1400" dirty="0" smtClean="0">
                <a:solidFill>
                  <a:srgbClr val="002060"/>
                </a:solidFill>
              </a:rPr>
              <a:t/>
            </a:r>
            <a:br>
              <a:rPr lang="en-US" sz="1400" dirty="0" smtClean="0">
                <a:solidFill>
                  <a:srgbClr val="002060"/>
                </a:solidFill>
              </a:rPr>
            </a:br>
            <a:r>
              <a:rPr lang="en-US" sz="1400" dirty="0" smtClean="0">
                <a:solidFill>
                  <a:srgbClr val="002060"/>
                </a:solidFill>
              </a:rPr>
              <a:t>A shielded landing site that supplies rotational redundancy that is missing at the target hall crane. This allows that the hot cell does not have to be empty during every module move. </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lang="en-US" sz="1400" b="1" dirty="0" smtClean="0">
                <a:solidFill>
                  <a:srgbClr val="002060"/>
                </a:solidFill>
              </a:rPr>
              <a:t>TM3 Investigation (P0416)</a:t>
            </a:r>
            <a:br>
              <a:rPr lang="en-US" sz="1400" b="1" dirty="0" smtClean="0">
                <a:solidFill>
                  <a:srgbClr val="002060"/>
                </a:solidFill>
              </a:rPr>
            </a:br>
            <a:r>
              <a:rPr lang="en-US" sz="1400" dirty="0" smtClean="0">
                <a:solidFill>
                  <a:srgbClr val="002060"/>
                </a:solidFill>
              </a:rPr>
              <a:t>An offline inspection of target module 3 that will provide design guidelines for designing a sustainable TM refurbishment strategy including the capability of meeting the technical TM requirements. </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lang="en-US" sz="1400" b="1" dirty="0" smtClean="0">
                <a:solidFill>
                  <a:srgbClr val="002060"/>
                </a:solidFill>
              </a:rPr>
              <a:t>Cold Target Module Fabrication (P0432)</a:t>
            </a:r>
            <a:br>
              <a:rPr lang="en-US" sz="1400" b="1" dirty="0" smtClean="0">
                <a:solidFill>
                  <a:srgbClr val="002060"/>
                </a:solidFill>
              </a:rPr>
            </a:br>
            <a:r>
              <a:rPr lang="en-US" sz="1400" dirty="0" smtClean="0">
                <a:solidFill>
                  <a:srgbClr val="002060"/>
                </a:solidFill>
              </a:rPr>
              <a:t>A new (cold) version of the existing TM design that addresses known issues and that can be procured relatively quickly with minimum TRIUMF personnel in order to provide an interim solution until periodic refurbishment program launches.</a:t>
            </a:r>
            <a:endParaRPr lang="en-US" sz="1400" dirty="0">
              <a:solidFill>
                <a:srgbClr val="002060"/>
              </a:solidFill>
              <a:sym typeface="Wingdings"/>
            </a:endParaRPr>
          </a:p>
          <a:p>
            <a:pPr marR="0" lvl="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smtClean="0">
                <a:solidFill>
                  <a:srgbClr val="002060"/>
                </a:solidFill>
                <a:sym typeface="Wingdings"/>
              </a:rPr>
              <a:t>All projects have been assigned the highest priority designation. Projects 1-3 have assigned budget and personnel, resources need to be allocated for project 4.</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54741" y="539010"/>
            <a:ext cx="2334860" cy="4547152"/>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386400" y="517410"/>
            <a:ext cx="2613600" cy="4528800"/>
          </a:xfrm>
          <a:prstGeom prst="rect">
            <a:avLst/>
          </a:prstGeom>
        </p:spPr>
      </p:pic>
      <p:sp>
        <p:nvSpPr>
          <p:cNvPr id="8" name="Rectangle 7"/>
          <p:cNvSpPr/>
          <p:nvPr/>
        </p:nvSpPr>
        <p:spPr>
          <a:xfrm>
            <a:off x="7792415" y="4109927"/>
            <a:ext cx="523585"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chemeClr val="accent1">
                    <a:lumMod val="60000"/>
                    <a:lumOff val="40000"/>
                  </a:schemeClr>
                </a:solidFill>
                <a:effectLst>
                  <a:outerShdw blurRad="38100" dist="38100" dir="2700000" algn="tl">
                    <a:srgbClr val="000000">
                      <a:alpha val="43137"/>
                    </a:srgbClr>
                  </a:outerShdw>
                </a:effectLst>
              </a:rPr>
              <a:t>NHC</a:t>
            </a:r>
          </a:p>
        </p:txBody>
      </p:sp>
      <p:sp>
        <p:nvSpPr>
          <p:cNvPr id="9" name="Rectangle 8"/>
          <p:cNvSpPr/>
          <p:nvPr/>
        </p:nvSpPr>
        <p:spPr>
          <a:xfrm>
            <a:off x="6924669" y="3987825"/>
            <a:ext cx="394976"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chemeClr val="accent1">
                    <a:lumMod val="60000"/>
                    <a:lumOff val="40000"/>
                  </a:schemeClr>
                </a:solidFill>
                <a:effectLst>
                  <a:outerShdw blurRad="38100" dist="38100" dir="2700000" algn="tl">
                    <a:srgbClr val="000000">
                      <a:alpha val="43137"/>
                    </a:srgbClr>
                  </a:outerShdw>
                </a:effectLst>
              </a:rPr>
              <a:t>SHC</a:t>
            </a:r>
          </a:p>
        </p:txBody>
      </p:sp>
      <p:sp>
        <p:nvSpPr>
          <p:cNvPr id="10" name="Rectangle 9"/>
          <p:cNvSpPr/>
          <p:nvPr/>
        </p:nvSpPr>
        <p:spPr>
          <a:xfrm>
            <a:off x="7850224" y="3870729"/>
            <a:ext cx="394976"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chemeClr val="accent1">
                    <a:lumMod val="60000"/>
                    <a:lumOff val="40000"/>
                  </a:schemeClr>
                </a:solidFill>
                <a:effectLst>
                  <a:outerShdw blurRad="38100" dist="38100" dir="2700000" algn="tl">
                    <a:srgbClr val="000000">
                      <a:alpha val="43137"/>
                    </a:srgbClr>
                  </a:outerShdw>
                </a:effectLst>
              </a:rPr>
              <a:t>CS</a:t>
            </a:r>
          </a:p>
        </p:txBody>
      </p:sp>
      <p:sp>
        <p:nvSpPr>
          <p:cNvPr id="12" name="Rectangle 11"/>
          <p:cNvSpPr/>
          <p:nvPr/>
        </p:nvSpPr>
        <p:spPr>
          <a:xfrm>
            <a:off x="7554037" y="3513009"/>
            <a:ext cx="394976"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chemeClr val="accent1">
                    <a:lumMod val="60000"/>
                    <a:lumOff val="40000"/>
                  </a:schemeClr>
                </a:solidFill>
                <a:effectLst>
                  <a:outerShdw blurRad="38100" dist="38100" dir="2700000" algn="tl">
                    <a:srgbClr val="000000">
                      <a:alpha val="43137"/>
                    </a:srgbClr>
                  </a:outerShdw>
                </a:effectLst>
              </a:rPr>
              <a:t>TDV</a:t>
            </a:r>
          </a:p>
        </p:txBody>
      </p:sp>
      <p:sp>
        <p:nvSpPr>
          <p:cNvPr id="13" name="Rectangle 12"/>
          <p:cNvSpPr/>
          <p:nvPr/>
        </p:nvSpPr>
        <p:spPr>
          <a:xfrm>
            <a:off x="7263242" y="3179043"/>
            <a:ext cx="394976"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chemeClr val="accent1">
                    <a:lumMod val="60000"/>
                    <a:lumOff val="40000"/>
                  </a:schemeClr>
                </a:solidFill>
                <a:effectLst>
                  <a:outerShdw blurRad="38100" dist="38100" dir="2700000" algn="tl">
                    <a:srgbClr val="000000">
                      <a:alpha val="43137"/>
                    </a:srgbClr>
                  </a:outerShdw>
                </a:effectLst>
              </a:rPr>
              <a:t>SMP</a:t>
            </a:r>
          </a:p>
        </p:txBody>
      </p:sp>
      <p:sp>
        <p:nvSpPr>
          <p:cNvPr id="14" name="Rectangle 13"/>
          <p:cNvSpPr/>
          <p:nvPr/>
        </p:nvSpPr>
        <p:spPr>
          <a:xfrm>
            <a:off x="7460730" y="2111284"/>
            <a:ext cx="394976"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chemeClr val="accent1">
                    <a:lumMod val="60000"/>
                    <a:lumOff val="40000"/>
                  </a:schemeClr>
                </a:solidFill>
                <a:effectLst>
                  <a:outerShdw blurRad="38100" dist="38100" dir="2700000" algn="tl">
                    <a:srgbClr val="000000">
                      <a:alpha val="43137"/>
                    </a:srgbClr>
                  </a:outerShdw>
                </a:effectLst>
              </a:rPr>
              <a:t>ITE</a:t>
            </a:r>
          </a:p>
        </p:txBody>
      </p:sp>
      <p:sp>
        <p:nvSpPr>
          <p:cNvPr id="15" name="Rectangle 14"/>
          <p:cNvSpPr/>
          <p:nvPr/>
        </p:nvSpPr>
        <p:spPr>
          <a:xfrm>
            <a:off x="7554037" y="1719986"/>
            <a:ext cx="394976" cy="215444"/>
          </a:xfrm>
          <a:prstGeom prst="rect">
            <a:avLst/>
          </a:prstGeom>
        </p:spPr>
        <p:txBody>
          <a:bodyPr wrap="square" lIns="0" tIns="0" rIns="0" bIns="0">
            <a:spAutoFit/>
          </a:bodyPr>
          <a:lstStyle/>
          <a:p>
            <a:pPr marR="0" lvl="0" defTabSz="914400" eaLnBrk="1" fontAlgn="auto" latinLnBrk="0" hangingPunct="1">
              <a:lnSpc>
                <a:spcPct val="100000"/>
              </a:lnSpc>
              <a:spcBef>
                <a:spcPts val="0"/>
              </a:spcBef>
              <a:spcAft>
                <a:spcPts val="0"/>
              </a:spcAft>
              <a:buClrTx/>
              <a:buSzTx/>
              <a:tabLst/>
              <a:defRPr/>
            </a:pPr>
            <a:r>
              <a:rPr lang="en-US" sz="1400" b="1" dirty="0" smtClean="0">
                <a:solidFill>
                  <a:schemeClr val="accent1">
                    <a:lumMod val="60000"/>
                    <a:lumOff val="40000"/>
                  </a:schemeClr>
                </a:solidFill>
                <a:effectLst>
                  <a:outerShdw blurRad="38100" dist="38100" dir="2700000" algn="tl">
                    <a:srgbClr val="000000">
                      <a:alpha val="43137"/>
                    </a:srgbClr>
                  </a:outerShdw>
                </a:effectLst>
              </a:rPr>
              <a:t>ITW</a:t>
            </a:r>
          </a:p>
        </p:txBody>
      </p:sp>
    </p:spTree>
    <p:extLst>
      <p:ext uri="{BB962C8B-B14F-4D97-AF65-F5344CB8AC3E}">
        <p14:creationId xmlns:p14="http://schemas.microsoft.com/office/powerpoint/2010/main" val="3623112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C:\Users\Administrator.earlelt\Desktop\IMG_8073.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7125935" y="3128124"/>
            <a:ext cx="1565711" cy="1642276"/>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US" dirty="0"/>
              <a:t>ISAC North Hot </a:t>
            </a:r>
            <a:r>
              <a:rPr lang="en-US" dirty="0" smtClean="0"/>
              <a:t>Cell</a:t>
            </a:r>
            <a:endParaRPr lang="en-US" dirty="0"/>
          </a:p>
        </p:txBody>
      </p:sp>
      <p:sp>
        <p:nvSpPr>
          <p:cNvPr id="9" name="Rectangle 8"/>
          <p:cNvSpPr/>
          <p:nvPr/>
        </p:nvSpPr>
        <p:spPr>
          <a:xfrm>
            <a:off x="179925" y="715541"/>
            <a:ext cx="6632355" cy="3754874"/>
          </a:xfrm>
          <a:prstGeom prst="rect">
            <a:avLst/>
          </a:prstGeom>
        </p:spPr>
        <p:txBody>
          <a:bodyPr wrap="square">
            <a:spAutoFit/>
          </a:bodyPr>
          <a:lstStyle/>
          <a:p>
            <a:pPr marL="110563" marR="0" lvl="0" indent="-182563"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smtClean="0">
                <a:solidFill>
                  <a:srgbClr val="002060"/>
                </a:solidFill>
              </a:rPr>
              <a:t>Installation of second ISAC hot cell (NHC)</a:t>
            </a:r>
          </a:p>
          <a:p>
            <a:pPr marL="285750" lvl="0" indent="-285750" defTabSz="914400">
              <a:buFont typeface="Arial" panose="020B0604020202020204" pitchFamily="34" charset="0"/>
              <a:buChar char="•"/>
              <a:defRPr/>
            </a:pPr>
            <a:r>
              <a:rPr lang="en-US" sz="1400" dirty="0" smtClean="0">
                <a:solidFill>
                  <a:srgbClr val="002060"/>
                </a:solidFill>
              </a:rPr>
              <a:t>NHC will be dedicated for target exchange</a:t>
            </a:r>
          </a:p>
          <a:p>
            <a:pPr marL="285750" lvl="0" indent="-285750" defTabSz="914400">
              <a:buFont typeface="Arial" panose="020B0604020202020204" pitchFamily="34" charset="0"/>
              <a:buChar char="•"/>
              <a:defRPr/>
            </a:pPr>
            <a:r>
              <a:rPr lang="en-US" sz="1400" dirty="0" smtClean="0">
                <a:solidFill>
                  <a:srgbClr val="002060"/>
                </a:solidFill>
              </a:rPr>
              <a:t>SHC will be dedicated to </a:t>
            </a:r>
            <a:r>
              <a:rPr lang="en-US" sz="1400" dirty="0">
                <a:solidFill>
                  <a:srgbClr val="002060"/>
                </a:solidFill>
                <a:sym typeface="Wingdings"/>
              </a:rPr>
              <a:t>extended </a:t>
            </a:r>
            <a:r>
              <a:rPr lang="en-US" sz="1400" dirty="0" smtClean="0">
                <a:solidFill>
                  <a:srgbClr val="002060"/>
                </a:solidFill>
                <a:sym typeface="Wingdings"/>
              </a:rPr>
              <a:t>maintenance or </a:t>
            </a:r>
            <a:r>
              <a:rPr lang="en-US" sz="1400" dirty="0">
                <a:solidFill>
                  <a:srgbClr val="002060"/>
                </a:solidFill>
                <a:sym typeface="Wingdings"/>
              </a:rPr>
              <a:t>repair </a:t>
            </a:r>
            <a:r>
              <a:rPr lang="en-US" sz="1400" dirty="0" smtClean="0">
                <a:solidFill>
                  <a:srgbClr val="002060"/>
                </a:solidFill>
                <a:sym typeface="Wingdings"/>
              </a:rPr>
              <a:t>tasks</a:t>
            </a:r>
          </a:p>
          <a:p>
            <a:pPr marL="285750" lvl="0" indent="-285750" defTabSz="914400">
              <a:buFont typeface="Arial" panose="020B0604020202020204" pitchFamily="34" charset="0"/>
              <a:buChar char="•"/>
              <a:defRPr/>
            </a:pPr>
            <a:endParaRPr lang="en-US" sz="1400" dirty="0">
              <a:solidFill>
                <a:srgbClr val="002060"/>
              </a:solidFill>
              <a:sym typeface="Wingdings"/>
            </a:endParaRPr>
          </a:p>
          <a:p>
            <a:pPr lvl="0" defTabSz="914400">
              <a:defRPr/>
            </a:pPr>
            <a:r>
              <a:rPr lang="en-US" sz="1400" b="1" dirty="0" smtClean="0">
                <a:solidFill>
                  <a:srgbClr val="002060"/>
                </a:solidFill>
                <a:sym typeface="Wingdings"/>
              </a:rPr>
              <a:t>Status</a:t>
            </a:r>
          </a:p>
          <a:p>
            <a:pPr marL="285750" lvl="0" indent="-285750" defTabSz="914400">
              <a:buFont typeface="Arial" panose="020B0604020202020204" pitchFamily="34" charset="0"/>
              <a:buChar char="•"/>
              <a:defRPr/>
            </a:pPr>
            <a:r>
              <a:rPr lang="en-US" sz="1400" dirty="0" smtClean="0">
                <a:solidFill>
                  <a:srgbClr val="002060"/>
                </a:solidFill>
                <a:sym typeface="Wingdings"/>
              </a:rPr>
              <a:t>Manipulators and spare manipulators received</a:t>
            </a:r>
          </a:p>
          <a:p>
            <a:pPr marL="285750" lvl="0" indent="-285750" defTabSz="914400">
              <a:buFont typeface="Arial" panose="020B0604020202020204" pitchFamily="34" charset="0"/>
              <a:buChar char="•"/>
              <a:defRPr/>
            </a:pPr>
            <a:r>
              <a:rPr lang="en-US" sz="1400" dirty="0" smtClean="0">
                <a:solidFill>
                  <a:srgbClr val="002060"/>
                </a:solidFill>
                <a:sym typeface="Wingdings"/>
              </a:rPr>
              <a:t>Tool ports received and installed </a:t>
            </a:r>
          </a:p>
          <a:p>
            <a:pPr marL="285750" lvl="0" indent="-285750" defTabSz="914400">
              <a:buFont typeface="Arial" panose="020B0604020202020204" pitchFamily="34" charset="0"/>
              <a:buChar char="•"/>
              <a:defRPr/>
            </a:pPr>
            <a:r>
              <a:rPr lang="en-US" sz="1400" dirty="0" smtClean="0">
                <a:solidFill>
                  <a:srgbClr val="002060"/>
                </a:solidFill>
                <a:sym typeface="Wingdings"/>
              </a:rPr>
              <a:t>Nuclear ventilation modification done</a:t>
            </a:r>
          </a:p>
          <a:p>
            <a:pPr marL="285750" lvl="0" indent="-285750" defTabSz="914400">
              <a:buFont typeface="Arial" panose="020B0604020202020204" pitchFamily="34" charset="0"/>
              <a:buChar char="•"/>
              <a:defRPr/>
            </a:pPr>
            <a:r>
              <a:rPr lang="en-US" sz="1400" dirty="0" smtClean="0">
                <a:solidFill>
                  <a:srgbClr val="002060"/>
                </a:solidFill>
                <a:sym typeface="Wingdings"/>
              </a:rPr>
              <a:t>Shielded window and partitions installed</a:t>
            </a:r>
          </a:p>
          <a:p>
            <a:pPr marL="285750" lvl="0" indent="-285750" defTabSz="914400">
              <a:buFont typeface="Arial" panose="020B0604020202020204" pitchFamily="34" charset="0"/>
              <a:buChar char="•"/>
              <a:defRPr/>
            </a:pPr>
            <a:r>
              <a:rPr lang="en-US" sz="1400" dirty="0" smtClean="0">
                <a:solidFill>
                  <a:srgbClr val="002060"/>
                </a:solidFill>
                <a:sym typeface="Wingdings"/>
              </a:rPr>
              <a:t>Walls finished, missing shielding blocks designed</a:t>
            </a:r>
          </a:p>
          <a:p>
            <a:pPr marL="285750" lvl="0" indent="-285750" defTabSz="914400">
              <a:buFont typeface="Arial" panose="020B0604020202020204" pitchFamily="34" charset="0"/>
              <a:buChar char="•"/>
              <a:defRPr/>
            </a:pPr>
            <a:endParaRPr lang="en-US" sz="1400" b="1" dirty="0" smtClean="0">
              <a:solidFill>
                <a:srgbClr val="002060"/>
              </a:solidFill>
              <a:sym typeface="Wingdings"/>
            </a:endParaRPr>
          </a:p>
          <a:p>
            <a:pPr marL="285750" lvl="0" indent="-285750" defTabSz="914400">
              <a:buFont typeface="Arial" panose="020B0604020202020204" pitchFamily="34" charset="0"/>
              <a:buChar char="•"/>
              <a:defRPr/>
            </a:pPr>
            <a:endParaRPr lang="en-US" sz="1400" b="1" dirty="0">
              <a:solidFill>
                <a:srgbClr val="002060"/>
              </a:solidFill>
              <a:sym typeface="Wingdings"/>
            </a:endParaRPr>
          </a:p>
          <a:p>
            <a:pPr marL="285750" lvl="0" indent="-285750" defTabSz="914400">
              <a:buFont typeface="Arial" panose="020B0604020202020204" pitchFamily="34" charset="0"/>
              <a:buChar char="•"/>
              <a:defRPr/>
            </a:pPr>
            <a:endParaRPr lang="en-US" sz="1400" b="1" dirty="0" smtClean="0">
              <a:solidFill>
                <a:srgbClr val="002060"/>
              </a:solidFill>
              <a:sym typeface="Wingdings"/>
            </a:endParaRPr>
          </a:p>
          <a:p>
            <a:pPr marL="285750" lvl="0" indent="-285750" defTabSz="914400">
              <a:buFont typeface="Arial" panose="020B0604020202020204" pitchFamily="34" charset="0"/>
              <a:buChar char="•"/>
              <a:defRPr/>
            </a:pPr>
            <a:endParaRPr lang="en-US" sz="1400" b="1" dirty="0">
              <a:solidFill>
                <a:srgbClr val="002060"/>
              </a:solidFill>
              <a:sym typeface="Wingdings"/>
            </a:endParaRPr>
          </a:p>
          <a:p>
            <a:pPr lvl="0" defTabSz="914400">
              <a:defRPr/>
            </a:pPr>
            <a:r>
              <a:rPr lang="en-US" sz="1400" b="1" dirty="0" smtClean="0">
                <a:solidFill>
                  <a:srgbClr val="002060"/>
                </a:solidFill>
                <a:sym typeface="Wingdings"/>
              </a:rPr>
              <a:t>Passed Gates 0-3</a:t>
            </a:r>
          </a:p>
          <a:p>
            <a:pPr lvl="0" defTabSz="914400">
              <a:defRPr/>
            </a:pPr>
            <a:r>
              <a:rPr lang="en-US" sz="1400" b="1" dirty="0" smtClean="0">
                <a:solidFill>
                  <a:srgbClr val="002060"/>
                </a:solidFill>
                <a:sym typeface="Wingdings"/>
              </a:rPr>
              <a:t>On-track for 2018 Q2 completion</a:t>
            </a:r>
            <a:endParaRPr lang="en-US" sz="1400" dirty="0" smtClean="0">
              <a:solidFill>
                <a:srgbClr val="002060"/>
              </a:solidFill>
            </a:endParaRPr>
          </a:p>
          <a:p>
            <a:pPr marL="184150" marR="0" lvl="0" indent="-257175" defTabSz="914400" eaLnBrk="1" fontAlgn="auto" latinLnBrk="0" hangingPunct="1">
              <a:lnSpc>
                <a:spcPct val="100000"/>
              </a:lnSpc>
              <a:spcBef>
                <a:spcPts val="0"/>
              </a:spcBef>
              <a:spcAft>
                <a:spcPts val="0"/>
              </a:spcAft>
              <a:buClrTx/>
              <a:buSzTx/>
              <a:buFont typeface="Arial" charset="0"/>
              <a:buChar char="•"/>
              <a:defRPr/>
            </a:pPr>
            <a:endParaRPr lang="en-US" sz="1400" dirty="0" smtClean="0">
              <a:solidFill>
                <a:srgbClr val="002060"/>
              </a:solidFill>
            </a:endParaRPr>
          </a:p>
        </p:txBody>
      </p:sp>
      <p:pic>
        <p:nvPicPr>
          <p:cNvPr id="10" name="Picture 2"/>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4039415" y="3012358"/>
            <a:ext cx="2861689" cy="175804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2" name="Picture 3" descr="C:\Users\Administrator.earlelt\Desktop\IMG_8070.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576680" y="542544"/>
            <a:ext cx="1324424" cy="2352358"/>
          </a:xfrm>
          <a:prstGeom prst="rect">
            <a:avLst/>
          </a:prstGeom>
          <a:noFill/>
          <a:extLst>
            <a:ext uri="{909E8E84-426E-40dd-AFC4-6F175D3DCCD1}">
              <a14:hiddenFill xmlns="" xmlns:a14="http://schemas.microsoft.com/office/drawing/2010/main">
                <a:solidFill>
                  <a:srgbClr val="FFFFFF"/>
                </a:solidFill>
              </a14:hiddenFill>
            </a:ext>
          </a:extLst>
        </p:spPr>
      </p:pic>
      <p:sp>
        <p:nvSpPr>
          <p:cNvPr id="8" name="Rectangle 7"/>
          <p:cNvSpPr/>
          <p:nvPr/>
        </p:nvSpPr>
        <p:spPr>
          <a:xfrm>
            <a:off x="2901681" y="4508790"/>
            <a:ext cx="1509057" cy="261610"/>
          </a:xfrm>
          <a:prstGeom prst="rect">
            <a:avLst/>
          </a:prstGeom>
        </p:spPr>
        <p:txBody>
          <a:bodyPr wrap="square">
            <a:spAutoFit/>
          </a:bodyPr>
          <a:lstStyle/>
          <a:p>
            <a:r>
              <a:rPr lang="en-US" sz="1100" i="1" smtClean="0">
                <a:solidFill>
                  <a:srgbClr val="002060"/>
                </a:solidFill>
              </a:rPr>
              <a:t>Isaac Earle, </a:t>
            </a:r>
            <a:r>
              <a:rPr lang="en-US" sz="1100" i="1" dirty="0">
                <a:solidFill>
                  <a:srgbClr val="002060"/>
                </a:solidFill>
              </a:rPr>
              <a:t>et al.</a:t>
            </a:r>
            <a:endParaRPr lang="en-CA" sz="1100" i="1" dirty="0">
              <a:solidFill>
                <a:srgbClr val="002060"/>
              </a:solidFill>
            </a:endParaRPr>
          </a:p>
        </p:txBody>
      </p:sp>
      <p:pic>
        <p:nvPicPr>
          <p:cNvPr id="2" name="Picture 1"/>
          <p:cNvPicPr>
            <a:picLocks noChangeAspect="1"/>
          </p:cNvPicPr>
          <p:nvPr/>
        </p:nvPicPr>
        <p:blipFill>
          <a:blip r:embed="rId6"/>
          <a:stretch>
            <a:fillRect/>
          </a:stretch>
        </p:blipFill>
        <p:spPr>
          <a:xfrm>
            <a:off x="7125936" y="542544"/>
            <a:ext cx="1587466" cy="2512049"/>
          </a:xfrm>
          <a:prstGeom prst="rect">
            <a:avLst/>
          </a:prstGeom>
        </p:spPr>
      </p:pic>
    </p:spTree>
    <p:extLst>
      <p:ext uri="{BB962C8B-B14F-4D97-AF65-F5344CB8AC3E}">
        <p14:creationId xmlns:p14="http://schemas.microsoft.com/office/powerpoint/2010/main" val="7135391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301240" y="0"/>
            <a:ext cx="6463113" cy="469901"/>
          </a:xfrm>
          <a:prstGeom prst="rect">
            <a:avLst/>
          </a:prstGeom>
        </p:spPr>
        <p:txBody>
          <a:bodyPr vert="horz" lIns="91440" tIns="45720" rIns="91440" bIns="45720" rtlCol="0" anchor="ctr">
            <a:noAutofit/>
          </a:bodyPr>
          <a:lstStyle>
            <a:lvl1pPr algn="r" defTabSz="457200" rtl="0" eaLnBrk="1" latinLnBrk="0" hangingPunct="1">
              <a:spcBef>
                <a:spcPct val="0"/>
              </a:spcBef>
              <a:buNone/>
              <a:defRPr sz="2000" kern="1200">
                <a:solidFill>
                  <a:srgbClr val="FFFFFF"/>
                </a:solidFill>
                <a:latin typeface="Calibri" charset="0"/>
                <a:ea typeface="Calibri" charset="0"/>
                <a:cs typeface="Calibri" charset="0"/>
              </a:defRPr>
            </a:lvl1pPr>
          </a:lstStyle>
          <a:p>
            <a:r>
              <a:rPr lang="en-US" dirty="0"/>
              <a:t>ISAC Safe Module </a:t>
            </a:r>
            <a:r>
              <a:rPr lang="en-US" dirty="0" smtClean="0"/>
              <a:t>Parking </a:t>
            </a:r>
            <a:endParaRPr lang="en-US" dirty="0"/>
          </a:p>
        </p:txBody>
      </p:sp>
      <p:sp>
        <p:nvSpPr>
          <p:cNvPr id="6" name="Slide Number Placeholder 5"/>
          <p:cNvSpPr txBox="1">
            <a:spLocks/>
          </p:cNvSpPr>
          <p:nvPr/>
        </p:nvSpPr>
        <p:spPr>
          <a:xfrm>
            <a:off x="6988175" y="5924550"/>
            <a:ext cx="1439863" cy="47625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46A7D6E3-EA9D-E741-9881-B35FD4502932}" type="slidenum">
              <a:rPr lang="en-US" smtClean="0"/>
              <a:pPr>
                <a:defRPr/>
              </a:pPr>
              <a:t>14</a:t>
            </a:fld>
            <a:endParaRPr lang="en-US"/>
          </a:p>
        </p:txBody>
      </p:sp>
      <p:pic>
        <p:nvPicPr>
          <p:cNvPr id="7"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5942686" y="645848"/>
            <a:ext cx="2692399" cy="4193017"/>
          </a:xfrm>
          <a:prstGeom prst="rect">
            <a:avLst/>
          </a:prstGeom>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2123645" y="2742357"/>
            <a:ext cx="3698036" cy="2129363"/>
          </a:xfrm>
          <a:prstGeom prst="rect">
            <a:avLst/>
          </a:prstGeom>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1" name="Rectangle 10"/>
          <p:cNvSpPr/>
          <p:nvPr/>
        </p:nvSpPr>
        <p:spPr>
          <a:xfrm>
            <a:off x="2642054" y="3930498"/>
            <a:ext cx="476376" cy="408703"/>
          </a:xfrm>
          <a:prstGeom prst="rect">
            <a:avLst/>
          </a:prstGeom>
          <a:noFill/>
          <a:ln w="15875">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2" name="TextBox 11"/>
          <p:cNvSpPr txBox="1"/>
          <p:nvPr/>
        </p:nvSpPr>
        <p:spPr>
          <a:xfrm>
            <a:off x="2550161" y="4255862"/>
            <a:ext cx="1158073" cy="369332"/>
          </a:xfrm>
          <a:prstGeom prst="rect">
            <a:avLst/>
          </a:prstGeom>
          <a:noFill/>
        </p:spPr>
        <p:txBody>
          <a:bodyPr wrap="square" rtlCol="0">
            <a:spAutoFit/>
          </a:bodyPr>
          <a:lstStyle/>
          <a:p>
            <a:r>
              <a:rPr lang="en-CA" sz="1800" dirty="0" smtClean="0">
                <a:solidFill>
                  <a:srgbClr val="FF0000"/>
                </a:solidFill>
              </a:rPr>
              <a:t>SMP</a:t>
            </a:r>
            <a:endParaRPr lang="en-CA" sz="1800" dirty="0">
              <a:solidFill>
                <a:srgbClr val="FF0000"/>
              </a:solidFill>
            </a:endParaRPr>
          </a:p>
        </p:txBody>
      </p:sp>
      <p:sp>
        <p:nvSpPr>
          <p:cNvPr id="13" name="TextBox 12"/>
          <p:cNvSpPr txBox="1"/>
          <p:nvPr/>
        </p:nvSpPr>
        <p:spPr>
          <a:xfrm>
            <a:off x="6792566" y="1834222"/>
            <a:ext cx="1169314" cy="923330"/>
          </a:xfrm>
          <a:prstGeom prst="rect">
            <a:avLst/>
          </a:prstGeom>
          <a:noFill/>
        </p:spPr>
        <p:txBody>
          <a:bodyPr wrap="square" rtlCol="0">
            <a:spAutoFit/>
          </a:bodyPr>
          <a:lstStyle/>
          <a:p>
            <a:r>
              <a:rPr lang="en-CA" sz="1800" dirty="0" smtClean="0">
                <a:solidFill>
                  <a:srgbClr val="FF0000"/>
                </a:solidFill>
              </a:rPr>
              <a:t>new access </a:t>
            </a:r>
            <a:br>
              <a:rPr lang="en-CA" sz="1800" dirty="0" smtClean="0">
                <a:solidFill>
                  <a:srgbClr val="FF0000"/>
                </a:solidFill>
              </a:rPr>
            </a:br>
            <a:r>
              <a:rPr lang="en-CA" sz="1800" dirty="0" smtClean="0">
                <a:solidFill>
                  <a:srgbClr val="FF0000"/>
                </a:solidFill>
              </a:rPr>
              <a:t>platform </a:t>
            </a:r>
            <a:endParaRPr lang="en-CA" sz="1800" dirty="0">
              <a:solidFill>
                <a:srgbClr val="FF0000"/>
              </a:solidFill>
            </a:endParaRPr>
          </a:p>
        </p:txBody>
      </p:sp>
      <p:sp>
        <p:nvSpPr>
          <p:cNvPr id="3" name="Content Placeholder 2"/>
          <p:cNvSpPr>
            <a:spLocks noGrp="1"/>
          </p:cNvSpPr>
          <p:nvPr>
            <p:ph idx="1"/>
          </p:nvPr>
        </p:nvSpPr>
        <p:spPr>
          <a:xfrm>
            <a:off x="162766" y="645848"/>
            <a:ext cx="5648754" cy="2151451"/>
          </a:xfrm>
        </p:spPr>
        <p:txBody>
          <a:bodyPr>
            <a:noAutofit/>
          </a:bodyPr>
          <a:lstStyle/>
          <a:p>
            <a:pPr marL="0" indent="0">
              <a:buNone/>
            </a:pPr>
            <a:r>
              <a:rPr lang="en-US" sz="1400" b="1" dirty="0" smtClean="0">
                <a:solidFill>
                  <a:srgbClr val="002060"/>
                </a:solidFill>
                <a:latin typeface="+mj-lt"/>
              </a:rPr>
              <a:t>System supplies safe landing site for any module in any orientation during manipulation with ISAC target hall crane</a:t>
            </a:r>
            <a:br>
              <a:rPr lang="en-US" sz="1400" b="1" dirty="0" smtClean="0">
                <a:solidFill>
                  <a:srgbClr val="002060"/>
                </a:solidFill>
                <a:latin typeface="+mj-lt"/>
              </a:rPr>
            </a:br>
            <a:r>
              <a:rPr lang="en-US" sz="1400" b="1" dirty="0" smtClean="0">
                <a:solidFill>
                  <a:srgbClr val="002060"/>
                </a:solidFill>
                <a:latin typeface="+mj-lt"/>
              </a:rPr>
              <a:t>(currently SHC has to be free during every module move)</a:t>
            </a:r>
          </a:p>
          <a:p>
            <a:pPr marL="0" indent="0">
              <a:buNone/>
            </a:pPr>
            <a:endParaRPr lang="en-US" sz="1400" b="1" dirty="0">
              <a:solidFill>
                <a:srgbClr val="002060"/>
              </a:solidFill>
              <a:latin typeface="+mj-lt"/>
            </a:endParaRPr>
          </a:p>
          <a:p>
            <a:pPr marL="0" indent="0">
              <a:buNone/>
            </a:pPr>
            <a:r>
              <a:rPr lang="en-US" sz="1400" b="1" dirty="0" smtClean="0">
                <a:solidFill>
                  <a:srgbClr val="002060"/>
                </a:solidFill>
                <a:latin typeface="+mj-lt"/>
              </a:rPr>
              <a:t>Conceptual design nearing completion:</a:t>
            </a:r>
          </a:p>
          <a:p>
            <a:pPr marL="285750" lvl="1">
              <a:buFont typeface="Arial"/>
              <a:buChar char="•"/>
            </a:pPr>
            <a:r>
              <a:rPr lang="en-US" sz="1400" dirty="0" smtClean="0">
                <a:solidFill>
                  <a:srgbClr val="002060"/>
                </a:solidFill>
                <a:latin typeface="+mj-lt"/>
              </a:rPr>
              <a:t>Location finalized</a:t>
            </a:r>
          </a:p>
          <a:p>
            <a:pPr marL="285750" lvl="1">
              <a:buFont typeface="Arial"/>
              <a:buChar char="•"/>
            </a:pPr>
            <a:r>
              <a:rPr lang="en-US" sz="1400" dirty="0" smtClean="0">
                <a:solidFill>
                  <a:srgbClr val="002060"/>
                </a:solidFill>
                <a:latin typeface="+mj-lt"/>
              </a:rPr>
              <a:t>General design finalized (vacuum vessel, shielding, turntable, remotely operated lid)</a:t>
            </a:r>
          </a:p>
          <a:p>
            <a:pPr marL="285750" lvl="1">
              <a:buFont typeface="Arial"/>
              <a:buChar char="•"/>
            </a:pPr>
            <a:r>
              <a:rPr lang="en-US" sz="1400" dirty="0" smtClean="0">
                <a:solidFill>
                  <a:srgbClr val="002060"/>
                </a:solidFill>
                <a:latin typeface="+mj-lt"/>
              </a:rPr>
              <a:t>Preparation for </a:t>
            </a:r>
            <a:br>
              <a:rPr lang="en-US" sz="1400" dirty="0" smtClean="0">
                <a:solidFill>
                  <a:srgbClr val="002060"/>
                </a:solidFill>
                <a:latin typeface="+mj-lt"/>
              </a:rPr>
            </a:br>
            <a:r>
              <a:rPr lang="en-US" sz="1400" dirty="0" smtClean="0">
                <a:solidFill>
                  <a:srgbClr val="002060"/>
                </a:solidFill>
                <a:latin typeface="+mj-lt"/>
              </a:rPr>
              <a:t>installation ongoing</a:t>
            </a:r>
          </a:p>
          <a:p>
            <a:pPr marL="0" lvl="0" indent="0" defTabSz="914400">
              <a:buNone/>
              <a:defRPr/>
            </a:pPr>
            <a:endParaRPr lang="en-US" sz="1400" b="1" dirty="0" smtClean="0">
              <a:solidFill>
                <a:srgbClr val="002060"/>
              </a:solidFill>
              <a:latin typeface="+mj-lt"/>
              <a:sym typeface="Wingdings"/>
            </a:endParaRPr>
          </a:p>
          <a:p>
            <a:pPr marL="0" lvl="0" indent="0" defTabSz="914400">
              <a:buNone/>
              <a:defRPr/>
            </a:pPr>
            <a:endParaRPr lang="en-US" sz="1400" b="1" dirty="0">
              <a:solidFill>
                <a:srgbClr val="002060"/>
              </a:solidFill>
              <a:latin typeface="+mj-lt"/>
              <a:sym typeface="Wingdings"/>
            </a:endParaRPr>
          </a:p>
          <a:p>
            <a:pPr marL="0" lvl="0" indent="0" defTabSz="914400">
              <a:buNone/>
              <a:defRPr/>
            </a:pPr>
            <a:r>
              <a:rPr lang="en-US" sz="1400" b="1" dirty="0" smtClean="0">
                <a:solidFill>
                  <a:srgbClr val="002060"/>
                </a:solidFill>
                <a:latin typeface="+mj-lt"/>
                <a:sym typeface="Wingdings"/>
              </a:rPr>
              <a:t>Passed Gates 0-1</a:t>
            </a:r>
          </a:p>
          <a:p>
            <a:pPr marL="0" lvl="0" indent="0" defTabSz="914400">
              <a:buNone/>
              <a:defRPr/>
            </a:pPr>
            <a:r>
              <a:rPr lang="en-US" sz="1400" b="1" dirty="0" smtClean="0">
                <a:solidFill>
                  <a:srgbClr val="002060"/>
                </a:solidFill>
                <a:latin typeface="+mj-lt"/>
                <a:sym typeface="Wingdings"/>
              </a:rPr>
              <a:t>On-track </a:t>
            </a:r>
            <a:r>
              <a:rPr lang="en-US" sz="1400" b="1" dirty="0">
                <a:solidFill>
                  <a:srgbClr val="002060"/>
                </a:solidFill>
                <a:latin typeface="+mj-lt"/>
                <a:sym typeface="Wingdings"/>
              </a:rPr>
              <a:t>for </a:t>
            </a:r>
            <a:r>
              <a:rPr lang="en-US" sz="1400" b="1" dirty="0" smtClean="0">
                <a:solidFill>
                  <a:srgbClr val="002060"/>
                </a:solidFill>
                <a:latin typeface="+mj-lt"/>
                <a:sym typeface="Wingdings"/>
              </a:rPr>
              <a:t/>
            </a:r>
            <a:br>
              <a:rPr lang="en-US" sz="1400" b="1" dirty="0" smtClean="0">
                <a:solidFill>
                  <a:srgbClr val="002060"/>
                </a:solidFill>
                <a:latin typeface="+mj-lt"/>
                <a:sym typeface="Wingdings"/>
              </a:rPr>
            </a:br>
            <a:r>
              <a:rPr lang="en-US" sz="1400" b="1" dirty="0" smtClean="0">
                <a:solidFill>
                  <a:srgbClr val="002060"/>
                </a:solidFill>
                <a:latin typeface="+mj-lt"/>
                <a:sym typeface="Wingdings"/>
              </a:rPr>
              <a:t>2018 Q2 completion</a:t>
            </a:r>
            <a:endParaRPr lang="en-US" sz="1400" dirty="0">
              <a:solidFill>
                <a:srgbClr val="002060"/>
              </a:solidFill>
              <a:latin typeface="+mj-lt"/>
            </a:endParaRPr>
          </a:p>
        </p:txBody>
      </p:sp>
      <p:sp>
        <p:nvSpPr>
          <p:cNvPr id="17" name="TextBox 16"/>
          <p:cNvSpPr txBox="1"/>
          <p:nvPr/>
        </p:nvSpPr>
        <p:spPr>
          <a:xfrm>
            <a:off x="7819640" y="3229702"/>
            <a:ext cx="1158073" cy="369332"/>
          </a:xfrm>
          <a:prstGeom prst="rect">
            <a:avLst/>
          </a:prstGeom>
          <a:noFill/>
        </p:spPr>
        <p:txBody>
          <a:bodyPr wrap="square" rtlCol="0">
            <a:spAutoFit/>
          </a:bodyPr>
          <a:lstStyle/>
          <a:p>
            <a:r>
              <a:rPr lang="en-CA" sz="1800" dirty="0" smtClean="0">
                <a:solidFill>
                  <a:srgbClr val="FF0000"/>
                </a:solidFill>
              </a:rPr>
              <a:t>SMP</a:t>
            </a:r>
            <a:endParaRPr lang="en-CA" sz="1800" dirty="0">
              <a:solidFill>
                <a:srgbClr val="FF0000"/>
              </a:solidFill>
            </a:endParaRPr>
          </a:p>
        </p:txBody>
      </p:sp>
      <p:sp>
        <p:nvSpPr>
          <p:cNvPr id="14" name="Rectangle 13"/>
          <p:cNvSpPr/>
          <p:nvPr/>
        </p:nvSpPr>
        <p:spPr>
          <a:xfrm>
            <a:off x="287079" y="4577255"/>
            <a:ext cx="2142077" cy="261610"/>
          </a:xfrm>
          <a:prstGeom prst="rect">
            <a:avLst/>
          </a:prstGeom>
        </p:spPr>
        <p:txBody>
          <a:bodyPr wrap="square">
            <a:spAutoFit/>
          </a:bodyPr>
          <a:lstStyle/>
          <a:p>
            <a:r>
              <a:rPr lang="en-US" sz="1100" i="1" dirty="0" smtClean="0">
                <a:solidFill>
                  <a:srgbClr val="002060"/>
                </a:solidFill>
              </a:rPr>
              <a:t>Yasmine </a:t>
            </a:r>
            <a:r>
              <a:rPr lang="en-US" sz="1100" i="1" dirty="0" err="1" smtClean="0">
                <a:solidFill>
                  <a:srgbClr val="002060"/>
                </a:solidFill>
              </a:rPr>
              <a:t>Saboui</a:t>
            </a:r>
            <a:r>
              <a:rPr lang="en-US" sz="1100" i="1" dirty="0" smtClean="0">
                <a:solidFill>
                  <a:srgbClr val="002060"/>
                </a:solidFill>
              </a:rPr>
              <a:t>, </a:t>
            </a:r>
            <a:r>
              <a:rPr lang="en-US" sz="1100" i="1" dirty="0">
                <a:solidFill>
                  <a:srgbClr val="002060"/>
                </a:solidFill>
              </a:rPr>
              <a:t>et </a:t>
            </a:r>
            <a:r>
              <a:rPr lang="en-US" sz="1100" i="1" dirty="0" smtClean="0">
                <a:solidFill>
                  <a:srgbClr val="002060"/>
                </a:solidFill>
              </a:rPr>
              <a:t>al.</a:t>
            </a:r>
            <a:endParaRPr lang="en-CA" sz="1100" i="1" dirty="0">
              <a:solidFill>
                <a:srgbClr val="002060"/>
              </a:solidFill>
            </a:endParaRPr>
          </a:p>
        </p:txBody>
      </p:sp>
    </p:spTree>
    <p:extLst>
      <p:ext uri="{BB962C8B-B14F-4D97-AF65-F5344CB8AC3E}">
        <p14:creationId xmlns:p14="http://schemas.microsoft.com/office/powerpoint/2010/main" val="17206144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46501" y="0"/>
            <a:ext cx="6117852" cy="469901"/>
          </a:xfrm>
        </p:spPr>
        <p:txBody>
          <a:bodyPr/>
          <a:lstStyle/>
          <a:p>
            <a:r>
              <a:rPr lang="en-US" dirty="0" smtClean="0"/>
              <a:t>Target Module 3 Investigation</a:t>
            </a:r>
            <a:endParaRPr lang="en-US" dirty="0"/>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rot="5400000">
            <a:off x="6073800" y="1926606"/>
            <a:ext cx="3837257" cy="182769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Rectangle 6"/>
          <p:cNvSpPr/>
          <p:nvPr/>
        </p:nvSpPr>
        <p:spPr>
          <a:xfrm>
            <a:off x="213361" y="618607"/>
            <a:ext cx="5171440" cy="2246769"/>
          </a:xfrm>
          <a:prstGeom prst="rect">
            <a:avLst/>
          </a:prstGeom>
        </p:spPr>
        <p:txBody>
          <a:bodyPr wrap="square">
            <a:spAutoFit/>
          </a:bodyPr>
          <a:lstStyle/>
          <a:p>
            <a:pPr marL="158750" indent="-158750">
              <a:spcBef>
                <a:spcPts val="0"/>
              </a:spcBef>
              <a:buFont typeface="Arial" panose="020B0604020202020204" pitchFamily="34" charset="0"/>
              <a:buChar char="•"/>
            </a:pPr>
            <a:r>
              <a:rPr lang="en-US" sz="1400" dirty="0" smtClean="0">
                <a:solidFill>
                  <a:srgbClr val="002060"/>
                </a:solidFill>
              </a:rPr>
              <a:t>Strategy: Identify and eliminate sources of HV breakdown until 60 kV and inform design of future modules and refurbishment plan</a:t>
            </a:r>
            <a:endParaRPr lang="en-US" sz="1400" dirty="0">
              <a:solidFill>
                <a:srgbClr val="002060"/>
              </a:solidFill>
            </a:endParaRPr>
          </a:p>
          <a:p>
            <a:pPr marL="158750" indent="-158750">
              <a:spcBef>
                <a:spcPts val="0"/>
              </a:spcBef>
              <a:buFont typeface="Arial" panose="020B0604020202020204" pitchFamily="34" charset="0"/>
              <a:buChar char="•"/>
            </a:pPr>
            <a:r>
              <a:rPr lang="en-US" sz="1400" dirty="0" smtClean="0">
                <a:solidFill>
                  <a:srgbClr val="002060"/>
                </a:solidFill>
              </a:rPr>
              <a:t>Source of poor HV performance being investigated by </a:t>
            </a:r>
          </a:p>
          <a:p>
            <a:pPr marL="615950" lvl="1" indent="-158750">
              <a:buFont typeface="Arial" panose="020B0604020202020204" pitchFamily="34" charset="0"/>
              <a:buChar char="•"/>
            </a:pPr>
            <a:r>
              <a:rPr lang="en-US" sz="1400" dirty="0" smtClean="0">
                <a:solidFill>
                  <a:srgbClr val="002060"/>
                </a:solidFill>
              </a:rPr>
              <a:t>HV simulations</a:t>
            </a:r>
          </a:p>
          <a:p>
            <a:pPr marL="615950" lvl="1" indent="-158750">
              <a:buFont typeface="Arial" panose="020B0604020202020204" pitchFamily="34" charset="0"/>
              <a:buChar char="•"/>
            </a:pPr>
            <a:r>
              <a:rPr lang="en-US" sz="1400" dirty="0" smtClean="0">
                <a:solidFill>
                  <a:srgbClr val="002060"/>
                </a:solidFill>
              </a:rPr>
              <a:t>locating sparks with UV cameras</a:t>
            </a:r>
          </a:p>
          <a:p>
            <a:pPr marL="615950" lvl="1" indent="-158750">
              <a:buFont typeface="Arial" panose="020B0604020202020204" pitchFamily="34" charset="0"/>
              <a:buChar char="•"/>
            </a:pPr>
            <a:r>
              <a:rPr lang="en-US" sz="1400" dirty="0" smtClean="0">
                <a:solidFill>
                  <a:srgbClr val="002060"/>
                </a:solidFill>
              </a:rPr>
              <a:t>identifying spark marks </a:t>
            </a:r>
            <a:endParaRPr lang="en-US" sz="1400" dirty="0">
              <a:solidFill>
                <a:srgbClr val="002060"/>
              </a:solidFill>
            </a:endParaRPr>
          </a:p>
          <a:p>
            <a:pPr marL="158750" indent="-158750">
              <a:spcBef>
                <a:spcPts val="0"/>
              </a:spcBef>
              <a:buFont typeface="Arial" panose="020B0604020202020204" pitchFamily="34" charset="0"/>
              <a:buChar char="•"/>
            </a:pPr>
            <a:r>
              <a:rPr lang="en-US" sz="1400" dirty="0" smtClean="0">
                <a:solidFill>
                  <a:srgbClr val="002060"/>
                </a:solidFill>
              </a:rPr>
              <a:t>Investigations in ISAC SHC and conditioning station ongoing: sources of HV break-down identified and eliminated</a:t>
            </a:r>
          </a:p>
          <a:p>
            <a:pPr marL="158750" indent="-158750">
              <a:spcBef>
                <a:spcPts val="0"/>
              </a:spcBef>
              <a:buFont typeface="Arial" panose="020B0604020202020204" pitchFamily="34" charset="0"/>
              <a:buChar char="•"/>
            </a:pPr>
            <a:r>
              <a:rPr lang="en-US" sz="1400" dirty="0" smtClean="0">
                <a:solidFill>
                  <a:srgbClr val="002060"/>
                </a:solidFill>
              </a:rPr>
              <a:t>Module now holds 60 kV (without target, heating, beam)</a:t>
            </a:r>
            <a:endParaRPr lang="en-US" sz="1400" dirty="0">
              <a:solidFill>
                <a:srgbClr val="002060"/>
              </a:solidFill>
            </a:endParaRPr>
          </a:p>
          <a:p>
            <a:pPr lvl="1" indent="-457200">
              <a:buFont typeface="Arial" panose="020B0604020202020204" pitchFamily="34" charset="0"/>
              <a:buChar char="•"/>
            </a:pPr>
            <a:endParaRPr lang="en-CA" sz="1400" dirty="0" smtClean="0">
              <a:solidFill>
                <a:srgbClr val="002060"/>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3361" y="2844159"/>
            <a:ext cx="4968239" cy="1727842"/>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361940" y="923959"/>
            <a:ext cx="1692445" cy="3835121"/>
          </a:xfrm>
          <a:prstGeom prst="rect">
            <a:avLst/>
          </a:prstGeom>
        </p:spPr>
      </p:pic>
      <p:sp>
        <p:nvSpPr>
          <p:cNvPr id="8" name="Rectangle 7"/>
          <p:cNvSpPr/>
          <p:nvPr/>
        </p:nvSpPr>
        <p:spPr>
          <a:xfrm>
            <a:off x="3951350" y="2582549"/>
            <a:ext cx="1509057" cy="261610"/>
          </a:xfrm>
          <a:prstGeom prst="rect">
            <a:avLst/>
          </a:prstGeom>
        </p:spPr>
        <p:txBody>
          <a:bodyPr wrap="square">
            <a:spAutoFit/>
          </a:bodyPr>
          <a:lstStyle/>
          <a:p>
            <a:r>
              <a:rPr lang="en-US" sz="1100" i="1" dirty="0" smtClean="0">
                <a:solidFill>
                  <a:srgbClr val="002060"/>
                </a:solidFill>
              </a:rPr>
              <a:t>Aurelia </a:t>
            </a:r>
            <a:r>
              <a:rPr lang="en-US" sz="1100" i="1" dirty="0" err="1" smtClean="0">
                <a:solidFill>
                  <a:srgbClr val="002060"/>
                </a:solidFill>
              </a:rPr>
              <a:t>Laxdal</a:t>
            </a:r>
            <a:r>
              <a:rPr lang="en-US" sz="1100" i="1" dirty="0" smtClean="0">
                <a:solidFill>
                  <a:srgbClr val="002060"/>
                </a:solidFill>
              </a:rPr>
              <a:t>, </a:t>
            </a:r>
            <a:r>
              <a:rPr lang="en-US" sz="1100" i="1" dirty="0">
                <a:solidFill>
                  <a:srgbClr val="002060"/>
                </a:solidFill>
              </a:rPr>
              <a:t>et al.</a:t>
            </a:r>
            <a:endParaRPr lang="en-CA" sz="1100" i="1" dirty="0">
              <a:solidFill>
                <a:srgbClr val="002060"/>
              </a:solidFill>
            </a:endParaRPr>
          </a:p>
        </p:txBody>
      </p:sp>
      <p:pic>
        <p:nvPicPr>
          <p:cNvPr id="12" name="Picture 11"/>
          <p:cNvPicPr>
            <a:picLocks noChangeAspect="1"/>
          </p:cNvPicPr>
          <p:nvPr/>
        </p:nvPicPr>
        <p:blipFill>
          <a:blip r:embed="rId5"/>
          <a:stretch>
            <a:fillRect/>
          </a:stretch>
        </p:blipFill>
        <p:spPr>
          <a:xfrm>
            <a:off x="7296867" y="618390"/>
            <a:ext cx="1767123" cy="1177699"/>
          </a:xfrm>
          <a:prstGeom prst="rect">
            <a:avLst/>
          </a:prstGeom>
        </p:spPr>
      </p:pic>
      <p:pic>
        <p:nvPicPr>
          <p:cNvPr id="13" name="Picture 12"/>
          <p:cNvPicPr>
            <a:picLocks noChangeAspect="1"/>
          </p:cNvPicPr>
          <p:nvPr/>
        </p:nvPicPr>
        <p:blipFill>
          <a:blip r:embed="rId6"/>
          <a:stretch>
            <a:fillRect/>
          </a:stretch>
        </p:blipFill>
        <p:spPr>
          <a:xfrm>
            <a:off x="5493212" y="618390"/>
            <a:ext cx="1729534" cy="1192014"/>
          </a:xfrm>
          <a:prstGeom prst="rect">
            <a:avLst/>
          </a:prstGeom>
        </p:spPr>
      </p:pic>
    </p:spTree>
    <p:extLst>
      <p:ext uri="{BB962C8B-B14F-4D97-AF65-F5344CB8AC3E}">
        <p14:creationId xmlns:p14="http://schemas.microsoft.com/office/powerpoint/2010/main" val="35014853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46501" y="0"/>
            <a:ext cx="6117852" cy="469901"/>
          </a:xfrm>
        </p:spPr>
        <p:txBody>
          <a:bodyPr/>
          <a:lstStyle/>
          <a:p>
            <a:r>
              <a:rPr lang="en-US" dirty="0" smtClean="0"/>
              <a:t>Target Module Refurbishment Strategy</a:t>
            </a:r>
            <a:endParaRPr lang="en-US" dirty="0"/>
          </a:p>
        </p:txBody>
      </p:sp>
      <p:sp>
        <p:nvSpPr>
          <p:cNvPr id="7" name="Rectangle 6"/>
          <p:cNvSpPr/>
          <p:nvPr/>
        </p:nvSpPr>
        <p:spPr>
          <a:xfrm>
            <a:off x="2980320" y="707164"/>
            <a:ext cx="3837039" cy="3970318"/>
          </a:xfrm>
          <a:prstGeom prst="rect">
            <a:avLst/>
          </a:prstGeom>
        </p:spPr>
        <p:txBody>
          <a:bodyPr wrap="square">
            <a:spAutoFit/>
          </a:bodyPr>
          <a:lstStyle/>
          <a:p>
            <a:pPr marL="158750" indent="-158750">
              <a:spcBef>
                <a:spcPts val="0"/>
              </a:spcBef>
              <a:buFont typeface="Arial" panose="020B0604020202020204" pitchFamily="34" charset="0"/>
              <a:buChar char="•"/>
            </a:pPr>
            <a:r>
              <a:rPr lang="en-US" sz="1400" dirty="0">
                <a:solidFill>
                  <a:srgbClr val="002060"/>
                </a:solidFill>
              </a:rPr>
              <a:t>S</a:t>
            </a:r>
            <a:r>
              <a:rPr lang="en-US" sz="1400" dirty="0" smtClean="0">
                <a:solidFill>
                  <a:srgbClr val="002060"/>
                </a:solidFill>
              </a:rPr>
              <a:t>ource tray is the only component that is regularly refurbished (after failure)</a:t>
            </a:r>
          </a:p>
          <a:p>
            <a:pPr marL="158750" indent="-158750">
              <a:spcBef>
                <a:spcPts val="0"/>
              </a:spcBef>
              <a:buFont typeface="Arial" panose="020B0604020202020204" pitchFamily="34" charset="0"/>
              <a:buChar char="•"/>
            </a:pPr>
            <a:endParaRPr lang="en-US" sz="1400" dirty="0" smtClean="0">
              <a:solidFill>
                <a:srgbClr val="002060"/>
              </a:solidFill>
            </a:endParaRPr>
          </a:p>
          <a:p>
            <a:pPr marL="158750" indent="-158750">
              <a:spcBef>
                <a:spcPts val="0"/>
              </a:spcBef>
              <a:buFont typeface="Arial" panose="020B0604020202020204" pitchFamily="34" charset="0"/>
              <a:buChar char="•"/>
            </a:pPr>
            <a:r>
              <a:rPr lang="en-US" sz="1400" dirty="0" smtClean="0">
                <a:solidFill>
                  <a:srgbClr val="002060"/>
                </a:solidFill>
              </a:rPr>
              <a:t>Other components (HV service tray, source cap) increasingly causing failure and low performance</a:t>
            </a:r>
          </a:p>
          <a:p>
            <a:pPr marL="158750" indent="-158750">
              <a:spcBef>
                <a:spcPts val="0"/>
              </a:spcBef>
              <a:buFont typeface="Arial" panose="020B0604020202020204" pitchFamily="34" charset="0"/>
              <a:buChar char="•"/>
            </a:pPr>
            <a:endParaRPr lang="en-US" sz="1400" dirty="0">
              <a:solidFill>
                <a:srgbClr val="002060"/>
              </a:solidFill>
            </a:endParaRPr>
          </a:p>
          <a:p>
            <a:pPr marL="158750" indent="-158750">
              <a:spcBef>
                <a:spcPts val="0"/>
              </a:spcBef>
              <a:buFont typeface="Arial" panose="020B0604020202020204" pitchFamily="34" charset="0"/>
              <a:buChar char="•"/>
            </a:pPr>
            <a:r>
              <a:rPr lang="en-US" sz="1400" dirty="0" smtClean="0">
                <a:solidFill>
                  <a:srgbClr val="002060"/>
                </a:solidFill>
              </a:rPr>
              <a:t>Every refurbishment is currently a one-off program</a:t>
            </a:r>
          </a:p>
          <a:p>
            <a:pPr marL="158750" indent="-158750">
              <a:spcBef>
                <a:spcPts val="0"/>
              </a:spcBef>
              <a:buFont typeface="Arial" panose="020B0604020202020204" pitchFamily="34" charset="0"/>
              <a:buChar char="•"/>
            </a:pPr>
            <a:endParaRPr lang="en-US" sz="1400" dirty="0">
              <a:solidFill>
                <a:srgbClr val="002060"/>
              </a:solidFill>
            </a:endParaRPr>
          </a:p>
          <a:p>
            <a:pPr marL="158750" indent="-158750">
              <a:spcBef>
                <a:spcPts val="0"/>
              </a:spcBef>
              <a:buFont typeface="Arial" panose="020B0604020202020204" pitchFamily="34" charset="0"/>
              <a:buChar char="•"/>
            </a:pPr>
            <a:r>
              <a:rPr lang="en-US" sz="1400" dirty="0" smtClean="0">
                <a:solidFill>
                  <a:srgbClr val="002060"/>
                </a:solidFill>
              </a:rPr>
              <a:t>Aiming at sustainable refurbishment strategy using procedures and parts that are applicable to all modules (TM2-4) following a ‘plug-and-play’ component design</a:t>
            </a:r>
          </a:p>
          <a:p>
            <a:pPr lvl="1"/>
            <a:endParaRPr lang="en-CA" sz="1400" dirty="0" smtClean="0">
              <a:solidFill>
                <a:srgbClr val="002060"/>
              </a:solidFill>
            </a:endParaRPr>
          </a:p>
          <a:p>
            <a:pPr marL="158750" indent="-158750">
              <a:spcBef>
                <a:spcPts val="0"/>
              </a:spcBef>
              <a:buFont typeface="Arial" panose="020B0604020202020204" pitchFamily="34" charset="0"/>
              <a:buChar char="•"/>
            </a:pPr>
            <a:r>
              <a:rPr lang="en-CA" sz="1400" dirty="0" smtClean="0">
                <a:solidFill>
                  <a:srgbClr val="002060"/>
                </a:solidFill>
              </a:rPr>
              <a:t>Making use of 2</a:t>
            </a:r>
            <a:r>
              <a:rPr lang="en-CA" sz="1400" baseline="30000" dirty="0" smtClean="0">
                <a:solidFill>
                  <a:srgbClr val="002060"/>
                </a:solidFill>
              </a:rPr>
              <a:t>nd</a:t>
            </a:r>
            <a:r>
              <a:rPr lang="en-CA" sz="1400" dirty="0" smtClean="0">
                <a:solidFill>
                  <a:srgbClr val="002060"/>
                </a:solidFill>
              </a:rPr>
              <a:t> hot cell (NHC) and SMP </a:t>
            </a:r>
            <a:br>
              <a:rPr lang="en-CA" sz="1400" dirty="0" smtClean="0">
                <a:solidFill>
                  <a:srgbClr val="002060"/>
                </a:solidFill>
              </a:rPr>
            </a:br>
            <a:r>
              <a:rPr lang="en-US" sz="1400" dirty="0" smtClean="0">
                <a:solidFill>
                  <a:srgbClr val="002060"/>
                </a:solidFill>
                <a:latin typeface="Times New Roman" charset="0"/>
                <a:ea typeface="Times New Roman" charset="0"/>
                <a:cs typeface="Times New Roman" charset="0"/>
                <a:sym typeface="Wingdings" panose="05000000000000000000" pitchFamily="2" charset="2"/>
              </a:rPr>
              <a:t>→</a:t>
            </a:r>
            <a:r>
              <a:rPr lang="en-CA" sz="1400" dirty="0" smtClean="0">
                <a:solidFill>
                  <a:srgbClr val="002060"/>
                </a:solidFill>
                <a:sym typeface="Wingdings" panose="05000000000000000000" pitchFamily="2" charset="2"/>
              </a:rPr>
              <a:t> one hot </a:t>
            </a:r>
            <a:r>
              <a:rPr lang="en-CA" sz="1400" smtClean="0">
                <a:solidFill>
                  <a:srgbClr val="002060"/>
                </a:solidFill>
                <a:sym typeface="Wingdings" panose="05000000000000000000" pitchFamily="2" charset="2"/>
              </a:rPr>
              <a:t>cell (SHC) continuously </a:t>
            </a:r>
            <a:r>
              <a:rPr lang="en-CA" sz="1400" dirty="0" smtClean="0">
                <a:solidFill>
                  <a:srgbClr val="002060"/>
                </a:solidFill>
                <a:sym typeface="Wingdings" panose="05000000000000000000" pitchFamily="2" charset="2"/>
              </a:rPr>
              <a:t>available for long term refurbishment </a:t>
            </a:r>
            <a:endParaRPr lang="en-CA" sz="1400" dirty="0" smtClean="0">
              <a:solidFill>
                <a:srgbClr val="00206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9458" y="956084"/>
            <a:ext cx="2662092" cy="3453171"/>
          </a:xfrm>
          <a:prstGeom prst="rect">
            <a:avLst/>
          </a:prstGeom>
          <a:effectLst>
            <a:glow rad="63500">
              <a:schemeClr val="tx1">
                <a:alpha val="40000"/>
              </a:schemeClr>
            </a:glow>
            <a:outerShdw blurRad="50800" dist="38100" dir="2700000" algn="tl" rotWithShape="0">
              <a:prstClr val="black">
                <a:alpha val="40000"/>
              </a:prstClr>
            </a:outerShdw>
          </a:effectLst>
        </p:spPr>
      </p:pic>
      <p:grpSp>
        <p:nvGrpSpPr>
          <p:cNvPr id="8" name="Group 7"/>
          <p:cNvGrpSpPr/>
          <p:nvPr/>
        </p:nvGrpSpPr>
        <p:grpSpPr>
          <a:xfrm>
            <a:off x="7264420" y="596347"/>
            <a:ext cx="1981180" cy="4314439"/>
            <a:chOff x="227631" y="596348"/>
            <a:chExt cx="1981180" cy="4314439"/>
          </a:xfrm>
        </p:grpSpPr>
        <p:pic>
          <p:nvPicPr>
            <p:cNvPr id="9" name="Picture 8"/>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1017324" y="1841303"/>
              <a:ext cx="4221707" cy="1731797"/>
            </a:xfrm>
            <a:prstGeom prst="rect">
              <a:avLst/>
            </a:prstGeom>
          </p:spPr>
        </p:pic>
        <p:sp>
          <p:nvSpPr>
            <p:cNvPr id="10" name="Rectangle 9"/>
            <p:cNvSpPr/>
            <p:nvPr/>
          </p:nvSpPr>
          <p:spPr>
            <a:xfrm rot="19814343">
              <a:off x="1339560" y="4436909"/>
              <a:ext cx="498764" cy="47387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1" name="Rectangle 10"/>
            <p:cNvSpPr/>
            <p:nvPr/>
          </p:nvSpPr>
          <p:spPr>
            <a:xfrm>
              <a:off x="1710047" y="3001809"/>
              <a:ext cx="498764" cy="5827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2" name="Rectangle 11"/>
            <p:cNvSpPr/>
            <p:nvPr/>
          </p:nvSpPr>
          <p:spPr>
            <a:xfrm rot="19814343">
              <a:off x="1108193" y="4291635"/>
              <a:ext cx="498764" cy="2043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13745249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46501" y="0"/>
            <a:ext cx="6117852" cy="469901"/>
          </a:xfrm>
        </p:spPr>
        <p:txBody>
          <a:bodyPr/>
          <a:lstStyle/>
          <a:p>
            <a:r>
              <a:rPr lang="en-US" dirty="0" smtClean="0"/>
              <a:t>Cold Target Module Copy</a:t>
            </a:r>
            <a:endParaRPr lang="en-US" dirty="0"/>
          </a:p>
        </p:txBody>
      </p:sp>
      <p:sp>
        <p:nvSpPr>
          <p:cNvPr id="7" name="Rectangle 6"/>
          <p:cNvSpPr/>
          <p:nvPr/>
        </p:nvSpPr>
        <p:spPr>
          <a:xfrm>
            <a:off x="162560" y="514124"/>
            <a:ext cx="9042401" cy="738664"/>
          </a:xfrm>
          <a:prstGeom prst="rect">
            <a:avLst/>
          </a:prstGeom>
        </p:spPr>
        <p:txBody>
          <a:bodyPr wrap="square">
            <a:spAutoFit/>
          </a:bodyPr>
          <a:lstStyle/>
          <a:p>
            <a:pPr marL="158750" indent="-158750">
              <a:spcBef>
                <a:spcPts val="0"/>
              </a:spcBef>
              <a:buFont typeface="Arial" panose="020B0604020202020204" pitchFamily="34" charset="0"/>
              <a:buChar char="•"/>
            </a:pPr>
            <a:r>
              <a:rPr lang="en-US" sz="1400" dirty="0" smtClean="0">
                <a:solidFill>
                  <a:srgbClr val="002060"/>
                </a:solidFill>
              </a:rPr>
              <a:t>Expedite procurement of ‘cold target module copy’ with minimum TRIUMF personnel</a:t>
            </a:r>
          </a:p>
          <a:p>
            <a:pPr marL="158750" indent="-158750">
              <a:spcBef>
                <a:spcPts val="0"/>
              </a:spcBef>
              <a:buFont typeface="Arial" panose="020B0604020202020204" pitchFamily="34" charset="0"/>
              <a:buChar char="•"/>
            </a:pPr>
            <a:r>
              <a:rPr lang="en-US" sz="1400" dirty="0" smtClean="0">
                <a:solidFill>
                  <a:srgbClr val="002060"/>
                </a:solidFill>
              </a:rPr>
              <a:t>Informing design of components for target module refurbishment strategy through systematic investigations of HV and thermal performance of TM3 (P416)</a:t>
            </a:r>
          </a:p>
        </p:txBody>
      </p:sp>
      <p:grpSp>
        <p:nvGrpSpPr>
          <p:cNvPr id="4" name="Group 3"/>
          <p:cNvGrpSpPr/>
          <p:nvPr/>
        </p:nvGrpSpPr>
        <p:grpSpPr>
          <a:xfrm>
            <a:off x="294640" y="1367410"/>
            <a:ext cx="2661920" cy="3445024"/>
            <a:chOff x="6355080" y="956085"/>
            <a:chExt cx="2661920" cy="3445024"/>
          </a:xfrm>
        </p:grpSpPr>
        <p:pic>
          <p:nvPicPr>
            <p:cNvPr id="10" name="Picture 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55080" y="956085"/>
              <a:ext cx="2661920" cy="3445024"/>
            </a:xfrm>
            <a:prstGeom prst="rect">
              <a:avLst/>
            </a:prstGeom>
            <a:effectLst>
              <a:glow rad="63500">
                <a:schemeClr val="tx1">
                  <a:alpha val="40000"/>
                </a:schemeClr>
              </a:glow>
              <a:outerShdw blurRad="50800" dist="38100" dir="2700000" algn="tl" rotWithShape="0">
                <a:prstClr val="black">
                  <a:alpha val="40000"/>
                </a:prstClr>
              </a:outerShdw>
            </a:effectLst>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067550" y="4148138"/>
              <a:ext cx="1814513" cy="252971"/>
            </a:xfrm>
            <a:prstGeom prst="rect">
              <a:avLst/>
            </a:prstGeom>
            <a:ln>
              <a:noFill/>
            </a:ln>
            <a:effectLst/>
          </p:spPr>
        </p:pic>
      </p:grpSp>
      <p:sp>
        <p:nvSpPr>
          <p:cNvPr id="13" name="Rectangle 12"/>
          <p:cNvSpPr/>
          <p:nvPr/>
        </p:nvSpPr>
        <p:spPr>
          <a:xfrm>
            <a:off x="3151632" y="1325016"/>
            <a:ext cx="5937504" cy="261610"/>
          </a:xfrm>
          <a:prstGeom prst="rect">
            <a:avLst/>
          </a:prstGeom>
        </p:spPr>
        <p:txBody>
          <a:bodyPr wrap="square">
            <a:spAutoFit/>
          </a:bodyPr>
          <a:lstStyle/>
          <a:p>
            <a:pPr>
              <a:spcBef>
                <a:spcPts val="0"/>
              </a:spcBef>
            </a:pPr>
            <a:r>
              <a:rPr lang="en-US" sz="1100" dirty="0" smtClean="0">
                <a:solidFill>
                  <a:srgbClr val="002060"/>
                </a:solidFill>
              </a:rPr>
              <a:t>Interim solution and contingency for TM2/4 failure until ARIEL completion (possible schedule):</a:t>
            </a:r>
          </a:p>
        </p:txBody>
      </p:sp>
      <p:graphicFrame>
        <p:nvGraphicFramePr>
          <p:cNvPr id="16" name="Table 15"/>
          <p:cNvGraphicFramePr>
            <a:graphicFrameLocks noGrp="1"/>
          </p:cNvGraphicFramePr>
          <p:nvPr>
            <p:extLst>
              <p:ext uri="{D42A27DB-BD31-4B8C-83A1-F6EECF244321}">
                <p14:modId xmlns:p14="http://schemas.microsoft.com/office/powerpoint/2010/main" val="2444047869"/>
              </p:ext>
            </p:extLst>
          </p:nvPr>
        </p:nvGraphicFramePr>
        <p:xfrm>
          <a:off x="3286443" y="1574434"/>
          <a:ext cx="3876948" cy="3246120"/>
        </p:xfrm>
        <a:graphic>
          <a:graphicData uri="http://schemas.openxmlformats.org/drawingml/2006/table">
            <a:tbl>
              <a:tblPr/>
              <a:tblGrid>
                <a:gridCol w="317500"/>
                <a:gridCol w="843136"/>
                <a:gridCol w="843136"/>
                <a:gridCol w="843136"/>
                <a:gridCol w="1030040"/>
              </a:tblGrid>
              <a:tr h="158629">
                <a:tc>
                  <a:txBody>
                    <a:bodyPr/>
                    <a:lstStyle/>
                    <a:p>
                      <a:pPr algn="ctr" fontAlgn="b"/>
                      <a:r>
                        <a:rPr lang="en-US" sz="1100" b="1" i="0" u="none" strike="noStrike" dirty="0">
                          <a:solidFill>
                            <a:srgbClr val="000000"/>
                          </a:solidFill>
                          <a:effectLst/>
                          <a:latin typeface="Calibri"/>
                        </a:rPr>
                        <a:t>Year</a:t>
                      </a:r>
                    </a:p>
                  </a:txBody>
                  <a:tcPr marL="12700" marR="12700" marT="12700" marB="0" anchor="b">
                    <a:lnL>
                      <a:noFill/>
                    </a:lnL>
                    <a:lnR>
                      <a:noFill/>
                    </a:lnR>
                    <a:lnT>
                      <a:noFill/>
                    </a:lnT>
                    <a:lnB>
                      <a:noFill/>
                    </a:lnB>
                    <a:solidFill>
                      <a:srgbClr val="4F81BD"/>
                    </a:solidFill>
                  </a:tcPr>
                </a:tc>
                <a:tc>
                  <a:txBody>
                    <a:bodyPr/>
                    <a:lstStyle/>
                    <a:p>
                      <a:pPr algn="ctr" fontAlgn="b"/>
                      <a:r>
                        <a:rPr lang="is-IS" sz="1100" b="1" i="0" u="none" strike="noStrike">
                          <a:solidFill>
                            <a:srgbClr val="000000"/>
                          </a:solidFill>
                          <a:effectLst/>
                          <a:latin typeface="Calibri"/>
                        </a:rPr>
                        <a:t>TM2</a:t>
                      </a:r>
                    </a:p>
                  </a:txBody>
                  <a:tcPr marL="12700" marR="12700" marT="12700" marB="0" anchor="b">
                    <a:lnL>
                      <a:noFill/>
                    </a:lnL>
                    <a:lnR>
                      <a:noFill/>
                    </a:lnR>
                    <a:lnT>
                      <a:noFill/>
                    </a:lnT>
                    <a:lnB>
                      <a:noFill/>
                    </a:lnB>
                    <a:solidFill>
                      <a:srgbClr val="4F81BD"/>
                    </a:solidFill>
                  </a:tcPr>
                </a:tc>
                <a:tc>
                  <a:txBody>
                    <a:bodyPr/>
                    <a:lstStyle/>
                    <a:p>
                      <a:pPr algn="ctr" fontAlgn="b"/>
                      <a:r>
                        <a:rPr lang="en-US" sz="1100" b="1" i="0" u="none" strike="noStrike">
                          <a:solidFill>
                            <a:srgbClr val="000000"/>
                          </a:solidFill>
                          <a:effectLst/>
                          <a:latin typeface="Calibri"/>
                        </a:rPr>
                        <a:t>TM3</a:t>
                      </a:r>
                    </a:p>
                  </a:txBody>
                  <a:tcPr marL="12700" marR="12700" marT="12700" marB="0" anchor="b">
                    <a:lnL>
                      <a:noFill/>
                    </a:lnL>
                    <a:lnR>
                      <a:noFill/>
                    </a:lnR>
                    <a:lnT>
                      <a:noFill/>
                    </a:lnT>
                    <a:lnB>
                      <a:noFill/>
                    </a:lnB>
                    <a:solidFill>
                      <a:srgbClr val="4F81BD"/>
                    </a:solidFill>
                  </a:tcPr>
                </a:tc>
                <a:tc>
                  <a:txBody>
                    <a:bodyPr/>
                    <a:lstStyle/>
                    <a:p>
                      <a:pPr algn="ctr" fontAlgn="b"/>
                      <a:r>
                        <a:rPr lang="en-US" sz="1100" b="1" i="0" u="none" strike="noStrike">
                          <a:solidFill>
                            <a:srgbClr val="000000"/>
                          </a:solidFill>
                          <a:effectLst/>
                          <a:latin typeface="Calibri"/>
                        </a:rPr>
                        <a:t>TM4</a:t>
                      </a:r>
                    </a:p>
                  </a:txBody>
                  <a:tcPr marL="12700" marR="12700" marT="12700" marB="0" anchor="b">
                    <a:lnL>
                      <a:noFill/>
                    </a:lnL>
                    <a:lnR>
                      <a:noFill/>
                    </a:lnR>
                    <a:lnT>
                      <a:noFill/>
                    </a:lnT>
                    <a:lnB>
                      <a:noFill/>
                    </a:lnB>
                    <a:solidFill>
                      <a:srgbClr val="4F81BD"/>
                    </a:solidFill>
                  </a:tcPr>
                </a:tc>
                <a:tc>
                  <a:txBody>
                    <a:bodyPr/>
                    <a:lstStyle/>
                    <a:p>
                      <a:pPr algn="ctr" fontAlgn="b"/>
                      <a:r>
                        <a:rPr lang="en-US" sz="1100" b="1" i="0" u="none" strike="noStrike">
                          <a:solidFill>
                            <a:srgbClr val="000000"/>
                          </a:solidFill>
                          <a:effectLst/>
                          <a:latin typeface="Calibri"/>
                        </a:rPr>
                        <a:t>TM-new</a:t>
                      </a:r>
                    </a:p>
                  </a:txBody>
                  <a:tcPr marL="12700" marR="12700" marT="12700" marB="0" anchor="b">
                    <a:lnL>
                      <a:noFill/>
                    </a:lnL>
                    <a:lnR>
                      <a:noFill/>
                    </a:lnR>
                    <a:lnT>
                      <a:noFill/>
                    </a:lnT>
                    <a:lnB>
                      <a:noFill/>
                    </a:lnB>
                    <a:solidFill>
                      <a:srgbClr val="4F81BD"/>
                    </a:solidFill>
                  </a:tcPr>
                </a:tc>
              </a:tr>
              <a:tr h="158629">
                <a:tc>
                  <a:txBody>
                    <a:bodyPr/>
                    <a:lstStyle/>
                    <a:p>
                      <a:pPr algn="ctr" fontAlgn="b"/>
                      <a:r>
                        <a:rPr lang="is-IS" sz="1100" b="1" i="0" u="none" strike="noStrike">
                          <a:solidFill>
                            <a:srgbClr val="000000"/>
                          </a:solidFill>
                          <a:effectLst/>
                          <a:latin typeface="Calibri"/>
                        </a:rPr>
                        <a:t>2017</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a:solidFill>
                            <a:srgbClr val="000000"/>
                          </a:solidFill>
                          <a:effectLst/>
                          <a:latin typeface="Calibri"/>
                        </a:rPr>
                        <a:t>investigation</a:t>
                      </a:r>
                    </a:p>
                  </a:txBody>
                  <a:tcPr marL="12700" marR="12700" marT="12700" marB="0" anchor="b">
                    <a:lnL>
                      <a:noFill/>
                    </a:lnL>
                    <a:lnR>
                      <a:noFill/>
                    </a:lnR>
                    <a:lnT>
                      <a:noFill/>
                    </a:lnT>
                    <a:lnB>
                      <a:noFill/>
                    </a:lnB>
                    <a:solidFill>
                      <a:srgbClr val="FF6600"/>
                    </a:solidFill>
                  </a:tcPr>
                </a:tc>
                <a:tc>
                  <a:txBody>
                    <a:bodyPr/>
                    <a:lstStyle/>
                    <a:p>
                      <a:pPr algn="ctr" fontAlgn="b"/>
                      <a:r>
                        <a:rPr lang="en-US" sz="1100" b="0" i="0" u="none" strike="noStrike">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a:solidFill>
                            <a:srgbClr val="000000"/>
                          </a:solidFill>
                          <a:effectLst/>
                          <a:latin typeface="Calibri"/>
                        </a:rPr>
                        <a:t>proc. shieldplug</a:t>
                      </a:r>
                    </a:p>
                  </a:txBody>
                  <a:tcPr marL="12700" marR="12700" marT="12700" marB="0" anchor="b">
                    <a:lnL>
                      <a:noFill/>
                    </a:lnL>
                    <a:lnR>
                      <a:noFill/>
                    </a:lnR>
                    <a:lnT>
                      <a:noFill/>
                    </a:lnT>
                    <a:lnB>
                      <a:noFill/>
                    </a:lnB>
                    <a:solidFill>
                      <a:srgbClr val="FF6600"/>
                    </a:solidFill>
                  </a:tcPr>
                </a:tc>
              </a:tr>
              <a:tr h="158629">
                <a:tc>
                  <a:txBody>
                    <a:bodyPr/>
                    <a:lstStyle/>
                    <a:p>
                      <a:pPr algn="ctr" fontAlgn="b"/>
                      <a:r>
                        <a:rPr lang="is-IS" sz="1100" b="1" i="0" u="none" strike="noStrike">
                          <a:solidFill>
                            <a:srgbClr val="000000"/>
                          </a:solidFill>
                          <a:effectLst/>
                          <a:latin typeface="Calibri"/>
                        </a:rPr>
                        <a:t>2018</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a:solidFill>
                            <a:srgbClr val="000000"/>
                          </a:solidFill>
                          <a:effectLst/>
                          <a:latin typeface="Calibri"/>
                        </a:rPr>
                        <a:t>refurb </a:t>
                      </a:r>
                      <a:r>
                        <a:rPr lang="en-US" sz="1100" b="0" i="0" u="none" strike="noStrike" dirty="0" err="1" smtClean="0">
                          <a:solidFill>
                            <a:srgbClr val="000000"/>
                          </a:solidFill>
                          <a:effectLst/>
                          <a:latin typeface="Calibri"/>
                        </a:rPr>
                        <a:t>strat</a:t>
                      </a:r>
                      <a:r>
                        <a:rPr lang="en-US" sz="1100" b="0" i="0" u="none" strike="noStrike" dirty="0" smtClean="0">
                          <a:solidFill>
                            <a:srgbClr val="000000"/>
                          </a:solidFill>
                          <a:effectLst/>
                          <a:latin typeface="Calibri"/>
                        </a:rPr>
                        <a:t>.</a:t>
                      </a:r>
                      <a:endParaRPr lang="en-US" sz="1100" b="0" i="0" u="none" strike="noStrike" dirty="0">
                        <a:solidFill>
                          <a:srgbClr val="000000"/>
                        </a:solidFill>
                        <a:effectLst/>
                        <a:latin typeface="Calibri"/>
                      </a:endParaRPr>
                    </a:p>
                  </a:txBody>
                  <a:tcPr marL="12700" marR="12700" marT="12700" marB="0" anchor="b">
                    <a:lnL>
                      <a:noFill/>
                    </a:lnL>
                    <a:lnR>
                      <a:noFill/>
                    </a:lnR>
                    <a:lnT>
                      <a:noFill/>
                    </a:lnT>
                    <a:lnB>
                      <a:noFill/>
                    </a:lnB>
                    <a:solidFill>
                      <a:srgbClr val="FF6600"/>
                    </a:solidFill>
                  </a:tcPr>
                </a:tc>
                <a:tc>
                  <a:txBody>
                    <a:bodyPr/>
                    <a:lstStyle/>
                    <a:p>
                      <a:pPr algn="ctr" fontAlgn="b"/>
                      <a:r>
                        <a:rPr lang="en-US" sz="1100" b="0" i="0" u="none" strike="noStrike">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err="1">
                          <a:solidFill>
                            <a:srgbClr val="000000"/>
                          </a:solidFill>
                          <a:effectLst/>
                          <a:latin typeface="Calibri"/>
                        </a:rPr>
                        <a:t>procur</a:t>
                      </a:r>
                      <a:r>
                        <a:rPr lang="en-US" sz="1100" b="0" i="0" u="none" strike="noStrike" dirty="0">
                          <a:solidFill>
                            <a:srgbClr val="000000"/>
                          </a:solidFill>
                          <a:effectLst/>
                          <a:latin typeface="Calibri"/>
                        </a:rPr>
                        <a:t>., assembly</a:t>
                      </a:r>
                    </a:p>
                  </a:txBody>
                  <a:tcPr marL="12700" marR="12700" marT="12700" marB="0" anchor="b">
                    <a:lnL>
                      <a:noFill/>
                    </a:lnL>
                    <a:lnR>
                      <a:noFill/>
                    </a:lnR>
                    <a:lnT>
                      <a:noFill/>
                    </a:lnT>
                    <a:lnB>
                      <a:noFill/>
                    </a:lnB>
                    <a:solidFill>
                      <a:srgbClr val="FF6600"/>
                    </a:solidFill>
                  </a:tcPr>
                </a:tc>
              </a:tr>
              <a:tr h="158629">
                <a:tc>
                  <a:txBody>
                    <a:bodyPr/>
                    <a:lstStyle/>
                    <a:p>
                      <a:pPr algn="ctr" fontAlgn="b"/>
                      <a:r>
                        <a:rPr lang="is-IS" sz="1100" b="1" i="0" u="none" strike="noStrike">
                          <a:solidFill>
                            <a:srgbClr val="000000"/>
                          </a:solidFill>
                          <a:effectLst/>
                          <a:latin typeface="Calibri"/>
                        </a:rPr>
                        <a:t>2019</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a:solidFill>
                            <a:srgbClr val="000000"/>
                          </a:solidFill>
                          <a:effectLst/>
                          <a:latin typeface="Calibri"/>
                        </a:rPr>
                        <a:t>refurbishment</a:t>
                      </a:r>
                    </a:p>
                  </a:txBody>
                  <a:tcPr marL="12700" marR="12700" marT="12700" marB="0" anchor="b">
                    <a:lnL>
                      <a:noFill/>
                    </a:lnL>
                    <a:lnR>
                      <a:noFill/>
                    </a:lnR>
                    <a:lnT>
                      <a:noFill/>
                    </a:lnT>
                    <a:lnB>
                      <a:noFill/>
                    </a:lnB>
                    <a:solidFill>
                      <a:srgbClr val="FFFF00"/>
                    </a:solidFill>
                  </a:tcPr>
                </a:tc>
                <a:tc>
                  <a:txBody>
                    <a:bodyPr/>
                    <a:lstStyle/>
                    <a:p>
                      <a:pPr algn="ctr" fontAlgn="b"/>
                      <a:r>
                        <a:rPr lang="en-US" sz="1100" b="0" i="0" u="none" strike="noStrike">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r>
              <a:tr h="158629">
                <a:tc>
                  <a:txBody>
                    <a:bodyPr/>
                    <a:lstStyle/>
                    <a:p>
                      <a:pPr algn="ctr" fontAlgn="b"/>
                      <a:r>
                        <a:rPr lang="is-IS" sz="1100" b="1" i="0" u="none" strike="noStrike">
                          <a:solidFill>
                            <a:srgbClr val="000000"/>
                          </a:solidFill>
                          <a:effectLst/>
                          <a:latin typeface="Calibri"/>
                        </a:rPr>
                        <a:t>2020</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a:solidFill>
                            <a:srgbClr val="000000"/>
                          </a:solidFill>
                          <a:effectLst/>
                          <a:latin typeface="Calibri"/>
                        </a:rPr>
                        <a:t>refurbishment</a:t>
                      </a:r>
                    </a:p>
                  </a:txBody>
                  <a:tcPr marL="12700" marR="12700" marT="12700" marB="0" anchor="b">
                    <a:lnL>
                      <a:noFill/>
                    </a:lnL>
                    <a:lnR>
                      <a:noFill/>
                    </a:lnR>
                    <a:lnT>
                      <a:noFill/>
                    </a:lnT>
                    <a:lnB>
                      <a:noFill/>
                    </a:lnB>
                    <a:solidFill>
                      <a:srgbClr val="FFFF00"/>
                    </a:solidFill>
                  </a:tcPr>
                </a:tc>
                <a:tc>
                  <a:txBody>
                    <a:bodyPr/>
                    <a:lstStyle/>
                    <a:p>
                      <a:pPr algn="ctr" fontAlgn="b"/>
                      <a:r>
                        <a:rPr lang="en-US" sz="1100" b="0" i="0" u="none" strike="noStrike" dirty="0">
                          <a:solidFill>
                            <a:srgbClr val="000000"/>
                          </a:solidFill>
                          <a:effectLst/>
                          <a:latin typeface="Calibri"/>
                        </a:rPr>
                        <a:t>decay</a:t>
                      </a:r>
                    </a:p>
                  </a:txBody>
                  <a:tcPr marL="12700" marR="12700" marT="12700" marB="0" anchor="b">
                    <a:lnL>
                      <a:noFill/>
                    </a:lnL>
                    <a:lnR>
                      <a:noFill/>
                    </a:lnR>
                    <a:lnT>
                      <a:noFill/>
                    </a:lnT>
                    <a:lnB>
                      <a:noFill/>
                    </a:lnB>
                    <a:solidFill>
                      <a:srgbClr val="FF6600"/>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r>
              <a:tr h="158629">
                <a:tc>
                  <a:txBody>
                    <a:bodyPr/>
                    <a:lstStyle/>
                    <a:p>
                      <a:pPr algn="ctr" fontAlgn="b"/>
                      <a:r>
                        <a:rPr lang="en-US" sz="1100" b="1" i="0" u="none" strike="noStrike">
                          <a:solidFill>
                            <a:srgbClr val="000000"/>
                          </a:solidFill>
                          <a:effectLst/>
                          <a:latin typeface="Calibri"/>
                        </a:rPr>
                        <a:t>2021</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dirty="0">
                          <a:solidFill>
                            <a:srgbClr val="000000"/>
                          </a:solidFill>
                          <a:effectLst/>
                          <a:latin typeface="Calibri"/>
                        </a:rPr>
                        <a:t>decay</a:t>
                      </a:r>
                    </a:p>
                  </a:txBody>
                  <a:tcPr marL="12700" marR="12700" marT="12700" marB="0" anchor="b">
                    <a:lnL>
                      <a:noFill/>
                    </a:lnL>
                    <a:lnR>
                      <a:noFill/>
                    </a:lnR>
                    <a:lnT>
                      <a:noFill/>
                    </a:lnT>
                    <a:lnB>
                      <a:noFill/>
                    </a:lnB>
                    <a:solidFill>
                      <a:srgbClr val="FF6600"/>
                    </a:solidFill>
                  </a:tcPr>
                </a:tc>
                <a:tc>
                  <a:txBody>
                    <a:bodyPr/>
                    <a:lstStyle/>
                    <a:p>
                      <a:pPr algn="ctr" fontAlgn="b"/>
                      <a:r>
                        <a:rPr lang="en-US" sz="1100" b="0" i="0" u="none" strike="noStrike" dirty="0" smtClean="0">
                          <a:solidFill>
                            <a:srgbClr val="000000"/>
                          </a:solidFill>
                          <a:effectLst/>
                          <a:latin typeface="+mn-lt"/>
                        </a:rPr>
                        <a:t>operation</a:t>
                      </a:r>
                      <a:endParaRPr lang="en-US" sz="1100" b="0" i="0" u="none" strike="noStrike" dirty="0">
                        <a:solidFill>
                          <a:srgbClr val="000000"/>
                        </a:solidFill>
                        <a:effectLst/>
                        <a:latin typeface="+mn-lt"/>
                      </a:endParaRPr>
                    </a:p>
                  </a:txBody>
                  <a:tcPr marL="12700" marR="12700" marT="12700" marB="0" anchor="b">
                    <a:lnL>
                      <a:noFill/>
                    </a:lnL>
                    <a:lnR>
                      <a:noFill/>
                    </a:lnR>
                    <a:lnT>
                      <a:noFill/>
                    </a:lnT>
                    <a:lnB>
                      <a:noFill/>
                    </a:lnB>
                    <a:solidFill>
                      <a:schemeClr val="accent3">
                        <a:lumMod val="75000"/>
                      </a:schemeClr>
                    </a:solidFill>
                  </a:tcPr>
                </a:tc>
                <a:tc>
                  <a:txBody>
                    <a:bodyPr/>
                    <a:lstStyle/>
                    <a:p>
                      <a:pPr algn="ctr" fontAlgn="b"/>
                      <a:r>
                        <a:rPr lang="en-US" sz="1100" b="0" i="0" u="none" strike="noStrike" dirty="0">
                          <a:solidFill>
                            <a:srgbClr val="000000"/>
                          </a:solidFill>
                          <a:effectLst/>
                          <a:latin typeface="Calibri"/>
                        </a:rPr>
                        <a:t>refurbishment</a:t>
                      </a:r>
                    </a:p>
                  </a:txBody>
                  <a:tcPr marL="12700" marR="12700" marT="12700" marB="0" anchor="b">
                    <a:lnL>
                      <a:noFill/>
                    </a:lnL>
                    <a:lnR>
                      <a:noFill/>
                    </a:lnR>
                    <a:lnT>
                      <a:noFill/>
                    </a:lnT>
                    <a:lnB>
                      <a:noFill/>
                    </a:lnB>
                    <a:solidFill>
                      <a:srgbClr val="FFFF00"/>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r>
              <a:tr h="158629">
                <a:tc>
                  <a:txBody>
                    <a:bodyPr/>
                    <a:lstStyle/>
                    <a:p>
                      <a:pPr algn="ctr" fontAlgn="b"/>
                      <a:r>
                        <a:rPr lang="is-IS" sz="1100" b="1" i="0" u="none" strike="noStrike">
                          <a:solidFill>
                            <a:srgbClr val="000000"/>
                          </a:solidFill>
                          <a:effectLst/>
                          <a:latin typeface="Calibri"/>
                        </a:rPr>
                        <a:t>2022</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dirty="0">
                          <a:solidFill>
                            <a:srgbClr val="000000"/>
                          </a:solidFill>
                          <a:effectLst/>
                          <a:latin typeface="Calibri"/>
                        </a:rPr>
                        <a:t>decay</a:t>
                      </a:r>
                    </a:p>
                  </a:txBody>
                  <a:tcPr marL="12700" marR="12700" marT="12700" marB="0" anchor="b">
                    <a:lnL>
                      <a:noFill/>
                    </a:lnL>
                    <a:lnR>
                      <a:noFill/>
                    </a:lnR>
                    <a:lnT>
                      <a:noFill/>
                    </a:lnT>
                    <a:lnB>
                      <a:noFill/>
                    </a:lnB>
                    <a:solidFill>
                      <a:srgbClr val="FF6600"/>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a:solidFill>
                            <a:srgbClr val="000000"/>
                          </a:solidFill>
                          <a:effectLst/>
                          <a:latin typeface="Calibri"/>
                        </a:rPr>
                        <a:t>refurbishment</a:t>
                      </a:r>
                    </a:p>
                  </a:txBody>
                  <a:tcPr marL="12700" marR="12700" marT="12700" marB="0" anchor="b">
                    <a:lnL>
                      <a:noFill/>
                    </a:lnL>
                    <a:lnR>
                      <a:noFill/>
                    </a:lnR>
                    <a:lnT>
                      <a:noFill/>
                    </a:lnT>
                    <a:lnB>
                      <a:noFill/>
                    </a:lnB>
                    <a:solidFill>
                      <a:srgbClr val="FFFF00"/>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r>
              <a:tr h="158629">
                <a:tc>
                  <a:txBody>
                    <a:bodyPr/>
                    <a:lstStyle/>
                    <a:p>
                      <a:pPr algn="ctr" fontAlgn="b"/>
                      <a:r>
                        <a:rPr lang="is-IS" sz="1100" b="1" i="0" u="none" strike="noStrike">
                          <a:solidFill>
                            <a:srgbClr val="000000"/>
                          </a:solidFill>
                          <a:effectLst/>
                          <a:latin typeface="Calibri"/>
                        </a:rPr>
                        <a:t>2023</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dirty="0">
                          <a:solidFill>
                            <a:srgbClr val="000000"/>
                          </a:solidFill>
                          <a:effectLst/>
                          <a:latin typeface="Calibri"/>
                        </a:rPr>
                        <a:t>refurbishment</a:t>
                      </a:r>
                    </a:p>
                  </a:txBody>
                  <a:tcPr marL="12700" marR="12700" marT="12700" marB="0" anchor="b">
                    <a:lnL>
                      <a:noFill/>
                    </a:lnL>
                    <a:lnR>
                      <a:noFill/>
                    </a:lnR>
                    <a:lnT>
                      <a:noFill/>
                    </a:lnT>
                    <a:lnB>
                      <a:noFill/>
                    </a:lnB>
                    <a:solidFill>
                      <a:srgbClr val="FFFF00"/>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smtClean="0">
                          <a:solidFill>
                            <a:srgbClr val="000000"/>
                          </a:solidFill>
                          <a:effectLst/>
                          <a:latin typeface="+mn-lt"/>
                        </a:rPr>
                        <a:t>operation</a:t>
                      </a:r>
                      <a:endParaRPr lang="en-US" sz="1100" b="0" i="0" u="none" strike="noStrike" dirty="0">
                        <a:solidFill>
                          <a:srgbClr val="000000"/>
                        </a:solidFill>
                        <a:effectLst/>
                        <a:latin typeface="+mn-lt"/>
                      </a:endParaRPr>
                    </a:p>
                  </a:txBody>
                  <a:tcPr marL="12700" marR="12700" marT="12700" marB="0" anchor="b">
                    <a:lnL>
                      <a:noFill/>
                    </a:lnL>
                    <a:lnR>
                      <a:noFill/>
                    </a:lnR>
                    <a:lnT>
                      <a:noFill/>
                    </a:lnT>
                    <a:lnB>
                      <a:noFill/>
                    </a:lnB>
                    <a:solidFill>
                      <a:schemeClr val="accent3">
                        <a:lumMod val="75000"/>
                      </a:schemeClr>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r>
              <a:tr h="158629">
                <a:tc>
                  <a:txBody>
                    <a:bodyPr/>
                    <a:lstStyle/>
                    <a:p>
                      <a:pPr algn="ctr" fontAlgn="b"/>
                      <a:r>
                        <a:rPr lang="en-US" sz="1100" b="1" i="0" u="none" strike="noStrike">
                          <a:solidFill>
                            <a:srgbClr val="000000"/>
                          </a:solidFill>
                          <a:effectLst/>
                          <a:latin typeface="Calibri"/>
                        </a:rPr>
                        <a:t>2024</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dirty="0">
                          <a:solidFill>
                            <a:srgbClr val="000000"/>
                          </a:solidFill>
                          <a:effectLst/>
                          <a:latin typeface="Calibri"/>
                        </a:rPr>
                        <a:t>refurbishment</a:t>
                      </a:r>
                    </a:p>
                  </a:txBody>
                  <a:tcPr marL="12700" marR="12700" marT="12700" marB="0" anchor="b">
                    <a:lnL>
                      <a:noFill/>
                    </a:lnL>
                    <a:lnR>
                      <a:noFill/>
                    </a:lnR>
                    <a:lnT>
                      <a:noFill/>
                    </a:lnT>
                    <a:lnB>
                      <a:noFill/>
                    </a:lnB>
                    <a:solidFill>
                      <a:srgbClr val="FFFF00"/>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smtClean="0">
                          <a:solidFill>
                            <a:srgbClr val="000000"/>
                          </a:solidFill>
                          <a:effectLst/>
                          <a:latin typeface="+mn-lt"/>
                        </a:rPr>
                        <a:t>operation</a:t>
                      </a:r>
                      <a:endParaRPr lang="en-US" sz="1100" b="0" i="0" u="none" strike="noStrike" dirty="0">
                        <a:solidFill>
                          <a:srgbClr val="000000"/>
                        </a:solidFill>
                        <a:effectLst/>
                        <a:latin typeface="+mn-lt"/>
                      </a:endParaRPr>
                    </a:p>
                  </a:txBody>
                  <a:tcPr marL="12700" marR="12700" marT="12700" marB="0" anchor="b">
                    <a:lnL>
                      <a:noFill/>
                    </a:lnL>
                    <a:lnR>
                      <a:noFill/>
                    </a:lnR>
                    <a:lnT>
                      <a:noFill/>
                    </a:lnT>
                    <a:lnB>
                      <a:noFill/>
                    </a:lnB>
                    <a:solidFill>
                      <a:schemeClr val="accent3">
                        <a:lumMod val="75000"/>
                      </a:schemeClr>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r>
              <a:tr h="158629">
                <a:tc>
                  <a:txBody>
                    <a:bodyPr/>
                    <a:lstStyle/>
                    <a:p>
                      <a:pPr algn="ctr" fontAlgn="b"/>
                      <a:r>
                        <a:rPr lang="is-IS" sz="1100" b="1" i="0" u="none" strike="noStrike">
                          <a:solidFill>
                            <a:srgbClr val="000000"/>
                          </a:solidFill>
                          <a:effectLst/>
                          <a:latin typeface="Calibri"/>
                        </a:rPr>
                        <a:t>2025</a:t>
                      </a:r>
                    </a:p>
                  </a:txBody>
                  <a:tcPr marL="12700" marR="12700" marT="12700" marB="0" anchor="b">
                    <a:lnL>
                      <a:noFill/>
                    </a:lnL>
                    <a:lnR>
                      <a:noFill/>
                    </a:lnR>
                    <a:lnT>
                      <a:noFill/>
                    </a:lnT>
                    <a:lnB>
                      <a:noFill/>
                    </a:lnB>
                    <a:solidFill>
                      <a:srgbClr val="4F81BD"/>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mn-lt"/>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smtClean="0">
                          <a:solidFill>
                            <a:srgbClr val="000000"/>
                          </a:solidFill>
                          <a:effectLst/>
                          <a:latin typeface="Calibri"/>
                        </a:rPr>
                        <a:t>decay,</a:t>
                      </a:r>
                      <a:r>
                        <a:rPr lang="en-US" sz="1100" b="0" i="0" u="none" strike="noStrike" baseline="0" dirty="0" smtClean="0">
                          <a:solidFill>
                            <a:srgbClr val="000000"/>
                          </a:solidFill>
                          <a:effectLst/>
                          <a:latin typeface="Calibri"/>
                        </a:rPr>
                        <a:t> refurb</a:t>
                      </a:r>
                      <a:endParaRPr lang="en-US" sz="1100" b="0" i="0" u="none" strike="noStrike" dirty="0">
                        <a:solidFill>
                          <a:srgbClr val="000000"/>
                        </a:solidFill>
                        <a:effectLst/>
                        <a:latin typeface="Calibri"/>
                      </a:endParaRPr>
                    </a:p>
                  </a:txBody>
                  <a:tcPr marL="12700" marR="12700" marT="12700" marB="0" anchor="b">
                    <a:lnL>
                      <a:noFill/>
                    </a:lnL>
                    <a:lnR>
                      <a:noFill/>
                    </a:lnR>
                    <a:lnT>
                      <a:noFill/>
                    </a:lnT>
                    <a:lnB>
                      <a:noFill/>
                    </a:lnB>
                    <a:gradFill>
                      <a:gsLst>
                        <a:gs pos="0">
                          <a:srgbClr val="FF6600"/>
                        </a:gs>
                        <a:gs pos="100000">
                          <a:srgbClr val="FFFF00"/>
                        </a:gs>
                      </a:gsLst>
                      <a:lin ang="0" scaled="0"/>
                    </a:gradFill>
                  </a:tcPr>
                </a:tc>
              </a:tr>
              <a:tr h="158629">
                <a:tc>
                  <a:txBody>
                    <a:bodyPr/>
                    <a:lstStyle/>
                    <a:p>
                      <a:pPr algn="ctr" fontAlgn="b"/>
                      <a:r>
                        <a:rPr lang="is-IS" sz="1100" b="1" i="0" u="none" strike="noStrike">
                          <a:solidFill>
                            <a:srgbClr val="000000"/>
                          </a:solidFill>
                          <a:effectLst/>
                          <a:latin typeface="Calibri"/>
                        </a:rPr>
                        <a:t>2026</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dirty="0" smtClean="0">
                          <a:solidFill>
                            <a:srgbClr val="000000"/>
                          </a:solidFill>
                          <a:effectLst/>
                          <a:latin typeface="+mn-lt"/>
                        </a:rPr>
                        <a:t>operation</a:t>
                      </a:r>
                      <a:endParaRPr lang="en-US" sz="1100" b="0" i="0" u="none" strike="noStrike" dirty="0">
                        <a:solidFill>
                          <a:srgbClr val="000000"/>
                        </a:solidFill>
                        <a:effectLst/>
                        <a:latin typeface="+mn-lt"/>
                      </a:endParaRPr>
                    </a:p>
                  </a:txBody>
                  <a:tcPr marL="12700" marR="12700" marT="12700" marB="0" anchor="b">
                    <a:lnL>
                      <a:noFill/>
                    </a:lnL>
                    <a:lnR>
                      <a:noFill/>
                    </a:lnR>
                    <a:lnT>
                      <a:noFill/>
                    </a:lnT>
                    <a:lnB>
                      <a:noFill/>
                    </a:lnB>
                    <a:solidFill>
                      <a:schemeClr val="accent3">
                        <a:lumMod val="75000"/>
                      </a:schemeClr>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a:solidFill>
                            <a:srgbClr val="000000"/>
                          </a:solidFill>
                          <a:effectLst/>
                          <a:latin typeface="Calibri"/>
                        </a:rPr>
                        <a:t>refurbishment</a:t>
                      </a:r>
                    </a:p>
                  </a:txBody>
                  <a:tcPr marL="12700" marR="12700" marT="12700" marB="0" anchor="b">
                    <a:lnL>
                      <a:noFill/>
                    </a:lnL>
                    <a:lnR>
                      <a:noFill/>
                    </a:lnR>
                    <a:lnT>
                      <a:noFill/>
                    </a:lnT>
                    <a:lnB>
                      <a:noFill/>
                    </a:lnB>
                    <a:solidFill>
                      <a:srgbClr val="FFFF00"/>
                    </a:solidFill>
                  </a:tcPr>
                </a:tc>
              </a:tr>
              <a:tr h="158629">
                <a:tc>
                  <a:txBody>
                    <a:bodyPr/>
                    <a:lstStyle/>
                    <a:p>
                      <a:pPr algn="ctr" fontAlgn="b"/>
                      <a:r>
                        <a:rPr lang="is-IS" sz="1100" b="1" i="0" u="none" strike="noStrike">
                          <a:solidFill>
                            <a:srgbClr val="000000"/>
                          </a:solidFill>
                          <a:effectLst/>
                          <a:latin typeface="Calibri"/>
                        </a:rPr>
                        <a:t>2027</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smtClean="0">
                          <a:solidFill>
                            <a:srgbClr val="000000"/>
                          </a:solidFill>
                          <a:effectLst/>
                          <a:latin typeface="Calibri"/>
                        </a:rPr>
                        <a:t>decay,</a:t>
                      </a:r>
                      <a:r>
                        <a:rPr lang="en-US" sz="1100" b="0" i="0" u="none" strike="noStrike" baseline="0" dirty="0" smtClean="0">
                          <a:solidFill>
                            <a:srgbClr val="000000"/>
                          </a:solidFill>
                          <a:effectLst/>
                          <a:latin typeface="Calibri"/>
                        </a:rPr>
                        <a:t> refurb.</a:t>
                      </a:r>
                      <a:endParaRPr lang="en-US" sz="1100" b="0" i="0" u="none" strike="noStrike" dirty="0">
                        <a:solidFill>
                          <a:srgbClr val="000000"/>
                        </a:solidFill>
                        <a:effectLst/>
                        <a:latin typeface="Calibri"/>
                      </a:endParaRPr>
                    </a:p>
                  </a:txBody>
                  <a:tcPr marL="12700" marR="12700" marT="12700" marB="0" anchor="b">
                    <a:lnL>
                      <a:noFill/>
                    </a:lnL>
                    <a:lnR>
                      <a:noFill/>
                    </a:lnR>
                    <a:lnT>
                      <a:noFill/>
                    </a:lnT>
                    <a:lnB>
                      <a:noFill/>
                    </a:lnB>
                    <a:gradFill>
                      <a:gsLst>
                        <a:gs pos="0">
                          <a:schemeClr val="accent6">
                            <a:lumMod val="75000"/>
                          </a:schemeClr>
                        </a:gs>
                        <a:gs pos="100000">
                          <a:srgbClr val="FFFF00"/>
                        </a:gs>
                      </a:gsLst>
                      <a:lin ang="0" scaled="1"/>
                    </a:gra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smtClean="0">
                          <a:solidFill>
                            <a:srgbClr val="000000"/>
                          </a:solidFill>
                          <a:effectLst/>
                          <a:latin typeface="+mn-lt"/>
                        </a:rPr>
                        <a:t>operation</a:t>
                      </a:r>
                      <a:endParaRPr lang="en-US" sz="1100" b="0" i="0" u="none" strike="noStrike" dirty="0">
                        <a:solidFill>
                          <a:srgbClr val="000000"/>
                        </a:solidFill>
                        <a:effectLst/>
                        <a:latin typeface="Calibri"/>
                      </a:endParaRPr>
                    </a:p>
                  </a:txBody>
                  <a:tcPr marL="12700" marR="12700" marT="12700" marB="0" anchor="b">
                    <a:lnL>
                      <a:noFill/>
                    </a:lnL>
                    <a:lnR>
                      <a:noFill/>
                    </a:lnR>
                    <a:lnT>
                      <a:noFill/>
                    </a:lnT>
                    <a:lnB>
                      <a:noFill/>
                    </a:lnB>
                    <a:solidFill>
                      <a:srgbClr val="76933C"/>
                    </a:solidFill>
                  </a:tcPr>
                </a:tc>
              </a:tr>
              <a:tr h="158629">
                <a:tc>
                  <a:txBody>
                    <a:bodyPr/>
                    <a:lstStyle/>
                    <a:p>
                      <a:pPr algn="ctr" fontAlgn="b"/>
                      <a:r>
                        <a:rPr lang="is-IS" sz="1100" b="1" i="0" u="none" strike="noStrike">
                          <a:solidFill>
                            <a:srgbClr val="000000"/>
                          </a:solidFill>
                          <a:effectLst/>
                          <a:latin typeface="Calibri"/>
                        </a:rPr>
                        <a:t>2028</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a:solidFill>
                            <a:srgbClr val="000000"/>
                          </a:solidFill>
                          <a:effectLst/>
                          <a:latin typeface="Calibri"/>
                        </a:rPr>
                        <a:t>refurbishment</a:t>
                      </a:r>
                    </a:p>
                  </a:txBody>
                  <a:tcPr marL="12700" marR="12700" marT="12700" marB="0" anchor="b">
                    <a:lnL>
                      <a:noFill/>
                    </a:lnL>
                    <a:lnR>
                      <a:noFill/>
                    </a:lnR>
                    <a:lnT>
                      <a:noFill/>
                    </a:lnT>
                    <a:lnB>
                      <a:noFill/>
                    </a:lnB>
                    <a:solidFill>
                      <a:srgbClr val="FFFF00"/>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smtClean="0">
                          <a:solidFill>
                            <a:srgbClr val="000000"/>
                          </a:solidFill>
                          <a:effectLst/>
                          <a:latin typeface="+mn-lt"/>
                        </a:rPr>
                        <a:t>operation</a:t>
                      </a:r>
                      <a:endParaRPr lang="en-US" sz="1100" b="0" i="0" u="none" strike="noStrike" dirty="0">
                        <a:solidFill>
                          <a:srgbClr val="000000"/>
                        </a:solidFill>
                        <a:effectLst/>
                        <a:latin typeface="Calibri"/>
                      </a:endParaRPr>
                    </a:p>
                  </a:txBody>
                  <a:tcPr marL="12700" marR="12700" marT="12700" marB="0" anchor="b">
                    <a:lnL>
                      <a:noFill/>
                    </a:lnL>
                    <a:lnR>
                      <a:noFill/>
                    </a:lnR>
                    <a:lnT>
                      <a:noFill/>
                    </a:lnT>
                    <a:lnB>
                      <a:noFill/>
                    </a:lnB>
                    <a:solidFill>
                      <a:srgbClr val="76933C"/>
                    </a:solidFill>
                  </a:tcPr>
                </a:tc>
              </a:tr>
              <a:tr h="158629">
                <a:tc>
                  <a:txBody>
                    <a:bodyPr/>
                    <a:lstStyle/>
                    <a:p>
                      <a:pPr algn="ctr" fontAlgn="b"/>
                      <a:r>
                        <a:rPr lang="is-IS" sz="1100" b="1" i="0" u="none" strike="noStrike">
                          <a:solidFill>
                            <a:srgbClr val="000000"/>
                          </a:solidFill>
                          <a:effectLst/>
                          <a:latin typeface="Calibri"/>
                        </a:rPr>
                        <a:t>2029</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smtClean="0">
                          <a:solidFill>
                            <a:srgbClr val="000000"/>
                          </a:solidFill>
                          <a:effectLst/>
                          <a:latin typeface="+mn-lt"/>
                        </a:rPr>
                        <a:t>operation</a:t>
                      </a:r>
                      <a:endParaRPr lang="en-US" sz="1100" b="0" i="0" u="none" strike="noStrike" dirty="0">
                        <a:solidFill>
                          <a:srgbClr val="000000"/>
                        </a:solidFill>
                        <a:effectLst/>
                        <a:latin typeface="+mn-lt"/>
                      </a:endParaRP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smtClean="0">
                          <a:solidFill>
                            <a:srgbClr val="000000"/>
                          </a:solidFill>
                          <a:effectLst/>
                          <a:latin typeface="+mn-lt"/>
                        </a:rPr>
                        <a:t>decay,</a:t>
                      </a:r>
                      <a:r>
                        <a:rPr lang="en-US" sz="1100" b="0" i="0" u="none" strike="noStrike" baseline="0" dirty="0" smtClean="0">
                          <a:solidFill>
                            <a:srgbClr val="000000"/>
                          </a:solidFill>
                          <a:effectLst/>
                          <a:latin typeface="+mn-lt"/>
                        </a:rPr>
                        <a:t> refurb</a:t>
                      </a:r>
                      <a:endParaRPr lang="en-US" sz="1100" b="0" i="0" u="none" strike="noStrike" dirty="0">
                        <a:solidFill>
                          <a:srgbClr val="000000"/>
                        </a:solidFill>
                        <a:effectLst/>
                        <a:latin typeface="+mn-lt"/>
                      </a:endParaRPr>
                    </a:p>
                  </a:txBody>
                  <a:tcPr marL="12700" marR="12700" marT="12700" marB="0" anchor="b">
                    <a:lnL>
                      <a:noFill/>
                    </a:lnL>
                    <a:lnR>
                      <a:noFill/>
                    </a:lnR>
                    <a:lnT>
                      <a:noFill/>
                    </a:lnT>
                    <a:lnB>
                      <a:noFill/>
                    </a:lnB>
                    <a:gradFill>
                      <a:gsLst>
                        <a:gs pos="0">
                          <a:schemeClr val="accent6">
                            <a:lumMod val="75000"/>
                          </a:schemeClr>
                        </a:gs>
                        <a:gs pos="100000">
                          <a:srgbClr val="FFFF00"/>
                        </a:gs>
                      </a:gsLst>
                      <a:lin ang="0" scaled="1"/>
                    </a:gra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r>
              <a:tr h="158629">
                <a:tc>
                  <a:txBody>
                    <a:bodyPr/>
                    <a:lstStyle/>
                    <a:p>
                      <a:pPr algn="ctr" fontAlgn="b"/>
                      <a:r>
                        <a:rPr lang="is-IS" sz="1100" b="1" i="0" u="none" strike="noStrike">
                          <a:solidFill>
                            <a:srgbClr val="000000"/>
                          </a:solidFill>
                          <a:effectLst/>
                          <a:latin typeface="Calibri"/>
                        </a:rPr>
                        <a:t>2030</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smtClean="0">
                          <a:solidFill>
                            <a:srgbClr val="000000"/>
                          </a:solidFill>
                          <a:effectLst/>
                          <a:latin typeface="+mn-lt"/>
                        </a:rPr>
                        <a:t>operation</a:t>
                      </a:r>
                      <a:endParaRPr lang="en-US" sz="1100" b="0" i="0" u="none" strike="noStrike" dirty="0">
                        <a:solidFill>
                          <a:srgbClr val="000000"/>
                        </a:solidFill>
                        <a:effectLst/>
                        <a:latin typeface="+mn-lt"/>
                      </a:endParaRP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a:solidFill>
                            <a:srgbClr val="000000"/>
                          </a:solidFill>
                          <a:effectLst/>
                          <a:latin typeface="Calibri"/>
                        </a:rPr>
                        <a:t>refurbishment</a:t>
                      </a:r>
                    </a:p>
                  </a:txBody>
                  <a:tcPr marL="12700" marR="12700" marT="12700" marB="0" anchor="b">
                    <a:lnL>
                      <a:noFill/>
                    </a:lnL>
                    <a:lnR>
                      <a:noFill/>
                    </a:lnR>
                    <a:lnT>
                      <a:noFill/>
                    </a:lnT>
                    <a:lnB>
                      <a:noFill/>
                    </a:lnB>
                    <a:solidFill>
                      <a:srgbClr val="FFFF00"/>
                    </a:solidFill>
                  </a:tcPr>
                </a:tc>
                <a:tc>
                  <a:txBody>
                    <a:bodyPr/>
                    <a:lstStyle/>
                    <a:p>
                      <a:pPr algn="ctr" fontAlgn="b"/>
                      <a:r>
                        <a:rPr lang="en-US" sz="1100" b="0" i="0" u="none" strike="noStrike">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r>
              <a:tr h="158629">
                <a:tc>
                  <a:txBody>
                    <a:bodyPr/>
                    <a:lstStyle/>
                    <a:p>
                      <a:pPr algn="ctr" fontAlgn="b"/>
                      <a:r>
                        <a:rPr lang="is-IS" sz="1100" b="1" i="0" u="none" strike="noStrike">
                          <a:solidFill>
                            <a:srgbClr val="000000"/>
                          </a:solidFill>
                          <a:effectLst/>
                          <a:latin typeface="Calibri"/>
                        </a:rPr>
                        <a:t>2031</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dirty="0" smtClean="0">
                          <a:solidFill>
                            <a:srgbClr val="000000"/>
                          </a:solidFill>
                          <a:effectLst/>
                          <a:latin typeface="Calibri"/>
                        </a:rPr>
                        <a:t>decay,</a:t>
                      </a:r>
                      <a:r>
                        <a:rPr lang="en-US" sz="1100" b="0" i="0" u="none" strike="noStrike" baseline="0" dirty="0" smtClean="0">
                          <a:solidFill>
                            <a:srgbClr val="000000"/>
                          </a:solidFill>
                          <a:effectLst/>
                          <a:latin typeface="Calibri"/>
                        </a:rPr>
                        <a:t> refurb.</a:t>
                      </a:r>
                      <a:endParaRPr lang="en-US" sz="1100" b="0" i="0" u="none" strike="noStrike" dirty="0">
                        <a:solidFill>
                          <a:srgbClr val="000000"/>
                        </a:solidFill>
                        <a:effectLst/>
                        <a:latin typeface="Calibri"/>
                      </a:endParaRPr>
                    </a:p>
                  </a:txBody>
                  <a:tcPr marL="12700" marR="12700" marT="12700" marB="0" anchor="b">
                    <a:lnL>
                      <a:noFill/>
                    </a:lnL>
                    <a:lnR>
                      <a:noFill/>
                    </a:lnR>
                    <a:lnT>
                      <a:noFill/>
                    </a:lnT>
                    <a:lnB>
                      <a:noFill/>
                    </a:lnB>
                    <a:gradFill>
                      <a:gsLst>
                        <a:gs pos="0">
                          <a:schemeClr val="accent6">
                            <a:lumMod val="75000"/>
                          </a:schemeClr>
                        </a:gs>
                        <a:gs pos="100000">
                          <a:srgbClr val="FFFF00"/>
                        </a:gs>
                      </a:gsLst>
                      <a:lin ang="0" scaled="1"/>
                    </a:gradFill>
                  </a:tcPr>
                </a:tc>
                <a:tc>
                  <a:txBody>
                    <a:bodyPr/>
                    <a:lstStyle/>
                    <a:p>
                      <a:pPr algn="ctr" fontAlgn="b"/>
                      <a:r>
                        <a:rPr lang="en-US" sz="1100" b="0" i="0" u="none" strike="noStrike" dirty="0" smtClean="0">
                          <a:solidFill>
                            <a:srgbClr val="000000"/>
                          </a:solidFill>
                          <a:effectLst/>
                          <a:latin typeface="Calibri"/>
                        </a:rPr>
                        <a:t>operation</a:t>
                      </a:r>
                      <a:endParaRPr lang="en-US" sz="1100" b="0" i="0" u="none" strike="noStrike" dirty="0">
                        <a:solidFill>
                          <a:srgbClr val="000000"/>
                        </a:solidFill>
                        <a:effectLst/>
                        <a:latin typeface="Calibri"/>
                      </a:endParaRP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r>
              <a:tr h="158629">
                <a:tc>
                  <a:txBody>
                    <a:bodyPr/>
                    <a:lstStyle/>
                    <a:p>
                      <a:pPr algn="ctr" fontAlgn="b"/>
                      <a:r>
                        <a:rPr lang="is-IS" sz="1100" b="1" i="0" u="none" strike="noStrike">
                          <a:solidFill>
                            <a:srgbClr val="000000"/>
                          </a:solidFill>
                          <a:effectLst/>
                          <a:latin typeface="Calibri"/>
                        </a:rPr>
                        <a:t>2032</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dirty="0">
                          <a:solidFill>
                            <a:srgbClr val="000000"/>
                          </a:solidFill>
                          <a:effectLst/>
                          <a:latin typeface="Calibri"/>
                        </a:rPr>
                        <a:t>refurbishment</a:t>
                      </a:r>
                    </a:p>
                  </a:txBody>
                  <a:tcPr marL="12700" marR="12700" marT="12700" marB="0" anchor="b">
                    <a:lnL>
                      <a:noFill/>
                    </a:lnL>
                    <a:lnR>
                      <a:noFill/>
                    </a:lnR>
                    <a:lnT>
                      <a:noFill/>
                    </a:lnT>
                    <a:lnB>
                      <a:noFill/>
                    </a:lnB>
                    <a:solidFill>
                      <a:srgbClr val="FFFF00"/>
                    </a:solidFill>
                  </a:tcPr>
                </a:tc>
                <a:tc>
                  <a:txBody>
                    <a:bodyPr/>
                    <a:lstStyle/>
                    <a:p>
                      <a:pPr algn="ctr" fontAlgn="b"/>
                      <a:r>
                        <a:rPr lang="en-US" sz="1100" b="0" i="0" u="none" strike="noStrike" dirty="0" smtClean="0">
                          <a:solidFill>
                            <a:srgbClr val="000000"/>
                          </a:solidFill>
                          <a:effectLst/>
                          <a:latin typeface="Calibri"/>
                        </a:rPr>
                        <a:t>operation</a:t>
                      </a:r>
                      <a:endParaRPr lang="en-US" sz="1100" b="0" i="0" u="none" strike="noStrike" dirty="0">
                        <a:solidFill>
                          <a:srgbClr val="000000"/>
                        </a:solidFill>
                        <a:effectLst/>
                        <a:latin typeface="Calibri"/>
                      </a:endParaRP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smtClean="0">
                          <a:solidFill>
                            <a:srgbClr val="000000"/>
                          </a:solidFill>
                          <a:effectLst/>
                          <a:latin typeface="+mn-lt"/>
                        </a:rPr>
                        <a:t>operation</a:t>
                      </a:r>
                      <a:endParaRPr lang="en-US" sz="1100" b="0" i="0" u="none" strike="noStrike" dirty="0">
                        <a:solidFill>
                          <a:srgbClr val="000000"/>
                        </a:solidFill>
                        <a:effectLst/>
                        <a:latin typeface="+mn-lt"/>
                      </a:endParaRP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r>
              <a:tr h="158629">
                <a:tc>
                  <a:txBody>
                    <a:bodyPr/>
                    <a:lstStyle/>
                    <a:p>
                      <a:pPr algn="ctr" fontAlgn="b"/>
                      <a:r>
                        <a:rPr lang="is-IS" sz="1100" b="1" i="0" u="none" strike="noStrike">
                          <a:solidFill>
                            <a:srgbClr val="000000"/>
                          </a:solidFill>
                          <a:effectLst/>
                          <a:latin typeface="Calibri"/>
                        </a:rPr>
                        <a:t>2033</a:t>
                      </a:r>
                    </a:p>
                  </a:txBody>
                  <a:tcPr marL="12700" marR="12700" marT="12700" marB="0" anchor="b">
                    <a:lnL>
                      <a:noFill/>
                    </a:lnL>
                    <a:lnR>
                      <a:noFill/>
                    </a:lnR>
                    <a:lnT>
                      <a:noFill/>
                    </a:lnT>
                    <a:lnB>
                      <a:noFill/>
                    </a:lnB>
                    <a:solidFill>
                      <a:srgbClr val="4F81BD"/>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a:solidFill>
                            <a:srgbClr val="000000"/>
                          </a:solidFill>
                          <a:effectLst/>
                          <a:latin typeface="Calibri"/>
                        </a:rPr>
                        <a:t>operation</a:t>
                      </a: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smtClean="0">
                          <a:solidFill>
                            <a:srgbClr val="000000"/>
                          </a:solidFill>
                          <a:effectLst/>
                          <a:latin typeface="+mn-lt"/>
                        </a:rPr>
                        <a:t>operation</a:t>
                      </a:r>
                      <a:endParaRPr lang="en-US" sz="1100" b="0" i="0" u="none" strike="noStrike" dirty="0">
                        <a:solidFill>
                          <a:srgbClr val="000000"/>
                        </a:solidFill>
                        <a:effectLst/>
                        <a:latin typeface="Calibri"/>
                      </a:endParaRPr>
                    </a:p>
                  </a:txBody>
                  <a:tcPr marL="12700" marR="12700" marT="12700" marB="0" anchor="b">
                    <a:lnL>
                      <a:noFill/>
                    </a:lnL>
                    <a:lnR>
                      <a:noFill/>
                    </a:lnR>
                    <a:lnT>
                      <a:noFill/>
                    </a:lnT>
                    <a:lnB>
                      <a:noFill/>
                    </a:lnB>
                    <a:solidFill>
                      <a:srgbClr val="76933C"/>
                    </a:solidFill>
                  </a:tcPr>
                </a:tc>
                <a:tc>
                  <a:txBody>
                    <a:bodyPr/>
                    <a:lstStyle/>
                    <a:p>
                      <a:pPr algn="ctr" fontAlgn="b"/>
                      <a:r>
                        <a:rPr lang="en-US" sz="1100" b="0" i="0" u="none" strike="noStrike" dirty="0" smtClean="0">
                          <a:solidFill>
                            <a:srgbClr val="000000"/>
                          </a:solidFill>
                          <a:effectLst/>
                          <a:latin typeface="+mn-lt"/>
                        </a:rPr>
                        <a:t>decay,</a:t>
                      </a:r>
                      <a:r>
                        <a:rPr lang="en-US" sz="1100" b="0" i="0" u="none" strike="noStrike" baseline="0" dirty="0" smtClean="0">
                          <a:solidFill>
                            <a:srgbClr val="000000"/>
                          </a:solidFill>
                          <a:effectLst/>
                          <a:latin typeface="+mn-lt"/>
                        </a:rPr>
                        <a:t> refurb</a:t>
                      </a:r>
                      <a:endParaRPr lang="en-US" sz="1100" b="0" i="0" u="none" strike="noStrike" dirty="0">
                        <a:solidFill>
                          <a:srgbClr val="000000"/>
                        </a:solidFill>
                        <a:effectLst/>
                        <a:latin typeface="+mn-lt"/>
                      </a:endParaRPr>
                    </a:p>
                  </a:txBody>
                  <a:tcPr marL="12700" marR="12700" marT="12700" marB="0" anchor="b">
                    <a:lnL>
                      <a:noFill/>
                    </a:lnL>
                    <a:lnR>
                      <a:noFill/>
                    </a:lnR>
                    <a:lnT>
                      <a:noFill/>
                    </a:lnT>
                    <a:lnB>
                      <a:noFill/>
                    </a:lnB>
                    <a:gradFill>
                      <a:gsLst>
                        <a:gs pos="0">
                          <a:schemeClr val="accent6">
                            <a:lumMod val="75000"/>
                          </a:schemeClr>
                        </a:gs>
                        <a:gs pos="100000">
                          <a:srgbClr val="FFFF00"/>
                        </a:gs>
                      </a:gsLst>
                      <a:lin ang="0" scaled="1"/>
                    </a:gradFill>
                  </a:tcPr>
                </a:tc>
              </a:tr>
            </a:tbl>
          </a:graphicData>
        </a:graphic>
      </p:graphicFrame>
      <p:sp>
        <p:nvSpPr>
          <p:cNvPr id="17" name="Rectangle 16"/>
          <p:cNvSpPr/>
          <p:nvPr/>
        </p:nvSpPr>
        <p:spPr>
          <a:xfrm>
            <a:off x="7142480" y="2779804"/>
            <a:ext cx="1658710" cy="276999"/>
          </a:xfrm>
          <a:prstGeom prst="rect">
            <a:avLst/>
          </a:prstGeom>
        </p:spPr>
        <p:txBody>
          <a:bodyPr wrap="square">
            <a:spAutoFit/>
          </a:bodyPr>
          <a:lstStyle/>
          <a:p>
            <a:pPr>
              <a:spcBef>
                <a:spcPts val="0"/>
              </a:spcBef>
            </a:pPr>
            <a:r>
              <a:rPr lang="en-US" sz="1200" dirty="0" smtClean="0">
                <a:solidFill>
                  <a:srgbClr val="002060"/>
                </a:solidFill>
              </a:rPr>
              <a:t>ARIEL completion</a:t>
            </a:r>
          </a:p>
        </p:txBody>
      </p:sp>
      <p:cxnSp>
        <p:nvCxnSpPr>
          <p:cNvPr id="18" name="Straight Connector 17"/>
          <p:cNvCxnSpPr/>
          <p:nvPr/>
        </p:nvCxnSpPr>
        <p:spPr>
          <a:xfrm>
            <a:off x="7163391" y="3030101"/>
            <a:ext cx="1637799"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16" idx="3"/>
          </p:cNvCxnSpPr>
          <p:nvPr/>
        </p:nvCxnSpPr>
        <p:spPr>
          <a:xfrm flipV="1">
            <a:off x="7163391" y="3192662"/>
            <a:ext cx="1637799" cy="4832"/>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7132910" y="3145564"/>
            <a:ext cx="1990769" cy="276999"/>
          </a:xfrm>
          <a:prstGeom prst="rect">
            <a:avLst/>
          </a:prstGeom>
        </p:spPr>
        <p:txBody>
          <a:bodyPr wrap="square">
            <a:spAutoFit/>
          </a:bodyPr>
          <a:lstStyle/>
          <a:p>
            <a:pPr>
              <a:spcBef>
                <a:spcPts val="0"/>
              </a:spcBef>
            </a:pPr>
            <a:r>
              <a:rPr lang="en-US" sz="1200" dirty="0" smtClean="0">
                <a:solidFill>
                  <a:srgbClr val="002060"/>
                </a:solidFill>
              </a:rPr>
              <a:t>Start regular </a:t>
            </a:r>
            <a:r>
              <a:rPr lang="en-US" sz="1200" dirty="0" err="1" smtClean="0">
                <a:solidFill>
                  <a:srgbClr val="002060"/>
                </a:solidFill>
              </a:rPr>
              <a:t>refurb</a:t>
            </a:r>
            <a:r>
              <a:rPr lang="en-US" sz="1200" dirty="0" smtClean="0">
                <a:solidFill>
                  <a:srgbClr val="002060"/>
                </a:solidFill>
              </a:rPr>
              <a:t>. cycle</a:t>
            </a:r>
          </a:p>
        </p:txBody>
      </p:sp>
      <p:sp>
        <p:nvSpPr>
          <p:cNvPr id="25" name="Rectangle 24"/>
          <p:cNvSpPr/>
          <p:nvPr/>
        </p:nvSpPr>
        <p:spPr>
          <a:xfrm>
            <a:off x="7132910" y="1867088"/>
            <a:ext cx="1879010" cy="276999"/>
          </a:xfrm>
          <a:prstGeom prst="rect">
            <a:avLst/>
          </a:prstGeom>
        </p:spPr>
        <p:txBody>
          <a:bodyPr wrap="square">
            <a:spAutoFit/>
          </a:bodyPr>
          <a:lstStyle/>
          <a:p>
            <a:pPr>
              <a:spcBef>
                <a:spcPts val="0"/>
              </a:spcBef>
            </a:pPr>
            <a:r>
              <a:rPr lang="en-US" sz="1200" dirty="0" smtClean="0">
                <a:solidFill>
                  <a:srgbClr val="002060"/>
                </a:solidFill>
              </a:rPr>
              <a:t>SMP and NHC completion</a:t>
            </a:r>
          </a:p>
        </p:txBody>
      </p:sp>
      <p:cxnSp>
        <p:nvCxnSpPr>
          <p:cNvPr id="26" name="Straight Connector 25"/>
          <p:cNvCxnSpPr/>
          <p:nvPr/>
        </p:nvCxnSpPr>
        <p:spPr>
          <a:xfrm>
            <a:off x="7153821" y="2117385"/>
            <a:ext cx="1637799"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61081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46501" y="0"/>
            <a:ext cx="6117852" cy="469901"/>
          </a:xfrm>
        </p:spPr>
        <p:txBody>
          <a:bodyPr/>
          <a:lstStyle/>
          <a:p>
            <a:r>
              <a:rPr lang="en-US" dirty="0" smtClean="0"/>
              <a:t>Suggested Operational Ramp Up</a:t>
            </a:r>
            <a:endParaRPr lang="en-US" dirty="0"/>
          </a:p>
        </p:txBody>
      </p:sp>
      <p:sp>
        <p:nvSpPr>
          <p:cNvPr id="7" name="Rectangle 6"/>
          <p:cNvSpPr/>
          <p:nvPr/>
        </p:nvSpPr>
        <p:spPr>
          <a:xfrm>
            <a:off x="203200" y="551480"/>
            <a:ext cx="5850674" cy="4237057"/>
          </a:xfrm>
          <a:prstGeom prst="rect">
            <a:avLst/>
          </a:prstGeom>
        </p:spPr>
        <p:txBody>
          <a:bodyPr wrap="square">
            <a:spAutoFit/>
          </a:bodyPr>
          <a:lstStyle/>
          <a:p>
            <a:pPr marL="285750" indent="-285750">
              <a:spcBef>
                <a:spcPts val="0"/>
              </a:spcBef>
              <a:spcAft>
                <a:spcPts val="400"/>
              </a:spcAft>
              <a:buFont typeface="Arial" panose="020B0604020202020204" pitchFamily="34" charset="0"/>
              <a:buChar char="•"/>
            </a:pPr>
            <a:r>
              <a:rPr lang="en-US" sz="1200" dirty="0" smtClean="0">
                <a:solidFill>
                  <a:srgbClr val="002060"/>
                </a:solidFill>
              </a:rPr>
              <a:t>Targeted RIB delivery to experiments towards 2025: &gt; 9000 h/a</a:t>
            </a:r>
          </a:p>
          <a:p>
            <a:pPr marL="285750" indent="-285750">
              <a:spcBef>
                <a:spcPts val="0"/>
              </a:spcBef>
              <a:spcAft>
                <a:spcPts val="400"/>
              </a:spcAft>
              <a:buFont typeface="Arial" panose="020B0604020202020204" pitchFamily="34" charset="0"/>
              <a:buChar char="•"/>
            </a:pPr>
            <a:r>
              <a:rPr lang="en-US" sz="1200" dirty="0" smtClean="0">
                <a:solidFill>
                  <a:srgbClr val="002060"/>
                </a:solidFill>
              </a:rPr>
              <a:t>ISAC now: </a:t>
            </a:r>
          </a:p>
          <a:p>
            <a:pPr marL="742950" lvl="1" indent="-285750">
              <a:spcAft>
                <a:spcPts val="400"/>
              </a:spcAft>
              <a:buFont typeface="Arial" panose="020B0604020202020204" pitchFamily="34" charset="0"/>
              <a:buChar char="•"/>
            </a:pPr>
            <a:r>
              <a:rPr lang="en-US" sz="1200" dirty="0" smtClean="0">
                <a:solidFill>
                  <a:srgbClr val="002060"/>
                </a:solidFill>
              </a:rPr>
              <a:t>≈10 targets/a </a:t>
            </a:r>
          </a:p>
          <a:p>
            <a:pPr marL="742950" lvl="1" indent="-285750">
              <a:spcAft>
                <a:spcPts val="400"/>
              </a:spcAft>
              <a:buFont typeface="Arial" panose="020B0604020202020204" pitchFamily="34" charset="0"/>
              <a:buChar char="•"/>
            </a:pPr>
            <a:r>
              <a:rPr lang="en-US" sz="1200" dirty="0">
                <a:solidFill>
                  <a:srgbClr val="002060"/>
                </a:solidFill>
              </a:rPr>
              <a:t>≈ 9 </a:t>
            </a:r>
            <a:r>
              <a:rPr lang="en-US" sz="1200" dirty="0" smtClean="0">
                <a:solidFill>
                  <a:srgbClr val="002060"/>
                </a:solidFill>
              </a:rPr>
              <a:t>weeks / target exchange </a:t>
            </a:r>
          </a:p>
          <a:p>
            <a:pPr marL="742950" lvl="1" indent="-285750">
              <a:spcAft>
                <a:spcPts val="400"/>
              </a:spcAft>
              <a:buFont typeface="Arial" panose="020B0604020202020204" pitchFamily="34" charset="0"/>
              <a:buChar char="•"/>
            </a:pPr>
            <a:r>
              <a:rPr lang="en-US" sz="1200" dirty="0">
                <a:solidFill>
                  <a:srgbClr val="002060"/>
                </a:solidFill>
              </a:rPr>
              <a:t>capability for </a:t>
            </a:r>
            <a:r>
              <a:rPr lang="en-US" sz="1200" dirty="0" smtClean="0">
                <a:solidFill>
                  <a:srgbClr val="002060"/>
                </a:solidFill>
              </a:rPr>
              <a:t>3 </a:t>
            </a:r>
            <a:r>
              <a:rPr lang="en-US" sz="1200" dirty="0" err="1" smtClean="0">
                <a:solidFill>
                  <a:srgbClr val="002060"/>
                </a:solidFill>
              </a:rPr>
              <a:t>UC</a:t>
            </a:r>
            <a:r>
              <a:rPr lang="en-US" sz="1200" baseline="-25000" dirty="0" err="1" smtClean="0">
                <a:solidFill>
                  <a:srgbClr val="002060"/>
                </a:solidFill>
              </a:rPr>
              <a:t>x</a:t>
            </a:r>
            <a:r>
              <a:rPr lang="en-US" sz="1200" dirty="0" smtClean="0">
                <a:solidFill>
                  <a:srgbClr val="002060"/>
                </a:solidFill>
              </a:rPr>
              <a:t> targets/a, </a:t>
            </a:r>
          </a:p>
          <a:p>
            <a:pPr marL="285750" indent="-285750">
              <a:spcAft>
                <a:spcPts val="400"/>
              </a:spcAft>
              <a:buFont typeface="Arial" panose="020B0604020202020204" pitchFamily="34" charset="0"/>
              <a:buChar char="•"/>
            </a:pPr>
            <a:r>
              <a:rPr lang="en-US" sz="1200" dirty="0" smtClean="0">
                <a:solidFill>
                  <a:srgbClr val="002060"/>
                </a:solidFill>
              </a:rPr>
              <a:t>ISAC ramp-up:</a:t>
            </a:r>
          </a:p>
          <a:p>
            <a:pPr marL="742950" lvl="1" indent="-285750">
              <a:spcAft>
                <a:spcPts val="400"/>
              </a:spcAft>
              <a:buFont typeface="Arial" panose="020B0604020202020204" pitchFamily="34" charset="0"/>
              <a:buChar char="•"/>
            </a:pPr>
            <a:r>
              <a:rPr lang="en-US" sz="1200" dirty="0">
                <a:solidFill>
                  <a:srgbClr val="002060"/>
                </a:solidFill>
              </a:rPr>
              <a:t>11 targets/a in 2020, 12 targets/a in </a:t>
            </a:r>
            <a:r>
              <a:rPr lang="en-US" sz="1200" dirty="0" smtClean="0">
                <a:solidFill>
                  <a:srgbClr val="002060"/>
                </a:solidFill>
              </a:rPr>
              <a:t>2023</a:t>
            </a:r>
          </a:p>
          <a:p>
            <a:pPr marL="742950" lvl="1" indent="-285750">
              <a:spcAft>
                <a:spcPts val="400"/>
              </a:spcAft>
              <a:buFont typeface="Arial" panose="020B0604020202020204" pitchFamily="34" charset="0"/>
              <a:buChar char="•"/>
            </a:pPr>
            <a:r>
              <a:rPr lang="en-US" sz="1200" dirty="0">
                <a:solidFill>
                  <a:srgbClr val="002060"/>
                </a:solidFill>
              </a:rPr>
              <a:t>5 weeks / target exchange in </a:t>
            </a:r>
            <a:r>
              <a:rPr lang="en-US" sz="1200" dirty="0" smtClean="0">
                <a:solidFill>
                  <a:srgbClr val="002060"/>
                </a:solidFill>
              </a:rPr>
              <a:t>2020</a:t>
            </a:r>
          </a:p>
          <a:p>
            <a:pPr marL="742950" lvl="1" indent="-285750">
              <a:spcAft>
                <a:spcPts val="400"/>
              </a:spcAft>
              <a:buFont typeface="Arial" panose="020B0604020202020204" pitchFamily="34" charset="0"/>
              <a:buChar char="•"/>
            </a:pPr>
            <a:r>
              <a:rPr lang="en-US" sz="1200" dirty="0">
                <a:solidFill>
                  <a:srgbClr val="002060"/>
                </a:solidFill>
              </a:rPr>
              <a:t>5 </a:t>
            </a:r>
            <a:r>
              <a:rPr lang="en-US" sz="1200" dirty="0" err="1">
                <a:solidFill>
                  <a:srgbClr val="002060"/>
                </a:solidFill>
              </a:rPr>
              <a:t>UC</a:t>
            </a:r>
            <a:r>
              <a:rPr lang="en-US" sz="1200" baseline="-25000" dirty="0" err="1">
                <a:solidFill>
                  <a:srgbClr val="002060"/>
                </a:solidFill>
              </a:rPr>
              <a:t>x</a:t>
            </a:r>
            <a:r>
              <a:rPr lang="en-US" sz="1200" dirty="0">
                <a:solidFill>
                  <a:srgbClr val="002060"/>
                </a:solidFill>
              </a:rPr>
              <a:t> targets in </a:t>
            </a:r>
            <a:r>
              <a:rPr lang="en-US" sz="1200" dirty="0" smtClean="0">
                <a:solidFill>
                  <a:srgbClr val="002060"/>
                </a:solidFill>
              </a:rPr>
              <a:t>2018, </a:t>
            </a:r>
            <a:r>
              <a:rPr lang="en-US" sz="1200" dirty="0" smtClean="0">
                <a:solidFill>
                  <a:srgbClr val="002060"/>
                </a:solidFill>
              </a:rPr>
              <a:t>capability for 12 </a:t>
            </a:r>
            <a:r>
              <a:rPr lang="en-US" sz="1200" dirty="0" err="1">
                <a:solidFill>
                  <a:srgbClr val="002060"/>
                </a:solidFill>
              </a:rPr>
              <a:t>UC</a:t>
            </a:r>
            <a:r>
              <a:rPr lang="en-US" sz="1200" baseline="-25000" dirty="0" err="1">
                <a:solidFill>
                  <a:srgbClr val="002060"/>
                </a:solidFill>
              </a:rPr>
              <a:t>x</a:t>
            </a:r>
            <a:r>
              <a:rPr lang="en-US" sz="1200" dirty="0">
                <a:solidFill>
                  <a:srgbClr val="002060"/>
                </a:solidFill>
              </a:rPr>
              <a:t> targets/a in 2023 (</a:t>
            </a:r>
            <a:r>
              <a:rPr lang="en-US" sz="1200" dirty="0" err="1">
                <a:solidFill>
                  <a:srgbClr val="002060"/>
                </a:solidFill>
              </a:rPr>
              <a:t>UC</a:t>
            </a:r>
            <a:r>
              <a:rPr lang="en-US" sz="1200" baseline="-25000" dirty="0" err="1">
                <a:solidFill>
                  <a:srgbClr val="002060"/>
                </a:solidFill>
              </a:rPr>
              <a:t>x</a:t>
            </a:r>
            <a:r>
              <a:rPr lang="en-US" sz="1200" dirty="0">
                <a:solidFill>
                  <a:srgbClr val="002060"/>
                </a:solidFill>
              </a:rPr>
              <a:t> ramp-up development ongoing</a:t>
            </a:r>
            <a:r>
              <a:rPr lang="en-US" sz="1200" dirty="0" smtClean="0">
                <a:solidFill>
                  <a:srgbClr val="002060"/>
                </a:solidFill>
              </a:rPr>
              <a:t>)</a:t>
            </a:r>
            <a:endParaRPr lang="en-US" sz="1200" dirty="0">
              <a:solidFill>
                <a:srgbClr val="002060"/>
              </a:solidFill>
            </a:endParaRPr>
          </a:p>
          <a:p>
            <a:pPr marL="285750" indent="-285750">
              <a:spcBef>
                <a:spcPts val="0"/>
              </a:spcBef>
              <a:spcAft>
                <a:spcPts val="400"/>
              </a:spcAft>
              <a:buFont typeface="Arial" panose="020B0604020202020204" pitchFamily="34" charset="0"/>
              <a:buChar char="•"/>
            </a:pPr>
            <a:endParaRPr lang="en-US" sz="1200" dirty="0" smtClean="0">
              <a:solidFill>
                <a:srgbClr val="002060"/>
              </a:solidFill>
            </a:endParaRPr>
          </a:p>
          <a:p>
            <a:pPr>
              <a:spcBef>
                <a:spcPts val="0"/>
              </a:spcBef>
              <a:spcAft>
                <a:spcPts val="400"/>
              </a:spcAft>
            </a:pPr>
            <a:r>
              <a:rPr lang="en-US" sz="1200" b="1" dirty="0" smtClean="0">
                <a:solidFill>
                  <a:srgbClr val="002060"/>
                </a:solidFill>
              </a:rPr>
              <a:t>Requirements</a:t>
            </a:r>
          </a:p>
          <a:p>
            <a:pPr marL="285750" indent="-285750">
              <a:spcBef>
                <a:spcPts val="0"/>
              </a:spcBef>
              <a:spcAft>
                <a:spcPts val="400"/>
              </a:spcAft>
              <a:buFont typeface="Arial" panose="020B0604020202020204" pitchFamily="34" charset="0"/>
              <a:buChar char="•"/>
            </a:pPr>
            <a:r>
              <a:rPr lang="en-US" sz="1200" dirty="0" smtClean="0">
                <a:solidFill>
                  <a:srgbClr val="002060"/>
                </a:solidFill>
              </a:rPr>
              <a:t>4 target modules in circulation </a:t>
            </a:r>
          </a:p>
          <a:p>
            <a:pPr marL="285750" indent="-285750">
              <a:spcBef>
                <a:spcPts val="0"/>
              </a:spcBef>
              <a:spcAft>
                <a:spcPts val="400"/>
              </a:spcAft>
              <a:buFont typeface="Arial" panose="020B0604020202020204" pitchFamily="34" charset="0"/>
              <a:buChar char="•"/>
            </a:pPr>
            <a:r>
              <a:rPr lang="en-US" sz="1200" dirty="0" smtClean="0">
                <a:solidFill>
                  <a:srgbClr val="002060"/>
                </a:solidFill>
              </a:rPr>
              <a:t>North hot cell and SMP</a:t>
            </a:r>
          </a:p>
          <a:p>
            <a:pPr marL="285750" indent="-285750">
              <a:spcBef>
                <a:spcPts val="0"/>
              </a:spcBef>
              <a:spcAft>
                <a:spcPts val="400"/>
              </a:spcAft>
              <a:buFont typeface="Arial" panose="020B0604020202020204" pitchFamily="34" charset="0"/>
              <a:buChar char="•"/>
            </a:pPr>
            <a:r>
              <a:rPr lang="en-US" sz="1200" dirty="0" smtClean="0">
                <a:solidFill>
                  <a:srgbClr val="002060"/>
                </a:solidFill>
              </a:rPr>
              <a:t>Target production efficiency increase (especially of </a:t>
            </a:r>
            <a:r>
              <a:rPr lang="en-US" sz="1200" dirty="0" err="1" smtClean="0">
                <a:solidFill>
                  <a:srgbClr val="002060"/>
                </a:solidFill>
              </a:rPr>
              <a:t>UC</a:t>
            </a:r>
            <a:r>
              <a:rPr lang="en-US" sz="1200" baseline="-25000" dirty="0" err="1" smtClean="0">
                <a:solidFill>
                  <a:srgbClr val="002060"/>
                </a:solidFill>
              </a:rPr>
              <a:t>x</a:t>
            </a:r>
            <a:r>
              <a:rPr lang="en-US" sz="1200" dirty="0" smtClean="0">
                <a:solidFill>
                  <a:srgbClr val="002060"/>
                </a:solidFill>
              </a:rPr>
              <a:t>)</a:t>
            </a:r>
          </a:p>
          <a:p>
            <a:pPr marL="285750" indent="-285750">
              <a:spcBef>
                <a:spcPts val="0"/>
              </a:spcBef>
              <a:spcAft>
                <a:spcPts val="400"/>
              </a:spcAft>
              <a:buFont typeface="Arial" panose="020B0604020202020204" pitchFamily="34" charset="0"/>
              <a:buChar char="•"/>
            </a:pPr>
            <a:r>
              <a:rPr lang="en-US" sz="1200" dirty="0" smtClean="0">
                <a:solidFill>
                  <a:srgbClr val="002060"/>
                </a:solidFill>
              </a:rPr>
              <a:t>Critical spares</a:t>
            </a:r>
          </a:p>
          <a:p>
            <a:pPr marL="285750" indent="-285750">
              <a:spcBef>
                <a:spcPts val="0"/>
              </a:spcBef>
              <a:spcAft>
                <a:spcPts val="400"/>
              </a:spcAft>
              <a:buFont typeface="Arial" panose="020B0604020202020204" pitchFamily="34" charset="0"/>
              <a:buChar char="•"/>
            </a:pPr>
            <a:r>
              <a:rPr lang="en-US" sz="1200" dirty="0" smtClean="0">
                <a:solidFill>
                  <a:srgbClr val="002060"/>
                </a:solidFill>
              </a:rPr>
              <a:t>Preventive maintenance</a:t>
            </a:r>
          </a:p>
          <a:p>
            <a:pPr marL="285750" indent="-285750">
              <a:spcBef>
                <a:spcPts val="0"/>
              </a:spcBef>
              <a:spcAft>
                <a:spcPts val="400"/>
              </a:spcAft>
              <a:buFont typeface="Arial" panose="020B0604020202020204" pitchFamily="34" charset="0"/>
              <a:buChar char="•"/>
            </a:pPr>
            <a:r>
              <a:rPr lang="en-US" sz="1200" dirty="0" smtClean="0">
                <a:solidFill>
                  <a:srgbClr val="002060"/>
                </a:solidFill>
              </a:rPr>
              <a:t>Faster target exchange (Remote TM service disconnections and remote crane rigging)</a:t>
            </a:r>
          </a:p>
        </p:txBody>
      </p:sp>
      <p:pic>
        <p:nvPicPr>
          <p:cNvPr id="3" name="Picture 2"/>
          <p:cNvPicPr>
            <a:picLocks noChangeAspect="1"/>
          </p:cNvPicPr>
          <p:nvPr/>
        </p:nvPicPr>
        <p:blipFill>
          <a:blip r:embed="rId2"/>
          <a:stretch>
            <a:fillRect/>
          </a:stretch>
        </p:blipFill>
        <p:spPr>
          <a:xfrm>
            <a:off x="6047435" y="2652748"/>
            <a:ext cx="2819949" cy="2273395"/>
          </a:xfrm>
          <a:prstGeom prst="rect">
            <a:avLst/>
          </a:prstGeom>
        </p:spPr>
      </p:pic>
      <p:pic>
        <p:nvPicPr>
          <p:cNvPr id="12" name="Picture 11"/>
          <p:cNvPicPr>
            <a:picLocks noChangeAspect="1"/>
          </p:cNvPicPr>
          <p:nvPr/>
        </p:nvPicPr>
        <p:blipFill>
          <a:blip r:embed="rId3"/>
          <a:stretch>
            <a:fillRect/>
          </a:stretch>
        </p:blipFill>
        <p:spPr>
          <a:xfrm>
            <a:off x="5883388" y="281310"/>
            <a:ext cx="3370084" cy="2584235"/>
          </a:xfrm>
          <a:prstGeom prst="rect">
            <a:avLst/>
          </a:prstGeom>
        </p:spPr>
      </p:pic>
    </p:spTree>
    <p:extLst>
      <p:ext uri="{BB962C8B-B14F-4D97-AF65-F5344CB8AC3E}">
        <p14:creationId xmlns:p14="http://schemas.microsoft.com/office/powerpoint/2010/main" val="20170600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7575024"/>
      </p:ext>
    </p:extLst>
  </p:cSld>
  <p:clrMapOvr>
    <a:masterClrMapping/>
  </p:clrMapOvr>
  <p:timing>
    <p:tnLst>
      <p:par>
        <p:cTn id="1" dur="indefinite" restart="never" nodeType="tmRoot"/>
      </p:par>
    </p:tnLst>
  </p:timing>
</p:sld>
</file>

<file path=ppt/theme/theme1.xml><?xml version="1.0" encoding="utf-8"?>
<a:theme xmlns:a="http://schemas.openxmlformats.org/drawingml/2006/main" name="201603_TRIUMF PPT Template_re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201603_TRIUMF PPT Template_re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201603_TRIUMF PPT Template_rev</Template>
  <TotalTime>24928</TotalTime>
  <Words>1830</Words>
  <Application>Microsoft Macintosh PowerPoint</Application>
  <PresentationFormat>On-screen Show (16:9)</PresentationFormat>
  <Paragraphs>404</Paragraphs>
  <Slides>19</Slides>
  <Notes>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19</vt:i4>
      </vt:variant>
    </vt:vector>
  </HeadingPairs>
  <TitlesOfParts>
    <vt:vector size="31" baseType="lpstr">
      <vt:lpstr>Avenir Heavy</vt:lpstr>
      <vt:lpstr>Calibri</vt:lpstr>
      <vt:lpstr>Myriad Pro</vt:lpstr>
      <vt:lpstr>Myriad Pro Light</vt:lpstr>
      <vt:lpstr>Myriad Pro SemiExt</vt:lpstr>
      <vt:lpstr>Myriad Web Pro</vt:lpstr>
      <vt:lpstr>Times New Roman</vt:lpstr>
      <vt:lpstr>Wingdings</vt:lpstr>
      <vt:lpstr>ヒラギノ角ゴ Pro W3</vt:lpstr>
      <vt:lpstr>Arial</vt:lpstr>
      <vt:lpstr>201603_TRIUMF PPT Template_rev</vt:lpstr>
      <vt:lpstr>1_201603_TRIUMF PPT Template_rev</vt:lpstr>
      <vt:lpstr>PowerPoint Presentation</vt:lpstr>
      <vt:lpstr>ISAC Target Hall Overview</vt:lpstr>
      <vt:lpstr>ISAC Routine Operation Overview</vt:lpstr>
      <vt:lpstr>ISAC Routine Operation Overview</vt:lpstr>
      <vt:lpstr>ISAC Routine Operation Overview</vt:lpstr>
      <vt:lpstr>ISAC Routine Operation Overview</vt:lpstr>
      <vt:lpstr>ISAC Routine Operation</vt:lpstr>
      <vt:lpstr>Compatibility with ARIEL 3 Weeks Target Life Cycle</vt:lpstr>
      <vt:lpstr>ISAC Target Life Cycle - Required Upgrades </vt:lpstr>
      <vt:lpstr>ISAC Target Module Status</vt:lpstr>
      <vt:lpstr>ISAC Reliability Constraints</vt:lpstr>
      <vt:lpstr>ISAC Reliability Upgrade Overview</vt:lpstr>
      <vt:lpstr>ISAC North Hot Cell</vt:lpstr>
      <vt:lpstr>PowerPoint Presentation</vt:lpstr>
      <vt:lpstr>Target Module 3 Investigation</vt:lpstr>
      <vt:lpstr>Target Module Refurbishment Strategy</vt:lpstr>
      <vt:lpstr>Cold Target Module Copy</vt:lpstr>
      <vt:lpstr>Suggested Operational Ramp Up</vt:lpstr>
      <vt:lpstr>PowerPoint Presentation</vt:lpstr>
    </vt:vector>
  </TitlesOfParts>
  <Company>TRIUMF</Company>
  <LinksUpToDate>false</LinksUpToDate>
  <SharedDoc>false</SharedDoc>
  <HyperlinksChanged>false</HyperlinksChanged>
  <AppVersion>15.0035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 Guetre</dc:creator>
  <cp:lastModifiedBy>Microsoft Office User</cp:lastModifiedBy>
  <cp:revision>334</cp:revision>
  <cp:lastPrinted>2015-11-02T18:28:18Z</cp:lastPrinted>
  <dcterms:created xsi:type="dcterms:W3CDTF">2016-04-12T20:09:44Z</dcterms:created>
  <dcterms:modified xsi:type="dcterms:W3CDTF">2017-07-14T19:52:36Z</dcterms:modified>
</cp:coreProperties>
</file>