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34"/>
  </p:notesMasterIdLst>
  <p:sldIdLst>
    <p:sldId id="257" r:id="rId6"/>
    <p:sldId id="258" r:id="rId7"/>
    <p:sldId id="259" r:id="rId8"/>
    <p:sldId id="260" r:id="rId9"/>
    <p:sldId id="262" r:id="rId10"/>
    <p:sldId id="264" r:id="rId11"/>
    <p:sldId id="275" r:id="rId12"/>
    <p:sldId id="276" r:id="rId13"/>
    <p:sldId id="281" r:id="rId14"/>
    <p:sldId id="265" r:id="rId15"/>
    <p:sldId id="266" r:id="rId16"/>
    <p:sldId id="269" r:id="rId17"/>
    <p:sldId id="270" r:id="rId18"/>
    <p:sldId id="272" r:id="rId19"/>
    <p:sldId id="273" r:id="rId20"/>
    <p:sldId id="278" r:id="rId21"/>
    <p:sldId id="279" r:id="rId22"/>
    <p:sldId id="274" r:id="rId23"/>
    <p:sldId id="294" r:id="rId24"/>
    <p:sldId id="292" r:id="rId25"/>
    <p:sldId id="293" r:id="rId26"/>
    <p:sldId id="295" r:id="rId27"/>
    <p:sldId id="296" r:id="rId28"/>
    <p:sldId id="297" r:id="rId29"/>
    <p:sldId id="298" r:id="rId30"/>
    <p:sldId id="299" r:id="rId31"/>
    <p:sldId id="300" r:id="rId32"/>
    <p:sldId id="30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53431B-3CC6-92F2-1945-B5F25B232771}" v="23" dt="2020-08-20T17:17:12.413"/>
    <p1510:client id="{DF381422-02BD-A2D7-D45C-5DCB5933D566}" v="94" dt="2020-08-18T16:07:15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8.xml" Id="rId13" /><Relationship Type="http://schemas.openxmlformats.org/officeDocument/2006/relationships/slide" Target="slides/slide13.xml" Id="rId18" /><Relationship Type="http://schemas.openxmlformats.org/officeDocument/2006/relationships/slide" Target="slides/slide21.xml" Id="rId26" /><Relationship Type="http://schemas.openxmlformats.org/officeDocument/2006/relationships/slide" Target="slides/slide16.xml" Id="rId21" /><Relationship Type="http://schemas.openxmlformats.org/officeDocument/2006/relationships/notesMaster" Target="notesMasters/notesMaster1.xml" Id="rId34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slide" Target="slides/slide12.xml" Id="rId17" /><Relationship Type="http://schemas.openxmlformats.org/officeDocument/2006/relationships/slide" Target="slides/slide20.xml" Id="rId25" /><Relationship Type="http://schemas.openxmlformats.org/officeDocument/2006/relationships/slide" Target="slides/slide28.xml" Id="rId33" /><Relationship Type="http://schemas.openxmlformats.org/officeDocument/2006/relationships/tableStyles" Target="tableStyles.xml" Id="rId38" /><Relationship Type="http://schemas.openxmlformats.org/officeDocument/2006/relationships/customXml" Target="../customXml/item2.xml" Id="rId2" /><Relationship Type="http://schemas.openxmlformats.org/officeDocument/2006/relationships/slide" Target="slides/slide11.xml" Id="rId16" /><Relationship Type="http://schemas.openxmlformats.org/officeDocument/2006/relationships/slide" Target="slides/slide15.xml" Id="rId20" /><Relationship Type="http://schemas.openxmlformats.org/officeDocument/2006/relationships/slide" Target="slides/slide24.xml" Id="rId29" /><Relationship Type="http://schemas.openxmlformats.org/officeDocument/2006/relationships/customXml" Target="../customXml/item1.xml" Id="rId1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" Target="slides/slide19.xml" Id="rId24" /><Relationship Type="http://schemas.openxmlformats.org/officeDocument/2006/relationships/slide" Target="slides/slide27.xml" Id="rId32" /><Relationship Type="http://schemas.openxmlformats.org/officeDocument/2006/relationships/theme" Target="theme/theme1.xml" Id="rId37" /><Relationship Type="http://schemas.microsoft.com/office/2015/10/relationships/revisionInfo" Target="revisionInfo.xml" Id="rId40" /><Relationship Type="http://schemas.openxmlformats.org/officeDocument/2006/relationships/slideMaster" Target="slideMasters/slideMaster2.xml" Id="rId5" /><Relationship Type="http://schemas.openxmlformats.org/officeDocument/2006/relationships/slide" Target="slides/slide10.xml" Id="rId15" /><Relationship Type="http://schemas.openxmlformats.org/officeDocument/2006/relationships/slide" Target="slides/slide18.xml" Id="rId23" /><Relationship Type="http://schemas.openxmlformats.org/officeDocument/2006/relationships/slide" Target="slides/slide23.xml" Id="rId28" /><Relationship Type="http://schemas.openxmlformats.org/officeDocument/2006/relationships/viewProps" Target="viewProps.xml" Id="rId36" /><Relationship Type="http://schemas.openxmlformats.org/officeDocument/2006/relationships/slide" Target="slides/slide5.xml" Id="rId10" /><Relationship Type="http://schemas.openxmlformats.org/officeDocument/2006/relationships/slide" Target="slides/slide14.xml" Id="rId19" /><Relationship Type="http://schemas.openxmlformats.org/officeDocument/2006/relationships/slide" Target="slides/slide26.xml" Id="rId31" /><Relationship Type="http://schemas.openxmlformats.org/officeDocument/2006/relationships/slideMaster" Target="slideMasters/slideMaster1.xml" Id="rId4" /><Relationship Type="http://schemas.openxmlformats.org/officeDocument/2006/relationships/slide" Target="slides/slide4.xml" Id="rId9" /><Relationship Type="http://schemas.openxmlformats.org/officeDocument/2006/relationships/slide" Target="slides/slide9.xml" Id="rId14" /><Relationship Type="http://schemas.openxmlformats.org/officeDocument/2006/relationships/slide" Target="slides/slide17.xml" Id="rId22" /><Relationship Type="http://schemas.openxmlformats.org/officeDocument/2006/relationships/slide" Target="slides/slide22.xml" Id="rId27" /><Relationship Type="http://schemas.openxmlformats.org/officeDocument/2006/relationships/slide" Target="slides/slide25.xml" Id="rId30" /><Relationship Type="http://schemas.openxmlformats.org/officeDocument/2006/relationships/presProps" Target="presProps.xml" Id="rId35" /><Relationship Type="http://schemas.openxmlformats.org/officeDocument/2006/relationships/slide" Target="slides/slide3.xml" Id="rId8" /><Relationship Type="http://schemas.openxmlformats.org/officeDocument/2006/relationships/customXml" Target="../customXml/item3.xml" Id="rId3" 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_108_CD195EE8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59676433242914"/>
          <c:y val="8.3126308517927738E-2"/>
          <c:w val="0.61070277442177456"/>
          <c:h val="0.9115502583466704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B52-4209-B3B4-B11B8D377AA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B52-4209-B3B4-B11B8D377AAF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4B52-4209-B3B4-B11B8D377AAF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4B52-4209-B3B4-B11B8D377AA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4B52-4209-B3B4-B11B8D377AA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4B52-4209-B3B4-B11B8D377AA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4B52-4209-B3B4-B11B8D377AA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4B52-4209-B3B4-B11B8D377AA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4B52-4209-B3B4-B11B8D377AA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4B52-4209-B3B4-B11B8D377AAF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4B52-4209-B3B4-B11B8D377AA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4B52-4209-B3B4-B11B8D377AA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4B52-4209-B3B4-B11B8D377AAF}"/>
              </c:ext>
            </c:extLst>
          </c:dPt>
          <c:dLbls>
            <c:dLbl>
              <c:idx val="0"/>
              <c:layout>
                <c:manualLayout>
                  <c:x val="-3.6628337031806874E-2"/>
                  <c:y val="-4.10790677456748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52-4209-B3B4-B11B8D377AAF}"/>
                </c:ext>
              </c:extLst>
            </c:dLbl>
            <c:dLbl>
              <c:idx val="1"/>
              <c:layout>
                <c:manualLayout>
                  <c:x val="-0.13860247307169515"/>
                  <c:y val="0.17017509136030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52-4209-B3B4-B11B8D377AAF}"/>
                </c:ext>
              </c:extLst>
            </c:dLbl>
            <c:dLbl>
              <c:idx val="2"/>
              <c:layout>
                <c:manualLayout>
                  <c:x val="-0.11071581723036694"/>
                  <c:y val="4.5433130180069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52-4209-B3B4-B11B8D377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'16-2'!$A$22:$A$34</c:f>
              <c:strCache>
                <c:ptCount val="13"/>
                <c:pt idx="0">
                  <c:v>Inorganic Superconductivity</c:v>
                </c:pt>
                <c:pt idx="1">
                  <c:v>Inorganic Magnetism</c:v>
                </c:pt>
                <c:pt idx="2">
                  <c:v>Elemental analysis</c:v>
                </c:pt>
                <c:pt idx="3">
                  <c:v>Battery materials/Solar Cells</c:v>
                </c:pt>
                <c:pt idx="4">
                  <c:v>Organic Magnetism</c:v>
                </c:pt>
                <c:pt idx="5">
                  <c:v>Light Induced effects</c:v>
                </c:pt>
                <c:pt idx="6">
                  <c:v>Semiconductors</c:v>
                </c:pt>
                <c:pt idx="7">
                  <c:v>Chemistry</c:v>
                </c:pt>
                <c:pt idx="8">
                  <c:v>Quantum effects</c:v>
                </c:pt>
                <c:pt idx="9">
                  <c:v>Electronic Irradiation</c:v>
                </c:pt>
                <c:pt idx="10">
                  <c:v>Organic Superconductivity</c:v>
                </c:pt>
                <c:pt idx="11">
                  <c:v>Biosystem</c:v>
                </c:pt>
                <c:pt idx="12">
                  <c:v>Carbon</c:v>
                </c:pt>
              </c:strCache>
            </c:strRef>
          </c:cat>
          <c:val>
            <c:numRef>
              <c:f>'16-2'!$B$22:$B$34</c:f>
              <c:numCache>
                <c:formatCode>General</c:formatCode>
                <c:ptCount val="13"/>
                <c:pt idx="0">
                  <c:v>72</c:v>
                </c:pt>
                <c:pt idx="1">
                  <c:v>71</c:v>
                </c:pt>
                <c:pt idx="2">
                  <c:v>39</c:v>
                </c:pt>
                <c:pt idx="3">
                  <c:v>36</c:v>
                </c:pt>
                <c:pt idx="4">
                  <c:v>30</c:v>
                </c:pt>
                <c:pt idx="5">
                  <c:v>23</c:v>
                </c:pt>
                <c:pt idx="6">
                  <c:v>17</c:v>
                </c:pt>
                <c:pt idx="7">
                  <c:v>15</c:v>
                </c:pt>
                <c:pt idx="8">
                  <c:v>12</c:v>
                </c:pt>
                <c:pt idx="9">
                  <c:v>10</c:v>
                </c:pt>
                <c:pt idx="10">
                  <c:v>8</c:v>
                </c:pt>
                <c:pt idx="11">
                  <c:v>7</c:v>
                </c:pt>
                <c:pt idx="1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B52-4209-B3B4-B11B8D377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Publications</a:t>
            </a:r>
            <a:r>
              <a:rPr lang="en-GB" baseline="0"/>
              <a:t> from the characterisation lab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Sheet1!$A$1:$A$11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Sheet1!$B$1:$B$11</c:f>
              <c:numCache>
                <c:formatCode>General</c:formatCode>
                <c:ptCount val="11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14</c:v>
                </c:pt>
                <c:pt idx="4">
                  <c:v>21</c:v>
                </c:pt>
                <c:pt idx="5">
                  <c:v>29</c:v>
                </c:pt>
                <c:pt idx="6">
                  <c:v>35</c:v>
                </c:pt>
                <c:pt idx="7">
                  <c:v>39</c:v>
                </c:pt>
                <c:pt idx="8">
                  <c:v>31</c:v>
                </c:pt>
                <c:pt idx="9">
                  <c:v>54</c:v>
                </c:pt>
                <c:pt idx="1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14-4C54-8DAA-5E3C399E74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42485296"/>
        <c:axId val="542481360"/>
        <c:axId val="0"/>
      </c:bar3DChart>
      <c:catAx>
        <c:axId val="542485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81360"/>
        <c:crosses val="autoZero"/>
        <c:auto val="1"/>
        <c:lblAlgn val="ctr"/>
        <c:lblOffset val="100"/>
        <c:noMultiLvlLbl val="0"/>
      </c:catAx>
      <c:valAx>
        <c:axId val="54248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publications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85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23777 7329 13407 0 0,'25'25'5600'0'0,"-25"-25"-24607"0"0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AF5D0-4A21-4EEB-8FC6-F61D490F11D1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05B19-2825-44A1-9FB1-7646AD8DB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60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4200C6-00B5-439E-BE6E-9A0ABFA80728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0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4200C6-00B5-439E-BE6E-9A0ABFA80728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67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4200C6-00B5-439E-BE6E-9A0ABFA80728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221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18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22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74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47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19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50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62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086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6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8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564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753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6620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05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05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776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074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376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49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141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159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504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530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530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267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05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02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8250"/>
            <a:ext cx="4038600" cy="2027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623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052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E69F5-4418-447C-900D-D82F82716A9D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B6210-D35A-4E8D-BD41-5D6614F16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05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sissmallbottom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5360988"/>
            <a:ext cx="91440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241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jpe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21" Type="http://schemas.openxmlformats.org/officeDocument/2006/relationships/image" Target="../media/image62.jpeg"/><Relationship Id="rId7" Type="http://schemas.openxmlformats.org/officeDocument/2006/relationships/image" Target="../media/image48.png"/><Relationship Id="rId12" Type="http://schemas.openxmlformats.org/officeDocument/2006/relationships/image" Target="../media/image53.jpe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jpe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png"/><Relationship Id="rId19" Type="http://schemas.openxmlformats.org/officeDocument/2006/relationships/image" Target="../media/image60.jpe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0" y="5360988"/>
            <a:ext cx="9144000" cy="1497012"/>
            <a:chOff x="-164" y="2693"/>
            <a:chExt cx="5760" cy="943"/>
          </a:xfrm>
        </p:grpSpPr>
        <p:sp>
          <p:nvSpPr>
            <p:cNvPr id="32781" name="Rectangle 13"/>
            <p:cNvSpPr>
              <a:spLocks noChangeArrowheads="1"/>
            </p:cNvSpPr>
            <p:nvPr/>
          </p:nvSpPr>
          <p:spPr bwMode="auto">
            <a:xfrm>
              <a:off x="4013" y="3127"/>
              <a:ext cx="1519" cy="46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  <p:pic>
          <p:nvPicPr>
            <p:cNvPr id="32782" name="Picture 14" descr="PPoint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64" y="2693"/>
              <a:ext cx="5760" cy="943"/>
            </a:xfrm>
            <a:prstGeom prst="rect">
              <a:avLst/>
            </a:prstGeom>
            <a:noFill/>
          </p:spPr>
        </p:pic>
      </p:grp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66725" y="188913"/>
            <a:ext cx="852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rebuchet MS" pitchFamily="34" charset="0"/>
                <a:ea typeface="+mn-ea"/>
                <a:cs typeface="+mn-cs"/>
              </a:rPr>
              <a:t>TRIUMF Science Week 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620175" y="1376239"/>
            <a:ext cx="3858753" cy="41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20000"/>
              </a:spcAft>
              <a:defRPr/>
            </a:pPr>
            <a:r>
              <a:rPr lang="en-GB" sz="3600" b="1" dirty="0">
                <a:solidFill>
                  <a:srgbClr val="3333CC"/>
                </a:solidFill>
                <a:latin typeface="Trebuchet MS"/>
              </a:rPr>
              <a:t>The benefits of the off-line characterisation labs</a:t>
            </a:r>
            <a:endParaRPr kumimoji="0" lang="en-GB" b="1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</a:rPr>
              <a:t>Adrian Hillier</a:t>
            </a:r>
            <a:endParaRPr lang="en-GB" sz="2400" b="1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/>
            </a:endParaRPr>
          </a:p>
          <a:p>
            <a:pPr defTabSz="914400">
              <a:spcBef>
                <a:spcPct val="0"/>
              </a:spcBef>
              <a:spcAft>
                <a:spcPct val="20000"/>
              </a:spcAft>
              <a:defRPr/>
            </a:pPr>
            <a:r>
              <a:rPr lang="en-GB" sz="2400" b="1" i="1" dirty="0">
                <a:solidFill>
                  <a:srgbClr val="3333CC"/>
                </a:solidFill>
                <a:latin typeface="Trebuchet MS"/>
              </a:rPr>
              <a:t>Presented by </a:t>
            </a:r>
          </a:p>
          <a:p>
            <a:pPr defTabSz="914400">
              <a:spcBef>
                <a:spcPct val="0"/>
              </a:spcBef>
              <a:spcAft>
                <a:spcPct val="20000"/>
              </a:spcAft>
              <a:defRPr/>
            </a:pPr>
            <a:r>
              <a:rPr lang="en-GB" sz="2400" b="1" i="1" dirty="0">
                <a:solidFill>
                  <a:srgbClr val="3333CC"/>
                </a:solidFill>
                <a:latin typeface="Trebuchet MS"/>
              </a:rPr>
              <a:t>Adam Berlie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</a:rPr>
              <a:t>ISIS Muons</a:t>
            </a:r>
            <a:endParaRPr lang="en-GB" sz="2400" b="1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/>
            </a:endParaRPr>
          </a:p>
        </p:txBody>
      </p:sp>
      <p:pic>
        <p:nvPicPr>
          <p:cNvPr id="32787" name="Picture 19" descr="beamli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63" y="1263650"/>
            <a:ext cx="3708400" cy="46688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Plus 2"/>
          <p:cNvSpPr/>
          <p:nvPr/>
        </p:nvSpPr>
        <p:spPr>
          <a:xfrm rot="19036576">
            <a:off x="5456058" y="1883599"/>
            <a:ext cx="1419214" cy="1391730"/>
          </a:xfrm>
          <a:prstGeom prst="mathPlus">
            <a:avLst>
              <a:gd name="adj1" fmla="val 602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159087" y="1933133"/>
            <a:ext cx="1925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>
                <a:solidFill>
                  <a:srgbClr val="FF0000"/>
                </a:solidFill>
                <a:latin typeface="Trebuchet MS" panose="020B0603020202020204" pitchFamily="34" charset="0"/>
              </a:rPr>
              <a:t>Support</a:t>
            </a:r>
            <a:r>
              <a:rPr lang="en-GB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F6EFEF9-625E-4DBB-81B1-B4272B5293A5}"/>
                  </a:ext>
                </a:extLst>
              </p14:cNvPr>
              <p14:cNvContentPartPr/>
              <p14:nvPr/>
            </p14:nvContentPartPr>
            <p14:xfrm>
              <a:off x="9762242" y="3589108"/>
              <a:ext cx="9525" cy="9525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F6EFEF9-625E-4DBB-81B1-B4272B5293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43192" y="3571157"/>
                <a:ext cx="47244" cy="4579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241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7" y="-108436"/>
            <a:ext cx="5022073" cy="6275630"/>
          </a:xfrm>
          <a:prstGeom prst="rect">
            <a:avLst/>
          </a:prstGeom>
        </p:spPr>
      </p:pic>
      <p:grpSp>
        <p:nvGrpSpPr>
          <p:cNvPr id="175110" name="Group 6"/>
          <p:cNvGrpSpPr>
            <a:grpSpLocks/>
          </p:cNvGrpSpPr>
          <p:nvPr/>
        </p:nvGrpSpPr>
        <p:grpSpPr bwMode="auto">
          <a:xfrm>
            <a:off x="0" y="5360988"/>
            <a:ext cx="9144000" cy="1497012"/>
            <a:chOff x="-164" y="2693"/>
            <a:chExt cx="5760" cy="943"/>
          </a:xfrm>
        </p:grpSpPr>
        <p:sp>
          <p:nvSpPr>
            <p:cNvPr id="175111" name="Rectangle 7"/>
            <p:cNvSpPr>
              <a:spLocks noChangeArrowheads="1"/>
            </p:cNvSpPr>
            <p:nvPr/>
          </p:nvSpPr>
          <p:spPr bwMode="auto">
            <a:xfrm>
              <a:off x="4013" y="3127"/>
              <a:ext cx="1519" cy="46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  <p:pic>
          <p:nvPicPr>
            <p:cNvPr id="175112" name="Picture 8" descr="PPoint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64" y="2693"/>
              <a:ext cx="5760" cy="943"/>
            </a:xfrm>
            <a:prstGeom prst="rect">
              <a:avLst/>
            </a:prstGeom>
            <a:noFill/>
          </p:spPr>
        </p:pic>
      </p:grpSp>
      <p:sp>
        <p:nvSpPr>
          <p:cNvPr id="2" name="Rectangle 1"/>
          <p:cNvSpPr/>
          <p:nvPr/>
        </p:nvSpPr>
        <p:spPr>
          <a:xfrm>
            <a:off x="3570307" y="3990109"/>
            <a:ext cx="1652857" cy="1884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331049" y="2146060"/>
            <a:ext cx="5375275" cy="398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Outline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	Introduction to ISIS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	Support laboratories</a:t>
            </a:r>
          </a:p>
          <a:p>
            <a:pPr lvl="3" defTabSz="914400" eaLnBrk="0" fontAlgn="base" hangingPunct="0">
              <a:spcBef>
                <a:spcPct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Chemistry Laboratories</a:t>
            </a:r>
          </a:p>
          <a:p>
            <a:pPr lvl="3" defTabSz="914400" eaLnBrk="0" fontAlgn="base" hangingPunct="0">
              <a:spcBef>
                <a:spcPct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Characterisation Laboratories</a:t>
            </a:r>
          </a:p>
          <a:p>
            <a:pPr lvl="3" defTabSz="914400" eaLnBrk="0" fontAlgn="base" hangingPunct="0">
              <a:spcBef>
                <a:spcPct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</a:t>
            </a:r>
            <a:r>
              <a:rPr lang="en-GB" sz="2000" b="1" err="1">
                <a:solidFill>
                  <a:srgbClr val="3333CC"/>
                </a:solidFill>
                <a:latin typeface="Trebuchet MS" pitchFamily="34" charset="0"/>
              </a:rPr>
              <a:t>Deuteration</a:t>
            </a: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Laboratories</a:t>
            </a:r>
          </a:p>
          <a:p>
            <a:pPr lvl="3" defTabSz="914400" eaLnBrk="0" fontAlgn="base" hangingPunct="0">
              <a:spcBef>
                <a:spcPct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Bio- Laboratories</a:t>
            </a:r>
          </a:p>
          <a:p>
            <a:pPr lvl="3" defTabSz="914400" eaLnBrk="0" fontAlgn="base" hangingPunct="0">
              <a:spcBef>
                <a:spcPct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Research Complex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GB" sz="2000" b="1">
                <a:solidFill>
                  <a:srgbClr val="3333CC"/>
                </a:solidFill>
                <a:latin typeface="Trebuchet MS" pitchFamily="34" charset="0"/>
              </a:rPr>
              <a:t> 	Summary and thoughts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tabLst/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10862" y="3774831"/>
            <a:ext cx="3795462" cy="56856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1301262" y="4932218"/>
            <a:ext cx="3795462" cy="56856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47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9" descr="09EC2176 Campus aerial view.tif"/>
          <p:cNvPicPr>
            <a:picLocks noChangeAspect="1"/>
          </p:cNvPicPr>
          <p:nvPr/>
        </p:nvPicPr>
        <p:blipFill>
          <a:blip r:embed="rId2" cstate="print"/>
          <a:srcRect t="15829" r="6418" b="54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466726" y="188913"/>
            <a:ext cx="3450182" cy="584775"/>
          </a:xfrm>
          <a:prstGeom prst="rect">
            <a:avLst/>
          </a:prstGeom>
          <a:solidFill>
            <a:sysClr val="window" lastClr="FFFFFF">
              <a:alpha val="50196"/>
            </a:sysClr>
          </a:solidFill>
          <a:ln w="9525">
            <a:noFill/>
            <a:miter lim="800000"/>
            <a:headEnd/>
            <a:tailEnd/>
          </a:ln>
          <a:effectLst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Introduction to ISIS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587375" y="2511425"/>
            <a:ext cx="5254625" cy="23876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pSp>
        <p:nvGrpSpPr>
          <p:cNvPr id="27" name="Group 20"/>
          <p:cNvGrpSpPr>
            <a:grpSpLocks/>
          </p:cNvGrpSpPr>
          <p:nvPr/>
        </p:nvGrpSpPr>
        <p:grpSpPr bwMode="auto">
          <a:xfrm>
            <a:off x="0" y="5360988"/>
            <a:ext cx="9144000" cy="1497012"/>
            <a:chOff x="-164" y="2693"/>
            <a:chExt cx="5760" cy="943"/>
          </a:xfrm>
        </p:grpSpPr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4013" y="3127"/>
              <a:ext cx="1519" cy="468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29" name="Picture 22" descr="PPoint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64" y="2693"/>
              <a:ext cx="5760" cy="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828" name="Picture 36" descr="STFC Logo - Reversed - Lar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200" y="5099051"/>
            <a:ext cx="4356100" cy="950912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0" y="6077048"/>
            <a:ext cx="2647619" cy="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4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4" name="Picture 4" descr="06EC2711 Site aerial view, ISIS"/>
          <p:cNvPicPr>
            <a:picLocks noChangeAspect="1" noChangeArrowheads="1"/>
          </p:cNvPicPr>
          <p:nvPr/>
        </p:nvPicPr>
        <p:blipFill>
          <a:blip r:embed="rId2" cstate="print"/>
          <a:srcRect t="8401" b="11980"/>
          <a:stretch>
            <a:fillRect/>
          </a:stretch>
        </p:blipFill>
        <p:spPr bwMode="auto">
          <a:xfrm>
            <a:off x="0" y="944563"/>
            <a:ext cx="9144000" cy="4854575"/>
          </a:xfrm>
          <a:prstGeom prst="rect">
            <a:avLst/>
          </a:prstGeom>
          <a:noFill/>
        </p:spPr>
      </p:pic>
      <p:pic>
        <p:nvPicPr>
          <p:cNvPr id="158725" name="Picture 5" descr="TS1_and_TS2_out_of_date_layoutClean_small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51520">
            <a:off x="1582738" y="1800225"/>
            <a:ext cx="7378700" cy="2136775"/>
          </a:xfrm>
          <a:prstGeom prst="rect">
            <a:avLst/>
          </a:prstGeom>
          <a:noFill/>
        </p:spPr>
      </p:pic>
      <p:grpSp>
        <p:nvGrpSpPr>
          <p:cNvPr id="158726" name="Group 6"/>
          <p:cNvGrpSpPr>
            <a:grpSpLocks/>
          </p:cNvGrpSpPr>
          <p:nvPr/>
        </p:nvGrpSpPr>
        <p:grpSpPr bwMode="auto">
          <a:xfrm>
            <a:off x="0" y="5360988"/>
            <a:ext cx="9144000" cy="1497012"/>
            <a:chOff x="-164" y="2693"/>
            <a:chExt cx="5760" cy="943"/>
          </a:xfrm>
        </p:grpSpPr>
        <p:sp>
          <p:nvSpPr>
            <p:cNvPr id="158727" name="Rectangle 7"/>
            <p:cNvSpPr>
              <a:spLocks noChangeArrowheads="1"/>
            </p:cNvSpPr>
            <p:nvPr/>
          </p:nvSpPr>
          <p:spPr bwMode="auto">
            <a:xfrm>
              <a:off x="4013" y="3127"/>
              <a:ext cx="1519" cy="46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  <p:pic>
          <p:nvPicPr>
            <p:cNvPr id="158728" name="Picture 8" descr="PPoint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64" y="2693"/>
              <a:ext cx="5760" cy="943"/>
            </a:xfrm>
            <a:prstGeom prst="rect">
              <a:avLst/>
            </a:prstGeom>
            <a:noFill/>
          </p:spPr>
        </p:pic>
      </p:grpSp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0" y="5903913"/>
            <a:ext cx="4687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A World Centre for Condensed Matter Science with Neutrons and Muons</a:t>
            </a: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466725" y="188913"/>
            <a:ext cx="7777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rebuchet MS" pitchFamily="34" charset="0"/>
                <a:ea typeface="+mn-ea"/>
                <a:cs typeface="+mn-cs"/>
              </a:rPr>
              <a:t>The ISIS Pulsed Neutron and Muon Source</a:t>
            </a:r>
          </a:p>
        </p:txBody>
      </p:sp>
      <p:grpSp>
        <p:nvGrpSpPr>
          <p:cNvPr id="158739" name="Group 19"/>
          <p:cNvGrpSpPr>
            <a:grpSpLocks/>
          </p:cNvGrpSpPr>
          <p:nvPr/>
        </p:nvGrpSpPr>
        <p:grpSpPr bwMode="auto">
          <a:xfrm>
            <a:off x="5176838" y="1693863"/>
            <a:ext cx="3821112" cy="1168400"/>
            <a:chOff x="3261" y="1067"/>
            <a:chExt cx="2407" cy="736"/>
          </a:xfrm>
        </p:grpSpPr>
        <p:sp>
          <p:nvSpPr>
            <p:cNvPr id="158733" name="Text Box 13"/>
            <p:cNvSpPr txBox="1">
              <a:spLocks noChangeArrowheads="1"/>
            </p:cNvSpPr>
            <p:nvPr/>
          </p:nvSpPr>
          <p:spPr bwMode="auto">
            <a:xfrm>
              <a:off x="4583" y="1101"/>
              <a:ext cx="1044" cy="250"/>
            </a:xfrm>
            <a:prstGeom prst="rect">
              <a:avLst/>
            </a:prstGeom>
            <a:solidFill>
              <a:srgbClr val="6699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Accelerators</a:t>
              </a:r>
            </a:p>
          </p:txBody>
        </p:sp>
        <p:sp>
          <p:nvSpPr>
            <p:cNvPr id="158735" name="Rectangle 15"/>
            <p:cNvSpPr>
              <a:spLocks noChangeArrowheads="1"/>
            </p:cNvSpPr>
            <p:nvPr/>
          </p:nvSpPr>
          <p:spPr bwMode="auto">
            <a:xfrm>
              <a:off x="3261" y="1067"/>
              <a:ext cx="2407" cy="736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8740" name="Group 20"/>
          <p:cNvGrpSpPr>
            <a:grpSpLocks/>
          </p:cNvGrpSpPr>
          <p:nvPr/>
        </p:nvGrpSpPr>
        <p:grpSpPr bwMode="auto">
          <a:xfrm>
            <a:off x="1279525" y="1819275"/>
            <a:ext cx="6567488" cy="2662238"/>
            <a:chOff x="806" y="1146"/>
            <a:chExt cx="4137" cy="1677"/>
          </a:xfrm>
        </p:grpSpPr>
        <p:sp>
          <p:nvSpPr>
            <p:cNvPr id="158731" name="Rectangle 11"/>
            <p:cNvSpPr>
              <a:spLocks noChangeArrowheads="1"/>
            </p:cNvSpPr>
            <p:nvPr/>
          </p:nvSpPr>
          <p:spPr bwMode="auto">
            <a:xfrm>
              <a:off x="806" y="1146"/>
              <a:ext cx="1953" cy="788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  <p:sp>
          <p:nvSpPr>
            <p:cNvPr id="158736" name="Rectangle 16"/>
            <p:cNvSpPr>
              <a:spLocks noChangeArrowheads="1"/>
            </p:cNvSpPr>
            <p:nvPr/>
          </p:nvSpPr>
          <p:spPr bwMode="auto">
            <a:xfrm>
              <a:off x="2990" y="2018"/>
              <a:ext cx="1953" cy="805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  <p:sp>
          <p:nvSpPr>
            <p:cNvPr id="158737" name="Text Box 17"/>
            <p:cNvSpPr txBox="1">
              <a:spLocks noChangeArrowheads="1"/>
            </p:cNvSpPr>
            <p:nvPr/>
          </p:nvSpPr>
          <p:spPr bwMode="auto">
            <a:xfrm>
              <a:off x="847" y="1647"/>
              <a:ext cx="1044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Instruments</a:t>
              </a:r>
            </a:p>
          </p:txBody>
        </p:sp>
        <p:sp>
          <p:nvSpPr>
            <p:cNvPr id="158738" name="Text Box 18"/>
            <p:cNvSpPr txBox="1">
              <a:spLocks noChangeArrowheads="1"/>
            </p:cNvSpPr>
            <p:nvPr/>
          </p:nvSpPr>
          <p:spPr bwMode="auto">
            <a:xfrm>
              <a:off x="3869" y="2525"/>
              <a:ext cx="1044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Instruments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11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720" y="38831"/>
            <a:ext cx="5022073" cy="6275630"/>
          </a:xfrm>
          <a:prstGeom prst="rect">
            <a:avLst/>
          </a:prstGeom>
        </p:spPr>
      </p:pic>
      <p:grpSp>
        <p:nvGrpSpPr>
          <p:cNvPr id="159750" name="Group 6"/>
          <p:cNvGrpSpPr>
            <a:grpSpLocks/>
          </p:cNvGrpSpPr>
          <p:nvPr/>
        </p:nvGrpSpPr>
        <p:grpSpPr bwMode="auto">
          <a:xfrm>
            <a:off x="1028557" y="571784"/>
            <a:ext cx="2952894" cy="2428933"/>
            <a:chOff x="3380" y="646"/>
            <a:chExt cx="2041" cy="1716"/>
          </a:xfrm>
        </p:grpSpPr>
        <p:pic>
          <p:nvPicPr>
            <p:cNvPr id="159751" name="Picture 7" descr="ISIS_annrep07"/>
            <p:cNvPicPr>
              <a:picLocks noChangeAspect="1" noChangeArrowheads="1"/>
            </p:cNvPicPr>
            <p:nvPr/>
          </p:nvPicPr>
          <p:blipFill>
            <a:blip r:embed="rId3" cstate="print"/>
            <a:srcRect l="49129" t="56134" r="22862" b="23541"/>
            <a:stretch>
              <a:fillRect/>
            </a:stretch>
          </p:blipFill>
          <p:spPr bwMode="auto">
            <a:xfrm>
              <a:off x="3380" y="693"/>
              <a:ext cx="1893" cy="1669"/>
            </a:xfrm>
            <a:prstGeom prst="rect">
              <a:avLst/>
            </a:prstGeom>
            <a:noFill/>
          </p:spPr>
        </p:pic>
        <p:sp>
          <p:nvSpPr>
            <p:cNvPr id="159752" name="Rectangle 8"/>
            <p:cNvSpPr>
              <a:spLocks noChangeArrowheads="1"/>
            </p:cNvSpPr>
            <p:nvPr/>
          </p:nvSpPr>
          <p:spPr bwMode="auto">
            <a:xfrm>
              <a:off x="5030" y="1690"/>
              <a:ext cx="391" cy="60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9753" name="Rectangle 9"/>
            <p:cNvSpPr>
              <a:spLocks noChangeArrowheads="1"/>
            </p:cNvSpPr>
            <p:nvPr/>
          </p:nvSpPr>
          <p:spPr bwMode="auto">
            <a:xfrm>
              <a:off x="4838" y="1952"/>
              <a:ext cx="282" cy="3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9754" name="Rectangle 10"/>
            <p:cNvSpPr>
              <a:spLocks noChangeArrowheads="1"/>
            </p:cNvSpPr>
            <p:nvPr/>
          </p:nvSpPr>
          <p:spPr bwMode="auto">
            <a:xfrm>
              <a:off x="4934" y="646"/>
              <a:ext cx="359" cy="4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59755" name="Oval 11"/>
          <p:cNvSpPr>
            <a:spLocks noChangeArrowheads="1"/>
          </p:cNvSpPr>
          <p:nvPr/>
        </p:nvSpPr>
        <p:spPr bwMode="auto">
          <a:xfrm>
            <a:off x="547485" y="571784"/>
            <a:ext cx="4030663" cy="2428934"/>
          </a:xfrm>
          <a:prstGeom prst="ellips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9756" name="Oval 12"/>
          <p:cNvSpPr>
            <a:spLocks noChangeArrowheads="1"/>
          </p:cNvSpPr>
          <p:nvPr/>
        </p:nvSpPr>
        <p:spPr bwMode="auto">
          <a:xfrm>
            <a:off x="5362576" y="1586144"/>
            <a:ext cx="1268413" cy="1293813"/>
          </a:xfrm>
          <a:prstGeom prst="ellipse">
            <a:avLst/>
          </a:prstGeom>
          <a:solidFill>
            <a:srgbClr val="EAEAEA">
              <a:alpha val="50000"/>
            </a:srgbClr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59757" name="AutoShape 13"/>
          <p:cNvCxnSpPr>
            <a:cxnSpLocks noChangeShapeType="1"/>
            <a:stCxn id="159756" idx="2"/>
          </p:cNvCxnSpPr>
          <p:nvPr/>
        </p:nvCxnSpPr>
        <p:spPr bwMode="auto">
          <a:xfrm flipH="1" flipV="1">
            <a:off x="4578148" y="1791802"/>
            <a:ext cx="784428" cy="44124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</p:spPr>
      </p:cxnSp>
      <p:grpSp>
        <p:nvGrpSpPr>
          <p:cNvPr id="159758" name="Group 14"/>
          <p:cNvGrpSpPr>
            <a:grpSpLocks/>
          </p:cNvGrpSpPr>
          <p:nvPr/>
        </p:nvGrpSpPr>
        <p:grpSpPr bwMode="auto">
          <a:xfrm>
            <a:off x="0" y="5360988"/>
            <a:ext cx="9144000" cy="1497012"/>
            <a:chOff x="-164" y="2693"/>
            <a:chExt cx="5760" cy="943"/>
          </a:xfrm>
        </p:grpSpPr>
        <p:sp>
          <p:nvSpPr>
            <p:cNvPr id="159759" name="Rectangle 15"/>
            <p:cNvSpPr>
              <a:spLocks noChangeArrowheads="1"/>
            </p:cNvSpPr>
            <p:nvPr/>
          </p:nvSpPr>
          <p:spPr bwMode="auto">
            <a:xfrm>
              <a:off x="4013" y="3127"/>
              <a:ext cx="1519" cy="46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59760" name="Picture 16" descr="PPoint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64" y="2693"/>
              <a:ext cx="5760" cy="943"/>
            </a:xfrm>
            <a:prstGeom prst="rect">
              <a:avLst/>
            </a:prstGeom>
            <a:noFill/>
          </p:spPr>
        </p:pic>
      </p:grp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-36512" y="-27384"/>
            <a:ext cx="9180512" cy="523220"/>
          </a:xfrm>
          <a:prstGeom prst="rect">
            <a:avLst/>
          </a:prstGeom>
          <a:solidFill>
            <a:srgbClr val="DAEDEF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1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Instrument</a:t>
            </a:r>
            <a:r>
              <a:rPr kumimoji="0" lang="en-GB" altLang="en-US" sz="2800" b="1" i="0" u="none" strike="noStrike" kern="0" cap="none" spc="0" normalizeH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suite</a:t>
            </a:r>
            <a:r>
              <a:rPr kumimoji="0" lang="en-GB" altLang="en-US" sz="2800" b="1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at ISIS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284" y="2930003"/>
            <a:ext cx="47693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At least two instrument scientist per instrument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Specialist support teams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Cryogenics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Pressure Furnace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Electronics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Motion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Detectors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Instrument control software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Scientific software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Beamline Power supplies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Beamline services (vac, water, </a:t>
            </a:r>
            <a:r>
              <a:rPr lang="en-GB" err="1">
                <a:solidFill>
                  <a:srgbClr val="002060"/>
                </a:solidFill>
                <a:latin typeface="Trebuchet MS" panose="020B0603020202020204" pitchFamily="34" charset="0"/>
              </a:rPr>
              <a:t>etc</a:t>
            </a: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060"/>
                </a:solidFill>
                <a:latin typeface="Trebuchet MS" panose="020B0603020202020204" pitchFamily="34" charset="0"/>
              </a:rPr>
              <a:t>	Engineering</a:t>
            </a:r>
          </a:p>
          <a:p>
            <a:pPr>
              <a:buClr>
                <a:srgbClr val="FF0000"/>
              </a:buClr>
            </a:pPr>
            <a:endParaRPr lang="en-GB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31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16723" y="692696"/>
            <a:ext cx="3403149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533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MUONS:</a:t>
            </a:r>
          </a:p>
          <a:p>
            <a:pPr marL="0" marR="0" lvl="0" indent="0" algn="l" defTabSz="533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Versatile probes of magnetic, superconducting, molecular 	systems</a:t>
            </a:r>
          </a:p>
          <a:p>
            <a:pPr marL="0" marR="0" lvl="0" indent="0" algn="l" defTabSz="533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Complementary to other techniques ISIS / PSI / J-PARC all have n and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facilities</a:t>
            </a:r>
          </a:p>
          <a:p>
            <a:pPr marL="0" marR="0" lvl="0" indent="0" algn="l" defTabSz="533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Around 60 groups from 15 countries using ISIS muons</a:t>
            </a:r>
          </a:p>
          <a:p>
            <a:pPr marL="0" marR="0" lvl="0" indent="0" algn="l" defTabSz="533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Further details: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Muon science areas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23" y="4877674"/>
            <a:ext cx="46646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ndalus" panose="02020603050405020304" pitchFamily="18" charset="-78"/>
              </a:rPr>
              <a:t>http://www.isis.stfc.ac.uk/groups/muons/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2987824" y="-171400"/>
          <a:ext cx="6984776" cy="6799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4099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648">
        <p:fade/>
      </p:transition>
    </mc:Choice>
    <mc:Fallback xmlns="">
      <p:transition spd="med" advTm="4964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ISIS science areas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867" y="802575"/>
            <a:ext cx="6116739" cy="47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015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835150" y="1154509"/>
            <a:ext cx="5473700" cy="4093766"/>
          </a:xfrm>
          <a:prstGeom prst="rect">
            <a:avLst/>
          </a:prstGeom>
          <a:solidFill>
            <a:srgbClr val="FFFFFF">
              <a:alpha val="8196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38 Instruments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1000+ Experiments per year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2400" b="1">
                <a:solidFill>
                  <a:srgbClr val="333399"/>
                </a:solidFill>
                <a:latin typeface="Trebuchet MS" pitchFamily="34" charset="0"/>
              </a:rPr>
              <a:t>4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000+ Instrument-days per year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550+ Publications per year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2400" b="1">
                <a:solidFill>
                  <a:srgbClr val="333399"/>
                </a:solidFill>
                <a:latin typeface="Trebuchet MS" pitchFamily="34" charset="0"/>
              </a:rPr>
              <a:t>100+ companies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1600+ strong user base</a:t>
            </a:r>
          </a:p>
          <a:p>
            <a:pPr marL="800100" lvl="1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sz="2400" b="1">
                <a:solidFill>
                  <a:srgbClr val="333399"/>
                </a:solidFill>
                <a:latin typeface="Trebuchet MS" pitchFamily="34" charset="0"/>
              </a:rPr>
              <a:t>775 PhD students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3300+ user-visits every year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2400" b="1">
                <a:solidFill>
                  <a:srgbClr val="333399"/>
                </a:solidFill>
                <a:latin typeface="Trebuchet MS" pitchFamily="34" charset="0"/>
              </a:rPr>
              <a:t>4200+ other visitors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07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Support Laboratories at ISIS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8706" y="1485089"/>
            <a:ext cx="393569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Chemistry Laboratories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Characterisation Laboratories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 err="1">
                <a:solidFill>
                  <a:schemeClr val="accent2"/>
                </a:solidFill>
                <a:latin typeface="Trebuchet MS" panose="020B0603020202020204" pitchFamily="34" charset="0"/>
              </a:rPr>
              <a:t>Deuteration</a:t>
            </a: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 Laboratories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Bio-Laboratories </a:t>
            </a:r>
          </a:p>
        </p:txBody>
      </p:sp>
      <p:sp>
        <p:nvSpPr>
          <p:cNvPr id="4" name="Oval 3"/>
          <p:cNvSpPr/>
          <p:nvPr/>
        </p:nvSpPr>
        <p:spPr>
          <a:xfrm>
            <a:off x="486507" y="1840523"/>
            <a:ext cx="5193323" cy="955431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24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Characterisation Laboratories at ISIS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1340" y="1242645"/>
            <a:ext cx="772550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Started in 2010</a:t>
            </a:r>
          </a:p>
          <a:p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~£7 M investment in the laboratory</a:t>
            </a:r>
          </a:p>
          <a:p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Over 300+ users per year</a:t>
            </a:r>
          </a:p>
          <a:p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Typically instruments are 2-6 weeks waiting time due to high demand and oversubscription.</a:t>
            </a:r>
          </a:p>
          <a:p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Materials Characterisation Laboratory functions (% are an estimate):</a:t>
            </a: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-Sample screening (20 %)</a:t>
            </a: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-Preliminary measurements for </a:t>
            </a:r>
            <a:r>
              <a:rPr lang="en-GB" sz="2000" err="1">
                <a:solidFill>
                  <a:schemeClr val="accent2"/>
                </a:solidFill>
                <a:latin typeface="Trebuchet MS" panose="020B0603020202020204" pitchFamily="34" charset="0"/>
              </a:rPr>
              <a:t>beamtime</a:t>
            </a: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 (20 %)</a:t>
            </a: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-Complimentary neutron/muon measurements (30 %)</a:t>
            </a:r>
          </a:p>
          <a:p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-Follow up/completion measurements for publications (20 %)</a:t>
            </a:r>
          </a:p>
          <a:p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GB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5"/>
          <a:stretch/>
        </p:blipFill>
        <p:spPr>
          <a:xfrm>
            <a:off x="4730262" y="685479"/>
            <a:ext cx="3854426" cy="2362518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805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16732" y="5238217"/>
            <a:ext cx="9422859" cy="1869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Equipment – thin films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8" y="542247"/>
            <a:ext cx="1530229" cy="20423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5787" y="542247"/>
            <a:ext cx="38813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Atomic Force Microscope </a:t>
            </a:r>
          </a:p>
          <a:p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Surface topography (tapping mode) thin films, Si blocks etc. Can also perform MFM, C-FM and liquid surface AFM.</a:t>
            </a:r>
          </a:p>
          <a:p>
            <a:endParaRPr lang="en-GB" sz="1600"/>
          </a:p>
        </p:txBody>
      </p:sp>
      <p:grpSp>
        <p:nvGrpSpPr>
          <p:cNvPr id="5" name="Group 4"/>
          <p:cNvGrpSpPr/>
          <p:nvPr/>
        </p:nvGrpSpPr>
        <p:grpSpPr>
          <a:xfrm>
            <a:off x="6228273" y="542247"/>
            <a:ext cx="2683510" cy="1638300"/>
            <a:chOff x="0" y="0"/>
            <a:chExt cx="2683554" cy="1638568"/>
          </a:xfrm>
        </p:grpSpPr>
        <p:pic>
          <p:nvPicPr>
            <p:cNvPr id="6" name="Picture 5" descr="C:\Users\meo35416\Documents\AFM\USER posters\17_12_15 mfm 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2" t="10410" r="8863" b="29492"/>
            <a:stretch/>
          </p:blipFill>
          <p:spPr bwMode="auto">
            <a:xfrm>
              <a:off x="332" y="0"/>
              <a:ext cx="2683222" cy="16385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meo35416\Documents\AFM\USER posters\MFM 1st run 17_11_15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5000" contrast="4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43" t="799" r="683" b="17459"/>
            <a:stretch/>
          </p:blipFill>
          <p:spPr bwMode="auto">
            <a:xfrm>
              <a:off x="0" y="1"/>
              <a:ext cx="1341943" cy="13770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820" y="3158015"/>
            <a:ext cx="2040890" cy="152971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93281" y="2758035"/>
            <a:ext cx="3640106" cy="203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err="1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Smartlab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High resolution thin film diffractometer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resolution XRD, Grazing incidence XRD, Pole figures, Reciprocal space mapping, X-ray reflectivity, 2D diffraction</a:t>
            </a:r>
          </a:p>
        </p:txBody>
      </p:sp>
      <p:pic>
        <p:nvPicPr>
          <p:cNvPr id="10" name="Picture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545" y="2902427"/>
            <a:ext cx="2909570" cy="190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568399" y="4811872"/>
            <a:ext cx="36263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>
                <a:ea typeface="Calibri" panose="020F0502020204030204" pitchFamily="34" charset="0"/>
                <a:cs typeface="Times New Roman" panose="02020603050405020304" pitchFamily="18" charset="0"/>
              </a:rPr>
              <a:t>Reciprocal space map of a </a:t>
            </a:r>
            <a:r>
              <a:rPr lang="en-GB" sz="1200" err="1">
                <a:ea typeface="Calibri" panose="020F0502020204030204" pitchFamily="34" charset="0"/>
                <a:cs typeface="Times New Roman" panose="02020603050405020304" pitchFamily="18" charset="0"/>
              </a:rPr>
              <a:t>NiFe</a:t>
            </a:r>
            <a:r>
              <a:rPr lang="en-GB" sz="1200"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200" err="1">
                <a:ea typeface="Calibri" panose="020F0502020204030204" pitchFamily="34" charset="0"/>
                <a:cs typeface="Times New Roman" panose="02020603050405020304" pitchFamily="18" charset="0"/>
              </a:rPr>
              <a:t>CoFe</a:t>
            </a:r>
            <a:r>
              <a:rPr lang="en-GB" sz="1200">
                <a:ea typeface="Calibri" panose="020F0502020204030204" pitchFamily="34" charset="0"/>
                <a:cs typeface="Times New Roman" panose="02020603050405020304" pitchFamily="18" charset="0"/>
              </a:rPr>
              <a:t> thin film</a:t>
            </a:r>
            <a:endParaRPr lang="en-GB" sz="1200"/>
          </a:p>
        </p:txBody>
      </p:sp>
      <p:sp>
        <p:nvSpPr>
          <p:cNvPr id="12" name="TextBox 11"/>
          <p:cNvSpPr txBox="1"/>
          <p:nvPr/>
        </p:nvSpPr>
        <p:spPr>
          <a:xfrm>
            <a:off x="6208799" y="2199083"/>
            <a:ext cx="2345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rgbClr val="000000"/>
                </a:solidFill>
              </a:rPr>
              <a:t>AFM/MFM image of a sample</a:t>
            </a:r>
            <a:endParaRPr lang="en-GB" sz="1600"/>
          </a:p>
        </p:txBody>
      </p:sp>
      <p:pic>
        <p:nvPicPr>
          <p:cNvPr id="13" name="Picture 1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99" y="5341790"/>
            <a:ext cx="2123038" cy="139703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639904" y="5219681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Magneto-optical Kerr effect microscope 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Hysteresis loops and domain imaging of thin films or samples which have a reflective surface. Transverse, longitudinal and polar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</a:rPr>
              <a:t>moke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. Dipole and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</a:rPr>
              <a:t>quadrapole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 magnet systems. Flow cryostat to 4 K.</a:t>
            </a:r>
            <a:endParaRPr lang="en-GB" sz="140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71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367064" y="5032443"/>
            <a:ext cx="7081736" cy="2172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00" y="561446"/>
            <a:ext cx="1530229" cy="20423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67706" y="795539"/>
            <a:ext cx="6274217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Magnetic Property Measurement System (Squid) - 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T.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Capable of VSM, DC measurements. Options include ACMS, horizontal rotators, oven option (1000 K), 3He fridge (390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mK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631" y="2922950"/>
            <a:ext cx="2040890" cy="15297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67707" y="2924923"/>
            <a:ext cx="6215850" cy="895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Property Measurement System – 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T,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1.8-400 K. Measurement options include ACMS, Heat capacity, resistivity, Transport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632" y="5027419"/>
            <a:ext cx="2040890" cy="15297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67707" y="4621482"/>
            <a:ext cx="6339068" cy="1950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Property Measurement System </a:t>
            </a:r>
            <a:r>
              <a:rPr lang="en-GB" err="1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Dynacool</a:t>
            </a:r>
            <a:endParaRPr lang="en-GB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 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 T 1.8-400 K. Measurement options include ACMS, Heat capacity, VSM, Thermal transport, Electrical transport, Resistivity, Ferromagnetic resonance. Dilution fridge.</a:t>
            </a:r>
          </a:p>
          <a:p>
            <a:pPr>
              <a:lnSpc>
                <a:spcPct val="107000"/>
              </a:lnSpc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Dilution fridge capable of 50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</a:rPr>
              <a:t>mK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 and performing the following measurements – Heat capacity, resistivity, ACMS.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>
              <a:solidFill>
                <a:schemeClr val="accent2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/>
              </a:rPr>
              <a:t>Equipment – Bulk Properties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58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76525" y="5324475"/>
            <a:ext cx="7248525" cy="2190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5" b="6550"/>
          <a:stretch/>
        </p:blipFill>
        <p:spPr>
          <a:xfrm>
            <a:off x="504507" y="524956"/>
            <a:ext cx="1200785" cy="15430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85571" y="524956"/>
            <a:ext cx="4572000" cy="11791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Small Angle X-ray Scattering </a:t>
            </a:r>
            <a:r>
              <a:rPr lang="en-GB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Linkam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stage (80 K),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Autosampler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low noise flow cell, thermalized capillary, gel capsule for viscous liquids.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671" y="966902"/>
            <a:ext cx="1530229" cy="20423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69127" y="1835670"/>
            <a:ext cx="51527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err="1">
                <a:solidFill>
                  <a:srgbClr val="FF0000"/>
                </a:solidFill>
                <a:latin typeface="Trebuchet MS" panose="020B0603020202020204" pitchFamily="34" charset="0"/>
              </a:rPr>
              <a:t>Smartlab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 High resolution powder diffractometer (rotating anode) </a:t>
            </a:r>
          </a:p>
          <a:p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Available with sample environments-High temperature (1200°C) Cryostat (12 K) plus a new cold loading cryostat for quench cooling measurements. Air sensitive sample holders.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/>
              </a:rPr>
              <a:t>Equipment – Chemical/Structural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80" y="3009239"/>
            <a:ext cx="1560711" cy="20850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00925" y="3509489"/>
            <a:ext cx="40561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Laue Diffraction camera </a:t>
            </a:r>
          </a:p>
          <a:p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Can align large crystals ready for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</a:rPr>
              <a:t>beamtime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7469" y="3451185"/>
            <a:ext cx="1530229" cy="204233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00925" y="4417143"/>
            <a:ext cx="51847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err="1">
                <a:solidFill>
                  <a:srgbClr val="FF0000"/>
                </a:solidFill>
                <a:latin typeface="Trebuchet MS" panose="020B0603020202020204" pitchFamily="34" charset="0"/>
              </a:rPr>
              <a:t>Miniflex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 Benchtop powder XRD </a:t>
            </a:r>
          </a:p>
          <a:p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Quick and easy XRD used routinely for sample screening and crystal growers on-site. Can provide a dataset in 10 </a:t>
            </a: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</a:rPr>
              <a:t>mins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</a:rPr>
              <a:t>. (Cu Source)</a:t>
            </a:r>
          </a:p>
        </p:txBody>
      </p:sp>
      <p:pic>
        <p:nvPicPr>
          <p:cNvPr id="12" name="Picture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1008" y="5460994"/>
            <a:ext cx="2040890" cy="152971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769127" y="5571019"/>
            <a:ext cx="4498323" cy="1179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Single Crystal diffractometer</a:t>
            </a:r>
            <a:endParaRPr lang="en-GB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Dual source (Mo and Cu)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 err="1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cryostream</a:t>
            </a: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(70 K)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N-Helix (28 K)</a:t>
            </a:r>
          </a:p>
        </p:txBody>
      </p:sp>
      <p:pic>
        <p:nvPicPr>
          <p:cNvPr id="14" name="Picture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69" y="5408930"/>
            <a:ext cx="1581785" cy="21062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75931" y="6054595"/>
            <a:ext cx="2180405" cy="652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X-ray fluorescence </a:t>
            </a:r>
            <a:endParaRPr lang="en-GB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>
                <a:solidFill>
                  <a:schemeClr val="accent2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Elemental analysis</a:t>
            </a:r>
          </a:p>
        </p:txBody>
      </p:sp>
    </p:spTree>
    <p:extLst>
      <p:ext uri="{BB962C8B-B14F-4D97-AF65-F5344CB8AC3E}">
        <p14:creationId xmlns:p14="http://schemas.microsoft.com/office/powerpoint/2010/main" val="281406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1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235660"/>
              </p:ext>
            </p:extLst>
          </p:nvPr>
        </p:nvGraphicFramePr>
        <p:xfrm>
          <a:off x="2306918" y="667920"/>
          <a:ext cx="4799260" cy="3641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550984" y="4705870"/>
            <a:ext cx="8593015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accent2"/>
                </a:solidFill>
                <a:latin typeface="Trebuchet MS" panose="020B0603020202020204" pitchFamily="34" charset="0"/>
              </a:rPr>
              <a:t>Materials Characterisation Laboratory functions:</a:t>
            </a:r>
          </a:p>
          <a:p>
            <a:r>
              <a:rPr lang="en-GB">
                <a:solidFill>
                  <a:schemeClr val="accent2"/>
                </a:solidFill>
                <a:latin typeface="Trebuchet MS" panose="020B0603020202020204" pitchFamily="34" charset="0"/>
              </a:rPr>
              <a:t>- Sample screening 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(~20 %)</a:t>
            </a:r>
          </a:p>
          <a:p>
            <a:r>
              <a:rPr lang="en-GB">
                <a:solidFill>
                  <a:schemeClr val="accent2"/>
                </a:solidFill>
                <a:latin typeface="Trebuchet MS" panose="020B0603020202020204" pitchFamily="34" charset="0"/>
              </a:rPr>
              <a:t>- Preliminary measurements for </a:t>
            </a:r>
            <a:r>
              <a:rPr lang="en-GB" err="1">
                <a:solidFill>
                  <a:schemeClr val="accent2"/>
                </a:solidFill>
                <a:latin typeface="Trebuchet MS" panose="020B0603020202020204" pitchFamily="34" charset="0"/>
              </a:rPr>
              <a:t>beamtime</a:t>
            </a:r>
            <a:r>
              <a:rPr lang="en-GB">
                <a:solidFill>
                  <a:schemeClr val="accent2"/>
                </a:solidFill>
                <a:latin typeface="Trebuchet MS" panose="020B0603020202020204" pitchFamily="34" charset="0"/>
              </a:rPr>
              <a:t> 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(~20 %)</a:t>
            </a:r>
          </a:p>
          <a:p>
            <a:r>
              <a:rPr lang="en-GB">
                <a:solidFill>
                  <a:schemeClr val="accent2"/>
                </a:solidFill>
                <a:latin typeface="Trebuchet MS" panose="020B0603020202020204" pitchFamily="34" charset="0"/>
              </a:rPr>
              <a:t>- Complimentary neutron/muon measurements 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(~30 %)</a:t>
            </a:r>
          </a:p>
          <a:p>
            <a:r>
              <a:rPr lang="en-GB">
                <a:solidFill>
                  <a:schemeClr val="accent2"/>
                </a:solidFill>
                <a:latin typeface="Trebuchet MS" panose="020B0603020202020204" pitchFamily="34" charset="0"/>
              </a:rPr>
              <a:t>- Follow up/completion measurements for publications </a:t>
            </a: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(~20 %)</a:t>
            </a:r>
          </a:p>
          <a:p>
            <a:endParaRPr lang="en-GB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GB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GB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Output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18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Output from muons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194451"/>
              </p:ext>
            </p:extLst>
          </p:nvPr>
        </p:nvGraphicFramePr>
        <p:xfrm>
          <a:off x="162754" y="524956"/>
          <a:ext cx="9056687" cy="266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Worksheet" r:id="rId3" imgW="16135510" imgH="4752839" progId="Excel.Sheet.12">
                  <p:embed/>
                </p:oleObj>
              </mc:Choice>
              <mc:Fallback>
                <p:oleObj name="Worksheet" r:id="rId3" imgW="16135510" imgH="47528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754" y="524956"/>
                        <a:ext cx="9056687" cy="266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1336" y="3190369"/>
            <a:ext cx="6972300" cy="2543175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246" y="3859500"/>
            <a:ext cx="6400800" cy="1533525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7948" y="4306625"/>
            <a:ext cx="76200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3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7257"/>
            <a:ext cx="4381500" cy="1771650"/>
          </a:xfrm>
          <a:prstGeom prst="rect">
            <a:avLst/>
          </a:prstGeom>
        </p:spPr>
      </p:pic>
      <p:pic>
        <p:nvPicPr>
          <p:cNvPr id="6" name="Picture 9" descr="09EC2176 Campus aerial view.tif"/>
          <p:cNvPicPr>
            <a:picLocks noChangeAspect="1"/>
          </p:cNvPicPr>
          <p:nvPr/>
        </p:nvPicPr>
        <p:blipFill>
          <a:blip r:embed="rId3" cstate="print"/>
          <a:srcRect t="15829" r="6418" b="5466"/>
          <a:stretch>
            <a:fillRect/>
          </a:stretch>
        </p:blipFill>
        <p:spPr bwMode="auto">
          <a:xfrm>
            <a:off x="1049216" y="1248508"/>
            <a:ext cx="6189784" cy="464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381500" y="1670538"/>
            <a:ext cx="805962" cy="814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17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7257"/>
            <a:ext cx="4381500" cy="1771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42" y="1454393"/>
            <a:ext cx="3799742" cy="23676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309" y="1535723"/>
            <a:ext cx="3887677" cy="2286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77" y="4096349"/>
            <a:ext cx="3876307" cy="22436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1309" y="4208834"/>
            <a:ext cx="4677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accent2">
                    <a:lumMod val="75000"/>
                  </a:schemeClr>
                </a:solidFill>
              </a:rPr>
              <a:t>Again more equipment</a:t>
            </a:r>
          </a:p>
          <a:p>
            <a:endParaRPr lang="en-GB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>
                <a:solidFill>
                  <a:schemeClr val="accent2">
                    <a:lumMod val="75000"/>
                  </a:schemeClr>
                </a:solidFill>
              </a:rPr>
              <a:t>Also, space available for research teams</a:t>
            </a:r>
          </a:p>
        </p:txBody>
      </p:sp>
    </p:spTree>
    <p:extLst>
      <p:ext uri="{BB962C8B-B14F-4D97-AF65-F5344CB8AC3E}">
        <p14:creationId xmlns:p14="http://schemas.microsoft.com/office/powerpoint/2010/main" val="3887107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 noProof="0">
                <a:solidFill>
                  <a:srgbClr val="333399"/>
                </a:solidFill>
                <a:latin typeface="Trebuchet MS" pitchFamily="34" charset="0"/>
              </a:rPr>
              <a:t>Conclusion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981" y="946191"/>
            <a:ext cx="842003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Available for all users 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ISIS users have access to a wide range of equipment and expertise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Production and characterisation of sample near experiments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Enables quick characterisation during </a:t>
            </a:r>
            <a:r>
              <a:rPr lang="en-GB" err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beamtime</a:t>
            </a: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Wide range of equipment to serve many areas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Becoming more popular with users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Enables users without this equipment to characterise samples before </a:t>
            </a:r>
            <a:r>
              <a:rPr lang="en-GB" err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beamtime</a:t>
            </a:r>
            <a:r>
              <a:rPr lang="en-GB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– saving </a:t>
            </a:r>
            <a:r>
              <a:rPr lang="en-GB" err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beamtime</a:t>
            </a: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>
              <a:buClr>
                <a:srgbClr val="FF0000"/>
              </a:buClr>
            </a:pPr>
            <a:endParaRPr lang="en-GB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400" b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However, not cheap!</a:t>
            </a: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GB" sz="24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Needs </a:t>
            </a:r>
            <a:r>
              <a:rPr lang="en-GB" sz="2400" b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Support</a:t>
            </a: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GB" sz="24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Needs </a:t>
            </a:r>
            <a:r>
              <a:rPr lang="en-GB" sz="2400" b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Maintenance</a:t>
            </a: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GB" sz="24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Needs equipment</a:t>
            </a:r>
          </a:p>
          <a:p>
            <a:endParaRPr lang="en-GB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5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58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836613"/>
            <a:ext cx="8064500" cy="1512887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2060"/>
                </a:solidFill>
                <a:latin typeface="Adobe Devanagari" pitchFamily="18" charset="0"/>
                <a:ea typeface="Adobe Devanagari" pitchFamily="18" charset="0"/>
                <a:cs typeface="Adobe Devanagari" pitchFamily="18" charset="0"/>
              </a:rPr>
              <a:t>ISIS Chemistry Laboratories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874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Chemistry Laboratories at ISIS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281" y="773027"/>
            <a:ext cx="5753498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Wet laboratories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Usual equipment found in a Chemistry lab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Furnaces 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Tube furnaces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Arc furnaces		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Fume hoods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Gloves boxes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accent2"/>
                </a:solidFill>
                <a:latin typeface="Trebuchet MS" panose="020B0603020202020204" pitchFamily="34" charset="0"/>
              </a:rPr>
              <a:t>Dry Boxes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113" y="2882462"/>
            <a:ext cx="3042138" cy="2281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780" y="731001"/>
            <a:ext cx="2597472" cy="1948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5" y="4730262"/>
            <a:ext cx="2836984" cy="21277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377" y="4003225"/>
            <a:ext cx="2774736" cy="208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18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836613"/>
            <a:ext cx="8064500" cy="1512887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2060"/>
                </a:solidFill>
                <a:latin typeface="Adobe Devanagari" pitchFamily="18" charset="0"/>
                <a:ea typeface="Adobe Devanagari" pitchFamily="18" charset="0"/>
                <a:cs typeface="Adobe Devanagari" pitchFamily="18" charset="0"/>
              </a:rPr>
              <a:t>ISIS </a:t>
            </a:r>
            <a:r>
              <a:rPr lang="en-US" altLang="en-US" b="1" err="1">
                <a:solidFill>
                  <a:srgbClr val="002060"/>
                </a:solidFill>
                <a:latin typeface="Adobe Devanagari" pitchFamily="18" charset="0"/>
                <a:ea typeface="Adobe Devanagari" pitchFamily="18" charset="0"/>
                <a:cs typeface="Adobe Devanagari" pitchFamily="18" charset="0"/>
              </a:rPr>
              <a:t>Deuteration</a:t>
            </a:r>
            <a:r>
              <a:rPr lang="en-US" altLang="en-US" b="1">
                <a:solidFill>
                  <a:srgbClr val="002060"/>
                </a:solidFill>
                <a:latin typeface="Adobe Devanagari" pitchFamily="18" charset="0"/>
                <a:ea typeface="Adobe Devanagari" pitchFamily="18" charset="0"/>
                <a:cs typeface="Adobe Devanagari" pitchFamily="18" charset="0"/>
              </a:rPr>
              <a:t> Laboratories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092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89" y="1406769"/>
            <a:ext cx="7580016" cy="3857286"/>
          </a:xfrm>
          <a:prstGeom prst="rect">
            <a:avLst/>
          </a:prstGeom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 err="1">
                <a:solidFill>
                  <a:srgbClr val="333399"/>
                </a:solidFill>
                <a:latin typeface="Trebuchet MS" pitchFamily="34" charset="0"/>
              </a:rPr>
              <a:t>Deuteration</a:t>
            </a: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 Laboratories - Capabilities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492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672781" y="938082"/>
            <a:ext cx="3458210" cy="32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Sans" panose="020B0602030504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Lucida Sans" panose="020B0602030504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Lucida Sans" panose="020B0602030504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5pPr>
            <a:lvl6pPr marL="20002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6pPr>
            <a:lvl7pPr marL="24574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7pPr>
            <a:lvl8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8pPr>
            <a:lvl9pPr marL="3371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25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Enabling Science</a:t>
            </a:r>
            <a:endParaRPr lang="en-GB" altLang="en-US" sz="1125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53817" y="3287477"/>
            <a:ext cx="2096691" cy="1142107"/>
          </a:xfrm>
          <a:prstGeom prst="rect">
            <a:avLst/>
          </a:prstGeom>
          <a:noFill/>
          <a:ln>
            <a:noFill/>
          </a:ln>
          <a:effectLst>
            <a:outerShdw blurRad="863600" dist="444500" dir="1452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GB" altLang="en-US" sz="1350">
              <a:solidFill>
                <a:srgbClr val="FFFFFF"/>
              </a:solidFill>
              <a:latin typeface="Lucida Sans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1826852" y="3262559"/>
            <a:ext cx="4847313" cy="1881398"/>
            <a:chOff x="425119" y="3784878"/>
            <a:chExt cx="6106190" cy="2364531"/>
          </a:xfrm>
        </p:grpSpPr>
        <p:pic>
          <p:nvPicPr>
            <p:cNvPr id="5" name="Picture 6" descr="Graphical abstract: Exploring the bulk-phase structure of ionic liquid mixtures using small-angle neutron scatteri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719" y="3789039"/>
              <a:ext cx="2032620" cy="82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Graphical abstract: Effects of length and hydrophilicity/hydrophobicity of diamines on self-assembly of diamine/SDS gemini-like surfactant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112" y="3784878"/>
              <a:ext cx="1304924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669" y="5023971"/>
              <a:ext cx="1608400" cy="842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https://ars.els-cdn.com/content/image/1-s2.0-S0021979717312286-fx1_lrg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119" y="4935472"/>
              <a:ext cx="2484275" cy="895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440637" y="4725171"/>
              <a:ext cx="6090672" cy="2017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GB" sz="422" b="1">
                  <a:latin typeface="Century Gothic" panose="020B0502020202020204" pitchFamily="34" charset="0"/>
                </a:rPr>
                <a:t>  Faraday Discussions (2017)                                                                                                  </a:t>
              </a:r>
              <a:r>
                <a:rPr lang="en-GB" sz="443" b="1">
                  <a:latin typeface="Century Gothic" panose="020B0502020202020204" pitchFamily="34" charset="0"/>
                </a:rPr>
                <a:t>Soft Matter, (2017)                                                                      JCIS, 2018,516, 456-465   </a:t>
              </a:r>
            </a:p>
          </p:txBody>
        </p:sp>
        <p:sp>
          <p:nvSpPr>
            <p:cNvPr id="10" name="Rectangle 2"/>
            <p:cNvSpPr>
              <a:spLocks noChangeArrowheads="1"/>
            </p:cNvSpPr>
            <p:nvPr/>
          </p:nvSpPr>
          <p:spPr bwMode="auto">
            <a:xfrm>
              <a:off x="674079" y="5951732"/>
              <a:ext cx="4392409" cy="197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Lucida Sans" panose="020B0602030504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Lucida Sans" panose="020B0602030504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Lucida Sans" panose="020B0602030504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Lucida Sans" panose="020B0602030504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Lucida Sans" panose="020B0602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Lucida Sans" panose="020B0602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Lucida Sans" panose="020B0602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Lucida Sans" panose="020B0602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Lucida Sans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422" b="1">
                  <a:latin typeface="Century Gothic" panose="020B0502020202020204" pitchFamily="34" charset="0"/>
                </a:rPr>
                <a:t>      JCIS, 2018, 512, 231-238                                                                                                                      Langmuir, 2017, 33 (38), 9944–9953</a:t>
              </a:r>
            </a:p>
          </p:txBody>
        </p:sp>
      </p:grpSp>
      <p:grpSp>
        <p:nvGrpSpPr>
          <p:cNvPr id="11" name="Group 2"/>
          <p:cNvGrpSpPr>
            <a:grpSpLocks/>
          </p:cNvGrpSpPr>
          <p:nvPr/>
        </p:nvGrpSpPr>
        <p:grpSpPr bwMode="auto">
          <a:xfrm>
            <a:off x="1435848" y="1416646"/>
            <a:ext cx="5629320" cy="1321357"/>
            <a:chOff x="1374775" y="1668463"/>
            <a:chExt cx="6494463" cy="1520825"/>
          </a:xfrm>
        </p:grpSpPr>
        <p:pic>
          <p:nvPicPr>
            <p:cNvPr id="12" name="Picture 2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0325" y="2700338"/>
              <a:ext cx="935038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775" y="1673225"/>
              <a:ext cx="973138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9213" y="1673225"/>
              <a:ext cx="995362" cy="99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075" y="1668463"/>
              <a:ext cx="1009650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2575" y="2840038"/>
              <a:ext cx="647700" cy="273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5" y="2830513"/>
              <a:ext cx="941388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6" descr="C:\Users\slb00287\Desktop\Yao Chen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375" y="1687513"/>
              <a:ext cx="708025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2835275"/>
              <a:ext cx="257175" cy="25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1163" y="2849563"/>
              <a:ext cx="361950" cy="1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6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7350" y="2965450"/>
              <a:ext cx="493713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9" descr="2N8A6860 拷贝副本一寸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4563" y="1687513"/>
              <a:ext cx="730250" cy="1014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1" descr="Image result for China University of Petroleum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1575" y="2789238"/>
              <a:ext cx="381000" cy="379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3" descr="Uni gottingen siegel.sv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9450" y="2832100"/>
              <a:ext cx="320675" cy="30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5" descr="Image result for sine2020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4900" y="2835275"/>
              <a:ext cx="346075" cy="280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9" descr="Datei:WISWE-1-Gtz Eckold .jpe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5300" y="1687513"/>
              <a:ext cx="1023938" cy="102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6" descr="C:\Users\slb00287\Desktop\Yao Chen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0800" y="1687513"/>
              <a:ext cx="708025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9" descr="2N8A6860 拷贝副本一寸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5988" y="1687513"/>
              <a:ext cx="730250" cy="1014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Title 1"/>
          <p:cNvSpPr txBox="1">
            <a:spLocks/>
          </p:cNvSpPr>
          <p:nvPr/>
        </p:nvSpPr>
        <p:spPr bwMode="auto">
          <a:xfrm>
            <a:off x="672781" y="2769286"/>
            <a:ext cx="2721769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Sans" panose="020B0602030504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Lucida Sans" panose="020B0602030504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Lucida Sans" panose="020B0602030504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5pPr>
            <a:lvl6pPr marL="20002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6pPr>
            <a:lvl7pPr marL="24574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7pPr>
            <a:lvl8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8pPr>
            <a:lvl9pPr marL="3371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Lucida Sans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25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Producing Science </a:t>
            </a:r>
            <a:endParaRPr lang="en-GB" altLang="en-US" sz="1125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0" name="Picture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167" y="3249062"/>
            <a:ext cx="1063120" cy="77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800" b="1" err="1">
                <a:solidFill>
                  <a:srgbClr val="333399"/>
                </a:solidFill>
                <a:latin typeface="Trebuchet MS" pitchFamily="34" charset="0"/>
              </a:rPr>
              <a:t>Deuteration</a:t>
            </a: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 Laboratories – Delivering Science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385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836613"/>
            <a:ext cx="8064500" cy="1512887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2060"/>
                </a:solidFill>
                <a:latin typeface="Adobe Devanagari" pitchFamily="18" charset="0"/>
                <a:ea typeface="Adobe Devanagari" pitchFamily="18" charset="0"/>
                <a:cs typeface="Adobe Devanagari" pitchFamily="18" charset="0"/>
              </a:rPr>
              <a:t>ISIS Biology Laboratories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47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1150" y="411163"/>
            <a:ext cx="6840538" cy="49552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Operates at Containment Level 1(CL1)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Instruments include – 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LB Dipping trough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Freeze dryer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UV transilluminator 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Tip sonicator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Used for 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Molecular biology 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Lipid Bi layer depositions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Sample preparation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280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773238"/>
            <a:ext cx="54737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TS1 Bio-laboratory 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984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1150" y="404813"/>
            <a:ext cx="8148638" cy="66171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n-GB" sz="160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n-GB" sz="160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Operates at Containment level 2 (CL2)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Bacterial cell culture Suite has  - 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CL2 microbiological safety cabinet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2L Bio Flo fermenter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Super speed centrifuge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Incubators and Shakers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Autoclave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Analytical Suite has – 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Malvern Zeatsizer –DLS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QCM-D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FT-IR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Sample preparation using - 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Langmuir Blodgett dipping trough</a:t>
            </a:r>
          </a:p>
          <a:p>
            <a:pPr marL="285750" indent="-285750" eaLnBrk="1" hangingPunct="1"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en-GB" sz="1600">
                <a:latin typeface="Trebuchet MS" panose="020B0603020202020204" pitchFamily="34" charset="0"/>
                <a:cs typeface="Arial" panose="020B0604020202020204" pitchFamily="34" charset="0"/>
              </a:rPr>
              <a:t>Akta protein purifier</a:t>
            </a:r>
          </a:p>
          <a:p>
            <a:pPr eaLnBrk="1" hangingPunct="1">
              <a:defRPr/>
            </a:pPr>
            <a:endParaRPr lang="en-GB" sz="140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GB" sz="140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GB" sz="160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GB" sz="2800"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331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052513"/>
            <a:ext cx="434181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3716338"/>
            <a:ext cx="43243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TS2 Bio-laboratory </a:t>
            </a:r>
            <a:endParaRPr kumimoji="0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931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188" y="1412875"/>
            <a:ext cx="7777162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Assist with cloning and overexpression of proteins and lipids using Bacterial or Mammalian cell culture systems.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Preparation and analysis of samples before beam time experiment.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Supervise and support students or staff using labs for sample preparation.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Provide assistance in completing and submitting BIOCOSHH or GM Risk Assessment forms for work involving biological agents.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Provide assistance in ensuring correct regulatory procedures are followed, </a:t>
            </a:r>
            <a:r>
              <a:rPr lang="en-GB" sz="1600" err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eg</a:t>
            </a:r>
            <a:r>
              <a:rPr lang="en-GB" sz="160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: licences and notifications from HSE.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en-GB" sz="1600"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sz="160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sz="1600"/>
          </a:p>
          <a:p>
            <a:pPr>
              <a:defRPr/>
            </a:pPr>
            <a:endParaRPr lang="en-GB" sz="1600"/>
          </a:p>
          <a:p>
            <a:pPr>
              <a:defRPr/>
            </a:pPr>
            <a:endParaRPr lang="en-GB" sz="160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0" y="5843"/>
            <a:ext cx="9144000" cy="519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Support Provided by </a:t>
            </a:r>
            <a:r>
              <a:rPr lang="en-GB" altLang="en-US" sz="2800" b="1" err="1">
                <a:solidFill>
                  <a:srgbClr val="333399"/>
                </a:solidFill>
                <a:latin typeface="Trebuchet MS" pitchFamily="34" charset="0"/>
              </a:rPr>
              <a:t>Biolab</a:t>
            </a:r>
            <a:r>
              <a:rPr lang="en-GB" altLang="en-US" sz="2800" b="1">
                <a:solidFill>
                  <a:srgbClr val="333399"/>
                </a:solidFill>
                <a:latin typeface="Trebuchet MS" pitchFamily="34" charset="0"/>
              </a:rPr>
              <a:t> Team </a:t>
            </a:r>
          </a:p>
        </p:txBody>
      </p:sp>
    </p:spTree>
    <p:extLst>
      <p:ext uri="{BB962C8B-B14F-4D97-AF65-F5344CB8AC3E}">
        <p14:creationId xmlns:p14="http://schemas.microsoft.com/office/powerpoint/2010/main" val="28580934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SIS Small Bottom Banner">
  <a:themeElements>
    <a:clrScheme name="ISIS Small Bottom Bann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SIS Small Bottom Banner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SIS Small Bottom 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IS Small Bottom Bann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IS Small Bottom Bann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IS Small Bottom Bann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IS Small Bottom Bann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IS Small Bottom Bann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IS Small Bottom Bann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IS Small Bottom Bann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IS Small Bottom Bann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IS Small Bottom Bann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IS Small Bottom Bann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IS Small Bottom Bann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8EA2CBFAE5464D8B590CB0FE9FDF74" ma:contentTypeVersion="13" ma:contentTypeDescription="Create a new document." ma:contentTypeScope="" ma:versionID="66c3e13f96cffd287120c5ac9d01da14">
  <xsd:schema xmlns:xsd="http://www.w3.org/2001/XMLSchema" xmlns:xs="http://www.w3.org/2001/XMLSchema" xmlns:p="http://schemas.microsoft.com/office/2006/metadata/properties" xmlns:ns3="e8785e35-4af9-43d1-8745-88b55cf0d46b" xmlns:ns4="19a5072a-c90b-4bd3-a68a-b7abbd4b55f2" targetNamespace="http://schemas.microsoft.com/office/2006/metadata/properties" ma:root="true" ma:fieldsID="fdadb4985e14e1c96f42b46cfad8228d" ns3:_="" ns4:_="">
    <xsd:import namespace="e8785e35-4af9-43d1-8745-88b55cf0d46b"/>
    <xsd:import namespace="19a5072a-c90b-4bd3-a68a-b7abbd4b55f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785e35-4af9-43d1-8745-88b55cf0d4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5072a-c90b-4bd3-a68a-b7abbd4b55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34E600-D986-426D-83F6-03818C50B138}">
  <ds:schemaRefs>
    <ds:schemaRef ds:uri="19a5072a-c90b-4bd3-a68a-b7abbd4b55f2"/>
    <ds:schemaRef ds:uri="e8785e35-4af9-43d1-8745-88b55cf0d4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A45FF27-E02E-4F68-A327-1D133C3A5B47}">
  <ds:schemaRefs>
    <ds:schemaRef ds:uri="19a5072a-c90b-4bd3-a68a-b7abbd4b55f2"/>
    <ds:schemaRef ds:uri="e8785e35-4af9-43d1-8745-88b55cf0d46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07908E-332C-4026-82E9-ED4822B1D5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On-screen Show (4:3)</PresentationFormat>
  <Slides>28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1_ISIS Small Bottom Banner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ISIS Chemistry Laboratories</vt:lpstr>
      <vt:lpstr>PowerPoint Presentation</vt:lpstr>
      <vt:lpstr>ISIS Deuteration Laboratories</vt:lpstr>
      <vt:lpstr>PowerPoint Presentation</vt:lpstr>
      <vt:lpstr>PowerPoint Presentation</vt:lpstr>
      <vt:lpstr>ISIS Biology Laboratories</vt:lpstr>
      <vt:lpstr>PowerPoint Presentation</vt:lpstr>
      <vt:lpstr>PowerPoint Presentation</vt:lpstr>
      <vt:lpstr>PowerPoint Presentation</vt:lpstr>
    </vt:vector>
  </TitlesOfParts>
  <Company>STFC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Hillier, Adrian (STFC,RAL,ISIS)</dc:creator>
  <cp:revision>5</cp:revision>
  <dcterms:created xsi:type="dcterms:W3CDTF">2020-08-03T19:53:58Z</dcterms:created>
  <dcterms:modified xsi:type="dcterms:W3CDTF">2020-08-20T17:17:13Z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0x010100BD8EA2CBFAE5464D8B590CB0FE9FDF74</vt:lpwstr>
  </property>
</Properties>
</file>