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8" r:id="rId3"/>
  </p:sldMasterIdLst>
  <p:notesMasterIdLst>
    <p:notesMasterId r:id="rId32"/>
  </p:notesMasterIdLst>
  <p:sldIdLst>
    <p:sldId id="257" r:id="rId4"/>
    <p:sldId id="367" r:id="rId5"/>
    <p:sldId id="339" r:id="rId6"/>
    <p:sldId id="340" r:id="rId7"/>
    <p:sldId id="369" r:id="rId8"/>
    <p:sldId id="345" r:id="rId9"/>
    <p:sldId id="389" r:id="rId10"/>
    <p:sldId id="390" r:id="rId11"/>
    <p:sldId id="391" r:id="rId12"/>
    <p:sldId id="392" r:id="rId13"/>
    <p:sldId id="397" r:id="rId14"/>
    <p:sldId id="396" r:id="rId15"/>
    <p:sldId id="394" r:id="rId16"/>
    <p:sldId id="383" r:id="rId17"/>
    <p:sldId id="336" r:id="rId18"/>
    <p:sldId id="292" r:id="rId19"/>
    <p:sldId id="348" r:id="rId20"/>
    <p:sldId id="261" r:id="rId21"/>
    <p:sldId id="326" r:id="rId22"/>
    <p:sldId id="349" r:id="rId23"/>
    <p:sldId id="347" r:id="rId24"/>
    <p:sldId id="360" r:id="rId25"/>
    <p:sldId id="385" r:id="rId26"/>
    <p:sldId id="379" r:id="rId27"/>
    <p:sldId id="386" r:id="rId28"/>
    <p:sldId id="387" r:id="rId29"/>
    <p:sldId id="388" r:id="rId30"/>
    <p:sldId id="398" r:id="rId31"/>
  </p:sldIdLst>
  <p:sldSz cx="12192000" cy="6858000"/>
  <p:notesSz cx="6400800" cy="11734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FCDBC"/>
    <a:srgbClr val="F5D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73680" cy="58877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625639" y="0"/>
            <a:ext cx="2773680" cy="58877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2CD43-1470-413E-BA4D-0EF656BC0C92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19088" y="1466850"/>
            <a:ext cx="7038976" cy="3960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40080" y="5647372"/>
            <a:ext cx="5120640" cy="46205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146024"/>
            <a:ext cx="2773680" cy="5887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625639" y="11146024"/>
            <a:ext cx="2773680" cy="5887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30796-E045-4A0A-B3B7-C7EA420E1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70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A7569-9A79-4E9F-B274-0B9393BDA7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13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A7569-9A79-4E9F-B274-0B9393BDA73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14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Raise your hand if</a:t>
            </a:r>
            <a:r>
              <a:rPr lang="en-US" baseline="0" dirty="0" smtClean="0"/>
              <a:t> you used a GPS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3A7569-9A79-4E9F-B274-0B9393BDA7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794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3A7569-9A79-4E9F-B274-0B9393BDA7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33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0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6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2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5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8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4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18D50-9B4A-414F-A36A-A969137DCFD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68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484D9-CA4D-4D32-A140-E519154DAB9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9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48D90-46A9-49DE-84B5-CE25386EB0B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9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0A35B-47D8-462D-B3DE-B85F9D443FC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60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790F4-BB15-496F-967D-686E3475A4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355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BCC66-98B9-45B3-B003-7AD98C0960F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863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3E3BA-3445-418F-8F29-18F2D6204CC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40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4349C-7B06-40FD-B1EB-07D282B9D15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812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E9B18-0A7D-4E6E-92B7-02898D883C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83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2DA8-BDA2-466F-B810-75E2CEC7632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750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3D14E-DFD6-4A58-8DB3-B8F3D0E8E28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73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563CF-81E1-4866-9D70-8672208B039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662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4473B-E8FE-43DC-92D2-86E1ECCEF8B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787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18D50-9B4A-414F-A36A-A969137DCFD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089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484D9-CA4D-4D32-A140-E519154DAB9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70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48D90-46A9-49DE-84B5-CE25386EB0B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9641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0A35B-47D8-462D-B3DE-B85F9D443FC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293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790F4-BB15-496F-967D-686E3475A44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5323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BCC66-98B9-45B3-B003-7AD98C0960F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550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3E3BA-3445-418F-8F29-18F2D6204CC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13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4349C-7B06-40FD-B1EB-07D282B9D15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9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E9B18-0A7D-4E6E-92B7-02898D883C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727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2DA8-BDA2-466F-B810-75E2CEC7632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446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3D14E-DFD6-4A58-8DB3-B8F3D0E8E28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8269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563CF-81E1-4866-9D70-8672208B039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41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4473B-E8FE-43DC-92D2-86E1ECCEF8B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0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881D-16F7-4859-87E1-0A407E29E39E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74824-9966-4953-BC25-0457AD51B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6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DF28EB-7D35-436B-BC11-F679C54AA91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3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DF28EB-7D35-436B-BC11-F679C54AA91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1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5.jpeg"/><Relationship Id="rId4" Type="http://schemas.openxmlformats.org/officeDocument/2006/relationships/image" Target="../media/image22.wmf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academies.org/our-work/decadal-assessment-and-outlook-report-on-atomic-molecular-and-optical-science" TargetMode="External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41.emf"/><Relationship Id="rId4" Type="http://schemas.openxmlformats.org/officeDocument/2006/relationships/image" Target="../media/image42.wmf"/><Relationship Id="rId9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5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55.emf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6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9.jpeg"/><Relationship Id="rId4" Type="http://schemas.openxmlformats.org/officeDocument/2006/relationships/image" Target="../media/image58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82314" y="1228573"/>
            <a:ext cx="1192949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Searches for new physics with 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atoms and molecules</a:t>
            </a:r>
          </a:p>
          <a:p>
            <a:pPr algn="ctr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Marianna Safronova</a:t>
            </a: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11553" y="2507329"/>
            <a:ext cx="11073839" cy="60623"/>
          </a:xfrm>
          <a:prstGeom prst="line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2363" y="324061"/>
            <a:ext cx="11092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Algerian" panose="04020705040A02060702" pitchFamily="82" charset="0"/>
              </a:rPr>
              <a:t>TRIUMF Science Week 2020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3711129"/>
            <a:ext cx="11937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Department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Physics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Astronomy, University of Delaware, Delaware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Joint Quantum Institute, NIST and the University of Maryland, College Park, Maryland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00" y="4951377"/>
            <a:ext cx="3106234" cy="1408532"/>
          </a:xfrm>
          <a:prstGeom prst="rect">
            <a:avLst/>
          </a:prstGeom>
        </p:spPr>
      </p:pic>
      <p:pic>
        <p:nvPicPr>
          <p:cNvPr id="6146" name="Picture 2" descr="Image result for nsf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53" y="4828699"/>
            <a:ext cx="1919097" cy="192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9"/>
          <a:stretch/>
        </p:blipFill>
        <p:spPr>
          <a:xfrm>
            <a:off x="9580206" y="4553460"/>
            <a:ext cx="2611794" cy="2204366"/>
          </a:xfrm>
          <a:prstGeom prst="rect">
            <a:avLst/>
          </a:prstGeom>
        </p:spPr>
      </p:pic>
      <p:pic>
        <p:nvPicPr>
          <p:cNvPr id="25602" name="Picture 2" descr="Blue version of the NIST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222" y="5181600"/>
            <a:ext cx="3148206" cy="140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9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3526" y="95760"/>
            <a:ext cx="7595751" cy="6762240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6012873" y="95760"/>
            <a:ext cx="3281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9900"/>
                </a:solidFill>
              </a:rPr>
              <a:t>Standard model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2184" y="5288340"/>
            <a:ext cx="2967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9900"/>
                </a:solidFill>
              </a:rPr>
              <a:t>+ fundamental physics postulates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3707" y="680535"/>
            <a:ext cx="1556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2020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A &amp;nbsp;Rose&amp;nbsp; Made of Galaxies Highlights Hubble's 21st Anniversar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0" y="0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00200" y="76201"/>
            <a:ext cx="74430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 to the Standard Model</a:t>
            </a:r>
          </a:p>
        </p:txBody>
      </p:sp>
      <p:sp>
        <p:nvSpPr>
          <p:cNvPr id="7" name="Rectangle 6"/>
          <p:cNvSpPr/>
          <p:nvPr/>
        </p:nvSpPr>
        <p:spPr>
          <a:xfrm>
            <a:off x="5867400" y="5486401"/>
            <a:ext cx="4636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en-US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Universe can not exist !</a:t>
            </a:r>
          </a:p>
        </p:txBody>
      </p:sp>
      <p:pic>
        <p:nvPicPr>
          <p:cNvPr id="5" name="Picture 2" descr="http://www.research.vt.edu/resmag/sciencecol/images/Asymmet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96" y="3100437"/>
            <a:ext cx="3889752" cy="383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03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24893" y="587046"/>
            <a:ext cx="1324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latin typeface="Arial"/>
              </a:rPr>
              <a:t>“Normal”</a:t>
            </a:r>
          </a:p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latin typeface="Arial"/>
              </a:rPr>
              <a:t> matter</a:t>
            </a:r>
          </a:p>
        </p:txBody>
      </p:sp>
      <p:pic>
        <p:nvPicPr>
          <p:cNvPr id="125954" name="Picture 2" descr="https://universe-review.ca/I02-13-composition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00200" y="1219202"/>
            <a:ext cx="8229330" cy="563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4114800" y="609601"/>
            <a:ext cx="6400800" cy="4343400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2259" y="-36573"/>
            <a:ext cx="8866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0000"/>
                </a:solidFill>
                <a:latin typeface="Arial"/>
              </a:rPr>
              <a:t>We don’t know what most (95%) of the Universe is!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1" y="609599"/>
            <a:ext cx="2514600" cy="2238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97720" y="5715001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latin typeface="Arial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9864" y="4953002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latin typeface="Arial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0804" y="2350559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3A60D"/>
                </a:solidFill>
                <a:latin typeface="Arial"/>
              </a:rPr>
              <a:t>&lt; 5%</a:t>
            </a:r>
          </a:p>
        </p:txBody>
      </p:sp>
    </p:spTree>
    <p:extLst>
      <p:ext uri="{BB962C8B-B14F-4D97-AF65-F5344CB8AC3E}">
        <p14:creationId xmlns:p14="http://schemas.microsoft.com/office/powerpoint/2010/main" val="220981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57200" y="0"/>
            <a:ext cx="12921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66"/>
                </a:solidFill>
              </a:rPr>
              <a:t>Extraordinary progress in the control of </a:t>
            </a:r>
            <a:r>
              <a:rPr lang="en-US" sz="3200" b="1" dirty="0" smtClean="0">
                <a:solidFill>
                  <a:srgbClr val="000066"/>
                </a:solidFill>
              </a:rPr>
              <a:t>atoms and ions</a:t>
            </a:r>
            <a:endParaRPr lang="en-US" sz="3200" b="1" dirty="0">
              <a:solidFill>
                <a:srgbClr val="000066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376098" y="1359283"/>
            <a:ext cx="914400" cy="3991391"/>
          </a:xfrm>
          <a:prstGeom prst="downArrow">
            <a:avLst/>
          </a:prstGeom>
          <a:gradFill flip="none" rotWithShape="1">
            <a:gsLst>
              <a:gs pos="0">
                <a:srgbClr val="00B0F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0409" y="643153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47671" y="548028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6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en-US" sz="36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62600" y="6120980"/>
            <a:ext cx="1381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</a:rPr>
              <a:t>Trapped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348" y="643153"/>
            <a:ext cx="3580945" cy="216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Schematic set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608" y="3359643"/>
            <a:ext cx="3306423" cy="225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6167701"/>
            <a:ext cx="4506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</a:rPr>
              <a:t>Atoms are now:        </a:t>
            </a:r>
            <a:r>
              <a:rPr lang="en-US" sz="2400" b="1" dirty="0" err="1" smtClean="0">
                <a:solidFill>
                  <a:srgbClr val="000066"/>
                </a:solidFill>
              </a:rPr>
              <a:t>Ultracold</a:t>
            </a:r>
            <a:endParaRPr lang="en-US" sz="2400" b="1" dirty="0">
              <a:solidFill>
                <a:srgbClr val="000066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65928" y="634281"/>
            <a:ext cx="3990555" cy="187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s://jila.colorado.edu/yelabs/sites/default/files/styles/image_700/public/images/news/ye_campbell.jpg?itok=EK5sNh5L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39099" y="2960480"/>
            <a:ext cx="3276600" cy="303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219705" y="4122547"/>
            <a:ext cx="708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64620" y="6009589"/>
            <a:ext cx="32423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Image: Ye group and Steven Burrows, JILA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07156" y="6096601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</a:rPr>
              <a:t>Precisely controlled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465" y="1149988"/>
            <a:ext cx="2620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1997 Nobel Prize</a:t>
            </a:r>
          </a:p>
          <a:p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cooling and trapping</a:t>
            </a: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465" y="2513815"/>
            <a:ext cx="2807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2001 Nobel Prize</a:t>
            </a:r>
          </a:p>
          <a:p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Bose-Einstein</a:t>
            </a:r>
          </a:p>
          <a:p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Condensation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876" y="4935175"/>
            <a:ext cx="26132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Nobel 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prize</a:t>
            </a:r>
          </a:p>
          <a:p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control</a:t>
            </a: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312" y="3877642"/>
            <a:ext cx="2807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 Nobel Prize</a:t>
            </a:r>
          </a:p>
          <a:p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 combs</a:t>
            </a:r>
          </a:p>
        </p:txBody>
      </p:sp>
    </p:spTree>
    <p:extLst>
      <p:ext uri="{BB962C8B-B14F-4D97-AF65-F5344CB8AC3E}">
        <p14:creationId xmlns:p14="http://schemas.microsoft.com/office/powerpoint/2010/main" val="401512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56" y="920400"/>
            <a:ext cx="10336689" cy="568619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381000"/>
            <a:ext cx="8343001" cy="539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861868" y="6213764"/>
            <a:ext cx="3551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400" b="1" dirty="0" smtClean="0"/>
              <a:t>RMP 90</a:t>
            </a:r>
            <a:r>
              <a:rPr lang="da-DK" sz="2400" b="1" dirty="0"/>
              <a:t>, 025008 (2018</a:t>
            </a:r>
            <a:r>
              <a:rPr lang="da-DK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0143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6765" y="866114"/>
            <a:ext cx="4631357" cy="933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 tests of Quantum 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Electrodynamics</a:t>
            </a:r>
            <a:endParaRPr lang="en-US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4093" y="-19134"/>
            <a:ext cx="93672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wide scope of AMO new physics searches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6764" y="2066252"/>
            <a:ext cx="4631357" cy="6469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parity violation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6765" y="3013672"/>
            <a:ext cx="4631357" cy="11667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Time-reversal violation: </a:t>
            </a:r>
            <a:r>
              <a:rPr lang="en-US" sz="2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 dipole moments and related phenomena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6766" y="4480856"/>
            <a:ext cx="4631355" cy="10034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of the CPT 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theorem: </a:t>
            </a:r>
          </a:p>
          <a:p>
            <a:pPr algn="ctr"/>
            <a:r>
              <a:rPr lang="en-US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matter-antimatter </a:t>
            </a:r>
            <a:r>
              <a:rPr lang="en-US" sz="2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91725" y="3288366"/>
            <a:ext cx="4817447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Searches for exotic forces</a:t>
            </a:r>
            <a:endParaRPr lang="en-US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94448" y="2081817"/>
            <a:ext cx="4814724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for variation of fundamental constants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91726" y="866114"/>
            <a:ext cx="4817446" cy="933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Searches for light dark matter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04558" y="5784810"/>
            <a:ext cx="4804614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for violations of quantum statistics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04558" y="4453358"/>
            <a:ext cx="4804614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relativity and gravitation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6766" y="5784810"/>
            <a:ext cx="4631355" cy="8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Lorentz symmetry tests</a:t>
            </a:r>
          </a:p>
        </p:txBody>
      </p:sp>
    </p:spTree>
    <p:extLst>
      <p:ext uri="{BB962C8B-B14F-4D97-AF65-F5344CB8AC3E}">
        <p14:creationId xmlns:p14="http://schemas.microsoft.com/office/powerpoint/2010/main" val="351845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6765" y="866114"/>
            <a:ext cx="4631357" cy="933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 tests of Quantum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Electrodynamics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87710" y="105682"/>
            <a:ext cx="124332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searches 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will benefit from the use of radioactive isotopes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6764" y="2066252"/>
            <a:ext cx="4631357" cy="6469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parity violation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6765" y="3013672"/>
            <a:ext cx="4631357" cy="11667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Time-reversal violation: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 dipole moments and related phenomena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6766" y="4480856"/>
            <a:ext cx="4631355" cy="10034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of the CPT 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theorem: </a:t>
            </a:r>
          </a:p>
          <a:p>
            <a:pPr algn="ctr"/>
            <a:r>
              <a:rPr lang="en-US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matter-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antimatter</a:t>
            </a:r>
            <a:r>
              <a:rPr lang="en-US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91725" y="3288366"/>
            <a:ext cx="4817447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Searches for exotic forces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94448" y="2081817"/>
            <a:ext cx="4814724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for variation of fundamental constants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91726" y="866114"/>
            <a:ext cx="4817446" cy="933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Searches for light dark matter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04558" y="5784810"/>
            <a:ext cx="4804614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for violations of quantum statistics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04558" y="4453358"/>
            <a:ext cx="4804614" cy="8490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relativity and gravitation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6766" y="5784810"/>
            <a:ext cx="4631355" cy="8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  <a:tabLst>
                <a:tab pos="687388" algn="l"/>
              </a:tabLst>
            </a:pP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Lorentz symmetry tests</a:t>
            </a:r>
          </a:p>
        </p:txBody>
      </p:sp>
      <p:sp>
        <p:nvSpPr>
          <p:cNvPr id="6" name="Rectangle 5"/>
          <p:cNvSpPr/>
          <p:nvPr/>
        </p:nvSpPr>
        <p:spPr>
          <a:xfrm rot="20458141">
            <a:off x="208294" y="2664421"/>
            <a:ext cx="4837074" cy="2088355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Monday: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TRIUMF </a:t>
            </a:r>
            <a:r>
              <a: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at the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Precision Frontier</a:t>
            </a:r>
            <a:endParaRPr lang="en-US" sz="2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Beatrice Franke</a:t>
            </a:r>
          </a:p>
        </p:txBody>
      </p:sp>
    </p:spTree>
    <p:extLst>
      <p:ext uri="{BB962C8B-B14F-4D97-AF65-F5344CB8AC3E}">
        <p14:creationId xmlns:p14="http://schemas.microsoft.com/office/powerpoint/2010/main" val="21536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0484" y="39191"/>
            <a:ext cx="56477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parity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iolation with </a:t>
            </a:r>
          </a:p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trapped francium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9511362" y="16236"/>
                <a:ext cx="25146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3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3600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e>
                    </m:acc>
                    <m:r>
                      <a:rPr lang="en-US" altLang="en-US" sz="36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en-US" sz="3600" i="1" dirty="0">
                    <a:solidFill>
                      <a:srgbClr val="FF0000"/>
                    </a:solidFill>
                    <a:latin typeface="Times New Roman" pitchFamily="18" charset="0"/>
                    <a:sym typeface="Symbol" pitchFamily="18" charset="2"/>
                  </a:rPr>
                  <a:t> </a:t>
                </a:r>
                <a:r>
                  <a:rPr lang="en-US" altLang="en-US" sz="3600" b="1" i="1" dirty="0">
                    <a:solidFill>
                      <a:srgbClr val="FF0000"/>
                    </a:solidFill>
                    <a:latin typeface="Times New Roman" pitchFamily="18" charset="0"/>
                    <a:sym typeface="Symbol" pitchFamily="18" charset="2"/>
                  </a:rPr>
                  <a:t> </a:t>
                </a:r>
                <a:r>
                  <a:rPr lang="en-US" altLang="en-US" sz="3600" b="1" i="1" dirty="0" smtClean="0">
                    <a:solidFill>
                      <a:srgbClr val="FF0000"/>
                    </a:solidFill>
                    <a:cs typeface="Arial" pitchFamily="34" charset="0"/>
                    <a:sym typeface="Symbol" pitchFamily="18" charset="2"/>
                  </a:rPr>
                  <a:t>─</a:t>
                </a:r>
                <a:r>
                  <a:rPr lang="en-US" altLang="en-US" sz="36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36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3600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e>
                    </m:acc>
                  </m:oMath>
                </a14:m>
                <a:endParaRPr lang="en-US" altLang="en-US" sz="3600" b="1" i="1" dirty="0">
                  <a:solidFill>
                    <a:srgbClr val="FF0000"/>
                  </a:solidFill>
                  <a:latin typeface="Tahoma" pitchFamily="34" charset="0"/>
                  <a:sym typeface="Symbol" pitchFamily="18" charset="2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1362" y="16236"/>
                <a:ext cx="2514601" cy="646331"/>
              </a:xfrm>
              <a:prstGeom prst="rect">
                <a:avLst/>
              </a:prstGeom>
              <a:blipFill>
                <a:blip r:embed="rId2"/>
                <a:stretch>
                  <a:fillRect t="-17925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12198" y="520293"/>
            <a:ext cx="13019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FrPNC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42" y="59759"/>
            <a:ext cx="2188166" cy="5099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89814" y="628554"/>
            <a:ext cx="2060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enhancement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5815" y="4067352"/>
            <a:ext cx="2057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Z-boson exchange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135103" y="6313291"/>
            <a:ext cx="3262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Nuclear </a:t>
            </a:r>
            <a:r>
              <a:rPr lang="en-US" sz="2000" dirty="0" err="1" smtClean="0"/>
              <a:t>anapole</a:t>
            </a:r>
            <a:r>
              <a:rPr lang="en-US" sz="2000" dirty="0" smtClean="0"/>
              <a:t> moment</a:t>
            </a:r>
            <a:endParaRPr lang="en-US" sz="2000" dirty="0"/>
          </a:p>
        </p:txBody>
      </p:sp>
      <p:sp>
        <p:nvSpPr>
          <p:cNvPr id="24" name="Rectangle 23"/>
          <p:cNvSpPr/>
          <p:nvPr/>
        </p:nvSpPr>
        <p:spPr>
          <a:xfrm>
            <a:off x="3703113" y="2197846"/>
            <a:ext cx="48283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Optical transition </a:t>
            </a:r>
            <a:r>
              <a:rPr lang="en-US" sz="2000" dirty="0" smtClean="0">
                <a:solidFill>
                  <a:srgbClr val="002060"/>
                </a:solidFill>
              </a:rPr>
              <a:t>scheme: </a:t>
            </a:r>
            <a:r>
              <a:rPr lang="en-US" sz="2000" dirty="0" smtClean="0">
                <a:solidFill>
                  <a:srgbClr val="002060"/>
                </a:solidFill>
              </a:rPr>
              <a:t>7s-8s in Fr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Microwave transition </a:t>
            </a:r>
            <a:r>
              <a:rPr lang="en-US" sz="2000" dirty="0" smtClean="0">
                <a:solidFill>
                  <a:srgbClr val="002060"/>
                </a:solidFill>
              </a:rPr>
              <a:t>scheme: 7s hyperfine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96675" y="1182495"/>
            <a:ext cx="6554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Forbidden electronic transitions become very weakly allowed due to parity violation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733" y="3159292"/>
            <a:ext cx="5363497" cy="33088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77" y="4565359"/>
            <a:ext cx="2267402" cy="168726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422" y="1933410"/>
            <a:ext cx="3544834" cy="403008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9004448" y="5889067"/>
            <a:ext cx="3546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Constraints </a:t>
            </a: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on combinations of parity-violating </a:t>
            </a:r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meson couplings</a:t>
            </a:r>
            <a:endParaRPr lang="en-US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96675" y="6468167"/>
            <a:ext cx="5202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Testing standard model and searching for dark matter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056" y="1631278"/>
            <a:ext cx="1568739" cy="240268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8788931" y="6525300"/>
            <a:ext cx="347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/>
              <a:t>Rev. Mod. Phys. 90, 025008 (2018</a:t>
            </a:r>
            <a:r>
              <a:rPr lang="da-DK" dirty="0" smtClean="0"/>
              <a:t>)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52463" y="1134263"/>
            <a:ext cx="2538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Ra</a:t>
            </a:r>
            <a:r>
              <a:rPr lang="en-US" sz="2400" baseline="30000" dirty="0" smtClean="0">
                <a:solidFill>
                  <a:srgbClr val="FF0000"/>
                </a:solidFill>
              </a:rPr>
              <a:t>+</a:t>
            </a:r>
            <a:r>
              <a:rPr lang="en-US" sz="2400" dirty="0"/>
              <a:t> </a:t>
            </a:r>
            <a:r>
              <a:rPr lang="en-US" sz="2400" dirty="0" smtClean="0"/>
              <a:t>at</a:t>
            </a:r>
            <a:r>
              <a:rPr lang="en-US" sz="2400" dirty="0" smtClean="0"/>
              <a:t> UCSB, Cs, </a:t>
            </a:r>
            <a:r>
              <a:rPr lang="en-US" sz="2400" dirty="0" err="1" smtClean="0"/>
              <a:t>Yb</a:t>
            </a:r>
            <a:endParaRPr lang="en-US" sz="24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8788931" y="1662586"/>
            <a:ext cx="3546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Study </a:t>
            </a:r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parity violation in the nuclei</a:t>
            </a:r>
          </a:p>
        </p:txBody>
      </p:sp>
    </p:spTree>
    <p:extLst>
      <p:ext uri="{BB962C8B-B14F-4D97-AF65-F5344CB8AC3E}">
        <p14:creationId xmlns:p14="http://schemas.microsoft.com/office/powerpoint/2010/main" val="33926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48799" y="137099"/>
            <a:ext cx="9772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en-US" sz="3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 electric-dipole moment </a:t>
            </a:r>
            <a:r>
              <a:rPr lang="de-DE" altLang="en-US" sz="32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(EDM)</a:t>
            </a:r>
            <a:endParaRPr lang="de-DE" altLang="en-US" sz="32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45028" y="670295"/>
            <a:ext cx="1771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  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─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t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1677" y="839572"/>
            <a:ext cx="88441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Time-reversal invariance </a:t>
            </a:r>
            <a:r>
              <a:rPr lang="en-US" altLang="en-US" sz="2000" dirty="0">
                <a:solidFill>
                  <a:srgbClr val="000000"/>
                </a:solidFill>
              </a:rPr>
              <a:t>must be violated for an elementary particle or atom to possess a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permanent </a:t>
            </a:r>
            <a:r>
              <a:rPr lang="en-US" altLang="en-US" sz="2000" b="1" dirty="0">
                <a:solidFill>
                  <a:srgbClr val="FF0000"/>
                </a:solidFill>
              </a:rPr>
              <a:t>EDM. 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61449" y="2671631"/>
            <a:ext cx="777875" cy="1384300"/>
          </a:xfrm>
          <a:prstGeom prst="upArrow">
            <a:avLst>
              <a:gd name="adj1" fmla="val 50000"/>
              <a:gd name="adj2" fmla="val 444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185212" y="3616193"/>
            <a:ext cx="1509712" cy="141763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00009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948799" y="2355718"/>
            <a:ext cx="1588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720199" y="1822318"/>
            <a:ext cx="420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10599" y="2736718"/>
            <a:ext cx="401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3546793" y="2623860"/>
            <a:ext cx="777875" cy="1384300"/>
          </a:xfrm>
          <a:prstGeom prst="upArrow">
            <a:avLst>
              <a:gd name="adj1" fmla="val 50000"/>
              <a:gd name="adj2" fmla="val 444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170555" y="3568422"/>
            <a:ext cx="1509713" cy="141763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00009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3932555" y="3263622"/>
            <a:ext cx="1588" cy="20923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4313555" y="4940022"/>
            <a:ext cx="420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3095943" y="2688947"/>
            <a:ext cx="4016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d</a:t>
            </a:r>
          </a:p>
        </p:txBody>
      </p:sp>
      <p:graphicFrame>
        <p:nvGraphicFramePr>
          <p:cNvPr id="1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652699"/>
              </p:ext>
            </p:extLst>
          </p:nvPr>
        </p:nvGraphicFramePr>
        <p:xfrm>
          <a:off x="1909499" y="3055190"/>
          <a:ext cx="1077913" cy="1367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3" imgW="520474" imgH="660113" progId="Equation.DSMT4">
                  <p:embed/>
                </p:oleObj>
              </mc:Choice>
              <mc:Fallback>
                <p:oleObj name="Equation" r:id="rId3" imgW="520474" imgH="660113" progId="Equation.DSMT4">
                  <p:embed/>
                  <p:pic>
                    <p:nvPicPr>
                      <p:cNvPr id="14235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499" y="3055190"/>
                        <a:ext cx="1077913" cy="13672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6385"/>
              </p:ext>
            </p:extLst>
          </p:nvPr>
        </p:nvGraphicFramePr>
        <p:xfrm>
          <a:off x="380206" y="5451278"/>
          <a:ext cx="149542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Equation" r:id="rId5" imgW="507960" imgH="419040" progId="Equation.DSMT4">
                  <p:embed/>
                </p:oleObj>
              </mc:Choice>
              <mc:Fallback>
                <p:oleObj name="Equation" r:id="rId5" imgW="507960" imgH="419040" progId="Equation.DSMT4">
                  <p:embed/>
                  <p:pic>
                    <p:nvPicPr>
                      <p:cNvPr id="14235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206" y="5451278"/>
                        <a:ext cx="1495425" cy="123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461409"/>
              </p:ext>
            </p:extLst>
          </p:nvPr>
        </p:nvGraphicFramePr>
        <p:xfrm>
          <a:off x="3383280" y="5655984"/>
          <a:ext cx="1084262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1" name="Equation" r:id="rId7" imgW="368280" imgH="177480" progId="Equation.DSMT4">
                  <p:embed/>
                </p:oleObj>
              </mc:Choice>
              <mc:Fallback>
                <p:oleObj name="Equation" r:id="rId7" imgW="368280" imgH="177480" progId="Equation.DSMT4">
                  <p:embed/>
                  <p:pic>
                    <p:nvPicPr>
                      <p:cNvPr id="1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3280" y="5655984"/>
                        <a:ext cx="1084262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170555" y="6273520"/>
            <a:ext cx="21700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</a:t>
            </a:r>
            <a:r>
              <a:rPr lang="en-US" sz="2000" dirty="0" smtClean="0"/>
              <a:t>ithout T-violation</a:t>
            </a:r>
            <a:endParaRPr lang="en-US" sz="2000" dirty="0"/>
          </a:p>
        </p:txBody>
      </p:sp>
      <p:pic>
        <p:nvPicPr>
          <p:cNvPr id="22" name="Picture 2" descr="http://www.research.vt.edu/resmag/sciencecol/images/Asymmetry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584" y="1781602"/>
            <a:ext cx="3131460" cy="331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719064" y="5328740"/>
            <a:ext cx="25919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en-US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new sources of </a:t>
            </a:r>
            <a:r>
              <a:rPr lang="de-DE" altLang="en-US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 (CP-) violation</a:t>
            </a:r>
            <a:r>
              <a:rPr lang="de-DE" altLang="en-US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en-US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explain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en-US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DE" altLang="en-US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atter-antimatter asymetry</a:t>
            </a:r>
            <a:endParaRPr lang="de-DE" alt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91942" y="1670568"/>
            <a:ext cx="27510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dditional sources of CP-violation lead to much larger EDMs than standard model predicts. </a:t>
            </a:r>
          </a:p>
          <a:p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EDMs should be observable with current experiments. </a:t>
            </a:r>
          </a:p>
        </p:txBody>
      </p:sp>
      <p:pic>
        <p:nvPicPr>
          <p:cNvPr id="25" name="Picture 2" descr="http://www.simonsfoundation.org/wp-content/uploads/2012/11/Susy-particle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905" y="4325011"/>
            <a:ext cx="3315095" cy="190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122" y="1726711"/>
            <a:ext cx="5476775" cy="5059906"/>
          </a:xfrm>
          <a:prstGeom prst="rect">
            <a:avLst/>
          </a:prstGeom>
          <a:noFill/>
          <a:ln w="222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3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6802" y="4635366"/>
            <a:ext cx="17027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endParaRPr lang="en-US" sz="28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Nucleon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EDM</a:t>
            </a:r>
          </a:p>
        </p:txBody>
      </p:sp>
      <p:pic>
        <p:nvPicPr>
          <p:cNvPr id="3" name="Picture 4" descr="http://wordlesstech.com/wp-content/uploads/2011/05/Electrons-are-almost-perfectly-roun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06" y="1933823"/>
            <a:ext cx="3733800" cy="421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11065" y="1394224"/>
            <a:ext cx="2520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EDM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19925" y="814175"/>
            <a:ext cx="50209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P, T – violating 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electron-nucleon interaction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4646" y="4112324"/>
            <a:ext cx="31614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P, T – violating 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nucleon- nucleon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2658" y="89211"/>
            <a:ext cx="788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3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 of atomic and molecular EDMs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507" y="4804821"/>
            <a:ext cx="192232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Diamagnetic 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atoms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Hg,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Ra, Rn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Molecules</a:t>
            </a:r>
          </a:p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TlF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103" y="1025168"/>
            <a:ext cx="329288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Paramagnetic atoms</a:t>
            </a:r>
          </a:p>
          <a:p>
            <a:r>
              <a:rPr lang="en-US" sz="2400" dirty="0" smtClean="0"/>
              <a:t>Cs, Tl, </a:t>
            </a:r>
            <a:r>
              <a:rPr lang="en-US" sz="2400" b="1" dirty="0" smtClean="0">
                <a:solidFill>
                  <a:srgbClr val="FF0000"/>
                </a:solidFill>
              </a:rPr>
              <a:t>Fr </a:t>
            </a:r>
            <a:r>
              <a:rPr lang="en-US" sz="2400" dirty="0" smtClean="0"/>
              <a:t>(eedm.info)</a:t>
            </a:r>
          </a:p>
          <a:p>
            <a:r>
              <a:rPr lang="en-US" sz="2400" dirty="0" smtClean="0"/>
              <a:t>Molecules</a:t>
            </a:r>
          </a:p>
          <a:p>
            <a:r>
              <a:rPr lang="en-US" sz="2400" dirty="0" err="1" smtClean="0"/>
              <a:t>YbF</a:t>
            </a:r>
            <a:r>
              <a:rPr lang="en-US" sz="2400" dirty="0" smtClean="0"/>
              <a:t>, </a:t>
            </a:r>
            <a:r>
              <a:rPr lang="en-US" sz="2400" dirty="0" err="1" smtClean="0"/>
              <a:t>ThO</a:t>
            </a:r>
            <a:r>
              <a:rPr lang="en-US" sz="2400" dirty="0" smtClean="0"/>
              <a:t>, </a:t>
            </a:r>
            <a:r>
              <a:rPr lang="en-US" sz="2400" dirty="0" err="1" smtClean="0"/>
              <a:t>HfF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, </a:t>
            </a:r>
            <a:r>
              <a:rPr lang="en-US" sz="2400" dirty="0" err="1" smtClean="0"/>
              <a:t>ThF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,</a:t>
            </a:r>
            <a:r>
              <a:rPr lang="en-US" sz="2400" b="1" dirty="0" err="1" smtClean="0">
                <a:solidFill>
                  <a:srgbClr val="FF0000"/>
                </a:solidFill>
              </a:rPr>
              <a:t>RaF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err="1" smtClean="0"/>
              <a:t>YbOH</a:t>
            </a:r>
            <a:r>
              <a:rPr lang="en-US" sz="2400" dirty="0" smtClean="0"/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RaOH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0295" y="6396335"/>
            <a:ext cx="8844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Need heavy atom or a molecule with a heavy </a:t>
            </a:r>
            <a:r>
              <a:rPr lang="en-US" sz="2400" b="1" dirty="0" smtClean="0">
                <a:solidFill>
                  <a:srgbClr val="FF0000"/>
                </a:solidFill>
              </a:rPr>
              <a:t>atom </a:t>
            </a:r>
            <a:r>
              <a:rPr lang="en-US" sz="2400" b="1" dirty="0" smtClean="0">
                <a:solidFill>
                  <a:srgbClr val="FF0000"/>
                </a:solidFill>
              </a:rPr>
              <a:t>for larger effect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391" y="3059063"/>
            <a:ext cx="47180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1F1F02"/>
                </a:solidFill>
                <a:latin typeface="verdana" panose="020B0604030504040204" pitchFamily="34" charset="0"/>
              </a:rPr>
              <a:t>Ronald Fernando GARCIA RUIZ</a:t>
            </a:r>
          </a:p>
          <a:p>
            <a:r>
              <a:rPr lang="pt-BR" b="1" dirty="0">
                <a:solidFill>
                  <a:srgbClr val="1F1F02"/>
                </a:solidFill>
                <a:latin typeface="verdana" panose="020B0604030504040204" pitchFamily="34" charset="0"/>
              </a:rPr>
              <a:t>Radioactive molecules as laboratories for fundamental </a:t>
            </a:r>
            <a:r>
              <a:rPr lang="pt-BR" b="1" dirty="0" smtClean="0">
                <a:solidFill>
                  <a:srgbClr val="1F1F02"/>
                </a:solidFill>
                <a:latin typeface="verdana" panose="020B0604030504040204" pitchFamily="34" charset="0"/>
              </a:rPr>
              <a:t>physics (Friday)</a:t>
            </a:r>
            <a:endParaRPr lang="pt-BR" b="1" i="0" dirty="0">
              <a:solidFill>
                <a:srgbClr val="1F1F0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5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684982"/>
            <a:ext cx="8347794" cy="38906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812" y="100207"/>
            <a:ext cx="9906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 idea of electron EDM measurements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72612" y="4384143"/>
            <a:ext cx="1151733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>
              <a:solidFill>
                <a:srgbClr val="000000"/>
              </a:solidFill>
              <a:latin typeface="cmr12"/>
            </a:endParaRPr>
          </a:p>
          <a:p>
            <a:r>
              <a:rPr lang="en-US" sz="900" dirty="0">
                <a:solidFill>
                  <a:srgbClr val="000000"/>
                </a:solidFill>
                <a:latin typeface="cmr12"/>
              </a:rPr>
              <a:t> </a:t>
            </a:r>
          </a:p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electric dipole moment results in an energy shift in the presence of an electric field, such as the large E-fields present near heavy atomic nuclei.</a:t>
            </a:r>
          </a:p>
          <a:p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electric field, reverse, measure the energy splitting between electrons oppositely oriented 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molecular field in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(84 GV/cm):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861" y="5962400"/>
            <a:ext cx="2848640" cy="42229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397430" y="6441199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http://www.electronedm.org/</a:t>
            </a:r>
          </a:p>
        </p:txBody>
      </p:sp>
    </p:spTree>
    <p:extLst>
      <p:ext uri="{BB962C8B-B14F-4D97-AF65-F5344CB8AC3E}">
        <p14:creationId xmlns:p14="http://schemas.microsoft.com/office/powerpoint/2010/main" val="74755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153" b="1180"/>
          <a:stretch/>
        </p:blipFill>
        <p:spPr>
          <a:xfrm>
            <a:off x="1828800" y="0"/>
            <a:ext cx="8610600" cy="6120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6120298"/>
            <a:ext cx="7991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Figure is from 2020 USA AMO Decadal survey (Credit: Dave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DeMille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99905"/>
            <a:ext cx="12431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https://www.nationalacademies.org/our-work/decadal-assessment-and-outlook-report-on-atomic-molecular-and-optical-science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2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26633" y="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000066"/>
                </a:solidFill>
                <a:latin typeface="Algerian" panose="04020705040A02060702" pitchFamily="82" charset="0"/>
              </a:rPr>
              <a:t>New physics searches with atomic clocks</a:t>
            </a:r>
          </a:p>
        </p:txBody>
      </p:sp>
      <p:pic>
        <p:nvPicPr>
          <p:cNvPr id="6" name="Picture 6" descr="https://airandspace.si.edu/sites/default/files/styles/callout_half/public/images/editoral-stories/thumbnails/4637h.jpg?itok=mzcmcs4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13" y="1376474"/>
            <a:ext cx="3063205" cy="229740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41308" y="3654442"/>
            <a:ext cx="1470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airandspace.si.edu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80118" y="154235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GPS satellites: microwave </a:t>
            </a:r>
          </a:p>
          <a:p>
            <a:r>
              <a:rPr lang="en-US" sz="2400" dirty="0" smtClean="0"/>
              <a:t>atomic clocks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890859"/>
              </p:ext>
            </p:extLst>
          </p:nvPr>
        </p:nvGraphicFramePr>
        <p:xfrm>
          <a:off x="4625353" y="1376474"/>
          <a:ext cx="7085357" cy="5475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Acrobat Document" r:id="rId4" imgW="2514551" imgH="1943100" progId="Acrobat.Document.DC">
                  <p:embed/>
                </p:oleObj>
              </mc:Choice>
              <mc:Fallback>
                <p:oleObj name="Acrobat Document" r:id="rId4" imgW="2514551" imgH="1943100" progId="Acrobat.Document.DC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25353" y="1376474"/>
                        <a:ext cx="7085357" cy="5475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4771277"/>
            <a:ext cx="461674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FF0000"/>
                </a:solidFill>
              </a:rPr>
              <a:t>Optical atomic clocks will not lose one second in </a:t>
            </a:r>
          </a:p>
          <a:p>
            <a:pPr lvl="0" algn="ctr"/>
            <a:r>
              <a:rPr lang="en-US" sz="3600" b="1" dirty="0">
                <a:solidFill>
                  <a:srgbClr val="FF0000"/>
                </a:solidFill>
              </a:rPr>
              <a:t>30 billion years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866" y="4771276"/>
            <a:ext cx="4583879" cy="1508105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2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31229" y="1955551"/>
            <a:ext cx="2748485" cy="162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89506" y="88228"/>
            <a:ext cx="7007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33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Ingredients for an atomic clock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2582" y="1371600"/>
            <a:ext cx="76917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Atoms are all the same and will oscillate at exactly the same frequency (in the same environment):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you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have a perfect oscillator!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Take a sample of atoms (or just one)</a:t>
            </a:r>
          </a:p>
          <a:p>
            <a:pPr marL="457200" indent="-457200">
              <a:buAutoNum type="arabicPeriod" startAt="2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 a laser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tune it to be 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resonance with this atomic frequency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Count cycles of this signal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3412" y="6431541"/>
            <a:ext cx="3345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Ludlow et al., RMP 87, 637 (2015)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741452" y="1207745"/>
            <a:ext cx="3057098" cy="4805128"/>
            <a:chOff x="8251412" y="1015251"/>
            <a:chExt cx="2686910" cy="4463455"/>
          </a:xfrm>
        </p:grpSpPr>
        <p:sp>
          <p:nvSpPr>
            <p:cNvPr id="26" name="Can 25"/>
            <p:cNvSpPr/>
            <p:nvPr/>
          </p:nvSpPr>
          <p:spPr>
            <a:xfrm>
              <a:off x="9317388" y="1777250"/>
              <a:ext cx="1066800" cy="477927"/>
            </a:xfrm>
            <a:prstGeom prst="can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0" scaled="0"/>
            </a:gra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an 26"/>
            <p:cNvSpPr/>
            <p:nvPr/>
          </p:nvSpPr>
          <p:spPr>
            <a:xfrm>
              <a:off x="8809179" y="1015251"/>
              <a:ext cx="2005557" cy="927811"/>
            </a:xfrm>
            <a:prstGeom prst="can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0" scaled="0"/>
            </a:gradFill>
            <a:ln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an 27"/>
            <p:cNvSpPr/>
            <p:nvPr/>
          </p:nvSpPr>
          <p:spPr>
            <a:xfrm>
              <a:off x="8932816" y="4488106"/>
              <a:ext cx="2005506" cy="990600"/>
            </a:xfrm>
            <a:prstGeom prst="can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0" scaled="0"/>
            </a:gra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Can 28"/>
            <p:cNvSpPr/>
            <p:nvPr/>
          </p:nvSpPr>
          <p:spPr>
            <a:xfrm>
              <a:off x="9388386" y="4196717"/>
              <a:ext cx="1066800" cy="381000"/>
            </a:xfrm>
            <a:prstGeom prst="can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0" scaled="0"/>
            </a:gra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8928992" y="2335773"/>
              <a:ext cx="1956742" cy="1743516"/>
              <a:chOff x="3682058" y="2095689"/>
              <a:chExt cx="2189802" cy="2010027"/>
            </a:xfrm>
          </p:grpSpPr>
          <p:sp>
            <p:nvSpPr>
              <p:cNvPr id="31" name="Donut 30"/>
              <p:cNvSpPr/>
              <p:nvPr/>
            </p:nvSpPr>
            <p:spPr>
              <a:xfrm rot="5400000">
                <a:off x="3788880" y="2728718"/>
                <a:ext cx="2010027" cy="743970"/>
              </a:xfrm>
              <a:prstGeom prst="donut">
                <a:avLst>
                  <a:gd name="adj" fmla="val 1519"/>
                </a:avLst>
              </a:prstGeom>
              <a:ln>
                <a:solidFill>
                  <a:srgbClr val="DDDDDD"/>
                </a:solidFill>
              </a:ln>
              <a:effectLst>
                <a:glow rad="101600">
                  <a:schemeClr val="accent5">
                    <a:lumMod val="20000"/>
                    <a:lumOff val="80000"/>
                    <a:alpha val="2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  <a:scene3d>
                <a:camera prst="orthographicFront"/>
                <a:lightRig rig="threePt" dir="t"/>
              </a:scene3d>
              <a:sp3d prstMaterial="powder">
                <a:bevelT w="127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Donut 31"/>
              <p:cNvSpPr/>
              <p:nvPr/>
            </p:nvSpPr>
            <p:spPr>
              <a:xfrm rot="8323143">
                <a:off x="3682058" y="2715655"/>
                <a:ext cx="2170685" cy="743970"/>
              </a:xfrm>
              <a:prstGeom prst="donut">
                <a:avLst>
                  <a:gd name="adj" fmla="val 1519"/>
                </a:avLst>
              </a:prstGeom>
              <a:ln>
                <a:solidFill>
                  <a:srgbClr val="DDDDDD"/>
                </a:solidFill>
              </a:ln>
              <a:effectLst>
                <a:glow rad="101600">
                  <a:schemeClr val="accent5">
                    <a:lumMod val="20000"/>
                    <a:lumOff val="80000"/>
                    <a:alpha val="2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  <a:scene3d>
                <a:camera prst="orthographicFront"/>
                <a:lightRig rig="threePt" dir="t"/>
              </a:scene3d>
              <a:sp3d prstMaterial="powder">
                <a:bevelT w="127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Donut 32"/>
              <p:cNvSpPr/>
              <p:nvPr/>
            </p:nvSpPr>
            <p:spPr>
              <a:xfrm rot="13467490">
                <a:off x="3684349" y="2757657"/>
                <a:ext cx="2170685" cy="686088"/>
              </a:xfrm>
              <a:prstGeom prst="donut">
                <a:avLst>
                  <a:gd name="adj" fmla="val 1519"/>
                </a:avLst>
              </a:prstGeom>
              <a:ln>
                <a:solidFill>
                  <a:srgbClr val="DDDDDD"/>
                </a:solidFill>
              </a:ln>
              <a:effectLst>
                <a:glow rad="101600">
                  <a:schemeClr val="accent5">
                    <a:lumMod val="20000"/>
                    <a:lumOff val="80000"/>
                    <a:alpha val="2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  <a:scene3d>
                <a:camera prst="orthographicFront"/>
                <a:lightRig rig="threePt" dir="t"/>
              </a:scene3d>
              <a:sp3d prstMaterial="powder">
                <a:bevelT w="127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4800600" y="31242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503725" y="31242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419600" y="29718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4648200" y="32004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4876800" y="29718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Donut 38"/>
              <p:cNvSpPr/>
              <p:nvPr/>
            </p:nvSpPr>
            <p:spPr>
              <a:xfrm>
                <a:off x="3745189" y="2819400"/>
                <a:ext cx="2126671" cy="609600"/>
              </a:xfrm>
              <a:prstGeom prst="donut">
                <a:avLst>
                  <a:gd name="adj" fmla="val 1519"/>
                </a:avLst>
              </a:prstGeom>
              <a:ln>
                <a:solidFill>
                  <a:srgbClr val="DDDDDD"/>
                </a:solidFill>
              </a:ln>
              <a:effectLst>
                <a:glow rad="101600">
                  <a:schemeClr val="accent5">
                    <a:lumMod val="20000"/>
                    <a:lumOff val="80000"/>
                    <a:alpha val="2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  <a:scene3d>
                <a:camera prst="orthographicFront"/>
                <a:lightRig rig="threePt" dir="t"/>
              </a:scene3d>
              <a:sp3d prstMaterial="powder">
                <a:bevelT w="127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4629912" y="27432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4495800" y="28194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4793894" y="2819400"/>
                <a:ext cx="304800" cy="3048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591812" y="2933700"/>
                <a:ext cx="381000" cy="381000"/>
              </a:xfrm>
              <a:prstGeom prst="ellipse">
                <a:avLst/>
              </a:prstGeom>
              <a:solidFill>
                <a:srgbClr val="99CCFF"/>
              </a:solidFill>
              <a:ln w="1270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chemeClr val="tx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403632" y="2247900"/>
                <a:ext cx="235168" cy="22860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CC0000">
                    <a:alpha val="72000"/>
                  </a:srgb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254000" prstMaterial="dkEdge">
                <a:bevelT w="254000" h="254000"/>
                <a:bevelB w="254000" h="254000"/>
                <a:extrusionClr>
                  <a:srgbClr val="FF0000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8251412" y="3448265"/>
              <a:ext cx="1100419" cy="7886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baseline="30000" dirty="0"/>
                <a:t>171</a:t>
              </a:r>
              <a:r>
                <a:rPr lang="en-US" sz="2400" b="1" dirty="0"/>
                <a:t>Yb</a:t>
              </a:r>
              <a:r>
                <a:rPr lang="en-US" sz="2400" b="1" baseline="30000" dirty="0"/>
                <a:t>+</a:t>
              </a:r>
              <a:endParaRPr lang="en-US" sz="2400" b="1" baseline="-25000" dirty="0"/>
            </a:p>
            <a:p>
              <a:r>
                <a:rPr lang="en-US" sz="2400" b="1" baseline="-25000" dirty="0"/>
                <a:t>    ION</a:t>
              </a:r>
            </a:p>
          </p:txBody>
        </p:sp>
      </p:grpSp>
      <p:pic>
        <p:nvPicPr>
          <p:cNvPr id="46" name="Picture 2" descr="https://musicoomph.com/wp-content/uploads/2018/05/Best-Clip-On-Guitar-Tuner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57"/>
          <a:stretch/>
        </p:blipFill>
        <p:spPr bwMode="auto">
          <a:xfrm>
            <a:off x="3575539" y="4502722"/>
            <a:ext cx="3427687" cy="121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12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s://images.theconversation.com/files/3536/original/r825559_7533813.jpg?ixlib=rb-1.1.0&amp;rect=0%2C0%2C836%2C536&amp;q=45&amp;auto=format&amp;w=926&amp;fit=cli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" r="-2514"/>
          <a:stretch/>
        </p:blipFill>
        <p:spPr bwMode="auto">
          <a:xfrm>
            <a:off x="4790372" y="4525299"/>
            <a:ext cx="6115653" cy="234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1015" y="62080"/>
            <a:ext cx="11659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FF0000"/>
                </a:solidFill>
                <a:latin typeface="Arial"/>
              </a:rPr>
              <a:t>Search for physics beyond the Standard </a:t>
            </a:r>
            <a:r>
              <a:rPr lang="en-US" sz="2800" b="1" dirty="0" smtClean="0">
                <a:solidFill>
                  <a:srgbClr val="FF0000"/>
                </a:solidFill>
                <a:latin typeface="Arial"/>
              </a:rPr>
              <a:t>Model with 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atomic clocks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2" t="27274" r="4506" b="5153"/>
          <a:stretch/>
        </p:blipFill>
        <p:spPr>
          <a:xfrm>
            <a:off x="4425384" y="605056"/>
            <a:ext cx="3307471" cy="30962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339" y="757167"/>
            <a:ext cx="3900993" cy="389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90066" y="3069604"/>
            <a:ext cx="16786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F3A60D"/>
                </a:solidFill>
                <a:latin typeface="Arial"/>
              </a:rPr>
              <a:t>Dark matter 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F3A60D"/>
                </a:solidFill>
                <a:latin typeface="Arial"/>
              </a:rPr>
              <a:t>searches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9272" y="3681062"/>
            <a:ext cx="3119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Arial"/>
              </a:rPr>
              <a:t>Search for the violation of Lorentz invariance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0928" y="3608246"/>
            <a:ext cx="3069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Arial"/>
              </a:rPr>
              <a:t>Tests of the equivalence principle</a:t>
            </a:r>
          </a:p>
        </p:txBody>
      </p:sp>
      <p:pic>
        <p:nvPicPr>
          <p:cNvPr id="14" name="Picture 6" descr="Bildergebnis für variation of fundamental constants with gravit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75448" y="1077836"/>
            <a:ext cx="3658503" cy="240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162598" y="5006354"/>
            <a:ext cx="213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/>
              </a:rPr>
              <a:t>Are fundamental constants constant?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47283" y="4807841"/>
            <a:ext cx="950607" cy="1200329"/>
          </a:xfrm>
          <a:prstGeom prst="rect">
            <a:avLst/>
          </a:prstGeom>
          <a:noFill/>
          <a:effectLst>
            <a:outerShdw blurRad="50800" dist="1524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7200" b="1" dirty="0">
                <a:solidFill>
                  <a:srgbClr val="000066"/>
                </a:solidFill>
                <a:latin typeface="Symbol" panose="05050102010706020507" pitchFamily="18" charset="2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85814" y="6173270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C000"/>
                </a:solidFill>
                <a:latin typeface="Arial"/>
              </a:rPr>
              <a:t>Gravitational wave detection with </a:t>
            </a:r>
          </a:p>
          <a:p>
            <a:pPr>
              <a:defRPr/>
            </a:pPr>
            <a:r>
              <a:rPr lang="en-US" sz="2000" b="1" dirty="0">
                <a:solidFill>
                  <a:srgbClr val="FFC000"/>
                </a:solidFill>
                <a:latin typeface="Arial"/>
              </a:rPr>
              <a:t>atomic clocks </a:t>
            </a:r>
            <a:r>
              <a:rPr lang="en-US" sz="1200" b="1" dirty="0">
                <a:solidFill>
                  <a:srgbClr val="FFC000"/>
                </a:solidFill>
                <a:latin typeface="Arial"/>
              </a:rPr>
              <a:t>PRD 94, 124043 (2016)</a:t>
            </a:r>
          </a:p>
          <a:p>
            <a:pPr>
              <a:defRPr/>
            </a:pPr>
            <a:r>
              <a:rPr lang="en-US" sz="2000" b="1" dirty="0">
                <a:solidFill>
                  <a:srgbClr val="FFC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991600" y="4770051"/>
            <a:ext cx="1534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</a:rPr>
              <a:t>Image credit: NASA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82866" y="3146548"/>
            <a:ext cx="2119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</a:rPr>
              <a:t>Image credit: Jun </a:t>
            </a:r>
            <a:r>
              <a:rPr lang="en-US" sz="1200" dirty="0" err="1">
                <a:solidFill>
                  <a:srgbClr val="FFFFFF"/>
                </a:solidFill>
                <a:latin typeface="Arial"/>
              </a:rPr>
              <a:t>Ye’s</a:t>
            </a:r>
            <a:r>
              <a:rPr lang="en-US" sz="1200" dirty="0">
                <a:solidFill>
                  <a:srgbClr val="FFFFFF"/>
                </a:solidFill>
                <a:latin typeface="Arial"/>
              </a:rPr>
              <a:t> group</a:t>
            </a:r>
          </a:p>
        </p:txBody>
      </p:sp>
    </p:spTree>
    <p:extLst>
      <p:ext uri="{BB962C8B-B14F-4D97-AF65-F5344CB8AC3E}">
        <p14:creationId xmlns:p14="http://schemas.microsoft.com/office/powerpoint/2010/main" val="5874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043" y="-98263"/>
            <a:ext cx="4428805" cy="433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4807" y="876805"/>
            <a:ext cx="8763000" cy="2272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66"/>
                </a:solidFill>
                <a:latin typeface="Arial"/>
              </a:rPr>
              <a:t>Theories with varying dimensionless fundamental constants</a:t>
            </a:r>
          </a:p>
          <a:p>
            <a:endParaRPr lang="en-US" sz="110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spcAft>
                <a:spcPts val="200"/>
              </a:spcAft>
              <a:buBlip>
                <a:blip r:embed="rId3"/>
              </a:buBlip>
            </a:pPr>
            <a:r>
              <a:rPr lang="en-US" sz="2000" dirty="0">
                <a:solidFill>
                  <a:srgbClr val="000066"/>
                </a:solidFill>
                <a:latin typeface="Arial"/>
              </a:rPr>
              <a:t>String theories</a:t>
            </a:r>
          </a:p>
          <a:p>
            <a:pPr marL="342900" indent="-342900">
              <a:spcAft>
                <a:spcPts val="200"/>
              </a:spcAft>
              <a:buBlip>
                <a:blip r:embed="rId3"/>
              </a:buBlip>
            </a:pPr>
            <a:r>
              <a:rPr lang="en-US" sz="2000" dirty="0">
                <a:solidFill>
                  <a:srgbClr val="000066"/>
                </a:solidFill>
                <a:latin typeface="Arial"/>
              </a:rPr>
              <a:t>Other theories with extra dimensions</a:t>
            </a:r>
          </a:p>
          <a:p>
            <a:pPr marL="342900" indent="-342900">
              <a:spcAft>
                <a:spcPts val="200"/>
              </a:spcAft>
              <a:buBlip>
                <a:blip r:embed="rId3"/>
              </a:buBlip>
            </a:pPr>
            <a:r>
              <a:rPr lang="en-US" sz="2000" dirty="0">
                <a:solidFill>
                  <a:srgbClr val="000066"/>
                </a:solidFill>
                <a:latin typeface="Arial"/>
              </a:rPr>
              <a:t>Loop quantum gravity </a:t>
            </a:r>
          </a:p>
          <a:p>
            <a:pPr marL="342900" indent="-342900">
              <a:spcAft>
                <a:spcPts val="200"/>
              </a:spcAft>
              <a:buBlip>
                <a:blip r:embed="rId3"/>
              </a:buBlip>
            </a:pPr>
            <a:r>
              <a:rPr lang="en-US" sz="2000" dirty="0">
                <a:solidFill>
                  <a:srgbClr val="000066"/>
                </a:solidFill>
                <a:latin typeface="Arial"/>
              </a:rPr>
              <a:t>Dark energy theories: chameleon and quintessence models</a:t>
            </a:r>
          </a:p>
          <a:p>
            <a:pPr marL="342900" indent="-342900">
              <a:spcAft>
                <a:spcPts val="200"/>
              </a:spcAft>
              <a:buBlip>
                <a:blip r:embed="rId3"/>
              </a:buBlip>
            </a:pPr>
            <a:r>
              <a:rPr lang="en-US" sz="2000" dirty="0">
                <a:solidFill>
                  <a:srgbClr val="000066"/>
                </a:solidFill>
                <a:latin typeface="Arial"/>
              </a:rPr>
              <a:t>…many others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526588" y="145768"/>
            <a:ext cx="7125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66"/>
                </a:solidFill>
                <a:latin typeface="Arial"/>
              </a:rPr>
              <a:t>Variation of fundamental constants </a:t>
            </a:r>
          </a:p>
        </p:txBody>
      </p:sp>
      <p:sp>
        <p:nvSpPr>
          <p:cNvPr id="7" name="Rectangle 6"/>
          <p:cNvSpPr/>
          <p:nvPr/>
        </p:nvSpPr>
        <p:spPr>
          <a:xfrm>
            <a:off x="5835263" y="6450909"/>
            <a:ext cx="36203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25556" y="1300266"/>
            <a:ext cx="42682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J.-P.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Uzan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, Living Rev. Relativity 14, 2 (2011)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832" y="3412333"/>
            <a:ext cx="484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 of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ptical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transitions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t="16654"/>
          <a:stretch/>
        </p:blipFill>
        <p:spPr>
          <a:xfrm>
            <a:off x="6230440" y="3412333"/>
            <a:ext cx="2604977" cy="4977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23832" y="3871662"/>
            <a:ext cx="6333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epends  on the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fine-structure constant </a:t>
            </a:r>
            <a:r>
              <a:rPr lang="en-US" sz="24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a.</a:t>
            </a:r>
            <a:endParaRPr lang="en-US" sz="2400" b="1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3587" y="5880100"/>
            <a:ext cx="88657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the ratio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two optical clock 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frequencies to search for the variation of </a:t>
            </a:r>
            <a:r>
              <a:rPr lang="en-US" sz="2400" b="1" dirty="0" smtClean="0">
                <a:solidFill>
                  <a:srgbClr val="000066"/>
                </a:solidFill>
                <a:latin typeface="Symbol" panose="05050102010706020507" pitchFamily="18" charset="2"/>
              </a:rPr>
              <a:t>a.</a:t>
            </a:r>
            <a:r>
              <a:rPr lang="en-US" sz="2400" b="1" dirty="0" smtClean="0">
                <a:solidFill>
                  <a:srgbClr val="000066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eep doing this for a while.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rved Left Arrow 14"/>
          <p:cNvSpPr/>
          <p:nvPr/>
        </p:nvSpPr>
        <p:spPr bwMode="auto">
          <a:xfrm>
            <a:off x="9474122" y="3661183"/>
            <a:ext cx="721469" cy="1475579"/>
          </a:xfrm>
          <a:prstGeom prst="curvedLeftArrow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stellar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23953" y="3253822"/>
            <a:ext cx="8450170" cy="1182757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8092" y="5781448"/>
            <a:ext cx="9126030" cy="1008015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rved Left Arrow 19"/>
          <p:cNvSpPr/>
          <p:nvPr/>
        </p:nvSpPr>
        <p:spPr bwMode="auto">
          <a:xfrm>
            <a:off x="9455649" y="5165949"/>
            <a:ext cx="721469" cy="1475579"/>
          </a:xfrm>
          <a:prstGeom prst="curvedLeftArrow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stellar" pitchFamily="18" charset="0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6185" y="4767657"/>
            <a:ext cx="8865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ome clocks are more sensitive to this effect than others</a:t>
            </a:r>
            <a:endParaRPr lang="en-US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8984" y="4612458"/>
            <a:ext cx="8755316" cy="837912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500516" y="1218636"/>
            <a:ext cx="2757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matter can also cause variation of fundamental constants!</a:t>
            </a:r>
            <a:endParaRPr 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45274" y="3926564"/>
            <a:ext cx="17995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Tuesday talk</a:t>
            </a:r>
          </a:p>
          <a:p>
            <a:r>
              <a:rPr lang="en-US" sz="2000" b="1" dirty="0" smtClean="0"/>
              <a:t>Particle </a:t>
            </a:r>
            <a:r>
              <a:rPr lang="en-US" sz="2000" b="1" dirty="0"/>
              <a:t>Physics Beyond Colliders: </a:t>
            </a:r>
            <a:endParaRPr lang="en-US" sz="2000" b="1" dirty="0" smtClean="0"/>
          </a:p>
          <a:p>
            <a:r>
              <a:rPr lang="en-US" sz="2000" b="1" dirty="0" smtClean="0"/>
              <a:t>A </a:t>
            </a:r>
            <a:r>
              <a:rPr lang="en-US" sz="2000" b="1" dirty="0"/>
              <a:t>theory </a:t>
            </a:r>
            <a:r>
              <a:rPr lang="en-US" sz="2000" b="1" dirty="0" smtClean="0"/>
              <a:t>perspective</a:t>
            </a:r>
            <a:endParaRPr lang="en-US" sz="2000" dirty="0"/>
          </a:p>
          <a:p>
            <a:r>
              <a:rPr lang="en-US" sz="2000" dirty="0" err="1" smtClean="0"/>
              <a:t>Asimina</a:t>
            </a:r>
            <a:endParaRPr lang="en-US" sz="2000" dirty="0" smtClean="0"/>
          </a:p>
          <a:p>
            <a:r>
              <a:rPr lang="en-US" sz="2000" dirty="0" err="1" smtClean="0"/>
              <a:t>Arvanitaki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0229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 animBg="1"/>
      <p:bldP spid="16" grpId="0" animBg="1"/>
      <p:bldP spid="20" grpId="0" animBg="1"/>
      <p:bldP spid="21" grpId="0"/>
      <p:bldP spid="23" grpId="0" animBg="1"/>
      <p:bldP spid="18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" t="-2302" r="6418" b="42210"/>
          <a:stretch/>
        </p:blipFill>
        <p:spPr>
          <a:xfrm>
            <a:off x="0" y="97762"/>
            <a:ext cx="12171677" cy="585954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417117" y="-30170"/>
            <a:ext cx="3907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Slide from Andrew Long’s 2018 LDW talk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1878451" y="5738791"/>
            <a:ext cx="3405209" cy="31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00257" y="1687982"/>
            <a:ext cx="3405209" cy="31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144000" y="5673322"/>
            <a:ext cx="1423320" cy="543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0017986" y="1555997"/>
            <a:ext cx="2153692" cy="389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9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79132" y="3807233"/>
            <a:ext cx="1812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Knapen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2018 KITP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0781" y="4026119"/>
            <a:ext cx="864827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>
              <a:solidFill>
                <a:srgbClr val="231F20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Dark matter  density in our Galaxy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is the de Broglie wavelength of the particle.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Then, the scalar dark matter exhibits coherence and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behaves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like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wave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005504"/>
              </p:ext>
            </p:extLst>
          </p:nvPr>
        </p:nvGraphicFramePr>
        <p:xfrm>
          <a:off x="5286182" y="4483319"/>
          <a:ext cx="560388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6" name="Equation" r:id="rId3" imgW="241200" imgH="241200" progId="Equation.DSMT4">
                  <p:embed/>
                </p:oleObj>
              </mc:Choice>
              <mc:Fallback>
                <p:oleObj name="Equation" r:id="rId3" imgW="241200" imgH="2412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86182" y="4483319"/>
                        <a:ext cx="560388" cy="560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150981"/>
              </p:ext>
            </p:extLst>
          </p:nvPr>
        </p:nvGraphicFramePr>
        <p:xfrm>
          <a:off x="333182" y="4940519"/>
          <a:ext cx="53022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7" name="Equation" r:id="rId5" imgW="228600" imgH="241200" progId="Equation.DSMT4">
                  <p:embed/>
                </p:oleObj>
              </mc:Choice>
              <mc:Fallback>
                <p:oleObj name="Equation" r:id="rId5" imgW="228600" imgH="2412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3182" y="4940519"/>
                        <a:ext cx="530225" cy="560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335" y="6013854"/>
            <a:ext cx="4855163" cy="4437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078" y="4521028"/>
            <a:ext cx="1205100" cy="8787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568049" y="4372312"/>
            <a:ext cx="1515438" cy="10274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5" descr="string-theor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536" y="4089566"/>
            <a:ext cx="2653301" cy="22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726859" y="3996528"/>
            <a:ext cx="1236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Dilatons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32047" y="6444485"/>
            <a:ext cx="4149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A. </a:t>
            </a:r>
            <a:r>
              <a:rPr lang="en-US" dirty="0" err="1"/>
              <a:t>Arvanitaki</a:t>
            </a:r>
            <a:r>
              <a:rPr lang="en-US" dirty="0"/>
              <a:t> et al., PRD 91, 015015 (2015)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36807" y="147423"/>
            <a:ext cx="11121166" cy="3798981"/>
            <a:chOff x="76200" y="422529"/>
            <a:chExt cx="8538123" cy="2916616"/>
          </a:xfrm>
        </p:grpSpPr>
        <p:grpSp>
          <p:nvGrpSpPr>
            <p:cNvPr id="28" name="Group 27"/>
            <p:cNvGrpSpPr/>
            <p:nvPr/>
          </p:nvGrpSpPr>
          <p:grpSpPr>
            <a:xfrm>
              <a:off x="447414" y="2001101"/>
              <a:ext cx="8166909" cy="533400"/>
              <a:chOff x="381000" y="1371600"/>
              <a:chExt cx="8166909" cy="533400"/>
            </a:xfrm>
          </p:grpSpPr>
          <p:sp>
            <p:nvSpPr>
              <p:cNvPr id="29" name="Right Arrow 28"/>
              <p:cNvSpPr/>
              <p:nvPr/>
            </p:nvSpPr>
            <p:spPr bwMode="auto">
              <a:xfrm>
                <a:off x="381000" y="1371600"/>
                <a:ext cx="8166909" cy="533400"/>
              </a:xfrm>
              <a:prstGeom prst="rightArrow">
                <a:avLst/>
              </a:prstGeom>
              <a:gradFill flip="none" rotWithShape="1">
                <a:gsLst>
                  <a:gs pos="71000">
                    <a:srgbClr val="2FAAC3">
                      <a:alpha val="73725"/>
                    </a:srgbClr>
                  </a:gs>
                  <a:gs pos="0">
                    <a:schemeClr val="accent5"/>
                  </a:gs>
                  <a:gs pos="1000">
                    <a:srgbClr val="D5FFCF"/>
                  </a:gs>
                  <a:gs pos="100000">
                    <a:srgbClr val="7792B7"/>
                  </a:gs>
                </a:gsLst>
                <a:lin ang="0" scaled="1"/>
                <a:tileRect/>
              </a:gra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27432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 bwMode="auto">
              <a:xfrm>
                <a:off x="5334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11430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35814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17526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>
                <a:off x="2357717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29718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>
                <a:off x="41910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>
                <a:off x="48006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>
                <a:off x="54102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>
                <a:off x="60198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>
                <a:off x="66294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>
                <a:off x="7235952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>
                <a:off x="7848600" y="1496568"/>
                <a:ext cx="0" cy="365760"/>
              </a:xfrm>
              <a:prstGeom prst="line">
                <a:avLst/>
              </a:prstGeom>
              <a:solidFill>
                <a:srgbClr val="CCECFF"/>
              </a:solidFill>
              <a:ln w="317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43" name="Group 42"/>
            <p:cNvGrpSpPr/>
            <p:nvPr/>
          </p:nvGrpSpPr>
          <p:grpSpPr>
            <a:xfrm>
              <a:off x="76200" y="2590800"/>
              <a:ext cx="6868691" cy="748345"/>
              <a:chOff x="17929" y="1959148"/>
              <a:chExt cx="6868691" cy="748345"/>
            </a:xfrm>
          </p:grpSpPr>
          <p:sp>
            <p:nvSpPr>
              <p:cNvPr id="44" name="Down Arrow 43"/>
              <p:cNvSpPr/>
              <p:nvPr/>
            </p:nvSpPr>
            <p:spPr bwMode="auto">
              <a:xfrm rot="10800000">
                <a:off x="419100" y="1985680"/>
                <a:ext cx="228600" cy="381001"/>
              </a:xfrm>
              <a:prstGeom prst="downArrow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27432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7929" y="2353056"/>
                <a:ext cx="6868691" cy="3544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2400" b="1" baseline="30000" dirty="0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-22</a:t>
                </a:r>
                <a:r>
                  <a:rPr lang="en-US" sz="2400" b="1" dirty="0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 eV                 10</a:t>
                </a:r>
                <a:r>
                  <a:rPr lang="en-US" sz="2400" b="1" baseline="30000" dirty="0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-12</a:t>
                </a:r>
                <a:r>
                  <a:rPr lang="en-US" sz="2400" b="1" dirty="0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 eV         </a:t>
                </a:r>
                <a:r>
                  <a:rPr lang="en-US" sz="2400" b="1" dirty="0" err="1" smtClean="0">
                    <a:latin typeface="Symbol" panose="05050102010706020507" pitchFamily="18" charset="2"/>
                    <a:cs typeface="Times New Roman" panose="02020603050405020304" pitchFamily="18" charset="0"/>
                  </a:rPr>
                  <a:t>m</a:t>
                </a:r>
                <a:r>
                  <a:rPr lang="en-US" sz="2400" b="1" dirty="0" err="1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eV</a:t>
                </a:r>
                <a:r>
                  <a:rPr lang="en-US" sz="2400" b="1" dirty="0" smtClean="0">
                    <a:latin typeface="Century" panose="02040604050505020304" pitchFamily="18" charset="0"/>
                    <a:cs typeface="Times New Roman" panose="02020603050405020304" pitchFamily="18" charset="0"/>
                  </a:rPr>
                  <a:t>            eV                      GeV</a:t>
                </a:r>
                <a:endParaRPr lang="en-US" sz="2400" b="1" dirty="0">
                  <a:latin typeface="Century" panose="020406040505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Down Arrow 45"/>
              <p:cNvSpPr/>
              <p:nvPr/>
            </p:nvSpPr>
            <p:spPr bwMode="auto">
              <a:xfrm rot="10800000">
                <a:off x="2243417" y="1973762"/>
                <a:ext cx="228600" cy="381001"/>
              </a:xfrm>
              <a:prstGeom prst="downArrow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27432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itchFamily="18" charset="0"/>
                </a:endParaRPr>
              </a:p>
            </p:txBody>
          </p:sp>
          <p:sp>
            <p:nvSpPr>
              <p:cNvPr id="47" name="Down Arrow 46"/>
              <p:cNvSpPr/>
              <p:nvPr/>
            </p:nvSpPr>
            <p:spPr bwMode="auto">
              <a:xfrm rot="10800000">
                <a:off x="3465977" y="1973761"/>
                <a:ext cx="228600" cy="381001"/>
              </a:xfrm>
              <a:prstGeom prst="downArrow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27432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itchFamily="18" charset="0"/>
                </a:endParaRPr>
              </a:p>
            </p:txBody>
          </p:sp>
          <p:sp>
            <p:nvSpPr>
              <p:cNvPr id="48" name="Down Arrow 47"/>
              <p:cNvSpPr/>
              <p:nvPr/>
            </p:nvSpPr>
            <p:spPr bwMode="auto">
              <a:xfrm rot="10800000">
                <a:off x="4699259" y="1973760"/>
                <a:ext cx="228600" cy="381001"/>
              </a:xfrm>
              <a:prstGeom prst="downArrow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27432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itchFamily="18" charset="0"/>
                </a:endParaRPr>
              </a:p>
            </p:txBody>
          </p:sp>
          <p:sp>
            <p:nvSpPr>
              <p:cNvPr id="49" name="Down Arrow 48"/>
              <p:cNvSpPr/>
              <p:nvPr/>
            </p:nvSpPr>
            <p:spPr bwMode="auto">
              <a:xfrm rot="10800000">
                <a:off x="6517147" y="1959148"/>
                <a:ext cx="228600" cy="381001"/>
              </a:xfrm>
              <a:prstGeom prst="downArrow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27432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itchFamily="18" charset="0"/>
                </a:endParaRPr>
              </a:p>
            </p:txBody>
          </p:sp>
        </p:grpSp>
        <p:sp>
          <p:nvSpPr>
            <p:cNvPr id="50" name="Rectangle 49"/>
            <p:cNvSpPr/>
            <p:nvPr/>
          </p:nvSpPr>
          <p:spPr bwMode="auto">
            <a:xfrm>
              <a:off x="7700734" y="1162220"/>
              <a:ext cx="518269" cy="95587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stellar" pitchFamily="18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477371" y="422529"/>
              <a:ext cx="4389644" cy="2010632"/>
            </a:xfrm>
            <a:prstGeom prst="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stellar" pitchFamily="18" charset="0"/>
              </a:endParaRPr>
            </a:p>
          </p:txBody>
        </p:sp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2" t="21065" r="60160" b="61333"/>
            <a:stretch/>
          </p:blipFill>
          <p:spPr>
            <a:xfrm>
              <a:off x="502937" y="422530"/>
              <a:ext cx="4328737" cy="1697085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6772116" y="458876"/>
            <a:ext cx="4966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000066"/>
                </a:solidFill>
                <a:latin typeface="Arial"/>
              </a:rPr>
              <a:t>Ultralight dark matter has to be bosonic – Fermi velocity for DM with mass &gt;10 eV is higher than our Galaxy escape velocity. </a:t>
            </a:r>
          </a:p>
        </p:txBody>
      </p:sp>
    </p:spTree>
    <p:extLst>
      <p:ext uri="{BB962C8B-B14F-4D97-AF65-F5344CB8AC3E}">
        <p14:creationId xmlns:p14="http://schemas.microsoft.com/office/powerpoint/2010/main" val="205256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4" grpId="0" animBg="1"/>
      <p:bldP spid="27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1971415" y="2001101"/>
            <a:ext cx="8166909" cy="533400"/>
            <a:chOff x="381000" y="1371600"/>
            <a:chExt cx="8166909" cy="533400"/>
          </a:xfrm>
        </p:grpSpPr>
        <p:sp>
          <p:nvSpPr>
            <p:cNvPr id="2" name="Right Arrow 1"/>
            <p:cNvSpPr/>
            <p:nvPr/>
          </p:nvSpPr>
          <p:spPr bwMode="auto">
            <a:xfrm>
              <a:off x="381000" y="1371600"/>
              <a:ext cx="8166909" cy="533400"/>
            </a:xfrm>
            <a:prstGeom prst="rightArrow">
              <a:avLst/>
            </a:prstGeom>
            <a:gradFill flip="none" rotWithShape="1">
              <a:gsLst>
                <a:gs pos="71000">
                  <a:srgbClr val="2FAAC3">
                    <a:alpha val="73725"/>
                  </a:srgbClr>
                </a:gs>
                <a:gs pos="0">
                  <a:schemeClr val="accent5"/>
                </a:gs>
                <a:gs pos="1000">
                  <a:srgbClr val="D5FFCF"/>
                </a:gs>
                <a:gs pos="100000">
                  <a:srgbClr val="7792B7"/>
                </a:gs>
              </a:gsLst>
              <a:lin ang="0" scaled="1"/>
              <a:tileRect/>
            </a:gra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Castellar" pitchFamily="18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5334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11430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5814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7526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2357717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29718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41910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48006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54102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60198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6294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7235952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7848600" y="1496568"/>
              <a:ext cx="0" cy="365760"/>
            </a:xfrm>
            <a:prstGeom prst="line">
              <a:avLst/>
            </a:prstGeom>
            <a:solidFill>
              <a:srgbClr val="CCECFF"/>
            </a:solidFill>
            <a:ln w="317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81" name="Group 80"/>
          <p:cNvGrpSpPr/>
          <p:nvPr/>
        </p:nvGrpSpPr>
        <p:grpSpPr>
          <a:xfrm>
            <a:off x="1600200" y="2590800"/>
            <a:ext cx="7063152" cy="794018"/>
            <a:chOff x="17929" y="1959148"/>
            <a:chExt cx="7063152" cy="794018"/>
          </a:xfrm>
        </p:grpSpPr>
        <p:sp>
          <p:nvSpPr>
            <p:cNvPr id="35" name="Down Arrow 34"/>
            <p:cNvSpPr/>
            <p:nvPr/>
          </p:nvSpPr>
          <p:spPr bwMode="auto">
            <a:xfrm rot="10800000">
              <a:off x="419100" y="1985680"/>
              <a:ext cx="228600" cy="381001"/>
            </a:xfrm>
            <a:prstGeom prst="downArrow">
              <a:avLst/>
            </a:prstGeom>
            <a:solidFill>
              <a:srgbClr val="FFFF00"/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Castellar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929" y="2353056"/>
              <a:ext cx="70631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10</a:t>
              </a:r>
              <a:r>
                <a:rPr lang="en-US" sz="2000" b="1" baseline="30000" dirty="0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-22</a:t>
              </a:r>
              <a:r>
                <a:rPr lang="en-US" sz="2000" b="1" dirty="0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 eV            10</a:t>
              </a:r>
              <a:r>
                <a:rPr lang="en-US" sz="2000" b="1" baseline="30000" dirty="0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-12</a:t>
              </a:r>
              <a:r>
                <a:rPr lang="en-US" sz="2000" b="1" dirty="0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 eV        </a:t>
              </a:r>
              <a:r>
                <a:rPr lang="en-US" sz="2000" b="1" dirty="0" err="1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m</a:t>
              </a:r>
              <a:r>
                <a:rPr lang="en-US" sz="2000" b="1" dirty="0" err="1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eV</a:t>
              </a:r>
              <a:r>
                <a:rPr lang="en-US" sz="2000" b="1" dirty="0">
                  <a:solidFill>
                    <a:srgbClr val="000000"/>
                  </a:solidFill>
                  <a:latin typeface="Century" panose="02040604050505020304" pitchFamily="18" charset="0"/>
                  <a:cs typeface="Times New Roman" panose="02020603050405020304" pitchFamily="18" charset="0"/>
                </a:rPr>
                <a:t>            eV                    GeV</a:t>
              </a:r>
            </a:p>
          </p:txBody>
        </p:sp>
        <p:sp>
          <p:nvSpPr>
            <p:cNvPr id="43" name="Down Arrow 42"/>
            <p:cNvSpPr/>
            <p:nvPr/>
          </p:nvSpPr>
          <p:spPr bwMode="auto">
            <a:xfrm rot="10800000">
              <a:off x="2243417" y="1973762"/>
              <a:ext cx="228600" cy="381001"/>
            </a:xfrm>
            <a:prstGeom prst="downArrow">
              <a:avLst/>
            </a:prstGeom>
            <a:solidFill>
              <a:srgbClr val="FFFF00"/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Castellar" pitchFamily="18" charset="0"/>
              </a:endParaRPr>
            </a:p>
          </p:txBody>
        </p:sp>
        <p:sp>
          <p:nvSpPr>
            <p:cNvPr id="44" name="Down Arrow 43"/>
            <p:cNvSpPr/>
            <p:nvPr/>
          </p:nvSpPr>
          <p:spPr bwMode="auto">
            <a:xfrm rot="10800000">
              <a:off x="3465977" y="1973761"/>
              <a:ext cx="228600" cy="381001"/>
            </a:xfrm>
            <a:prstGeom prst="downArrow">
              <a:avLst/>
            </a:prstGeom>
            <a:solidFill>
              <a:srgbClr val="FFFF00"/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Castellar" pitchFamily="18" charset="0"/>
              </a:endParaRPr>
            </a:p>
          </p:txBody>
        </p:sp>
        <p:sp>
          <p:nvSpPr>
            <p:cNvPr id="45" name="Down Arrow 44"/>
            <p:cNvSpPr/>
            <p:nvPr/>
          </p:nvSpPr>
          <p:spPr bwMode="auto">
            <a:xfrm rot="10800000">
              <a:off x="4699259" y="1973760"/>
              <a:ext cx="228600" cy="381001"/>
            </a:xfrm>
            <a:prstGeom prst="downArrow">
              <a:avLst/>
            </a:prstGeom>
            <a:solidFill>
              <a:srgbClr val="FFFF00"/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Castellar" pitchFamily="18" charset="0"/>
              </a:endParaRPr>
            </a:p>
          </p:txBody>
        </p:sp>
        <p:sp>
          <p:nvSpPr>
            <p:cNvPr id="46" name="Down Arrow 45"/>
            <p:cNvSpPr/>
            <p:nvPr/>
          </p:nvSpPr>
          <p:spPr bwMode="auto">
            <a:xfrm rot="10800000">
              <a:off x="6517147" y="1959148"/>
              <a:ext cx="228600" cy="381001"/>
            </a:xfrm>
            <a:prstGeom prst="downArrow">
              <a:avLst/>
            </a:prstGeom>
            <a:solidFill>
              <a:srgbClr val="FFFF00"/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>
                <a:solidFill>
                  <a:srgbClr val="000000"/>
                </a:solidFill>
                <a:latin typeface="Castellar" pitchFamily="18" charset="0"/>
              </a:endParaRPr>
            </a:p>
          </p:txBody>
        </p:sp>
      </p:grpSp>
      <p:sp>
        <p:nvSpPr>
          <p:cNvPr id="49" name="Rectangle 48"/>
          <p:cNvSpPr/>
          <p:nvPr/>
        </p:nvSpPr>
        <p:spPr bwMode="auto">
          <a:xfrm>
            <a:off x="9224735" y="1162220"/>
            <a:ext cx="518269" cy="95587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97565" y="1"/>
            <a:ext cx="10752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0066"/>
                </a:solidFill>
                <a:latin typeface="Arial"/>
              </a:rPr>
              <a:t>How to detect </a:t>
            </a:r>
            <a:r>
              <a:rPr lang="en-US" sz="3200" b="1" dirty="0">
                <a:solidFill>
                  <a:srgbClr val="FF0000"/>
                </a:solidFill>
                <a:latin typeface="Arial"/>
              </a:rPr>
              <a:t>ultralight</a:t>
            </a:r>
            <a:r>
              <a:rPr lang="en-US" sz="3200" b="1" dirty="0">
                <a:solidFill>
                  <a:srgbClr val="000066"/>
                </a:solidFill>
                <a:latin typeface="Arial"/>
              </a:rPr>
              <a:t> dark matter with clocks?</a:t>
            </a:r>
          </a:p>
          <a:p>
            <a:pPr>
              <a:defRPr/>
            </a:pPr>
            <a:endParaRPr lang="en-US" sz="3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971415" y="694205"/>
            <a:ext cx="4419600" cy="1738957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t="21065" r="60160" b="61333"/>
          <a:stretch/>
        </p:blipFill>
        <p:spPr>
          <a:xfrm>
            <a:off x="2026938" y="705525"/>
            <a:ext cx="4328737" cy="141409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304" y="3474048"/>
            <a:ext cx="4550140" cy="57345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194917" y="4771709"/>
            <a:ext cx="9514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will make fundamental coupling constants and mass ratios oscillate </a:t>
            </a:r>
          </a:p>
          <a:p>
            <a:pPr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67324" y="3427472"/>
            <a:ext cx="10227987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matter field 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couples </a:t>
            </a:r>
            <a:r>
              <a:rPr lang="en-US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electromagnetic interaction and “normal matter”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877910" y="871736"/>
            <a:ext cx="37900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rgbClr val="000000"/>
                </a:solidFill>
                <a:latin typeface="Arial"/>
              </a:rPr>
              <a:t>Asimina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</a:rPr>
              <a:t>Arvanitaki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/>
              </a:rPr>
              <a:t>Junwu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Huang, and Ken Van Tilburg, PRD 91, 015015 (2015)</a:t>
            </a:r>
          </a:p>
        </p:txBody>
      </p:sp>
      <p:sp>
        <p:nvSpPr>
          <p:cNvPr id="14" name="Curved Left Arrow 13"/>
          <p:cNvSpPr/>
          <p:nvPr/>
        </p:nvSpPr>
        <p:spPr bwMode="auto">
          <a:xfrm>
            <a:off x="10795374" y="3790598"/>
            <a:ext cx="518269" cy="1162402"/>
          </a:xfrm>
          <a:prstGeom prst="curvedLeftArrow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rved Left Arrow 40"/>
          <p:cNvSpPr/>
          <p:nvPr/>
        </p:nvSpPr>
        <p:spPr bwMode="auto">
          <a:xfrm>
            <a:off x="10699113" y="4953000"/>
            <a:ext cx="451286" cy="762000"/>
          </a:xfrm>
          <a:prstGeom prst="curvedLeftArrow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42" name="Curved Left Arrow 41"/>
          <p:cNvSpPr/>
          <p:nvPr/>
        </p:nvSpPr>
        <p:spPr bwMode="auto">
          <a:xfrm>
            <a:off x="10727636" y="5800417"/>
            <a:ext cx="451286" cy="762000"/>
          </a:xfrm>
          <a:prstGeom prst="curvedLeftArrow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>
              <a:solidFill>
                <a:srgbClr val="000000"/>
              </a:solidFill>
              <a:latin typeface="Castellar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80869" y="5447516"/>
            <a:ext cx="9887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energy levels will oscillate so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frequencies will oscillate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83080" y="6057197"/>
            <a:ext cx="12235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detected with monitoring ratios of clock frequencies over </a:t>
            </a:r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 clock/cavity). </a:t>
            </a: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001372" y="2126069"/>
            <a:ext cx="2052917" cy="307092"/>
          </a:xfrm>
          <a:prstGeom prst="rect">
            <a:avLst/>
          </a:prstGeom>
          <a:pattFill prst="wdUpDiag">
            <a:fgClr>
              <a:srgbClr val="FF0000"/>
            </a:fgClr>
            <a:bgClr>
              <a:schemeClr val="bg1"/>
            </a:bgClr>
          </a:patt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latin typeface="Castellar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3475" y="3425261"/>
            <a:ext cx="9511899" cy="1152266"/>
          </a:xfrm>
          <a:prstGeom prst="rect">
            <a:avLst/>
          </a:prstGeom>
          <a:noFill/>
          <a:ln w="222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187214" y="4696570"/>
            <a:ext cx="9480787" cy="631903"/>
          </a:xfrm>
          <a:prstGeom prst="rect">
            <a:avLst/>
          </a:prstGeom>
          <a:noFill/>
          <a:ln w="222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237861" y="5447516"/>
            <a:ext cx="9471529" cy="530664"/>
          </a:xfrm>
          <a:prstGeom prst="rect">
            <a:avLst/>
          </a:prstGeom>
          <a:noFill/>
          <a:ln w="222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55374" y="6126196"/>
            <a:ext cx="9956992" cy="711926"/>
          </a:xfrm>
          <a:prstGeom prst="rect">
            <a:avLst/>
          </a:prstGeom>
          <a:noFill/>
          <a:ln w="222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3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4" grpId="0" animBg="1"/>
      <p:bldP spid="41" grpId="0" animBg="1"/>
      <p:bldP spid="42" grpId="0" animBg="1"/>
      <p:bldP spid="39" grpId="0"/>
      <p:bldP spid="47" grpId="0"/>
      <p:bldP spid="48" grpId="0" animBg="1"/>
      <p:bldP spid="51" grpId="0" animBg="1"/>
      <p:bldP spid="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5120" y="64468"/>
            <a:ext cx="11101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 </a:t>
            </a:r>
            <a:r>
              <a:rPr lang="en-US" sz="3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clocks </a:t>
            </a:r>
            <a:r>
              <a:rPr lang="en-US" sz="3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200" b="1" dirty="0" smtClean="0">
                <a:solidFill>
                  <a:srgbClr val="000066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sz="32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-variation/dark matter </a:t>
            </a:r>
            <a:endParaRPr lang="de-DE" sz="32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8430416" y="1492292"/>
          <a:ext cx="1167493" cy="992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65" name="Equation" r:id="rId4" imgW="507960" imgH="431640" progId="Equation.DSMT4">
                  <p:embed/>
                </p:oleObj>
              </mc:Choice>
              <mc:Fallback>
                <p:oleObj name="Equation" r:id="rId4" imgW="507960" imgH="43164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30416" y="1492292"/>
                        <a:ext cx="1167493" cy="992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 bwMode="auto">
          <a:xfrm>
            <a:off x="8222131" y="1410661"/>
            <a:ext cx="1744530" cy="1180290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3082899" y="3645338"/>
          <a:ext cx="42037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66" name="Equation" r:id="rId6" imgW="1600200" imgH="431640" progId="Equation.DSMT4">
                  <p:embed/>
                </p:oleObj>
              </mc:Choice>
              <mc:Fallback>
                <p:oleObj name="Equation" r:id="rId6" imgW="1600200" imgH="43164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82899" y="3645338"/>
                        <a:ext cx="4203700" cy="1136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1084482" y="946913"/>
          <a:ext cx="3390900" cy="134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67" name="Equation" r:id="rId8" imgW="1218960" imgH="482400" progId="Equation.DSMT4">
                  <p:embed/>
                </p:oleObj>
              </mc:Choice>
              <mc:Fallback>
                <p:oleObj name="Equation" r:id="rId8" imgW="1218960" imgH="48240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482" y="946913"/>
                        <a:ext cx="3390900" cy="134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33383" y="889093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Enhancement factor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0872" y="2503738"/>
            <a:ext cx="86453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Need: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K for at least one for the clocks</a:t>
            </a:r>
          </a:p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case: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K</a:t>
            </a:r>
            <a:r>
              <a:rPr lang="en-US" sz="24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K</a:t>
            </a:r>
            <a:r>
              <a:rPr lang="en-US" sz="24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opposite sign for clocks 1 and 2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5548286" y="4604188"/>
            <a:ext cx="0" cy="685800"/>
          </a:xfrm>
          <a:prstGeom prst="straightConnector1">
            <a:avLst/>
          </a:prstGeom>
          <a:solidFill>
            <a:srgbClr val="CCECFF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143269" y="5448040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6004" y="5261731"/>
            <a:ext cx="1058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10</a:t>
            </a:r>
            <a:r>
              <a:rPr lang="en-US" sz="3600" baseline="30000" dirty="0"/>
              <a:t>-18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79156" y="4838198"/>
            <a:ext cx="2819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 ratio</a:t>
            </a:r>
          </a:p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5873" y="4770845"/>
            <a:ext cx="281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of </a:t>
            </a:r>
            <a:r>
              <a:rPr lang="en-US" sz="2400" b="1" dirty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-variation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9005" y="5279611"/>
            <a:ext cx="1058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10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-20</a:t>
            </a:r>
            <a:endParaRPr lang="en-US" sz="3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3109886" y="6050536"/>
            <a:ext cx="6531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Easier to measure large effects!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66661" y="2055870"/>
            <a:ext cx="1928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 calculate</a:t>
            </a:r>
          </a:p>
          <a:p>
            <a:r>
              <a:rPr lang="en-US" dirty="0"/>
              <a:t>w</a:t>
            </a:r>
            <a:r>
              <a:rPr lang="en-US" dirty="0" smtClean="0"/>
              <a:t>ith high accuracy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183014"/>
              </p:ext>
            </p:extLst>
          </p:nvPr>
        </p:nvGraphicFramePr>
        <p:xfrm>
          <a:off x="305460" y="0"/>
          <a:ext cx="7910443" cy="611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8" name="Acrobat Document" r:id="rId4" imgW="2514551" imgH="1943100" progId="Acrobat.Document.DC">
                  <p:embed/>
                </p:oleObj>
              </mc:Choice>
              <mc:Fallback>
                <p:oleObj name="Acrobat Document" r:id="rId4" imgW="2514551" imgH="1943100" progId="Acrobat.Document.DC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5460" y="0"/>
                        <a:ext cx="7910443" cy="6112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/>
          <p:cNvCxnSpPr/>
          <p:nvPr/>
        </p:nvCxnSpPr>
        <p:spPr bwMode="auto">
          <a:xfrm>
            <a:off x="7987302" y="5337312"/>
            <a:ext cx="914400" cy="1447800"/>
          </a:xfrm>
          <a:prstGeom prst="line">
            <a:avLst/>
          </a:prstGeom>
          <a:solidFill>
            <a:srgbClr val="CCECFF"/>
          </a:solidFill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 w="lg" len="lg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8749302" y="6112614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305460" y="6251853"/>
            <a:ext cx="7819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M. S. Safronova, D. </a:t>
            </a:r>
            <a:r>
              <a:rPr lang="en-US" dirty="0" err="1"/>
              <a:t>Budker</a:t>
            </a:r>
            <a:r>
              <a:rPr lang="en-US" dirty="0"/>
              <a:t>, D. DeMille, Derek F. Jackson-Kimball, </a:t>
            </a:r>
          </a:p>
          <a:p>
            <a:r>
              <a:rPr lang="en-US" dirty="0"/>
              <a:t>A. </a:t>
            </a:r>
            <a:r>
              <a:rPr lang="en-US" dirty="0" err="1"/>
              <a:t>Derevianko</a:t>
            </a:r>
            <a:r>
              <a:rPr lang="en-US" dirty="0"/>
              <a:t>, and Charles W. Clark, Rev. Mod. Phys. 90, 025008 (2018).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44502" y="240151"/>
            <a:ext cx="324154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To maximize the discovery potential</a:t>
            </a:r>
          </a:p>
          <a:p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Need: </a:t>
            </a:r>
          </a:p>
          <a:p>
            <a:pPr indent="4763">
              <a:buAutoNum type="arabicParenBoth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most precise clocks</a:t>
            </a:r>
          </a:p>
          <a:p>
            <a:pPr marL="457200" indent="-457200">
              <a:buAutoNum type="arabicParenBoth"/>
            </a:pPr>
            <a:endParaRPr lang="en-US" sz="20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w</a:t>
            </a: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ith</a:t>
            </a:r>
          </a:p>
          <a:p>
            <a:endParaRPr lang="en-US" sz="20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(2) largest possible sensitivity factors K to variation of fundamental constants</a:t>
            </a:r>
          </a:p>
          <a:p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K=0-6 for present clocks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253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52401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latin typeface="Arial"/>
              </a:rPr>
              <a:t>The Future: </a:t>
            </a:r>
            <a:r>
              <a:rPr lang="en-US" sz="3200" b="1" dirty="0" smtClean="0">
                <a:solidFill>
                  <a:srgbClr val="FF0000"/>
                </a:solidFill>
                <a:latin typeface="Arial"/>
              </a:rPr>
              <a:t>New </a:t>
            </a:r>
            <a:r>
              <a:rPr lang="en-US" sz="3200" b="1" dirty="0">
                <a:solidFill>
                  <a:srgbClr val="FF0000"/>
                </a:solidFill>
                <a:latin typeface="Arial"/>
              </a:rPr>
              <a:t>Clocks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3286" y="5310441"/>
            <a:ext cx="2848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66"/>
                </a:solidFill>
                <a:latin typeface="Arial"/>
              </a:rPr>
              <a:t>Nuclear clock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18" y="1354234"/>
            <a:ext cx="3818100" cy="3631537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734" y="977444"/>
            <a:ext cx="5532353" cy="3615574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4941950" y="4602554"/>
            <a:ext cx="7250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66"/>
                </a:solidFill>
                <a:latin typeface="Arial"/>
              </a:rPr>
              <a:t>Clocks with </a:t>
            </a:r>
            <a:r>
              <a:rPr lang="en-US" sz="2800" b="1" dirty="0" err="1">
                <a:solidFill>
                  <a:srgbClr val="000066"/>
                </a:solidFill>
                <a:latin typeface="Arial"/>
              </a:rPr>
              <a:t>ultracold</a:t>
            </a:r>
            <a:r>
              <a:rPr lang="en-US" sz="2800" b="1" dirty="0">
                <a:solidFill>
                  <a:srgbClr val="000066"/>
                </a:solidFill>
                <a:latin typeface="Arial"/>
              </a:rPr>
              <a:t> </a:t>
            </a:r>
            <a:endParaRPr lang="en-US" sz="2800" b="1" dirty="0" smtClean="0">
              <a:solidFill>
                <a:srgbClr val="000066"/>
              </a:solidFill>
              <a:latin typeface="Arial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000066"/>
                </a:solidFill>
                <a:latin typeface="Arial"/>
              </a:rPr>
              <a:t>highly </a:t>
            </a:r>
            <a:r>
              <a:rPr lang="en-US" sz="2800" b="1" dirty="0">
                <a:solidFill>
                  <a:srgbClr val="000066"/>
                </a:solidFill>
                <a:latin typeface="Arial"/>
              </a:rPr>
              <a:t>charged ions</a:t>
            </a:r>
          </a:p>
          <a:p>
            <a:pPr algn="ctr">
              <a:defRPr/>
            </a:pPr>
            <a:endParaRPr lang="en-US" sz="2800" b="1" dirty="0">
              <a:solidFill>
                <a:srgbClr val="000066"/>
              </a:solidFill>
              <a:latin typeface="Arial"/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Arial"/>
              </a:rPr>
              <a:t>First demonstration of quantum logic </a:t>
            </a:r>
            <a:endParaRPr lang="en-US" sz="2000" b="1" dirty="0" smtClean="0">
              <a:solidFill>
                <a:srgbClr val="000066"/>
              </a:solidFill>
              <a:latin typeface="Arial"/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rgbClr val="000066"/>
                </a:solidFill>
                <a:latin typeface="Arial"/>
              </a:rPr>
              <a:t>spectroscopy </a:t>
            </a:r>
            <a:r>
              <a:rPr lang="en-US" sz="2000" b="1" dirty="0">
                <a:solidFill>
                  <a:srgbClr val="000066"/>
                </a:solidFill>
                <a:latin typeface="Arial"/>
              </a:rPr>
              <a:t>at PTB, </a:t>
            </a:r>
            <a:r>
              <a:rPr lang="en-US" sz="2000" b="1" dirty="0" smtClean="0">
                <a:solidFill>
                  <a:srgbClr val="000066"/>
                </a:solidFill>
                <a:latin typeface="Arial"/>
              </a:rPr>
              <a:t>Germany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000066"/>
                </a:solidFill>
                <a:latin typeface="Arial"/>
              </a:rPr>
              <a:t>Nature </a:t>
            </a:r>
            <a:r>
              <a:rPr lang="en-US" sz="2000" b="1" dirty="0">
                <a:solidFill>
                  <a:srgbClr val="000066"/>
                </a:solidFill>
                <a:latin typeface="Arial"/>
              </a:rPr>
              <a:t>578 (7793), </a:t>
            </a:r>
            <a:r>
              <a:rPr lang="en-US" sz="2000" b="1" dirty="0" smtClean="0">
                <a:solidFill>
                  <a:srgbClr val="000066"/>
                </a:solidFill>
                <a:latin typeface="Arial"/>
              </a:rPr>
              <a:t>60 (2020)</a:t>
            </a:r>
            <a:endParaRPr lang="en-US" sz="2000" b="1" dirty="0">
              <a:solidFill>
                <a:srgbClr val="000066"/>
              </a:solidFill>
              <a:latin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467601" y="3810000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/>
              </a:rPr>
              <a:t>Science 347, 1233 (2015)</a:t>
            </a:r>
          </a:p>
        </p:txBody>
      </p:sp>
    </p:spTree>
    <p:extLst>
      <p:ext uri="{BB962C8B-B14F-4D97-AF65-F5344CB8AC3E}">
        <p14:creationId xmlns:p14="http://schemas.microsoft.com/office/powerpoint/2010/main" val="164918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4936" y="6415156"/>
            <a:ext cx="11856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</a:t>
            </a:r>
            <a:r>
              <a:rPr lang="en-US" dirty="0"/>
              <a:t>. G. </a:t>
            </a:r>
            <a:r>
              <a:rPr lang="en-US" dirty="0" err="1"/>
              <a:t>Porsev</a:t>
            </a:r>
            <a:r>
              <a:rPr lang="en-US" dirty="0"/>
              <a:t>, U. I. Safronova, M. S. Safronova, P. O. Schmidt, A. I. </a:t>
            </a:r>
            <a:r>
              <a:rPr lang="en-US" dirty="0" err="1"/>
              <a:t>Bondarev</a:t>
            </a:r>
            <a:r>
              <a:rPr lang="en-US" dirty="0"/>
              <a:t>, M. G. </a:t>
            </a:r>
            <a:r>
              <a:rPr lang="en-US" dirty="0" err="1"/>
              <a:t>Kozlov</a:t>
            </a:r>
            <a:r>
              <a:rPr lang="en-US" dirty="0"/>
              <a:t>, I. I. </a:t>
            </a:r>
            <a:r>
              <a:rPr lang="en-US" dirty="0" err="1" smtClean="0"/>
              <a:t>Tupitsyn</a:t>
            </a:r>
            <a:r>
              <a:rPr lang="en-US" dirty="0" smtClean="0"/>
              <a:t>, PRA </a:t>
            </a:r>
            <a:r>
              <a:rPr lang="en-US" dirty="0"/>
              <a:t>102, 012802 (2020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287" r="14989" b="18395"/>
          <a:stretch/>
        </p:blipFill>
        <p:spPr>
          <a:xfrm>
            <a:off x="1442918" y="1858144"/>
            <a:ext cx="4495545" cy="41934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b="8552"/>
          <a:stretch/>
        </p:blipFill>
        <p:spPr>
          <a:xfrm>
            <a:off x="6241944" y="603709"/>
            <a:ext cx="5595698" cy="56959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51397" y="18934"/>
            <a:ext cx="93810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clocks based on the Cf</a:t>
            </a:r>
            <a:r>
              <a:rPr lang="en-US" sz="32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15+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Cf</a:t>
            </a:r>
            <a:r>
              <a:rPr lang="en-US" sz="32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17+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3702" y="842481"/>
            <a:ext cx="3671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249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Cf  I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= 9/2 (351 y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Cf  I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= 0 (13.1 y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251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Cf 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 = 1/2 (898 y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998" y="55172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565023"/>
              </p:ext>
            </p:extLst>
          </p:nvPr>
        </p:nvGraphicFramePr>
        <p:xfrm>
          <a:off x="386898" y="5456949"/>
          <a:ext cx="1819547" cy="489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4" name="Equation" r:id="rId5" imgW="660240" imgH="177480" progId="Equation.DSMT4">
                  <p:embed/>
                </p:oleObj>
              </mc:Choice>
              <mc:Fallback>
                <p:oleObj name="Equation" r:id="rId5" imgW="660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6898" y="5456949"/>
                        <a:ext cx="1819547" cy="489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7236267"/>
              </p:ext>
            </p:extLst>
          </p:nvPr>
        </p:nvGraphicFramePr>
        <p:xfrm>
          <a:off x="4114800" y="2209800"/>
          <a:ext cx="914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5" name="Equation" r:id="rId7" imgW="914400" imgH="203040" progId="Equation.DSMT4">
                  <p:embed/>
                </p:oleObj>
              </mc:Choice>
              <mc:Fallback>
                <p:oleObj name="Equation" r:id="rId7" imgW="914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4800" y="2209800"/>
                        <a:ext cx="914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184936" y="737760"/>
            <a:ext cx="2567889" cy="112038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6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b="6310"/>
          <a:stretch/>
        </p:blipFill>
        <p:spPr>
          <a:xfrm>
            <a:off x="1524001" y="4418"/>
            <a:ext cx="9129831" cy="68535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67000" y="76201"/>
            <a:ext cx="7007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atomic to nuclear clocks!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6548303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M. S. Safronova,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Annalen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531, 1800364 (2019)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6327" y="1158777"/>
            <a:ext cx="29982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Clock based on transitions in atoms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54722" y="4978643"/>
            <a:ext cx="29982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about transitions in nuclei?</a:t>
            </a:r>
          </a:p>
        </p:txBody>
      </p:sp>
    </p:spTree>
    <p:extLst>
      <p:ext uri="{BB962C8B-B14F-4D97-AF65-F5344CB8AC3E}">
        <p14:creationId xmlns:p14="http://schemas.microsoft.com/office/powerpoint/2010/main" val="127824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>
          <a:xfrm>
            <a:off x="5823911" y="3150380"/>
            <a:ext cx="753704" cy="3123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2" name="Gruppieren 56"/>
          <p:cNvGrpSpPr>
            <a:grpSpLocks/>
          </p:cNvGrpSpPr>
          <p:nvPr/>
        </p:nvGrpSpPr>
        <p:grpSpPr bwMode="auto">
          <a:xfrm>
            <a:off x="5655426" y="1138926"/>
            <a:ext cx="94321" cy="2193300"/>
            <a:chOff x="5045876" y="2625717"/>
            <a:chExt cx="74613" cy="1316096"/>
          </a:xfrm>
        </p:grpSpPr>
        <p:cxnSp>
          <p:nvCxnSpPr>
            <p:cNvPr id="23" name="Gerade Verbindung mit Pfeil 378"/>
            <p:cNvCxnSpPr/>
            <p:nvPr/>
          </p:nvCxnSpPr>
          <p:spPr bwMode="auto">
            <a:xfrm rot="5400000" flipH="1" flipV="1">
              <a:off x="4388965" y="3282998"/>
              <a:ext cx="1316139" cy="1586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Gerade Verbindung 379"/>
            <p:cNvCxnSpPr/>
            <p:nvPr/>
          </p:nvCxnSpPr>
          <p:spPr bwMode="auto">
            <a:xfrm>
              <a:off x="5046242" y="3938686"/>
              <a:ext cx="72980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Gerade Verbindung 380"/>
            <p:cNvCxnSpPr/>
            <p:nvPr/>
          </p:nvCxnSpPr>
          <p:spPr bwMode="auto">
            <a:xfrm>
              <a:off x="5047828" y="3354440"/>
              <a:ext cx="72980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feld 57"/>
          <p:cNvSpPr txBox="1">
            <a:spLocks noChangeArrowheads="1"/>
          </p:cNvSpPr>
          <p:nvPr/>
        </p:nvSpPr>
        <p:spPr bwMode="auto">
          <a:xfrm>
            <a:off x="4824439" y="1029731"/>
            <a:ext cx="8338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2400" b="1" kern="0" dirty="0" err="1">
                <a:solidFill>
                  <a:srgbClr val="E46C0A"/>
                </a:solidFill>
                <a:latin typeface="Times New Roman" charset="0"/>
                <a:cs typeface="Times New Roman" charset="0"/>
              </a:rPr>
              <a:t>MeV</a:t>
            </a:r>
            <a:endParaRPr lang="de-DE" sz="2400" b="1" kern="0" dirty="0">
              <a:solidFill>
                <a:srgbClr val="E46C0A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27" name="Textfeld 58"/>
          <p:cNvSpPr txBox="1">
            <a:spLocks noChangeArrowheads="1"/>
          </p:cNvSpPr>
          <p:nvPr/>
        </p:nvSpPr>
        <p:spPr bwMode="auto">
          <a:xfrm>
            <a:off x="5278700" y="30020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2400" kern="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28" name="Textfeld 59"/>
          <p:cNvSpPr txBox="1">
            <a:spLocks noChangeArrowheads="1"/>
          </p:cNvSpPr>
          <p:nvPr/>
        </p:nvSpPr>
        <p:spPr bwMode="auto">
          <a:xfrm>
            <a:off x="4996268" y="2065818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2400" kern="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1.0</a:t>
            </a:r>
          </a:p>
        </p:txBody>
      </p:sp>
      <p:cxnSp>
        <p:nvCxnSpPr>
          <p:cNvPr id="29" name="Gerade Verbindung 367"/>
          <p:cNvCxnSpPr/>
          <p:nvPr/>
        </p:nvCxnSpPr>
        <p:spPr bwMode="auto">
          <a:xfrm>
            <a:off x="5890537" y="3329660"/>
            <a:ext cx="645796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Gerade Verbindung 368"/>
          <p:cNvCxnSpPr/>
          <p:nvPr/>
        </p:nvCxnSpPr>
        <p:spPr bwMode="auto">
          <a:xfrm>
            <a:off x="5885291" y="3298290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Gerade Verbindung 369"/>
          <p:cNvCxnSpPr/>
          <p:nvPr/>
        </p:nvCxnSpPr>
        <p:spPr bwMode="auto">
          <a:xfrm>
            <a:off x="5888535" y="2531577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Gerade Verbindung 370"/>
          <p:cNvCxnSpPr/>
          <p:nvPr/>
        </p:nvCxnSpPr>
        <p:spPr bwMode="auto">
          <a:xfrm>
            <a:off x="5888535" y="2287816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Gerade Verbindung 371"/>
          <p:cNvCxnSpPr/>
          <p:nvPr/>
        </p:nvCxnSpPr>
        <p:spPr bwMode="auto">
          <a:xfrm>
            <a:off x="5888535" y="1986862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Gerade Verbindung 372"/>
          <p:cNvCxnSpPr/>
          <p:nvPr/>
        </p:nvCxnSpPr>
        <p:spPr bwMode="auto">
          <a:xfrm>
            <a:off x="5888535" y="1564907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Gerade Verbindung 373"/>
          <p:cNvCxnSpPr/>
          <p:nvPr/>
        </p:nvCxnSpPr>
        <p:spPr bwMode="auto">
          <a:xfrm>
            <a:off x="5888535" y="1504056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feld 112"/>
          <p:cNvSpPr txBox="1">
            <a:spLocks noChangeArrowheads="1"/>
          </p:cNvSpPr>
          <p:nvPr/>
        </p:nvSpPr>
        <p:spPr bwMode="auto">
          <a:xfrm>
            <a:off x="6921071" y="2905039"/>
            <a:ext cx="20504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kern="0" dirty="0" smtClean="0">
                <a:solidFill>
                  <a:prstClr val="black"/>
                </a:solidFill>
              </a:rPr>
              <a:t>Ground</a:t>
            </a:r>
            <a:endParaRPr lang="de-DE" kern="0" dirty="0">
              <a:solidFill>
                <a:prstClr val="black"/>
              </a:solidFill>
            </a:endParaRPr>
          </a:p>
          <a:p>
            <a:pPr eaLnBrk="1" hangingPunct="1">
              <a:defRPr/>
            </a:pPr>
            <a:r>
              <a:rPr lang="de-DE" kern="0" dirty="0" err="1">
                <a:solidFill>
                  <a:prstClr val="black"/>
                </a:solidFill>
              </a:rPr>
              <a:t>state</a:t>
            </a:r>
            <a:r>
              <a:rPr lang="de-DE" kern="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8" name="Textfeld 165"/>
          <p:cNvSpPr txBox="1">
            <a:spLocks noChangeArrowheads="1"/>
          </p:cNvSpPr>
          <p:nvPr/>
        </p:nvSpPr>
        <p:spPr bwMode="auto">
          <a:xfrm>
            <a:off x="6899910" y="1477184"/>
            <a:ext cx="20304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kern="0" dirty="0" smtClean="0">
                <a:solidFill>
                  <a:srgbClr val="000000"/>
                </a:solidFill>
              </a:rPr>
              <a:t>Excited</a:t>
            </a:r>
          </a:p>
          <a:p>
            <a:pPr eaLnBrk="1" hangingPunct="1">
              <a:defRPr/>
            </a:pPr>
            <a:r>
              <a:rPr lang="de-DE" kern="0" dirty="0" smtClean="0">
                <a:solidFill>
                  <a:srgbClr val="000000"/>
                </a:solidFill>
              </a:rPr>
              <a:t>nuclear</a:t>
            </a:r>
            <a:br>
              <a:rPr lang="de-DE" kern="0" dirty="0" smtClean="0">
                <a:solidFill>
                  <a:srgbClr val="000000"/>
                </a:solidFill>
              </a:rPr>
            </a:br>
            <a:r>
              <a:rPr lang="de-DE" kern="0" dirty="0" smtClean="0">
                <a:solidFill>
                  <a:srgbClr val="000000"/>
                </a:solidFill>
              </a:rPr>
              <a:t>states</a:t>
            </a:r>
            <a:endParaRPr lang="de-DE" kern="0" dirty="0">
              <a:solidFill>
                <a:srgbClr val="000000"/>
              </a:solidFill>
            </a:endParaRPr>
          </a:p>
        </p:txBody>
      </p:sp>
      <p:sp>
        <p:nvSpPr>
          <p:cNvPr id="39" name="Geschweifte Klammer rechts 238"/>
          <p:cNvSpPr>
            <a:spLocks/>
          </p:cNvSpPr>
          <p:nvPr/>
        </p:nvSpPr>
        <p:spPr bwMode="auto">
          <a:xfrm>
            <a:off x="6618682" y="1366928"/>
            <a:ext cx="302389" cy="1857108"/>
          </a:xfrm>
          <a:prstGeom prst="rightBrace">
            <a:avLst>
              <a:gd name="adj1" fmla="val 8338"/>
              <a:gd name="adj2" fmla="val 35466"/>
            </a:avLst>
          </a:prstGeom>
          <a:noFill/>
          <a:ln w="19050" cmpd="sng">
            <a:solidFill>
              <a:srgbClr val="2D2D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de-DE" sz="2400" kern="0">
              <a:solidFill>
                <a:srgbClr val="000000"/>
              </a:solidFill>
              <a:latin typeface="Calibri"/>
              <a:cs typeface="ＭＳ Ｐゴシック" charset="0"/>
            </a:endParaRPr>
          </a:p>
        </p:txBody>
      </p:sp>
      <p:cxnSp>
        <p:nvCxnSpPr>
          <p:cNvPr id="40" name="Gerade Verbindung 399"/>
          <p:cNvCxnSpPr/>
          <p:nvPr/>
        </p:nvCxnSpPr>
        <p:spPr bwMode="auto">
          <a:xfrm>
            <a:off x="5885291" y="1740653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852055" y="-32814"/>
            <a:ext cx="104054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Obvious problem: 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nuclear energy levels are in MeV </a:t>
            </a:r>
          </a:p>
          <a:p>
            <a:pPr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orders of magnitude from ~few eV we can access by lasers! 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>
            <a:off x="7223092" y="6136964"/>
            <a:ext cx="2514600" cy="0"/>
          </a:xfrm>
          <a:prstGeom prst="line">
            <a:avLst/>
          </a:prstGeom>
          <a:solidFill>
            <a:srgbClr val="CCECFF"/>
          </a:solidFill>
          <a:ln w="444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7337392" y="4384364"/>
            <a:ext cx="2514600" cy="0"/>
          </a:xfrm>
          <a:prstGeom prst="line">
            <a:avLst/>
          </a:prstGeom>
          <a:solidFill>
            <a:srgbClr val="CCECFF"/>
          </a:solidFill>
          <a:ln w="444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7794592" y="4384364"/>
            <a:ext cx="0" cy="1752600"/>
          </a:xfrm>
          <a:prstGeom prst="straightConnector1">
            <a:avLst/>
          </a:prstGeom>
          <a:solidFill>
            <a:srgbClr val="CCECFF"/>
          </a:solidFill>
          <a:ln w="44450" cap="flat" cmpd="sng" algn="ctr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7337393" y="4003365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baseline="30000" dirty="0">
                <a:solidFill>
                  <a:srgbClr val="000000"/>
                </a:solidFill>
                <a:latin typeface="Arial"/>
              </a:rPr>
              <a:t>229m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Th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63892" y="6249854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baseline="30000" dirty="0">
                <a:solidFill>
                  <a:srgbClr val="000000"/>
                </a:solidFill>
                <a:latin typeface="Arial"/>
              </a:rPr>
              <a:t>229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Th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54346" y="4860565"/>
            <a:ext cx="25458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Nuclear transition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150(3) nm [8.3(2)eV]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Lifetime ~ 5000s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41129" y="3886200"/>
            <a:ext cx="3596663" cy="2890862"/>
          </a:xfrm>
          <a:prstGeom prst="round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81182" y="4474274"/>
            <a:ext cx="63827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Laser spectroscopic characterization of the nuclear clock isomer </a:t>
            </a:r>
            <a:r>
              <a:rPr lang="en-US" sz="2400" baseline="30000" dirty="0">
                <a:solidFill>
                  <a:srgbClr val="000000"/>
                </a:solidFill>
                <a:latin typeface="Calibri"/>
              </a:rPr>
              <a:t>229m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Th, </a:t>
            </a:r>
            <a:r>
              <a:rPr lang="en-US" sz="2400" dirty="0" err="1">
                <a:solidFill>
                  <a:srgbClr val="000000"/>
                </a:solidFill>
                <a:latin typeface="Calibri"/>
              </a:rPr>
              <a:t>Thielking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i="1" dirty="0">
                <a:solidFill>
                  <a:srgbClr val="000000"/>
                </a:solidFill>
                <a:latin typeface="Calibri"/>
              </a:rPr>
              <a:t>et al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., Nature 556, 321 (2018)</a:t>
            </a:r>
          </a:p>
          <a:p>
            <a:pPr>
              <a:defRPr/>
            </a:pPr>
            <a:endParaRPr lang="en-US" sz="2400" dirty="0">
              <a:solidFill>
                <a:srgbClr val="000000"/>
              </a:solidFill>
              <a:latin typeface="Calibri"/>
            </a:endParaRPr>
          </a:p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Energy of the </a:t>
            </a:r>
            <a:r>
              <a:rPr lang="en-US" sz="2400" baseline="30000" dirty="0">
                <a:solidFill>
                  <a:srgbClr val="000000"/>
                </a:solidFill>
                <a:latin typeface="Calibri"/>
              </a:rPr>
              <a:t>229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Th nuclear clock transition</a:t>
            </a:r>
          </a:p>
          <a:p>
            <a:pPr>
              <a:defRPr/>
            </a:pPr>
            <a:r>
              <a:rPr lang="en-US" sz="2400" dirty="0" err="1">
                <a:solidFill>
                  <a:srgbClr val="000000"/>
                </a:solidFill>
                <a:latin typeface="Calibri"/>
              </a:rPr>
              <a:t>Seiferle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i="1" dirty="0">
                <a:solidFill>
                  <a:srgbClr val="000000"/>
                </a:solidFill>
                <a:latin typeface="Calibri"/>
              </a:rPr>
              <a:t>et al</a:t>
            </a:r>
            <a:r>
              <a:rPr lang="en-US" sz="2400" dirty="0">
                <a:solidFill>
                  <a:srgbClr val="000000"/>
                </a:solidFill>
                <a:latin typeface="Calibri"/>
              </a:rPr>
              <a:t>., Nature 573, 243 (2019)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84753" y="3132944"/>
            <a:ext cx="2372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Calibri"/>
              </a:rPr>
              <a:t>Only ONE exception!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2509141" y="1467394"/>
            <a:ext cx="1904731" cy="1934754"/>
            <a:chOff x="5689572" y="4420645"/>
            <a:chExt cx="1498365" cy="1545463"/>
          </a:xfrm>
        </p:grpSpPr>
        <p:sp>
          <p:nvSpPr>
            <p:cNvPr id="60" name="Oval 59"/>
            <p:cNvSpPr/>
            <p:nvPr/>
          </p:nvSpPr>
          <p:spPr>
            <a:xfrm>
              <a:off x="6500259" y="4461174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274666" y="4770343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719766" y="4685734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5783629" y="4777370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5905479" y="5498971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5689572" y="5014213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933301" y="4529455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6811146" y="4942784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580963" y="4821146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6811146" y="5161310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6196978" y="5592700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6447493" y="4651394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6447494" y="5600349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6715826" y="5399239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6190948" y="4420645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5769670" y="5241963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6041693" y="5322168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6584912" y="5069723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6333606" y="4900953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6093875" y="4672938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5964420" y="4947292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6403058" y="5290590"/>
              <a:ext cx="376791" cy="365759"/>
            </a:xfrm>
            <a:prstGeom prst="ellipse">
              <a:avLst/>
            </a:prstGeom>
            <a:solidFill>
              <a:srgbClr val="C00000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6180609" y="5103886"/>
              <a:ext cx="376791" cy="365759"/>
            </a:xfrm>
            <a:prstGeom prst="ellipse">
              <a:avLst/>
            </a:prstGeom>
            <a:solidFill>
              <a:srgbClr val="99CCFF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4200000"/>
              </a:lightRig>
            </a:scene3d>
            <a:sp3d extrusionH="254000" prstMaterial="dkEdge">
              <a:bevelT w="254000" h="254000"/>
              <a:bevelB w="254000" h="254000"/>
              <a:extrusionClr>
                <a:schemeClr val="tx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458670" y="1841019"/>
            <a:ext cx="15370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Atomic </a:t>
            </a:r>
          </a:p>
          <a:p>
            <a:pPr algn="ctr">
              <a:defRPr/>
            </a:pP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Nucleus</a:t>
            </a:r>
          </a:p>
        </p:txBody>
      </p:sp>
      <p:cxnSp>
        <p:nvCxnSpPr>
          <p:cNvPr id="76" name="Gerade Verbindung 371"/>
          <p:cNvCxnSpPr/>
          <p:nvPr/>
        </p:nvCxnSpPr>
        <p:spPr bwMode="auto">
          <a:xfrm>
            <a:off x="5878202" y="2142760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Gerade Verbindung 371"/>
          <p:cNvCxnSpPr/>
          <p:nvPr/>
        </p:nvCxnSpPr>
        <p:spPr bwMode="auto">
          <a:xfrm>
            <a:off x="5885291" y="1853098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Gerade Verbindung 371"/>
          <p:cNvCxnSpPr/>
          <p:nvPr/>
        </p:nvCxnSpPr>
        <p:spPr bwMode="auto">
          <a:xfrm>
            <a:off x="5886931" y="1657999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Gerade Verbindung 371"/>
          <p:cNvCxnSpPr/>
          <p:nvPr/>
        </p:nvCxnSpPr>
        <p:spPr bwMode="auto">
          <a:xfrm>
            <a:off x="5877305" y="1927507"/>
            <a:ext cx="647799" cy="0"/>
          </a:xfrm>
          <a:prstGeom prst="line">
            <a:avLst/>
          </a:prstGeom>
          <a:noFill/>
          <a:ln w="19050" cap="flat" cmpd="sng" algn="ctr">
            <a:solidFill>
              <a:srgbClr val="2D2D8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" name="Group 9"/>
          <p:cNvGrpSpPr/>
          <p:nvPr/>
        </p:nvGrpSpPr>
        <p:grpSpPr>
          <a:xfrm rot="17101900">
            <a:off x="6099925" y="2680246"/>
            <a:ext cx="885122" cy="1483115"/>
            <a:chOff x="9873879" y="1850743"/>
            <a:chExt cx="885122" cy="1483115"/>
          </a:xfrm>
        </p:grpSpPr>
        <p:sp>
          <p:nvSpPr>
            <p:cNvPr id="2" name="Oval 1"/>
            <p:cNvSpPr/>
            <p:nvPr/>
          </p:nvSpPr>
          <p:spPr>
            <a:xfrm rot="1572257">
              <a:off x="9958901" y="1850743"/>
              <a:ext cx="800100" cy="779690"/>
            </a:xfrm>
            <a:prstGeom prst="ellipse">
              <a:avLst/>
            </a:prstGeom>
            <a:noFill/>
            <a:ln w="38100" cmpd="thickThin">
              <a:solidFill>
                <a:srgbClr val="00206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rapezoid 7"/>
            <p:cNvSpPr/>
            <p:nvPr/>
          </p:nvSpPr>
          <p:spPr>
            <a:xfrm rot="1572257">
              <a:off x="9873879" y="2542191"/>
              <a:ext cx="313790" cy="791667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rgbClr val="00206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199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4" grpId="0"/>
      <p:bldP spid="55" grpId="0"/>
      <p:bldP spid="56" grpId="0"/>
      <p:bldP spid="58" grpId="0" animBg="1"/>
      <p:bldP spid="74" grpId="0"/>
      <p:bldP spid="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182" y="3777013"/>
            <a:ext cx="1326572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24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ossible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4-5 orders of magnitude enhancement to the variation of </a:t>
            </a:r>
            <a:r>
              <a:rPr lang="en-US" sz="24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orders of magnitude uncertainty in the enhancement factors.</a:t>
            </a:r>
          </a:p>
        </p:txBody>
      </p:sp>
      <p:sp>
        <p:nvSpPr>
          <p:cNvPr id="2" name="Rectangle 1"/>
          <p:cNvSpPr/>
          <p:nvPr/>
        </p:nvSpPr>
        <p:spPr>
          <a:xfrm>
            <a:off x="-110836" y="52976"/>
            <a:ext cx="11720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3200" b="1" dirty="0" err="1">
                <a:solidFill>
                  <a:srgbClr val="003366"/>
                </a:solidFill>
                <a:latin typeface="Arial" pitchFamily="34" charset="0"/>
              </a:rPr>
              <a:t>Th</a:t>
            </a:r>
            <a:r>
              <a:rPr lang="en-US" altLang="en-US" sz="3200" b="1" dirty="0">
                <a:solidFill>
                  <a:srgbClr val="003366"/>
                </a:solidFill>
                <a:latin typeface="Arial" pitchFamily="34" charset="0"/>
              </a:rPr>
              <a:t> nuclear clock: </a:t>
            </a:r>
            <a:r>
              <a:rPr lang="en-US" altLang="en-US" sz="3200" b="1" dirty="0" smtClean="0">
                <a:solidFill>
                  <a:srgbClr val="003366"/>
                </a:solidFill>
                <a:latin typeface="Arial" pitchFamily="34" charset="0"/>
              </a:rPr>
              <a:t>Exceptional </a:t>
            </a:r>
            <a:r>
              <a:rPr lang="en-US" altLang="en-US" sz="3200" b="1" dirty="0">
                <a:solidFill>
                  <a:srgbClr val="003366"/>
                </a:solidFill>
                <a:latin typeface="Arial" pitchFamily="34" charset="0"/>
              </a:rPr>
              <a:t>sensitivity to new physics</a:t>
            </a:r>
            <a:endParaRPr lang="en-US" sz="3200" b="1" dirty="0">
              <a:solidFill>
                <a:srgbClr val="003366"/>
              </a:solidFill>
              <a:latin typeface="Arial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05001"/>
              </p:ext>
            </p:extLst>
          </p:nvPr>
        </p:nvGraphicFramePr>
        <p:xfrm>
          <a:off x="8206188" y="3998190"/>
          <a:ext cx="685800" cy="845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Equation" r:id="rId3" imgW="380880" imgH="469800" progId="Equation.DSMT4">
                  <p:embed/>
                </p:oleObj>
              </mc:Choice>
              <mc:Fallback>
                <p:oleObj name="Equation" r:id="rId3" imgW="380880" imgH="4698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06188" y="3998190"/>
                        <a:ext cx="685800" cy="845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182" y="5092377"/>
            <a:ext cx="119703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Provides access to couplings of Standard Model particles to dark matter via other terms besides the d</a:t>
            </a:r>
            <a:r>
              <a:rPr lang="en-US" sz="2000" baseline="-25000" dirty="0">
                <a:solidFill>
                  <a:srgbClr val="000000"/>
                </a:solidFill>
                <a:latin typeface="Arial"/>
              </a:rPr>
              <a:t>e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 (E&amp;M), d</a:t>
            </a:r>
            <a:r>
              <a:rPr lang="en-US" sz="2000" baseline="-25000" dirty="0">
                <a:solidFill>
                  <a:srgbClr val="000000"/>
                </a:solidFill>
                <a:latin typeface="Arial"/>
              </a:rPr>
              <a:t>g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 (particularly great for detection of </a:t>
            </a:r>
            <a:r>
              <a:rPr lang="en-US" sz="2000" dirty="0" err="1">
                <a:solidFill>
                  <a:srgbClr val="000000"/>
                </a:solidFill>
                <a:latin typeface="Arial"/>
              </a:rPr>
              <a:t>relaxions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) and </a:t>
            </a:r>
            <a:r>
              <a:rPr lang="en-US" sz="2000" dirty="0" err="1">
                <a:solidFill>
                  <a:srgbClr val="000000"/>
                </a:solidFill>
                <a:latin typeface="Arial"/>
              </a:rPr>
              <a:t>d</a:t>
            </a:r>
            <a:r>
              <a:rPr lang="en-US" sz="2000" baseline="-25000" dirty="0" err="1">
                <a:solidFill>
                  <a:srgbClr val="000000"/>
                </a:solidFill>
                <a:latin typeface="Arial"/>
              </a:rPr>
              <a:t>mq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endParaRPr lang="en-US" sz="2000" b="1" dirty="0" smtClean="0">
              <a:solidFill>
                <a:srgbClr val="FF0000"/>
              </a:solidFill>
              <a:latin typeface="Arial"/>
            </a:endParaRPr>
          </a:p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Arial"/>
              </a:rPr>
              <a:t>                   It 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is crucial to establish actual enhancement!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026699" y="1067239"/>
            <a:ext cx="10275" cy="2755304"/>
          </a:xfrm>
          <a:prstGeom prst="straightConnector1">
            <a:avLst/>
          </a:prstGeom>
          <a:ln w="28575">
            <a:solidFill>
              <a:srgbClr val="002060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763622" y="2114079"/>
            <a:ext cx="2975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Nuclear binding energy</a:t>
            </a:r>
            <a:endParaRPr lang="en-US" sz="20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28581" y="1240745"/>
            <a:ext cx="1222353" cy="2408291"/>
            <a:chOff x="1040893" y="1289744"/>
            <a:chExt cx="1024213" cy="2408291"/>
          </a:xfrm>
        </p:grpSpPr>
        <p:sp>
          <p:nvSpPr>
            <p:cNvPr id="10" name="Rectangle 9"/>
            <p:cNvSpPr/>
            <p:nvPr/>
          </p:nvSpPr>
          <p:spPr>
            <a:xfrm>
              <a:off x="1040893" y="1289744"/>
              <a:ext cx="1024213" cy="11255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0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002060"/>
                  </a:solidFill>
                </a:rPr>
                <a:t>Coulomb</a:t>
              </a:r>
            </a:p>
            <a:p>
              <a:pPr algn="ctr"/>
              <a:r>
                <a:rPr lang="en-US" sz="2000" b="1" dirty="0" smtClean="0">
                  <a:solidFill>
                    <a:srgbClr val="002060"/>
                  </a:solidFill>
                </a:rPr>
                <a:t>energy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40893" y="2418864"/>
              <a:ext cx="1024213" cy="12791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0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 rot="16200000">
            <a:off x="1093253" y="1637844"/>
            <a:ext cx="1215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GeV scale</a:t>
            </a:r>
            <a:endParaRPr lang="en-US" sz="20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4788096" y="1307879"/>
            <a:ext cx="1222353" cy="2341157"/>
            <a:chOff x="1040893" y="1356878"/>
            <a:chExt cx="1024213" cy="2341157"/>
          </a:xfrm>
        </p:grpSpPr>
        <p:sp>
          <p:nvSpPr>
            <p:cNvPr id="41" name="Rectangle 40"/>
            <p:cNvSpPr/>
            <p:nvPr/>
          </p:nvSpPr>
          <p:spPr>
            <a:xfrm>
              <a:off x="1040893" y="1356878"/>
              <a:ext cx="1024213" cy="12840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0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002060"/>
                  </a:solidFill>
                </a:rPr>
                <a:t>Coulomb</a:t>
              </a:r>
            </a:p>
            <a:p>
              <a:pPr algn="ctr"/>
              <a:r>
                <a:rPr lang="en-US" sz="2000" b="1" dirty="0" smtClean="0">
                  <a:solidFill>
                    <a:srgbClr val="002060"/>
                  </a:solidFill>
                </a:rPr>
                <a:t>energy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40893" y="2640927"/>
              <a:ext cx="1024213" cy="10571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0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3" name="Straight Connector 42"/>
          <p:cNvCxnSpPr/>
          <p:nvPr/>
        </p:nvCxnSpPr>
        <p:spPr>
          <a:xfrm flipV="1">
            <a:off x="3244205" y="2351509"/>
            <a:ext cx="1532562" cy="8561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263041" y="2575828"/>
            <a:ext cx="1532562" cy="8561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554142" y="1900436"/>
            <a:ext cx="0" cy="461347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3552430" y="2596377"/>
            <a:ext cx="1712" cy="5904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485042" y="2268751"/>
            <a:ext cx="1276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</a:t>
            </a:r>
            <a:r>
              <a:rPr lang="en-US" sz="2000" b="1" dirty="0" smtClean="0"/>
              <a:t>eV scale</a:t>
            </a:r>
            <a:endParaRPr lang="en-US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1967484" y="698977"/>
            <a:ext cx="1570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Ground state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886110" y="746596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Isomer</a:t>
            </a:r>
            <a:endParaRPr lang="en-US" sz="2000" b="1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3244205" y="1240745"/>
            <a:ext cx="3464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252767" y="1290403"/>
            <a:ext cx="3464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819104" y="1096931"/>
            <a:ext cx="855706" cy="1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6800152" y="1488462"/>
            <a:ext cx="855706" cy="1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879399" y="1097405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8.3eV</a:t>
            </a:r>
            <a:endParaRPr lang="en-US" sz="20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6644113" y="2131849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8.3 eV</a:t>
            </a:r>
            <a:endParaRPr lang="en-US" sz="2400" dirty="0"/>
          </a:p>
        </p:txBody>
      </p:sp>
      <p:cxnSp>
        <p:nvCxnSpPr>
          <p:cNvPr id="68" name="Straight Connector 67"/>
          <p:cNvCxnSpPr/>
          <p:nvPr/>
        </p:nvCxnSpPr>
        <p:spPr>
          <a:xfrm>
            <a:off x="6644113" y="2661752"/>
            <a:ext cx="836207" cy="3819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6706061" y="1096698"/>
            <a:ext cx="113142" cy="141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715587" y="1291951"/>
            <a:ext cx="87793" cy="2012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644113" y="2741448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MeV</a:t>
            </a:r>
            <a:endParaRPr lang="en-US" sz="2400" dirty="0"/>
          </a:p>
        </p:txBody>
      </p:sp>
      <p:sp>
        <p:nvSpPr>
          <p:cNvPr id="78" name="TextBox 77"/>
          <p:cNvSpPr txBox="1"/>
          <p:nvPr/>
        </p:nvSpPr>
        <p:spPr>
          <a:xfrm>
            <a:off x="7614250" y="2443102"/>
            <a:ext cx="933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~ 10</a:t>
            </a:r>
            <a:r>
              <a:rPr lang="en-US" sz="2800" baseline="30000" dirty="0" smtClean="0"/>
              <a:t>5</a:t>
            </a:r>
            <a:endParaRPr lang="en-US" sz="2800" baseline="30000" dirty="0"/>
          </a:p>
        </p:txBody>
      </p:sp>
      <p:sp>
        <p:nvSpPr>
          <p:cNvPr id="79" name="Rectangle 78"/>
          <p:cNvSpPr/>
          <p:nvPr/>
        </p:nvSpPr>
        <p:spPr>
          <a:xfrm>
            <a:off x="6502710" y="1941769"/>
            <a:ext cx="2044810" cy="15000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891988" y="3277057"/>
            <a:ext cx="3821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Thorsten </a:t>
            </a:r>
            <a:r>
              <a:rPr lang="en-US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Schumm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TU Wein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Ekkehard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Peik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PTB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</a:t>
            </a:r>
            <a:r>
              <a:rPr lang="en-US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Thirolf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LMU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Marianna Safronova, UD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66"/>
          <a:stretch/>
        </p:blipFill>
        <p:spPr>
          <a:xfrm>
            <a:off x="9305253" y="1603302"/>
            <a:ext cx="2352809" cy="1744223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8891988" y="695663"/>
            <a:ext cx="3117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Thorium </a:t>
            </a:r>
            <a:r>
              <a:rPr lang="en-GB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 clocks 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fundamental tests of physics</a:t>
            </a:r>
            <a:endParaRPr lang="en-US" sz="20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891988" y="597071"/>
            <a:ext cx="3179341" cy="3996120"/>
          </a:xfrm>
          <a:prstGeom prst="rect">
            <a:avLst/>
          </a:prstGeom>
          <a:noFill/>
          <a:ln w="254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520" y="800840"/>
            <a:ext cx="11590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physics searches with atoms and molecules need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will benefit from the use of radioactive isotopes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2640" y="83895"/>
            <a:ext cx="892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potential for discovery of new 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 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930" y="1896177"/>
            <a:ext cx="11310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enhancements of new physics signals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sensitivities (such as in a nuclear clock)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more isotopes (4 or more even isotopes) for new force searches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experimental opportunities (search for sterile neutrinos with trapped radioactive atoms)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applications: quantum information with radioactive qubits (need I=1/2)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947" y="5892230"/>
            <a:ext cx="9914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recent improvements in atomic theory &amp; precision laser spectroscopy for the extraction of nuclear properties (nuclear moments, </a:t>
            </a:r>
            <a:r>
              <a:rPr lang="en-US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nucleir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radii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changes, etc.)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6000" y="5831629"/>
            <a:ext cx="9620878" cy="91183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27432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stellar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ECFF"/>
        </a:solidFill>
        <a:ln w="19050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square" lIns="27432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stellar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27432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stellar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ECFF"/>
        </a:solidFill>
        <a:ln w="19050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square" lIns="27432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stellar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1634</Words>
  <Application>Microsoft Office PowerPoint</Application>
  <PresentationFormat>Widescreen</PresentationFormat>
  <Paragraphs>311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8" baseType="lpstr">
      <vt:lpstr>ＭＳ Ｐゴシック</vt:lpstr>
      <vt:lpstr>Algerian</vt:lpstr>
      <vt:lpstr>Arial</vt:lpstr>
      <vt:lpstr>Calibri</vt:lpstr>
      <vt:lpstr>Calibri Light</vt:lpstr>
      <vt:lpstr>Cambria Math</vt:lpstr>
      <vt:lpstr>Castellar</vt:lpstr>
      <vt:lpstr>Century</vt:lpstr>
      <vt:lpstr>cmr12</vt:lpstr>
      <vt:lpstr>Copperplate Gothic Bold</vt:lpstr>
      <vt:lpstr>Symbol</vt:lpstr>
      <vt:lpstr>Tahoma</vt:lpstr>
      <vt:lpstr>Times New Roman</vt:lpstr>
      <vt:lpstr>Verdana</vt:lpstr>
      <vt:lpstr>Verdana</vt:lpstr>
      <vt:lpstr>Office Theme</vt:lpstr>
      <vt:lpstr>9_Default Design</vt:lpstr>
      <vt:lpstr>11_Default Design</vt:lpstr>
      <vt:lpstr>Equation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Marianna Safronova</cp:lastModifiedBy>
  <cp:revision>166</cp:revision>
  <cp:lastPrinted>2020-01-19T03:50:44Z</cp:lastPrinted>
  <dcterms:created xsi:type="dcterms:W3CDTF">2018-05-29T15:52:21Z</dcterms:created>
  <dcterms:modified xsi:type="dcterms:W3CDTF">2020-08-19T14:21:53Z</dcterms:modified>
</cp:coreProperties>
</file>