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352" r:id="rId2"/>
    <p:sldId id="331" r:id="rId3"/>
    <p:sldId id="362" r:id="rId4"/>
    <p:sldId id="361" r:id="rId5"/>
    <p:sldId id="363" r:id="rId6"/>
    <p:sldId id="364" r:id="rId7"/>
    <p:sldId id="365" r:id="rId8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D9D9D9"/>
    <a:srgbClr val="0000FF"/>
    <a:srgbClr val="113F7C"/>
    <a:srgbClr val="56863E"/>
    <a:srgbClr val="0094DA"/>
    <a:srgbClr val="003D80"/>
    <a:srgbClr val="818386"/>
    <a:srgbClr val="0F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3486" autoAdjust="0"/>
  </p:normalViewPr>
  <p:slideViewPr>
    <p:cSldViewPr snapToGrid="0" snapToObjects="1">
      <p:cViewPr>
        <p:scale>
          <a:sx n="50" d="100"/>
          <a:sy n="50" d="100"/>
        </p:scale>
        <p:origin x="912" y="6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62"/>
    </p:cViewPr>
  </p:sorterViewPr>
  <p:notesViewPr>
    <p:cSldViewPr snapToGrid="0" snapToObjects="1">
      <p:cViewPr varScale="1">
        <p:scale>
          <a:sx n="63" d="100"/>
          <a:sy n="63" d="100"/>
        </p:scale>
        <p:origin x="-3067" y="-67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ocuments\Accelerator%20Division\science%20week\charge-stripping-rfq-boost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8381452318461"/>
          <c:y val="5.0925925925925923E-2"/>
          <c:w val="0.82001552930883648"/>
          <c:h val="0.74350320793234181"/>
        </c:manualLayout>
      </c:layout>
      <c:scatterChart>
        <c:scatterStyle val="smoothMarker"/>
        <c:varyColors val="0"/>
        <c:ser>
          <c:idx val="0"/>
          <c:order val="0"/>
          <c:tx>
            <c:v>Present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Sheet1!$C$24:$C$34</c:f>
              <c:numCache>
                <c:formatCode>General</c:formatCode>
                <c:ptCount val="11"/>
                <c:pt idx="0">
                  <c:v>2</c:v>
                </c:pt>
                <c:pt idx="1">
                  <c:v>2.5</c:v>
                </c:pt>
                <c:pt idx="2">
                  <c:v>3</c:v>
                </c:pt>
                <c:pt idx="3">
                  <c:v>3.5</c:v>
                </c:pt>
                <c:pt idx="4">
                  <c:v>4</c:v>
                </c:pt>
                <c:pt idx="5">
                  <c:v>4.5</c:v>
                </c:pt>
                <c:pt idx="6">
                  <c:v>5</c:v>
                </c:pt>
                <c:pt idx="7">
                  <c:v>5.5</c:v>
                </c:pt>
                <c:pt idx="8">
                  <c:v>6</c:v>
                </c:pt>
                <c:pt idx="9">
                  <c:v>6.5</c:v>
                </c:pt>
                <c:pt idx="10">
                  <c:v>7</c:v>
                </c:pt>
              </c:numCache>
            </c:numRef>
          </c:xVal>
          <c:yVal>
            <c:numRef>
              <c:f>Sheet1!$D$24:$D$34</c:f>
              <c:numCache>
                <c:formatCode>General</c:formatCode>
                <c:ptCount val="11"/>
                <c:pt idx="0">
                  <c:v>16.5</c:v>
                </c:pt>
                <c:pt idx="1">
                  <c:v>13.5</c:v>
                </c:pt>
                <c:pt idx="2">
                  <c:v>11.5</c:v>
                </c:pt>
                <c:pt idx="3">
                  <c:v>10.071428571428571</c:v>
                </c:pt>
                <c:pt idx="4">
                  <c:v>9</c:v>
                </c:pt>
                <c:pt idx="5">
                  <c:v>8.1666666666666679</c:v>
                </c:pt>
                <c:pt idx="6">
                  <c:v>7.5</c:v>
                </c:pt>
                <c:pt idx="7">
                  <c:v>6.9545454545454541</c:v>
                </c:pt>
                <c:pt idx="8">
                  <c:v>6.5</c:v>
                </c:pt>
                <c:pt idx="9">
                  <c:v>6.115384615384615</c:v>
                </c:pt>
                <c:pt idx="10">
                  <c:v>5.7857142857142856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8F4-49BF-84E5-A2C69DB7338B}"/>
            </c:ext>
          </c:extLst>
        </c:ser>
        <c:ser>
          <c:idx val="1"/>
          <c:order val="1"/>
          <c:tx>
            <c:v>Upgrade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Sheet1!$C$24:$C$34</c:f>
              <c:numCache>
                <c:formatCode>General</c:formatCode>
                <c:ptCount val="11"/>
                <c:pt idx="0">
                  <c:v>2</c:v>
                </c:pt>
                <c:pt idx="1">
                  <c:v>2.5</c:v>
                </c:pt>
                <c:pt idx="2">
                  <c:v>3</c:v>
                </c:pt>
                <c:pt idx="3">
                  <c:v>3.5</c:v>
                </c:pt>
                <c:pt idx="4">
                  <c:v>4</c:v>
                </c:pt>
                <c:pt idx="5">
                  <c:v>4.5</c:v>
                </c:pt>
                <c:pt idx="6">
                  <c:v>5</c:v>
                </c:pt>
                <c:pt idx="7">
                  <c:v>5.5</c:v>
                </c:pt>
                <c:pt idx="8">
                  <c:v>6</c:v>
                </c:pt>
                <c:pt idx="9">
                  <c:v>6.5</c:v>
                </c:pt>
                <c:pt idx="10">
                  <c:v>7</c:v>
                </c:pt>
              </c:numCache>
            </c:numRef>
          </c:xVal>
          <c:yVal>
            <c:numRef>
              <c:f>Sheet1!$E$24:$E$34</c:f>
              <c:numCache>
                <c:formatCode>General</c:formatCode>
                <c:ptCount val="11"/>
                <c:pt idx="0">
                  <c:v>21.5</c:v>
                </c:pt>
                <c:pt idx="1">
                  <c:v>17.5</c:v>
                </c:pt>
                <c:pt idx="2">
                  <c:v>14.833333333333334</c:v>
                </c:pt>
                <c:pt idx="3">
                  <c:v>12.928571428571429</c:v>
                </c:pt>
                <c:pt idx="4">
                  <c:v>11.5</c:v>
                </c:pt>
                <c:pt idx="5">
                  <c:v>10.388888888888889</c:v>
                </c:pt>
                <c:pt idx="6">
                  <c:v>9.5</c:v>
                </c:pt>
                <c:pt idx="7">
                  <c:v>8.7727272727272734</c:v>
                </c:pt>
                <c:pt idx="8">
                  <c:v>8.1666666666666679</c:v>
                </c:pt>
                <c:pt idx="9">
                  <c:v>7.6538461538461542</c:v>
                </c:pt>
                <c:pt idx="10">
                  <c:v>7.2142857142857144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8F4-49BF-84E5-A2C69DB7338B}"/>
            </c:ext>
          </c:extLst>
        </c:ser>
        <c:ser>
          <c:idx val="2"/>
          <c:order val="2"/>
          <c:tx>
            <c:v>Booster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Sheet1!$C$24:$C$34</c:f>
              <c:numCache>
                <c:formatCode>General</c:formatCode>
                <c:ptCount val="11"/>
                <c:pt idx="0">
                  <c:v>2</c:v>
                </c:pt>
                <c:pt idx="1">
                  <c:v>2.5</c:v>
                </c:pt>
                <c:pt idx="2">
                  <c:v>3</c:v>
                </c:pt>
                <c:pt idx="3">
                  <c:v>3.5</c:v>
                </c:pt>
                <c:pt idx="4">
                  <c:v>4</c:v>
                </c:pt>
                <c:pt idx="5">
                  <c:v>4.5</c:v>
                </c:pt>
                <c:pt idx="6">
                  <c:v>5</c:v>
                </c:pt>
                <c:pt idx="7">
                  <c:v>5.5</c:v>
                </c:pt>
                <c:pt idx="8">
                  <c:v>6</c:v>
                </c:pt>
                <c:pt idx="9">
                  <c:v>6.5</c:v>
                </c:pt>
                <c:pt idx="10">
                  <c:v>7</c:v>
                </c:pt>
              </c:numCache>
            </c:numRef>
          </c:xVal>
          <c:yVal>
            <c:numRef>
              <c:f>Sheet1!$F$24:$F$34</c:f>
              <c:numCache>
                <c:formatCode>General</c:formatCode>
                <c:ptCount val="11"/>
                <c:pt idx="0">
                  <c:v>29.5</c:v>
                </c:pt>
                <c:pt idx="1">
                  <c:v>23.9</c:v>
                </c:pt>
                <c:pt idx="2">
                  <c:v>20.166666666666668</c:v>
                </c:pt>
                <c:pt idx="3">
                  <c:v>17.5</c:v>
                </c:pt>
                <c:pt idx="4">
                  <c:v>15.5</c:v>
                </c:pt>
                <c:pt idx="5">
                  <c:v>13.944444444444445</c:v>
                </c:pt>
                <c:pt idx="6">
                  <c:v>12.7</c:v>
                </c:pt>
                <c:pt idx="7">
                  <c:v>11.681818181818182</c:v>
                </c:pt>
                <c:pt idx="8">
                  <c:v>10.833333333333334</c:v>
                </c:pt>
                <c:pt idx="9">
                  <c:v>10.115384615384615</c:v>
                </c:pt>
                <c:pt idx="10">
                  <c:v>9.5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8F4-49BF-84E5-A2C69DB7338B}"/>
            </c:ext>
          </c:extLst>
        </c:ser>
        <c:ser>
          <c:idx val="3"/>
          <c:order val="3"/>
          <c:tx>
            <c:v>Booster-plus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Sheet1!$C$24:$C$34</c:f>
              <c:numCache>
                <c:formatCode>General</c:formatCode>
                <c:ptCount val="11"/>
                <c:pt idx="0">
                  <c:v>2</c:v>
                </c:pt>
                <c:pt idx="1">
                  <c:v>2.5</c:v>
                </c:pt>
                <c:pt idx="2">
                  <c:v>3</c:v>
                </c:pt>
                <c:pt idx="3">
                  <c:v>3.5</c:v>
                </c:pt>
                <c:pt idx="4">
                  <c:v>4</c:v>
                </c:pt>
                <c:pt idx="5">
                  <c:v>4.5</c:v>
                </c:pt>
                <c:pt idx="6">
                  <c:v>5</c:v>
                </c:pt>
                <c:pt idx="7">
                  <c:v>5.5</c:v>
                </c:pt>
                <c:pt idx="8">
                  <c:v>6</c:v>
                </c:pt>
                <c:pt idx="9">
                  <c:v>6.5</c:v>
                </c:pt>
                <c:pt idx="10">
                  <c:v>7</c:v>
                </c:pt>
              </c:numCache>
            </c:numRef>
          </c:xVal>
          <c:yVal>
            <c:numRef>
              <c:f>Sheet1!$G$24:$G$34</c:f>
              <c:numCache>
                <c:formatCode>General</c:formatCode>
                <c:ptCount val="11"/>
                <c:pt idx="0">
                  <c:v>29.5</c:v>
                </c:pt>
                <c:pt idx="1">
                  <c:v>23.9</c:v>
                </c:pt>
                <c:pt idx="2">
                  <c:v>20.166666666666668</c:v>
                </c:pt>
                <c:pt idx="3">
                  <c:v>18.261904761904763</c:v>
                </c:pt>
                <c:pt idx="4">
                  <c:v>16.833333333333332</c:v>
                </c:pt>
                <c:pt idx="5">
                  <c:v>15.722222222222221</c:v>
                </c:pt>
                <c:pt idx="6">
                  <c:v>14.833333333333332</c:v>
                </c:pt>
                <c:pt idx="7">
                  <c:v>14.106060606060606</c:v>
                </c:pt>
                <c:pt idx="8">
                  <c:v>13.5</c:v>
                </c:pt>
                <c:pt idx="9">
                  <c:v>12.987179487179487</c:v>
                </c:pt>
                <c:pt idx="10">
                  <c:v>12.547619047619047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8F4-49BF-84E5-A2C69DB73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698144"/>
        <c:axId val="326698472"/>
      </c:scatterChart>
      <c:valAx>
        <c:axId val="326698144"/>
        <c:scaling>
          <c:orientation val="minMax"/>
          <c:max val="7"/>
          <c:min val="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A/Q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98472"/>
        <c:crosses val="autoZero"/>
        <c:crossBetween val="midCat"/>
      </c:valAx>
      <c:valAx>
        <c:axId val="32669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E(MeV/u)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981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554760775385008"/>
          <c:y val="5.6711869349664615E-2"/>
          <c:w val="0.27310046485153211"/>
          <c:h val="0.3125021872265967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F132044-0CF3-FE4A-B3DD-AD83F8F3FA08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EF08EE0-F671-5A48-AE26-ED94D7DF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03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8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82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yc-nuclides.png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7"/>
          <a:stretch/>
        </p:blipFill>
        <p:spPr>
          <a:xfrm>
            <a:off x="5760721" y="1796554"/>
            <a:ext cx="3383279" cy="3346946"/>
          </a:xfrm>
          <a:prstGeom prst="rect">
            <a:avLst/>
          </a:prstGeom>
          <a:effectLst/>
        </p:spPr>
      </p:pic>
      <p:pic>
        <p:nvPicPr>
          <p:cNvPr id="8" name="Picture 7" descr="TRIUMF_logo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8" y="265430"/>
            <a:ext cx="3149600" cy="863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93998" y="146050"/>
            <a:ext cx="0" cy="110236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10024" y="374064"/>
            <a:ext cx="4667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Canada’s national laboratory</a:t>
            </a:r>
            <a:endParaRPr lang="en-US" sz="1200" baseline="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for particle and nuclear physics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and accelerator-based</a:t>
            </a:r>
            <a:r>
              <a:rPr lang="en-US" sz="1200" baseline="0" dirty="0">
                <a:solidFill>
                  <a:srgbClr val="EAE5DF"/>
                </a:solidFill>
                <a:latin typeface="Myriad Web Pro" panose="020B0503030403020204" pitchFamily="34" charset="0"/>
                <a:cs typeface="Myriad Pro Light"/>
              </a:rPr>
              <a:t> science</a:t>
            </a:r>
            <a:endParaRPr lang="en-US" sz="1200" dirty="0">
              <a:solidFill>
                <a:srgbClr val="EAE5DF"/>
              </a:solidFill>
              <a:latin typeface="Myriad Web Pro" panose="020B0503030403020204" pitchFamily="34" charset="0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886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259553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867150" y="1562100"/>
            <a:ext cx="3943350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CA" sz="40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Thank you!</a:t>
            </a:r>
          </a:p>
          <a:p>
            <a:pPr algn="ctr"/>
            <a:r>
              <a:rPr lang="en-CA" sz="4000" dirty="0" err="1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Merci</a:t>
            </a:r>
            <a:r>
              <a:rPr lang="en-CA" sz="4000" dirty="0">
                <a:solidFill>
                  <a:srgbClr val="FFFFFF"/>
                </a:solidFill>
                <a:latin typeface="Myriad Pro" pitchFamily="34" charset="0"/>
                <a:ea typeface="+mj-ea"/>
                <a:cs typeface="Avenir Heavy"/>
              </a:rPr>
              <a:t>!</a:t>
            </a:r>
            <a:endParaRPr lang="en-US" sz="3200" dirty="0">
              <a:solidFill>
                <a:srgbClr val="FFFFFF"/>
              </a:solidFill>
              <a:latin typeface="Myriad Pro" pitchFamily="34" charset="0"/>
              <a:ea typeface="+mj-ea"/>
              <a:cs typeface="Avenir Heavy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25527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4"/>
          <a:stretch/>
        </p:blipFill>
        <p:spPr>
          <a:xfrm>
            <a:off x="2552700" y="0"/>
            <a:ext cx="65913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52700" y="0"/>
            <a:ext cx="6591300" cy="5143500"/>
          </a:xfrm>
          <a:prstGeom prst="rect">
            <a:avLst/>
          </a:prstGeom>
          <a:solidFill>
            <a:srgbClr val="113F7C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94640" y="1122711"/>
            <a:ext cx="203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Canada’s national laboratory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for particle and nuclear physics </a:t>
            </a:r>
          </a:p>
          <a:p>
            <a:pPr algn="l"/>
            <a:r>
              <a:rPr lang="en-US" sz="1000" kern="1200" dirty="0">
                <a:solidFill>
                  <a:srgbClr val="113F7C"/>
                </a:solidFill>
                <a:latin typeface="Myriad Web Pro" panose="020B0503030403020204" pitchFamily="34" charset="0"/>
                <a:ea typeface="+mn-ea"/>
                <a:cs typeface="Myriad Pro Light"/>
              </a:rPr>
              <a:t>and accelerator-based science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4640" y="1000760"/>
            <a:ext cx="2032000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RIUMF_logo_blu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4" y="395325"/>
            <a:ext cx="1655589" cy="453952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25094" y="4021267"/>
            <a:ext cx="2427605" cy="797654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>
              <a:lnSpc>
                <a:spcPts val="1130"/>
              </a:lnSpc>
              <a:spcAft>
                <a:spcPts val="600"/>
              </a:spcAft>
            </a:pP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TRIUMF: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Alberta | British Columbia | Calgary | Carleton | Guelph | Manitoba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McGill | McMaster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Montréal | Northern British Columbia | Queen’s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Regina | Saint </a:t>
            </a:r>
            <a:r>
              <a:rPr lang="en-US" sz="800" dirty="0">
                <a:solidFill>
                  <a:srgbClr val="113F7C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Mary’s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| Simon Fraser | Toronto | Victoria |</a:t>
            </a:r>
            <a:r>
              <a:rPr lang="en-US" sz="800" baseline="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 Western | </a:t>
            </a:r>
            <a:r>
              <a:rPr lang="en-US" sz="800" dirty="0">
                <a:solidFill>
                  <a:srgbClr val="0F2D68"/>
                </a:solidFill>
                <a:latin typeface="Myriad Web Pro" panose="020B0503030403020204" pitchFamily="34" charset="0"/>
                <a:ea typeface="ヒラギノ角ゴ Pro W3" pitchFamily="-111" charset="-128"/>
                <a:cs typeface="Myriad Pro Light"/>
              </a:rPr>
              <a:t>Winnipeg | York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6616700" y="4306986"/>
            <a:ext cx="2324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Follow us at </a:t>
            </a:r>
            <a:r>
              <a:rPr lang="en-CA" sz="1400" dirty="0" err="1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TRIUMFLab</a:t>
            </a:r>
            <a:r>
              <a:rPr lang="en-CA" sz="1400" dirty="0">
                <a:solidFill>
                  <a:srgbClr val="FFFFFF"/>
                </a:solidFill>
                <a:latin typeface="Myriad Pro SemiExt" pitchFamily="34" charset="0"/>
                <a:ea typeface="+mj-ea"/>
                <a:cs typeface="Avenir Heavy"/>
              </a:rPr>
              <a:t> </a:t>
            </a:r>
          </a:p>
        </p:txBody>
      </p:sp>
      <p:pic>
        <p:nvPicPr>
          <p:cNvPr id="16" name="Picture 15" descr="FB-f-Logo__white_51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16" y="4744426"/>
            <a:ext cx="244673" cy="244673"/>
          </a:xfrm>
          <a:prstGeom prst="rect">
            <a:avLst/>
          </a:prstGeom>
        </p:spPr>
      </p:pic>
      <p:pic>
        <p:nvPicPr>
          <p:cNvPr id="17" name="Picture 16" descr="Glyph_Logo_png 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241" y="4744426"/>
            <a:ext cx="252000" cy="252000"/>
          </a:xfrm>
          <a:prstGeom prst="rect">
            <a:avLst/>
          </a:prstGeom>
        </p:spPr>
      </p:pic>
      <p:pic>
        <p:nvPicPr>
          <p:cNvPr id="18" name="Picture 17" descr="Twitter_logo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05" y="4744426"/>
            <a:ext cx="309965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holls_j_05 copy cop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/>
        </p:blipFill>
        <p:spPr>
          <a:xfrm>
            <a:off x="3352800" y="0"/>
            <a:ext cx="57912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rgbClr val="113F7C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3528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IUMF_logo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1" y="4706996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5,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M. Marchetto - Accelerator Workshop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2972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5,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M. Marchetto - Accelerator Workshop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45" y="4619662"/>
            <a:ext cx="574513" cy="574513"/>
          </a:xfrm>
          <a:prstGeom prst="rect">
            <a:avLst/>
          </a:prstGeom>
        </p:spPr>
      </p:pic>
      <p:pic>
        <p:nvPicPr>
          <p:cNvPr id="3" name="Picture 2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52" y="4615949"/>
            <a:ext cx="575392" cy="575392"/>
          </a:xfrm>
          <a:prstGeom prst="rect">
            <a:avLst/>
          </a:prstGeom>
        </p:spPr>
      </p:pic>
      <p:pic>
        <p:nvPicPr>
          <p:cNvPr id="8" name="Picture 7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4587272" y="4611967"/>
            <a:ext cx="570880" cy="575388"/>
          </a:xfrm>
          <a:prstGeom prst="rect">
            <a:avLst/>
          </a:prstGeom>
        </p:spPr>
      </p:pic>
      <p:pic>
        <p:nvPicPr>
          <p:cNvPr id="11" name="Picture 10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57" y="4621079"/>
            <a:ext cx="575392" cy="575392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49" y="4621079"/>
            <a:ext cx="575392" cy="575392"/>
          </a:xfrm>
          <a:prstGeom prst="rect">
            <a:avLst/>
          </a:prstGeom>
        </p:spPr>
      </p:pic>
      <p:pic>
        <p:nvPicPr>
          <p:cNvPr id="17" name="Picture 16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42" y="4619662"/>
            <a:ext cx="575392" cy="575392"/>
          </a:xfrm>
          <a:prstGeom prst="rect">
            <a:avLst/>
          </a:prstGeom>
        </p:spPr>
      </p:pic>
      <p:pic>
        <p:nvPicPr>
          <p:cNvPr id="18" name="Picture 17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34" y="4621079"/>
            <a:ext cx="575392" cy="575392"/>
          </a:xfrm>
          <a:prstGeom prst="rect">
            <a:avLst/>
          </a:prstGeom>
        </p:spPr>
      </p:pic>
      <p:pic>
        <p:nvPicPr>
          <p:cNvPr id="19" name="Picture 18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8609626" y="4615949"/>
            <a:ext cx="579803" cy="575392"/>
          </a:xfrm>
          <a:prstGeom prst="rect">
            <a:avLst/>
          </a:prstGeom>
        </p:spPr>
      </p:pic>
      <p:pic>
        <p:nvPicPr>
          <p:cNvPr id="16" name="Picture 15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8" y="4621958"/>
            <a:ext cx="574513" cy="574513"/>
          </a:xfrm>
          <a:prstGeom prst="rect">
            <a:avLst/>
          </a:prstGeom>
        </p:spPr>
      </p:pic>
      <p:pic>
        <p:nvPicPr>
          <p:cNvPr id="20" name="Picture 19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" y="4618245"/>
            <a:ext cx="575392" cy="575392"/>
          </a:xfrm>
          <a:prstGeom prst="rect">
            <a:avLst/>
          </a:prstGeom>
        </p:spPr>
      </p:pic>
      <p:pic>
        <p:nvPicPr>
          <p:cNvPr id="21" name="Picture 20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/>
        </p:blipFill>
        <p:spPr>
          <a:xfrm>
            <a:off x="-14885" y="4614263"/>
            <a:ext cx="570880" cy="575388"/>
          </a:xfrm>
          <a:prstGeom prst="rect">
            <a:avLst/>
          </a:prstGeom>
        </p:spPr>
      </p:pic>
      <p:pic>
        <p:nvPicPr>
          <p:cNvPr id="22" name="Picture 21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00" y="4623375"/>
            <a:ext cx="575392" cy="575392"/>
          </a:xfrm>
          <a:prstGeom prst="rect">
            <a:avLst/>
          </a:prstGeom>
        </p:spPr>
      </p:pic>
      <p:pic>
        <p:nvPicPr>
          <p:cNvPr id="23" name="Picture 22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92" y="4623375"/>
            <a:ext cx="575392" cy="575392"/>
          </a:xfrm>
          <a:prstGeom prst="rect">
            <a:avLst/>
          </a:prstGeom>
        </p:spPr>
      </p:pic>
      <p:pic>
        <p:nvPicPr>
          <p:cNvPr id="24" name="Picture 23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85" y="4621958"/>
            <a:ext cx="575392" cy="575392"/>
          </a:xfrm>
          <a:prstGeom prst="rect">
            <a:avLst/>
          </a:prstGeom>
        </p:spPr>
      </p:pic>
      <p:pic>
        <p:nvPicPr>
          <p:cNvPr id="25" name="Picture 24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77" y="4623375"/>
            <a:ext cx="575392" cy="575392"/>
          </a:xfrm>
          <a:prstGeom prst="rect">
            <a:avLst/>
          </a:prstGeom>
        </p:spPr>
      </p:pic>
      <p:pic>
        <p:nvPicPr>
          <p:cNvPr id="26" name="Picture 25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65"/>
          <a:stretch/>
        </p:blipFill>
        <p:spPr>
          <a:xfrm>
            <a:off x="4007469" y="4618245"/>
            <a:ext cx="579803" cy="57539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468078" y="714076"/>
            <a:ext cx="8229600" cy="36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/>
              <a:t>July 5,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/>
              <a:t>M. Marchetto - Accelerator Workshop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20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5, 2017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M. Marchetto - Accelerator Workshop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66B2C24-75C8-E544-A8CC-21761AB50D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s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40" y="3885426"/>
            <a:ext cx="1258074" cy="1258074"/>
          </a:xfrm>
          <a:prstGeom prst="rect">
            <a:avLst/>
          </a:prstGeom>
        </p:spPr>
      </p:pic>
      <p:pic>
        <p:nvPicPr>
          <p:cNvPr id="11" name="Picture 10" descr="s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40" y="3883500"/>
            <a:ext cx="1260000" cy="1260000"/>
          </a:xfrm>
          <a:prstGeom prst="rect">
            <a:avLst/>
          </a:prstGeom>
        </p:spPr>
      </p:pic>
      <p:pic>
        <p:nvPicPr>
          <p:cNvPr id="12" name="Picture 11" descr="s3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/>
          <a:stretch/>
        </p:blipFill>
        <p:spPr>
          <a:xfrm>
            <a:off x="0" y="3881574"/>
            <a:ext cx="863739" cy="1259990"/>
          </a:xfrm>
          <a:prstGeom prst="rect">
            <a:avLst/>
          </a:prstGeom>
        </p:spPr>
      </p:pic>
      <p:pic>
        <p:nvPicPr>
          <p:cNvPr id="13" name="Picture 12" descr="s4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21" y="3883500"/>
            <a:ext cx="1260000" cy="1260000"/>
          </a:xfrm>
          <a:prstGeom prst="rect">
            <a:avLst/>
          </a:prstGeom>
        </p:spPr>
      </p:pic>
      <p:pic>
        <p:nvPicPr>
          <p:cNvPr id="14" name="Picture 13" descr="s5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96" y="3883500"/>
            <a:ext cx="1260000" cy="1260000"/>
          </a:xfrm>
          <a:prstGeom prst="rect">
            <a:avLst/>
          </a:prstGeom>
        </p:spPr>
      </p:pic>
      <p:pic>
        <p:nvPicPr>
          <p:cNvPr id="15" name="Picture 14" descr="s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1" y="3881574"/>
            <a:ext cx="1260000" cy="1260000"/>
          </a:xfrm>
          <a:prstGeom prst="rect">
            <a:avLst/>
          </a:prstGeom>
        </p:spPr>
      </p:pic>
      <p:pic>
        <p:nvPicPr>
          <p:cNvPr id="16" name="Picture 15" descr="s7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70" y="3881574"/>
            <a:ext cx="1260000" cy="1260000"/>
          </a:xfrm>
          <a:prstGeom prst="rect">
            <a:avLst/>
          </a:prstGeom>
        </p:spPr>
      </p:pic>
      <p:pic>
        <p:nvPicPr>
          <p:cNvPr id="17" name="Picture 16" descr="s8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/>
        </p:blipFill>
        <p:spPr>
          <a:xfrm>
            <a:off x="8411545" y="3883500"/>
            <a:ext cx="732456" cy="126000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2313" y="1896486"/>
            <a:ext cx="7772400" cy="1427163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78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8891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09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677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7659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9677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7659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/>
              <a:t>July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/>
              <a:t>M. Marchetto - Accelerator Workshop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5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30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102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102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7256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>
                <a:latin typeface="Myriad Pro SemiExt" pitchFamily="34" charset="0"/>
              </a:rPr>
              <a:t>Click to edit Master title style</a:t>
            </a:r>
            <a:endParaRPr lang="en-US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52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3884930"/>
            <a:ext cx="8280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0" y="744061"/>
            <a:ext cx="8280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040" y="4309983"/>
            <a:ext cx="8280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CA" dirty="0">
                <a:latin typeface="Myriad Pro SemiExt" pitchFamily="34" charset="0"/>
              </a:rPr>
              <a:t>Click to </a:t>
            </a:r>
            <a:r>
              <a:rPr lang="fr-CA" dirty="0" err="1">
                <a:latin typeface="Myriad Pro SemiExt" pitchFamily="34" charset="0"/>
              </a:rPr>
              <a:t>edit</a:t>
            </a:r>
            <a:r>
              <a:rPr lang="fr-CA" dirty="0">
                <a:latin typeface="Myriad Pro SemiExt" pitchFamily="34" charset="0"/>
              </a:rPr>
              <a:t> Master </a:t>
            </a:r>
            <a:r>
              <a:rPr lang="fr-CA" dirty="0" err="1">
                <a:latin typeface="Myriad Pro SemiExt" pitchFamily="34" charset="0"/>
              </a:rPr>
              <a:t>title</a:t>
            </a:r>
            <a:r>
              <a:rPr lang="fr-CA" dirty="0">
                <a:latin typeface="Myriad Pro SemiExt" pitchFamily="34" charset="0"/>
              </a:rPr>
              <a:t> style</a:t>
            </a:r>
            <a:endParaRPr lang="en-US" dirty="0">
              <a:latin typeface="Myriad Pro Semi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4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/>
              <a:t>July 5,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/>
              <a:t>M. Marchetto - Accelerator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6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98303F-2E55-461A-8C6E-51DFA4C60F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07458F-A8A6-4BEF-9B75-D49AEE8E3A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204EB75-3D98-4914-B67D-6FA25E3E94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61E260-25C5-4A7A-9688-B1AAD2070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48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469900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yriad Pro SemiExt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</a:t>
            </a:r>
            <a:r>
              <a:rPr lang="fr-CA" dirty="0" err="1"/>
              <a:t>stytle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78" y="714076"/>
            <a:ext cx="8229600" cy="414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TRIUMF_logo_white.eps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904"/>
            <a:ext cx="1028700" cy="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1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  <p:sldLayoutId id="2147483667" r:id="rId3"/>
    <p:sldLayoutId id="2147483663" r:id="rId4"/>
    <p:sldLayoutId id="2147483668" r:id="rId5"/>
    <p:sldLayoutId id="2147483665" r:id="rId6"/>
    <p:sldLayoutId id="2147483649" r:id="rId7"/>
    <p:sldLayoutId id="2147483670" r:id="rId8"/>
    <p:sldLayoutId id="2147483664" r:id="rId9"/>
    <p:sldLayoutId id="214748366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72" r:id="rId20"/>
  </p:sldLayoutIdLst>
  <p:hf hdr="0"/>
  <p:txStyles>
    <p:titleStyle>
      <a:lvl1pPr algn="r" defTabSz="457200" rtl="0" eaLnBrk="1" latinLnBrk="0" hangingPunct="1">
        <a:spcBef>
          <a:spcPct val="0"/>
        </a:spcBef>
        <a:buNone/>
        <a:defRPr sz="2000" kern="1200">
          <a:solidFill>
            <a:srgbClr val="FFFFFF"/>
          </a:solidFill>
          <a:latin typeface="Myriad Pro SemiExt" pitchFamily="34" charset="0"/>
          <a:ea typeface="+mj-ea"/>
          <a:cs typeface="Myriad Pro SemiExt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yriad Pro" pitchFamily="34" charset="0"/>
          <a:ea typeface="+mn-ea"/>
          <a:cs typeface="Myriad Pro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1">
            <a:extLst>
              <a:ext uri="{FF2B5EF4-FFF2-40B4-BE49-F238E27FC236}">
                <a16:creationId xmlns:a16="http://schemas.microsoft.com/office/drawing/2014/main" id="{239E6AA1-3BED-4AEF-A434-03CBAD4BBC98}"/>
              </a:ext>
            </a:extLst>
          </p:cNvPr>
          <p:cNvSpPr txBox="1">
            <a:spLocks/>
          </p:cNvSpPr>
          <p:nvPr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r>
              <a:rPr lang="en-US" dirty="0"/>
              <a:t>Variant 1: Add 2</a:t>
            </a:r>
            <a:r>
              <a:rPr lang="en-US" baseline="30000" dirty="0"/>
              <a:t>nd</a:t>
            </a:r>
            <a:r>
              <a:rPr lang="en-US" dirty="0"/>
              <a:t> RFQ (150keV/u)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0D3805-F3A6-4396-B2D4-702469C55E78}"/>
              </a:ext>
            </a:extLst>
          </p:cNvPr>
          <p:cNvGrpSpPr/>
          <p:nvPr/>
        </p:nvGrpSpPr>
        <p:grpSpPr>
          <a:xfrm>
            <a:off x="4973666" y="1417971"/>
            <a:ext cx="3396855" cy="2855392"/>
            <a:chOff x="4813809" y="1470847"/>
            <a:chExt cx="3396855" cy="2855392"/>
          </a:xfrm>
        </p:grpSpPr>
        <p:sp>
          <p:nvSpPr>
            <p:cNvPr id="30744" name="Line 24">
              <a:extLst>
                <a:ext uri="{FF2B5EF4-FFF2-40B4-BE49-F238E27FC236}">
                  <a16:creationId xmlns:a16="http://schemas.microsoft.com/office/drawing/2014/main" id="{7930B52B-1637-4349-9087-384534443B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145" y="4315330"/>
              <a:ext cx="2811484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42493C4-B72B-44FE-A358-6A232FFF9F42}"/>
                </a:ext>
              </a:extLst>
            </p:cNvPr>
            <p:cNvGrpSpPr/>
            <p:nvPr/>
          </p:nvGrpSpPr>
          <p:grpSpPr>
            <a:xfrm rot="5400000">
              <a:off x="7508877" y="1340559"/>
              <a:ext cx="571500" cy="832075"/>
              <a:chOff x="5943600" y="2400300"/>
              <a:chExt cx="571500" cy="742950"/>
            </a:xfrm>
          </p:grpSpPr>
          <p:sp>
            <p:nvSpPr>
              <p:cNvPr id="30746" name="AutoShape 26">
                <a:extLst>
                  <a:ext uri="{FF2B5EF4-FFF2-40B4-BE49-F238E27FC236}">
                    <a16:creationId xmlns:a16="http://schemas.microsoft.com/office/drawing/2014/main" id="{BDA23A04-0475-4B24-A9AB-B765559AEE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943600" y="2400300"/>
                <a:ext cx="571500" cy="742950"/>
              </a:xfrm>
              <a:prstGeom prst="can">
                <a:avLst>
                  <a:gd name="adj" fmla="val 32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CA" altLang="en-US" sz="1200"/>
              </a:p>
            </p:txBody>
          </p:sp>
          <p:sp>
            <p:nvSpPr>
              <p:cNvPr id="30750" name="Text Box 30">
                <a:extLst>
                  <a:ext uri="{FF2B5EF4-FFF2-40B4-BE49-F238E27FC236}">
                    <a16:creationId xmlns:a16="http://schemas.microsoft.com/office/drawing/2014/main" id="{C0FBDF93-1868-469F-873C-2203187CC4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969028" y="2618616"/>
                <a:ext cx="423952" cy="1920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/>
                  <a:t>DTL</a:t>
                </a:r>
                <a:endParaRPr lang="en-CA" altLang="en-US" sz="12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08092EA-0FF0-41D2-BF1E-DB2AE803EDA2}"/>
                </a:ext>
              </a:extLst>
            </p:cNvPr>
            <p:cNvGrpSpPr/>
            <p:nvPr/>
          </p:nvGrpSpPr>
          <p:grpSpPr>
            <a:xfrm>
              <a:off x="6443837" y="2169460"/>
              <a:ext cx="652185" cy="1098449"/>
              <a:chOff x="5943600" y="3371850"/>
              <a:chExt cx="652185" cy="739379"/>
            </a:xfrm>
          </p:grpSpPr>
          <p:sp>
            <p:nvSpPr>
              <p:cNvPr id="30745" name="AutoShape 25">
                <a:extLst>
                  <a:ext uri="{FF2B5EF4-FFF2-40B4-BE49-F238E27FC236}">
                    <a16:creationId xmlns:a16="http://schemas.microsoft.com/office/drawing/2014/main" id="{B94DD3FB-7E67-4E28-A5B4-A1CDA34F5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943600" y="3371850"/>
                <a:ext cx="571500" cy="739379"/>
              </a:xfrm>
              <a:prstGeom prst="can">
                <a:avLst>
                  <a:gd name="adj" fmla="val 32344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CA" altLang="en-US" sz="1200"/>
              </a:p>
            </p:txBody>
          </p:sp>
          <p:sp>
            <p:nvSpPr>
              <p:cNvPr id="30751" name="Text Box 31">
                <a:extLst>
                  <a:ext uri="{FF2B5EF4-FFF2-40B4-BE49-F238E27FC236}">
                    <a16:creationId xmlns:a16="http://schemas.microsoft.com/office/drawing/2014/main" id="{6165F8F0-007D-4EFE-A2CD-A69C647095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0750" y="3543301"/>
                <a:ext cx="595035" cy="186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/>
                  <a:t>RFQ1</a:t>
                </a:r>
                <a:endParaRPr lang="en-CA" altLang="en-US" sz="18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213268B-D197-495C-8248-A30C52B06BAB}"/>
                </a:ext>
              </a:extLst>
            </p:cNvPr>
            <p:cNvGrpSpPr/>
            <p:nvPr/>
          </p:nvGrpSpPr>
          <p:grpSpPr>
            <a:xfrm>
              <a:off x="6672437" y="1874158"/>
              <a:ext cx="606725" cy="300082"/>
              <a:chOff x="6172200" y="3100255"/>
              <a:chExt cx="606725" cy="300082"/>
            </a:xfrm>
          </p:grpSpPr>
          <p:sp>
            <p:nvSpPr>
              <p:cNvPr id="30754" name="AutoShape 34">
                <a:extLst>
                  <a:ext uri="{FF2B5EF4-FFF2-40B4-BE49-F238E27FC236}">
                    <a16:creationId xmlns:a16="http://schemas.microsoft.com/office/drawing/2014/main" id="{55E2868D-4C04-47F2-A1D6-0B3513B3B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6172200" y="3200400"/>
                <a:ext cx="114300" cy="114300"/>
              </a:xfrm>
              <a:prstGeom prst="flowChartMagneticDisk">
                <a:avLst/>
              </a:prstGeom>
              <a:solidFill>
                <a:srgbClr val="33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350"/>
              </a:p>
            </p:txBody>
          </p:sp>
          <p:sp>
            <p:nvSpPr>
              <p:cNvPr id="30755" name="Text Box 35">
                <a:extLst>
                  <a:ext uri="{FF2B5EF4-FFF2-40B4-BE49-F238E27FC236}">
                    <a16:creationId xmlns:a16="http://schemas.microsoft.com/office/drawing/2014/main" id="{31B49153-6214-43D2-9994-024D214F5E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08058" y="3100255"/>
                <a:ext cx="470867" cy="3000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350" dirty="0">
                    <a:solidFill>
                      <a:srgbClr val="4916EC"/>
                    </a:solidFill>
                    <a:latin typeface="Times New Roman" panose="02020603050405020304" pitchFamily="18" charset="0"/>
                  </a:rPr>
                  <a:t>S0</a:t>
                </a:r>
                <a:endParaRPr lang="fr-FR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0756" name="Text Box 36">
              <a:extLst>
                <a:ext uri="{FF2B5EF4-FFF2-40B4-BE49-F238E27FC236}">
                  <a16:creationId xmlns:a16="http://schemas.microsoft.com/office/drawing/2014/main" id="{FD88078C-D62D-47D1-BC18-4F07C5F77E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2487" y="2699980"/>
              <a:ext cx="84927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</a:rPr>
                <a:t>A/q</a:t>
              </a: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</a:t>
              </a: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</a:rPr>
                <a:t>30</a:t>
              </a:r>
              <a:endParaRPr lang="fr-FR" altLang="en-US" sz="1350" dirty="0">
                <a:solidFill>
                  <a:srgbClr val="4916EC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0748" name="Line 28">
              <a:extLst>
                <a:ext uri="{FF2B5EF4-FFF2-40B4-BE49-F238E27FC236}">
                  <a16:creationId xmlns:a16="http://schemas.microsoft.com/office/drawing/2014/main" id="{DF2B1C51-069F-446B-8531-ABFA3784A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9587" y="1728430"/>
              <a:ext cx="0" cy="45690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30747" name="Line 27">
              <a:extLst>
                <a:ext uri="{FF2B5EF4-FFF2-40B4-BE49-F238E27FC236}">
                  <a16:creationId xmlns:a16="http://schemas.microsoft.com/office/drawing/2014/main" id="{33CF7645-8C32-469E-84AD-E6E7A55377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9587" y="3214329"/>
              <a:ext cx="0" cy="1111909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0A0A7EF-26D0-4BDB-A2A6-6D178875BF0A}"/>
                </a:ext>
              </a:extLst>
            </p:cNvPr>
            <p:cNvSpPr/>
            <p:nvPr/>
          </p:nvSpPr>
          <p:spPr>
            <a:xfrm>
              <a:off x="4813809" y="3508504"/>
              <a:ext cx="730981" cy="33053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E69AAF-24F7-477B-8639-5924AE642394}"/>
                </a:ext>
              </a:extLst>
            </p:cNvPr>
            <p:cNvSpPr txBox="1"/>
            <p:nvPr/>
          </p:nvSpPr>
          <p:spPr>
            <a:xfrm>
              <a:off x="4886384" y="3461952"/>
              <a:ext cx="6522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EBIS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032FE62-2937-4C91-98A6-5B5C11CE3A73}"/>
                </a:ext>
              </a:extLst>
            </p:cNvPr>
            <p:cNvGrpSpPr/>
            <p:nvPr/>
          </p:nvGrpSpPr>
          <p:grpSpPr>
            <a:xfrm>
              <a:off x="5547966" y="1518524"/>
              <a:ext cx="796405" cy="571500"/>
              <a:chOff x="6045121" y="2764608"/>
              <a:chExt cx="796405" cy="530578"/>
            </a:xfrm>
          </p:grpSpPr>
          <p:sp>
            <p:nvSpPr>
              <p:cNvPr id="73" name="AutoShape 25">
                <a:extLst>
                  <a:ext uri="{FF2B5EF4-FFF2-40B4-BE49-F238E27FC236}">
                    <a16:creationId xmlns:a16="http://schemas.microsoft.com/office/drawing/2014/main" id="{0C872B41-5D0B-4ED8-8981-8D9155E7D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178035" y="2631694"/>
                <a:ext cx="530578" cy="796405"/>
              </a:xfrm>
              <a:prstGeom prst="can">
                <a:avLst>
                  <a:gd name="adj" fmla="val 32344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CA" altLang="en-US" sz="1200"/>
              </a:p>
            </p:txBody>
          </p:sp>
          <p:sp>
            <p:nvSpPr>
              <p:cNvPr id="74" name="Text Box 31">
                <a:extLst>
                  <a:ext uri="{FF2B5EF4-FFF2-40B4-BE49-F238E27FC236}">
                    <a16:creationId xmlns:a16="http://schemas.microsoft.com/office/drawing/2014/main" id="{B1ABD06D-4F66-486B-88CB-5582501C1E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12878" y="2911360"/>
                <a:ext cx="595035" cy="257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/>
                  <a:t>RFQ2</a:t>
                </a:r>
                <a:endParaRPr lang="en-CA" altLang="en-US" sz="1800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75" name="Line 27">
              <a:extLst>
                <a:ext uri="{FF2B5EF4-FFF2-40B4-BE49-F238E27FC236}">
                  <a16:creationId xmlns:a16="http://schemas.microsoft.com/office/drawing/2014/main" id="{E699F2CA-A0EA-4ECF-82A9-E0547CFFE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9299" y="3815227"/>
              <a:ext cx="0" cy="5110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76" name="Line 27">
              <a:extLst>
                <a:ext uri="{FF2B5EF4-FFF2-40B4-BE49-F238E27FC236}">
                  <a16:creationId xmlns:a16="http://schemas.microsoft.com/office/drawing/2014/main" id="{75B5699C-72B3-4910-BFAD-139A29F08B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00916" y="1783258"/>
              <a:ext cx="3" cy="172524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77" name="Line 27">
              <a:extLst>
                <a:ext uri="{FF2B5EF4-FFF2-40B4-BE49-F238E27FC236}">
                  <a16:creationId xmlns:a16="http://schemas.microsoft.com/office/drawing/2014/main" id="{B23579AF-2626-441A-9151-D94DE37691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19900" y="1783258"/>
              <a:ext cx="390479" cy="9679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78" name="Line 24">
              <a:extLst>
                <a:ext uri="{FF2B5EF4-FFF2-40B4-BE49-F238E27FC236}">
                  <a16:creationId xmlns:a16="http://schemas.microsoft.com/office/drawing/2014/main" id="{D248E6A6-C0E6-47C9-8C1A-D0CAC75DD8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44372" y="1777319"/>
              <a:ext cx="385215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A09D1F2-1A88-40FE-B455-2171C14312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79296" y="3997187"/>
              <a:ext cx="1550291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29781B2-6078-45E7-B249-B765B61EE7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79299" y="3430090"/>
              <a:ext cx="1553436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headEnd type="triangl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49" name="Line 29">
              <a:extLst>
                <a:ext uri="{FF2B5EF4-FFF2-40B4-BE49-F238E27FC236}">
                  <a16:creationId xmlns:a16="http://schemas.microsoft.com/office/drawing/2014/main" id="{BED03C0A-DA95-4222-B6BE-2D7CE89306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86736" y="1777319"/>
              <a:ext cx="635357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84" name="Text Box 36">
              <a:extLst>
                <a:ext uri="{FF2B5EF4-FFF2-40B4-BE49-F238E27FC236}">
                  <a16:creationId xmlns:a16="http://schemas.microsoft.com/office/drawing/2014/main" id="{39224914-9087-4CF7-9A04-A1F57645B8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3319" y="2068319"/>
              <a:ext cx="84927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</a:rPr>
                <a:t>A/q</a:t>
              </a: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6.5</a:t>
              </a:r>
              <a:endParaRPr lang="fr-FR" altLang="en-US" sz="1350" dirty="0">
                <a:solidFill>
                  <a:srgbClr val="4916EC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5D7F4945-EA2B-4100-9AAF-03E88B293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387708"/>
              </p:ext>
            </p:extLst>
          </p:nvPr>
        </p:nvGraphicFramePr>
        <p:xfrm>
          <a:off x="298124" y="580350"/>
          <a:ext cx="3979207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307">
                  <a:extLst>
                    <a:ext uri="{9D8B030D-6E8A-4147-A177-3AD203B41FA5}">
                      <a16:colId xmlns:a16="http://schemas.microsoft.com/office/drawing/2014/main" val="2454540102"/>
                    </a:ext>
                  </a:extLst>
                </a:gridCol>
                <a:gridCol w="2178900">
                  <a:extLst>
                    <a:ext uri="{9D8B030D-6E8A-4147-A177-3AD203B41FA5}">
                      <a16:colId xmlns:a16="http://schemas.microsoft.com/office/drawing/2014/main" val="887478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400" dirty="0"/>
                        <a:t>Pros for RFQ2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Cons for RFQ2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05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CA" sz="1400" dirty="0"/>
                        <a:t>Adds redundancy to acceleration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Takes effort and RFQ1 is reliable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68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/>
                        <a:t>May design for capture &gt;80%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But, longitudinal emittance will grow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04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/>
                        <a:t>Increase space charge threshold &gt;10micA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/>
                        <a:t>Depends almost exclusively on EBIS for all masses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81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/>
                        <a:t>Helps train HQP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/>
                        <a:t>Needs new building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7449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5A5BC4-926F-4BC7-8B55-7C7491B83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578126"/>
              </p:ext>
            </p:extLst>
          </p:nvPr>
        </p:nvGraphicFramePr>
        <p:xfrm>
          <a:off x="560558" y="3116437"/>
          <a:ext cx="3341643" cy="1706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5484">
                  <a:extLst>
                    <a:ext uri="{9D8B030D-6E8A-4147-A177-3AD203B41FA5}">
                      <a16:colId xmlns:a16="http://schemas.microsoft.com/office/drawing/2014/main" val="1480586245"/>
                    </a:ext>
                  </a:extLst>
                </a:gridCol>
                <a:gridCol w="500464">
                  <a:extLst>
                    <a:ext uri="{9D8B030D-6E8A-4147-A177-3AD203B41FA5}">
                      <a16:colId xmlns:a16="http://schemas.microsoft.com/office/drawing/2014/main" val="1845453201"/>
                    </a:ext>
                  </a:extLst>
                </a:gridCol>
                <a:gridCol w="635695">
                  <a:extLst>
                    <a:ext uri="{9D8B030D-6E8A-4147-A177-3AD203B41FA5}">
                      <a16:colId xmlns:a16="http://schemas.microsoft.com/office/drawing/2014/main" val="406322598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RFQ1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 dirty="0">
                          <a:effectLst/>
                        </a:rPr>
                        <a:t>RFQ2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1889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Injection Energy (keV/u)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2.04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2.04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644761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Extraction energy (keV/u)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153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153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027693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capture (3 harmonic) %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80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80-100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393999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min A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2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99473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max A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30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6.5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803789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long emit (keV/u-ns)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0.5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???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960528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max Veff (MV)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4.53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1.06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7388553"/>
                  </a:ext>
                </a:extLst>
              </a:tr>
            </a:tbl>
          </a:graphicData>
        </a:graphic>
      </p:graphicFrame>
      <p:sp>
        <p:nvSpPr>
          <p:cNvPr id="93" name="Text Box 36">
            <a:extLst>
              <a:ext uri="{FF2B5EF4-FFF2-40B4-BE49-F238E27FC236}">
                <a16:creationId xmlns:a16="http://schemas.microsoft.com/office/drawing/2014/main" id="{004ACE07-CB7A-4FE9-A7BF-DC651D450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925" y="1362129"/>
            <a:ext cx="1019673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350" dirty="0">
                <a:solidFill>
                  <a:srgbClr val="4916EC"/>
                </a:solidFill>
                <a:latin typeface="Times New Roman" panose="02020603050405020304" pitchFamily="18" charset="0"/>
              </a:rPr>
              <a:t>150keV/u</a:t>
            </a:r>
            <a:endParaRPr lang="fr-FR" altLang="en-US" sz="1350" dirty="0">
              <a:solidFill>
                <a:srgbClr val="4916E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" name="Text Box 36">
            <a:extLst>
              <a:ext uri="{FF2B5EF4-FFF2-40B4-BE49-F238E27FC236}">
                <a16:creationId xmlns:a16="http://schemas.microsoft.com/office/drawing/2014/main" id="{8F5250F1-75D4-4506-8BD3-FC76998DA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460" y="1998091"/>
            <a:ext cx="849276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350" dirty="0">
                <a:solidFill>
                  <a:srgbClr val="4916EC"/>
                </a:solidFill>
                <a:latin typeface="Times New Roman" panose="02020603050405020304" pitchFamily="18" charset="0"/>
              </a:rPr>
              <a:t>A/q</a:t>
            </a:r>
            <a:r>
              <a:rPr lang="en-US" altLang="en-US" sz="1350" dirty="0">
                <a:solidFill>
                  <a:srgbClr val="4916E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6.5</a:t>
            </a:r>
            <a:endParaRPr lang="fr-FR" altLang="en-US" sz="1350" dirty="0">
              <a:solidFill>
                <a:srgbClr val="4916E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" name="Text Box 36">
            <a:extLst>
              <a:ext uri="{FF2B5EF4-FFF2-40B4-BE49-F238E27FC236}">
                <a16:creationId xmlns:a16="http://schemas.microsoft.com/office/drawing/2014/main" id="{05364369-6665-46FF-85FB-AF0C8B47A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106" y="3965990"/>
            <a:ext cx="849276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350" dirty="0">
                <a:solidFill>
                  <a:srgbClr val="4916EC"/>
                </a:solidFill>
                <a:latin typeface="Times New Roman" panose="02020603050405020304" pitchFamily="18" charset="0"/>
              </a:rPr>
              <a:t>1+ ions</a:t>
            </a:r>
            <a:endParaRPr lang="fr-FR" altLang="en-US" sz="1350" dirty="0">
              <a:solidFill>
                <a:srgbClr val="4916E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2</a:t>
            </a:r>
            <a:r>
              <a:rPr lang="en-US" baseline="30000" dirty="0"/>
              <a:t>nd</a:t>
            </a:r>
            <a:r>
              <a:rPr lang="en-US" dirty="0"/>
              <a:t> RFQ (150keV/u)</a:t>
            </a:r>
          </a:p>
        </p:txBody>
      </p:sp>
      <p:sp>
        <p:nvSpPr>
          <p:cNvPr id="6" name="Rectangle 5"/>
          <p:cNvSpPr/>
          <p:nvPr/>
        </p:nvSpPr>
        <p:spPr>
          <a:xfrm>
            <a:off x="-11200" y="856725"/>
            <a:ext cx="3380340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Lacks a strong motivation without 2</a:t>
            </a:r>
            <a:r>
              <a:rPr lang="en-US" sz="1600" baseline="30000" dirty="0"/>
              <a:t>nd</a:t>
            </a:r>
            <a:r>
              <a:rPr lang="en-US" sz="1600" dirty="0"/>
              <a:t> accelerator path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600" dirty="0"/>
              <a:t>RFQ1 can be injected with 1+ or EBIS beam up to A&lt;30 so will ~match efficiency of RFQ2 for A&gt;30 and match/better RFQ2 for 7&lt;A&lt;30 </a:t>
            </a:r>
            <a:endParaRPr lang="en-US" sz="16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RFQ2 could be designed to increase capture above 80% but this would increase longitudinal emittance – capture in DTL may be impacted plus beam quality at user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could be designed to increase space charge threshold above 10micA (present RFQ1 limit)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E3ADAE-78D0-4D64-BBEF-DA7738A78B02}"/>
              </a:ext>
            </a:extLst>
          </p:cNvPr>
          <p:cNvGrpSpPr/>
          <p:nvPr/>
        </p:nvGrpSpPr>
        <p:grpSpPr>
          <a:xfrm>
            <a:off x="3674042" y="820109"/>
            <a:ext cx="5342653" cy="4039778"/>
            <a:chOff x="3545089" y="820109"/>
            <a:chExt cx="5342653" cy="403977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E7B8E39-8998-4B78-AF00-E7D2F8B27B1D}"/>
                </a:ext>
              </a:extLst>
            </p:cNvPr>
            <p:cNvGrpSpPr/>
            <p:nvPr/>
          </p:nvGrpSpPr>
          <p:grpSpPr>
            <a:xfrm>
              <a:off x="3545089" y="820109"/>
              <a:ext cx="5342653" cy="4039778"/>
              <a:chOff x="3808266" y="1098960"/>
              <a:chExt cx="5342653" cy="4039778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3808266" y="1098960"/>
                <a:ext cx="5126238" cy="3931920"/>
                <a:chOff x="3808266" y="1150165"/>
                <a:chExt cx="5126238" cy="3931920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08266" y="1150165"/>
                  <a:ext cx="5126238" cy="3931920"/>
                </a:xfrm>
                <a:prstGeom prst="rect">
                  <a:avLst/>
                </a:prstGeom>
              </p:spPr>
            </p:pic>
            <p:sp>
              <p:nvSpPr>
                <p:cNvPr id="7" name="Freeform 13"/>
                <p:cNvSpPr>
                  <a:spLocks/>
                </p:cNvSpPr>
                <p:nvPr/>
              </p:nvSpPr>
              <p:spPr bwMode="auto">
                <a:xfrm>
                  <a:off x="5756036" y="3440570"/>
                  <a:ext cx="3131706" cy="524185"/>
                </a:xfrm>
                <a:custGeom>
                  <a:avLst/>
                  <a:gdLst>
                    <a:gd name="connsiteX0" fmla="*/ 0 w 10000"/>
                    <a:gd name="connsiteY0" fmla="*/ 9879 h 9879"/>
                    <a:gd name="connsiteX1" fmla="*/ 8485 w 10000"/>
                    <a:gd name="connsiteY1" fmla="*/ 8550 h 9879"/>
                    <a:gd name="connsiteX2" fmla="*/ 10000 w 10000"/>
                    <a:gd name="connsiteY2" fmla="*/ 7509 h 9879"/>
                    <a:gd name="connsiteX3" fmla="*/ 10000 w 10000"/>
                    <a:gd name="connsiteY3" fmla="*/ 0 h 9879"/>
                    <a:gd name="connsiteX0" fmla="*/ 0 w 10000"/>
                    <a:gd name="connsiteY0" fmla="*/ 10000 h 10000"/>
                    <a:gd name="connsiteX1" fmla="*/ 8485 w 10000"/>
                    <a:gd name="connsiteY1" fmla="*/ 8655 h 10000"/>
                    <a:gd name="connsiteX2" fmla="*/ 10000 w 10000"/>
                    <a:gd name="connsiteY2" fmla="*/ 7601 h 10000"/>
                    <a:gd name="connsiteX3" fmla="*/ 10000 w 10000"/>
                    <a:gd name="connsiteY3" fmla="*/ 0 h 10000"/>
                    <a:gd name="connsiteX0" fmla="*/ 0 w 10000"/>
                    <a:gd name="connsiteY0" fmla="*/ 9053 h 9053"/>
                    <a:gd name="connsiteX1" fmla="*/ 8485 w 10000"/>
                    <a:gd name="connsiteY1" fmla="*/ 7708 h 9053"/>
                    <a:gd name="connsiteX2" fmla="*/ 10000 w 10000"/>
                    <a:gd name="connsiteY2" fmla="*/ 6654 h 9053"/>
                    <a:gd name="connsiteX3" fmla="*/ 10000 w 10000"/>
                    <a:gd name="connsiteY3" fmla="*/ 0 h 9053"/>
                    <a:gd name="connsiteX0" fmla="*/ 0 w 10000"/>
                    <a:gd name="connsiteY0" fmla="*/ 11046 h 11046"/>
                    <a:gd name="connsiteX1" fmla="*/ 8485 w 10000"/>
                    <a:gd name="connsiteY1" fmla="*/ 9560 h 11046"/>
                    <a:gd name="connsiteX2" fmla="*/ 10000 w 10000"/>
                    <a:gd name="connsiteY2" fmla="*/ 8396 h 11046"/>
                    <a:gd name="connsiteX3" fmla="*/ 10000 w 10000"/>
                    <a:gd name="connsiteY3" fmla="*/ 0 h 11046"/>
                    <a:gd name="connsiteX0" fmla="*/ 0 w 10000"/>
                    <a:gd name="connsiteY0" fmla="*/ 10815 h 10815"/>
                    <a:gd name="connsiteX1" fmla="*/ 8485 w 10000"/>
                    <a:gd name="connsiteY1" fmla="*/ 9329 h 10815"/>
                    <a:gd name="connsiteX2" fmla="*/ 10000 w 10000"/>
                    <a:gd name="connsiteY2" fmla="*/ 8165 h 10815"/>
                    <a:gd name="connsiteX3" fmla="*/ 9976 w 10000"/>
                    <a:gd name="connsiteY3" fmla="*/ 0 h 10815"/>
                    <a:gd name="connsiteX0" fmla="*/ 0 w 10000"/>
                    <a:gd name="connsiteY0" fmla="*/ 10994 h 10994"/>
                    <a:gd name="connsiteX1" fmla="*/ 8485 w 10000"/>
                    <a:gd name="connsiteY1" fmla="*/ 9508 h 10994"/>
                    <a:gd name="connsiteX2" fmla="*/ 10000 w 10000"/>
                    <a:gd name="connsiteY2" fmla="*/ 8344 h 10994"/>
                    <a:gd name="connsiteX3" fmla="*/ 9976 w 10000"/>
                    <a:gd name="connsiteY3" fmla="*/ 0 h 10994"/>
                    <a:gd name="connsiteX0" fmla="*/ 0 w 10000"/>
                    <a:gd name="connsiteY0" fmla="*/ 10749 h 10749"/>
                    <a:gd name="connsiteX1" fmla="*/ 8485 w 10000"/>
                    <a:gd name="connsiteY1" fmla="*/ 9263 h 10749"/>
                    <a:gd name="connsiteX2" fmla="*/ 10000 w 10000"/>
                    <a:gd name="connsiteY2" fmla="*/ 8099 h 10749"/>
                    <a:gd name="connsiteX3" fmla="*/ 9976 w 10000"/>
                    <a:gd name="connsiteY3" fmla="*/ 0 h 10749"/>
                    <a:gd name="connsiteX0" fmla="*/ 0 w 10000"/>
                    <a:gd name="connsiteY0" fmla="*/ 10837 h 10837"/>
                    <a:gd name="connsiteX1" fmla="*/ 8485 w 10000"/>
                    <a:gd name="connsiteY1" fmla="*/ 9351 h 10837"/>
                    <a:gd name="connsiteX2" fmla="*/ 10000 w 10000"/>
                    <a:gd name="connsiteY2" fmla="*/ 8187 h 10837"/>
                    <a:gd name="connsiteX3" fmla="*/ 9976 w 10000"/>
                    <a:gd name="connsiteY3" fmla="*/ 0 h 10837"/>
                    <a:gd name="connsiteX0" fmla="*/ 0 w 10000"/>
                    <a:gd name="connsiteY0" fmla="*/ 10925 h 10925"/>
                    <a:gd name="connsiteX1" fmla="*/ 8485 w 10000"/>
                    <a:gd name="connsiteY1" fmla="*/ 9439 h 10925"/>
                    <a:gd name="connsiteX2" fmla="*/ 10000 w 10000"/>
                    <a:gd name="connsiteY2" fmla="*/ 8275 h 10925"/>
                    <a:gd name="connsiteX3" fmla="*/ 9976 w 10000"/>
                    <a:gd name="connsiteY3" fmla="*/ 0 h 10925"/>
                    <a:gd name="connsiteX0" fmla="*/ 0 w 10000"/>
                    <a:gd name="connsiteY0" fmla="*/ 10866 h 10866"/>
                    <a:gd name="connsiteX1" fmla="*/ 8485 w 10000"/>
                    <a:gd name="connsiteY1" fmla="*/ 9380 h 10866"/>
                    <a:gd name="connsiteX2" fmla="*/ 10000 w 10000"/>
                    <a:gd name="connsiteY2" fmla="*/ 8216 h 10866"/>
                    <a:gd name="connsiteX3" fmla="*/ 9976 w 10000"/>
                    <a:gd name="connsiteY3" fmla="*/ 0 h 10866"/>
                    <a:gd name="connsiteX0" fmla="*/ 23645 w 23645"/>
                    <a:gd name="connsiteY0" fmla="*/ 16469 h 16469"/>
                    <a:gd name="connsiteX1" fmla="*/ 0 w 23645"/>
                    <a:gd name="connsiteY1" fmla="*/ 9380 h 16469"/>
                    <a:gd name="connsiteX2" fmla="*/ 1515 w 23645"/>
                    <a:gd name="connsiteY2" fmla="*/ 8216 h 16469"/>
                    <a:gd name="connsiteX3" fmla="*/ 1491 w 23645"/>
                    <a:gd name="connsiteY3" fmla="*/ 0 h 16469"/>
                    <a:gd name="connsiteX0" fmla="*/ 22154 w 22154"/>
                    <a:gd name="connsiteY0" fmla="*/ 16469 h 16469"/>
                    <a:gd name="connsiteX1" fmla="*/ 15443 w 22154"/>
                    <a:gd name="connsiteY1" fmla="*/ 16464 h 16469"/>
                    <a:gd name="connsiteX2" fmla="*/ 24 w 22154"/>
                    <a:gd name="connsiteY2" fmla="*/ 8216 h 16469"/>
                    <a:gd name="connsiteX3" fmla="*/ 0 w 22154"/>
                    <a:gd name="connsiteY3" fmla="*/ 0 h 16469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24 w 22154"/>
                    <a:gd name="connsiteY2" fmla="*/ 8216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24 w 22154"/>
                    <a:gd name="connsiteY2" fmla="*/ 8216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60 w 22154"/>
                    <a:gd name="connsiteY2" fmla="*/ 14049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3660 w 22154"/>
                    <a:gd name="connsiteY3" fmla="*/ 14049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3660 w 22154"/>
                    <a:gd name="connsiteY3" fmla="*/ 14049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07 w 22154"/>
                    <a:gd name="connsiteY2" fmla="*/ 15837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07 w 22154"/>
                    <a:gd name="connsiteY2" fmla="*/ 15837 h 16480"/>
                    <a:gd name="connsiteX3" fmla="*/ 13660 w 22154"/>
                    <a:gd name="connsiteY3" fmla="*/ 14130 h 16480"/>
                    <a:gd name="connsiteX4" fmla="*/ 0 w 22154"/>
                    <a:gd name="connsiteY4" fmla="*/ 0 h 16480"/>
                    <a:gd name="connsiteX0" fmla="*/ 8547 w 10863"/>
                    <a:gd name="connsiteY0" fmla="*/ 5514 h 5525"/>
                    <a:gd name="connsiteX1" fmla="*/ 3124 w 10863"/>
                    <a:gd name="connsiteY1" fmla="*/ 5525 h 5525"/>
                    <a:gd name="connsiteX2" fmla="*/ 0 w 10863"/>
                    <a:gd name="connsiteY2" fmla="*/ 4882 h 5525"/>
                    <a:gd name="connsiteX3" fmla="*/ 53 w 10863"/>
                    <a:gd name="connsiteY3" fmla="*/ 3175 h 5525"/>
                    <a:gd name="connsiteX4" fmla="*/ 10863 w 10863"/>
                    <a:gd name="connsiteY4" fmla="*/ 0 h 5525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10000 w 10000"/>
                    <a:gd name="connsiteY4" fmla="*/ 0 h 10000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5092 w 10000"/>
                    <a:gd name="connsiteY4" fmla="*/ 2870 h 10000"/>
                    <a:gd name="connsiteX5" fmla="*/ 10000 w 10000"/>
                    <a:gd name="connsiteY5" fmla="*/ 0 h 10000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2651 w 10000"/>
                    <a:gd name="connsiteY4" fmla="*/ 4683 h 10000"/>
                    <a:gd name="connsiteX5" fmla="*/ 10000 w 10000"/>
                    <a:gd name="connsiteY5" fmla="*/ 0 h 10000"/>
                    <a:gd name="connsiteX0" fmla="*/ 7868 w 12162"/>
                    <a:gd name="connsiteY0" fmla="*/ 5301 h 5321"/>
                    <a:gd name="connsiteX1" fmla="*/ 2876 w 12162"/>
                    <a:gd name="connsiteY1" fmla="*/ 5321 h 5321"/>
                    <a:gd name="connsiteX2" fmla="*/ 0 w 12162"/>
                    <a:gd name="connsiteY2" fmla="*/ 4157 h 5321"/>
                    <a:gd name="connsiteX3" fmla="*/ 49 w 12162"/>
                    <a:gd name="connsiteY3" fmla="*/ 1068 h 5321"/>
                    <a:gd name="connsiteX4" fmla="*/ 2651 w 12162"/>
                    <a:gd name="connsiteY4" fmla="*/ 4 h 5321"/>
                    <a:gd name="connsiteX5" fmla="*/ 12162 w 12162"/>
                    <a:gd name="connsiteY5" fmla="*/ 0 h 5321"/>
                    <a:gd name="connsiteX0" fmla="*/ 6432 w 9963"/>
                    <a:gd name="connsiteY0" fmla="*/ 9962 h 10000"/>
                    <a:gd name="connsiteX1" fmla="*/ 2328 w 9963"/>
                    <a:gd name="connsiteY1" fmla="*/ 10000 h 10000"/>
                    <a:gd name="connsiteX2" fmla="*/ 20 w 9963"/>
                    <a:gd name="connsiteY2" fmla="*/ 7867 h 10000"/>
                    <a:gd name="connsiteX3" fmla="*/ 3 w 9963"/>
                    <a:gd name="connsiteY3" fmla="*/ 2007 h 10000"/>
                    <a:gd name="connsiteX4" fmla="*/ 2143 w 9963"/>
                    <a:gd name="connsiteY4" fmla="*/ 8 h 10000"/>
                    <a:gd name="connsiteX5" fmla="*/ 9963 w 9963"/>
                    <a:gd name="connsiteY5" fmla="*/ 0 h 10000"/>
                    <a:gd name="connsiteX0" fmla="*/ 6436 w 9980"/>
                    <a:gd name="connsiteY0" fmla="*/ 9962 h 10000"/>
                    <a:gd name="connsiteX1" fmla="*/ 2317 w 9980"/>
                    <a:gd name="connsiteY1" fmla="*/ 10000 h 10000"/>
                    <a:gd name="connsiteX2" fmla="*/ 0 w 9980"/>
                    <a:gd name="connsiteY2" fmla="*/ 7867 h 10000"/>
                    <a:gd name="connsiteX3" fmla="*/ 156 w 9980"/>
                    <a:gd name="connsiteY3" fmla="*/ 1952 h 10000"/>
                    <a:gd name="connsiteX4" fmla="*/ 2131 w 9980"/>
                    <a:gd name="connsiteY4" fmla="*/ 8 h 10000"/>
                    <a:gd name="connsiteX5" fmla="*/ 9980 w 9980"/>
                    <a:gd name="connsiteY5" fmla="*/ 0 h 10000"/>
                    <a:gd name="connsiteX0" fmla="*/ 6449 w 10000"/>
                    <a:gd name="connsiteY0" fmla="*/ 9962 h 10000"/>
                    <a:gd name="connsiteX1" fmla="*/ 2322 w 10000"/>
                    <a:gd name="connsiteY1" fmla="*/ 10000 h 10000"/>
                    <a:gd name="connsiteX2" fmla="*/ 0 w 10000"/>
                    <a:gd name="connsiteY2" fmla="*/ 7867 h 10000"/>
                    <a:gd name="connsiteX3" fmla="*/ 98 w 10000"/>
                    <a:gd name="connsiteY3" fmla="*/ 1952 h 10000"/>
                    <a:gd name="connsiteX4" fmla="*/ 2135 w 10000"/>
                    <a:gd name="connsiteY4" fmla="*/ 8 h 10000"/>
                    <a:gd name="connsiteX5" fmla="*/ 10000 w 10000"/>
                    <a:gd name="connsiteY5" fmla="*/ 0 h 10000"/>
                    <a:gd name="connsiteX0" fmla="*/ 6391 w 9942"/>
                    <a:gd name="connsiteY0" fmla="*/ 9962 h 10000"/>
                    <a:gd name="connsiteX1" fmla="*/ 2264 w 9942"/>
                    <a:gd name="connsiteY1" fmla="*/ 10000 h 10000"/>
                    <a:gd name="connsiteX2" fmla="*/ 0 w 9942"/>
                    <a:gd name="connsiteY2" fmla="*/ 7867 h 10000"/>
                    <a:gd name="connsiteX3" fmla="*/ 40 w 9942"/>
                    <a:gd name="connsiteY3" fmla="*/ 1952 h 10000"/>
                    <a:gd name="connsiteX4" fmla="*/ 2077 w 9942"/>
                    <a:gd name="connsiteY4" fmla="*/ 8 h 10000"/>
                    <a:gd name="connsiteX5" fmla="*/ 9942 w 9942"/>
                    <a:gd name="connsiteY5" fmla="*/ 0 h 10000"/>
                    <a:gd name="connsiteX0" fmla="*/ 6428 w 10000"/>
                    <a:gd name="connsiteY0" fmla="*/ 9962 h 9962"/>
                    <a:gd name="connsiteX1" fmla="*/ 1987 w 10000"/>
                    <a:gd name="connsiteY1" fmla="*/ 9670 h 9962"/>
                    <a:gd name="connsiteX2" fmla="*/ 0 w 10000"/>
                    <a:gd name="connsiteY2" fmla="*/ 7867 h 9962"/>
                    <a:gd name="connsiteX3" fmla="*/ 40 w 10000"/>
                    <a:gd name="connsiteY3" fmla="*/ 1952 h 9962"/>
                    <a:gd name="connsiteX4" fmla="*/ 2089 w 10000"/>
                    <a:gd name="connsiteY4" fmla="*/ 8 h 9962"/>
                    <a:gd name="connsiteX5" fmla="*/ 10000 w 10000"/>
                    <a:gd name="connsiteY5" fmla="*/ 0 h 9962"/>
                    <a:gd name="connsiteX0" fmla="*/ 6892 w 10000"/>
                    <a:gd name="connsiteY0" fmla="*/ 9779 h 9779"/>
                    <a:gd name="connsiteX1" fmla="*/ 1987 w 10000"/>
                    <a:gd name="connsiteY1" fmla="*/ 9707 h 9779"/>
                    <a:gd name="connsiteX2" fmla="*/ 0 w 10000"/>
                    <a:gd name="connsiteY2" fmla="*/ 7897 h 9779"/>
                    <a:gd name="connsiteX3" fmla="*/ 40 w 10000"/>
                    <a:gd name="connsiteY3" fmla="*/ 1959 h 9779"/>
                    <a:gd name="connsiteX4" fmla="*/ 2089 w 10000"/>
                    <a:gd name="connsiteY4" fmla="*/ 8 h 9779"/>
                    <a:gd name="connsiteX5" fmla="*/ 10000 w 10000"/>
                    <a:gd name="connsiteY5" fmla="*/ 0 h 9779"/>
                    <a:gd name="connsiteX0" fmla="*/ 0 w 76196"/>
                    <a:gd name="connsiteY0" fmla="*/ 5487 h 9926"/>
                    <a:gd name="connsiteX1" fmla="*/ 68183 w 76196"/>
                    <a:gd name="connsiteY1" fmla="*/ 9926 h 9926"/>
                    <a:gd name="connsiteX2" fmla="*/ 66196 w 76196"/>
                    <a:gd name="connsiteY2" fmla="*/ 8075 h 9926"/>
                    <a:gd name="connsiteX3" fmla="*/ 66236 w 76196"/>
                    <a:gd name="connsiteY3" fmla="*/ 2003 h 9926"/>
                    <a:gd name="connsiteX4" fmla="*/ 68285 w 76196"/>
                    <a:gd name="connsiteY4" fmla="*/ 8 h 9926"/>
                    <a:gd name="connsiteX5" fmla="*/ 76196 w 76196"/>
                    <a:gd name="connsiteY5" fmla="*/ 0 h 9926"/>
                    <a:gd name="connsiteX0" fmla="*/ 12 w 10012"/>
                    <a:gd name="connsiteY0" fmla="*/ 5528 h 10455"/>
                    <a:gd name="connsiteX1" fmla="*/ 0 w 10012"/>
                    <a:gd name="connsiteY1" fmla="*/ 10455 h 10455"/>
                    <a:gd name="connsiteX2" fmla="*/ 8700 w 10012"/>
                    <a:gd name="connsiteY2" fmla="*/ 8135 h 10455"/>
                    <a:gd name="connsiteX3" fmla="*/ 8705 w 10012"/>
                    <a:gd name="connsiteY3" fmla="*/ 2018 h 10455"/>
                    <a:gd name="connsiteX4" fmla="*/ 8974 w 10012"/>
                    <a:gd name="connsiteY4" fmla="*/ 8 h 10455"/>
                    <a:gd name="connsiteX5" fmla="*/ 10012 w 10012"/>
                    <a:gd name="connsiteY5" fmla="*/ 0 h 10455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8705 w 10012"/>
                    <a:gd name="connsiteY3" fmla="*/ 2018 h 12512"/>
                    <a:gd name="connsiteX4" fmla="*/ 8974 w 10012"/>
                    <a:gd name="connsiteY4" fmla="*/ 8 h 12512"/>
                    <a:gd name="connsiteX5" fmla="*/ 10012 w 10012"/>
                    <a:gd name="connsiteY5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8705 w 10012"/>
                    <a:gd name="connsiteY3" fmla="*/ 2018 h 12512"/>
                    <a:gd name="connsiteX4" fmla="*/ 8974 w 10012"/>
                    <a:gd name="connsiteY4" fmla="*/ 8 h 12512"/>
                    <a:gd name="connsiteX5" fmla="*/ 10012 w 10012"/>
                    <a:gd name="connsiteY5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8974 w 10012"/>
                    <a:gd name="connsiteY4" fmla="*/ 8 h 12512"/>
                    <a:gd name="connsiteX5" fmla="*/ 10012 w 10012"/>
                    <a:gd name="connsiteY5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10012 w 10012"/>
                    <a:gd name="connsiteY5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64 w 10012"/>
                    <a:gd name="connsiteY5" fmla="*/ 5237 h 12512"/>
                    <a:gd name="connsiteX6" fmla="*/ 10012 w 10012"/>
                    <a:gd name="connsiteY6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72 w 10012"/>
                    <a:gd name="connsiteY5" fmla="*/ 9670 h 12512"/>
                    <a:gd name="connsiteX6" fmla="*/ 10012 w 10012"/>
                    <a:gd name="connsiteY6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72 w 10012"/>
                    <a:gd name="connsiteY5" fmla="*/ 9670 h 12512"/>
                    <a:gd name="connsiteX6" fmla="*/ 8776 w 10012"/>
                    <a:gd name="connsiteY6" fmla="*/ 4953 h 12512"/>
                    <a:gd name="connsiteX7" fmla="*/ 10012 w 10012"/>
                    <a:gd name="connsiteY7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72 w 10012"/>
                    <a:gd name="connsiteY5" fmla="*/ 9670 h 12512"/>
                    <a:gd name="connsiteX6" fmla="*/ 8936 w 10012"/>
                    <a:gd name="connsiteY6" fmla="*/ 8 h 12512"/>
                    <a:gd name="connsiteX7" fmla="*/ 10012 w 10012"/>
                    <a:gd name="connsiteY7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72 w 10012"/>
                    <a:gd name="connsiteY5" fmla="*/ 9670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616 w 10012"/>
                    <a:gd name="connsiteY4" fmla="*/ 9613 h 12512"/>
                    <a:gd name="connsiteX5" fmla="*/ 7672 w 10012"/>
                    <a:gd name="connsiteY5" fmla="*/ 9670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616 w 10012"/>
                    <a:gd name="connsiteY4" fmla="*/ 9613 h 12512"/>
                    <a:gd name="connsiteX5" fmla="*/ 7642 w 10012"/>
                    <a:gd name="connsiteY5" fmla="*/ 9556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  <a:gd name="connsiteX0" fmla="*/ 0 w 10022"/>
                    <a:gd name="connsiteY0" fmla="*/ 5528 h 12512"/>
                    <a:gd name="connsiteX1" fmla="*/ 10 w 10022"/>
                    <a:gd name="connsiteY1" fmla="*/ 10455 h 12512"/>
                    <a:gd name="connsiteX2" fmla="*/ 290 w 10022"/>
                    <a:gd name="connsiteY2" fmla="*/ 12512 h 12512"/>
                    <a:gd name="connsiteX3" fmla="*/ 5213 w 10022"/>
                    <a:gd name="connsiteY3" fmla="*/ 12420 h 12512"/>
                    <a:gd name="connsiteX4" fmla="*/ 5626 w 10022"/>
                    <a:gd name="connsiteY4" fmla="*/ 9613 h 12512"/>
                    <a:gd name="connsiteX5" fmla="*/ 7652 w 10022"/>
                    <a:gd name="connsiteY5" fmla="*/ 9556 h 12512"/>
                    <a:gd name="connsiteX6" fmla="*/ 8992 w 10022"/>
                    <a:gd name="connsiteY6" fmla="*/ 8 h 12512"/>
                    <a:gd name="connsiteX7" fmla="*/ 10022 w 10022"/>
                    <a:gd name="connsiteY7" fmla="*/ 0 h 12512"/>
                    <a:gd name="connsiteX0" fmla="*/ 0 w 10261"/>
                    <a:gd name="connsiteY0" fmla="*/ 5609 h 12512"/>
                    <a:gd name="connsiteX1" fmla="*/ 249 w 10261"/>
                    <a:gd name="connsiteY1" fmla="*/ 10455 h 12512"/>
                    <a:gd name="connsiteX2" fmla="*/ 529 w 10261"/>
                    <a:gd name="connsiteY2" fmla="*/ 12512 h 12512"/>
                    <a:gd name="connsiteX3" fmla="*/ 5452 w 10261"/>
                    <a:gd name="connsiteY3" fmla="*/ 12420 h 12512"/>
                    <a:gd name="connsiteX4" fmla="*/ 5865 w 10261"/>
                    <a:gd name="connsiteY4" fmla="*/ 9613 h 12512"/>
                    <a:gd name="connsiteX5" fmla="*/ 7891 w 10261"/>
                    <a:gd name="connsiteY5" fmla="*/ 9556 h 12512"/>
                    <a:gd name="connsiteX6" fmla="*/ 9231 w 10261"/>
                    <a:gd name="connsiteY6" fmla="*/ 8 h 12512"/>
                    <a:gd name="connsiteX7" fmla="*/ 10261 w 10261"/>
                    <a:gd name="connsiteY7" fmla="*/ 0 h 12512"/>
                    <a:gd name="connsiteX0" fmla="*/ 0 w 10261"/>
                    <a:gd name="connsiteY0" fmla="*/ 5609 h 12512"/>
                    <a:gd name="connsiteX1" fmla="*/ 249 w 10261"/>
                    <a:gd name="connsiteY1" fmla="*/ 10455 h 12512"/>
                    <a:gd name="connsiteX2" fmla="*/ 529 w 10261"/>
                    <a:gd name="connsiteY2" fmla="*/ 12512 h 12512"/>
                    <a:gd name="connsiteX3" fmla="*/ 5452 w 10261"/>
                    <a:gd name="connsiteY3" fmla="*/ 12420 h 12512"/>
                    <a:gd name="connsiteX4" fmla="*/ 5865 w 10261"/>
                    <a:gd name="connsiteY4" fmla="*/ 9613 h 12512"/>
                    <a:gd name="connsiteX5" fmla="*/ 7891 w 10261"/>
                    <a:gd name="connsiteY5" fmla="*/ 9556 h 12512"/>
                    <a:gd name="connsiteX6" fmla="*/ 9231 w 10261"/>
                    <a:gd name="connsiteY6" fmla="*/ 8 h 12512"/>
                    <a:gd name="connsiteX7" fmla="*/ 10261 w 10261"/>
                    <a:gd name="connsiteY7" fmla="*/ 0 h 12512"/>
                    <a:gd name="connsiteX0" fmla="*/ 1 w 10012"/>
                    <a:gd name="connsiteY0" fmla="*/ 5447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616 w 10012"/>
                    <a:gd name="connsiteY4" fmla="*/ 9613 h 12512"/>
                    <a:gd name="connsiteX5" fmla="*/ 7642 w 10012"/>
                    <a:gd name="connsiteY5" fmla="*/ 9556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012" h="12512">
                      <a:moveTo>
                        <a:pt x="1" y="5447"/>
                      </a:moveTo>
                      <a:cubicBezTo>
                        <a:pt x="1" y="7116"/>
                        <a:pt x="0" y="8786"/>
                        <a:pt x="0" y="10455"/>
                      </a:cubicBezTo>
                      <a:cubicBezTo>
                        <a:pt x="93" y="11141"/>
                        <a:pt x="187" y="11826"/>
                        <a:pt x="280" y="12512"/>
                      </a:cubicBezTo>
                      <a:lnTo>
                        <a:pt x="5203" y="12420"/>
                      </a:lnTo>
                      <a:cubicBezTo>
                        <a:pt x="5293" y="11750"/>
                        <a:pt x="5526" y="10283"/>
                        <a:pt x="5616" y="9613"/>
                      </a:cubicBezTo>
                      <a:lnTo>
                        <a:pt x="7642" y="9556"/>
                      </a:lnTo>
                      <a:lnTo>
                        <a:pt x="8982" y="8"/>
                      </a:lnTo>
                      <a:lnTo>
                        <a:pt x="10012" y="0"/>
                      </a:lnTo>
                    </a:path>
                  </a:pathLst>
                </a:custGeom>
                <a:noFill/>
                <a:ln w="38100">
                  <a:solidFill>
                    <a:srgbClr val="0000FF"/>
                  </a:solidFill>
                  <a:round/>
                  <a:headEnd/>
                  <a:tailEnd type="stealth" w="med" len="med"/>
                </a:ln>
                <a:effectLst/>
              </p:spPr>
              <p:txBody>
                <a:bodyPr wrap="none"/>
                <a:lstStyle/>
                <a:p>
                  <a:endParaRPr lang="en-CA"/>
                </a:p>
              </p:txBody>
            </p:sp>
            <p:sp>
              <p:nvSpPr>
                <p:cNvPr id="8" name="Freeform 13"/>
                <p:cNvSpPr>
                  <a:spLocks/>
                </p:cNvSpPr>
                <p:nvPr/>
              </p:nvSpPr>
              <p:spPr bwMode="auto">
                <a:xfrm>
                  <a:off x="8240211" y="3840880"/>
                  <a:ext cx="410514" cy="422069"/>
                </a:xfrm>
                <a:custGeom>
                  <a:avLst/>
                  <a:gdLst>
                    <a:gd name="connsiteX0" fmla="*/ 0 w 10000"/>
                    <a:gd name="connsiteY0" fmla="*/ 9879 h 9879"/>
                    <a:gd name="connsiteX1" fmla="*/ 8485 w 10000"/>
                    <a:gd name="connsiteY1" fmla="*/ 8550 h 9879"/>
                    <a:gd name="connsiteX2" fmla="*/ 10000 w 10000"/>
                    <a:gd name="connsiteY2" fmla="*/ 7509 h 9879"/>
                    <a:gd name="connsiteX3" fmla="*/ 10000 w 10000"/>
                    <a:gd name="connsiteY3" fmla="*/ 0 h 9879"/>
                    <a:gd name="connsiteX0" fmla="*/ 0 w 10000"/>
                    <a:gd name="connsiteY0" fmla="*/ 10000 h 10000"/>
                    <a:gd name="connsiteX1" fmla="*/ 8485 w 10000"/>
                    <a:gd name="connsiteY1" fmla="*/ 8655 h 10000"/>
                    <a:gd name="connsiteX2" fmla="*/ 10000 w 10000"/>
                    <a:gd name="connsiteY2" fmla="*/ 7601 h 10000"/>
                    <a:gd name="connsiteX3" fmla="*/ 10000 w 10000"/>
                    <a:gd name="connsiteY3" fmla="*/ 0 h 10000"/>
                    <a:gd name="connsiteX0" fmla="*/ 0 w 10000"/>
                    <a:gd name="connsiteY0" fmla="*/ 9053 h 9053"/>
                    <a:gd name="connsiteX1" fmla="*/ 8485 w 10000"/>
                    <a:gd name="connsiteY1" fmla="*/ 7708 h 9053"/>
                    <a:gd name="connsiteX2" fmla="*/ 10000 w 10000"/>
                    <a:gd name="connsiteY2" fmla="*/ 6654 h 9053"/>
                    <a:gd name="connsiteX3" fmla="*/ 10000 w 10000"/>
                    <a:gd name="connsiteY3" fmla="*/ 0 h 9053"/>
                    <a:gd name="connsiteX0" fmla="*/ 0 w 10000"/>
                    <a:gd name="connsiteY0" fmla="*/ 11046 h 11046"/>
                    <a:gd name="connsiteX1" fmla="*/ 8485 w 10000"/>
                    <a:gd name="connsiteY1" fmla="*/ 9560 h 11046"/>
                    <a:gd name="connsiteX2" fmla="*/ 10000 w 10000"/>
                    <a:gd name="connsiteY2" fmla="*/ 8396 h 11046"/>
                    <a:gd name="connsiteX3" fmla="*/ 10000 w 10000"/>
                    <a:gd name="connsiteY3" fmla="*/ 0 h 11046"/>
                    <a:gd name="connsiteX0" fmla="*/ 0 w 10000"/>
                    <a:gd name="connsiteY0" fmla="*/ 10815 h 10815"/>
                    <a:gd name="connsiteX1" fmla="*/ 8485 w 10000"/>
                    <a:gd name="connsiteY1" fmla="*/ 9329 h 10815"/>
                    <a:gd name="connsiteX2" fmla="*/ 10000 w 10000"/>
                    <a:gd name="connsiteY2" fmla="*/ 8165 h 10815"/>
                    <a:gd name="connsiteX3" fmla="*/ 9976 w 10000"/>
                    <a:gd name="connsiteY3" fmla="*/ 0 h 10815"/>
                    <a:gd name="connsiteX0" fmla="*/ 0 w 10000"/>
                    <a:gd name="connsiteY0" fmla="*/ 10994 h 10994"/>
                    <a:gd name="connsiteX1" fmla="*/ 8485 w 10000"/>
                    <a:gd name="connsiteY1" fmla="*/ 9508 h 10994"/>
                    <a:gd name="connsiteX2" fmla="*/ 10000 w 10000"/>
                    <a:gd name="connsiteY2" fmla="*/ 8344 h 10994"/>
                    <a:gd name="connsiteX3" fmla="*/ 9976 w 10000"/>
                    <a:gd name="connsiteY3" fmla="*/ 0 h 10994"/>
                    <a:gd name="connsiteX0" fmla="*/ 0 w 10000"/>
                    <a:gd name="connsiteY0" fmla="*/ 10749 h 10749"/>
                    <a:gd name="connsiteX1" fmla="*/ 8485 w 10000"/>
                    <a:gd name="connsiteY1" fmla="*/ 9263 h 10749"/>
                    <a:gd name="connsiteX2" fmla="*/ 10000 w 10000"/>
                    <a:gd name="connsiteY2" fmla="*/ 8099 h 10749"/>
                    <a:gd name="connsiteX3" fmla="*/ 9976 w 10000"/>
                    <a:gd name="connsiteY3" fmla="*/ 0 h 10749"/>
                    <a:gd name="connsiteX0" fmla="*/ 0 w 10000"/>
                    <a:gd name="connsiteY0" fmla="*/ 10837 h 10837"/>
                    <a:gd name="connsiteX1" fmla="*/ 8485 w 10000"/>
                    <a:gd name="connsiteY1" fmla="*/ 9351 h 10837"/>
                    <a:gd name="connsiteX2" fmla="*/ 10000 w 10000"/>
                    <a:gd name="connsiteY2" fmla="*/ 8187 h 10837"/>
                    <a:gd name="connsiteX3" fmla="*/ 9976 w 10000"/>
                    <a:gd name="connsiteY3" fmla="*/ 0 h 10837"/>
                    <a:gd name="connsiteX0" fmla="*/ 0 w 10000"/>
                    <a:gd name="connsiteY0" fmla="*/ 10925 h 10925"/>
                    <a:gd name="connsiteX1" fmla="*/ 8485 w 10000"/>
                    <a:gd name="connsiteY1" fmla="*/ 9439 h 10925"/>
                    <a:gd name="connsiteX2" fmla="*/ 10000 w 10000"/>
                    <a:gd name="connsiteY2" fmla="*/ 8275 h 10925"/>
                    <a:gd name="connsiteX3" fmla="*/ 9976 w 10000"/>
                    <a:gd name="connsiteY3" fmla="*/ 0 h 10925"/>
                    <a:gd name="connsiteX0" fmla="*/ 0 w 10000"/>
                    <a:gd name="connsiteY0" fmla="*/ 10866 h 10866"/>
                    <a:gd name="connsiteX1" fmla="*/ 8485 w 10000"/>
                    <a:gd name="connsiteY1" fmla="*/ 9380 h 10866"/>
                    <a:gd name="connsiteX2" fmla="*/ 10000 w 10000"/>
                    <a:gd name="connsiteY2" fmla="*/ 8216 h 10866"/>
                    <a:gd name="connsiteX3" fmla="*/ 9976 w 10000"/>
                    <a:gd name="connsiteY3" fmla="*/ 0 h 10866"/>
                    <a:gd name="connsiteX0" fmla="*/ 23645 w 23645"/>
                    <a:gd name="connsiteY0" fmla="*/ 16469 h 16469"/>
                    <a:gd name="connsiteX1" fmla="*/ 0 w 23645"/>
                    <a:gd name="connsiteY1" fmla="*/ 9380 h 16469"/>
                    <a:gd name="connsiteX2" fmla="*/ 1515 w 23645"/>
                    <a:gd name="connsiteY2" fmla="*/ 8216 h 16469"/>
                    <a:gd name="connsiteX3" fmla="*/ 1491 w 23645"/>
                    <a:gd name="connsiteY3" fmla="*/ 0 h 16469"/>
                    <a:gd name="connsiteX0" fmla="*/ 22154 w 22154"/>
                    <a:gd name="connsiteY0" fmla="*/ 16469 h 16469"/>
                    <a:gd name="connsiteX1" fmla="*/ 15443 w 22154"/>
                    <a:gd name="connsiteY1" fmla="*/ 16464 h 16469"/>
                    <a:gd name="connsiteX2" fmla="*/ 24 w 22154"/>
                    <a:gd name="connsiteY2" fmla="*/ 8216 h 16469"/>
                    <a:gd name="connsiteX3" fmla="*/ 0 w 22154"/>
                    <a:gd name="connsiteY3" fmla="*/ 0 h 16469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24 w 22154"/>
                    <a:gd name="connsiteY2" fmla="*/ 8216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24 w 22154"/>
                    <a:gd name="connsiteY2" fmla="*/ 8216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60 w 22154"/>
                    <a:gd name="connsiteY2" fmla="*/ 14049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3660 w 22154"/>
                    <a:gd name="connsiteY3" fmla="*/ 14049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3660 w 22154"/>
                    <a:gd name="connsiteY3" fmla="*/ 14049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07 w 22154"/>
                    <a:gd name="connsiteY2" fmla="*/ 15837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07 w 22154"/>
                    <a:gd name="connsiteY2" fmla="*/ 15837 h 16480"/>
                    <a:gd name="connsiteX3" fmla="*/ 13660 w 22154"/>
                    <a:gd name="connsiteY3" fmla="*/ 14130 h 16480"/>
                    <a:gd name="connsiteX4" fmla="*/ 0 w 22154"/>
                    <a:gd name="connsiteY4" fmla="*/ 0 h 16480"/>
                    <a:gd name="connsiteX0" fmla="*/ 8547 w 10863"/>
                    <a:gd name="connsiteY0" fmla="*/ 5514 h 5525"/>
                    <a:gd name="connsiteX1" fmla="*/ 3124 w 10863"/>
                    <a:gd name="connsiteY1" fmla="*/ 5525 h 5525"/>
                    <a:gd name="connsiteX2" fmla="*/ 0 w 10863"/>
                    <a:gd name="connsiteY2" fmla="*/ 4882 h 5525"/>
                    <a:gd name="connsiteX3" fmla="*/ 53 w 10863"/>
                    <a:gd name="connsiteY3" fmla="*/ 3175 h 5525"/>
                    <a:gd name="connsiteX4" fmla="*/ 10863 w 10863"/>
                    <a:gd name="connsiteY4" fmla="*/ 0 h 5525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10000 w 10000"/>
                    <a:gd name="connsiteY4" fmla="*/ 0 h 10000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5092 w 10000"/>
                    <a:gd name="connsiteY4" fmla="*/ 2870 h 10000"/>
                    <a:gd name="connsiteX5" fmla="*/ 10000 w 10000"/>
                    <a:gd name="connsiteY5" fmla="*/ 0 h 10000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2651 w 10000"/>
                    <a:gd name="connsiteY4" fmla="*/ 4683 h 10000"/>
                    <a:gd name="connsiteX5" fmla="*/ 10000 w 10000"/>
                    <a:gd name="connsiteY5" fmla="*/ 0 h 10000"/>
                    <a:gd name="connsiteX0" fmla="*/ 7868 w 12162"/>
                    <a:gd name="connsiteY0" fmla="*/ 5301 h 5321"/>
                    <a:gd name="connsiteX1" fmla="*/ 2876 w 12162"/>
                    <a:gd name="connsiteY1" fmla="*/ 5321 h 5321"/>
                    <a:gd name="connsiteX2" fmla="*/ 0 w 12162"/>
                    <a:gd name="connsiteY2" fmla="*/ 4157 h 5321"/>
                    <a:gd name="connsiteX3" fmla="*/ 49 w 12162"/>
                    <a:gd name="connsiteY3" fmla="*/ 1068 h 5321"/>
                    <a:gd name="connsiteX4" fmla="*/ 2651 w 12162"/>
                    <a:gd name="connsiteY4" fmla="*/ 4 h 5321"/>
                    <a:gd name="connsiteX5" fmla="*/ 12162 w 12162"/>
                    <a:gd name="connsiteY5" fmla="*/ 0 h 5321"/>
                    <a:gd name="connsiteX0" fmla="*/ 6432 w 9963"/>
                    <a:gd name="connsiteY0" fmla="*/ 9962 h 10000"/>
                    <a:gd name="connsiteX1" fmla="*/ 2328 w 9963"/>
                    <a:gd name="connsiteY1" fmla="*/ 10000 h 10000"/>
                    <a:gd name="connsiteX2" fmla="*/ 20 w 9963"/>
                    <a:gd name="connsiteY2" fmla="*/ 7867 h 10000"/>
                    <a:gd name="connsiteX3" fmla="*/ 3 w 9963"/>
                    <a:gd name="connsiteY3" fmla="*/ 2007 h 10000"/>
                    <a:gd name="connsiteX4" fmla="*/ 2143 w 9963"/>
                    <a:gd name="connsiteY4" fmla="*/ 8 h 10000"/>
                    <a:gd name="connsiteX5" fmla="*/ 9963 w 9963"/>
                    <a:gd name="connsiteY5" fmla="*/ 0 h 10000"/>
                    <a:gd name="connsiteX0" fmla="*/ 6436 w 9980"/>
                    <a:gd name="connsiteY0" fmla="*/ 9962 h 10000"/>
                    <a:gd name="connsiteX1" fmla="*/ 2317 w 9980"/>
                    <a:gd name="connsiteY1" fmla="*/ 10000 h 10000"/>
                    <a:gd name="connsiteX2" fmla="*/ 0 w 9980"/>
                    <a:gd name="connsiteY2" fmla="*/ 7867 h 10000"/>
                    <a:gd name="connsiteX3" fmla="*/ 156 w 9980"/>
                    <a:gd name="connsiteY3" fmla="*/ 1952 h 10000"/>
                    <a:gd name="connsiteX4" fmla="*/ 2131 w 9980"/>
                    <a:gd name="connsiteY4" fmla="*/ 8 h 10000"/>
                    <a:gd name="connsiteX5" fmla="*/ 9980 w 9980"/>
                    <a:gd name="connsiteY5" fmla="*/ 0 h 10000"/>
                    <a:gd name="connsiteX0" fmla="*/ 6449 w 10000"/>
                    <a:gd name="connsiteY0" fmla="*/ 9962 h 10000"/>
                    <a:gd name="connsiteX1" fmla="*/ 2322 w 10000"/>
                    <a:gd name="connsiteY1" fmla="*/ 10000 h 10000"/>
                    <a:gd name="connsiteX2" fmla="*/ 0 w 10000"/>
                    <a:gd name="connsiteY2" fmla="*/ 7867 h 10000"/>
                    <a:gd name="connsiteX3" fmla="*/ 98 w 10000"/>
                    <a:gd name="connsiteY3" fmla="*/ 1952 h 10000"/>
                    <a:gd name="connsiteX4" fmla="*/ 2135 w 10000"/>
                    <a:gd name="connsiteY4" fmla="*/ 8 h 10000"/>
                    <a:gd name="connsiteX5" fmla="*/ 10000 w 10000"/>
                    <a:gd name="connsiteY5" fmla="*/ 0 h 10000"/>
                    <a:gd name="connsiteX0" fmla="*/ 6391 w 9942"/>
                    <a:gd name="connsiteY0" fmla="*/ 9962 h 10000"/>
                    <a:gd name="connsiteX1" fmla="*/ 2264 w 9942"/>
                    <a:gd name="connsiteY1" fmla="*/ 10000 h 10000"/>
                    <a:gd name="connsiteX2" fmla="*/ 0 w 9942"/>
                    <a:gd name="connsiteY2" fmla="*/ 7867 h 10000"/>
                    <a:gd name="connsiteX3" fmla="*/ 40 w 9942"/>
                    <a:gd name="connsiteY3" fmla="*/ 1952 h 10000"/>
                    <a:gd name="connsiteX4" fmla="*/ 2077 w 9942"/>
                    <a:gd name="connsiteY4" fmla="*/ 8 h 10000"/>
                    <a:gd name="connsiteX5" fmla="*/ 9942 w 9942"/>
                    <a:gd name="connsiteY5" fmla="*/ 0 h 10000"/>
                    <a:gd name="connsiteX0" fmla="*/ 6428 w 10000"/>
                    <a:gd name="connsiteY0" fmla="*/ 9962 h 9962"/>
                    <a:gd name="connsiteX1" fmla="*/ 1987 w 10000"/>
                    <a:gd name="connsiteY1" fmla="*/ 9670 h 9962"/>
                    <a:gd name="connsiteX2" fmla="*/ 0 w 10000"/>
                    <a:gd name="connsiteY2" fmla="*/ 7867 h 9962"/>
                    <a:gd name="connsiteX3" fmla="*/ 40 w 10000"/>
                    <a:gd name="connsiteY3" fmla="*/ 1952 h 9962"/>
                    <a:gd name="connsiteX4" fmla="*/ 2089 w 10000"/>
                    <a:gd name="connsiteY4" fmla="*/ 8 h 9962"/>
                    <a:gd name="connsiteX5" fmla="*/ 10000 w 10000"/>
                    <a:gd name="connsiteY5" fmla="*/ 0 h 9962"/>
                    <a:gd name="connsiteX0" fmla="*/ 6892 w 10000"/>
                    <a:gd name="connsiteY0" fmla="*/ 9779 h 9779"/>
                    <a:gd name="connsiteX1" fmla="*/ 1987 w 10000"/>
                    <a:gd name="connsiteY1" fmla="*/ 9707 h 9779"/>
                    <a:gd name="connsiteX2" fmla="*/ 0 w 10000"/>
                    <a:gd name="connsiteY2" fmla="*/ 7897 h 9779"/>
                    <a:gd name="connsiteX3" fmla="*/ 40 w 10000"/>
                    <a:gd name="connsiteY3" fmla="*/ 1959 h 9779"/>
                    <a:gd name="connsiteX4" fmla="*/ 2089 w 10000"/>
                    <a:gd name="connsiteY4" fmla="*/ 8 h 9779"/>
                    <a:gd name="connsiteX5" fmla="*/ 10000 w 10000"/>
                    <a:gd name="connsiteY5" fmla="*/ 0 h 9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000" h="9779">
                      <a:moveTo>
                        <a:pt x="6892" y="9779"/>
                      </a:moveTo>
                      <a:lnTo>
                        <a:pt x="1987" y="9707"/>
                      </a:lnTo>
                      <a:lnTo>
                        <a:pt x="0" y="7897"/>
                      </a:lnTo>
                      <a:cubicBezTo>
                        <a:pt x="14" y="5955"/>
                        <a:pt x="26" y="3901"/>
                        <a:pt x="40" y="1959"/>
                      </a:cubicBezTo>
                      <a:lnTo>
                        <a:pt x="2089" y="8"/>
                      </a:lnTo>
                      <a:lnTo>
                        <a:pt x="10000" y="0"/>
                      </a:lnTo>
                    </a:path>
                  </a:pathLst>
                </a:custGeom>
                <a:noFill/>
                <a:ln w="38100">
                  <a:solidFill>
                    <a:srgbClr val="92D050"/>
                  </a:solidFill>
                  <a:round/>
                  <a:headEnd/>
                  <a:tailEnd type="stealth" w="med" len="med"/>
                </a:ln>
                <a:effectLst/>
              </p:spPr>
              <p:txBody>
                <a:bodyPr wrap="none"/>
                <a:lstStyle/>
                <a:p>
                  <a:endParaRPr lang="en-CA"/>
                </a:p>
              </p:txBody>
            </p:sp>
            <p:sp>
              <p:nvSpPr>
                <p:cNvPr id="9" name="Freeform 13"/>
                <p:cNvSpPr>
                  <a:spLocks/>
                </p:cNvSpPr>
                <p:nvPr/>
              </p:nvSpPr>
              <p:spPr bwMode="auto">
                <a:xfrm>
                  <a:off x="5258337" y="2525721"/>
                  <a:ext cx="2403715" cy="2036025"/>
                </a:xfrm>
                <a:custGeom>
                  <a:avLst/>
                  <a:gdLst>
                    <a:gd name="connsiteX0" fmla="*/ 0 w 10000"/>
                    <a:gd name="connsiteY0" fmla="*/ 9879 h 9879"/>
                    <a:gd name="connsiteX1" fmla="*/ 8485 w 10000"/>
                    <a:gd name="connsiteY1" fmla="*/ 8550 h 9879"/>
                    <a:gd name="connsiteX2" fmla="*/ 10000 w 10000"/>
                    <a:gd name="connsiteY2" fmla="*/ 7509 h 9879"/>
                    <a:gd name="connsiteX3" fmla="*/ 10000 w 10000"/>
                    <a:gd name="connsiteY3" fmla="*/ 0 h 9879"/>
                    <a:gd name="connsiteX0" fmla="*/ 0 w 10000"/>
                    <a:gd name="connsiteY0" fmla="*/ 10000 h 10000"/>
                    <a:gd name="connsiteX1" fmla="*/ 8485 w 10000"/>
                    <a:gd name="connsiteY1" fmla="*/ 8655 h 10000"/>
                    <a:gd name="connsiteX2" fmla="*/ 10000 w 10000"/>
                    <a:gd name="connsiteY2" fmla="*/ 7601 h 10000"/>
                    <a:gd name="connsiteX3" fmla="*/ 10000 w 10000"/>
                    <a:gd name="connsiteY3" fmla="*/ 0 h 10000"/>
                    <a:gd name="connsiteX0" fmla="*/ 0 w 10000"/>
                    <a:gd name="connsiteY0" fmla="*/ 9053 h 9053"/>
                    <a:gd name="connsiteX1" fmla="*/ 8485 w 10000"/>
                    <a:gd name="connsiteY1" fmla="*/ 7708 h 9053"/>
                    <a:gd name="connsiteX2" fmla="*/ 10000 w 10000"/>
                    <a:gd name="connsiteY2" fmla="*/ 6654 h 9053"/>
                    <a:gd name="connsiteX3" fmla="*/ 10000 w 10000"/>
                    <a:gd name="connsiteY3" fmla="*/ 0 h 9053"/>
                    <a:gd name="connsiteX0" fmla="*/ 0 w 10000"/>
                    <a:gd name="connsiteY0" fmla="*/ 11046 h 11046"/>
                    <a:gd name="connsiteX1" fmla="*/ 8485 w 10000"/>
                    <a:gd name="connsiteY1" fmla="*/ 9560 h 11046"/>
                    <a:gd name="connsiteX2" fmla="*/ 10000 w 10000"/>
                    <a:gd name="connsiteY2" fmla="*/ 8396 h 11046"/>
                    <a:gd name="connsiteX3" fmla="*/ 10000 w 10000"/>
                    <a:gd name="connsiteY3" fmla="*/ 0 h 11046"/>
                    <a:gd name="connsiteX0" fmla="*/ 0 w 10000"/>
                    <a:gd name="connsiteY0" fmla="*/ 10815 h 10815"/>
                    <a:gd name="connsiteX1" fmla="*/ 8485 w 10000"/>
                    <a:gd name="connsiteY1" fmla="*/ 9329 h 10815"/>
                    <a:gd name="connsiteX2" fmla="*/ 10000 w 10000"/>
                    <a:gd name="connsiteY2" fmla="*/ 8165 h 10815"/>
                    <a:gd name="connsiteX3" fmla="*/ 9976 w 10000"/>
                    <a:gd name="connsiteY3" fmla="*/ 0 h 10815"/>
                    <a:gd name="connsiteX0" fmla="*/ 0 w 10000"/>
                    <a:gd name="connsiteY0" fmla="*/ 10994 h 10994"/>
                    <a:gd name="connsiteX1" fmla="*/ 8485 w 10000"/>
                    <a:gd name="connsiteY1" fmla="*/ 9508 h 10994"/>
                    <a:gd name="connsiteX2" fmla="*/ 10000 w 10000"/>
                    <a:gd name="connsiteY2" fmla="*/ 8344 h 10994"/>
                    <a:gd name="connsiteX3" fmla="*/ 9976 w 10000"/>
                    <a:gd name="connsiteY3" fmla="*/ 0 h 10994"/>
                    <a:gd name="connsiteX0" fmla="*/ 0 w 10000"/>
                    <a:gd name="connsiteY0" fmla="*/ 10749 h 10749"/>
                    <a:gd name="connsiteX1" fmla="*/ 8485 w 10000"/>
                    <a:gd name="connsiteY1" fmla="*/ 9263 h 10749"/>
                    <a:gd name="connsiteX2" fmla="*/ 10000 w 10000"/>
                    <a:gd name="connsiteY2" fmla="*/ 8099 h 10749"/>
                    <a:gd name="connsiteX3" fmla="*/ 9976 w 10000"/>
                    <a:gd name="connsiteY3" fmla="*/ 0 h 10749"/>
                    <a:gd name="connsiteX0" fmla="*/ 0 w 10000"/>
                    <a:gd name="connsiteY0" fmla="*/ 10837 h 10837"/>
                    <a:gd name="connsiteX1" fmla="*/ 8485 w 10000"/>
                    <a:gd name="connsiteY1" fmla="*/ 9351 h 10837"/>
                    <a:gd name="connsiteX2" fmla="*/ 10000 w 10000"/>
                    <a:gd name="connsiteY2" fmla="*/ 8187 h 10837"/>
                    <a:gd name="connsiteX3" fmla="*/ 9976 w 10000"/>
                    <a:gd name="connsiteY3" fmla="*/ 0 h 10837"/>
                    <a:gd name="connsiteX0" fmla="*/ 0 w 10000"/>
                    <a:gd name="connsiteY0" fmla="*/ 10925 h 10925"/>
                    <a:gd name="connsiteX1" fmla="*/ 8485 w 10000"/>
                    <a:gd name="connsiteY1" fmla="*/ 9439 h 10925"/>
                    <a:gd name="connsiteX2" fmla="*/ 10000 w 10000"/>
                    <a:gd name="connsiteY2" fmla="*/ 8275 h 10925"/>
                    <a:gd name="connsiteX3" fmla="*/ 9976 w 10000"/>
                    <a:gd name="connsiteY3" fmla="*/ 0 h 10925"/>
                    <a:gd name="connsiteX0" fmla="*/ 0 w 10000"/>
                    <a:gd name="connsiteY0" fmla="*/ 10866 h 10866"/>
                    <a:gd name="connsiteX1" fmla="*/ 8485 w 10000"/>
                    <a:gd name="connsiteY1" fmla="*/ 9380 h 10866"/>
                    <a:gd name="connsiteX2" fmla="*/ 10000 w 10000"/>
                    <a:gd name="connsiteY2" fmla="*/ 8216 h 10866"/>
                    <a:gd name="connsiteX3" fmla="*/ 9976 w 10000"/>
                    <a:gd name="connsiteY3" fmla="*/ 0 h 10866"/>
                    <a:gd name="connsiteX0" fmla="*/ 23645 w 23645"/>
                    <a:gd name="connsiteY0" fmla="*/ 16469 h 16469"/>
                    <a:gd name="connsiteX1" fmla="*/ 0 w 23645"/>
                    <a:gd name="connsiteY1" fmla="*/ 9380 h 16469"/>
                    <a:gd name="connsiteX2" fmla="*/ 1515 w 23645"/>
                    <a:gd name="connsiteY2" fmla="*/ 8216 h 16469"/>
                    <a:gd name="connsiteX3" fmla="*/ 1491 w 23645"/>
                    <a:gd name="connsiteY3" fmla="*/ 0 h 16469"/>
                    <a:gd name="connsiteX0" fmla="*/ 22154 w 22154"/>
                    <a:gd name="connsiteY0" fmla="*/ 16469 h 16469"/>
                    <a:gd name="connsiteX1" fmla="*/ 15443 w 22154"/>
                    <a:gd name="connsiteY1" fmla="*/ 16464 h 16469"/>
                    <a:gd name="connsiteX2" fmla="*/ 24 w 22154"/>
                    <a:gd name="connsiteY2" fmla="*/ 8216 h 16469"/>
                    <a:gd name="connsiteX3" fmla="*/ 0 w 22154"/>
                    <a:gd name="connsiteY3" fmla="*/ 0 h 16469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24 w 22154"/>
                    <a:gd name="connsiteY2" fmla="*/ 8216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24 w 22154"/>
                    <a:gd name="connsiteY2" fmla="*/ 8216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60 w 22154"/>
                    <a:gd name="connsiteY2" fmla="*/ 14049 h 16480"/>
                    <a:gd name="connsiteX3" fmla="*/ 0 w 22154"/>
                    <a:gd name="connsiteY3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3660 w 22154"/>
                    <a:gd name="connsiteY3" fmla="*/ 14049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3660 w 22154"/>
                    <a:gd name="connsiteY3" fmla="*/ 14049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4668 w 22154"/>
                    <a:gd name="connsiteY2" fmla="*/ 14625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07 w 22154"/>
                    <a:gd name="connsiteY2" fmla="*/ 15837 h 16480"/>
                    <a:gd name="connsiteX3" fmla="*/ 15933 w 22154"/>
                    <a:gd name="connsiteY3" fmla="*/ 12643 h 16480"/>
                    <a:gd name="connsiteX4" fmla="*/ 0 w 22154"/>
                    <a:gd name="connsiteY4" fmla="*/ 0 h 16480"/>
                    <a:gd name="connsiteX0" fmla="*/ 22154 w 22154"/>
                    <a:gd name="connsiteY0" fmla="*/ 16469 h 16480"/>
                    <a:gd name="connsiteX1" fmla="*/ 16731 w 22154"/>
                    <a:gd name="connsiteY1" fmla="*/ 16480 h 16480"/>
                    <a:gd name="connsiteX2" fmla="*/ 13607 w 22154"/>
                    <a:gd name="connsiteY2" fmla="*/ 15837 h 16480"/>
                    <a:gd name="connsiteX3" fmla="*/ 13660 w 22154"/>
                    <a:gd name="connsiteY3" fmla="*/ 14130 h 16480"/>
                    <a:gd name="connsiteX4" fmla="*/ 0 w 22154"/>
                    <a:gd name="connsiteY4" fmla="*/ 0 h 16480"/>
                    <a:gd name="connsiteX0" fmla="*/ 8547 w 10863"/>
                    <a:gd name="connsiteY0" fmla="*/ 5514 h 5525"/>
                    <a:gd name="connsiteX1" fmla="*/ 3124 w 10863"/>
                    <a:gd name="connsiteY1" fmla="*/ 5525 h 5525"/>
                    <a:gd name="connsiteX2" fmla="*/ 0 w 10863"/>
                    <a:gd name="connsiteY2" fmla="*/ 4882 h 5525"/>
                    <a:gd name="connsiteX3" fmla="*/ 53 w 10863"/>
                    <a:gd name="connsiteY3" fmla="*/ 3175 h 5525"/>
                    <a:gd name="connsiteX4" fmla="*/ 10863 w 10863"/>
                    <a:gd name="connsiteY4" fmla="*/ 0 h 5525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10000 w 10000"/>
                    <a:gd name="connsiteY4" fmla="*/ 0 h 10000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5092 w 10000"/>
                    <a:gd name="connsiteY4" fmla="*/ 2870 h 10000"/>
                    <a:gd name="connsiteX5" fmla="*/ 10000 w 10000"/>
                    <a:gd name="connsiteY5" fmla="*/ 0 h 10000"/>
                    <a:gd name="connsiteX0" fmla="*/ 7868 w 10000"/>
                    <a:gd name="connsiteY0" fmla="*/ 9980 h 10000"/>
                    <a:gd name="connsiteX1" fmla="*/ 2876 w 10000"/>
                    <a:gd name="connsiteY1" fmla="*/ 10000 h 10000"/>
                    <a:gd name="connsiteX2" fmla="*/ 0 w 10000"/>
                    <a:gd name="connsiteY2" fmla="*/ 8836 h 10000"/>
                    <a:gd name="connsiteX3" fmla="*/ 49 w 10000"/>
                    <a:gd name="connsiteY3" fmla="*/ 5747 h 10000"/>
                    <a:gd name="connsiteX4" fmla="*/ 2651 w 10000"/>
                    <a:gd name="connsiteY4" fmla="*/ 4683 h 10000"/>
                    <a:gd name="connsiteX5" fmla="*/ 10000 w 10000"/>
                    <a:gd name="connsiteY5" fmla="*/ 0 h 10000"/>
                    <a:gd name="connsiteX0" fmla="*/ 7868 w 12162"/>
                    <a:gd name="connsiteY0" fmla="*/ 5301 h 5321"/>
                    <a:gd name="connsiteX1" fmla="*/ 2876 w 12162"/>
                    <a:gd name="connsiteY1" fmla="*/ 5321 h 5321"/>
                    <a:gd name="connsiteX2" fmla="*/ 0 w 12162"/>
                    <a:gd name="connsiteY2" fmla="*/ 4157 h 5321"/>
                    <a:gd name="connsiteX3" fmla="*/ 49 w 12162"/>
                    <a:gd name="connsiteY3" fmla="*/ 1068 h 5321"/>
                    <a:gd name="connsiteX4" fmla="*/ 2651 w 12162"/>
                    <a:gd name="connsiteY4" fmla="*/ 4 h 5321"/>
                    <a:gd name="connsiteX5" fmla="*/ 12162 w 12162"/>
                    <a:gd name="connsiteY5" fmla="*/ 0 h 5321"/>
                    <a:gd name="connsiteX0" fmla="*/ 6432 w 9963"/>
                    <a:gd name="connsiteY0" fmla="*/ 9962 h 10000"/>
                    <a:gd name="connsiteX1" fmla="*/ 2328 w 9963"/>
                    <a:gd name="connsiteY1" fmla="*/ 10000 h 10000"/>
                    <a:gd name="connsiteX2" fmla="*/ 20 w 9963"/>
                    <a:gd name="connsiteY2" fmla="*/ 7867 h 10000"/>
                    <a:gd name="connsiteX3" fmla="*/ 3 w 9963"/>
                    <a:gd name="connsiteY3" fmla="*/ 2007 h 10000"/>
                    <a:gd name="connsiteX4" fmla="*/ 2143 w 9963"/>
                    <a:gd name="connsiteY4" fmla="*/ 8 h 10000"/>
                    <a:gd name="connsiteX5" fmla="*/ 9963 w 9963"/>
                    <a:gd name="connsiteY5" fmla="*/ 0 h 10000"/>
                    <a:gd name="connsiteX0" fmla="*/ 6436 w 9980"/>
                    <a:gd name="connsiteY0" fmla="*/ 9962 h 10000"/>
                    <a:gd name="connsiteX1" fmla="*/ 2317 w 9980"/>
                    <a:gd name="connsiteY1" fmla="*/ 10000 h 10000"/>
                    <a:gd name="connsiteX2" fmla="*/ 0 w 9980"/>
                    <a:gd name="connsiteY2" fmla="*/ 7867 h 10000"/>
                    <a:gd name="connsiteX3" fmla="*/ 156 w 9980"/>
                    <a:gd name="connsiteY3" fmla="*/ 1952 h 10000"/>
                    <a:gd name="connsiteX4" fmla="*/ 2131 w 9980"/>
                    <a:gd name="connsiteY4" fmla="*/ 8 h 10000"/>
                    <a:gd name="connsiteX5" fmla="*/ 9980 w 9980"/>
                    <a:gd name="connsiteY5" fmla="*/ 0 h 10000"/>
                    <a:gd name="connsiteX0" fmla="*/ 6449 w 10000"/>
                    <a:gd name="connsiteY0" fmla="*/ 9962 h 10000"/>
                    <a:gd name="connsiteX1" fmla="*/ 2322 w 10000"/>
                    <a:gd name="connsiteY1" fmla="*/ 10000 h 10000"/>
                    <a:gd name="connsiteX2" fmla="*/ 0 w 10000"/>
                    <a:gd name="connsiteY2" fmla="*/ 7867 h 10000"/>
                    <a:gd name="connsiteX3" fmla="*/ 98 w 10000"/>
                    <a:gd name="connsiteY3" fmla="*/ 1952 h 10000"/>
                    <a:gd name="connsiteX4" fmla="*/ 2135 w 10000"/>
                    <a:gd name="connsiteY4" fmla="*/ 8 h 10000"/>
                    <a:gd name="connsiteX5" fmla="*/ 10000 w 10000"/>
                    <a:gd name="connsiteY5" fmla="*/ 0 h 10000"/>
                    <a:gd name="connsiteX0" fmla="*/ 6391 w 9942"/>
                    <a:gd name="connsiteY0" fmla="*/ 9962 h 10000"/>
                    <a:gd name="connsiteX1" fmla="*/ 2264 w 9942"/>
                    <a:gd name="connsiteY1" fmla="*/ 10000 h 10000"/>
                    <a:gd name="connsiteX2" fmla="*/ 0 w 9942"/>
                    <a:gd name="connsiteY2" fmla="*/ 7867 h 10000"/>
                    <a:gd name="connsiteX3" fmla="*/ 40 w 9942"/>
                    <a:gd name="connsiteY3" fmla="*/ 1952 h 10000"/>
                    <a:gd name="connsiteX4" fmla="*/ 2077 w 9942"/>
                    <a:gd name="connsiteY4" fmla="*/ 8 h 10000"/>
                    <a:gd name="connsiteX5" fmla="*/ 9942 w 9942"/>
                    <a:gd name="connsiteY5" fmla="*/ 0 h 10000"/>
                    <a:gd name="connsiteX0" fmla="*/ 6428 w 10000"/>
                    <a:gd name="connsiteY0" fmla="*/ 9962 h 9962"/>
                    <a:gd name="connsiteX1" fmla="*/ 1987 w 10000"/>
                    <a:gd name="connsiteY1" fmla="*/ 9670 h 9962"/>
                    <a:gd name="connsiteX2" fmla="*/ 0 w 10000"/>
                    <a:gd name="connsiteY2" fmla="*/ 7867 h 9962"/>
                    <a:gd name="connsiteX3" fmla="*/ 40 w 10000"/>
                    <a:gd name="connsiteY3" fmla="*/ 1952 h 9962"/>
                    <a:gd name="connsiteX4" fmla="*/ 2089 w 10000"/>
                    <a:gd name="connsiteY4" fmla="*/ 8 h 9962"/>
                    <a:gd name="connsiteX5" fmla="*/ 10000 w 10000"/>
                    <a:gd name="connsiteY5" fmla="*/ 0 h 9962"/>
                    <a:gd name="connsiteX0" fmla="*/ 6892 w 10000"/>
                    <a:gd name="connsiteY0" fmla="*/ 9779 h 9779"/>
                    <a:gd name="connsiteX1" fmla="*/ 1987 w 10000"/>
                    <a:gd name="connsiteY1" fmla="*/ 9707 h 9779"/>
                    <a:gd name="connsiteX2" fmla="*/ 0 w 10000"/>
                    <a:gd name="connsiteY2" fmla="*/ 7897 h 9779"/>
                    <a:gd name="connsiteX3" fmla="*/ 40 w 10000"/>
                    <a:gd name="connsiteY3" fmla="*/ 1959 h 9779"/>
                    <a:gd name="connsiteX4" fmla="*/ 2089 w 10000"/>
                    <a:gd name="connsiteY4" fmla="*/ 8 h 9779"/>
                    <a:gd name="connsiteX5" fmla="*/ 10000 w 10000"/>
                    <a:gd name="connsiteY5" fmla="*/ 0 h 9779"/>
                    <a:gd name="connsiteX0" fmla="*/ 0 w 76196"/>
                    <a:gd name="connsiteY0" fmla="*/ 5487 h 9926"/>
                    <a:gd name="connsiteX1" fmla="*/ 68183 w 76196"/>
                    <a:gd name="connsiteY1" fmla="*/ 9926 h 9926"/>
                    <a:gd name="connsiteX2" fmla="*/ 66196 w 76196"/>
                    <a:gd name="connsiteY2" fmla="*/ 8075 h 9926"/>
                    <a:gd name="connsiteX3" fmla="*/ 66236 w 76196"/>
                    <a:gd name="connsiteY3" fmla="*/ 2003 h 9926"/>
                    <a:gd name="connsiteX4" fmla="*/ 68285 w 76196"/>
                    <a:gd name="connsiteY4" fmla="*/ 8 h 9926"/>
                    <a:gd name="connsiteX5" fmla="*/ 76196 w 76196"/>
                    <a:gd name="connsiteY5" fmla="*/ 0 h 9926"/>
                    <a:gd name="connsiteX0" fmla="*/ 12 w 10012"/>
                    <a:gd name="connsiteY0" fmla="*/ 5528 h 10455"/>
                    <a:gd name="connsiteX1" fmla="*/ 0 w 10012"/>
                    <a:gd name="connsiteY1" fmla="*/ 10455 h 10455"/>
                    <a:gd name="connsiteX2" fmla="*/ 8700 w 10012"/>
                    <a:gd name="connsiteY2" fmla="*/ 8135 h 10455"/>
                    <a:gd name="connsiteX3" fmla="*/ 8705 w 10012"/>
                    <a:gd name="connsiteY3" fmla="*/ 2018 h 10455"/>
                    <a:gd name="connsiteX4" fmla="*/ 8974 w 10012"/>
                    <a:gd name="connsiteY4" fmla="*/ 8 h 10455"/>
                    <a:gd name="connsiteX5" fmla="*/ 10012 w 10012"/>
                    <a:gd name="connsiteY5" fmla="*/ 0 h 10455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8705 w 10012"/>
                    <a:gd name="connsiteY3" fmla="*/ 2018 h 12512"/>
                    <a:gd name="connsiteX4" fmla="*/ 8974 w 10012"/>
                    <a:gd name="connsiteY4" fmla="*/ 8 h 12512"/>
                    <a:gd name="connsiteX5" fmla="*/ 10012 w 10012"/>
                    <a:gd name="connsiteY5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8705 w 10012"/>
                    <a:gd name="connsiteY3" fmla="*/ 2018 h 12512"/>
                    <a:gd name="connsiteX4" fmla="*/ 8974 w 10012"/>
                    <a:gd name="connsiteY4" fmla="*/ 8 h 12512"/>
                    <a:gd name="connsiteX5" fmla="*/ 10012 w 10012"/>
                    <a:gd name="connsiteY5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8974 w 10012"/>
                    <a:gd name="connsiteY4" fmla="*/ 8 h 12512"/>
                    <a:gd name="connsiteX5" fmla="*/ 10012 w 10012"/>
                    <a:gd name="connsiteY5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10012 w 10012"/>
                    <a:gd name="connsiteY5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64 w 10012"/>
                    <a:gd name="connsiteY5" fmla="*/ 5237 h 12512"/>
                    <a:gd name="connsiteX6" fmla="*/ 10012 w 10012"/>
                    <a:gd name="connsiteY6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72 w 10012"/>
                    <a:gd name="connsiteY5" fmla="*/ 9670 h 12512"/>
                    <a:gd name="connsiteX6" fmla="*/ 10012 w 10012"/>
                    <a:gd name="connsiteY6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72 w 10012"/>
                    <a:gd name="connsiteY5" fmla="*/ 9670 h 12512"/>
                    <a:gd name="connsiteX6" fmla="*/ 8776 w 10012"/>
                    <a:gd name="connsiteY6" fmla="*/ 4953 h 12512"/>
                    <a:gd name="connsiteX7" fmla="*/ 10012 w 10012"/>
                    <a:gd name="connsiteY7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72 w 10012"/>
                    <a:gd name="connsiteY5" fmla="*/ 9670 h 12512"/>
                    <a:gd name="connsiteX6" fmla="*/ 8936 w 10012"/>
                    <a:gd name="connsiteY6" fmla="*/ 8 h 12512"/>
                    <a:gd name="connsiteX7" fmla="*/ 10012 w 10012"/>
                    <a:gd name="connsiteY7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586 w 10012"/>
                    <a:gd name="connsiteY4" fmla="*/ 9727 h 12512"/>
                    <a:gd name="connsiteX5" fmla="*/ 7672 w 10012"/>
                    <a:gd name="connsiteY5" fmla="*/ 9670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616 w 10012"/>
                    <a:gd name="connsiteY4" fmla="*/ 9613 h 12512"/>
                    <a:gd name="connsiteX5" fmla="*/ 7672 w 10012"/>
                    <a:gd name="connsiteY5" fmla="*/ 9670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  <a:gd name="connsiteX0" fmla="*/ 12 w 10012"/>
                    <a:gd name="connsiteY0" fmla="*/ 5528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616 w 10012"/>
                    <a:gd name="connsiteY4" fmla="*/ 9613 h 12512"/>
                    <a:gd name="connsiteX5" fmla="*/ 7642 w 10012"/>
                    <a:gd name="connsiteY5" fmla="*/ 9556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  <a:gd name="connsiteX0" fmla="*/ 1381 w 10012"/>
                    <a:gd name="connsiteY0" fmla="*/ 1796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616 w 10012"/>
                    <a:gd name="connsiteY4" fmla="*/ 9613 h 12512"/>
                    <a:gd name="connsiteX5" fmla="*/ 7642 w 10012"/>
                    <a:gd name="connsiteY5" fmla="*/ 9556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  <a:gd name="connsiteX0" fmla="*/ 1381 w 10012"/>
                    <a:gd name="connsiteY0" fmla="*/ 1796 h 12512"/>
                    <a:gd name="connsiteX1" fmla="*/ 0 w 10012"/>
                    <a:gd name="connsiteY1" fmla="*/ 10455 h 12512"/>
                    <a:gd name="connsiteX2" fmla="*/ 280 w 10012"/>
                    <a:gd name="connsiteY2" fmla="*/ 12512 h 12512"/>
                    <a:gd name="connsiteX3" fmla="*/ 5203 w 10012"/>
                    <a:gd name="connsiteY3" fmla="*/ 12420 h 12512"/>
                    <a:gd name="connsiteX4" fmla="*/ 5616 w 10012"/>
                    <a:gd name="connsiteY4" fmla="*/ 9613 h 12512"/>
                    <a:gd name="connsiteX5" fmla="*/ 7642 w 10012"/>
                    <a:gd name="connsiteY5" fmla="*/ 9556 h 12512"/>
                    <a:gd name="connsiteX6" fmla="*/ 8982 w 10012"/>
                    <a:gd name="connsiteY6" fmla="*/ 8 h 12512"/>
                    <a:gd name="connsiteX7" fmla="*/ 10012 w 10012"/>
                    <a:gd name="connsiteY7" fmla="*/ 0 h 12512"/>
                    <a:gd name="connsiteX0" fmla="*/ 1106 w 9737"/>
                    <a:gd name="connsiteY0" fmla="*/ 18117 h 28833"/>
                    <a:gd name="connsiteX1" fmla="*/ 1127 w 9737"/>
                    <a:gd name="connsiteY1" fmla="*/ 0 h 28833"/>
                    <a:gd name="connsiteX2" fmla="*/ 5 w 9737"/>
                    <a:gd name="connsiteY2" fmla="*/ 28833 h 28833"/>
                    <a:gd name="connsiteX3" fmla="*/ 4928 w 9737"/>
                    <a:gd name="connsiteY3" fmla="*/ 28741 h 28833"/>
                    <a:gd name="connsiteX4" fmla="*/ 5341 w 9737"/>
                    <a:gd name="connsiteY4" fmla="*/ 25934 h 28833"/>
                    <a:gd name="connsiteX5" fmla="*/ 7367 w 9737"/>
                    <a:gd name="connsiteY5" fmla="*/ 25877 h 28833"/>
                    <a:gd name="connsiteX6" fmla="*/ 8707 w 9737"/>
                    <a:gd name="connsiteY6" fmla="*/ 16329 h 28833"/>
                    <a:gd name="connsiteX7" fmla="*/ 9737 w 9737"/>
                    <a:gd name="connsiteY7" fmla="*/ 16321 h 28833"/>
                    <a:gd name="connsiteX0" fmla="*/ 220 w 9084"/>
                    <a:gd name="connsiteY0" fmla="*/ 6817 h 10502"/>
                    <a:gd name="connsiteX1" fmla="*/ 241 w 9084"/>
                    <a:gd name="connsiteY1" fmla="*/ 534 h 10502"/>
                    <a:gd name="connsiteX2" fmla="*/ 15 w 9084"/>
                    <a:gd name="connsiteY2" fmla="*/ 37 h 10502"/>
                    <a:gd name="connsiteX3" fmla="*/ 4145 w 9084"/>
                    <a:gd name="connsiteY3" fmla="*/ 10502 h 10502"/>
                    <a:gd name="connsiteX4" fmla="*/ 4569 w 9084"/>
                    <a:gd name="connsiteY4" fmla="*/ 9529 h 10502"/>
                    <a:gd name="connsiteX5" fmla="*/ 6650 w 9084"/>
                    <a:gd name="connsiteY5" fmla="*/ 9509 h 10502"/>
                    <a:gd name="connsiteX6" fmla="*/ 8026 w 9084"/>
                    <a:gd name="connsiteY6" fmla="*/ 6197 h 10502"/>
                    <a:gd name="connsiteX7" fmla="*/ 9084 w 9084"/>
                    <a:gd name="connsiteY7" fmla="*/ 6195 h 10502"/>
                    <a:gd name="connsiteX0" fmla="*/ 3911 w 13669"/>
                    <a:gd name="connsiteY0" fmla="*/ 6730 h 9316"/>
                    <a:gd name="connsiteX1" fmla="*/ 3934 w 13669"/>
                    <a:gd name="connsiteY1" fmla="*/ 747 h 9316"/>
                    <a:gd name="connsiteX2" fmla="*/ 3686 w 13669"/>
                    <a:gd name="connsiteY2" fmla="*/ 274 h 9316"/>
                    <a:gd name="connsiteX3" fmla="*/ 0 w 13669"/>
                    <a:gd name="connsiteY3" fmla="*/ 3 h 9316"/>
                    <a:gd name="connsiteX4" fmla="*/ 8699 w 13669"/>
                    <a:gd name="connsiteY4" fmla="*/ 9313 h 9316"/>
                    <a:gd name="connsiteX5" fmla="*/ 10990 w 13669"/>
                    <a:gd name="connsiteY5" fmla="*/ 9293 h 9316"/>
                    <a:gd name="connsiteX6" fmla="*/ 12504 w 13669"/>
                    <a:gd name="connsiteY6" fmla="*/ 6140 h 9316"/>
                    <a:gd name="connsiteX7" fmla="*/ 13669 w 13669"/>
                    <a:gd name="connsiteY7" fmla="*/ 6138 h 9316"/>
                    <a:gd name="connsiteX0" fmla="*/ 2861 w 10000"/>
                    <a:gd name="connsiteY0" fmla="*/ 7248 h 10024"/>
                    <a:gd name="connsiteX1" fmla="*/ 2878 w 10000"/>
                    <a:gd name="connsiteY1" fmla="*/ 826 h 10024"/>
                    <a:gd name="connsiteX2" fmla="*/ 2562 w 10000"/>
                    <a:gd name="connsiteY2" fmla="*/ 30 h 10024"/>
                    <a:gd name="connsiteX3" fmla="*/ 0 w 10000"/>
                    <a:gd name="connsiteY3" fmla="*/ 27 h 10024"/>
                    <a:gd name="connsiteX4" fmla="*/ 6364 w 10000"/>
                    <a:gd name="connsiteY4" fmla="*/ 10021 h 10024"/>
                    <a:gd name="connsiteX5" fmla="*/ 8040 w 10000"/>
                    <a:gd name="connsiteY5" fmla="*/ 9999 h 10024"/>
                    <a:gd name="connsiteX6" fmla="*/ 9148 w 10000"/>
                    <a:gd name="connsiteY6" fmla="*/ 6615 h 10024"/>
                    <a:gd name="connsiteX7" fmla="*/ 10000 w 10000"/>
                    <a:gd name="connsiteY7" fmla="*/ 6613 h 10024"/>
                    <a:gd name="connsiteX0" fmla="*/ 2861 w 10000"/>
                    <a:gd name="connsiteY0" fmla="*/ 7248 h 10021"/>
                    <a:gd name="connsiteX1" fmla="*/ 2878 w 10000"/>
                    <a:gd name="connsiteY1" fmla="*/ 826 h 10021"/>
                    <a:gd name="connsiteX2" fmla="*/ 2562 w 10000"/>
                    <a:gd name="connsiteY2" fmla="*/ 30 h 10021"/>
                    <a:gd name="connsiteX3" fmla="*/ 0 w 10000"/>
                    <a:gd name="connsiteY3" fmla="*/ 27 h 10021"/>
                    <a:gd name="connsiteX4" fmla="*/ 2491 w 10000"/>
                    <a:gd name="connsiteY4" fmla="*/ 3909 h 10021"/>
                    <a:gd name="connsiteX5" fmla="*/ 6364 w 10000"/>
                    <a:gd name="connsiteY5" fmla="*/ 10021 h 10021"/>
                    <a:gd name="connsiteX6" fmla="*/ 8040 w 10000"/>
                    <a:gd name="connsiteY6" fmla="*/ 9999 h 10021"/>
                    <a:gd name="connsiteX7" fmla="*/ 9148 w 10000"/>
                    <a:gd name="connsiteY7" fmla="*/ 6615 h 10021"/>
                    <a:gd name="connsiteX8" fmla="*/ 10000 w 10000"/>
                    <a:gd name="connsiteY8" fmla="*/ 6613 h 10021"/>
                    <a:gd name="connsiteX0" fmla="*/ 2924 w 10063"/>
                    <a:gd name="connsiteY0" fmla="*/ 7814 h 10587"/>
                    <a:gd name="connsiteX1" fmla="*/ 2941 w 10063"/>
                    <a:gd name="connsiteY1" fmla="*/ 1392 h 10587"/>
                    <a:gd name="connsiteX2" fmla="*/ 2625 w 10063"/>
                    <a:gd name="connsiteY2" fmla="*/ 596 h 10587"/>
                    <a:gd name="connsiteX3" fmla="*/ 63 w 10063"/>
                    <a:gd name="connsiteY3" fmla="*/ 593 h 10587"/>
                    <a:gd name="connsiteX4" fmla="*/ 765 w 10063"/>
                    <a:gd name="connsiteY4" fmla="*/ 621 h 10587"/>
                    <a:gd name="connsiteX5" fmla="*/ 6427 w 10063"/>
                    <a:gd name="connsiteY5" fmla="*/ 10587 h 10587"/>
                    <a:gd name="connsiteX6" fmla="*/ 8103 w 10063"/>
                    <a:gd name="connsiteY6" fmla="*/ 10565 h 10587"/>
                    <a:gd name="connsiteX7" fmla="*/ 9211 w 10063"/>
                    <a:gd name="connsiteY7" fmla="*/ 7181 h 10587"/>
                    <a:gd name="connsiteX8" fmla="*/ 10063 w 10063"/>
                    <a:gd name="connsiteY8" fmla="*/ 7179 h 10587"/>
                    <a:gd name="connsiteX0" fmla="*/ 2861 w 10000"/>
                    <a:gd name="connsiteY0" fmla="*/ 7249 h 10022"/>
                    <a:gd name="connsiteX1" fmla="*/ 2878 w 10000"/>
                    <a:gd name="connsiteY1" fmla="*/ 827 h 10022"/>
                    <a:gd name="connsiteX2" fmla="*/ 2562 w 10000"/>
                    <a:gd name="connsiteY2" fmla="*/ 31 h 10022"/>
                    <a:gd name="connsiteX3" fmla="*/ 0 w 10000"/>
                    <a:gd name="connsiteY3" fmla="*/ 28 h 10022"/>
                    <a:gd name="connsiteX4" fmla="*/ 702 w 10000"/>
                    <a:gd name="connsiteY4" fmla="*/ 56 h 10022"/>
                    <a:gd name="connsiteX5" fmla="*/ 6364 w 10000"/>
                    <a:gd name="connsiteY5" fmla="*/ 10022 h 10022"/>
                    <a:gd name="connsiteX6" fmla="*/ 8040 w 10000"/>
                    <a:gd name="connsiteY6" fmla="*/ 10000 h 10022"/>
                    <a:gd name="connsiteX7" fmla="*/ 9148 w 10000"/>
                    <a:gd name="connsiteY7" fmla="*/ 6616 h 10022"/>
                    <a:gd name="connsiteX8" fmla="*/ 10000 w 10000"/>
                    <a:gd name="connsiteY8" fmla="*/ 6614 h 10022"/>
                    <a:gd name="connsiteX0" fmla="*/ 2861 w 10000"/>
                    <a:gd name="connsiteY0" fmla="*/ 7416 h 10189"/>
                    <a:gd name="connsiteX1" fmla="*/ 2878 w 10000"/>
                    <a:gd name="connsiteY1" fmla="*/ 994 h 10189"/>
                    <a:gd name="connsiteX2" fmla="*/ 2562 w 10000"/>
                    <a:gd name="connsiteY2" fmla="*/ 198 h 10189"/>
                    <a:gd name="connsiteX3" fmla="*/ 0 w 10000"/>
                    <a:gd name="connsiteY3" fmla="*/ 195 h 10189"/>
                    <a:gd name="connsiteX4" fmla="*/ 702 w 10000"/>
                    <a:gd name="connsiteY4" fmla="*/ 223 h 10189"/>
                    <a:gd name="connsiteX5" fmla="*/ 1124 w 10000"/>
                    <a:gd name="connsiteY5" fmla="*/ 942 h 10189"/>
                    <a:gd name="connsiteX6" fmla="*/ 6364 w 10000"/>
                    <a:gd name="connsiteY6" fmla="*/ 10189 h 10189"/>
                    <a:gd name="connsiteX7" fmla="*/ 8040 w 10000"/>
                    <a:gd name="connsiteY7" fmla="*/ 10167 h 10189"/>
                    <a:gd name="connsiteX8" fmla="*/ 9148 w 10000"/>
                    <a:gd name="connsiteY8" fmla="*/ 6783 h 10189"/>
                    <a:gd name="connsiteX9" fmla="*/ 10000 w 10000"/>
                    <a:gd name="connsiteY9" fmla="*/ 6781 h 10189"/>
                    <a:gd name="connsiteX0" fmla="*/ 2861 w 10000"/>
                    <a:gd name="connsiteY0" fmla="*/ 7354 h 10127"/>
                    <a:gd name="connsiteX1" fmla="*/ 2878 w 10000"/>
                    <a:gd name="connsiteY1" fmla="*/ 932 h 10127"/>
                    <a:gd name="connsiteX2" fmla="*/ 2562 w 10000"/>
                    <a:gd name="connsiteY2" fmla="*/ 136 h 10127"/>
                    <a:gd name="connsiteX3" fmla="*/ 0 w 10000"/>
                    <a:gd name="connsiteY3" fmla="*/ 133 h 10127"/>
                    <a:gd name="connsiteX4" fmla="*/ 702 w 10000"/>
                    <a:gd name="connsiteY4" fmla="*/ 161 h 10127"/>
                    <a:gd name="connsiteX5" fmla="*/ 953 w 10000"/>
                    <a:gd name="connsiteY5" fmla="*/ 995 h 10127"/>
                    <a:gd name="connsiteX6" fmla="*/ 6364 w 10000"/>
                    <a:gd name="connsiteY6" fmla="*/ 10127 h 10127"/>
                    <a:gd name="connsiteX7" fmla="*/ 8040 w 10000"/>
                    <a:gd name="connsiteY7" fmla="*/ 10105 h 10127"/>
                    <a:gd name="connsiteX8" fmla="*/ 9148 w 10000"/>
                    <a:gd name="connsiteY8" fmla="*/ 6721 h 10127"/>
                    <a:gd name="connsiteX9" fmla="*/ 10000 w 10000"/>
                    <a:gd name="connsiteY9" fmla="*/ 6719 h 10127"/>
                    <a:gd name="connsiteX0" fmla="*/ 2861 w 10000"/>
                    <a:gd name="connsiteY0" fmla="*/ 7249 h 10022"/>
                    <a:gd name="connsiteX1" fmla="*/ 2878 w 10000"/>
                    <a:gd name="connsiteY1" fmla="*/ 827 h 10022"/>
                    <a:gd name="connsiteX2" fmla="*/ 2562 w 10000"/>
                    <a:gd name="connsiteY2" fmla="*/ 31 h 10022"/>
                    <a:gd name="connsiteX3" fmla="*/ 0 w 10000"/>
                    <a:gd name="connsiteY3" fmla="*/ 28 h 10022"/>
                    <a:gd name="connsiteX4" fmla="*/ 702 w 10000"/>
                    <a:gd name="connsiteY4" fmla="*/ 56 h 10022"/>
                    <a:gd name="connsiteX5" fmla="*/ 953 w 10000"/>
                    <a:gd name="connsiteY5" fmla="*/ 890 h 10022"/>
                    <a:gd name="connsiteX6" fmla="*/ 6364 w 10000"/>
                    <a:gd name="connsiteY6" fmla="*/ 10022 h 10022"/>
                    <a:gd name="connsiteX7" fmla="*/ 8040 w 10000"/>
                    <a:gd name="connsiteY7" fmla="*/ 10000 h 10022"/>
                    <a:gd name="connsiteX8" fmla="*/ 9148 w 10000"/>
                    <a:gd name="connsiteY8" fmla="*/ 6616 h 10022"/>
                    <a:gd name="connsiteX9" fmla="*/ 10000 w 10000"/>
                    <a:gd name="connsiteY9" fmla="*/ 6614 h 10022"/>
                    <a:gd name="connsiteX0" fmla="*/ 2861 w 10000"/>
                    <a:gd name="connsiteY0" fmla="*/ 7249 h 10022"/>
                    <a:gd name="connsiteX1" fmla="*/ 2878 w 10000"/>
                    <a:gd name="connsiteY1" fmla="*/ 827 h 10022"/>
                    <a:gd name="connsiteX2" fmla="*/ 2562 w 10000"/>
                    <a:gd name="connsiteY2" fmla="*/ 31 h 10022"/>
                    <a:gd name="connsiteX3" fmla="*/ 0 w 10000"/>
                    <a:gd name="connsiteY3" fmla="*/ 28 h 10022"/>
                    <a:gd name="connsiteX4" fmla="*/ 702 w 10000"/>
                    <a:gd name="connsiteY4" fmla="*/ 56 h 10022"/>
                    <a:gd name="connsiteX5" fmla="*/ 953 w 10000"/>
                    <a:gd name="connsiteY5" fmla="*/ 890 h 10022"/>
                    <a:gd name="connsiteX6" fmla="*/ 2275 w 10000"/>
                    <a:gd name="connsiteY6" fmla="*/ 3277 h 10022"/>
                    <a:gd name="connsiteX7" fmla="*/ 6364 w 10000"/>
                    <a:gd name="connsiteY7" fmla="*/ 10022 h 10022"/>
                    <a:gd name="connsiteX8" fmla="*/ 8040 w 10000"/>
                    <a:gd name="connsiteY8" fmla="*/ 10000 h 10022"/>
                    <a:gd name="connsiteX9" fmla="*/ 9148 w 10000"/>
                    <a:gd name="connsiteY9" fmla="*/ 6616 h 10022"/>
                    <a:gd name="connsiteX10" fmla="*/ 10000 w 10000"/>
                    <a:gd name="connsiteY10" fmla="*/ 6614 h 10022"/>
                    <a:gd name="connsiteX0" fmla="*/ 2861 w 10000"/>
                    <a:gd name="connsiteY0" fmla="*/ 7249 h 10022"/>
                    <a:gd name="connsiteX1" fmla="*/ 2878 w 10000"/>
                    <a:gd name="connsiteY1" fmla="*/ 827 h 10022"/>
                    <a:gd name="connsiteX2" fmla="*/ 2562 w 10000"/>
                    <a:gd name="connsiteY2" fmla="*/ 31 h 10022"/>
                    <a:gd name="connsiteX3" fmla="*/ 0 w 10000"/>
                    <a:gd name="connsiteY3" fmla="*/ 28 h 10022"/>
                    <a:gd name="connsiteX4" fmla="*/ 702 w 10000"/>
                    <a:gd name="connsiteY4" fmla="*/ 56 h 10022"/>
                    <a:gd name="connsiteX5" fmla="*/ 953 w 10000"/>
                    <a:gd name="connsiteY5" fmla="*/ 890 h 10022"/>
                    <a:gd name="connsiteX6" fmla="*/ 927 w 10000"/>
                    <a:gd name="connsiteY6" fmla="*/ 3450 h 10022"/>
                    <a:gd name="connsiteX7" fmla="*/ 6364 w 10000"/>
                    <a:gd name="connsiteY7" fmla="*/ 10022 h 10022"/>
                    <a:gd name="connsiteX8" fmla="*/ 8040 w 10000"/>
                    <a:gd name="connsiteY8" fmla="*/ 10000 h 10022"/>
                    <a:gd name="connsiteX9" fmla="*/ 9148 w 10000"/>
                    <a:gd name="connsiteY9" fmla="*/ 6616 h 10022"/>
                    <a:gd name="connsiteX10" fmla="*/ 10000 w 10000"/>
                    <a:gd name="connsiteY10" fmla="*/ 6614 h 10022"/>
                    <a:gd name="connsiteX0" fmla="*/ 2861 w 10000"/>
                    <a:gd name="connsiteY0" fmla="*/ 7249 h 10022"/>
                    <a:gd name="connsiteX1" fmla="*/ 2878 w 10000"/>
                    <a:gd name="connsiteY1" fmla="*/ 827 h 10022"/>
                    <a:gd name="connsiteX2" fmla="*/ 2562 w 10000"/>
                    <a:gd name="connsiteY2" fmla="*/ 31 h 10022"/>
                    <a:gd name="connsiteX3" fmla="*/ 0 w 10000"/>
                    <a:gd name="connsiteY3" fmla="*/ 28 h 10022"/>
                    <a:gd name="connsiteX4" fmla="*/ 702 w 10000"/>
                    <a:gd name="connsiteY4" fmla="*/ 56 h 10022"/>
                    <a:gd name="connsiteX5" fmla="*/ 953 w 10000"/>
                    <a:gd name="connsiteY5" fmla="*/ 890 h 10022"/>
                    <a:gd name="connsiteX6" fmla="*/ 927 w 10000"/>
                    <a:gd name="connsiteY6" fmla="*/ 3450 h 10022"/>
                    <a:gd name="connsiteX7" fmla="*/ 6364 w 10000"/>
                    <a:gd name="connsiteY7" fmla="*/ 10022 h 10022"/>
                    <a:gd name="connsiteX8" fmla="*/ 8040 w 10000"/>
                    <a:gd name="connsiteY8" fmla="*/ 10000 h 10022"/>
                    <a:gd name="connsiteX9" fmla="*/ 9148 w 10000"/>
                    <a:gd name="connsiteY9" fmla="*/ 6616 h 10022"/>
                    <a:gd name="connsiteX10" fmla="*/ 10000 w 10000"/>
                    <a:gd name="connsiteY10" fmla="*/ 6614 h 10022"/>
                    <a:gd name="connsiteX0" fmla="*/ 2861 w 10000"/>
                    <a:gd name="connsiteY0" fmla="*/ 7249 h 10000"/>
                    <a:gd name="connsiteX1" fmla="*/ 2878 w 10000"/>
                    <a:gd name="connsiteY1" fmla="*/ 827 h 10000"/>
                    <a:gd name="connsiteX2" fmla="*/ 2562 w 10000"/>
                    <a:gd name="connsiteY2" fmla="*/ 31 h 10000"/>
                    <a:gd name="connsiteX3" fmla="*/ 0 w 10000"/>
                    <a:gd name="connsiteY3" fmla="*/ 28 h 10000"/>
                    <a:gd name="connsiteX4" fmla="*/ 702 w 10000"/>
                    <a:gd name="connsiteY4" fmla="*/ 56 h 10000"/>
                    <a:gd name="connsiteX5" fmla="*/ 953 w 10000"/>
                    <a:gd name="connsiteY5" fmla="*/ 890 h 10000"/>
                    <a:gd name="connsiteX6" fmla="*/ 927 w 10000"/>
                    <a:gd name="connsiteY6" fmla="*/ 3450 h 10000"/>
                    <a:gd name="connsiteX7" fmla="*/ 1852 w 10000"/>
                    <a:gd name="connsiteY7" fmla="*/ 3608 h 10000"/>
                    <a:gd name="connsiteX8" fmla="*/ 8040 w 10000"/>
                    <a:gd name="connsiteY8" fmla="*/ 10000 h 10000"/>
                    <a:gd name="connsiteX9" fmla="*/ 9148 w 10000"/>
                    <a:gd name="connsiteY9" fmla="*/ 6616 h 10000"/>
                    <a:gd name="connsiteX10" fmla="*/ 10000 w 10000"/>
                    <a:gd name="connsiteY10" fmla="*/ 6614 h 10000"/>
                    <a:gd name="connsiteX0" fmla="*/ 2861 w 10000"/>
                    <a:gd name="connsiteY0" fmla="*/ 7249 h 10000"/>
                    <a:gd name="connsiteX1" fmla="*/ 2878 w 10000"/>
                    <a:gd name="connsiteY1" fmla="*/ 827 h 10000"/>
                    <a:gd name="connsiteX2" fmla="*/ 2562 w 10000"/>
                    <a:gd name="connsiteY2" fmla="*/ 31 h 10000"/>
                    <a:gd name="connsiteX3" fmla="*/ 0 w 10000"/>
                    <a:gd name="connsiteY3" fmla="*/ 28 h 10000"/>
                    <a:gd name="connsiteX4" fmla="*/ 702 w 10000"/>
                    <a:gd name="connsiteY4" fmla="*/ 56 h 10000"/>
                    <a:gd name="connsiteX5" fmla="*/ 953 w 10000"/>
                    <a:gd name="connsiteY5" fmla="*/ 890 h 10000"/>
                    <a:gd name="connsiteX6" fmla="*/ 927 w 10000"/>
                    <a:gd name="connsiteY6" fmla="*/ 3450 h 10000"/>
                    <a:gd name="connsiteX7" fmla="*/ 1852 w 10000"/>
                    <a:gd name="connsiteY7" fmla="*/ 3608 h 10000"/>
                    <a:gd name="connsiteX8" fmla="*/ 8040 w 10000"/>
                    <a:gd name="connsiteY8" fmla="*/ 10000 h 10000"/>
                    <a:gd name="connsiteX9" fmla="*/ 9148 w 10000"/>
                    <a:gd name="connsiteY9" fmla="*/ 6616 h 10000"/>
                    <a:gd name="connsiteX10" fmla="*/ 10000 w 10000"/>
                    <a:gd name="connsiteY10" fmla="*/ 6614 h 10000"/>
                    <a:gd name="connsiteX0" fmla="*/ 2861 w 10000"/>
                    <a:gd name="connsiteY0" fmla="*/ 7249 h 7249"/>
                    <a:gd name="connsiteX1" fmla="*/ 2878 w 10000"/>
                    <a:gd name="connsiteY1" fmla="*/ 827 h 7249"/>
                    <a:gd name="connsiteX2" fmla="*/ 2562 w 10000"/>
                    <a:gd name="connsiteY2" fmla="*/ 31 h 7249"/>
                    <a:gd name="connsiteX3" fmla="*/ 0 w 10000"/>
                    <a:gd name="connsiteY3" fmla="*/ 28 h 7249"/>
                    <a:gd name="connsiteX4" fmla="*/ 702 w 10000"/>
                    <a:gd name="connsiteY4" fmla="*/ 56 h 7249"/>
                    <a:gd name="connsiteX5" fmla="*/ 953 w 10000"/>
                    <a:gd name="connsiteY5" fmla="*/ 890 h 7249"/>
                    <a:gd name="connsiteX6" fmla="*/ 927 w 10000"/>
                    <a:gd name="connsiteY6" fmla="*/ 3450 h 7249"/>
                    <a:gd name="connsiteX7" fmla="*/ 1852 w 10000"/>
                    <a:gd name="connsiteY7" fmla="*/ 3608 h 7249"/>
                    <a:gd name="connsiteX8" fmla="*/ 2081 w 10000"/>
                    <a:gd name="connsiteY8" fmla="*/ 4276 h 7249"/>
                    <a:gd name="connsiteX9" fmla="*/ 9148 w 10000"/>
                    <a:gd name="connsiteY9" fmla="*/ 6616 h 7249"/>
                    <a:gd name="connsiteX10" fmla="*/ 10000 w 10000"/>
                    <a:gd name="connsiteY10" fmla="*/ 6614 h 7249"/>
                    <a:gd name="connsiteX0" fmla="*/ 2861 w 10000"/>
                    <a:gd name="connsiteY0" fmla="*/ 10000 h 19324"/>
                    <a:gd name="connsiteX1" fmla="*/ 2878 w 10000"/>
                    <a:gd name="connsiteY1" fmla="*/ 1141 h 19324"/>
                    <a:gd name="connsiteX2" fmla="*/ 2562 w 10000"/>
                    <a:gd name="connsiteY2" fmla="*/ 43 h 19324"/>
                    <a:gd name="connsiteX3" fmla="*/ 0 w 10000"/>
                    <a:gd name="connsiteY3" fmla="*/ 39 h 19324"/>
                    <a:gd name="connsiteX4" fmla="*/ 702 w 10000"/>
                    <a:gd name="connsiteY4" fmla="*/ 77 h 19324"/>
                    <a:gd name="connsiteX5" fmla="*/ 953 w 10000"/>
                    <a:gd name="connsiteY5" fmla="*/ 1228 h 19324"/>
                    <a:gd name="connsiteX6" fmla="*/ 927 w 10000"/>
                    <a:gd name="connsiteY6" fmla="*/ 4759 h 19324"/>
                    <a:gd name="connsiteX7" fmla="*/ 1852 w 10000"/>
                    <a:gd name="connsiteY7" fmla="*/ 4977 h 19324"/>
                    <a:gd name="connsiteX8" fmla="*/ 2081 w 10000"/>
                    <a:gd name="connsiteY8" fmla="*/ 5899 h 19324"/>
                    <a:gd name="connsiteX9" fmla="*/ 2092 w 10000"/>
                    <a:gd name="connsiteY9" fmla="*/ 19324 h 19324"/>
                    <a:gd name="connsiteX10" fmla="*/ 10000 w 10000"/>
                    <a:gd name="connsiteY10" fmla="*/ 9124 h 19324"/>
                    <a:gd name="connsiteX0" fmla="*/ 2861 w 10000"/>
                    <a:gd name="connsiteY0" fmla="*/ 10000 h 19324"/>
                    <a:gd name="connsiteX1" fmla="*/ 2878 w 10000"/>
                    <a:gd name="connsiteY1" fmla="*/ 1141 h 19324"/>
                    <a:gd name="connsiteX2" fmla="*/ 2562 w 10000"/>
                    <a:gd name="connsiteY2" fmla="*/ 43 h 19324"/>
                    <a:gd name="connsiteX3" fmla="*/ 0 w 10000"/>
                    <a:gd name="connsiteY3" fmla="*/ 39 h 19324"/>
                    <a:gd name="connsiteX4" fmla="*/ 702 w 10000"/>
                    <a:gd name="connsiteY4" fmla="*/ 77 h 19324"/>
                    <a:gd name="connsiteX5" fmla="*/ 953 w 10000"/>
                    <a:gd name="connsiteY5" fmla="*/ 1228 h 19324"/>
                    <a:gd name="connsiteX6" fmla="*/ 927 w 10000"/>
                    <a:gd name="connsiteY6" fmla="*/ 4759 h 19324"/>
                    <a:gd name="connsiteX7" fmla="*/ 1852 w 10000"/>
                    <a:gd name="connsiteY7" fmla="*/ 4977 h 19324"/>
                    <a:gd name="connsiteX8" fmla="*/ 2333 w 10000"/>
                    <a:gd name="connsiteY8" fmla="*/ 5899 h 19324"/>
                    <a:gd name="connsiteX9" fmla="*/ 2092 w 10000"/>
                    <a:gd name="connsiteY9" fmla="*/ 19324 h 19324"/>
                    <a:gd name="connsiteX10" fmla="*/ 10000 w 10000"/>
                    <a:gd name="connsiteY10" fmla="*/ 9124 h 19324"/>
                    <a:gd name="connsiteX0" fmla="*/ 2861 w 10000"/>
                    <a:gd name="connsiteY0" fmla="*/ 10000 h 19324"/>
                    <a:gd name="connsiteX1" fmla="*/ 2878 w 10000"/>
                    <a:gd name="connsiteY1" fmla="*/ 1141 h 19324"/>
                    <a:gd name="connsiteX2" fmla="*/ 2562 w 10000"/>
                    <a:gd name="connsiteY2" fmla="*/ 43 h 19324"/>
                    <a:gd name="connsiteX3" fmla="*/ 0 w 10000"/>
                    <a:gd name="connsiteY3" fmla="*/ 39 h 19324"/>
                    <a:gd name="connsiteX4" fmla="*/ 702 w 10000"/>
                    <a:gd name="connsiteY4" fmla="*/ 77 h 19324"/>
                    <a:gd name="connsiteX5" fmla="*/ 953 w 10000"/>
                    <a:gd name="connsiteY5" fmla="*/ 1228 h 19324"/>
                    <a:gd name="connsiteX6" fmla="*/ 927 w 10000"/>
                    <a:gd name="connsiteY6" fmla="*/ 4759 h 19324"/>
                    <a:gd name="connsiteX7" fmla="*/ 1852 w 10000"/>
                    <a:gd name="connsiteY7" fmla="*/ 4977 h 19324"/>
                    <a:gd name="connsiteX8" fmla="*/ 2333 w 10000"/>
                    <a:gd name="connsiteY8" fmla="*/ 5899 h 19324"/>
                    <a:gd name="connsiteX9" fmla="*/ 2092 w 10000"/>
                    <a:gd name="connsiteY9" fmla="*/ 19324 h 19324"/>
                    <a:gd name="connsiteX10" fmla="*/ 10000 w 10000"/>
                    <a:gd name="connsiteY10" fmla="*/ 9124 h 19324"/>
                    <a:gd name="connsiteX0" fmla="*/ 2861 w 10000"/>
                    <a:gd name="connsiteY0" fmla="*/ 10000 h 19324"/>
                    <a:gd name="connsiteX1" fmla="*/ 2878 w 10000"/>
                    <a:gd name="connsiteY1" fmla="*/ 1141 h 19324"/>
                    <a:gd name="connsiteX2" fmla="*/ 2562 w 10000"/>
                    <a:gd name="connsiteY2" fmla="*/ 43 h 19324"/>
                    <a:gd name="connsiteX3" fmla="*/ 0 w 10000"/>
                    <a:gd name="connsiteY3" fmla="*/ 39 h 19324"/>
                    <a:gd name="connsiteX4" fmla="*/ 702 w 10000"/>
                    <a:gd name="connsiteY4" fmla="*/ 77 h 19324"/>
                    <a:gd name="connsiteX5" fmla="*/ 953 w 10000"/>
                    <a:gd name="connsiteY5" fmla="*/ 1228 h 19324"/>
                    <a:gd name="connsiteX6" fmla="*/ 927 w 10000"/>
                    <a:gd name="connsiteY6" fmla="*/ 4759 h 19324"/>
                    <a:gd name="connsiteX7" fmla="*/ 1852 w 10000"/>
                    <a:gd name="connsiteY7" fmla="*/ 4977 h 19324"/>
                    <a:gd name="connsiteX8" fmla="*/ 2099 w 10000"/>
                    <a:gd name="connsiteY8" fmla="*/ 5899 h 19324"/>
                    <a:gd name="connsiteX9" fmla="*/ 2092 w 10000"/>
                    <a:gd name="connsiteY9" fmla="*/ 19324 h 19324"/>
                    <a:gd name="connsiteX10" fmla="*/ 10000 w 10000"/>
                    <a:gd name="connsiteY10" fmla="*/ 9124 h 19324"/>
                    <a:gd name="connsiteX0" fmla="*/ 2861 w 10000"/>
                    <a:gd name="connsiteY0" fmla="*/ 10000 h 19324"/>
                    <a:gd name="connsiteX1" fmla="*/ 2878 w 10000"/>
                    <a:gd name="connsiteY1" fmla="*/ 1141 h 19324"/>
                    <a:gd name="connsiteX2" fmla="*/ 2562 w 10000"/>
                    <a:gd name="connsiteY2" fmla="*/ 43 h 19324"/>
                    <a:gd name="connsiteX3" fmla="*/ 0 w 10000"/>
                    <a:gd name="connsiteY3" fmla="*/ 39 h 19324"/>
                    <a:gd name="connsiteX4" fmla="*/ 702 w 10000"/>
                    <a:gd name="connsiteY4" fmla="*/ 77 h 19324"/>
                    <a:gd name="connsiteX5" fmla="*/ 953 w 10000"/>
                    <a:gd name="connsiteY5" fmla="*/ 1228 h 19324"/>
                    <a:gd name="connsiteX6" fmla="*/ 927 w 10000"/>
                    <a:gd name="connsiteY6" fmla="*/ 4759 h 19324"/>
                    <a:gd name="connsiteX7" fmla="*/ 1852 w 10000"/>
                    <a:gd name="connsiteY7" fmla="*/ 4977 h 19324"/>
                    <a:gd name="connsiteX8" fmla="*/ 2099 w 10000"/>
                    <a:gd name="connsiteY8" fmla="*/ 5899 h 19324"/>
                    <a:gd name="connsiteX9" fmla="*/ 2092 w 10000"/>
                    <a:gd name="connsiteY9" fmla="*/ 19324 h 19324"/>
                    <a:gd name="connsiteX10" fmla="*/ 10000 w 10000"/>
                    <a:gd name="connsiteY10" fmla="*/ 9124 h 19324"/>
                    <a:gd name="connsiteX0" fmla="*/ 2861 w 10000"/>
                    <a:gd name="connsiteY0" fmla="*/ 10000 h 19245"/>
                    <a:gd name="connsiteX1" fmla="*/ 2878 w 10000"/>
                    <a:gd name="connsiteY1" fmla="*/ 1141 h 19245"/>
                    <a:gd name="connsiteX2" fmla="*/ 2562 w 10000"/>
                    <a:gd name="connsiteY2" fmla="*/ 43 h 19245"/>
                    <a:gd name="connsiteX3" fmla="*/ 0 w 10000"/>
                    <a:gd name="connsiteY3" fmla="*/ 39 h 19245"/>
                    <a:gd name="connsiteX4" fmla="*/ 702 w 10000"/>
                    <a:gd name="connsiteY4" fmla="*/ 77 h 19245"/>
                    <a:gd name="connsiteX5" fmla="*/ 953 w 10000"/>
                    <a:gd name="connsiteY5" fmla="*/ 1228 h 19245"/>
                    <a:gd name="connsiteX6" fmla="*/ 927 w 10000"/>
                    <a:gd name="connsiteY6" fmla="*/ 4759 h 19245"/>
                    <a:gd name="connsiteX7" fmla="*/ 1852 w 10000"/>
                    <a:gd name="connsiteY7" fmla="*/ 4977 h 19245"/>
                    <a:gd name="connsiteX8" fmla="*/ 2099 w 10000"/>
                    <a:gd name="connsiteY8" fmla="*/ 5899 h 19245"/>
                    <a:gd name="connsiteX9" fmla="*/ 2101 w 10000"/>
                    <a:gd name="connsiteY9" fmla="*/ 19245 h 19245"/>
                    <a:gd name="connsiteX10" fmla="*/ 10000 w 10000"/>
                    <a:gd name="connsiteY10" fmla="*/ 9124 h 19245"/>
                    <a:gd name="connsiteX0" fmla="*/ 2861 w 10000"/>
                    <a:gd name="connsiteY0" fmla="*/ 10000 h 19245"/>
                    <a:gd name="connsiteX1" fmla="*/ 2878 w 10000"/>
                    <a:gd name="connsiteY1" fmla="*/ 1141 h 19245"/>
                    <a:gd name="connsiteX2" fmla="*/ 2562 w 10000"/>
                    <a:gd name="connsiteY2" fmla="*/ 43 h 19245"/>
                    <a:gd name="connsiteX3" fmla="*/ 0 w 10000"/>
                    <a:gd name="connsiteY3" fmla="*/ 39 h 19245"/>
                    <a:gd name="connsiteX4" fmla="*/ 702 w 10000"/>
                    <a:gd name="connsiteY4" fmla="*/ 77 h 19245"/>
                    <a:gd name="connsiteX5" fmla="*/ 953 w 10000"/>
                    <a:gd name="connsiteY5" fmla="*/ 1228 h 19245"/>
                    <a:gd name="connsiteX6" fmla="*/ 927 w 10000"/>
                    <a:gd name="connsiteY6" fmla="*/ 4759 h 19245"/>
                    <a:gd name="connsiteX7" fmla="*/ 1852 w 10000"/>
                    <a:gd name="connsiteY7" fmla="*/ 4977 h 19245"/>
                    <a:gd name="connsiteX8" fmla="*/ 2099 w 10000"/>
                    <a:gd name="connsiteY8" fmla="*/ 5899 h 19245"/>
                    <a:gd name="connsiteX9" fmla="*/ 2101 w 10000"/>
                    <a:gd name="connsiteY9" fmla="*/ 19245 h 19245"/>
                    <a:gd name="connsiteX10" fmla="*/ 3893 w 10000"/>
                    <a:gd name="connsiteY10" fmla="*/ 17019 h 19245"/>
                    <a:gd name="connsiteX11" fmla="*/ 10000 w 10000"/>
                    <a:gd name="connsiteY11" fmla="*/ 9124 h 19245"/>
                    <a:gd name="connsiteX0" fmla="*/ 2861 w 10000"/>
                    <a:gd name="connsiteY0" fmla="*/ 10000 h 20431"/>
                    <a:gd name="connsiteX1" fmla="*/ 2878 w 10000"/>
                    <a:gd name="connsiteY1" fmla="*/ 1141 h 20431"/>
                    <a:gd name="connsiteX2" fmla="*/ 2562 w 10000"/>
                    <a:gd name="connsiteY2" fmla="*/ 43 h 20431"/>
                    <a:gd name="connsiteX3" fmla="*/ 0 w 10000"/>
                    <a:gd name="connsiteY3" fmla="*/ 39 h 20431"/>
                    <a:gd name="connsiteX4" fmla="*/ 702 w 10000"/>
                    <a:gd name="connsiteY4" fmla="*/ 77 h 20431"/>
                    <a:gd name="connsiteX5" fmla="*/ 953 w 10000"/>
                    <a:gd name="connsiteY5" fmla="*/ 1228 h 20431"/>
                    <a:gd name="connsiteX6" fmla="*/ 927 w 10000"/>
                    <a:gd name="connsiteY6" fmla="*/ 4759 h 20431"/>
                    <a:gd name="connsiteX7" fmla="*/ 1852 w 10000"/>
                    <a:gd name="connsiteY7" fmla="*/ 4977 h 20431"/>
                    <a:gd name="connsiteX8" fmla="*/ 2099 w 10000"/>
                    <a:gd name="connsiteY8" fmla="*/ 5899 h 20431"/>
                    <a:gd name="connsiteX9" fmla="*/ 2101 w 10000"/>
                    <a:gd name="connsiteY9" fmla="*/ 19245 h 20431"/>
                    <a:gd name="connsiteX10" fmla="*/ 2320 w 10000"/>
                    <a:gd name="connsiteY10" fmla="*/ 20431 h 20431"/>
                    <a:gd name="connsiteX11" fmla="*/ 10000 w 10000"/>
                    <a:gd name="connsiteY11" fmla="*/ 9124 h 20431"/>
                    <a:gd name="connsiteX0" fmla="*/ 2861 w 10000"/>
                    <a:gd name="connsiteY0" fmla="*/ 10000 h 20431"/>
                    <a:gd name="connsiteX1" fmla="*/ 2878 w 10000"/>
                    <a:gd name="connsiteY1" fmla="*/ 1141 h 20431"/>
                    <a:gd name="connsiteX2" fmla="*/ 2562 w 10000"/>
                    <a:gd name="connsiteY2" fmla="*/ 43 h 20431"/>
                    <a:gd name="connsiteX3" fmla="*/ 0 w 10000"/>
                    <a:gd name="connsiteY3" fmla="*/ 39 h 20431"/>
                    <a:gd name="connsiteX4" fmla="*/ 702 w 10000"/>
                    <a:gd name="connsiteY4" fmla="*/ 77 h 20431"/>
                    <a:gd name="connsiteX5" fmla="*/ 953 w 10000"/>
                    <a:gd name="connsiteY5" fmla="*/ 1228 h 20431"/>
                    <a:gd name="connsiteX6" fmla="*/ 927 w 10000"/>
                    <a:gd name="connsiteY6" fmla="*/ 4759 h 20431"/>
                    <a:gd name="connsiteX7" fmla="*/ 1852 w 10000"/>
                    <a:gd name="connsiteY7" fmla="*/ 4977 h 20431"/>
                    <a:gd name="connsiteX8" fmla="*/ 2099 w 10000"/>
                    <a:gd name="connsiteY8" fmla="*/ 5899 h 20431"/>
                    <a:gd name="connsiteX9" fmla="*/ 2101 w 10000"/>
                    <a:gd name="connsiteY9" fmla="*/ 19245 h 20431"/>
                    <a:gd name="connsiteX10" fmla="*/ 2320 w 10000"/>
                    <a:gd name="connsiteY10" fmla="*/ 20431 h 20431"/>
                    <a:gd name="connsiteX11" fmla="*/ 7947 w 10000"/>
                    <a:gd name="connsiteY11" fmla="*/ 12218 h 20431"/>
                    <a:gd name="connsiteX12" fmla="*/ 10000 w 10000"/>
                    <a:gd name="connsiteY12" fmla="*/ 9124 h 20431"/>
                    <a:gd name="connsiteX0" fmla="*/ 2861 w 10000"/>
                    <a:gd name="connsiteY0" fmla="*/ 10000 h 20431"/>
                    <a:gd name="connsiteX1" fmla="*/ 2878 w 10000"/>
                    <a:gd name="connsiteY1" fmla="*/ 1141 h 20431"/>
                    <a:gd name="connsiteX2" fmla="*/ 2562 w 10000"/>
                    <a:gd name="connsiteY2" fmla="*/ 43 h 20431"/>
                    <a:gd name="connsiteX3" fmla="*/ 0 w 10000"/>
                    <a:gd name="connsiteY3" fmla="*/ 39 h 20431"/>
                    <a:gd name="connsiteX4" fmla="*/ 702 w 10000"/>
                    <a:gd name="connsiteY4" fmla="*/ 77 h 20431"/>
                    <a:gd name="connsiteX5" fmla="*/ 953 w 10000"/>
                    <a:gd name="connsiteY5" fmla="*/ 1228 h 20431"/>
                    <a:gd name="connsiteX6" fmla="*/ 927 w 10000"/>
                    <a:gd name="connsiteY6" fmla="*/ 4759 h 20431"/>
                    <a:gd name="connsiteX7" fmla="*/ 1852 w 10000"/>
                    <a:gd name="connsiteY7" fmla="*/ 4977 h 20431"/>
                    <a:gd name="connsiteX8" fmla="*/ 2099 w 10000"/>
                    <a:gd name="connsiteY8" fmla="*/ 5899 h 20431"/>
                    <a:gd name="connsiteX9" fmla="*/ 2101 w 10000"/>
                    <a:gd name="connsiteY9" fmla="*/ 19245 h 20431"/>
                    <a:gd name="connsiteX10" fmla="*/ 2320 w 10000"/>
                    <a:gd name="connsiteY10" fmla="*/ 20431 h 20431"/>
                    <a:gd name="connsiteX11" fmla="*/ 6140 w 10000"/>
                    <a:gd name="connsiteY11" fmla="*/ 20431 h 20431"/>
                    <a:gd name="connsiteX12" fmla="*/ 10000 w 10000"/>
                    <a:gd name="connsiteY12" fmla="*/ 9124 h 20431"/>
                    <a:gd name="connsiteX0" fmla="*/ 2861 w 10000"/>
                    <a:gd name="connsiteY0" fmla="*/ 10000 h 20431"/>
                    <a:gd name="connsiteX1" fmla="*/ 2878 w 10000"/>
                    <a:gd name="connsiteY1" fmla="*/ 1141 h 20431"/>
                    <a:gd name="connsiteX2" fmla="*/ 2562 w 10000"/>
                    <a:gd name="connsiteY2" fmla="*/ 43 h 20431"/>
                    <a:gd name="connsiteX3" fmla="*/ 0 w 10000"/>
                    <a:gd name="connsiteY3" fmla="*/ 39 h 20431"/>
                    <a:gd name="connsiteX4" fmla="*/ 702 w 10000"/>
                    <a:gd name="connsiteY4" fmla="*/ 77 h 20431"/>
                    <a:gd name="connsiteX5" fmla="*/ 953 w 10000"/>
                    <a:gd name="connsiteY5" fmla="*/ 1228 h 20431"/>
                    <a:gd name="connsiteX6" fmla="*/ 927 w 10000"/>
                    <a:gd name="connsiteY6" fmla="*/ 4759 h 20431"/>
                    <a:gd name="connsiteX7" fmla="*/ 1852 w 10000"/>
                    <a:gd name="connsiteY7" fmla="*/ 4977 h 20431"/>
                    <a:gd name="connsiteX8" fmla="*/ 2099 w 10000"/>
                    <a:gd name="connsiteY8" fmla="*/ 5899 h 20431"/>
                    <a:gd name="connsiteX9" fmla="*/ 2101 w 10000"/>
                    <a:gd name="connsiteY9" fmla="*/ 19245 h 20431"/>
                    <a:gd name="connsiteX10" fmla="*/ 2320 w 10000"/>
                    <a:gd name="connsiteY10" fmla="*/ 20431 h 20431"/>
                    <a:gd name="connsiteX11" fmla="*/ 6140 w 10000"/>
                    <a:gd name="connsiteY11" fmla="*/ 20431 h 20431"/>
                    <a:gd name="connsiteX12" fmla="*/ 8441 w 10000"/>
                    <a:gd name="connsiteY12" fmla="*/ 13726 h 20431"/>
                    <a:gd name="connsiteX13" fmla="*/ 10000 w 10000"/>
                    <a:gd name="connsiteY13" fmla="*/ 9124 h 20431"/>
                    <a:gd name="connsiteX0" fmla="*/ 2861 w 10000"/>
                    <a:gd name="connsiteY0" fmla="*/ 10000 h 20431"/>
                    <a:gd name="connsiteX1" fmla="*/ 2878 w 10000"/>
                    <a:gd name="connsiteY1" fmla="*/ 1141 h 20431"/>
                    <a:gd name="connsiteX2" fmla="*/ 2562 w 10000"/>
                    <a:gd name="connsiteY2" fmla="*/ 43 h 20431"/>
                    <a:gd name="connsiteX3" fmla="*/ 0 w 10000"/>
                    <a:gd name="connsiteY3" fmla="*/ 39 h 20431"/>
                    <a:gd name="connsiteX4" fmla="*/ 702 w 10000"/>
                    <a:gd name="connsiteY4" fmla="*/ 77 h 20431"/>
                    <a:gd name="connsiteX5" fmla="*/ 953 w 10000"/>
                    <a:gd name="connsiteY5" fmla="*/ 1228 h 20431"/>
                    <a:gd name="connsiteX6" fmla="*/ 927 w 10000"/>
                    <a:gd name="connsiteY6" fmla="*/ 4759 h 20431"/>
                    <a:gd name="connsiteX7" fmla="*/ 1852 w 10000"/>
                    <a:gd name="connsiteY7" fmla="*/ 4977 h 20431"/>
                    <a:gd name="connsiteX8" fmla="*/ 2099 w 10000"/>
                    <a:gd name="connsiteY8" fmla="*/ 5899 h 20431"/>
                    <a:gd name="connsiteX9" fmla="*/ 2101 w 10000"/>
                    <a:gd name="connsiteY9" fmla="*/ 19245 h 20431"/>
                    <a:gd name="connsiteX10" fmla="*/ 2320 w 10000"/>
                    <a:gd name="connsiteY10" fmla="*/ 20431 h 20431"/>
                    <a:gd name="connsiteX11" fmla="*/ 6140 w 10000"/>
                    <a:gd name="connsiteY11" fmla="*/ 20431 h 20431"/>
                    <a:gd name="connsiteX12" fmla="*/ 6356 w 10000"/>
                    <a:gd name="connsiteY12" fmla="*/ 19400 h 20431"/>
                    <a:gd name="connsiteX13" fmla="*/ 10000 w 10000"/>
                    <a:gd name="connsiteY13" fmla="*/ 9124 h 20431"/>
                    <a:gd name="connsiteX0" fmla="*/ 2861 w 6356"/>
                    <a:gd name="connsiteY0" fmla="*/ 13335 h 23766"/>
                    <a:gd name="connsiteX1" fmla="*/ 2878 w 6356"/>
                    <a:gd name="connsiteY1" fmla="*/ 4476 h 23766"/>
                    <a:gd name="connsiteX2" fmla="*/ 2562 w 6356"/>
                    <a:gd name="connsiteY2" fmla="*/ 3378 h 23766"/>
                    <a:gd name="connsiteX3" fmla="*/ 0 w 6356"/>
                    <a:gd name="connsiteY3" fmla="*/ 3374 h 23766"/>
                    <a:gd name="connsiteX4" fmla="*/ 702 w 6356"/>
                    <a:gd name="connsiteY4" fmla="*/ 3412 h 23766"/>
                    <a:gd name="connsiteX5" fmla="*/ 953 w 6356"/>
                    <a:gd name="connsiteY5" fmla="*/ 4563 h 23766"/>
                    <a:gd name="connsiteX6" fmla="*/ 927 w 6356"/>
                    <a:gd name="connsiteY6" fmla="*/ 8094 h 23766"/>
                    <a:gd name="connsiteX7" fmla="*/ 1852 w 6356"/>
                    <a:gd name="connsiteY7" fmla="*/ 8312 h 23766"/>
                    <a:gd name="connsiteX8" fmla="*/ 2099 w 6356"/>
                    <a:gd name="connsiteY8" fmla="*/ 9234 h 23766"/>
                    <a:gd name="connsiteX9" fmla="*/ 2101 w 6356"/>
                    <a:gd name="connsiteY9" fmla="*/ 22580 h 23766"/>
                    <a:gd name="connsiteX10" fmla="*/ 2320 w 6356"/>
                    <a:gd name="connsiteY10" fmla="*/ 23766 h 23766"/>
                    <a:gd name="connsiteX11" fmla="*/ 6140 w 6356"/>
                    <a:gd name="connsiteY11" fmla="*/ 23766 h 23766"/>
                    <a:gd name="connsiteX12" fmla="*/ 6356 w 6356"/>
                    <a:gd name="connsiteY12" fmla="*/ 22735 h 23766"/>
                    <a:gd name="connsiteX13" fmla="*/ 6351 w 6356"/>
                    <a:gd name="connsiteY13" fmla="*/ 0 h 23766"/>
                    <a:gd name="connsiteX0" fmla="*/ 4501 w 10000"/>
                    <a:gd name="connsiteY0" fmla="*/ 5611 h 10000"/>
                    <a:gd name="connsiteX1" fmla="*/ 4528 w 10000"/>
                    <a:gd name="connsiteY1" fmla="*/ 1883 h 10000"/>
                    <a:gd name="connsiteX2" fmla="*/ 4031 w 10000"/>
                    <a:gd name="connsiteY2" fmla="*/ 1421 h 10000"/>
                    <a:gd name="connsiteX3" fmla="*/ 0 w 10000"/>
                    <a:gd name="connsiteY3" fmla="*/ 1420 h 10000"/>
                    <a:gd name="connsiteX4" fmla="*/ 1104 w 10000"/>
                    <a:gd name="connsiteY4" fmla="*/ 1436 h 10000"/>
                    <a:gd name="connsiteX5" fmla="*/ 1499 w 10000"/>
                    <a:gd name="connsiteY5" fmla="*/ 1920 h 10000"/>
                    <a:gd name="connsiteX6" fmla="*/ 1458 w 10000"/>
                    <a:gd name="connsiteY6" fmla="*/ 3406 h 10000"/>
                    <a:gd name="connsiteX7" fmla="*/ 2914 w 10000"/>
                    <a:gd name="connsiteY7" fmla="*/ 3464 h 10000"/>
                    <a:gd name="connsiteX8" fmla="*/ 3302 w 10000"/>
                    <a:gd name="connsiteY8" fmla="*/ 3885 h 10000"/>
                    <a:gd name="connsiteX9" fmla="*/ 3306 w 10000"/>
                    <a:gd name="connsiteY9" fmla="*/ 9501 h 10000"/>
                    <a:gd name="connsiteX10" fmla="*/ 3650 w 10000"/>
                    <a:gd name="connsiteY10" fmla="*/ 10000 h 10000"/>
                    <a:gd name="connsiteX11" fmla="*/ 9660 w 10000"/>
                    <a:gd name="connsiteY11" fmla="*/ 10000 h 10000"/>
                    <a:gd name="connsiteX12" fmla="*/ 10000 w 10000"/>
                    <a:gd name="connsiteY12" fmla="*/ 9566 h 10000"/>
                    <a:gd name="connsiteX13" fmla="*/ 9992 w 10000"/>
                    <a:gd name="connsiteY13" fmla="*/ 0 h 10000"/>
                    <a:gd name="connsiteX0" fmla="*/ 4501 w 10000"/>
                    <a:gd name="connsiteY0" fmla="*/ 5611 h 10000"/>
                    <a:gd name="connsiteX1" fmla="*/ 4528 w 10000"/>
                    <a:gd name="connsiteY1" fmla="*/ 1883 h 10000"/>
                    <a:gd name="connsiteX2" fmla="*/ 4031 w 10000"/>
                    <a:gd name="connsiteY2" fmla="*/ 1421 h 10000"/>
                    <a:gd name="connsiteX3" fmla="*/ 0 w 10000"/>
                    <a:gd name="connsiteY3" fmla="*/ 1420 h 10000"/>
                    <a:gd name="connsiteX4" fmla="*/ 1104 w 10000"/>
                    <a:gd name="connsiteY4" fmla="*/ 1436 h 10000"/>
                    <a:gd name="connsiteX5" fmla="*/ 1499 w 10000"/>
                    <a:gd name="connsiteY5" fmla="*/ 1920 h 10000"/>
                    <a:gd name="connsiteX6" fmla="*/ 1486 w 10000"/>
                    <a:gd name="connsiteY6" fmla="*/ 3456 h 10000"/>
                    <a:gd name="connsiteX7" fmla="*/ 2914 w 10000"/>
                    <a:gd name="connsiteY7" fmla="*/ 3464 h 10000"/>
                    <a:gd name="connsiteX8" fmla="*/ 3302 w 10000"/>
                    <a:gd name="connsiteY8" fmla="*/ 3885 h 10000"/>
                    <a:gd name="connsiteX9" fmla="*/ 3306 w 10000"/>
                    <a:gd name="connsiteY9" fmla="*/ 9501 h 10000"/>
                    <a:gd name="connsiteX10" fmla="*/ 3650 w 10000"/>
                    <a:gd name="connsiteY10" fmla="*/ 10000 h 10000"/>
                    <a:gd name="connsiteX11" fmla="*/ 9660 w 10000"/>
                    <a:gd name="connsiteY11" fmla="*/ 10000 h 10000"/>
                    <a:gd name="connsiteX12" fmla="*/ 10000 w 10000"/>
                    <a:gd name="connsiteY12" fmla="*/ 9566 h 10000"/>
                    <a:gd name="connsiteX13" fmla="*/ 9992 w 10000"/>
                    <a:gd name="connsiteY13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00" h="10000">
                      <a:moveTo>
                        <a:pt x="4501" y="5611"/>
                      </a:moveTo>
                      <a:cubicBezTo>
                        <a:pt x="4511" y="4369"/>
                        <a:pt x="4520" y="3125"/>
                        <a:pt x="4528" y="1883"/>
                      </a:cubicBezTo>
                      <a:cubicBezTo>
                        <a:pt x="4651" y="2025"/>
                        <a:pt x="3910" y="1281"/>
                        <a:pt x="4031" y="1421"/>
                      </a:cubicBezTo>
                      <a:lnTo>
                        <a:pt x="0" y="1420"/>
                      </a:lnTo>
                      <a:lnTo>
                        <a:pt x="1104" y="1436"/>
                      </a:lnTo>
                      <a:cubicBezTo>
                        <a:pt x="1237" y="1597"/>
                        <a:pt x="1367" y="1758"/>
                        <a:pt x="1499" y="1920"/>
                      </a:cubicBezTo>
                      <a:cubicBezTo>
                        <a:pt x="1485" y="2415"/>
                        <a:pt x="1501" y="2961"/>
                        <a:pt x="1486" y="3456"/>
                      </a:cubicBezTo>
                      <a:lnTo>
                        <a:pt x="2914" y="3464"/>
                      </a:lnTo>
                      <a:lnTo>
                        <a:pt x="3302" y="3885"/>
                      </a:lnTo>
                      <a:cubicBezTo>
                        <a:pt x="3299" y="5768"/>
                        <a:pt x="3309" y="7618"/>
                        <a:pt x="3306" y="9501"/>
                      </a:cubicBezTo>
                      <a:lnTo>
                        <a:pt x="3650" y="10000"/>
                      </a:lnTo>
                      <a:lnTo>
                        <a:pt x="9660" y="10000"/>
                      </a:lnTo>
                      <a:lnTo>
                        <a:pt x="10000" y="9566"/>
                      </a:lnTo>
                      <a:cubicBezTo>
                        <a:pt x="9997" y="6378"/>
                        <a:pt x="9995" y="3189"/>
                        <a:pt x="9992" y="0"/>
                      </a:cubicBezTo>
                    </a:path>
                  </a:pathLst>
                </a:custGeom>
                <a:noFill/>
                <a:ln w="38100">
                  <a:solidFill>
                    <a:srgbClr val="FFC000"/>
                  </a:solidFill>
                  <a:round/>
                  <a:headEnd/>
                  <a:tailEnd type="stealth" w="med" len="med"/>
                </a:ln>
                <a:effectLst/>
              </p:spPr>
              <p:txBody>
                <a:bodyPr wrap="none"/>
                <a:lstStyle/>
                <a:p>
                  <a:endParaRPr lang="en-CA"/>
                </a:p>
              </p:txBody>
            </p:sp>
          </p:grpSp>
          <p:sp>
            <p:nvSpPr>
              <p:cNvPr id="12" name="Slide Number Placeholder 5"/>
              <p:cNvSpPr txBox="1">
                <a:spLocks/>
              </p:cNvSpPr>
              <p:nvPr/>
            </p:nvSpPr>
            <p:spPr>
              <a:xfrm>
                <a:off x="8785159" y="4864418"/>
                <a:ext cx="365760" cy="274320"/>
              </a:xfrm>
              <a:prstGeom prst="rect">
                <a:avLst/>
              </a:prstGeom>
            </p:spPr>
            <p:txBody>
              <a:bodyPr tIns="0" bIns="0" anchor="ctr" anchorCtr="1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Myriad Pro" pitchFamily="34" charset="0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fld id="{166B2C24-75C8-E544-A8CC-21761AB50D8D}" type="slidenum">
                  <a:rPr lang="en-US" sz="1000" smtClean="0"/>
                  <a:pPr algn="ctr"/>
                  <a:t>2</a:t>
                </a:fld>
                <a:endParaRPr lang="en-US" sz="1000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8A0B171-43A7-4C5C-9ABF-72B4CDBFBD5B}"/>
                  </a:ext>
                </a:extLst>
              </p:cNvPr>
              <p:cNvSpPr txBox="1"/>
              <p:nvPr/>
            </p:nvSpPr>
            <p:spPr>
              <a:xfrm>
                <a:off x="6371385" y="1507738"/>
                <a:ext cx="488267" cy="246221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/>
                  <a:t>RFQ2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B7ABF6B-45C1-4F6E-9AFA-A70148574032}"/>
                  </a:ext>
                </a:extLst>
              </p:cNvPr>
              <p:cNvCxnSpPr/>
              <p:nvPr/>
            </p:nvCxnSpPr>
            <p:spPr>
              <a:xfrm flipV="1">
                <a:off x="6047232" y="1747566"/>
                <a:ext cx="0" cy="1324818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4FCD2D7-948D-495C-A278-A18041C5AF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59652" y="1621536"/>
                <a:ext cx="1248028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FD1A10B-98A5-40B6-BA01-E17EA33542FE}"/>
                  </a:ext>
                </a:extLst>
              </p:cNvPr>
              <p:cNvCxnSpPr/>
              <p:nvPr/>
            </p:nvCxnSpPr>
            <p:spPr>
              <a:xfrm flipV="1">
                <a:off x="7655956" y="1617564"/>
                <a:ext cx="0" cy="1324818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545CE55-8B08-43B5-8680-122BC0DC1369}"/>
                  </a:ext>
                </a:extLst>
              </p:cNvPr>
              <p:cNvSpPr/>
              <p:nvPr/>
            </p:nvSpPr>
            <p:spPr>
              <a:xfrm>
                <a:off x="7217663" y="1135538"/>
                <a:ext cx="1433061" cy="4331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0D08025-386C-4EF9-B760-3BBDC1601FC1}"/>
                  </a:ext>
                </a:extLst>
              </p:cNvPr>
              <p:cNvSpPr/>
              <p:nvPr/>
            </p:nvSpPr>
            <p:spPr>
              <a:xfrm>
                <a:off x="8107680" y="1507776"/>
                <a:ext cx="780056" cy="215441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0BD0273-D61F-47A3-928D-8D3B43CCCF8E}"/>
                  </a:ext>
                </a:extLst>
              </p:cNvPr>
              <p:cNvSpPr txBox="1"/>
              <p:nvPr/>
            </p:nvSpPr>
            <p:spPr>
              <a:xfrm>
                <a:off x="8301752" y="1471162"/>
                <a:ext cx="7566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/>
                  <a:t>DTL</a:t>
                </a: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6B30C7C-3576-4AFD-B715-AA54CF2D85EB}"/>
                  </a:ext>
                </a:extLst>
              </p:cNvPr>
              <p:cNvSpPr/>
              <p:nvPr/>
            </p:nvSpPr>
            <p:spPr>
              <a:xfrm>
                <a:off x="6059424" y="1630432"/>
                <a:ext cx="292608" cy="222752"/>
              </a:xfrm>
              <a:custGeom>
                <a:avLst/>
                <a:gdLst>
                  <a:gd name="connsiteX0" fmla="*/ 0 w 292608"/>
                  <a:gd name="connsiteY0" fmla="*/ 222752 h 222752"/>
                  <a:gd name="connsiteX1" fmla="*/ 12192 w 292608"/>
                  <a:gd name="connsiteY1" fmla="*/ 76448 h 222752"/>
                  <a:gd name="connsiteX2" fmla="*/ 48768 w 292608"/>
                  <a:gd name="connsiteY2" fmla="*/ 64256 h 222752"/>
                  <a:gd name="connsiteX3" fmla="*/ 60960 w 292608"/>
                  <a:gd name="connsiteY3" fmla="*/ 27680 h 222752"/>
                  <a:gd name="connsiteX4" fmla="*/ 134112 w 292608"/>
                  <a:gd name="connsiteY4" fmla="*/ 15488 h 222752"/>
                  <a:gd name="connsiteX5" fmla="*/ 292608 w 292608"/>
                  <a:gd name="connsiteY5" fmla="*/ 3296 h 222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2608" h="222752">
                    <a:moveTo>
                      <a:pt x="0" y="222752"/>
                    </a:moveTo>
                    <a:cubicBezTo>
                      <a:pt x="4064" y="173984"/>
                      <a:pt x="-2200" y="123221"/>
                      <a:pt x="12192" y="76448"/>
                    </a:cubicBezTo>
                    <a:cubicBezTo>
                      <a:pt x="15971" y="64165"/>
                      <a:pt x="39681" y="73343"/>
                      <a:pt x="48768" y="64256"/>
                    </a:cubicBezTo>
                    <a:cubicBezTo>
                      <a:pt x="57855" y="55169"/>
                      <a:pt x="49802" y="34056"/>
                      <a:pt x="60960" y="27680"/>
                    </a:cubicBezTo>
                    <a:cubicBezTo>
                      <a:pt x="82423" y="15415"/>
                      <a:pt x="109980" y="20851"/>
                      <a:pt x="134112" y="15488"/>
                    </a:cubicBezTo>
                    <a:cubicBezTo>
                      <a:pt x="246808" y="-9555"/>
                      <a:pt x="39045" y="3296"/>
                      <a:pt x="292608" y="3296"/>
                    </a:cubicBezTo>
                  </a:path>
                </a:pathLst>
              </a:custGeom>
              <a:noFill/>
              <a:ln w="28575">
                <a:solidFill>
                  <a:srgbClr val="FFC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52CA3E5-191F-46CA-A3A1-405B8ED0DF73}"/>
                  </a:ext>
                </a:extLst>
              </p:cNvPr>
              <p:cNvSpPr/>
              <p:nvPr/>
            </p:nvSpPr>
            <p:spPr>
              <a:xfrm>
                <a:off x="5864352" y="2962656"/>
                <a:ext cx="171586" cy="219456"/>
              </a:xfrm>
              <a:custGeom>
                <a:avLst/>
                <a:gdLst>
                  <a:gd name="connsiteX0" fmla="*/ 0 w 171586"/>
                  <a:gd name="connsiteY0" fmla="*/ 219456 h 219456"/>
                  <a:gd name="connsiteX1" fmla="*/ 60960 w 171586"/>
                  <a:gd name="connsiteY1" fmla="*/ 207264 h 219456"/>
                  <a:gd name="connsiteX2" fmla="*/ 97536 w 171586"/>
                  <a:gd name="connsiteY2" fmla="*/ 182880 h 219456"/>
                  <a:gd name="connsiteX3" fmla="*/ 146304 w 171586"/>
                  <a:gd name="connsiteY3" fmla="*/ 158496 h 219456"/>
                  <a:gd name="connsiteX4" fmla="*/ 170688 w 171586"/>
                  <a:gd name="connsiteY4" fmla="*/ 60960 h 219456"/>
                  <a:gd name="connsiteX5" fmla="*/ 170688 w 171586"/>
                  <a:gd name="connsiteY5" fmla="*/ 0 h 21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586" h="219456">
                    <a:moveTo>
                      <a:pt x="0" y="219456"/>
                    </a:moveTo>
                    <a:cubicBezTo>
                      <a:pt x="20320" y="215392"/>
                      <a:pt x="41557" y="214540"/>
                      <a:pt x="60960" y="207264"/>
                    </a:cubicBezTo>
                    <a:cubicBezTo>
                      <a:pt x="74680" y="202119"/>
                      <a:pt x="84814" y="190150"/>
                      <a:pt x="97536" y="182880"/>
                    </a:cubicBezTo>
                    <a:cubicBezTo>
                      <a:pt x="113316" y="173863"/>
                      <a:pt x="130048" y="166624"/>
                      <a:pt x="146304" y="158496"/>
                    </a:cubicBezTo>
                    <a:cubicBezTo>
                      <a:pt x="158532" y="121813"/>
                      <a:pt x="166484" y="102995"/>
                      <a:pt x="170688" y="60960"/>
                    </a:cubicBezTo>
                    <a:cubicBezTo>
                      <a:pt x="172710" y="40741"/>
                      <a:pt x="170688" y="20320"/>
                      <a:pt x="170688" y="0"/>
                    </a:cubicBezTo>
                  </a:path>
                </a:pathLst>
              </a:custGeom>
              <a:noFill/>
              <a:ln w="28575">
                <a:solidFill>
                  <a:srgbClr val="FFC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E0FE48F-96EA-4DFB-8F75-093FFB605DF0}"/>
                </a:ext>
              </a:extLst>
            </p:cNvPr>
            <p:cNvSpPr/>
            <p:nvPr/>
          </p:nvSpPr>
          <p:spPr>
            <a:xfrm>
              <a:off x="5788145" y="2292096"/>
              <a:ext cx="137167" cy="182880"/>
            </a:xfrm>
            <a:custGeom>
              <a:avLst/>
              <a:gdLst>
                <a:gd name="connsiteX0" fmla="*/ 137167 w 137167"/>
                <a:gd name="connsiteY0" fmla="*/ 182880 h 182880"/>
                <a:gd name="connsiteX1" fmla="*/ 76207 w 137167"/>
                <a:gd name="connsiteY1" fmla="*/ 170688 h 182880"/>
                <a:gd name="connsiteX2" fmla="*/ 39631 w 137167"/>
                <a:gd name="connsiteY2" fmla="*/ 158496 h 182880"/>
                <a:gd name="connsiteX3" fmla="*/ 27439 w 137167"/>
                <a:gd name="connsiteY3" fmla="*/ 121920 h 182880"/>
                <a:gd name="connsiteX4" fmla="*/ 3055 w 137167"/>
                <a:gd name="connsiteY4" fmla="*/ 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167" h="182880">
                  <a:moveTo>
                    <a:pt x="137167" y="182880"/>
                  </a:moveTo>
                  <a:cubicBezTo>
                    <a:pt x="116847" y="178816"/>
                    <a:pt x="96311" y="175714"/>
                    <a:pt x="76207" y="170688"/>
                  </a:cubicBezTo>
                  <a:cubicBezTo>
                    <a:pt x="63739" y="167571"/>
                    <a:pt x="48718" y="167583"/>
                    <a:pt x="39631" y="158496"/>
                  </a:cubicBezTo>
                  <a:cubicBezTo>
                    <a:pt x="30544" y="149409"/>
                    <a:pt x="33186" y="133415"/>
                    <a:pt x="27439" y="121920"/>
                  </a:cubicBezTo>
                  <a:cubicBezTo>
                    <a:pt x="-12725" y="41592"/>
                    <a:pt x="3055" y="138985"/>
                    <a:pt x="3055" y="0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593753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1">
            <a:extLst>
              <a:ext uri="{FF2B5EF4-FFF2-40B4-BE49-F238E27FC236}">
                <a16:creationId xmlns:a16="http://schemas.microsoft.com/office/drawing/2014/main" id="{239E6AA1-3BED-4AEF-A434-03CBAD4BBC98}"/>
              </a:ext>
            </a:extLst>
          </p:cNvPr>
          <p:cNvSpPr txBox="1">
            <a:spLocks/>
          </p:cNvSpPr>
          <p:nvPr/>
        </p:nvSpPr>
        <p:spPr>
          <a:xfrm>
            <a:off x="2646501" y="0"/>
            <a:ext cx="6117852" cy="469901"/>
          </a:xfrm>
          <a:prstGeom prst="rect">
            <a:avLst/>
          </a:prstGeom>
        </p:spPr>
        <p:txBody>
          <a:bodyPr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r>
              <a:rPr lang="en-US" dirty="0"/>
              <a:t>Variant 2: Add 2</a:t>
            </a:r>
            <a:r>
              <a:rPr lang="en-US" baseline="30000" dirty="0"/>
              <a:t>nd</a:t>
            </a:r>
            <a:r>
              <a:rPr lang="en-US" dirty="0"/>
              <a:t> RFQ (400keV/u)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0D3805-F3A6-4396-B2D4-702469C55E78}"/>
              </a:ext>
            </a:extLst>
          </p:cNvPr>
          <p:cNvGrpSpPr/>
          <p:nvPr/>
        </p:nvGrpSpPr>
        <p:grpSpPr>
          <a:xfrm>
            <a:off x="4454459" y="993322"/>
            <a:ext cx="3673301" cy="3859874"/>
            <a:chOff x="4537363" y="466365"/>
            <a:chExt cx="3673301" cy="3859874"/>
          </a:xfrm>
        </p:grpSpPr>
        <p:sp>
          <p:nvSpPr>
            <p:cNvPr id="30744" name="Line 24">
              <a:extLst>
                <a:ext uri="{FF2B5EF4-FFF2-40B4-BE49-F238E27FC236}">
                  <a16:creationId xmlns:a16="http://schemas.microsoft.com/office/drawing/2014/main" id="{7930B52B-1637-4349-9087-384534443B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1994" y="4315330"/>
              <a:ext cx="2343150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42493C4-B72B-44FE-A358-6A232FFF9F42}"/>
                </a:ext>
              </a:extLst>
            </p:cNvPr>
            <p:cNvGrpSpPr/>
            <p:nvPr/>
          </p:nvGrpSpPr>
          <p:grpSpPr>
            <a:xfrm rot="5400000">
              <a:off x="7508877" y="1340559"/>
              <a:ext cx="571500" cy="832075"/>
              <a:chOff x="5943600" y="2400300"/>
              <a:chExt cx="571500" cy="742950"/>
            </a:xfrm>
          </p:grpSpPr>
          <p:sp>
            <p:nvSpPr>
              <p:cNvPr id="30746" name="AutoShape 26">
                <a:extLst>
                  <a:ext uri="{FF2B5EF4-FFF2-40B4-BE49-F238E27FC236}">
                    <a16:creationId xmlns:a16="http://schemas.microsoft.com/office/drawing/2014/main" id="{BDA23A04-0475-4B24-A9AB-B765559AEE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943600" y="2400300"/>
                <a:ext cx="571500" cy="742950"/>
              </a:xfrm>
              <a:prstGeom prst="can">
                <a:avLst>
                  <a:gd name="adj" fmla="val 32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CA" altLang="en-US" sz="1200"/>
              </a:p>
            </p:txBody>
          </p:sp>
          <p:sp>
            <p:nvSpPr>
              <p:cNvPr id="30750" name="Text Box 30">
                <a:extLst>
                  <a:ext uri="{FF2B5EF4-FFF2-40B4-BE49-F238E27FC236}">
                    <a16:creationId xmlns:a16="http://schemas.microsoft.com/office/drawing/2014/main" id="{C0FBDF93-1868-469F-873C-2203187CC4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969028" y="2618616"/>
                <a:ext cx="423952" cy="1920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/>
                  <a:t>DTL</a:t>
                </a:r>
                <a:endParaRPr lang="en-CA" altLang="en-US" sz="12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08092EA-0FF0-41D2-BF1E-DB2AE803EDA2}"/>
                </a:ext>
              </a:extLst>
            </p:cNvPr>
            <p:cNvGrpSpPr/>
            <p:nvPr/>
          </p:nvGrpSpPr>
          <p:grpSpPr>
            <a:xfrm>
              <a:off x="6443837" y="2169460"/>
              <a:ext cx="652185" cy="1098449"/>
              <a:chOff x="5943600" y="3371850"/>
              <a:chExt cx="652185" cy="739379"/>
            </a:xfrm>
          </p:grpSpPr>
          <p:sp>
            <p:nvSpPr>
              <p:cNvPr id="30745" name="AutoShape 25">
                <a:extLst>
                  <a:ext uri="{FF2B5EF4-FFF2-40B4-BE49-F238E27FC236}">
                    <a16:creationId xmlns:a16="http://schemas.microsoft.com/office/drawing/2014/main" id="{B94DD3FB-7E67-4E28-A5B4-A1CDA34F5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943600" y="3371850"/>
                <a:ext cx="571500" cy="739379"/>
              </a:xfrm>
              <a:prstGeom prst="can">
                <a:avLst>
                  <a:gd name="adj" fmla="val 32344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CA" altLang="en-US" sz="1200"/>
              </a:p>
            </p:txBody>
          </p:sp>
          <p:sp>
            <p:nvSpPr>
              <p:cNvPr id="30751" name="Text Box 31">
                <a:extLst>
                  <a:ext uri="{FF2B5EF4-FFF2-40B4-BE49-F238E27FC236}">
                    <a16:creationId xmlns:a16="http://schemas.microsoft.com/office/drawing/2014/main" id="{6165F8F0-007D-4EFE-A2CD-A69C647095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0750" y="3543301"/>
                <a:ext cx="595035" cy="186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/>
                  <a:t>RFQ1</a:t>
                </a:r>
                <a:endParaRPr lang="en-CA" altLang="en-US" sz="18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213268B-D197-495C-8248-A30C52B06BAB}"/>
                </a:ext>
              </a:extLst>
            </p:cNvPr>
            <p:cNvGrpSpPr/>
            <p:nvPr/>
          </p:nvGrpSpPr>
          <p:grpSpPr>
            <a:xfrm>
              <a:off x="6672437" y="1917153"/>
              <a:ext cx="585166" cy="300082"/>
              <a:chOff x="6172200" y="3143250"/>
              <a:chExt cx="585166" cy="300082"/>
            </a:xfrm>
          </p:grpSpPr>
          <p:sp>
            <p:nvSpPr>
              <p:cNvPr id="30754" name="AutoShape 34">
                <a:extLst>
                  <a:ext uri="{FF2B5EF4-FFF2-40B4-BE49-F238E27FC236}">
                    <a16:creationId xmlns:a16="http://schemas.microsoft.com/office/drawing/2014/main" id="{55E2868D-4C04-47F2-A1D6-0B3513B3B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6172200" y="3200400"/>
                <a:ext cx="114300" cy="114300"/>
              </a:xfrm>
              <a:prstGeom prst="flowChartMagneticDisk">
                <a:avLst/>
              </a:prstGeom>
              <a:solidFill>
                <a:srgbClr val="33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350"/>
              </a:p>
            </p:txBody>
          </p:sp>
          <p:sp>
            <p:nvSpPr>
              <p:cNvPr id="30755" name="Text Box 35">
                <a:extLst>
                  <a:ext uri="{FF2B5EF4-FFF2-40B4-BE49-F238E27FC236}">
                    <a16:creationId xmlns:a16="http://schemas.microsoft.com/office/drawing/2014/main" id="{31B49153-6214-43D2-9994-024D214F5E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86499" y="3143250"/>
                <a:ext cx="470867" cy="3000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350" dirty="0">
                    <a:solidFill>
                      <a:srgbClr val="4916EC"/>
                    </a:solidFill>
                    <a:latin typeface="Times New Roman" panose="02020603050405020304" pitchFamily="18" charset="0"/>
                  </a:rPr>
                  <a:t>S0</a:t>
                </a:r>
                <a:endParaRPr lang="fr-FR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0756" name="Text Box 36">
              <a:extLst>
                <a:ext uri="{FF2B5EF4-FFF2-40B4-BE49-F238E27FC236}">
                  <a16:creationId xmlns:a16="http://schemas.microsoft.com/office/drawing/2014/main" id="{FD88078C-D62D-47D1-BC18-4F07C5F77E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2487" y="2699980"/>
              <a:ext cx="84927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</a:rPr>
                <a:t>A/q</a:t>
              </a: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</a:t>
              </a: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</a:rPr>
                <a:t>30</a:t>
              </a:r>
              <a:endParaRPr lang="fr-FR" altLang="en-US" sz="1350" dirty="0">
                <a:solidFill>
                  <a:srgbClr val="4916EC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0748" name="Line 28">
              <a:extLst>
                <a:ext uri="{FF2B5EF4-FFF2-40B4-BE49-F238E27FC236}">
                  <a16:creationId xmlns:a16="http://schemas.microsoft.com/office/drawing/2014/main" id="{DF2B1C51-069F-446B-8531-ABFA3784A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9587" y="1728430"/>
              <a:ext cx="0" cy="45690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30747" name="Line 27">
              <a:extLst>
                <a:ext uri="{FF2B5EF4-FFF2-40B4-BE49-F238E27FC236}">
                  <a16:creationId xmlns:a16="http://schemas.microsoft.com/office/drawing/2014/main" id="{33CF7645-8C32-469E-84AD-E6E7A55377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9587" y="3214329"/>
              <a:ext cx="0" cy="1111909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0A0A7EF-26D0-4BDB-A2A6-6D178875BF0A}"/>
                </a:ext>
              </a:extLst>
            </p:cNvPr>
            <p:cNvSpPr/>
            <p:nvPr/>
          </p:nvSpPr>
          <p:spPr>
            <a:xfrm>
              <a:off x="4537363" y="3508504"/>
              <a:ext cx="730981" cy="33053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E69AAF-24F7-477B-8639-5924AE642394}"/>
                </a:ext>
              </a:extLst>
            </p:cNvPr>
            <p:cNvSpPr txBox="1"/>
            <p:nvPr/>
          </p:nvSpPr>
          <p:spPr>
            <a:xfrm>
              <a:off x="4588680" y="3461952"/>
              <a:ext cx="6522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EBIS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032FE62-2937-4C91-98A6-5B5C11CE3A73}"/>
                </a:ext>
              </a:extLst>
            </p:cNvPr>
            <p:cNvGrpSpPr/>
            <p:nvPr/>
          </p:nvGrpSpPr>
          <p:grpSpPr>
            <a:xfrm>
              <a:off x="5285237" y="466365"/>
              <a:ext cx="796405" cy="561235"/>
              <a:chOff x="5782392" y="1787788"/>
              <a:chExt cx="796405" cy="521048"/>
            </a:xfrm>
          </p:grpSpPr>
          <p:sp>
            <p:nvSpPr>
              <p:cNvPr id="73" name="AutoShape 25">
                <a:extLst>
                  <a:ext uri="{FF2B5EF4-FFF2-40B4-BE49-F238E27FC236}">
                    <a16:creationId xmlns:a16="http://schemas.microsoft.com/office/drawing/2014/main" id="{0C872B41-5D0B-4ED8-8981-8D9155E7D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5920071" y="1650109"/>
                <a:ext cx="521048" cy="796405"/>
              </a:xfrm>
              <a:prstGeom prst="can">
                <a:avLst>
                  <a:gd name="adj" fmla="val 32344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CA" altLang="en-US" sz="1200"/>
              </a:p>
            </p:txBody>
          </p:sp>
          <p:sp>
            <p:nvSpPr>
              <p:cNvPr id="74" name="Text Box 31">
                <a:extLst>
                  <a:ext uri="{FF2B5EF4-FFF2-40B4-BE49-F238E27FC236}">
                    <a16:creationId xmlns:a16="http://schemas.microsoft.com/office/drawing/2014/main" id="{B1ABD06D-4F66-486B-88CB-5582501C1E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7072" y="1910132"/>
                <a:ext cx="595035" cy="257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/>
                  <a:t>RFQ3</a:t>
                </a:r>
                <a:endParaRPr lang="en-CA" altLang="en-US" sz="1800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75" name="Line 27">
              <a:extLst>
                <a:ext uri="{FF2B5EF4-FFF2-40B4-BE49-F238E27FC236}">
                  <a16:creationId xmlns:a16="http://schemas.microsoft.com/office/drawing/2014/main" id="{E699F2CA-A0EA-4ECF-82A9-E0547CFFE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81590" y="3815227"/>
              <a:ext cx="0" cy="5110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76" name="Line 27">
              <a:extLst>
                <a:ext uri="{FF2B5EF4-FFF2-40B4-BE49-F238E27FC236}">
                  <a16:creationId xmlns:a16="http://schemas.microsoft.com/office/drawing/2014/main" id="{75B5699C-72B3-4910-BFAD-139A29F08B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81946" y="773246"/>
              <a:ext cx="3209" cy="273525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77" name="Line 27">
              <a:extLst>
                <a:ext uri="{FF2B5EF4-FFF2-40B4-BE49-F238E27FC236}">
                  <a16:creationId xmlns:a16="http://schemas.microsoft.com/office/drawing/2014/main" id="{B23579AF-2626-441A-9151-D94DE37691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0322" y="755185"/>
              <a:ext cx="43540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A09D1F2-1A88-40FE-B455-2171C14312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1947" y="3997187"/>
              <a:ext cx="1847640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29781B2-6078-45E7-B249-B765B61EE7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1947" y="3430090"/>
              <a:ext cx="1850788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headEnd type="triangl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49" name="Line 29">
              <a:extLst>
                <a:ext uri="{FF2B5EF4-FFF2-40B4-BE49-F238E27FC236}">
                  <a16:creationId xmlns:a16="http://schemas.microsoft.com/office/drawing/2014/main" id="{BED03C0A-DA95-4222-B6BE-2D7CE89306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9588" y="1777319"/>
              <a:ext cx="69250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/>
            </a:p>
          </p:txBody>
        </p:sp>
        <p:sp>
          <p:nvSpPr>
            <p:cNvPr id="84" name="Text Box 36">
              <a:extLst>
                <a:ext uri="{FF2B5EF4-FFF2-40B4-BE49-F238E27FC236}">
                  <a16:creationId xmlns:a16="http://schemas.microsoft.com/office/drawing/2014/main" id="{39224914-9087-4CF7-9A04-A1F57645B8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367" y="1037864"/>
              <a:ext cx="84927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</a:rPr>
                <a:t>A/q</a:t>
              </a:r>
              <a:r>
                <a:rPr lang="en-US" altLang="en-US" sz="1350" dirty="0">
                  <a:solidFill>
                    <a:srgbClr val="4916EC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7</a:t>
              </a:r>
              <a:endParaRPr lang="fr-FR" altLang="en-US" sz="1350" dirty="0">
                <a:solidFill>
                  <a:srgbClr val="4916EC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" name="Line 24">
              <a:extLst>
                <a:ext uri="{FF2B5EF4-FFF2-40B4-BE49-F238E27FC236}">
                  <a16:creationId xmlns:a16="http://schemas.microsoft.com/office/drawing/2014/main" id="{D248E6A6-C0E6-47C9-8C1A-D0CAC75DD8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44952" y="731294"/>
              <a:ext cx="380534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sz="1350" dirty="0"/>
            </a:p>
          </p:txBody>
        </p:sp>
      </p:grp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5D7F4945-EA2B-4100-9AAF-03E88B293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977860"/>
              </p:ext>
            </p:extLst>
          </p:nvPr>
        </p:nvGraphicFramePr>
        <p:xfrm>
          <a:off x="91517" y="1105777"/>
          <a:ext cx="4170467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169">
                  <a:extLst>
                    <a:ext uri="{9D8B030D-6E8A-4147-A177-3AD203B41FA5}">
                      <a16:colId xmlns:a16="http://schemas.microsoft.com/office/drawing/2014/main" val="2454540102"/>
                    </a:ext>
                  </a:extLst>
                </a:gridCol>
                <a:gridCol w="2125298">
                  <a:extLst>
                    <a:ext uri="{9D8B030D-6E8A-4147-A177-3AD203B41FA5}">
                      <a16:colId xmlns:a16="http://schemas.microsoft.com/office/drawing/2014/main" val="887478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400" dirty="0"/>
                        <a:t>Pros for RFQ3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Cons for RFQ3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05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CA" sz="1400" dirty="0"/>
                        <a:t>RFQ3 coupled with SCA adds 2</a:t>
                      </a:r>
                      <a:r>
                        <a:rPr lang="en-CA" sz="1400" baseline="30000" dirty="0"/>
                        <a:t>nd</a:t>
                      </a:r>
                      <a:r>
                        <a:rPr lang="en-CA" sz="1400" dirty="0"/>
                        <a:t> accelerator path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Some loss in flexibility from initial scheme – EBIS only for 2</a:t>
                      </a:r>
                      <a:r>
                        <a:rPr lang="en-CA" sz="1400" baseline="30000" dirty="0"/>
                        <a:t>nd</a:t>
                      </a:r>
                      <a:r>
                        <a:rPr lang="en-CA" sz="1400" dirty="0"/>
                        <a:t> path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68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/>
                        <a:t>Fits in vault, needs only modest enclosure and frees up new LE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7449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5A5BC4-926F-4BC7-8B55-7C7491B83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342437"/>
              </p:ext>
            </p:extLst>
          </p:nvPr>
        </p:nvGraphicFramePr>
        <p:xfrm>
          <a:off x="435582" y="3093279"/>
          <a:ext cx="3341643" cy="192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5484">
                  <a:extLst>
                    <a:ext uri="{9D8B030D-6E8A-4147-A177-3AD203B41FA5}">
                      <a16:colId xmlns:a16="http://schemas.microsoft.com/office/drawing/2014/main" val="1480586245"/>
                    </a:ext>
                  </a:extLst>
                </a:gridCol>
                <a:gridCol w="511097">
                  <a:extLst>
                    <a:ext uri="{9D8B030D-6E8A-4147-A177-3AD203B41FA5}">
                      <a16:colId xmlns:a16="http://schemas.microsoft.com/office/drawing/2014/main" val="1845453201"/>
                    </a:ext>
                  </a:extLst>
                </a:gridCol>
                <a:gridCol w="625062">
                  <a:extLst>
                    <a:ext uri="{9D8B030D-6E8A-4147-A177-3AD203B41FA5}">
                      <a16:colId xmlns:a16="http://schemas.microsoft.com/office/drawing/2014/main" val="406322598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RFQ3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1889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 dirty="0">
                          <a:effectLst/>
                        </a:rPr>
                        <a:t>Injection Energy (keV/u)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2.04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64476175"/>
                  </a:ext>
                </a:extLst>
              </a:tr>
              <a:tr h="181231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Extraction energy (keV/u)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1500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027693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 dirty="0">
                          <a:effectLst/>
                        </a:rPr>
                        <a:t>capture (3 harmonic) %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80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393999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min A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2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2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99473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max A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7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7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803789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 dirty="0">
                          <a:effectLst/>
                        </a:rPr>
                        <a:t>long emit (keV/u-ns)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~0.5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~0.5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960528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 dirty="0">
                          <a:effectLst/>
                        </a:rPr>
                        <a:t>max </a:t>
                      </a:r>
                      <a:r>
                        <a:rPr lang="en-CA" sz="1400" u="none" strike="noStrike" dirty="0" err="1">
                          <a:effectLst/>
                        </a:rPr>
                        <a:t>V</a:t>
                      </a:r>
                      <a:r>
                        <a:rPr lang="en-CA" sz="1400" u="none" strike="noStrike" baseline="-25000" dirty="0" err="1">
                          <a:effectLst/>
                        </a:rPr>
                        <a:t>eff</a:t>
                      </a:r>
                      <a:r>
                        <a:rPr lang="en-CA" sz="1400" u="none" strike="noStrike" dirty="0">
                          <a:effectLst/>
                        </a:rPr>
                        <a:t> (MV)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2.8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7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73885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Length (m)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185665"/>
                  </a:ext>
                </a:extLst>
              </a:tr>
            </a:tbl>
          </a:graphicData>
        </a:graphic>
      </p:graphicFrame>
      <p:sp>
        <p:nvSpPr>
          <p:cNvPr id="34" name="AutoShape 26">
            <a:extLst>
              <a:ext uri="{FF2B5EF4-FFF2-40B4-BE49-F238E27FC236}">
                <a16:creationId xmlns:a16="http://schemas.microsoft.com/office/drawing/2014/main" id="{90275590-720F-498B-B6F4-203A290B272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798035" y="871189"/>
            <a:ext cx="571500" cy="832075"/>
          </a:xfrm>
          <a:prstGeom prst="can">
            <a:avLst>
              <a:gd name="adj" fmla="val 3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CA" altLang="en-US" sz="1200"/>
          </a:p>
        </p:txBody>
      </p:sp>
      <p:sp>
        <p:nvSpPr>
          <p:cNvPr id="35" name="Text Box 30">
            <a:extLst>
              <a:ext uri="{FF2B5EF4-FFF2-40B4-BE49-F238E27FC236}">
                <a16:creationId xmlns:a16="http://schemas.microsoft.com/office/drawing/2014/main" id="{7D963381-DD47-435B-B3C4-33BCD2CA0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556" y="1120648"/>
            <a:ext cx="5004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SCB</a:t>
            </a:r>
            <a:endParaRPr lang="en-CA" altLang="en-US" sz="1200" dirty="0"/>
          </a:p>
        </p:txBody>
      </p:sp>
      <p:sp>
        <p:nvSpPr>
          <p:cNvPr id="36" name="AutoShape 26">
            <a:extLst>
              <a:ext uri="{FF2B5EF4-FFF2-40B4-BE49-F238E27FC236}">
                <a16:creationId xmlns:a16="http://schemas.microsoft.com/office/drawing/2014/main" id="{A0479437-0BBA-4C2A-98DE-FEFD265E09C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440770" y="852769"/>
            <a:ext cx="571500" cy="832075"/>
          </a:xfrm>
          <a:prstGeom prst="can">
            <a:avLst>
              <a:gd name="adj" fmla="val 3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CA" altLang="en-US" sz="1200"/>
          </a:p>
        </p:txBody>
      </p:sp>
      <p:sp>
        <p:nvSpPr>
          <p:cNvPr id="37" name="Line 29">
            <a:extLst>
              <a:ext uri="{FF2B5EF4-FFF2-40B4-BE49-F238E27FC236}">
                <a16:creationId xmlns:a16="http://schemas.microsoft.com/office/drawing/2014/main" id="{F1C2E818-3B7B-42EB-8FD6-DB53906DC7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10665" y="2280775"/>
            <a:ext cx="692506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F619629-83AB-47C7-A737-DF7C0FCDBC70}"/>
              </a:ext>
            </a:extLst>
          </p:cNvPr>
          <p:cNvSpPr/>
          <p:nvPr/>
        </p:nvSpPr>
        <p:spPr>
          <a:xfrm>
            <a:off x="7400260" y="1259148"/>
            <a:ext cx="1124829" cy="1048117"/>
          </a:xfrm>
          <a:custGeom>
            <a:avLst/>
            <a:gdLst>
              <a:gd name="connsiteX0" fmla="*/ 946298 w 1124829"/>
              <a:gd name="connsiteY0" fmla="*/ 971769 h 971769"/>
              <a:gd name="connsiteX1" fmla="*/ 999461 w 1124829"/>
              <a:gd name="connsiteY1" fmla="*/ 929239 h 971769"/>
              <a:gd name="connsiteX2" fmla="*/ 1031359 w 1124829"/>
              <a:gd name="connsiteY2" fmla="*/ 918606 h 971769"/>
              <a:gd name="connsiteX3" fmla="*/ 1095154 w 1124829"/>
              <a:gd name="connsiteY3" fmla="*/ 865444 h 971769"/>
              <a:gd name="connsiteX4" fmla="*/ 1105787 w 1124829"/>
              <a:gd name="connsiteY4" fmla="*/ 588997 h 971769"/>
              <a:gd name="connsiteX5" fmla="*/ 1084521 w 1124829"/>
              <a:gd name="connsiteY5" fmla="*/ 557099 h 971769"/>
              <a:gd name="connsiteX6" fmla="*/ 1073889 w 1124829"/>
              <a:gd name="connsiteY6" fmla="*/ 525202 h 971769"/>
              <a:gd name="connsiteX7" fmla="*/ 978196 w 1124829"/>
              <a:gd name="connsiteY7" fmla="*/ 472039 h 971769"/>
              <a:gd name="connsiteX8" fmla="*/ 946298 w 1124829"/>
              <a:gd name="connsiteY8" fmla="*/ 461406 h 971769"/>
              <a:gd name="connsiteX9" fmla="*/ 318977 w 1124829"/>
              <a:gd name="connsiteY9" fmla="*/ 450774 h 971769"/>
              <a:gd name="connsiteX10" fmla="*/ 223284 w 1124829"/>
              <a:gd name="connsiteY10" fmla="*/ 418876 h 971769"/>
              <a:gd name="connsiteX11" fmla="*/ 180754 w 1124829"/>
              <a:gd name="connsiteY11" fmla="*/ 408244 h 971769"/>
              <a:gd name="connsiteX12" fmla="*/ 127591 w 1124829"/>
              <a:gd name="connsiteY12" fmla="*/ 365713 h 971769"/>
              <a:gd name="connsiteX13" fmla="*/ 63796 w 1124829"/>
              <a:gd name="connsiteY13" fmla="*/ 301918 h 971769"/>
              <a:gd name="connsiteX14" fmla="*/ 31898 w 1124829"/>
              <a:gd name="connsiteY14" fmla="*/ 270020 h 971769"/>
              <a:gd name="connsiteX15" fmla="*/ 10633 w 1124829"/>
              <a:gd name="connsiteY15" fmla="*/ 195592 h 971769"/>
              <a:gd name="connsiteX16" fmla="*/ 0 w 1124829"/>
              <a:gd name="connsiteY16" fmla="*/ 163695 h 971769"/>
              <a:gd name="connsiteX17" fmla="*/ 10633 w 1124829"/>
              <a:gd name="connsiteY17" fmla="*/ 68002 h 971769"/>
              <a:gd name="connsiteX18" fmla="*/ 42531 w 1124829"/>
              <a:gd name="connsiteY18" fmla="*/ 36104 h 971769"/>
              <a:gd name="connsiteX19" fmla="*/ 74428 w 1124829"/>
              <a:gd name="connsiteY19" fmla="*/ 14839 h 971769"/>
              <a:gd name="connsiteX20" fmla="*/ 297712 w 1124829"/>
              <a:gd name="connsiteY20" fmla="*/ 4206 h 97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24829" h="971769">
                <a:moveTo>
                  <a:pt x="946298" y="971769"/>
                </a:moveTo>
                <a:cubicBezTo>
                  <a:pt x="964019" y="957592"/>
                  <a:pt x="980217" y="941267"/>
                  <a:pt x="999461" y="929239"/>
                </a:cubicBezTo>
                <a:cubicBezTo>
                  <a:pt x="1008965" y="923299"/>
                  <a:pt x="1022749" y="925781"/>
                  <a:pt x="1031359" y="918606"/>
                </a:cubicBezTo>
                <a:cubicBezTo>
                  <a:pt x="1108601" y="854237"/>
                  <a:pt x="1022018" y="889821"/>
                  <a:pt x="1095154" y="865444"/>
                </a:cubicBezTo>
                <a:cubicBezTo>
                  <a:pt x="1134570" y="747193"/>
                  <a:pt x="1131127" y="783269"/>
                  <a:pt x="1105787" y="588997"/>
                </a:cubicBezTo>
                <a:cubicBezTo>
                  <a:pt x="1104134" y="576325"/>
                  <a:pt x="1091610" y="567732"/>
                  <a:pt x="1084521" y="557099"/>
                </a:cubicBezTo>
                <a:cubicBezTo>
                  <a:pt x="1080977" y="546467"/>
                  <a:pt x="1080106" y="534527"/>
                  <a:pt x="1073889" y="525202"/>
                </a:cubicBezTo>
                <a:cubicBezTo>
                  <a:pt x="1046604" y="484275"/>
                  <a:pt x="1025752" y="487891"/>
                  <a:pt x="978196" y="472039"/>
                </a:cubicBezTo>
                <a:cubicBezTo>
                  <a:pt x="967563" y="468495"/>
                  <a:pt x="957504" y="461596"/>
                  <a:pt x="946298" y="461406"/>
                </a:cubicBezTo>
                <a:lnTo>
                  <a:pt x="318977" y="450774"/>
                </a:lnTo>
                <a:cubicBezTo>
                  <a:pt x="217046" y="425290"/>
                  <a:pt x="343414" y="458919"/>
                  <a:pt x="223284" y="418876"/>
                </a:cubicBezTo>
                <a:cubicBezTo>
                  <a:pt x="209421" y="414255"/>
                  <a:pt x="194931" y="411788"/>
                  <a:pt x="180754" y="408244"/>
                </a:cubicBezTo>
                <a:cubicBezTo>
                  <a:pt x="87348" y="314834"/>
                  <a:pt x="248273" y="472985"/>
                  <a:pt x="127591" y="365713"/>
                </a:cubicBezTo>
                <a:cubicBezTo>
                  <a:pt x="105114" y="345733"/>
                  <a:pt x="85061" y="323183"/>
                  <a:pt x="63796" y="301918"/>
                </a:cubicBezTo>
                <a:lnTo>
                  <a:pt x="31898" y="270020"/>
                </a:lnTo>
                <a:cubicBezTo>
                  <a:pt x="6400" y="193523"/>
                  <a:pt x="37343" y="289073"/>
                  <a:pt x="10633" y="195592"/>
                </a:cubicBezTo>
                <a:cubicBezTo>
                  <a:pt x="7554" y="184816"/>
                  <a:pt x="3544" y="174327"/>
                  <a:pt x="0" y="163695"/>
                </a:cubicBezTo>
                <a:cubicBezTo>
                  <a:pt x="3544" y="131797"/>
                  <a:pt x="484" y="98449"/>
                  <a:pt x="10633" y="68002"/>
                </a:cubicBezTo>
                <a:cubicBezTo>
                  <a:pt x="15388" y="53737"/>
                  <a:pt x="30979" y="45730"/>
                  <a:pt x="42531" y="36104"/>
                </a:cubicBezTo>
                <a:cubicBezTo>
                  <a:pt x="52348" y="27923"/>
                  <a:pt x="62683" y="19873"/>
                  <a:pt x="74428" y="14839"/>
                </a:cubicBezTo>
                <a:cubicBezTo>
                  <a:pt x="133336" y="-10407"/>
                  <a:pt x="275823" y="4206"/>
                  <a:pt x="297712" y="4206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Text Box 30">
            <a:extLst>
              <a:ext uri="{FF2B5EF4-FFF2-40B4-BE49-F238E27FC236}">
                <a16:creationId xmlns:a16="http://schemas.microsoft.com/office/drawing/2014/main" id="{7D9496F4-A93D-41ED-A94D-8C708BCC8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432" y="1124247"/>
            <a:ext cx="5004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SCA</a:t>
            </a:r>
            <a:endParaRPr lang="en-CA" altLang="en-US" sz="1200" dirty="0"/>
          </a:p>
        </p:txBody>
      </p:sp>
      <p:sp>
        <p:nvSpPr>
          <p:cNvPr id="40" name="Line 24">
            <a:extLst>
              <a:ext uri="{FF2B5EF4-FFF2-40B4-BE49-F238E27FC236}">
                <a16:creationId xmlns:a16="http://schemas.microsoft.com/office/drawing/2014/main" id="{69844934-8DEA-4E7A-B897-5B379A90378A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9990" y="1241091"/>
            <a:ext cx="624637" cy="651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sz="1350" dirty="0"/>
          </a:p>
        </p:txBody>
      </p:sp>
      <p:sp>
        <p:nvSpPr>
          <p:cNvPr id="43" name="Text Box 36">
            <a:extLst>
              <a:ext uri="{FF2B5EF4-FFF2-40B4-BE49-F238E27FC236}">
                <a16:creationId xmlns:a16="http://schemas.microsoft.com/office/drawing/2014/main" id="{897B7264-6409-4CC6-9862-6E69657C9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5607" y="4524144"/>
            <a:ext cx="849276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350" dirty="0">
                <a:solidFill>
                  <a:srgbClr val="4916EC"/>
                </a:solidFill>
                <a:latin typeface="Times New Roman" panose="02020603050405020304" pitchFamily="18" charset="0"/>
              </a:rPr>
              <a:t>1+ ions</a:t>
            </a:r>
            <a:endParaRPr lang="fr-FR" altLang="en-US" sz="1350" dirty="0">
              <a:solidFill>
                <a:srgbClr val="4916EC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F5348C9-65FD-4818-AA31-3B9EDF2789FC}"/>
              </a:ext>
            </a:extLst>
          </p:cNvPr>
          <p:cNvSpPr txBox="1"/>
          <p:nvPr/>
        </p:nvSpPr>
        <p:spPr>
          <a:xfrm>
            <a:off x="100154" y="521391"/>
            <a:ext cx="436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RFQ3 would inject directly into SCA low beta cryomodule at 400keV/u for 2</a:t>
            </a:r>
            <a:r>
              <a:rPr lang="en-CA" sz="1600" baseline="30000" dirty="0"/>
              <a:t>nd</a:t>
            </a:r>
            <a:r>
              <a:rPr lang="en-CA" sz="1600" dirty="0"/>
              <a:t> accelerator path</a:t>
            </a:r>
          </a:p>
        </p:txBody>
      </p:sp>
      <p:sp>
        <p:nvSpPr>
          <p:cNvPr id="45" name="Text Box 36">
            <a:extLst>
              <a:ext uri="{FF2B5EF4-FFF2-40B4-BE49-F238E27FC236}">
                <a16:creationId xmlns:a16="http://schemas.microsoft.com/office/drawing/2014/main" id="{E3D2A91E-4701-4DDE-9079-7C74DBE83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5293" y="701895"/>
            <a:ext cx="1019673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350" dirty="0">
                <a:solidFill>
                  <a:srgbClr val="4916EC"/>
                </a:solidFill>
                <a:latin typeface="Times New Roman" panose="02020603050405020304" pitchFamily="18" charset="0"/>
              </a:rPr>
              <a:t>400keV/u</a:t>
            </a:r>
            <a:endParaRPr lang="fr-FR" altLang="en-US" sz="1350" dirty="0">
              <a:solidFill>
                <a:srgbClr val="4916EC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" name="Text Box 36">
            <a:extLst>
              <a:ext uri="{FF2B5EF4-FFF2-40B4-BE49-F238E27FC236}">
                <a16:creationId xmlns:a16="http://schemas.microsoft.com/office/drawing/2014/main" id="{F7FE3E69-A919-4229-8405-A68B98121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444" y="697027"/>
            <a:ext cx="1019673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350" dirty="0">
                <a:solidFill>
                  <a:srgbClr val="4916EC"/>
                </a:solidFill>
                <a:latin typeface="Times New Roman" panose="02020603050405020304" pitchFamily="18" charset="0"/>
              </a:rPr>
              <a:t>1.5MeV/u</a:t>
            </a:r>
            <a:endParaRPr lang="fr-FR" altLang="en-US" sz="1350" dirty="0">
              <a:solidFill>
                <a:srgbClr val="4916EC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" name="Text Box 36">
            <a:extLst>
              <a:ext uri="{FF2B5EF4-FFF2-40B4-BE49-F238E27FC236}">
                <a16:creationId xmlns:a16="http://schemas.microsoft.com/office/drawing/2014/main" id="{3DE6C10C-B41B-4B6B-8336-3B16C76C9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8398" y="1976301"/>
            <a:ext cx="1019673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350" dirty="0">
                <a:solidFill>
                  <a:srgbClr val="4916EC"/>
                </a:solidFill>
                <a:latin typeface="Times New Roman" panose="02020603050405020304" pitchFamily="18" charset="0"/>
              </a:rPr>
              <a:t>150keV/u</a:t>
            </a:r>
            <a:endParaRPr lang="fr-FR" altLang="en-US" sz="1350" dirty="0">
              <a:solidFill>
                <a:srgbClr val="4916EC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9008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705688" y="491712"/>
            <a:ext cx="4814516" cy="4572000"/>
            <a:chOff x="3705688" y="491712"/>
            <a:chExt cx="4814516" cy="4572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10"/>
            <a:stretch/>
          </p:blipFill>
          <p:spPr>
            <a:xfrm>
              <a:off x="3705688" y="491712"/>
              <a:ext cx="4814516" cy="4572000"/>
            </a:xfrm>
            <a:prstGeom prst="rect">
              <a:avLst/>
            </a:prstGeom>
          </p:spPr>
        </p:pic>
        <p:sp>
          <p:nvSpPr>
            <p:cNvPr id="5" name="Freeform 13"/>
            <p:cNvSpPr>
              <a:spLocks noChangeAspect="1"/>
            </p:cNvSpPr>
            <p:nvPr/>
          </p:nvSpPr>
          <p:spPr bwMode="auto">
            <a:xfrm>
              <a:off x="5010989" y="3963156"/>
              <a:ext cx="2214920" cy="352364"/>
            </a:xfrm>
            <a:custGeom>
              <a:avLst/>
              <a:gdLst>
                <a:gd name="connsiteX0" fmla="*/ 0 w 10000"/>
                <a:gd name="connsiteY0" fmla="*/ 9879 h 9879"/>
                <a:gd name="connsiteX1" fmla="*/ 8485 w 10000"/>
                <a:gd name="connsiteY1" fmla="*/ 8550 h 9879"/>
                <a:gd name="connsiteX2" fmla="*/ 10000 w 10000"/>
                <a:gd name="connsiteY2" fmla="*/ 7509 h 9879"/>
                <a:gd name="connsiteX3" fmla="*/ 10000 w 10000"/>
                <a:gd name="connsiteY3" fmla="*/ 0 h 9879"/>
                <a:gd name="connsiteX0" fmla="*/ 0 w 10000"/>
                <a:gd name="connsiteY0" fmla="*/ 10000 h 10000"/>
                <a:gd name="connsiteX1" fmla="*/ 8485 w 10000"/>
                <a:gd name="connsiteY1" fmla="*/ 8655 h 10000"/>
                <a:gd name="connsiteX2" fmla="*/ 10000 w 10000"/>
                <a:gd name="connsiteY2" fmla="*/ 7601 h 10000"/>
                <a:gd name="connsiteX3" fmla="*/ 10000 w 10000"/>
                <a:gd name="connsiteY3" fmla="*/ 0 h 10000"/>
                <a:gd name="connsiteX0" fmla="*/ 0 w 10000"/>
                <a:gd name="connsiteY0" fmla="*/ 9053 h 9053"/>
                <a:gd name="connsiteX1" fmla="*/ 8485 w 10000"/>
                <a:gd name="connsiteY1" fmla="*/ 7708 h 9053"/>
                <a:gd name="connsiteX2" fmla="*/ 10000 w 10000"/>
                <a:gd name="connsiteY2" fmla="*/ 6654 h 9053"/>
                <a:gd name="connsiteX3" fmla="*/ 10000 w 10000"/>
                <a:gd name="connsiteY3" fmla="*/ 0 h 9053"/>
                <a:gd name="connsiteX0" fmla="*/ 0 w 10000"/>
                <a:gd name="connsiteY0" fmla="*/ 11046 h 11046"/>
                <a:gd name="connsiteX1" fmla="*/ 8485 w 10000"/>
                <a:gd name="connsiteY1" fmla="*/ 9560 h 11046"/>
                <a:gd name="connsiteX2" fmla="*/ 10000 w 10000"/>
                <a:gd name="connsiteY2" fmla="*/ 8396 h 11046"/>
                <a:gd name="connsiteX3" fmla="*/ 10000 w 10000"/>
                <a:gd name="connsiteY3" fmla="*/ 0 h 11046"/>
                <a:gd name="connsiteX0" fmla="*/ 0 w 10000"/>
                <a:gd name="connsiteY0" fmla="*/ 10815 h 10815"/>
                <a:gd name="connsiteX1" fmla="*/ 8485 w 10000"/>
                <a:gd name="connsiteY1" fmla="*/ 9329 h 10815"/>
                <a:gd name="connsiteX2" fmla="*/ 10000 w 10000"/>
                <a:gd name="connsiteY2" fmla="*/ 8165 h 10815"/>
                <a:gd name="connsiteX3" fmla="*/ 9976 w 10000"/>
                <a:gd name="connsiteY3" fmla="*/ 0 h 10815"/>
                <a:gd name="connsiteX0" fmla="*/ 0 w 10000"/>
                <a:gd name="connsiteY0" fmla="*/ 10994 h 10994"/>
                <a:gd name="connsiteX1" fmla="*/ 8485 w 10000"/>
                <a:gd name="connsiteY1" fmla="*/ 9508 h 10994"/>
                <a:gd name="connsiteX2" fmla="*/ 10000 w 10000"/>
                <a:gd name="connsiteY2" fmla="*/ 8344 h 10994"/>
                <a:gd name="connsiteX3" fmla="*/ 9976 w 10000"/>
                <a:gd name="connsiteY3" fmla="*/ 0 h 10994"/>
                <a:gd name="connsiteX0" fmla="*/ 0 w 10000"/>
                <a:gd name="connsiteY0" fmla="*/ 10749 h 10749"/>
                <a:gd name="connsiteX1" fmla="*/ 8485 w 10000"/>
                <a:gd name="connsiteY1" fmla="*/ 9263 h 10749"/>
                <a:gd name="connsiteX2" fmla="*/ 10000 w 10000"/>
                <a:gd name="connsiteY2" fmla="*/ 8099 h 10749"/>
                <a:gd name="connsiteX3" fmla="*/ 9976 w 10000"/>
                <a:gd name="connsiteY3" fmla="*/ 0 h 10749"/>
                <a:gd name="connsiteX0" fmla="*/ 0 w 10000"/>
                <a:gd name="connsiteY0" fmla="*/ 10837 h 10837"/>
                <a:gd name="connsiteX1" fmla="*/ 8485 w 10000"/>
                <a:gd name="connsiteY1" fmla="*/ 9351 h 10837"/>
                <a:gd name="connsiteX2" fmla="*/ 10000 w 10000"/>
                <a:gd name="connsiteY2" fmla="*/ 8187 h 10837"/>
                <a:gd name="connsiteX3" fmla="*/ 9976 w 10000"/>
                <a:gd name="connsiteY3" fmla="*/ 0 h 10837"/>
                <a:gd name="connsiteX0" fmla="*/ 0 w 10000"/>
                <a:gd name="connsiteY0" fmla="*/ 10925 h 10925"/>
                <a:gd name="connsiteX1" fmla="*/ 8485 w 10000"/>
                <a:gd name="connsiteY1" fmla="*/ 9439 h 10925"/>
                <a:gd name="connsiteX2" fmla="*/ 10000 w 10000"/>
                <a:gd name="connsiteY2" fmla="*/ 8275 h 10925"/>
                <a:gd name="connsiteX3" fmla="*/ 9976 w 10000"/>
                <a:gd name="connsiteY3" fmla="*/ 0 h 10925"/>
                <a:gd name="connsiteX0" fmla="*/ 0 w 10000"/>
                <a:gd name="connsiteY0" fmla="*/ 10866 h 10866"/>
                <a:gd name="connsiteX1" fmla="*/ 8485 w 10000"/>
                <a:gd name="connsiteY1" fmla="*/ 9380 h 10866"/>
                <a:gd name="connsiteX2" fmla="*/ 10000 w 10000"/>
                <a:gd name="connsiteY2" fmla="*/ 8216 h 10866"/>
                <a:gd name="connsiteX3" fmla="*/ 9976 w 10000"/>
                <a:gd name="connsiteY3" fmla="*/ 0 h 10866"/>
                <a:gd name="connsiteX0" fmla="*/ 23645 w 23645"/>
                <a:gd name="connsiteY0" fmla="*/ 16469 h 16469"/>
                <a:gd name="connsiteX1" fmla="*/ 0 w 23645"/>
                <a:gd name="connsiteY1" fmla="*/ 9380 h 16469"/>
                <a:gd name="connsiteX2" fmla="*/ 1515 w 23645"/>
                <a:gd name="connsiteY2" fmla="*/ 8216 h 16469"/>
                <a:gd name="connsiteX3" fmla="*/ 1491 w 23645"/>
                <a:gd name="connsiteY3" fmla="*/ 0 h 16469"/>
                <a:gd name="connsiteX0" fmla="*/ 22154 w 22154"/>
                <a:gd name="connsiteY0" fmla="*/ 16469 h 16469"/>
                <a:gd name="connsiteX1" fmla="*/ 15443 w 22154"/>
                <a:gd name="connsiteY1" fmla="*/ 16464 h 16469"/>
                <a:gd name="connsiteX2" fmla="*/ 24 w 22154"/>
                <a:gd name="connsiteY2" fmla="*/ 8216 h 16469"/>
                <a:gd name="connsiteX3" fmla="*/ 0 w 22154"/>
                <a:gd name="connsiteY3" fmla="*/ 0 h 16469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60 w 22154"/>
                <a:gd name="connsiteY2" fmla="*/ 14049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3660 w 22154"/>
                <a:gd name="connsiteY3" fmla="*/ 14130 h 16480"/>
                <a:gd name="connsiteX4" fmla="*/ 0 w 22154"/>
                <a:gd name="connsiteY4" fmla="*/ 0 h 16480"/>
                <a:gd name="connsiteX0" fmla="*/ 8547 w 10863"/>
                <a:gd name="connsiteY0" fmla="*/ 5514 h 5525"/>
                <a:gd name="connsiteX1" fmla="*/ 3124 w 10863"/>
                <a:gd name="connsiteY1" fmla="*/ 5525 h 5525"/>
                <a:gd name="connsiteX2" fmla="*/ 0 w 10863"/>
                <a:gd name="connsiteY2" fmla="*/ 4882 h 5525"/>
                <a:gd name="connsiteX3" fmla="*/ 53 w 10863"/>
                <a:gd name="connsiteY3" fmla="*/ 3175 h 5525"/>
                <a:gd name="connsiteX4" fmla="*/ 10863 w 10863"/>
                <a:gd name="connsiteY4" fmla="*/ 0 h 5525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10000 w 10000"/>
                <a:gd name="connsiteY4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5092 w 10000"/>
                <a:gd name="connsiteY4" fmla="*/ 2870 h 10000"/>
                <a:gd name="connsiteX5" fmla="*/ 10000 w 10000"/>
                <a:gd name="connsiteY5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2651 w 10000"/>
                <a:gd name="connsiteY4" fmla="*/ 4683 h 10000"/>
                <a:gd name="connsiteX5" fmla="*/ 10000 w 10000"/>
                <a:gd name="connsiteY5" fmla="*/ 0 h 10000"/>
                <a:gd name="connsiteX0" fmla="*/ 7868 w 12162"/>
                <a:gd name="connsiteY0" fmla="*/ 5301 h 5321"/>
                <a:gd name="connsiteX1" fmla="*/ 2876 w 12162"/>
                <a:gd name="connsiteY1" fmla="*/ 5321 h 5321"/>
                <a:gd name="connsiteX2" fmla="*/ 0 w 12162"/>
                <a:gd name="connsiteY2" fmla="*/ 4157 h 5321"/>
                <a:gd name="connsiteX3" fmla="*/ 49 w 12162"/>
                <a:gd name="connsiteY3" fmla="*/ 1068 h 5321"/>
                <a:gd name="connsiteX4" fmla="*/ 2651 w 12162"/>
                <a:gd name="connsiteY4" fmla="*/ 4 h 5321"/>
                <a:gd name="connsiteX5" fmla="*/ 12162 w 12162"/>
                <a:gd name="connsiteY5" fmla="*/ 0 h 5321"/>
                <a:gd name="connsiteX0" fmla="*/ 6432 w 9963"/>
                <a:gd name="connsiteY0" fmla="*/ 9962 h 10000"/>
                <a:gd name="connsiteX1" fmla="*/ 2328 w 9963"/>
                <a:gd name="connsiteY1" fmla="*/ 10000 h 10000"/>
                <a:gd name="connsiteX2" fmla="*/ 20 w 9963"/>
                <a:gd name="connsiteY2" fmla="*/ 7867 h 10000"/>
                <a:gd name="connsiteX3" fmla="*/ 3 w 9963"/>
                <a:gd name="connsiteY3" fmla="*/ 2007 h 10000"/>
                <a:gd name="connsiteX4" fmla="*/ 2143 w 9963"/>
                <a:gd name="connsiteY4" fmla="*/ 8 h 10000"/>
                <a:gd name="connsiteX5" fmla="*/ 9963 w 9963"/>
                <a:gd name="connsiteY5" fmla="*/ 0 h 10000"/>
                <a:gd name="connsiteX0" fmla="*/ 6436 w 9980"/>
                <a:gd name="connsiteY0" fmla="*/ 9962 h 10000"/>
                <a:gd name="connsiteX1" fmla="*/ 2317 w 9980"/>
                <a:gd name="connsiteY1" fmla="*/ 10000 h 10000"/>
                <a:gd name="connsiteX2" fmla="*/ 0 w 9980"/>
                <a:gd name="connsiteY2" fmla="*/ 7867 h 10000"/>
                <a:gd name="connsiteX3" fmla="*/ 156 w 9980"/>
                <a:gd name="connsiteY3" fmla="*/ 1952 h 10000"/>
                <a:gd name="connsiteX4" fmla="*/ 2131 w 9980"/>
                <a:gd name="connsiteY4" fmla="*/ 8 h 10000"/>
                <a:gd name="connsiteX5" fmla="*/ 9980 w 9980"/>
                <a:gd name="connsiteY5" fmla="*/ 0 h 10000"/>
                <a:gd name="connsiteX0" fmla="*/ 6449 w 10000"/>
                <a:gd name="connsiteY0" fmla="*/ 9962 h 10000"/>
                <a:gd name="connsiteX1" fmla="*/ 2322 w 10000"/>
                <a:gd name="connsiteY1" fmla="*/ 10000 h 10000"/>
                <a:gd name="connsiteX2" fmla="*/ 0 w 10000"/>
                <a:gd name="connsiteY2" fmla="*/ 7867 h 10000"/>
                <a:gd name="connsiteX3" fmla="*/ 98 w 10000"/>
                <a:gd name="connsiteY3" fmla="*/ 1952 h 10000"/>
                <a:gd name="connsiteX4" fmla="*/ 2135 w 10000"/>
                <a:gd name="connsiteY4" fmla="*/ 8 h 10000"/>
                <a:gd name="connsiteX5" fmla="*/ 10000 w 10000"/>
                <a:gd name="connsiteY5" fmla="*/ 0 h 10000"/>
                <a:gd name="connsiteX0" fmla="*/ 6391 w 9942"/>
                <a:gd name="connsiteY0" fmla="*/ 9962 h 10000"/>
                <a:gd name="connsiteX1" fmla="*/ 2264 w 9942"/>
                <a:gd name="connsiteY1" fmla="*/ 10000 h 10000"/>
                <a:gd name="connsiteX2" fmla="*/ 0 w 9942"/>
                <a:gd name="connsiteY2" fmla="*/ 7867 h 10000"/>
                <a:gd name="connsiteX3" fmla="*/ 40 w 9942"/>
                <a:gd name="connsiteY3" fmla="*/ 1952 h 10000"/>
                <a:gd name="connsiteX4" fmla="*/ 2077 w 9942"/>
                <a:gd name="connsiteY4" fmla="*/ 8 h 10000"/>
                <a:gd name="connsiteX5" fmla="*/ 9942 w 9942"/>
                <a:gd name="connsiteY5" fmla="*/ 0 h 10000"/>
                <a:gd name="connsiteX0" fmla="*/ 6428 w 10000"/>
                <a:gd name="connsiteY0" fmla="*/ 9962 h 9962"/>
                <a:gd name="connsiteX1" fmla="*/ 1987 w 10000"/>
                <a:gd name="connsiteY1" fmla="*/ 9670 h 9962"/>
                <a:gd name="connsiteX2" fmla="*/ 0 w 10000"/>
                <a:gd name="connsiteY2" fmla="*/ 7867 h 9962"/>
                <a:gd name="connsiteX3" fmla="*/ 40 w 10000"/>
                <a:gd name="connsiteY3" fmla="*/ 1952 h 9962"/>
                <a:gd name="connsiteX4" fmla="*/ 2089 w 10000"/>
                <a:gd name="connsiteY4" fmla="*/ 8 h 9962"/>
                <a:gd name="connsiteX5" fmla="*/ 10000 w 10000"/>
                <a:gd name="connsiteY5" fmla="*/ 0 h 9962"/>
                <a:gd name="connsiteX0" fmla="*/ 6892 w 10000"/>
                <a:gd name="connsiteY0" fmla="*/ 9779 h 9779"/>
                <a:gd name="connsiteX1" fmla="*/ 1987 w 10000"/>
                <a:gd name="connsiteY1" fmla="*/ 9707 h 9779"/>
                <a:gd name="connsiteX2" fmla="*/ 0 w 10000"/>
                <a:gd name="connsiteY2" fmla="*/ 7897 h 9779"/>
                <a:gd name="connsiteX3" fmla="*/ 40 w 10000"/>
                <a:gd name="connsiteY3" fmla="*/ 1959 h 9779"/>
                <a:gd name="connsiteX4" fmla="*/ 2089 w 10000"/>
                <a:gd name="connsiteY4" fmla="*/ 8 h 9779"/>
                <a:gd name="connsiteX5" fmla="*/ 10000 w 10000"/>
                <a:gd name="connsiteY5" fmla="*/ 0 h 9779"/>
                <a:gd name="connsiteX0" fmla="*/ 0 w 76196"/>
                <a:gd name="connsiteY0" fmla="*/ 5487 h 9926"/>
                <a:gd name="connsiteX1" fmla="*/ 68183 w 76196"/>
                <a:gd name="connsiteY1" fmla="*/ 9926 h 9926"/>
                <a:gd name="connsiteX2" fmla="*/ 66196 w 76196"/>
                <a:gd name="connsiteY2" fmla="*/ 8075 h 9926"/>
                <a:gd name="connsiteX3" fmla="*/ 66236 w 76196"/>
                <a:gd name="connsiteY3" fmla="*/ 2003 h 9926"/>
                <a:gd name="connsiteX4" fmla="*/ 68285 w 76196"/>
                <a:gd name="connsiteY4" fmla="*/ 8 h 9926"/>
                <a:gd name="connsiteX5" fmla="*/ 76196 w 76196"/>
                <a:gd name="connsiteY5" fmla="*/ 0 h 9926"/>
                <a:gd name="connsiteX0" fmla="*/ 12 w 10012"/>
                <a:gd name="connsiteY0" fmla="*/ 5528 h 10455"/>
                <a:gd name="connsiteX1" fmla="*/ 0 w 10012"/>
                <a:gd name="connsiteY1" fmla="*/ 10455 h 10455"/>
                <a:gd name="connsiteX2" fmla="*/ 8700 w 10012"/>
                <a:gd name="connsiteY2" fmla="*/ 8135 h 10455"/>
                <a:gd name="connsiteX3" fmla="*/ 8705 w 10012"/>
                <a:gd name="connsiteY3" fmla="*/ 2018 h 10455"/>
                <a:gd name="connsiteX4" fmla="*/ 8974 w 10012"/>
                <a:gd name="connsiteY4" fmla="*/ 8 h 10455"/>
                <a:gd name="connsiteX5" fmla="*/ 10012 w 10012"/>
                <a:gd name="connsiteY5" fmla="*/ 0 h 10455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8705 w 10012"/>
                <a:gd name="connsiteY3" fmla="*/ 2018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8705 w 10012"/>
                <a:gd name="connsiteY3" fmla="*/ 2018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8974 w 10012"/>
                <a:gd name="connsiteY4" fmla="*/ 8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10012 w 10012"/>
                <a:gd name="connsiteY5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64 w 10012"/>
                <a:gd name="connsiteY5" fmla="*/ 5237 h 12512"/>
                <a:gd name="connsiteX6" fmla="*/ 10012 w 10012"/>
                <a:gd name="connsiteY6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10012 w 10012"/>
                <a:gd name="connsiteY6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776 w 10012"/>
                <a:gd name="connsiteY6" fmla="*/ 4953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936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586 w 10012"/>
                <a:gd name="connsiteY4" fmla="*/ 9727 h 12512"/>
                <a:gd name="connsiteX5" fmla="*/ 7672 w 10012"/>
                <a:gd name="connsiteY5" fmla="*/ 9670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72 w 10012"/>
                <a:gd name="connsiteY5" fmla="*/ 9670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2 w 10012"/>
                <a:gd name="connsiteY0" fmla="*/ 5528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42 w 10012"/>
                <a:gd name="connsiteY5" fmla="*/ 9556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0 w 10022"/>
                <a:gd name="connsiteY0" fmla="*/ 5528 h 12512"/>
                <a:gd name="connsiteX1" fmla="*/ 10 w 10022"/>
                <a:gd name="connsiteY1" fmla="*/ 10455 h 12512"/>
                <a:gd name="connsiteX2" fmla="*/ 290 w 10022"/>
                <a:gd name="connsiteY2" fmla="*/ 12512 h 12512"/>
                <a:gd name="connsiteX3" fmla="*/ 5213 w 10022"/>
                <a:gd name="connsiteY3" fmla="*/ 12420 h 12512"/>
                <a:gd name="connsiteX4" fmla="*/ 5626 w 10022"/>
                <a:gd name="connsiteY4" fmla="*/ 9613 h 12512"/>
                <a:gd name="connsiteX5" fmla="*/ 7652 w 10022"/>
                <a:gd name="connsiteY5" fmla="*/ 9556 h 12512"/>
                <a:gd name="connsiteX6" fmla="*/ 8992 w 10022"/>
                <a:gd name="connsiteY6" fmla="*/ 8 h 12512"/>
                <a:gd name="connsiteX7" fmla="*/ 10022 w 10022"/>
                <a:gd name="connsiteY7" fmla="*/ 0 h 12512"/>
                <a:gd name="connsiteX0" fmla="*/ 0 w 10261"/>
                <a:gd name="connsiteY0" fmla="*/ 5609 h 12512"/>
                <a:gd name="connsiteX1" fmla="*/ 249 w 10261"/>
                <a:gd name="connsiteY1" fmla="*/ 10455 h 12512"/>
                <a:gd name="connsiteX2" fmla="*/ 529 w 10261"/>
                <a:gd name="connsiteY2" fmla="*/ 12512 h 12512"/>
                <a:gd name="connsiteX3" fmla="*/ 5452 w 10261"/>
                <a:gd name="connsiteY3" fmla="*/ 12420 h 12512"/>
                <a:gd name="connsiteX4" fmla="*/ 5865 w 10261"/>
                <a:gd name="connsiteY4" fmla="*/ 9613 h 12512"/>
                <a:gd name="connsiteX5" fmla="*/ 7891 w 10261"/>
                <a:gd name="connsiteY5" fmla="*/ 9556 h 12512"/>
                <a:gd name="connsiteX6" fmla="*/ 9231 w 10261"/>
                <a:gd name="connsiteY6" fmla="*/ 8 h 12512"/>
                <a:gd name="connsiteX7" fmla="*/ 10261 w 10261"/>
                <a:gd name="connsiteY7" fmla="*/ 0 h 12512"/>
                <a:gd name="connsiteX0" fmla="*/ 0 w 10261"/>
                <a:gd name="connsiteY0" fmla="*/ 5609 h 12512"/>
                <a:gd name="connsiteX1" fmla="*/ 249 w 10261"/>
                <a:gd name="connsiteY1" fmla="*/ 10455 h 12512"/>
                <a:gd name="connsiteX2" fmla="*/ 529 w 10261"/>
                <a:gd name="connsiteY2" fmla="*/ 12512 h 12512"/>
                <a:gd name="connsiteX3" fmla="*/ 5452 w 10261"/>
                <a:gd name="connsiteY3" fmla="*/ 12420 h 12512"/>
                <a:gd name="connsiteX4" fmla="*/ 5865 w 10261"/>
                <a:gd name="connsiteY4" fmla="*/ 9613 h 12512"/>
                <a:gd name="connsiteX5" fmla="*/ 7891 w 10261"/>
                <a:gd name="connsiteY5" fmla="*/ 9556 h 12512"/>
                <a:gd name="connsiteX6" fmla="*/ 9231 w 10261"/>
                <a:gd name="connsiteY6" fmla="*/ 8 h 12512"/>
                <a:gd name="connsiteX7" fmla="*/ 10261 w 10261"/>
                <a:gd name="connsiteY7" fmla="*/ 0 h 12512"/>
                <a:gd name="connsiteX0" fmla="*/ 1 w 10012"/>
                <a:gd name="connsiteY0" fmla="*/ 5447 h 12512"/>
                <a:gd name="connsiteX1" fmla="*/ 0 w 10012"/>
                <a:gd name="connsiteY1" fmla="*/ 10455 h 12512"/>
                <a:gd name="connsiteX2" fmla="*/ 280 w 10012"/>
                <a:gd name="connsiteY2" fmla="*/ 12512 h 12512"/>
                <a:gd name="connsiteX3" fmla="*/ 5203 w 10012"/>
                <a:gd name="connsiteY3" fmla="*/ 12420 h 12512"/>
                <a:gd name="connsiteX4" fmla="*/ 5616 w 10012"/>
                <a:gd name="connsiteY4" fmla="*/ 9613 h 12512"/>
                <a:gd name="connsiteX5" fmla="*/ 7642 w 10012"/>
                <a:gd name="connsiteY5" fmla="*/ 9556 h 12512"/>
                <a:gd name="connsiteX6" fmla="*/ 8982 w 10012"/>
                <a:gd name="connsiteY6" fmla="*/ 8 h 12512"/>
                <a:gd name="connsiteX7" fmla="*/ 10012 w 10012"/>
                <a:gd name="connsiteY7" fmla="*/ 0 h 12512"/>
                <a:gd name="connsiteX0" fmla="*/ 1 w 10534"/>
                <a:gd name="connsiteY0" fmla="*/ 5447 h 12512"/>
                <a:gd name="connsiteX1" fmla="*/ 0 w 10534"/>
                <a:gd name="connsiteY1" fmla="*/ 10455 h 12512"/>
                <a:gd name="connsiteX2" fmla="*/ 280 w 10534"/>
                <a:gd name="connsiteY2" fmla="*/ 12512 h 12512"/>
                <a:gd name="connsiteX3" fmla="*/ 5203 w 10534"/>
                <a:gd name="connsiteY3" fmla="*/ 12420 h 12512"/>
                <a:gd name="connsiteX4" fmla="*/ 5616 w 10534"/>
                <a:gd name="connsiteY4" fmla="*/ 9613 h 12512"/>
                <a:gd name="connsiteX5" fmla="*/ 7642 w 10534"/>
                <a:gd name="connsiteY5" fmla="*/ 9556 h 12512"/>
                <a:gd name="connsiteX6" fmla="*/ 8982 w 10534"/>
                <a:gd name="connsiteY6" fmla="*/ 8 h 12512"/>
                <a:gd name="connsiteX7" fmla="*/ 10534 w 10534"/>
                <a:gd name="connsiteY7" fmla="*/ 0 h 12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34" h="12512">
                  <a:moveTo>
                    <a:pt x="1" y="5447"/>
                  </a:moveTo>
                  <a:cubicBezTo>
                    <a:pt x="1" y="7116"/>
                    <a:pt x="0" y="8786"/>
                    <a:pt x="0" y="10455"/>
                  </a:cubicBezTo>
                  <a:cubicBezTo>
                    <a:pt x="93" y="11141"/>
                    <a:pt x="187" y="11826"/>
                    <a:pt x="280" y="12512"/>
                  </a:cubicBezTo>
                  <a:lnTo>
                    <a:pt x="5203" y="12420"/>
                  </a:lnTo>
                  <a:cubicBezTo>
                    <a:pt x="5293" y="11750"/>
                    <a:pt x="5526" y="10283"/>
                    <a:pt x="5616" y="9613"/>
                  </a:cubicBezTo>
                  <a:lnTo>
                    <a:pt x="7642" y="9556"/>
                  </a:lnTo>
                  <a:lnTo>
                    <a:pt x="8982" y="8"/>
                  </a:lnTo>
                  <a:lnTo>
                    <a:pt x="10534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stealth" w="med" len="med"/>
            </a:ln>
            <a:effectLst/>
          </p:spPr>
          <p:txBody>
            <a:bodyPr wrap="none"/>
            <a:lstStyle/>
            <a:p>
              <a:endParaRPr lang="en-CA"/>
            </a:p>
          </p:txBody>
        </p:sp>
        <p:sp>
          <p:nvSpPr>
            <p:cNvPr id="7" name="Freeform 13"/>
            <p:cNvSpPr>
              <a:spLocks noChangeAspect="1"/>
            </p:cNvSpPr>
            <p:nvPr/>
          </p:nvSpPr>
          <p:spPr bwMode="auto">
            <a:xfrm>
              <a:off x="6287875" y="2771908"/>
              <a:ext cx="1971510" cy="1744347"/>
            </a:xfrm>
            <a:custGeom>
              <a:avLst/>
              <a:gdLst>
                <a:gd name="connsiteX0" fmla="*/ 0 w 10000"/>
                <a:gd name="connsiteY0" fmla="*/ 9879 h 9879"/>
                <a:gd name="connsiteX1" fmla="*/ 8485 w 10000"/>
                <a:gd name="connsiteY1" fmla="*/ 8550 h 9879"/>
                <a:gd name="connsiteX2" fmla="*/ 10000 w 10000"/>
                <a:gd name="connsiteY2" fmla="*/ 7509 h 9879"/>
                <a:gd name="connsiteX3" fmla="*/ 10000 w 10000"/>
                <a:gd name="connsiteY3" fmla="*/ 0 h 9879"/>
                <a:gd name="connsiteX0" fmla="*/ 0 w 10000"/>
                <a:gd name="connsiteY0" fmla="*/ 10000 h 10000"/>
                <a:gd name="connsiteX1" fmla="*/ 8485 w 10000"/>
                <a:gd name="connsiteY1" fmla="*/ 8655 h 10000"/>
                <a:gd name="connsiteX2" fmla="*/ 10000 w 10000"/>
                <a:gd name="connsiteY2" fmla="*/ 7601 h 10000"/>
                <a:gd name="connsiteX3" fmla="*/ 10000 w 10000"/>
                <a:gd name="connsiteY3" fmla="*/ 0 h 10000"/>
                <a:gd name="connsiteX0" fmla="*/ 0 w 10000"/>
                <a:gd name="connsiteY0" fmla="*/ 9053 h 9053"/>
                <a:gd name="connsiteX1" fmla="*/ 8485 w 10000"/>
                <a:gd name="connsiteY1" fmla="*/ 7708 h 9053"/>
                <a:gd name="connsiteX2" fmla="*/ 10000 w 10000"/>
                <a:gd name="connsiteY2" fmla="*/ 6654 h 9053"/>
                <a:gd name="connsiteX3" fmla="*/ 10000 w 10000"/>
                <a:gd name="connsiteY3" fmla="*/ 0 h 9053"/>
                <a:gd name="connsiteX0" fmla="*/ 0 w 10000"/>
                <a:gd name="connsiteY0" fmla="*/ 11046 h 11046"/>
                <a:gd name="connsiteX1" fmla="*/ 8485 w 10000"/>
                <a:gd name="connsiteY1" fmla="*/ 9560 h 11046"/>
                <a:gd name="connsiteX2" fmla="*/ 10000 w 10000"/>
                <a:gd name="connsiteY2" fmla="*/ 8396 h 11046"/>
                <a:gd name="connsiteX3" fmla="*/ 10000 w 10000"/>
                <a:gd name="connsiteY3" fmla="*/ 0 h 11046"/>
                <a:gd name="connsiteX0" fmla="*/ 0 w 10000"/>
                <a:gd name="connsiteY0" fmla="*/ 10815 h 10815"/>
                <a:gd name="connsiteX1" fmla="*/ 8485 w 10000"/>
                <a:gd name="connsiteY1" fmla="*/ 9329 h 10815"/>
                <a:gd name="connsiteX2" fmla="*/ 10000 w 10000"/>
                <a:gd name="connsiteY2" fmla="*/ 8165 h 10815"/>
                <a:gd name="connsiteX3" fmla="*/ 9976 w 10000"/>
                <a:gd name="connsiteY3" fmla="*/ 0 h 10815"/>
                <a:gd name="connsiteX0" fmla="*/ 0 w 10000"/>
                <a:gd name="connsiteY0" fmla="*/ 10994 h 10994"/>
                <a:gd name="connsiteX1" fmla="*/ 8485 w 10000"/>
                <a:gd name="connsiteY1" fmla="*/ 9508 h 10994"/>
                <a:gd name="connsiteX2" fmla="*/ 10000 w 10000"/>
                <a:gd name="connsiteY2" fmla="*/ 8344 h 10994"/>
                <a:gd name="connsiteX3" fmla="*/ 9976 w 10000"/>
                <a:gd name="connsiteY3" fmla="*/ 0 h 10994"/>
                <a:gd name="connsiteX0" fmla="*/ 0 w 10000"/>
                <a:gd name="connsiteY0" fmla="*/ 10749 h 10749"/>
                <a:gd name="connsiteX1" fmla="*/ 8485 w 10000"/>
                <a:gd name="connsiteY1" fmla="*/ 9263 h 10749"/>
                <a:gd name="connsiteX2" fmla="*/ 10000 w 10000"/>
                <a:gd name="connsiteY2" fmla="*/ 8099 h 10749"/>
                <a:gd name="connsiteX3" fmla="*/ 9976 w 10000"/>
                <a:gd name="connsiteY3" fmla="*/ 0 h 10749"/>
                <a:gd name="connsiteX0" fmla="*/ 0 w 10000"/>
                <a:gd name="connsiteY0" fmla="*/ 10837 h 10837"/>
                <a:gd name="connsiteX1" fmla="*/ 8485 w 10000"/>
                <a:gd name="connsiteY1" fmla="*/ 9351 h 10837"/>
                <a:gd name="connsiteX2" fmla="*/ 10000 w 10000"/>
                <a:gd name="connsiteY2" fmla="*/ 8187 h 10837"/>
                <a:gd name="connsiteX3" fmla="*/ 9976 w 10000"/>
                <a:gd name="connsiteY3" fmla="*/ 0 h 10837"/>
                <a:gd name="connsiteX0" fmla="*/ 0 w 10000"/>
                <a:gd name="connsiteY0" fmla="*/ 10925 h 10925"/>
                <a:gd name="connsiteX1" fmla="*/ 8485 w 10000"/>
                <a:gd name="connsiteY1" fmla="*/ 9439 h 10925"/>
                <a:gd name="connsiteX2" fmla="*/ 10000 w 10000"/>
                <a:gd name="connsiteY2" fmla="*/ 8275 h 10925"/>
                <a:gd name="connsiteX3" fmla="*/ 9976 w 10000"/>
                <a:gd name="connsiteY3" fmla="*/ 0 h 10925"/>
                <a:gd name="connsiteX0" fmla="*/ 0 w 10000"/>
                <a:gd name="connsiteY0" fmla="*/ 10866 h 10866"/>
                <a:gd name="connsiteX1" fmla="*/ 8485 w 10000"/>
                <a:gd name="connsiteY1" fmla="*/ 9380 h 10866"/>
                <a:gd name="connsiteX2" fmla="*/ 10000 w 10000"/>
                <a:gd name="connsiteY2" fmla="*/ 8216 h 10866"/>
                <a:gd name="connsiteX3" fmla="*/ 9976 w 10000"/>
                <a:gd name="connsiteY3" fmla="*/ 0 h 10866"/>
                <a:gd name="connsiteX0" fmla="*/ 23645 w 23645"/>
                <a:gd name="connsiteY0" fmla="*/ 16469 h 16469"/>
                <a:gd name="connsiteX1" fmla="*/ 0 w 23645"/>
                <a:gd name="connsiteY1" fmla="*/ 9380 h 16469"/>
                <a:gd name="connsiteX2" fmla="*/ 1515 w 23645"/>
                <a:gd name="connsiteY2" fmla="*/ 8216 h 16469"/>
                <a:gd name="connsiteX3" fmla="*/ 1491 w 23645"/>
                <a:gd name="connsiteY3" fmla="*/ 0 h 16469"/>
                <a:gd name="connsiteX0" fmla="*/ 22154 w 22154"/>
                <a:gd name="connsiteY0" fmla="*/ 16469 h 16469"/>
                <a:gd name="connsiteX1" fmla="*/ 15443 w 22154"/>
                <a:gd name="connsiteY1" fmla="*/ 16464 h 16469"/>
                <a:gd name="connsiteX2" fmla="*/ 24 w 22154"/>
                <a:gd name="connsiteY2" fmla="*/ 8216 h 16469"/>
                <a:gd name="connsiteX3" fmla="*/ 0 w 22154"/>
                <a:gd name="connsiteY3" fmla="*/ 0 h 16469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24 w 22154"/>
                <a:gd name="connsiteY2" fmla="*/ 8216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60 w 22154"/>
                <a:gd name="connsiteY2" fmla="*/ 14049 h 16480"/>
                <a:gd name="connsiteX3" fmla="*/ 0 w 22154"/>
                <a:gd name="connsiteY3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3660 w 22154"/>
                <a:gd name="connsiteY3" fmla="*/ 14049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4668 w 22154"/>
                <a:gd name="connsiteY2" fmla="*/ 14625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5933 w 22154"/>
                <a:gd name="connsiteY3" fmla="*/ 12643 h 16480"/>
                <a:gd name="connsiteX4" fmla="*/ 0 w 22154"/>
                <a:gd name="connsiteY4" fmla="*/ 0 h 16480"/>
                <a:gd name="connsiteX0" fmla="*/ 22154 w 22154"/>
                <a:gd name="connsiteY0" fmla="*/ 16469 h 16480"/>
                <a:gd name="connsiteX1" fmla="*/ 16731 w 22154"/>
                <a:gd name="connsiteY1" fmla="*/ 16480 h 16480"/>
                <a:gd name="connsiteX2" fmla="*/ 13607 w 22154"/>
                <a:gd name="connsiteY2" fmla="*/ 15837 h 16480"/>
                <a:gd name="connsiteX3" fmla="*/ 13660 w 22154"/>
                <a:gd name="connsiteY3" fmla="*/ 14130 h 16480"/>
                <a:gd name="connsiteX4" fmla="*/ 0 w 22154"/>
                <a:gd name="connsiteY4" fmla="*/ 0 h 16480"/>
                <a:gd name="connsiteX0" fmla="*/ 8547 w 10863"/>
                <a:gd name="connsiteY0" fmla="*/ 5514 h 5525"/>
                <a:gd name="connsiteX1" fmla="*/ 3124 w 10863"/>
                <a:gd name="connsiteY1" fmla="*/ 5525 h 5525"/>
                <a:gd name="connsiteX2" fmla="*/ 0 w 10863"/>
                <a:gd name="connsiteY2" fmla="*/ 4882 h 5525"/>
                <a:gd name="connsiteX3" fmla="*/ 53 w 10863"/>
                <a:gd name="connsiteY3" fmla="*/ 3175 h 5525"/>
                <a:gd name="connsiteX4" fmla="*/ 10863 w 10863"/>
                <a:gd name="connsiteY4" fmla="*/ 0 h 5525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10000 w 10000"/>
                <a:gd name="connsiteY4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5092 w 10000"/>
                <a:gd name="connsiteY4" fmla="*/ 2870 h 10000"/>
                <a:gd name="connsiteX5" fmla="*/ 10000 w 10000"/>
                <a:gd name="connsiteY5" fmla="*/ 0 h 10000"/>
                <a:gd name="connsiteX0" fmla="*/ 7868 w 10000"/>
                <a:gd name="connsiteY0" fmla="*/ 9980 h 10000"/>
                <a:gd name="connsiteX1" fmla="*/ 2876 w 10000"/>
                <a:gd name="connsiteY1" fmla="*/ 10000 h 10000"/>
                <a:gd name="connsiteX2" fmla="*/ 0 w 10000"/>
                <a:gd name="connsiteY2" fmla="*/ 8836 h 10000"/>
                <a:gd name="connsiteX3" fmla="*/ 49 w 10000"/>
                <a:gd name="connsiteY3" fmla="*/ 5747 h 10000"/>
                <a:gd name="connsiteX4" fmla="*/ 2651 w 10000"/>
                <a:gd name="connsiteY4" fmla="*/ 4683 h 10000"/>
                <a:gd name="connsiteX5" fmla="*/ 10000 w 10000"/>
                <a:gd name="connsiteY5" fmla="*/ 0 h 10000"/>
                <a:gd name="connsiteX0" fmla="*/ 7868 w 12162"/>
                <a:gd name="connsiteY0" fmla="*/ 5301 h 5321"/>
                <a:gd name="connsiteX1" fmla="*/ 2876 w 12162"/>
                <a:gd name="connsiteY1" fmla="*/ 5321 h 5321"/>
                <a:gd name="connsiteX2" fmla="*/ 0 w 12162"/>
                <a:gd name="connsiteY2" fmla="*/ 4157 h 5321"/>
                <a:gd name="connsiteX3" fmla="*/ 49 w 12162"/>
                <a:gd name="connsiteY3" fmla="*/ 1068 h 5321"/>
                <a:gd name="connsiteX4" fmla="*/ 2651 w 12162"/>
                <a:gd name="connsiteY4" fmla="*/ 4 h 5321"/>
                <a:gd name="connsiteX5" fmla="*/ 12162 w 12162"/>
                <a:gd name="connsiteY5" fmla="*/ 0 h 5321"/>
                <a:gd name="connsiteX0" fmla="*/ 6432 w 9963"/>
                <a:gd name="connsiteY0" fmla="*/ 9962 h 10000"/>
                <a:gd name="connsiteX1" fmla="*/ 2328 w 9963"/>
                <a:gd name="connsiteY1" fmla="*/ 10000 h 10000"/>
                <a:gd name="connsiteX2" fmla="*/ 20 w 9963"/>
                <a:gd name="connsiteY2" fmla="*/ 7867 h 10000"/>
                <a:gd name="connsiteX3" fmla="*/ 3 w 9963"/>
                <a:gd name="connsiteY3" fmla="*/ 2007 h 10000"/>
                <a:gd name="connsiteX4" fmla="*/ 2143 w 9963"/>
                <a:gd name="connsiteY4" fmla="*/ 8 h 10000"/>
                <a:gd name="connsiteX5" fmla="*/ 9963 w 9963"/>
                <a:gd name="connsiteY5" fmla="*/ 0 h 10000"/>
                <a:gd name="connsiteX0" fmla="*/ 6436 w 9980"/>
                <a:gd name="connsiteY0" fmla="*/ 9962 h 10000"/>
                <a:gd name="connsiteX1" fmla="*/ 2317 w 9980"/>
                <a:gd name="connsiteY1" fmla="*/ 10000 h 10000"/>
                <a:gd name="connsiteX2" fmla="*/ 0 w 9980"/>
                <a:gd name="connsiteY2" fmla="*/ 7867 h 10000"/>
                <a:gd name="connsiteX3" fmla="*/ 156 w 9980"/>
                <a:gd name="connsiteY3" fmla="*/ 1952 h 10000"/>
                <a:gd name="connsiteX4" fmla="*/ 2131 w 9980"/>
                <a:gd name="connsiteY4" fmla="*/ 8 h 10000"/>
                <a:gd name="connsiteX5" fmla="*/ 9980 w 9980"/>
                <a:gd name="connsiteY5" fmla="*/ 0 h 10000"/>
                <a:gd name="connsiteX0" fmla="*/ 6449 w 10000"/>
                <a:gd name="connsiteY0" fmla="*/ 9962 h 10000"/>
                <a:gd name="connsiteX1" fmla="*/ 2322 w 10000"/>
                <a:gd name="connsiteY1" fmla="*/ 10000 h 10000"/>
                <a:gd name="connsiteX2" fmla="*/ 0 w 10000"/>
                <a:gd name="connsiteY2" fmla="*/ 7867 h 10000"/>
                <a:gd name="connsiteX3" fmla="*/ 98 w 10000"/>
                <a:gd name="connsiteY3" fmla="*/ 1952 h 10000"/>
                <a:gd name="connsiteX4" fmla="*/ 2135 w 10000"/>
                <a:gd name="connsiteY4" fmla="*/ 8 h 10000"/>
                <a:gd name="connsiteX5" fmla="*/ 10000 w 10000"/>
                <a:gd name="connsiteY5" fmla="*/ 0 h 10000"/>
                <a:gd name="connsiteX0" fmla="*/ 6391 w 9942"/>
                <a:gd name="connsiteY0" fmla="*/ 9962 h 10000"/>
                <a:gd name="connsiteX1" fmla="*/ 2264 w 9942"/>
                <a:gd name="connsiteY1" fmla="*/ 10000 h 10000"/>
                <a:gd name="connsiteX2" fmla="*/ 0 w 9942"/>
                <a:gd name="connsiteY2" fmla="*/ 7867 h 10000"/>
                <a:gd name="connsiteX3" fmla="*/ 40 w 9942"/>
                <a:gd name="connsiteY3" fmla="*/ 1952 h 10000"/>
                <a:gd name="connsiteX4" fmla="*/ 2077 w 9942"/>
                <a:gd name="connsiteY4" fmla="*/ 8 h 10000"/>
                <a:gd name="connsiteX5" fmla="*/ 9942 w 9942"/>
                <a:gd name="connsiteY5" fmla="*/ 0 h 10000"/>
                <a:gd name="connsiteX0" fmla="*/ 6428 w 10000"/>
                <a:gd name="connsiteY0" fmla="*/ 9962 h 9962"/>
                <a:gd name="connsiteX1" fmla="*/ 1987 w 10000"/>
                <a:gd name="connsiteY1" fmla="*/ 9670 h 9962"/>
                <a:gd name="connsiteX2" fmla="*/ 0 w 10000"/>
                <a:gd name="connsiteY2" fmla="*/ 7867 h 9962"/>
                <a:gd name="connsiteX3" fmla="*/ 40 w 10000"/>
                <a:gd name="connsiteY3" fmla="*/ 1952 h 9962"/>
                <a:gd name="connsiteX4" fmla="*/ 2089 w 10000"/>
                <a:gd name="connsiteY4" fmla="*/ 8 h 9962"/>
                <a:gd name="connsiteX5" fmla="*/ 10000 w 10000"/>
                <a:gd name="connsiteY5" fmla="*/ 0 h 9962"/>
                <a:gd name="connsiteX0" fmla="*/ 6892 w 10000"/>
                <a:gd name="connsiteY0" fmla="*/ 9779 h 9779"/>
                <a:gd name="connsiteX1" fmla="*/ 1987 w 10000"/>
                <a:gd name="connsiteY1" fmla="*/ 9707 h 9779"/>
                <a:gd name="connsiteX2" fmla="*/ 0 w 10000"/>
                <a:gd name="connsiteY2" fmla="*/ 7897 h 9779"/>
                <a:gd name="connsiteX3" fmla="*/ 40 w 10000"/>
                <a:gd name="connsiteY3" fmla="*/ 1959 h 9779"/>
                <a:gd name="connsiteX4" fmla="*/ 2089 w 10000"/>
                <a:gd name="connsiteY4" fmla="*/ 8 h 9779"/>
                <a:gd name="connsiteX5" fmla="*/ 10000 w 10000"/>
                <a:gd name="connsiteY5" fmla="*/ 0 h 9779"/>
                <a:gd name="connsiteX0" fmla="*/ 22250 w 25358"/>
                <a:gd name="connsiteY0" fmla="*/ 10000 h 10000"/>
                <a:gd name="connsiteX1" fmla="*/ 17345 w 25358"/>
                <a:gd name="connsiteY1" fmla="*/ 9926 h 10000"/>
                <a:gd name="connsiteX2" fmla="*/ 0 w 25358"/>
                <a:gd name="connsiteY2" fmla="*/ 9475 h 10000"/>
                <a:gd name="connsiteX3" fmla="*/ 15398 w 25358"/>
                <a:gd name="connsiteY3" fmla="*/ 2003 h 10000"/>
                <a:gd name="connsiteX4" fmla="*/ 17447 w 25358"/>
                <a:gd name="connsiteY4" fmla="*/ 8 h 10000"/>
                <a:gd name="connsiteX5" fmla="*/ 25358 w 25358"/>
                <a:gd name="connsiteY5" fmla="*/ 0 h 10000"/>
                <a:gd name="connsiteX0" fmla="*/ 22369 w 25477"/>
                <a:gd name="connsiteY0" fmla="*/ 10000 h 13111"/>
                <a:gd name="connsiteX1" fmla="*/ 17464 w 25477"/>
                <a:gd name="connsiteY1" fmla="*/ 9926 h 13111"/>
                <a:gd name="connsiteX2" fmla="*/ 0 w 25477"/>
                <a:gd name="connsiteY2" fmla="*/ 13052 h 13111"/>
                <a:gd name="connsiteX3" fmla="*/ 15517 w 25477"/>
                <a:gd name="connsiteY3" fmla="*/ 2003 h 13111"/>
                <a:gd name="connsiteX4" fmla="*/ 17566 w 25477"/>
                <a:gd name="connsiteY4" fmla="*/ 8 h 13111"/>
                <a:gd name="connsiteX5" fmla="*/ 25477 w 25477"/>
                <a:gd name="connsiteY5" fmla="*/ 0 h 13111"/>
                <a:gd name="connsiteX0" fmla="*/ 22376 w 25484"/>
                <a:gd name="connsiteY0" fmla="*/ 10000 h 13052"/>
                <a:gd name="connsiteX1" fmla="*/ 17471 w 25484"/>
                <a:gd name="connsiteY1" fmla="*/ 9926 h 13052"/>
                <a:gd name="connsiteX2" fmla="*/ 7 w 25484"/>
                <a:gd name="connsiteY2" fmla="*/ 13052 h 13052"/>
                <a:gd name="connsiteX3" fmla="*/ 15524 w 25484"/>
                <a:gd name="connsiteY3" fmla="*/ 2003 h 13052"/>
                <a:gd name="connsiteX4" fmla="*/ 17573 w 25484"/>
                <a:gd name="connsiteY4" fmla="*/ 8 h 13052"/>
                <a:gd name="connsiteX5" fmla="*/ 25484 w 25484"/>
                <a:gd name="connsiteY5" fmla="*/ 0 h 13052"/>
                <a:gd name="connsiteX0" fmla="*/ 22369 w 25477"/>
                <a:gd name="connsiteY0" fmla="*/ 10000 h 13052"/>
                <a:gd name="connsiteX1" fmla="*/ 17464 w 25477"/>
                <a:gd name="connsiteY1" fmla="*/ 9926 h 13052"/>
                <a:gd name="connsiteX2" fmla="*/ 0 w 25477"/>
                <a:gd name="connsiteY2" fmla="*/ 13052 h 13052"/>
                <a:gd name="connsiteX3" fmla="*/ 15517 w 25477"/>
                <a:gd name="connsiteY3" fmla="*/ 2003 h 13052"/>
                <a:gd name="connsiteX4" fmla="*/ 17566 w 25477"/>
                <a:gd name="connsiteY4" fmla="*/ 8 h 13052"/>
                <a:gd name="connsiteX5" fmla="*/ 25477 w 25477"/>
                <a:gd name="connsiteY5" fmla="*/ 0 h 13052"/>
                <a:gd name="connsiteX0" fmla="*/ 20589 w 23697"/>
                <a:gd name="connsiteY0" fmla="*/ 10000 h 10000"/>
                <a:gd name="connsiteX1" fmla="*/ 15684 w 23697"/>
                <a:gd name="connsiteY1" fmla="*/ 9926 h 10000"/>
                <a:gd name="connsiteX2" fmla="*/ 0 w 23697"/>
                <a:gd name="connsiteY2" fmla="*/ 6705 h 10000"/>
                <a:gd name="connsiteX3" fmla="*/ 13737 w 23697"/>
                <a:gd name="connsiteY3" fmla="*/ 2003 h 10000"/>
                <a:gd name="connsiteX4" fmla="*/ 15786 w 23697"/>
                <a:gd name="connsiteY4" fmla="*/ 8 h 10000"/>
                <a:gd name="connsiteX5" fmla="*/ 23697 w 23697"/>
                <a:gd name="connsiteY5" fmla="*/ 0 h 10000"/>
                <a:gd name="connsiteX0" fmla="*/ 20233 w 23341"/>
                <a:gd name="connsiteY0" fmla="*/ 10000 h 10282"/>
                <a:gd name="connsiteX1" fmla="*/ 15328 w 23341"/>
                <a:gd name="connsiteY1" fmla="*/ 9926 h 10282"/>
                <a:gd name="connsiteX2" fmla="*/ 0 w 23341"/>
                <a:gd name="connsiteY2" fmla="*/ 10282 h 10282"/>
                <a:gd name="connsiteX3" fmla="*/ 13381 w 23341"/>
                <a:gd name="connsiteY3" fmla="*/ 2003 h 10282"/>
                <a:gd name="connsiteX4" fmla="*/ 15430 w 23341"/>
                <a:gd name="connsiteY4" fmla="*/ 8 h 10282"/>
                <a:gd name="connsiteX5" fmla="*/ 23341 w 23341"/>
                <a:gd name="connsiteY5" fmla="*/ 0 h 10282"/>
                <a:gd name="connsiteX0" fmla="*/ 20233 w 23341"/>
                <a:gd name="connsiteY0" fmla="*/ 10000 h 10282"/>
                <a:gd name="connsiteX1" fmla="*/ 15328 w 23341"/>
                <a:gd name="connsiteY1" fmla="*/ 9926 h 10282"/>
                <a:gd name="connsiteX2" fmla="*/ 0 w 23341"/>
                <a:gd name="connsiteY2" fmla="*/ 10282 h 10282"/>
                <a:gd name="connsiteX3" fmla="*/ 15430 w 23341"/>
                <a:gd name="connsiteY3" fmla="*/ 8 h 10282"/>
                <a:gd name="connsiteX4" fmla="*/ 23341 w 23341"/>
                <a:gd name="connsiteY4" fmla="*/ 0 h 10282"/>
                <a:gd name="connsiteX0" fmla="*/ 20233 w 23341"/>
                <a:gd name="connsiteY0" fmla="*/ 10000 h 10282"/>
                <a:gd name="connsiteX1" fmla="*/ 15328 w 23341"/>
                <a:gd name="connsiteY1" fmla="*/ 9926 h 10282"/>
                <a:gd name="connsiteX2" fmla="*/ 0 w 23341"/>
                <a:gd name="connsiteY2" fmla="*/ 10282 h 10282"/>
                <a:gd name="connsiteX3" fmla="*/ 15430 w 23341"/>
                <a:gd name="connsiteY3" fmla="*/ 8 h 10282"/>
                <a:gd name="connsiteX4" fmla="*/ 23341 w 23341"/>
                <a:gd name="connsiteY4" fmla="*/ 0 h 10282"/>
                <a:gd name="connsiteX0" fmla="*/ 22600 w 25708"/>
                <a:gd name="connsiteY0" fmla="*/ 10000 h 10282"/>
                <a:gd name="connsiteX1" fmla="*/ 17695 w 25708"/>
                <a:gd name="connsiteY1" fmla="*/ 9926 h 10282"/>
                <a:gd name="connsiteX2" fmla="*/ 2367 w 25708"/>
                <a:gd name="connsiteY2" fmla="*/ 10282 h 10282"/>
                <a:gd name="connsiteX3" fmla="*/ 0 w 25708"/>
                <a:gd name="connsiteY3" fmla="*/ 8086 h 10282"/>
                <a:gd name="connsiteX4" fmla="*/ 25708 w 25708"/>
                <a:gd name="connsiteY4" fmla="*/ 0 h 10282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58217 w 58217"/>
                <a:gd name="connsiteY4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0824 w 58217"/>
                <a:gd name="connsiteY4" fmla="*/ 29457 h 65211"/>
                <a:gd name="connsiteX5" fmla="*/ 58217 w 58217"/>
                <a:gd name="connsiteY5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32 w 58217"/>
                <a:gd name="connsiteY4" fmla="*/ 1992 h 65211"/>
                <a:gd name="connsiteX5" fmla="*/ 58217 w 58217"/>
                <a:gd name="connsiteY5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32 w 58217"/>
                <a:gd name="connsiteY4" fmla="*/ 1992 h 65211"/>
                <a:gd name="connsiteX5" fmla="*/ 8994 w 58217"/>
                <a:gd name="connsiteY5" fmla="*/ 1531 h 65211"/>
                <a:gd name="connsiteX6" fmla="*/ 58217 w 58217"/>
                <a:gd name="connsiteY6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32 w 58217"/>
                <a:gd name="connsiteY4" fmla="*/ 1992 h 65211"/>
                <a:gd name="connsiteX5" fmla="*/ 8994 w 58217"/>
                <a:gd name="connsiteY5" fmla="*/ 1531 h 65211"/>
                <a:gd name="connsiteX6" fmla="*/ 58217 w 58217"/>
                <a:gd name="connsiteY6" fmla="*/ 0 h 65211"/>
                <a:gd name="connsiteX0" fmla="*/ 22600 w 58217"/>
                <a:gd name="connsiteY0" fmla="*/ 64929 h 65211"/>
                <a:gd name="connsiteX1" fmla="*/ 17695 w 58217"/>
                <a:gd name="connsiteY1" fmla="*/ 64855 h 65211"/>
                <a:gd name="connsiteX2" fmla="*/ 2367 w 58217"/>
                <a:gd name="connsiteY2" fmla="*/ 65211 h 65211"/>
                <a:gd name="connsiteX3" fmla="*/ 0 w 58217"/>
                <a:gd name="connsiteY3" fmla="*/ 63015 h 65211"/>
                <a:gd name="connsiteX4" fmla="*/ 332 w 58217"/>
                <a:gd name="connsiteY4" fmla="*/ 1992 h 65211"/>
                <a:gd name="connsiteX5" fmla="*/ 8994 w 58217"/>
                <a:gd name="connsiteY5" fmla="*/ 1531 h 65211"/>
                <a:gd name="connsiteX6" fmla="*/ 58217 w 58217"/>
                <a:gd name="connsiteY6" fmla="*/ 0 h 65211"/>
                <a:gd name="connsiteX0" fmla="*/ 22600 w 58217"/>
                <a:gd name="connsiteY0" fmla="*/ 65129 h 65411"/>
                <a:gd name="connsiteX1" fmla="*/ 17695 w 58217"/>
                <a:gd name="connsiteY1" fmla="*/ 65055 h 65411"/>
                <a:gd name="connsiteX2" fmla="*/ 2367 w 58217"/>
                <a:gd name="connsiteY2" fmla="*/ 65411 h 65411"/>
                <a:gd name="connsiteX3" fmla="*/ 0 w 58217"/>
                <a:gd name="connsiteY3" fmla="*/ 63215 h 65411"/>
                <a:gd name="connsiteX4" fmla="*/ 332 w 58217"/>
                <a:gd name="connsiteY4" fmla="*/ 2192 h 65411"/>
                <a:gd name="connsiteX5" fmla="*/ 2943 w 58217"/>
                <a:gd name="connsiteY5" fmla="*/ 0 h 65411"/>
                <a:gd name="connsiteX6" fmla="*/ 58217 w 58217"/>
                <a:gd name="connsiteY6" fmla="*/ 200 h 65411"/>
                <a:gd name="connsiteX0" fmla="*/ 22600 w 64268"/>
                <a:gd name="connsiteY0" fmla="*/ 65129 h 65411"/>
                <a:gd name="connsiteX1" fmla="*/ 17695 w 64268"/>
                <a:gd name="connsiteY1" fmla="*/ 65055 h 65411"/>
                <a:gd name="connsiteX2" fmla="*/ 2367 w 64268"/>
                <a:gd name="connsiteY2" fmla="*/ 65411 h 65411"/>
                <a:gd name="connsiteX3" fmla="*/ 0 w 64268"/>
                <a:gd name="connsiteY3" fmla="*/ 63215 h 65411"/>
                <a:gd name="connsiteX4" fmla="*/ 332 w 64268"/>
                <a:gd name="connsiteY4" fmla="*/ 2192 h 65411"/>
                <a:gd name="connsiteX5" fmla="*/ 2943 w 64268"/>
                <a:gd name="connsiteY5" fmla="*/ 0 h 65411"/>
                <a:gd name="connsiteX6" fmla="*/ 64268 w 64268"/>
                <a:gd name="connsiteY6" fmla="*/ 200 h 65411"/>
                <a:gd name="connsiteX0" fmla="*/ 22600 w 66048"/>
                <a:gd name="connsiteY0" fmla="*/ 65129 h 65411"/>
                <a:gd name="connsiteX1" fmla="*/ 17695 w 66048"/>
                <a:gd name="connsiteY1" fmla="*/ 65055 h 65411"/>
                <a:gd name="connsiteX2" fmla="*/ 2367 w 66048"/>
                <a:gd name="connsiteY2" fmla="*/ 65411 h 65411"/>
                <a:gd name="connsiteX3" fmla="*/ 0 w 66048"/>
                <a:gd name="connsiteY3" fmla="*/ 63215 h 65411"/>
                <a:gd name="connsiteX4" fmla="*/ 332 w 66048"/>
                <a:gd name="connsiteY4" fmla="*/ 2192 h 65411"/>
                <a:gd name="connsiteX5" fmla="*/ 2943 w 66048"/>
                <a:gd name="connsiteY5" fmla="*/ 0 h 65411"/>
                <a:gd name="connsiteX6" fmla="*/ 66048 w 66048"/>
                <a:gd name="connsiteY6" fmla="*/ 85 h 65411"/>
                <a:gd name="connsiteX0" fmla="*/ 22600 w 76231"/>
                <a:gd name="connsiteY0" fmla="*/ 65319 h 65601"/>
                <a:gd name="connsiteX1" fmla="*/ 17695 w 76231"/>
                <a:gd name="connsiteY1" fmla="*/ 65245 h 65601"/>
                <a:gd name="connsiteX2" fmla="*/ 2367 w 76231"/>
                <a:gd name="connsiteY2" fmla="*/ 65601 h 65601"/>
                <a:gd name="connsiteX3" fmla="*/ 0 w 76231"/>
                <a:gd name="connsiteY3" fmla="*/ 63405 h 65601"/>
                <a:gd name="connsiteX4" fmla="*/ 332 w 76231"/>
                <a:gd name="connsiteY4" fmla="*/ 2382 h 65601"/>
                <a:gd name="connsiteX5" fmla="*/ 2943 w 76231"/>
                <a:gd name="connsiteY5" fmla="*/ 190 h 65601"/>
                <a:gd name="connsiteX6" fmla="*/ 76231 w 76231"/>
                <a:gd name="connsiteY6" fmla="*/ 0 h 6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31" h="65601">
                  <a:moveTo>
                    <a:pt x="22600" y="65319"/>
                  </a:moveTo>
                  <a:lnTo>
                    <a:pt x="17695" y="65245"/>
                  </a:lnTo>
                  <a:lnTo>
                    <a:pt x="2367" y="65601"/>
                  </a:lnTo>
                  <a:lnTo>
                    <a:pt x="0" y="63405"/>
                  </a:lnTo>
                  <a:cubicBezTo>
                    <a:pt x="111" y="43064"/>
                    <a:pt x="221" y="22723"/>
                    <a:pt x="332" y="2382"/>
                  </a:cubicBezTo>
                  <a:lnTo>
                    <a:pt x="2943" y="190"/>
                  </a:lnTo>
                  <a:lnTo>
                    <a:pt x="76231" y="0"/>
                  </a:lnTo>
                </a:path>
              </a:pathLst>
            </a:custGeom>
            <a:noFill/>
            <a:ln w="38100">
              <a:solidFill>
                <a:srgbClr val="92D050"/>
              </a:solidFill>
              <a:round/>
              <a:headEnd/>
              <a:tailEnd type="stealth" w="med" len="med"/>
            </a:ln>
            <a:effectLst/>
          </p:spPr>
          <p:txBody>
            <a:bodyPr wrap="none"/>
            <a:lstStyle/>
            <a:p>
              <a:endParaRPr lang="en-CA"/>
            </a:p>
          </p:txBody>
        </p:sp>
      </p:grp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4869656"/>
            <a:ext cx="914400" cy="273844"/>
          </a:xfrm>
        </p:spPr>
        <p:txBody>
          <a:bodyPr/>
          <a:lstStyle/>
          <a:p>
            <a:r>
              <a:rPr lang="en-US" sz="1000" dirty="0"/>
              <a:t>July 5, 2017</a:t>
            </a: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8785159" y="4864418"/>
            <a:ext cx="365760" cy="274320"/>
          </a:xfrm>
          <a:prstGeom prst="rect">
            <a:avLst/>
          </a:prstGeom>
        </p:spPr>
        <p:txBody>
          <a:bodyPr tIns="0" bIns="0" anchor="ctr" anchorCtr="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66B2C24-75C8-E544-A8CC-21761AB50D8D}" type="slidenum">
              <a:rPr lang="en-US" sz="1000" smtClean="0"/>
              <a:pPr algn="ctr"/>
              <a:t>4</a:t>
            </a:fld>
            <a:endParaRPr lang="en-US" sz="1000" dirty="0"/>
          </a:p>
        </p:txBody>
      </p:sp>
      <p:grpSp>
        <p:nvGrpSpPr>
          <p:cNvPr id="42" name="Group 88">
            <a:extLst>
              <a:ext uri="{FF2B5EF4-FFF2-40B4-BE49-F238E27FC236}">
                <a16:creationId xmlns:a16="http://schemas.microsoft.com/office/drawing/2014/main" id="{ACD297CC-4887-45BA-956B-87059E12E3D1}"/>
              </a:ext>
            </a:extLst>
          </p:cNvPr>
          <p:cNvGrpSpPr>
            <a:grpSpLocks/>
          </p:cNvGrpSpPr>
          <p:nvPr/>
        </p:nvGrpSpPr>
        <p:grpSpPr bwMode="auto">
          <a:xfrm>
            <a:off x="286178" y="3409830"/>
            <a:ext cx="2658042" cy="1437241"/>
            <a:chOff x="1730988" y="2133369"/>
            <a:chExt cx="5155241" cy="3647758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8D2058A-93B5-45DA-8431-3F17928E4210}"/>
                </a:ext>
              </a:extLst>
            </p:cNvPr>
            <p:cNvSpPr/>
            <p:nvPr/>
          </p:nvSpPr>
          <p:spPr>
            <a:xfrm>
              <a:off x="6165752" y="3425010"/>
              <a:ext cx="682760" cy="64135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D0EAE97-F4BA-4697-B509-CFC83E66F688}"/>
                </a:ext>
              </a:extLst>
            </p:cNvPr>
            <p:cNvSpPr/>
            <p:nvPr/>
          </p:nvSpPr>
          <p:spPr>
            <a:xfrm>
              <a:off x="4831924" y="2135082"/>
              <a:ext cx="682760" cy="64135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3E9EB36-681F-48AB-B4FF-F97C52608C9D}"/>
                </a:ext>
              </a:extLst>
            </p:cNvPr>
            <p:cNvSpPr/>
            <p:nvPr/>
          </p:nvSpPr>
          <p:spPr>
            <a:xfrm>
              <a:off x="1794503" y="5125476"/>
              <a:ext cx="682760" cy="64135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>
                <a:solidFill>
                  <a:srgbClr val="FFFF00"/>
                </a:solidFill>
              </a:endParaRPr>
            </a:p>
          </p:txBody>
        </p:sp>
        <p:sp>
          <p:nvSpPr>
            <p:cNvPr id="46" name="Quad Arrow 6">
              <a:extLst>
                <a:ext uri="{FF2B5EF4-FFF2-40B4-BE49-F238E27FC236}">
                  <a16:creationId xmlns:a16="http://schemas.microsoft.com/office/drawing/2014/main" id="{D9E42D7C-F950-430C-8F9C-D2E69DD4F57E}"/>
                </a:ext>
              </a:extLst>
            </p:cNvPr>
            <p:cNvSpPr/>
            <p:nvPr/>
          </p:nvSpPr>
          <p:spPr>
            <a:xfrm>
              <a:off x="2985362" y="3455174"/>
              <a:ext cx="571613" cy="609608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/>
            </a:p>
          </p:txBody>
        </p:sp>
        <p:sp>
          <p:nvSpPr>
            <p:cNvPr id="47" name="Quad Arrow 7">
              <a:extLst>
                <a:ext uri="{FF2B5EF4-FFF2-40B4-BE49-F238E27FC236}">
                  <a16:creationId xmlns:a16="http://schemas.microsoft.com/office/drawing/2014/main" id="{9BCF7D6E-76C6-45F4-92DB-C4694587A103}"/>
                </a:ext>
              </a:extLst>
            </p:cNvPr>
            <p:cNvSpPr/>
            <p:nvPr/>
          </p:nvSpPr>
          <p:spPr>
            <a:xfrm>
              <a:off x="4843104" y="3455174"/>
              <a:ext cx="570024" cy="609608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/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FD10FCC-7B8C-4C6E-988B-D367D7ED599B}"/>
                </a:ext>
              </a:extLst>
            </p:cNvPr>
            <p:cNvCxnSpPr>
              <a:stCxn id="45" idx="0"/>
            </p:cNvCxnSpPr>
            <p:nvPr/>
          </p:nvCxnSpPr>
          <p:spPr>
            <a:xfrm flipH="1" flipV="1">
              <a:off x="2135872" y="3745688"/>
              <a:ext cx="12" cy="1379787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67D84CA-40F9-4F65-8625-AE03B93EF7C1}"/>
                </a:ext>
              </a:extLst>
            </p:cNvPr>
            <p:cNvCxnSpPr>
              <a:endCxn id="46" idx="2"/>
            </p:cNvCxnSpPr>
            <p:nvPr/>
          </p:nvCxnSpPr>
          <p:spPr>
            <a:xfrm flipV="1">
              <a:off x="3271169" y="4064782"/>
              <a:ext cx="0" cy="1203341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C6173D7-870E-4837-AEE5-2FB7615D1D47}"/>
                </a:ext>
              </a:extLst>
            </p:cNvPr>
            <p:cNvCxnSpPr>
              <a:endCxn id="46" idx="1"/>
            </p:cNvCxnSpPr>
            <p:nvPr/>
          </p:nvCxnSpPr>
          <p:spPr>
            <a:xfrm>
              <a:off x="2135882" y="3759978"/>
              <a:ext cx="849481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826C0D6-7843-4AC6-BEB1-114A51F44B72}"/>
                </a:ext>
              </a:extLst>
            </p:cNvPr>
            <p:cNvCxnSpPr>
              <a:cxnSpLocks/>
              <a:endCxn id="70" idx="2"/>
            </p:cNvCxnSpPr>
            <p:nvPr/>
          </p:nvCxnSpPr>
          <p:spPr>
            <a:xfrm flipV="1">
              <a:off x="3263228" y="2774726"/>
              <a:ext cx="11229" cy="680451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15CDF104-6604-417A-82A6-FFF7386DEA94}"/>
                </a:ext>
              </a:extLst>
            </p:cNvPr>
            <p:cNvCxnSpPr/>
            <p:nvPr/>
          </p:nvCxnSpPr>
          <p:spPr>
            <a:xfrm flipV="1">
              <a:off x="4747835" y="4575963"/>
              <a:ext cx="0" cy="719146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6E70A43-D785-4529-9B75-4AB3AAC85BB8}"/>
                </a:ext>
              </a:extLst>
            </p:cNvPr>
            <p:cNvCxnSpPr/>
            <p:nvPr/>
          </p:nvCxnSpPr>
          <p:spPr>
            <a:xfrm flipV="1">
              <a:off x="5543329" y="4575963"/>
              <a:ext cx="0" cy="719146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D05403E-B849-4074-902C-13838B217F86}"/>
                </a:ext>
              </a:extLst>
            </p:cNvPr>
            <p:cNvCxnSpPr>
              <a:endCxn id="47" idx="2"/>
            </p:cNvCxnSpPr>
            <p:nvPr/>
          </p:nvCxnSpPr>
          <p:spPr>
            <a:xfrm flipV="1">
              <a:off x="5128910" y="4064782"/>
              <a:ext cx="0" cy="531819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A6CF464-8525-43C5-9183-8EF97EB3953B}"/>
                </a:ext>
              </a:extLst>
            </p:cNvPr>
            <p:cNvCxnSpPr>
              <a:endCxn id="47" idx="1"/>
            </p:cNvCxnSpPr>
            <p:nvPr/>
          </p:nvCxnSpPr>
          <p:spPr>
            <a:xfrm>
              <a:off x="3556975" y="3759978"/>
              <a:ext cx="1286129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88A39DDC-5C28-4DC6-8FE3-3F3FD5E52266}"/>
                </a:ext>
              </a:extLst>
            </p:cNvPr>
            <p:cNvCxnSpPr>
              <a:cxnSpLocks/>
              <a:endCxn id="44" idx="2"/>
            </p:cNvCxnSpPr>
            <p:nvPr/>
          </p:nvCxnSpPr>
          <p:spPr>
            <a:xfrm flipV="1">
              <a:off x="5144787" y="2776440"/>
              <a:ext cx="28518" cy="67873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3B7383DE-A01F-45D9-A6D7-10832C50D91C}"/>
                </a:ext>
              </a:extLst>
            </p:cNvPr>
            <p:cNvCxnSpPr/>
            <p:nvPr/>
          </p:nvCxnSpPr>
          <p:spPr>
            <a:xfrm>
              <a:off x="5316272" y="3745690"/>
              <a:ext cx="849480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17B5A19-8DE4-447E-94DE-21F274DA2A70}"/>
                </a:ext>
              </a:extLst>
            </p:cNvPr>
            <p:cNvCxnSpPr/>
            <p:nvPr/>
          </p:nvCxnSpPr>
          <p:spPr>
            <a:xfrm>
              <a:off x="4733544" y="4602951"/>
              <a:ext cx="412831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B7DB8B85-63AF-473E-A644-DD291FBCA1C3}"/>
                </a:ext>
              </a:extLst>
            </p:cNvPr>
            <p:cNvCxnSpPr/>
            <p:nvPr/>
          </p:nvCxnSpPr>
          <p:spPr>
            <a:xfrm>
              <a:off x="5132086" y="4610889"/>
              <a:ext cx="411243" cy="0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7">
              <a:extLst>
                <a:ext uri="{FF2B5EF4-FFF2-40B4-BE49-F238E27FC236}">
                  <a16:creationId xmlns:a16="http://schemas.microsoft.com/office/drawing/2014/main" id="{09FC61CC-1CF2-4CF7-B952-3ED3A94798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6465" y="3425011"/>
              <a:ext cx="809764" cy="38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dirty="0"/>
                <a:t>LE1</a:t>
              </a:r>
            </a:p>
          </p:txBody>
        </p:sp>
        <p:sp>
          <p:nvSpPr>
            <p:cNvPr id="62" name="TextBox 68">
              <a:extLst>
                <a:ext uri="{FF2B5EF4-FFF2-40B4-BE49-F238E27FC236}">
                  <a16:creationId xmlns:a16="http://schemas.microsoft.com/office/drawing/2014/main" id="{799B41CC-7284-4137-8063-1FCDB381E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5604" y="2239107"/>
              <a:ext cx="935403" cy="38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dirty="0"/>
                <a:t>ME</a:t>
              </a:r>
            </a:p>
          </p:txBody>
        </p:sp>
        <p:sp>
          <p:nvSpPr>
            <p:cNvPr id="63" name="TextBox 70">
              <a:extLst>
                <a:ext uri="{FF2B5EF4-FFF2-40B4-BE49-F238E27FC236}">
                  <a16:creationId xmlns:a16="http://schemas.microsoft.com/office/drawing/2014/main" id="{61EE0020-8EE6-4CF4-9C17-CE88C6F498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988" y="5147975"/>
              <a:ext cx="848765" cy="546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dirty="0"/>
                <a:t>APTW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3F2DF73-A56C-4E22-AAEF-84E14BC188DC}"/>
                </a:ext>
              </a:extLst>
            </p:cNvPr>
            <p:cNvSpPr/>
            <p:nvPr/>
          </p:nvSpPr>
          <p:spPr>
            <a:xfrm>
              <a:off x="2929788" y="5125476"/>
              <a:ext cx="682760" cy="641358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/>
            </a:p>
          </p:txBody>
        </p:sp>
        <p:sp>
          <p:nvSpPr>
            <p:cNvPr id="65" name="TextBox 80">
              <a:extLst>
                <a:ext uri="{FF2B5EF4-FFF2-40B4-BE49-F238E27FC236}">
                  <a16:creationId xmlns:a16="http://schemas.microsoft.com/office/drawing/2014/main" id="{25D724FA-0689-4132-9CF9-0CA889BD7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6974" y="5147194"/>
              <a:ext cx="809764" cy="38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dirty="0"/>
                <a:t>AETE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80CC7EA-69AE-4B5B-9ACB-1F5B1408EFE5}"/>
                </a:ext>
              </a:extLst>
            </p:cNvPr>
            <p:cNvSpPr/>
            <p:nvPr/>
          </p:nvSpPr>
          <p:spPr>
            <a:xfrm>
              <a:off x="4403279" y="5139769"/>
              <a:ext cx="682760" cy="641358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83646F9-6E9F-4982-A979-09D083DD6046}"/>
                </a:ext>
              </a:extLst>
            </p:cNvPr>
            <p:cNvSpPr/>
            <p:nvPr/>
          </p:nvSpPr>
          <p:spPr>
            <a:xfrm>
              <a:off x="5201950" y="5139769"/>
              <a:ext cx="682760" cy="641358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/>
            </a:p>
          </p:txBody>
        </p:sp>
        <p:sp>
          <p:nvSpPr>
            <p:cNvPr id="68" name="TextBox 83">
              <a:extLst>
                <a:ext uri="{FF2B5EF4-FFF2-40B4-BE49-F238E27FC236}">
                  <a16:creationId xmlns:a16="http://schemas.microsoft.com/office/drawing/2014/main" id="{67BF418D-0EFC-4AFB-8B61-9E213CBC7A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6810" y="5147194"/>
              <a:ext cx="809764" cy="38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dirty="0"/>
                <a:t>ITW</a:t>
              </a:r>
            </a:p>
          </p:txBody>
        </p:sp>
        <p:sp>
          <p:nvSpPr>
            <p:cNvPr id="69" name="TextBox 84">
              <a:extLst>
                <a:ext uri="{FF2B5EF4-FFF2-40B4-BE49-F238E27FC236}">
                  <a16:creationId xmlns:a16="http://schemas.microsoft.com/office/drawing/2014/main" id="{214C9C62-707D-4C3D-895E-C1B197A23E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869" y="5147194"/>
              <a:ext cx="809764" cy="38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dirty="0"/>
                <a:t>ITE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4C5E11A-FE1F-40C3-A7A1-A50CFE125D0A}"/>
                </a:ext>
              </a:extLst>
            </p:cNvPr>
            <p:cNvSpPr/>
            <p:nvPr/>
          </p:nvSpPr>
          <p:spPr>
            <a:xfrm>
              <a:off x="2881994" y="2133369"/>
              <a:ext cx="784927" cy="64135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800"/>
            </a:p>
          </p:txBody>
        </p:sp>
        <p:sp>
          <p:nvSpPr>
            <p:cNvPr id="71" name="TextBox 69">
              <a:extLst>
                <a:ext uri="{FF2B5EF4-FFF2-40B4-BE49-F238E27FC236}">
                  <a16:creationId xmlns:a16="http://schemas.microsoft.com/office/drawing/2014/main" id="{E00EE949-C095-4E33-B94E-7B1B319FD5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8258" y="2263754"/>
              <a:ext cx="935403" cy="38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800" dirty="0"/>
                <a:t>HE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98A9FC9-E57B-4161-B39A-CEE957234007}"/>
              </a:ext>
            </a:extLst>
          </p:cNvPr>
          <p:cNvSpPr/>
          <p:nvPr/>
        </p:nvSpPr>
        <p:spPr>
          <a:xfrm>
            <a:off x="4962861" y="2571750"/>
            <a:ext cx="962176" cy="688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EA041C9-F441-4088-B4EC-132E8EEDF9BE}"/>
              </a:ext>
            </a:extLst>
          </p:cNvPr>
          <p:cNvSpPr/>
          <p:nvPr/>
        </p:nvSpPr>
        <p:spPr>
          <a:xfrm>
            <a:off x="5988252" y="950496"/>
            <a:ext cx="607302" cy="13771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F9E4BD6-8232-4B8A-A7B8-73034704D604}"/>
              </a:ext>
            </a:extLst>
          </p:cNvPr>
          <p:cNvSpPr/>
          <p:nvPr/>
        </p:nvSpPr>
        <p:spPr>
          <a:xfrm>
            <a:off x="6140651" y="791502"/>
            <a:ext cx="834131" cy="2326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2250EE1-6DAC-44CF-B8F6-3A928AD64A4F}"/>
              </a:ext>
            </a:extLst>
          </p:cNvPr>
          <p:cNvSpPr/>
          <p:nvPr/>
        </p:nvSpPr>
        <p:spPr>
          <a:xfrm>
            <a:off x="6014564" y="2487287"/>
            <a:ext cx="834131" cy="2326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CCBAEC5-1040-4075-8BA0-1D5125203850}"/>
              </a:ext>
            </a:extLst>
          </p:cNvPr>
          <p:cNvSpPr/>
          <p:nvPr/>
        </p:nvSpPr>
        <p:spPr>
          <a:xfrm>
            <a:off x="6022920" y="2639687"/>
            <a:ext cx="189763" cy="457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1F97C0-3EE4-40E2-B1EC-0A3EFF9517A9}"/>
              </a:ext>
            </a:extLst>
          </p:cNvPr>
          <p:cNvSpPr/>
          <p:nvPr/>
        </p:nvSpPr>
        <p:spPr>
          <a:xfrm>
            <a:off x="4684955" y="3264946"/>
            <a:ext cx="736899" cy="860612"/>
          </a:xfrm>
          <a:custGeom>
            <a:avLst/>
            <a:gdLst>
              <a:gd name="connsiteX0" fmla="*/ 720763 w 736899"/>
              <a:gd name="connsiteY0" fmla="*/ 860612 h 860612"/>
              <a:gd name="connsiteX1" fmla="*/ 726141 w 736899"/>
              <a:gd name="connsiteY1" fmla="*/ 715383 h 860612"/>
              <a:gd name="connsiteX2" fmla="*/ 731520 w 736899"/>
              <a:gd name="connsiteY2" fmla="*/ 688489 h 860612"/>
              <a:gd name="connsiteX3" fmla="*/ 736899 w 736899"/>
              <a:gd name="connsiteY3" fmla="*/ 640080 h 860612"/>
              <a:gd name="connsiteX4" fmla="*/ 731520 w 736899"/>
              <a:gd name="connsiteY4" fmla="*/ 371139 h 860612"/>
              <a:gd name="connsiteX5" fmla="*/ 704626 w 736899"/>
              <a:gd name="connsiteY5" fmla="*/ 328108 h 860612"/>
              <a:gd name="connsiteX6" fmla="*/ 699247 w 736899"/>
              <a:gd name="connsiteY6" fmla="*/ 306593 h 860612"/>
              <a:gd name="connsiteX7" fmla="*/ 666974 w 736899"/>
              <a:gd name="connsiteY7" fmla="*/ 295835 h 860612"/>
              <a:gd name="connsiteX8" fmla="*/ 650838 w 736899"/>
              <a:gd name="connsiteY8" fmla="*/ 285078 h 860612"/>
              <a:gd name="connsiteX9" fmla="*/ 629323 w 736899"/>
              <a:gd name="connsiteY9" fmla="*/ 279699 h 860612"/>
              <a:gd name="connsiteX10" fmla="*/ 521746 w 736899"/>
              <a:gd name="connsiteY10" fmla="*/ 268941 h 860612"/>
              <a:gd name="connsiteX11" fmla="*/ 505610 w 736899"/>
              <a:gd name="connsiteY11" fmla="*/ 263562 h 860612"/>
              <a:gd name="connsiteX12" fmla="*/ 150607 w 736899"/>
              <a:gd name="connsiteY12" fmla="*/ 263562 h 860612"/>
              <a:gd name="connsiteX13" fmla="*/ 129092 w 736899"/>
              <a:gd name="connsiteY13" fmla="*/ 274320 h 860612"/>
              <a:gd name="connsiteX14" fmla="*/ 0 w 736899"/>
              <a:gd name="connsiteY14" fmla="*/ 285078 h 860612"/>
              <a:gd name="connsiteX15" fmla="*/ 59167 w 736899"/>
              <a:gd name="connsiteY15" fmla="*/ 290456 h 860612"/>
              <a:gd name="connsiteX16" fmla="*/ 96819 w 736899"/>
              <a:gd name="connsiteY16" fmla="*/ 295835 h 860612"/>
              <a:gd name="connsiteX17" fmla="*/ 161365 w 736899"/>
              <a:gd name="connsiteY17" fmla="*/ 301214 h 860612"/>
              <a:gd name="connsiteX18" fmla="*/ 182880 w 736899"/>
              <a:gd name="connsiteY18" fmla="*/ 311972 h 860612"/>
              <a:gd name="connsiteX19" fmla="*/ 199017 w 736899"/>
              <a:gd name="connsiteY19" fmla="*/ 349623 h 860612"/>
              <a:gd name="connsiteX20" fmla="*/ 204396 w 736899"/>
              <a:gd name="connsiteY20" fmla="*/ 376518 h 860612"/>
              <a:gd name="connsiteX21" fmla="*/ 209774 w 736899"/>
              <a:gd name="connsiteY21" fmla="*/ 516367 h 860612"/>
              <a:gd name="connsiteX22" fmla="*/ 220532 w 736899"/>
              <a:gd name="connsiteY22" fmla="*/ 548640 h 860612"/>
              <a:gd name="connsiteX23" fmla="*/ 236669 w 736899"/>
              <a:gd name="connsiteY23" fmla="*/ 559398 h 860612"/>
              <a:gd name="connsiteX24" fmla="*/ 279699 w 736899"/>
              <a:gd name="connsiteY24" fmla="*/ 570155 h 860612"/>
              <a:gd name="connsiteX25" fmla="*/ 451821 w 736899"/>
              <a:gd name="connsiteY25" fmla="*/ 564776 h 860612"/>
              <a:gd name="connsiteX26" fmla="*/ 478716 w 736899"/>
              <a:gd name="connsiteY26" fmla="*/ 537882 h 860612"/>
              <a:gd name="connsiteX27" fmla="*/ 510989 w 736899"/>
              <a:gd name="connsiteY27" fmla="*/ 516367 h 860612"/>
              <a:gd name="connsiteX28" fmla="*/ 516367 w 736899"/>
              <a:gd name="connsiteY28" fmla="*/ 494852 h 860612"/>
              <a:gd name="connsiteX29" fmla="*/ 527125 w 736899"/>
              <a:gd name="connsiteY29" fmla="*/ 478715 h 860612"/>
              <a:gd name="connsiteX30" fmla="*/ 521746 w 736899"/>
              <a:gd name="connsiteY30" fmla="*/ 268941 h 860612"/>
              <a:gd name="connsiteX31" fmla="*/ 510989 w 736899"/>
              <a:gd name="connsiteY31" fmla="*/ 225910 h 860612"/>
              <a:gd name="connsiteX32" fmla="*/ 510989 w 736899"/>
              <a:gd name="connsiteY32" fmla="*/ 0 h 86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36899" h="860612">
                <a:moveTo>
                  <a:pt x="720763" y="860612"/>
                </a:moveTo>
                <a:cubicBezTo>
                  <a:pt x="722556" y="812202"/>
                  <a:pt x="723119" y="763732"/>
                  <a:pt x="726141" y="715383"/>
                </a:cubicBezTo>
                <a:cubicBezTo>
                  <a:pt x="726711" y="706259"/>
                  <a:pt x="730227" y="697539"/>
                  <a:pt x="731520" y="688489"/>
                </a:cubicBezTo>
                <a:cubicBezTo>
                  <a:pt x="733816" y="672417"/>
                  <a:pt x="735106" y="656216"/>
                  <a:pt x="736899" y="640080"/>
                </a:cubicBezTo>
                <a:cubicBezTo>
                  <a:pt x="735106" y="550433"/>
                  <a:pt x="736316" y="460676"/>
                  <a:pt x="731520" y="371139"/>
                </a:cubicBezTo>
                <a:cubicBezTo>
                  <a:pt x="729860" y="340161"/>
                  <a:pt x="723846" y="340921"/>
                  <a:pt x="704626" y="328108"/>
                </a:cubicBezTo>
                <a:cubicBezTo>
                  <a:pt x="702833" y="320936"/>
                  <a:pt x="704860" y="311404"/>
                  <a:pt x="699247" y="306593"/>
                </a:cubicBezTo>
                <a:cubicBezTo>
                  <a:pt x="690637" y="299213"/>
                  <a:pt x="676409" y="302125"/>
                  <a:pt x="666974" y="295835"/>
                </a:cubicBezTo>
                <a:cubicBezTo>
                  <a:pt x="661595" y="292249"/>
                  <a:pt x="656780" y="287624"/>
                  <a:pt x="650838" y="285078"/>
                </a:cubicBezTo>
                <a:cubicBezTo>
                  <a:pt x="644043" y="282166"/>
                  <a:pt x="636658" y="280616"/>
                  <a:pt x="629323" y="279699"/>
                </a:cubicBezTo>
                <a:cubicBezTo>
                  <a:pt x="593563" y="275229"/>
                  <a:pt x="557605" y="272527"/>
                  <a:pt x="521746" y="268941"/>
                </a:cubicBezTo>
                <a:cubicBezTo>
                  <a:pt x="516367" y="267148"/>
                  <a:pt x="511061" y="265120"/>
                  <a:pt x="505610" y="263562"/>
                </a:cubicBezTo>
                <a:cubicBezTo>
                  <a:pt x="391547" y="230972"/>
                  <a:pt x="261238" y="261778"/>
                  <a:pt x="150607" y="263562"/>
                </a:cubicBezTo>
                <a:cubicBezTo>
                  <a:pt x="143435" y="267148"/>
                  <a:pt x="137053" y="273365"/>
                  <a:pt x="129092" y="274320"/>
                </a:cubicBezTo>
                <a:cubicBezTo>
                  <a:pt x="-29775" y="293385"/>
                  <a:pt x="57951" y="265761"/>
                  <a:pt x="0" y="285078"/>
                </a:cubicBezTo>
                <a:cubicBezTo>
                  <a:pt x="19722" y="286871"/>
                  <a:pt x="39484" y="288269"/>
                  <a:pt x="59167" y="290456"/>
                </a:cubicBezTo>
                <a:cubicBezTo>
                  <a:pt x="71768" y="291856"/>
                  <a:pt x="84211" y="294508"/>
                  <a:pt x="96819" y="295835"/>
                </a:cubicBezTo>
                <a:cubicBezTo>
                  <a:pt x="118290" y="298095"/>
                  <a:pt x="139850" y="299421"/>
                  <a:pt x="161365" y="301214"/>
                </a:cubicBezTo>
                <a:cubicBezTo>
                  <a:pt x="168537" y="304800"/>
                  <a:pt x="176720" y="306839"/>
                  <a:pt x="182880" y="311972"/>
                </a:cubicBezTo>
                <a:cubicBezTo>
                  <a:pt x="194209" y="321413"/>
                  <a:pt x="196107" y="336527"/>
                  <a:pt x="199017" y="349623"/>
                </a:cubicBezTo>
                <a:cubicBezTo>
                  <a:pt x="201000" y="358548"/>
                  <a:pt x="202603" y="367553"/>
                  <a:pt x="204396" y="376518"/>
                </a:cubicBezTo>
                <a:cubicBezTo>
                  <a:pt x="206189" y="423134"/>
                  <a:pt x="205420" y="469920"/>
                  <a:pt x="209774" y="516367"/>
                </a:cubicBezTo>
                <a:cubicBezTo>
                  <a:pt x="210832" y="527657"/>
                  <a:pt x="214522" y="539024"/>
                  <a:pt x="220532" y="548640"/>
                </a:cubicBezTo>
                <a:cubicBezTo>
                  <a:pt x="223958" y="554122"/>
                  <a:pt x="230887" y="556507"/>
                  <a:pt x="236669" y="559398"/>
                </a:cubicBezTo>
                <a:cubicBezTo>
                  <a:pt x="247692" y="564909"/>
                  <a:pt x="269476" y="568110"/>
                  <a:pt x="279699" y="570155"/>
                </a:cubicBezTo>
                <a:cubicBezTo>
                  <a:pt x="337073" y="568362"/>
                  <a:pt x="394629" y="569678"/>
                  <a:pt x="451821" y="564776"/>
                </a:cubicBezTo>
                <a:cubicBezTo>
                  <a:pt x="468860" y="563316"/>
                  <a:pt x="468850" y="546515"/>
                  <a:pt x="478716" y="537882"/>
                </a:cubicBezTo>
                <a:cubicBezTo>
                  <a:pt x="488446" y="529368"/>
                  <a:pt x="510989" y="516367"/>
                  <a:pt x="510989" y="516367"/>
                </a:cubicBezTo>
                <a:cubicBezTo>
                  <a:pt x="512782" y="509195"/>
                  <a:pt x="513455" y="501647"/>
                  <a:pt x="516367" y="494852"/>
                </a:cubicBezTo>
                <a:cubicBezTo>
                  <a:pt x="518914" y="488910"/>
                  <a:pt x="526971" y="485178"/>
                  <a:pt x="527125" y="478715"/>
                </a:cubicBezTo>
                <a:cubicBezTo>
                  <a:pt x="528790" y="408787"/>
                  <a:pt x="526202" y="338747"/>
                  <a:pt x="521746" y="268941"/>
                </a:cubicBezTo>
                <a:cubicBezTo>
                  <a:pt x="520804" y="254186"/>
                  <a:pt x="510989" y="240695"/>
                  <a:pt x="510989" y="225910"/>
                </a:cubicBezTo>
                <a:lnTo>
                  <a:pt x="510989" y="0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FEF86A0-459A-428A-8B1A-CF6E80BB319D}"/>
              </a:ext>
            </a:extLst>
          </p:cNvPr>
          <p:cNvSpPr/>
          <p:nvPr/>
        </p:nvSpPr>
        <p:spPr>
          <a:xfrm>
            <a:off x="5416475" y="2128842"/>
            <a:ext cx="862309" cy="1531536"/>
          </a:xfrm>
          <a:custGeom>
            <a:avLst/>
            <a:gdLst>
              <a:gd name="connsiteX0" fmla="*/ 0 w 862309"/>
              <a:gd name="connsiteY0" fmla="*/ 1254438 h 1254438"/>
              <a:gd name="connsiteX1" fmla="*/ 5379 w 862309"/>
              <a:gd name="connsiteY1" fmla="*/ 1222165 h 1254438"/>
              <a:gd name="connsiteX2" fmla="*/ 26894 w 862309"/>
              <a:gd name="connsiteY2" fmla="*/ 1189892 h 1254438"/>
              <a:gd name="connsiteX3" fmla="*/ 59167 w 862309"/>
              <a:gd name="connsiteY3" fmla="*/ 1179134 h 1254438"/>
              <a:gd name="connsiteX4" fmla="*/ 75304 w 862309"/>
              <a:gd name="connsiteY4" fmla="*/ 1173756 h 1254438"/>
              <a:gd name="connsiteX5" fmla="*/ 102198 w 862309"/>
              <a:gd name="connsiteY5" fmla="*/ 1168377 h 1254438"/>
              <a:gd name="connsiteX6" fmla="*/ 123713 w 862309"/>
              <a:gd name="connsiteY6" fmla="*/ 1157619 h 1254438"/>
              <a:gd name="connsiteX7" fmla="*/ 155986 w 862309"/>
              <a:gd name="connsiteY7" fmla="*/ 1152240 h 1254438"/>
              <a:gd name="connsiteX8" fmla="*/ 338866 w 862309"/>
              <a:gd name="connsiteY8" fmla="*/ 1146862 h 1254438"/>
              <a:gd name="connsiteX9" fmla="*/ 360381 w 862309"/>
              <a:gd name="connsiteY9" fmla="*/ 1141483 h 1254438"/>
              <a:gd name="connsiteX10" fmla="*/ 376518 w 862309"/>
              <a:gd name="connsiteY10" fmla="*/ 1103831 h 1254438"/>
              <a:gd name="connsiteX11" fmla="*/ 365760 w 862309"/>
              <a:gd name="connsiteY11" fmla="*/ 668146 h 1254438"/>
              <a:gd name="connsiteX12" fmla="*/ 355003 w 862309"/>
              <a:gd name="connsiteY12" fmla="*/ 576706 h 1254438"/>
              <a:gd name="connsiteX13" fmla="*/ 360381 w 862309"/>
              <a:gd name="connsiteY13" fmla="*/ 194810 h 1254438"/>
              <a:gd name="connsiteX14" fmla="*/ 387276 w 862309"/>
              <a:gd name="connsiteY14" fmla="*/ 167916 h 1254438"/>
              <a:gd name="connsiteX15" fmla="*/ 435685 w 862309"/>
              <a:gd name="connsiteY15" fmla="*/ 157158 h 1254438"/>
              <a:gd name="connsiteX16" fmla="*/ 451821 w 862309"/>
              <a:gd name="connsiteY16" fmla="*/ 151779 h 1254438"/>
              <a:gd name="connsiteX17" fmla="*/ 570156 w 862309"/>
              <a:gd name="connsiteY17" fmla="*/ 146400 h 1254438"/>
              <a:gd name="connsiteX18" fmla="*/ 839097 w 862309"/>
              <a:gd name="connsiteY18" fmla="*/ 135643 h 1254438"/>
              <a:gd name="connsiteX19" fmla="*/ 833718 w 862309"/>
              <a:gd name="connsiteY19" fmla="*/ 1172 h 1254438"/>
              <a:gd name="connsiteX20" fmla="*/ 828339 w 862309"/>
              <a:gd name="connsiteY20" fmla="*/ 17309 h 1254438"/>
              <a:gd name="connsiteX21" fmla="*/ 812203 w 862309"/>
              <a:gd name="connsiteY21" fmla="*/ 65718 h 1254438"/>
              <a:gd name="connsiteX22" fmla="*/ 817581 w 862309"/>
              <a:gd name="connsiteY22" fmla="*/ 17309 h 1254438"/>
              <a:gd name="connsiteX23" fmla="*/ 833718 w 862309"/>
              <a:gd name="connsiteY23" fmla="*/ 11930 h 1254438"/>
              <a:gd name="connsiteX24" fmla="*/ 855233 w 862309"/>
              <a:gd name="connsiteY24" fmla="*/ 76476 h 1254438"/>
              <a:gd name="connsiteX25" fmla="*/ 860612 w 862309"/>
              <a:gd name="connsiteY25" fmla="*/ 92612 h 1254438"/>
              <a:gd name="connsiteX26" fmla="*/ 806824 w 862309"/>
              <a:gd name="connsiteY26" fmla="*/ 81854 h 1254438"/>
              <a:gd name="connsiteX27" fmla="*/ 817581 w 862309"/>
              <a:gd name="connsiteY27" fmla="*/ 44203 h 1254438"/>
              <a:gd name="connsiteX28" fmla="*/ 833718 w 862309"/>
              <a:gd name="connsiteY28" fmla="*/ 22687 h 1254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62309" h="1254438">
                <a:moveTo>
                  <a:pt x="0" y="1254438"/>
                </a:moveTo>
                <a:cubicBezTo>
                  <a:pt x="1793" y="1243680"/>
                  <a:pt x="1184" y="1232232"/>
                  <a:pt x="5379" y="1222165"/>
                </a:cubicBezTo>
                <a:cubicBezTo>
                  <a:pt x="10352" y="1210230"/>
                  <a:pt x="14628" y="1193981"/>
                  <a:pt x="26894" y="1189892"/>
                </a:cubicBezTo>
                <a:lnTo>
                  <a:pt x="59167" y="1179134"/>
                </a:lnTo>
                <a:cubicBezTo>
                  <a:pt x="64546" y="1177341"/>
                  <a:pt x="69744" y="1174868"/>
                  <a:pt x="75304" y="1173756"/>
                </a:cubicBezTo>
                <a:lnTo>
                  <a:pt x="102198" y="1168377"/>
                </a:lnTo>
                <a:cubicBezTo>
                  <a:pt x="109370" y="1164791"/>
                  <a:pt x="116033" y="1159923"/>
                  <a:pt x="123713" y="1157619"/>
                </a:cubicBezTo>
                <a:cubicBezTo>
                  <a:pt x="134159" y="1154485"/>
                  <a:pt x="145094" y="1152785"/>
                  <a:pt x="155986" y="1152240"/>
                </a:cubicBezTo>
                <a:cubicBezTo>
                  <a:pt x="216896" y="1149195"/>
                  <a:pt x="277906" y="1148655"/>
                  <a:pt x="338866" y="1146862"/>
                </a:cubicBezTo>
                <a:cubicBezTo>
                  <a:pt x="346038" y="1145069"/>
                  <a:pt x="354702" y="1146216"/>
                  <a:pt x="360381" y="1141483"/>
                </a:cubicBezTo>
                <a:cubicBezTo>
                  <a:pt x="366516" y="1136370"/>
                  <a:pt x="373665" y="1112390"/>
                  <a:pt x="376518" y="1103831"/>
                </a:cubicBezTo>
                <a:cubicBezTo>
                  <a:pt x="375995" y="1079247"/>
                  <a:pt x="369165" y="726030"/>
                  <a:pt x="365760" y="668146"/>
                </a:cubicBezTo>
                <a:cubicBezTo>
                  <a:pt x="363958" y="637509"/>
                  <a:pt x="358589" y="607186"/>
                  <a:pt x="355003" y="576706"/>
                </a:cubicBezTo>
                <a:cubicBezTo>
                  <a:pt x="356796" y="449407"/>
                  <a:pt x="355293" y="322020"/>
                  <a:pt x="360381" y="194810"/>
                </a:cubicBezTo>
                <a:cubicBezTo>
                  <a:pt x="361208" y="174136"/>
                  <a:pt x="372347" y="171648"/>
                  <a:pt x="387276" y="167916"/>
                </a:cubicBezTo>
                <a:cubicBezTo>
                  <a:pt x="431606" y="156834"/>
                  <a:pt x="397064" y="168193"/>
                  <a:pt x="435685" y="157158"/>
                </a:cubicBezTo>
                <a:cubicBezTo>
                  <a:pt x="441136" y="155600"/>
                  <a:pt x="446169" y="152231"/>
                  <a:pt x="451821" y="151779"/>
                </a:cubicBezTo>
                <a:cubicBezTo>
                  <a:pt x="491181" y="148630"/>
                  <a:pt x="530704" y="148044"/>
                  <a:pt x="570156" y="146400"/>
                </a:cubicBezTo>
                <a:lnTo>
                  <a:pt x="839097" y="135643"/>
                </a:lnTo>
                <a:cubicBezTo>
                  <a:pt x="837304" y="90819"/>
                  <a:pt x="837780" y="45847"/>
                  <a:pt x="833718" y="1172"/>
                </a:cubicBezTo>
                <a:cubicBezTo>
                  <a:pt x="833205" y="-4475"/>
                  <a:pt x="829714" y="11808"/>
                  <a:pt x="828339" y="17309"/>
                </a:cubicBezTo>
                <a:cubicBezTo>
                  <a:pt x="817912" y="59017"/>
                  <a:pt x="830097" y="29929"/>
                  <a:pt x="812203" y="65718"/>
                </a:cubicBezTo>
                <a:cubicBezTo>
                  <a:pt x="813996" y="49582"/>
                  <a:pt x="811551" y="32383"/>
                  <a:pt x="817581" y="17309"/>
                </a:cubicBezTo>
                <a:cubicBezTo>
                  <a:pt x="819687" y="12045"/>
                  <a:pt x="829709" y="7921"/>
                  <a:pt x="833718" y="11930"/>
                </a:cubicBezTo>
                <a:cubicBezTo>
                  <a:pt x="833720" y="11932"/>
                  <a:pt x="855232" y="76473"/>
                  <a:pt x="855233" y="76476"/>
                </a:cubicBezTo>
                <a:cubicBezTo>
                  <a:pt x="857026" y="81855"/>
                  <a:pt x="865991" y="94405"/>
                  <a:pt x="860612" y="92612"/>
                </a:cubicBezTo>
                <a:cubicBezTo>
                  <a:pt x="832449" y="83224"/>
                  <a:pt x="850089" y="88035"/>
                  <a:pt x="806824" y="81854"/>
                </a:cubicBezTo>
                <a:cubicBezTo>
                  <a:pt x="810410" y="69304"/>
                  <a:pt x="811242" y="55613"/>
                  <a:pt x="817581" y="44203"/>
                </a:cubicBezTo>
                <a:cubicBezTo>
                  <a:pt x="836702" y="9786"/>
                  <a:pt x="833718" y="51930"/>
                  <a:pt x="833718" y="22687"/>
                </a:cubicBezTo>
              </a:path>
            </a:pathLst>
          </a:cu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F224E79-DB0F-4C4B-92EC-5229054333D2}"/>
              </a:ext>
            </a:extLst>
          </p:cNvPr>
          <p:cNvSpPr/>
          <p:nvPr/>
        </p:nvSpPr>
        <p:spPr>
          <a:xfrm>
            <a:off x="5190564" y="2027815"/>
            <a:ext cx="591647" cy="1503937"/>
          </a:xfrm>
          <a:custGeom>
            <a:avLst/>
            <a:gdLst>
              <a:gd name="connsiteX0" fmla="*/ 0 w 455862"/>
              <a:gd name="connsiteY0" fmla="*/ 1280160 h 1280160"/>
              <a:gd name="connsiteX1" fmla="*/ 10757 w 455862"/>
              <a:gd name="connsiteY1" fmla="*/ 1210236 h 1280160"/>
              <a:gd name="connsiteX2" fmla="*/ 16136 w 455862"/>
              <a:gd name="connsiteY2" fmla="*/ 1194099 h 1280160"/>
              <a:gd name="connsiteX3" fmla="*/ 26894 w 455862"/>
              <a:gd name="connsiteY3" fmla="*/ 1177963 h 1280160"/>
              <a:gd name="connsiteX4" fmla="*/ 43030 w 455862"/>
              <a:gd name="connsiteY4" fmla="*/ 1172584 h 1280160"/>
              <a:gd name="connsiteX5" fmla="*/ 102197 w 455862"/>
              <a:gd name="connsiteY5" fmla="*/ 1167205 h 1280160"/>
              <a:gd name="connsiteX6" fmla="*/ 408790 w 455862"/>
              <a:gd name="connsiteY6" fmla="*/ 1161826 h 1280160"/>
              <a:gd name="connsiteX7" fmla="*/ 430306 w 455862"/>
              <a:gd name="connsiteY7" fmla="*/ 1156448 h 1280160"/>
              <a:gd name="connsiteX8" fmla="*/ 446442 w 455862"/>
              <a:gd name="connsiteY8" fmla="*/ 1124175 h 1280160"/>
              <a:gd name="connsiteX9" fmla="*/ 446442 w 455862"/>
              <a:gd name="connsiteY9" fmla="*/ 623944 h 1280160"/>
              <a:gd name="connsiteX10" fmla="*/ 435684 w 455862"/>
              <a:gd name="connsiteY10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5862" h="1280160">
                <a:moveTo>
                  <a:pt x="0" y="1280160"/>
                </a:moveTo>
                <a:cubicBezTo>
                  <a:pt x="4334" y="1241155"/>
                  <a:pt x="2289" y="1239875"/>
                  <a:pt x="10757" y="1210236"/>
                </a:cubicBezTo>
                <a:cubicBezTo>
                  <a:pt x="12315" y="1204784"/>
                  <a:pt x="13600" y="1199170"/>
                  <a:pt x="16136" y="1194099"/>
                </a:cubicBezTo>
                <a:cubicBezTo>
                  <a:pt x="19027" y="1188317"/>
                  <a:pt x="21846" y="1182001"/>
                  <a:pt x="26894" y="1177963"/>
                </a:cubicBezTo>
                <a:cubicBezTo>
                  <a:pt x="31321" y="1174421"/>
                  <a:pt x="37417" y="1173386"/>
                  <a:pt x="43030" y="1172584"/>
                </a:cubicBezTo>
                <a:cubicBezTo>
                  <a:pt x="62635" y="1169783"/>
                  <a:pt x="82402" y="1167787"/>
                  <a:pt x="102197" y="1167205"/>
                </a:cubicBezTo>
                <a:cubicBezTo>
                  <a:pt x="204366" y="1164200"/>
                  <a:pt x="306592" y="1163619"/>
                  <a:pt x="408790" y="1161826"/>
                </a:cubicBezTo>
                <a:cubicBezTo>
                  <a:pt x="415962" y="1160033"/>
                  <a:pt x="424155" y="1160549"/>
                  <a:pt x="430306" y="1156448"/>
                </a:cubicBezTo>
                <a:cubicBezTo>
                  <a:pt x="439242" y="1150491"/>
                  <a:pt x="443374" y="1133378"/>
                  <a:pt x="446442" y="1124175"/>
                </a:cubicBezTo>
                <a:cubicBezTo>
                  <a:pt x="462323" y="917731"/>
                  <a:pt x="455184" y="1037709"/>
                  <a:pt x="446442" y="623944"/>
                </a:cubicBezTo>
                <a:cubicBezTo>
                  <a:pt x="432562" y="-33006"/>
                  <a:pt x="435684" y="599018"/>
                  <a:pt x="435684" y="0"/>
                </a:cubicBez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503C838-B961-435E-A915-65E7B89623B0}"/>
              </a:ext>
            </a:extLst>
          </p:cNvPr>
          <p:cNvSpPr/>
          <p:nvPr/>
        </p:nvSpPr>
        <p:spPr>
          <a:xfrm>
            <a:off x="5759013" y="884711"/>
            <a:ext cx="71632" cy="1164622"/>
          </a:xfrm>
          <a:custGeom>
            <a:avLst/>
            <a:gdLst>
              <a:gd name="connsiteX0" fmla="*/ 5378 w 209774"/>
              <a:gd name="connsiteY0" fmla="*/ 1156447 h 1156447"/>
              <a:gd name="connsiteX1" fmla="*/ 0 w 209774"/>
              <a:gd name="connsiteY1" fmla="*/ 1108037 h 1156447"/>
              <a:gd name="connsiteX2" fmla="*/ 16136 w 209774"/>
              <a:gd name="connsiteY2" fmla="*/ 817581 h 1156447"/>
              <a:gd name="connsiteX3" fmla="*/ 21515 w 209774"/>
              <a:gd name="connsiteY3" fmla="*/ 645459 h 1156447"/>
              <a:gd name="connsiteX4" fmla="*/ 26894 w 209774"/>
              <a:gd name="connsiteY4" fmla="*/ 559397 h 1156447"/>
              <a:gd name="connsiteX5" fmla="*/ 32273 w 209774"/>
              <a:gd name="connsiteY5" fmla="*/ 37651 h 1156447"/>
              <a:gd name="connsiteX6" fmla="*/ 43030 w 209774"/>
              <a:gd name="connsiteY6" fmla="*/ 21515 h 1156447"/>
              <a:gd name="connsiteX7" fmla="*/ 75303 w 209774"/>
              <a:gd name="connsiteY7" fmla="*/ 10757 h 1156447"/>
              <a:gd name="connsiteX8" fmla="*/ 118334 w 209774"/>
              <a:gd name="connsiteY8" fmla="*/ 0 h 1156447"/>
              <a:gd name="connsiteX9" fmla="*/ 209774 w 209774"/>
              <a:gd name="connsiteY9" fmla="*/ 5379 h 115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9774" h="1156447">
                <a:moveTo>
                  <a:pt x="5378" y="1156447"/>
                </a:moveTo>
                <a:cubicBezTo>
                  <a:pt x="3585" y="1140310"/>
                  <a:pt x="0" y="1124273"/>
                  <a:pt x="0" y="1108037"/>
                </a:cubicBezTo>
                <a:cubicBezTo>
                  <a:pt x="0" y="953506"/>
                  <a:pt x="3113" y="947803"/>
                  <a:pt x="16136" y="817581"/>
                </a:cubicBezTo>
                <a:cubicBezTo>
                  <a:pt x="17929" y="760207"/>
                  <a:pt x="19125" y="702811"/>
                  <a:pt x="21515" y="645459"/>
                </a:cubicBezTo>
                <a:cubicBezTo>
                  <a:pt x="22712" y="616741"/>
                  <a:pt x="26385" y="588136"/>
                  <a:pt x="26894" y="559397"/>
                </a:cubicBezTo>
                <a:cubicBezTo>
                  <a:pt x="29972" y="385500"/>
                  <a:pt x="27058" y="211497"/>
                  <a:pt x="32273" y="37651"/>
                </a:cubicBezTo>
                <a:cubicBezTo>
                  <a:pt x="32467" y="31190"/>
                  <a:pt x="37548" y="24941"/>
                  <a:pt x="43030" y="21515"/>
                </a:cubicBezTo>
                <a:cubicBezTo>
                  <a:pt x="52646" y="15505"/>
                  <a:pt x="64545" y="14343"/>
                  <a:pt x="75303" y="10757"/>
                </a:cubicBezTo>
                <a:cubicBezTo>
                  <a:pt x="100104" y="2490"/>
                  <a:pt x="85895" y="6488"/>
                  <a:pt x="118334" y="0"/>
                </a:cubicBezTo>
                <a:lnTo>
                  <a:pt x="209774" y="5379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437D80-6691-4883-9451-990502EEF3B9}"/>
              </a:ext>
            </a:extLst>
          </p:cNvPr>
          <p:cNvSpPr/>
          <p:nvPr/>
        </p:nvSpPr>
        <p:spPr>
          <a:xfrm rot="5400000">
            <a:off x="6380023" y="611277"/>
            <a:ext cx="162229" cy="554688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5D18696-CA9D-4BA2-8ABC-EF898F3E2699}"/>
              </a:ext>
            </a:extLst>
          </p:cNvPr>
          <p:cNvSpPr/>
          <p:nvPr/>
        </p:nvSpPr>
        <p:spPr>
          <a:xfrm>
            <a:off x="6061934" y="1283126"/>
            <a:ext cx="374457" cy="845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2D62C3-65A2-4253-8A1E-301699A59BD0}"/>
              </a:ext>
            </a:extLst>
          </p:cNvPr>
          <p:cNvSpPr txBox="1"/>
          <p:nvPr/>
        </p:nvSpPr>
        <p:spPr>
          <a:xfrm rot="16200000">
            <a:off x="5699366" y="1454847"/>
            <a:ext cx="1099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LE experiment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BB7D2B-53E2-4665-A632-D406E696BCF2}"/>
              </a:ext>
            </a:extLst>
          </p:cNvPr>
          <p:cNvSpPr txBox="1"/>
          <p:nvPr/>
        </p:nvSpPr>
        <p:spPr>
          <a:xfrm>
            <a:off x="6212683" y="774018"/>
            <a:ext cx="488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/>
              <a:t>RFQ2</a:t>
            </a: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B171D4BC-DBFB-45B4-9BC9-0F8E6789A351}"/>
              </a:ext>
            </a:extLst>
          </p:cNvPr>
          <p:cNvSpPr txBox="1">
            <a:spLocks/>
          </p:cNvSpPr>
          <p:nvPr/>
        </p:nvSpPr>
        <p:spPr>
          <a:xfrm>
            <a:off x="2788703" y="3857"/>
            <a:ext cx="6117852" cy="46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Myriad Pro SemiExt" pitchFamily="34" charset="0"/>
                <a:ea typeface="+mj-ea"/>
                <a:cs typeface="Myriad Pro SemiExt" pitchFamily="34" charset="0"/>
              </a:defRPr>
            </a:lvl1pPr>
          </a:lstStyle>
          <a:p>
            <a:r>
              <a:rPr lang="en-US" dirty="0"/>
              <a:t>Adding 2</a:t>
            </a:r>
            <a:r>
              <a:rPr lang="en-US" baseline="30000" dirty="0"/>
              <a:t>nd</a:t>
            </a:r>
            <a:r>
              <a:rPr lang="en-US" dirty="0"/>
              <a:t> RFQ to 400keV/u and SCA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E1E1ED-223D-41D6-AE8B-E211DA19D19B}"/>
              </a:ext>
            </a:extLst>
          </p:cNvPr>
          <p:cNvSpPr txBox="1"/>
          <p:nvPr/>
        </p:nvSpPr>
        <p:spPr>
          <a:xfrm>
            <a:off x="6245670" y="514503"/>
            <a:ext cx="772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18 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DEBA6F2-3E9E-4B78-B9DE-12C57C9884D8}"/>
              </a:ext>
            </a:extLst>
          </p:cNvPr>
          <p:cNvCxnSpPr>
            <a:cxnSpLocks/>
          </p:cNvCxnSpPr>
          <p:nvPr/>
        </p:nvCxnSpPr>
        <p:spPr>
          <a:xfrm flipV="1">
            <a:off x="5939795" y="745244"/>
            <a:ext cx="1490579" cy="5172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94917CA0-ACFC-4B1C-9326-4F7E548BF2E6}"/>
              </a:ext>
            </a:extLst>
          </p:cNvPr>
          <p:cNvSpPr/>
          <p:nvPr/>
        </p:nvSpPr>
        <p:spPr>
          <a:xfrm rot="5400000">
            <a:off x="7184767" y="708814"/>
            <a:ext cx="122516" cy="360847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56FE819-5C52-47FC-9BE0-4FEBDE62F0DA}"/>
              </a:ext>
            </a:extLst>
          </p:cNvPr>
          <p:cNvSpPr txBox="1"/>
          <p:nvPr/>
        </p:nvSpPr>
        <p:spPr>
          <a:xfrm>
            <a:off x="7033764" y="767900"/>
            <a:ext cx="488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/>
              <a:t>SCA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A1F79C-A3FD-41F6-95EA-EDFBEEBD0515}"/>
              </a:ext>
            </a:extLst>
          </p:cNvPr>
          <p:cNvSpPr/>
          <p:nvPr/>
        </p:nvSpPr>
        <p:spPr>
          <a:xfrm>
            <a:off x="5172640" y="3264946"/>
            <a:ext cx="45719" cy="125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FFB7BFB-5E4C-4BA8-877C-BB6C5BF328FD}"/>
              </a:ext>
            </a:extLst>
          </p:cNvPr>
          <p:cNvCxnSpPr>
            <a:cxnSpLocks/>
            <a:endCxn id="23" idx="2"/>
          </p:cNvCxnSpPr>
          <p:nvPr/>
        </p:nvCxnSpPr>
        <p:spPr>
          <a:xfrm>
            <a:off x="5830645" y="884711"/>
            <a:ext cx="353149" cy="391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288F7DE-0775-40B5-8792-1AE28A007698}"/>
              </a:ext>
            </a:extLst>
          </p:cNvPr>
          <p:cNvCxnSpPr>
            <a:cxnSpLocks/>
            <a:endCxn id="75" idx="2"/>
          </p:cNvCxnSpPr>
          <p:nvPr/>
        </p:nvCxnSpPr>
        <p:spPr>
          <a:xfrm>
            <a:off x="6725282" y="885560"/>
            <a:ext cx="340320" cy="367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5F061FB9-D235-4C5C-819F-614BF4D35DD5}"/>
              </a:ext>
            </a:extLst>
          </p:cNvPr>
          <p:cNvSpPr/>
          <p:nvPr/>
        </p:nvSpPr>
        <p:spPr>
          <a:xfrm rot="5400000">
            <a:off x="8439326" y="239003"/>
            <a:ext cx="123806" cy="12855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E636D27-8D8B-4F27-913C-EE65066EAA33}"/>
              </a:ext>
            </a:extLst>
          </p:cNvPr>
          <p:cNvCxnSpPr>
            <a:cxnSpLocks/>
          </p:cNvCxnSpPr>
          <p:nvPr/>
        </p:nvCxnSpPr>
        <p:spPr>
          <a:xfrm flipV="1">
            <a:off x="7430374" y="884711"/>
            <a:ext cx="826674" cy="6323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534AAEEE-25A1-4D5C-9BD7-119FD9FE6DEB}"/>
              </a:ext>
            </a:extLst>
          </p:cNvPr>
          <p:cNvSpPr txBox="1"/>
          <p:nvPr/>
        </p:nvSpPr>
        <p:spPr>
          <a:xfrm>
            <a:off x="8820985" y="589038"/>
            <a:ext cx="488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dirty="0"/>
              <a:t>SCC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793C913-903E-4381-BA12-1D9D8086A8E1}"/>
              </a:ext>
            </a:extLst>
          </p:cNvPr>
          <p:cNvSpPr/>
          <p:nvPr/>
        </p:nvSpPr>
        <p:spPr>
          <a:xfrm>
            <a:off x="5854373" y="2719895"/>
            <a:ext cx="189763" cy="125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03FA326-73DA-4EE4-9F41-9FA9C68FB7CA}"/>
              </a:ext>
            </a:extLst>
          </p:cNvPr>
          <p:cNvCxnSpPr/>
          <p:nvPr/>
        </p:nvCxnSpPr>
        <p:spPr>
          <a:xfrm flipV="1">
            <a:off x="5939795" y="2668137"/>
            <a:ext cx="0" cy="201578"/>
          </a:xfrm>
          <a:prstGeom prst="line">
            <a:avLst/>
          </a:prstGeom>
          <a:ln w="63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4FD33B8-085B-436E-8EFA-73D0877F1738}"/>
              </a:ext>
            </a:extLst>
          </p:cNvPr>
          <p:cNvCxnSpPr/>
          <p:nvPr/>
        </p:nvCxnSpPr>
        <p:spPr>
          <a:xfrm flipV="1">
            <a:off x="5955325" y="2676483"/>
            <a:ext cx="0" cy="201578"/>
          </a:xfrm>
          <a:prstGeom prst="line">
            <a:avLst/>
          </a:prstGeom>
          <a:ln w="63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E79BF14-6364-4A58-8D8B-3AFDC6CD6F66}"/>
              </a:ext>
            </a:extLst>
          </p:cNvPr>
          <p:cNvCxnSpPr/>
          <p:nvPr/>
        </p:nvCxnSpPr>
        <p:spPr>
          <a:xfrm flipV="1">
            <a:off x="5966305" y="2677943"/>
            <a:ext cx="0" cy="201578"/>
          </a:xfrm>
          <a:prstGeom prst="line">
            <a:avLst/>
          </a:prstGeom>
          <a:ln w="63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569837FF-E9F9-4ED0-A5C7-D2FCB88A3100}"/>
              </a:ext>
            </a:extLst>
          </p:cNvPr>
          <p:cNvSpPr/>
          <p:nvPr/>
        </p:nvSpPr>
        <p:spPr>
          <a:xfrm>
            <a:off x="6245032" y="2334574"/>
            <a:ext cx="108519" cy="163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-2197" y="470564"/>
            <a:ext cx="5486400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LE beamline to new LE area – modest enclosure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New RFQ tailored for A/Q from 2 to 7 (EBIS) with output energy compatible with SCA injection (400keV/u) – similar in size to FRIB RFQ – overcomes any DTL bottleneck in A/Q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New “SCA” CM (7 cavities @ 4.1% and 70MHz)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2 independent post-accelerated RIB beams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Could increase space charge limit for deuterons/alphas (U. Koester talk) but vault shielding would be an issue</a:t>
            </a:r>
          </a:p>
          <a:p>
            <a:pPr marL="365760" indent="-36576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6E1CEC9-16AA-4327-B90E-EB297A0B4E77}"/>
              </a:ext>
            </a:extLst>
          </p:cNvPr>
          <p:cNvSpPr/>
          <p:nvPr/>
        </p:nvSpPr>
        <p:spPr>
          <a:xfrm>
            <a:off x="5649396" y="745244"/>
            <a:ext cx="296827" cy="4062632"/>
          </a:xfrm>
          <a:prstGeom prst="rect">
            <a:avLst/>
          </a:prstGeom>
          <a:solidFill>
            <a:srgbClr val="F3F3F3">
              <a:alpha val="20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18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46FC2-2DA1-42CD-A001-517EF7DF0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ISAC-II After-burner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91D5F5-49FE-4CD4-9C9C-9CA1B32C1D5C}"/>
              </a:ext>
            </a:extLst>
          </p:cNvPr>
          <p:cNvSpPr txBox="1"/>
          <p:nvPr/>
        </p:nvSpPr>
        <p:spPr>
          <a:xfrm>
            <a:off x="159487" y="492086"/>
            <a:ext cx="8604865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600" dirty="0"/>
              <a:t>Upgrade SCB/SCC cavities by degassing and cables (Z. Yao talk)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600" dirty="0"/>
              <a:t>Add a high performing cryomodule with 8 cavities at beta=0.14 and f=106MHz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600" dirty="0"/>
              <a:t>Gain is 2MV/cavity or 16MV for the cryomodule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1600" dirty="0"/>
              <a:t>Add a stripping foil between present ISAC-II and new CM to get to 2&lt;A/q&lt;3.5 depending on A – all masses &gt;10MeV/u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CA" sz="16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CA" sz="1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F55F7D-272E-44C0-9E59-A145196AF628}"/>
              </a:ext>
            </a:extLst>
          </p:cNvPr>
          <p:cNvGrpSpPr/>
          <p:nvPr/>
        </p:nvGrpSpPr>
        <p:grpSpPr>
          <a:xfrm>
            <a:off x="273625" y="2116307"/>
            <a:ext cx="4243946" cy="1365504"/>
            <a:chOff x="457201" y="2999232"/>
            <a:chExt cx="4243946" cy="1365504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692D6288-E698-4506-A05C-E3582BFFB8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57" b="16786"/>
            <a:stretch/>
          </p:blipFill>
          <p:spPr bwMode="auto">
            <a:xfrm>
              <a:off x="457201" y="2999232"/>
              <a:ext cx="4243946" cy="1365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6FC92494-D7FE-4337-9B4C-9CD72B2941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9750" y="3622857"/>
              <a:ext cx="562857" cy="100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E827556C-71C9-458C-8524-3B083484CE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061" y="3614873"/>
              <a:ext cx="272441" cy="11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61EF88-AD0C-4726-A832-5A515EBCAE88}"/>
                </a:ext>
              </a:extLst>
            </p:cNvPr>
            <p:cNvSpPr/>
            <p:nvPr/>
          </p:nvSpPr>
          <p:spPr>
            <a:xfrm>
              <a:off x="3782607" y="3630443"/>
              <a:ext cx="478454" cy="88927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FDA9DD3-3E82-43A0-BDE4-A77E1FF38746}"/>
                </a:ext>
              </a:extLst>
            </p:cNvPr>
            <p:cNvSpPr/>
            <p:nvPr/>
          </p:nvSpPr>
          <p:spPr>
            <a:xfrm>
              <a:off x="3482566" y="3651111"/>
              <a:ext cx="44671" cy="4550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E21536-C28B-4261-81B6-944E6FC6BA63}"/>
                </a:ext>
              </a:extLst>
            </p:cNvPr>
            <p:cNvSpPr txBox="1"/>
            <p:nvPr/>
          </p:nvSpPr>
          <p:spPr>
            <a:xfrm>
              <a:off x="3285813" y="3332551"/>
              <a:ext cx="502558" cy="275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750" dirty="0">
                  <a:solidFill>
                    <a:srgbClr val="FF0000"/>
                  </a:solidFill>
                </a:rPr>
                <a:t>strip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75768A8-7D39-4B16-962A-B2CE7284C60A}"/>
                </a:ext>
              </a:extLst>
            </p:cNvPr>
            <p:cNvCxnSpPr/>
            <p:nvPr/>
          </p:nvCxnSpPr>
          <p:spPr>
            <a:xfrm flipH="1">
              <a:off x="3501396" y="3505763"/>
              <a:ext cx="8262" cy="122785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AF04C9-791F-4F6B-AFD6-C96892DB5743}"/>
                </a:ext>
              </a:extLst>
            </p:cNvPr>
            <p:cNvSpPr/>
            <p:nvPr/>
          </p:nvSpPr>
          <p:spPr>
            <a:xfrm>
              <a:off x="3991254" y="3651110"/>
              <a:ext cx="55839" cy="47402"/>
            </a:xfrm>
            <a:prstGeom prst="rect">
              <a:avLst/>
            </a:prstGeom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EDBCC1B-DE3B-4781-9641-3704121D3DA1}"/>
                </a:ext>
              </a:extLst>
            </p:cNvPr>
            <p:cNvSpPr/>
            <p:nvPr/>
          </p:nvSpPr>
          <p:spPr>
            <a:xfrm>
              <a:off x="3788369" y="3653008"/>
              <a:ext cx="46533" cy="45506"/>
            </a:xfrm>
            <a:prstGeom prst="ellipse">
              <a:avLst/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F802025-488D-435E-BCF4-BB2EF88AE70A}"/>
                </a:ext>
              </a:extLst>
            </p:cNvPr>
            <p:cNvSpPr/>
            <p:nvPr/>
          </p:nvSpPr>
          <p:spPr>
            <a:xfrm>
              <a:off x="3838626" y="3653008"/>
              <a:ext cx="46533" cy="45506"/>
            </a:xfrm>
            <a:prstGeom prst="ellipse">
              <a:avLst/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9F6D29D-61C8-4F45-8016-0A8831815837}"/>
                </a:ext>
              </a:extLst>
            </p:cNvPr>
            <p:cNvSpPr/>
            <p:nvPr/>
          </p:nvSpPr>
          <p:spPr>
            <a:xfrm>
              <a:off x="3888882" y="3653008"/>
              <a:ext cx="46533" cy="45506"/>
            </a:xfrm>
            <a:prstGeom prst="ellipse">
              <a:avLst/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03C73E9-7B11-4D54-84AB-AD90BD7B9221}"/>
                </a:ext>
              </a:extLst>
            </p:cNvPr>
            <p:cNvSpPr/>
            <p:nvPr/>
          </p:nvSpPr>
          <p:spPr>
            <a:xfrm>
              <a:off x="3939137" y="3653008"/>
              <a:ext cx="46533" cy="45506"/>
            </a:xfrm>
            <a:prstGeom prst="ellipse">
              <a:avLst/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BA9D455-CEBF-45E1-8E23-116DA79BECAF}"/>
                </a:ext>
              </a:extLst>
            </p:cNvPr>
            <p:cNvSpPr/>
            <p:nvPr/>
          </p:nvSpPr>
          <p:spPr>
            <a:xfrm>
              <a:off x="4054540" y="3653008"/>
              <a:ext cx="46533" cy="45506"/>
            </a:xfrm>
            <a:prstGeom prst="ellipse">
              <a:avLst/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46B4CFC-3358-4E6A-9A27-F63EF9C7F26C}"/>
                </a:ext>
              </a:extLst>
            </p:cNvPr>
            <p:cNvSpPr/>
            <p:nvPr/>
          </p:nvSpPr>
          <p:spPr>
            <a:xfrm>
              <a:off x="4104796" y="3653008"/>
              <a:ext cx="46533" cy="45506"/>
            </a:xfrm>
            <a:prstGeom prst="ellipse">
              <a:avLst/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B3164F1-E025-4CF0-BA95-46247C81BC81}"/>
                </a:ext>
              </a:extLst>
            </p:cNvPr>
            <p:cNvSpPr/>
            <p:nvPr/>
          </p:nvSpPr>
          <p:spPr>
            <a:xfrm>
              <a:off x="4155051" y="3653008"/>
              <a:ext cx="46533" cy="45506"/>
            </a:xfrm>
            <a:prstGeom prst="ellipse">
              <a:avLst/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F74C95-2684-4182-964C-0D37D9F8782D}"/>
                </a:ext>
              </a:extLst>
            </p:cNvPr>
            <p:cNvSpPr/>
            <p:nvPr/>
          </p:nvSpPr>
          <p:spPr>
            <a:xfrm>
              <a:off x="4205307" y="3653008"/>
              <a:ext cx="46533" cy="45506"/>
            </a:xfrm>
            <a:prstGeom prst="ellipse">
              <a:avLst/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</p:grp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3188884"/>
              </p:ext>
            </p:extLst>
          </p:nvPr>
        </p:nvGraphicFramePr>
        <p:xfrm>
          <a:off x="4893474" y="1907096"/>
          <a:ext cx="4188280" cy="300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725B04ED-AFAE-4EB1-938D-088BE0CED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510652"/>
              </p:ext>
            </p:extLst>
          </p:nvPr>
        </p:nvGraphicFramePr>
        <p:xfrm>
          <a:off x="1097947" y="3563238"/>
          <a:ext cx="2830546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5484">
                  <a:extLst>
                    <a:ext uri="{9D8B030D-6E8A-4147-A177-3AD203B41FA5}">
                      <a16:colId xmlns:a16="http://schemas.microsoft.com/office/drawing/2014/main" val="1480586245"/>
                    </a:ext>
                  </a:extLst>
                </a:gridCol>
                <a:gridCol w="625062">
                  <a:extLst>
                    <a:ext uri="{9D8B030D-6E8A-4147-A177-3AD203B41FA5}">
                      <a16:colId xmlns:a16="http://schemas.microsoft.com/office/drawing/2014/main" val="406322598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SCD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1889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 dirty="0">
                          <a:effectLst/>
                        </a:rPr>
                        <a:t>Transmission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393999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min A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2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99473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>
                          <a:effectLst/>
                        </a:rPr>
                        <a:t>max A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7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803789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 dirty="0">
                          <a:effectLst/>
                        </a:rPr>
                        <a:t>long emit (keV/u-ns)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~0.5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960528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u="none" strike="noStrike" dirty="0">
                          <a:effectLst/>
                        </a:rPr>
                        <a:t>max </a:t>
                      </a:r>
                      <a:r>
                        <a:rPr lang="en-CA" sz="1400" u="none" strike="noStrike" dirty="0" err="1">
                          <a:effectLst/>
                        </a:rPr>
                        <a:t>Veff</a:t>
                      </a:r>
                      <a:r>
                        <a:rPr lang="en-CA" sz="1400" u="none" strike="noStrike" dirty="0">
                          <a:effectLst/>
                        </a:rPr>
                        <a:t> (MV)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73885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Length (m)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185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097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6B8D0-8C1C-4232-9B64-2A4848336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Adding storage ring to ISAC-II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F5720EA-9F9A-493F-8367-CA6F0F843033}"/>
              </a:ext>
            </a:extLst>
          </p:cNvPr>
          <p:cNvGrpSpPr/>
          <p:nvPr/>
        </p:nvGrpSpPr>
        <p:grpSpPr>
          <a:xfrm>
            <a:off x="1946147" y="572307"/>
            <a:ext cx="6890951" cy="4571193"/>
            <a:chOff x="1033849" y="572307"/>
            <a:chExt cx="6458129" cy="4306411"/>
          </a:xfrm>
        </p:grpSpPr>
        <p:pic>
          <p:nvPicPr>
            <p:cNvPr id="7" name="Picture 2" descr="3 Rare-Isotope Beams in the United States and Abroad | Scientific ...">
              <a:extLst>
                <a:ext uri="{FF2B5EF4-FFF2-40B4-BE49-F238E27FC236}">
                  <a16:creationId xmlns:a16="http://schemas.microsoft.com/office/drawing/2014/main" id="{CD9154BD-E927-4AB2-A0F9-150B95C9A8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8373" y="572307"/>
              <a:ext cx="5527301" cy="43064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DDD04ED-C4E5-47C3-B381-E8AEA3DF5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38695" y="730842"/>
              <a:ext cx="1153283" cy="101138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7155B7-11BA-4D4D-AA02-135956D91A02}"/>
                </a:ext>
              </a:extLst>
            </p:cNvPr>
            <p:cNvSpPr/>
            <p:nvPr/>
          </p:nvSpPr>
          <p:spPr>
            <a:xfrm>
              <a:off x="5117910" y="3330054"/>
              <a:ext cx="2374068" cy="15486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A5EC13-19F3-4854-BB4B-265817791B29}"/>
                </a:ext>
              </a:extLst>
            </p:cNvPr>
            <p:cNvSpPr/>
            <p:nvPr/>
          </p:nvSpPr>
          <p:spPr>
            <a:xfrm>
              <a:off x="3540591" y="2164657"/>
              <a:ext cx="437699" cy="650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ED78D6C-F79C-4F6C-9B16-8C4EB4882929}"/>
                </a:ext>
              </a:extLst>
            </p:cNvPr>
            <p:cNvSpPr/>
            <p:nvPr/>
          </p:nvSpPr>
          <p:spPr>
            <a:xfrm>
              <a:off x="4265034" y="2164656"/>
              <a:ext cx="220294" cy="6500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2FD659F-406A-4CCA-8A62-59A7B7D7E32B}"/>
                </a:ext>
              </a:extLst>
            </p:cNvPr>
            <p:cNvSpPr/>
            <p:nvPr/>
          </p:nvSpPr>
          <p:spPr>
            <a:xfrm>
              <a:off x="2476319" y="2166826"/>
              <a:ext cx="220294" cy="62786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10A25D-AF33-4FE1-81E8-5C3515A65D46}"/>
                </a:ext>
              </a:extLst>
            </p:cNvPr>
            <p:cNvSpPr/>
            <p:nvPr/>
          </p:nvSpPr>
          <p:spPr>
            <a:xfrm>
              <a:off x="1867803" y="2058483"/>
              <a:ext cx="316356" cy="9490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C49FC46-4C08-4D55-B332-BE67ED62BCD4}"/>
                </a:ext>
              </a:extLst>
            </p:cNvPr>
            <p:cNvSpPr/>
            <p:nvPr/>
          </p:nvSpPr>
          <p:spPr>
            <a:xfrm>
              <a:off x="2020202" y="2058483"/>
              <a:ext cx="402307" cy="260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6B06EC4-DF27-4D0D-9D1B-66D9053AC62F}"/>
                </a:ext>
              </a:extLst>
            </p:cNvPr>
            <p:cNvSpPr/>
            <p:nvPr/>
          </p:nvSpPr>
          <p:spPr>
            <a:xfrm>
              <a:off x="2060015" y="2164657"/>
              <a:ext cx="257905" cy="67173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6638AD-04B3-4DA4-8E48-ECCC95A8C821}"/>
                </a:ext>
              </a:extLst>
            </p:cNvPr>
            <p:cNvCxnSpPr>
              <a:cxnSpLocks/>
            </p:cNvCxnSpPr>
            <p:nvPr/>
          </p:nvCxnSpPr>
          <p:spPr>
            <a:xfrm>
              <a:off x="1772463" y="2191743"/>
              <a:ext cx="4674926" cy="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3097DF-640B-4643-AAEA-F2465C65CA64}"/>
                </a:ext>
              </a:extLst>
            </p:cNvPr>
            <p:cNvSpPr/>
            <p:nvPr/>
          </p:nvSpPr>
          <p:spPr>
            <a:xfrm>
              <a:off x="1989146" y="3007553"/>
              <a:ext cx="91143" cy="238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CB59B46-FF1A-4D78-8BEA-0037CE46CBD8}"/>
                </a:ext>
              </a:extLst>
            </p:cNvPr>
            <p:cNvCxnSpPr/>
            <p:nvPr/>
          </p:nvCxnSpPr>
          <p:spPr>
            <a:xfrm>
              <a:off x="1772463" y="2200409"/>
              <a:ext cx="0" cy="1550563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67FFFA6-8CC6-4515-9A3E-C12170F46BDE}"/>
                </a:ext>
              </a:extLst>
            </p:cNvPr>
            <p:cNvCxnSpPr>
              <a:cxnSpLocks/>
            </p:cNvCxnSpPr>
            <p:nvPr/>
          </p:nvCxnSpPr>
          <p:spPr>
            <a:xfrm>
              <a:off x="1417192" y="3750972"/>
              <a:ext cx="355271" cy="0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9074BA-B30D-45B3-AAAB-141E68A07129}"/>
                </a:ext>
              </a:extLst>
            </p:cNvPr>
            <p:cNvSpPr txBox="1"/>
            <p:nvPr/>
          </p:nvSpPr>
          <p:spPr>
            <a:xfrm>
              <a:off x="1033849" y="3627861"/>
              <a:ext cx="422670" cy="2462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000" dirty="0"/>
                <a:t>EBIS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EF89F80-F91A-44F9-916B-63B2C69CD2D3}"/>
                </a:ext>
              </a:extLst>
            </p:cNvPr>
            <p:cNvCxnSpPr>
              <a:cxnSpLocks/>
            </p:cNvCxnSpPr>
            <p:nvPr/>
          </p:nvCxnSpPr>
          <p:spPr>
            <a:xfrm>
              <a:off x="6431157" y="1155032"/>
              <a:ext cx="0" cy="1036711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D650907-1916-48D7-82A7-E45E08D03907}"/>
                </a:ext>
              </a:extLst>
            </p:cNvPr>
            <p:cNvSpPr txBox="1"/>
            <p:nvPr/>
          </p:nvSpPr>
          <p:spPr>
            <a:xfrm>
              <a:off x="6447389" y="1053433"/>
              <a:ext cx="720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/>
                <a:t>TSR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F7CF2C7-6410-4A1E-A773-B44992EBE12E}"/>
                </a:ext>
              </a:extLst>
            </p:cNvPr>
            <p:cNvSpPr/>
            <p:nvPr/>
          </p:nvSpPr>
          <p:spPr>
            <a:xfrm>
              <a:off x="6432884" y="834189"/>
              <a:ext cx="835208" cy="786064"/>
            </a:xfrm>
            <a:custGeom>
              <a:avLst/>
              <a:gdLst>
                <a:gd name="connsiteX0" fmla="*/ 0 w 835208"/>
                <a:gd name="connsiteY0" fmla="*/ 625643 h 786064"/>
                <a:gd name="connsiteX1" fmla="*/ 32084 w 835208"/>
                <a:gd name="connsiteY1" fmla="*/ 705853 h 786064"/>
                <a:gd name="connsiteX2" fmla="*/ 128337 w 835208"/>
                <a:gd name="connsiteY2" fmla="*/ 753979 h 786064"/>
                <a:gd name="connsiteX3" fmla="*/ 288758 w 835208"/>
                <a:gd name="connsiteY3" fmla="*/ 786064 h 786064"/>
                <a:gd name="connsiteX4" fmla="*/ 705853 w 835208"/>
                <a:gd name="connsiteY4" fmla="*/ 770022 h 786064"/>
                <a:gd name="connsiteX5" fmla="*/ 721895 w 835208"/>
                <a:gd name="connsiteY5" fmla="*/ 721895 h 786064"/>
                <a:gd name="connsiteX6" fmla="*/ 753979 w 835208"/>
                <a:gd name="connsiteY6" fmla="*/ 673769 h 786064"/>
                <a:gd name="connsiteX7" fmla="*/ 786063 w 835208"/>
                <a:gd name="connsiteY7" fmla="*/ 609600 h 786064"/>
                <a:gd name="connsiteX8" fmla="*/ 802105 w 835208"/>
                <a:gd name="connsiteY8" fmla="*/ 96253 h 786064"/>
                <a:gd name="connsiteX9" fmla="*/ 753979 w 835208"/>
                <a:gd name="connsiteY9" fmla="*/ 80211 h 786064"/>
                <a:gd name="connsiteX10" fmla="*/ 737937 w 835208"/>
                <a:gd name="connsiteY10" fmla="*/ 32085 h 786064"/>
                <a:gd name="connsiteX11" fmla="*/ 641684 w 835208"/>
                <a:gd name="connsiteY11" fmla="*/ 0 h 786064"/>
                <a:gd name="connsiteX12" fmla="*/ 112295 w 835208"/>
                <a:gd name="connsiteY12" fmla="*/ 16043 h 786064"/>
                <a:gd name="connsiteX13" fmla="*/ 96253 w 835208"/>
                <a:gd name="connsiteY13" fmla="*/ 64169 h 786064"/>
                <a:gd name="connsiteX14" fmla="*/ 48127 w 835208"/>
                <a:gd name="connsiteY14" fmla="*/ 160422 h 786064"/>
                <a:gd name="connsiteX15" fmla="*/ 0 w 835208"/>
                <a:gd name="connsiteY15" fmla="*/ 320843 h 78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5208" h="786064">
                  <a:moveTo>
                    <a:pt x="0" y="625643"/>
                  </a:moveTo>
                  <a:cubicBezTo>
                    <a:pt x="10695" y="652380"/>
                    <a:pt x="17797" y="680851"/>
                    <a:pt x="32084" y="705853"/>
                  </a:cubicBezTo>
                  <a:cubicBezTo>
                    <a:pt x="56659" y="748859"/>
                    <a:pt x="83169" y="741074"/>
                    <a:pt x="128337" y="753979"/>
                  </a:cubicBezTo>
                  <a:cubicBezTo>
                    <a:pt x="240338" y="785980"/>
                    <a:pt x="97104" y="758685"/>
                    <a:pt x="288758" y="786064"/>
                  </a:cubicBezTo>
                  <a:cubicBezTo>
                    <a:pt x="427790" y="780717"/>
                    <a:pt x="568221" y="790412"/>
                    <a:pt x="705853" y="770022"/>
                  </a:cubicBezTo>
                  <a:cubicBezTo>
                    <a:pt x="722580" y="767544"/>
                    <a:pt x="714333" y="737020"/>
                    <a:pt x="721895" y="721895"/>
                  </a:cubicBezTo>
                  <a:cubicBezTo>
                    <a:pt x="730517" y="704650"/>
                    <a:pt x="744413" y="690509"/>
                    <a:pt x="753979" y="673769"/>
                  </a:cubicBezTo>
                  <a:cubicBezTo>
                    <a:pt x="765844" y="653006"/>
                    <a:pt x="775368" y="630990"/>
                    <a:pt x="786063" y="609600"/>
                  </a:cubicBezTo>
                  <a:cubicBezTo>
                    <a:pt x="820309" y="404129"/>
                    <a:pt x="868383" y="295087"/>
                    <a:pt x="802105" y="96253"/>
                  </a:cubicBezTo>
                  <a:cubicBezTo>
                    <a:pt x="796758" y="80211"/>
                    <a:pt x="770021" y="85558"/>
                    <a:pt x="753979" y="80211"/>
                  </a:cubicBezTo>
                  <a:cubicBezTo>
                    <a:pt x="748632" y="64169"/>
                    <a:pt x="751697" y="41914"/>
                    <a:pt x="737937" y="32085"/>
                  </a:cubicBezTo>
                  <a:cubicBezTo>
                    <a:pt x="710417" y="12428"/>
                    <a:pt x="641684" y="0"/>
                    <a:pt x="641684" y="0"/>
                  </a:cubicBezTo>
                  <a:cubicBezTo>
                    <a:pt x="465221" y="5348"/>
                    <a:pt x="287630" y="-4585"/>
                    <a:pt x="112295" y="16043"/>
                  </a:cubicBezTo>
                  <a:cubicBezTo>
                    <a:pt x="95501" y="18019"/>
                    <a:pt x="100898" y="47910"/>
                    <a:pt x="96253" y="64169"/>
                  </a:cubicBezTo>
                  <a:cubicBezTo>
                    <a:pt x="72601" y="146952"/>
                    <a:pt x="98505" y="110042"/>
                    <a:pt x="48127" y="160422"/>
                  </a:cubicBezTo>
                  <a:cubicBezTo>
                    <a:pt x="31020" y="331485"/>
                    <a:pt x="85824" y="320843"/>
                    <a:pt x="0" y="320843"/>
                  </a:cubicBezTo>
                </a:path>
              </a:pathLst>
            </a:cu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8D79FA4-718B-4749-8B57-9A80142F2344}"/>
              </a:ext>
            </a:extLst>
          </p:cNvPr>
          <p:cNvSpPr txBox="1"/>
          <p:nvPr/>
        </p:nvSpPr>
        <p:spPr>
          <a:xfrm>
            <a:off x="61823" y="572307"/>
            <a:ext cx="2293359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144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The new 2</a:t>
            </a:r>
            <a:r>
              <a:rPr lang="en-CA" baseline="30000" dirty="0"/>
              <a:t>nd</a:t>
            </a:r>
            <a:r>
              <a:rPr lang="en-CA" dirty="0"/>
              <a:t> line would feed ISAC-II experiments and could feed a storage ring like TSR </a:t>
            </a:r>
          </a:p>
          <a:p>
            <a:pPr marL="144000" indent="-144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/>
              <a:t>Beam delivery would be independent of Dragon operation</a:t>
            </a:r>
          </a:p>
        </p:txBody>
      </p:sp>
    </p:spTree>
    <p:extLst>
      <p:ext uri="{BB962C8B-B14F-4D97-AF65-F5344CB8AC3E}">
        <p14:creationId xmlns:p14="http://schemas.microsoft.com/office/powerpoint/2010/main" val="2455764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813EB-06FD-4E75-A13B-CEA34EFA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Ring schemes in ISAC-II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EDC026-B974-4C09-A654-F3AA5074BD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2" b="32771"/>
          <a:stretch/>
        </p:blipFill>
        <p:spPr>
          <a:xfrm>
            <a:off x="247501" y="2322323"/>
            <a:ext cx="4428068" cy="2604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0DDC3D-FEAD-4CC5-96D0-373BEF25D4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19"/>
          <a:stretch/>
        </p:blipFill>
        <p:spPr>
          <a:xfrm>
            <a:off x="5197642" y="2322323"/>
            <a:ext cx="3698857" cy="26257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DCDCAC-3179-4C78-9649-F4C1FFA340AD}"/>
              </a:ext>
            </a:extLst>
          </p:cNvPr>
          <p:cNvSpPr/>
          <p:nvPr/>
        </p:nvSpPr>
        <p:spPr>
          <a:xfrm>
            <a:off x="6577263" y="4700337"/>
            <a:ext cx="160421" cy="2477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BF91A1-47BE-4D68-93DF-73CAA8A4972B}"/>
              </a:ext>
            </a:extLst>
          </p:cNvPr>
          <p:cNvSpPr/>
          <p:nvPr/>
        </p:nvSpPr>
        <p:spPr>
          <a:xfrm>
            <a:off x="457199" y="4815312"/>
            <a:ext cx="1676401" cy="1327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0F4AB6-3E68-4F49-B009-A57B83AD79C4}"/>
              </a:ext>
            </a:extLst>
          </p:cNvPr>
          <p:cNvSpPr/>
          <p:nvPr/>
        </p:nvSpPr>
        <p:spPr>
          <a:xfrm>
            <a:off x="6545179" y="4732874"/>
            <a:ext cx="1468427" cy="1781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AA3F9C-650B-4FB1-A513-1C8CA3902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60" y="-2007106"/>
            <a:ext cx="6019800" cy="847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771DB-967F-4211-A23C-8E59142D7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067" y="-1077387"/>
            <a:ext cx="6591300" cy="9334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3E2D45A-A74B-429F-BA77-63C0E820F6D4}"/>
              </a:ext>
            </a:extLst>
          </p:cNvPr>
          <p:cNvSpPr txBox="1"/>
          <p:nvPr/>
        </p:nvSpPr>
        <p:spPr>
          <a:xfrm>
            <a:off x="247501" y="935838"/>
            <a:ext cx="86489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CA" sz="2000" dirty="0"/>
              <a:t>Storage ring (TSR, CRYRING, ESR) with ISAC-II as injector </a:t>
            </a:r>
          </a:p>
          <a:p>
            <a:pPr marL="342900" indent="-342900">
              <a:buAutoNum type="arabicPeriod"/>
            </a:pPr>
            <a:r>
              <a:rPr lang="en-CA" sz="2000" dirty="0"/>
              <a:t>Storage ring – synchrotron combo to 450MeV/u, ISAC-II as injector with afterburner</a:t>
            </a:r>
          </a:p>
          <a:p>
            <a:pPr marL="342900" indent="-342900">
              <a:buAutoNum type="arabicPeriod"/>
            </a:pPr>
            <a:r>
              <a:rPr lang="en-CA" sz="2000" dirty="0"/>
              <a:t>Rapid cycling synchrotron for therapy and fragmentation – with after burner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C83F6EB-27AA-4EBC-B262-3DF56A2442A6}"/>
              </a:ext>
            </a:extLst>
          </p:cNvPr>
          <p:cNvCxnSpPr>
            <a:cxnSpLocks/>
          </p:cNvCxnSpPr>
          <p:nvPr/>
        </p:nvCxnSpPr>
        <p:spPr>
          <a:xfrm flipV="1">
            <a:off x="445475" y="4741512"/>
            <a:ext cx="29678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770788-C88C-44D6-A7FD-622FA11DBF07}"/>
              </a:ext>
            </a:extLst>
          </p:cNvPr>
          <p:cNvCxnSpPr>
            <a:cxnSpLocks/>
          </p:cNvCxnSpPr>
          <p:nvPr/>
        </p:nvCxnSpPr>
        <p:spPr>
          <a:xfrm>
            <a:off x="6392778" y="4606641"/>
            <a:ext cx="2967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505F577-A447-4070-A22F-F7A47DF89471}"/>
              </a:ext>
            </a:extLst>
          </p:cNvPr>
          <p:cNvSpPr txBox="1"/>
          <p:nvPr/>
        </p:nvSpPr>
        <p:spPr>
          <a:xfrm>
            <a:off x="879231" y="4079631"/>
            <a:ext cx="1055077" cy="3751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dirty="0"/>
              <a:t>ISAC-II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7E7C94-D3DF-41A4-9542-1C7D8079805A}"/>
              </a:ext>
            </a:extLst>
          </p:cNvPr>
          <p:cNvSpPr txBox="1"/>
          <p:nvPr/>
        </p:nvSpPr>
        <p:spPr>
          <a:xfrm>
            <a:off x="6846278" y="4079631"/>
            <a:ext cx="1055077" cy="3751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dirty="0"/>
              <a:t>ISAC-II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92D6B1-9E95-4F05-BBB5-0B7A60B42351}"/>
              </a:ext>
            </a:extLst>
          </p:cNvPr>
          <p:cNvSpPr txBox="1"/>
          <p:nvPr/>
        </p:nvSpPr>
        <p:spPr>
          <a:xfrm>
            <a:off x="0" y="613838"/>
            <a:ext cx="7901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Here are additional ring schemes from Oliver’s 2017 Science Week presentation</a:t>
            </a:r>
          </a:p>
        </p:txBody>
      </p:sp>
    </p:spTree>
    <p:extLst>
      <p:ext uri="{BB962C8B-B14F-4D97-AF65-F5344CB8AC3E}">
        <p14:creationId xmlns:p14="http://schemas.microsoft.com/office/powerpoint/2010/main" val="98605901"/>
      </p:ext>
    </p:extLst>
  </p:cSld>
  <p:clrMapOvr>
    <a:masterClrMapping/>
  </p:clrMapOvr>
</p:sld>
</file>

<file path=ppt/theme/theme1.xml><?xml version="1.0" encoding="utf-8"?>
<a:theme xmlns:a="http://schemas.openxmlformats.org/drawingml/2006/main" name="201603_TRIUMF PPT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201603_TRIUMF PPT Template_rev</Template>
  <TotalTime>4091</TotalTime>
  <Words>716</Words>
  <Application>Microsoft Office PowerPoint</Application>
  <PresentationFormat>On-screen Show (16:9)</PresentationFormat>
  <Paragraphs>153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Courier New</vt:lpstr>
      <vt:lpstr>Myriad Pro</vt:lpstr>
      <vt:lpstr>Myriad Pro SemiExt</vt:lpstr>
      <vt:lpstr>Myriad Web Pro</vt:lpstr>
      <vt:lpstr>Times New Roman</vt:lpstr>
      <vt:lpstr>201603_TRIUMF PPT Template_rev</vt:lpstr>
      <vt:lpstr>PowerPoint Presentation</vt:lpstr>
      <vt:lpstr>Adding 2nd RFQ (150keV/u)</vt:lpstr>
      <vt:lpstr>PowerPoint Presentation</vt:lpstr>
      <vt:lpstr>PowerPoint Presentation</vt:lpstr>
      <vt:lpstr>ISAC-II After-burner</vt:lpstr>
      <vt:lpstr>Adding storage ring to ISAC-II</vt:lpstr>
      <vt:lpstr>Ring schemes in ISAC-II  </vt:lpstr>
    </vt:vector>
  </TitlesOfParts>
  <Company>TRIUMF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Marchetto</dc:creator>
  <cp:lastModifiedBy>Bob Laxdal</cp:lastModifiedBy>
  <cp:revision>236</cp:revision>
  <cp:lastPrinted>2015-11-02T18:28:18Z</cp:lastPrinted>
  <dcterms:created xsi:type="dcterms:W3CDTF">2016-09-30T20:59:25Z</dcterms:created>
  <dcterms:modified xsi:type="dcterms:W3CDTF">2020-08-20T19:16:16Z</dcterms:modified>
</cp:coreProperties>
</file>