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FEED"/>
    <a:srgbClr val="D9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8488-5D69-4598-BF44-9D0E8171C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00912-B6AF-47F7-8C17-2560A295A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D4B54-F457-4510-8BC2-BD589F83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D95A7-9230-4747-BCCE-BB0467FE4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FABC4-8C14-438D-94EE-C1176366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331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8C04F-846E-402D-958A-9B346A2C3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40D6D-1408-4F46-99E7-FCD8934D5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626F2-6D20-483C-AD90-DD2EAD71B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10AEE-3B8D-47AC-94EC-21A54B126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D5FBC-90D7-46E4-A734-48C4BE652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3922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4C5F8-66D4-4AB8-939E-C3AE75AF6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62D4A-D610-433F-9C24-4714E087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74E22-48E7-448C-AF4E-ECD8C2842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DB251-6987-4241-B0FE-0DDA1138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7BC53-6CED-4670-B7B5-5B1EF916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661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8CF87-38DD-4F5E-B5BF-248CD4D7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3DA38-D7E0-4310-BADD-DD0D40E33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4FDD6-D502-4229-B4C4-01D4D194C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001D7-B5A9-4655-8CE9-53F43EB5A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6B4C0-B4E0-422B-9240-0134E3341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1A884-82B4-4C38-9FF0-FEB8448D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7426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32AD5-59F1-41E7-89D7-1E4138FE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26058-5D16-46F4-ACF1-395C6F292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C989C-79B4-450F-8F2B-9D93FDAE4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33A19C-4BD2-4416-94E5-8E03B6C58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FD2970-0026-432D-AA64-2639C016D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B9953-D717-4651-BCC5-4E566909A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FCF4A3-BA4F-4630-B560-8AC58EB2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64FE60-AD10-41AA-B39D-7C21992A2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126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A4703-FAEA-4983-B784-7B8DA065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8BB18B-CB1A-4003-9B0D-000CC45EB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545E5B-A2FA-4B91-A12D-94034A8E8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A89659-B1C5-43AB-BBD6-275A33C0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9007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0726E4-D5D5-4B1A-A370-894A9AC8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1C8F9-DC2E-4F32-B7E4-D191B35B8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4C679-D0FF-4456-A59F-EA2BA900B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056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D6B6D-5B8C-43E0-9814-4ADACF27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A6AE9-4F2D-4EA6-BC93-6D0EFAC3A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C56B9-6D7C-442F-B7AF-1F9E7C1AC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3229D-4B38-46BE-8228-A1B36B3E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37D2E-6003-4D49-A9EF-3A860322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0AFFE-BE6F-4A0C-B079-DAAF4969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515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3D5CD-70E1-47BF-A699-B67D9B3F5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AB7DCB-FC7B-471D-85AF-4C12796E7F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CC285-D32E-4086-9470-D278BDBA9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1D827-04E1-42F2-AE68-65604A9D2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6D9A7-7083-46AD-AD20-A6A6B167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A8FF2-2595-4E5C-8145-4924F6C46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144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3E338-DC49-407F-810E-76828380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2F943-21AD-4B31-87F8-FC225D65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5D232-7F41-42DE-97B1-A92EA0A7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B7D2B-5A7E-4BBA-B045-E2F5F4FE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340B5-AE7A-467B-AEDB-35F13F26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385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06537C-F9EC-45D2-AC6F-604F51402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9B55B-E58C-4481-B87A-7FEBAFFA4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648CD-848F-4A0F-85AD-E17475CE7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0EC2A-D72D-4138-B9DE-6A979892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A0C57-C11C-4719-98A2-AD7E09A9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885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BEA57-2009-4103-BD1A-38801A9D4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83E4FB-09E2-4A89-9BFE-4B795F942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3D5DC-5F79-4323-8565-D72C3CF419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D89B-D029-4C47-BA97-5BFEDC50D54E}" type="datetimeFigureOut">
              <a:rPr lang="en-CA" smtClean="0"/>
              <a:t>2020-08-18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1F87B-946D-49C1-B7D0-E86228CA5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BEC3E-3AC7-45F6-ABC1-FEA279C61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02E5D-55D1-4E23-8E53-40654E4F0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445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B4CB6321-D06F-4972-A78A-D74E92D46A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29" t="18583" r="36902" b="57835"/>
          <a:stretch/>
        </p:blipFill>
        <p:spPr bwMode="auto">
          <a:xfrm>
            <a:off x="2536211" y="828000"/>
            <a:ext cx="7517210" cy="57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CB56AF-3C83-4C36-A086-110F4709D5F6}"/>
              </a:ext>
            </a:extLst>
          </p:cNvPr>
          <p:cNvSpPr/>
          <p:nvPr/>
        </p:nvSpPr>
        <p:spPr>
          <a:xfrm>
            <a:off x="4068147" y="5669176"/>
            <a:ext cx="914400" cy="727787"/>
          </a:xfrm>
          <a:prstGeom prst="rect">
            <a:avLst/>
          </a:prstGeom>
          <a:solidFill>
            <a:srgbClr val="D8FE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0888B0-64DD-498A-8CB9-FD4814D9E3D4}"/>
              </a:ext>
            </a:extLst>
          </p:cNvPr>
          <p:cNvSpPr/>
          <p:nvPr/>
        </p:nvSpPr>
        <p:spPr>
          <a:xfrm>
            <a:off x="4404907" y="5196426"/>
            <a:ext cx="353706" cy="727787"/>
          </a:xfrm>
          <a:prstGeom prst="rect">
            <a:avLst/>
          </a:prstGeom>
          <a:solidFill>
            <a:srgbClr val="D8FE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0D17B1-9415-40D6-BDF4-BC5CC8AA8709}"/>
              </a:ext>
            </a:extLst>
          </p:cNvPr>
          <p:cNvSpPr/>
          <p:nvPr/>
        </p:nvSpPr>
        <p:spPr>
          <a:xfrm>
            <a:off x="4497355" y="5457682"/>
            <a:ext cx="746449" cy="72778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CE95FD9D-342A-48FE-B008-CAEBC46D1F2B}"/>
              </a:ext>
            </a:extLst>
          </p:cNvPr>
          <p:cNvSpPr/>
          <p:nvPr/>
        </p:nvSpPr>
        <p:spPr>
          <a:xfrm>
            <a:off x="3783224" y="6054240"/>
            <a:ext cx="742123" cy="442613"/>
          </a:xfrm>
          <a:prstGeom prst="wedgeRectCallout">
            <a:avLst>
              <a:gd name="adj1" fmla="val -40677"/>
              <a:gd name="adj2" fmla="val -10927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Yield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176BAA3-F2F0-4071-9566-BD519414D0F3}"/>
              </a:ext>
            </a:extLst>
          </p:cNvPr>
          <p:cNvSpPr/>
          <p:nvPr/>
        </p:nvSpPr>
        <p:spPr>
          <a:xfrm>
            <a:off x="5150185" y="6415386"/>
            <a:ext cx="914400" cy="442614"/>
          </a:xfrm>
          <a:prstGeom prst="wedgeRectCallout">
            <a:avLst>
              <a:gd name="adj1" fmla="val -87504"/>
              <a:gd name="adj2" fmla="val -16325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Griffin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99FC844B-B854-4881-B4E1-C8B4D7C7FBC1}"/>
              </a:ext>
            </a:extLst>
          </p:cNvPr>
          <p:cNvSpPr/>
          <p:nvPr/>
        </p:nvSpPr>
        <p:spPr>
          <a:xfrm>
            <a:off x="4982547" y="2744378"/>
            <a:ext cx="1076444" cy="1264837"/>
          </a:xfrm>
          <a:prstGeom prst="wedgeRectCallout">
            <a:avLst>
              <a:gd name="adj1" fmla="val -43297"/>
              <a:gd name="adj2" fmla="val 8977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Symbol" panose="05050102010706020507" pitchFamily="18" charset="2"/>
              </a:rPr>
              <a:t>b</a:t>
            </a:r>
            <a:r>
              <a:rPr lang="en-CA" dirty="0"/>
              <a:t>-NMR</a:t>
            </a:r>
          </a:p>
          <a:p>
            <a:pPr algn="ctr"/>
            <a:r>
              <a:rPr lang="en-CA" dirty="0">
                <a:latin typeface="Symbol" panose="05050102010706020507" pitchFamily="18" charset="2"/>
              </a:rPr>
              <a:t>b</a:t>
            </a:r>
            <a:r>
              <a:rPr lang="en-CA" dirty="0"/>
              <a:t>-NQR</a:t>
            </a:r>
          </a:p>
          <a:p>
            <a:pPr algn="ctr"/>
            <a:r>
              <a:rPr lang="en-CA" dirty="0"/>
              <a:t>Osaka</a:t>
            </a:r>
          </a:p>
          <a:p>
            <a:pPr algn="ctr"/>
            <a:r>
              <a:rPr lang="en-CA" dirty="0"/>
              <a:t>(Polaris)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2505D9DC-EFC0-41A4-B303-196747CC41E7}"/>
              </a:ext>
            </a:extLst>
          </p:cNvPr>
          <p:cNvSpPr/>
          <p:nvPr/>
        </p:nvSpPr>
        <p:spPr>
          <a:xfrm>
            <a:off x="1405492" y="4410430"/>
            <a:ext cx="914400" cy="1422859"/>
          </a:xfrm>
          <a:prstGeom prst="wedgeRectCallout">
            <a:avLst>
              <a:gd name="adj1" fmla="val 98211"/>
              <a:gd name="adj2" fmla="val 109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low energy beam from ARIEL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80E21F-CDD3-48E8-9630-7D85168B384D}"/>
              </a:ext>
            </a:extLst>
          </p:cNvPr>
          <p:cNvSpPr/>
          <p:nvPr/>
        </p:nvSpPr>
        <p:spPr>
          <a:xfrm>
            <a:off x="2922351" y="897396"/>
            <a:ext cx="753911" cy="17541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27D14B8-9654-486C-A263-B130ACC92581}"/>
              </a:ext>
            </a:extLst>
          </p:cNvPr>
          <p:cNvSpPr txBox="1">
            <a:spLocks/>
          </p:cNvSpPr>
          <p:nvPr/>
        </p:nvSpPr>
        <p:spPr>
          <a:xfrm>
            <a:off x="75501" y="90517"/>
            <a:ext cx="12054980" cy="85743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/>
              <a:t>ISAC low energy area optimization</a:t>
            </a:r>
            <a:endParaRPr lang="en-CA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D813E8-EAEA-4FC1-8803-507D0B574FC7}"/>
              </a:ext>
            </a:extLst>
          </p:cNvPr>
          <p:cNvCxnSpPr>
            <a:cxnSpLocks/>
          </p:cNvCxnSpPr>
          <p:nvPr/>
        </p:nvCxnSpPr>
        <p:spPr>
          <a:xfrm flipV="1">
            <a:off x="3340359" y="2276670"/>
            <a:ext cx="0" cy="3283649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614AEDD9-A964-43EF-A3B7-F28FED6AFDF3}"/>
              </a:ext>
            </a:extLst>
          </p:cNvPr>
          <p:cNvSpPr/>
          <p:nvPr/>
        </p:nvSpPr>
        <p:spPr>
          <a:xfrm>
            <a:off x="951722" y="1134737"/>
            <a:ext cx="1368170" cy="1422859"/>
          </a:xfrm>
          <a:prstGeom prst="wedgeRectCallout">
            <a:avLst>
              <a:gd name="adj1" fmla="val 124665"/>
              <a:gd name="adj2" fmla="val 306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Possible new </a:t>
            </a:r>
          </a:p>
          <a:p>
            <a:pPr algn="ctr"/>
            <a:r>
              <a:rPr lang="en-CA" dirty="0"/>
              <a:t>low energy area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384F601E-5A4E-4358-AE83-4CCAD73F45E6}"/>
              </a:ext>
            </a:extLst>
          </p:cNvPr>
          <p:cNvSpPr/>
          <p:nvPr/>
        </p:nvSpPr>
        <p:spPr>
          <a:xfrm>
            <a:off x="3549218" y="3062942"/>
            <a:ext cx="1076445" cy="627707"/>
          </a:xfrm>
          <a:prstGeom prst="wedgeRectCallout">
            <a:avLst>
              <a:gd name="adj1" fmla="val -20627"/>
              <a:gd name="adj2" fmla="val 13200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TTITAN</a:t>
            </a:r>
          </a:p>
          <a:p>
            <a:pPr algn="ctr"/>
            <a:r>
              <a:rPr lang="en-CA" dirty="0"/>
              <a:t>Francium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B1D66D-4B76-4C04-886F-63131E7316C2}"/>
              </a:ext>
            </a:extLst>
          </p:cNvPr>
          <p:cNvSpPr/>
          <p:nvPr/>
        </p:nvSpPr>
        <p:spPr>
          <a:xfrm>
            <a:off x="7433389" y="4767706"/>
            <a:ext cx="1122781" cy="857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BCC420-151B-4A71-A725-CA41F534CE31}"/>
              </a:ext>
            </a:extLst>
          </p:cNvPr>
          <p:cNvCxnSpPr>
            <a:cxnSpLocks/>
          </p:cNvCxnSpPr>
          <p:nvPr/>
        </p:nvCxnSpPr>
        <p:spPr>
          <a:xfrm>
            <a:off x="4966996" y="5185879"/>
            <a:ext cx="2852057" cy="1054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05911142-C170-42B7-A183-B9BFBE27A299}"/>
              </a:ext>
            </a:extLst>
          </p:cNvPr>
          <p:cNvSpPr/>
          <p:nvPr/>
        </p:nvSpPr>
        <p:spPr>
          <a:xfrm>
            <a:off x="9086390" y="4647106"/>
            <a:ext cx="1368170" cy="1422859"/>
          </a:xfrm>
          <a:prstGeom prst="wedgeRectCallout">
            <a:avLst>
              <a:gd name="adj1" fmla="val -117436"/>
              <a:gd name="adj2" fmla="val -41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Possible new </a:t>
            </a:r>
          </a:p>
          <a:p>
            <a:pPr algn="ctr"/>
            <a:r>
              <a:rPr lang="en-CA" dirty="0"/>
              <a:t>low energy area</a:t>
            </a:r>
          </a:p>
        </p:txBody>
      </p:sp>
    </p:spTree>
    <p:extLst>
      <p:ext uri="{BB962C8B-B14F-4D97-AF65-F5344CB8AC3E}">
        <p14:creationId xmlns:p14="http://schemas.microsoft.com/office/powerpoint/2010/main" val="3748612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ISAC low energy area optimization</dc:title>
  <dc:creator>Marco Marchetto</dc:creator>
  <cp:lastModifiedBy>Friedhelm Ames</cp:lastModifiedBy>
  <cp:revision>9</cp:revision>
  <dcterms:created xsi:type="dcterms:W3CDTF">2020-08-13T21:59:29Z</dcterms:created>
  <dcterms:modified xsi:type="dcterms:W3CDTF">2020-08-19T00:26:06Z</dcterms:modified>
</cp:coreProperties>
</file>