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4"/>
  </p:sldMasterIdLst>
  <p:notesMasterIdLst>
    <p:notesMasterId r:id="rId14"/>
  </p:notesMasterIdLst>
  <p:sldIdLst>
    <p:sldId id="256" r:id="rId5"/>
    <p:sldId id="260" r:id="rId6"/>
    <p:sldId id="285" r:id="rId7"/>
    <p:sldId id="286" r:id="rId8"/>
    <p:sldId id="287" r:id="rId9"/>
    <p:sldId id="269" r:id="rId10"/>
    <p:sldId id="281" r:id="rId11"/>
    <p:sldId id="284" r:id="rId12"/>
    <p:sldId id="28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100" d="100"/>
          <a:sy n="100" d="100"/>
        </p:scale>
        <p:origin x="245" y="7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0-30T09:34:08.49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0-30T09:34:08.49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0-30T09:34:08.49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A4E4B-C691-4FDC-A238-0AC7E884008C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055C0-C33D-44A8-BE41-FAEC39B8ED5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947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9" Type="http://schemas.openxmlformats.org/officeDocument/2006/relationships/image" Target="../media/image2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Relationship Id="rId9" Type="http://schemas.openxmlformats.org/officeDocument/2006/relationships/image" Target="../media/image2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meetings.triumf.ca/indico/event/95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B8D7-D3FF-4013-9986-0C8B0DAE9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055" y="2032777"/>
            <a:ext cx="5484263" cy="2301658"/>
          </a:xfrm>
        </p:spPr>
        <p:txBody>
          <a:bodyPr>
            <a:noAutofit/>
          </a:bodyPr>
          <a:lstStyle/>
          <a:p>
            <a:br>
              <a:rPr lang="en-CA" sz="2400" dirty="0"/>
            </a:br>
            <a:r>
              <a:rPr lang="en-US" sz="2400" spc="-1" dirty="0">
                <a:uFill>
                  <a:solidFill>
                    <a:srgbClr val="FFFFFF"/>
                  </a:solidFill>
                </a:uFill>
                <a:latin typeface="Arial"/>
              </a:rPr>
              <a:t>Quantum Computing and Machine Learning Parallel Summary</a:t>
            </a:r>
            <a:br>
              <a:rPr lang="en-US" sz="2400" spc="-1" dirty="0">
                <a:uFill>
                  <a:solidFill>
                    <a:srgbClr val="FFFFFF"/>
                  </a:solidFill>
                </a:uFill>
                <a:latin typeface="Arial"/>
              </a:rPr>
            </a:br>
            <a:br>
              <a:rPr lang="en-US" sz="1100" b="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r>
              <a:rPr lang="en-CA" sz="2400" dirty="0"/>
              <a:t> </a:t>
            </a:r>
            <a:endParaRPr lang="pl-PL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DBBE8B-3FDA-4A20-BC6B-B4E5B58470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Olivia Di Matteo, Wojtek Fedorko</a:t>
            </a:r>
          </a:p>
        </p:txBody>
      </p:sp>
    </p:spTree>
    <p:extLst>
      <p:ext uri="{BB962C8B-B14F-4D97-AF65-F5344CB8AC3E}">
        <p14:creationId xmlns:p14="http://schemas.microsoft.com/office/powerpoint/2010/main" val="81491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35A5-8D4D-47C0-AF05-321C8B4C3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190" y="110531"/>
            <a:ext cx="8953827" cy="650329"/>
          </a:xfrm>
        </p:spPr>
        <p:txBody>
          <a:bodyPr>
            <a:normAutofit/>
          </a:bodyPr>
          <a:lstStyle/>
          <a:p>
            <a:r>
              <a:rPr lang="en-CA" sz="2800" dirty="0"/>
              <a:t>ML and QC talks this week</a:t>
            </a:r>
            <a:endParaRPr lang="pl-PL" sz="2800" dirty="0"/>
          </a:p>
        </p:txBody>
      </p:sp>
      <p:pic>
        <p:nvPicPr>
          <p:cNvPr id="6" name="Google Shape;61;p14">
            <a:extLst>
              <a:ext uri="{FF2B5EF4-FFF2-40B4-BE49-F238E27FC236}">
                <a16:creationId xmlns:a16="http://schemas.microsoft.com/office/drawing/2014/main" id="{10C95585-2956-4BD2-8397-6D4DD48DE7E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19396" y="2152487"/>
            <a:ext cx="5943621" cy="1273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2;p14">
            <a:extLst>
              <a:ext uri="{FF2B5EF4-FFF2-40B4-BE49-F238E27FC236}">
                <a16:creationId xmlns:a16="http://schemas.microsoft.com/office/drawing/2014/main" id="{12EC505C-DD6E-4B01-A823-17D7DF8EAF3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9396" y="3577094"/>
            <a:ext cx="6100031" cy="149325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CFC702-86F4-4824-8C64-F843D5A833DE}"/>
              </a:ext>
            </a:extLst>
          </p:cNvPr>
          <p:cNvSpPr txBox="1"/>
          <p:nvPr/>
        </p:nvSpPr>
        <p:spPr>
          <a:xfrm>
            <a:off x="819409" y="567382"/>
            <a:ext cx="9308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Aimed to inspire non-obvious uses of ML and QC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Parallel session showcasing s</a:t>
            </a:r>
            <a:r>
              <a:rPr lang="en-US" dirty="0" err="1"/>
              <a:t>pecific</a:t>
            </a:r>
            <a:r>
              <a:rPr lang="en-US" dirty="0"/>
              <a:t> science applications of ML and QC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Indicative of how we might be applying these technologies going into the future </a:t>
            </a: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4EE4DD-A540-4EF9-BC8A-FDE09B892BBD}"/>
              </a:ext>
            </a:extLst>
          </p:cNvPr>
          <p:cNvSpPr txBox="1"/>
          <p:nvPr/>
        </p:nvSpPr>
        <p:spPr>
          <a:xfrm>
            <a:off x="95730" y="2327023"/>
            <a:ext cx="3142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Not just cats VS dogs:</a:t>
            </a:r>
          </a:p>
          <a:p>
            <a:r>
              <a:rPr lang="en-CA" dirty="0"/>
              <a:t>from experimental design and control to on-line ML, science–domain ML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22E12B-DAA6-4541-9473-B66415B3DFA6}"/>
              </a:ext>
            </a:extLst>
          </p:cNvPr>
          <p:cNvSpPr txBox="1"/>
          <p:nvPr/>
        </p:nvSpPr>
        <p:spPr>
          <a:xfrm>
            <a:off x="336036" y="4113264"/>
            <a:ext cx="21899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QC for HEP: </a:t>
            </a:r>
            <a:r>
              <a:rPr lang="en-CA" dirty="0" err="1"/>
              <a:t>parton</a:t>
            </a:r>
            <a:r>
              <a:rPr lang="en-CA" dirty="0"/>
              <a:t> shower simulations, tracking/Quantum Associative Memory, QML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35AFFF-43CA-46C6-A763-9257540CA5D7}"/>
              </a:ext>
            </a:extLst>
          </p:cNvPr>
          <p:cNvSpPr txBox="1"/>
          <p:nvPr/>
        </p:nvSpPr>
        <p:spPr>
          <a:xfrm>
            <a:off x="9852661" y="2619072"/>
            <a:ext cx="2148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Generative Model Applications:</a:t>
            </a:r>
          </a:p>
          <a:p>
            <a:r>
              <a:rPr lang="en-CA" dirty="0"/>
              <a:t>-dataset ‘amplification’, Matrix Element, Unfolding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0A4944-FF66-4269-941F-82BC9F1E2389}"/>
              </a:ext>
            </a:extLst>
          </p:cNvPr>
          <p:cNvSpPr txBox="1"/>
          <p:nvPr/>
        </p:nvSpPr>
        <p:spPr>
          <a:xfrm>
            <a:off x="5527984" y="5130887"/>
            <a:ext cx="26563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Ion trapping QC, strategies for scaling up QCCD, MUSIQC</a:t>
            </a:r>
          </a:p>
          <a:p>
            <a:r>
              <a:rPr lang="en-CA" dirty="0"/>
              <a:t>Case for establishing TRIUMF as a center for QC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D65FAB-3463-4192-A824-AFD7E3EBED56}"/>
              </a:ext>
            </a:extLst>
          </p:cNvPr>
          <p:cNvSpPr txBox="1"/>
          <p:nvPr/>
        </p:nvSpPr>
        <p:spPr>
          <a:xfrm>
            <a:off x="10127577" y="4707487"/>
            <a:ext cx="17264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Efficient formulation of quantum many body problem  for NISQ devices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0A59307-80DF-4D6D-B7B9-EC631A22E618}"/>
              </a:ext>
            </a:extLst>
          </p:cNvPr>
          <p:cNvCxnSpPr>
            <a:cxnSpLocks/>
          </p:cNvCxnSpPr>
          <p:nvPr/>
        </p:nvCxnSpPr>
        <p:spPr>
          <a:xfrm flipV="1">
            <a:off x="2929752" y="2468880"/>
            <a:ext cx="659268" cy="311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AAE72DF-BCD8-431B-B0E9-34F0147D9893}"/>
              </a:ext>
            </a:extLst>
          </p:cNvPr>
          <p:cNvCxnSpPr>
            <a:cxnSpLocks/>
          </p:cNvCxnSpPr>
          <p:nvPr/>
        </p:nvCxnSpPr>
        <p:spPr>
          <a:xfrm flipV="1">
            <a:off x="2525985" y="3017521"/>
            <a:ext cx="1063035" cy="1095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D452204-F3DE-42ED-9A4C-FF9BA5680119}"/>
              </a:ext>
            </a:extLst>
          </p:cNvPr>
          <p:cNvCxnSpPr>
            <a:cxnSpLocks/>
          </p:cNvCxnSpPr>
          <p:nvPr/>
        </p:nvCxnSpPr>
        <p:spPr>
          <a:xfrm flipH="1">
            <a:off x="9230989" y="3496235"/>
            <a:ext cx="537851" cy="458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E94F9E0-8252-468B-A065-DDA9D426166D}"/>
              </a:ext>
            </a:extLst>
          </p:cNvPr>
          <p:cNvCxnSpPr>
            <a:cxnSpLocks/>
          </p:cNvCxnSpPr>
          <p:nvPr/>
        </p:nvCxnSpPr>
        <p:spPr>
          <a:xfrm flipH="1" flipV="1">
            <a:off x="9230989" y="4311170"/>
            <a:ext cx="778082" cy="878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9706A8-3A6A-447B-A214-DFC4A3FF8224}"/>
              </a:ext>
            </a:extLst>
          </p:cNvPr>
          <p:cNvCxnSpPr>
            <a:cxnSpLocks/>
          </p:cNvCxnSpPr>
          <p:nvPr/>
        </p:nvCxnSpPr>
        <p:spPr>
          <a:xfrm flipV="1">
            <a:off x="6528145" y="4940445"/>
            <a:ext cx="1" cy="259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C98560F-A3FB-4FB8-B1A0-F54407F9503E}"/>
              </a:ext>
            </a:extLst>
          </p:cNvPr>
          <p:cNvSpPr txBox="1"/>
          <p:nvPr/>
        </p:nvSpPr>
        <p:spPr>
          <a:xfrm>
            <a:off x="409190" y="5584650"/>
            <a:ext cx="445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Q: ‘</a:t>
            </a:r>
            <a:r>
              <a:rPr lang="en-CA" sz="1400" i="1" dirty="0"/>
              <a:t>When will QC be useful’</a:t>
            </a:r>
          </a:p>
          <a:p>
            <a:r>
              <a:rPr lang="en-CA" sz="1400" dirty="0"/>
              <a:t>A: </a:t>
            </a:r>
            <a:r>
              <a:rPr lang="en-CA" sz="1400" i="1" dirty="0"/>
              <a:t>‘We will know within 5 years whether it will be’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76204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1EB99-B953-46D6-8769-245B105C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Doing (LHC) science with Generative Adversarial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3802F-FD50-49B8-8AFE-6F1981005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5960" y="2712719"/>
            <a:ext cx="5501640" cy="584835"/>
          </a:xfrm>
        </p:spPr>
        <p:txBody>
          <a:bodyPr/>
          <a:lstStyle/>
          <a:p>
            <a:r>
              <a:rPr lang="en-CA" dirty="0"/>
              <a:t>Unfolding with GAN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A75E91-4036-4A5B-850A-EB5096305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323" y="3392807"/>
            <a:ext cx="4320914" cy="3292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ABB296-952A-41BD-B58B-FB5F61949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95" y="3297554"/>
            <a:ext cx="3894554" cy="30530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E35327-A533-4D56-AAE0-7E1B416F4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331" y="2282193"/>
            <a:ext cx="1683670" cy="111061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D9617A5-DFA0-4ECC-82A5-C8318E440BA1}"/>
              </a:ext>
            </a:extLst>
          </p:cNvPr>
          <p:cNvSpPr txBox="1">
            <a:spLocks/>
          </p:cNvSpPr>
          <p:nvPr/>
        </p:nvSpPr>
        <p:spPr>
          <a:xfrm>
            <a:off x="681471" y="1831323"/>
            <a:ext cx="5501640" cy="58483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Matrix Element with GAN</a:t>
            </a:r>
          </a:p>
        </p:txBody>
      </p:sp>
    </p:spTree>
    <p:extLst>
      <p:ext uri="{BB962C8B-B14F-4D97-AF65-F5344CB8AC3E}">
        <p14:creationId xmlns:p14="http://schemas.microsoft.com/office/powerpoint/2010/main" val="174876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BC67D-3E55-4CF0-BE8B-24F8A72B0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51" y="149107"/>
            <a:ext cx="8953827" cy="650329"/>
          </a:xfrm>
        </p:spPr>
        <p:txBody>
          <a:bodyPr/>
          <a:lstStyle/>
          <a:p>
            <a:r>
              <a:rPr lang="en-CA" dirty="0"/>
              <a:t>Variational Quantum </a:t>
            </a:r>
            <a:r>
              <a:rPr lang="en-CA" dirty="0" err="1"/>
              <a:t>Eigensolver</a:t>
            </a:r>
            <a:r>
              <a:rPr lang="en-CA" dirty="0"/>
              <a:t> with clever state encoding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7B1DC1-D944-45C2-A5D3-ACFBD2763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1584"/>
            <a:ext cx="7723389" cy="39588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11C874-558C-42A7-B959-8561D943E3D4}"/>
              </a:ext>
            </a:extLst>
          </p:cNvPr>
          <p:cNvSpPr/>
          <p:nvPr/>
        </p:nvSpPr>
        <p:spPr>
          <a:xfrm>
            <a:off x="430011" y="1402080"/>
            <a:ext cx="5726949" cy="396240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0B6A52-A00D-45DE-843D-FF999D7D7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831" y="3810763"/>
            <a:ext cx="4915294" cy="289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4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8D703-3806-4BB3-84C1-2F46B9C6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377707"/>
            <a:ext cx="8953827" cy="650329"/>
          </a:xfrm>
        </p:spPr>
        <p:txBody>
          <a:bodyPr/>
          <a:lstStyle/>
          <a:p>
            <a:r>
              <a:rPr lang="en-CA" dirty="0"/>
              <a:t>Trapped Ion QC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EC3B4A-8644-4F49-92D7-DD6648851E2E}"/>
              </a:ext>
            </a:extLst>
          </p:cNvPr>
          <p:cNvSpPr txBox="1"/>
          <p:nvPr/>
        </p:nvSpPr>
        <p:spPr>
          <a:xfrm>
            <a:off x="5684520" y="1542070"/>
            <a:ext cx="4352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Strategies for scaling Ion Trap based QC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436673-D917-46A6-9EF0-B293E5D2F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74" y="1191550"/>
            <a:ext cx="5016496" cy="292765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0807386-7D8C-40E7-8D58-138963BDCB29}"/>
              </a:ext>
            </a:extLst>
          </p:cNvPr>
          <p:cNvGrpSpPr/>
          <p:nvPr/>
        </p:nvGrpSpPr>
        <p:grpSpPr>
          <a:xfrm>
            <a:off x="4495800" y="1911402"/>
            <a:ext cx="6812280" cy="3035196"/>
            <a:chOff x="3634740" y="2085444"/>
            <a:chExt cx="6812280" cy="303519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F238BA-7CF0-4373-8EB3-DD30FBB4A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2880" y="2085444"/>
              <a:ext cx="6454140" cy="292765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CE2CEE4-A41A-4EE8-8AF0-1EFF9DF96CEF}"/>
                </a:ext>
              </a:extLst>
            </p:cNvPr>
            <p:cNvSpPr/>
            <p:nvPr/>
          </p:nvSpPr>
          <p:spPr>
            <a:xfrm>
              <a:off x="3634740" y="4876800"/>
              <a:ext cx="2659380" cy="2438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CD2F344-9344-4CF0-8ABA-6E408C327DFD}"/>
              </a:ext>
            </a:extLst>
          </p:cNvPr>
          <p:cNvSpPr txBox="1"/>
          <p:nvPr/>
        </p:nvSpPr>
        <p:spPr>
          <a:xfrm>
            <a:off x="571500" y="765816"/>
            <a:ext cx="5707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Progress and comparison to different implementations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DD86F9-B647-4EEB-B954-90207DE45B08}"/>
              </a:ext>
            </a:extLst>
          </p:cNvPr>
          <p:cNvSpPr txBox="1"/>
          <p:nvPr/>
        </p:nvSpPr>
        <p:spPr>
          <a:xfrm>
            <a:off x="420745" y="4633235"/>
            <a:ext cx="113505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Advantages of ion trap QC at TRIUMF: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Good qubits!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The Canadian Advantage: </a:t>
            </a:r>
            <a:r>
              <a:rPr lang="en-US" dirty="0"/>
              <a:t>Timely, hands on access to gate based quantum computing hardware, complementing </a:t>
            </a:r>
            <a:r>
              <a:rPr lang="en-US" dirty="0" err="1"/>
              <a:t>Dwave</a:t>
            </a:r>
            <a:r>
              <a:rPr lang="en-US" dirty="0"/>
              <a:t> Xanadu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Local hardware/software network QAI, Quantum BC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Cost Advantage: Leverage local expertise; modest initial investment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 Facility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8823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6FAE9-2C4E-46CB-B4D6-157FBBA5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411" y="250228"/>
            <a:ext cx="8953827" cy="650329"/>
          </a:xfrm>
        </p:spPr>
        <p:txBody>
          <a:bodyPr>
            <a:noAutofit/>
          </a:bodyPr>
          <a:lstStyle/>
          <a:p>
            <a:r>
              <a:rPr lang="en" sz="3200" dirty="0"/>
              <a:t>Discussions</a:t>
            </a:r>
            <a:endParaRPr lang="pl-PL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0EA7F-C671-4DFE-A770-C30FF93F0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0" y="885824"/>
            <a:ext cx="10350324" cy="5396783"/>
          </a:xfrm>
        </p:spPr>
        <p:txBody>
          <a:bodyPr anchor="t">
            <a:normAutofit/>
          </a:bodyPr>
          <a:lstStyle/>
          <a:p>
            <a:endParaRPr lang="en-CA" sz="1800" dirty="0"/>
          </a:p>
          <a:p>
            <a:pPr marL="0" indent="0">
              <a:buNone/>
            </a:pPr>
            <a:endParaRPr lang="en-C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A" sz="1800" dirty="0">
              <a:latin typeface="+mn-lt"/>
              <a:cs typeface="Times New Roman" panose="02020603050405020304" pitchFamily="18" charset="0"/>
            </a:endParaRPr>
          </a:p>
          <a:p>
            <a:endParaRPr lang="pl-PL" sz="1800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2FD167B-F6E8-4E77-B802-BFA2FAA58683}"/>
                  </a:ext>
                </a:extLst>
              </p14:cNvPr>
              <p14:cNvContentPartPr/>
              <p14:nvPr/>
            </p14:nvContentPartPr>
            <p14:xfrm>
              <a:off x="7141870" y="1168087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2FD167B-F6E8-4E77-B802-BFA2FAA5868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33230" y="115944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36691BF-2890-4CFA-82B8-73EC1B5B9C1F}"/>
              </a:ext>
            </a:extLst>
          </p:cNvPr>
          <p:cNvSpPr txBox="1"/>
          <p:nvPr/>
        </p:nvSpPr>
        <p:spPr>
          <a:xfrm>
            <a:off x="769620" y="1307753"/>
            <a:ext cx="970752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Vision for building up QC and ML expertise, potentially modelled on existing centers e.g. QSCOUT (Sandia), HAICU (Helmholtz), DS teams at SLAC etc.</a:t>
            </a:r>
          </a:p>
          <a:p>
            <a:pPr marL="0" indent="0">
              <a:spcBef>
                <a:spcPts val="2133"/>
              </a:spcBef>
              <a:buNone/>
            </a:pPr>
            <a:r>
              <a:rPr lang="en-US" dirty="0"/>
              <a:t> trapped ion quantum computer (P. </a:t>
            </a:r>
            <a:r>
              <a:rPr lang="en-US" dirty="0" err="1"/>
              <a:t>Haljan</a:t>
            </a:r>
            <a:r>
              <a:rPr lang="en-US" dirty="0"/>
              <a:t> talk)</a:t>
            </a:r>
          </a:p>
          <a:p>
            <a:pPr indent="-440256">
              <a:spcBef>
                <a:spcPts val="2133"/>
              </a:spcBef>
              <a:buSzPts val="1600"/>
              <a:buChar char="-"/>
            </a:pPr>
            <a:r>
              <a:rPr lang="en-US" i="1" dirty="0"/>
              <a:t>W</a:t>
            </a:r>
            <a:r>
              <a:rPr lang="en-US" sz="1800" i="1" dirty="0"/>
              <a:t>orth providing access to modest size device (~10qubits) with scaling path towards ~20  </a:t>
            </a:r>
          </a:p>
          <a:p>
            <a:pPr>
              <a:spcBef>
                <a:spcPts val="2133"/>
              </a:spcBef>
              <a:buSzPts val="1600"/>
            </a:pPr>
            <a:r>
              <a:rPr lang="en-US" dirty="0"/>
              <a:t>Extend existing machine learning platform to local/national resource</a:t>
            </a:r>
          </a:p>
          <a:p>
            <a:pPr indent="-440256">
              <a:spcBef>
                <a:spcPts val="2133"/>
              </a:spcBef>
              <a:buSzPts val="1600"/>
              <a:buChar char="-"/>
            </a:pPr>
            <a:r>
              <a:rPr lang="en-US" sz="1800" i="1" dirty="0"/>
              <a:t>Need exemplified by numerous on-going projects</a:t>
            </a:r>
          </a:p>
          <a:p>
            <a:pPr indent="-440256">
              <a:buSzPts val="1600"/>
              <a:buChar char="-"/>
            </a:pPr>
            <a:r>
              <a:rPr lang="en-US" sz="1800" i="1" dirty="0"/>
              <a:t>Current and future ML and QC applications for enhancing science output showcased this week</a:t>
            </a:r>
          </a:p>
          <a:p>
            <a:pPr indent="-440256">
              <a:buSzPts val="1600"/>
              <a:buChar char="-"/>
            </a:pPr>
            <a:r>
              <a:rPr lang="en-US" i="1" dirty="0"/>
              <a:t>Leverage synergies between different divisions and research areas</a:t>
            </a:r>
            <a:endParaRPr lang="en-US" sz="1800" i="1" dirty="0"/>
          </a:p>
          <a:p>
            <a:pPr indent="-440256">
              <a:buSzPts val="1600"/>
              <a:buChar char="-"/>
            </a:pP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911058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6FAE9-2C4E-46CB-B4D6-157FBBA5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235496"/>
            <a:ext cx="8953827" cy="650329"/>
          </a:xfrm>
        </p:spPr>
        <p:txBody>
          <a:bodyPr>
            <a:normAutofit/>
          </a:bodyPr>
          <a:lstStyle/>
          <a:p>
            <a:r>
              <a:rPr lang="en-CA" sz="2800" dirty="0"/>
              <a:t>ML at TRIUMF and beyond</a:t>
            </a:r>
            <a:endParaRPr lang="pl-PL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2FD167B-F6E8-4E77-B802-BFA2FAA58683}"/>
                  </a:ext>
                </a:extLst>
              </p14:cNvPr>
              <p14:cNvContentPartPr/>
              <p14:nvPr/>
            </p14:nvContentPartPr>
            <p14:xfrm>
              <a:off x="7141870" y="1168087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2FD167B-F6E8-4E77-B802-BFA2FAA5868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33230" y="115944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4043D95-C534-4C2A-95E0-35DF53CF00B5}"/>
              </a:ext>
            </a:extLst>
          </p:cNvPr>
          <p:cNvSpPr txBox="1"/>
          <p:nvPr/>
        </p:nvSpPr>
        <p:spPr>
          <a:xfrm>
            <a:off x="1158240" y="1168087"/>
            <a:ext cx="100504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-"/>
            </a:pPr>
            <a:r>
              <a:rPr lang="en-US" dirty="0"/>
              <a:t>ML </a:t>
            </a:r>
            <a:r>
              <a:rPr lang="en-US" i="1" dirty="0"/>
              <a:t>already </a:t>
            </a:r>
            <a:r>
              <a:rPr lang="en-US" dirty="0"/>
              <a:t>playing a big role in research at TRIUMF and wider community. Existing projects (talks throughout the week) in: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dirty="0"/>
              <a:t>Particle &amp; nuclear physics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dirty="0"/>
              <a:t>Computational chemistry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dirty="0"/>
              <a:t>Accelerator physics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dirty="0"/>
              <a:t>Materials science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694270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6FAE9-2C4E-46CB-B4D6-157FBBA5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235496"/>
            <a:ext cx="8953827" cy="650329"/>
          </a:xfrm>
        </p:spPr>
        <p:txBody>
          <a:bodyPr>
            <a:normAutofit/>
          </a:bodyPr>
          <a:lstStyle/>
          <a:p>
            <a:r>
              <a:rPr lang="en-CA" sz="2800" dirty="0"/>
              <a:t>Past and on going events and training activities</a:t>
            </a:r>
            <a:endParaRPr lang="pl-PL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2FD167B-F6E8-4E77-B802-BFA2FAA58683}"/>
                  </a:ext>
                </a:extLst>
              </p14:cNvPr>
              <p14:cNvContentPartPr/>
              <p14:nvPr/>
            </p14:nvContentPartPr>
            <p14:xfrm>
              <a:off x="7141870" y="1168087"/>
              <a:ext cx="360" cy="36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2FD167B-F6E8-4E77-B802-BFA2FAA586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32870" y="115908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5456017-DC09-46B4-AA23-7A40D73CE4C3}"/>
              </a:ext>
            </a:extLst>
          </p:cNvPr>
          <p:cNvSpPr txBox="1"/>
          <p:nvPr/>
        </p:nvSpPr>
        <p:spPr>
          <a:xfrm>
            <a:off x="990600" y="1074420"/>
            <a:ext cx="81534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-"/>
            </a:pPr>
            <a:r>
              <a:rPr lang="en-US" sz="2400" dirty="0"/>
              <a:t>Workshop 28 November 2019: Exploring expansion possibilities at TRIUMF to include quantum techniques and applications </a:t>
            </a:r>
            <a:r>
              <a:rPr lang="en-US" u="sng" dirty="0">
                <a:solidFill>
                  <a:schemeClr val="accent5"/>
                </a:solidFill>
                <a:hlinkClick r:id="rId4"/>
              </a:rPr>
              <a:t>https://meetings.triumf.ca/indico/event/95/</a:t>
            </a:r>
            <a:endParaRPr lang="en-US" sz="2400" dirty="0"/>
          </a:p>
          <a:p>
            <a:pPr lvl="1">
              <a:spcBef>
                <a:spcPts val="0"/>
              </a:spcBef>
              <a:buChar char="-"/>
            </a:pPr>
            <a:r>
              <a:rPr lang="en-US" sz="2400" dirty="0"/>
              <a:t>Strong endorsement from community for a user facility to be hosted at TRIUMF</a:t>
            </a:r>
          </a:p>
          <a:p>
            <a:pPr>
              <a:buChar char="-"/>
            </a:pPr>
            <a:r>
              <a:rPr lang="en-US" sz="2400" dirty="0"/>
              <a:t>Training opportunities: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sz="2400" dirty="0"/>
              <a:t>Cornerstone Models of QC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sz="2400" dirty="0"/>
              <a:t>TSI 2020 → 2021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sz="2400" dirty="0"/>
              <a:t>DS/QC study group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sz="2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60030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0407E-3106-4A12-ACCF-D07E2521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8181764"/>
      </p:ext>
    </p:extLst>
  </p:cSld>
  <p:clrMapOvr>
    <a:masterClrMapping/>
  </p:clrMapOvr>
</p:sld>
</file>

<file path=ppt/theme/theme1.xml><?xml version="1.0" encoding="utf-8"?>
<a:theme xmlns:a="http://schemas.openxmlformats.org/drawingml/2006/main" name="TRIUMF PowerPoint Theme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 PowerPoint Theme" id="{D884FB1D-11D0-E845-BA52-C36A604D98F4}" vid="{50702C2F-CDE3-B34C-A21E-708BBC324F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940948450E6E47856DA8E3A0E40E78" ma:contentTypeVersion="2" ma:contentTypeDescription="Create a new document." ma:contentTypeScope="" ma:versionID="9472a95576fa484d15168e218e504945">
  <xsd:schema xmlns:xsd="http://www.w3.org/2001/XMLSchema" xmlns:xs="http://www.w3.org/2001/XMLSchema" xmlns:p="http://schemas.microsoft.com/office/2006/metadata/properties" xmlns:ns3="d1d6b752-2d6f-49c2-9a3c-452833bbba27" targetNamespace="http://schemas.microsoft.com/office/2006/metadata/properties" ma:root="true" ma:fieldsID="1509038c458e19435c336cb24ceb2b07" ns3:_="">
    <xsd:import namespace="d1d6b752-2d6f-49c2-9a3c-452833bbba2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d6b752-2d6f-49c2-9a3c-452833bbba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73B18E-6247-4F44-94F5-C037D7A58E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d6b752-2d6f-49c2-9a3c-452833bbba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575BBF-DA77-47B1-BCBD-E0D00E49F1E8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d1d6b752-2d6f-49c2-9a3c-452833bbba27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F978634-E804-437F-9171-007D09B149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Theme1</Template>
  <TotalTime>9563</TotalTime>
  <Words>452</Words>
  <Application>Microsoft Office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TRIUMF PowerPoint Theme</vt:lpstr>
      <vt:lpstr> Quantum Computing and Machine Learning Parallel Summary   </vt:lpstr>
      <vt:lpstr>ML and QC talks this week</vt:lpstr>
      <vt:lpstr>Doing (LHC) science with Generative Adversarial Networks</vt:lpstr>
      <vt:lpstr>Variational Quantum Eigensolver with clever state encoding</vt:lpstr>
      <vt:lpstr>Trapped Ion QC</vt:lpstr>
      <vt:lpstr>Discussions</vt:lpstr>
      <vt:lpstr>ML at TRIUMF and beyond</vt:lpstr>
      <vt:lpstr>Past and on going events and training activities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To the ML  hands-on session!</dc:title>
  <dc:creator>Wojciech Fedorko</dc:creator>
  <cp:lastModifiedBy>wojtek.fedorko wojtek.fedorko</cp:lastModifiedBy>
  <cp:revision>182</cp:revision>
  <dcterms:created xsi:type="dcterms:W3CDTF">2019-08-22T20:14:35Z</dcterms:created>
  <dcterms:modified xsi:type="dcterms:W3CDTF">2020-08-21T16:50:59Z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0x01010034940948450E6E47856DA8E3A0E40E78</vt:lpwstr>
  </property>
</Properties>
</file>