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66" r:id="rId1"/>
  </p:sldMasterIdLst>
  <p:notesMasterIdLst>
    <p:notesMasterId r:id="rId36"/>
  </p:notesMasterIdLst>
  <p:handoutMasterIdLst>
    <p:handoutMasterId r:id="rId37"/>
  </p:handoutMasterIdLst>
  <p:sldIdLst>
    <p:sldId id="537" r:id="rId2"/>
    <p:sldId id="547" r:id="rId3"/>
    <p:sldId id="549" r:id="rId4"/>
    <p:sldId id="629" r:id="rId5"/>
    <p:sldId id="630" r:id="rId6"/>
    <p:sldId id="628" r:id="rId7"/>
    <p:sldId id="634" r:id="rId8"/>
    <p:sldId id="632" r:id="rId9"/>
    <p:sldId id="627" r:id="rId10"/>
    <p:sldId id="635" r:id="rId11"/>
    <p:sldId id="636" r:id="rId12"/>
    <p:sldId id="568" r:id="rId13"/>
    <p:sldId id="637" r:id="rId14"/>
    <p:sldId id="638" r:id="rId15"/>
    <p:sldId id="1768" r:id="rId16"/>
    <p:sldId id="555" r:id="rId17"/>
    <p:sldId id="1744" r:id="rId18"/>
    <p:sldId id="376" r:id="rId19"/>
    <p:sldId id="557" r:id="rId20"/>
    <p:sldId id="260" r:id="rId21"/>
    <p:sldId id="1779" r:id="rId22"/>
    <p:sldId id="1095" r:id="rId23"/>
    <p:sldId id="1773" r:id="rId24"/>
    <p:sldId id="560" r:id="rId25"/>
    <p:sldId id="676" r:id="rId26"/>
    <p:sldId id="563" r:id="rId27"/>
    <p:sldId id="1526" r:id="rId28"/>
    <p:sldId id="1775" r:id="rId29"/>
    <p:sldId id="1776" r:id="rId30"/>
    <p:sldId id="546" r:id="rId31"/>
    <p:sldId id="1777" r:id="rId32"/>
    <p:sldId id="550" r:id="rId33"/>
    <p:sldId id="1770" r:id="rId34"/>
    <p:sldId id="256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uest User" initials="GU" lastIdx="1" clrIdx="0"/>
  <p:cmAuthor id="2" name="Oliver Kester" initials="OK" lastIdx="2" clrIdx="1">
    <p:extLst>
      <p:ext uri="{19B8F6BF-5375-455C-9EA6-DF929625EA0E}">
        <p15:presenceInfo xmlns:p15="http://schemas.microsoft.com/office/powerpoint/2012/main" userId="275f80db2e3a0afa" providerId="Windows Live"/>
      </p:ext>
    </p:extLst>
  </p:cmAuthor>
  <p:cmAuthor id="3" name="Robert Laxdal" initials="RL" lastIdx="1" clrIdx="2">
    <p:extLst>
      <p:ext uri="{19B8F6BF-5375-455C-9EA6-DF929625EA0E}">
        <p15:presenceInfo xmlns:p15="http://schemas.microsoft.com/office/powerpoint/2012/main" userId="87db0f653223a27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F0"/>
    <a:srgbClr val="FFFFFF"/>
    <a:srgbClr val="3AB9F2"/>
    <a:srgbClr val="039BE7"/>
    <a:srgbClr val="04A7DA"/>
    <a:srgbClr val="B2B2B2"/>
    <a:srgbClr val="04B3EA"/>
    <a:srgbClr val="04ADE2"/>
    <a:srgbClr val="04B9F2"/>
    <a:srgbClr val="05B9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13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F9C03A-79D8-174C-8A65-8B724BE9D7B5}" type="datetimeFigureOut">
              <a:rPr lang="en-US" smtClean="0"/>
              <a:t>8/17/2020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D49E93-5542-D14B-A07B-05AD65D6E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2045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03967B-E13D-644C-B749-25F5E6C5117C}" type="datetimeFigureOut">
              <a:rPr lang="en-US" smtClean="0"/>
              <a:t>8/17/2020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FA6A82-C43D-0E45-8BBC-3BA89641B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460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492020D0-FFB1-4BB8-89D8-2E5665C8E89B}" type="slidenum">
              <a:rPr lang="de-DE" altLang="de-DE" smtClean="0"/>
              <a:pPr/>
              <a:t>3</a:t>
            </a:fld>
            <a:endParaRPr lang="de-DE" altLang="de-DE"/>
          </a:p>
        </p:txBody>
      </p:sp>
      <p:sp>
        <p:nvSpPr>
          <p:cNvPr id="2765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6125"/>
            <a:ext cx="6613525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39738"/>
            <a:endParaRPr lang="en-CA" altLang="de-DE"/>
          </a:p>
        </p:txBody>
      </p:sp>
    </p:spTree>
    <p:extLst>
      <p:ext uri="{BB962C8B-B14F-4D97-AF65-F5344CB8AC3E}">
        <p14:creationId xmlns:p14="http://schemas.microsoft.com/office/powerpoint/2010/main" val="2133714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A6A82-C43D-0E45-8BBC-3BA89641B41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4053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A6A82-C43D-0E45-8BBC-3BA89641B41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3658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A6A82-C43D-0E45-8BBC-3BA89641B41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606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A6A82-C43D-0E45-8BBC-3BA89641B41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2118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476310-DAD6-EE4F-ABB6-4124C82A748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9070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A6A82-C43D-0E45-8BBC-3BA89641B41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6625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47648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B9AF3A-7D33-134B-A15E-D9D9E7DF9E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A6A82-C43D-0E45-8BBC-3BA89641B41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5947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8.jpe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6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90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t>2020-07-21</a:t>
            </a:r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7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25348989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20" name="TextBox 19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C9DB696-4AF7-4EC9-BA33-DEE9BEE60884}"/>
              </a:ext>
            </a:extLst>
          </p:cNvPr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90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t>2020-07-21</a:t>
            </a:r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66811503"/>
      </p:ext>
    </p:extLst>
  </p:cSld>
  <p:clrMapOvr>
    <a:masterClrMapping/>
  </p:clrMapOvr>
  <p:hf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E6D8DC0-D464-4ED8-A703-294D4CBCD099}"/>
              </a:ext>
            </a:extLst>
          </p:cNvPr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90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t>2020-07-21</a:t>
            </a:r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740321247"/>
      </p:ext>
    </p:extLst>
  </p:cSld>
  <p:clrMapOvr>
    <a:masterClrMapping/>
  </p:clrMapOvr>
  <p:hf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515B8F0-67C4-4A33-8E9B-4549C1F3A0FE}"/>
              </a:ext>
            </a:extLst>
          </p:cNvPr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90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t>2020-07-21</a:t>
            </a:r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</p:cSld>
  <p:clrMapOvr>
    <a:masterClrMapping/>
  </p:clrMapOvr>
  <p:hf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20624244"/>
      </p:ext>
    </p:extLst>
  </p:cSld>
  <p:clrMapOvr>
    <a:masterClrMapping/>
  </p:clrMapOvr>
  <p:hf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1471" y="979687"/>
            <a:ext cx="8953827" cy="65032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A9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81471" y="2032777"/>
            <a:ext cx="8953827" cy="393939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07523619"/>
      </p:ext>
    </p:extLst>
  </p:cSld>
  <p:clrMapOvr>
    <a:masterClrMapping/>
  </p:clrMapOvr>
  <p:hf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8269" y="979688"/>
            <a:ext cx="10231669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239574063"/>
      </p:ext>
    </p:extLst>
  </p:cSld>
  <p:clrMapOvr>
    <a:masterClrMapping/>
  </p:clrMapOvr>
  <p:hf sldNum="0"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58094"/>
      </p:ext>
    </p:extLst>
  </p:cSld>
  <p:clrMapOvr>
    <a:masterClrMapping/>
  </p:clrMapOvr>
  <p:hf sldNum="0"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773410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06616705"/>
      </p:ext>
    </p:extLst>
  </p:cSld>
  <p:clrMapOvr>
    <a:masterClrMapping/>
  </p:clrMapOvr>
  <p:hf sldNum="0"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773411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A9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773410" y="3337854"/>
            <a:ext cx="4869744" cy="304025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2"/>
          </p:nvPr>
        </p:nvSpPr>
        <p:spPr>
          <a:xfrm>
            <a:off x="5968074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A9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3337854"/>
            <a:ext cx="4869744" cy="304025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773410" y="979687"/>
            <a:ext cx="10064407" cy="63707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A9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03464048"/>
      </p:ext>
    </p:extLst>
  </p:cSld>
  <p:clrMapOvr>
    <a:masterClrMapping/>
  </p:clrMapOvr>
  <p:hf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>
                <a:solidFill>
                  <a:srgbClr val="00B0F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075864" y="2032776"/>
            <a:ext cx="5446278" cy="3931442"/>
          </a:xfrm>
          <a:prstGeom prst="rect">
            <a:avLst/>
          </a:prstGeom>
        </p:spPr>
        <p:txBody>
          <a:bodyPr anchor="ctr"/>
          <a:lstStyle>
            <a:lvl1pPr marL="2286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56365377"/>
      </p:ext>
    </p:extLst>
  </p:cSld>
  <p:clrMapOvr>
    <a:masterClrMapping/>
  </p:clrMapOvr>
  <p:hf sldNum="0"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979688"/>
            <a:ext cx="4182876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468787802"/>
      </p:ext>
    </p:extLst>
  </p:cSld>
  <p:clrMapOvr>
    <a:masterClrMapping/>
  </p:clrMapOvr>
  <p:hf sldNum="0"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7687507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947791" y="979688"/>
            <a:ext cx="7687507" cy="66358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2065949"/>
      </p:ext>
    </p:extLst>
  </p:cSld>
  <p:clrMapOvr>
    <a:masterClrMapping/>
  </p:clrMapOvr>
  <p:hf sldNum="0"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6921889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 rot="5400000">
            <a:off x="7116880" y="3953881"/>
            <a:ext cx="4439522" cy="59731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0668292"/>
      </p:ext>
    </p:extLst>
  </p:cSld>
  <p:clrMapOvr>
    <a:masterClrMapping/>
  </p:clrMapOvr>
  <p:hf sldNum="0"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Thank you</a:t>
            </a:r>
            <a:br>
              <a:rPr lang="en-US"/>
            </a:br>
            <a:r>
              <a:rPr lang="en-US">
                <a:solidFill>
                  <a:srgbClr val="00B0F0"/>
                </a:solidFill>
              </a:rPr>
              <a:t>Merci</a:t>
            </a:r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Social Handles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0185537"/>
      </p:ext>
    </p:extLst>
  </p:cSld>
  <p:clrMapOvr>
    <a:masterClrMapping/>
  </p:clrMapOvr>
  <p:hf sldNum="0"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Thank you</a:t>
            </a:r>
            <a:br>
              <a:rPr lang="en-US"/>
            </a:br>
            <a:r>
              <a:rPr lang="en-US">
                <a:solidFill>
                  <a:srgbClr val="00B0F0"/>
                </a:solidFill>
              </a:rPr>
              <a:t>Merci</a:t>
            </a:r>
            <a:endParaRPr lang="en-US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5462644"/>
      </p:ext>
    </p:extLst>
  </p:cSld>
  <p:clrMapOvr>
    <a:masterClrMapping/>
  </p:clrMapOvr>
  <p:hf sldNum="0"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Thank you</a:t>
            </a:r>
            <a:br>
              <a:rPr lang="en-US"/>
            </a:br>
            <a:r>
              <a:rPr lang="en-US">
                <a:solidFill>
                  <a:srgbClr val="00B0F0"/>
                </a:solidFill>
              </a:rPr>
              <a:t>Merci</a:t>
            </a:r>
            <a:endParaRPr lang="en-US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4176778"/>
      </p:ext>
    </p:extLst>
  </p:cSld>
  <p:clrMapOvr>
    <a:masterClrMapping/>
  </p:clrMapOvr>
  <p:hf sldNum="0"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Thank you</a:t>
            </a:r>
            <a:br>
              <a:rPr lang="en-US"/>
            </a:br>
            <a:r>
              <a:rPr lang="en-US">
                <a:solidFill>
                  <a:srgbClr val="00B0F0"/>
                </a:solidFill>
              </a:rPr>
              <a:t>Merci</a:t>
            </a:r>
            <a:endParaRPr lang="en-US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sldNum="0" hdr="0" ft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Thank you</a:t>
            </a:r>
            <a:br>
              <a:rPr lang="en-US"/>
            </a:br>
            <a:r>
              <a:rPr lang="en-US">
                <a:solidFill>
                  <a:srgbClr val="00B0F0"/>
                </a:solidFill>
              </a:rPr>
              <a:t>Merci</a:t>
            </a:r>
            <a:endParaRPr lang="en-US"/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Social Handles</a:t>
            </a:r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934366"/>
      </p:ext>
    </p:extLst>
  </p:cSld>
  <p:clrMapOvr>
    <a:masterClrMapping/>
  </p:clrMapOvr>
  <p:hf sldNum="0" hdr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rol Room 1">
    <p:bg>
      <p:bgPr>
        <a:blipFill dpi="0" rotWithShape="1">
          <a:blip r:embed="rId2">
            <a:lum/>
          </a:blip>
          <a:srcRect/>
          <a:stretch>
            <a:fillRect l="52000" t="15000" b="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" y="0"/>
            <a:ext cx="6580413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0B1B79-5956-4E84-9500-79CB1C04FC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EC655AC9-1413-4E49-84D6-EC822D5472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26178770"/>
      </p:ext>
    </p:extLst>
  </p:cSld>
  <p:clrMapOvr>
    <a:masterClrMapping/>
  </p:clrMapOvr>
  <p:hf sldNum="0" hdr="0" ft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 txBox="1">
            <a:spLocks/>
          </p:cNvSpPr>
          <p:nvPr userDrawn="1"/>
        </p:nvSpPr>
        <p:spPr>
          <a:xfrm>
            <a:off x="11237773" y="1381583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rgbClr val="0096FF"/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rgbClr val="0096FF"/>
              </a:solidFill>
              <a:latin typeface="Arial" panose="020B0604020202020204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2094807" y="698270"/>
            <a:ext cx="9258993" cy="676102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rgbClr val="00B0F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11551816"/>
      </p:ext>
    </p:extLst>
  </p:cSld>
  <p:clrMapOvr>
    <a:masterClrMapping/>
  </p:clrMapOvr>
  <p:hf sldNum="0" hdr="0" ft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 txBox="1">
            <a:spLocks/>
          </p:cNvSpPr>
          <p:nvPr userDrawn="1"/>
        </p:nvSpPr>
        <p:spPr>
          <a:xfrm>
            <a:off x="10717073" y="6319111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rgbClr val="0096FF"/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rgbClr val="0096FF"/>
              </a:solidFill>
              <a:latin typeface="Arial" panose="020B0604020202020204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2094807" y="698270"/>
            <a:ext cx="9258993" cy="676102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rgbClr val="00B0F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0263359"/>
      </p:ext>
    </p:extLst>
  </p:cSld>
  <p:clrMapOvr>
    <a:masterClrMapping/>
  </p:clrMapOvr>
  <p:hf sldNum="0" hdr="0" ft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clotr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25128223"/>
      </p:ext>
    </p:extLst>
  </p:cSld>
  <p:clrMapOvr>
    <a:masterClrMapping/>
  </p:clrMapOvr>
  <p:hf sldNum="0" hdr="0" ft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I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34398189"/>
      </p:ext>
    </p:extLst>
  </p:cSld>
  <p:clrMapOvr>
    <a:masterClrMapping/>
  </p:clrMapOvr>
  <p:hf sldNum="0" hdr="0" ftr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son Hal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589605916"/>
      </p:ext>
    </p:extLst>
  </p:cSld>
  <p:clrMapOvr>
    <a:masterClrMapping/>
  </p:clrMapOvr>
  <p:hf sldNum="0" hdr="0" ft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eor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92157438"/>
      </p:ext>
    </p:extLst>
  </p:cSld>
  <p:clrMapOvr>
    <a:masterClrMapping/>
  </p:clrMapOvr>
  <p:hf sldNum="0" hdr="0" ftr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yclotron Grou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039419553"/>
      </p:ext>
    </p:extLst>
  </p:cSld>
  <p:clrMapOvr>
    <a:masterClrMapping/>
  </p:clrMapOvr>
  <p:hf sldNum="0" hdr="0" ftr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fet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297925933"/>
      </p:ext>
    </p:extLst>
  </p:cSld>
  <p:clrMapOvr>
    <a:masterClrMapping/>
  </p:clrMapOvr>
  <p:hf sldNum="0" hdr="0" ftr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uden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695984035"/>
      </p:ext>
    </p:extLst>
  </p:cSld>
  <p:clrMapOvr>
    <a:masterClrMapping/>
  </p:clrMapOvr>
  <p:hf sldNum="0" hdr="0" ftr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37673294"/>
      </p:ext>
    </p:extLst>
  </p:cSld>
  <p:clrMapOvr>
    <a:masterClrMapping/>
  </p:clrMapOvr>
  <p:hf sldNum="0" hdr="0" ftr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06589772"/>
      </p:ext>
    </p:extLst>
  </p:cSld>
  <p:clrMapOvr>
    <a:masterClrMapping/>
  </p:clrMapOvr>
  <p:hf sldNum="0" hdr="0" ftr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12481532"/>
      </p:ext>
    </p:extLst>
  </p:cSld>
  <p:clrMapOvr>
    <a:masterClrMapping/>
  </p:clrMapOvr>
  <p:hf sldNum="0" hdr="0" ftr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70101297"/>
      </p:ext>
    </p:extLst>
  </p:cSld>
  <p:clrMapOvr>
    <a:masterClrMapping/>
  </p:clrMapOvr>
  <p:hf sldNum="0" hdr="0" ftr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17789432"/>
      </p:ext>
    </p:extLst>
  </p:cSld>
  <p:clrMapOvr>
    <a:masterClrMapping/>
  </p:clrMapOvr>
  <p:hf sldNum="0" hdr="0" ftr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F NIF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959714515"/>
      </p:ext>
    </p:extLst>
  </p:cSld>
  <p:clrMapOvr>
    <a:masterClrMapping/>
  </p:clrMapOvr>
  <p:hf sldNum="0" hdr="0" ftr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A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09944696"/>
      </p:ext>
    </p:extLst>
  </p:cSld>
  <p:clrMapOvr>
    <a:masterClrMapping/>
  </p:clrMapOvr>
  <p:hf sldNum="0" hdr="0" ftr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PH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373848815"/>
      </p:ext>
    </p:extLst>
  </p:cSld>
  <p:clrMapOvr>
    <a:masterClrMapping/>
  </p:clrMapOvr>
  <p:hf sldNum="0" hdr="0" ftr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AG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085208523"/>
      </p:ext>
    </p:extLst>
  </p:cSld>
  <p:clrMapOvr>
    <a:masterClrMapping/>
  </p:clrMapOvr>
  <p:hf sldNum="0" hdr="0" ftr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SI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39267434"/>
      </p:ext>
    </p:extLst>
  </p:cSld>
  <p:clrMapOvr>
    <a:masterClrMapping/>
  </p:clrMapOvr>
  <p:hf sldNum="0" hdr="0" ftr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ium Recycl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13151631"/>
      </p:ext>
    </p:extLst>
  </p:cSld>
  <p:clrMapOvr>
    <a:masterClrMapping/>
  </p:clrMapOvr>
  <p:hf sldNum="0" hdr="0" ftr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-1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2232339"/>
      </p:ext>
    </p:extLst>
  </p:cSld>
  <p:clrMapOvr>
    <a:masterClrMapping/>
  </p:clrMapOvr>
  <p:hf sldNum="0" hdr="0" ftr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-13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5366963"/>
      </p:ext>
    </p:extLst>
  </p:cSld>
  <p:clrMapOvr>
    <a:masterClrMapping/>
  </p:clrMapOvr>
  <p:hf sldNum="0" hdr="0" ftr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CA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32640964"/>
      </p:ext>
    </p:extLst>
  </p:cSld>
  <p:clrMapOvr>
    <a:masterClrMapping/>
  </p:clrMapOvr>
  <p:hf sldNum="0" hdr="0" ftr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CAN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35047973"/>
      </p:ext>
    </p:extLst>
  </p:cSld>
  <p:clrMapOvr>
    <a:masterClrMapping/>
  </p:clrMapOvr>
  <p:hf sldNum="0" hdr="0" ftr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er Tap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23668701"/>
      </p:ext>
    </p:extLst>
  </p:cSld>
  <p:clrMapOvr>
    <a:masterClrMapping/>
  </p:clrMapOvr>
  <p:hf sldNum="0" hdr="0" ftr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 Draf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98282692"/>
      </p:ext>
    </p:extLst>
  </p:cSld>
  <p:clrMapOvr>
    <a:masterClrMapping/>
  </p:clrMapOvr>
  <p:hf sldNum="0" hdr="0" ftr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bbit Li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07649803"/>
      </p:ext>
    </p:extLst>
  </p:cSld>
  <p:clrMapOvr>
    <a:masterClrMapping/>
  </p:clrMapOvr>
  <p:hf sldNum="0" hdr="0" ftr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hine Sho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1899311"/>
      </p:ext>
    </p:extLst>
  </p:cSld>
  <p:clrMapOvr>
    <a:masterClrMapping/>
  </p:clrMapOvr>
  <p:hf sldNum="0" hdr="0" ftr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828653121"/>
      </p:ext>
    </p:extLst>
  </p:cSld>
  <p:clrMapOvr>
    <a:masterClrMapping/>
  </p:clrMapOvr>
  <p:hf sldNum="0" hdr="0" ftr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52038423"/>
      </p:ext>
    </p:extLst>
  </p:cSld>
  <p:clrMapOvr>
    <a:masterClrMapping/>
  </p:clrMapOvr>
  <p:hf sldNum="0" hdr="0" ftr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67404759"/>
      </p:ext>
    </p:extLst>
  </p:cSld>
  <p:clrMapOvr>
    <a:masterClrMapping/>
  </p:clrMapOvr>
  <p:hf sldNum="0" hdr="0" ftr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per Clip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56314857"/>
      </p:ext>
    </p:extLst>
  </p:cSld>
  <p:clrMapOvr>
    <a:masterClrMapping/>
  </p:clrMapOvr>
  <p:hf sldNum="0" hdr="0" ftr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04105" y="648096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/>
              <a:t>Author’s Full Name</a:t>
            </a:r>
          </a:p>
        </p:txBody>
      </p:sp>
    </p:spTree>
    <p:extLst>
      <p:ext uri="{BB962C8B-B14F-4D97-AF65-F5344CB8AC3E}">
        <p14:creationId xmlns:p14="http://schemas.microsoft.com/office/powerpoint/2010/main" val="4096757772"/>
      </p:ext>
    </p:extLst>
  </p:cSld>
  <p:clrMapOvr>
    <a:masterClrMapping/>
  </p:clrMapOvr>
  <p:hf sldNum="0" hdr="0" ftr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clotron Grou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23BEE4B-AFDF-4D3C-82BA-6913FB86BE3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F8255E-D3D1-49F2-8279-288BE3B9743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230988"/>
      </p:ext>
    </p:extLst>
  </p:cSld>
  <p:clrMapOvr>
    <a:masterClrMapping/>
  </p:clrMapOvr>
  <p:hf sldNum="0" hdr="0" ftr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ory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2937360-E6AB-4ECA-857C-1B8BA246A48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1766B2-F5D9-4736-BA6A-F28D8CF8CA2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621306"/>
      </p:ext>
    </p:extLst>
  </p:cSld>
  <p:clrMapOvr>
    <a:masterClrMapping/>
  </p:clrMapOvr>
  <p:hf sldNum="0" hdr="0" ftr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810132" y="205595"/>
            <a:ext cx="10450005" cy="101451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Slide Title—Arial Bold 24-Cyan Blue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1189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/>
              <a:t>Author’s Full Name</a:t>
            </a:r>
          </a:p>
        </p:txBody>
      </p:sp>
    </p:spTree>
    <p:extLst>
      <p:ext uri="{BB962C8B-B14F-4D97-AF65-F5344CB8AC3E}">
        <p14:creationId xmlns:p14="http://schemas.microsoft.com/office/powerpoint/2010/main" val="3013481160"/>
      </p:ext>
    </p:extLst>
  </p:cSld>
  <p:clrMapOvr>
    <a:masterClrMapping/>
  </p:clrMapOvr>
  <p:hf sldNum="0" hdr="0" ftr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C1462-327B-4DEC-9DD1-E8176865013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53893690"/>
      </p:ext>
    </p:extLst>
  </p:cSld>
  <p:clrMapOvr>
    <a:masterClrMapping/>
  </p:clrMapOvr>
  <p:hf sldNum="0" hdr="0" ftr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2162192"/>
      </p:ext>
    </p:extLst>
  </p:cSld>
  <p:clrMapOvr>
    <a:masterClrMapping/>
  </p:clrMapOvr>
  <p:hf sldNum="0" hdr="0" ftr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05D87-2A15-A646-BAF7-CEEB389E16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B530FD-75A2-D349-A907-788AC82362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034706383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4102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86" r:id="rId4"/>
    <p:sldLayoutId id="2147483817" r:id="rId5"/>
    <p:sldLayoutId id="2147483770" r:id="rId6"/>
    <p:sldLayoutId id="2147483784" r:id="rId7"/>
    <p:sldLayoutId id="2147483771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  <p:sldLayoutId id="2147483782" r:id="rId17"/>
    <p:sldLayoutId id="2147483788" r:id="rId18"/>
    <p:sldLayoutId id="2147483818" r:id="rId19"/>
    <p:sldLayoutId id="2147483827" r:id="rId20"/>
    <p:sldLayoutId id="2147483825" r:id="rId21"/>
    <p:sldLayoutId id="2147483826" r:id="rId22"/>
    <p:sldLayoutId id="2147483790" r:id="rId23"/>
    <p:sldLayoutId id="2147483791" r:id="rId24"/>
    <p:sldLayoutId id="2147483793" r:id="rId25"/>
    <p:sldLayoutId id="2147483794" r:id="rId26"/>
    <p:sldLayoutId id="2147483795" r:id="rId27"/>
    <p:sldLayoutId id="2147483798" r:id="rId28"/>
    <p:sldLayoutId id="2147483799" r:id="rId29"/>
    <p:sldLayoutId id="2147483800" r:id="rId30"/>
    <p:sldLayoutId id="2147483801" r:id="rId31"/>
    <p:sldLayoutId id="2147483802" r:id="rId32"/>
    <p:sldLayoutId id="2147483803" r:id="rId33"/>
    <p:sldLayoutId id="2147483804" r:id="rId34"/>
    <p:sldLayoutId id="2147483805" r:id="rId35"/>
    <p:sldLayoutId id="2147483806" r:id="rId36"/>
    <p:sldLayoutId id="2147483807" r:id="rId37"/>
    <p:sldLayoutId id="2147483808" r:id="rId38"/>
    <p:sldLayoutId id="2147483809" r:id="rId39"/>
    <p:sldLayoutId id="2147483810" r:id="rId40"/>
    <p:sldLayoutId id="2147483811" r:id="rId41"/>
    <p:sldLayoutId id="2147483812" r:id="rId42"/>
    <p:sldLayoutId id="2147483813" r:id="rId43"/>
    <p:sldLayoutId id="2147483796" r:id="rId44"/>
    <p:sldLayoutId id="2147483821" r:id="rId45"/>
    <p:sldLayoutId id="2147483823" r:id="rId46"/>
    <p:sldLayoutId id="2147483819" r:id="rId47"/>
    <p:sldLayoutId id="2147483820" r:id="rId48"/>
    <p:sldLayoutId id="2147483814" r:id="rId49"/>
    <p:sldLayoutId id="2147483815" r:id="rId50"/>
    <p:sldLayoutId id="2147483816" r:id="rId51"/>
    <p:sldLayoutId id="2147483824" r:id="rId52"/>
    <p:sldLayoutId id="2147483828" r:id="rId53"/>
    <p:sldLayoutId id="2147483829" r:id="rId54"/>
    <p:sldLayoutId id="2147483830" r:id="rId55"/>
    <p:sldLayoutId id="2147483831" r:id="rId56"/>
    <p:sldLayoutId id="2147483832" r:id="rId57"/>
    <p:sldLayoutId id="2147483834" r:id="rId58"/>
    <p:sldLayoutId id="2147483835" r:id="rId59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5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5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57.jpe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61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57.jpe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8.xml"/><Relationship Id="rId5" Type="http://schemas.openxmlformats.org/officeDocument/2006/relationships/image" Target="../media/image57.jpeg"/><Relationship Id="rId4" Type="http://schemas.openxmlformats.org/officeDocument/2006/relationships/image" Target="../media/image5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7" Type="http://schemas.openxmlformats.org/officeDocument/2006/relationships/image" Target="../media/image5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6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9.pn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tiff"/><Relationship Id="rId2" Type="http://schemas.openxmlformats.org/officeDocument/2006/relationships/image" Target="../media/image71.tiff"/><Relationship Id="rId1" Type="http://schemas.openxmlformats.org/officeDocument/2006/relationships/slideLayout" Target="../slideLayouts/slideLayout5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79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83.jpeg"/><Relationship Id="rId4" Type="http://schemas.openxmlformats.org/officeDocument/2006/relationships/image" Target="../media/image8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0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6.jpeg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5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5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C9611-6B87-4DD6-802C-6616C0922F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2725" y="2032777"/>
            <a:ext cx="4558204" cy="2082023"/>
          </a:xfrm>
        </p:spPr>
        <p:txBody>
          <a:bodyPr>
            <a:normAutofit fontScale="90000"/>
          </a:bodyPr>
          <a:lstStyle/>
          <a:p>
            <a:r>
              <a:rPr lang="en-CA"/>
              <a:t>TRIUMF accelerator expertise in international projects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9E852D-5052-41EF-9A1B-0DE7A51335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2724" y="4562474"/>
            <a:ext cx="4277985" cy="1628775"/>
          </a:xfrm>
        </p:spPr>
        <p:txBody>
          <a:bodyPr/>
          <a:lstStyle/>
          <a:p>
            <a:r>
              <a:rPr lang="en-CA"/>
              <a:t>Bob </a:t>
            </a:r>
            <a:r>
              <a:rPr lang="en-CA" err="1"/>
              <a:t>Laxdal</a:t>
            </a:r>
            <a:r>
              <a:rPr lang="en-CA"/>
              <a:t> (for Accelerator Division)</a:t>
            </a:r>
          </a:p>
          <a:p>
            <a:r>
              <a:rPr lang="en-CA"/>
              <a:t>TRIUMF Science Week Aug. 17, 2020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7197971-4C9F-4355-976E-AD055A6D976D}"/>
              </a:ext>
            </a:extLst>
          </p:cNvPr>
          <p:cNvSpPr/>
          <p:nvPr/>
        </p:nvSpPr>
        <p:spPr>
          <a:xfrm>
            <a:off x="529389" y="6400800"/>
            <a:ext cx="1010653" cy="3208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181078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619AA23-1252-415E-8472-E812FBF6F49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78357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355FF13-5B47-43A9-9590-75B2807FDEB6}"/>
              </a:ext>
            </a:extLst>
          </p:cNvPr>
          <p:cNvSpPr/>
          <p:nvPr/>
        </p:nvSpPr>
        <p:spPr>
          <a:xfrm>
            <a:off x="221226" y="4976933"/>
            <a:ext cx="11754464" cy="958646"/>
          </a:xfrm>
          <a:prstGeom prst="rect">
            <a:avLst/>
          </a:prstGeom>
          <a:solidFill>
            <a:srgbClr val="00B0F0">
              <a:alpha val="9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en-US" sz="2400"/>
              <a:t>TRIUMF has five decades of experience in building a rich particle accelerator infrastructure that enables cutting-edge research while growing accelerator expertise.</a:t>
            </a:r>
          </a:p>
          <a:p>
            <a:pPr algn="just"/>
            <a:endParaRPr lang="en-US" sz="24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27E2C60-DD71-4FE9-9D37-46B0E094F0DE}"/>
              </a:ext>
            </a:extLst>
          </p:cNvPr>
          <p:cNvSpPr/>
          <p:nvPr/>
        </p:nvSpPr>
        <p:spPr>
          <a:xfrm>
            <a:off x="232352" y="5935579"/>
            <a:ext cx="11754464" cy="538964"/>
          </a:xfrm>
          <a:prstGeom prst="rect">
            <a:avLst/>
          </a:prstGeom>
          <a:solidFill>
            <a:srgbClr val="00B0F0">
              <a:alpha val="9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en-CA" sz="2400">
                <a:solidFill>
                  <a:srgbClr val="FFFFFF"/>
                </a:solidFill>
              </a:rPr>
              <a:t>Our mission is to serve as Canada’s particle accelerator centre.</a:t>
            </a:r>
          </a:p>
        </p:txBody>
      </p:sp>
    </p:spTree>
    <p:extLst>
      <p:ext uri="{BB962C8B-B14F-4D97-AF65-F5344CB8AC3E}">
        <p14:creationId xmlns:p14="http://schemas.microsoft.com/office/powerpoint/2010/main" val="3074743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2"/>
          <p:cNvSpPr txBox="1">
            <a:spLocks/>
          </p:cNvSpPr>
          <p:nvPr/>
        </p:nvSpPr>
        <p:spPr>
          <a:xfrm>
            <a:off x="7376522" y="925357"/>
            <a:ext cx="4495331" cy="5215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defPPr>
              <a:defRPr lang="en-US"/>
            </a:defPPr>
            <a:lvl1pPr marL="0" indent="0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 sz="1800">
                <a:solidFill>
                  <a:schemeClr val="accent1">
                    <a:lumMod val="75000"/>
                  </a:schemeClr>
                </a:solidFill>
                <a:latin typeface="Myriad Pro" pitchFamily="34" charset="0"/>
                <a:cs typeface="Myriad Pro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400">
                <a:latin typeface="Myriad Pro" pitchFamily="34" charset="0"/>
                <a:ea typeface="Myriad Pro"/>
                <a:cs typeface="Myriad Pro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latin typeface="Myriad Pro" pitchFamily="34" charset="0"/>
                <a:ea typeface="Myriad Pro"/>
                <a:cs typeface="Myriad Pro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>
                <a:latin typeface="Myriad Pro" pitchFamily="34" charset="0"/>
                <a:ea typeface="Myriad Pro"/>
                <a:cs typeface="Myriad Pro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>
                <a:latin typeface="Myriad Pro" pitchFamily="34" charset="0"/>
                <a:ea typeface="Myriad Pro"/>
                <a:cs typeface="Myriad Pro" pitchFamily="34" charset="0"/>
              </a:defRPr>
            </a:lvl5pPr>
            <a:lvl6pPr marL="2514600" indent="-228600" defTabSz="4572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 defTabSz="4572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 defTabSz="4572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 defTabSz="4572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pPr>
              <a:spcBef>
                <a:spcPts val="600"/>
              </a:spcBef>
              <a:defRPr/>
            </a:pPr>
            <a:r>
              <a:rPr lang="en-US" sz="2400">
                <a:solidFill>
                  <a:schemeClr val="tx1"/>
                </a:solidFill>
                <a:latin typeface="+mn-lt"/>
                <a:cs typeface="Arial"/>
              </a:rPr>
              <a:t>This mission is reflected in the wide variety of accelerator technologies that populate the campus.</a:t>
            </a:r>
          </a:p>
          <a:p>
            <a:pPr>
              <a:spcBef>
                <a:spcPts val="600"/>
              </a:spcBef>
              <a:defRPr/>
            </a:pPr>
            <a:r>
              <a:rPr lang="en-US" sz="2400">
                <a:solidFill>
                  <a:schemeClr val="tx1"/>
                </a:solidFill>
                <a:latin typeface="+mn-lt"/>
              </a:rPr>
              <a:t>Our strategy is to use internal projects and external collaborations as springboards to expand core competencies or gain new ones. </a:t>
            </a:r>
          </a:p>
          <a:p>
            <a:pPr>
              <a:spcBef>
                <a:spcPts val="600"/>
              </a:spcBef>
              <a:defRPr/>
            </a:pPr>
            <a:r>
              <a:rPr lang="en-US" sz="2400">
                <a:solidFill>
                  <a:schemeClr val="tx1"/>
                </a:solidFill>
                <a:latin typeface="+mn-lt"/>
              </a:rPr>
              <a:t>Rather than import technology, we typically develop it, accumulating a broad expertise within a relatively small lab.</a:t>
            </a:r>
          </a:p>
          <a:p>
            <a:pPr>
              <a:spcBef>
                <a:spcPts val="0"/>
              </a:spcBef>
              <a:defRPr/>
            </a:pPr>
            <a:endParaRPr lang="en-US" sz="2400">
              <a:solidFill>
                <a:schemeClr val="tx1"/>
              </a:solidFill>
              <a:latin typeface="+mn-lt"/>
              <a:cs typeface="Arial"/>
            </a:endParaRPr>
          </a:p>
          <a:p>
            <a:pPr>
              <a:spcBef>
                <a:spcPts val="0"/>
              </a:spcBef>
              <a:defRPr/>
            </a:pPr>
            <a:r>
              <a:rPr lang="en-US" sz="2400">
                <a:solidFill>
                  <a:schemeClr val="tx1"/>
                </a:solidFill>
                <a:latin typeface="+mn-lt"/>
                <a:cs typeface="Arial"/>
              </a:rPr>
              <a:t>  </a:t>
            </a:r>
          </a:p>
          <a:p>
            <a:pPr>
              <a:spcBef>
                <a:spcPts val="0"/>
              </a:spcBef>
              <a:defRPr/>
            </a:pPr>
            <a:endParaRPr lang="en-US" sz="2400">
              <a:solidFill>
                <a:schemeClr val="tx1"/>
              </a:solidFill>
              <a:latin typeface="+mn-lt"/>
              <a:cs typeface="Arial"/>
            </a:endParaRPr>
          </a:p>
          <a:p>
            <a:pPr>
              <a:spcBef>
                <a:spcPts val="0"/>
              </a:spcBef>
              <a:defRPr/>
            </a:pPr>
            <a:endParaRPr lang="en-US" sz="2400">
              <a:solidFill>
                <a:schemeClr val="tx1"/>
              </a:solidFill>
              <a:latin typeface="+mn-lt"/>
              <a:cs typeface="Arial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0A04785-2123-40A7-A11B-9A945CCE45D6}"/>
              </a:ext>
            </a:extLst>
          </p:cNvPr>
          <p:cNvGrpSpPr/>
          <p:nvPr/>
        </p:nvGrpSpPr>
        <p:grpSpPr>
          <a:xfrm>
            <a:off x="47260" y="700532"/>
            <a:ext cx="6975698" cy="6133404"/>
            <a:chOff x="47260" y="700532"/>
            <a:chExt cx="6975698" cy="613340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7F84217-935F-454C-AB88-5183FDBABA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720" t="4971" r="4794" b="8709"/>
            <a:stretch/>
          </p:blipFill>
          <p:spPr>
            <a:xfrm>
              <a:off x="47260" y="700532"/>
              <a:ext cx="6975698" cy="6133404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82C1FE3-C4D5-441C-BB81-6ADD523C3CA5}"/>
                </a:ext>
              </a:extLst>
            </p:cNvPr>
            <p:cNvSpPr/>
            <p:nvPr/>
          </p:nvSpPr>
          <p:spPr>
            <a:xfrm>
              <a:off x="47260" y="768088"/>
              <a:ext cx="1986858" cy="13189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2418151" y="6139809"/>
            <a:ext cx="1029696" cy="584773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none" lIns="36000" tIns="36000" rIns="36000" bIns="36000">
            <a:spAutoFit/>
          </a:bodyPr>
          <a:lstStyle/>
          <a:p>
            <a:pPr>
              <a:defRPr/>
            </a:pPr>
            <a:r>
              <a:rPr lang="en-US" sz="1600" b="1">
                <a:solidFill>
                  <a:srgbClr val="002060"/>
                </a:solidFill>
              </a:rPr>
              <a:t>520 MeV</a:t>
            </a:r>
          </a:p>
          <a:p>
            <a:pPr>
              <a:defRPr/>
            </a:pPr>
            <a:r>
              <a:rPr lang="en-US" sz="1600" b="1">
                <a:solidFill>
                  <a:srgbClr val="002060"/>
                </a:solidFill>
              </a:rPr>
              <a:t>Cyclotron</a:t>
            </a:r>
          </a:p>
        </p:txBody>
      </p:sp>
      <p:sp>
        <p:nvSpPr>
          <p:cNvPr id="3" name="Rectangle 2"/>
          <p:cNvSpPr/>
          <p:nvPr/>
        </p:nvSpPr>
        <p:spPr>
          <a:xfrm>
            <a:off x="2188307" y="687917"/>
            <a:ext cx="3786716" cy="14351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 sz="2400"/>
          </a:p>
        </p:txBody>
      </p:sp>
      <p:sp>
        <p:nvSpPr>
          <p:cNvPr id="26631" name="TextBox 3"/>
          <p:cNvSpPr txBox="1">
            <a:spLocks noChangeArrowheads="1"/>
          </p:cNvSpPr>
          <p:nvPr/>
        </p:nvSpPr>
        <p:spPr bwMode="auto">
          <a:xfrm>
            <a:off x="3097540" y="925357"/>
            <a:ext cx="1068553" cy="626701"/>
          </a:xfrm>
          <a:prstGeom prst="rect">
            <a:avLst/>
          </a:prstGeom>
          <a:solidFill>
            <a:srgbClr val="D9F1E2"/>
          </a:solidFill>
          <a:ln>
            <a:noFill/>
          </a:ln>
        </p:spPr>
        <p:txBody>
          <a:bodyPr wrap="none" lIns="36000" tIns="36000" rIns="36000" bIns="360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2000" b="1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ISAC-II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1600">
                <a:latin typeface="Calibri" panose="020F0502020204030204" pitchFamily="34" charset="0"/>
                <a:cs typeface="Arial" panose="020B0604020202020204" pitchFamily="34" charset="0"/>
              </a:rPr>
              <a:t>High energy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408647" y="2160306"/>
            <a:ext cx="2461683" cy="163406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 sz="2400"/>
          </a:p>
        </p:txBody>
      </p:sp>
      <p:sp>
        <p:nvSpPr>
          <p:cNvPr id="26633" name="TextBox 11"/>
          <p:cNvSpPr txBox="1">
            <a:spLocks noChangeArrowheads="1"/>
          </p:cNvSpPr>
          <p:nvPr/>
        </p:nvSpPr>
        <p:spPr bwMode="auto">
          <a:xfrm>
            <a:off x="3900082" y="2507080"/>
            <a:ext cx="820472" cy="111914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2000" b="1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ISAC-I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1600">
                <a:latin typeface="Calibri" panose="020F0502020204030204" pitchFamily="34" charset="0"/>
                <a:cs typeface="Arial" panose="020B0604020202020204" pitchFamily="34" charset="0"/>
              </a:rPr>
              <a:t>Low and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1600">
                <a:latin typeface="Calibri" panose="020F0502020204030204" pitchFamily="34" charset="0"/>
                <a:cs typeface="Arial" panose="020B0604020202020204" pitchFamily="34" charset="0"/>
              </a:rPr>
              <a:t>medium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1600">
                <a:latin typeface="Calibri" panose="020F0502020204030204" pitchFamily="34" charset="0"/>
                <a:cs typeface="Arial" panose="020B0604020202020204" pitchFamily="34" charset="0"/>
              </a:rPr>
              <a:t>energy</a:t>
            </a:r>
            <a:endParaRPr lang="en-CA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66711" y="2190574"/>
            <a:ext cx="1328736" cy="4014624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 sz="2400"/>
          </a:p>
        </p:txBody>
      </p:sp>
      <p:sp>
        <p:nvSpPr>
          <p:cNvPr id="26635" name="TextBox 14"/>
          <p:cNvSpPr txBox="1">
            <a:spLocks noChangeArrowheads="1"/>
          </p:cNvSpPr>
          <p:nvPr/>
        </p:nvSpPr>
        <p:spPr bwMode="auto">
          <a:xfrm>
            <a:off x="1040689" y="1712554"/>
            <a:ext cx="794054" cy="44203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2400" b="1">
                <a:solidFill>
                  <a:srgbClr val="00B0F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ARIEL</a:t>
            </a:r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id="{03669360-C9E2-4DA8-A362-7CE9B96AA7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5305" y="5276274"/>
            <a:ext cx="1054126" cy="1088366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1600">
                <a:latin typeface="Calibri" panose="020F0502020204030204" pitchFamily="34" charset="0"/>
                <a:cs typeface="Arial" panose="020B0604020202020204" pitchFamily="34" charset="0"/>
              </a:rPr>
              <a:t>Cyclotrons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1600">
                <a:latin typeface="Calibri" panose="020F0502020204030204" pitchFamily="34" charset="0"/>
                <a:cs typeface="Arial" panose="020B0604020202020204" pitchFamily="34" charset="0"/>
              </a:rPr>
              <a:t>for medical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1600">
                <a:latin typeface="Calibri" panose="020F0502020204030204" pitchFamily="34" charset="0"/>
                <a:cs typeface="Arial" panose="020B0604020202020204" pitchFamily="34" charset="0"/>
              </a:rPr>
              <a:t>Isotope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1600">
                <a:latin typeface="Calibri" panose="020F0502020204030204" pitchFamily="34" charset="0"/>
                <a:cs typeface="Arial" panose="020B0604020202020204" pitchFamily="34" charset="0"/>
              </a:rPr>
              <a:t>production</a:t>
            </a:r>
            <a:endParaRPr lang="en-CA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FDC0BF33-05FE-47BB-B00D-A3E405D52A19}"/>
              </a:ext>
            </a:extLst>
          </p:cNvPr>
          <p:cNvSpPr/>
          <p:nvPr/>
        </p:nvSpPr>
        <p:spPr>
          <a:xfrm>
            <a:off x="5307639" y="2190574"/>
            <a:ext cx="1054126" cy="3085700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65882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14" grpId="0" animBg="1"/>
      <p:bldP spid="26635" grpId="0" animBg="1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tank4m">
            <a:extLst>
              <a:ext uri="{FF2B5EF4-FFF2-40B4-BE49-F238E27FC236}">
                <a16:creationId xmlns:a16="http://schemas.microsoft.com/office/drawing/2014/main" id="{6FE404F3-0D68-473D-A17B-9380C611C3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13455"/>
            <a:ext cx="12192000" cy="6871455"/>
          </a:xfrm>
          <a:prstGeom prst="rect">
            <a:avLst/>
          </a:prstGeo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34A5289-214C-496A-9968-E85868EB8FFA}"/>
              </a:ext>
            </a:extLst>
          </p:cNvPr>
          <p:cNvSpPr/>
          <p:nvPr/>
        </p:nvSpPr>
        <p:spPr>
          <a:xfrm>
            <a:off x="0" y="0"/>
            <a:ext cx="12192000" cy="1258530"/>
          </a:xfrm>
          <a:prstGeom prst="rect">
            <a:avLst/>
          </a:prstGeom>
          <a:solidFill>
            <a:srgbClr val="00B0F0">
              <a:alpha val="9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en-US" sz="2400"/>
              <a:t>H- Cyclotrons – our first major core competence – also gave us experience in high power rf, high power targets, electrostatic and magnetic beamlines, remote handling, high intensity sources, physics of space charge dominated proton beams</a:t>
            </a:r>
          </a:p>
          <a:p>
            <a:pPr algn="just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122599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2EEDE-1AC0-40D2-A0CC-640F97E0C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16194"/>
            <a:ext cx="3938833" cy="1581961"/>
          </a:xfrm>
        </p:spPr>
        <p:txBody>
          <a:bodyPr/>
          <a:lstStyle/>
          <a:p>
            <a:r>
              <a:rPr lang="en-CA"/>
              <a:t>KAON Factory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DAF495C-7B10-417D-9278-76E6E809C4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486"/>
            <a:ext cx="12241190" cy="6885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64C28B8-F98E-4FB5-B7ED-ADFBC3D1BE98}"/>
              </a:ext>
            </a:extLst>
          </p:cNvPr>
          <p:cNvSpPr/>
          <p:nvPr/>
        </p:nvSpPr>
        <p:spPr>
          <a:xfrm>
            <a:off x="9340675" y="0"/>
            <a:ext cx="2900515" cy="442941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400" dirty="0">
                <a:solidFill>
                  <a:srgbClr val="FFFFFF"/>
                </a:solidFill>
              </a:rPr>
              <a:t>TR30 Cyclotron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64087A-7B7C-4F90-9724-E68B08AF0418}"/>
              </a:ext>
            </a:extLst>
          </p:cNvPr>
          <p:cNvSpPr/>
          <p:nvPr/>
        </p:nvSpPr>
        <p:spPr>
          <a:xfrm>
            <a:off x="0" y="5899354"/>
            <a:ext cx="12191999" cy="958646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en-US" sz="2400" dirty="0"/>
              <a:t>H- Cyclotrons – this core competence was enhanced in the late 80s with the decision to develop the TR30 and TR13 industrial cyclotrons with EBCO (now ACSI)</a:t>
            </a:r>
          </a:p>
        </p:txBody>
      </p:sp>
    </p:spTree>
    <p:extLst>
      <p:ext uri="{BB962C8B-B14F-4D97-AF65-F5344CB8AC3E}">
        <p14:creationId xmlns:p14="http://schemas.microsoft.com/office/powerpoint/2010/main" val="3891854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EA9C6143-ADF1-41F9-A14E-92E6E3FB28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033"/>
          <a:stretch/>
        </p:blipFill>
        <p:spPr bwMode="auto">
          <a:xfrm>
            <a:off x="1757246" y="953289"/>
            <a:ext cx="8134005" cy="5904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E370F6B-927F-4A74-B59B-775BB30E731D}"/>
              </a:ext>
            </a:extLst>
          </p:cNvPr>
          <p:cNvSpPr/>
          <p:nvPr/>
        </p:nvSpPr>
        <p:spPr>
          <a:xfrm>
            <a:off x="0" y="0"/>
            <a:ext cx="12192000" cy="958646"/>
          </a:xfrm>
          <a:prstGeom prst="rect">
            <a:avLst/>
          </a:prstGeom>
          <a:solidFill>
            <a:srgbClr val="00B0F0">
              <a:alpha val="9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en-US" sz="2400"/>
              <a:t>KAON Factory Proposal (1985-1995) – significantly enhanced our skill set – synchrotron design, high intensity beam dynamics, pulsed HV systems  </a:t>
            </a:r>
          </a:p>
        </p:txBody>
      </p:sp>
    </p:spTree>
    <p:extLst>
      <p:ext uri="{BB962C8B-B14F-4D97-AF65-F5344CB8AC3E}">
        <p14:creationId xmlns:p14="http://schemas.microsoft.com/office/powerpoint/2010/main" val="2961844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SAC Target_with fins">
            <a:extLst>
              <a:ext uri="{FF2B5EF4-FFF2-40B4-BE49-F238E27FC236}">
                <a16:creationId xmlns:a16="http://schemas.microsoft.com/office/drawing/2014/main" id="{7655C5F2-FD2C-4C43-8710-569F24F7188D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339"/>
          <a:stretch/>
        </p:blipFill>
        <p:spPr>
          <a:xfrm>
            <a:off x="0" y="30231"/>
            <a:ext cx="12192000" cy="6795223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62384E5-E54C-46AD-87EC-CAC4969F2F19}"/>
              </a:ext>
            </a:extLst>
          </p:cNvPr>
          <p:cNvSpPr/>
          <p:nvPr/>
        </p:nvSpPr>
        <p:spPr>
          <a:xfrm>
            <a:off x="6374214" y="0"/>
            <a:ext cx="5817786" cy="6846540"/>
          </a:xfrm>
          <a:prstGeom prst="rect">
            <a:avLst/>
          </a:prstGeom>
          <a:solidFill>
            <a:srgbClr val="00B0F0">
              <a:alpha val="9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just"/>
            <a:endParaRPr lang="en-US" sz="2800" b="1" dirty="0"/>
          </a:p>
          <a:p>
            <a:pPr algn="just"/>
            <a:r>
              <a:rPr lang="en-US" sz="2800" b="1" dirty="0"/>
              <a:t>ISAC (1995 - present) </a:t>
            </a:r>
            <a:endParaRPr lang="en-US" dirty="0"/>
          </a:p>
          <a:p>
            <a:pPr algn="just"/>
            <a:endParaRPr lang="en-US" sz="2400" dirty="0"/>
          </a:p>
          <a:p>
            <a:pPr>
              <a:spcBef>
                <a:spcPts val="600"/>
              </a:spcBef>
            </a:pPr>
            <a:r>
              <a:rPr lang="en-US" sz="2400" dirty="0"/>
              <a:t>ISAC marked a renaissance</a:t>
            </a:r>
            <a:br>
              <a:rPr lang="en-US" sz="2400" dirty="0"/>
            </a:br>
            <a:r>
              <a:rPr lang="en-US" sz="2400" dirty="0"/>
              <a:t>for Accelerator physics and technology at TRIUMF 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high power RIB targets, </a:t>
            </a:r>
            <a:endParaRPr lang="en-US" sz="2400" dirty="0">
              <a:cs typeface="Arial"/>
            </a:endParaRP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remote handling, </a:t>
            </a:r>
            <a:endParaRPr lang="en-US" sz="2400" dirty="0">
              <a:cs typeface="Arial"/>
            </a:endParaRP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ISOL ion sources,</a:t>
            </a:r>
            <a:endParaRPr lang="en-US" sz="2400" dirty="0">
              <a:cs typeface="Arial"/>
            </a:endParaRP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laser ion sources, </a:t>
            </a:r>
            <a:endParaRPr lang="en-US" sz="2400" dirty="0">
              <a:cs typeface="Arial"/>
            </a:endParaRP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electrostatic optics, </a:t>
            </a:r>
            <a:endParaRPr lang="en-US" sz="2400" dirty="0">
              <a:cs typeface="Arial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beam diagnostics for low intensity beams, </a:t>
            </a:r>
            <a:endParaRPr lang="en-US" sz="2400" dirty="0">
              <a:cs typeface="Aria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24CB10-2132-4190-A1B4-BB3076AD50C4}"/>
              </a:ext>
            </a:extLst>
          </p:cNvPr>
          <p:cNvSpPr/>
          <p:nvPr/>
        </p:nvSpPr>
        <p:spPr>
          <a:xfrm>
            <a:off x="0" y="6305602"/>
            <a:ext cx="2846439" cy="519851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400">
                <a:solidFill>
                  <a:srgbClr val="FFFFFF"/>
                </a:solidFill>
              </a:rPr>
              <a:t>ISAC Target Hall</a:t>
            </a:r>
          </a:p>
        </p:txBody>
      </p:sp>
      <p:pic>
        <p:nvPicPr>
          <p:cNvPr id="1026" name="Picture 2" descr="ARIEL II: Phase 1 and 2 - PDF Free Download">
            <a:extLst>
              <a:ext uri="{FF2B5EF4-FFF2-40B4-BE49-F238E27FC236}">
                <a16:creationId xmlns:a16="http://schemas.microsoft.com/office/drawing/2014/main" id="{B0B9815E-8D8F-477E-9075-9EF8B69DD9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08" b="8614"/>
          <a:stretch/>
        </p:blipFill>
        <p:spPr bwMode="auto">
          <a:xfrm>
            <a:off x="0" y="30231"/>
            <a:ext cx="6374214" cy="6805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3442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SAC Target_with fins">
            <a:extLst>
              <a:ext uri="{FF2B5EF4-FFF2-40B4-BE49-F238E27FC236}">
                <a16:creationId xmlns:a16="http://schemas.microsoft.com/office/drawing/2014/main" id="{7655C5F2-FD2C-4C43-8710-569F24F7188D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339"/>
          <a:stretch/>
        </p:blipFill>
        <p:spPr>
          <a:xfrm>
            <a:off x="0" y="30231"/>
            <a:ext cx="12192000" cy="6795223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62384E5-E54C-46AD-87EC-CAC4969F2F19}"/>
              </a:ext>
            </a:extLst>
          </p:cNvPr>
          <p:cNvSpPr/>
          <p:nvPr/>
        </p:nvSpPr>
        <p:spPr>
          <a:xfrm>
            <a:off x="0" y="0"/>
            <a:ext cx="3795260" cy="6825454"/>
          </a:xfrm>
          <a:prstGeom prst="rect">
            <a:avLst/>
          </a:prstGeom>
          <a:solidFill>
            <a:srgbClr val="00B0F0">
              <a:alpha val="9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just"/>
            <a:endParaRPr lang="en-US" sz="2400" b="1" dirty="0"/>
          </a:p>
          <a:p>
            <a:pPr algn="just"/>
            <a:r>
              <a:rPr lang="en-US" sz="2400" b="1"/>
              <a:t>ISAC Post accelerator (1995-2001)</a:t>
            </a:r>
            <a:endParaRPr lang="en-US" dirty="0"/>
          </a:p>
          <a:p>
            <a:pPr algn="just">
              <a:spcBef>
                <a:spcPts val="600"/>
              </a:spcBef>
            </a:pPr>
            <a:endParaRPr lang="en-US" sz="2400"/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/>
              <a:t>Room temperature </a:t>
            </a:r>
            <a:r>
              <a:rPr lang="en-US" sz="2400" dirty="0" err="1"/>
              <a:t>linac</a:t>
            </a:r>
            <a:r>
              <a:rPr lang="en-US" sz="2400"/>
              <a:t> design and fabrication for heavy ions</a:t>
            </a:r>
            <a:endParaRPr lang="en-US" sz="2400" dirty="0">
              <a:cs typeface="Arial"/>
            </a:endParaRP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/>
              <a:t>ISAC RF Quadrupole</a:t>
            </a:r>
            <a:endParaRPr lang="en-US" sz="2400" dirty="0">
              <a:cs typeface="Arial"/>
            </a:endParaRP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/>
              <a:t>ISAC Drift Tube </a:t>
            </a:r>
            <a:r>
              <a:rPr lang="en-US" sz="2400" dirty="0" err="1"/>
              <a:t>Linac</a:t>
            </a:r>
            <a:endParaRPr lang="en-US" sz="2400" dirty="0">
              <a:cs typeface="Arial"/>
            </a:endParaRP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/>
              <a:t>RF bunchers/choppers</a:t>
            </a:r>
            <a:endParaRPr lang="en-US" sz="2400" dirty="0">
              <a:cs typeface="Arial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/>
              <a:t>Low level rf (LLRF) systems</a:t>
            </a:r>
            <a:endParaRPr lang="en-US" sz="2400" dirty="0">
              <a:cs typeface="Arial"/>
            </a:endParaRP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/>
              <a:t>High power rf amplifiers</a:t>
            </a:r>
            <a:endParaRPr lang="en-US" sz="2400" dirty="0">
              <a:cs typeface="Arial"/>
            </a:endParaRPr>
          </a:p>
        </p:txBody>
      </p:sp>
      <p:pic>
        <p:nvPicPr>
          <p:cNvPr id="7" name="Picture 9" descr="mindy_tank1-5_3">
            <a:extLst>
              <a:ext uri="{FF2B5EF4-FFF2-40B4-BE49-F238E27FC236}">
                <a16:creationId xmlns:a16="http://schemas.microsoft.com/office/drawing/2014/main" id="{A5D9CE19-3537-499C-8E13-83EFD571E3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79"/>
          <a:stretch/>
        </p:blipFill>
        <p:spPr bwMode="auto">
          <a:xfrm>
            <a:off x="3805088" y="30708"/>
            <a:ext cx="8377084" cy="6827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66C44DE-DE97-4102-813A-920012F4B9F6}"/>
              </a:ext>
            </a:extLst>
          </p:cNvPr>
          <p:cNvSpPr/>
          <p:nvPr/>
        </p:nvSpPr>
        <p:spPr>
          <a:xfrm>
            <a:off x="5279922" y="6374837"/>
            <a:ext cx="5773996" cy="495596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400">
                <a:solidFill>
                  <a:srgbClr val="FFFFFF"/>
                </a:solidFill>
              </a:rPr>
              <a:t>ISAC DTL with RFQ in the background</a:t>
            </a:r>
          </a:p>
        </p:txBody>
      </p:sp>
    </p:spTree>
    <p:extLst>
      <p:ext uri="{BB962C8B-B14F-4D97-AF65-F5344CB8AC3E}">
        <p14:creationId xmlns:p14="http://schemas.microsoft.com/office/powerpoint/2010/main" val="3958968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RF09-mindy-SCC1">
            <a:extLst>
              <a:ext uri="{FF2B5EF4-FFF2-40B4-BE49-F238E27FC236}">
                <a16:creationId xmlns:a16="http://schemas.microsoft.com/office/drawing/2014/main" id="{5CFB5064-AF39-47BF-8B73-F5672CA13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47761" y="0"/>
            <a:ext cx="857423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F0C928E-D6FB-4811-8ECC-54A95986F931}"/>
              </a:ext>
            </a:extLst>
          </p:cNvPr>
          <p:cNvSpPr/>
          <p:nvPr/>
        </p:nvSpPr>
        <p:spPr>
          <a:xfrm>
            <a:off x="0" y="0"/>
            <a:ext cx="3716594" cy="6825454"/>
          </a:xfrm>
          <a:prstGeom prst="rect">
            <a:avLst/>
          </a:prstGeom>
          <a:solidFill>
            <a:srgbClr val="00B0F0">
              <a:alpha val="9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endParaRPr lang="en-US" sz="2400" b="1" dirty="0"/>
          </a:p>
          <a:p>
            <a:pPr algn="just"/>
            <a:r>
              <a:rPr lang="en-US" sz="2400" b="1" dirty="0"/>
              <a:t>ISAC-II Post accelerator</a:t>
            </a:r>
            <a:br>
              <a:rPr lang="en-US" sz="2400" b="1" dirty="0"/>
            </a:br>
            <a:r>
              <a:rPr lang="en-US" sz="2400" b="1" dirty="0"/>
              <a:t>(2001-2010)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Superconducting RF technology for heavy ions</a:t>
            </a: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Cryomodule design and assembly</a:t>
            </a: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Design and operation of cryogenic systems</a:t>
            </a: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ECR Charge breeders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A77D17-9CE9-4F40-973E-8483CE3281FB}"/>
              </a:ext>
            </a:extLst>
          </p:cNvPr>
          <p:cNvSpPr/>
          <p:nvPr/>
        </p:nvSpPr>
        <p:spPr>
          <a:xfrm>
            <a:off x="6396718" y="6362404"/>
            <a:ext cx="3082413" cy="46305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400">
                <a:solidFill>
                  <a:srgbClr val="FFFFFF"/>
                </a:solidFill>
              </a:rPr>
              <a:t>ISAC-II Cryomodule</a:t>
            </a:r>
          </a:p>
        </p:txBody>
      </p:sp>
    </p:spTree>
    <p:extLst>
      <p:ext uri="{BB962C8B-B14F-4D97-AF65-F5344CB8AC3E}">
        <p14:creationId xmlns:p14="http://schemas.microsoft.com/office/powerpoint/2010/main" val="2658595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F0C928E-D6FB-4811-8ECC-54A95986F931}"/>
              </a:ext>
            </a:extLst>
          </p:cNvPr>
          <p:cNvSpPr/>
          <p:nvPr/>
        </p:nvSpPr>
        <p:spPr>
          <a:xfrm>
            <a:off x="14990" y="32546"/>
            <a:ext cx="4199990" cy="6825454"/>
          </a:xfrm>
          <a:prstGeom prst="rect">
            <a:avLst/>
          </a:prstGeom>
          <a:solidFill>
            <a:srgbClr val="00B0F0">
              <a:alpha val="9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just"/>
            <a:endParaRPr lang="en-US" sz="2400" b="1" dirty="0"/>
          </a:p>
          <a:p>
            <a:pPr algn="just"/>
            <a:r>
              <a:rPr lang="en-US" sz="2400" b="1" dirty="0"/>
              <a:t> </a:t>
            </a:r>
            <a:r>
              <a:rPr lang="en-US" sz="2400" b="1"/>
              <a:t>ARIEL e-</a:t>
            </a:r>
            <a:r>
              <a:rPr lang="en-US" sz="2400" b="1" dirty="0" err="1"/>
              <a:t>Linac</a:t>
            </a:r>
            <a:r>
              <a:rPr lang="en-US" sz="2400" b="1"/>
              <a:t> (2008-2014)</a:t>
            </a:r>
            <a:endParaRPr lang="en-US" dirty="0"/>
          </a:p>
          <a:p>
            <a:pPr algn="just"/>
            <a:endParaRPr lang="en-US" sz="2400"/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/>
              <a:t>Superconducting RF technology for electrons</a:t>
            </a:r>
            <a:endParaRPr lang="en-US" sz="2400" dirty="0">
              <a:cs typeface="Arial"/>
            </a:endParaRP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/>
              <a:t>High Voltage DC gun</a:t>
            </a:r>
            <a:endParaRPr lang="en-US" sz="2400" dirty="0">
              <a:cs typeface="Arial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/>
              <a:t>Beam physics of high intensity electrons</a:t>
            </a:r>
            <a:endParaRPr lang="en-US" sz="2400" dirty="0">
              <a:cs typeface="Arial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/>
              <a:t>High Intensity beam diagnostics</a:t>
            </a:r>
            <a:r>
              <a:rPr lang="en-US" sz="2400" dirty="0"/>
              <a:t> </a:t>
            </a:r>
            <a:endParaRPr lang="en-US" sz="2400" dirty="0">
              <a:cs typeface="Arial"/>
            </a:endParaRP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/>
              <a:t>High power klystrons</a:t>
            </a:r>
            <a:endParaRPr lang="en-US" sz="2400" dirty="0">
              <a:cs typeface="Arial"/>
            </a:endParaRPr>
          </a:p>
        </p:txBody>
      </p:sp>
      <p:pic>
        <p:nvPicPr>
          <p:cNvPr id="4" name="Picture 3" descr="ARIEL-I-3.jpg">
            <a:extLst>
              <a:ext uri="{FF2B5EF4-FFF2-40B4-BE49-F238E27FC236}">
                <a16:creationId xmlns:a16="http://schemas.microsoft.com/office/drawing/2014/main" id="{25F6B9B2-DF07-4079-A17F-FACC24A371F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14980" y="-9062"/>
            <a:ext cx="7957029" cy="6876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4182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03B125-8563-4E4F-88F0-17A28257DA5E}"/>
              </a:ext>
            </a:extLst>
          </p:cNvPr>
          <p:cNvSpPr/>
          <p:nvPr/>
        </p:nvSpPr>
        <p:spPr>
          <a:xfrm>
            <a:off x="-105697" y="1869"/>
            <a:ext cx="6073359" cy="6856132"/>
          </a:xfrm>
          <a:prstGeom prst="rect">
            <a:avLst/>
          </a:prstGeom>
          <a:solidFill>
            <a:srgbClr val="00B0F0">
              <a:alpha val="9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just"/>
            <a:endParaRPr lang="en-US" sz="2400" b="1" dirty="0"/>
          </a:p>
          <a:p>
            <a:pPr algn="just"/>
            <a:r>
              <a:rPr lang="en-US" sz="2400" b="1" dirty="0"/>
              <a:t> </a:t>
            </a:r>
            <a:r>
              <a:rPr lang="en-US" sz="2400" b="1"/>
              <a:t>ARIEL Phase II (2014-present)</a:t>
            </a:r>
            <a:endParaRPr lang="en-US" dirty="0"/>
          </a:p>
          <a:p>
            <a:pPr algn="just"/>
            <a:endParaRPr lang="en-US" sz="2400"/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/>
              <a:t>High power target design for electrons</a:t>
            </a:r>
            <a:endParaRPr lang="en-US" sz="2400" dirty="0">
              <a:cs typeface="Arial"/>
            </a:endParaRP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/>
              <a:t>ISOL systems</a:t>
            </a:r>
            <a:endParaRPr lang="en-US" sz="2400" dirty="0">
              <a:cs typeface="Arial"/>
            </a:endParaRP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/>
              <a:t>EBIS Charge breeding</a:t>
            </a:r>
            <a:endParaRPr lang="en-US" sz="2400" dirty="0">
              <a:cs typeface="Arial"/>
            </a:endParaRP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/>
              <a:t>Remote handling</a:t>
            </a:r>
            <a:endParaRPr lang="en-US" sz="2400" dirty="0">
              <a:cs typeface="Arial"/>
            </a:endParaRP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/>
              <a:t>High resolution spectrometers</a:t>
            </a:r>
            <a:endParaRPr lang="en-US" sz="2400" dirty="0">
              <a:cs typeface="Arial"/>
            </a:endParaRP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/>
              <a:t>Machine protection systems</a:t>
            </a:r>
            <a:endParaRPr lang="en-US" sz="2400" dirty="0">
              <a:cs typeface="Arial"/>
            </a:endParaRP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400"/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8342596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2CB3CC0-C34E-486A-A3B0-4C9DE067A371}"/>
              </a:ext>
            </a:extLst>
          </p:cNvPr>
          <p:cNvSpPr txBox="1">
            <a:spLocks/>
          </p:cNvSpPr>
          <p:nvPr/>
        </p:nvSpPr>
        <p:spPr>
          <a:xfrm>
            <a:off x="291126" y="287431"/>
            <a:ext cx="7038822" cy="1929623"/>
          </a:xfrm>
          <a:prstGeom prst="rect">
            <a:avLst/>
          </a:prstGeom>
        </p:spPr>
        <p:txBody>
          <a:bodyPr anchor="t">
            <a:normAutofit/>
          </a:bodyPr>
          <a:lstStyle>
            <a:lvl1pPr defTabSz="914400">
              <a:lnSpc>
                <a:spcPct val="90000"/>
              </a:lnSpc>
              <a:spcBef>
                <a:spcPct val="0"/>
              </a:spcBef>
              <a:buNone/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CA" sz="3200"/>
              <a:t>Accelerator research at TRIUMF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79A49C-FE89-4F65-9256-439DB0FBC329}"/>
              </a:ext>
            </a:extLst>
          </p:cNvPr>
          <p:cNvSpPr/>
          <p:nvPr/>
        </p:nvSpPr>
        <p:spPr>
          <a:xfrm>
            <a:off x="291126" y="1028343"/>
            <a:ext cx="7344916" cy="5539978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342900" lvl="1" indent="-342900">
              <a:spcBef>
                <a:spcPts val="60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CA" sz="2400" dirty="0">
                <a:sym typeface="Wingdings" panose="05000000000000000000" pitchFamily="2" charset="2"/>
              </a:rPr>
              <a:t>The legacy from this on-going development is diverse cutting-edge infrastructure and staff with expertise in a wide range of technologies </a:t>
            </a:r>
          </a:p>
          <a:p>
            <a:pPr marL="342900" lvl="1" indent="-342900">
              <a:spcBef>
                <a:spcPts val="60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CA" sz="2400" dirty="0">
                <a:sym typeface="Wingdings" panose="05000000000000000000" pitchFamily="2" charset="2"/>
              </a:rPr>
              <a:t>Accelerator science at TRIUMF provides Canada with a world-class platform in</a:t>
            </a:r>
          </a:p>
          <a:p>
            <a:pPr marL="800100" lvl="2" indent="-342900">
              <a:spcBef>
                <a:spcPts val="60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CA" sz="2000" dirty="0">
                <a:sym typeface="Wingdings" panose="05000000000000000000" pitchFamily="2" charset="2"/>
              </a:rPr>
              <a:t>beam physics and instrumentation</a:t>
            </a:r>
          </a:p>
          <a:p>
            <a:pPr marL="800100" lvl="2" indent="-342900">
              <a:spcBef>
                <a:spcPts val="60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CA" sz="2000" dirty="0">
                <a:sym typeface="Wingdings" panose="05000000000000000000" pitchFamily="2" charset="2"/>
              </a:rPr>
              <a:t>secondary particle production, and</a:t>
            </a:r>
          </a:p>
          <a:p>
            <a:pPr marL="800100" lvl="2" indent="-342900">
              <a:spcBef>
                <a:spcPts val="60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CA" sz="2000" dirty="0">
                <a:sym typeface="Wingdings" panose="05000000000000000000" pitchFamily="2" charset="2"/>
              </a:rPr>
              <a:t>SRF technologies.</a:t>
            </a:r>
          </a:p>
          <a:p>
            <a:pPr marL="342900" lvl="1" indent="-342900">
              <a:spcBef>
                <a:spcPts val="60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CA" sz="2400" dirty="0">
                <a:sym typeface="Wingdings" panose="05000000000000000000" pitchFamily="2" charset="2"/>
              </a:rPr>
              <a:t>Accelerator science supports the high performance and availability of TRIUMF’s accelerator complex, new projects like ARIEL, the training of HQP, and international projects and collaborations.</a:t>
            </a:r>
          </a:p>
          <a:p>
            <a:pPr marL="0" lvl="1">
              <a:spcBef>
                <a:spcPts val="600"/>
              </a:spcBef>
              <a:buClr>
                <a:srgbClr val="00B0F0"/>
              </a:buClr>
            </a:pPr>
            <a:endParaRPr lang="en-US" sz="2400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2774555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951BB-F2F3-4E26-9D54-E9577A4C7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247"/>
            <a:ext cx="3938833" cy="1581961"/>
          </a:xfrm>
        </p:spPr>
        <p:txBody>
          <a:bodyPr/>
          <a:lstStyle/>
          <a:p>
            <a:r>
              <a:rPr lang="en-CA"/>
              <a:t>Collaboration map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A52672-EDED-49D1-A0CC-0E2904E5FF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6" y="1381430"/>
            <a:ext cx="12184124" cy="4707780"/>
          </a:xfrm>
          <a:prstGeom prst="rect">
            <a:avLst/>
          </a:prstGeom>
        </p:spPr>
      </p:pic>
      <p:sp>
        <p:nvSpPr>
          <p:cNvPr id="17" name="Star: 5 Points 16">
            <a:extLst>
              <a:ext uri="{FF2B5EF4-FFF2-40B4-BE49-F238E27FC236}">
                <a16:creationId xmlns:a16="http://schemas.microsoft.com/office/drawing/2014/main" id="{73F62604-3458-4FC1-8149-549D23195BE9}"/>
              </a:ext>
            </a:extLst>
          </p:cNvPr>
          <p:cNvSpPr/>
          <p:nvPr/>
        </p:nvSpPr>
        <p:spPr>
          <a:xfrm>
            <a:off x="1611716" y="3363428"/>
            <a:ext cx="234176" cy="202017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FADED6A-58CC-4352-B29E-68533448A712}"/>
              </a:ext>
            </a:extLst>
          </p:cNvPr>
          <p:cNvSpPr txBox="1"/>
          <p:nvPr/>
        </p:nvSpPr>
        <p:spPr>
          <a:xfrm>
            <a:off x="0" y="598659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/>
              <a:t>TRIUMF accelerator scientists are engaged in a number of international collaborations. </a:t>
            </a:r>
            <a:r>
              <a:rPr lang="en-CA" sz="2000">
                <a:sym typeface="Wingdings" panose="05000000000000000000" pitchFamily="2" charset="2"/>
              </a:rPr>
              <a:t>The international projects aid the community but also nurture our internal expertise while training HQP.</a:t>
            </a:r>
          </a:p>
          <a:p>
            <a:r>
              <a:rPr lang="en-CA" sz="2000"/>
              <a:t> </a:t>
            </a:r>
          </a:p>
        </p:txBody>
      </p:sp>
      <p:sp>
        <p:nvSpPr>
          <p:cNvPr id="25" name="Star: 5 Points 24">
            <a:extLst>
              <a:ext uri="{FF2B5EF4-FFF2-40B4-BE49-F238E27FC236}">
                <a16:creationId xmlns:a16="http://schemas.microsoft.com/office/drawing/2014/main" id="{9D4B42C1-3D54-4745-9EA2-3034990E3CE7}"/>
              </a:ext>
            </a:extLst>
          </p:cNvPr>
          <p:cNvSpPr/>
          <p:nvPr/>
        </p:nvSpPr>
        <p:spPr>
          <a:xfrm>
            <a:off x="1959902" y="3263229"/>
            <a:ext cx="234176" cy="202017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6" name="Star: 5 Points 25">
            <a:extLst>
              <a:ext uri="{FF2B5EF4-FFF2-40B4-BE49-F238E27FC236}">
                <a16:creationId xmlns:a16="http://schemas.microsoft.com/office/drawing/2014/main" id="{C5EDD2AC-FB79-4AF7-8685-1D0719BC778B}"/>
              </a:ext>
            </a:extLst>
          </p:cNvPr>
          <p:cNvSpPr/>
          <p:nvPr/>
        </p:nvSpPr>
        <p:spPr>
          <a:xfrm>
            <a:off x="2600154" y="3152545"/>
            <a:ext cx="234176" cy="202017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7" name="Star: 5 Points 26">
            <a:extLst>
              <a:ext uri="{FF2B5EF4-FFF2-40B4-BE49-F238E27FC236}">
                <a16:creationId xmlns:a16="http://schemas.microsoft.com/office/drawing/2014/main" id="{0399E954-3DD5-49CC-92A1-560A07B08804}"/>
              </a:ext>
            </a:extLst>
          </p:cNvPr>
          <p:cNvSpPr/>
          <p:nvPr/>
        </p:nvSpPr>
        <p:spPr>
          <a:xfrm>
            <a:off x="2893373" y="3152544"/>
            <a:ext cx="234176" cy="202017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8" name="Star: 5 Points 27">
            <a:extLst>
              <a:ext uri="{FF2B5EF4-FFF2-40B4-BE49-F238E27FC236}">
                <a16:creationId xmlns:a16="http://schemas.microsoft.com/office/drawing/2014/main" id="{3C9123BC-527E-44BF-B685-EFD42D2EBBA1}"/>
              </a:ext>
            </a:extLst>
          </p:cNvPr>
          <p:cNvSpPr/>
          <p:nvPr/>
        </p:nvSpPr>
        <p:spPr>
          <a:xfrm>
            <a:off x="3019101" y="3301423"/>
            <a:ext cx="234176" cy="202017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9" name="Star: 5 Points 28">
            <a:extLst>
              <a:ext uri="{FF2B5EF4-FFF2-40B4-BE49-F238E27FC236}">
                <a16:creationId xmlns:a16="http://schemas.microsoft.com/office/drawing/2014/main" id="{E7D8B04D-568A-48E0-8467-B766FDFF99DE}"/>
              </a:ext>
            </a:extLst>
          </p:cNvPr>
          <p:cNvSpPr/>
          <p:nvPr/>
        </p:nvSpPr>
        <p:spPr>
          <a:xfrm>
            <a:off x="5542124" y="2681486"/>
            <a:ext cx="234176" cy="202017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0" name="Star: 5 Points 29">
            <a:extLst>
              <a:ext uri="{FF2B5EF4-FFF2-40B4-BE49-F238E27FC236}">
                <a16:creationId xmlns:a16="http://schemas.microsoft.com/office/drawing/2014/main" id="{9BD8E97B-0CD2-4958-8674-E0DB57A4AF2B}"/>
              </a:ext>
            </a:extLst>
          </p:cNvPr>
          <p:cNvSpPr/>
          <p:nvPr/>
        </p:nvSpPr>
        <p:spPr>
          <a:xfrm>
            <a:off x="5624384" y="2796542"/>
            <a:ext cx="234176" cy="202017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1" name="Star: 5 Points 30">
            <a:extLst>
              <a:ext uri="{FF2B5EF4-FFF2-40B4-BE49-F238E27FC236}">
                <a16:creationId xmlns:a16="http://schemas.microsoft.com/office/drawing/2014/main" id="{366ED0F0-6463-41B3-93EE-9DC69BD66C68}"/>
              </a:ext>
            </a:extLst>
          </p:cNvPr>
          <p:cNvSpPr/>
          <p:nvPr/>
        </p:nvSpPr>
        <p:spPr>
          <a:xfrm>
            <a:off x="5839773" y="2682642"/>
            <a:ext cx="234176" cy="202017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2" name="Star: 5 Points 31">
            <a:extLst>
              <a:ext uri="{FF2B5EF4-FFF2-40B4-BE49-F238E27FC236}">
                <a16:creationId xmlns:a16="http://schemas.microsoft.com/office/drawing/2014/main" id="{76F93464-D86C-40D4-85BE-B13BEAE971AB}"/>
              </a:ext>
            </a:extLst>
          </p:cNvPr>
          <p:cNvSpPr/>
          <p:nvPr/>
        </p:nvSpPr>
        <p:spPr>
          <a:xfrm>
            <a:off x="5755197" y="2796690"/>
            <a:ext cx="234176" cy="202017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3" name="Star: 5 Points 32">
            <a:extLst>
              <a:ext uri="{FF2B5EF4-FFF2-40B4-BE49-F238E27FC236}">
                <a16:creationId xmlns:a16="http://schemas.microsoft.com/office/drawing/2014/main" id="{EA5D1A9B-F8EF-40EC-80D9-4E5864DEBC7D}"/>
              </a:ext>
            </a:extLst>
          </p:cNvPr>
          <p:cNvSpPr/>
          <p:nvPr/>
        </p:nvSpPr>
        <p:spPr>
          <a:xfrm>
            <a:off x="5823732" y="2910442"/>
            <a:ext cx="234176" cy="202017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4" name="Star: 5 Points 33">
            <a:extLst>
              <a:ext uri="{FF2B5EF4-FFF2-40B4-BE49-F238E27FC236}">
                <a16:creationId xmlns:a16="http://schemas.microsoft.com/office/drawing/2014/main" id="{80B5E5E3-3B5A-4FD9-9501-85A15215BF88}"/>
              </a:ext>
            </a:extLst>
          </p:cNvPr>
          <p:cNvSpPr/>
          <p:nvPr/>
        </p:nvSpPr>
        <p:spPr>
          <a:xfrm>
            <a:off x="6009355" y="3004924"/>
            <a:ext cx="234176" cy="202017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5" name="Star: 5 Points 34">
            <a:extLst>
              <a:ext uri="{FF2B5EF4-FFF2-40B4-BE49-F238E27FC236}">
                <a16:creationId xmlns:a16="http://schemas.microsoft.com/office/drawing/2014/main" id="{E77F09AD-9597-43E6-B426-59B0FDCEDE06}"/>
              </a:ext>
            </a:extLst>
          </p:cNvPr>
          <p:cNvSpPr/>
          <p:nvPr/>
        </p:nvSpPr>
        <p:spPr>
          <a:xfrm>
            <a:off x="6667682" y="2480625"/>
            <a:ext cx="234176" cy="202017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6" name="Star: 5 Points 35">
            <a:extLst>
              <a:ext uri="{FF2B5EF4-FFF2-40B4-BE49-F238E27FC236}">
                <a16:creationId xmlns:a16="http://schemas.microsoft.com/office/drawing/2014/main" id="{11528DE8-31B3-474C-A273-D13B12A67ADD}"/>
              </a:ext>
            </a:extLst>
          </p:cNvPr>
          <p:cNvSpPr/>
          <p:nvPr/>
        </p:nvSpPr>
        <p:spPr>
          <a:xfrm>
            <a:off x="6784770" y="3465246"/>
            <a:ext cx="234176" cy="202017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7" name="Star: 5 Points 36">
            <a:extLst>
              <a:ext uri="{FF2B5EF4-FFF2-40B4-BE49-F238E27FC236}">
                <a16:creationId xmlns:a16="http://schemas.microsoft.com/office/drawing/2014/main" id="{F73BA4A3-A6F8-4E92-A1FE-854470588BCE}"/>
              </a:ext>
            </a:extLst>
          </p:cNvPr>
          <p:cNvSpPr/>
          <p:nvPr/>
        </p:nvSpPr>
        <p:spPr>
          <a:xfrm>
            <a:off x="8467175" y="3952011"/>
            <a:ext cx="234176" cy="202017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8" name="Star: 5 Points 37">
            <a:extLst>
              <a:ext uri="{FF2B5EF4-FFF2-40B4-BE49-F238E27FC236}">
                <a16:creationId xmlns:a16="http://schemas.microsoft.com/office/drawing/2014/main" id="{8D23E864-0322-4BAE-A179-6E7536A4573C}"/>
              </a:ext>
            </a:extLst>
          </p:cNvPr>
          <p:cNvSpPr/>
          <p:nvPr/>
        </p:nvSpPr>
        <p:spPr>
          <a:xfrm>
            <a:off x="8967208" y="3226983"/>
            <a:ext cx="234176" cy="202017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9" name="Star: 5 Points 38">
            <a:extLst>
              <a:ext uri="{FF2B5EF4-FFF2-40B4-BE49-F238E27FC236}">
                <a16:creationId xmlns:a16="http://schemas.microsoft.com/office/drawing/2014/main" id="{24F2395D-5D0A-4BA7-B075-7C968F7BEE6F}"/>
              </a:ext>
            </a:extLst>
          </p:cNvPr>
          <p:cNvSpPr/>
          <p:nvPr/>
        </p:nvSpPr>
        <p:spPr>
          <a:xfrm>
            <a:off x="9371297" y="3309633"/>
            <a:ext cx="234176" cy="202017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0" name="Star: 5 Points 39">
            <a:extLst>
              <a:ext uri="{FF2B5EF4-FFF2-40B4-BE49-F238E27FC236}">
                <a16:creationId xmlns:a16="http://schemas.microsoft.com/office/drawing/2014/main" id="{DDF2AA92-CF56-4AF9-829D-FB721012A53D}"/>
              </a:ext>
            </a:extLst>
          </p:cNvPr>
          <p:cNvSpPr/>
          <p:nvPr/>
        </p:nvSpPr>
        <p:spPr>
          <a:xfrm>
            <a:off x="9915179" y="3301422"/>
            <a:ext cx="234176" cy="202017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1" name="Star: 5 Points 40">
            <a:extLst>
              <a:ext uri="{FF2B5EF4-FFF2-40B4-BE49-F238E27FC236}">
                <a16:creationId xmlns:a16="http://schemas.microsoft.com/office/drawing/2014/main" id="{5D6D4BB8-AC77-498B-A737-CD11C245B3CA}"/>
              </a:ext>
            </a:extLst>
          </p:cNvPr>
          <p:cNvSpPr/>
          <p:nvPr/>
        </p:nvSpPr>
        <p:spPr>
          <a:xfrm>
            <a:off x="10316774" y="3354562"/>
            <a:ext cx="234176" cy="202017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2" name="Star: 5 Points 41">
            <a:extLst>
              <a:ext uri="{FF2B5EF4-FFF2-40B4-BE49-F238E27FC236}">
                <a16:creationId xmlns:a16="http://schemas.microsoft.com/office/drawing/2014/main" id="{E86AD969-B6D7-44B6-969F-15ED0A5696DC}"/>
              </a:ext>
            </a:extLst>
          </p:cNvPr>
          <p:cNvSpPr/>
          <p:nvPr/>
        </p:nvSpPr>
        <p:spPr>
          <a:xfrm>
            <a:off x="1460444" y="2910442"/>
            <a:ext cx="234176" cy="202017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3" name="Star: 5 Points 42">
            <a:extLst>
              <a:ext uri="{FF2B5EF4-FFF2-40B4-BE49-F238E27FC236}">
                <a16:creationId xmlns:a16="http://schemas.microsoft.com/office/drawing/2014/main" id="{3D389633-D28A-46F0-BA32-CCBD4F97C34C}"/>
              </a:ext>
            </a:extLst>
          </p:cNvPr>
          <p:cNvSpPr/>
          <p:nvPr/>
        </p:nvSpPr>
        <p:spPr>
          <a:xfrm>
            <a:off x="2709751" y="3051535"/>
            <a:ext cx="234176" cy="202017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4" name="Star: 5 Points 43">
            <a:extLst>
              <a:ext uri="{FF2B5EF4-FFF2-40B4-BE49-F238E27FC236}">
                <a16:creationId xmlns:a16="http://schemas.microsoft.com/office/drawing/2014/main" id="{709FDA62-A6E0-4614-A33C-376D19BBD643}"/>
              </a:ext>
            </a:extLst>
          </p:cNvPr>
          <p:cNvSpPr/>
          <p:nvPr/>
        </p:nvSpPr>
        <p:spPr>
          <a:xfrm>
            <a:off x="5847795" y="2819000"/>
            <a:ext cx="234176" cy="202017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5" name="Star: 5 Points 44">
            <a:extLst>
              <a:ext uri="{FF2B5EF4-FFF2-40B4-BE49-F238E27FC236}">
                <a16:creationId xmlns:a16="http://schemas.microsoft.com/office/drawing/2014/main" id="{EC2B0FDE-F6D7-4FE2-AACD-B79E7E40F7DF}"/>
              </a:ext>
            </a:extLst>
          </p:cNvPr>
          <p:cNvSpPr/>
          <p:nvPr/>
        </p:nvSpPr>
        <p:spPr>
          <a:xfrm>
            <a:off x="10196460" y="3410710"/>
            <a:ext cx="234176" cy="202017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6" name="Star: 5 Points 45">
            <a:extLst>
              <a:ext uri="{FF2B5EF4-FFF2-40B4-BE49-F238E27FC236}">
                <a16:creationId xmlns:a16="http://schemas.microsoft.com/office/drawing/2014/main" id="{4A130525-B4B3-46E3-8F51-A51A8B3B4575}"/>
              </a:ext>
            </a:extLst>
          </p:cNvPr>
          <p:cNvSpPr/>
          <p:nvPr/>
        </p:nvSpPr>
        <p:spPr>
          <a:xfrm>
            <a:off x="5919985" y="2778896"/>
            <a:ext cx="234176" cy="202017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223599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A8495-1745-4266-A9CE-3B206702810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/>
              <a:t>CERN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A0C320-CBAA-43E9-9EB2-A92D416BB7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Picture 2" descr="Related image">
            <a:extLst>
              <a:ext uri="{FF2B5EF4-FFF2-40B4-BE49-F238E27FC236}">
                <a16:creationId xmlns:a16="http://schemas.microsoft.com/office/drawing/2014/main" id="{F678ACD3-27B6-48DA-ADE5-11BD7C6603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338" y="0"/>
            <a:ext cx="1220284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91D03CA-7AB6-43E0-90EC-64E0A952D56E}"/>
              </a:ext>
            </a:extLst>
          </p:cNvPr>
          <p:cNvSpPr/>
          <p:nvPr/>
        </p:nvSpPr>
        <p:spPr>
          <a:xfrm>
            <a:off x="7854846" y="0"/>
            <a:ext cx="4337154" cy="6846540"/>
          </a:xfrm>
          <a:prstGeom prst="rect">
            <a:avLst/>
          </a:prstGeom>
          <a:solidFill>
            <a:srgbClr val="00B0F0">
              <a:alpha val="9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just"/>
            <a:endParaRPr lang="en-US" sz="2400"/>
          </a:p>
          <a:p>
            <a:pPr algn="just">
              <a:spcBef>
                <a:spcPts val="600"/>
              </a:spcBef>
            </a:pPr>
            <a:r>
              <a:rPr lang="en-US" sz="2400"/>
              <a:t>TRIUMF has had an active engagement with CERN historically with important contributions to LEP, the LHC and ISOLDE.</a:t>
            </a:r>
            <a:endParaRPr lang="en-US" sz="2400" dirty="0">
              <a:cs typeface="Arial"/>
            </a:endParaRPr>
          </a:p>
          <a:p>
            <a:pPr algn="just">
              <a:spcBef>
                <a:spcPts val="600"/>
              </a:spcBef>
            </a:pPr>
            <a:r>
              <a:rPr lang="en-US" sz="2400"/>
              <a:t>This continues in the FYP through collaborations and contributions towards LHC, Hi-</a:t>
            </a:r>
            <a:r>
              <a:rPr lang="en-US" sz="2400" dirty="0"/>
              <a:t>Lumi</a:t>
            </a:r>
            <a:r>
              <a:rPr lang="en-US" sz="2400"/>
              <a:t> , ISOLDE and AWAKE:</a:t>
            </a:r>
            <a:endParaRPr lang="en-US" sz="2400" dirty="0">
              <a:cs typeface="Arial"/>
            </a:endParaRP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/>
              <a:t>Crab cavity cryomodules,</a:t>
            </a:r>
            <a:r>
              <a:rPr lang="en-US" sz="2400" dirty="0"/>
              <a:t> </a:t>
            </a:r>
            <a:endParaRPr lang="en-US" sz="2400" dirty="0">
              <a:cs typeface="Arial"/>
            </a:endParaRP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/>
              <a:t>Beam physics,</a:t>
            </a:r>
            <a:r>
              <a:rPr lang="en-US" sz="2400" dirty="0"/>
              <a:t> </a:t>
            </a:r>
            <a:endParaRPr lang="en-US" sz="2400" dirty="0">
              <a:cs typeface="Arial"/>
            </a:endParaRP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/>
              <a:t>RIB technology</a:t>
            </a:r>
            <a:endParaRPr lang="en-US" sz="2400" dirty="0">
              <a:cs typeface="Arial"/>
            </a:endParaRP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/>
              <a:t>Beam diagnostics</a:t>
            </a:r>
            <a:endParaRPr lang="en-US" sz="24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612863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3" y="-226443"/>
            <a:ext cx="12068175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705F89A9-8741-4B22-A6BA-D38FF32655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59" y="4047670"/>
            <a:ext cx="8009025" cy="2798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F1B769-2815-441C-A6B9-2025C0C5E1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633" y="4047670"/>
            <a:ext cx="4171642" cy="284253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4C68EEB-98D1-4979-AB5C-463F1A3A9D22}"/>
              </a:ext>
            </a:extLst>
          </p:cNvPr>
          <p:cNvSpPr/>
          <p:nvPr/>
        </p:nvSpPr>
        <p:spPr>
          <a:xfrm>
            <a:off x="0" y="-7589"/>
            <a:ext cx="12192000" cy="892492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just"/>
            <a:r>
              <a:rPr lang="en-US" sz="2400"/>
              <a:t>Hi-</a:t>
            </a:r>
            <a:r>
              <a:rPr lang="en-US" sz="2400" dirty="0"/>
              <a:t>Lumi</a:t>
            </a:r>
            <a:r>
              <a:rPr lang="en-US" sz="2400"/>
              <a:t> Crab Cavities </a:t>
            </a:r>
            <a:r>
              <a:rPr lang="en-US" sz="2400" dirty="0"/>
              <a:t>will </a:t>
            </a:r>
            <a:r>
              <a:rPr lang="en-US" sz="2400"/>
              <a:t>increase luminosity by skewing the intersecting beams longitudinally at ATLAS and CMS – collaboration with CERN, Russia, UK, USA</a:t>
            </a:r>
            <a:r>
              <a:rPr lang="en-US" sz="2400" dirty="0"/>
              <a:t>  </a:t>
            </a:r>
            <a:endParaRPr lang="en-US" sz="24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99921BE-59A1-43BC-8C97-CF7173398B2F}"/>
              </a:ext>
            </a:extLst>
          </p:cNvPr>
          <p:cNvSpPr/>
          <p:nvPr/>
        </p:nvSpPr>
        <p:spPr>
          <a:xfrm>
            <a:off x="6454476" y="4565983"/>
            <a:ext cx="179515" cy="1651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7E12216-8CE9-4BFB-91E6-F5CF082F4A97}"/>
              </a:ext>
            </a:extLst>
          </p:cNvPr>
          <p:cNvSpPr/>
          <p:nvPr/>
        </p:nvSpPr>
        <p:spPr>
          <a:xfrm>
            <a:off x="7052714" y="4753071"/>
            <a:ext cx="179515" cy="1651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D29481F-BA53-4BB3-AAAC-CF2324DBEEF9}"/>
              </a:ext>
            </a:extLst>
          </p:cNvPr>
          <p:cNvSpPr/>
          <p:nvPr/>
        </p:nvSpPr>
        <p:spPr>
          <a:xfrm>
            <a:off x="679723" y="5364132"/>
            <a:ext cx="179515" cy="1651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5FA46DA-E037-4578-A4D1-B7A4332D93BC}"/>
              </a:ext>
            </a:extLst>
          </p:cNvPr>
          <p:cNvSpPr/>
          <p:nvPr/>
        </p:nvSpPr>
        <p:spPr>
          <a:xfrm>
            <a:off x="966758" y="4931385"/>
            <a:ext cx="179515" cy="1651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7FBF5CA-AEA7-4FCA-A9D9-F2A8B7527F37}"/>
              </a:ext>
            </a:extLst>
          </p:cNvPr>
          <p:cNvSpPr/>
          <p:nvPr/>
        </p:nvSpPr>
        <p:spPr>
          <a:xfrm>
            <a:off x="1068422" y="4987685"/>
            <a:ext cx="179515" cy="1651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FF55951-28DF-48FA-B6EE-5AB425D045BB}"/>
              </a:ext>
            </a:extLst>
          </p:cNvPr>
          <p:cNvSpPr/>
          <p:nvPr/>
        </p:nvSpPr>
        <p:spPr>
          <a:xfrm>
            <a:off x="810132" y="5398176"/>
            <a:ext cx="179515" cy="1651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3073E48-752C-4F59-BBBF-67595D2B3397}"/>
              </a:ext>
            </a:extLst>
          </p:cNvPr>
          <p:cNvSpPr/>
          <p:nvPr/>
        </p:nvSpPr>
        <p:spPr>
          <a:xfrm>
            <a:off x="6993913" y="4822585"/>
            <a:ext cx="179515" cy="1651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6948CAD-6AD5-4645-A40E-5497749D0A08}"/>
              </a:ext>
            </a:extLst>
          </p:cNvPr>
          <p:cNvSpPr/>
          <p:nvPr/>
        </p:nvSpPr>
        <p:spPr>
          <a:xfrm>
            <a:off x="6465780" y="4492051"/>
            <a:ext cx="179515" cy="1651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306864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D8481D0-DBBA-4BEC-BE58-96697E796AD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41950" y="173828"/>
            <a:ext cx="10450005" cy="693565"/>
          </a:xfrm>
        </p:spPr>
        <p:txBody>
          <a:bodyPr/>
          <a:lstStyle/>
          <a:p>
            <a:r>
              <a:rPr lang="en-US" sz="2800" b="0"/>
              <a:t>HL-LHC Crab Cavity Cryomodules – TRIUMF scope</a:t>
            </a:r>
            <a:endParaRPr lang="en-CA" sz="2800" b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532A89-49F8-4456-BA37-89C8EDF2B8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8442" y="749062"/>
            <a:ext cx="8233660" cy="57772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251FB1-92B9-40C4-93FE-E8C5047BDDDF}"/>
              </a:ext>
            </a:extLst>
          </p:cNvPr>
          <p:cNvSpPr txBox="1"/>
          <p:nvPr/>
        </p:nvSpPr>
        <p:spPr>
          <a:xfrm>
            <a:off x="0" y="749062"/>
            <a:ext cx="3978442" cy="510909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spcBef>
                <a:spcPts val="600"/>
              </a:spcBef>
              <a:buClr>
                <a:srgbClr val="00A4FF"/>
              </a:buClr>
              <a:buFont typeface="Arial" panose="020B0604020202020204" pitchFamily="34" charset="0"/>
              <a:buChar char="•"/>
            </a:pPr>
            <a:r>
              <a:rPr lang="en-CA"/>
              <a:t>TRIUMF is funded to supply five crab cavity cryomodules to the Hi-</a:t>
            </a:r>
            <a:r>
              <a:rPr lang="en-CA" err="1"/>
              <a:t>Lumi</a:t>
            </a:r>
            <a:r>
              <a:rPr lang="en-CA"/>
              <a:t> upgrade at CERN</a:t>
            </a:r>
          </a:p>
          <a:p>
            <a:pPr marL="215900" indent="-215900">
              <a:spcBef>
                <a:spcPts val="600"/>
              </a:spcBef>
              <a:buClr>
                <a:srgbClr val="00A4FF"/>
              </a:buClr>
              <a:buFont typeface="Arial" panose="020B0604020202020204" pitchFamily="34" charset="0"/>
              <a:buChar char="•"/>
            </a:pPr>
            <a:r>
              <a:rPr lang="en-CA"/>
              <a:t>The design is a collaboration between </a:t>
            </a:r>
            <a:r>
              <a:rPr lang="en-CA">
                <a:solidFill>
                  <a:srgbClr val="FF0000"/>
                </a:solidFill>
              </a:rPr>
              <a:t>CERN, UK </a:t>
            </a:r>
            <a:r>
              <a:rPr lang="en-CA"/>
              <a:t>and TRIUMF</a:t>
            </a:r>
          </a:p>
          <a:p>
            <a:pPr marL="215900" indent="-215900">
              <a:spcBef>
                <a:spcPts val="600"/>
              </a:spcBef>
              <a:buClr>
                <a:srgbClr val="00A4FF"/>
              </a:buClr>
              <a:buFont typeface="Arial" panose="020B0604020202020204" pitchFamily="34" charset="0"/>
              <a:buChar char="•"/>
            </a:pPr>
            <a:r>
              <a:rPr lang="en-CA"/>
              <a:t>TRIUMF will receive 10 RF Dipole cavities from </a:t>
            </a:r>
            <a:r>
              <a:rPr lang="en-CA">
                <a:solidFill>
                  <a:srgbClr val="FF0000"/>
                </a:solidFill>
              </a:rPr>
              <a:t>US</a:t>
            </a:r>
            <a:r>
              <a:rPr lang="en-CA"/>
              <a:t> collaboration</a:t>
            </a:r>
            <a:endParaRPr lang="en-CA">
              <a:cs typeface="Arial"/>
            </a:endParaRPr>
          </a:p>
          <a:p>
            <a:pPr marL="215900" indent="-215900">
              <a:spcBef>
                <a:spcPts val="600"/>
              </a:spcBef>
              <a:buClr>
                <a:srgbClr val="00A4FF"/>
              </a:buClr>
              <a:buFont typeface="Arial" panose="020B0604020202020204" pitchFamily="34" charset="0"/>
              <a:buChar char="•"/>
            </a:pPr>
            <a:r>
              <a:rPr lang="en-CA"/>
              <a:t>TRIUMF will produce and qualify the cryomodules before shipping to CERN</a:t>
            </a:r>
          </a:p>
          <a:p>
            <a:pPr marL="215900" indent="-215900">
              <a:spcBef>
                <a:spcPts val="600"/>
              </a:spcBef>
              <a:buClr>
                <a:srgbClr val="00A4FF"/>
              </a:buClr>
              <a:buFont typeface="Arial" panose="020B0604020202020204" pitchFamily="34" charset="0"/>
              <a:buChar char="•"/>
            </a:pPr>
            <a:r>
              <a:rPr lang="x-none"/>
              <a:t>The project advance</a:t>
            </a:r>
            <a:r>
              <a:rPr lang="en-CA"/>
              <a:t>s</a:t>
            </a:r>
            <a:r>
              <a:rPr lang="x-none"/>
              <a:t> Canadian core competencies in superconducting rf technologies</a:t>
            </a:r>
            <a:r>
              <a:rPr lang="en-CA"/>
              <a:t> and supplies cri</a:t>
            </a:r>
            <a:r>
              <a:rPr lang="x-none"/>
              <a:t>tical infrastructure to CERN, supporting both the HL-LHC and the Canadian IPP community</a:t>
            </a:r>
            <a:endParaRPr lang="en-CA">
              <a:cs typeface="Arial" panose="020B0604020202020204"/>
            </a:endParaRP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ED89AF0C-7722-4B05-B757-1666B5F61F50}"/>
              </a:ext>
            </a:extLst>
          </p:cNvPr>
          <p:cNvSpPr txBox="1">
            <a:spLocks/>
          </p:cNvSpPr>
          <p:nvPr/>
        </p:nvSpPr>
        <p:spPr>
          <a:xfrm>
            <a:off x="9067800" y="6581001"/>
            <a:ext cx="2844800" cy="27699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420971A8-BAEC-4833-8872-3B095E36DD2F}" type="slidenum">
              <a:rPr lang="en-US" sz="1200" smtClean="0">
                <a:solidFill>
                  <a:srgbClr val="00A4FF"/>
                </a:solidFill>
              </a:rPr>
              <a:pPr algn="r">
                <a:defRPr/>
              </a:pPr>
              <a:t>16</a:t>
            </a:fld>
            <a:endParaRPr lang="en-US" sz="1200">
              <a:solidFill>
                <a:srgbClr val="00A4FF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CF8A56A-29D2-4F5B-B480-155E48298F3B}"/>
              </a:ext>
            </a:extLst>
          </p:cNvPr>
          <p:cNvGrpSpPr/>
          <p:nvPr/>
        </p:nvGrpSpPr>
        <p:grpSpPr>
          <a:xfrm>
            <a:off x="0" y="6233678"/>
            <a:ext cx="1602862" cy="611622"/>
            <a:chOff x="2899741" y="3408765"/>
            <a:chExt cx="3401670" cy="1421594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12D5E437-9FEC-4724-8345-0DF1599D7E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9741" y="3408765"/>
              <a:ext cx="3401670" cy="1421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2" descr="Bildergebnis für canadian flag">
              <a:extLst>
                <a:ext uri="{FF2B5EF4-FFF2-40B4-BE49-F238E27FC236}">
                  <a16:creationId xmlns:a16="http://schemas.microsoft.com/office/drawing/2014/main" id="{5953E9D9-3CD4-4ECF-A30A-28A70863876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231" t="7128" r="28419" b="22799"/>
            <a:stretch/>
          </p:blipFill>
          <p:spPr bwMode="auto">
            <a:xfrm rot="19695849">
              <a:off x="2926840" y="3435876"/>
              <a:ext cx="622100" cy="5122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18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0E6CF4C4-66C1-4ACF-993C-92763192B8C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743417" y="4302845"/>
              <a:ext cx="486874" cy="486874"/>
            </a:xfrm>
            <a:prstGeom prst="rect">
              <a:avLst/>
            </a:prstGeom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A7EB4D74-2495-4302-82BD-7D92E0DB642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2936" y="4991641"/>
            <a:ext cx="2633520" cy="144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7944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F3421F4-D1E6-4EDC-AA36-19637E57E142}"/>
              </a:ext>
            </a:extLst>
          </p:cNvPr>
          <p:cNvSpPr txBox="1"/>
          <p:nvPr/>
        </p:nvSpPr>
        <p:spPr>
          <a:xfrm>
            <a:off x="341950" y="4498853"/>
            <a:ext cx="6215122" cy="1631216"/>
          </a:xfrm>
          <a:prstGeom prst="rect">
            <a:avLst/>
          </a:prstGeom>
          <a:solidFill>
            <a:srgbClr val="039BE7"/>
          </a:solidFill>
        </p:spPr>
        <p:txBody>
          <a:bodyPr wrap="square" rtlCol="0">
            <a:spAutoFit/>
          </a:bodyPr>
          <a:lstStyle/>
          <a:p>
            <a:r>
              <a:rPr lang="en-CA" sz="2000" dirty="0">
                <a:solidFill>
                  <a:schemeClr val="bg1"/>
                </a:solidFill>
              </a:rPr>
              <a:t>The Hi-</a:t>
            </a:r>
            <a:r>
              <a:rPr lang="en-CA" sz="2000" dirty="0" err="1">
                <a:solidFill>
                  <a:schemeClr val="bg1"/>
                </a:solidFill>
              </a:rPr>
              <a:t>Lumi</a:t>
            </a:r>
            <a:r>
              <a:rPr lang="en-CA" sz="2000" dirty="0">
                <a:solidFill>
                  <a:schemeClr val="bg1"/>
                </a:solidFill>
              </a:rPr>
              <a:t> cryomodule design borrows from the ARIEL e-</a:t>
            </a:r>
            <a:r>
              <a:rPr lang="en-CA" sz="2000" dirty="0" err="1">
                <a:solidFill>
                  <a:schemeClr val="bg1"/>
                </a:solidFill>
              </a:rPr>
              <a:t>Linac</a:t>
            </a:r>
            <a:r>
              <a:rPr lang="en-CA" sz="2000" dirty="0">
                <a:solidFill>
                  <a:schemeClr val="bg1"/>
                </a:solidFill>
              </a:rPr>
              <a:t> module developed and fabricated at TRIUMF. </a:t>
            </a:r>
          </a:p>
          <a:p>
            <a:r>
              <a:rPr lang="en-CA" sz="2000" dirty="0">
                <a:solidFill>
                  <a:schemeClr val="bg1"/>
                </a:solidFill>
                <a:cs typeface="Arial" panose="020B0604020202020204"/>
              </a:rPr>
              <a:t>A prototype will be assembled in 2021 and series production at TRIUMF will span 2022-24</a:t>
            </a:r>
          </a:p>
        </p:txBody>
      </p:sp>
      <p:pic>
        <p:nvPicPr>
          <p:cNvPr id="6" name="Picture 5" descr="image002">
            <a:extLst>
              <a:ext uri="{FF2B5EF4-FFF2-40B4-BE49-F238E27FC236}">
                <a16:creationId xmlns:a16="http://schemas.microsoft.com/office/drawing/2014/main" id="{6297AFAD-C25C-4AFD-B5E0-A968DC564B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2679" y="3430887"/>
            <a:ext cx="3985611" cy="267490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D32ED98A-F445-4722-89E5-002CFE4C42CF}"/>
              </a:ext>
            </a:extLst>
          </p:cNvPr>
          <p:cNvGrpSpPr/>
          <p:nvPr/>
        </p:nvGrpSpPr>
        <p:grpSpPr>
          <a:xfrm>
            <a:off x="6751526" y="269365"/>
            <a:ext cx="5059499" cy="2918486"/>
            <a:chOff x="736600" y="871481"/>
            <a:chExt cx="6706922" cy="3721450"/>
          </a:xfrm>
        </p:grpSpPr>
        <p:grpSp>
          <p:nvGrpSpPr>
            <p:cNvPr id="26" name="Group 56">
              <a:extLst>
                <a:ext uri="{FF2B5EF4-FFF2-40B4-BE49-F238E27FC236}">
                  <a16:creationId xmlns:a16="http://schemas.microsoft.com/office/drawing/2014/main" id="{F3B08AC7-5EE3-40DC-BABB-35C154916B8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24002" y="871481"/>
              <a:ext cx="6319520" cy="3721450"/>
              <a:chOff x="5241956" y="1145263"/>
              <a:chExt cx="3938258" cy="2357756"/>
            </a:xfrm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6DE07048-A99D-4516-87BD-CC56EFDAF8B0}"/>
                  </a:ext>
                </a:extLst>
              </p:cNvPr>
              <p:cNvSpPr/>
              <p:nvPr/>
            </p:nvSpPr>
            <p:spPr>
              <a:xfrm>
                <a:off x="5241956" y="1145263"/>
                <a:ext cx="3938258" cy="235775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CA" sz="1200"/>
              </a:p>
            </p:txBody>
          </p:sp>
          <p:pic>
            <p:nvPicPr>
              <p:cNvPr id="28" name="Picture 2">
                <a:extLst>
                  <a:ext uri="{FF2B5EF4-FFF2-40B4-BE49-F238E27FC236}">
                    <a16:creationId xmlns:a16="http://schemas.microsoft.com/office/drawing/2014/main" id="{F6DCDC5A-8A12-4229-A628-B97654B7AC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172" t="8234" r="2029" b="11731"/>
              <a:stretch>
                <a:fillRect/>
              </a:stretch>
            </p:blipFill>
            <p:spPr bwMode="auto">
              <a:xfrm>
                <a:off x="5548935" y="1243592"/>
                <a:ext cx="3320734" cy="21732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" name="TextBox 6">
                <a:extLst>
                  <a:ext uri="{FF2B5EF4-FFF2-40B4-BE49-F238E27FC236}">
                    <a16:creationId xmlns:a16="http://schemas.microsoft.com/office/drawing/2014/main" id="{05893EF1-C7C7-4F78-B8C8-0A69AFACE5E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807797" y="1321806"/>
                <a:ext cx="647323" cy="3466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CA" altLang="en-US" sz="1200">
                    <a:latin typeface="Calibri" pitchFamily="34" charset="0"/>
                    <a:cs typeface="Arial" pitchFamily="34" charset="0"/>
                  </a:rPr>
                  <a:t>4K-2K </a:t>
                </a:r>
                <a:r>
                  <a:rPr lang="en-CA" altLang="en-US" sz="1200" err="1">
                    <a:latin typeface="Calibri" pitchFamily="34" charset="0"/>
                    <a:cs typeface="Arial" pitchFamily="34" charset="0"/>
                  </a:rPr>
                  <a:t>Cryoinsert</a:t>
                </a:r>
                <a:endParaRPr lang="en-CA" altLang="en-US" sz="1200"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30" name="TextBox 10">
                <a:extLst>
                  <a:ext uri="{FF2B5EF4-FFF2-40B4-BE49-F238E27FC236}">
                    <a16:creationId xmlns:a16="http://schemas.microsoft.com/office/drawing/2014/main" id="{FF4A4934-6D27-49EF-AD09-1CD5F365C3D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424251" y="2076262"/>
                <a:ext cx="719751" cy="21449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CA" altLang="en-US" sz="1200">
                    <a:latin typeface="Calibri" pitchFamily="34" charset="0"/>
                    <a:cs typeface="Arial" pitchFamily="34" charset="0"/>
                  </a:rPr>
                  <a:t>Strongback</a:t>
                </a:r>
              </a:p>
            </p:txBody>
          </p:sp>
          <p:sp>
            <p:nvSpPr>
              <p:cNvPr id="31" name="TextBox 24">
                <a:extLst>
                  <a:ext uri="{FF2B5EF4-FFF2-40B4-BE49-F238E27FC236}">
                    <a16:creationId xmlns:a16="http://schemas.microsoft.com/office/drawing/2014/main" id="{4DE76378-EFA6-465D-84DD-1E4B890204A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46484" y="1700543"/>
                <a:ext cx="669956" cy="3466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CA" altLang="en-US" sz="1200">
                    <a:latin typeface="Calibri" pitchFamily="34" charset="0"/>
                    <a:cs typeface="Arial" pitchFamily="34" charset="0"/>
                  </a:rPr>
                  <a:t>Heat exchanger</a:t>
                </a:r>
              </a:p>
            </p:txBody>
          </p:sp>
          <p:sp>
            <p:nvSpPr>
              <p:cNvPr id="32" name="TextBox 25">
                <a:extLst>
                  <a:ext uri="{FF2B5EF4-FFF2-40B4-BE49-F238E27FC236}">
                    <a16:creationId xmlns:a16="http://schemas.microsoft.com/office/drawing/2014/main" id="{84AF694D-1BF0-4D4B-9A6C-AF9E057E9AD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23155" y="1148282"/>
                <a:ext cx="647323" cy="3466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CA" altLang="en-US" sz="1200">
                    <a:latin typeface="Calibri" pitchFamily="34" charset="0"/>
                    <a:cs typeface="Arial" pitchFamily="34" charset="0"/>
                  </a:rPr>
                  <a:t>4K phase separator</a:t>
                </a:r>
              </a:p>
            </p:txBody>
          </p:sp>
          <p:sp>
            <p:nvSpPr>
              <p:cNvPr id="33" name="TextBox 26">
                <a:extLst>
                  <a:ext uri="{FF2B5EF4-FFF2-40B4-BE49-F238E27FC236}">
                    <a16:creationId xmlns:a16="http://schemas.microsoft.com/office/drawing/2014/main" id="{80CC6756-17F1-4EC9-B75F-F20072E0A61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28504" y="1287102"/>
                <a:ext cx="719751" cy="3466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CA" altLang="en-US" sz="1200">
                    <a:latin typeface="Calibri" pitchFamily="34" charset="0"/>
                    <a:cs typeface="Arial" pitchFamily="34" charset="0"/>
                  </a:rPr>
                  <a:t>Support Post</a:t>
                </a:r>
              </a:p>
            </p:txBody>
          </p:sp>
          <p:cxnSp>
            <p:nvCxnSpPr>
              <p:cNvPr id="34" name="Straight Arrow Connector 33">
                <a:extLst>
                  <a:ext uri="{FF2B5EF4-FFF2-40B4-BE49-F238E27FC236}">
                    <a16:creationId xmlns:a16="http://schemas.microsoft.com/office/drawing/2014/main" id="{12486965-DE46-4A12-B88F-3AAC97B791B3}"/>
                  </a:ext>
                </a:extLst>
              </p:cNvPr>
              <p:cNvCxnSpPr>
                <a:stCxn id="32" idx="2"/>
              </p:cNvCxnSpPr>
              <p:nvPr/>
            </p:nvCxnSpPr>
            <p:spPr>
              <a:xfrm flipH="1">
                <a:off x="7148385" y="1494893"/>
                <a:ext cx="398432" cy="640916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E39F4E2C-2B97-456F-BC1A-CEE7D09106FC}"/>
                  </a:ext>
                </a:extLst>
              </p:cNvPr>
              <p:cNvCxnSpPr/>
              <p:nvPr/>
            </p:nvCxnSpPr>
            <p:spPr>
              <a:xfrm flipH="1">
                <a:off x="7921432" y="1498383"/>
                <a:ext cx="425414" cy="94165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157AB9C1-C75E-4811-985D-643EF7342448}"/>
                  </a:ext>
                </a:extLst>
              </p:cNvPr>
              <p:cNvCxnSpPr/>
              <p:nvPr/>
            </p:nvCxnSpPr>
            <p:spPr>
              <a:xfrm flipH="1">
                <a:off x="8126202" y="2231787"/>
                <a:ext cx="411129" cy="181087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F3720F2C-F0E4-4A4B-A114-5E87BA702D7F}"/>
                  </a:ext>
                </a:extLst>
              </p:cNvPr>
              <p:cNvCxnSpPr/>
              <p:nvPr/>
            </p:nvCxnSpPr>
            <p:spPr>
              <a:xfrm>
                <a:off x="6368987" y="1583494"/>
                <a:ext cx="398429" cy="141248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TextBox 41">
                <a:extLst>
                  <a:ext uri="{FF2B5EF4-FFF2-40B4-BE49-F238E27FC236}">
                    <a16:creationId xmlns:a16="http://schemas.microsoft.com/office/drawing/2014/main" id="{681B8CB3-3094-49DA-973E-9770B03F521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52510" y="3147590"/>
                <a:ext cx="550754" cy="3466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CA" altLang="en-US" sz="1200">
                    <a:latin typeface="Calibri" pitchFamily="34" charset="0"/>
                    <a:cs typeface="Arial" pitchFamily="34" charset="0"/>
                  </a:rPr>
                  <a:t>WPM bracket</a:t>
                </a:r>
              </a:p>
            </p:txBody>
          </p: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EF71DA1A-B1CE-4EC6-80EF-767DD6E8C946}"/>
                  </a:ext>
                </a:extLst>
              </p:cNvPr>
              <p:cNvCxnSpPr/>
              <p:nvPr/>
            </p:nvCxnSpPr>
            <p:spPr>
              <a:xfrm>
                <a:off x="5776898" y="1864179"/>
                <a:ext cx="980993" cy="2499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BEC7CA69-41F8-48A0-8161-AF4DDD91FEB0}"/>
                  </a:ext>
                </a:extLst>
              </p:cNvPr>
              <p:cNvCxnSpPr/>
              <p:nvPr/>
            </p:nvCxnSpPr>
            <p:spPr>
              <a:xfrm flipV="1">
                <a:off x="7835714" y="3019516"/>
                <a:ext cx="376206" cy="184709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TextBox 50">
                <a:extLst>
                  <a:ext uri="{FF2B5EF4-FFF2-40B4-BE49-F238E27FC236}">
                    <a16:creationId xmlns:a16="http://schemas.microsoft.com/office/drawing/2014/main" id="{9C4D7AD3-4CD3-4F63-B364-CF0BC0345D5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38243" y="3281882"/>
                <a:ext cx="908365" cy="2079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CA" altLang="en-US" sz="1200">
                    <a:latin typeface="Calibri" pitchFamily="34" charset="0"/>
                    <a:cs typeface="Arial" pitchFamily="34" charset="0"/>
                  </a:rPr>
                  <a:t>Power coupler</a:t>
                </a:r>
              </a:p>
            </p:txBody>
          </p:sp>
          <p:cxnSp>
            <p:nvCxnSpPr>
              <p:cNvPr id="42" name="Straight Arrow Connector 41">
                <a:extLst>
                  <a:ext uri="{FF2B5EF4-FFF2-40B4-BE49-F238E27FC236}">
                    <a16:creationId xmlns:a16="http://schemas.microsoft.com/office/drawing/2014/main" id="{831E1807-1EB0-4018-9B19-16C78EE003B8}"/>
                  </a:ext>
                </a:extLst>
              </p:cNvPr>
              <p:cNvCxnSpPr/>
              <p:nvPr/>
            </p:nvCxnSpPr>
            <p:spPr>
              <a:xfrm flipV="1">
                <a:off x="6559471" y="3010462"/>
                <a:ext cx="193659" cy="325957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" name="TextBox 6">
              <a:extLst>
                <a:ext uri="{FF2B5EF4-FFF2-40B4-BE49-F238E27FC236}">
                  <a16:creationId xmlns:a16="http://schemas.microsoft.com/office/drawing/2014/main" id="{3FC39B7B-2C76-416E-9E75-5D1121B302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6600" y="1033816"/>
              <a:ext cx="1038726" cy="5470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4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200">
                  <a:latin typeface="Calibri" pitchFamily="34" charset="0"/>
                  <a:cs typeface="Arial" pitchFamily="34" charset="0"/>
                </a:rPr>
                <a:t>Tuner motor</a:t>
              </a: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2BC6DBEA-78C3-4A82-B351-04AB19539958}"/>
                </a:ext>
              </a:extLst>
            </p:cNvPr>
            <p:cNvCxnSpPr/>
            <p:nvPr/>
          </p:nvCxnSpPr>
          <p:spPr bwMode="auto">
            <a:xfrm>
              <a:off x="1541763" y="1553544"/>
              <a:ext cx="1574149" cy="39443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Slide Number Placeholder 4">
            <a:extLst>
              <a:ext uri="{FF2B5EF4-FFF2-40B4-BE49-F238E27FC236}">
                <a16:creationId xmlns:a16="http://schemas.microsoft.com/office/drawing/2014/main" id="{17DAA635-D0B0-4A3F-B0E3-15570BCC3816}"/>
              </a:ext>
            </a:extLst>
          </p:cNvPr>
          <p:cNvSpPr txBox="1">
            <a:spLocks/>
          </p:cNvSpPr>
          <p:nvPr/>
        </p:nvSpPr>
        <p:spPr>
          <a:xfrm>
            <a:off x="9098280" y="6581001"/>
            <a:ext cx="2844800" cy="27699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420971A8-BAEC-4833-8872-3B095E36DD2F}" type="slidenum">
              <a:rPr lang="en-US" sz="1200" smtClean="0">
                <a:solidFill>
                  <a:srgbClr val="00A4FF"/>
                </a:solidFill>
              </a:rPr>
              <a:pPr algn="r">
                <a:defRPr/>
              </a:pPr>
              <a:t>17</a:t>
            </a:fld>
            <a:endParaRPr lang="en-US" sz="1200">
              <a:solidFill>
                <a:srgbClr val="00A4FF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7E32D7A-83FF-493F-A72A-D05AA0D96A59}"/>
              </a:ext>
            </a:extLst>
          </p:cNvPr>
          <p:cNvSpPr/>
          <p:nvPr/>
        </p:nvSpPr>
        <p:spPr>
          <a:xfrm>
            <a:off x="341950" y="238884"/>
            <a:ext cx="53180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800">
                <a:solidFill>
                  <a:srgbClr val="00A4FF"/>
                </a:solidFill>
              </a:rPr>
              <a:t>Hi-</a:t>
            </a:r>
            <a:r>
              <a:rPr lang="en-CA" sz="2800" err="1">
                <a:solidFill>
                  <a:srgbClr val="00A4FF"/>
                </a:solidFill>
              </a:rPr>
              <a:t>Lumi</a:t>
            </a:r>
            <a:r>
              <a:rPr lang="en-CA" sz="2800">
                <a:solidFill>
                  <a:srgbClr val="00A4FF"/>
                </a:solidFill>
              </a:rPr>
              <a:t> Cryomodule vs ARIEL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ED43F0D-4E0E-4A2C-873A-0172F3EA174C}"/>
              </a:ext>
            </a:extLst>
          </p:cNvPr>
          <p:cNvSpPr txBox="1"/>
          <p:nvPr/>
        </p:nvSpPr>
        <p:spPr>
          <a:xfrm>
            <a:off x="-30480" y="6581001"/>
            <a:ext cx="8286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200" i="1">
                <a:solidFill>
                  <a:srgbClr val="00A4FF"/>
                </a:solidFill>
              </a:rPr>
              <a:t>Nov. 12, 2019   Hi-</a:t>
            </a:r>
            <a:r>
              <a:rPr lang="en-CA" sz="1200" i="1" err="1">
                <a:solidFill>
                  <a:srgbClr val="00A4FF"/>
                </a:solidFill>
              </a:rPr>
              <a:t>Lumi</a:t>
            </a:r>
            <a:r>
              <a:rPr lang="en-CA" sz="1200" i="1">
                <a:solidFill>
                  <a:srgbClr val="00A4FF"/>
                </a:solidFill>
              </a:rPr>
              <a:t> C&amp;S Review CERN Nov. 2019 - Laxdal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78A7738-DC5C-4302-99B4-51532ED589B6}"/>
              </a:ext>
            </a:extLst>
          </p:cNvPr>
          <p:cNvGrpSpPr/>
          <p:nvPr/>
        </p:nvGrpSpPr>
        <p:grpSpPr>
          <a:xfrm>
            <a:off x="0" y="6233678"/>
            <a:ext cx="1602862" cy="611622"/>
            <a:chOff x="2899741" y="3408765"/>
            <a:chExt cx="3401670" cy="1421594"/>
          </a:xfrm>
        </p:grpSpPr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168F6EB6-51BC-42FB-8534-520CCA3149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9741" y="3408765"/>
              <a:ext cx="3401670" cy="1421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8" name="Picture 2" descr="Bildergebnis für canadian flag">
              <a:extLst>
                <a:ext uri="{FF2B5EF4-FFF2-40B4-BE49-F238E27FC236}">
                  <a16:creationId xmlns:a16="http://schemas.microsoft.com/office/drawing/2014/main" id="{56DFDF84-4CFE-4D89-8E0C-AA8F240A208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231" t="7128" r="28419" b="22799"/>
            <a:stretch/>
          </p:blipFill>
          <p:spPr bwMode="auto">
            <a:xfrm rot="19695849">
              <a:off x="2926840" y="3435876"/>
              <a:ext cx="622100" cy="5122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" name="Picture 58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259829F5-34B6-45C8-9580-D7941F47C2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743417" y="4302845"/>
              <a:ext cx="486874" cy="486874"/>
            </a:xfrm>
            <a:prstGeom prst="rect">
              <a:avLst/>
            </a:prstGeom>
          </p:spPr>
        </p:pic>
      </p:grpSp>
      <p:pic>
        <p:nvPicPr>
          <p:cNvPr id="61" name="Picture 60">
            <a:extLst>
              <a:ext uri="{FF2B5EF4-FFF2-40B4-BE49-F238E27FC236}">
                <a16:creationId xmlns:a16="http://schemas.microsoft.com/office/drawing/2014/main" id="{826115BB-4592-4C44-95AC-57A95A002027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557" r="9257" b="3840"/>
          <a:stretch/>
        </p:blipFill>
        <p:spPr bwMode="auto">
          <a:xfrm>
            <a:off x="577088" y="811059"/>
            <a:ext cx="5552183" cy="357340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844AB81-F065-4561-9B1E-F54DFDD5422E}"/>
              </a:ext>
            </a:extLst>
          </p:cNvPr>
          <p:cNvSpPr txBox="1"/>
          <p:nvPr/>
        </p:nvSpPr>
        <p:spPr>
          <a:xfrm>
            <a:off x="8019608" y="5776779"/>
            <a:ext cx="2844800" cy="369332"/>
          </a:xfrm>
          <a:prstGeom prst="rect">
            <a:avLst/>
          </a:prstGeom>
          <a:solidFill>
            <a:srgbClr val="3AB9F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b="1">
                <a:solidFill>
                  <a:schemeClr val="bg1"/>
                </a:solidFill>
              </a:rPr>
              <a:t>ARIEL Cryomodule</a:t>
            </a:r>
          </a:p>
        </p:txBody>
      </p:sp>
    </p:spTree>
    <p:extLst>
      <p:ext uri="{BB962C8B-B14F-4D97-AF65-F5344CB8AC3E}">
        <p14:creationId xmlns:p14="http://schemas.microsoft.com/office/powerpoint/2010/main" val="35599815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CustomShape 3"/>
          <p:cNvSpPr/>
          <p:nvPr/>
        </p:nvSpPr>
        <p:spPr>
          <a:xfrm>
            <a:off x="239521" y="198120"/>
            <a:ext cx="7348396" cy="457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2400" strike="noStrike">
                <a:solidFill>
                  <a:srgbClr val="039BE7"/>
                </a:solidFill>
                <a:ea typeface="DejaVu Sans"/>
              </a:rPr>
              <a:t>Collaboration on Beam </a:t>
            </a:r>
            <a:r>
              <a:rPr lang="en-US" sz="2400">
                <a:solidFill>
                  <a:srgbClr val="039BE7"/>
                </a:solidFill>
                <a:ea typeface="DejaVu Sans"/>
              </a:rPr>
              <a:t>Dynamics of </a:t>
            </a:r>
            <a:r>
              <a:rPr lang="en-US" sz="2400" strike="noStrike">
                <a:solidFill>
                  <a:srgbClr val="039BE7"/>
                </a:solidFill>
                <a:ea typeface="DejaVu Sans"/>
              </a:rPr>
              <a:t>High-Luminosity LHC (Extended Domain Tune Scans) </a:t>
            </a:r>
            <a:endParaRPr sz="2400">
              <a:solidFill>
                <a:srgbClr val="039BE7"/>
              </a:solidFill>
            </a:endParaRPr>
          </a:p>
        </p:txBody>
      </p:sp>
      <p:sp>
        <p:nvSpPr>
          <p:cNvPr id="16" name="Slide Number Placeholder 4"/>
          <p:cNvSpPr txBox="1">
            <a:spLocks/>
          </p:cNvSpPr>
          <p:nvPr/>
        </p:nvSpPr>
        <p:spPr>
          <a:xfrm>
            <a:off x="9347200" y="6575037"/>
            <a:ext cx="2844800" cy="3661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420971A8-BAEC-4833-8872-3B095E36DD2F}" type="slidenum">
              <a:rPr lang="en-US" sz="1600" smtClean="0"/>
              <a:pPr algn="r">
                <a:defRPr/>
              </a:pPr>
              <a:t>18</a:t>
            </a:fld>
            <a:endParaRPr lang="en-US" sz="1600"/>
          </a:p>
        </p:txBody>
      </p:sp>
      <p:sp>
        <p:nvSpPr>
          <p:cNvPr id="18" name="Subtitle 2"/>
          <p:cNvSpPr txBox="1">
            <a:spLocks/>
          </p:cNvSpPr>
          <p:nvPr/>
        </p:nvSpPr>
        <p:spPr>
          <a:xfrm>
            <a:off x="554188" y="960411"/>
            <a:ext cx="11284886" cy="329946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000"/>
              <a:t>Beam physics studies  focus on the </a:t>
            </a:r>
            <a:r>
              <a:rPr lang="en-CA" sz="2000"/>
              <a:t>general understanding of the impact of resonances to the choice of the optimal working point at collision.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CA" sz="2000" b="1"/>
              <a:t>Tune-scans:</a:t>
            </a:r>
            <a:r>
              <a:rPr lang="en-CA" sz="2000"/>
              <a:t> look for dependencies of the dynamic aperture of HL-LHC on the tune working point (WP) as part of a detailed tracking campaign aimed at luminosity optimization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EA103E1-41B8-4839-BA2B-7A4C3795FD49}"/>
              </a:ext>
            </a:extLst>
          </p:cNvPr>
          <p:cNvGrpSpPr/>
          <p:nvPr/>
        </p:nvGrpSpPr>
        <p:grpSpPr>
          <a:xfrm>
            <a:off x="1713985" y="2544270"/>
            <a:ext cx="8705304" cy="4159364"/>
            <a:chOff x="1672591" y="2638694"/>
            <a:chExt cx="8705304" cy="4159364"/>
          </a:xfrm>
        </p:grpSpPr>
        <p:pic>
          <p:nvPicPr>
            <p:cNvPr id="26" name="Picture 5" descr="A close up of a logo&#10;&#10;Description automatically generated">
              <a:extLst>
                <a:ext uri="{FF2B5EF4-FFF2-40B4-BE49-F238E27FC236}">
                  <a16:creationId xmlns:a16="http://schemas.microsoft.com/office/drawing/2014/main" id="{D4BE104A-12D3-4A9C-8914-88EEEC69677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57600" y="2885870"/>
              <a:ext cx="4959530" cy="3912188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2429654-E7EE-4674-BE00-9FFAF7D09D43}"/>
                </a:ext>
              </a:extLst>
            </p:cNvPr>
            <p:cNvSpPr txBox="1"/>
            <p:nvPr/>
          </p:nvSpPr>
          <p:spPr>
            <a:xfrm>
              <a:off x="1672591" y="2883624"/>
              <a:ext cx="2220685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b="1">
                  <a:solidFill>
                    <a:srgbClr val="FF0000"/>
                  </a:solidFill>
                  <a:cs typeface="Arial"/>
                </a:rPr>
                <a:t>Resonance lines</a:t>
              </a:r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954E654-3624-46F0-B5A7-071EACEA6FA3}"/>
                </a:ext>
              </a:extLst>
            </p:cNvPr>
            <p:cNvSpPr txBox="1"/>
            <p:nvPr/>
          </p:nvSpPr>
          <p:spPr>
            <a:xfrm>
              <a:off x="4574721" y="3091543"/>
              <a:ext cx="2743200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b="1"/>
                <a:t>​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671090-97D5-4378-903E-83A6FCBB9AE2}"/>
                </a:ext>
              </a:extLst>
            </p:cNvPr>
            <p:cNvSpPr txBox="1"/>
            <p:nvPr/>
          </p:nvSpPr>
          <p:spPr>
            <a:xfrm>
              <a:off x="7764779" y="3425732"/>
              <a:ext cx="849086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b="1">
                  <a:cs typeface="Arial"/>
                </a:rPr>
                <a:t>DA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ACFC888-F9F5-4B3F-8452-31085BCF4820}"/>
                </a:ext>
              </a:extLst>
            </p:cNvPr>
            <p:cNvSpPr txBox="1"/>
            <p:nvPr/>
          </p:nvSpPr>
          <p:spPr>
            <a:xfrm>
              <a:off x="7919901" y="2638694"/>
              <a:ext cx="2457994" cy="646331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b="1">
                  <a:solidFill>
                    <a:srgbClr val="FF0000"/>
                  </a:solidFill>
                  <a:cs typeface="Arial"/>
                </a:rPr>
                <a:t>HL-LHC nominal working point (WP)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D8FBEE7-2BBA-43A0-8A3E-C15749848D11}"/>
                </a:ext>
              </a:extLst>
            </p:cNvPr>
            <p:cNvSpPr txBox="1"/>
            <p:nvPr/>
          </p:nvSpPr>
          <p:spPr>
            <a:xfrm>
              <a:off x="1785258" y="4140925"/>
              <a:ext cx="1866899" cy="646331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b="1">
                  <a:solidFill>
                    <a:srgbClr val="FF0000"/>
                  </a:solidFill>
                  <a:cs typeface="Arial"/>
                </a:rPr>
                <a:t>Good WP candidate </a:t>
              </a: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1D1E50DF-E032-417C-B770-AA0D9048118E}"/>
                </a:ext>
              </a:extLst>
            </p:cNvPr>
            <p:cNvCxnSpPr>
              <a:cxnSpLocks/>
            </p:cNvCxnSpPr>
            <p:nvPr/>
          </p:nvCxnSpPr>
          <p:spPr>
            <a:xfrm>
              <a:off x="3312793" y="3205893"/>
              <a:ext cx="1462124" cy="44387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2567BF6E-B401-4BDE-B578-EE11402377F5}"/>
                </a:ext>
              </a:extLst>
            </p:cNvPr>
            <p:cNvCxnSpPr>
              <a:cxnSpLocks/>
            </p:cNvCxnSpPr>
            <p:nvPr/>
          </p:nvCxnSpPr>
          <p:spPr>
            <a:xfrm>
              <a:off x="2673257" y="4865965"/>
              <a:ext cx="2224124" cy="607155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9DBD2DF0-DEDB-433C-BF0D-839641B7E98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40164" y="3010509"/>
              <a:ext cx="660590" cy="38944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BC208327-FF08-47F7-8E33-0BB2AED249BD}"/>
              </a:ext>
            </a:extLst>
          </p:cNvPr>
          <p:cNvSpPr txBox="1"/>
          <p:nvPr/>
        </p:nvSpPr>
        <p:spPr>
          <a:xfrm>
            <a:off x="7281558" y="59578"/>
            <a:ext cx="4910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>
                <a:solidFill>
                  <a:srgbClr val="039BE7"/>
                </a:solidFill>
              </a:rPr>
              <a:t>D. </a:t>
            </a:r>
            <a:r>
              <a:rPr lang="en-CA" err="1">
                <a:solidFill>
                  <a:srgbClr val="039BE7"/>
                </a:solidFill>
              </a:rPr>
              <a:t>Kaltchev</a:t>
            </a:r>
            <a:r>
              <a:rPr lang="en-CA">
                <a:solidFill>
                  <a:srgbClr val="039BE7"/>
                </a:solidFill>
              </a:rPr>
              <a:t>, R. </a:t>
            </a:r>
            <a:r>
              <a:rPr lang="en-CA" err="1">
                <a:solidFill>
                  <a:srgbClr val="039BE7"/>
                </a:solidFill>
              </a:rPr>
              <a:t>Baartman</a:t>
            </a:r>
            <a:r>
              <a:rPr lang="en-CA">
                <a:solidFill>
                  <a:srgbClr val="039BE7"/>
                </a:solidFill>
              </a:rPr>
              <a:t> – Beam Physics 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8F5A125-F394-4B0D-84BF-75C44A078D25}"/>
              </a:ext>
            </a:extLst>
          </p:cNvPr>
          <p:cNvGrpSpPr/>
          <p:nvPr/>
        </p:nvGrpSpPr>
        <p:grpSpPr>
          <a:xfrm>
            <a:off x="0" y="6233678"/>
            <a:ext cx="1602862" cy="611622"/>
            <a:chOff x="2899741" y="3408765"/>
            <a:chExt cx="3401670" cy="1421594"/>
          </a:xfrm>
        </p:grpSpPr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2FB8AF52-1E94-434E-8846-80A98C9096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9741" y="3408765"/>
              <a:ext cx="3401670" cy="1421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" name="Picture 2" descr="Bildergebnis für canadian flag">
              <a:extLst>
                <a:ext uri="{FF2B5EF4-FFF2-40B4-BE49-F238E27FC236}">
                  <a16:creationId xmlns:a16="http://schemas.microsoft.com/office/drawing/2014/main" id="{484FCA36-F2E4-4F8C-8BEE-97AF378D57A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231" t="7128" r="28419" b="22799"/>
            <a:stretch/>
          </p:blipFill>
          <p:spPr bwMode="auto">
            <a:xfrm rot="19695849">
              <a:off x="2926840" y="3435876"/>
              <a:ext cx="622100" cy="5122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Picture 41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1999AB89-E360-4987-B002-E87D371EC46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43417" y="4302845"/>
              <a:ext cx="486874" cy="4868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76974707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67462" y="239228"/>
            <a:ext cx="7224201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CA" sz="2400"/>
              <a:t>Additional beam physics and potential hardware contribution to HL-LHC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4031" y="1157866"/>
            <a:ext cx="607719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CA" sz="2000"/>
              <a:t>An issue with Hi-</a:t>
            </a:r>
            <a:r>
              <a:rPr lang="en-CA" sz="2000" err="1"/>
              <a:t>Lumi</a:t>
            </a:r>
            <a:r>
              <a:rPr lang="en-CA" sz="2000"/>
              <a:t> LHC is Beam-Beam Long-Range effects at the interaction regions</a:t>
            </a:r>
          </a:p>
          <a:p>
            <a:pPr marL="342900" indent="-342900">
              <a:spcBef>
                <a:spcPts val="60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CA" sz="2000"/>
              <a:t>TRIUMF (D. </a:t>
            </a:r>
            <a:r>
              <a:rPr lang="en-CA" sz="2000" err="1"/>
              <a:t>Kaltchev</a:t>
            </a:r>
            <a:r>
              <a:rPr lang="en-CA" sz="2000"/>
              <a:t>) has developed a Hamiltonian based beam physics model of these effects </a:t>
            </a:r>
          </a:p>
          <a:p>
            <a:pPr marL="342900" indent="-342900">
              <a:spcBef>
                <a:spcPts val="60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CA" sz="2000"/>
              <a:t>The effect can be mitigated (confirmed in LHC tests) with the addition of </a:t>
            </a:r>
            <a:r>
              <a:rPr lang="en-CA" sz="2000">
                <a:solidFill>
                  <a:srgbClr val="00B0F0"/>
                </a:solidFill>
              </a:rPr>
              <a:t>physical wires, </a:t>
            </a:r>
            <a:r>
              <a:rPr lang="en-CA" sz="2000"/>
              <a:t>running high currents, </a:t>
            </a:r>
            <a:r>
              <a:rPr lang="en-CA" sz="2000">
                <a:sym typeface="Wingdings" panose="05000000000000000000" pitchFamily="2" charset="2"/>
              </a:rPr>
              <a:t> TRIUMF’s model helps explain and optimize the wire compensation</a:t>
            </a:r>
            <a:endParaRPr lang="en-CA" sz="2000"/>
          </a:p>
          <a:p>
            <a:pPr marL="342900" indent="-342900">
              <a:spcBef>
                <a:spcPts val="60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CA" sz="2000"/>
              <a:t>Canada via TRIUMF could provide the final wire correctors for HL-LHC</a:t>
            </a:r>
          </a:p>
          <a:p>
            <a:pPr marL="342900" indent="-342900">
              <a:spcBef>
                <a:spcPts val="60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CA" sz="2000"/>
              <a:t>In a separate study, student P. Belanger is using beam loss data from falling particulate (UFOs) in LHC to predict the sources of the contamination  </a:t>
            </a:r>
          </a:p>
        </p:txBody>
      </p:sp>
      <p:sp>
        <p:nvSpPr>
          <p:cNvPr id="8" name="Slide Number Placeholder 4"/>
          <p:cNvSpPr txBox="1">
            <a:spLocks/>
          </p:cNvSpPr>
          <p:nvPr/>
        </p:nvSpPr>
        <p:spPr>
          <a:xfrm>
            <a:off x="9067800" y="6546851"/>
            <a:ext cx="2844800" cy="3661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420971A8-BAEC-4833-8872-3B095E36DD2F}" type="slidenum">
              <a:rPr lang="en-US" sz="1600" smtClean="0"/>
              <a:pPr algn="r">
                <a:defRPr/>
              </a:pPr>
              <a:t>19</a:t>
            </a:fld>
            <a:endParaRPr lang="en-US" sz="160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FC69A22-BC1B-4F77-B563-2796303A4A6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75" t="22409" r="46769" b="28760"/>
          <a:stretch/>
        </p:blipFill>
        <p:spPr>
          <a:xfrm>
            <a:off x="7523198" y="328685"/>
            <a:ext cx="3464583" cy="291554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9B9A620-B7A0-42DB-AD1E-9FE16427F856}"/>
              </a:ext>
            </a:extLst>
          </p:cNvPr>
          <p:cNvSpPr txBox="1"/>
          <p:nvPr/>
        </p:nvSpPr>
        <p:spPr>
          <a:xfrm>
            <a:off x="7141650" y="3126117"/>
            <a:ext cx="43961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/>
              <a:t>Hardware design of wire corrector</a:t>
            </a:r>
          </a:p>
        </p:txBody>
      </p:sp>
      <p:pic>
        <p:nvPicPr>
          <p:cNvPr id="13" name="Google Shape;75;p15">
            <a:extLst>
              <a:ext uri="{FF2B5EF4-FFF2-40B4-BE49-F238E27FC236}">
                <a16:creationId xmlns:a16="http://schemas.microsoft.com/office/drawing/2014/main" id="{D48B4F5F-EE36-427B-AF60-7DCDD472A6CC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91663" y="3696097"/>
            <a:ext cx="3814166" cy="2208557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74;p15">
            <a:extLst>
              <a:ext uri="{FF2B5EF4-FFF2-40B4-BE49-F238E27FC236}">
                <a16:creationId xmlns:a16="http://schemas.microsoft.com/office/drawing/2014/main" id="{88411D47-AF4C-4600-B591-06853E915CE2}"/>
              </a:ext>
            </a:extLst>
          </p:cNvPr>
          <p:cNvSpPr txBox="1"/>
          <p:nvPr/>
        </p:nvSpPr>
        <p:spPr>
          <a:xfrm>
            <a:off x="7415650" y="5914873"/>
            <a:ext cx="4396122" cy="9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fr" sz="1600"/>
              <a:t>Reconstructed probability density function for the dust position around the beam (0,0). </a:t>
            </a:r>
            <a:endParaRPr sz="160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318A797-2583-45C6-9DFA-13F8D351BD9D}"/>
              </a:ext>
            </a:extLst>
          </p:cNvPr>
          <p:cNvGrpSpPr/>
          <p:nvPr/>
        </p:nvGrpSpPr>
        <p:grpSpPr>
          <a:xfrm>
            <a:off x="0" y="6233678"/>
            <a:ext cx="1602862" cy="611622"/>
            <a:chOff x="2899741" y="3408765"/>
            <a:chExt cx="3401670" cy="1421594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99736B17-DE08-4AA9-96CE-A0EFD61ED1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9741" y="3408765"/>
              <a:ext cx="3401670" cy="1421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2" descr="Bildergebnis für canadian flag">
              <a:extLst>
                <a:ext uri="{FF2B5EF4-FFF2-40B4-BE49-F238E27FC236}">
                  <a16:creationId xmlns:a16="http://schemas.microsoft.com/office/drawing/2014/main" id="{DB771A1E-7BEA-4868-91E9-6894574D6A0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231" t="7128" r="28419" b="22799"/>
            <a:stretch/>
          </p:blipFill>
          <p:spPr bwMode="auto">
            <a:xfrm rot="19695849">
              <a:off x="2926840" y="3435876"/>
              <a:ext cx="622100" cy="5122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7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424C6526-A12C-4ACA-A34D-9C0385E0412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743417" y="4302845"/>
              <a:ext cx="486874" cy="4868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654845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18" y="137001"/>
            <a:ext cx="8953827" cy="650329"/>
          </a:xfrm>
        </p:spPr>
        <p:txBody>
          <a:bodyPr>
            <a:normAutofit/>
          </a:bodyPr>
          <a:lstStyle/>
          <a:p>
            <a:r>
              <a:rPr lang="en-US" sz="2800" b="0"/>
              <a:t>TRIUMF and AWAKE experiment</a:t>
            </a:r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9" t="41729" r="11986" b="24276"/>
          <a:stretch/>
        </p:blipFill>
        <p:spPr>
          <a:xfrm>
            <a:off x="259399" y="4703927"/>
            <a:ext cx="8419381" cy="184124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ECFE2CD-17A8-4010-8FEE-B09A8FA70F4F}"/>
              </a:ext>
            </a:extLst>
          </p:cNvPr>
          <p:cNvSpPr/>
          <p:nvPr/>
        </p:nvSpPr>
        <p:spPr>
          <a:xfrm>
            <a:off x="529389" y="884200"/>
            <a:ext cx="7443538" cy="355481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AWAKE is an R&amp;D experiment at </a:t>
            </a:r>
            <a:r>
              <a:rPr lang="en-US" sz="2000" dirty="0">
                <a:solidFill>
                  <a:srgbClr val="FF0000"/>
                </a:solidFill>
              </a:rPr>
              <a:t>CERN</a:t>
            </a:r>
            <a:r>
              <a:rPr lang="en-US" sz="2000" dirty="0"/>
              <a:t> towards developing novel accelerator technologies for future accelerators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Exploits acceleration of electrons by plasma waves driven by high energy protons from SPS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TRIUMF scope (NSERC funded)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Design and construction of diagnostics (</a:t>
            </a:r>
            <a:r>
              <a:rPr lang="en-US" sz="2000" dirty="0" err="1"/>
              <a:t>stripline</a:t>
            </a:r>
            <a:r>
              <a:rPr lang="en-US" sz="2000" dirty="0"/>
              <a:t> beam position monitors, Faraday cup and associated electronics for electron and common beam lines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Student funding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Now preparing for AWAKE Run 2</a:t>
            </a:r>
          </a:p>
        </p:txBody>
      </p:sp>
      <p:pic>
        <p:nvPicPr>
          <p:cNvPr id="12290" name="Picture 2" descr="AWAKE collaboration meeting @ CERN (1-3 April 2019): WELCOME · Indico">
            <a:extLst>
              <a:ext uri="{FF2B5EF4-FFF2-40B4-BE49-F238E27FC236}">
                <a16:creationId xmlns:a16="http://schemas.microsoft.com/office/drawing/2014/main" id="{59401DD9-C815-466F-934D-FD5C0DE385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8936" y="50223"/>
            <a:ext cx="1204740" cy="61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1287ADE-C54E-4510-9E9A-0139B8FD26D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10829" y="3045696"/>
            <a:ext cx="3085240" cy="17223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BB43072-500C-4B11-ACA4-99E789DC4D9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10829" y="4821340"/>
            <a:ext cx="3085240" cy="1734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Screen Clipping">
            <a:extLst>
              <a:ext uri="{FF2B5EF4-FFF2-40B4-BE49-F238E27FC236}">
                <a16:creationId xmlns:a16="http://schemas.microsoft.com/office/drawing/2014/main" id="{218D1275-7B13-4313-B350-7F511825D2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02" y="438522"/>
            <a:ext cx="3199667" cy="255392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9D68338-82E1-4548-A068-C87EC4DDAC4B}"/>
              </a:ext>
            </a:extLst>
          </p:cNvPr>
          <p:cNvSpPr txBox="1"/>
          <p:nvPr/>
        </p:nvSpPr>
        <p:spPr>
          <a:xfrm>
            <a:off x="7281558" y="59578"/>
            <a:ext cx="4910443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CA">
                <a:solidFill>
                  <a:srgbClr val="039BE7"/>
                </a:solidFill>
              </a:rPr>
              <a:t>V. </a:t>
            </a:r>
            <a:r>
              <a:rPr lang="en-CA" err="1">
                <a:solidFill>
                  <a:srgbClr val="039BE7"/>
                </a:solidFill>
              </a:rPr>
              <a:t>Verzilov</a:t>
            </a:r>
            <a:r>
              <a:rPr lang="en-CA">
                <a:solidFill>
                  <a:srgbClr val="039BE7"/>
                </a:solidFill>
              </a:rPr>
              <a:t> – Diagnostics</a:t>
            </a:r>
            <a:r>
              <a:rPr lang="en-CA" dirty="0">
                <a:solidFill>
                  <a:srgbClr val="039BE7"/>
                </a:solidFill>
              </a:rPr>
              <a:t> </a:t>
            </a:r>
            <a:endParaRPr lang="en-CA">
              <a:solidFill>
                <a:srgbClr val="039B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5937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7770538-BBBE-4181-B3CB-95481E46716A}"/>
              </a:ext>
            </a:extLst>
          </p:cNvPr>
          <p:cNvSpPr txBox="1"/>
          <p:nvPr/>
        </p:nvSpPr>
        <p:spPr>
          <a:xfrm>
            <a:off x="0" y="-1"/>
            <a:ext cx="5334000" cy="7571303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endParaRPr lang="en-CA" sz="2400" dirty="0"/>
          </a:p>
          <a:p>
            <a:r>
              <a:rPr lang="en-CA" sz="2800" dirty="0"/>
              <a:t>ISOLDE and TRIUMF</a:t>
            </a:r>
          </a:p>
          <a:p>
            <a:endParaRPr lang="en-CA" sz="2800" dirty="0">
              <a:solidFill>
                <a:schemeClr val="bg1"/>
              </a:solidFill>
            </a:endParaRPr>
          </a:p>
          <a:p>
            <a:r>
              <a:rPr lang="en-CA" sz="2800" dirty="0">
                <a:solidFill>
                  <a:schemeClr val="bg1"/>
                </a:solidFill>
              </a:rPr>
              <a:t>Close collaborations on ISOL target and ion source technology, RIB diagnostics and SRF science and technology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 dirty="0">
                <a:solidFill>
                  <a:schemeClr val="bg1"/>
                </a:solidFill>
              </a:rPr>
              <a:t>Technical collaborations on p2n (proton to neutron converter), FEBIAD ion source, target components longevity, beam diagnostics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 dirty="0">
                <a:solidFill>
                  <a:schemeClr val="bg1"/>
                </a:solidFill>
              </a:rPr>
              <a:t>co-applicants on a EU Marie-Curie Fellowship program and student exchange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 dirty="0">
                <a:solidFill>
                  <a:schemeClr val="bg1"/>
                </a:solidFill>
              </a:rPr>
              <a:t>Exchange of technical equipment</a:t>
            </a:r>
            <a:endParaRPr lang="en-CA" sz="20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20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20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2000" dirty="0">
              <a:solidFill>
                <a:schemeClr val="bg1"/>
              </a:solidFill>
            </a:endParaRPr>
          </a:p>
          <a:p>
            <a:endParaRPr lang="en-CA" dirty="0">
              <a:solidFill>
                <a:schemeClr val="bg1"/>
              </a:solidFill>
            </a:endParaRPr>
          </a:p>
        </p:txBody>
      </p:sp>
      <p:pic>
        <p:nvPicPr>
          <p:cNvPr id="2052" name="Picture 4" descr="7: Layout of the ISOLDE-CERN facility with the extended hall and ...">
            <a:extLst>
              <a:ext uri="{FF2B5EF4-FFF2-40B4-BE49-F238E27FC236}">
                <a16:creationId xmlns:a16="http://schemas.microsoft.com/office/drawing/2014/main" id="{B932F8D1-45AD-4539-ACAE-6FE95D127F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31709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022F406-33EA-A146-9483-9D34BCF740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93974" y="816096"/>
            <a:ext cx="4971244" cy="2612904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6294C8ED-421B-8D45-93CA-0B52353A9B07}"/>
              </a:ext>
            </a:extLst>
          </p:cNvPr>
          <p:cNvSpPr txBox="1">
            <a:spLocks/>
          </p:cNvSpPr>
          <p:nvPr/>
        </p:nvSpPr>
        <p:spPr>
          <a:xfrm>
            <a:off x="126782" y="131438"/>
            <a:ext cx="11938436" cy="867105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1600" kern="1200">
                <a:solidFill>
                  <a:srgbClr val="FFFFFF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pPr algn="l"/>
            <a:r>
              <a:rPr lang="en-CA" sz="3200" dirty="0">
                <a:solidFill>
                  <a:srgbClr val="00B0F0"/>
                </a:solidFill>
              </a:rPr>
              <a:t>Laser Ion Source  R&amp;D </a:t>
            </a:r>
          </a:p>
          <a:p>
            <a:pPr algn="l"/>
            <a:r>
              <a:rPr lang="en-CA" sz="3200" dirty="0">
                <a:solidFill>
                  <a:srgbClr val="00B0F0"/>
                </a:solidFill>
              </a:rPr>
              <a:t>                international collaborations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AD0586-4002-C848-99C7-37D7DE6BCE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9445"/>
          <a:stretch/>
        </p:blipFill>
        <p:spPr>
          <a:xfrm>
            <a:off x="6984409" y="3886628"/>
            <a:ext cx="4944439" cy="2512363"/>
          </a:xfrm>
          <a:prstGeom prst="rect">
            <a:avLst/>
          </a:prstGeom>
        </p:spPr>
      </p:pic>
      <p:sp>
        <p:nvSpPr>
          <p:cNvPr id="6" name="Rectangle 4">
            <a:extLst>
              <a:ext uri="{FF2B5EF4-FFF2-40B4-BE49-F238E27FC236}">
                <a16:creationId xmlns:a16="http://schemas.microsoft.com/office/drawing/2014/main" id="{55E5EE21-1F2F-1248-B48B-EC111C218C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0756" y="3535490"/>
            <a:ext cx="5361244" cy="35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3900" tIns="51951" rIns="103900" bIns="51951">
            <a:spAutoFit/>
          </a:bodyPr>
          <a:lstStyle/>
          <a:p>
            <a:r>
              <a:rPr lang="de-DE" sz="1600" b="1" dirty="0">
                <a:latin typeface="Comic Sans MS" pitchFamily="66" charset="0"/>
              </a:rPr>
              <a:t>  all solid state laser ion source </a:t>
            </a:r>
            <a:r>
              <a:rPr lang="mr-IN" sz="1600" b="1" dirty="0">
                <a:latin typeface="Comic Sans MS" pitchFamily="66" charset="0"/>
              </a:rPr>
              <a:t>–</a:t>
            </a:r>
            <a:r>
              <a:rPr lang="de-DE" sz="1600" b="1" dirty="0">
                <a:latin typeface="Comic Sans MS" pitchFamily="66" charset="0"/>
              </a:rPr>
              <a:t>TRI LIS (2019)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FFEB3BB-871F-6846-90DF-F99B8A6F4B2D}"/>
              </a:ext>
            </a:extLst>
          </p:cNvPr>
          <p:cNvSpPr/>
          <p:nvPr/>
        </p:nvSpPr>
        <p:spPr>
          <a:xfrm>
            <a:off x="516204" y="1180999"/>
            <a:ext cx="596921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dirty="0"/>
              <a:t>   In-source spectroscopy of Actinides </a:t>
            </a:r>
            <a:r>
              <a:rPr lang="en-CA" dirty="0">
                <a:solidFill>
                  <a:srgbClr val="00B0F0"/>
                </a:solidFill>
              </a:rPr>
              <a:t>–</a:t>
            </a:r>
            <a:r>
              <a:rPr lang="en-CA" dirty="0"/>
              <a:t>  </a:t>
            </a:r>
            <a:r>
              <a:rPr lang="en-CA" dirty="0">
                <a:solidFill>
                  <a:srgbClr val="FF0000"/>
                </a:solidFill>
              </a:rPr>
              <a:t>U Mainz, GSI-HMI Mainz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dirty="0"/>
              <a:t>   Laser Resonance Ionization Spectroscopy </a:t>
            </a:r>
            <a:r>
              <a:rPr lang="en-CA" dirty="0">
                <a:solidFill>
                  <a:srgbClr val="00B0F0"/>
                </a:solidFill>
              </a:rPr>
              <a:t>–</a:t>
            </a:r>
            <a:r>
              <a:rPr lang="en-CA" dirty="0"/>
              <a:t> </a:t>
            </a:r>
            <a:r>
              <a:rPr lang="en-CA" dirty="0">
                <a:solidFill>
                  <a:srgbClr val="FF0000"/>
                </a:solidFill>
              </a:rPr>
              <a:t>FRIB, RIKEN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dirty="0"/>
              <a:t>   next generation all solid state laser ion source </a:t>
            </a:r>
            <a:r>
              <a:rPr lang="en-CA" dirty="0">
                <a:solidFill>
                  <a:srgbClr val="00B0F0"/>
                </a:solidFill>
              </a:rPr>
              <a:t>–</a:t>
            </a:r>
            <a:r>
              <a:rPr lang="en-CA" dirty="0">
                <a:solidFill>
                  <a:srgbClr val="FF0000"/>
                </a:solidFill>
              </a:rPr>
              <a:t> U Mainz, GANIL</a:t>
            </a:r>
            <a:endParaRPr lang="en-CA" dirty="0"/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dirty="0"/>
              <a:t>   </a:t>
            </a:r>
            <a:r>
              <a:rPr lang="en-CA" dirty="0" err="1"/>
              <a:t>TiSa</a:t>
            </a:r>
            <a:r>
              <a:rPr lang="en-CA" dirty="0"/>
              <a:t> laser dev. network </a:t>
            </a:r>
            <a:r>
              <a:rPr lang="en-CA" dirty="0">
                <a:solidFill>
                  <a:srgbClr val="00B0F0"/>
                </a:solidFill>
              </a:rPr>
              <a:t>–</a:t>
            </a:r>
            <a:r>
              <a:rPr lang="en-CA" dirty="0"/>
              <a:t> </a:t>
            </a:r>
            <a:r>
              <a:rPr lang="en-CA" dirty="0">
                <a:solidFill>
                  <a:srgbClr val="FF0000"/>
                </a:solidFill>
              </a:rPr>
              <a:t>U Mainz, GSI / HMI Mainz, JYFL, CERN-ISOLDE, KU Leuven, GANIL, U Nagoya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dirty="0"/>
              <a:t>   CLS laser spectroscopy &amp; polarizer facility project - </a:t>
            </a:r>
            <a:r>
              <a:rPr lang="en-CA" dirty="0">
                <a:solidFill>
                  <a:srgbClr val="FF0000"/>
                </a:solidFill>
              </a:rPr>
              <a:t>RAON 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dirty="0"/>
              <a:t>   EU Marie-Curie training network LISA (Laser ionization spectroscopy of Actinides) </a:t>
            </a:r>
            <a:r>
              <a:rPr lang="en-CA" dirty="0">
                <a:solidFill>
                  <a:srgbClr val="00B0F0"/>
                </a:solidFill>
              </a:rPr>
              <a:t>– </a:t>
            </a:r>
            <a:r>
              <a:rPr lang="en-CA" dirty="0">
                <a:solidFill>
                  <a:srgbClr val="FF0000"/>
                </a:solidFill>
              </a:rPr>
              <a:t>U Mainz, GSI / HMI Mainz, JYFL, CERN-ISOLDE, KU Leuven, GANIL, U Nagoya &amp; industry partners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dirty="0"/>
              <a:t>   student exchange </a:t>
            </a:r>
            <a:r>
              <a:rPr lang="en-CA" dirty="0">
                <a:solidFill>
                  <a:srgbClr val="00B0F0"/>
                </a:solidFill>
              </a:rPr>
              <a:t>– </a:t>
            </a:r>
            <a:r>
              <a:rPr lang="en-CA" dirty="0">
                <a:solidFill>
                  <a:srgbClr val="FF0000"/>
                </a:solidFill>
              </a:rPr>
              <a:t>U Oldenburg, TU Darmstadt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D970A3-9D80-4E27-9583-BF2D191B3D3C}"/>
              </a:ext>
            </a:extLst>
          </p:cNvPr>
          <p:cNvSpPr txBox="1"/>
          <p:nvPr/>
        </p:nvSpPr>
        <p:spPr>
          <a:xfrm>
            <a:off x="8213558" y="112295"/>
            <a:ext cx="3660160" cy="368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dirty="0">
                <a:solidFill>
                  <a:srgbClr val="039BE7"/>
                </a:solidFill>
              </a:rPr>
              <a:t>J. </a:t>
            </a:r>
            <a:r>
              <a:rPr lang="en-CA" dirty="0" err="1">
                <a:solidFill>
                  <a:srgbClr val="039BE7"/>
                </a:solidFill>
              </a:rPr>
              <a:t>Lassen</a:t>
            </a:r>
            <a:r>
              <a:rPr lang="en-CA" dirty="0">
                <a:solidFill>
                  <a:srgbClr val="039BE7"/>
                </a:solidFill>
              </a:rPr>
              <a:t> – T&amp;IS</a:t>
            </a:r>
          </a:p>
        </p:txBody>
      </p:sp>
    </p:spTree>
    <p:extLst>
      <p:ext uri="{BB962C8B-B14F-4D97-AF65-F5344CB8AC3E}">
        <p14:creationId xmlns:p14="http://schemas.microsoft.com/office/powerpoint/2010/main" val="23022182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BE5B3-D26E-D84E-BBE5-6AD93291A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203" y="185369"/>
            <a:ext cx="7213123" cy="676102"/>
          </a:xfrm>
          <a:solidFill>
            <a:schemeClr val="bg1"/>
          </a:solidFill>
        </p:spPr>
        <p:txBody>
          <a:bodyPr/>
          <a:lstStyle/>
          <a:p>
            <a:r>
              <a:rPr lang="en-US" sz="2800" b="0"/>
              <a:t>TRIUMF Remote Handling</a:t>
            </a:r>
          </a:p>
        </p:txBody>
      </p:sp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11379B12-9FB1-DD4E-9E91-5A251A5233BE}"/>
              </a:ext>
            </a:extLst>
          </p:cNvPr>
          <p:cNvSpPr txBox="1">
            <a:spLocks/>
          </p:cNvSpPr>
          <p:nvPr/>
        </p:nvSpPr>
        <p:spPr>
          <a:xfrm>
            <a:off x="4042300" y="3341635"/>
            <a:ext cx="4246843" cy="4388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rgbClr val="002060"/>
                </a:solidFill>
                <a:latin typeface="+mj-lt"/>
                <a:ea typeface="+mn-ea"/>
                <a:cs typeface="Myriad Pro" pitchFamily="34" charset="0"/>
              </a:defRPr>
            </a:lvl1pPr>
            <a:lvl2pPr marL="628650" indent="-1714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2060"/>
                </a:solidFill>
                <a:latin typeface="+mj-lt"/>
                <a:ea typeface="+mn-ea"/>
                <a:cs typeface="Myriad Pro" pitchFamily="34" charset="0"/>
              </a:defRPr>
            </a:lvl2pPr>
            <a:lvl3pPr marL="1085850" indent="-1714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2060"/>
                </a:solidFill>
                <a:latin typeface="+mj-lt"/>
                <a:ea typeface="+mn-ea"/>
                <a:cs typeface="Myriad Pro" pitchFamily="34" charset="0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2060"/>
                </a:solidFill>
                <a:latin typeface="+mj-lt"/>
                <a:ea typeface="+mn-ea"/>
                <a:cs typeface="Myriad Pro" pitchFamily="34" charset="0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2060"/>
                </a:solidFill>
                <a:latin typeface="+mj-lt"/>
                <a:ea typeface="+mn-ea"/>
                <a:cs typeface="Myriad Pro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</a:rPr>
              <a:t>TRIUMF RH specialists assisting in T2K target repair</a:t>
            </a:r>
          </a:p>
        </p:txBody>
      </p:sp>
      <p:sp>
        <p:nvSpPr>
          <p:cNvPr id="18" name="Content Placeholder 1">
            <a:extLst>
              <a:ext uri="{FF2B5EF4-FFF2-40B4-BE49-F238E27FC236}">
                <a16:creationId xmlns:a16="http://schemas.microsoft.com/office/drawing/2014/main" id="{76A6C35D-2746-1645-85FF-AC3F7F37995D}"/>
              </a:ext>
            </a:extLst>
          </p:cNvPr>
          <p:cNvSpPr txBox="1">
            <a:spLocks/>
          </p:cNvSpPr>
          <p:nvPr/>
        </p:nvSpPr>
        <p:spPr>
          <a:xfrm>
            <a:off x="162239" y="968444"/>
            <a:ext cx="7201087" cy="27050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rgbClr val="002060"/>
                </a:solidFill>
                <a:latin typeface="+mj-lt"/>
                <a:ea typeface="+mn-ea"/>
                <a:cs typeface="Myriad Pro" pitchFamily="34" charset="0"/>
              </a:defRPr>
            </a:lvl1pPr>
            <a:lvl2pPr marL="628650" indent="-1714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2060"/>
                </a:solidFill>
                <a:latin typeface="+mj-lt"/>
                <a:ea typeface="+mn-ea"/>
                <a:cs typeface="Myriad Pro" pitchFamily="34" charset="0"/>
              </a:defRPr>
            </a:lvl2pPr>
            <a:lvl3pPr marL="1085850" indent="-1714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2060"/>
                </a:solidFill>
                <a:latin typeface="+mj-lt"/>
                <a:ea typeface="+mn-ea"/>
                <a:cs typeface="Myriad Pro" pitchFamily="34" charset="0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2060"/>
                </a:solidFill>
                <a:latin typeface="+mj-lt"/>
                <a:ea typeface="+mn-ea"/>
                <a:cs typeface="Myriad Pro" pitchFamily="34" charset="0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2060"/>
                </a:solidFill>
                <a:latin typeface="+mj-lt"/>
                <a:ea typeface="+mn-ea"/>
                <a:cs typeface="Myriad Pro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TRIUMF is internationally recognized for its leading role in remote handling, hot cell design and operation.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>
                <a:solidFill>
                  <a:schemeClr val="tx1"/>
                </a:solidFill>
                <a:latin typeface="+mn-lt"/>
              </a:rPr>
              <a:t>TRIUMF remote handling and target technologies as well as the know-how of HQP are valued by international collaborations (</a:t>
            </a:r>
            <a:r>
              <a:rPr lang="en-US" sz="2000">
                <a:solidFill>
                  <a:srgbClr val="FF0000"/>
                </a:solidFill>
                <a:latin typeface="+mn-lt"/>
              </a:rPr>
              <a:t>T2K, MYRRHA, RISP</a:t>
            </a:r>
            <a:r>
              <a:rPr lang="en-US" sz="2000">
                <a:solidFill>
                  <a:schemeClr val="tx1"/>
                </a:solidFill>
                <a:latin typeface="+mn-lt"/>
              </a:rPr>
              <a:t>)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7CC7A0A-C570-684C-8499-997609620F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2256" y="1450657"/>
            <a:ext cx="3292933" cy="2442244"/>
          </a:xfrm>
          <a:prstGeom prst="rect">
            <a:avLst/>
          </a:prstGeom>
          <a:ln w="19050">
            <a:solidFill>
              <a:srgbClr val="00AAFF"/>
            </a:solidFill>
          </a:ln>
        </p:spPr>
      </p:pic>
      <p:sp>
        <p:nvSpPr>
          <p:cNvPr id="21" name="Content Placeholder 1">
            <a:extLst>
              <a:ext uri="{FF2B5EF4-FFF2-40B4-BE49-F238E27FC236}">
                <a16:creationId xmlns:a16="http://schemas.microsoft.com/office/drawing/2014/main" id="{794BF1EA-2287-8A44-A948-7A5CE342EDFD}"/>
              </a:ext>
            </a:extLst>
          </p:cNvPr>
          <p:cNvSpPr txBox="1">
            <a:spLocks/>
          </p:cNvSpPr>
          <p:nvPr/>
        </p:nvSpPr>
        <p:spPr>
          <a:xfrm>
            <a:off x="7901630" y="846317"/>
            <a:ext cx="3686469" cy="4388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rgbClr val="002060"/>
                </a:solidFill>
                <a:latin typeface="+mj-lt"/>
                <a:ea typeface="+mn-ea"/>
                <a:cs typeface="Myriad Pro" pitchFamily="34" charset="0"/>
              </a:defRPr>
            </a:lvl1pPr>
            <a:lvl2pPr marL="628650" indent="-1714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2060"/>
                </a:solidFill>
                <a:latin typeface="+mj-lt"/>
                <a:ea typeface="+mn-ea"/>
                <a:cs typeface="Myriad Pro" pitchFamily="34" charset="0"/>
              </a:defRPr>
            </a:lvl2pPr>
            <a:lvl3pPr marL="1085850" indent="-1714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2060"/>
                </a:solidFill>
                <a:latin typeface="+mj-lt"/>
                <a:ea typeface="+mn-ea"/>
                <a:cs typeface="Myriad Pro" pitchFamily="34" charset="0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2060"/>
                </a:solidFill>
                <a:latin typeface="+mj-lt"/>
                <a:ea typeface="+mn-ea"/>
                <a:cs typeface="Myriad Pro" pitchFamily="34" charset="0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2060"/>
                </a:solidFill>
                <a:latin typeface="+mj-lt"/>
                <a:ea typeface="+mn-ea"/>
                <a:cs typeface="Myriad Pro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</a:rPr>
              <a:t>Examples of international </a:t>
            </a:r>
            <a:b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</a:rPr>
            </a:b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</a:rPr>
              <a:t>designs based on TRIUMF RH: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5888D002-CDEB-2741-8860-F3FB14261A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2256" y="4044293"/>
            <a:ext cx="3459155" cy="2610462"/>
          </a:xfrm>
          <a:prstGeom prst="rect">
            <a:avLst/>
          </a:prstGeom>
          <a:ln w="19050">
            <a:solidFill>
              <a:srgbClr val="00AAFF"/>
            </a:solidFill>
          </a:ln>
        </p:spPr>
      </p:pic>
      <p:sp>
        <p:nvSpPr>
          <p:cNvPr id="25" name="Content Placeholder 1">
            <a:extLst>
              <a:ext uri="{FF2B5EF4-FFF2-40B4-BE49-F238E27FC236}">
                <a16:creationId xmlns:a16="http://schemas.microsoft.com/office/drawing/2014/main" id="{2AF4C5E3-EA96-C74A-930F-8A2803890CE2}"/>
              </a:ext>
            </a:extLst>
          </p:cNvPr>
          <p:cNvSpPr txBox="1">
            <a:spLocks/>
          </p:cNvSpPr>
          <p:nvPr/>
        </p:nvSpPr>
        <p:spPr>
          <a:xfrm>
            <a:off x="150203" y="3562624"/>
            <a:ext cx="4613203" cy="4388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rgbClr val="002060"/>
                </a:solidFill>
                <a:latin typeface="+mj-lt"/>
                <a:ea typeface="+mn-ea"/>
                <a:cs typeface="Myriad Pro" pitchFamily="34" charset="0"/>
              </a:defRPr>
            </a:lvl1pPr>
            <a:lvl2pPr marL="628650" indent="-1714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2060"/>
                </a:solidFill>
                <a:latin typeface="+mj-lt"/>
                <a:ea typeface="+mn-ea"/>
                <a:cs typeface="Myriad Pro" pitchFamily="34" charset="0"/>
              </a:defRPr>
            </a:lvl2pPr>
            <a:lvl3pPr marL="1085850" indent="-1714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2060"/>
                </a:solidFill>
                <a:latin typeface="+mj-lt"/>
                <a:ea typeface="+mn-ea"/>
                <a:cs typeface="Myriad Pro" pitchFamily="34" charset="0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2060"/>
                </a:solidFill>
                <a:latin typeface="+mj-lt"/>
                <a:ea typeface="+mn-ea"/>
                <a:cs typeface="Myriad Pro" pitchFamily="34" charset="0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2060"/>
                </a:solidFill>
                <a:latin typeface="+mj-lt"/>
                <a:ea typeface="+mn-ea"/>
                <a:cs typeface="Myriad Pro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</a:rPr>
              <a:t>RH robotics development</a:t>
            </a: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AF7D560-EDEC-964A-8831-CA862285D72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34244" y="4044294"/>
            <a:ext cx="4021046" cy="2605644"/>
          </a:xfrm>
          <a:prstGeom prst="rect">
            <a:avLst/>
          </a:prstGeom>
          <a:ln w="19050">
            <a:solidFill>
              <a:srgbClr val="00AAFF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E3C6D16-88DF-EA4A-9283-36C7618CD7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2239" y="4033834"/>
            <a:ext cx="3821416" cy="2620921"/>
          </a:xfrm>
          <a:prstGeom prst="rect">
            <a:avLst/>
          </a:prstGeom>
          <a:ln w="19050">
            <a:solidFill>
              <a:srgbClr val="00AAFF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A65CDB5-73E3-4C6E-9008-139EB53B62FD}"/>
              </a:ext>
            </a:extLst>
          </p:cNvPr>
          <p:cNvSpPr txBox="1"/>
          <p:nvPr/>
        </p:nvSpPr>
        <p:spPr>
          <a:xfrm>
            <a:off x="8289144" y="125795"/>
            <a:ext cx="34591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2000">
                <a:solidFill>
                  <a:srgbClr val="039BE7"/>
                </a:solidFill>
              </a:rPr>
              <a:t>G. Minor, A. </a:t>
            </a:r>
            <a:r>
              <a:rPr lang="en-CA" sz="2000" err="1">
                <a:solidFill>
                  <a:srgbClr val="039BE7"/>
                </a:solidFill>
              </a:rPr>
              <a:t>Gottberg</a:t>
            </a:r>
            <a:r>
              <a:rPr lang="en-CA" sz="2000">
                <a:solidFill>
                  <a:srgbClr val="039BE7"/>
                </a:solidFill>
              </a:rPr>
              <a:t>, T&amp;IS</a:t>
            </a:r>
          </a:p>
        </p:txBody>
      </p:sp>
    </p:spTree>
    <p:extLst>
      <p:ext uri="{BB962C8B-B14F-4D97-AF65-F5344CB8AC3E}">
        <p14:creationId xmlns:p14="http://schemas.microsoft.com/office/powerpoint/2010/main" val="31639991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6E1F0-3154-4FA1-8089-EFB23F12D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264" y="336712"/>
            <a:ext cx="8560399" cy="1581961"/>
          </a:xfrm>
        </p:spPr>
        <p:txBody>
          <a:bodyPr>
            <a:normAutofit/>
          </a:bodyPr>
          <a:lstStyle/>
          <a:p>
            <a:r>
              <a:rPr lang="en-CA" sz="2400"/>
              <a:t>Fundamental TRIUMF R&amp;D for neutrino production e.g. Dune, J-Parc</a:t>
            </a:r>
            <a:br>
              <a:rPr lang="en-CA" sz="2400"/>
            </a:br>
            <a:r>
              <a:rPr lang="en-CA" sz="240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ACA586-CC97-475F-8E11-F4E5ABECBB41}"/>
              </a:ext>
            </a:extLst>
          </p:cNvPr>
          <p:cNvSpPr txBox="1"/>
          <p:nvPr/>
        </p:nvSpPr>
        <p:spPr>
          <a:xfrm>
            <a:off x="604682" y="1208385"/>
            <a:ext cx="11155581" cy="160043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>
              <a:spcBef>
                <a:spcPts val="60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CA" sz="2400" dirty="0"/>
              <a:t>Based on TRIUMF’s previous contributions to T2K TRIUMF is well positioned to make contributions to </a:t>
            </a:r>
            <a:r>
              <a:rPr lang="en-CA" sz="2400" dirty="0">
                <a:solidFill>
                  <a:srgbClr val="FF0000"/>
                </a:solidFill>
              </a:rPr>
              <a:t>LBNF</a:t>
            </a:r>
            <a:r>
              <a:rPr lang="en-CA" sz="2400" dirty="0"/>
              <a:t> and </a:t>
            </a:r>
            <a:r>
              <a:rPr lang="en-CA" sz="2400" dirty="0">
                <a:solidFill>
                  <a:srgbClr val="FF0000"/>
                </a:solidFill>
              </a:rPr>
              <a:t>J-Parc</a:t>
            </a:r>
            <a:r>
              <a:rPr lang="en-CA" sz="2400" dirty="0"/>
              <a:t> in</a:t>
            </a:r>
          </a:p>
          <a:p>
            <a:pPr marL="742950" lvl="1" indent="-285750">
              <a:spcBef>
                <a:spcPts val="60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CA" sz="2000" dirty="0"/>
              <a:t>beam diagnostics and remote handling </a:t>
            </a:r>
          </a:p>
          <a:p>
            <a:pPr marL="742950" lvl="1" indent="-285750">
              <a:spcBef>
                <a:spcPts val="60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CA" sz="2000" dirty="0"/>
              <a:t>high power target technology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09B009-12EE-458F-BCFB-F520E0A3CAE3}"/>
              </a:ext>
            </a:extLst>
          </p:cNvPr>
          <p:cNvSpPr txBox="1"/>
          <p:nvPr/>
        </p:nvSpPr>
        <p:spPr>
          <a:xfrm>
            <a:off x="8289144" y="125795"/>
            <a:ext cx="34591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2000">
                <a:solidFill>
                  <a:srgbClr val="039BE7"/>
                </a:solidFill>
              </a:rPr>
              <a:t>A. </a:t>
            </a:r>
            <a:r>
              <a:rPr lang="en-CA" sz="2000" err="1">
                <a:solidFill>
                  <a:srgbClr val="039BE7"/>
                </a:solidFill>
              </a:rPr>
              <a:t>Gottberg</a:t>
            </a:r>
            <a:r>
              <a:rPr lang="en-CA" sz="2000">
                <a:solidFill>
                  <a:srgbClr val="039BE7"/>
                </a:solidFill>
              </a:rPr>
              <a:t>, T&amp;IS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0D5A35B-8A28-44B6-ACE3-AE752350BF3C}"/>
              </a:ext>
            </a:extLst>
          </p:cNvPr>
          <p:cNvGrpSpPr/>
          <p:nvPr/>
        </p:nvGrpSpPr>
        <p:grpSpPr>
          <a:xfrm>
            <a:off x="6725265" y="3038168"/>
            <a:ext cx="5279922" cy="3092479"/>
            <a:chOff x="3582813" y="4333272"/>
            <a:chExt cx="4076702" cy="2382638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790EC31-74E1-4C34-BFAB-73989FA359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61336" y="4702604"/>
              <a:ext cx="3248563" cy="2013306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5B01AED-BF9A-49CB-8947-BFE6721BE4CA}"/>
                </a:ext>
              </a:extLst>
            </p:cNvPr>
            <p:cNvSpPr txBox="1"/>
            <p:nvPr/>
          </p:nvSpPr>
          <p:spPr>
            <a:xfrm>
              <a:off x="3582813" y="4333272"/>
              <a:ext cx="407670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dirty="0"/>
                <a:t>Beam window failure investigations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DF96A391-8210-4F0B-94E6-A5AF0359A288}"/>
              </a:ext>
            </a:extLst>
          </p:cNvPr>
          <p:cNvSpPr txBox="1"/>
          <p:nvPr/>
        </p:nvSpPr>
        <p:spPr>
          <a:xfrm>
            <a:off x="604682" y="3491303"/>
            <a:ext cx="6386053" cy="487825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spcBef>
                <a:spcPts val="60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CA" sz="2400" dirty="0">
                <a:sym typeface="Wingdings" panose="05000000000000000000" pitchFamily="2" charset="2"/>
              </a:rPr>
              <a:t>TRIUMF is an active member of the </a:t>
            </a:r>
            <a:r>
              <a:rPr lang="en-CA" sz="2400" dirty="0" err="1">
                <a:solidFill>
                  <a:srgbClr val="FF0000"/>
                </a:solidFill>
                <a:sym typeface="Wingdings" panose="05000000000000000000" pitchFamily="2" charset="2"/>
              </a:rPr>
              <a:t>RaDIATE</a:t>
            </a:r>
            <a:r>
              <a:rPr lang="en-CA" sz="2400" dirty="0">
                <a:sym typeface="Wingdings" panose="05000000000000000000" pitchFamily="2" charset="2"/>
              </a:rPr>
              <a:t> global collaboration</a:t>
            </a:r>
          </a:p>
          <a:p>
            <a:pPr marL="742950" lvl="1" indent="-285750">
              <a:spcBef>
                <a:spcPts val="60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CA" sz="2000" dirty="0">
                <a:sym typeface="Wingdings" panose="05000000000000000000" pitchFamily="2" charset="2"/>
              </a:rPr>
              <a:t>Hosted meeting at TRIUMF in Dec. 2019</a:t>
            </a:r>
          </a:p>
          <a:p>
            <a:pPr marL="742950" lvl="1" indent="-285750">
              <a:spcBef>
                <a:spcPts val="60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CA" sz="2000" dirty="0">
                <a:sym typeface="Wingdings" panose="05000000000000000000" pitchFamily="2" charset="2"/>
              </a:rPr>
              <a:t>Planning a material aging test centre at TRIUMF coupled with simulations to feed global data base</a:t>
            </a:r>
          </a:p>
          <a:p>
            <a:pPr lvl="1">
              <a:spcBef>
                <a:spcPts val="600"/>
              </a:spcBef>
              <a:buClr>
                <a:srgbClr val="00B0F0"/>
              </a:buClr>
            </a:pPr>
            <a:endParaRPr lang="en-CA" dirty="0"/>
          </a:p>
          <a:p>
            <a:pPr marL="342900" indent="-342900">
              <a:spcBef>
                <a:spcPts val="60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endParaRPr lang="en-CA" sz="2000" dirty="0"/>
          </a:p>
          <a:p>
            <a:pPr marL="342900" indent="-342900">
              <a:spcBef>
                <a:spcPts val="60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endParaRPr lang="en-CA" sz="2000" dirty="0"/>
          </a:p>
          <a:p>
            <a:pPr marL="342900" indent="-342900">
              <a:spcBef>
                <a:spcPts val="60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endParaRPr lang="en-CA" sz="2000" dirty="0"/>
          </a:p>
          <a:p>
            <a:pPr marL="342900" indent="-342900">
              <a:spcBef>
                <a:spcPts val="60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endParaRPr lang="en-CA" sz="2000" dirty="0"/>
          </a:p>
          <a:p>
            <a:pPr marL="342900" indent="-342900">
              <a:spcBef>
                <a:spcPts val="60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endParaRPr lang="en-CA" sz="2000" dirty="0"/>
          </a:p>
          <a:p>
            <a:pPr>
              <a:spcBef>
                <a:spcPts val="600"/>
              </a:spcBef>
              <a:buClr>
                <a:srgbClr val="00B0F0"/>
              </a:buClr>
            </a:pP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21202396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5023" y="182621"/>
            <a:ext cx="9696008" cy="676102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en-US" sz="2400">
                <a:solidFill>
                  <a:srgbClr val="039BE7"/>
                </a:solidFill>
                <a:latin typeface="HelveticaNeueLT Pro 55 Roman" panose="020B0604020202020204" pitchFamily="34" charset="0"/>
              </a:rPr>
              <a:t>Collaboration with GANIL on ECRIS charge breeder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B5E1A4-4C34-41ED-85BF-F848B310CA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4329" y="1144390"/>
            <a:ext cx="7127671" cy="275708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50FA80F-1240-5F47-98F5-8E62BCE42891}"/>
              </a:ext>
            </a:extLst>
          </p:cNvPr>
          <p:cNvSpPr/>
          <p:nvPr/>
        </p:nvSpPr>
        <p:spPr>
          <a:xfrm>
            <a:off x="189783" y="1223600"/>
            <a:ext cx="4544449" cy="463203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Bef>
                <a:spcPts val="600"/>
              </a:spcBef>
              <a:buClr>
                <a:srgbClr val="00B0F0"/>
              </a:buClr>
            </a:pPr>
            <a:r>
              <a:rPr lang="en-US" sz="2000" dirty="0">
                <a:solidFill>
                  <a:srgbClr val="FF0000"/>
                </a:solidFill>
                <a:latin typeface="HelveticaNeueLT Pro 55 Roman"/>
              </a:rPr>
              <a:t>GANIL</a:t>
            </a:r>
            <a:r>
              <a:rPr lang="en-US" sz="2000" dirty="0">
                <a:latin typeface="HelveticaNeueLT Pro 55 Roman"/>
              </a:rPr>
              <a:t> and TRIUMF employ a 14.5 GHz PHOENIX ECRIS for charge state breeding. </a:t>
            </a:r>
            <a:endParaRPr lang="en-US" sz="2000" dirty="0">
              <a:latin typeface="HelveticaNeueLT Pro 55 Roman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B0F0"/>
                </a:solidFill>
                <a:latin typeface="HelveticaNeueLT Pro 55 Roman"/>
              </a:rPr>
              <a:t>Increase of charge breeding efficiency by implementing</a:t>
            </a:r>
          </a:p>
          <a:p>
            <a:pPr marL="800100" lvl="1" indent="-342900">
              <a:spcBef>
                <a:spcPts val="60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US" dirty="0">
                <a:latin typeface="HelveticaNeueLT Pro 55 Roman"/>
              </a:rPr>
              <a:t>two-frequency heating technique that provides two resonance zones</a:t>
            </a:r>
          </a:p>
          <a:p>
            <a:pPr marL="342900" indent="-342900">
              <a:spcBef>
                <a:spcPts val="60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CA" sz="2400" dirty="0">
                <a:solidFill>
                  <a:srgbClr val="00B0F0"/>
                </a:solidFill>
                <a:latin typeface="HelveticaNeueLT Pro 55 Roman"/>
              </a:rPr>
              <a:t>Improving the beam properties by optimizing the extraction system</a:t>
            </a:r>
          </a:p>
          <a:p>
            <a:pPr marL="629920" lvl="1" indent="-285750">
              <a:spcBef>
                <a:spcPts val="60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CA" dirty="0">
                <a:latin typeface="HelveticaNeueLT Pro 55 Roman"/>
              </a:rPr>
              <a:t>Simulations with the code IGUN©</a:t>
            </a:r>
          </a:p>
          <a:p>
            <a:pPr marL="629920" lvl="1" indent="-285750">
              <a:spcBef>
                <a:spcPts val="60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CA" dirty="0">
                <a:latin typeface="HelveticaNeueLT Pro 55 Roman"/>
                <a:cs typeface="Arial"/>
              </a:rPr>
              <a:t>Benchmarking with beam emittance measurements </a:t>
            </a:r>
            <a:endParaRPr lang="en-CA" dirty="0">
              <a:solidFill>
                <a:srgbClr val="000000"/>
              </a:solidFill>
              <a:latin typeface="HelveticaNeueLT Pro 55 Roman"/>
              <a:cs typeface="Arial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134DA57-6181-4A8E-A5EB-DD1558FEF7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3027" y="3961817"/>
            <a:ext cx="6831957" cy="298856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3B9E262-5838-4F44-AE0B-2C8AC0C75E51}"/>
              </a:ext>
            </a:extLst>
          </p:cNvPr>
          <p:cNvSpPr txBox="1"/>
          <p:nvPr/>
        </p:nvSpPr>
        <p:spPr>
          <a:xfrm>
            <a:off x="7281558" y="59578"/>
            <a:ext cx="4910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>
                <a:solidFill>
                  <a:srgbClr val="039BE7"/>
                </a:solidFill>
              </a:rPr>
              <a:t>F. Ames, O. Kester, Beam delivery </a:t>
            </a:r>
          </a:p>
        </p:txBody>
      </p:sp>
    </p:spTree>
    <p:extLst>
      <p:ext uri="{BB962C8B-B14F-4D97-AF65-F5344CB8AC3E}">
        <p14:creationId xmlns:p14="http://schemas.microsoft.com/office/powerpoint/2010/main" val="9014775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>
            <a:extLst>
              <a:ext uri="{FF2B5EF4-FFF2-40B4-BE49-F238E27FC236}">
                <a16:creationId xmlns:a16="http://schemas.microsoft.com/office/drawing/2014/main" id="{2D35B7C2-ED73-4B8E-A810-512443E0692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36269" y="3516629"/>
            <a:ext cx="4262034" cy="3240000"/>
            <a:chOff x="4175760" y="2115502"/>
            <a:chExt cx="3330292" cy="2651761"/>
          </a:xfrm>
        </p:grpSpPr>
        <p:pic>
          <p:nvPicPr>
            <p:cNvPr id="5" name="Picture 6" descr="test-cavity-bhalwinder-2">
              <a:extLst>
                <a:ext uri="{FF2B5EF4-FFF2-40B4-BE49-F238E27FC236}">
                  <a16:creationId xmlns:a16="http://schemas.microsoft.com/office/drawing/2014/main" id="{6D8787E9-6197-46B6-8AFE-C70B40B222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5760" y="2115503"/>
              <a:ext cx="1541903" cy="2651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Content Placeholder 3">
              <a:extLst>
                <a:ext uri="{FF2B5EF4-FFF2-40B4-BE49-F238E27FC236}">
                  <a16:creationId xmlns:a16="http://schemas.microsoft.com/office/drawing/2014/main" id="{01EF63CB-AD82-4A1A-862A-8FE097FD59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5165" y="2115502"/>
              <a:ext cx="1700887" cy="2651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Picture 2">
            <a:extLst>
              <a:ext uri="{FF2B5EF4-FFF2-40B4-BE49-F238E27FC236}">
                <a16:creationId xmlns:a16="http://schemas.microsoft.com/office/drawing/2014/main" id="{A422C83A-AE50-4792-A98F-F790670AC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87143" y="3516630"/>
            <a:ext cx="1770259" cy="32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37BC128-C38F-4BF9-BF82-07B64B33CD17}"/>
              </a:ext>
            </a:extLst>
          </p:cNvPr>
          <p:cNvSpPr/>
          <p:nvPr/>
        </p:nvSpPr>
        <p:spPr>
          <a:xfrm>
            <a:off x="5071101" y="6357264"/>
            <a:ext cx="1770259" cy="369332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algn="ctr"/>
            <a:r>
              <a:rPr lang="en-CA" altLang="en-US" b="1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Vertical EP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4B65527-4A31-4439-AD61-7BEFE8AB70F4}"/>
              </a:ext>
            </a:extLst>
          </p:cNvPr>
          <p:cNvSpPr/>
          <p:nvPr/>
        </p:nvSpPr>
        <p:spPr>
          <a:xfrm>
            <a:off x="2529670" y="6387296"/>
            <a:ext cx="2176758" cy="369332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algn="ctr"/>
            <a:r>
              <a:rPr lang="en-CA" altLang="en-US" b="1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Induction Furnace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55D9735-1F1A-4F6E-88C5-0C111A3D455D}"/>
              </a:ext>
            </a:extLst>
          </p:cNvPr>
          <p:cNvSpPr txBox="1">
            <a:spLocks/>
          </p:cNvSpPr>
          <p:nvPr/>
        </p:nvSpPr>
        <p:spPr>
          <a:xfrm>
            <a:off x="243764" y="5633"/>
            <a:ext cx="10829058" cy="689621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2400" b="0"/>
              <a:t>Cavity Treatment High Gradient R&amp;D </a:t>
            </a:r>
            <a:r>
              <a:rPr lang="en-US" sz="2400" b="0">
                <a:solidFill>
                  <a:srgbClr val="FF0000"/>
                </a:solidFill>
              </a:rPr>
              <a:t>(ILC)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FCA167BF-4DD8-4C9F-99A9-3D74CF30A601}"/>
              </a:ext>
            </a:extLst>
          </p:cNvPr>
          <p:cNvSpPr txBox="1">
            <a:spLocks/>
          </p:cNvSpPr>
          <p:nvPr/>
        </p:nvSpPr>
        <p:spPr>
          <a:xfrm>
            <a:off x="450646" y="908388"/>
            <a:ext cx="10814681" cy="2668629"/>
          </a:xfrm>
          <a:prstGeom prst="rect">
            <a:avLst/>
          </a:prstGeom>
        </p:spPr>
        <p:txBody>
          <a:bodyPr lIns="91440" tIns="0" rIns="91440" bIns="45720" anchor="ctr">
            <a:normAutofit fontScale="6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lnSpc>
                <a:spcPct val="110000"/>
              </a:lnSpc>
              <a:buClr>
                <a:srgbClr val="00A9FF"/>
              </a:buClr>
              <a:buFont typeface="Wingdings" charset="2"/>
              <a:buChar char="§"/>
              <a:defRPr/>
            </a:pPr>
            <a:r>
              <a:rPr lang="en-US" sz="3200" b="1" dirty="0">
                <a:solidFill>
                  <a:srgbClr val="00B0F0"/>
                </a:solidFill>
                <a:latin typeface="Arial"/>
                <a:cs typeface="Arial"/>
              </a:rPr>
              <a:t>UHV RF induction oven </a:t>
            </a:r>
            <a:r>
              <a:rPr lang="en-US" sz="3200" dirty="0">
                <a:latin typeface="Arial"/>
                <a:cs typeface="Arial"/>
              </a:rPr>
              <a:t>(NSERC) used to explore various </a:t>
            </a:r>
            <a:r>
              <a:rPr lang="en-US" sz="3200" b="1" dirty="0">
                <a:solidFill>
                  <a:srgbClr val="04B3EA"/>
                </a:solidFill>
                <a:latin typeface="Arial"/>
                <a:cs typeface="Arial"/>
              </a:rPr>
              <a:t>heating/</a:t>
            </a:r>
            <a:r>
              <a:rPr lang="en-US" sz="3200" b="1" dirty="0">
                <a:solidFill>
                  <a:srgbClr val="00B0F0"/>
                </a:solidFill>
                <a:latin typeface="Arial"/>
                <a:cs typeface="Arial"/>
              </a:rPr>
              <a:t>doping</a:t>
            </a:r>
            <a:r>
              <a:rPr lang="en-US" sz="3200" dirty="0">
                <a:latin typeface="Arial"/>
                <a:cs typeface="Arial"/>
              </a:rPr>
              <a:t> recipes</a:t>
            </a:r>
          </a:p>
          <a:p>
            <a:pPr marL="685800" lvl="2" indent="-228600" algn="l">
              <a:lnSpc>
                <a:spcPct val="110000"/>
              </a:lnSpc>
              <a:spcBef>
                <a:spcPts val="1000"/>
              </a:spcBef>
              <a:buClr>
                <a:srgbClr val="00A9FF"/>
              </a:buClr>
              <a:buFont typeface="Wingdings" charset="2"/>
              <a:buChar char="§"/>
              <a:defRPr/>
            </a:pP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Arial"/>
                <a:cs typeface="Arial"/>
              </a:rPr>
              <a:t>Program is coupled with fundamental studies using </a:t>
            </a:r>
            <a:r>
              <a:rPr lang="el-GR" sz="3200" dirty="0">
                <a:solidFill>
                  <a:schemeClr val="bg2">
                    <a:lumMod val="50000"/>
                  </a:schemeClr>
                </a:solidFill>
                <a:latin typeface="Arial"/>
                <a:cs typeface="Arial"/>
              </a:rPr>
              <a:t>μ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Arial"/>
                <a:cs typeface="Arial"/>
              </a:rPr>
              <a:t>SR and </a:t>
            </a:r>
            <a:r>
              <a:rPr lang="el-GR" sz="3200" dirty="0">
                <a:solidFill>
                  <a:schemeClr val="bg2">
                    <a:lumMod val="50000"/>
                  </a:schemeClr>
                </a:solidFill>
                <a:latin typeface="Arial"/>
                <a:cs typeface="Arial"/>
              </a:rPr>
              <a:t>β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Arial"/>
                <a:cs typeface="Arial"/>
              </a:rPr>
              <a:t>-NMR with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ea typeface="+mn-lt"/>
                <a:cs typeface="+mn-lt"/>
              </a:rPr>
              <a:t> collaborators from </a:t>
            </a:r>
            <a:r>
              <a:rPr lang="en-CA" sz="3200" dirty="0" err="1">
                <a:solidFill>
                  <a:srgbClr val="FF0000"/>
                </a:solidFill>
                <a:ea typeface="+mn-lt"/>
                <a:cs typeface="+mn-lt"/>
              </a:rPr>
              <a:t>JLab</a:t>
            </a:r>
            <a:r>
              <a:rPr lang="en-CA" sz="3200" dirty="0">
                <a:solidFill>
                  <a:srgbClr val="FF0000"/>
                </a:solidFill>
                <a:ea typeface="+mn-lt"/>
                <a:cs typeface="+mn-lt"/>
              </a:rPr>
              <a:t>, Cornell, FNAL, Temple U., Lancaster U., HZB, PSI and </a:t>
            </a:r>
            <a:r>
              <a:rPr lang="en-CA" sz="3200" dirty="0" err="1">
                <a:solidFill>
                  <a:srgbClr val="FF0000"/>
                </a:solidFill>
                <a:ea typeface="+mn-lt"/>
                <a:cs typeface="+mn-lt"/>
              </a:rPr>
              <a:t>UVic</a:t>
            </a:r>
            <a:endParaRPr lang="en-CA" sz="3200" dirty="0">
              <a:solidFill>
                <a:srgbClr val="FF0000"/>
              </a:solidFill>
              <a:ea typeface="+mn-lt"/>
              <a:cs typeface="+mn-lt"/>
            </a:endParaRPr>
          </a:p>
          <a:p>
            <a:pPr marL="228600" indent="-228600">
              <a:lnSpc>
                <a:spcPct val="110000"/>
              </a:lnSpc>
              <a:buClr>
                <a:srgbClr val="00A9FF"/>
              </a:buClr>
              <a:buFont typeface="Wingdings" charset="2"/>
              <a:buChar char="§"/>
              <a:defRPr/>
            </a:pPr>
            <a:r>
              <a:rPr lang="en-US" sz="3200" dirty="0">
                <a:latin typeface="Arial"/>
                <a:cs typeface="Arial"/>
              </a:rPr>
              <a:t>Developing </a:t>
            </a:r>
            <a:r>
              <a:rPr lang="en-US" sz="3200" b="1" dirty="0">
                <a:solidFill>
                  <a:srgbClr val="00B0F0"/>
                </a:solidFill>
                <a:latin typeface="Arial"/>
                <a:cs typeface="Arial"/>
              </a:rPr>
              <a:t>vertical electropolishing</a:t>
            </a:r>
            <a:r>
              <a:rPr lang="en-US" sz="3200" dirty="0">
                <a:latin typeface="Arial"/>
                <a:cs typeface="Arial"/>
              </a:rPr>
              <a:t> with Teflon stirrers to augment doping effort</a:t>
            </a:r>
          </a:p>
          <a:p>
            <a:pPr marL="685800" lvl="1" indent="-228600" algn="l">
              <a:lnSpc>
                <a:spcPct val="110000"/>
              </a:lnSpc>
              <a:buClr>
                <a:srgbClr val="00A9FF"/>
              </a:buClr>
              <a:buFont typeface="Wingdings" charset="2"/>
              <a:buChar char="§"/>
              <a:defRPr/>
            </a:pPr>
            <a:r>
              <a:rPr lang="en-US" sz="3200" dirty="0">
                <a:latin typeface="Arial"/>
                <a:cs typeface="Arial"/>
              </a:rPr>
              <a:t>Collaboration with </a:t>
            </a:r>
            <a:r>
              <a:rPr lang="en-US" sz="3200" dirty="0">
                <a:solidFill>
                  <a:srgbClr val="FF0000"/>
                </a:solidFill>
                <a:latin typeface="Arial"/>
                <a:cs typeface="Arial"/>
              </a:rPr>
              <a:t>KEK</a:t>
            </a:r>
          </a:p>
          <a:p>
            <a:pPr marL="228600" indent="-228600">
              <a:lnSpc>
                <a:spcPct val="110000"/>
              </a:lnSpc>
              <a:buClr>
                <a:srgbClr val="00A9FF"/>
              </a:buClr>
              <a:buFont typeface="Wingdings" charset="2"/>
              <a:buChar char="§"/>
              <a:defRPr/>
            </a:pPr>
            <a:r>
              <a:rPr lang="en-US" sz="3200" dirty="0">
                <a:latin typeface="Arial"/>
                <a:cs typeface="Arial"/>
              </a:rPr>
              <a:t>Exploring low cost fabrication techniques using reactor grade Nb and TIG welding (NSERC)</a:t>
            </a:r>
          </a:p>
          <a:p>
            <a:pPr marL="228600" indent="-228600">
              <a:lnSpc>
                <a:spcPct val="110000"/>
              </a:lnSpc>
              <a:buClr>
                <a:srgbClr val="00A9FF"/>
              </a:buClr>
              <a:buFont typeface="Wingdings" charset="2"/>
              <a:buChar char="§"/>
              <a:defRPr/>
            </a:pPr>
            <a:r>
              <a:rPr lang="en-US" sz="3200" dirty="0">
                <a:latin typeface="Arial"/>
                <a:cs typeface="Arial"/>
              </a:rPr>
              <a:t>High performance cryomodule development with a </a:t>
            </a:r>
            <a:r>
              <a:rPr lang="en-US" sz="3200" dirty="0">
                <a:solidFill>
                  <a:srgbClr val="FF0000"/>
                </a:solidFill>
                <a:latin typeface="Arial"/>
                <a:cs typeface="Arial"/>
              </a:rPr>
              <a:t>FNAL</a:t>
            </a:r>
            <a:r>
              <a:rPr lang="en-US" sz="3200" dirty="0">
                <a:latin typeface="Arial"/>
                <a:cs typeface="Arial"/>
              </a:rPr>
              <a:t> led collaboration</a:t>
            </a:r>
          </a:p>
          <a:p>
            <a:pPr marL="228600" indent="-228600">
              <a:lnSpc>
                <a:spcPct val="110000"/>
              </a:lnSpc>
              <a:buClr>
                <a:srgbClr val="00A9FF"/>
              </a:buClr>
              <a:buFont typeface="Wingdings" charset="2"/>
              <a:buChar char="§"/>
              <a:defRPr/>
            </a:pPr>
            <a:endParaRPr lang="en-US" sz="3200" dirty="0">
              <a:latin typeface="Arial" charset="0"/>
              <a:cs typeface="Arial" charset="0"/>
            </a:endParaRPr>
          </a:p>
        </p:txBody>
      </p:sp>
      <p:pic>
        <p:nvPicPr>
          <p:cNvPr id="14" name="Picture 2" descr="C:\Users\lax\AppData\Local\Temp\P9080502-4.JPG">
            <a:extLst>
              <a:ext uri="{FF2B5EF4-FFF2-40B4-BE49-F238E27FC236}">
                <a16:creationId xmlns:a16="http://schemas.microsoft.com/office/drawing/2014/main" id="{F09C6FEC-7CA2-446B-9EDC-8D8665677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06033" y="3516628"/>
            <a:ext cx="4190516" cy="314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E8D11DA-2C90-4099-A205-E6A6D714BE1E}"/>
              </a:ext>
            </a:extLst>
          </p:cNvPr>
          <p:cNvSpPr/>
          <p:nvPr/>
        </p:nvSpPr>
        <p:spPr>
          <a:xfrm>
            <a:off x="7184316" y="6387296"/>
            <a:ext cx="4212233" cy="369332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algn="ctr"/>
            <a:r>
              <a:rPr lang="en-CA" b="1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Low cost SRF cavity (TRIUMF)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E95280-7F09-48FD-A8B6-8C402F511502}"/>
              </a:ext>
            </a:extLst>
          </p:cNvPr>
          <p:cNvSpPr txBox="1"/>
          <p:nvPr/>
        </p:nvSpPr>
        <p:spPr>
          <a:xfrm>
            <a:off x="9432758" y="59578"/>
            <a:ext cx="26469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2000">
                <a:solidFill>
                  <a:srgbClr val="039BE7"/>
                </a:solidFill>
              </a:rPr>
              <a:t> SRF Group </a:t>
            </a:r>
          </a:p>
        </p:txBody>
      </p:sp>
    </p:spTree>
    <p:extLst>
      <p:ext uri="{BB962C8B-B14F-4D97-AF65-F5344CB8AC3E}">
        <p14:creationId xmlns:p14="http://schemas.microsoft.com/office/powerpoint/2010/main" val="29854569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9D9B9D4-A1FF-4755-A9FD-EDA3CC087AA0}"/>
              </a:ext>
            </a:extLst>
          </p:cNvPr>
          <p:cNvSpPr txBox="1">
            <a:spLocks/>
          </p:cNvSpPr>
          <p:nvPr/>
        </p:nvSpPr>
        <p:spPr>
          <a:xfrm>
            <a:off x="468063" y="875665"/>
            <a:ext cx="6247733" cy="5412264"/>
          </a:xfrm>
          <a:prstGeom prst="rect">
            <a:avLst/>
          </a:prstGeom>
        </p:spPr>
        <p:txBody>
          <a:bodyPr tIns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" indent="-228600">
              <a:lnSpc>
                <a:spcPct val="100000"/>
              </a:lnSpc>
              <a:spcBef>
                <a:spcPts val="600"/>
              </a:spcBef>
              <a:buClr>
                <a:srgbClr val="00A9FF"/>
              </a:buClr>
              <a:buFont typeface="Wingdings" charset="2"/>
              <a:buChar char="§"/>
              <a:defRPr/>
            </a:pPr>
            <a:r>
              <a:rPr lang="en-CA" sz="2400">
                <a:cs typeface="Arial" charset="0"/>
              </a:rPr>
              <a:t>TRIUMF has developed and successfully tested a new variant (</a:t>
            </a:r>
            <a:r>
              <a:rPr lang="en-CA" sz="2400">
                <a:solidFill>
                  <a:srgbClr val="039BE7"/>
                </a:solidFill>
                <a:cs typeface="Arial" charset="0"/>
              </a:rPr>
              <a:t>balloon geometry</a:t>
            </a:r>
            <a:r>
              <a:rPr lang="en-CA" sz="2400">
                <a:cs typeface="Arial" charset="0"/>
              </a:rPr>
              <a:t>) of a single spoke resonator for Hadron acceleration </a:t>
            </a:r>
          </a:p>
          <a:p>
            <a:pPr marL="57150" indent="-228600">
              <a:lnSpc>
                <a:spcPct val="100000"/>
              </a:lnSpc>
              <a:spcBef>
                <a:spcPts val="600"/>
              </a:spcBef>
              <a:buClr>
                <a:srgbClr val="00A9FF"/>
              </a:buClr>
              <a:buFont typeface="Wingdings" charset="2"/>
              <a:buChar char="§"/>
              <a:defRPr/>
            </a:pPr>
            <a:r>
              <a:rPr lang="en-CA" sz="2400">
                <a:cs typeface="Arial" charset="0"/>
              </a:rPr>
              <a:t>The cavity shape virtually eliminates the high level </a:t>
            </a:r>
            <a:r>
              <a:rPr lang="en-CA" sz="2400" err="1">
                <a:cs typeface="Arial" charset="0"/>
              </a:rPr>
              <a:t>multipacting</a:t>
            </a:r>
            <a:r>
              <a:rPr lang="en-CA" sz="2400">
                <a:cs typeface="Arial" charset="0"/>
              </a:rPr>
              <a:t> that plagues standard geometries</a:t>
            </a:r>
          </a:p>
          <a:p>
            <a:pPr marL="57150" indent="-228600">
              <a:lnSpc>
                <a:spcPct val="100000"/>
              </a:lnSpc>
              <a:spcBef>
                <a:spcPts val="600"/>
              </a:spcBef>
              <a:buClr>
                <a:srgbClr val="00A9FF"/>
              </a:buClr>
              <a:buFont typeface="Wingdings" charset="2"/>
              <a:buChar char="§"/>
              <a:defRPr/>
            </a:pPr>
            <a:r>
              <a:rPr lang="en-CA" sz="2400">
                <a:cs typeface="Arial" charset="0"/>
              </a:rPr>
              <a:t>The cavity design and prototyping was sponsored by </a:t>
            </a:r>
            <a:r>
              <a:rPr lang="en-CA" sz="2400">
                <a:solidFill>
                  <a:srgbClr val="FF0000"/>
                </a:solidFill>
                <a:cs typeface="Arial" charset="0"/>
              </a:rPr>
              <a:t>RISP (Korea) </a:t>
            </a:r>
            <a:r>
              <a:rPr lang="en-CA" sz="2400">
                <a:cs typeface="Arial" charset="0"/>
              </a:rPr>
              <a:t>and is being used in their heavy ion driver </a:t>
            </a:r>
            <a:r>
              <a:rPr lang="en-CA" sz="2400" err="1">
                <a:cs typeface="Arial" charset="0"/>
              </a:rPr>
              <a:t>linac</a:t>
            </a:r>
            <a:endParaRPr lang="en-CA" sz="2400">
              <a:cs typeface="Arial" charset="0"/>
            </a:endParaRPr>
          </a:p>
          <a:p>
            <a:pPr marL="57150" indent="-228600">
              <a:lnSpc>
                <a:spcPct val="100000"/>
              </a:lnSpc>
              <a:spcBef>
                <a:spcPts val="600"/>
              </a:spcBef>
              <a:buClr>
                <a:srgbClr val="00A9FF"/>
              </a:buClr>
              <a:buFont typeface="Wingdings" charset="2"/>
              <a:buChar char="§"/>
              <a:defRPr/>
            </a:pPr>
            <a:r>
              <a:rPr lang="en-CA" sz="2400">
                <a:cs typeface="Arial" charset="0"/>
              </a:rPr>
              <a:t>TRIUMF is also collaborating with </a:t>
            </a:r>
            <a:r>
              <a:rPr lang="en-CA" sz="2400">
                <a:solidFill>
                  <a:srgbClr val="FF0000"/>
                </a:solidFill>
                <a:cs typeface="Arial" charset="0"/>
              </a:rPr>
              <a:t>FNAL</a:t>
            </a:r>
            <a:r>
              <a:rPr lang="en-CA" sz="2400">
                <a:cs typeface="Arial" charset="0"/>
              </a:rPr>
              <a:t>  and </a:t>
            </a:r>
            <a:r>
              <a:rPr lang="en-CA" sz="2400">
                <a:solidFill>
                  <a:srgbClr val="FF0000"/>
                </a:solidFill>
                <a:cs typeface="Arial" charset="0"/>
              </a:rPr>
              <a:t>Euclid</a:t>
            </a:r>
            <a:r>
              <a:rPr lang="en-CA" sz="2400">
                <a:cs typeface="Arial" charset="0"/>
              </a:rPr>
              <a:t> on further advancements</a:t>
            </a:r>
          </a:p>
          <a:p>
            <a:pPr marL="57150" indent="-228600">
              <a:lnSpc>
                <a:spcPct val="120000"/>
              </a:lnSpc>
              <a:spcBef>
                <a:spcPts val="600"/>
              </a:spcBef>
              <a:buClr>
                <a:srgbClr val="00A9FF"/>
              </a:buClr>
              <a:buFont typeface="Wingdings" charset="2"/>
              <a:buChar char="§"/>
              <a:defRPr/>
            </a:pPr>
            <a:endParaRPr lang="en-CA" sz="2300">
              <a:latin typeface="Calibri" panose="020F0502020204030204" pitchFamily="34" charset="0"/>
              <a:cs typeface="Arial" charset="0"/>
            </a:endParaRPr>
          </a:p>
        </p:txBody>
      </p:sp>
      <p:pic>
        <p:nvPicPr>
          <p:cNvPr id="7" name="Picture 6" descr="A close up of a device&#10;&#10;Description automatically generated">
            <a:extLst>
              <a:ext uri="{FF2B5EF4-FFF2-40B4-BE49-F238E27FC236}">
                <a16:creationId xmlns:a16="http://schemas.microsoft.com/office/drawing/2014/main" id="{A07432FD-69C4-4EA5-9301-82314FEC568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19624" y="699771"/>
            <a:ext cx="3344629" cy="2787191"/>
          </a:xfrm>
          <a:prstGeom prst="rect">
            <a:avLst/>
          </a:prstGeom>
        </p:spPr>
      </p:pic>
      <p:pic>
        <p:nvPicPr>
          <p:cNvPr id="8" name="Picture 7" descr="A picture containing indoor, table, plate&#10;&#10;Description automatically generated">
            <a:extLst>
              <a:ext uri="{FF2B5EF4-FFF2-40B4-BE49-F238E27FC236}">
                <a16:creationId xmlns:a16="http://schemas.microsoft.com/office/drawing/2014/main" id="{3DBD4CEB-4A29-4DBD-A7BA-95DEEEC3B3C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8788" y="3604895"/>
            <a:ext cx="2840213" cy="2535904"/>
          </a:xfrm>
          <a:prstGeom prst="rect">
            <a:avLst/>
          </a:prstGeom>
        </p:spPr>
      </p:pic>
      <p:sp>
        <p:nvSpPr>
          <p:cNvPr id="6" name="Title 2">
            <a:extLst>
              <a:ext uri="{FF2B5EF4-FFF2-40B4-BE49-F238E27FC236}">
                <a16:creationId xmlns:a16="http://schemas.microsoft.com/office/drawing/2014/main" id="{64D7B9D0-EF8F-4063-B476-73CDB0EC240B}"/>
              </a:ext>
            </a:extLst>
          </p:cNvPr>
          <p:cNvSpPr txBox="1">
            <a:spLocks/>
          </p:cNvSpPr>
          <p:nvPr/>
        </p:nvSpPr>
        <p:spPr>
          <a:xfrm>
            <a:off x="88900" y="142653"/>
            <a:ext cx="6247732" cy="557118"/>
          </a:xfrm>
          <a:prstGeom prst="rect">
            <a:avLst/>
          </a:prstGeom>
          <a:solidFill>
            <a:schemeClr val="bg1"/>
          </a:solidFill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CA" altLang="en-US" sz="2400" b="0">
                <a:latin typeface="+mn-lt"/>
                <a:cs typeface="Myriad Pro SemiExt"/>
              </a:rPr>
              <a:t>SSR Balloon resonator (TRIUMF, RISP)			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D81B57-52D5-4588-9DED-07D5E8A9605A}"/>
              </a:ext>
            </a:extLst>
          </p:cNvPr>
          <p:cNvSpPr txBox="1"/>
          <p:nvPr/>
        </p:nvSpPr>
        <p:spPr>
          <a:xfrm>
            <a:off x="9440779" y="88994"/>
            <a:ext cx="26469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>
                <a:solidFill>
                  <a:srgbClr val="039BE7"/>
                </a:solidFill>
              </a:rPr>
              <a:t>Z. Yao, SRF Group </a:t>
            </a:r>
          </a:p>
        </p:txBody>
      </p:sp>
    </p:spTree>
    <p:extLst>
      <p:ext uri="{BB962C8B-B14F-4D97-AF65-F5344CB8AC3E}">
        <p14:creationId xmlns:p14="http://schemas.microsoft.com/office/powerpoint/2010/main" val="1218423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860"/>
    </mc:Choice>
    <mc:Fallback xmlns="">
      <p:transition spd="slow" advTm="86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8968" y="59579"/>
            <a:ext cx="10913548" cy="3668760"/>
          </a:xfrm>
        </p:spPr>
        <p:txBody>
          <a:bodyPr lIns="91440" tIns="45720" rIns="91440" bIns="45720" anchor="ctr">
            <a:normAutofit lnSpcReduction="10000"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2400" dirty="0">
                <a:solidFill>
                  <a:srgbClr val="039BE7"/>
                </a:solidFill>
              </a:rPr>
              <a:t>TRIUMF Low Level RF collaborations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2000" dirty="0"/>
              <a:t>TRIUMF’s LLRF group manages the stabilization of all rf systems at TRIUMF and are sought after for collaboration and work for others (</a:t>
            </a:r>
            <a:r>
              <a:rPr lang="en-US" sz="2000" dirty="0">
                <a:solidFill>
                  <a:srgbClr val="FF0000"/>
                </a:solidFill>
              </a:rPr>
              <a:t>IMPCAS, RISP, CIAE</a:t>
            </a:r>
            <a:r>
              <a:rPr lang="en-US" sz="2000" dirty="0"/>
              <a:t>)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CA" sz="2000" dirty="0">
                <a:latin typeface="Arial"/>
                <a:cs typeface="Arial"/>
              </a:rPr>
              <a:t>Spark detection and reaction system within TRIUMF’s cyclotron through fault diagnostic and machine learning</a:t>
            </a: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en-CA" sz="2000" dirty="0">
                <a:latin typeface="Arial"/>
                <a:cs typeface="Arial"/>
              </a:rPr>
              <a:t>In collaboration with Prof. Dr. Gerwald Lichtenberg from the </a:t>
            </a:r>
            <a:r>
              <a:rPr lang="en-CA" sz="2000" dirty="0">
                <a:solidFill>
                  <a:srgbClr val="FF0000"/>
                </a:solidFill>
                <a:latin typeface="Arial"/>
                <a:cs typeface="Arial"/>
              </a:rPr>
              <a:t>University of Applied Science in Hamburg</a:t>
            </a:r>
            <a:r>
              <a:rPr lang="en-CA" sz="2000" dirty="0">
                <a:latin typeface="Arial"/>
                <a:cs typeface="Arial"/>
              </a:rPr>
              <a:t>, Germany</a:t>
            </a: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en-CA" sz="2000" dirty="0">
                <a:latin typeface="Arial"/>
                <a:cs typeface="Arial"/>
              </a:rPr>
              <a:t>500MeV cyclotron rf spark events are accumulated based on an oscilloscope image then characterized to form a data base for machine learning to guide machine protection</a:t>
            </a:r>
          </a:p>
        </p:txBody>
      </p:sp>
      <p:pic>
        <p:nvPicPr>
          <p:cNvPr id="5" name="Picture 4" descr="C:\Users\ramona.TRWIN\Desktop\conference paper\IFAC 2020\residuals_spark.png"/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728338"/>
            <a:ext cx="4136956" cy="3153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ight Arrow 5"/>
          <p:cNvSpPr/>
          <p:nvPr/>
        </p:nvSpPr>
        <p:spPr>
          <a:xfrm>
            <a:off x="5408098" y="5076254"/>
            <a:ext cx="3810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D82F60C-0376-4958-8E1D-EB67024803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29" y="3991753"/>
            <a:ext cx="4055409" cy="25379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F80E590-0924-47F7-BE45-7D66AB5FDA12}"/>
              </a:ext>
            </a:extLst>
          </p:cNvPr>
          <p:cNvSpPr txBox="1"/>
          <p:nvPr/>
        </p:nvSpPr>
        <p:spPr>
          <a:xfrm>
            <a:off x="8480323" y="59578"/>
            <a:ext cx="37116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2000" dirty="0">
                <a:solidFill>
                  <a:srgbClr val="039BE7"/>
                </a:solidFill>
              </a:rPr>
              <a:t>R. </a:t>
            </a:r>
            <a:r>
              <a:rPr lang="en-CA" sz="2000" dirty="0" err="1">
                <a:solidFill>
                  <a:srgbClr val="039BE7"/>
                </a:solidFill>
              </a:rPr>
              <a:t>Leewe</a:t>
            </a:r>
            <a:r>
              <a:rPr lang="en-CA" sz="2000" dirty="0">
                <a:solidFill>
                  <a:srgbClr val="039BE7"/>
                </a:solidFill>
              </a:rPr>
              <a:t>, K. Fong - LLRF </a:t>
            </a:r>
          </a:p>
        </p:txBody>
      </p:sp>
    </p:spTree>
    <p:extLst>
      <p:ext uri="{BB962C8B-B14F-4D97-AF65-F5344CB8AC3E}">
        <p14:creationId xmlns:p14="http://schemas.microsoft.com/office/powerpoint/2010/main" val="14638764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D9F88-E76D-4BA8-9593-5DE1B58B4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353" y="123766"/>
            <a:ext cx="8113289" cy="1581961"/>
          </a:xfrm>
        </p:spPr>
        <p:txBody>
          <a:bodyPr/>
          <a:lstStyle/>
          <a:p>
            <a:r>
              <a:rPr lang="en-CA"/>
              <a:t>TRIUMF and VECC (Kolkata)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8DAD50-4AB6-409E-8B56-E296589663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177" t="2998" r="9831" b="7963"/>
          <a:stretch/>
        </p:blipFill>
        <p:spPr>
          <a:xfrm>
            <a:off x="9342832" y="739486"/>
            <a:ext cx="2849168" cy="3040327"/>
          </a:xfrm>
          <a:prstGeom prst="rect">
            <a:avLst/>
          </a:prstGeom>
        </p:spPr>
      </p:pic>
      <p:pic>
        <p:nvPicPr>
          <p:cNvPr id="5" name="Picture 4" descr="A picture containing thing, LEGO, toy&#10;&#10;Description generated with very high confidence">
            <a:extLst>
              <a:ext uri="{FF2B5EF4-FFF2-40B4-BE49-F238E27FC236}">
                <a16:creationId xmlns:a16="http://schemas.microsoft.com/office/drawing/2014/main" id="{BC216D7C-5F10-450E-BD76-BAA7E6CF87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648" b="26207"/>
          <a:stretch/>
        </p:blipFill>
        <p:spPr>
          <a:xfrm>
            <a:off x="4948166" y="3910836"/>
            <a:ext cx="6594951" cy="28233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27194BA-57BE-4F5A-8833-62E747E20A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1196" y="956415"/>
            <a:ext cx="4690832" cy="282339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0A34393-E08E-4048-9A0E-5B0F24C04AC1}"/>
              </a:ext>
            </a:extLst>
          </p:cNvPr>
          <p:cNvSpPr/>
          <p:nvPr/>
        </p:nvSpPr>
        <p:spPr>
          <a:xfrm>
            <a:off x="132353" y="1051426"/>
            <a:ext cx="4359436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sz="2000" dirty="0"/>
              <a:t>TRIUMF and </a:t>
            </a:r>
            <a:r>
              <a:rPr lang="en-CA" sz="2000" dirty="0">
                <a:solidFill>
                  <a:srgbClr val="FF0000"/>
                </a:solidFill>
              </a:rPr>
              <a:t>VECC</a:t>
            </a:r>
            <a:r>
              <a:rPr lang="en-CA" sz="2000" dirty="0"/>
              <a:t> have been collaborating on mutually aligned projects since 2008 – ANURIB in Kolkata and ARIEL in Vancouver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sz="2000" dirty="0"/>
              <a:t>The latest agreement includes a heavy ion cryomodule and an ARIEL target module and RIB extraction line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sz="2000" dirty="0"/>
              <a:t>The cryomodule will be completed this year (all cavities are now qualified)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sz="2000" dirty="0"/>
              <a:t>The RIB target module and beamline will be delivered in 2022.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3935156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BDAB106-53EA-4740-8E6C-F3FB96D29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98" y="139523"/>
            <a:ext cx="8953827" cy="650329"/>
          </a:xfrm>
        </p:spPr>
        <p:txBody>
          <a:bodyPr lIns="91440" tIns="45720" rIns="91440" bIns="45720" anchor="t">
            <a:normAutofit/>
          </a:bodyPr>
          <a:lstStyle/>
          <a:p>
            <a:r>
              <a:rPr lang="en-US" sz="2800" b="0" dirty="0">
                <a:latin typeface="Arial"/>
                <a:cs typeface="Arial"/>
              </a:rPr>
              <a:t>General ACC projects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D0A9FC-A305-4982-8381-541BDD26D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969" y="962787"/>
            <a:ext cx="10563472" cy="4629728"/>
          </a:xfrm>
        </p:spPr>
        <p:txBody>
          <a:bodyPr lIns="91440" tIns="45720" rIns="91440" bIns="45720" anchor="ctr"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n-CA" dirty="0">
                <a:latin typeface="Arial"/>
                <a:cs typeface="Arial"/>
              </a:rPr>
              <a:t>TRIUMF scientists are part of proposals in a broad range of topics to support the Canadian community</a:t>
            </a:r>
          </a:p>
          <a:p>
            <a:pPr lvl="1">
              <a:lnSpc>
                <a:spcPct val="120000"/>
              </a:lnSpc>
            </a:pPr>
            <a:r>
              <a:rPr lang="en-CA" dirty="0">
                <a:latin typeface="Arial"/>
                <a:cs typeface="Arial"/>
              </a:rPr>
              <a:t>Polarized beams in ring accelerators, spin dynamic (</a:t>
            </a:r>
            <a:r>
              <a:rPr lang="en-CA" dirty="0">
                <a:solidFill>
                  <a:srgbClr val="FF0000"/>
                </a:solidFill>
                <a:latin typeface="Arial"/>
                <a:cs typeface="Arial"/>
              </a:rPr>
              <a:t>SUPER KEKB, EIC</a:t>
            </a:r>
            <a:r>
              <a:rPr lang="en-CA" dirty="0">
                <a:latin typeface="Arial"/>
                <a:cs typeface="Arial"/>
              </a:rPr>
              <a:t>)</a:t>
            </a:r>
          </a:p>
          <a:p>
            <a:pPr lvl="1">
              <a:lnSpc>
                <a:spcPct val="120000"/>
              </a:lnSpc>
            </a:pPr>
            <a:r>
              <a:rPr lang="en-CA" dirty="0">
                <a:latin typeface="Arial"/>
                <a:cs typeface="Arial"/>
              </a:rPr>
              <a:t>E-</a:t>
            </a:r>
            <a:r>
              <a:rPr lang="en-CA" dirty="0" err="1">
                <a:latin typeface="Arial"/>
                <a:cs typeface="Arial"/>
              </a:rPr>
              <a:t>linac</a:t>
            </a:r>
            <a:r>
              <a:rPr lang="en-CA" dirty="0">
                <a:latin typeface="Arial"/>
                <a:cs typeface="Arial"/>
              </a:rPr>
              <a:t> related FEL research for production of IR and THz radiation</a:t>
            </a:r>
          </a:p>
          <a:p>
            <a:pPr lvl="1">
              <a:lnSpc>
                <a:spcPct val="120000"/>
              </a:lnSpc>
            </a:pPr>
            <a:r>
              <a:rPr lang="en-CA" dirty="0">
                <a:latin typeface="Arial"/>
                <a:cs typeface="Arial"/>
              </a:rPr>
              <a:t>High intensity proton driver </a:t>
            </a:r>
            <a:r>
              <a:rPr lang="en-CA" dirty="0" err="1">
                <a:latin typeface="Arial"/>
                <a:cs typeface="Arial"/>
              </a:rPr>
              <a:t>linacs</a:t>
            </a:r>
            <a:r>
              <a:rPr lang="en-CA" dirty="0">
                <a:latin typeface="Arial"/>
                <a:cs typeface="Arial"/>
              </a:rPr>
              <a:t> – neutron sources, medical accelerators 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455391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DBE6C6F-AD45-4FC5-8F44-21C7774101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4203031" cy="6857999"/>
          </a:xfrm>
          <a:solidFill>
            <a:srgbClr val="3AB9F2"/>
          </a:solidFill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CA" sz="4400">
                <a:solidFill>
                  <a:schemeClr val="bg1"/>
                </a:solidFill>
              </a:rPr>
              <a:t>Summary</a:t>
            </a:r>
            <a:endParaRPr lang="en-CA" sz="3000">
              <a:solidFill>
                <a:schemeClr val="bg1"/>
              </a:solidFill>
            </a:endParaRPr>
          </a:p>
          <a:p>
            <a:pPr marL="285750" indent="-28575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CA" sz="2800">
                <a:solidFill>
                  <a:schemeClr val="bg1"/>
                </a:solidFill>
              </a:rPr>
              <a:t>TRIUMF Accelerator Science has an active program in International collaborations through the next five year plan</a:t>
            </a:r>
          </a:p>
          <a:p>
            <a:pPr marL="285750" indent="-28575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CA" sz="2800">
                <a:solidFill>
                  <a:schemeClr val="bg1"/>
                </a:solidFill>
              </a:rPr>
              <a:t>The collaborations strengthen our core competences, engage students and support the Canadian science community</a:t>
            </a:r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98FE22DB-A9FB-4BA8-99D9-B6277F15B1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7" r="11852"/>
          <a:stretch/>
        </p:blipFill>
        <p:spPr bwMode="auto">
          <a:xfrm>
            <a:off x="4203032" y="0"/>
            <a:ext cx="79889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52966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61989" y="4493177"/>
            <a:ext cx="3938587" cy="304113"/>
          </a:xfrm>
        </p:spPr>
        <p:txBody>
          <a:bodyPr/>
          <a:lstStyle/>
          <a:p>
            <a:r>
              <a:rPr lang="en-US"/>
              <a:t>Follow us </a:t>
            </a:r>
            <a:r>
              <a:rPr lang="en-US" b="1"/>
              <a:t>@TRIUMFLab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1745" y="4118554"/>
            <a:ext cx="3938587" cy="374620"/>
          </a:xfrm>
        </p:spPr>
        <p:txBody>
          <a:bodyPr/>
          <a:lstStyle/>
          <a:p>
            <a:r>
              <a:rPr lang="en-US"/>
              <a:t>www.triumf.ca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696" y="4932943"/>
            <a:ext cx="411480" cy="4114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549" y="4935991"/>
            <a:ext cx="408432" cy="40843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355" y="4932943"/>
            <a:ext cx="411480" cy="41148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159" y="4932943"/>
            <a:ext cx="411480" cy="41148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61746" y="2032778"/>
            <a:ext cx="3938833" cy="1581961"/>
          </a:xfrm>
        </p:spPr>
        <p:txBody>
          <a:bodyPr/>
          <a:lstStyle/>
          <a:p>
            <a:r>
              <a:rPr lang="en-US"/>
              <a:t>Thank you</a:t>
            </a:r>
            <a:br>
              <a:rPr lang="en-US"/>
            </a:br>
            <a:r>
              <a:rPr lang="en-US">
                <a:solidFill>
                  <a:srgbClr val="00B0F0"/>
                </a:solidFill>
              </a:rPr>
              <a:t>Merci</a:t>
            </a:r>
            <a:endParaRPr lang="en-US"/>
          </a:p>
        </p:txBody>
      </p:sp>
      <p:pic>
        <p:nvPicPr>
          <p:cNvPr id="15" name="Picture 14" descr="A group of people standing in front of a crowd&#10;&#10;Description automatically generated">
            <a:extLst>
              <a:ext uri="{FF2B5EF4-FFF2-40B4-BE49-F238E27FC236}">
                <a16:creationId xmlns:a16="http://schemas.microsoft.com/office/drawing/2014/main" id="{0BAE4F99-CAFE-438D-8954-C1933A88583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17314" y="0"/>
            <a:ext cx="86095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8331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260208A9-CFDC-439E-8536-AD283C0024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627927"/>
            <a:ext cx="5777718" cy="325324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3FD44A-C2A4-4C17-9812-09C7078B0CAC}"/>
              </a:ext>
            </a:extLst>
          </p:cNvPr>
          <p:cNvSpPr txBox="1"/>
          <p:nvPr/>
        </p:nvSpPr>
        <p:spPr>
          <a:xfrm>
            <a:off x="752354" y="277792"/>
            <a:ext cx="37625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>
                <a:solidFill>
                  <a:srgbClr val="039BE7"/>
                </a:solidFill>
              </a:rPr>
              <a:t>RADRIS Collaboration</a:t>
            </a:r>
            <a:endParaRPr lang="en-CA" sz="2800">
              <a:solidFill>
                <a:srgbClr val="039BE7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3BE4BB-A5A0-44B4-8A4B-7CC3CF6F99F0}"/>
              </a:ext>
            </a:extLst>
          </p:cNvPr>
          <p:cNvSpPr txBox="1"/>
          <p:nvPr/>
        </p:nvSpPr>
        <p:spPr>
          <a:xfrm>
            <a:off x="752354" y="1160362"/>
            <a:ext cx="45372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/>
              <a:t>Laser spectroscopy on trans-fermium elements </a:t>
            </a:r>
            <a:r>
              <a:rPr lang="en-US" sz="2000">
                <a:solidFill>
                  <a:srgbClr val="FF0000"/>
                </a:solidFill>
              </a:rPr>
              <a:t>at SHIP/GSI </a:t>
            </a:r>
            <a:r>
              <a:rPr lang="en-US" sz="2000"/>
              <a:t>using </a:t>
            </a:r>
            <a:r>
              <a:rPr lang="en-US" sz="2000" b="1"/>
              <a:t>Radiation Detected Resonance Ionization Spectroscopy</a:t>
            </a:r>
            <a:endParaRPr lang="en-CA" sz="2000" b="1"/>
          </a:p>
        </p:txBody>
      </p:sp>
      <p:pic>
        <p:nvPicPr>
          <p:cNvPr id="10" name="Picture 9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C0F73E81-49E5-4E68-8B7E-6AD9BEE2E2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436" y="2862137"/>
            <a:ext cx="5343646" cy="371807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F3139CC-0BE4-4E71-A661-69B2413F888E}"/>
              </a:ext>
            </a:extLst>
          </p:cNvPr>
          <p:cNvSpPr txBox="1"/>
          <p:nvPr/>
        </p:nvSpPr>
        <p:spPr>
          <a:xfrm>
            <a:off x="6234897" y="4548883"/>
            <a:ext cx="58760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/>
              <a:t>Raeder, S., et. al. Probing Sizes and Shapes of Nobelium Isotopes by Laser Spectroscopy. Phys. Rev.</a:t>
            </a:r>
          </a:p>
          <a:p>
            <a:r>
              <a:rPr lang="en-CA"/>
              <a:t>Lett. 120, 232503 (2018).</a:t>
            </a:r>
          </a:p>
          <a:p>
            <a:endParaRPr lang="en-CA"/>
          </a:p>
          <a:p>
            <a:r>
              <a:rPr lang="en-CA"/>
              <a:t>Chhetri, P., et. al. Precision Measurement of the First Ionization Potential of</a:t>
            </a:r>
          </a:p>
          <a:p>
            <a:r>
              <a:rPr lang="en-CA"/>
              <a:t>Nobelium. Phys. Rev. Lett. 120, 263003 (2018).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DC8CD9-02A5-4E57-8A49-D384EC68C586}"/>
              </a:ext>
            </a:extLst>
          </p:cNvPr>
          <p:cNvSpPr txBox="1"/>
          <p:nvPr/>
        </p:nvSpPr>
        <p:spPr>
          <a:xfrm>
            <a:off x="8213558" y="112295"/>
            <a:ext cx="3660160" cy="368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>
                <a:solidFill>
                  <a:srgbClr val="039BE7"/>
                </a:solidFill>
              </a:rPr>
              <a:t>Peter Kunz – T&amp;IS</a:t>
            </a:r>
          </a:p>
        </p:txBody>
      </p:sp>
    </p:spTree>
    <p:extLst>
      <p:ext uri="{BB962C8B-B14F-4D97-AF65-F5344CB8AC3E}">
        <p14:creationId xmlns:p14="http://schemas.microsoft.com/office/powerpoint/2010/main" val="3561517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9FF8A-500A-3D49-93FF-CE4CEE0AEF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8547" y="22928"/>
            <a:ext cx="10058400" cy="568360"/>
          </a:xfrm>
        </p:spPr>
        <p:txBody>
          <a:bodyPr>
            <a:normAutofit/>
          </a:bodyPr>
          <a:lstStyle/>
          <a:p>
            <a:pPr algn="l"/>
            <a:r>
              <a:rPr lang="en-US" sz="2800" dirty="0">
                <a:solidFill>
                  <a:srgbClr val="039BE7"/>
                </a:solidFill>
                <a:latin typeface="+mn-lt"/>
              </a:rPr>
              <a:t>TRIUMF Low Level RF collaborations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601D47-4CE6-184A-95C7-F3FF1B2B32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9390" y="826753"/>
            <a:ext cx="7110276" cy="5172994"/>
          </a:xfrm>
        </p:spPr>
        <p:txBody>
          <a:bodyPr lIns="91440" tIns="45720" rIns="91440" bIns="45720" anchor="t"/>
          <a:lstStyle/>
          <a:p>
            <a:pPr marL="342900" indent="-34290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TRIUMF’s LLRF group manages the stabilization of all rf systems at TRIUMF and are sought after for collaboration and work for others</a:t>
            </a:r>
          </a:p>
          <a:p>
            <a:pPr marL="342900" indent="-34290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IMPCAS</a:t>
            </a:r>
            <a:r>
              <a:rPr lang="en-US" dirty="0"/>
              <a:t> (China) – 24 LLRF controllers for SRF </a:t>
            </a:r>
            <a:r>
              <a:rPr lang="en-US" dirty="0" err="1"/>
              <a:t>linac</a:t>
            </a:r>
            <a:r>
              <a:rPr lang="en-US" dirty="0"/>
              <a:t>.  </a:t>
            </a:r>
            <a:endParaRPr lang="en-US" dirty="0">
              <a:cs typeface="Arial"/>
            </a:endParaRPr>
          </a:p>
          <a:p>
            <a:pPr marL="342900" indent="-34290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RISP </a:t>
            </a:r>
            <a:r>
              <a:rPr lang="en-US" dirty="0"/>
              <a:t>(KOREA) – 1 LLRF controller for SRF test area. </a:t>
            </a:r>
            <a:endParaRPr lang="en-US" dirty="0">
              <a:cs typeface="Arial"/>
            </a:endParaRPr>
          </a:p>
          <a:p>
            <a:pPr marL="342900" indent="-34290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CIAE</a:t>
            </a:r>
            <a:r>
              <a:rPr lang="en-US" dirty="0"/>
              <a:t> (China) – MOU between TRIUMF and CIAE for continual cooperation.</a:t>
            </a:r>
            <a:endParaRPr lang="en-US" dirty="0">
              <a:cs typeface="Arial"/>
            </a:endParaRPr>
          </a:p>
          <a:p>
            <a:pPr marL="800100" lvl="1" indent="-34290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Cooperation on RF structure and LLRF control for cyclotrons.</a:t>
            </a:r>
            <a:endParaRPr lang="en-US" dirty="0">
              <a:cs typeface="Arial"/>
            </a:endParaRPr>
          </a:p>
          <a:p>
            <a:pPr marL="800100" lvl="1" indent="-34290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Exchange of researchers and students.</a:t>
            </a:r>
            <a:endParaRPr lang="en-US" dirty="0">
              <a:cs typeface="Arial"/>
            </a:endParaRPr>
          </a:p>
          <a:p>
            <a:pPr marL="800100" lvl="1" indent="-34290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dirty="0"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5A978C-8068-44E4-8D98-994A8267C512}"/>
              </a:ext>
            </a:extLst>
          </p:cNvPr>
          <p:cNvSpPr txBox="1"/>
          <p:nvPr/>
        </p:nvSpPr>
        <p:spPr>
          <a:xfrm>
            <a:off x="9545053" y="59578"/>
            <a:ext cx="26469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2000">
                <a:solidFill>
                  <a:srgbClr val="039BE7"/>
                </a:solidFill>
              </a:rPr>
              <a:t>K. Fong - LLRF 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5A461A68-482A-4816-A073-8C2217BC73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39" y="1178357"/>
            <a:ext cx="3232030" cy="3509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389873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 Template (1)">
  <a:themeElements>
    <a:clrScheme name="TRIUMF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IUMF_Light_03" id="{4D894E19-41A3-8842-A464-3F12065EEF05}" vid="{B960C763-9EE8-8C4A-B0B5-CE3D986AFAE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(1)</Template>
  <TotalTime>348</TotalTime>
  <Words>2110</Words>
  <Application>Microsoft Office PowerPoint</Application>
  <PresentationFormat>Widescreen</PresentationFormat>
  <Paragraphs>254</Paragraphs>
  <Slides>34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Arial</vt:lpstr>
      <vt:lpstr>Arial Black</vt:lpstr>
      <vt:lpstr>Calibri</vt:lpstr>
      <vt:lpstr>Comic Sans MS</vt:lpstr>
      <vt:lpstr>HelveticaNeueLT Pro 55 Roman</vt:lpstr>
      <vt:lpstr>Wingdings</vt:lpstr>
      <vt:lpstr>PowerPoint Template (1)</vt:lpstr>
      <vt:lpstr>TRIUMF accelerator expertise in international projects</vt:lpstr>
      <vt:lpstr>PowerPoint Presentation</vt:lpstr>
      <vt:lpstr>PowerPoint Presentation</vt:lpstr>
      <vt:lpstr>PowerPoint Presentation</vt:lpstr>
      <vt:lpstr>KAON Factory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Collaboration map</vt:lpstr>
      <vt:lpstr>CERN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TRIUMF and AWAKE experiment</vt:lpstr>
      <vt:lpstr>PowerPoint Presentation</vt:lpstr>
      <vt:lpstr>PowerPoint Presentation</vt:lpstr>
      <vt:lpstr>TRIUMF Remote Handling</vt:lpstr>
      <vt:lpstr>Fundamental TRIUMF R&amp;D for neutrino production e.g. Dune, J-Parc  </vt:lpstr>
      <vt:lpstr>Collaboration with GANIL on ECRIS charge breeder</vt:lpstr>
      <vt:lpstr>PowerPoint Presentation</vt:lpstr>
      <vt:lpstr>PowerPoint Presentation</vt:lpstr>
      <vt:lpstr>PowerPoint Presentation</vt:lpstr>
      <vt:lpstr>TRIUMF and VECC (Kolkata)</vt:lpstr>
      <vt:lpstr>General ACC projects</vt:lpstr>
      <vt:lpstr>PowerPoint Presentation</vt:lpstr>
      <vt:lpstr>Thank you Merci</vt:lpstr>
      <vt:lpstr>PowerPoint Presentation</vt:lpstr>
      <vt:lpstr>TRIUMF Low Level RF collaborations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 of Canadian contribution to HiLumi (and outlook to accelerator R&amp;D)</dc:title>
  <dc:creator>Robert Laxdal</dc:creator>
  <cp:lastModifiedBy>Bob Laxdal</cp:lastModifiedBy>
  <cp:revision>20</cp:revision>
  <dcterms:created xsi:type="dcterms:W3CDTF">2018-10-10T23:48:01Z</dcterms:created>
  <dcterms:modified xsi:type="dcterms:W3CDTF">2020-08-17T19:27:10Z</dcterms:modified>
</cp:coreProperties>
</file>